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73"/>
  </p:notesMasterIdLst>
  <p:handoutMasterIdLst>
    <p:handoutMasterId r:id="rId74"/>
  </p:handoutMasterIdLst>
  <p:sldIdLst>
    <p:sldId id="381" r:id="rId3"/>
    <p:sldId id="389" r:id="rId4"/>
    <p:sldId id="582" r:id="rId5"/>
    <p:sldId id="814" r:id="rId6"/>
    <p:sldId id="815" r:id="rId7"/>
    <p:sldId id="816" r:id="rId8"/>
    <p:sldId id="817" r:id="rId9"/>
    <p:sldId id="818" r:id="rId10"/>
    <p:sldId id="819" r:id="rId11"/>
    <p:sldId id="813" r:id="rId12"/>
    <p:sldId id="811" r:id="rId13"/>
    <p:sldId id="812" r:id="rId14"/>
    <p:sldId id="828" r:id="rId15"/>
    <p:sldId id="829" r:id="rId16"/>
    <p:sldId id="830" r:id="rId17"/>
    <p:sldId id="831" r:id="rId18"/>
    <p:sldId id="832" r:id="rId19"/>
    <p:sldId id="833" r:id="rId20"/>
    <p:sldId id="834" r:id="rId21"/>
    <p:sldId id="835" r:id="rId22"/>
    <p:sldId id="836" r:id="rId23"/>
    <p:sldId id="837" r:id="rId24"/>
    <p:sldId id="665" r:id="rId25"/>
    <p:sldId id="666" r:id="rId26"/>
    <p:sldId id="667" r:id="rId27"/>
    <p:sldId id="820" r:id="rId28"/>
    <p:sldId id="822" r:id="rId29"/>
    <p:sldId id="823" r:id="rId30"/>
    <p:sldId id="824" r:id="rId31"/>
    <p:sldId id="825" r:id="rId32"/>
    <p:sldId id="826" r:id="rId33"/>
    <p:sldId id="827" r:id="rId34"/>
    <p:sldId id="668" r:id="rId35"/>
    <p:sldId id="636" r:id="rId36"/>
    <p:sldId id="637" r:id="rId37"/>
    <p:sldId id="873" r:id="rId38"/>
    <p:sldId id="839" r:id="rId39"/>
    <p:sldId id="874" r:id="rId40"/>
    <p:sldId id="875" r:id="rId41"/>
    <p:sldId id="876" r:id="rId42"/>
    <p:sldId id="877" r:id="rId43"/>
    <p:sldId id="872" r:id="rId44"/>
    <p:sldId id="878" r:id="rId45"/>
    <p:sldId id="879" r:id="rId46"/>
    <p:sldId id="840" r:id="rId47"/>
    <p:sldId id="881" r:id="rId48"/>
    <p:sldId id="882" r:id="rId49"/>
    <p:sldId id="883" r:id="rId50"/>
    <p:sldId id="884" r:id="rId51"/>
    <p:sldId id="885" r:id="rId52"/>
    <p:sldId id="886" r:id="rId53"/>
    <p:sldId id="887" r:id="rId54"/>
    <p:sldId id="880" r:id="rId55"/>
    <p:sldId id="888" r:id="rId56"/>
    <p:sldId id="672" r:id="rId57"/>
    <p:sldId id="898" r:id="rId58"/>
    <p:sldId id="847" r:id="rId59"/>
    <p:sldId id="889" r:id="rId60"/>
    <p:sldId id="890" r:id="rId61"/>
    <p:sldId id="891" r:id="rId62"/>
    <p:sldId id="892" r:id="rId63"/>
    <p:sldId id="893" r:id="rId64"/>
    <p:sldId id="894" r:id="rId65"/>
    <p:sldId id="899" r:id="rId66"/>
    <p:sldId id="895" r:id="rId67"/>
    <p:sldId id="896" r:id="rId68"/>
    <p:sldId id="897" r:id="rId69"/>
    <p:sldId id="671" r:id="rId70"/>
    <p:sldId id="601" r:id="rId71"/>
    <p:sldId id="664" r:id="rId72"/>
  </p:sldIdLst>
  <p:sldSz cx="9144000" cy="5143500" type="screen16x9"/>
  <p:notesSz cx="6858000" cy="9144000"/>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3474" autoAdjust="0"/>
  </p:normalViewPr>
  <p:slideViewPr>
    <p:cSldViewPr snapToGrid="0">
      <p:cViewPr varScale="1">
        <p:scale>
          <a:sx n="112" d="100"/>
          <a:sy n="112" d="100"/>
        </p:scale>
        <p:origin x="786" y="96"/>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021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3/16/2023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dirty="0"/>
          </a:p>
        </p:txBody>
      </p:sp>
    </p:spTree>
    <p:extLst>
      <p:ext uri="{BB962C8B-B14F-4D97-AF65-F5344CB8AC3E}">
        <p14:creationId xmlns:p14="http://schemas.microsoft.com/office/powerpoint/2010/main" val="2062253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14143"/>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182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4148484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Source </a:t>
            </a:r>
            <a:r>
              <a:rPr lang="en-US" b="1" dirty="0" smtClean="0">
                <a:latin typeface="Arial" panose="020B0604020202020204" pitchFamily="34" charset="0"/>
                <a:cs typeface="Arial" panose="020B0604020202020204" pitchFamily="34" charset="0"/>
              </a:rPr>
              <a:t>Code Analyzers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572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798" y="1000897"/>
            <a:ext cx="8229600" cy="3595817"/>
          </a:xfrm>
        </p:spPr>
        <p:txBody>
          <a:bodyPr/>
          <a:lstStyle/>
          <a:p>
            <a:pPr marL="0" indent="0"/>
            <a:r>
              <a:rPr lang="en-US" dirty="0"/>
              <a:t>Source Code Analysis Tools (security analyzers ) are automated tools for helping analysts find security-related problems in software</a:t>
            </a:r>
          </a:p>
          <a:p>
            <a:pPr marL="285750" indent="-285750">
              <a:spcAft>
                <a:spcPts val="1200"/>
              </a:spcAft>
              <a:buFont typeface="Arial" panose="020B0604020202020204" pitchFamily="34" charset="0"/>
              <a:buChar char="•"/>
            </a:pPr>
            <a:r>
              <a:rPr lang="en-US" sz="1600" dirty="0"/>
              <a:t>use data- and control-flow analysis to find subtler bugs and to reduce false alarms</a:t>
            </a:r>
          </a:p>
          <a:p>
            <a:pPr marL="0" indent="0">
              <a:spcAft>
                <a:spcPts val="1200"/>
              </a:spcAft>
            </a:pPr>
            <a:r>
              <a:rPr lang="en-US" dirty="0"/>
              <a:t>Some vulnerabilities (e.g. use of </a:t>
            </a:r>
            <a:r>
              <a:rPr lang="en-US" dirty="0" err="1"/>
              <a:t>strcpy</a:t>
            </a:r>
            <a:r>
              <a:rPr lang="en-US" dirty="0"/>
              <a:t>() ) can be detected with high accuracy, others are harder to detect, and, in fact, one can always devise vulnerabilities that are undetectable altogether. </a:t>
            </a:r>
          </a:p>
          <a:p>
            <a:pPr marL="0" indent="0"/>
            <a:r>
              <a:rPr lang="en-US" dirty="0"/>
              <a:t>Tools have tradeoff between false alarms (also known as false positives) and missed vulnerabilities (also known as false negatives)</a:t>
            </a:r>
          </a:p>
          <a:p>
            <a:pPr marL="285750" indent="-285750">
              <a:buFont typeface="Arial" panose="020B0604020202020204" pitchFamily="34" charset="0"/>
              <a:buChar char="•"/>
            </a:pPr>
            <a:r>
              <a:rPr lang="en-US" sz="1600" dirty="0"/>
              <a:t>can be configured to make a tool more sensitive (decreasing false negatives while increasing false positives) or make it less sensitive (increasing false negatives while decreasing false positives)</a:t>
            </a:r>
          </a:p>
        </p:txBody>
      </p:sp>
      <p:sp>
        <p:nvSpPr>
          <p:cNvPr id="3" name="Content Placeholder 2"/>
          <p:cNvSpPr>
            <a:spLocks noGrp="1"/>
          </p:cNvSpPr>
          <p:nvPr>
            <p:ph sz="quarter" idx="10"/>
          </p:nvPr>
        </p:nvSpPr>
        <p:spPr>
          <a:xfrm>
            <a:off x="304800" y="214143"/>
            <a:ext cx="6324600" cy="663187"/>
          </a:xfrm>
        </p:spPr>
        <p:txBody>
          <a:bodyPr/>
          <a:lstStyle/>
          <a:p>
            <a:r>
              <a:rPr lang="en-US" dirty="0"/>
              <a:t>Source Code Analysis Tools</a:t>
            </a:r>
          </a:p>
        </p:txBody>
      </p:sp>
    </p:spTree>
    <p:extLst>
      <p:ext uri="{BB962C8B-B14F-4D97-AF65-F5344CB8AC3E}">
        <p14:creationId xmlns:p14="http://schemas.microsoft.com/office/powerpoint/2010/main" val="2782559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0258" y="1120378"/>
            <a:ext cx="7694141" cy="3587546"/>
          </a:xfrm>
        </p:spPr>
        <p:txBody>
          <a:bodyPr/>
          <a:lstStyle/>
          <a:p>
            <a:pPr marL="285750" indent="-285750">
              <a:spcAft>
                <a:spcPts val="600"/>
              </a:spcAft>
              <a:buFont typeface="Arial" panose="020B0604020202020204" pitchFamily="34" charset="0"/>
              <a:buChar char="•"/>
            </a:pPr>
            <a:r>
              <a:rPr lang="en-US" dirty="0"/>
              <a:t>Examining Calls to Potentially Insecure Library Functions</a:t>
            </a:r>
          </a:p>
          <a:p>
            <a:pPr marL="285750" indent="-285750">
              <a:spcAft>
                <a:spcPts val="600"/>
              </a:spcAft>
              <a:buFont typeface="Arial" panose="020B0604020202020204" pitchFamily="34" charset="0"/>
              <a:buChar char="•"/>
            </a:pPr>
            <a:r>
              <a:rPr lang="en-US" dirty="0"/>
              <a:t>Detecting Bounds-Checking Errors and Scalar Type Confusion</a:t>
            </a:r>
          </a:p>
          <a:p>
            <a:pPr marL="285750" indent="-285750">
              <a:spcAft>
                <a:spcPts val="600"/>
              </a:spcAft>
              <a:buFont typeface="Arial" panose="020B0604020202020204" pitchFamily="34" charset="0"/>
              <a:buChar char="•"/>
            </a:pPr>
            <a:r>
              <a:rPr lang="en-US" dirty="0"/>
              <a:t>Detecting Type Confusion Among References or Pointers</a:t>
            </a:r>
          </a:p>
          <a:p>
            <a:pPr marL="285750" indent="-285750">
              <a:spcAft>
                <a:spcPts val="600"/>
              </a:spcAft>
              <a:buFont typeface="Arial" panose="020B0604020202020204" pitchFamily="34" charset="0"/>
              <a:buChar char="•"/>
            </a:pPr>
            <a:r>
              <a:rPr lang="en-US" dirty="0"/>
              <a:t>Detecting Memory Allocation Errors</a:t>
            </a:r>
          </a:p>
          <a:p>
            <a:pPr marL="285750" indent="-285750">
              <a:spcAft>
                <a:spcPts val="600"/>
              </a:spcAft>
              <a:buFont typeface="Arial" panose="020B0604020202020204" pitchFamily="34" charset="0"/>
              <a:buChar char="•"/>
            </a:pPr>
            <a:r>
              <a:rPr lang="en-US" dirty="0"/>
              <a:t>Detecting Vulnerabilities that Involve Sequences of Operations (Control-Flow Analysis)</a:t>
            </a:r>
          </a:p>
          <a:p>
            <a:pPr marL="285750" indent="-285750">
              <a:spcAft>
                <a:spcPts val="600"/>
              </a:spcAft>
              <a:buFont typeface="Arial" panose="020B0604020202020204" pitchFamily="34" charset="0"/>
              <a:buChar char="•"/>
            </a:pPr>
            <a:r>
              <a:rPr lang="en-US" dirty="0"/>
              <a:t>Data-Flow Analysis</a:t>
            </a:r>
          </a:p>
          <a:p>
            <a:pPr marL="285750" indent="-285750">
              <a:spcAft>
                <a:spcPts val="600"/>
              </a:spcAft>
              <a:buFont typeface="Arial" panose="020B0604020202020204" pitchFamily="34" charset="0"/>
              <a:buChar char="•"/>
            </a:pPr>
            <a:r>
              <a:rPr lang="en-US" dirty="0"/>
              <a:t>Pointer-Aliasing Analysis</a:t>
            </a:r>
          </a:p>
          <a:p>
            <a:pPr marL="285750" indent="-285750">
              <a:spcAft>
                <a:spcPts val="600"/>
              </a:spcAft>
              <a:buFont typeface="Arial" panose="020B0604020202020204" pitchFamily="34" charset="0"/>
              <a:buChar char="•"/>
            </a:pPr>
            <a:r>
              <a:rPr lang="en-US" dirty="0" smtClean="0"/>
              <a:t>…</a:t>
            </a:r>
            <a:endParaRPr lang="en-US" dirty="0"/>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87900"/>
          </a:xfrm>
        </p:spPr>
        <p:txBody>
          <a:bodyPr/>
          <a:lstStyle/>
          <a:p>
            <a:r>
              <a:rPr lang="en-US" dirty="0"/>
              <a:t>Capabilities of Security Analyzers</a:t>
            </a:r>
          </a:p>
        </p:txBody>
      </p:sp>
    </p:spTree>
    <p:extLst>
      <p:ext uri="{BB962C8B-B14F-4D97-AF65-F5344CB8AC3E}">
        <p14:creationId xmlns:p14="http://schemas.microsoft.com/office/powerpoint/2010/main" val="3203124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978" y="1046234"/>
            <a:ext cx="7920681" cy="3661689"/>
          </a:xfrm>
        </p:spPr>
        <p:txBody>
          <a:bodyPr/>
          <a:lstStyle/>
          <a:p>
            <a:pPr marL="0" indent="0">
              <a:spcAft>
                <a:spcPts val="600"/>
              </a:spcAft>
            </a:pPr>
            <a:r>
              <a:rPr lang="en-US" dirty="0"/>
              <a:t>This security-scanning capability can encompass several components:</a:t>
            </a:r>
          </a:p>
          <a:p>
            <a:pPr marL="285750" indent="-285750">
              <a:spcAft>
                <a:spcPts val="600"/>
              </a:spcAft>
              <a:buFont typeface="Arial" panose="020B0604020202020204" pitchFamily="34" charset="0"/>
              <a:buChar char="•"/>
            </a:pPr>
            <a:r>
              <a:rPr lang="en-US" sz="1600" b="1" dirty="0"/>
              <a:t>A database of vulnerable library calls</a:t>
            </a:r>
            <a:r>
              <a:rPr lang="en-US" sz="1600" dirty="0"/>
              <a:t> is the heart of security scanning technology. The vulnerability database must be up to date, and would have to be constantly updated as well to remain relevant.</a:t>
            </a:r>
          </a:p>
          <a:p>
            <a:pPr marL="285750" indent="-285750">
              <a:spcAft>
                <a:spcPts val="600"/>
              </a:spcAft>
              <a:buFont typeface="Arial" panose="020B0604020202020204" pitchFamily="34" charset="0"/>
              <a:buChar char="•"/>
            </a:pPr>
            <a:r>
              <a:rPr lang="en-US" sz="1600" b="1" dirty="0"/>
              <a:t>The ability to preprocess source code</a:t>
            </a:r>
            <a:r>
              <a:rPr lang="en-US" sz="1600" dirty="0"/>
              <a:t> is important for C/C++ analyzers, because it lets the analyzer see the same code that will be seen by the compiler. Without this capability there are numerous ways to deceive the analyzer. Many analyzers use heuristics to approximate the functionality of a preprocessor.</a:t>
            </a:r>
          </a:p>
          <a:p>
            <a:pPr marL="285750" indent="-285750">
              <a:spcAft>
                <a:spcPts val="600"/>
              </a:spcAft>
              <a:buFont typeface="Arial" panose="020B0604020202020204" pitchFamily="34" charset="0"/>
              <a:buChar char="•"/>
            </a:pPr>
            <a:r>
              <a:rPr lang="en-US" sz="1600" b="1" dirty="0"/>
              <a:t>Lexical analysis</a:t>
            </a:r>
            <a:r>
              <a:rPr lang="en-US" sz="1600" dirty="0"/>
              <a:t> is the process of breaking a program into tokens prior to parsing. Lexical analysis is necessary to reliably distinguish variables from functions and to identify function arguments. These functions can also be performed with heuristics—at the cost of some reliability, however.</a:t>
            </a:r>
          </a:p>
          <a:p>
            <a:pPr>
              <a:spcAft>
                <a:spcPts val="600"/>
              </a:spcAft>
            </a:pPr>
            <a:endParaRPr lang="en-US" dirty="0"/>
          </a:p>
        </p:txBody>
      </p:sp>
      <p:sp>
        <p:nvSpPr>
          <p:cNvPr id="3" name="Content Placeholder 2"/>
          <p:cNvSpPr>
            <a:spLocks noGrp="1"/>
          </p:cNvSpPr>
          <p:nvPr>
            <p:ph sz="quarter" idx="10"/>
          </p:nvPr>
        </p:nvSpPr>
        <p:spPr>
          <a:xfrm>
            <a:off x="107088" y="177072"/>
            <a:ext cx="7269892" cy="720336"/>
          </a:xfrm>
        </p:spPr>
        <p:txBody>
          <a:bodyPr>
            <a:normAutofit fontScale="85000" lnSpcReduction="10000"/>
          </a:bodyPr>
          <a:lstStyle/>
          <a:p>
            <a:r>
              <a:rPr lang="en-US" dirty="0"/>
              <a:t>Check Calls to Potentially Insecure Library Functions</a:t>
            </a:r>
          </a:p>
        </p:txBody>
      </p:sp>
    </p:spTree>
    <p:extLst>
      <p:ext uri="{BB962C8B-B14F-4D97-AF65-F5344CB8AC3E}">
        <p14:creationId xmlns:p14="http://schemas.microsoft.com/office/powerpoint/2010/main" val="1440747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550" y="1120378"/>
            <a:ext cx="7891849" cy="3394472"/>
          </a:xfrm>
        </p:spPr>
        <p:txBody>
          <a:bodyPr/>
          <a:lstStyle/>
          <a:p>
            <a:pPr marL="0" indent="0">
              <a:spcAft>
                <a:spcPts val="600"/>
              </a:spcAft>
            </a:pPr>
            <a:r>
              <a:rPr lang="en-US" dirty="0"/>
              <a:t>Vulnerabilities occur when scalar assignments transparently </a:t>
            </a:r>
            <a:r>
              <a:rPr lang="en-US" i="1" dirty="0"/>
              <a:t>change</a:t>
            </a:r>
            <a:r>
              <a:rPr lang="en-US" dirty="0"/>
              <a:t> the value being assigned e.g.</a:t>
            </a:r>
          </a:p>
          <a:p>
            <a:pPr lvl="1">
              <a:spcAft>
                <a:spcPts val="600"/>
              </a:spcAft>
            </a:pPr>
            <a:r>
              <a:rPr lang="en-US" sz="1600" dirty="0"/>
              <a:t>integer overflow: an integer variable overflows and becomes negative</a:t>
            </a:r>
          </a:p>
          <a:p>
            <a:pPr lvl="1">
              <a:spcAft>
                <a:spcPts val="600"/>
              </a:spcAft>
            </a:pPr>
            <a:r>
              <a:rPr lang="en-US" sz="1600" dirty="0"/>
              <a:t>integer truncation: an integer value is truncated while being cast to a data type with fewer digits</a:t>
            </a:r>
          </a:p>
          <a:p>
            <a:pPr lvl="1">
              <a:spcAft>
                <a:spcPts val="1800"/>
              </a:spcAft>
            </a:pPr>
            <a:r>
              <a:rPr lang="en-US" sz="1600" dirty="0"/>
              <a:t>unsigned underflow: an unsigned integer value underflows and becomes large</a:t>
            </a:r>
            <a:endParaRPr lang="en-US" dirty="0"/>
          </a:p>
          <a:p>
            <a:pPr marL="0">
              <a:spcAft>
                <a:spcPts val="600"/>
              </a:spcAft>
            </a:pPr>
            <a:r>
              <a:rPr lang="en-US" dirty="0"/>
              <a:t>one of these issues results in a vulnerability typically because the affected variable gives the size of a buffer</a:t>
            </a:r>
          </a:p>
          <a:p>
            <a:endParaRPr lang="en-US" dirty="0"/>
          </a:p>
        </p:txBody>
      </p:sp>
      <p:sp>
        <p:nvSpPr>
          <p:cNvPr id="3" name="Content Placeholder 2"/>
          <p:cNvSpPr>
            <a:spLocks noGrp="1"/>
          </p:cNvSpPr>
          <p:nvPr>
            <p:ph sz="quarter" idx="10"/>
          </p:nvPr>
        </p:nvSpPr>
        <p:spPr>
          <a:xfrm>
            <a:off x="230658" y="127644"/>
            <a:ext cx="6324600" cy="601403"/>
          </a:xfrm>
        </p:spPr>
        <p:txBody>
          <a:bodyPr>
            <a:noAutofit/>
          </a:bodyPr>
          <a:lstStyle/>
          <a:p>
            <a:pPr>
              <a:lnSpc>
                <a:spcPts val="2200"/>
              </a:lnSpc>
            </a:pPr>
            <a:r>
              <a:rPr lang="en-US" sz="2400" dirty="0"/>
              <a:t>Detecting Bounds-Checking Errors and </a:t>
            </a:r>
            <a:endParaRPr lang="en-US" sz="2400" dirty="0" smtClean="0"/>
          </a:p>
          <a:p>
            <a:pPr>
              <a:lnSpc>
                <a:spcPts val="2200"/>
              </a:lnSpc>
            </a:pPr>
            <a:r>
              <a:rPr lang="en-US" sz="2400" dirty="0" smtClean="0"/>
              <a:t>Scalar </a:t>
            </a:r>
            <a:r>
              <a:rPr lang="en-US" sz="2400" dirty="0"/>
              <a:t>Type Confusion</a:t>
            </a:r>
          </a:p>
        </p:txBody>
      </p:sp>
    </p:spTree>
    <p:extLst>
      <p:ext uri="{BB962C8B-B14F-4D97-AF65-F5344CB8AC3E}">
        <p14:creationId xmlns:p14="http://schemas.microsoft.com/office/powerpoint/2010/main" val="1064688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32" y="1120378"/>
            <a:ext cx="7743568" cy="3394472"/>
          </a:xfrm>
        </p:spPr>
        <p:txBody>
          <a:bodyPr/>
          <a:lstStyle/>
          <a:p>
            <a:pPr marL="0"/>
            <a:r>
              <a:rPr lang="en-US" sz="2200" dirty="0"/>
              <a:t>Type confusion with pointers or references is a common source of bugs and may result in vulnerabilities unless the type confusion is detected at runtime</a:t>
            </a:r>
          </a:p>
          <a:p>
            <a:pPr lvl="1">
              <a:spcBef>
                <a:spcPts val="1200"/>
              </a:spcBef>
              <a:spcAft>
                <a:spcPts val="1200"/>
              </a:spcAft>
            </a:pPr>
            <a:r>
              <a:rPr lang="en-US" sz="1800" dirty="0" smtClean="0"/>
              <a:t>In some cases, static </a:t>
            </a:r>
            <a:r>
              <a:rPr lang="en-US" sz="1800" dirty="0"/>
              <a:t>type checking can identify reference type confusion</a:t>
            </a:r>
          </a:p>
          <a:p>
            <a:pPr lvl="1">
              <a:spcBef>
                <a:spcPts val="1200"/>
              </a:spcBef>
              <a:spcAft>
                <a:spcPts val="1200"/>
              </a:spcAft>
            </a:pPr>
            <a:r>
              <a:rPr lang="en-US" sz="1800" dirty="0" smtClean="0"/>
              <a:t>Usually fail with a </a:t>
            </a:r>
            <a:r>
              <a:rPr lang="en-US" sz="1800" dirty="0"/>
              <a:t>cast between incompatible types having a common superclass allowing (for example) methods written for one data type to be applied to a different data type leading to vulnerabilities</a:t>
            </a:r>
          </a:p>
        </p:txBody>
      </p:sp>
      <p:sp>
        <p:nvSpPr>
          <p:cNvPr id="3" name="Content Placeholder 2"/>
          <p:cNvSpPr>
            <a:spLocks noGrp="1"/>
          </p:cNvSpPr>
          <p:nvPr>
            <p:ph sz="quarter" idx="10"/>
          </p:nvPr>
        </p:nvSpPr>
        <p:spPr>
          <a:xfrm>
            <a:off x="304800" y="65859"/>
            <a:ext cx="6324600" cy="720336"/>
          </a:xfrm>
        </p:spPr>
        <p:txBody>
          <a:bodyPr>
            <a:noAutofit/>
          </a:bodyPr>
          <a:lstStyle/>
          <a:p>
            <a:pPr>
              <a:lnSpc>
                <a:spcPct val="80000"/>
              </a:lnSpc>
            </a:pPr>
            <a:r>
              <a:rPr lang="en-US" sz="2400" dirty="0"/>
              <a:t>Detecting Type Confusion </a:t>
            </a:r>
            <a:endParaRPr lang="en-US" sz="2400" dirty="0" smtClean="0"/>
          </a:p>
          <a:p>
            <a:pPr>
              <a:lnSpc>
                <a:spcPct val="80000"/>
              </a:lnSpc>
            </a:pPr>
            <a:r>
              <a:rPr lang="en-US" sz="2400" dirty="0" smtClean="0"/>
              <a:t>Among </a:t>
            </a:r>
            <a:r>
              <a:rPr lang="en-US" sz="2400" dirty="0"/>
              <a:t>References or Pointers</a:t>
            </a:r>
          </a:p>
        </p:txBody>
      </p:sp>
    </p:spTree>
    <p:extLst>
      <p:ext uri="{BB962C8B-B14F-4D97-AF65-F5344CB8AC3E}">
        <p14:creationId xmlns:p14="http://schemas.microsoft.com/office/powerpoint/2010/main" val="1230733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902" y="1120378"/>
            <a:ext cx="7706497" cy="3394472"/>
          </a:xfrm>
        </p:spPr>
        <p:txBody>
          <a:bodyPr/>
          <a:lstStyle/>
          <a:p>
            <a:pPr marL="285750" indent="-285750">
              <a:buFont typeface="Arial" panose="020B0604020202020204" pitchFamily="34" charset="0"/>
              <a:buChar char="•"/>
            </a:pPr>
            <a:r>
              <a:rPr lang="en-US" dirty="0"/>
              <a:t>Memory corruption vulnerabilities can vary from one operating system to the next because the operating systems use different techniques for heap maintenance</a:t>
            </a:r>
          </a:p>
          <a:p>
            <a:pPr marL="285750" indent="-285750">
              <a:buFont typeface="Arial" panose="020B0604020202020204" pitchFamily="34" charset="0"/>
              <a:buChar char="•"/>
            </a:pPr>
            <a:r>
              <a:rPr lang="en-US" dirty="0" smtClean="0"/>
              <a:t>Heap </a:t>
            </a:r>
            <a:r>
              <a:rPr lang="en-US" dirty="0"/>
              <a:t>corruption can arise if an attacker is able to overwrite information used to maintain the heap</a:t>
            </a:r>
          </a:p>
          <a:p>
            <a:pPr marL="285750" indent="-285750">
              <a:buFont typeface="Arial" panose="020B0604020202020204" pitchFamily="34" charset="0"/>
              <a:buChar char="•"/>
            </a:pPr>
            <a:r>
              <a:rPr lang="en-US" dirty="0" smtClean="0"/>
              <a:t>A </a:t>
            </a:r>
            <a:r>
              <a:rPr lang="en-US" dirty="0"/>
              <a:t>number of circumstances can allow an attacker to corrupt this information. e.g.</a:t>
            </a:r>
          </a:p>
          <a:p>
            <a:pPr lvl="1">
              <a:spcAft>
                <a:spcPts val="600"/>
              </a:spcAft>
            </a:pPr>
            <a:r>
              <a:rPr lang="en-US" sz="1400" dirty="0"/>
              <a:t>a buffer overflow in an allocated chunk of memory</a:t>
            </a:r>
          </a:p>
          <a:p>
            <a:pPr lvl="1">
              <a:spcAft>
                <a:spcPts val="600"/>
              </a:spcAft>
            </a:pPr>
            <a:r>
              <a:rPr lang="en-US" sz="1400" dirty="0"/>
              <a:t>a double free.</a:t>
            </a:r>
          </a:p>
          <a:p>
            <a:pPr lvl="1">
              <a:spcAft>
                <a:spcPts val="600"/>
              </a:spcAft>
            </a:pPr>
            <a:r>
              <a:rPr lang="en-US" sz="1400" dirty="0"/>
              <a:t>a write to freed memory.</a:t>
            </a:r>
          </a:p>
        </p:txBody>
      </p:sp>
      <p:sp>
        <p:nvSpPr>
          <p:cNvPr id="3" name="Content Placeholder 2"/>
          <p:cNvSpPr>
            <a:spLocks noGrp="1"/>
          </p:cNvSpPr>
          <p:nvPr>
            <p:ph sz="quarter" idx="10"/>
          </p:nvPr>
        </p:nvSpPr>
        <p:spPr>
          <a:xfrm>
            <a:off x="304800" y="164715"/>
            <a:ext cx="6324600" cy="720336"/>
          </a:xfrm>
        </p:spPr>
        <p:txBody>
          <a:bodyPr/>
          <a:lstStyle/>
          <a:p>
            <a:r>
              <a:rPr lang="en-US" dirty="0"/>
              <a:t>Detecting Memory Allocation Errors</a:t>
            </a:r>
          </a:p>
        </p:txBody>
      </p:sp>
    </p:spTree>
    <p:extLst>
      <p:ext uri="{BB962C8B-B14F-4D97-AF65-F5344CB8AC3E}">
        <p14:creationId xmlns:p14="http://schemas.microsoft.com/office/powerpoint/2010/main" val="3897781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486" y="885600"/>
            <a:ext cx="8068963" cy="3822324"/>
          </a:xfrm>
        </p:spPr>
        <p:txBody>
          <a:bodyPr/>
          <a:lstStyle/>
          <a:p>
            <a:pPr marL="0"/>
            <a:r>
              <a:rPr lang="en-US" sz="1600" dirty="0"/>
              <a:t>File accesses by a program can create vulnerabilities if done incorrectly; operations have to be carried out in the right order</a:t>
            </a:r>
          </a:p>
          <a:p>
            <a:pPr lvl="1"/>
            <a:r>
              <a:rPr lang="en-US" dirty="0"/>
              <a:t>e.g., a C program  first obtains a file handle to check certain properties of the file before it can access the file contents</a:t>
            </a:r>
          </a:p>
          <a:p>
            <a:pPr lvl="1"/>
            <a:r>
              <a:rPr lang="en-US" dirty="0"/>
              <a:t>the mask governing permissions of newly created files must be set explicitly if a new file may be created</a:t>
            </a:r>
          </a:p>
          <a:p>
            <a:pPr lvl="1"/>
            <a:r>
              <a:rPr lang="en-US" dirty="0"/>
              <a:t>integer ranges have to be checked before being used without any modification taking place between the time of check and time of use.</a:t>
            </a:r>
          </a:p>
          <a:p>
            <a:pPr marL="0"/>
            <a:r>
              <a:rPr lang="en-US" sz="1600" dirty="0"/>
              <a:t>Security analyzers often look for specific library function calls and print a warning regardless of whether the operation in question is being carried out correctly, which causes noise</a:t>
            </a:r>
          </a:p>
          <a:p>
            <a:pPr marL="0"/>
            <a:r>
              <a:rPr lang="en-US" sz="1600" dirty="0"/>
              <a:t>Control-flow analysis be used when some potentially dangerous operation must be preceded by precautionary measures, such as closing and reopening standard file descriptors in C before writing to them, or setting default file permissions before creating a new </a:t>
            </a:r>
            <a:r>
              <a:rPr lang="en-US" sz="1600" dirty="0" smtClean="0"/>
              <a:t>file</a:t>
            </a:r>
          </a:p>
          <a:p>
            <a:pPr marL="300038" lvl="1"/>
            <a:r>
              <a:rPr lang="en-US" dirty="0" smtClean="0"/>
              <a:t>e.g. a </a:t>
            </a:r>
            <a:r>
              <a:rPr lang="en-US" dirty="0" err="1" smtClean="0"/>
              <a:t>linux</a:t>
            </a:r>
            <a:r>
              <a:rPr lang="en-US" dirty="0" smtClean="0"/>
              <a:t> file descriptor hangs in system folder if not explicitly closed &amp; stays vulnerable</a:t>
            </a:r>
            <a:endParaRPr lang="en-US" dirty="0"/>
          </a:p>
          <a:p>
            <a:endParaRPr lang="en-US" dirty="0"/>
          </a:p>
        </p:txBody>
      </p:sp>
      <p:sp>
        <p:nvSpPr>
          <p:cNvPr id="3" name="Content Placeholder 2"/>
          <p:cNvSpPr>
            <a:spLocks noGrp="1"/>
          </p:cNvSpPr>
          <p:nvPr>
            <p:ph sz="quarter" idx="10"/>
          </p:nvPr>
        </p:nvSpPr>
        <p:spPr>
          <a:xfrm>
            <a:off x="168872" y="78216"/>
            <a:ext cx="6923906" cy="720336"/>
          </a:xfrm>
        </p:spPr>
        <p:txBody>
          <a:bodyPr>
            <a:noAutofit/>
          </a:bodyPr>
          <a:lstStyle/>
          <a:p>
            <a:pPr>
              <a:lnSpc>
                <a:spcPct val="80000"/>
              </a:lnSpc>
            </a:pPr>
            <a:r>
              <a:rPr lang="en-US" sz="2400" dirty="0"/>
              <a:t>Vulnerabilities </a:t>
            </a:r>
            <a:r>
              <a:rPr lang="en-US" sz="2400" dirty="0" smtClean="0"/>
              <a:t>Involving </a:t>
            </a:r>
            <a:r>
              <a:rPr lang="en-US" sz="2400" dirty="0"/>
              <a:t>Sequences of </a:t>
            </a:r>
            <a:r>
              <a:rPr lang="en-US" sz="2400" dirty="0" smtClean="0"/>
              <a:t>Operations</a:t>
            </a:r>
          </a:p>
          <a:p>
            <a:pPr>
              <a:lnSpc>
                <a:spcPct val="80000"/>
              </a:lnSpc>
            </a:pPr>
            <a:r>
              <a:rPr lang="en-US" sz="2400" dirty="0"/>
              <a:t>(Control-Flow Analysis)</a:t>
            </a:r>
            <a:r>
              <a:rPr lang="en-US" sz="2400" dirty="0" smtClean="0"/>
              <a:t> </a:t>
            </a:r>
            <a:endParaRPr lang="en-US" sz="2400" dirty="0"/>
          </a:p>
        </p:txBody>
      </p:sp>
    </p:spTree>
    <p:extLst>
      <p:ext uri="{BB962C8B-B14F-4D97-AF65-F5344CB8AC3E}">
        <p14:creationId xmlns:p14="http://schemas.microsoft.com/office/powerpoint/2010/main" val="498332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Security </a:t>
            </a:r>
            <a:r>
              <a:rPr lang="en-US" b="1" dirty="0" smtClean="0">
                <a:latin typeface="Arial" panose="020B0604020202020204" pitchFamily="34" charset="0"/>
                <a:cs typeface="Arial" panose="020B0604020202020204" pitchFamily="34" charset="0"/>
              </a:rPr>
              <a:t>Testing Concepts–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838" y="1120378"/>
            <a:ext cx="7916562" cy="3394472"/>
          </a:xfrm>
        </p:spPr>
        <p:txBody>
          <a:bodyPr/>
          <a:lstStyle/>
          <a:p>
            <a:pPr marL="285750" indent="-285750">
              <a:spcAft>
                <a:spcPts val="1200"/>
              </a:spcAft>
              <a:buFont typeface="Arial" panose="020B0604020202020204" pitchFamily="34" charset="0"/>
              <a:buChar char="•"/>
            </a:pPr>
            <a:r>
              <a:rPr lang="en-US" dirty="0"/>
              <a:t>Security analyzers use data-flow analysis primarily to reduce false positives and false negatives, e.g., many buffer overflows in real code are not exploitable because the attacker cannot control the data that overflows the buffer.</a:t>
            </a:r>
          </a:p>
          <a:p>
            <a:pPr marL="285750" indent="-285750">
              <a:buFont typeface="Arial" panose="020B0604020202020204" pitchFamily="34" charset="0"/>
              <a:buChar char="•"/>
            </a:pPr>
            <a:r>
              <a:rPr lang="en-US" dirty="0"/>
              <a:t>The data-flow analysis that is often used in security-related applications is </a:t>
            </a:r>
            <a:r>
              <a:rPr lang="en-US" i="1" dirty="0"/>
              <a:t>taint analysis.</a:t>
            </a:r>
          </a:p>
          <a:p>
            <a:pPr lvl="1">
              <a:spcBef>
                <a:spcPts val="600"/>
              </a:spcBef>
              <a:spcAft>
                <a:spcPts val="1200"/>
              </a:spcAft>
            </a:pPr>
            <a:r>
              <a:rPr lang="en-US" sz="1400" dirty="0"/>
              <a:t>A variable is tainted if its value can be influenced by a potential attacker</a:t>
            </a:r>
          </a:p>
          <a:p>
            <a:pPr lvl="1">
              <a:spcBef>
                <a:spcPts val="600"/>
              </a:spcBef>
              <a:spcAft>
                <a:spcPts val="1200"/>
              </a:spcAft>
            </a:pPr>
            <a:r>
              <a:rPr lang="en-US" sz="1400" dirty="0"/>
              <a:t>If a tainted variable is used to compute the value of a second variable, then the second variable also becomes tainted</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Data-Flow Analysis</a:t>
            </a:r>
          </a:p>
        </p:txBody>
      </p:sp>
    </p:spTree>
    <p:extLst>
      <p:ext uri="{BB962C8B-B14F-4D97-AF65-F5344CB8AC3E}">
        <p14:creationId xmlns:p14="http://schemas.microsoft.com/office/powerpoint/2010/main" val="3703646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5546" y="1120378"/>
            <a:ext cx="7718854" cy="3394472"/>
          </a:xfrm>
        </p:spPr>
        <p:txBody>
          <a:bodyPr/>
          <a:lstStyle/>
          <a:p>
            <a:pPr>
              <a:spcAft>
                <a:spcPts val="600"/>
              </a:spcAft>
            </a:pPr>
            <a:r>
              <a:rPr lang="en-US" dirty="0"/>
              <a:t>Pointer aliasing occurs when two pointers point to the same data</a:t>
            </a:r>
          </a:p>
          <a:p>
            <a:pPr lvl="1">
              <a:spcAft>
                <a:spcPts val="600"/>
              </a:spcAft>
            </a:pPr>
            <a:r>
              <a:rPr lang="en-US" sz="1400" dirty="0"/>
              <a:t>The data that would be found by dereferencing one of the pointers can change even though the source code contains no mention of that pointer</a:t>
            </a:r>
            <a:r>
              <a:rPr lang="en-US" sz="1400" dirty="0" smtClean="0"/>
              <a:t>.</a:t>
            </a:r>
          </a:p>
          <a:p>
            <a:pPr marL="0">
              <a:spcAft>
                <a:spcPts val="600"/>
              </a:spcAft>
            </a:pPr>
            <a:r>
              <a:rPr lang="en-US" i="1" dirty="0"/>
              <a:t>Pointer-aliasing analysis </a:t>
            </a:r>
            <a:r>
              <a:rPr lang="en-US" dirty="0"/>
              <a:t>refers to any static technique that tries to solve this problem by tracking which pointers point to what </a:t>
            </a:r>
            <a:r>
              <a:rPr lang="en-US" dirty="0" smtClean="0"/>
              <a:t>locations</a:t>
            </a:r>
          </a:p>
          <a:p>
            <a:pPr lvl="1">
              <a:spcAft>
                <a:spcPts val="600"/>
              </a:spcAft>
            </a:pPr>
            <a:r>
              <a:rPr lang="en-US" sz="1400" dirty="0" smtClean="0"/>
              <a:t>Related to data flow analysis</a:t>
            </a:r>
          </a:p>
          <a:p>
            <a:pPr marL="0">
              <a:spcAft>
                <a:spcPts val="600"/>
              </a:spcAft>
            </a:pPr>
            <a:r>
              <a:rPr lang="en-US" dirty="0" smtClean="0"/>
              <a:t>Many </a:t>
            </a:r>
            <a:r>
              <a:rPr lang="en-US" dirty="0"/>
              <a:t>programming languages allow them to be manipulated in arbitrary ways, for e.g., a loop that increments the value of a pointer until it points to a space </a:t>
            </a:r>
            <a:r>
              <a:rPr lang="en-US" dirty="0" smtClean="0"/>
              <a:t>character</a:t>
            </a:r>
          </a:p>
          <a:p>
            <a:pPr lvl="1">
              <a:spcAft>
                <a:spcPts val="600"/>
              </a:spcAft>
            </a:pPr>
            <a:r>
              <a:rPr lang="en-US" sz="1400" dirty="0"/>
              <a:t>Remains a challenging part in static code analysis</a:t>
            </a:r>
          </a:p>
          <a:p>
            <a:pPr>
              <a:spcAft>
                <a:spcPts val="600"/>
              </a:spcAft>
            </a:pPr>
            <a:endParaRPr lang="en-US" dirty="0"/>
          </a:p>
          <a:p>
            <a:pPr>
              <a:spcAft>
                <a:spcPts val="600"/>
              </a:spcAft>
            </a:pPr>
            <a:endParaRPr lang="en-US" dirty="0"/>
          </a:p>
        </p:txBody>
      </p:sp>
      <p:sp>
        <p:nvSpPr>
          <p:cNvPr id="3" name="Content Placeholder 2"/>
          <p:cNvSpPr>
            <a:spLocks noGrp="1"/>
          </p:cNvSpPr>
          <p:nvPr>
            <p:ph sz="quarter" idx="10"/>
          </p:nvPr>
        </p:nvSpPr>
        <p:spPr>
          <a:xfrm>
            <a:off x="304800" y="177072"/>
            <a:ext cx="6324600" cy="720336"/>
          </a:xfrm>
        </p:spPr>
        <p:txBody>
          <a:bodyPr/>
          <a:lstStyle/>
          <a:p>
            <a:r>
              <a:rPr lang="en-US" dirty="0"/>
              <a:t>Pointer-Aliasing Analysis</a:t>
            </a:r>
          </a:p>
        </p:txBody>
      </p:sp>
    </p:spTree>
    <p:extLst>
      <p:ext uri="{BB962C8B-B14F-4D97-AF65-F5344CB8AC3E}">
        <p14:creationId xmlns:p14="http://schemas.microsoft.com/office/powerpoint/2010/main" val="1063307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909765"/>
            <a:ext cx="7780638" cy="3605085"/>
          </a:xfrm>
        </p:spPr>
        <p:txBody>
          <a:bodyPr/>
          <a:lstStyle/>
          <a:p>
            <a:pPr marL="285750" indent="-285750">
              <a:spcAft>
                <a:spcPts val="1200"/>
              </a:spcAft>
              <a:buFont typeface="Arial" panose="020B0604020202020204" pitchFamily="34" charset="0"/>
              <a:buChar char="•"/>
            </a:pPr>
            <a:r>
              <a:rPr lang="en-US" sz="1600" dirty="0"/>
              <a:t>Many types of security vulnerabilities are very difficult to find automatically, such as authentication problems, access control issues, insecure use of cryptography, etc. </a:t>
            </a:r>
            <a:r>
              <a:rPr lang="en-US" sz="1600" dirty="0" smtClean="0"/>
              <a:t>However</a:t>
            </a:r>
            <a:r>
              <a:rPr lang="en-US" sz="1600" dirty="0"/>
              <a:t>, tools of this type are getting better.</a:t>
            </a:r>
          </a:p>
          <a:p>
            <a:pPr marL="285750" indent="-285750">
              <a:spcAft>
                <a:spcPts val="1200"/>
              </a:spcAft>
              <a:buFont typeface="Arial" panose="020B0604020202020204" pitchFamily="34" charset="0"/>
              <a:buChar char="•"/>
            </a:pPr>
            <a:r>
              <a:rPr lang="en-US" sz="1600" dirty="0"/>
              <a:t>High numbers of false positives.</a:t>
            </a:r>
          </a:p>
          <a:p>
            <a:pPr marL="285750" indent="-285750">
              <a:spcAft>
                <a:spcPts val="1200"/>
              </a:spcAft>
              <a:buFont typeface="Arial" panose="020B0604020202020204" pitchFamily="34" charset="0"/>
              <a:buChar char="•"/>
            </a:pPr>
            <a:r>
              <a:rPr lang="en-US" sz="1600" dirty="0"/>
              <a:t>Frequently can't find configuration issues, since they are not represented in the code.</a:t>
            </a:r>
          </a:p>
          <a:p>
            <a:pPr marL="285750" indent="-285750">
              <a:spcAft>
                <a:spcPts val="1200"/>
              </a:spcAft>
              <a:buFont typeface="Arial" panose="020B0604020202020204" pitchFamily="34" charset="0"/>
              <a:buChar char="•"/>
            </a:pPr>
            <a:r>
              <a:rPr lang="en-US" sz="1600" dirty="0"/>
              <a:t>Difficult to 'prove' that an identified security issue is an actual vulnerability.</a:t>
            </a:r>
          </a:p>
          <a:p>
            <a:pPr marL="285750" indent="-285750">
              <a:spcAft>
                <a:spcPts val="1200"/>
              </a:spcAft>
              <a:buFont typeface="Arial" panose="020B0604020202020204" pitchFamily="34" charset="0"/>
              <a:buChar char="•"/>
            </a:pPr>
            <a:r>
              <a:rPr lang="en-US" sz="1600" dirty="0"/>
              <a:t>Many of these tools have difficulty analyzing code that can't be compiled. Analysts frequently can't compile code because they don't have the right libraries, all the compilation instructions, all the code, etc.</a:t>
            </a:r>
          </a:p>
          <a:p>
            <a:pPr marL="285750" indent="-285750">
              <a:spcAft>
                <a:spcPts val="12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189429"/>
            <a:ext cx="6324600" cy="720336"/>
          </a:xfrm>
        </p:spPr>
        <p:txBody>
          <a:bodyPr/>
          <a:lstStyle/>
          <a:p>
            <a:r>
              <a:rPr lang="en-US" dirty="0" smtClean="0"/>
              <a:t>Major weaknesses</a:t>
            </a:r>
            <a:endParaRPr lang="en-US" dirty="0"/>
          </a:p>
        </p:txBody>
      </p:sp>
    </p:spTree>
    <p:extLst>
      <p:ext uri="{BB962C8B-B14F-4D97-AF65-F5344CB8AC3E}">
        <p14:creationId xmlns:p14="http://schemas.microsoft.com/office/powerpoint/2010/main" val="4057771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smtClean="0">
                <a:latin typeface="Arial" panose="020B0604020202020204" pitchFamily="34" charset="0"/>
                <a:cs typeface="Arial" panose="020B0604020202020204" pitchFamily="34" charset="0"/>
              </a:rPr>
              <a:t>White Box Security Testing</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25611"/>
            <a:ext cx="8229600" cy="3694670"/>
          </a:xfrm>
        </p:spPr>
        <p:txBody>
          <a:bodyPr/>
          <a:lstStyle/>
          <a:p>
            <a:r>
              <a:rPr lang="en-US" dirty="0"/>
              <a:t>White box testing consists testing with access to the source code</a:t>
            </a:r>
          </a:p>
          <a:p>
            <a:pPr lvl="1">
              <a:spcAft>
                <a:spcPts val="600"/>
              </a:spcAft>
            </a:pPr>
            <a:r>
              <a:rPr lang="en-US" sz="1600" dirty="0"/>
              <a:t>it is a good practice to perform white box testing during the unit testing phase</a:t>
            </a:r>
          </a:p>
          <a:p>
            <a:pPr marL="0" indent="0"/>
            <a:r>
              <a:rPr lang="en-US" dirty="0"/>
              <a:t>White box testing requires knowing what makes software secure or insecure, how to think like an attacker, and how to use different testing tools and techniques.</a:t>
            </a:r>
            <a:r>
              <a:rPr lang="en-US" sz="2000" dirty="0"/>
              <a:t> </a:t>
            </a:r>
          </a:p>
          <a:p>
            <a:pPr lvl="1"/>
            <a:r>
              <a:rPr lang="en-US" sz="1600" dirty="0"/>
              <a:t>First tester comprehends and analyzes available design documentation, source code, and other relevant development artifacts, so knowing what makes software secure is a fundamental requirement.</a:t>
            </a:r>
          </a:p>
          <a:p>
            <a:pPr lvl="1"/>
            <a:r>
              <a:rPr lang="en-US" sz="1600" dirty="0"/>
              <a:t> Second, tester creates tests that exploit software, a tester must think like an attacker. </a:t>
            </a:r>
          </a:p>
          <a:p>
            <a:pPr lvl="1"/>
            <a:r>
              <a:rPr lang="en-US" sz="1600" dirty="0"/>
              <a:t>Third, to perform testing effectively, testers need to know the different tools and techniques available for white box testing</a:t>
            </a:r>
          </a:p>
        </p:txBody>
      </p:sp>
      <p:sp>
        <p:nvSpPr>
          <p:cNvPr id="3" name="Content Placeholder 2"/>
          <p:cNvSpPr>
            <a:spLocks noGrp="1"/>
          </p:cNvSpPr>
          <p:nvPr>
            <p:ph sz="quarter" idx="10"/>
          </p:nvPr>
        </p:nvSpPr>
        <p:spPr>
          <a:xfrm>
            <a:off x="304800" y="251214"/>
            <a:ext cx="6318422" cy="613759"/>
          </a:xfrm>
        </p:spPr>
        <p:txBody>
          <a:bodyPr/>
          <a:lstStyle/>
          <a:p>
            <a:r>
              <a:rPr lang="en-US" dirty="0"/>
              <a:t>White Box Testing</a:t>
            </a:r>
          </a:p>
        </p:txBody>
      </p:sp>
    </p:spTree>
    <p:extLst>
      <p:ext uri="{BB962C8B-B14F-4D97-AF65-F5344CB8AC3E}">
        <p14:creationId xmlns:p14="http://schemas.microsoft.com/office/powerpoint/2010/main" val="947743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4" y="1120378"/>
            <a:ext cx="7867135" cy="3394472"/>
          </a:xfrm>
        </p:spPr>
        <p:txBody>
          <a:bodyPr/>
          <a:lstStyle/>
          <a:p>
            <a:pPr>
              <a:spcAft>
                <a:spcPts val="1350"/>
              </a:spcAft>
            </a:pPr>
            <a:r>
              <a:rPr lang="en-US" b="1" dirty="0"/>
              <a:t>Data-Flow </a:t>
            </a:r>
            <a:r>
              <a:rPr lang="en-US" b="1" dirty="0" smtClean="0"/>
              <a:t>Analysis</a:t>
            </a:r>
          </a:p>
          <a:p>
            <a:pPr>
              <a:spcAft>
                <a:spcPts val="1350"/>
              </a:spcAft>
            </a:pPr>
            <a:r>
              <a:rPr lang="en-US" b="1" dirty="0"/>
              <a:t>Code-Based Fault </a:t>
            </a:r>
            <a:r>
              <a:rPr lang="en-US" b="1" dirty="0" smtClean="0"/>
              <a:t>Injection</a:t>
            </a:r>
          </a:p>
          <a:p>
            <a:pPr>
              <a:spcAft>
                <a:spcPts val="1350"/>
              </a:spcAft>
            </a:pPr>
            <a:r>
              <a:rPr lang="en-US" b="1" dirty="0"/>
              <a:t>Abuse </a:t>
            </a:r>
            <a:r>
              <a:rPr lang="en-US" b="1" dirty="0" smtClean="0"/>
              <a:t>Cases</a:t>
            </a:r>
          </a:p>
          <a:p>
            <a:pPr>
              <a:spcAft>
                <a:spcPts val="1350"/>
              </a:spcAft>
            </a:pPr>
            <a:r>
              <a:rPr lang="en-US" b="1" dirty="0"/>
              <a:t>Trust Boundaries </a:t>
            </a:r>
            <a:r>
              <a:rPr lang="en-US" b="1" dirty="0" smtClean="0"/>
              <a:t>Mapping</a:t>
            </a:r>
          </a:p>
          <a:p>
            <a:pPr>
              <a:spcAft>
                <a:spcPts val="1350"/>
              </a:spcAft>
            </a:pPr>
            <a:r>
              <a:rPr lang="en-US" b="1" dirty="0"/>
              <a:t>Code Coverage Analysis</a:t>
            </a:r>
            <a:endParaRPr lang="en-US" dirty="0"/>
          </a:p>
        </p:txBody>
      </p:sp>
      <p:sp>
        <p:nvSpPr>
          <p:cNvPr id="2" name="Content Placeholder 1"/>
          <p:cNvSpPr>
            <a:spLocks noGrp="1"/>
          </p:cNvSpPr>
          <p:nvPr>
            <p:ph sz="quarter" idx="10"/>
          </p:nvPr>
        </p:nvSpPr>
        <p:spPr>
          <a:xfrm>
            <a:off x="304800" y="214143"/>
            <a:ext cx="6324600" cy="700257"/>
          </a:xfrm>
        </p:spPr>
        <p:txBody>
          <a:bodyPr/>
          <a:lstStyle/>
          <a:p>
            <a:r>
              <a:rPr lang="en-US" dirty="0"/>
              <a:t>White Box Testing </a:t>
            </a:r>
            <a:r>
              <a:rPr lang="en-US" dirty="0" smtClean="0"/>
              <a:t>for Security</a:t>
            </a:r>
            <a:endParaRPr lang="en-US" dirty="0"/>
          </a:p>
        </p:txBody>
      </p:sp>
    </p:spTree>
    <p:extLst>
      <p:ext uri="{BB962C8B-B14F-4D97-AF65-F5344CB8AC3E}">
        <p14:creationId xmlns:p14="http://schemas.microsoft.com/office/powerpoint/2010/main" val="4196938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914" y="1132734"/>
            <a:ext cx="8052486" cy="3575189"/>
          </a:xfrm>
        </p:spPr>
        <p:txBody>
          <a:bodyPr>
            <a:normAutofit lnSpcReduction="10000"/>
          </a:bodyPr>
          <a:lstStyle/>
          <a:p>
            <a:pPr marL="285750" indent="-285750">
              <a:lnSpc>
                <a:spcPct val="110000"/>
              </a:lnSpc>
              <a:spcAft>
                <a:spcPts val="600"/>
              </a:spcAft>
              <a:buFont typeface="Arial" panose="020B0604020202020204" pitchFamily="34" charset="0"/>
              <a:buChar char="•"/>
            </a:pPr>
            <a:r>
              <a:rPr lang="en-US" dirty="0"/>
              <a:t>The data-flow testing technique is based on investigating the ways values are associated with variables and the ways that these associations affect the execution of the </a:t>
            </a:r>
            <a:r>
              <a:rPr lang="en-US" dirty="0" smtClean="0"/>
              <a:t>program</a:t>
            </a:r>
          </a:p>
          <a:p>
            <a:pPr lvl="1">
              <a:lnSpc>
                <a:spcPct val="110000"/>
              </a:lnSpc>
              <a:spcAft>
                <a:spcPts val="600"/>
              </a:spcAft>
            </a:pPr>
            <a:r>
              <a:rPr lang="en-US" sz="1400" dirty="0"/>
              <a:t>focuses on occurrences of variables, following paths from the definition (or initialization) of a variable to its </a:t>
            </a:r>
            <a:r>
              <a:rPr lang="en-US" sz="1400" dirty="0" smtClean="0"/>
              <a:t>u</a:t>
            </a:r>
            <a:r>
              <a:rPr lang="en-US" dirty="0" smtClean="0"/>
              <a:t>ses</a:t>
            </a:r>
          </a:p>
          <a:p>
            <a:pPr marL="285750" indent="-285750">
              <a:lnSpc>
                <a:spcPct val="110000"/>
              </a:lnSpc>
              <a:spcAft>
                <a:spcPts val="600"/>
              </a:spcAft>
              <a:buFont typeface="Arial" panose="020B0604020202020204" pitchFamily="34" charset="0"/>
              <a:buChar char="•"/>
            </a:pPr>
            <a:r>
              <a:rPr lang="en-US" dirty="0"/>
              <a:t>A data-flow analysis for an entire program </a:t>
            </a:r>
            <a:r>
              <a:rPr lang="en-US" dirty="0" smtClean="0"/>
              <a:t>involving </a:t>
            </a:r>
            <a:r>
              <a:rPr lang="en-US" dirty="0"/>
              <a:t>all variables and traversing all usage paths </a:t>
            </a:r>
            <a:r>
              <a:rPr lang="en-US" dirty="0" smtClean="0"/>
              <a:t>may require </a:t>
            </a:r>
            <a:r>
              <a:rPr lang="en-US" dirty="0"/>
              <a:t>immense computational resources; however, this technique can be applied for select </a:t>
            </a:r>
            <a:r>
              <a:rPr lang="en-US" dirty="0" smtClean="0"/>
              <a:t>variables</a:t>
            </a:r>
          </a:p>
          <a:p>
            <a:pPr marL="285750" indent="-285750">
              <a:lnSpc>
                <a:spcPct val="110000"/>
              </a:lnSpc>
              <a:spcAft>
                <a:spcPts val="600"/>
              </a:spcAft>
              <a:buFont typeface="Arial" panose="020B0604020202020204" pitchFamily="34" charset="0"/>
              <a:buChar char="•"/>
            </a:pPr>
            <a:r>
              <a:rPr lang="en-US" dirty="0"/>
              <a:t>The path and the usage of the data can help in identifying suspicious code blocks and in developing test cases to validate the runtime behavior of the software.</a:t>
            </a:r>
          </a:p>
        </p:txBody>
      </p:sp>
      <p:sp>
        <p:nvSpPr>
          <p:cNvPr id="4" name="Content Placeholder 3"/>
          <p:cNvSpPr>
            <a:spLocks noGrp="1"/>
          </p:cNvSpPr>
          <p:nvPr>
            <p:ph sz="quarter" idx="10"/>
          </p:nvPr>
        </p:nvSpPr>
        <p:spPr/>
        <p:txBody>
          <a:bodyPr/>
          <a:lstStyle/>
          <a:p>
            <a:r>
              <a:rPr lang="en-US" dirty="0"/>
              <a:t>Data-Flow Analysis</a:t>
            </a:r>
          </a:p>
        </p:txBody>
      </p:sp>
    </p:spTree>
    <p:extLst>
      <p:ext uri="{BB962C8B-B14F-4D97-AF65-F5344CB8AC3E}">
        <p14:creationId xmlns:p14="http://schemas.microsoft.com/office/powerpoint/2010/main" val="586004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481" y="996807"/>
            <a:ext cx="7990704" cy="3562833"/>
          </a:xfrm>
        </p:spPr>
        <p:txBody>
          <a:bodyPr>
            <a:normAutofit/>
          </a:bodyPr>
          <a:lstStyle/>
          <a:p>
            <a:pPr marL="285750" indent="-285750">
              <a:lnSpc>
                <a:spcPct val="100000"/>
              </a:lnSpc>
              <a:buFont typeface="Arial" panose="020B0604020202020204" pitchFamily="34" charset="0"/>
              <a:buChar char="•"/>
            </a:pPr>
            <a:r>
              <a:rPr lang="en-US" dirty="0"/>
              <a:t>The fault injection technique perturbs program states by injecting software source code to force changes into the state of the program as it executes</a:t>
            </a:r>
            <a:r>
              <a:rPr lang="en-US" dirty="0" smtClean="0"/>
              <a:t>.</a:t>
            </a:r>
          </a:p>
          <a:p>
            <a:pPr lvl="1">
              <a:lnSpc>
                <a:spcPct val="100000"/>
              </a:lnSpc>
              <a:spcAft>
                <a:spcPts val="600"/>
              </a:spcAft>
            </a:pPr>
            <a:r>
              <a:rPr lang="en-US" sz="1400" dirty="0"/>
              <a:t>Consists of non-intrusively inserting code into the software that is being analyzed and then compiling and executing the modified (or instrumented) </a:t>
            </a:r>
            <a:r>
              <a:rPr lang="en-US" sz="1400" dirty="0" smtClean="0"/>
              <a:t>software</a:t>
            </a:r>
          </a:p>
          <a:p>
            <a:pPr marL="285750" indent="-285750">
              <a:lnSpc>
                <a:spcPct val="100000"/>
              </a:lnSpc>
              <a:buFont typeface="Arial" panose="020B0604020202020204" pitchFamily="34" charset="0"/>
              <a:buChar char="•"/>
            </a:pPr>
            <a:r>
              <a:rPr lang="en-US" dirty="0" smtClean="0"/>
              <a:t>This </a:t>
            </a:r>
            <a:r>
              <a:rPr lang="en-US" dirty="0"/>
              <a:t>technique forces non-normative behavior of the software, and the resulting understanding can help determine whether a program has vulnerabilities that can </a:t>
            </a:r>
            <a:r>
              <a:rPr lang="en-US" dirty="0" smtClean="0"/>
              <a:t>lead </a:t>
            </a:r>
            <a:r>
              <a:rPr lang="en-US" dirty="0"/>
              <a:t>to security violations</a:t>
            </a:r>
            <a:r>
              <a:rPr lang="en-US" dirty="0" smtClean="0"/>
              <a:t>.</a:t>
            </a:r>
          </a:p>
          <a:p>
            <a:pPr lvl="1">
              <a:lnSpc>
                <a:spcPct val="100000"/>
              </a:lnSpc>
              <a:spcAft>
                <a:spcPts val="600"/>
              </a:spcAft>
            </a:pPr>
            <a:r>
              <a:rPr lang="en-US" sz="1400" dirty="0"/>
              <a:t>can be used to force error conditions to exercise the error handling code, </a:t>
            </a:r>
            <a:endParaRPr lang="en-US" sz="1400" dirty="0" smtClean="0"/>
          </a:p>
          <a:p>
            <a:pPr lvl="1">
              <a:lnSpc>
                <a:spcPct val="100000"/>
              </a:lnSpc>
              <a:spcAft>
                <a:spcPts val="600"/>
              </a:spcAft>
            </a:pPr>
            <a:r>
              <a:rPr lang="en-US" sz="1400" dirty="0" smtClean="0"/>
              <a:t>change </a:t>
            </a:r>
            <a:r>
              <a:rPr lang="en-US" sz="1400" dirty="0"/>
              <a:t>execution paths, </a:t>
            </a:r>
            <a:endParaRPr lang="en-US" sz="1400" dirty="0" smtClean="0"/>
          </a:p>
          <a:p>
            <a:pPr lvl="1">
              <a:lnSpc>
                <a:spcPct val="100000"/>
              </a:lnSpc>
              <a:spcAft>
                <a:spcPts val="600"/>
              </a:spcAft>
            </a:pPr>
            <a:r>
              <a:rPr lang="en-US" sz="1400" dirty="0" smtClean="0"/>
              <a:t>input </a:t>
            </a:r>
            <a:r>
              <a:rPr lang="en-US" sz="1400" dirty="0"/>
              <a:t>unexpected (or abnormal) data, </a:t>
            </a:r>
            <a:endParaRPr lang="en-US" sz="1400" dirty="0" smtClean="0"/>
          </a:p>
          <a:p>
            <a:pPr lvl="1">
              <a:lnSpc>
                <a:spcPct val="100000"/>
              </a:lnSpc>
              <a:spcAft>
                <a:spcPts val="600"/>
              </a:spcAft>
            </a:pPr>
            <a:r>
              <a:rPr lang="en-US" sz="1400" dirty="0" smtClean="0"/>
              <a:t>change </a:t>
            </a:r>
            <a:r>
              <a:rPr lang="en-US" sz="1400" dirty="0"/>
              <a:t>return values, etc. </a:t>
            </a:r>
          </a:p>
        </p:txBody>
      </p:sp>
      <p:sp>
        <p:nvSpPr>
          <p:cNvPr id="4" name="Content Placeholder 3"/>
          <p:cNvSpPr>
            <a:spLocks noGrp="1"/>
          </p:cNvSpPr>
          <p:nvPr>
            <p:ph sz="quarter" idx="10"/>
          </p:nvPr>
        </p:nvSpPr>
        <p:spPr/>
        <p:txBody>
          <a:bodyPr/>
          <a:lstStyle/>
          <a:p>
            <a:r>
              <a:rPr lang="en-US" dirty="0"/>
              <a:t>Code-Based Fault Injection</a:t>
            </a:r>
          </a:p>
        </p:txBody>
      </p:sp>
    </p:spTree>
    <p:extLst>
      <p:ext uri="{BB962C8B-B14F-4D97-AF65-F5344CB8AC3E}">
        <p14:creationId xmlns:p14="http://schemas.microsoft.com/office/powerpoint/2010/main" val="385743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123" y="1087394"/>
            <a:ext cx="7928919" cy="3533043"/>
          </a:xfrm>
        </p:spPr>
        <p:txBody>
          <a:bodyPr/>
          <a:lstStyle/>
          <a:p>
            <a:pPr marL="0">
              <a:lnSpc>
                <a:spcPct val="90000"/>
              </a:lnSpc>
              <a:spcAft>
                <a:spcPts val="1200"/>
              </a:spcAft>
            </a:pPr>
            <a:r>
              <a:rPr lang="en-US" sz="1600" dirty="0"/>
              <a:t>The strategy provides a road map that describes the steps to be taken, when, and how much effort, time, and resources will be required</a:t>
            </a:r>
          </a:p>
          <a:p>
            <a:pPr marL="0">
              <a:spcAft>
                <a:spcPts val="1200"/>
              </a:spcAft>
            </a:pPr>
            <a:r>
              <a:rPr lang="en-US" sz="1600" dirty="0"/>
              <a:t>A strategy for software testing integrates the design of software test cases into a well-planned series of steps that result in successful development of the software</a:t>
            </a:r>
          </a:p>
          <a:p>
            <a:pPr marL="0">
              <a:lnSpc>
                <a:spcPct val="90000"/>
              </a:lnSpc>
              <a:spcAft>
                <a:spcPts val="1200"/>
              </a:spcAft>
            </a:pPr>
            <a:r>
              <a:rPr lang="en-US" sz="1600" dirty="0"/>
              <a:t>The strategy incorporates test planning, test case design, test execution, and test result collection and evaluation</a:t>
            </a:r>
          </a:p>
          <a:p>
            <a:pPr marL="0">
              <a:spcBef>
                <a:spcPts val="1200"/>
              </a:spcBef>
            </a:pPr>
            <a:r>
              <a:rPr lang="en-US" sz="1600" dirty="0"/>
              <a:t>Testing begins at the component level and work outward toward the integration of the entire computer-based system</a:t>
            </a:r>
          </a:p>
          <a:p>
            <a:pPr marL="0">
              <a:spcBef>
                <a:spcPts val="1200"/>
              </a:spcBef>
            </a:pPr>
            <a:r>
              <a:rPr lang="en-US" sz="1600" dirty="0"/>
              <a:t>Different testing techniques are appropriate at different points in time</a:t>
            </a:r>
          </a:p>
          <a:p>
            <a:pPr marL="0">
              <a:spcAft>
                <a:spcPts val="600"/>
              </a:spcAft>
            </a:pPr>
            <a:endParaRPr lang="en-US" sz="1600" dirty="0"/>
          </a:p>
        </p:txBody>
      </p:sp>
      <p:sp>
        <p:nvSpPr>
          <p:cNvPr id="7" name="Content Placeholder 5"/>
          <p:cNvSpPr>
            <a:spLocks noGrp="1"/>
          </p:cNvSpPr>
          <p:nvPr>
            <p:ph sz="quarter" idx="10"/>
          </p:nvPr>
        </p:nvSpPr>
        <p:spPr>
          <a:xfrm>
            <a:off x="304800" y="251214"/>
            <a:ext cx="6324600" cy="504690"/>
          </a:xfrm>
        </p:spPr>
        <p:txBody>
          <a:bodyPr>
            <a:normAutofit/>
          </a:bodyPr>
          <a:lstStyle/>
          <a:p>
            <a:r>
              <a:rPr lang="en-US" sz="2800" dirty="0"/>
              <a:t>Testing </a:t>
            </a:r>
            <a:r>
              <a:rPr lang="en-US" sz="2800" dirty="0" smtClean="0"/>
              <a:t>Strategy</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5" y="1025611"/>
            <a:ext cx="7867134" cy="3620529"/>
          </a:xfrm>
        </p:spPr>
        <p:txBody>
          <a:bodyPr>
            <a:normAutofit/>
          </a:bodyPr>
          <a:lstStyle/>
          <a:p>
            <a:pPr marL="285750" indent="-285750">
              <a:lnSpc>
                <a:spcPct val="100000"/>
              </a:lnSpc>
              <a:buFont typeface="Arial" panose="020B0604020202020204" pitchFamily="34" charset="0"/>
              <a:buChar char="•"/>
            </a:pPr>
            <a:r>
              <a:rPr lang="en-US" dirty="0"/>
              <a:t>Abuse cases help security testers view the software under test in the same light as attackers do</a:t>
            </a:r>
            <a:r>
              <a:rPr lang="en-US" dirty="0" smtClean="0"/>
              <a:t>.</a:t>
            </a:r>
          </a:p>
          <a:p>
            <a:pPr lvl="1">
              <a:lnSpc>
                <a:spcPct val="100000"/>
              </a:lnSpc>
              <a:spcAft>
                <a:spcPts val="300"/>
              </a:spcAft>
            </a:pPr>
            <a:r>
              <a:rPr lang="en-US" sz="1400" dirty="0"/>
              <a:t>can be used to develop innovative and effective test cases mirroring the way attackers would view the </a:t>
            </a:r>
            <a:r>
              <a:rPr lang="en-US" sz="1400" dirty="0" smtClean="0"/>
              <a:t>system</a:t>
            </a:r>
          </a:p>
          <a:p>
            <a:pPr marL="285750" indent="-285750">
              <a:lnSpc>
                <a:spcPct val="100000"/>
              </a:lnSpc>
              <a:spcAft>
                <a:spcPts val="300"/>
              </a:spcAft>
              <a:buFont typeface="Arial" panose="020B0604020202020204" pitchFamily="34" charset="0"/>
              <a:buChar char="•"/>
            </a:pPr>
            <a:r>
              <a:rPr lang="en-US" dirty="0"/>
              <a:t>The abuse case can also be applied to interactions between components within the system to capture abnormal behavior, should a component </a:t>
            </a:r>
            <a:r>
              <a:rPr lang="en-US" dirty="0" smtClean="0"/>
              <a:t>misbehave.</a:t>
            </a:r>
          </a:p>
          <a:p>
            <a:pPr marL="285750" indent="-285750">
              <a:lnSpc>
                <a:spcPct val="100000"/>
              </a:lnSpc>
              <a:spcAft>
                <a:spcPts val="300"/>
              </a:spcAft>
              <a:buFont typeface="Arial" panose="020B0604020202020204" pitchFamily="34" charset="0"/>
              <a:buChar char="•"/>
            </a:pPr>
            <a:r>
              <a:rPr lang="en-US" dirty="0"/>
              <a:t>The </a:t>
            </a:r>
            <a:r>
              <a:rPr lang="en-US" dirty="0" smtClean="0"/>
              <a:t>practical </a:t>
            </a:r>
            <a:r>
              <a:rPr lang="en-US" dirty="0"/>
              <a:t>method for creating abuse cases is usually through a process of </a:t>
            </a:r>
            <a:r>
              <a:rPr lang="en-US" dirty="0" smtClean="0"/>
              <a:t>brainstorming</a:t>
            </a:r>
            <a:r>
              <a:rPr lang="en-US" dirty="0"/>
              <a:t>, involving security, reliability, and subject matter </a:t>
            </a:r>
            <a:r>
              <a:rPr lang="en-US" dirty="0" smtClean="0"/>
              <a:t>expertise</a:t>
            </a:r>
          </a:p>
          <a:p>
            <a:pPr marL="285750" indent="-285750">
              <a:lnSpc>
                <a:spcPct val="100000"/>
              </a:lnSpc>
              <a:spcAft>
                <a:spcPts val="300"/>
              </a:spcAft>
              <a:buFont typeface="Arial" panose="020B0604020202020204" pitchFamily="34" charset="0"/>
              <a:buChar char="•"/>
            </a:pPr>
            <a:r>
              <a:rPr lang="en-US" dirty="0"/>
              <a:t>Known attack patterns </a:t>
            </a:r>
            <a:r>
              <a:rPr lang="en-US" dirty="0" smtClean="0"/>
              <a:t>help developing </a:t>
            </a:r>
            <a:r>
              <a:rPr lang="en-US" dirty="0"/>
              <a:t>abuse cases.</a:t>
            </a:r>
          </a:p>
        </p:txBody>
      </p:sp>
      <p:sp>
        <p:nvSpPr>
          <p:cNvPr id="4" name="Content Placeholder 3"/>
          <p:cNvSpPr>
            <a:spLocks noGrp="1"/>
          </p:cNvSpPr>
          <p:nvPr>
            <p:ph sz="quarter" idx="10"/>
          </p:nvPr>
        </p:nvSpPr>
        <p:spPr/>
        <p:txBody>
          <a:bodyPr/>
          <a:lstStyle/>
          <a:p>
            <a:r>
              <a:rPr lang="en-US" dirty="0"/>
              <a:t>Abuse Cases</a:t>
            </a:r>
          </a:p>
        </p:txBody>
      </p:sp>
    </p:spTree>
    <p:extLst>
      <p:ext uri="{BB962C8B-B14F-4D97-AF65-F5344CB8AC3E}">
        <p14:creationId xmlns:p14="http://schemas.microsoft.com/office/powerpoint/2010/main" val="1750279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40" y="1120378"/>
            <a:ext cx="8003059" cy="3394472"/>
          </a:xfrm>
        </p:spPr>
        <p:txBody>
          <a:bodyPr>
            <a:normAutofit/>
          </a:bodyPr>
          <a:lstStyle/>
          <a:p>
            <a:pPr marL="285750" indent="-285750">
              <a:spcBef>
                <a:spcPts val="0"/>
              </a:spcBef>
              <a:spcAft>
                <a:spcPts val="1200"/>
              </a:spcAft>
              <a:buFont typeface="Arial" panose="020B0604020202020204" pitchFamily="34" charset="0"/>
              <a:buChar char="•"/>
            </a:pPr>
            <a:r>
              <a:rPr lang="en-US" dirty="0"/>
              <a:t>Defining zones of varying trust in an application helps identify vulnerable areas of communication and possible attack paths for security violations</a:t>
            </a:r>
            <a:r>
              <a:rPr lang="en-US" dirty="0" smtClean="0"/>
              <a:t>.</a:t>
            </a:r>
          </a:p>
          <a:p>
            <a:pPr marL="285750" indent="-285750">
              <a:spcBef>
                <a:spcPts val="0"/>
              </a:spcBef>
              <a:spcAft>
                <a:spcPts val="1200"/>
              </a:spcAft>
              <a:buFont typeface="Arial" panose="020B0604020202020204" pitchFamily="34" charset="0"/>
              <a:buChar char="•"/>
            </a:pPr>
            <a:r>
              <a:rPr lang="en-US" dirty="0"/>
              <a:t>For systems that have n-tier architecture or that rely on several third-party components, the potential for missing trust validation checks is high, so drawing trust boundaries becomes critical for such </a:t>
            </a:r>
            <a:r>
              <a:rPr lang="en-US" dirty="0" smtClean="0"/>
              <a:t>systems</a:t>
            </a:r>
          </a:p>
          <a:p>
            <a:pPr marL="285750" indent="-285750">
              <a:spcBef>
                <a:spcPts val="0"/>
              </a:spcBef>
              <a:spcAft>
                <a:spcPts val="1200"/>
              </a:spcAft>
              <a:buFont typeface="Arial" panose="020B0604020202020204" pitchFamily="34" charset="0"/>
              <a:buChar char="•"/>
            </a:pPr>
            <a:r>
              <a:rPr lang="en-US" dirty="0"/>
              <a:t>Combining trust zone mapping with data-flow analysis helps identify data that move from one trust zone to another and whether data checkpoints are sufficient to prevent trust elevation possibilities</a:t>
            </a:r>
          </a:p>
        </p:txBody>
      </p:sp>
      <p:sp>
        <p:nvSpPr>
          <p:cNvPr id="4" name="Content Placeholder 3"/>
          <p:cNvSpPr>
            <a:spLocks noGrp="1"/>
          </p:cNvSpPr>
          <p:nvPr>
            <p:ph sz="quarter" idx="10"/>
          </p:nvPr>
        </p:nvSpPr>
        <p:spPr>
          <a:xfrm>
            <a:off x="218301" y="189429"/>
            <a:ext cx="6324600" cy="720336"/>
          </a:xfrm>
        </p:spPr>
        <p:txBody>
          <a:bodyPr/>
          <a:lstStyle/>
          <a:p>
            <a:r>
              <a:rPr lang="en-US" dirty="0"/>
              <a:t>Trust Boundaries Mapping</a:t>
            </a:r>
          </a:p>
        </p:txBody>
      </p:sp>
    </p:spTree>
    <p:extLst>
      <p:ext uri="{BB962C8B-B14F-4D97-AF65-F5344CB8AC3E}">
        <p14:creationId xmlns:p14="http://schemas.microsoft.com/office/powerpoint/2010/main" val="340515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7967"/>
            <a:ext cx="8077200" cy="3608173"/>
          </a:xfrm>
        </p:spPr>
        <p:txBody>
          <a:bodyPr>
            <a:normAutofit fontScale="92500" lnSpcReduction="10000"/>
          </a:bodyPr>
          <a:lstStyle/>
          <a:p>
            <a:pPr marL="285750" indent="-285750">
              <a:lnSpc>
                <a:spcPct val="110000"/>
              </a:lnSpc>
              <a:spcAft>
                <a:spcPts val="600"/>
              </a:spcAft>
              <a:buFont typeface="Arial" panose="020B0604020202020204" pitchFamily="34" charset="0"/>
              <a:buChar char="•"/>
            </a:pPr>
            <a:r>
              <a:rPr lang="en-US" dirty="0"/>
              <a:t>Code coverage is a way of determining which code statements or paths have been exercised during </a:t>
            </a:r>
            <a:r>
              <a:rPr lang="en-US" dirty="0" smtClean="0"/>
              <a:t>testing. </a:t>
            </a:r>
            <a:r>
              <a:rPr lang="en-US" dirty="0"/>
              <a:t>It is a test effectiveness </a:t>
            </a:r>
            <a:r>
              <a:rPr lang="en-US" dirty="0" smtClean="0"/>
              <a:t>measurement</a:t>
            </a:r>
          </a:p>
          <a:p>
            <a:pPr marL="285750" indent="-285750">
              <a:lnSpc>
                <a:spcPct val="110000"/>
              </a:lnSpc>
              <a:spcAft>
                <a:spcPts val="600"/>
              </a:spcAft>
              <a:buFont typeface="Arial" panose="020B0604020202020204" pitchFamily="34" charset="0"/>
              <a:buChar char="•"/>
            </a:pPr>
            <a:r>
              <a:rPr lang="en-US" dirty="0"/>
              <a:t>H</a:t>
            </a:r>
            <a:r>
              <a:rPr lang="en-US" dirty="0" smtClean="0"/>
              <a:t>elp </a:t>
            </a:r>
            <a:r>
              <a:rPr lang="en-US" dirty="0"/>
              <a:t>in identifying redundant test cases that do not increase </a:t>
            </a:r>
            <a:r>
              <a:rPr lang="en-US" dirty="0" smtClean="0"/>
              <a:t>coverage </a:t>
            </a:r>
            <a:r>
              <a:rPr lang="en-US" dirty="0"/>
              <a:t>and </a:t>
            </a:r>
            <a:r>
              <a:rPr lang="en-US" dirty="0" smtClean="0"/>
              <a:t>also </a:t>
            </a:r>
            <a:r>
              <a:rPr lang="en-US" dirty="0"/>
              <a:t>help in identifying redundant test cases that do not increase </a:t>
            </a:r>
            <a:r>
              <a:rPr lang="en-US" dirty="0" smtClean="0"/>
              <a:t>coverage</a:t>
            </a:r>
          </a:p>
          <a:p>
            <a:pPr marL="285750" indent="-285750">
              <a:lnSpc>
                <a:spcPct val="110000"/>
              </a:lnSpc>
              <a:spcAft>
                <a:spcPts val="600"/>
              </a:spcAft>
              <a:buFont typeface="Arial" panose="020B0604020202020204" pitchFamily="34" charset="0"/>
              <a:buChar char="•"/>
            </a:pPr>
            <a:r>
              <a:rPr lang="en-US" dirty="0"/>
              <a:t>There are various measures for coverage, such as path coverage, path testing, statement coverage, multiple condition coverage, and function </a:t>
            </a:r>
            <a:r>
              <a:rPr lang="en-US" dirty="0" smtClean="0"/>
              <a:t>coverage</a:t>
            </a:r>
          </a:p>
          <a:p>
            <a:pPr marL="285750" indent="-285750">
              <a:lnSpc>
                <a:spcPct val="110000"/>
              </a:lnSpc>
              <a:spcAft>
                <a:spcPts val="600"/>
              </a:spcAft>
              <a:buFont typeface="Arial" panose="020B0604020202020204" pitchFamily="34" charset="0"/>
              <a:buChar char="•"/>
            </a:pPr>
            <a:r>
              <a:rPr lang="en-US" dirty="0"/>
              <a:t>Covering all the code paths or statements does not guarantee that the software does not have faults; however, the missed code paths or statements should definitely be inspected</a:t>
            </a:r>
            <a:r>
              <a:rPr lang="en-US" dirty="0" smtClean="0"/>
              <a:t>.</a:t>
            </a:r>
          </a:p>
          <a:p>
            <a:pPr marL="285750" indent="-285750">
              <a:lnSpc>
                <a:spcPct val="110000"/>
              </a:lnSpc>
              <a:spcAft>
                <a:spcPts val="600"/>
              </a:spcAft>
              <a:buFont typeface="Arial" panose="020B0604020202020204" pitchFamily="34" charset="0"/>
              <a:buChar char="•"/>
            </a:pPr>
            <a:r>
              <a:rPr lang="en-US" dirty="0"/>
              <a:t>U</a:t>
            </a:r>
            <a:r>
              <a:rPr lang="en-US" dirty="0" smtClean="0"/>
              <a:t>nexercised </a:t>
            </a:r>
            <a:r>
              <a:rPr lang="en-US" dirty="0"/>
              <a:t>code has serious bugs that can be leveraged into a successful attack </a:t>
            </a:r>
          </a:p>
        </p:txBody>
      </p:sp>
      <p:sp>
        <p:nvSpPr>
          <p:cNvPr id="4" name="Content Placeholder 3"/>
          <p:cNvSpPr>
            <a:spLocks noGrp="1"/>
          </p:cNvSpPr>
          <p:nvPr>
            <p:ph sz="quarter" idx="10"/>
          </p:nvPr>
        </p:nvSpPr>
        <p:spPr>
          <a:xfrm>
            <a:off x="304800" y="189429"/>
            <a:ext cx="6324600" cy="720336"/>
          </a:xfrm>
        </p:spPr>
        <p:txBody>
          <a:bodyPr/>
          <a:lstStyle/>
          <a:p>
            <a:r>
              <a:rPr lang="en-US" dirty="0"/>
              <a:t>Code Coverage Analysis</a:t>
            </a:r>
          </a:p>
        </p:txBody>
      </p:sp>
    </p:spTree>
    <p:extLst>
      <p:ext uri="{BB962C8B-B14F-4D97-AF65-F5344CB8AC3E}">
        <p14:creationId xmlns:p14="http://schemas.microsoft.com/office/powerpoint/2010/main" val="2839806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Black Box Security Testing</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0258" y="922122"/>
            <a:ext cx="7694141" cy="3592728"/>
          </a:xfrm>
        </p:spPr>
        <p:txBody>
          <a:bodyPr/>
          <a:lstStyle/>
          <a:p>
            <a:pPr marL="0" indent="0">
              <a:lnSpc>
                <a:spcPct val="110000"/>
              </a:lnSpc>
            </a:pPr>
            <a:r>
              <a:rPr lang="en-US" dirty="0"/>
              <a:t>Black box tests can help </a:t>
            </a:r>
          </a:p>
          <a:p>
            <a:pPr marL="285750" lvl="0" indent="-285750" fontAlgn="base">
              <a:lnSpc>
                <a:spcPct val="110000"/>
              </a:lnSpc>
              <a:buFont typeface="Arial" panose="020B0604020202020204" pitchFamily="34" charset="0"/>
              <a:buChar char="•"/>
            </a:pPr>
            <a:r>
              <a:rPr lang="en-US" dirty="0"/>
              <a:t>identify implementation errors that were not discovered during code reviews, unit tests, or security white box tests</a:t>
            </a:r>
          </a:p>
          <a:p>
            <a:pPr marL="285750" lvl="0" indent="-285750" fontAlgn="base">
              <a:lnSpc>
                <a:spcPct val="110000"/>
              </a:lnSpc>
              <a:buFont typeface="Arial" panose="020B0604020202020204" pitchFamily="34" charset="0"/>
              <a:buChar char="•"/>
            </a:pPr>
            <a:r>
              <a:rPr lang="en-US" dirty="0"/>
              <a:t>discover potential security issues resulting from boundary conditions that were difficult to identify and understand during the design and implementation phases</a:t>
            </a:r>
          </a:p>
          <a:p>
            <a:pPr marL="285750" lvl="0" indent="-285750" fontAlgn="base">
              <a:lnSpc>
                <a:spcPct val="110000"/>
              </a:lnSpc>
              <a:buFont typeface="Arial" panose="020B0604020202020204" pitchFamily="34" charset="0"/>
              <a:buChar char="•"/>
            </a:pPr>
            <a:r>
              <a:rPr lang="en-US" dirty="0"/>
              <a:t>uncover security issues resulting from incorrect product builds (e.g., old or missing modules/files)</a:t>
            </a:r>
          </a:p>
          <a:p>
            <a:pPr marL="285750" indent="-285750">
              <a:lnSpc>
                <a:spcPct val="110000"/>
              </a:lnSpc>
              <a:buFont typeface="Arial" panose="020B0604020202020204" pitchFamily="34" charset="0"/>
              <a:buChar char="•"/>
            </a:pPr>
            <a:r>
              <a:rPr lang="en-US" dirty="0"/>
              <a:t>detect security issues that arise as a result of interaction with underlying environment (e.g., improper configuration files, unhardened OS and applications)</a:t>
            </a:r>
          </a:p>
          <a:p>
            <a:endParaRPr lang="en-US" dirty="0"/>
          </a:p>
        </p:txBody>
      </p:sp>
      <p:sp>
        <p:nvSpPr>
          <p:cNvPr id="3" name="Content Placeholder 2"/>
          <p:cNvSpPr>
            <a:spLocks noGrp="1"/>
          </p:cNvSpPr>
          <p:nvPr>
            <p:ph sz="quarter" idx="10"/>
          </p:nvPr>
        </p:nvSpPr>
        <p:spPr>
          <a:xfrm>
            <a:off x="304800" y="201786"/>
            <a:ext cx="6324600" cy="720336"/>
          </a:xfrm>
        </p:spPr>
        <p:txBody>
          <a:bodyPr/>
          <a:lstStyle/>
          <a:p>
            <a:r>
              <a:rPr lang="en-US" dirty="0"/>
              <a:t>Black Box </a:t>
            </a:r>
            <a:r>
              <a:rPr lang="en-US" dirty="0" smtClean="0"/>
              <a:t>Testing for Security</a:t>
            </a:r>
            <a:endParaRPr lang="en-US" dirty="0"/>
          </a:p>
        </p:txBody>
      </p:sp>
    </p:spTree>
    <p:extLst>
      <p:ext uri="{BB962C8B-B14F-4D97-AF65-F5344CB8AC3E}">
        <p14:creationId xmlns:p14="http://schemas.microsoft.com/office/powerpoint/2010/main" val="4074205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7330" y="1120378"/>
            <a:ext cx="7657070" cy="3394472"/>
          </a:xfrm>
        </p:spPr>
        <p:txBody>
          <a:bodyPr/>
          <a:lstStyle/>
          <a:p>
            <a:pPr marL="0" indent="0">
              <a:lnSpc>
                <a:spcPct val="110000"/>
              </a:lnSpc>
              <a:spcAft>
                <a:spcPts val="600"/>
              </a:spcAft>
            </a:pPr>
            <a:r>
              <a:rPr lang="en-US" dirty="0"/>
              <a:t>Black box test activities almost universally involve the use of tools to help testers identify potential security vulnerabilities</a:t>
            </a:r>
          </a:p>
          <a:p>
            <a:pPr marL="0" indent="0">
              <a:lnSpc>
                <a:spcPct val="110000"/>
              </a:lnSpc>
              <a:spcAft>
                <a:spcPts val="600"/>
              </a:spcAft>
            </a:pPr>
            <a:r>
              <a:rPr lang="en-US" dirty="0"/>
              <a:t>There are tools that focus on specific areas, including</a:t>
            </a:r>
          </a:p>
          <a:p>
            <a:pPr lvl="1">
              <a:lnSpc>
                <a:spcPct val="110000"/>
              </a:lnSpc>
              <a:spcAft>
                <a:spcPts val="600"/>
              </a:spcAft>
            </a:pPr>
            <a:r>
              <a:rPr lang="en-US" sz="1600" dirty="0"/>
              <a:t>network security, </a:t>
            </a:r>
          </a:p>
          <a:p>
            <a:pPr lvl="1">
              <a:lnSpc>
                <a:spcPct val="110000"/>
              </a:lnSpc>
              <a:spcAft>
                <a:spcPts val="600"/>
              </a:spcAft>
            </a:pPr>
            <a:r>
              <a:rPr lang="en-US" sz="1600" dirty="0"/>
              <a:t>database security, </a:t>
            </a:r>
          </a:p>
          <a:p>
            <a:pPr lvl="1">
              <a:lnSpc>
                <a:spcPct val="110000"/>
              </a:lnSpc>
              <a:spcAft>
                <a:spcPts val="600"/>
              </a:spcAft>
            </a:pPr>
            <a:r>
              <a:rPr lang="en-US" sz="1600" dirty="0"/>
              <a:t>security subsystems, and </a:t>
            </a:r>
          </a:p>
          <a:p>
            <a:pPr lvl="1">
              <a:lnSpc>
                <a:spcPct val="110000"/>
              </a:lnSpc>
              <a:spcAft>
                <a:spcPts val="600"/>
              </a:spcAft>
            </a:pPr>
            <a:r>
              <a:rPr lang="en-US" sz="1600" dirty="0"/>
              <a:t>web application security</a:t>
            </a:r>
          </a:p>
          <a:p>
            <a:pPr>
              <a:spcAft>
                <a:spcPts val="600"/>
              </a:spcAft>
            </a:pPr>
            <a:endParaRPr lang="en-US" dirty="0"/>
          </a:p>
        </p:txBody>
      </p:sp>
      <p:sp>
        <p:nvSpPr>
          <p:cNvPr id="3" name="Content Placeholder 2"/>
          <p:cNvSpPr>
            <a:spLocks noGrp="1"/>
          </p:cNvSpPr>
          <p:nvPr>
            <p:ph sz="quarter" idx="10"/>
          </p:nvPr>
        </p:nvSpPr>
        <p:spPr>
          <a:xfrm>
            <a:off x="304800" y="189429"/>
            <a:ext cx="6324600" cy="720336"/>
          </a:xfrm>
        </p:spPr>
        <p:txBody>
          <a:bodyPr/>
          <a:lstStyle/>
          <a:p>
            <a:r>
              <a:rPr lang="en-US" dirty="0"/>
              <a:t>Black Box </a:t>
            </a:r>
            <a:r>
              <a:rPr lang="en-US" dirty="0" smtClean="0"/>
              <a:t>Testing Tools</a:t>
            </a:r>
            <a:endParaRPr lang="en-US" dirty="0"/>
          </a:p>
        </p:txBody>
      </p:sp>
    </p:spTree>
    <p:extLst>
      <p:ext uri="{BB962C8B-B14F-4D97-AF65-F5344CB8AC3E}">
        <p14:creationId xmlns:p14="http://schemas.microsoft.com/office/powerpoint/2010/main" val="1675477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048" y="1009168"/>
            <a:ext cx="7805351" cy="3624616"/>
          </a:xfrm>
        </p:spPr>
        <p:txBody>
          <a:bodyPr/>
          <a:lstStyle/>
          <a:p>
            <a:pPr marL="285750" indent="-285750">
              <a:spcAft>
                <a:spcPts val="1200"/>
              </a:spcAft>
              <a:buFont typeface="Arial" panose="020B0604020202020204" pitchFamily="34" charset="0"/>
              <a:buChar char="•"/>
            </a:pPr>
            <a:r>
              <a:rPr lang="en-US" i="1" dirty="0"/>
              <a:t>Network security</a:t>
            </a:r>
            <a:r>
              <a:rPr lang="en-US" dirty="0"/>
              <a:t> based test tools focus on identifying </a:t>
            </a:r>
            <a:r>
              <a:rPr lang="en-US" dirty="0" smtClean="0"/>
              <a:t>vulnerabilities </a:t>
            </a:r>
            <a:r>
              <a:rPr lang="en-US" dirty="0"/>
              <a:t>on externally accessible network-connected devices </a:t>
            </a:r>
            <a:r>
              <a:rPr lang="en-US" dirty="0" smtClean="0"/>
              <a:t>e.g. firewalls</a:t>
            </a:r>
            <a:r>
              <a:rPr lang="en-US" dirty="0"/>
              <a:t>, servers, and routers</a:t>
            </a:r>
          </a:p>
          <a:p>
            <a:pPr marL="285750" indent="-285750">
              <a:spcAft>
                <a:spcPts val="1200"/>
              </a:spcAft>
              <a:buFont typeface="Arial" panose="020B0604020202020204" pitchFamily="34" charset="0"/>
              <a:buChar char="•"/>
            </a:pPr>
            <a:r>
              <a:rPr lang="en-US" dirty="0"/>
              <a:t>Network security tools generally begin by using a port scanner to identify all active devices connected to the network, services operating on the hosts, and applications running on each identified service</a:t>
            </a:r>
          </a:p>
          <a:p>
            <a:pPr marL="285750" indent="-285750">
              <a:spcAft>
                <a:spcPts val="1200"/>
              </a:spcAft>
              <a:buFont typeface="Arial" panose="020B0604020202020204" pitchFamily="34" charset="0"/>
              <a:buChar char="•"/>
            </a:pPr>
            <a:r>
              <a:rPr lang="en-US" dirty="0"/>
              <a:t>Some network scanning tools identify specific security vulnerabilities associated with the scanned host based on information contained within a vulnerability </a:t>
            </a:r>
            <a:r>
              <a:rPr lang="en-US" dirty="0" smtClean="0"/>
              <a:t>database.</a:t>
            </a:r>
            <a:endParaRPr lang="en-US" dirty="0"/>
          </a:p>
          <a:p>
            <a:pPr marL="285750" indent="-285750">
              <a:spcAft>
                <a:spcPts val="1200"/>
              </a:spcAft>
              <a:buFont typeface="Arial" panose="020B0604020202020204" pitchFamily="34" charset="0"/>
              <a:buChar char="•"/>
            </a:pPr>
            <a:r>
              <a:rPr lang="en-US" dirty="0" smtClean="0"/>
              <a:t>Tools </a:t>
            </a:r>
            <a:r>
              <a:rPr lang="en-US" dirty="0"/>
              <a:t>are closely associated with penetration testing</a:t>
            </a:r>
          </a:p>
        </p:txBody>
      </p:sp>
      <p:sp>
        <p:nvSpPr>
          <p:cNvPr id="3" name="Content Placeholder 2"/>
          <p:cNvSpPr>
            <a:spLocks noGrp="1"/>
          </p:cNvSpPr>
          <p:nvPr>
            <p:ph sz="quarter" idx="10"/>
          </p:nvPr>
        </p:nvSpPr>
        <p:spPr>
          <a:xfrm>
            <a:off x="304800" y="189429"/>
            <a:ext cx="6324600" cy="720336"/>
          </a:xfrm>
        </p:spPr>
        <p:txBody>
          <a:bodyPr/>
          <a:lstStyle/>
          <a:p>
            <a:r>
              <a:rPr lang="en-US" dirty="0"/>
              <a:t>Network Security Tools</a:t>
            </a:r>
          </a:p>
        </p:txBody>
      </p:sp>
    </p:spTree>
    <p:extLst>
      <p:ext uri="{BB962C8B-B14F-4D97-AF65-F5344CB8AC3E}">
        <p14:creationId xmlns:p14="http://schemas.microsoft.com/office/powerpoint/2010/main" val="562227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6314" y="1120378"/>
            <a:ext cx="7138085" cy="3394472"/>
          </a:xfrm>
        </p:spPr>
        <p:txBody>
          <a:bodyPr/>
          <a:lstStyle/>
          <a:p>
            <a:pPr marL="0">
              <a:spcAft>
                <a:spcPts val="1200"/>
              </a:spcAft>
            </a:pPr>
            <a:r>
              <a:rPr lang="en-US" dirty="0"/>
              <a:t>Tools identify vulnerabilities in a systems database</a:t>
            </a:r>
          </a:p>
          <a:p>
            <a:pPr marL="300037" lvl="2">
              <a:spcAft>
                <a:spcPts val="1200"/>
              </a:spcAft>
            </a:pPr>
            <a:r>
              <a:rPr lang="en-US" sz="1600" dirty="0">
                <a:latin typeface="Arial" panose="020B0604020202020204" pitchFamily="34" charset="0"/>
                <a:cs typeface="Arial" panose="020B0604020202020204" pitchFamily="34" charset="0"/>
              </a:rPr>
              <a:t>incorrect configuration of the database security parameters or </a:t>
            </a:r>
          </a:p>
          <a:p>
            <a:pPr marL="300037" lvl="2">
              <a:spcAft>
                <a:spcPts val="1200"/>
              </a:spcAft>
            </a:pPr>
            <a:r>
              <a:rPr lang="en-US" sz="1600" dirty="0">
                <a:latin typeface="Arial" panose="020B0604020202020204" pitchFamily="34" charset="0"/>
                <a:cs typeface="Arial" panose="020B0604020202020204" pitchFamily="34" charset="0"/>
              </a:rPr>
              <a:t>improper implementation of the business logic used to access the database</a:t>
            </a:r>
          </a:p>
          <a:p>
            <a:pPr marL="0" lvl="1">
              <a:spcAft>
                <a:spcPts val="1200"/>
              </a:spcAft>
            </a:pPr>
            <a:endParaRPr lang="en-US" dirty="0"/>
          </a:p>
          <a:p>
            <a:pPr marL="0">
              <a:spcAft>
                <a:spcPts val="1200"/>
              </a:spcAft>
            </a:pPr>
            <a:r>
              <a:rPr lang="en-US" dirty="0"/>
              <a:t>Identify vulnerabilities that result in the disclosure or modification of sensitive data in the database</a:t>
            </a:r>
          </a:p>
        </p:txBody>
      </p:sp>
      <p:sp>
        <p:nvSpPr>
          <p:cNvPr id="3" name="Content Placeholder 2"/>
          <p:cNvSpPr>
            <a:spLocks noGrp="1"/>
          </p:cNvSpPr>
          <p:nvPr>
            <p:ph sz="quarter" idx="10"/>
          </p:nvPr>
        </p:nvSpPr>
        <p:spPr>
          <a:xfrm>
            <a:off x="304800" y="214143"/>
            <a:ext cx="6324600" cy="626116"/>
          </a:xfrm>
        </p:spPr>
        <p:txBody>
          <a:bodyPr/>
          <a:lstStyle/>
          <a:p>
            <a:r>
              <a:rPr lang="en-US" dirty="0"/>
              <a:t>Database </a:t>
            </a:r>
            <a:r>
              <a:rPr lang="en-US" dirty="0" smtClean="0"/>
              <a:t>Security Test Tools</a:t>
            </a:r>
            <a:endParaRPr lang="en-US" dirty="0"/>
          </a:p>
        </p:txBody>
      </p:sp>
    </p:spTree>
    <p:extLst>
      <p:ext uri="{BB962C8B-B14F-4D97-AF65-F5344CB8AC3E}">
        <p14:creationId xmlns:p14="http://schemas.microsoft.com/office/powerpoint/2010/main" val="3618439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9686" y="989573"/>
            <a:ext cx="7644714" cy="3699790"/>
          </a:xfrm>
        </p:spPr>
        <p:txBody>
          <a:bodyPr/>
          <a:lstStyle/>
          <a:p>
            <a:pPr marL="285750" lvl="0" indent="-285750" fontAlgn="base">
              <a:spcBef>
                <a:spcPts val="300"/>
              </a:spcBef>
              <a:spcAft>
                <a:spcPts val="300"/>
              </a:spcAft>
              <a:buFont typeface="Arial" panose="020B0604020202020204" pitchFamily="34" charset="0"/>
              <a:buChar char="•"/>
            </a:pPr>
            <a:r>
              <a:rPr lang="en-US" sz="1400" dirty="0"/>
              <a:t>It is impossible to test a program completely.</a:t>
            </a:r>
          </a:p>
          <a:p>
            <a:pPr marL="285750" lvl="0" indent="-285750" fontAlgn="base">
              <a:spcBef>
                <a:spcPts val="300"/>
              </a:spcBef>
              <a:spcAft>
                <a:spcPts val="300"/>
              </a:spcAft>
              <a:buFont typeface="Arial" panose="020B0604020202020204" pitchFamily="34" charset="0"/>
              <a:buChar char="•"/>
            </a:pPr>
            <a:r>
              <a:rPr lang="en-US" sz="1400" dirty="0"/>
              <a:t>Software testing is a risk-based exercise.</a:t>
            </a:r>
          </a:p>
          <a:p>
            <a:pPr marL="285750" indent="-285750">
              <a:spcBef>
                <a:spcPts val="300"/>
              </a:spcBef>
              <a:spcAft>
                <a:spcPts val="300"/>
              </a:spcAft>
              <a:buFont typeface="Arial" panose="020B0604020202020204" pitchFamily="34" charset="0"/>
              <a:buChar char="•"/>
            </a:pPr>
            <a:r>
              <a:rPr lang="en-US" sz="1400" dirty="0"/>
              <a:t>Testing cannot show the absence of bugs.</a:t>
            </a:r>
            <a:r>
              <a:rPr lang="en-US" sz="2000" b="1" dirty="0"/>
              <a:t> </a:t>
            </a:r>
          </a:p>
          <a:p>
            <a:pPr lvl="1">
              <a:spcBef>
                <a:spcPts val="300"/>
              </a:spcBef>
            </a:pPr>
            <a:r>
              <a:rPr lang="en-US" dirty="0"/>
              <a:t>The Pesticide Paradox</a:t>
            </a:r>
          </a:p>
          <a:p>
            <a:pPr lvl="2">
              <a:spcBef>
                <a:spcPts val="300"/>
              </a:spcBef>
              <a:spcAft>
                <a:spcPts val="300"/>
              </a:spcAft>
            </a:pPr>
            <a:r>
              <a:rPr lang="en-US" sz="1200" dirty="0">
                <a:latin typeface="Arial" panose="020B0604020202020204" pitchFamily="34" charset="0"/>
                <a:cs typeface="Arial" panose="020B0604020202020204" pitchFamily="34" charset="0"/>
              </a:rPr>
              <a:t>In 1990, Boris </a:t>
            </a:r>
            <a:r>
              <a:rPr lang="en-US" sz="1200" dirty="0" err="1">
                <a:latin typeface="Arial" panose="020B0604020202020204" pitchFamily="34" charset="0"/>
                <a:cs typeface="Arial" panose="020B0604020202020204" pitchFamily="34" charset="0"/>
              </a:rPr>
              <a:t>Beizer</a:t>
            </a:r>
            <a:r>
              <a:rPr lang="en-US" sz="1200" dirty="0">
                <a:latin typeface="Arial" panose="020B0604020202020204" pitchFamily="34" charset="0"/>
                <a:cs typeface="Arial" panose="020B0604020202020204" pitchFamily="34" charset="0"/>
              </a:rPr>
              <a:t>, coined the term </a:t>
            </a:r>
            <a:r>
              <a:rPr lang="en-US" sz="1200" i="1" dirty="0">
                <a:latin typeface="Arial" panose="020B0604020202020204" pitchFamily="34" charset="0"/>
                <a:cs typeface="Arial" panose="020B0604020202020204" pitchFamily="34" charset="0"/>
              </a:rPr>
              <a:t>pesticide paradox</a:t>
            </a:r>
            <a:r>
              <a:rPr lang="en-US" sz="1200" dirty="0">
                <a:latin typeface="Arial" panose="020B0604020202020204" pitchFamily="34" charset="0"/>
                <a:cs typeface="Arial" panose="020B0604020202020204" pitchFamily="34" charset="0"/>
              </a:rPr>
              <a:t> to describe the phenomenon that the more you test software, the more immune it becomes to your tests</a:t>
            </a:r>
            <a:endParaRPr lang="en-US" sz="1100" dirty="0">
              <a:latin typeface="Arial" panose="020B0604020202020204" pitchFamily="34" charset="0"/>
              <a:cs typeface="Arial" panose="020B0604020202020204" pitchFamily="34" charset="0"/>
            </a:endParaRPr>
          </a:p>
          <a:p>
            <a:pPr marL="285750" lvl="0" indent="-285750" fontAlgn="base">
              <a:spcBef>
                <a:spcPts val="300"/>
              </a:spcBef>
              <a:spcAft>
                <a:spcPts val="300"/>
              </a:spcAft>
              <a:buFont typeface="Arial" panose="020B0604020202020204" pitchFamily="34" charset="0"/>
              <a:buChar char="•"/>
            </a:pPr>
            <a:r>
              <a:rPr lang="en-US" sz="1400" dirty="0"/>
              <a:t>The more bugs you find, the more bugs there are.</a:t>
            </a:r>
          </a:p>
          <a:p>
            <a:pPr marL="285750" lvl="0" indent="-285750" fontAlgn="base">
              <a:spcBef>
                <a:spcPts val="300"/>
              </a:spcBef>
              <a:spcAft>
                <a:spcPts val="300"/>
              </a:spcAft>
              <a:buFont typeface="Arial" panose="020B0604020202020204" pitchFamily="34" charset="0"/>
              <a:buChar char="•"/>
            </a:pPr>
            <a:r>
              <a:rPr lang="en-US" sz="1400" dirty="0"/>
              <a:t>Not all bugs found will be fixed.</a:t>
            </a:r>
          </a:p>
          <a:p>
            <a:pPr marL="285750" lvl="0" indent="-285750" fontAlgn="base">
              <a:spcBef>
                <a:spcPts val="300"/>
              </a:spcBef>
              <a:spcAft>
                <a:spcPts val="300"/>
              </a:spcAft>
              <a:buFont typeface="Arial" panose="020B0604020202020204" pitchFamily="34" charset="0"/>
              <a:buChar char="•"/>
            </a:pPr>
            <a:r>
              <a:rPr lang="en-US" sz="1400" dirty="0"/>
              <a:t>It is difficult to say when a bug is indeed a bug.</a:t>
            </a:r>
          </a:p>
          <a:p>
            <a:pPr marL="285750" lvl="0" indent="-285750" fontAlgn="base">
              <a:spcBef>
                <a:spcPts val="300"/>
              </a:spcBef>
              <a:spcAft>
                <a:spcPts val="300"/>
              </a:spcAft>
              <a:buFont typeface="Arial" panose="020B0604020202020204" pitchFamily="34" charset="0"/>
              <a:buChar char="•"/>
            </a:pPr>
            <a:r>
              <a:rPr lang="en-US" sz="1400" dirty="0"/>
              <a:t>Specifications are never final.</a:t>
            </a:r>
          </a:p>
          <a:p>
            <a:pPr marL="285750" lvl="0" indent="-285750" fontAlgn="base">
              <a:spcBef>
                <a:spcPts val="300"/>
              </a:spcBef>
              <a:spcAft>
                <a:spcPts val="300"/>
              </a:spcAft>
              <a:buFont typeface="Arial" panose="020B0604020202020204" pitchFamily="34" charset="0"/>
              <a:buChar char="•"/>
            </a:pPr>
            <a:r>
              <a:rPr lang="en-US" sz="1400" dirty="0"/>
              <a:t>Software testers are not the most popular members of a project.</a:t>
            </a:r>
          </a:p>
          <a:p>
            <a:pPr marL="285750" indent="-285750">
              <a:spcBef>
                <a:spcPts val="300"/>
              </a:spcBef>
              <a:spcAft>
                <a:spcPts val="300"/>
              </a:spcAft>
              <a:buFont typeface="Arial" panose="020B0604020202020204" pitchFamily="34" charset="0"/>
              <a:buChar char="•"/>
            </a:pPr>
            <a:r>
              <a:rPr lang="en-US" sz="1400" dirty="0"/>
              <a:t>Software testing is a disciplined and technical profession</a:t>
            </a:r>
          </a:p>
        </p:txBody>
      </p:sp>
      <p:sp>
        <p:nvSpPr>
          <p:cNvPr id="3" name="Content Placeholder 2"/>
          <p:cNvSpPr>
            <a:spLocks noGrp="1"/>
          </p:cNvSpPr>
          <p:nvPr>
            <p:ph sz="quarter" idx="10"/>
          </p:nvPr>
        </p:nvSpPr>
        <p:spPr>
          <a:xfrm>
            <a:off x="304800" y="251214"/>
            <a:ext cx="6324600" cy="589045"/>
          </a:xfrm>
        </p:spPr>
        <p:txBody>
          <a:bodyPr/>
          <a:lstStyle/>
          <a:p>
            <a:r>
              <a:rPr lang="en-US" dirty="0"/>
              <a:t>Software Testing Axioms</a:t>
            </a:r>
          </a:p>
        </p:txBody>
      </p:sp>
      <p:sp>
        <p:nvSpPr>
          <p:cNvPr id="4" name="Rectangle 3"/>
          <p:cNvSpPr/>
          <p:nvPr/>
        </p:nvSpPr>
        <p:spPr>
          <a:xfrm>
            <a:off x="3028721" y="4689363"/>
            <a:ext cx="2736304" cy="246221"/>
          </a:xfrm>
          <a:prstGeom prst="rect">
            <a:avLst/>
          </a:prstGeom>
        </p:spPr>
        <p:txBody>
          <a:bodyPr wrap="square">
            <a:spAutoFit/>
          </a:bodyPr>
          <a:lstStyle/>
          <a:p>
            <a:pPr algn="ctr"/>
            <a:r>
              <a:rPr lang="en-US" sz="1000" dirty="0">
                <a:solidFill>
                  <a:schemeClr val="tx1">
                    <a:lumMod val="65000"/>
                    <a:lumOff val="35000"/>
                  </a:schemeClr>
                </a:solidFill>
              </a:rPr>
              <a:t>Software Testing, 2nd </a:t>
            </a:r>
            <a:r>
              <a:rPr lang="en-US" sz="1000" dirty="0" smtClean="0">
                <a:solidFill>
                  <a:schemeClr val="tx1">
                    <a:lumMod val="65000"/>
                    <a:lumOff val="35000"/>
                  </a:schemeClr>
                </a:solidFill>
              </a:rPr>
              <a:t>Edition  By </a:t>
            </a:r>
            <a:r>
              <a:rPr lang="en-US" sz="1000" dirty="0">
                <a:solidFill>
                  <a:schemeClr val="tx1">
                    <a:lumMod val="65000"/>
                    <a:lumOff val="35000"/>
                  </a:schemeClr>
                </a:solidFill>
              </a:rPr>
              <a:t>Ron Patton</a:t>
            </a:r>
          </a:p>
        </p:txBody>
      </p:sp>
    </p:spTree>
    <p:extLst>
      <p:ext uri="{BB962C8B-B14F-4D97-AF65-F5344CB8AC3E}">
        <p14:creationId xmlns:p14="http://schemas.microsoft.com/office/powerpoint/2010/main" val="1234407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38" y="1120378"/>
            <a:ext cx="7459362" cy="3394472"/>
          </a:xfrm>
        </p:spPr>
        <p:txBody>
          <a:bodyPr/>
          <a:lstStyle/>
          <a:p>
            <a:pPr marL="342900" indent="-342900">
              <a:spcAft>
                <a:spcPts val="1200"/>
              </a:spcAft>
              <a:buFont typeface="Arial" panose="020B0604020202020204" pitchFamily="34" charset="0"/>
              <a:buChar char="•"/>
            </a:pPr>
            <a:r>
              <a:rPr lang="en-US" sz="2000" dirty="0"/>
              <a:t>identify security vulnerabilities in specific subsystems</a:t>
            </a:r>
          </a:p>
          <a:p>
            <a:pPr marL="342900" indent="-342900">
              <a:spcAft>
                <a:spcPts val="1200"/>
              </a:spcAft>
              <a:buFont typeface="Arial" panose="020B0604020202020204" pitchFamily="34" charset="0"/>
              <a:buChar char="•"/>
            </a:pPr>
            <a:r>
              <a:rPr lang="en-US" sz="2000" dirty="0"/>
              <a:t>used to test whether security-critical subsystems have been designed and implemented properly</a:t>
            </a:r>
          </a:p>
          <a:p>
            <a:pPr lvl="1">
              <a:spcAft>
                <a:spcPts val="1200"/>
              </a:spcAft>
            </a:pPr>
            <a:r>
              <a:rPr lang="en-US" sz="1400" dirty="0"/>
              <a:t>correct operation of random number generators </a:t>
            </a:r>
          </a:p>
          <a:p>
            <a:pPr lvl="1">
              <a:spcAft>
                <a:spcPts val="1200"/>
              </a:spcAft>
            </a:pPr>
            <a:r>
              <a:rPr lang="en-US" sz="1400" dirty="0"/>
              <a:t>cryptographic processors, and </a:t>
            </a:r>
          </a:p>
          <a:p>
            <a:pPr lvl="1">
              <a:spcAft>
                <a:spcPts val="1200"/>
              </a:spcAft>
            </a:pPr>
            <a:r>
              <a:rPr lang="en-US" sz="1400" dirty="0"/>
              <a:t>other security-critical components.</a:t>
            </a:r>
          </a:p>
        </p:txBody>
      </p:sp>
      <p:sp>
        <p:nvSpPr>
          <p:cNvPr id="3" name="Content Placeholder 2"/>
          <p:cNvSpPr>
            <a:spLocks noGrp="1"/>
          </p:cNvSpPr>
          <p:nvPr>
            <p:ph sz="quarter" idx="10"/>
          </p:nvPr>
        </p:nvSpPr>
        <p:spPr>
          <a:xfrm>
            <a:off x="304800" y="214143"/>
            <a:ext cx="6324600" cy="638473"/>
          </a:xfrm>
        </p:spPr>
        <p:txBody>
          <a:bodyPr/>
          <a:lstStyle/>
          <a:p>
            <a:r>
              <a:rPr lang="en-US" dirty="0"/>
              <a:t>Security </a:t>
            </a:r>
            <a:r>
              <a:rPr lang="en-US" dirty="0" smtClean="0"/>
              <a:t>Subsystem Tools</a:t>
            </a:r>
            <a:endParaRPr lang="en-US" dirty="0"/>
          </a:p>
        </p:txBody>
      </p:sp>
    </p:spTree>
    <p:extLst>
      <p:ext uri="{BB962C8B-B14F-4D97-AF65-F5344CB8AC3E}">
        <p14:creationId xmlns:p14="http://schemas.microsoft.com/office/powerpoint/2010/main" val="4057755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0258" y="1120378"/>
            <a:ext cx="7694141" cy="3394472"/>
          </a:xfrm>
        </p:spPr>
        <p:txBody>
          <a:bodyPr/>
          <a:lstStyle/>
          <a:p>
            <a:pPr marL="342900" indent="-342900">
              <a:spcAft>
                <a:spcPts val="600"/>
              </a:spcAft>
              <a:buFont typeface="Arial" panose="020B0604020202020204" pitchFamily="34" charset="0"/>
              <a:buChar char="•"/>
            </a:pPr>
            <a:r>
              <a:rPr lang="en-US" sz="2000" dirty="0"/>
              <a:t>highlight security issues within applications accessed via the Internet</a:t>
            </a:r>
          </a:p>
          <a:p>
            <a:pPr marL="342900" indent="-342900">
              <a:spcAft>
                <a:spcPts val="600"/>
              </a:spcAft>
              <a:buFont typeface="Arial" panose="020B0604020202020204" pitchFamily="34" charset="0"/>
              <a:buChar char="•"/>
            </a:pPr>
            <a:r>
              <a:rPr lang="en-US" sz="2000" dirty="0"/>
              <a:t>these tools generally focus on identifying vulnerabilities and abnormal behavior within applications available over ports 80 (HTTP) and 443 (HTTPS)</a:t>
            </a:r>
          </a:p>
          <a:p>
            <a:pPr lvl="1">
              <a:spcAft>
                <a:spcPts val="600"/>
              </a:spcAft>
            </a:pPr>
            <a:r>
              <a:rPr lang="en-US" sz="1400" dirty="0"/>
              <a:t>These ports are allowed through a firewall to support web servers. </a:t>
            </a:r>
          </a:p>
          <a:p>
            <a:pPr lvl="1">
              <a:spcAft>
                <a:spcPts val="600"/>
              </a:spcAft>
            </a:pPr>
            <a:r>
              <a:rPr lang="en-US" sz="1400" dirty="0"/>
              <a:t>these tools may also test Web Services based application technologies over the same ports</a:t>
            </a:r>
          </a:p>
        </p:txBody>
      </p:sp>
      <p:sp>
        <p:nvSpPr>
          <p:cNvPr id="3" name="Content Placeholder 2"/>
          <p:cNvSpPr>
            <a:spLocks noGrp="1"/>
          </p:cNvSpPr>
          <p:nvPr>
            <p:ph sz="quarter" idx="10"/>
          </p:nvPr>
        </p:nvSpPr>
        <p:spPr>
          <a:xfrm>
            <a:off x="304800" y="214143"/>
            <a:ext cx="6324600" cy="663187"/>
          </a:xfrm>
        </p:spPr>
        <p:txBody>
          <a:bodyPr/>
          <a:lstStyle/>
          <a:p>
            <a:r>
              <a:rPr lang="en-US" dirty="0"/>
              <a:t>Web </a:t>
            </a:r>
            <a:r>
              <a:rPr lang="en-US" dirty="0" smtClean="0"/>
              <a:t>Application Security Tool</a:t>
            </a:r>
            <a:endParaRPr lang="en-US" dirty="0"/>
          </a:p>
        </p:txBody>
      </p:sp>
    </p:spTree>
    <p:extLst>
      <p:ext uri="{BB962C8B-B14F-4D97-AF65-F5344CB8AC3E}">
        <p14:creationId xmlns:p14="http://schemas.microsoft.com/office/powerpoint/2010/main" val="2976840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3545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974691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Fuzz Testing</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137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1404" y="951470"/>
            <a:ext cx="7792995" cy="3756454"/>
          </a:xfrm>
        </p:spPr>
        <p:txBody>
          <a:bodyPr/>
          <a:lstStyle/>
          <a:p>
            <a:pPr marL="285750" indent="-285750">
              <a:buFont typeface="Arial" panose="020B0604020202020204" pitchFamily="34" charset="0"/>
              <a:buChar char="•"/>
            </a:pPr>
            <a:r>
              <a:rPr lang="en-US" dirty="0"/>
              <a:t>The term fuzzing is derived from the fuzz utility (of Wisconsin), which is a random character generator for testing applications by injecting random data at their interfaces </a:t>
            </a:r>
          </a:p>
          <a:p>
            <a:pPr marL="285750" indent="-285750">
              <a:buFont typeface="Arial" panose="020B0604020202020204" pitchFamily="34" charset="0"/>
              <a:buChar char="•"/>
            </a:pPr>
            <a:r>
              <a:rPr lang="en-US" dirty="0"/>
              <a:t>The idea is to look for interesting program behavior that results from noise injection and may indicate the presence of a vulnerability or other software fault.</a:t>
            </a:r>
          </a:p>
          <a:p>
            <a:pPr marL="585788" lvl="1" indent="-285750">
              <a:buFont typeface="Arial" panose="020B0604020202020204" pitchFamily="34" charset="0"/>
              <a:buChar char="•"/>
            </a:pPr>
            <a:r>
              <a:rPr lang="en-US" sz="1400" dirty="0"/>
              <a:t>completely random fuzzing is a comparatively ineffective way to uncover problems in an application.</a:t>
            </a:r>
          </a:p>
          <a:p>
            <a:pPr marL="285750" indent="-285750">
              <a:buFont typeface="Arial" panose="020B0604020202020204" pitchFamily="34" charset="0"/>
              <a:buChar char="•"/>
            </a:pPr>
            <a:r>
              <a:rPr lang="en-US" dirty="0"/>
              <a:t>Fuzzing technology (along with the definition of fuzzing) has evolved to include more intelligent techniques. (Microsoft refers to this as “smart fuzzing”)</a:t>
            </a:r>
          </a:p>
          <a:p>
            <a:pPr marL="585788" lvl="1" indent="-285750">
              <a:buFont typeface="Arial" panose="020B0604020202020204" pitchFamily="34" charset="0"/>
              <a:buChar char="•"/>
            </a:pPr>
            <a:r>
              <a:rPr lang="en-US" sz="1400" dirty="0"/>
              <a:t>e.g., fuzzing tools are aware of commonly used Internet protocols, so that testers can selectively choose which parts of the data will be fuzzed</a:t>
            </a:r>
            <a:r>
              <a:rPr lang="en-US" dirty="0"/>
              <a:t>.</a:t>
            </a:r>
          </a:p>
        </p:txBody>
      </p:sp>
      <p:sp>
        <p:nvSpPr>
          <p:cNvPr id="3" name="Content Placeholder 2"/>
          <p:cNvSpPr>
            <a:spLocks noGrp="1"/>
          </p:cNvSpPr>
          <p:nvPr>
            <p:ph sz="quarter" idx="10"/>
          </p:nvPr>
        </p:nvSpPr>
        <p:spPr>
          <a:xfrm>
            <a:off x="304800" y="214143"/>
            <a:ext cx="6324600" cy="626116"/>
          </a:xfrm>
        </p:spPr>
        <p:txBody>
          <a:bodyPr/>
          <a:lstStyle/>
          <a:p>
            <a:r>
              <a:rPr lang="en-US" dirty="0"/>
              <a:t>Fuzzing</a:t>
            </a:r>
          </a:p>
        </p:txBody>
      </p:sp>
    </p:spTree>
    <p:extLst>
      <p:ext uri="{BB962C8B-B14F-4D97-AF65-F5344CB8AC3E}">
        <p14:creationId xmlns:p14="http://schemas.microsoft.com/office/powerpoint/2010/main" val="11955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1027" y="1210962"/>
            <a:ext cx="7113372" cy="3303888"/>
          </a:xfrm>
        </p:spPr>
        <p:txBody>
          <a:bodyPr/>
          <a:lstStyle/>
          <a:p>
            <a:pPr marL="285750" indent="-285750">
              <a:spcAft>
                <a:spcPts val="1200"/>
              </a:spcAft>
              <a:buFont typeface="Arial" panose="020B0604020202020204" pitchFamily="34" charset="0"/>
              <a:buChar char="•"/>
            </a:pPr>
            <a:r>
              <a:rPr lang="en-US" b="1" dirty="0"/>
              <a:t>Black box</a:t>
            </a:r>
          </a:p>
          <a:p>
            <a:pPr lvl="1">
              <a:spcAft>
                <a:spcPts val="1200"/>
              </a:spcAft>
            </a:pPr>
            <a:r>
              <a:rPr lang="en-US" sz="1400" dirty="0"/>
              <a:t>The tool knows nothing about the program or even its inputs. Limited benefits</a:t>
            </a:r>
          </a:p>
          <a:p>
            <a:pPr marL="285750" indent="-285750">
              <a:spcAft>
                <a:spcPts val="1200"/>
              </a:spcAft>
              <a:buFont typeface="Arial" panose="020B0604020202020204" pitchFamily="34" charset="0"/>
              <a:buChar char="•"/>
            </a:pPr>
            <a:r>
              <a:rPr lang="en-US" b="1" dirty="0"/>
              <a:t>Grammar based</a:t>
            </a:r>
          </a:p>
          <a:p>
            <a:pPr lvl="1">
              <a:spcAft>
                <a:spcPts val="1200"/>
              </a:spcAft>
            </a:pPr>
            <a:r>
              <a:rPr lang="en-US" sz="1400" dirty="0"/>
              <a:t>The tool generates input based on known grammar</a:t>
            </a:r>
          </a:p>
          <a:p>
            <a:pPr marL="285750" indent="-285750">
              <a:spcAft>
                <a:spcPts val="1200"/>
              </a:spcAft>
              <a:buFont typeface="Arial" panose="020B0604020202020204" pitchFamily="34" charset="0"/>
              <a:buChar char="•"/>
            </a:pPr>
            <a:r>
              <a:rPr lang="en-US" b="1" dirty="0"/>
              <a:t>White box</a:t>
            </a:r>
          </a:p>
          <a:p>
            <a:pPr lvl="1">
              <a:spcAft>
                <a:spcPts val="1200"/>
              </a:spcAft>
            </a:pPr>
            <a:r>
              <a:rPr lang="en-US" sz="1400" dirty="0"/>
              <a:t>The tool generates new inputs based on the code of the program. Computationally complex</a:t>
            </a:r>
            <a:endParaRPr lang="en-US" sz="1400" b="1" dirty="0"/>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9429"/>
            <a:ext cx="6324600" cy="720336"/>
          </a:xfrm>
        </p:spPr>
        <p:txBody>
          <a:bodyPr/>
          <a:lstStyle/>
          <a:p>
            <a:r>
              <a:rPr lang="en-US" dirty="0"/>
              <a:t>Kinds of fuzzing</a:t>
            </a:r>
          </a:p>
        </p:txBody>
      </p:sp>
    </p:spTree>
    <p:extLst>
      <p:ext uri="{BB962C8B-B14F-4D97-AF65-F5344CB8AC3E}">
        <p14:creationId xmlns:p14="http://schemas.microsoft.com/office/powerpoint/2010/main" val="24220488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9751" y="1058593"/>
            <a:ext cx="7434648" cy="3698758"/>
          </a:xfrm>
        </p:spPr>
        <p:txBody>
          <a:bodyPr/>
          <a:lstStyle/>
          <a:p>
            <a:pPr>
              <a:spcAft>
                <a:spcPts val="600"/>
              </a:spcAft>
            </a:pPr>
            <a:r>
              <a:rPr lang="en-US" dirty="0"/>
              <a:t>Act as one of the communicating parties</a:t>
            </a:r>
          </a:p>
          <a:p>
            <a:pPr lvl="1">
              <a:spcAft>
                <a:spcPts val="600"/>
              </a:spcAft>
            </a:pPr>
            <a:r>
              <a:rPr lang="en-US" sz="1600" dirty="0"/>
              <a:t>Inputs could be produced </a:t>
            </a:r>
          </a:p>
          <a:p>
            <a:pPr lvl="2">
              <a:spcAft>
                <a:spcPts val="600"/>
              </a:spcAft>
            </a:pPr>
            <a:r>
              <a:rPr lang="en-US" sz="1400" dirty="0">
                <a:latin typeface="Arial" panose="020B0604020202020204" pitchFamily="34" charset="0"/>
                <a:cs typeface="Arial" panose="020B0604020202020204" pitchFamily="34" charset="0"/>
              </a:rPr>
              <a:t>from scratch (e.g., from a protocol grammar)</a:t>
            </a:r>
          </a:p>
          <a:p>
            <a:pPr lvl="2">
              <a:spcAft>
                <a:spcPts val="600"/>
              </a:spcAft>
            </a:pPr>
            <a:r>
              <a:rPr lang="en-US" sz="1400" dirty="0">
                <a:latin typeface="Arial" panose="020B0604020202020204" pitchFamily="34" charset="0"/>
                <a:cs typeface="Arial" panose="020B0604020202020204" pitchFamily="34" charset="0"/>
              </a:rPr>
              <a:t>replay of the previously recorded interaction</a:t>
            </a:r>
          </a:p>
          <a:p>
            <a:pPr lvl="2">
              <a:spcAft>
                <a:spcPts val="600"/>
              </a:spcAft>
            </a:pPr>
            <a:r>
              <a:rPr lang="en-US" sz="1400" dirty="0">
                <a:latin typeface="Arial" panose="020B0604020202020204" pitchFamily="34" charset="0"/>
                <a:cs typeface="Arial" panose="020B0604020202020204" pitchFamily="34" charset="0"/>
              </a:rPr>
              <a:t>alterations of recorded </a:t>
            </a:r>
            <a:r>
              <a:rPr lang="en-US" sz="1400" dirty="0" smtClean="0">
                <a:latin typeface="Arial" panose="020B0604020202020204" pitchFamily="34" charset="0"/>
                <a:cs typeface="Arial" panose="020B0604020202020204" pitchFamily="34" charset="0"/>
              </a:rPr>
              <a:t>interactions</a:t>
            </a:r>
            <a:endParaRPr lang="en-US" dirty="0"/>
          </a:p>
          <a:p>
            <a:pPr>
              <a:spcAft>
                <a:spcPts val="600"/>
              </a:spcAft>
            </a:pPr>
            <a:r>
              <a:rPr lang="en-US" dirty="0"/>
              <a:t>Act as a “man in the middle”</a:t>
            </a:r>
          </a:p>
          <a:p>
            <a:pPr lvl="1">
              <a:spcAft>
                <a:spcPts val="600"/>
              </a:spcAft>
            </a:pPr>
            <a:r>
              <a:rPr lang="en-US" sz="1600" dirty="0"/>
              <a:t>mutate messages exchanged between parties (using the knowledge of grammar</a:t>
            </a:r>
            <a:r>
              <a:rPr lang="en-US" sz="1600" dirty="0" smtClean="0"/>
              <a:t>)</a:t>
            </a:r>
          </a:p>
          <a:p>
            <a:pPr>
              <a:spcAft>
                <a:spcPts val="600"/>
              </a:spcAft>
            </a:pPr>
            <a:r>
              <a:rPr lang="en-US" dirty="0" smtClean="0"/>
              <a:t>SPIKE The </a:t>
            </a:r>
            <a:r>
              <a:rPr lang="en-US" dirty="0" err="1"/>
              <a:t>fuzzer</a:t>
            </a:r>
            <a:r>
              <a:rPr lang="en-US" dirty="0"/>
              <a:t> creation kit </a:t>
            </a:r>
            <a:endParaRPr lang="en-US" dirty="0" smtClean="0"/>
          </a:p>
          <a:p>
            <a:pPr lvl="1">
              <a:spcAft>
                <a:spcPts val="600"/>
              </a:spcAft>
            </a:pPr>
            <a:r>
              <a:rPr lang="en-US" sz="1600" dirty="0"/>
              <a:t>(http://resources.infosecinstitute.com/intro-to-fuzzing/ )</a:t>
            </a:r>
            <a:br>
              <a:rPr lang="en-US" sz="1600" dirty="0"/>
            </a:br>
            <a:endParaRPr lang="en-US" sz="1600" dirty="0"/>
          </a:p>
          <a:p>
            <a:pPr>
              <a:spcAft>
                <a:spcPts val="600"/>
              </a:spcAft>
            </a:pPr>
            <a:endParaRPr lang="en-US" dirty="0"/>
          </a:p>
        </p:txBody>
      </p:sp>
      <p:sp>
        <p:nvSpPr>
          <p:cNvPr id="3" name="Content Placeholder 2"/>
          <p:cNvSpPr>
            <a:spLocks noGrp="1"/>
          </p:cNvSpPr>
          <p:nvPr>
            <p:ph sz="quarter" idx="10"/>
          </p:nvPr>
        </p:nvSpPr>
        <p:spPr>
          <a:xfrm>
            <a:off x="304800" y="189429"/>
            <a:ext cx="6324600" cy="720336"/>
          </a:xfrm>
        </p:spPr>
        <p:txBody>
          <a:bodyPr/>
          <a:lstStyle/>
          <a:p>
            <a:r>
              <a:rPr lang="en-US" dirty="0"/>
              <a:t>Network-based fuzzing</a:t>
            </a:r>
          </a:p>
        </p:txBody>
      </p:sp>
    </p:spTree>
    <p:extLst>
      <p:ext uri="{BB962C8B-B14F-4D97-AF65-F5344CB8AC3E}">
        <p14:creationId xmlns:p14="http://schemas.microsoft.com/office/powerpoint/2010/main" val="26909856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9686" y="1033879"/>
            <a:ext cx="7644714" cy="3394472"/>
          </a:xfrm>
        </p:spPr>
        <p:txBody>
          <a:bodyPr/>
          <a:lstStyle/>
          <a:p>
            <a:pPr marL="285750" indent="-285750">
              <a:spcAft>
                <a:spcPts val="600"/>
              </a:spcAft>
              <a:buFont typeface="Arial" panose="020B0604020202020204" pitchFamily="34" charset="0"/>
              <a:buChar char="•"/>
            </a:pPr>
            <a:r>
              <a:rPr lang="en-US" dirty="0"/>
              <a:t>Instead of just trying really long inputs, a more advanced way to fuzz is to try corner cases in some input format or malformed inputs just outside this input format</a:t>
            </a:r>
          </a:p>
          <a:p>
            <a:pPr lvl="1" fontAlgn="base">
              <a:spcAft>
                <a:spcPts val="600"/>
              </a:spcAft>
            </a:pPr>
            <a:r>
              <a:rPr lang="en-US" sz="1400" i="1" dirty="0"/>
              <a:t>CVE-2007-0243 Java JRE GIF Image Processing Buffer Overflow Vulnerability </a:t>
            </a:r>
            <a:endParaRPr lang="en-US" sz="1400" dirty="0"/>
          </a:p>
          <a:p>
            <a:pPr lvl="2">
              <a:spcAft>
                <a:spcPts val="600"/>
              </a:spcAft>
            </a:pPr>
            <a:r>
              <a:rPr lang="en-US" sz="1200" i="1" u="sng" dirty="0">
                <a:latin typeface="Arial" panose="020B0604020202020204" pitchFamily="34" charset="0"/>
                <a:cs typeface="Arial" panose="020B0604020202020204" pitchFamily="34" charset="0"/>
              </a:rPr>
              <a:t>Critical</a:t>
            </a:r>
            <a:r>
              <a:rPr lang="en-US" sz="1200" i="1" dirty="0">
                <a:latin typeface="Arial" panose="020B0604020202020204" pitchFamily="34" charset="0"/>
                <a:cs typeface="Arial" panose="020B0604020202020204" pitchFamily="34" charset="0"/>
              </a:rPr>
              <a:t>: Highly critical   </a:t>
            </a:r>
            <a:r>
              <a:rPr lang="en-US" sz="1200" i="1" u="sng" dirty="0">
                <a:latin typeface="Arial" panose="020B0604020202020204" pitchFamily="34" charset="0"/>
                <a:cs typeface="Arial" panose="020B0604020202020204" pitchFamily="34" charset="0"/>
              </a:rPr>
              <a:t>Impact</a:t>
            </a:r>
            <a:r>
              <a:rPr lang="en-US" sz="1200" i="1" dirty="0">
                <a:latin typeface="Arial" panose="020B0604020202020204" pitchFamily="34" charset="0"/>
                <a:cs typeface="Arial" panose="020B0604020202020204" pitchFamily="34" charset="0"/>
              </a:rPr>
              <a:t>: System access    </a:t>
            </a:r>
            <a:r>
              <a:rPr lang="en-US" sz="1200" i="1" u="sng" dirty="0">
                <a:latin typeface="Arial" panose="020B0604020202020204" pitchFamily="34" charset="0"/>
                <a:cs typeface="Arial" panose="020B0604020202020204" pitchFamily="34" charset="0"/>
              </a:rPr>
              <a:t>Where</a:t>
            </a:r>
            <a:r>
              <a:rPr lang="en-US" sz="1200" i="1" dirty="0">
                <a:latin typeface="Arial" panose="020B0604020202020204" pitchFamily="34" charset="0"/>
                <a:cs typeface="Arial" panose="020B0604020202020204" pitchFamily="34" charset="0"/>
              </a:rPr>
              <a:t>: From remote</a:t>
            </a:r>
            <a:endParaRPr lang="en-US" sz="1200" dirty="0">
              <a:latin typeface="Arial" panose="020B0604020202020204" pitchFamily="34" charset="0"/>
              <a:cs typeface="Arial" panose="020B0604020202020204" pitchFamily="34" charset="0"/>
            </a:endParaRPr>
          </a:p>
          <a:p>
            <a:pPr lvl="2">
              <a:spcAft>
                <a:spcPts val="600"/>
              </a:spcAft>
            </a:pPr>
            <a:r>
              <a:rPr lang="en-US" sz="1200" i="1" dirty="0">
                <a:latin typeface="Arial" panose="020B0604020202020204" pitchFamily="34" charset="0"/>
                <a:cs typeface="Arial" panose="020B0604020202020204" pitchFamily="34" charset="0"/>
              </a:rPr>
              <a:t>… caused by an error when processing GIF  images and can be exploited to cause a heap-based buffer overflow via a specially crafted GIF image with an image width of 0</a:t>
            </a:r>
            <a:endParaRPr lang="en-US" sz="1400" i="1" dirty="0">
              <a:latin typeface="Arial" panose="020B0604020202020204" pitchFamily="34" charset="0"/>
              <a:cs typeface="Arial" panose="020B0604020202020204" pitchFamily="34" charset="0"/>
            </a:endParaRPr>
          </a:p>
          <a:p>
            <a:pPr lvl="1">
              <a:spcBef>
                <a:spcPts val="900"/>
              </a:spcBef>
              <a:spcAft>
                <a:spcPts val="600"/>
              </a:spcAft>
            </a:pPr>
            <a:r>
              <a:rPr lang="en-US" sz="1400" i="1" dirty="0"/>
              <a:t>Microsoft Security Bulletin MS04-028 Buffer Overrun in JPEG Processing (GDI+) </a:t>
            </a:r>
          </a:p>
          <a:p>
            <a:pPr lvl="2">
              <a:spcAft>
                <a:spcPts val="600"/>
              </a:spcAft>
            </a:pPr>
            <a:r>
              <a:rPr lang="en-US" sz="1200" i="1" dirty="0">
                <a:latin typeface="Arial" panose="020B0604020202020204" pitchFamily="34" charset="0"/>
                <a:cs typeface="Arial" panose="020B0604020202020204" pitchFamily="34" charset="0"/>
              </a:rPr>
              <a:t>Could Allow Code Execution                                                                                        </a:t>
            </a:r>
            <a:endParaRPr lang="en-US" sz="1200" dirty="0">
              <a:latin typeface="Arial" panose="020B0604020202020204" pitchFamily="34" charset="0"/>
              <a:cs typeface="Arial" panose="020B0604020202020204" pitchFamily="34" charset="0"/>
            </a:endParaRPr>
          </a:p>
          <a:p>
            <a:pPr lvl="2">
              <a:spcAft>
                <a:spcPts val="600"/>
              </a:spcAft>
            </a:pPr>
            <a:r>
              <a:rPr lang="en-US" sz="1200" u="sng" dirty="0">
                <a:latin typeface="Arial" panose="020B0604020202020204" pitchFamily="34" charset="0"/>
                <a:cs typeface="Arial" panose="020B0604020202020204" pitchFamily="34" charset="0"/>
              </a:rPr>
              <a:t>Impact: </a:t>
            </a:r>
            <a:r>
              <a:rPr lang="en-US" sz="1200" dirty="0">
                <a:latin typeface="Arial" panose="020B0604020202020204" pitchFamily="34" charset="0"/>
                <a:cs typeface="Arial" panose="020B0604020202020204" pitchFamily="34" charset="0"/>
              </a:rPr>
              <a:t>Remote Code Execution     </a:t>
            </a:r>
            <a:r>
              <a:rPr lang="en-US" sz="1200" u="sng" dirty="0">
                <a:latin typeface="Arial" panose="020B0604020202020204" pitchFamily="34" charset="0"/>
                <a:cs typeface="Arial" panose="020B0604020202020204" pitchFamily="34" charset="0"/>
              </a:rPr>
              <a:t>Maximum: </a:t>
            </a:r>
            <a:r>
              <a:rPr lang="en-US" sz="1200" dirty="0">
                <a:latin typeface="Arial" panose="020B0604020202020204" pitchFamily="34" charset="0"/>
                <a:cs typeface="Arial" panose="020B0604020202020204" pitchFamily="34" charset="0"/>
              </a:rPr>
              <a:t>Critical</a:t>
            </a:r>
          </a:p>
          <a:p>
            <a:pPr lvl="2">
              <a:spcAft>
                <a:spcPts val="600"/>
              </a:spcAft>
            </a:pPr>
            <a:r>
              <a:rPr lang="en-US" sz="1200" dirty="0">
                <a:latin typeface="Arial" panose="020B0604020202020204" pitchFamily="34" charset="0"/>
                <a:cs typeface="Arial" panose="020B0604020202020204" pitchFamily="34" charset="0"/>
              </a:rPr>
              <a:t>… cause by a zero sized comment field, without content.</a:t>
            </a:r>
          </a:p>
        </p:txBody>
      </p:sp>
      <p:sp>
        <p:nvSpPr>
          <p:cNvPr id="3" name="Content Placeholder 2"/>
          <p:cNvSpPr>
            <a:spLocks noGrp="1"/>
          </p:cNvSpPr>
          <p:nvPr>
            <p:ph sz="quarter" idx="10"/>
          </p:nvPr>
        </p:nvSpPr>
        <p:spPr>
          <a:xfrm>
            <a:off x="304800" y="214143"/>
            <a:ext cx="6324600" cy="601403"/>
          </a:xfrm>
        </p:spPr>
        <p:txBody>
          <a:bodyPr>
            <a:normAutofit/>
          </a:bodyPr>
          <a:lstStyle/>
          <a:p>
            <a:r>
              <a:rPr lang="en-US" dirty="0" smtClean="0"/>
              <a:t>File </a:t>
            </a:r>
            <a:r>
              <a:rPr lang="en-US" dirty="0"/>
              <a:t>format </a:t>
            </a:r>
            <a:r>
              <a:rPr lang="en-US" dirty="0" smtClean="0"/>
              <a:t>fuzzing</a:t>
            </a:r>
            <a:endParaRPr lang="en-US" dirty="0"/>
          </a:p>
        </p:txBody>
      </p:sp>
    </p:spTree>
    <p:extLst>
      <p:ext uri="{BB962C8B-B14F-4D97-AF65-F5344CB8AC3E}">
        <p14:creationId xmlns:p14="http://schemas.microsoft.com/office/powerpoint/2010/main" val="4235113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9114" y="996808"/>
            <a:ext cx="7595285" cy="3394472"/>
          </a:xfrm>
        </p:spPr>
        <p:txBody>
          <a:bodyPr/>
          <a:lstStyle/>
          <a:p>
            <a:pPr marL="385763" indent="-385763">
              <a:spcAft>
                <a:spcPts val="600"/>
              </a:spcAft>
              <a:buFont typeface="+mj-lt"/>
              <a:buAutoNum type="arabicPeriod"/>
            </a:pPr>
            <a:r>
              <a:rPr lang="en-US" dirty="0" smtClean="0"/>
              <a:t>Simple (original) </a:t>
            </a:r>
            <a:r>
              <a:rPr lang="en-US" dirty="0"/>
              <a:t>fuzzing</a:t>
            </a:r>
            <a:endParaRPr lang="en-US" sz="1050" dirty="0"/>
          </a:p>
          <a:p>
            <a:pPr lvl="1" fontAlgn="base">
              <a:spcAft>
                <a:spcPts val="600"/>
              </a:spcAft>
            </a:pPr>
            <a:r>
              <a:rPr lang="en-US" sz="1400" dirty="0"/>
              <a:t>try out ridiculously long inputs</a:t>
            </a:r>
          </a:p>
          <a:p>
            <a:pPr lvl="1" fontAlgn="base"/>
            <a:r>
              <a:rPr lang="en-US" sz="1400" dirty="0"/>
              <a:t>try really long inputs for string arguments to trigger segmentation faults and hence find buffer overflows</a:t>
            </a:r>
          </a:p>
          <a:p>
            <a:pPr lvl="2">
              <a:spcAft>
                <a:spcPts val="600"/>
              </a:spcAft>
            </a:pPr>
            <a:r>
              <a:rPr lang="en-US" sz="1200" dirty="0">
                <a:latin typeface="Arial" panose="020B0604020202020204" pitchFamily="34" charset="0"/>
                <a:cs typeface="Arial" panose="020B0604020202020204" pitchFamily="34" charset="0"/>
              </a:rPr>
              <a:t>e.g. register with Facebook with a 1Mbyte long username</a:t>
            </a:r>
          </a:p>
          <a:p>
            <a:pPr marL="385763" indent="-385763">
              <a:spcAft>
                <a:spcPts val="600"/>
              </a:spcAft>
              <a:buFont typeface="+mj-lt"/>
              <a:buAutoNum type="arabicPeriod"/>
            </a:pPr>
            <a:r>
              <a:rPr lang="en-US" dirty="0"/>
              <a:t>P</a:t>
            </a:r>
            <a:r>
              <a:rPr lang="en-US" dirty="0" smtClean="0"/>
              <a:t>rotocol/format/language </a:t>
            </a:r>
            <a:r>
              <a:rPr lang="en-US" dirty="0"/>
              <a:t>fuzzing</a:t>
            </a:r>
            <a:endParaRPr lang="en-US" sz="1050" dirty="0"/>
          </a:p>
          <a:p>
            <a:pPr lvl="1" fontAlgn="base">
              <a:spcAft>
                <a:spcPts val="600"/>
              </a:spcAft>
            </a:pPr>
            <a:r>
              <a:rPr lang="en-US" sz="1400" dirty="0"/>
              <a:t>try out strange inputs, given some format/language</a:t>
            </a:r>
          </a:p>
          <a:p>
            <a:pPr marL="385763" indent="-385763">
              <a:spcAft>
                <a:spcPts val="600"/>
              </a:spcAft>
              <a:buFont typeface="+mj-lt"/>
              <a:buAutoNum type="arabicPeriod"/>
            </a:pPr>
            <a:r>
              <a:rPr lang="en-US" dirty="0"/>
              <a:t>S</a:t>
            </a:r>
            <a:r>
              <a:rPr lang="en-US" dirty="0" smtClean="0"/>
              <a:t>tate-based </a:t>
            </a:r>
            <a:r>
              <a:rPr lang="en-US" dirty="0"/>
              <a:t>fuzzing</a:t>
            </a:r>
            <a:endParaRPr lang="en-US" sz="1050" dirty="0"/>
          </a:p>
          <a:p>
            <a:pPr lvl="1" fontAlgn="base">
              <a:spcAft>
                <a:spcPts val="1200"/>
              </a:spcAft>
            </a:pPr>
            <a:r>
              <a:rPr lang="en-US" sz="1400" dirty="0"/>
              <a:t>try out strange sequences of </a:t>
            </a:r>
            <a:r>
              <a:rPr lang="en-US" sz="1400" dirty="0" smtClean="0"/>
              <a:t>input</a:t>
            </a:r>
            <a:endParaRPr lang="en-US" dirty="0"/>
          </a:p>
          <a:p>
            <a:pPr marL="0" indent="0">
              <a:spcAft>
                <a:spcPts val="600"/>
              </a:spcAft>
            </a:pPr>
            <a:r>
              <a:rPr lang="en-US" dirty="0"/>
              <a:t>2 &amp; 3 are essentially forms of model-based testing</a:t>
            </a:r>
          </a:p>
          <a:p>
            <a:pPr>
              <a:spcAft>
                <a:spcPts val="600"/>
              </a:spcAft>
            </a:pPr>
            <a:endParaRPr lang="en-US" dirty="0"/>
          </a:p>
        </p:txBody>
      </p:sp>
      <p:sp>
        <p:nvSpPr>
          <p:cNvPr id="3" name="Content Placeholder 2"/>
          <p:cNvSpPr>
            <a:spLocks noGrp="1"/>
          </p:cNvSpPr>
          <p:nvPr>
            <p:ph sz="quarter" idx="10"/>
          </p:nvPr>
        </p:nvSpPr>
        <p:spPr>
          <a:xfrm>
            <a:off x="304800" y="164715"/>
            <a:ext cx="6324600" cy="720336"/>
          </a:xfrm>
        </p:spPr>
        <p:txBody>
          <a:bodyPr/>
          <a:lstStyle/>
          <a:p>
            <a:r>
              <a:rPr lang="en-US" dirty="0"/>
              <a:t>Fuzzing Variations</a:t>
            </a:r>
          </a:p>
        </p:txBody>
      </p:sp>
    </p:spTree>
    <p:extLst>
      <p:ext uri="{BB962C8B-B14F-4D97-AF65-F5344CB8AC3E}">
        <p14:creationId xmlns:p14="http://schemas.microsoft.com/office/powerpoint/2010/main" val="2729629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6809"/>
            <a:ext cx="8229600" cy="3562833"/>
          </a:xfrm>
        </p:spPr>
        <p:txBody>
          <a:bodyPr/>
          <a:lstStyle/>
          <a:p>
            <a:pPr marL="0">
              <a:spcBef>
                <a:spcPts val="600"/>
              </a:spcBef>
              <a:spcAft>
                <a:spcPts val="600"/>
              </a:spcAft>
            </a:pPr>
            <a:r>
              <a:rPr lang="en-US" i="1" dirty="0"/>
              <a:t>Dynamic:</a:t>
            </a:r>
            <a:r>
              <a:rPr lang="en-US" dirty="0"/>
              <a:t> The input value alone is not always sufficient to specify a test, since a complex, nondeterministic system might react to the same input with different behaviors, depending on the system state.</a:t>
            </a:r>
          </a:p>
          <a:p>
            <a:pPr marL="0">
              <a:spcBef>
                <a:spcPts val="600"/>
              </a:spcBef>
              <a:spcAft>
                <a:spcPts val="600"/>
              </a:spcAft>
            </a:pPr>
            <a:r>
              <a:rPr lang="en-US" i="1" dirty="0"/>
              <a:t>Finite:</a:t>
            </a:r>
            <a:r>
              <a:rPr lang="en-US" dirty="0"/>
              <a:t> Even in simple programs, so many test cases are theoretically possible that exhaustive testing could require months or years to execute.</a:t>
            </a:r>
          </a:p>
          <a:p>
            <a:pPr marL="0">
              <a:spcBef>
                <a:spcPts val="600"/>
              </a:spcBef>
              <a:spcAft>
                <a:spcPts val="600"/>
              </a:spcAft>
            </a:pPr>
            <a:r>
              <a:rPr lang="en-US" i="1" dirty="0"/>
              <a:t>Selected:</a:t>
            </a:r>
            <a:r>
              <a:rPr lang="en-US" dirty="0"/>
              <a:t> How to identify the most suitable test set under given conditions is a complex problem; in practice, risk analysis techniques and software engineering expertise are applied.</a:t>
            </a:r>
          </a:p>
          <a:p>
            <a:pPr marL="0">
              <a:spcBef>
                <a:spcPts val="600"/>
              </a:spcBef>
              <a:spcAft>
                <a:spcPts val="600"/>
              </a:spcAft>
            </a:pPr>
            <a:r>
              <a:rPr lang="en-US" i="1" dirty="0"/>
              <a:t>Expected:</a:t>
            </a:r>
            <a:r>
              <a:rPr lang="en-US" dirty="0"/>
              <a:t> It must be possible, although not always easy, to decide whether the observed outcomes of program testing are acceptable or not; otherwise, the testing effort is useless.</a:t>
            </a:r>
          </a:p>
          <a:p>
            <a:pPr marL="0"/>
            <a:endParaRPr lang="en-US" dirty="0"/>
          </a:p>
        </p:txBody>
      </p:sp>
      <p:sp>
        <p:nvSpPr>
          <p:cNvPr id="3" name="Content Placeholder 2"/>
          <p:cNvSpPr>
            <a:spLocks noGrp="1"/>
          </p:cNvSpPr>
          <p:nvPr>
            <p:ph sz="quarter" idx="10"/>
          </p:nvPr>
        </p:nvSpPr>
        <p:spPr>
          <a:xfrm>
            <a:off x="304800" y="251214"/>
            <a:ext cx="6324600" cy="613759"/>
          </a:xfrm>
        </p:spPr>
        <p:txBody>
          <a:bodyPr/>
          <a:lstStyle/>
          <a:p>
            <a:r>
              <a:rPr lang="en-US" dirty="0"/>
              <a:t>Software Testing Key Issues (SWEBOK)</a:t>
            </a:r>
          </a:p>
        </p:txBody>
      </p:sp>
    </p:spTree>
    <p:extLst>
      <p:ext uri="{BB962C8B-B14F-4D97-AF65-F5344CB8AC3E}">
        <p14:creationId xmlns:p14="http://schemas.microsoft.com/office/powerpoint/2010/main" val="16456431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8476" y="988541"/>
            <a:ext cx="7755924" cy="3526309"/>
          </a:xfrm>
        </p:spPr>
        <p:txBody>
          <a:bodyPr/>
          <a:lstStyle/>
          <a:p>
            <a:pPr marL="285750" indent="-285750">
              <a:spcAft>
                <a:spcPts val="900"/>
              </a:spcAft>
              <a:buFont typeface="Arial" panose="020B0604020202020204" pitchFamily="34" charset="0"/>
              <a:buChar char="•"/>
            </a:pPr>
            <a:r>
              <a:rPr lang="en-US" dirty="0"/>
              <a:t>Instead of fuzzing the content of individual messages,                                              we can also fuzz the order of messages.</a:t>
            </a:r>
          </a:p>
          <a:p>
            <a:pPr marL="285750" indent="-285750">
              <a:spcAft>
                <a:spcPts val="900"/>
              </a:spcAft>
              <a:buFont typeface="Arial" panose="020B0604020202020204" pitchFamily="34" charset="0"/>
              <a:buChar char="•"/>
            </a:pPr>
            <a:r>
              <a:rPr lang="en-US" dirty="0"/>
              <a:t>This is interesting for protocols that have different types of messages, which are expected to come in a particular order:</a:t>
            </a:r>
          </a:p>
          <a:p>
            <a:pPr marL="285750" indent="-285750">
              <a:spcAft>
                <a:spcPts val="900"/>
              </a:spcAft>
              <a:buFont typeface="Arial" panose="020B0604020202020204" pitchFamily="34" charset="0"/>
              <a:buChar char="•"/>
            </a:pPr>
            <a:r>
              <a:rPr lang="en-US" dirty="0"/>
              <a:t>This can reveal flaws in the application logic (more specifically,  flaws in the implementation of the protocol state machine)</a:t>
            </a:r>
          </a:p>
          <a:p>
            <a:pPr marL="285750" indent="-285750">
              <a:spcAft>
                <a:spcPts val="900"/>
              </a:spcAft>
              <a:buFont typeface="Arial" panose="020B0604020202020204" pitchFamily="34" charset="0"/>
              <a:buChar char="•"/>
            </a:pPr>
            <a:r>
              <a:rPr lang="en-US" dirty="0"/>
              <a:t>Essentially this is a from of model-based testing, where we automatically test if an implementation conforms to model (in the form of a finite state machine aka finite automaton), by random test sequences</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50830"/>
          </a:xfrm>
        </p:spPr>
        <p:txBody>
          <a:bodyPr/>
          <a:lstStyle/>
          <a:p>
            <a:r>
              <a:rPr lang="en-US" dirty="0"/>
              <a:t>State-based Protocol </a:t>
            </a:r>
            <a:r>
              <a:rPr lang="en-US" dirty="0" smtClean="0"/>
              <a:t>Fuzzing</a:t>
            </a:r>
            <a:endParaRPr lang="en-US" dirty="0"/>
          </a:p>
        </p:txBody>
      </p:sp>
    </p:spTree>
    <p:extLst>
      <p:ext uri="{BB962C8B-B14F-4D97-AF65-F5344CB8AC3E}">
        <p14:creationId xmlns:p14="http://schemas.microsoft.com/office/powerpoint/2010/main" val="18096282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2616" y="1161534"/>
            <a:ext cx="7681783" cy="3353315"/>
          </a:xfrm>
        </p:spPr>
        <p:txBody>
          <a:bodyPr/>
          <a:lstStyle/>
          <a:p>
            <a:pPr marL="285750" indent="-285750">
              <a:spcAft>
                <a:spcPts val="600"/>
              </a:spcAft>
              <a:buFont typeface="Arial" panose="020B0604020202020204" pitchFamily="34" charset="0"/>
              <a:buChar char="•"/>
            </a:pPr>
            <a:r>
              <a:rPr lang="en-US" sz="2000" dirty="0"/>
              <a:t>One of the most interesting outputs of fuzz testing come from analysis of crashes</a:t>
            </a:r>
          </a:p>
          <a:p>
            <a:pPr lvl="1">
              <a:spcAft>
                <a:spcPts val="600"/>
              </a:spcAft>
            </a:pPr>
            <a:r>
              <a:rPr lang="en-US" sz="1800" dirty="0"/>
              <a:t>What is the </a:t>
            </a:r>
            <a:r>
              <a:rPr lang="en-US" sz="1800" b="1" dirty="0"/>
              <a:t>root cause</a:t>
            </a:r>
            <a:r>
              <a:rPr lang="en-US" sz="1800" dirty="0"/>
              <a:t> (so it can be fixed)</a:t>
            </a:r>
            <a:r>
              <a:rPr lang="en-US" sz="1800" b="1" dirty="0"/>
              <a:t>?</a:t>
            </a:r>
          </a:p>
          <a:p>
            <a:pPr lvl="1">
              <a:spcAft>
                <a:spcPts val="600"/>
              </a:spcAft>
            </a:pPr>
            <a:r>
              <a:rPr lang="en-US" sz="1800" dirty="0"/>
              <a:t>Is there a way to </a:t>
            </a:r>
            <a:r>
              <a:rPr lang="en-US" sz="1800" b="1" dirty="0"/>
              <a:t>make the input smaller</a:t>
            </a:r>
            <a:r>
              <a:rPr lang="en-US" sz="1800" dirty="0"/>
              <a:t>, so it is more understandable?</a:t>
            </a:r>
          </a:p>
          <a:p>
            <a:pPr lvl="1">
              <a:spcAft>
                <a:spcPts val="600"/>
              </a:spcAft>
            </a:pPr>
            <a:r>
              <a:rPr lang="en-US" sz="1800" dirty="0"/>
              <a:t>Are </a:t>
            </a:r>
            <a:r>
              <a:rPr lang="en-US" sz="1800" b="1" dirty="0"/>
              <a:t>two or more crashes signaling the same bug?</a:t>
            </a:r>
          </a:p>
          <a:p>
            <a:pPr lvl="1">
              <a:spcAft>
                <a:spcPts val="600"/>
              </a:spcAft>
            </a:pPr>
            <a:r>
              <a:rPr lang="en-US" sz="1800" dirty="0"/>
              <a:t>Does the crash</a:t>
            </a:r>
            <a:r>
              <a:rPr lang="en-US" sz="1800" b="1" dirty="0"/>
              <a:t> </a:t>
            </a:r>
            <a:r>
              <a:rPr lang="en-US" sz="1800" dirty="0"/>
              <a:t>signal an</a:t>
            </a:r>
            <a:r>
              <a:rPr lang="en-US" sz="1800" b="1" dirty="0"/>
              <a:t> exploitable vulnerability</a:t>
            </a:r>
            <a:r>
              <a:rPr lang="en-US" sz="1800" dirty="0"/>
              <a:t>?</a:t>
            </a:r>
          </a:p>
        </p:txBody>
      </p:sp>
      <p:sp>
        <p:nvSpPr>
          <p:cNvPr id="3" name="Content Placeholder 2"/>
          <p:cNvSpPr>
            <a:spLocks noGrp="1"/>
          </p:cNvSpPr>
          <p:nvPr>
            <p:ph sz="quarter" idx="10"/>
          </p:nvPr>
        </p:nvSpPr>
        <p:spPr>
          <a:xfrm>
            <a:off x="304800" y="214143"/>
            <a:ext cx="6324600" cy="613760"/>
          </a:xfrm>
        </p:spPr>
        <p:txBody>
          <a:bodyPr/>
          <a:lstStyle/>
          <a:p>
            <a:r>
              <a:rPr lang="en-US" dirty="0"/>
              <a:t>Dealing with crashes in Fuzz Testing</a:t>
            </a:r>
          </a:p>
        </p:txBody>
      </p:sp>
    </p:spTree>
    <p:extLst>
      <p:ext uri="{BB962C8B-B14F-4D97-AF65-F5344CB8AC3E}">
        <p14:creationId xmlns:p14="http://schemas.microsoft.com/office/powerpoint/2010/main" val="7734836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5480" y="1087395"/>
            <a:ext cx="7928919" cy="3427455"/>
          </a:xfrm>
        </p:spPr>
        <p:txBody>
          <a:bodyPr/>
          <a:lstStyle/>
          <a:p>
            <a:pPr marL="285750" lvl="0" indent="-285750" fontAlgn="base">
              <a:spcAft>
                <a:spcPts val="600"/>
              </a:spcAft>
              <a:buFont typeface="Arial" panose="020B0604020202020204" pitchFamily="34" charset="0"/>
              <a:buChar char="•"/>
            </a:pPr>
            <a:r>
              <a:rPr lang="en-US" b="1" dirty="0"/>
              <a:t>Compile</a:t>
            </a:r>
            <a:r>
              <a:rPr lang="en-US" dirty="0"/>
              <a:t> the program with</a:t>
            </a:r>
            <a:r>
              <a:rPr lang="en-US" b="1" dirty="0"/>
              <a:t> Address Sanitizer </a:t>
            </a:r>
            <a:r>
              <a:rPr lang="en-US" dirty="0"/>
              <a:t>(ASAN) </a:t>
            </a:r>
            <a:endParaRPr lang="en-US" dirty="0" smtClean="0"/>
          </a:p>
          <a:p>
            <a:pPr marL="585788" lvl="1" indent="-285750">
              <a:spcAft>
                <a:spcPts val="600"/>
              </a:spcAft>
              <a:buFont typeface="Arial" panose="020B0604020202020204" pitchFamily="34" charset="0"/>
              <a:buChar char="•"/>
            </a:pPr>
            <a:r>
              <a:rPr lang="en-US" sz="1600" dirty="0"/>
              <a:t>https://github.com/google/sanitizers/wiki/AddressSanitizer</a:t>
            </a:r>
          </a:p>
          <a:p>
            <a:pPr marL="285750" indent="-285750">
              <a:spcAft>
                <a:spcPts val="600"/>
              </a:spcAft>
              <a:buFont typeface="Arial" panose="020B0604020202020204" pitchFamily="34" charset="0"/>
              <a:buChar char="•"/>
            </a:pPr>
            <a:r>
              <a:rPr lang="en-US" dirty="0"/>
              <a:t>ASAN instruments accesses to arrays to check for overflows, and use-after-free errors. (Alarm to be raised in case of deviation/violation)</a:t>
            </a:r>
          </a:p>
          <a:p>
            <a:pPr marL="585788" lvl="1" indent="-285750">
              <a:spcAft>
                <a:spcPts val="600"/>
              </a:spcAft>
              <a:buFont typeface="Arial" panose="020B0604020202020204" pitchFamily="34" charset="0"/>
              <a:buChar char="•"/>
            </a:pPr>
            <a:r>
              <a:rPr lang="en-US" sz="1600" dirty="0"/>
              <a:t>Carry out Fuzz testing</a:t>
            </a:r>
          </a:p>
          <a:p>
            <a:pPr marL="585788" lvl="1" indent="-285750">
              <a:spcAft>
                <a:spcPts val="600"/>
              </a:spcAft>
              <a:buFont typeface="Arial" panose="020B0604020202020204" pitchFamily="34" charset="0"/>
              <a:buChar char="•"/>
            </a:pPr>
            <a:r>
              <a:rPr lang="en-US" sz="1600" dirty="0"/>
              <a:t>Did the execution result in ASAN-signaled error?</a:t>
            </a:r>
          </a:p>
          <a:p>
            <a:pPr marL="585788" lvl="1" indent="-285750">
              <a:spcAft>
                <a:spcPts val="600"/>
              </a:spcAft>
              <a:buFont typeface="Arial" panose="020B0604020202020204" pitchFamily="34" charset="0"/>
              <a:buChar char="•"/>
            </a:pPr>
            <a:r>
              <a:rPr lang="en-US" sz="1600" dirty="0"/>
              <a:t>If so, check for exploitability</a:t>
            </a:r>
          </a:p>
          <a:p>
            <a:pPr marL="285750" lvl="0" indent="-285750">
              <a:spcAft>
                <a:spcPts val="600"/>
              </a:spcAft>
              <a:buFont typeface="Arial" panose="020B0604020202020204" pitchFamily="34" charset="0"/>
              <a:buChar char="•"/>
            </a:pPr>
            <a:r>
              <a:rPr lang="en-US" dirty="0"/>
              <a:t>Similarly, it is possible to </a:t>
            </a:r>
            <a:r>
              <a:rPr lang="en-US" i="1" dirty="0"/>
              <a:t>compile with other sorts of error checkers</a:t>
            </a:r>
            <a:r>
              <a:rPr lang="en-US" dirty="0"/>
              <a:t> for the purposes of testing</a:t>
            </a:r>
          </a:p>
        </p:txBody>
      </p:sp>
      <p:sp>
        <p:nvSpPr>
          <p:cNvPr id="3" name="Content Placeholder 2"/>
          <p:cNvSpPr>
            <a:spLocks noGrp="1"/>
          </p:cNvSpPr>
          <p:nvPr>
            <p:ph sz="quarter" idx="10"/>
          </p:nvPr>
        </p:nvSpPr>
        <p:spPr>
          <a:xfrm>
            <a:off x="304800" y="214143"/>
            <a:ext cx="6324600" cy="626116"/>
          </a:xfrm>
        </p:spPr>
        <p:txBody>
          <a:bodyPr/>
          <a:lstStyle/>
          <a:p>
            <a:r>
              <a:rPr lang="en-US" dirty="0"/>
              <a:t>Finding errors before crash</a:t>
            </a:r>
          </a:p>
        </p:txBody>
      </p:sp>
    </p:spTree>
    <p:extLst>
      <p:ext uri="{BB962C8B-B14F-4D97-AF65-F5344CB8AC3E}">
        <p14:creationId xmlns:p14="http://schemas.microsoft.com/office/powerpoint/2010/main" val="1355739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25611"/>
            <a:ext cx="8229600" cy="3489239"/>
          </a:xfrm>
        </p:spPr>
        <p:txBody>
          <a:bodyPr/>
          <a:lstStyle/>
          <a:p>
            <a:pPr marL="285750" indent="-285750">
              <a:spcAft>
                <a:spcPts val="600"/>
              </a:spcAft>
              <a:buFont typeface="Arial" panose="020B0604020202020204" pitchFamily="34" charset="0"/>
              <a:buChar char="•"/>
            </a:pPr>
            <a:r>
              <a:rPr lang="en-US" dirty="0"/>
              <a:t>The CERT Basic Fuzzing Framework (BFF) is a software testing tool that finds defects in applications that run on the Linux and Mac OS X platforms</a:t>
            </a:r>
          </a:p>
          <a:p>
            <a:pPr lvl="1">
              <a:spcAft>
                <a:spcPts val="600"/>
              </a:spcAft>
            </a:pPr>
            <a:r>
              <a:rPr lang="en-US" sz="1400" dirty="0"/>
              <a:t>uses mutational (taking well-formed input data and corrupting it in various ways) fuzzing on software that consumes file input.</a:t>
            </a:r>
          </a:p>
          <a:p>
            <a:pPr lvl="1">
              <a:spcAft>
                <a:spcPts val="600"/>
              </a:spcAft>
            </a:pPr>
            <a:r>
              <a:rPr lang="en-US" sz="1400" dirty="0"/>
              <a:t>automatically collects test cases that cause software to crash in unique ways, and associated debugging information</a:t>
            </a:r>
          </a:p>
          <a:p>
            <a:pPr lvl="1">
              <a:spcAft>
                <a:spcPts val="600"/>
              </a:spcAft>
            </a:pPr>
            <a:r>
              <a:rPr lang="en-US" sz="1400" dirty="0"/>
              <a:t>helps efficiently discover and analyze security vulnerabilities found via fuzzing</a:t>
            </a:r>
          </a:p>
          <a:p>
            <a:pPr lvl="1">
              <a:spcAft>
                <a:spcPts val="600"/>
              </a:spcAft>
            </a:pPr>
            <a:r>
              <a:rPr lang="en-US" sz="1400" dirty="0"/>
              <a:t>Uses machine learning techniques to minimize the manual effort for the fuzzing.</a:t>
            </a:r>
          </a:p>
          <a:p>
            <a:pPr marL="285750" indent="-285750">
              <a:spcAft>
                <a:spcPts val="600"/>
              </a:spcAft>
              <a:buFont typeface="Arial" panose="020B0604020202020204" pitchFamily="34" charset="0"/>
              <a:buChar char="•"/>
            </a:pPr>
            <a:r>
              <a:rPr lang="en-US" dirty="0"/>
              <a:t>CERT used the BFF to find a number of critical vulnerabilities in products such as Adobe Reader and Flash Player; Foxit Reader; Apple QuickTime, Preview, and Mac OS X; </a:t>
            </a:r>
            <a:r>
              <a:rPr lang="en-US" dirty="0" err="1"/>
              <a:t>Xpdf</a:t>
            </a:r>
            <a:r>
              <a:rPr lang="en-US" dirty="0"/>
              <a:t>; </a:t>
            </a:r>
            <a:r>
              <a:rPr lang="en-US" dirty="0" err="1"/>
              <a:t>Poppler</a:t>
            </a:r>
            <a:r>
              <a:rPr lang="en-US" dirty="0"/>
              <a:t>; </a:t>
            </a:r>
            <a:r>
              <a:rPr lang="en-US" dirty="0" smtClean="0"/>
              <a:t>etc</a:t>
            </a:r>
            <a:r>
              <a:rPr lang="en-US" dirty="0"/>
              <a:t>.</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63187"/>
          </a:xfrm>
        </p:spPr>
        <p:txBody>
          <a:bodyPr/>
          <a:lstStyle/>
          <a:p>
            <a:r>
              <a:rPr lang="en-US" dirty="0"/>
              <a:t>CERT Basic Fuzzing Framework (BFF)</a:t>
            </a:r>
          </a:p>
        </p:txBody>
      </p:sp>
    </p:spTree>
    <p:extLst>
      <p:ext uri="{BB962C8B-B14F-4D97-AF65-F5344CB8AC3E}">
        <p14:creationId xmlns:p14="http://schemas.microsoft.com/office/powerpoint/2010/main" val="3059984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914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Penetration Testing</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72192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6184" y="963827"/>
            <a:ext cx="7558216" cy="3781168"/>
          </a:xfrm>
        </p:spPr>
        <p:txBody>
          <a:bodyPr/>
          <a:lstStyle/>
          <a:p>
            <a:pPr marL="285750" indent="-285750">
              <a:spcAft>
                <a:spcPts val="600"/>
              </a:spcAft>
              <a:buFont typeface="Arial" panose="020B0604020202020204" pitchFamily="34" charset="0"/>
              <a:buChar char="•"/>
            </a:pPr>
            <a:r>
              <a:rPr lang="en-US" sz="1600" dirty="0"/>
              <a:t>By the 1970s, the US government was regularly using teams to assess the security of computer systems by trying to penetrate them. These teams were referred to as red teams, or tiger teams.</a:t>
            </a:r>
          </a:p>
          <a:p>
            <a:pPr marL="285750" indent="-285750">
              <a:spcAft>
                <a:spcPts val="600"/>
              </a:spcAft>
              <a:buFont typeface="Arial" panose="020B0604020202020204" pitchFamily="34" charset="0"/>
              <a:buChar char="•"/>
            </a:pPr>
            <a:r>
              <a:rPr lang="en-US" sz="1600" dirty="0"/>
              <a:t>The penetration testing had been largely focused on the environments: </a:t>
            </a:r>
          </a:p>
          <a:p>
            <a:pPr lvl="1">
              <a:spcBef>
                <a:spcPts val="0"/>
              </a:spcBef>
              <a:spcAft>
                <a:spcPts val="600"/>
              </a:spcAft>
            </a:pPr>
            <a:r>
              <a:rPr lang="en-US" sz="1400" dirty="0"/>
              <a:t>Attempt to compromise the security of the Computer operating systems, along with their access control mechanisms by penetration testing. </a:t>
            </a:r>
          </a:p>
          <a:p>
            <a:pPr lvl="1">
              <a:spcBef>
                <a:spcPts val="0"/>
              </a:spcBef>
              <a:spcAft>
                <a:spcPts val="600"/>
              </a:spcAft>
            </a:pPr>
            <a:r>
              <a:rPr lang="en-US" sz="1400" dirty="0"/>
              <a:t>In a networked computer context, operating system configurations, including their respective network services, are usual targets for penetration tests. These operating system components have offered countless opportunities for penetration testing over the years </a:t>
            </a:r>
          </a:p>
          <a:p>
            <a:pPr marL="285750" indent="-285750">
              <a:spcBef>
                <a:spcPts val="450"/>
              </a:spcBef>
              <a:spcAft>
                <a:spcPts val="600"/>
              </a:spcAft>
              <a:buFont typeface="Arial" panose="020B0604020202020204" pitchFamily="34" charset="0"/>
              <a:buChar char="•"/>
            </a:pPr>
            <a:r>
              <a:rPr lang="en-US" sz="1600" dirty="0"/>
              <a:t>Recently push was for applying penetration testing techniques “up” the software abstraction levels, beyond the operating system and network services, towards the application software itself</a:t>
            </a:r>
          </a:p>
          <a:p>
            <a:pPr marL="285750" indent="-285750">
              <a:spcAft>
                <a:spcPts val="6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214143"/>
            <a:ext cx="6324600" cy="650830"/>
          </a:xfrm>
        </p:spPr>
        <p:txBody>
          <a:bodyPr/>
          <a:lstStyle/>
          <a:p>
            <a:r>
              <a:rPr lang="en-US" dirty="0"/>
              <a:t>Background of Penetration Testing</a:t>
            </a:r>
          </a:p>
        </p:txBody>
      </p:sp>
    </p:spTree>
    <p:extLst>
      <p:ext uri="{BB962C8B-B14F-4D97-AF65-F5344CB8AC3E}">
        <p14:creationId xmlns:p14="http://schemas.microsoft.com/office/powerpoint/2010/main" val="3193514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3826" y="1120378"/>
            <a:ext cx="7570573" cy="3394472"/>
          </a:xfrm>
        </p:spPr>
        <p:txBody>
          <a:bodyPr/>
          <a:lstStyle/>
          <a:p>
            <a:pPr marL="285750" indent="-285750">
              <a:spcAft>
                <a:spcPts val="1200"/>
              </a:spcAft>
              <a:buFont typeface="Arial" panose="020B0604020202020204" pitchFamily="34" charset="0"/>
              <a:buChar char="•"/>
            </a:pPr>
            <a:r>
              <a:rPr lang="en-US" dirty="0"/>
              <a:t>According to Leslie </a:t>
            </a:r>
            <a:r>
              <a:rPr lang="en-US" dirty="0" err="1"/>
              <a:t>Lamport</a:t>
            </a:r>
            <a:r>
              <a:rPr lang="en-US" dirty="0"/>
              <a:t>, a Turing Award winner, Security is not compositional.</a:t>
            </a:r>
          </a:p>
          <a:p>
            <a:pPr marL="285750" indent="-285750">
              <a:buFont typeface="Arial" panose="020B0604020202020204" pitchFamily="34" charset="0"/>
              <a:buChar char="•"/>
            </a:pPr>
            <a:r>
              <a:rPr lang="en-US" dirty="0"/>
              <a:t>Two components that are secure on their own are not necessarily secure when used in combination</a:t>
            </a:r>
          </a:p>
          <a:p>
            <a:pPr lvl="1">
              <a:spcAft>
                <a:spcPts val="1200"/>
              </a:spcAft>
            </a:pPr>
            <a:r>
              <a:rPr lang="en-US" sz="1400" dirty="0"/>
              <a:t>A change to one component might not break that component, but could break the whole system due to the lack of compositionality</a:t>
            </a:r>
          </a:p>
          <a:p>
            <a:pPr marL="285750" indent="-285750">
              <a:spcAft>
                <a:spcPts val="600"/>
              </a:spcAft>
              <a:buFont typeface="Arial" panose="020B0604020202020204" pitchFamily="34" charset="0"/>
              <a:buChar char="•"/>
            </a:pPr>
            <a:r>
              <a:rPr lang="en-US" dirty="0"/>
              <a:t>Upon change to the software, the configuration, the network topology, and so on, potentially new vulnerabilities are created</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63187"/>
          </a:xfrm>
        </p:spPr>
        <p:txBody>
          <a:bodyPr/>
          <a:lstStyle/>
          <a:p>
            <a:r>
              <a:rPr lang="en-US" dirty="0"/>
              <a:t>Security is not compositional</a:t>
            </a:r>
          </a:p>
        </p:txBody>
      </p:sp>
    </p:spTree>
    <p:extLst>
      <p:ext uri="{BB962C8B-B14F-4D97-AF65-F5344CB8AC3E}">
        <p14:creationId xmlns:p14="http://schemas.microsoft.com/office/powerpoint/2010/main" val="1140233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7330" y="1120378"/>
            <a:ext cx="7657070" cy="3394472"/>
          </a:xfrm>
        </p:spPr>
        <p:txBody>
          <a:bodyPr/>
          <a:lstStyle/>
          <a:p>
            <a:pPr marL="285750" indent="-285750">
              <a:spcAft>
                <a:spcPts val="1200"/>
              </a:spcAft>
              <a:buFont typeface="Arial" panose="020B0604020202020204" pitchFamily="34" charset="0"/>
              <a:buChar char="•"/>
            </a:pPr>
            <a:r>
              <a:rPr lang="en-US" sz="1600" dirty="0"/>
              <a:t>Pen testers must be creative. They think about how a system is put together, and where assumptions made by designers represent weaknesses</a:t>
            </a:r>
          </a:p>
          <a:p>
            <a:pPr marL="285750" indent="-285750">
              <a:spcAft>
                <a:spcPts val="1200"/>
              </a:spcAft>
              <a:buFont typeface="Arial" panose="020B0604020202020204" pitchFamily="34" charset="0"/>
              <a:buChar char="•"/>
            </a:pPr>
            <a:r>
              <a:rPr lang="en-US" sz="1600" dirty="0"/>
              <a:t>Pen testers will cleverly adapt the weaknesses to gain a foothold in one place. They may use that foothold to  exploit a weakness somewhere else.</a:t>
            </a:r>
          </a:p>
          <a:p>
            <a:pPr marL="285750" indent="-285750">
              <a:spcAft>
                <a:spcPts val="1200"/>
              </a:spcAft>
              <a:buFont typeface="Arial" panose="020B0604020202020204" pitchFamily="34" charset="0"/>
              <a:buChar char="•"/>
            </a:pPr>
            <a:r>
              <a:rPr lang="en-US" sz="1600" dirty="0"/>
              <a:t>Systems could be incorrectly built or misconfigured in the some ways.</a:t>
            </a:r>
          </a:p>
          <a:p>
            <a:pPr marL="285750" indent="-285750">
              <a:spcAft>
                <a:spcPts val="1200"/>
              </a:spcAft>
              <a:buFont typeface="Arial" panose="020B0604020202020204" pitchFamily="34" charset="0"/>
              <a:buChar char="•"/>
            </a:pPr>
            <a:r>
              <a:rPr lang="en-US" sz="1600" dirty="0"/>
              <a:t>Tools are built to systematically look for weakness  patterns, and exploit them.</a:t>
            </a:r>
          </a:p>
          <a:p>
            <a:pPr marL="0" indent="0">
              <a:spcAft>
                <a:spcPts val="1200"/>
              </a:spcAft>
            </a:pPr>
            <a:r>
              <a:rPr lang="en-US" sz="1600" dirty="0"/>
              <a:t>Thus Pen testing is both an art and a science.</a:t>
            </a:r>
          </a:p>
        </p:txBody>
      </p:sp>
      <p:sp>
        <p:nvSpPr>
          <p:cNvPr id="3" name="Content Placeholder 2"/>
          <p:cNvSpPr>
            <a:spLocks noGrp="1"/>
          </p:cNvSpPr>
          <p:nvPr>
            <p:ph sz="quarter" idx="10"/>
          </p:nvPr>
        </p:nvSpPr>
        <p:spPr>
          <a:xfrm>
            <a:off x="304800" y="214143"/>
            <a:ext cx="6324600" cy="626116"/>
          </a:xfrm>
        </p:spPr>
        <p:txBody>
          <a:bodyPr/>
          <a:lstStyle/>
          <a:p>
            <a:r>
              <a:rPr lang="en-US" dirty="0"/>
              <a:t>An art or a science?</a:t>
            </a:r>
          </a:p>
        </p:txBody>
      </p:sp>
    </p:spTree>
    <p:extLst>
      <p:ext uri="{BB962C8B-B14F-4D97-AF65-F5344CB8AC3E}">
        <p14:creationId xmlns:p14="http://schemas.microsoft.com/office/powerpoint/2010/main" val="84706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4908" y="1120378"/>
            <a:ext cx="7879492" cy="3394472"/>
          </a:xfrm>
        </p:spPr>
        <p:txBody>
          <a:bodyPr/>
          <a:lstStyle/>
          <a:p>
            <a:pPr marL="285750" indent="-285750">
              <a:spcAft>
                <a:spcPts val="1200"/>
              </a:spcAft>
              <a:buFont typeface="Arial" panose="020B0604020202020204" pitchFamily="34" charset="0"/>
              <a:buChar char="•"/>
            </a:pPr>
            <a:r>
              <a:rPr lang="en-US" dirty="0"/>
              <a:t>Security testing is focused on the verification that the software is protected from external attacks. </a:t>
            </a:r>
            <a:endParaRPr lang="en-US" dirty="0" smtClean="0"/>
          </a:p>
          <a:p>
            <a:pPr marL="285750" indent="-285750">
              <a:spcAft>
                <a:spcPts val="1200"/>
              </a:spcAft>
              <a:buFont typeface="Arial" panose="020B0604020202020204" pitchFamily="34" charset="0"/>
              <a:buChar char="•"/>
            </a:pPr>
            <a:r>
              <a:rPr lang="en-US" dirty="0" smtClean="0"/>
              <a:t>Security </a:t>
            </a:r>
            <a:r>
              <a:rPr lang="en-US" dirty="0"/>
              <a:t>testing verifies the confidentiality, integrity, and availability of the systems and its data. </a:t>
            </a:r>
            <a:endParaRPr lang="en-US" dirty="0" smtClean="0"/>
          </a:p>
          <a:p>
            <a:pPr marL="285750" indent="-285750">
              <a:spcAft>
                <a:spcPts val="1200"/>
              </a:spcAft>
              <a:buFont typeface="Arial" panose="020B0604020202020204" pitchFamily="34" charset="0"/>
              <a:buChar char="•"/>
            </a:pPr>
            <a:r>
              <a:rPr lang="en-US" dirty="0" smtClean="0"/>
              <a:t>Security </a:t>
            </a:r>
            <a:r>
              <a:rPr lang="en-US" dirty="0"/>
              <a:t>testing includes verification against misuse and abuse of the software or system (negative testing).</a:t>
            </a:r>
          </a:p>
        </p:txBody>
      </p:sp>
      <p:sp>
        <p:nvSpPr>
          <p:cNvPr id="3" name="Content Placeholder 2"/>
          <p:cNvSpPr>
            <a:spLocks noGrp="1"/>
          </p:cNvSpPr>
          <p:nvPr>
            <p:ph sz="quarter" idx="10"/>
          </p:nvPr>
        </p:nvSpPr>
        <p:spPr>
          <a:xfrm>
            <a:off x="304800" y="226500"/>
            <a:ext cx="6324600" cy="589045"/>
          </a:xfrm>
        </p:spPr>
        <p:txBody>
          <a:bodyPr/>
          <a:lstStyle/>
          <a:p>
            <a:r>
              <a:rPr lang="en-US" dirty="0"/>
              <a:t>Security Testing (SWEBOK)</a:t>
            </a:r>
          </a:p>
        </p:txBody>
      </p:sp>
    </p:spTree>
    <p:extLst>
      <p:ext uri="{BB962C8B-B14F-4D97-AF65-F5344CB8AC3E}">
        <p14:creationId xmlns:p14="http://schemas.microsoft.com/office/powerpoint/2010/main" val="18711598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32" y="1050324"/>
            <a:ext cx="7743568" cy="3583459"/>
          </a:xfrm>
        </p:spPr>
        <p:txBody>
          <a:bodyPr/>
          <a:lstStyle/>
          <a:p>
            <a:pPr marL="285750" indent="-285750">
              <a:spcAft>
                <a:spcPts val="600"/>
              </a:spcAft>
              <a:buFont typeface="Arial" panose="020B0604020202020204" pitchFamily="34" charset="0"/>
              <a:buChar char="•"/>
            </a:pPr>
            <a:r>
              <a:rPr lang="en-US" sz="1600" dirty="0"/>
              <a:t>A pen tester  needs to know a lot about the target domain.</a:t>
            </a:r>
          </a:p>
          <a:p>
            <a:pPr marL="285750" indent="-285750">
              <a:buFont typeface="Arial" panose="020B0604020202020204" pitchFamily="34" charset="0"/>
              <a:buChar char="•"/>
            </a:pPr>
            <a:r>
              <a:rPr lang="en-US" sz="1600" dirty="0"/>
              <a:t>For example, if the pen tester is attacking web applications, then the pen tester needs to know how the web works. Need to know how systems are built in that domain. </a:t>
            </a:r>
          </a:p>
          <a:p>
            <a:pPr lvl="1">
              <a:spcAft>
                <a:spcPts val="600"/>
              </a:spcAft>
            </a:pPr>
            <a:r>
              <a:rPr lang="en-US" dirty="0"/>
              <a:t>What protocols allow applications to communicate. For the web, that's HTTP and TCP, and IP. </a:t>
            </a:r>
          </a:p>
          <a:p>
            <a:pPr lvl="1">
              <a:spcAft>
                <a:spcPts val="600"/>
              </a:spcAft>
            </a:pPr>
            <a:r>
              <a:rPr lang="en-US" dirty="0"/>
              <a:t>The languages that are used to build applications like PHP, Java, or Ruby for talking about the web. </a:t>
            </a:r>
          </a:p>
          <a:p>
            <a:pPr lvl="1">
              <a:spcAft>
                <a:spcPts val="600"/>
              </a:spcAft>
            </a:pPr>
            <a:r>
              <a:rPr lang="en-US" dirty="0"/>
              <a:t>Frameworks that used to build applications or application components like, for the web, Ruby on Rails, </a:t>
            </a:r>
            <a:r>
              <a:rPr lang="en-US" dirty="0" err="1"/>
              <a:t>DreamWeaver</a:t>
            </a:r>
            <a:r>
              <a:rPr lang="en-US" dirty="0"/>
              <a:t>, Drupal, and so on.</a:t>
            </a:r>
          </a:p>
          <a:p>
            <a:pPr marL="285750" indent="-285750">
              <a:buFont typeface="Arial" panose="020B0604020202020204" pitchFamily="34" charset="0"/>
              <a:buChar char="•"/>
            </a:pPr>
            <a:r>
              <a:rPr lang="en-US" sz="1600" dirty="0"/>
              <a:t>Pen tester also need to know common weaknesses from that domain. </a:t>
            </a:r>
          </a:p>
          <a:p>
            <a:pPr lvl="1">
              <a:spcAft>
                <a:spcPts val="600"/>
              </a:spcAft>
            </a:pPr>
            <a:r>
              <a:rPr lang="en-US" dirty="0"/>
              <a:t>For example, the bugs that are common to web applications like SQL injections or cross-site scripting, or cross-site request forgery. Or common misconfigurations or bad designs, like the use of default passwords or hidden files.</a:t>
            </a:r>
          </a:p>
          <a:p>
            <a:pPr marL="285750" indent="-285750">
              <a:spcAft>
                <a:spcPts val="6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214143"/>
            <a:ext cx="6324600" cy="650830"/>
          </a:xfrm>
        </p:spPr>
        <p:txBody>
          <a:bodyPr/>
          <a:lstStyle/>
          <a:p>
            <a:r>
              <a:rPr lang="en-US" dirty="0"/>
              <a:t>Penetration Testing Skills</a:t>
            </a:r>
          </a:p>
        </p:txBody>
      </p:sp>
    </p:spTree>
    <p:extLst>
      <p:ext uri="{BB962C8B-B14F-4D97-AF65-F5344CB8AC3E}">
        <p14:creationId xmlns:p14="http://schemas.microsoft.com/office/powerpoint/2010/main" val="524383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2042" y="1120378"/>
            <a:ext cx="7632357" cy="3394472"/>
          </a:xfrm>
        </p:spPr>
        <p:txBody>
          <a:bodyPr/>
          <a:lstStyle/>
          <a:p>
            <a:pPr marL="285750" indent="-285750">
              <a:spcAft>
                <a:spcPts val="1200"/>
              </a:spcAft>
              <a:buFont typeface="Arial" panose="020B0604020202020204" pitchFamily="34" charset="0"/>
              <a:buChar char="•"/>
            </a:pPr>
            <a:r>
              <a:rPr lang="en-US" b="1" dirty="0"/>
              <a:t>Host-Based Tools</a:t>
            </a:r>
          </a:p>
          <a:p>
            <a:pPr marL="285750" indent="-285750">
              <a:spcAft>
                <a:spcPts val="1200"/>
              </a:spcAft>
              <a:buFont typeface="Arial" panose="020B0604020202020204" pitchFamily="34" charset="0"/>
              <a:buChar char="•"/>
            </a:pPr>
            <a:r>
              <a:rPr lang="en-US" b="1" dirty="0"/>
              <a:t>Network-Based Tools</a:t>
            </a:r>
          </a:p>
          <a:p>
            <a:pPr marL="285750" indent="-285750">
              <a:spcAft>
                <a:spcPts val="1200"/>
              </a:spcAft>
              <a:buFont typeface="Arial" panose="020B0604020202020204" pitchFamily="34" charset="0"/>
              <a:buChar char="•"/>
            </a:pPr>
            <a:r>
              <a:rPr lang="en-US" b="1" dirty="0"/>
              <a:t>Application Testing Proxies</a:t>
            </a:r>
          </a:p>
          <a:p>
            <a:pPr marL="285750" indent="-285750">
              <a:spcAft>
                <a:spcPts val="1200"/>
              </a:spcAft>
              <a:buFont typeface="Arial" panose="020B0604020202020204" pitchFamily="34" charset="0"/>
              <a:buChar char="•"/>
            </a:pPr>
            <a:r>
              <a:rPr lang="en-US" b="1" dirty="0"/>
              <a:t>Application Scanning Tools</a:t>
            </a:r>
          </a:p>
          <a:p>
            <a:pPr marL="285750" indent="-285750">
              <a:spcAft>
                <a:spcPts val="1200"/>
              </a:spcAft>
              <a:buFont typeface="Arial" panose="020B0604020202020204" pitchFamily="34" charset="0"/>
              <a:buChar char="•"/>
            </a:pPr>
            <a:r>
              <a:rPr lang="en-US" dirty="0"/>
              <a:t>Tools integrated with other IT security technologies, viz. firewalls, intrusion detection and prevention systems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589046"/>
          </a:xfrm>
        </p:spPr>
        <p:txBody>
          <a:bodyPr/>
          <a:lstStyle/>
          <a:p>
            <a:r>
              <a:rPr lang="en-US" dirty="0"/>
              <a:t>Categories of Penetration Testing Tools</a:t>
            </a:r>
          </a:p>
        </p:txBody>
      </p:sp>
    </p:spTree>
    <p:extLst>
      <p:ext uri="{BB962C8B-B14F-4D97-AF65-F5344CB8AC3E}">
        <p14:creationId xmlns:p14="http://schemas.microsoft.com/office/powerpoint/2010/main" val="1931948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3696" y="1120377"/>
            <a:ext cx="7990703" cy="3525763"/>
          </a:xfrm>
        </p:spPr>
        <p:txBody>
          <a:bodyPr/>
          <a:lstStyle/>
          <a:p>
            <a:pPr marL="285750" indent="-285750">
              <a:spcAft>
                <a:spcPts val="1200"/>
              </a:spcAft>
              <a:buFont typeface="Arial" panose="020B0604020202020204" pitchFamily="34" charset="0"/>
              <a:buChar char="•"/>
            </a:pPr>
            <a:r>
              <a:rPr lang="en-US" dirty="0"/>
              <a:t>Host-based testing tools test the local operating system to assess its technical strengths and weaknesses, e.g. Dan Farmer’s COPS program, which evaluated the security posture of a UNIX computer</a:t>
            </a:r>
          </a:p>
          <a:p>
            <a:pPr marL="585788" lvl="1" indent="-285750">
              <a:spcAft>
                <a:spcPts val="1200"/>
              </a:spcAft>
              <a:buFont typeface="Arial" panose="020B0604020202020204" pitchFamily="34" charset="0"/>
              <a:buChar char="•"/>
            </a:pPr>
            <a:r>
              <a:rPr lang="en-US" sz="1600" dirty="0"/>
              <a:t>e.g., evaluate file access control mechanisms for opportunities for attackers to affect the security of the host</a:t>
            </a:r>
          </a:p>
          <a:p>
            <a:pPr marL="585788" lvl="1" indent="-285750">
              <a:spcAft>
                <a:spcPts val="1200"/>
              </a:spcAft>
              <a:buFont typeface="Arial" panose="020B0604020202020204" pitchFamily="34" charset="0"/>
              <a:buChar char="•"/>
            </a:pPr>
            <a:r>
              <a:rPr lang="en-US" sz="1600" dirty="0"/>
              <a:t>examine every file, configuration data (including registry keys on Windows systems), installed patch inventory, and so on from the perspective of every ID on the system</a:t>
            </a:r>
          </a:p>
          <a:p>
            <a:pPr marL="585788" lvl="1" indent="-285750">
              <a:spcAft>
                <a:spcPts val="1200"/>
              </a:spcAft>
              <a:buFont typeface="Arial" panose="020B0604020202020204" pitchFamily="34" charset="0"/>
              <a:buChar char="•"/>
            </a:pPr>
            <a:r>
              <a:rPr lang="en-US" sz="1600" dirty="0"/>
              <a:t>Check common operating system configuration mistakes and omissions such as dangerous </a:t>
            </a:r>
            <a:r>
              <a:rPr lang="en-US" sz="1600" dirty="0" err="1"/>
              <a:t>setuid</a:t>
            </a:r>
            <a:r>
              <a:rPr lang="en-US" sz="1600" dirty="0"/>
              <a:t> files, unnecessary network services enabled, and excessive privileges for user accounts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55492" cy="626116"/>
          </a:xfrm>
        </p:spPr>
        <p:txBody>
          <a:bodyPr/>
          <a:lstStyle/>
          <a:p>
            <a:r>
              <a:rPr lang="en-US" dirty="0"/>
              <a:t>Host-Based Tools</a:t>
            </a:r>
          </a:p>
        </p:txBody>
      </p:sp>
    </p:spTree>
    <p:extLst>
      <p:ext uri="{BB962C8B-B14F-4D97-AF65-F5344CB8AC3E}">
        <p14:creationId xmlns:p14="http://schemas.microsoft.com/office/powerpoint/2010/main" val="4059720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pPr marL="285750" indent="-285750">
              <a:spcAft>
                <a:spcPts val="1200"/>
              </a:spcAft>
              <a:buFont typeface="Arial" panose="020B0604020202020204" pitchFamily="34" charset="0"/>
              <a:buChar char="•"/>
            </a:pPr>
            <a:r>
              <a:rPr lang="en-US" dirty="0"/>
              <a:t>Network-based testing tools assess the security configuration of a computer operating system from afar—across a network, e.g. Chris Klaus’s Internet Security Scanner (ISS) program </a:t>
            </a:r>
          </a:p>
          <a:p>
            <a:pPr marL="285750" indent="-285750">
              <a:spcAft>
                <a:spcPts val="1200"/>
              </a:spcAft>
              <a:buFont typeface="Arial" panose="020B0604020202020204" pitchFamily="34" charset="0"/>
              <a:buChar char="•"/>
            </a:pPr>
            <a:r>
              <a:rPr lang="en-US" dirty="0"/>
              <a:t>Examine a target computer(s) for weaknesses that may be exploitable from a remote networked location using a database of vulnerabilities</a:t>
            </a:r>
          </a:p>
          <a:p>
            <a:pPr lvl="1">
              <a:spcAft>
                <a:spcPts val="1200"/>
              </a:spcAft>
            </a:pPr>
            <a:r>
              <a:rPr lang="en-US" sz="1400" dirty="0"/>
              <a:t>Advantage- Scale: A huge number of computers can be evaluated across a network;  </a:t>
            </a:r>
          </a:p>
          <a:p>
            <a:pPr lvl="1">
              <a:spcAft>
                <a:spcPts val="1200"/>
              </a:spcAft>
            </a:pPr>
            <a:r>
              <a:rPr lang="en-US" sz="1400" dirty="0"/>
              <a:t>Limitation- Coverage: Network-based testing can only evaluate the externally accessible interfaces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38473"/>
          </a:xfrm>
        </p:spPr>
        <p:txBody>
          <a:bodyPr/>
          <a:lstStyle/>
          <a:p>
            <a:r>
              <a:rPr lang="en-US" dirty="0"/>
              <a:t>Network-Based Tool</a:t>
            </a:r>
          </a:p>
        </p:txBody>
      </p:sp>
    </p:spTree>
    <p:extLst>
      <p:ext uri="{BB962C8B-B14F-4D97-AF65-F5344CB8AC3E}">
        <p14:creationId xmlns:p14="http://schemas.microsoft.com/office/powerpoint/2010/main" val="302163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1404" y="947382"/>
            <a:ext cx="7792995" cy="3772897"/>
          </a:xfrm>
        </p:spPr>
        <p:txBody>
          <a:bodyPr/>
          <a:lstStyle/>
          <a:p>
            <a:pPr marL="0" indent="0"/>
            <a:r>
              <a:rPr lang="en-US" sz="1600" dirty="0" err="1"/>
              <a:t>Nmap</a:t>
            </a:r>
            <a:r>
              <a:rPr lang="en-US" sz="1600" dirty="0"/>
              <a:t> stands for “network mapper”.  Free, open source (commercial versions too) </a:t>
            </a:r>
            <a:r>
              <a:rPr lang="en-US" sz="1200" u="sng" dirty="0"/>
              <a:t>http://nmap.org/</a:t>
            </a:r>
            <a:endParaRPr lang="en-US" sz="1200" dirty="0"/>
          </a:p>
          <a:p>
            <a:pPr lvl="0" fontAlgn="base"/>
            <a:r>
              <a:rPr lang="en-US" sz="1600" dirty="0"/>
              <a:t>Figures out </a:t>
            </a:r>
          </a:p>
          <a:p>
            <a:pPr lvl="1" fontAlgn="base"/>
            <a:r>
              <a:rPr lang="en-US" sz="1400" dirty="0"/>
              <a:t>what </a:t>
            </a:r>
            <a:r>
              <a:rPr lang="en-US" sz="1400" b="1" dirty="0"/>
              <a:t>hosts</a:t>
            </a:r>
            <a:r>
              <a:rPr lang="en-US" sz="1400" dirty="0"/>
              <a:t> are available on the network, </a:t>
            </a:r>
          </a:p>
          <a:p>
            <a:pPr lvl="1" fontAlgn="base"/>
            <a:r>
              <a:rPr lang="en-US" sz="1400" dirty="0"/>
              <a:t>what </a:t>
            </a:r>
            <a:r>
              <a:rPr lang="en-US" sz="1400" b="1" dirty="0"/>
              <a:t>services</a:t>
            </a:r>
            <a:r>
              <a:rPr lang="en-US" sz="1400" dirty="0"/>
              <a:t> (application name and version) those hosts are offering,  </a:t>
            </a:r>
          </a:p>
          <a:p>
            <a:pPr lvl="1" fontAlgn="base"/>
            <a:r>
              <a:rPr lang="en-US" sz="1400" dirty="0"/>
              <a:t>what </a:t>
            </a:r>
            <a:r>
              <a:rPr lang="en-US" sz="1400" b="1" dirty="0"/>
              <a:t>operating systems</a:t>
            </a:r>
            <a:r>
              <a:rPr lang="en-US" sz="1400" dirty="0"/>
              <a:t> (and OS versions) they are running,  </a:t>
            </a:r>
          </a:p>
          <a:p>
            <a:pPr lvl="1" fontAlgn="base"/>
            <a:r>
              <a:rPr lang="en-US" sz="1400" dirty="0"/>
              <a:t>what type of </a:t>
            </a:r>
            <a:r>
              <a:rPr lang="en-US" sz="1400" b="1" dirty="0"/>
              <a:t>packet filters/firewalls</a:t>
            </a:r>
            <a:r>
              <a:rPr lang="en-US" sz="1400" dirty="0"/>
              <a:t> are in use </a:t>
            </a:r>
          </a:p>
          <a:p>
            <a:pPr lvl="1"/>
            <a:r>
              <a:rPr lang="en-US" sz="1400" i="1" dirty="0"/>
              <a:t>… etc.</a:t>
            </a:r>
            <a:r>
              <a:rPr lang="en-US" sz="1400" dirty="0"/>
              <a:t> </a:t>
            </a:r>
          </a:p>
          <a:p>
            <a:r>
              <a:rPr lang="en-US" sz="1600" dirty="0"/>
              <a:t>Works by </a:t>
            </a:r>
            <a:r>
              <a:rPr lang="en-US" sz="1600" b="1" dirty="0"/>
              <a:t>sending raw IP packets</a:t>
            </a:r>
            <a:r>
              <a:rPr lang="en-US" sz="1600" dirty="0"/>
              <a:t> into the network and </a:t>
            </a:r>
            <a:r>
              <a:rPr lang="en-US" sz="1600" b="1" dirty="0"/>
              <a:t>observing the effects</a:t>
            </a:r>
          </a:p>
          <a:p>
            <a:pPr marL="457200" lvl="1"/>
            <a:r>
              <a:rPr lang="en-US" sz="1400" dirty="0"/>
              <a:t>Standard “ping” protocol, Looks for HTTPS(port 443) or HTTP(port 80) servers, -	Probes to other TCP ports </a:t>
            </a:r>
          </a:p>
          <a:p>
            <a:pPr marL="342900" lvl="1" indent="0">
              <a:buNone/>
            </a:pPr>
            <a:r>
              <a:rPr lang="en-US" sz="1400" dirty="0"/>
              <a:t>Probes that elicit different responses on different OSes (“fingerprinting”)</a:t>
            </a:r>
          </a:p>
          <a:p>
            <a:pPr lvl="0" fontAlgn="base"/>
            <a:r>
              <a:rPr lang="en-US" sz="1600" b="1" dirty="0"/>
              <a:t>Can be stealthy!</a:t>
            </a:r>
            <a:endParaRPr lang="en-US" sz="1600" dirty="0"/>
          </a:p>
          <a:p>
            <a:pPr lvl="1"/>
            <a:r>
              <a:rPr lang="en-US" sz="1400" dirty="0"/>
              <a:t>Control the rate of scanning to “work under the radar”</a:t>
            </a:r>
          </a:p>
          <a:p>
            <a:endParaRPr lang="en-US" sz="1600" dirty="0"/>
          </a:p>
        </p:txBody>
      </p:sp>
      <p:sp>
        <p:nvSpPr>
          <p:cNvPr id="3" name="Content Placeholder 2"/>
          <p:cNvSpPr>
            <a:spLocks noGrp="1"/>
          </p:cNvSpPr>
          <p:nvPr>
            <p:ph sz="quarter" idx="10"/>
          </p:nvPr>
        </p:nvSpPr>
        <p:spPr>
          <a:xfrm>
            <a:off x="181230" y="214143"/>
            <a:ext cx="6324600" cy="638473"/>
          </a:xfrm>
        </p:spPr>
        <p:txBody>
          <a:bodyPr/>
          <a:lstStyle/>
          <a:p>
            <a:r>
              <a:rPr lang="en-US" dirty="0" err="1"/>
              <a:t>Nmap</a:t>
            </a:r>
            <a:r>
              <a:rPr lang="en-US" dirty="0"/>
              <a:t> for network probing</a:t>
            </a:r>
          </a:p>
        </p:txBody>
      </p:sp>
    </p:spTree>
    <p:extLst>
      <p:ext uri="{BB962C8B-B14F-4D97-AF65-F5344CB8AC3E}">
        <p14:creationId xmlns:p14="http://schemas.microsoft.com/office/powerpoint/2010/main" val="3432435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2680" y="1120378"/>
            <a:ext cx="7471719" cy="3394472"/>
          </a:xfrm>
        </p:spPr>
        <p:txBody>
          <a:bodyPr/>
          <a:lstStyle/>
          <a:p>
            <a:r>
              <a:rPr lang="en-US" dirty="0"/>
              <a:t>Application Testing Proxies</a:t>
            </a:r>
          </a:p>
          <a:p>
            <a:pPr lvl="1"/>
            <a:r>
              <a:rPr lang="en-US" sz="1400" dirty="0"/>
              <a:t>enable the security tester to look behind the graphical user interface when testing a web application or web service</a:t>
            </a:r>
          </a:p>
          <a:p>
            <a:pPr lvl="1"/>
            <a:r>
              <a:rPr lang="en-US" sz="1400" dirty="0"/>
              <a:t>Requests to and responses from the server are intercepted, observed, and optionally manipulated</a:t>
            </a:r>
          </a:p>
          <a:p>
            <a:pPr lvl="0" fontAlgn="base"/>
            <a:endParaRPr lang="en-US" dirty="0"/>
          </a:p>
          <a:p>
            <a:pPr lvl="0" fontAlgn="base"/>
            <a:r>
              <a:rPr lang="en-US" dirty="0"/>
              <a:t>Web applications are common pen testing targets </a:t>
            </a:r>
            <a:endParaRPr lang="en-US" sz="1050" dirty="0"/>
          </a:p>
          <a:p>
            <a:pPr lvl="1">
              <a:spcAft>
                <a:spcPts val="450"/>
              </a:spcAft>
            </a:pPr>
            <a:r>
              <a:rPr lang="en-US" sz="1400" dirty="0"/>
              <a:t>Web proxies sit </a:t>
            </a:r>
            <a:r>
              <a:rPr lang="en-US" sz="1400" i="1" dirty="0"/>
              <a:t>between</a:t>
            </a:r>
            <a:r>
              <a:rPr lang="en-US" sz="1400" dirty="0"/>
              <a:t> the browser and server </a:t>
            </a:r>
            <a:endParaRPr lang="en-US" sz="800" dirty="0"/>
          </a:p>
          <a:p>
            <a:pPr lvl="1">
              <a:spcAft>
                <a:spcPts val="450"/>
              </a:spcAft>
            </a:pPr>
            <a:r>
              <a:rPr lang="en-US" sz="1400" dirty="0"/>
              <a:t>Displaying exchanged packets </a:t>
            </a:r>
            <a:endParaRPr lang="en-US" sz="800" dirty="0"/>
          </a:p>
          <a:p>
            <a:pPr lvl="1">
              <a:spcAft>
                <a:spcPts val="450"/>
              </a:spcAft>
            </a:pPr>
            <a:r>
              <a:rPr lang="en-US" sz="1400" dirty="0"/>
              <a:t>Modifying them as directed by the tester</a:t>
            </a:r>
            <a:endParaRPr lang="en-US" sz="800" dirty="0"/>
          </a:p>
          <a:p>
            <a:endParaRPr lang="en-US" dirty="0"/>
          </a:p>
        </p:txBody>
      </p:sp>
      <p:sp>
        <p:nvSpPr>
          <p:cNvPr id="3" name="Content Placeholder 2"/>
          <p:cNvSpPr>
            <a:spLocks noGrp="1"/>
          </p:cNvSpPr>
          <p:nvPr>
            <p:ph sz="quarter" idx="10"/>
          </p:nvPr>
        </p:nvSpPr>
        <p:spPr>
          <a:xfrm>
            <a:off x="304800" y="214143"/>
            <a:ext cx="6324600" cy="601403"/>
          </a:xfrm>
        </p:spPr>
        <p:txBody>
          <a:bodyPr/>
          <a:lstStyle/>
          <a:p>
            <a:r>
              <a:rPr lang="en-US" dirty="0"/>
              <a:t>Application Testing Proxies</a:t>
            </a:r>
          </a:p>
        </p:txBody>
      </p:sp>
    </p:spTree>
    <p:extLst>
      <p:ext uri="{BB962C8B-B14F-4D97-AF65-F5344CB8AC3E}">
        <p14:creationId xmlns:p14="http://schemas.microsoft.com/office/powerpoint/2010/main" val="39342264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6692" y="1120378"/>
            <a:ext cx="7817708" cy="3394472"/>
          </a:xfrm>
        </p:spPr>
        <p:txBody>
          <a:bodyPr/>
          <a:lstStyle/>
          <a:p>
            <a:pPr lvl="1">
              <a:spcAft>
                <a:spcPts val="1200"/>
              </a:spcAft>
              <a:buFont typeface="Arial" panose="020B0604020202020204" pitchFamily="34" charset="0"/>
              <a:buChar char="•"/>
            </a:pPr>
            <a:r>
              <a:rPr lang="en-US" sz="1600" dirty="0"/>
              <a:t>These tools do penetration testing scans of general purpose web-based software applications</a:t>
            </a:r>
          </a:p>
          <a:p>
            <a:pPr lvl="1">
              <a:spcAft>
                <a:spcPts val="1200"/>
              </a:spcAft>
              <a:buFont typeface="Arial" panose="020B0604020202020204" pitchFamily="34" charset="0"/>
              <a:buChar char="•"/>
            </a:pPr>
            <a:r>
              <a:rPr lang="en-US" sz="1600" dirty="0"/>
              <a:t>connect to web applications and attempt a series of well defined tests for each data field, cookie, etc.</a:t>
            </a:r>
          </a:p>
          <a:p>
            <a:pPr lvl="1">
              <a:spcAft>
                <a:spcPts val="1200"/>
              </a:spcAft>
              <a:buFont typeface="Arial" panose="020B0604020202020204" pitchFamily="34" charset="0"/>
              <a:buChar char="•"/>
            </a:pPr>
            <a:r>
              <a:rPr lang="en-US" sz="1600" dirty="0"/>
              <a:t>Such tools initiate a “learning mode” in which they observe the normal operation of a web application. Based on learning, they attempt to exploit common web application defects such as data overruns, SQL injection, and cross-site scripting (XSS)</a:t>
            </a:r>
          </a:p>
          <a:p>
            <a:pPr marL="285750" indent="-285750">
              <a:spcAft>
                <a:spcPts val="1200"/>
              </a:spcAft>
              <a:buFont typeface="Arial" panose="020B0604020202020204" pitchFamily="34" charset="0"/>
              <a:buChar char="•"/>
            </a:pPr>
            <a:endParaRPr lang="en-US" sz="2400" dirty="0"/>
          </a:p>
        </p:txBody>
      </p:sp>
      <p:sp>
        <p:nvSpPr>
          <p:cNvPr id="3" name="Content Placeholder 2"/>
          <p:cNvSpPr>
            <a:spLocks noGrp="1"/>
          </p:cNvSpPr>
          <p:nvPr>
            <p:ph sz="quarter" idx="10"/>
          </p:nvPr>
        </p:nvSpPr>
        <p:spPr>
          <a:xfrm>
            <a:off x="304800" y="214143"/>
            <a:ext cx="6324600" cy="638473"/>
          </a:xfrm>
        </p:spPr>
        <p:txBody>
          <a:bodyPr/>
          <a:lstStyle/>
          <a:p>
            <a:r>
              <a:rPr lang="en-US" dirty="0"/>
              <a:t>Application Scanning Tools</a:t>
            </a:r>
          </a:p>
        </p:txBody>
      </p:sp>
    </p:spTree>
    <p:extLst>
      <p:ext uri="{BB962C8B-B14F-4D97-AF65-F5344CB8AC3E}">
        <p14:creationId xmlns:p14="http://schemas.microsoft.com/office/powerpoint/2010/main" val="3056430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7330" y="1120378"/>
            <a:ext cx="7657070" cy="3394472"/>
          </a:xfrm>
        </p:spPr>
        <p:txBody>
          <a:bodyPr/>
          <a:lstStyle/>
          <a:p>
            <a:pPr marL="285750" indent="-285750">
              <a:spcAft>
                <a:spcPts val="1200"/>
              </a:spcAft>
              <a:buFont typeface="Arial" panose="020B0604020202020204" pitchFamily="34" charset="0"/>
              <a:buChar char="•"/>
            </a:pPr>
            <a:r>
              <a:rPr lang="en-US" dirty="0"/>
              <a:t>Penetration testing tools are meant to reveal security vulnerabilities so that they can be fixed, not so that they can be exploited for the purposes of crime or harm. </a:t>
            </a:r>
          </a:p>
          <a:p>
            <a:pPr marL="285750" indent="-285750">
              <a:spcAft>
                <a:spcPts val="1200"/>
              </a:spcAft>
              <a:buFont typeface="Arial" panose="020B0604020202020204" pitchFamily="34" charset="0"/>
              <a:buChar char="•"/>
            </a:pPr>
            <a:r>
              <a:rPr lang="en-US" dirty="0"/>
              <a:t>But it is true that people will use these penetration testing tools for nefarious purposes. </a:t>
            </a:r>
          </a:p>
          <a:p>
            <a:pPr marL="285750" indent="-285750">
              <a:spcAft>
                <a:spcPts val="600"/>
              </a:spcAft>
              <a:buFont typeface="Arial" panose="020B0604020202020204" pitchFamily="34" charset="0"/>
              <a:buChar char="•"/>
            </a:pPr>
            <a:r>
              <a:rPr lang="en-US" dirty="0"/>
              <a:t>In that way, they are sort of two way tools. </a:t>
            </a:r>
          </a:p>
          <a:p>
            <a:pPr lvl="1">
              <a:spcAft>
                <a:spcPts val="1200"/>
              </a:spcAft>
            </a:pPr>
            <a:r>
              <a:rPr lang="en-US" sz="1600" dirty="0"/>
              <a:t>Just as guns can be used to defend, guns can be used to attack. Ethical hacking is not to be someone who uses pen testing tools to attack.</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194854" cy="626116"/>
          </a:xfrm>
        </p:spPr>
        <p:txBody>
          <a:bodyPr/>
          <a:lstStyle/>
          <a:p>
            <a:r>
              <a:rPr lang="en-US" dirty="0"/>
              <a:t>Ethical Hacking</a:t>
            </a:r>
          </a:p>
        </p:txBody>
      </p:sp>
    </p:spTree>
    <p:extLst>
      <p:ext uri="{BB962C8B-B14F-4D97-AF65-F5344CB8AC3E}">
        <p14:creationId xmlns:p14="http://schemas.microsoft.com/office/powerpoint/2010/main" val="2046794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4268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915940880"/>
              </p:ext>
            </p:extLst>
          </p:nvPr>
        </p:nvGraphicFramePr>
        <p:xfrm>
          <a:off x="1198606" y="1434653"/>
          <a:ext cx="6585328" cy="2061964"/>
        </p:xfrm>
        <a:graphic>
          <a:graphicData uri="http://schemas.openxmlformats.org/drawingml/2006/table">
            <a:tbl>
              <a:tblPr>
                <a:tableStyleId>{5C22544A-7EE6-4342-B048-85BDC9FD1C3A}</a:tableStyleId>
              </a:tblPr>
              <a:tblGrid>
                <a:gridCol w="6585328">
                  <a:extLst>
                    <a:ext uri="{9D8B030D-6E8A-4147-A177-3AD203B41FA5}">
                      <a16:colId xmlns:a16="http://schemas.microsoft.com/office/drawing/2014/main" val="20000"/>
                    </a:ext>
                  </a:extLst>
                </a:gridCol>
              </a:tblGrid>
              <a:tr h="35362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Software Security Engineering, Julia H. Allen, et al,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extLst>
                  <a:ext uri="{0D108BD9-81ED-4DB2-BD59-A6C34878D82A}">
                    <a16:rowId xmlns:a16="http://schemas.microsoft.com/office/drawing/2014/main" val="10000"/>
                  </a:ext>
                </a:extLst>
              </a:tr>
              <a:tr h="464607">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www.us-cert.gov/bsi</a:t>
                      </a:r>
                    </a:p>
                  </a:txBody>
                  <a:tcPr marL="21431" marR="26194" marT="26194" marB="26194"/>
                </a:tc>
                <a:extLst>
                  <a:ext uri="{0D108BD9-81ED-4DB2-BD59-A6C34878D82A}">
                    <a16:rowId xmlns:a16="http://schemas.microsoft.com/office/drawing/2014/main" val="10001"/>
                  </a:ext>
                </a:extLst>
              </a:tr>
              <a:tr h="374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www.swebok.com</a:t>
                      </a:r>
                    </a:p>
                  </a:txBody>
                  <a:tcPr marL="21431" marR="26194" marT="26194" marB="26194"/>
                </a:tc>
                <a:extLst>
                  <a:ext uri="{0D108BD9-81ED-4DB2-BD59-A6C34878D82A}">
                    <a16:rowId xmlns:a16="http://schemas.microsoft.com/office/drawing/2014/main" val="10002"/>
                  </a:ext>
                </a:extLst>
              </a:tr>
              <a:tr h="385986">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extLst>
                  <a:ext uri="{0D108BD9-81ED-4DB2-BD59-A6C34878D82A}">
                    <a16:rowId xmlns:a16="http://schemas.microsoft.com/office/drawing/2014/main" val="10003"/>
                  </a:ext>
                </a:extLst>
              </a:tr>
              <a:tr h="483010">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www.cigital.com</a:t>
                      </a:r>
                    </a:p>
                  </a:txBody>
                  <a:tcPr marL="21431" marR="26194" marT="26194" marB="2619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978" y="1272746"/>
            <a:ext cx="7842422" cy="3242104"/>
          </a:xfrm>
        </p:spPr>
        <p:txBody>
          <a:bodyPr/>
          <a:lstStyle/>
          <a:p>
            <a:pPr marL="0" indent="0"/>
            <a:r>
              <a:rPr lang="en-US" dirty="0"/>
              <a:t>Myth :</a:t>
            </a:r>
          </a:p>
          <a:p>
            <a:pPr marL="457200" indent="0"/>
            <a:r>
              <a:rPr lang="en-US" dirty="0"/>
              <a:t>In the security industry people frequently test against a set of mental criteria that are neither well defined nor complete. As a result of this, many outsiders regard security testing as a black art. </a:t>
            </a:r>
          </a:p>
          <a:p>
            <a:pPr marL="0" indent="0"/>
            <a:endParaRPr lang="en-US" dirty="0"/>
          </a:p>
          <a:p>
            <a:pPr marL="0" indent="0"/>
            <a:r>
              <a:rPr lang="en-US" dirty="0"/>
              <a:t>Reality : </a:t>
            </a:r>
          </a:p>
          <a:p>
            <a:pPr marL="457200" indent="0"/>
            <a:r>
              <a:rPr lang="en-US" dirty="0"/>
              <a:t>It is possible for people without in-depth security knowledge to make impactful security testing.</a:t>
            </a:r>
          </a:p>
          <a:p>
            <a:pPr marL="457200" indent="0"/>
            <a:endParaRPr lang="en-US" dirty="0"/>
          </a:p>
        </p:txBody>
      </p:sp>
      <p:sp>
        <p:nvSpPr>
          <p:cNvPr id="3" name="Content Placeholder 2"/>
          <p:cNvSpPr>
            <a:spLocks noGrp="1"/>
          </p:cNvSpPr>
          <p:nvPr>
            <p:ph sz="quarter" idx="10"/>
          </p:nvPr>
        </p:nvSpPr>
        <p:spPr>
          <a:xfrm>
            <a:off x="304800" y="201786"/>
            <a:ext cx="6324600" cy="638472"/>
          </a:xfrm>
        </p:spPr>
        <p:txBody>
          <a:bodyPr/>
          <a:lstStyle/>
          <a:p>
            <a:r>
              <a:rPr lang="en-US" dirty="0"/>
              <a:t>Security Testing Myth &amp; Reality</a:t>
            </a:r>
          </a:p>
        </p:txBody>
      </p:sp>
    </p:spTree>
    <p:extLst>
      <p:ext uri="{BB962C8B-B14F-4D97-AF65-F5344CB8AC3E}">
        <p14:creationId xmlns:p14="http://schemas.microsoft.com/office/powerpoint/2010/main" val="17391805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443" y="823810"/>
            <a:ext cx="8229600" cy="3649336"/>
          </a:xfrm>
        </p:spPr>
        <p:txBody>
          <a:bodyPr/>
          <a:lstStyle/>
          <a:p>
            <a:pPr marL="0" indent="0"/>
            <a:r>
              <a:rPr lang="en-US" sz="1600" dirty="0"/>
              <a:t>A number of software tools exist to support </a:t>
            </a:r>
            <a:r>
              <a:rPr lang="en-US" sz="1600" i="1" dirty="0"/>
              <a:t>post facto </a:t>
            </a:r>
            <a:r>
              <a:rPr lang="en-US" sz="1600" dirty="0"/>
              <a:t>security analysis of installed computer systems. Examples include</a:t>
            </a:r>
          </a:p>
          <a:p>
            <a:pPr lvl="1">
              <a:spcBef>
                <a:spcPts val="0"/>
              </a:spcBef>
            </a:pPr>
            <a:r>
              <a:rPr lang="en-US" sz="1600" dirty="0"/>
              <a:t>Network scanning tool is SATAN. </a:t>
            </a:r>
          </a:p>
          <a:p>
            <a:pPr lvl="1">
              <a:spcBef>
                <a:spcPts val="0"/>
              </a:spcBef>
            </a:pPr>
            <a:r>
              <a:rPr lang="en-US" sz="1600" dirty="0"/>
              <a:t>Internet Security Scanner (ISS) scans network ports and attempts to find and exploit known vulnerabilities. </a:t>
            </a:r>
          </a:p>
          <a:p>
            <a:pPr lvl="1">
              <a:spcBef>
                <a:spcPts val="0"/>
              </a:spcBef>
              <a:spcAft>
                <a:spcPts val="600"/>
              </a:spcAft>
            </a:pPr>
            <a:r>
              <a:rPr lang="en-US" sz="1600" dirty="0"/>
              <a:t>The Computer Oracle and Password System (COPS) is a collection of </a:t>
            </a:r>
            <a:r>
              <a:rPr lang="en-US" sz="1600" dirty="0" smtClean="0"/>
              <a:t>programs to </a:t>
            </a:r>
            <a:r>
              <a:rPr lang="en-US" sz="1600" dirty="0"/>
              <a:t>detect different problem areas in Unix </a:t>
            </a:r>
            <a:r>
              <a:rPr lang="en-US" sz="1600" dirty="0" smtClean="0"/>
              <a:t>security.</a:t>
            </a:r>
            <a:endParaRPr lang="en-US" sz="1600" dirty="0"/>
          </a:p>
          <a:p>
            <a:pPr>
              <a:spcBef>
                <a:spcPts val="0"/>
              </a:spcBef>
            </a:pPr>
            <a:r>
              <a:rPr lang="en-US" sz="1600" dirty="0"/>
              <a:t>Such tools are reactive. </a:t>
            </a:r>
          </a:p>
          <a:p>
            <a:pPr lvl="1">
              <a:spcBef>
                <a:spcPts val="0"/>
              </a:spcBef>
            </a:pPr>
            <a:r>
              <a:rPr lang="en-US" sz="1600" dirty="0"/>
              <a:t>Security analysis needs to be performed as part of the software development process, before software is released.</a:t>
            </a:r>
          </a:p>
          <a:p>
            <a:pPr lvl="1">
              <a:spcBef>
                <a:spcPts val="0"/>
              </a:spcBef>
            </a:pPr>
            <a:r>
              <a:rPr lang="en-US" sz="1600" dirty="0"/>
              <a:t>Crackers often know about </a:t>
            </a:r>
            <a:r>
              <a:rPr lang="en-US" sz="1600" dirty="0" smtClean="0"/>
              <a:t>vulnerabilities </a:t>
            </a:r>
            <a:r>
              <a:rPr lang="en-US" sz="1600" dirty="0"/>
              <a:t>before system </a:t>
            </a:r>
            <a:r>
              <a:rPr lang="en-US" sz="1600" dirty="0" smtClean="0"/>
              <a:t>administrators</a:t>
            </a:r>
            <a:endParaRPr lang="en-US" sz="1600" dirty="0"/>
          </a:p>
          <a:p>
            <a:pPr lvl="1">
              <a:spcBef>
                <a:spcPts val="0"/>
              </a:spcBef>
            </a:pPr>
            <a:r>
              <a:rPr lang="en-US" sz="1600" dirty="0"/>
              <a:t>System administrators have neither the time nor the inclination to patch software if they have not noticed any security breaches.</a:t>
            </a:r>
          </a:p>
          <a:p>
            <a:pPr lvl="1">
              <a:spcBef>
                <a:spcPts val="0"/>
              </a:spcBef>
            </a:pPr>
            <a:r>
              <a:rPr lang="en-US" sz="1600" dirty="0"/>
              <a:t>While a patch may close one security hole, it may simultaneously open up others.</a:t>
            </a:r>
          </a:p>
          <a:p>
            <a:endParaRPr lang="en-US" sz="1400" dirty="0"/>
          </a:p>
        </p:txBody>
      </p:sp>
      <p:sp>
        <p:nvSpPr>
          <p:cNvPr id="3" name="Content Placeholder 2"/>
          <p:cNvSpPr>
            <a:spLocks noGrp="1"/>
          </p:cNvSpPr>
          <p:nvPr>
            <p:ph sz="quarter" idx="10"/>
          </p:nvPr>
        </p:nvSpPr>
        <p:spPr>
          <a:xfrm>
            <a:off x="304800" y="226500"/>
            <a:ext cx="6324600" cy="650829"/>
          </a:xfrm>
        </p:spPr>
        <p:txBody>
          <a:bodyPr/>
          <a:lstStyle/>
          <a:p>
            <a:r>
              <a:rPr lang="en-US" dirty="0"/>
              <a:t>Penetrate and Patch</a:t>
            </a:r>
          </a:p>
        </p:txBody>
      </p:sp>
      <p:sp>
        <p:nvSpPr>
          <p:cNvPr id="4" name="TextBox 3"/>
          <p:cNvSpPr txBox="1"/>
          <p:nvPr/>
        </p:nvSpPr>
        <p:spPr>
          <a:xfrm>
            <a:off x="4097625" y="4569783"/>
            <a:ext cx="1138453" cy="261610"/>
          </a:xfrm>
          <a:prstGeom prst="rect">
            <a:avLst/>
          </a:prstGeom>
          <a:noFill/>
        </p:spPr>
        <p:txBody>
          <a:bodyPr wrap="none" rtlCol="0">
            <a:spAutoFit/>
          </a:bodyPr>
          <a:lstStyle/>
          <a:p>
            <a:r>
              <a:rPr lang="en-US" sz="1100" dirty="0" smtClean="0">
                <a:solidFill>
                  <a:schemeClr val="tx1">
                    <a:lumMod val="65000"/>
                    <a:lumOff val="35000"/>
                  </a:schemeClr>
                </a:solidFill>
              </a:rPr>
              <a:t>www.cigital.com</a:t>
            </a:r>
            <a:endParaRPr lang="en-US" sz="1100" dirty="0">
              <a:solidFill>
                <a:schemeClr val="tx1">
                  <a:lumMod val="65000"/>
                  <a:lumOff val="35000"/>
                </a:schemeClr>
              </a:solidFill>
            </a:endParaRPr>
          </a:p>
        </p:txBody>
      </p:sp>
    </p:spTree>
    <p:extLst>
      <p:ext uri="{BB962C8B-B14F-4D97-AF65-F5344CB8AC3E}">
        <p14:creationId xmlns:p14="http://schemas.microsoft.com/office/powerpoint/2010/main" val="4196104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2359"/>
            <a:ext cx="6324600" cy="720336"/>
          </a:xfrm>
        </p:spPr>
        <p:txBody>
          <a:bodyPr/>
          <a:lstStyle/>
          <a:p>
            <a:r>
              <a:rPr lang="en-US" dirty="0"/>
              <a:t>Window of Vulnerability</a:t>
            </a:r>
          </a:p>
        </p:txBody>
      </p:sp>
      <p:grpSp>
        <p:nvGrpSpPr>
          <p:cNvPr id="4" name="Group 3"/>
          <p:cNvGrpSpPr>
            <a:grpSpLocks noChangeAspect="1"/>
          </p:cNvGrpSpPr>
          <p:nvPr/>
        </p:nvGrpSpPr>
        <p:grpSpPr>
          <a:xfrm>
            <a:off x="1531863" y="1054508"/>
            <a:ext cx="5555359" cy="3708730"/>
            <a:chOff x="0" y="0"/>
            <a:chExt cx="6613554" cy="4415378"/>
          </a:xfrm>
        </p:grpSpPr>
        <p:sp>
          <p:nvSpPr>
            <p:cNvPr id="5" name="Shape 1358"/>
            <p:cNvSpPr/>
            <p:nvPr/>
          </p:nvSpPr>
          <p:spPr>
            <a:xfrm>
              <a:off x="177194" y="1508804"/>
              <a:ext cx="6009297" cy="2698496"/>
            </a:xfrm>
            <a:custGeom>
              <a:avLst/>
              <a:gdLst/>
              <a:ahLst/>
              <a:cxnLst/>
              <a:rect l="0" t="0" r="0" b="0"/>
              <a:pathLst>
                <a:path w="6009297" h="2698496">
                  <a:moveTo>
                    <a:pt x="0" y="0"/>
                  </a:moveTo>
                  <a:lnTo>
                    <a:pt x="0" y="2698496"/>
                  </a:lnTo>
                  <a:lnTo>
                    <a:pt x="6009297" y="2698496"/>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6" name="Shape 1359"/>
            <p:cNvSpPr/>
            <p:nvPr/>
          </p:nvSpPr>
          <p:spPr>
            <a:xfrm>
              <a:off x="663896"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7" name="Shape 1360"/>
            <p:cNvSpPr/>
            <p:nvPr/>
          </p:nvSpPr>
          <p:spPr>
            <a:xfrm>
              <a:off x="1423572" y="1368393"/>
              <a:ext cx="0" cy="2838907"/>
            </a:xfrm>
            <a:custGeom>
              <a:avLst/>
              <a:gdLst/>
              <a:ahLst/>
              <a:cxnLst/>
              <a:rect l="0" t="0" r="0" b="0"/>
              <a:pathLst>
                <a:path h="2838907">
                  <a:moveTo>
                    <a:pt x="0" y="0"/>
                  </a:moveTo>
                  <a:lnTo>
                    <a:pt x="0" y="2838907"/>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8" name="Shape 1361"/>
            <p:cNvSpPr/>
            <p:nvPr/>
          </p:nvSpPr>
          <p:spPr>
            <a:xfrm>
              <a:off x="2179934"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9" name="Shape 1362"/>
            <p:cNvSpPr/>
            <p:nvPr/>
          </p:nvSpPr>
          <p:spPr>
            <a:xfrm>
              <a:off x="2937958"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0" name="Shape 1363"/>
            <p:cNvSpPr/>
            <p:nvPr/>
          </p:nvSpPr>
          <p:spPr>
            <a:xfrm>
              <a:off x="3694751" y="1585474"/>
              <a:ext cx="0" cy="2621827"/>
            </a:xfrm>
            <a:custGeom>
              <a:avLst/>
              <a:gdLst/>
              <a:ahLst/>
              <a:cxnLst/>
              <a:rect l="0" t="0" r="0" b="0"/>
              <a:pathLst>
                <a:path h="2621827">
                  <a:moveTo>
                    <a:pt x="0" y="0"/>
                  </a:moveTo>
                  <a:lnTo>
                    <a:pt x="0" y="2621827"/>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1" name="Shape 1364"/>
            <p:cNvSpPr/>
            <p:nvPr/>
          </p:nvSpPr>
          <p:spPr>
            <a:xfrm>
              <a:off x="4457780"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2" name="Shape 1365"/>
            <p:cNvSpPr/>
            <p:nvPr/>
          </p:nvSpPr>
          <p:spPr>
            <a:xfrm>
              <a:off x="5217062"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3" name="Shape 1366"/>
            <p:cNvSpPr/>
            <p:nvPr/>
          </p:nvSpPr>
          <p:spPr>
            <a:xfrm>
              <a:off x="5976307"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4" name="Shape 1367"/>
            <p:cNvSpPr/>
            <p:nvPr/>
          </p:nvSpPr>
          <p:spPr>
            <a:xfrm>
              <a:off x="493337" y="878285"/>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9"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rnd">
              <a:round/>
            </a:ln>
          </p:spPr>
          <p:style>
            <a:lnRef idx="0">
              <a:srgbClr val="000000">
                <a:alpha val="0"/>
              </a:srgbClr>
            </a:lnRef>
            <a:fillRef idx="1">
              <a:srgbClr val="B5E3FA"/>
            </a:fillRef>
            <a:effectRef idx="0">
              <a:scrgbClr r="0" g="0" b="0"/>
            </a:effectRef>
            <a:fontRef idx="none"/>
          </p:style>
          <p:txBody>
            <a:bodyPr/>
            <a:lstStyle/>
            <a:p>
              <a:endParaRPr lang="en-US"/>
            </a:p>
          </p:txBody>
        </p:sp>
        <p:sp>
          <p:nvSpPr>
            <p:cNvPr id="15" name="Shape 1368"/>
            <p:cNvSpPr/>
            <p:nvPr/>
          </p:nvSpPr>
          <p:spPr>
            <a:xfrm>
              <a:off x="486783" y="871744"/>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2"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45" y="0"/>
                    <a:pt x="176517" y="0"/>
                  </a:cubicBez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16" name="Shape 1369"/>
            <p:cNvSpPr/>
            <p:nvPr/>
          </p:nvSpPr>
          <p:spPr>
            <a:xfrm>
              <a:off x="663313" y="871746"/>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9"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17" name="Shape 1370"/>
            <p:cNvSpPr/>
            <p:nvPr/>
          </p:nvSpPr>
          <p:spPr>
            <a:xfrm>
              <a:off x="594111" y="979085"/>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1" y="138379"/>
                    <a:pt x="0" y="107340"/>
                    <a:pt x="0" y="69190"/>
                  </a:cubicBezTo>
                  <a:cubicBezTo>
                    <a:pt x="0" y="31052"/>
                    <a:pt x="31051" y="0"/>
                    <a:pt x="6919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8" name="Shape 1371"/>
            <p:cNvSpPr/>
            <p:nvPr/>
          </p:nvSpPr>
          <p:spPr>
            <a:xfrm>
              <a:off x="590847" y="975822"/>
              <a:ext cx="72460" cy="144920"/>
            </a:xfrm>
            <a:custGeom>
              <a:avLst/>
              <a:gdLst/>
              <a:ahLst/>
              <a:cxnLst/>
              <a:rect l="0" t="0" r="0" b="0"/>
              <a:pathLst>
                <a:path w="72460" h="144920">
                  <a:moveTo>
                    <a:pt x="72454" y="0"/>
                  </a:moveTo>
                  <a:lnTo>
                    <a:pt x="72460" y="1"/>
                  </a:lnTo>
                  <a:lnTo>
                    <a:pt x="72460" y="6542"/>
                  </a:lnTo>
                  <a:lnTo>
                    <a:pt x="72454" y="6541"/>
                  </a:lnTo>
                  <a:cubicBezTo>
                    <a:pt x="36068" y="6541"/>
                    <a:pt x="6540" y="36056"/>
                    <a:pt x="6540" y="72454"/>
                  </a:cubicBezTo>
                  <a:cubicBezTo>
                    <a:pt x="6540" y="108865"/>
                    <a:pt x="36068" y="138380"/>
                    <a:pt x="72454" y="138380"/>
                  </a:cubicBezTo>
                  <a:lnTo>
                    <a:pt x="72460" y="138378"/>
                  </a:lnTo>
                  <a:lnTo>
                    <a:pt x="72460" y="144919"/>
                  </a:lnTo>
                  <a:lnTo>
                    <a:pt x="72454" y="144920"/>
                  </a:lnTo>
                  <a:cubicBezTo>
                    <a:pt x="32512" y="144920"/>
                    <a:pt x="0" y="112408"/>
                    <a:pt x="0" y="72454"/>
                  </a:cubicBezTo>
                  <a:cubicBezTo>
                    <a:pt x="0" y="32512"/>
                    <a:pt x="32512" y="0"/>
                    <a:pt x="72454" y="0"/>
                  </a:cubicBez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19" name="Shape 1372"/>
            <p:cNvSpPr/>
            <p:nvPr/>
          </p:nvSpPr>
          <p:spPr>
            <a:xfrm>
              <a:off x="663307" y="975823"/>
              <a:ext cx="72460" cy="144918"/>
            </a:xfrm>
            <a:custGeom>
              <a:avLst/>
              <a:gdLst/>
              <a:ahLst/>
              <a:cxnLst/>
              <a:rect l="0" t="0" r="0" b="0"/>
              <a:pathLst>
                <a:path w="72460" h="144918">
                  <a:moveTo>
                    <a:pt x="0" y="0"/>
                  </a:moveTo>
                  <a:lnTo>
                    <a:pt x="28178" y="5703"/>
                  </a:lnTo>
                  <a:cubicBezTo>
                    <a:pt x="54179" y="16719"/>
                    <a:pt x="72460" y="42497"/>
                    <a:pt x="72460" y="72453"/>
                  </a:cubicBezTo>
                  <a:cubicBezTo>
                    <a:pt x="72460" y="102418"/>
                    <a:pt x="54179" y="128198"/>
                    <a:pt x="28178" y="139214"/>
                  </a:cubicBezTo>
                  <a:lnTo>
                    <a:pt x="0" y="144918"/>
                  </a:lnTo>
                  <a:lnTo>
                    <a:pt x="0" y="138377"/>
                  </a:lnTo>
                  <a:lnTo>
                    <a:pt x="25655" y="133198"/>
                  </a:lnTo>
                  <a:cubicBezTo>
                    <a:pt x="49317" y="123190"/>
                    <a:pt x="65919" y="99761"/>
                    <a:pt x="65919" y="72453"/>
                  </a:cubicBezTo>
                  <a:cubicBezTo>
                    <a:pt x="65919" y="45154"/>
                    <a:pt x="49317" y="21727"/>
                    <a:pt x="25655" y="11720"/>
                  </a:cubicBezTo>
                  <a:lnTo>
                    <a:pt x="0" y="6541"/>
                  </a:lnTo>
                  <a:lnTo>
                    <a:pt x="0" y="0"/>
                  </a:ln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20" name="Shape 1373"/>
            <p:cNvSpPr/>
            <p:nvPr/>
          </p:nvSpPr>
          <p:spPr>
            <a:xfrm>
              <a:off x="637149" y="1022127"/>
              <a:ext cx="52311" cy="52298"/>
            </a:xfrm>
            <a:custGeom>
              <a:avLst/>
              <a:gdLst/>
              <a:ahLst/>
              <a:cxnLst/>
              <a:rect l="0" t="0" r="0" b="0"/>
              <a:pathLst>
                <a:path w="52311" h="52298">
                  <a:moveTo>
                    <a:pt x="26149" y="0"/>
                  </a:moveTo>
                  <a:cubicBezTo>
                    <a:pt x="40602" y="0"/>
                    <a:pt x="52311" y="11709"/>
                    <a:pt x="52311" y="26149"/>
                  </a:cubicBezTo>
                  <a:cubicBezTo>
                    <a:pt x="52311" y="40589"/>
                    <a:pt x="40602" y="52298"/>
                    <a:pt x="26149" y="52298"/>
                  </a:cubicBezTo>
                  <a:cubicBezTo>
                    <a:pt x="11709" y="52298"/>
                    <a:pt x="0" y="40589"/>
                    <a:pt x="0" y="26149"/>
                  </a:cubicBezTo>
                  <a:cubicBezTo>
                    <a:pt x="0" y="11709"/>
                    <a:pt x="11709" y="0"/>
                    <a:pt x="26149" y="0"/>
                  </a:cubicBez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21" name="Shape 1374"/>
            <p:cNvSpPr/>
            <p:nvPr/>
          </p:nvSpPr>
          <p:spPr>
            <a:xfrm>
              <a:off x="351271" y="3919764"/>
              <a:ext cx="222568" cy="0"/>
            </a:xfrm>
            <a:custGeom>
              <a:avLst/>
              <a:gdLst/>
              <a:ahLst/>
              <a:cxnLst/>
              <a:rect l="0" t="0" r="0" b="0"/>
              <a:pathLst>
                <a:path w="222568">
                  <a:moveTo>
                    <a:pt x="0" y="0"/>
                  </a:moveTo>
                  <a:lnTo>
                    <a:pt x="222568" y="0"/>
                  </a:lnTo>
                </a:path>
              </a:pathLst>
            </a:custGeom>
            <a:ln w="8661" cap="flat">
              <a:custDash>
                <a:ds d="279300" sp="7959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2" name="Shape 1375"/>
            <p:cNvSpPr/>
            <p:nvPr/>
          </p:nvSpPr>
          <p:spPr>
            <a:xfrm>
              <a:off x="642117" y="1586450"/>
              <a:ext cx="0" cy="2210854"/>
            </a:xfrm>
            <a:custGeom>
              <a:avLst/>
              <a:gdLst/>
              <a:ahLst/>
              <a:cxnLst/>
              <a:rect l="0" t="0" r="0" b="0"/>
              <a:pathLst>
                <a:path h="2210854">
                  <a:moveTo>
                    <a:pt x="0" y="2210854"/>
                  </a:moveTo>
                  <a:lnTo>
                    <a:pt x="0" y="0"/>
                  </a:lnTo>
                </a:path>
              </a:pathLst>
            </a:custGeom>
            <a:ln w="8661" cap="flat">
              <a:custDash>
                <a:ds d="298500" sp="8150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3" name="Shape 1376"/>
            <p:cNvSpPr/>
            <p:nvPr/>
          </p:nvSpPr>
          <p:spPr>
            <a:xfrm>
              <a:off x="752761" y="1328311"/>
              <a:ext cx="584619" cy="157607"/>
            </a:xfrm>
            <a:custGeom>
              <a:avLst/>
              <a:gdLst/>
              <a:ahLst/>
              <a:cxnLst/>
              <a:rect l="0" t="0" r="0" b="0"/>
              <a:pathLst>
                <a:path w="584619" h="157607">
                  <a:moveTo>
                    <a:pt x="0" y="157607"/>
                  </a:moveTo>
                  <a:lnTo>
                    <a:pt x="584619" y="0"/>
                  </a:lnTo>
                </a:path>
              </a:pathLst>
            </a:custGeom>
            <a:ln w="8661" cap="flat">
              <a:custDash>
                <a:ds d="257200" sp="7737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4" name="Shape 1377"/>
            <p:cNvSpPr/>
            <p:nvPr/>
          </p:nvSpPr>
          <p:spPr>
            <a:xfrm>
              <a:off x="1513496" y="976457"/>
              <a:ext cx="606069" cy="282232"/>
            </a:xfrm>
            <a:custGeom>
              <a:avLst/>
              <a:gdLst/>
              <a:ahLst/>
              <a:cxnLst/>
              <a:rect l="0" t="0" r="0" b="0"/>
              <a:pathLst>
                <a:path w="606069" h="282232">
                  <a:moveTo>
                    <a:pt x="0" y="282232"/>
                  </a:moveTo>
                  <a:lnTo>
                    <a:pt x="606069" y="0"/>
                  </a:lnTo>
                </a:path>
              </a:pathLst>
            </a:custGeom>
            <a:ln w="8661" cap="flat">
              <a:custDash>
                <a:ds d="309500" sp="8260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5" name="Shape 1378"/>
            <p:cNvSpPr/>
            <p:nvPr/>
          </p:nvSpPr>
          <p:spPr>
            <a:xfrm>
              <a:off x="2293431" y="996342"/>
              <a:ext cx="578066" cy="268110"/>
            </a:xfrm>
            <a:custGeom>
              <a:avLst/>
              <a:gdLst/>
              <a:ahLst/>
              <a:cxnLst/>
              <a:rect l="0" t="0" r="0" b="0"/>
              <a:pathLst>
                <a:path w="578066" h="268110">
                  <a:moveTo>
                    <a:pt x="0" y="0"/>
                  </a:moveTo>
                  <a:lnTo>
                    <a:pt x="578066" y="268110"/>
                  </a:lnTo>
                </a:path>
              </a:pathLst>
            </a:custGeom>
            <a:ln w="8661" cap="flat">
              <a:custDash>
                <a:ds d="283500" sp="8000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6" name="Shape 1379"/>
            <p:cNvSpPr/>
            <p:nvPr/>
          </p:nvSpPr>
          <p:spPr>
            <a:xfrm>
              <a:off x="3045313" y="1330695"/>
              <a:ext cx="1358214" cy="454711"/>
            </a:xfrm>
            <a:custGeom>
              <a:avLst/>
              <a:gdLst/>
              <a:ahLst/>
              <a:cxnLst/>
              <a:rect l="0" t="0" r="0" b="0"/>
              <a:pathLst>
                <a:path w="1358214" h="454711">
                  <a:moveTo>
                    <a:pt x="0" y="0"/>
                  </a:moveTo>
                  <a:lnTo>
                    <a:pt x="1358214" y="454711"/>
                  </a:lnTo>
                </a:path>
              </a:pathLst>
            </a:custGeom>
            <a:ln w="8661" cap="flat">
              <a:custDash>
                <a:ds d="272300" sp="7888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7" name="Shape 1380"/>
            <p:cNvSpPr/>
            <p:nvPr/>
          </p:nvSpPr>
          <p:spPr>
            <a:xfrm>
              <a:off x="4550954" y="1890052"/>
              <a:ext cx="1402651" cy="1397991"/>
            </a:xfrm>
            <a:custGeom>
              <a:avLst/>
              <a:gdLst/>
              <a:ahLst/>
              <a:cxnLst/>
              <a:rect l="0" t="0" r="0" b="0"/>
              <a:pathLst>
                <a:path w="1402651" h="1397991">
                  <a:moveTo>
                    <a:pt x="0" y="0"/>
                  </a:moveTo>
                  <a:lnTo>
                    <a:pt x="1402651" y="1397991"/>
                  </a:lnTo>
                </a:path>
              </a:pathLst>
            </a:custGeom>
            <a:ln w="8661" cap="flat">
              <a:custDash>
                <a:ds d="274700" sp="7912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8" name="Shape 1381"/>
            <p:cNvSpPr/>
            <p:nvPr/>
          </p:nvSpPr>
          <p:spPr>
            <a:xfrm>
              <a:off x="5996395" y="3445231"/>
              <a:ext cx="3848" cy="324612"/>
            </a:xfrm>
            <a:custGeom>
              <a:avLst/>
              <a:gdLst/>
              <a:ahLst/>
              <a:cxnLst/>
              <a:rect l="0" t="0" r="0" b="0"/>
              <a:pathLst>
                <a:path w="3848" h="324612">
                  <a:moveTo>
                    <a:pt x="3848" y="0"/>
                  </a:moveTo>
                  <a:lnTo>
                    <a:pt x="0" y="324612"/>
                  </a:lnTo>
                </a:path>
              </a:pathLst>
            </a:custGeom>
            <a:ln w="8661" cap="flat">
              <a:custDash>
                <a:ds d="230000" sp="7465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9" name="Shape 1382"/>
            <p:cNvSpPr/>
            <p:nvPr/>
          </p:nvSpPr>
          <p:spPr>
            <a:xfrm>
              <a:off x="232456" y="3919764"/>
              <a:ext cx="17742" cy="0"/>
            </a:xfrm>
            <a:custGeom>
              <a:avLst/>
              <a:gdLst/>
              <a:ahLst/>
              <a:cxnLst/>
              <a:rect l="0" t="0" r="0" b="0"/>
              <a:pathLst>
                <a:path w="17742">
                  <a:moveTo>
                    <a:pt x="0" y="0"/>
                  </a:moveTo>
                  <a:lnTo>
                    <a:pt x="17742" y="0"/>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0" name="Shape 1383"/>
            <p:cNvSpPr/>
            <p:nvPr/>
          </p:nvSpPr>
          <p:spPr>
            <a:xfrm>
              <a:off x="624378" y="3900816"/>
              <a:ext cx="17742" cy="18948"/>
            </a:xfrm>
            <a:custGeom>
              <a:avLst/>
              <a:gdLst/>
              <a:ahLst/>
              <a:cxnLst/>
              <a:rect l="0" t="0" r="0" b="0"/>
              <a:pathLst>
                <a:path w="17742" h="18948">
                  <a:moveTo>
                    <a:pt x="0" y="18948"/>
                  </a:moveTo>
                  <a:lnTo>
                    <a:pt x="17742" y="18948"/>
                  </a:lnTo>
                  <a:lnTo>
                    <a:pt x="17742" y="0"/>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1" name="Shape 1384"/>
            <p:cNvSpPr/>
            <p:nvPr/>
          </p:nvSpPr>
          <p:spPr>
            <a:xfrm>
              <a:off x="642120" y="1511501"/>
              <a:ext cx="15761" cy="23203"/>
            </a:xfrm>
            <a:custGeom>
              <a:avLst/>
              <a:gdLst/>
              <a:ahLst/>
              <a:cxnLst/>
              <a:rect l="0" t="0" r="0" b="0"/>
              <a:pathLst>
                <a:path w="15761" h="23203">
                  <a:moveTo>
                    <a:pt x="0" y="23203"/>
                  </a:moveTo>
                  <a:lnTo>
                    <a:pt x="0" y="4242"/>
                  </a:lnTo>
                  <a:lnTo>
                    <a:pt x="15761" y="0"/>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2" name="Shape 1385"/>
            <p:cNvSpPr/>
            <p:nvPr/>
          </p:nvSpPr>
          <p:spPr>
            <a:xfrm>
              <a:off x="1384816" y="1302967"/>
              <a:ext cx="33592" cy="12547"/>
            </a:xfrm>
            <a:custGeom>
              <a:avLst/>
              <a:gdLst/>
              <a:ahLst/>
              <a:cxnLst/>
              <a:rect l="0" t="0" r="0" b="0"/>
              <a:pathLst>
                <a:path w="33592" h="12547">
                  <a:moveTo>
                    <a:pt x="0" y="12547"/>
                  </a:moveTo>
                  <a:lnTo>
                    <a:pt x="15773" y="8306"/>
                  </a:lnTo>
                  <a:lnTo>
                    <a:pt x="33592" y="0"/>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3" name="Shape 1386"/>
            <p:cNvSpPr/>
            <p:nvPr/>
          </p:nvSpPr>
          <p:spPr>
            <a:xfrm>
              <a:off x="2167110" y="946021"/>
              <a:ext cx="34150" cy="8293"/>
            </a:xfrm>
            <a:custGeom>
              <a:avLst/>
              <a:gdLst/>
              <a:ahLst/>
              <a:cxnLst/>
              <a:rect l="0" t="0" r="0" b="0"/>
              <a:pathLst>
                <a:path w="34150" h="8293">
                  <a:moveTo>
                    <a:pt x="0" y="8293"/>
                  </a:moveTo>
                  <a:lnTo>
                    <a:pt x="17818" y="0"/>
                  </a:lnTo>
                  <a:lnTo>
                    <a:pt x="34150" y="7569"/>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4" name="Shape 1387"/>
            <p:cNvSpPr/>
            <p:nvPr/>
          </p:nvSpPr>
          <p:spPr>
            <a:xfrm>
              <a:off x="2917591" y="1285822"/>
              <a:ext cx="32728" cy="13069"/>
            </a:xfrm>
            <a:custGeom>
              <a:avLst/>
              <a:gdLst/>
              <a:ahLst/>
              <a:cxnLst/>
              <a:rect l="0" t="0" r="0" b="0"/>
              <a:pathLst>
                <a:path w="32728" h="13069">
                  <a:moveTo>
                    <a:pt x="0" y="0"/>
                  </a:moveTo>
                  <a:lnTo>
                    <a:pt x="16332" y="7582"/>
                  </a:lnTo>
                  <a:lnTo>
                    <a:pt x="32728" y="13069"/>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5" name="Shape 1388"/>
            <p:cNvSpPr/>
            <p:nvPr/>
          </p:nvSpPr>
          <p:spPr>
            <a:xfrm>
              <a:off x="4451027" y="1801315"/>
              <a:ext cx="28753" cy="17806"/>
            </a:xfrm>
            <a:custGeom>
              <a:avLst/>
              <a:gdLst/>
              <a:ahLst/>
              <a:cxnLst/>
              <a:rect l="0" t="0" r="0" b="0"/>
              <a:pathLst>
                <a:path w="28753" h="17806">
                  <a:moveTo>
                    <a:pt x="0" y="0"/>
                  </a:moveTo>
                  <a:lnTo>
                    <a:pt x="16396" y="5486"/>
                  </a:lnTo>
                  <a:lnTo>
                    <a:pt x="28753" y="17806"/>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6" name="Shape 1389"/>
            <p:cNvSpPr/>
            <p:nvPr/>
          </p:nvSpPr>
          <p:spPr>
            <a:xfrm>
              <a:off x="5989188" y="3323512"/>
              <a:ext cx="12357" cy="26924"/>
            </a:xfrm>
            <a:custGeom>
              <a:avLst/>
              <a:gdLst/>
              <a:ahLst/>
              <a:cxnLst/>
              <a:rect l="0" t="0" r="0" b="0"/>
              <a:pathLst>
                <a:path w="12357" h="26924">
                  <a:moveTo>
                    <a:pt x="0" y="0"/>
                  </a:moveTo>
                  <a:lnTo>
                    <a:pt x="12357" y="12319"/>
                  </a:lnTo>
                  <a:lnTo>
                    <a:pt x="12179" y="26924"/>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7" name="Shape 1390"/>
            <p:cNvSpPr/>
            <p:nvPr/>
          </p:nvSpPr>
          <p:spPr>
            <a:xfrm>
              <a:off x="5995665" y="3817237"/>
              <a:ext cx="165" cy="14605"/>
            </a:xfrm>
            <a:custGeom>
              <a:avLst/>
              <a:gdLst/>
              <a:ahLst/>
              <a:cxnLst/>
              <a:rect l="0" t="0" r="0" b="0"/>
              <a:pathLst>
                <a:path w="165" h="14605">
                  <a:moveTo>
                    <a:pt x="165" y="0"/>
                  </a:moveTo>
                  <a:lnTo>
                    <a:pt x="0" y="14605"/>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8" name="Shape 1391"/>
            <p:cNvSpPr/>
            <p:nvPr/>
          </p:nvSpPr>
          <p:spPr>
            <a:xfrm>
              <a:off x="609658" y="1490862"/>
              <a:ext cx="107302" cy="107290"/>
            </a:xfrm>
            <a:custGeom>
              <a:avLst/>
              <a:gdLst/>
              <a:ahLst/>
              <a:cxnLst/>
              <a:rect l="0" t="0" r="0" b="0"/>
              <a:pathLst>
                <a:path w="107302" h="107290">
                  <a:moveTo>
                    <a:pt x="53657" y="0"/>
                  </a:moveTo>
                  <a:cubicBezTo>
                    <a:pt x="83274" y="0"/>
                    <a:pt x="107302" y="24016"/>
                    <a:pt x="107302" y="53645"/>
                  </a:cubicBezTo>
                  <a:cubicBezTo>
                    <a:pt x="107302" y="83274"/>
                    <a:pt x="83274" y="107290"/>
                    <a:pt x="53657" y="107290"/>
                  </a:cubicBezTo>
                  <a:cubicBezTo>
                    <a:pt x="24028" y="107290"/>
                    <a:pt x="0" y="83274"/>
                    <a:pt x="0" y="53645"/>
                  </a:cubicBezTo>
                  <a:cubicBezTo>
                    <a:pt x="0" y="24016"/>
                    <a:pt x="24028" y="0"/>
                    <a:pt x="53657"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39" name="Shape 1392"/>
            <p:cNvSpPr/>
            <p:nvPr/>
          </p:nvSpPr>
          <p:spPr>
            <a:xfrm>
              <a:off x="1369531" y="1266508"/>
              <a:ext cx="107302" cy="107290"/>
            </a:xfrm>
            <a:custGeom>
              <a:avLst/>
              <a:gdLst/>
              <a:ahLst/>
              <a:cxnLst/>
              <a:rect l="0" t="0" r="0" b="0"/>
              <a:pathLst>
                <a:path w="107302" h="107290">
                  <a:moveTo>
                    <a:pt x="53658" y="0"/>
                  </a:moveTo>
                  <a:cubicBezTo>
                    <a:pt x="83274" y="0"/>
                    <a:pt x="107302" y="24016"/>
                    <a:pt x="107302" y="53645"/>
                  </a:cubicBezTo>
                  <a:cubicBezTo>
                    <a:pt x="107302" y="83274"/>
                    <a:pt x="83274" y="107290"/>
                    <a:pt x="53658" y="107290"/>
                  </a:cubicBezTo>
                  <a:cubicBezTo>
                    <a:pt x="24028" y="107290"/>
                    <a:pt x="0" y="83274"/>
                    <a:pt x="0" y="53645"/>
                  </a:cubicBezTo>
                  <a:cubicBezTo>
                    <a:pt x="0" y="24016"/>
                    <a:pt x="24028" y="0"/>
                    <a:pt x="53658"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0" name="Shape 1393"/>
            <p:cNvSpPr/>
            <p:nvPr/>
          </p:nvSpPr>
          <p:spPr>
            <a:xfrm>
              <a:off x="2131450" y="896944"/>
              <a:ext cx="107302" cy="107290"/>
            </a:xfrm>
            <a:custGeom>
              <a:avLst/>
              <a:gdLst/>
              <a:ahLst/>
              <a:cxnLst/>
              <a:rect l="0" t="0" r="0" b="0"/>
              <a:pathLst>
                <a:path w="107302" h="107290">
                  <a:moveTo>
                    <a:pt x="53658" y="0"/>
                  </a:moveTo>
                  <a:cubicBezTo>
                    <a:pt x="83274" y="0"/>
                    <a:pt x="107302" y="24016"/>
                    <a:pt x="107302" y="53645"/>
                  </a:cubicBezTo>
                  <a:cubicBezTo>
                    <a:pt x="107302" y="83274"/>
                    <a:pt x="83274" y="107290"/>
                    <a:pt x="53658" y="107290"/>
                  </a:cubicBezTo>
                  <a:cubicBezTo>
                    <a:pt x="24028" y="107290"/>
                    <a:pt x="0" y="83274"/>
                    <a:pt x="0" y="53645"/>
                  </a:cubicBezTo>
                  <a:cubicBezTo>
                    <a:pt x="0" y="24016"/>
                    <a:pt x="24028" y="0"/>
                    <a:pt x="53658"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1" name="Shape 1394"/>
            <p:cNvSpPr/>
            <p:nvPr/>
          </p:nvSpPr>
          <p:spPr>
            <a:xfrm>
              <a:off x="2881427" y="1237285"/>
              <a:ext cx="107302" cy="107290"/>
            </a:xfrm>
            <a:custGeom>
              <a:avLst/>
              <a:gdLst/>
              <a:ahLst/>
              <a:cxnLst/>
              <a:rect l="0" t="0" r="0" b="0"/>
              <a:pathLst>
                <a:path w="107302" h="107290">
                  <a:moveTo>
                    <a:pt x="53658" y="0"/>
                  </a:moveTo>
                  <a:cubicBezTo>
                    <a:pt x="83274" y="0"/>
                    <a:pt x="107302" y="24016"/>
                    <a:pt x="107302" y="53645"/>
                  </a:cubicBezTo>
                  <a:cubicBezTo>
                    <a:pt x="107302" y="83274"/>
                    <a:pt x="83274" y="107290"/>
                    <a:pt x="53658" y="107290"/>
                  </a:cubicBezTo>
                  <a:cubicBezTo>
                    <a:pt x="24028" y="107290"/>
                    <a:pt x="0" y="83274"/>
                    <a:pt x="0" y="53645"/>
                  </a:cubicBezTo>
                  <a:cubicBezTo>
                    <a:pt x="0" y="24016"/>
                    <a:pt x="24028" y="0"/>
                    <a:pt x="53658"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2" name="Shape 1395"/>
            <p:cNvSpPr/>
            <p:nvPr/>
          </p:nvSpPr>
          <p:spPr>
            <a:xfrm>
              <a:off x="3641194" y="1486178"/>
              <a:ext cx="107302" cy="107290"/>
            </a:xfrm>
            <a:custGeom>
              <a:avLst/>
              <a:gdLst/>
              <a:ahLst/>
              <a:cxnLst/>
              <a:rect l="0" t="0" r="0" b="0"/>
              <a:pathLst>
                <a:path w="107302" h="107290">
                  <a:moveTo>
                    <a:pt x="53658" y="0"/>
                  </a:moveTo>
                  <a:cubicBezTo>
                    <a:pt x="83287" y="0"/>
                    <a:pt x="107302" y="24016"/>
                    <a:pt x="107302" y="53645"/>
                  </a:cubicBezTo>
                  <a:cubicBezTo>
                    <a:pt x="107302" y="83274"/>
                    <a:pt x="83287" y="107290"/>
                    <a:pt x="53658" y="107290"/>
                  </a:cubicBezTo>
                  <a:cubicBezTo>
                    <a:pt x="24028" y="107290"/>
                    <a:pt x="0" y="83274"/>
                    <a:pt x="0" y="53645"/>
                  </a:cubicBezTo>
                  <a:cubicBezTo>
                    <a:pt x="0" y="24016"/>
                    <a:pt x="24028" y="0"/>
                    <a:pt x="53658"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3" name="Shape 1396"/>
            <p:cNvSpPr/>
            <p:nvPr/>
          </p:nvSpPr>
          <p:spPr>
            <a:xfrm>
              <a:off x="4408253" y="1749524"/>
              <a:ext cx="107290" cy="107290"/>
            </a:xfrm>
            <a:custGeom>
              <a:avLst/>
              <a:gdLst/>
              <a:ahLst/>
              <a:cxnLst/>
              <a:rect l="0" t="0" r="0" b="0"/>
              <a:pathLst>
                <a:path w="107290" h="107290">
                  <a:moveTo>
                    <a:pt x="53645" y="0"/>
                  </a:moveTo>
                  <a:cubicBezTo>
                    <a:pt x="83274" y="0"/>
                    <a:pt x="107290" y="24016"/>
                    <a:pt x="107290" y="53645"/>
                  </a:cubicBezTo>
                  <a:cubicBezTo>
                    <a:pt x="107290" y="83274"/>
                    <a:pt x="83274" y="107290"/>
                    <a:pt x="53645" y="107290"/>
                  </a:cubicBezTo>
                  <a:cubicBezTo>
                    <a:pt x="24016" y="107290"/>
                    <a:pt x="0" y="83274"/>
                    <a:pt x="0" y="53645"/>
                  </a:cubicBezTo>
                  <a:cubicBezTo>
                    <a:pt x="0" y="24016"/>
                    <a:pt x="24016" y="0"/>
                    <a:pt x="53645"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4" name="Shape 1397"/>
            <p:cNvSpPr/>
            <p:nvPr/>
          </p:nvSpPr>
          <p:spPr>
            <a:xfrm>
              <a:off x="5163084" y="2501452"/>
              <a:ext cx="107290" cy="107290"/>
            </a:xfrm>
            <a:custGeom>
              <a:avLst/>
              <a:gdLst/>
              <a:ahLst/>
              <a:cxnLst/>
              <a:rect l="0" t="0" r="0" b="0"/>
              <a:pathLst>
                <a:path w="107290" h="107290">
                  <a:moveTo>
                    <a:pt x="53645" y="0"/>
                  </a:moveTo>
                  <a:cubicBezTo>
                    <a:pt x="83274" y="0"/>
                    <a:pt x="107290" y="24016"/>
                    <a:pt x="107290" y="53645"/>
                  </a:cubicBezTo>
                  <a:cubicBezTo>
                    <a:pt x="107290" y="83274"/>
                    <a:pt x="83274" y="107290"/>
                    <a:pt x="53645" y="107290"/>
                  </a:cubicBezTo>
                  <a:cubicBezTo>
                    <a:pt x="24016" y="107290"/>
                    <a:pt x="0" y="83274"/>
                    <a:pt x="0" y="53645"/>
                  </a:cubicBezTo>
                  <a:cubicBezTo>
                    <a:pt x="0" y="24016"/>
                    <a:pt x="24016" y="0"/>
                    <a:pt x="53645"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5" name="Shape 1398"/>
            <p:cNvSpPr/>
            <p:nvPr/>
          </p:nvSpPr>
          <p:spPr>
            <a:xfrm>
              <a:off x="5942504" y="3264938"/>
              <a:ext cx="107290" cy="107290"/>
            </a:xfrm>
            <a:custGeom>
              <a:avLst/>
              <a:gdLst/>
              <a:ahLst/>
              <a:cxnLst/>
              <a:rect l="0" t="0" r="0" b="0"/>
              <a:pathLst>
                <a:path w="107290" h="107290">
                  <a:moveTo>
                    <a:pt x="53645" y="0"/>
                  </a:moveTo>
                  <a:cubicBezTo>
                    <a:pt x="83274" y="0"/>
                    <a:pt x="107290" y="24016"/>
                    <a:pt x="107290" y="53645"/>
                  </a:cubicBezTo>
                  <a:cubicBezTo>
                    <a:pt x="107290" y="83274"/>
                    <a:pt x="83274" y="107290"/>
                    <a:pt x="53645" y="107290"/>
                  </a:cubicBezTo>
                  <a:cubicBezTo>
                    <a:pt x="24016" y="107290"/>
                    <a:pt x="0" y="83274"/>
                    <a:pt x="0" y="53645"/>
                  </a:cubicBezTo>
                  <a:cubicBezTo>
                    <a:pt x="0" y="24016"/>
                    <a:pt x="24016" y="0"/>
                    <a:pt x="53645"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6" name="Shape 1399"/>
            <p:cNvSpPr/>
            <p:nvPr/>
          </p:nvSpPr>
          <p:spPr>
            <a:xfrm>
              <a:off x="2015117" y="277516"/>
              <a:ext cx="339953" cy="384416"/>
            </a:xfrm>
            <a:custGeom>
              <a:avLst/>
              <a:gdLst/>
              <a:ahLst/>
              <a:cxnLst/>
              <a:rect l="0" t="0" r="0" b="0"/>
              <a:pathLst>
                <a:path w="339953" h="384416">
                  <a:moveTo>
                    <a:pt x="169964" y="0"/>
                  </a:moveTo>
                  <a:cubicBezTo>
                    <a:pt x="263703" y="0"/>
                    <a:pt x="339953" y="76264"/>
                    <a:pt x="339953" y="169990"/>
                  </a:cubicBezTo>
                  <a:cubicBezTo>
                    <a:pt x="339953" y="252540"/>
                    <a:pt x="281051" y="322897"/>
                    <a:pt x="199860" y="337312"/>
                  </a:cubicBezTo>
                  <a:lnTo>
                    <a:pt x="196875" y="337845"/>
                  </a:lnTo>
                  <a:lnTo>
                    <a:pt x="195339"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47" name="Shape 1400"/>
            <p:cNvSpPr/>
            <p:nvPr/>
          </p:nvSpPr>
          <p:spPr>
            <a:xfrm>
              <a:off x="2008564" y="270976"/>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6" y="347015"/>
                  </a:lnTo>
                  <a:lnTo>
                    <a:pt x="176517" y="390957"/>
                  </a:lnTo>
                  <a:lnTo>
                    <a:pt x="176530" y="390935"/>
                  </a:lnTo>
                  <a:lnTo>
                    <a:pt x="176530" y="404016"/>
                  </a:lnTo>
                  <a:lnTo>
                    <a:pt x="176517" y="404038"/>
                  </a:lnTo>
                  <a:lnTo>
                    <a:pt x="145491" y="350279"/>
                  </a:lnTo>
                  <a:cubicBezTo>
                    <a:pt x="62814" y="335611"/>
                    <a:pt x="0" y="263437"/>
                    <a:pt x="0" y="176530"/>
                  </a:cubicBezTo>
                  <a:cubicBezTo>
                    <a:pt x="0" y="79045"/>
                    <a:pt x="79045"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48" name="Shape 1401"/>
            <p:cNvSpPr/>
            <p:nvPr/>
          </p:nvSpPr>
          <p:spPr>
            <a:xfrm>
              <a:off x="2185093" y="270977"/>
              <a:ext cx="176530" cy="404015"/>
            </a:xfrm>
            <a:custGeom>
              <a:avLst/>
              <a:gdLst/>
              <a:ahLst/>
              <a:cxnLst/>
              <a:rect l="0" t="0" r="0" b="0"/>
              <a:pathLst>
                <a:path w="176530" h="404015">
                  <a:moveTo>
                    <a:pt x="0" y="0"/>
                  </a:moveTo>
                  <a:lnTo>
                    <a:pt x="35566" y="3586"/>
                  </a:lnTo>
                  <a:cubicBezTo>
                    <a:pt x="116012" y="20048"/>
                    <a:pt x="176530" y="91229"/>
                    <a:pt x="176530" y="176529"/>
                  </a:cubicBezTo>
                  <a:cubicBezTo>
                    <a:pt x="176530" y="263435"/>
                    <a:pt x="113716" y="335609"/>
                    <a:pt x="31026" y="350278"/>
                  </a:cubicBezTo>
                  <a:lnTo>
                    <a:pt x="0" y="404015"/>
                  </a:lnTo>
                  <a:lnTo>
                    <a:pt x="0" y="390934"/>
                  </a:lnTo>
                  <a:lnTo>
                    <a:pt x="25362" y="347014"/>
                  </a:lnTo>
                  <a:lnTo>
                    <a:pt x="26899"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49" name="Shape 1402"/>
            <p:cNvSpPr/>
            <p:nvPr/>
          </p:nvSpPr>
          <p:spPr>
            <a:xfrm>
              <a:off x="2115891" y="378316"/>
              <a:ext cx="138379" cy="138379"/>
            </a:xfrm>
            <a:custGeom>
              <a:avLst/>
              <a:gdLst/>
              <a:ahLst/>
              <a:cxnLst/>
              <a:rect l="0" t="0" r="0" b="0"/>
              <a:pathLst>
                <a:path w="138379" h="138379">
                  <a:moveTo>
                    <a:pt x="69190" y="0"/>
                  </a:moveTo>
                  <a:cubicBezTo>
                    <a:pt x="107353" y="0"/>
                    <a:pt x="138379" y="31052"/>
                    <a:pt x="138379" y="69190"/>
                  </a:cubicBezTo>
                  <a:cubicBezTo>
                    <a:pt x="138379" y="107341"/>
                    <a:pt x="107353" y="138379"/>
                    <a:pt x="69190" y="138379"/>
                  </a:cubicBezTo>
                  <a:cubicBezTo>
                    <a:pt x="31051" y="138379"/>
                    <a:pt x="0" y="107341"/>
                    <a:pt x="0" y="69190"/>
                  </a:cubicBezTo>
                  <a:cubicBezTo>
                    <a:pt x="0" y="31052"/>
                    <a:pt x="31051"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50" name="Shape 1403"/>
            <p:cNvSpPr/>
            <p:nvPr/>
          </p:nvSpPr>
          <p:spPr>
            <a:xfrm>
              <a:off x="2112627" y="375052"/>
              <a:ext cx="72460" cy="144920"/>
            </a:xfrm>
            <a:custGeom>
              <a:avLst/>
              <a:gdLst/>
              <a:ahLst/>
              <a:cxnLst/>
              <a:rect l="0" t="0" r="0" b="0"/>
              <a:pathLst>
                <a:path w="72460" h="144920">
                  <a:moveTo>
                    <a:pt x="72454" y="0"/>
                  </a:moveTo>
                  <a:lnTo>
                    <a:pt x="72460" y="1"/>
                  </a:lnTo>
                  <a:lnTo>
                    <a:pt x="72460" y="6542"/>
                  </a:lnTo>
                  <a:lnTo>
                    <a:pt x="72454" y="6541"/>
                  </a:lnTo>
                  <a:cubicBezTo>
                    <a:pt x="36068" y="6541"/>
                    <a:pt x="6540" y="36055"/>
                    <a:pt x="6540" y="72454"/>
                  </a:cubicBezTo>
                  <a:cubicBezTo>
                    <a:pt x="6540" y="108865"/>
                    <a:pt x="36068" y="138379"/>
                    <a:pt x="72454" y="138379"/>
                  </a:cubicBezTo>
                  <a:lnTo>
                    <a:pt x="72460" y="138378"/>
                  </a:lnTo>
                  <a:lnTo>
                    <a:pt x="72460" y="144919"/>
                  </a:lnTo>
                  <a:lnTo>
                    <a:pt x="72454" y="144920"/>
                  </a:lnTo>
                  <a:cubicBezTo>
                    <a:pt x="32512" y="144920"/>
                    <a:pt x="0" y="112408"/>
                    <a:pt x="0" y="72454"/>
                  </a:cubicBezTo>
                  <a:cubicBezTo>
                    <a:pt x="0" y="32512"/>
                    <a:pt x="32512" y="0"/>
                    <a:pt x="72454"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1" name="Shape 1404"/>
            <p:cNvSpPr/>
            <p:nvPr/>
          </p:nvSpPr>
          <p:spPr>
            <a:xfrm>
              <a:off x="2185087" y="375053"/>
              <a:ext cx="72460" cy="144918"/>
            </a:xfrm>
            <a:custGeom>
              <a:avLst/>
              <a:gdLst/>
              <a:ahLst/>
              <a:cxnLst/>
              <a:rect l="0" t="0" r="0" b="0"/>
              <a:pathLst>
                <a:path w="72460" h="144918">
                  <a:moveTo>
                    <a:pt x="0" y="0"/>
                  </a:moveTo>
                  <a:lnTo>
                    <a:pt x="28178" y="5703"/>
                  </a:lnTo>
                  <a:cubicBezTo>
                    <a:pt x="54179" y="16719"/>
                    <a:pt x="72460" y="42496"/>
                    <a:pt x="72460" y="72453"/>
                  </a:cubicBezTo>
                  <a:cubicBezTo>
                    <a:pt x="72460" y="102418"/>
                    <a:pt x="54179" y="128198"/>
                    <a:pt x="28178" y="139214"/>
                  </a:cubicBezTo>
                  <a:lnTo>
                    <a:pt x="0" y="144918"/>
                  </a:lnTo>
                  <a:lnTo>
                    <a:pt x="0" y="138377"/>
                  </a:lnTo>
                  <a:lnTo>
                    <a:pt x="25655" y="133197"/>
                  </a:lnTo>
                  <a:cubicBezTo>
                    <a:pt x="49317" y="123190"/>
                    <a:pt x="65919" y="99761"/>
                    <a:pt x="65919" y="72453"/>
                  </a:cubicBezTo>
                  <a:cubicBezTo>
                    <a:pt x="65919" y="45153"/>
                    <a:pt x="49317" y="21727"/>
                    <a:pt x="25655"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2" name="Shape 1405"/>
            <p:cNvSpPr/>
            <p:nvPr/>
          </p:nvSpPr>
          <p:spPr>
            <a:xfrm>
              <a:off x="2158929" y="421358"/>
              <a:ext cx="52311" cy="52299"/>
            </a:xfrm>
            <a:custGeom>
              <a:avLst/>
              <a:gdLst/>
              <a:ahLst/>
              <a:cxnLst/>
              <a:rect l="0" t="0" r="0" b="0"/>
              <a:pathLst>
                <a:path w="52311" h="52299">
                  <a:moveTo>
                    <a:pt x="26149" y="0"/>
                  </a:moveTo>
                  <a:cubicBezTo>
                    <a:pt x="40602" y="0"/>
                    <a:pt x="52311" y="11709"/>
                    <a:pt x="52311" y="26150"/>
                  </a:cubicBezTo>
                  <a:cubicBezTo>
                    <a:pt x="52311" y="40590"/>
                    <a:pt x="40602" y="52299"/>
                    <a:pt x="26149" y="52299"/>
                  </a:cubicBezTo>
                  <a:cubicBezTo>
                    <a:pt x="11709" y="52299"/>
                    <a:pt x="0" y="40590"/>
                    <a:pt x="0" y="26150"/>
                  </a:cubicBezTo>
                  <a:cubicBezTo>
                    <a:pt x="0" y="11709"/>
                    <a:pt x="11709" y="0"/>
                    <a:pt x="26149"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3" name="Shape 1406"/>
            <p:cNvSpPr/>
            <p:nvPr/>
          </p:nvSpPr>
          <p:spPr>
            <a:xfrm>
              <a:off x="2770725" y="617874"/>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8"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54" name="Shape 1407"/>
            <p:cNvSpPr/>
            <p:nvPr/>
          </p:nvSpPr>
          <p:spPr>
            <a:xfrm>
              <a:off x="2764172" y="611333"/>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57"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5" name="Shape 1408"/>
            <p:cNvSpPr/>
            <p:nvPr/>
          </p:nvSpPr>
          <p:spPr>
            <a:xfrm>
              <a:off x="2940702" y="611334"/>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8"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6" name="Shape 1409"/>
            <p:cNvSpPr/>
            <p:nvPr/>
          </p:nvSpPr>
          <p:spPr>
            <a:xfrm>
              <a:off x="2871499" y="718674"/>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2" y="138379"/>
                    <a:pt x="0" y="107340"/>
                    <a:pt x="0" y="69190"/>
                  </a:cubicBezTo>
                  <a:cubicBezTo>
                    <a:pt x="0" y="31052"/>
                    <a:pt x="31052"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57" name="Shape 1410"/>
            <p:cNvSpPr/>
            <p:nvPr/>
          </p:nvSpPr>
          <p:spPr>
            <a:xfrm>
              <a:off x="2868236" y="715411"/>
              <a:ext cx="72460" cy="144920"/>
            </a:xfrm>
            <a:custGeom>
              <a:avLst/>
              <a:gdLst/>
              <a:ahLst/>
              <a:cxnLst/>
              <a:rect l="0" t="0" r="0" b="0"/>
              <a:pathLst>
                <a:path w="72460" h="144920">
                  <a:moveTo>
                    <a:pt x="72453" y="0"/>
                  </a:moveTo>
                  <a:lnTo>
                    <a:pt x="72460" y="1"/>
                  </a:lnTo>
                  <a:lnTo>
                    <a:pt x="72460" y="6542"/>
                  </a:lnTo>
                  <a:lnTo>
                    <a:pt x="72453" y="6541"/>
                  </a:lnTo>
                  <a:cubicBezTo>
                    <a:pt x="36068" y="6541"/>
                    <a:pt x="6540" y="36056"/>
                    <a:pt x="6540" y="72454"/>
                  </a:cubicBezTo>
                  <a:cubicBezTo>
                    <a:pt x="6540" y="108865"/>
                    <a:pt x="36068" y="138380"/>
                    <a:pt x="72453" y="138380"/>
                  </a:cubicBezTo>
                  <a:lnTo>
                    <a:pt x="72460" y="138378"/>
                  </a:lnTo>
                  <a:lnTo>
                    <a:pt x="72460" y="144919"/>
                  </a:lnTo>
                  <a:lnTo>
                    <a:pt x="72453" y="144920"/>
                  </a:lnTo>
                  <a:cubicBezTo>
                    <a:pt x="32512" y="144920"/>
                    <a:pt x="0" y="112408"/>
                    <a:pt x="0" y="72454"/>
                  </a:cubicBezTo>
                  <a:cubicBezTo>
                    <a:pt x="0" y="32512"/>
                    <a:pt x="32512" y="0"/>
                    <a:pt x="72453"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8" name="Shape 1411"/>
            <p:cNvSpPr/>
            <p:nvPr/>
          </p:nvSpPr>
          <p:spPr>
            <a:xfrm>
              <a:off x="2940695" y="715412"/>
              <a:ext cx="72460" cy="144918"/>
            </a:xfrm>
            <a:custGeom>
              <a:avLst/>
              <a:gdLst/>
              <a:ahLst/>
              <a:cxnLst/>
              <a:rect l="0" t="0" r="0" b="0"/>
              <a:pathLst>
                <a:path w="72460" h="144918">
                  <a:moveTo>
                    <a:pt x="0" y="0"/>
                  </a:moveTo>
                  <a:lnTo>
                    <a:pt x="28178" y="5703"/>
                  </a:lnTo>
                  <a:cubicBezTo>
                    <a:pt x="54179" y="16719"/>
                    <a:pt x="72460" y="42497"/>
                    <a:pt x="72460" y="72453"/>
                  </a:cubicBezTo>
                  <a:cubicBezTo>
                    <a:pt x="72460" y="102418"/>
                    <a:pt x="54179" y="128198"/>
                    <a:pt x="28178" y="139214"/>
                  </a:cubicBezTo>
                  <a:lnTo>
                    <a:pt x="0" y="144918"/>
                  </a:lnTo>
                  <a:lnTo>
                    <a:pt x="0" y="138377"/>
                  </a:lnTo>
                  <a:lnTo>
                    <a:pt x="25655" y="133198"/>
                  </a:lnTo>
                  <a:cubicBezTo>
                    <a:pt x="49318" y="123190"/>
                    <a:pt x="65920" y="99761"/>
                    <a:pt x="65920" y="72453"/>
                  </a:cubicBezTo>
                  <a:cubicBezTo>
                    <a:pt x="65920" y="45154"/>
                    <a:pt x="49318" y="21727"/>
                    <a:pt x="25655"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9" name="Shape 1412"/>
            <p:cNvSpPr/>
            <p:nvPr/>
          </p:nvSpPr>
          <p:spPr>
            <a:xfrm>
              <a:off x="2914536" y="761716"/>
              <a:ext cx="52311" cy="52298"/>
            </a:xfrm>
            <a:custGeom>
              <a:avLst/>
              <a:gdLst/>
              <a:ahLst/>
              <a:cxnLst/>
              <a:rect l="0" t="0" r="0" b="0"/>
              <a:pathLst>
                <a:path w="52311" h="52298">
                  <a:moveTo>
                    <a:pt x="26149" y="0"/>
                  </a:moveTo>
                  <a:cubicBezTo>
                    <a:pt x="40602" y="0"/>
                    <a:pt x="52311" y="11709"/>
                    <a:pt x="52311" y="26149"/>
                  </a:cubicBezTo>
                  <a:cubicBezTo>
                    <a:pt x="52311" y="40589"/>
                    <a:pt x="40602" y="52298"/>
                    <a:pt x="26149" y="52298"/>
                  </a:cubicBezTo>
                  <a:cubicBezTo>
                    <a:pt x="11709" y="52298"/>
                    <a:pt x="0" y="40589"/>
                    <a:pt x="0" y="26149"/>
                  </a:cubicBezTo>
                  <a:cubicBezTo>
                    <a:pt x="0" y="11709"/>
                    <a:pt x="11709" y="0"/>
                    <a:pt x="26149"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0" name="Shape 1413"/>
            <p:cNvSpPr/>
            <p:nvPr/>
          </p:nvSpPr>
          <p:spPr>
            <a:xfrm>
              <a:off x="4291913" y="1142331"/>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8"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61" name="Shape 1414"/>
            <p:cNvSpPr/>
            <p:nvPr/>
          </p:nvSpPr>
          <p:spPr>
            <a:xfrm>
              <a:off x="4285360" y="1135790"/>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57"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2" name="Shape 1415"/>
            <p:cNvSpPr/>
            <p:nvPr/>
          </p:nvSpPr>
          <p:spPr>
            <a:xfrm>
              <a:off x="4461890" y="1135791"/>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8"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3" name="Shape 1416"/>
            <p:cNvSpPr/>
            <p:nvPr/>
          </p:nvSpPr>
          <p:spPr>
            <a:xfrm>
              <a:off x="4392688" y="1243130"/>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2" y="138379"/>
                    <a:pt x="0" y="107340"/>
                    <a:pt x="0" y="69190"/>
                  </a:cubicBezTo>
                  <a:cubicBezTo>
                    <a:pt x="0" y="31052"/>
                    <a:pt x="31052"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64" name="Shape 1417"/>
            <p:cNvSpPr/>
            <p:nvPr/>
          </p:nvSpPr>
          <p:spPr>
            <a:xfrm>
              <a:off x="4389424" y="1239868"/>
              <a:ext cx="72460" cy="144920"/>
            </a:xfrm>
            <a:custGeom>
              <a:avLst/>
              <a:gdLst/>
              <a:ahLst/>
              <a:cxnLst/>
              <a:rect l="0" t="0" r="0" b="0"/>
              <a:pathLst>
                <a:path w="72460" h="144920">
                  <a:moveTo>
                    <a:pt x="72453" y="0"/>
                  </a:moveTo>
                  <a:lnTo>
                    <a:pt x="72460" y="1"/>
                  </a:lnTo>
                  <a:lnTo>
                    <a:pt x="72460" y="6542"/>
                  </a:lnTo>
                  <a:lnTo>
                    <a:pt x="72453" y="6541"/>
                  </a:lnTo>
                  <a:cubicBezTo>
                    <a:pt x="36068" y="6541"/>
                    <a:pt x="6540" y="36056"/>
                    <a:pt x="6540" y="72454"/>
                  </a:cubicBezTo>
                  <a:cubicBezTo>
                    <a:pt x="6540" y="108865"/>
                    <a:pt x="36068" y="138380"/>
                    <a:pt x="72453" y="138380"/>
                  </a:cubicBezTo>
                  <a:lnTo>
                    <a:pt x="72460" y="138378"/>
                  </a:lnTo>
                  <a:lnTo>
                    <a:pt x="72460" y="144919"/>
                  </a:lnTo>
                  <a:lnTo>
                    <a:pt x="72453" y="144920"/>
                  </a:lnTo>
                  <a:cubicBezTo>
                    <a:pt x="32512" y="144920"/>
                    <a:pt x="0" y="112408"/>
                    <a:pt x="0" y="72454"/>
                  </a:cubicBezTo>
                  <a:cubicBezTo>
                    <a:pt x="0" y="32512"/>
                    <a:pt x="32512" y="0"/>
                    <a:pt x="72453"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5" name="Shape 1418"/>
            <p:cNvSpPr/>
            <p:nvPr/>
          </p:nvSpPr>
          <p:spPr>
            <a:xfrm>
              <a:off x="4461884" y="1239869"/>
              <a:ext cx="72460" cy="144918"/>
            </a:xfrm>
            <a:custGeom>
              <a:avLst/>
              <a:gdLst/>
              <a:ahLst/>
              <a:cxnLst/>
              <a:rect l="0" t="0" r="0" b="0"/>
              <a:pathLst>
                <a:path w="72460" h="144918">
                  <a:moveTo>
                    <a:pt x="0" y="0"/>
                  </a:moveTo>
                  <a:lnTo>
                    <a:pt x="28177" y="5703"/>
                  </a:lnTo>
                  <a:cubicBezTo>
                    <a:pt x="54179" y="16720"/>
                    <a:pt x="72460" y="42497"/>
                    <a:pt x="72460" y="72453"/>
                  </a:cubicBezTo>
                  <a:cubicBezTo>
                    <a:pt x="72460" y="102418"/>
                    <a:pt x="54179" y="128198"/>
                    <a:pt x="28177" y="139214"/>
                  </a:cubicBezTo>
                  <a:lnTo>
                    <a:pt x="0" y="144918"/>
                  </a:lnTo>
                  <a:lnTo>
                    <a:pt x="0" y="138377"/>
                  </a:lnTo>
                  <a:lnTo>
                    <a:pt x="25655" y="133198"/>
                  </a:lnTo>
                  <a:cubicBezTo>
                    <a:pt x="49317" y="123190"/>
                    <a:pt x="65919" y="99761"/>
                    <a:pt x="65919" y="72453"/>
                  </a:cubicBezTo>
                  <a:cubicBezTo>
                    <a:pt x="65919" y="45154"/>
                    <a:pt x="49317" y="21727"/>
                    <a:pt x="25655"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6" name="Shape 1419"/>
            <p:cNvSpPr/>
            <p:nvPr/>
          </p:nvSpPr>
          <p:spPr>
            <a:xfrm>
              <a:off x="4435724" y="1286172"/>
              <a:ext cx="52311" cy="52298"/>
            </a:xfrm>
            <a:custGeom>
              <a:avLst/>
              <a:gdLst/>
              <a:ahLst/>
              <a:cxnLst/>
              <a:rect l="0" t="0" r="0" b="0"/>
              <a:pathLst>
                <a:path w="52311" h="52298">
                  <a:moveTo>
                    <a:pt x="26149" y="0"/>
                  </a:moveTo>
                  <a:cubicBezTo>
                    <a:pt x="40602" y="0"/>
                    <a:pt x="52311" y="11709"/>
                    <a:pt x="52311" y="26149"/>
                  </a:cubicBezTo>
                  <a:cubicBezTo>
                    <a:pt x="52311" y="40589"/>
                    <a:pt x="40602" y="52298"/>
                    <a:pt x="26149" y="52298"/>
                  </a:cubicBezTo>
                  <a:cubicBezTo>
                    <a:pt x="11709" y="52298"/>
                    <a:pt x="0" y="40589"/>
                    <a:pt x="0" y="26149"/>
                  </a:cubicBezTo>
                  <a:cubicBezTo>
                    <a:pt x="0" y="11709"/>
                    <a:pt x="11709" y="0"/>
                    <a:pt x="26149"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7" name="Shape 1420"/>
            <p:cNvSpPr/>
            <p:nvPr/>
          </p:nvSpPr>
          <p:spPr>
            <a:xfrm>
              <a:off x="5046743" y="1887460"/>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8"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68" name="Shape 1421"/>
            <p:cNvSpPr/>
            <p:nvPr/>
          </p:nvSpPr>
          <p:spPr>
            <a:xfrm>
              <a:off x="5040190" y="1880919"/>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57"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9" name="Shape 1422"/>
            <p:cNvSpPr/>
            <p:nvPr/>
          </p:nvSpPr>
          <p:spPr>
            <a:xfrm>
              <a:off x="5216720" y="1880921"/>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8"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0" name="Shape 1423"/>
            <p:cNvSpPr/>
            <p:nvPr/>
          </p:nvSpPr>
          <p:spPr>
            <a:xfrm>
              <a:off x="5147517" y="1988259"/>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2" y="138379"/>
                    <a:pt x="0" y="107340"/>
                    <a:pt x="0" y="69190"/>
                  </a:cubicBezTo>
                  <a:cubicBezTo>
                    <a:pt x="0" y="31052"/>
                    <a:pt x="31052"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71" name="Shape 1424"/>
            <p:cNvSpPr/>
            <p:nvPr/>
          </p:nvSpPr>
          <p:spPr>
            <a:xfrm>
              <a:off x="5144254" y="1984997"/>
              <a:ext cx="72460" cy="144920"/>
            </a:xfrm>
            <a:custGeom>
              <a:avLst/>
              <a:gdLst/>
              <a:ahLst/>
              <a:cxnLst/>
              <a:rect l="0" t="0" r="0" b="0"/>
              <a:pathLst>
                <a:path w="72460" h="144920">
                  <a:moveTo>
                    <a:pt x="72453" y="0"/>
                  </a:moveTo>
                  <a:lnTo>
                    <a:pt x="72460" y="1"/>
                  </a:lnTo>
                  <a:lnTo>
                    <a:pt x="72460" y="6542"/>
                  </a:lnTo>
                  <a:lnTo>
                    <a:pt x="72453" y="6541"/>
                  </a:lnTo>
                  <a:cubicBezTo>
                    <a:pt x="36068" y="6541"/>
                    <a:pt x="6540" y="36056"/>
                    <a:pt x="6540" y="72454"/>
                  </a:cubicBezTo>
                  <a:cubicBezTo>
                    <a:pt x="6540" y="108865"/>
                    <a:pt x="36068" y="138380"/>
                    <a:pt x="72453" y="138380"/>
                  </a:cubicBezTo>
                  <a:lnTo>
                    <a:pt x="72460" y="138378"/>
                  </a:lnTo>
                  <a:lnTo>
                    <a:pt x="72460" y="144919"/>
                  </a:lnTo>
                  <a:lnTo>
                    <a:pt x="72453" y="144920"/>
                  </a:lnTo>
                  <a:cubicBezTo>
                    <a:pt x="32512" y="144920"/>
                    <a:pt x="0" y="112408"/>
                    <a:pt x="0" y="72454"/>
                  </a:cubicBezTo>
                  <a:cubicBezTo>
                    <a:pt x="0" y="32512"/>
                    <a:pt x="32512" y="0"/>
                    <a:pt x="72453"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2" name="Shape 1425"/>
            <p:cNvSpPr/>
            <p:nvPr/>
          </p:nvSpPr>
          <p:spPr>
            <a:xfrm>
              <a:off x="5216714" y="1984998"/>
              <a:ext cx="72460" cy="144918"/>
            </a:xfrm>
            <a:custGeom>
              <a:avLst/>
              <a:gdLst/>
              <a:ahLst/>
              <a:cxnLst/>
              <a:rect l="0" t="0" r="0" b="0"/>
              <a:pathLst>
                <a:path w="72460" h="144918">
                  <a:moveTo>
                    <a:pt x="0" y="0"/>
                  </a:moveTo>
                  <a:lnTo>
                    <a:pt x="28177" y="5703"/>
                  </a:lnTo>
                  <a:cubicBezTo>
                    <a:pt x="54179" y="16719"/>
                    <a:pt x="72460" y="42497"/>
                    <a:pt x="72460" y="72453"/>
                  </a:cubicBezTo>
                  <a:cubicBezTo>
                    <a:pt x="72460" y="102418"/>
                    <a:pt x="54179" y="128198"/>
                    <a:pt x="28177" y="139214"/>
                  </a:cubicBezTo>
                  <a:lnTo>
                    <a:pt x="0" y="144918"/>
                  </a:lnTo>
                  <a:lnTo>
                    <a:pt x="0" y="138377"/>
                  </a:lnTo>
                  <a:lnTo>
                    <a:pt x="25655" y="133198"/>
                  </a:lnTo>
                  <a:cubicBezTo>
                    <a:pt x="49317" y="123190"/>
                    <a:pt x="65919" y="99761"/>
                    <a:pt x="65919" y="72453"/>
                  </a:cubicBezTo>
                  <a:cubicBezTo>
                    <a:pt x="65919" y="45154"/>
                    <a:pt x="49317" y="21727"/>
                    <a:pt x="25655"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3" name="Shape 1426"/>
            <p:cNvSpPr/>
            <p:nvPr/>
          </p:nvSpPr>
          <p:spPr>
            <a:xfrm>
              <a:off x="5190554" y="2031302"/>
              <a:ext cx="52311" cy="52298"/>
            </a:xfrm>
            <a:custGeom>
              <a:avLst/>
              <a:gdLst/>
              <a:ahLst/>
              <a:cxnLst/>
              <a:rect l="0" t="0" r="0" b="0"/>
              <a:pathLst>
                <a:path w="52311" h="52298">
                  <a:moveTo>
                    <a:pt x="26149" y="0"/>
                  </a:moveTo>
                  <a:cubicBezTo>
                    <a:pt x="40602" y="0"/>
                    <a:pt x="52311" y="11709"/>
                    <a:pt x="52311" y="26149"/>
                  </a:cubicBezTo>
                  <a:cubicBezTo>
                    <a:pt x="52311" y="40589"/>
                    <a:pt x="40602" y="52298"/>
                    <a:pt x="26149" y="52298"/>
                  </a:cubicBezTo>
                  <a:cubicBezTo>
                    <a:pt x="11709" y="52298"/>
                    <a:pt x="0" y="40589"/>
                    <a:pt x="0" y="26149"/>
                  </a:cubicBezTo>
                  <a:cubicBezTo>
                    <a:pt x="0" y="11709"/>
                    <a:pt x="11709" y="0"/>
                    <a:pt x="26149"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4" name="Shape 1427"/>
            <p:cNvSpPr/>
            <p:nvPr/>
          </p:nvSpPr>
          <p:spPr>
            <a:xfrm>
              <a:off x="5827876" y="2650274"/>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6" y="337845"/>
                  </a:lnTo>
                  <a:lnTo>
                    <a:pt x="195338"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75" name="Shape 1428"/>
            <p:cNvSpPr/>
            <p:nvPr/>
          </p:nvSpPr>
          <p:spPr>
            <a:xfrm>
              <a:off x="5821323" y="2643734"/>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6"/>
                  </a:lnTo>
                  <a:lnTo>
                    <a:pt x="176530" y="404017"/>
                  </a:lnTo>
                  <a:lnTo>
                    <a:pt x="176517" y="404038"/>
                  </a:lnTo>
                  <a:lnTo>
                    <a:pt x="145491" y="350279"/>
                  </a:lnTo>
                  <a:cubicBezTo>
                    <a:pt x="62814" y="335611"/>
                    <a:pt x="0" y="263436"/>
                    <a:pt x="0" y="176530"/>
                  </a:cubicBezTo>
                  <a:cubicBezTo>
                    <a:pt x="0" y="79045"/>
                    <a:pt x="79057"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6" name="Shape 1429"/>
            <p:cNvSpPr/>
            <p:nvPr/>
          </p:nvSpPr>
          <p:spPr>
            <a:xfrm>
              <a:off x="5997853" y="2643735"/>
              <a:ext cx="176530" cy="404016"/>
            </a:xfrm>
            <a:custGeom>
              <a:avLst/>
              <a:gdLst/>
              <a:ahLst/>
              <a:cxnLst/>
              <a:rect l="0" t="0" r="0" b="0"/>
              <a:pathLst>
                <a:path w="176530" h="404016">
                  <a:moveTo>
                    <a:pt x="0" y="0"/>
                  </a:moveTo>
                  <a:lnTo>
                    <a:pt x="35566" y="3586"/>
                  </a:lnTo>
                  <a:cubicBezTo>
                    <a:pt x="116012" y="20048"/>
                    <a:pt x="176530" y="91230"/>
                    <a:pt x="176530" y="176529"/>
                  </a:cubicBezTo>
                  <a:cubicBezTo>
                    <a:pt x="176530" y="263435"/>
                    <a:pt x="113716" y="335609"/>
                    <a:pt x="31026" y="350278"/>
                  </a:cubicBezTo>
                  <a:lnTo>
                    <a:pt x="0" y="404016"/>
                  </a:lnTo>
                  <a:lnTo>
                    <a:pt x="0" y="390935"/>
                  </a:lnTo>
                  <a:lnTo>
                    <a:pt x="25362" y="347014"/>
                  </a:lnTo>
                  <a:lnTo>
                    <a:pt x="26899" y="344385"/>
                  </a:lnTo>
                  <a:lnTo>
                    <a:pt x="29883" y="343852"/>
                  </a:lnTo>
                  <a:cubicBezTo>
                    <a:pt x="111075"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7" name="Shape 1430"/>
            <p:cNvSpPr/>
            <p:nvPr/>
          </p:nvSpPr>
          <p:spPr>
            <a:xfrm>
              <a:off x="5928651" y="2751073"/>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2" y="138379"/>
                    <a:pt x="0" y="107340"/>
                    <a:pt x="0" y="69190"/>
                  </a:cubicBezTo>
                  <a:cubicBezTo>
                    <a:pt x="0" y="31052"/>
                    <a:pt x="31052"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78" name="Shape 1431"/>
            <p:cNvSpPr/>
            <p:nvPr/>
          </p:nvSpPr>
          <p:spPr>
            <a:xfrm>
              <a:off x="5925387" y="2747811"/>
              <a:ext cx="72460" cy="144920"/>
            </a:xfrm>
            <a:custGeom>
              <a:avLst/>
              <a:gdLst/>
              <a:ahLst/>
              <a:cxnLst/>
              <a:rect l="0" t="0" r="0" b="0"/>
              <a:pathLst>
                <a:path w="72460" h="144920">
                  <a:moveTo>
                    <a:pt x="72453" y="0"/>
                  </a:moveTo>
                  <a:lnTo>
                    <a:pt x="72460" y="1"/>
                  </a:lnTo>
                  <a:lnTo>
                    <a:pt x="72460" y="6542"/>
                  </a:lnTo>
                  <a:lnTo>
                    <a:pt x="72453" y="6541"/>
                  </a:lnTo>
                  <a:cubicBezTo>
                    <a:pt x="36068" y="6541"/>
                    <a:pt x="6540" y="36056"/>
                    <a:pt x="6540" y="72454"/>
                  </a:cubicBezTo>
                  <a:cubicBezTo>
                    <a:pt x="6540" y="108865"/>
                    <a:pt x="36068" y="138380"/>
                    <a:pt x="72453" y="138380"/>
                  </a:cubicBezTo>
                  <a:lnTo>
                    <a:pt x="72460" y="138378"/>
                  </a:lnTo>
                  <a:lnTo>
                    <a:pt x="72460" y="144919"/>
                  </a:lnTo>
                  <a:lnTo>
                    <a:pt x="72453" y="144920"/>
                  </a:lnTo>
                  <a:cubicBezTo>
                    <a:pt x="32512" y="144920"/>
                    <a:pt x="0" y="112408"/>
                    <a:pt x="0" y="72454"/>
                  </a:cubicBezTo>
                  <a:cubicBezTo>
                    <a:pt x="0" y="32512"/>
                    <a:pt x="32512" y="0"/>
                    <a:pt x="72453"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9" name="Shape 1432"/>
            <p:cNvSpPr/>
            <p:nvPr/>
          </p:nvSpPr>
          <p:spPr>
            <a:xfrm>
              <a:off x="5997847" y="2747813"/>
              <a:ext cx="72460" cy="144918"/>
            </a:xfrm>
            <a:custGeom>
              <a:avLst/>
              <a:gdLst/>
              <a:ahLst/>
              <a:cxnLst/>
              <a:rect l="0" t="0" r="0" b="0"/>
              <a:pathLst>
                <a:path w="72460" h="144918">
                  <a:moveTo>
                    <a:pt x="0" y="0"/>
                  </a:moveTo>
                  <a:lnTo>
                    <a:pt x="28177" y="5703"/>
                  </a:lnTo>
                  <a:cubicBezTo>
                    <a:pt x="54179" y="16720"/>
                    <a:pt x="72460" y="42497"/>
                    <a:pt x="72460" y="72453"/>
                  </a:cubicBezTo>
                  <a:cubicBezTo>
                    <a:pt x="72460" y="102418"/>
                    <a:pt x="54179" y="128198"/>
                    <a:pt x="28177" y="139214"/>
                  </a:cubicBezTo>
                  <a:lnTo>
                    <a:pt x="0" y="144918"/>
                  </a:lnTo>
                  <a:lnTo>
                    <a:pt x="0" y="138377"/>
                  </a:lnTo>
                  <a:lnTo>
                    <a:pt x="25656" y="133198"/>
                  </a:lnTo>
                  <a:cubicBezTo>
                    <a:pt x="49317" y="123190"/>
                    <a:pt x="65919" y="99761"/>
                    <a:pt x="65919" y="72453"/>
                  </a:cubicBezTo>
                  <a:cubicBezTo>
                    <a:pt x="65919" y="45154"/>
                    <a:pt x="49317" y="21727"/>
                    <a:pt x="25656"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80" name="Shape 1433"/>
            <p:cNvSpPr/>
            <p:nvPr/>
          </p:nvSpPr>
          <p:spPr>
            <a:xfrm>
              <a:off x="5971688" y="2794116"/>
              <a:ext cx="52312" cy="52298"/>
            </a:xfrm>
            <a:custGeom>
              <a:avLst/>
              <a:gdLst/>
              <a:ahLst/>
              <a:cxnLst/>
              <a:rect l="0" t="0" r="0" b="0"/>
              <a:pathLst>
                <a:path w="52312" h="52298">
                  <a:moveTo>
                    <a:pt x="26150" y="0"/>
                  </a:moveTo>
                  <a:cubicBezTo>
                    <a:pt x="40602" y="0"/>
                    <a:pt x="52312" y="11709"/>
                    <a:pt x="52312" y="26149"/>
                  </a:cubicBezTo>
                  <a:cubicBezTo>
                    <a:pt x="52312" y="40589"/>
                    <a:pt x="40602" y="52298"/>
                    <a:pt x="26150" y="52298"/>
                  </a:cubicBezTo>
                  <a:cubicBezTo>
                    <a:pt x="11709" y="52298"/>
                    <a:pt x="0" y="40589"/>
                    <a:pt x="0" y="26149"/>
                  </a:cubicBezTo>
                  <a:cubicBezTo>
                    <a:pt x="0" y="11709"/>
                    <a:pt x="11709" y="0"/>
                    <a:pt x="26150"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81" name="Rectangle 80"/>
            <p:cNvSpPr/>
            <p:nvPr/>
          </p:nvSpPr>
          <p:spPr>
            <a:xfrm>
              <a:off x="260419" y="556857"/>
              <a:ext cx="1076220"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security</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vulerability</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2" name="Rectangle 81"/>
            <p:cNvSpPr/>
            <p:nvPr/>
          </p:nvSpPr>
          <p:spPr>
            <a:xfrm>
              <a:off x="418799" y="659535"/>
              <a:ext cx="629891"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discovered</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3" name="Rectangle 82"/>
            <p:cNvSpPr/>
            <p:nvPr/>
          </p:nvSpPr>
          <p:spPr>
            <a:xfrm>
              <a:off x="1827456" y="0"/>
              <a:ext cx="976416"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Vulerability</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know</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4" name="Rectangle 83"/>
            <p:cNvSpPr/>
            <p:nvPr/>
          </p:nvSpPr>
          <p:spPr>
            <a:xfrm>
              <a:off x="1940915" y="102679"/>
              <a:ext cx="649579"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to</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vendor</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5" name="Rectangle 84"/>
            <p:cNvSpPr/>
            <p:nvPr/>
          </p:nvSpPr>
          <p:spPr>
            <a:xfrm>
              <a:off x="4297033" y="830238"/>
              <a:ext cx="496060"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patch</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6" name="Rectangle 85"/>
            <p:cNvSpPr/>
            <p:nvPr/>
          </p:nvSpPr>
          <p:spPr>
            <a:xfrm>
              <a:off x="4295578" y="932916"/>
              <a:ext cx="47489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published</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7" name="Rectangle 86"/>
            <p:cNvSpPr/>
            <p:nvPr/>
          </p:nvSpPr>
          <p:spPr>
            <a:xfrm>
              <a:off x="2748905" y="174809"/>
              <a:ext cx="567653"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vendor</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8" name="Rectangle 87"/>
            <p:cNvSpPr/>
            <p:nvPr/>
          </p:nvSpPr>
          <p:spPr>
            <a:xfrm>
              <a:off x="2619873" y="277489"/>
              <a:ext cx="910981"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notifies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it’s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clients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9" name="Rectangle 88"/>
            <p:cNvSpPr/>
            <p:nvPr/>
          </p:nvSpPr>
          <p:spPr>
            <a:xfrm>
              <a:off x="3155758" y="380166"/>
              <a:ext cx="32889"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0" name="Rectangle 89"/>
            <p:cNvSpPr/>
            <p:nvPr/>
          </p:nvSpPr>
          <p:spPr>
            <a:xfrm>
              <a:off x="2749418" y="380166"/>
              <a:ext cx="541581"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sometimes</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1" name="Rectangle 90"/>
            <p:cNvSpPr/>
            <p:nvPr/>
          </p:nvSpPr>
          <p:spPr>
            <a:xfrm>
              <a:off x="2725289" y="380166"/>
              <a:ext cx="32889"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2" name="Shape 1443"/>
            <p:cNvSpPr/>
            <p:nvPr/>
          </p:nvSpPr>
          <p:spPr>
            <a:xfrm>
              <a:off x="1124469" y="725576"/>
              <a:ext cx="606374" cy="421589"/>
            </a:xfrm>
            <a:custGeom>
              <a:avLst/>
              <a:gdLst/>
              <a:ahLst/>
              <a:cxnLst/>
              <a:rect l="0" t="0" r="0" b="0"/>
              <a:pathLst>
                <a:path w="606374" h="421589">
                  <a:moveTo>
                    <a:pt x="34163" y="0"/>
                  </a:moveTo>
                  <a:lnTo>
                    <a:pt x="572211" y="0"/>
                  </a:lnTo>
                  <a:cubicBezTo>
                    <a:pt x="591071" y="0"/>
                    <a:pt x="606374" y="15291"/>
                    <a:pt x="606374" y="34163"/>
                  </a:cubicBezTo>
                  <a:lnTo>
                    <a:pt x="606374" y="290373"/>
                  </a:lnTo>
                  <a:cubicBezTo>
                    <a:pt x="606374" y="309232"/>
                    <a:pt x="591071" y="324536"/>
                    <a:pt x="572211" y="324536"/>
                  </a:cubicBezTo>
                  <a:lnTo>
                    <a:pt x="347421" y="324536"/>
                  </a:lnTo>
                  <a:lnTo>
                    <a:pt x="303187" y="421589"/>
                  </a:lnTo>
                  <a:lnTo>
                    <a:pt x="258966" y="324536"/>
                  </a:lnTo>
                  <a:lnTo>
                    <a:pt x="34163" y="324536"/>
                  </a:lnTo>
                  <a:cubicBezTo>
                    <a:pt x="15304" y="324536"/>
                    <a:pt x="0" y="309232"/>
                    <a:pt x="0" y="290373"/>
                  </a:cubicBezTo>
                  <a:lnTo>
                    <a:pt x="0" y="34163"/>
                  </a:lnTo>
                  <a:cubicBezTo>
                    <a:pt x="0" y="15291"/>
                    <a:pt x="15304" y="0"/>
                    <a:pt x="34163" y="0"/>
                  </a:cubicBezTo>
                  <a:close/>
                </a:path>
              </a:pathLst>
            </a:custGeom>
            <a:ln w="0" cap="flat">
              <a:miter lim="127000"/>
            </a:ln>
          </p:spPr>
          <p:style>
            <a:lnRef idx="0">
              <a:srgbClr val="000000">
                <a:alpha val="0"/>
              </a:srgbClr>
            </a:lnRef>
            <a:fillRef idx="1">
              <a:srgbClr val="007AB5"/>
            </a:fillRef>
            <a:effectRef idx="0">
              <a:scrgbClr r="0" g="0" b="0"/>
            </a:effectRef>
            <a:fontRef idx="none"/>
          </p:style>
          <p:txBody>
            <a:bodyPr/>
            <a:lstStyle/>
            <a:p>
              <a:endParaRPr lang="en-US"/>
            </a:p>
          </p:txBody>
        </p:sp>
        <p:sp>
          <p:nvSpPr>
            <p:cNvPr id="93" name="Shape 1444"/>
            <p:cNvSpPr/>
            <p:nvPr/>
          </p:nvSpPr>
          <p:spPr>
            <a:xfrm>
              <a:off x="3391658" y="449903"/>
              <a:ext cx="606374" cy="898309"/>
            </a:xfrm>
            <a:custGeom>
              <a:avLst/>
              <a:gdLst/>
              <a:ahLst/>
              <a:cxnLst/>
              <a:rect l="0" t="0" r="0" b="0"/>
              <a:pathLst>
                <a:path w="606374" h="898309">
                  <a:moveTo>
                    <a:pt x="34163" y="0"/>
                  </a:moveTo>
                  <a:lnTo>
                    <a:pt x="572211" y="0"/>
                  </a:lnTo>
                  <a:cubicBezTo>
                    <a:pt x="591071" y="0"/>
                    <a:pt x="606374" y="15291"/>
                    <a:pt x="606374" y="34163"/>
                  </a:cubicBezTo>
                  <a:lnTo>
                    <a:pt x="606374" y="767093"/>
                  </a:lnTo>
                  <a:cubicBezTo>
                    <a:pt x="606374" y="785965"/>
                    <a:pt x="591071" y="801256"/>
                    <a:pt x="572211" y="801256"/>
                  </a:cubicBezTo>
                  <a:lnTo>
                    <a:pt x="347421" y="801256"/>
                  </a:lnTo>
                  <a:lnTo>
                    <a:pt x="303187" y="898309"/>
                  </a:lnTo>
                  <a:lnTo>
                    <a:pt x="258966" y="801256"/>
                  </a:lnTo>
                  <a:lnTo>
                    <a:pt x="34163" y="801256"/>
                  </a:lnTo>
                  <a:cubicBezTo>
                    <a:pt x="15303" y="801256"/>
                    <a:pt x="0" y="785965"/>
                    <a:pt x="0" y="767093"/>
                  </a:cubicBezTo>
                  <a:lnTo>
                    <a:pt x="0" y="34163"/>
                  </a:lnTo>
                  <a:cubicBezTo>
                    <a:pt x="0" y="15291"/>
                    <a:pt x="15303" y="0"/>
                    <a:pt x="34163" y="0"/>
                  </a:cubicBezTo>
                  <a:close/>
                </a:path>
              </a:pathLst>
            </a:custGeom>
            <a:ln w="0" cap="flat">
              <a:miter lim="127000"/>
            </a:ln>
          </p:spPr>
          <p:style>
            <a:lnRef idx="0">
              <a:srgbClr val="000000">
                <a:alpha val="0"/>
              </a:srgbClr>
            </a:lnRef>
            <a:fillRef idx="1">
              <a:srgbClr val="007AB5"/>
            </a:fillRef>
            <a:effectRef idx="0">
              <a:scrgbClr r="0" g="0" b="0"/>
            </a:effectRef>
            <a:fontRef idx="none"/>
          </p:style>
          <p:txBody>
            <a:bodyPr/>
            <a:lstStyle/>
            <a:p>
              <a:endParaRPr lang="en-US"/>
            </a:p>
          </p:txBody>
        </p:sp>
        <p:sp>
          <p:nvSpPr>
            <p:cNvPr id="94" name="Rectangle 93"/>
            <p:cNvSpPr/>
            <p:nvPr/>
          </p:nvSpPr>
          <p:spPr>
            <a:xfrm>
              <a:off x="1179652" y="770105"/>
              <a:ext cx="68474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Vulerability</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5" name="Rectangle 94"/>
            <p:cNvSpPr/>
            <p:nvPr/>
          </p:nvSpPr>
          <p:spPr>
            <a:xfrm>
              <a:off x="1217472" y="872783"/>
              <a:ext cx="55899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made</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pubic</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6" name="Rectangle 95"/>
            <p:cNvSpPr/>
            <p:nvPr/>
          </p:nvSpPr>
          <p:spPr>
            <a:xfrm>
              <a:off x="3531662" y="512983"/>
              <a:ext cx="462716" cy="15943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Securtity</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7" name="Rectangle 96"/>
            <p:cNvSpPr/>
            <p:nvPr/>
          </p:nvSpPr>
          <p:spPr>
            <a:xfrm>
              <a:off x="3536540" y="615660"/>
              <a:ext cx="44974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tools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are</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8" name="Rectangle 97"/>
            <p:cNvSpPr/>
            <p:nvPr/>
          </p:nvSpPr>
          <p:spPr>
            <a:xfrm>
              <a:off x="3438054" y="718338"/>
              <a:ext cx="711828"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udpdated</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(IDS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9" name="Rectangle 98"/>
            <p:cNvSpPr/>
            <p:nvPr/>
          </p:nvSpPr>
          <p:spPr>
            <a:xfrm>
              <a:off x="3492217" y="821016"/>
              <a:ext cx="567755"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signatures,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0" name="Rectangle 99"/>
            <p:cNvSpPr/>
            <p:nvPr/>
          </p:nvSpPr>
          <p:spPr>
            <a:xfrm>
              <a:off x="3451402" y="923694"/>
              <a:ext cx="676322"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new</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modules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1" name="Rectangle 100"/>
            <p:cNvSpPr/>
            <p:nvPr/>
          </p:nvSpPr>
          <p:spPr>
            <a:xfrm>
              <a:off x="3471424" y="1026371"/>
              <a:ext cx="598026"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for</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VA</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tools)</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2" name="Rectangle 101"/>
            <p:cNvSpPr/>
            <p:nvPr/>
          </p:nvSpPr>
          <p:spPr>
            <a:xfrm>
              <a:off x="4966844" y="1423821"/>
              <a:ext cx="68952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existence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3" name="Rectangle 102"/>
            <p:cNvSpPr/>
            <p:nvPr/>
          </p:nvSpPr>
          <p:spPr>
            <a:xfrm>
              <a:off x="4957945" y="1526499"/>
              <a:ext cx="713308"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of</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patch</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4" name="Rectangle 103"/>
            <p:cNvSpPr/>
            <p:nvPr/>
          </p:nvSpPr>
          <p:spPr>
            <a:xfrm>
              <a:off x="4963763" y="1629177"/>
              <a:ext cx="672680"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widely</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known</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5" name="Rectangle 104"/>
            <p:cNvSpPr/>
            <p:nvPr/>
          </p:nvSpPr>
          <p:spPr>
            <a:xfrm>
              <a:off x="5776973" y="2088489"/>
              <a:ext cx="607699"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patch</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6" name="Rectangle 105"/>
            <p:cNvSpPr/>
            <p:nvPr/>
          </p:nvSpPr>
          <p:spPr>
            <a:xfrm>
              <a:off x="5795712" y="2191167"/>
              <a:ext cx="557855"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installed</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in</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7" name="Rectangle 106"/>
            <p:cNvSpPr/>
            <p:nvPr/>
          </p:nvSpPr>
          <p:spPr>
            <a:xfrm>
              <a:off x="5789722" y="2293845"/>
              <a:ext cx="573787"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all</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systems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8" name="Rectangle 107"/>
            <p:cNvSpPr/>
            <p:nvPr/>
          </p:nvSpPr>
          <p:spPr>
            <a:xfrm>
              <a:off x="5844141" y="2396523"/>
              <a:ext cx="403881"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affected</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9" name="Shape 1460"/>
            <p:cNvSpPr/>
            <p:nvPr/>
          </p:nvSpPr>
          <p:spPr>
            <a:xfrm>
              <a:off x="6553" y="1020333"/>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9"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6D6E70"/>
            </a:fillRef>
            <a:effectRef idx="0">
              <a:scrgbClr r="0" g="0" b="0"/>
            </a:effectRef>
            <a:fontRef idx="none"/>
          </p:style>
          <p:txBody>
            <a:bodyPr/>
            <a:lstStyle/>
            <a:p>
              <a:endParaRPr lang="en-US"/>
            </a:p>
          </p:txBody>
        </p:sp>
        <p:sp>
          <p:nvSpPr>
            <p:cNvPr id="110" name="Shape 1461"/>
            <p:cNvSpPr/>
            <p:nvPr/>
          </p:nvSpPr>
          <p:spPr>
            <a:xfrm>
              <a:off x="0" y="1013793"/>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45"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111" name="Shape 1462"/>
            <p:cNvSpPr/>
            <p:nvPr/>
          </p:nvSpPr>
          <p:spPr>
            <a:xfrm>
              <a:off x="176530" y="1013794"/>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9"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112" name="Rectangle 111"/>
            <p:cNvSpPr/>
            <p:nvPr/>
          </p:nvSpPr>
          <p:spPr>
            <a:xfrm>
              <a:off x="92677" y="1077216"/>
              <a:ext cx="212240" cy="16216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Risk</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3" name="Rectangle 112"/>
            <p:cNvSpPr/>
            <p:nvPr/>
          </p:nvSpPr>
          <p:spPr>
            <a:xfrm>
              <a:off x="76334" y="1150545"/>
              <a:ext cx="255712" cy="16216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Level</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4" name="Shape 1465"/>
            <p:cNvSpPr/>
            <p:nvPr/>
          </p:nvSpPr>
          <p:spPr>
            <a:xfrm>
              <a:off x="6267048" y="4017880"/>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6" y="337845"/>
                  </a:lnTo>
                  <a:lnTo>
                    <a:pt x="195338" y="340475"/>
                  </a:lnTo>
                  <a:lnTo>
                    <a:pt x="169964" y="384416"/>
                  </a:lnTo>
                  <a:lnTo>
                    <a:pt x="144602" y="340475"/>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6D6E70"/>
            </a:fillRef>
            <a:effectRef idx="0">
              <a:scrgbClr r="0" g="0" b="0"/>
            </a:effectRef>
            <a:fontRef idx="none"/>
          </p:style>
          <p:txBody>
            <a:bodyPr/>
            <a:lstStyle/>
            <a:p>
              <a:endParaRPr lang="en-US"/>
            </a:p>
          </p:txBody>
        </p:sp>
        <p:sp>
          <p:nvSpPr>
            <p:cNvPr id="115" name="Shape 1466"/>
            <p:cNvSpPr/>
            <p:nvPr/>
          </p:nvSpPr>
          <p:spPr>
            <a:xfrm>
              <a:off x="6260495" y="4011340"/>
              <a:ext cx="176530" cy="404038"/>
            </a:xfrm>
            <a:custGeom>
              <a:avLst/>
              <a:gdLst/>
              <a:ahLst/>
              <a:cxnLst/>
              <a:rect l="0" t="0" r="0" b="0"/>
              <a:pathLst>
                <a:path w="176530" h="404038">
                  <a:moveTo>
                    <a:pt x="176517" y="0"/>
                  </a:moveTo>
                  <a:lnTo>
                    <a:pt x="176530" y="2"/>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7"/>
                    <a:pt x="0" y="176530"/>
                  </a:cubicBezTo>
                  <a:cubicBezTo>
                    <a:pt x="0" y="79045"/>
                    <a:pt x="79045"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116" name="Shape 1467"/>
            <p:cNvSpPr/>
            <p:nvPr/>
          </p:nvSpPr>
          <p:spPr>
            <a:xfrm>
              <a:off x="6437024" y="4011341"/>
              <a:ext cx="176530" cy="404015"/>
            </a:xfrm>
            <a:custGeom>
              <a:avLst/>
              <a:gdLst/>
              <a:ahLst/>
              <a:cxnLst/>
              <a:rect l="0" t="0" r="0" b="0"/>
              <a:pathLst>
                <a:path w="176530" h="404015">
                  <a:moveTo>
                    <a:pt x="0" y="0"/>
                  </a:moveTo>
                  <a:lnTo>
                    <a:pt x="35566" y="3585"/>
                  </a:lnTo>
                  <a:cubicBezTo>
                    <a:pt x="116012" y="20048"/>
                    <a:pt x="176530" y="91229"/>
                    <a:pt x="176530" y="176529"/>
                  </a:cubicBezTo>
                  <a:cubicBezTo>
                    <a:pt x="176530" y="263435"/>
                    <a:pt x="113716" y="335609"/>
                    <a:pt x="31026" y="350277"/>
                  </a:cubicBezTo>
                  <a:lnTo>
                    <a:pt x="0" y="404015"/>
                  </a:lnTo>
                  <a:lnTo>
                    <a:pt x="0" y="390934"/>
                  </a:lnTo>
                  <a:lnTo>
                    <a:pt x="25362" y="347014"/>
                  </a:lnTo>
                  <a:lnTo>
                    <a:pt x="26899" y="344384"/>
                  </a:lnTo>
                  <a:lnTo>
                    <a:pt x="29883" y="343851"/>
                  </a:lnTo>
                  <a:cubicBezTo>
                    <a:pt x="111075" y="329436"/>
                    <a:pt x="169977" y="259079"/>
                    <a:pt x="169977" y="176529"/>
                  </a:cubicBezTo>
                  <a:cubicBezTo>
                    <a:pt x="169977" y="94518"/>
                    <a:pt x="111597" y="25877"/>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117" name="Rectangle 116"/>
            <p:cNvSpPr/>
            <p:nvPr/>
          </p:nvSpPr>
          <p:spPr>
            <a:xfrm>
              <a:off x="6341706" y="4123656"/>
              <a:ext cx="242738" cy="16216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Time</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9880269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8797</TotalTime>
  <Words>4783</Words>
  <Application>Microsoft Office PowerPoint</Application>
  <PresentationFormat>On-screen Show (16:9)</PresentationFormat>
  <Paragraphs>389</Paragraphs>
  <Slides>70</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70</vt:i4>
      </vt:variant>
    </vt:vector>
  </HeadingPairs>
  <TitlesOfParts>
    <vt:vector size="75" baseType="lpstr">
      <vt:lpstr>Arial</vt:lpstr>
      <vt:lpstr>Calibri</vt:lpstr>
      <vt:lpstr>Liberation Serif</vt:lpstr>
      <vt:lpstr>BITS_PPT_template</vt:lpstr>
      <vt:lpstr>PG Template</vt:lpstr>
      <vt:lpstr>SS ZG 566 Secure Software Engineering</vt:lpstr>
      <vt:lpstr>Security Testing Concepts– Part 1 RL 6.1.1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Source Code Analyzers RL 6.1.2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Black Box Security Testing RL 6.2.2</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Fuzz Testing RL 6.3.1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Penetration Testing RL 6.3.2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BHARADWAJ Manam</cp:lastModifiedBy>
  <cp:revision>412</cp:revision>
  <dcterms:created xsi:type="dcterms:W3CDTF">2015-06-09T08:31:04Z</dcterms:created>
  <dcterms:modified xsi:type="dcterms:W3CDTF">2023-03-16T15:44:35Z</dcterms:modified>
</cp:coreProperties>
</file>