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 id="2147483679" r:id="rId2"/>
  </p:sldMasterIdLst>
  <p:notesMasterIdLst>
    <p:notesMasterId r:id="rId74"/>
  </p:notesMasterIdLst>
  <p:handoutMasterIdLst>
    <p:handoutMasterId r:id="rId75"/>
  </p:handoutMasterIdLst>
  <p:sldIdLst>
    <p:sldId id="381" r:id="rId3"/>
    <p:sldId id="389" r:id="rId4"/>
    <p:sldId id="582" r:id="rId5"/>
    <p:sldId id="583" r:id="rId6"/>
    <p:sldId id="584" r:id="rId7"/>
    <p:sldId id="585" r:id="rId8"/>
    <p:sldId id="586" r:id="rId9"/>
    <p:sldId id="587" r:id="rId10"/>
    <p:sldId id="588" r:id="rId11"/>
    <p:sldId id="589" r:id="rId12"/>
    <p:sldId id="590" r:id="rId13"/>
    <p:sldId id="665" r:id="rId14"/>
    <p:sldId id="666" r:id="rId15"/>
    <p:sldId id="667" r:id="rId16"/>
    <p:sldId id="591" r:id="rId17"/>
    <p:sldId id="592" r:id="rId18"/>
    <p:sldId id="660" r:id="rId19"/>
    <p:sldId id="594" r:id="rId20"/>
    <p:sldId id="595" r:id="rId21"/>
    <p:sldId id="596" r:id="rId22"/>
    <p:sldId id="597" r:id="rId23"/>
    <p:sldId id="598" r:id="rId24"/>
    <p:sldId id="599" r:id="rId25"/>
    <p:sldId id="600" r:id="rId26"/>
    <p:sldId id="659" r:id="rId27"/>
    <p:sldId id="634" r:id="rId28"/>
    <p:sldId id="635" r:id="rId29"/>
    <p:sldId id="662" r:id="rId30"/>
    <p:sldId id="605" r:id="rId31"/>
    <p:sldId id="606" r:id="rId32"/>
    <p:sldId id="607" r:id="rId33"/>
    <p:sldId id="611" r:id="rId34"/>
    <p:sldId id="612" r:id="rId35"/>
    <p:sldId id="613" r:id="rId36"/>
    <p:sldId id="657" r:id="rId37"/>
    <p:sldId id="614" r:id="rId38"/>
    <p:sldId id="668" r:id="rId39"/>
    <p:sldId id="669" r:id="rId40"/>
    <p:sldId id="670" r:id="rId41"/>
    <p:sldId id="621" r:id="rId42"/>
    <p:sldId id="615" r:id="rId43"/>
    <p:sldId id="619" r:id="rId44"/>
    <p:sldId id="620" r:id="rId45"/>
    <p:sldId id="622" r:id="rId46"/>
    <p:sldId id="623" r:id="rId47"/>
    <p:sldId id="663" r:id="rId48"/>
    <p:sldId id="636" r:id="rId49"/>
    <p:sldId id="637" r:id="rId50"/>
    <p:sldId id="639" r:id="rId51"/>
    <p:sldId id="640" r:id="rId52"/>
    <p:sldId id="641" r:id="rId53"/>
    <p:sldId id="642" r:id="rId54"/>
    <p:sldId id="643" r:id="rId55"/>
    <p:sldId id="644" r:id="rId56"/>
    <p:sldId id="645" r:id="rId57"/>
    <p:sldId id="646" r:id="rId58"/>
    <p:sldId id="647" r:id="rId59"/>
    <p:sldId id="671" r:id="rId60"/>
    <p:sldId id="672" r:id="rId61"/>
    <p:sldId id="673" r:id="rId62"/>
    <p:sldId id="648" r:id="rId63"/>
    <p:sldId id="649" r:id="rId64"/>
    <p:sldId id="650" r:id="rId65"/>
    <p:sldId id="651" r:id="rId66"/>
    <p:sldId id="652" r:id="rId67"/>
    <p:sldId id="653" r:id="rId68"/>
    <p:sldId id="654" r:id="rId69"/>
    <p:sldId id="655" r:id="rId70"/>
    <p:sldId id="656" r:id="rId71"/>
    <p:sldId id="601" r:id="rId72"/>
    <p:sldId id="664" r:id="rId73"/>
  </p:sldIdLst>
  <p:sldSz cx="9144000" cy="5143500" type="screen16x9"/>
  <p:notesSz cx="6858000" cy="9144000"/>
  <p:custDataLst>
    <p:tags r:id="rId7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434" autoAdjust="0"/>
  </p:normalViewPr>
  <p:slideViewPr>
    <p:cSldViewPr snapToGrid="0">
      <p:cViewPr>
        <p:scale>
          <a:sx n="98" d="100"/>
          <a:sy n="98" d="100"/>
        </p:scale>
        <p:origin x="1152" y="342"/>
      </p:cViewPr>
      <p:guideLst>
        <p:guide orient="horz" pos="2160"/>
        <p:guide pos="2880"/>
        <p:guide orient="horz" pos="162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tags" Target="tags/tag1.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394F4B-DBDD-4BF7-B613-78EDB047F2F9}" type="datetimeFigureOut">
              <a:rPr lang="en-US" smtClean="0"/>
              <a:t>1/17/2023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01AD7E-7F9D-4576-9772-0B1B702F1F55}" type="slidenum">
              <a:rPr lang="en-US" smtClean="0"/>
              <a:t>‹#›</a:t>
            </a:fld>
            <a:endParaRPr lang="en-US"/>
          </a:p>
        </p:txBody>
      </p:sp>
    </p:spTree>
    <p:extLst>
      <p:ext uri="{BB962C8B-B14F-4D97-AF65-F5344CB8AC3E}">
        <p14:creationId xmlns:p14="http://schemas.microsoft.com/office/powerpoint/2010/main" val="163550782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42289B-64AB-40F4-866F-7386DC470D15}"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38DE6F-CB63-4507-A312-B89798DB40FF}" type="slidenum">
              <a:rPr lang="en-US" smtClean="0"/>
              <a:t>‹#›</a:t>
            </a:fld>
            <a:endParaRPr lang="en-US"/>
          </a:p>
        </p:txBody>
      </p:sp>
    </p:spTree>
    <p:extLst>
      <p:ext uri="{BB962C8B-B14F-4D97-AF65-F5344CB8AC3E}">
        <p14:creationId xmlns:p14="http://schemas.microsoft.com/office/powerpoint/2010/main" val="20625682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05255C-BCCE-4062-AC53-FF5495AD3B7B}" type="slidenum">
              <a:rPr lang="en-US" smtClean="0"/>
              <a:t>3</a:t>
            </a:fld>
            <a:endParaRPr lang="en-US"/>
          </a:p>
        </p:txBody>
      </p:sp>
    </p:spTree>
    <p:extLst>
      <p:ext uri="{BB962C8B-B14F-4D97-AF65-F5344CB8AC3E}">
        <p14:creationId xmlns:p14="http://schemas.microsoft.com/office/powerpoint/2010/main" val="2062253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93B7410-F678-437A-BD1B-F9DEF99700A5}" type="slidenum">
              <a:rPr lang="en-AU" altLang="en-US"/>
              <a:pPr>
                <a:spcBef>
                  <a:spcPct val="0"/>
                </a:spcBef>
              </a:pPr>
              <a:t>57</a:t>
            </a:fld>
            <a:endParaRPr lang="en-AU" alt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In the mid-1990s, macro viruses became by far the most prevalent type of virus. Macro viruses are particularly threatening for a number of reasons:</a:t>
            </a:r>
          </a:p>
          <a:p>
            <a:pPr eaLnBrk="1" hangingPunct="1"/>
            <a:r>
              <a:rPr lang="en-US" altLang="en-US" b="1" smtClean="0">
                <a:latin typeface="Times New Roman" panose="02020603050405020304" pitchFamily="18" charset="0"/>
              </a:rPr>
              <a:t>1. </a:t>
            </a:r>
            <a:r>
              <a:rPr lang="en-US" altLang="en-US" smtClean="0">
                <a:latin typeface="Times New Roman" panose="02020603050405020304" pitchFamily="18" charset="0"/>
              </a:rPr>
              <a:t>A macro virus is platform independent. Virtually all of the macro viruses infect Microsoft Word documents. Any hardware platform and operating system that supports Word can be infected.</a:t>
            </a:r>
          </a:p>
          <a:p>
            <a:pPr eaLnBrk="1" hangingPunct="1"/>
            <a:r>
              <a:rPr lang="en-US" altLang="en-US" b="1" smtClean="0">
                <a:latin typeface="Times New Roman" panose="02020603050405020304" pitchFamily="18" charset="0"/>
              </a:rPr>
              <a:t>2.</a:t>
            </a:r>
            <a:r>
              <a:rPr lang="en-US" altLang="en-US" smtClean="0">
                <a:latin typeface="Times New Roman" panose="02020603050405020304" pitchFamily="18" charset="0"/>
              </a:rPr>
              <a:t> Macro viruses infect documents, not executable portions of code. Most of the information introduced onto a computer system is in the form of a document rather than a program.</a:t>
            </a:r>
          </a:p>
          <a:p>
            <a:pPr eaLnBrk="1" hangingPunct="1"/>
            <a:r>
              <a:rPr lang="en-US" altLang="en-US" b="1" smtClean="0">
                <a:latin typeface="Times New Roman" panose="02020603050405020304" pitchFamily="18" charset="0"/>
              </a:rPr>
              <a:t>3.</a:t>
            </a:r>
            <a:r>
              <a:rPr lang="en-US" altLang="en-US" smtClean="0">
                <a:latin typeface="Times New Roman" panose="02020603050405020304" pitchFamily="18" charset="0"/>
              </a:rPr>
              <a:t> Macro viruses are easily spread. A very common method is by electronic mail.</a:t>
            </a:r>
          </a:p>
          <a:p>
            <a:pPr eaLnBrk="1" hangingPunct="1"/>
            <a:r>
              <a:rPr lang="en-US" altLang="en-US" smtClean="0">
                <a:latin typeface="Times New Roman" panose="02020603050405020304" pitchFamily="18" charset="0"/>
              </a:rPr>
              <a:t>Macro viruses take advantage of a feature found in Word and other office applications such as Microsoft Excel, namely the macro. In essence, a macro is an executable program embedded in a word processing document or other type of file. Typically, users employ macros to automate repetitive tasks and thereby save keystrokes. The macro language is usually some form of the Basic programming language. A user might define a sequence of keystrokes in a macro and set it up so that the macro is invoked when a function key or special short combination of keys is input. Successive releases of Word provide increased protection against macro viruses. For example, Microsoft offers an optional Macro Virus Protection tool that detects suspicious Word files and alerts the customer to the potential risk of opening a file with macros. Various antivirus (A/V) product vendors have also developed tools to detect and correct macro viruses. As in other types of viruses, the arms race continues in the field of macro viruses, but they no longer are the predominant virus threat.</a:t>
            </a:r>
          </a:p>
        </p:txBody>
      </p:sp>
    </p:spTree>
    <p:extLst>
      <p:ext uri="{BB962C8B-B14F-4D97-AF65-F5344CB8AC3E}">
        <p14:creationId xmlns:p14="http://schemas.microsoft.com/office/powerpoint/2010/main" val="3938023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9C09A3F-43E5-4DC9-B866-C60F29E1F4C8}" type="slidenum">
              <a:rPr lang="en-AU" altLang="en-US"/>
              <a:pPr>
                <a:spcBef>
                  <a:spcPct val="0"/>
                </a:spcBef>
              </a:pPr>
              <a:t>61</a:t>
            </a:fld>
            <a:endParaRPr lang="en-AU" alt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worm is a program that can replicate itself and send copies from computer to computer across network connections. Upon arrival, the worm may be activated to replicate and propagate again. In addition to propagation, the worm usually performs some unwanted function. Network worm programs use network connections to spread from system to system. Once active within a system, a network worm can behave as a computer virus or bacteria, or it could implant Trojan horse programs or perform any number of disruptive or destructive actions. To replicate itself, a network worm uses some sort of network vehicle such as email, remote execution or remote login capabilities. The new copy of the worm program is then run on the remote system where, in addition to any functions that it performs at that system, it continues to spread in the same fashion. A network worm exhibits the same characteristics as a computer virus: a dormant phase, a propagation phase, a triggering phase, and an execution phase. The propagation phase generally: searches for other systems to infect by examining host tables or similar repositories of remote system addresses; establishes a connection with a remote system; and copies itself to the remote system and cause the copy to be run. The network worm may also attempt to determine whether a system has previously been infected before copying itself to the system. In a multiprogramming system, it may also disguise its presence by naming itself as a system process or using some other name that may not be noticed by a system operator. The concept of a computer worm was introduced in John Brunner’s 1975 SF novel “The Shockwave Rider”. The first known worm implementation was done in Xerox Palo Alto Labs in the early 1980s. It was a nonmalicious search for idle systems to use to run a computationally intensive task. As with viruses, network worms are difficult to counter.</a:t>
            </a:r>
          </a:p>
        </p:txBody>
      </p:sp>
    </p:spTree>
    <p:extLst>
      <p:ext uri="{BB962C8B-B14F-4D97-AF65-F5344CB8AC3E}">
        <p14:creationId xmlns:p14="http://schemas.microsoft.com/office/powerpoint/2010/main" val="4006663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5D62C89-3002-40AE-80DB-A04D17C9ABF3}" type="slidenum">
              <a:rPr lang="en-AU" altLang="en-US"/>
              <a:pPr>
                <a:spcBef>
                  <a:spcPct val="0"/>
                </a:spcBef>
              </a:pPr>
              <a:t>62</a:t>
            </a:fld>
            <a:endParaRPr lang="en-AU" alt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Until the current generation of worms, the best known was the worm released onto the Internet by Robert Morris in 1988. The Morris worm was designed to spread on UNIX systems and used a number of different techniques for propagation. When a copy began execution, its first task was to discover other hosts known to this host that would allow entry from this host. The worm performed this task by examining a variety of lists and tables, including system tables that declared which other machines were trusted by this host, users' mail forwarding files, tables by which users gave themselves permission for access to remote accounts, and from a program that reported the status of network connections. For each discovered host, the worm tried a number of methods for gaining access:</a:t>
            </a:r>
          </a:p>
          <a:p>
            <a:pPr eaLnBrk="1" hangingPunct="1">
              <a:buFont typeface="Times" panose="02020603050405020304" pitchFamily="18" charset="0"/>
              <a:buAutoNum type="arabicPeriod"/>
            </a:pPr>
            <a:r>
              <a:rPr lang="en-US" altLang="en-US" smtClean="0">
                <a:latin typeface="Times New Roman" panose="02020603050405020304" pitchFamily="18" charset="0"/>
              </a:rPr>
              <a:t> It attempted to log on to a remote host as a legitimate user, having cracked the local password file, and assuming that many users use the same password on different systems. </a:t>
            </a:r>
          </a:p>
          <a:p>
            <a:pPr eaLnBrk="1" hangingPunct="1">
              <a:buFont typeface="Times" panose="02020603050405020304" pitchFamily="18" charset="0"/>
              <a:buAutoNum type="arabicPeriod"/>
            </a:pPr>
            <a:r>
              <a:rPr lang="en-US" altLang="en-US" smtClean="0">
                <a:latin typeface="Times New Roman" panose="02020603050405020304" pitchFamily="18" charset="0"/>
              </a:rPr>
              <a:t> It exploited a bug in the finger protocol</a:t>
            </a:r>
          </a:p>
          <a:p>
            <a:pPr eaLnBrk="1" hangingPunct="1">
              <a:buFont typeface="Times" panose="02020603050405020304" pitchFamily="18" charset="0"/>
              <a:buAutoNum type="arabicPeriod"/>
            </a:pPr>
            <a:r>
              <a:rPr lang="en-US" altLang="en-US" smtClean="0">
                <a:latin typeface="Times New Roman" panose="02020603050405020304" pitchFamily="18" charset="0"/>
              </a:rPr>
              <a:t>It exploited a trapdoor in the debug option of the remote sendmail process.</a:t>
            </a:r>
          </a:p>
          <a:p>
            <a:pPr eaLnBrk="1" hangingPunct="1"/>
            <a:r>
              <a:rPr lang="en-US" altLang="en-US" smtClean="0">
                <a:latin typeface="Times New Roman" panose="02020603050405020304" pitchFamily="18" charset="0"/>
              </a:rPr>
              <a:t>If any of these attacks succeeded, the worm achieved communication with the operating system command interpreter. It then sent this interpreter a short bootstrap program, issued a command to execute that program, and then logged off. The bootstrap program then called back the parent program and downloaded the remainder of the worm. The new worm was then executed.</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865960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0BEF6EF-1677-41BD-8190-3F08B148C11D}" type="slidenum">
              <a:rPr lang="en-AU" altLang="en-US"/>
              <a:pPr>
                <a:spcBef>
                  <a:spcPct val="0"/>
                </a:spcBef>
              </a:pPr>
              <a:t>63</a:t>
            </a:fld>
            <a:endParaRPr lang="en-AU" alt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[ZOU05] describes a model for worm propagation based on an analysis of recent worm attacks. The speed of propagation and the total number of hosts infected depend on a number of factors, including the mode of propagation, the vulnerability or vulnerabilities exploited, and the degree of similarity to preceding attacks. For the latter factor, a an attack that is a variation on a recent previous attack may be countered more effectively than a more novel attack. Figure 7.6 shows the dynamics for one, typical, set of parameters. Propagation proceeds through three phases. In the initial phase, the number of hosts increases exponentially. To see that this is so, consider a simplified case in which a worm is launched from a single host and infects two nearby hosts. Each of these hosts infects two more hosts, and so on. This results in exponential growth. After a time, infecting hosts waste some time attacking already-infected hosts, which reduces the rate of infection. During this middle phase, growth is approximately linear, but the rate of infection is rapid. When most vulnerable computers have been infected, the attack enters a slow finish phase as the worm seeks out those remaining hosts that are difficult to identify. Clearly, the objective in countering a worm is to catch the worm in its slow start phase, at a time when few hosts have been infected.</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8212999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424871-7F6A-4BEC-9E0D-7DA71A4F95FE}" type="slidenum">
              <a:rPr lang="en-AU" altLang="en-US"/>
              <a:pPr>
                <a:spcBef>
                  <a:spcPct val="0"/>
                </a:spcBef>
              </a:pPr>
              <a:t>64</a:t>
            </a:fld>
            <a:endParaRPr lang="en-AU" alt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contemporary era of worm threats began with the release of the Code Red worm in July of 2001. Code Red exploits a security hole in the Microsoft Internet Information Server (IIS) to penetrate and spread. It also disables the system file checker in Windows. The worm probes random IP addresses to spread to other hosts. During a certain period of time, it only spreads. It then initiates a denial-of-service attack against a government Web site by flooding the site with packets from numerous hosts. The worm then suspends activities and reactivates periodically. In the second wave of attack, Code Red infected nearly 360,000 servers in 14 hours. In addition to the havoc it causes at the targeted server, Code Red can consume enormous amounts of Internet capacity, disrupting service. Code Red II is a variant that targets Microsoft IISs. In addition, this newer worm installs a backdoor allowing a hacker to direct activities of victim computers.</a:t>
            </a:r>
          </a:p>
          <a:p>
            <a:pPr eaLnBrk="1" hangingPunct="1"/>
            <a:r>
              <a:rPr lang="en-US" altLang="en-US" smtClean="0">
                <a:latin typeface="Times New Roman" panose="02020603050405020304" pitchFamily="18" charset="0"/>
              </a:rPr>
              <a:t>In early 2003, the SQL Slammer worm appeared. This worm exploited a buffer overflow vulnerability in Microsoft SQL server. The Slammer was extremely compact and spread rapidly, infecting 90% of vulnerable hosts within 10 minutes. Late 2003 saw the arrival of the Sobig.f worm, which exploited open proxy servers to turn infected machines into spam engines. At its peak, Sobig.f reportedly accounted for one in every 17 messages and produced more than one million copies of itself within the first 24 hours.</a:t>
            </a:r>
          </a:p>
          <a:p>
            <a:pPr eaLnBrk="1" hangingPunct="1"/>
            <a:r>
              <a:rPr lang="en-US" altLang="en-US" smtClean="0">
                <a:latin typeface="Times New Roman" panose="02020603050405020304" pitchFamily="18" charset="0"/>
              </a:rPr>
              <a:t>Mydoom is a mass-mailing e-mail worm that appeared in 2004. It followed a growing trend of installing a backdoor in infected computers, thereby enabling hackers to gain remote access to data such as passwords and credit card numbers. Mydoom replicated up to 1000 times per minute and reportedly flooded the Internet with 100 million infected messages in 36 hours.</a:t>
            </a:r>
          </a:p>
        </p:txBody>
      </p:sp>
    </p:spTree>
    <p:extLst>
      <p:ext uri="{BB962C8B-B14F-4D97-AF65-F5344CB8AC3E}">
        <p14:creationId xmlns:p14="http://schemas.microsoft.com/office/powerpoint/2010/main" val="374278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D2031B1-EE7F-44AD-947E-13FBE7AA6534}" type="slidenum">
              <a:rPr lang="en-AU" altLang="en-US"/>
              <a:pPr>
                <a:spcBef>
                  <a:spcPct val="0"/>
                </a:spcBef>
              </a:pPr>
              <a:t>65</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state of the art in worm technology includes the following:</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Multiplatform: </a:t>
            </a:r>
            <a:r>
              <a:rPr lang="en-US" altLang="en-US" smtClean="0">
                <a:latin typeface="Times New Roman" panose="02020603050405020304" pitchFamily="18" charset="0"/>
              </a:rPr>
              <a:t>Newer worms are not limited to Windows machines but can attack a variety of platforms, especially the popular varieties of UNIX.</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Multi-exploit: </a:t>
            </a:r>
            <a:r>
              <a:rPr lang="en-US" altLang="en-US" smtClean="0">
                <a:latin typeface="Times New Roman" panose="02020603050405020304" pitchFamily="18" charset="0"/>
              </a:rPr>
              <a:t>New worms penetrate systems in a variety of ways, using exploits against Web servers, browsers, e-mail, file sharing, and other network-based applications.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Ultrafast spreading: </a:t>
            </a:r>
            <a:r>
              <a:rPr lang="en-US" altLang="en-US" smtClean="0">
                <a:latin typeface="Times New Roman" panose="02020603050405020304" pitchFamily="18" charset="0"/>
              </a:rPr>
              <a:t>One technique to accelerate the spread of a worm is to conduct a prior Internet scan to accumulate Internet addresses of vulnerable machines.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Polymorphic: </a:t>
            </a:r>
            <a:r>
              <a:rPr lang="en-US" altLang="en-US" smtClean="0">
                <a:latin typeface="Times New Roman" panose="02020603050405020304" pitchFamily="18" charset="0"/>
              </a:rPr>
              <a:t>To evade detection, skip past filters, and foil real-time analysis, worms adopt the virus polymorphic technique. Each copy of the worm has new code generated on the fly using functionally equivalent instructions and encryption techniques.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Metamorphic: </a:t>
            </a:r>
            <a:r>
              <a:rPr lang="en-US" altLang="en-US" smtClean="0">
                <a:latin typeface="Times New Roman" panose="02020603050405020304" pitchFamily="18" charset="0"/>
              </a:rPr>
              <a:t>In addition to changing their appearance, metamorphic worms have a repertoire of behavior patterns that are unleashed at different stages of propagation.</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Transport vehicles: </a:t>
            </a:r>
            <a:r>
              <a:rPr lang="en-US" altLang="en-US" smtClean="0">
                <a:latin typeface="Times New Roman" panose="02020603050405020304" pitchFamily="18" charset="0"/>
              </a:rPr>
              <a:t>Because worms can rapidly compromise a large number of systems, they are ideal for spreading other distributed attack tools, such as distributed denial of service bots.</a:t>
            </a:r>
            <a:endParaRPr lang="en-US" altLang="en-US" b="1" smtClean="0">
              <a:latin typeface="Times New Roman" panose="02020603050405020304" pitchFamily="18" charset="0"/>
            </a:endParaRP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Zero-day exploit: </a:t>
            </a:r>
            <a:r>
              <a:rPr lang="en-US" altLang="en-US" smtClean="0">
                <a:latin typeface="Times New Roman" panose="02020603050405020304" pitchFamily="18" charset="0"/>
              </a:rPr>
              <a:t>To achieve maximum surprise and distribution, a worm should exploit an unknown vulnerability that is only discovered by the general network community when the worm is launched.</a:t>
            </a:r>
          </a:p>
        </p:txBody>
      </p:sp>
    </p:spTree>
    <p:extLst>
      <p:ext uri="{BB962C8B-B14F-4D97-AF65-F5344CB8AC3E}">
        <p14:creationId xmlns:p14="http://schemas.microsoft.com/office/powerpoint/2010/main" val="2408225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177F43A-E68A-4D22-A8DA-E4D649D8C3FE}" type="slidenum">
              <a:rPr lang="en-AU" altLang="en-US"/>
              <a:pPr>
                <a:spcBef>
                  <a:spcPct val="0"/>
                </a:spcBef>
              </a:pPr>
              <a:t>66</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93675" indent="-193675" eaLnBrk="1" hangingPunct="1"/>
            <a:r>
              <a:rPr lang="en-US" altLang="en-US" smtClean="0">
                <a:latin typeface="Times New Roman" panose="02020603050405020304" pitchFamily="18" charset="0"/>
              </a:rPr>
              <a:t>There is considerable overlap in techniques for dealing with viruses and worms. Once a worm is resident on a machine, antivirus software can be used to detect it. In addition, because worms propagation generates considerable network activity, the monitoring of that activity can lead form the basis of a worm defense. Have classes: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Signature-based worm scan filtering: generates a worm signature, which is then used to prevent worm scans from entering/leaving a network/host.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Filter-based worm containment: focuses on worm content rather than a scan signature. The filter checks a message to determine if it contains worm code.</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Payload-classification-based worm containment: examine packets to see if they contain a worm using anomaly detection techniques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Threshold random walk (TRW) scan detection: exploits randomness in picking destinations to connect to as a way of detecting if a scanner is in operation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Rate limiting: limits the rate of scanlike traffic from an infected host. </a:t>
            </a:r>
          </a:p>
          <a:p>
            <a:pPr marL="193675" indent="-193675" eaLnBrk="1" hangingPunct="1">
              <a:buFont typeface="Times" panose="02020603050405020304" pitchFamily="18" charset="0"/>
              <a:buAutoNum type="alphaUcPeriod"/>
            </a:pPr>
            <a:r>
              <a:rPr lang="en-US" altLang="en-US" smtClean="0">
                <a:latin typeface="Times New Roman" panose="02020603050405020304" pitchFamily="18" charset="0"/>
              </a:rPr>
              <a:t>Rate halting: immediately blocks outgoing traffic when a threshold is exceeded either in outgoing connection rate or diversity of connection attempts. Rate halting can integrate with a signature- or filter-based approach so that once a signature or filter is generated, every blocked host can be unblocked; as with rate limiting, rate halting techniques are not suitable for slow, stealthy worms. </a:t>
            </a:r>
          </a:p>
        </p:txBody>
      </p:sp>
    </p:spTree>
    <p:extLst>
      <p:ext uri="{BB962C8B-B14F-4D97-AF65-F5344CB8AC3E}">
        <p14:creationId xmlns:p14="http://schemas.microsoft.com/office/powerpoint/2010/main" val="343229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E38DE6F-CB63-4507-A312-B89798DB40FF}" type="slidenum">
              <a:rPr lang="en-US" smtClean="0"/>
              <a:t>6</a:t>
            </a:fld>
            <a:endParaRPr lang="en-US"/>
          </a:p>
        </p:txBody>
      </p:sp>
    </p:spTree>
    <p:extLst>
      <p:ext uri="{BB962C8B-B14F-4D97-AF65-F5344CB8AC3E}">
        <p14:creationId xmlns:p14="http://schemas.microsoft.com/office/powerpoint/2010/main" val="3094173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E38DE6F-CB63-4507-A312-B89798DB40FF}" type="slidenum">
              <a:rPr lang="en-US" smtClean="0"/>
              <a:t>42</a:t>
            </a:fld>
            <a:endParaRPr lang="en-US"/>
          </a:p>
        </p:txBody>
      </p:sp>
    </p:spTree>
    <p:extLst>
      <p:ext uri="{BB962C8B-B14F-4D97-AF65-F5344CB8AC3E}">
        <p14:creationId xmlns:p14="http://schemas.microsoft.com/office/powerpoint/2010/main" val="1598690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AE2D1B90-E49F-4F0A-8935-57847F5BC78F}" type="slidenum">
              <a:rPr lang="en-AU" altLang="en-US"/>
              <a:pPr>
                <a:spcBef>
                  <a:spcPct val="0"/>
                </a:spcBef>
              </a:pPr>
              <a:t>50</a:t>
            </a:fld>
            <a:endParaRPr lang="en-AU"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Perhaps the most sophisticated types of threats to computer systems are presented by programs that exploit vulnerabilities in computing systems. Such threats are referred to as </a:t>
            </a:r>
            <a:r>
              <a:rPr lang="en-US" altLang="en-US" b="1" smtClean="0">
                <a:latin typeface="Times New Roman" panose="02020603050405020304" pitchFamily="18" charset="0"/>
              </a:rPr>
              <a:t>malicious software</a:t>
            </a:r>
            <a:r>
              <a:rPr lang="en-US" altLang="en-US" smtClean="0">
                <a:latin typeface="Times New Roman" panose="02020603050405020304" pitchFamily="18" charset="0"/>
              </a:rPr>
              <a:t>, or </a:t>
            </a:r>
            <a:r>
              <a:rPr lang="en-US" altLang="en-US" b="1" smtClean="0">
                <a:latin typeface="Times New Roman" panose="02020603050405020304" pitchFamily="18" charset="0"/>
              </a:rPr>
              <a:t>malware</a:t>
            </a:r>
            <a:r>
              <a:rPr lang="en-US" altLang="en-US" smtClean="0">
                <a:latin typeface="Times New Roman" panose="02020603050405020304" pitchFamily="18" charset="0"/>
              </a:rPr>
              <a:t>. In this context, we are concerned with application programs as well as utility programs, such as editors and compilers, and kernel-level programs. This chapter examines malicious software, with a special emphasis on viruses and worms. The chapter begins with a survey of various types of malware, with a more detailed look at the nature of viruses and worms. We then turn to bots and rootkits. Throughout, the discussion presents both threats and countermeasures.</a:t>
            </a:r>
          </a:p>
          <a:p>
            <a:pPr eaLnBrk="1" hangingPunct="1"/>
            <a:r>
              <a:rPr lang="en-US" altLang="en-US" smtClean="0">
                <a:latin typeface="Times New Roman" panose="02020603050405020304" pitchFamily="18" charset="0"/>
              </a:rPr>
              <a:t>Malicious software can be divided into two categories: those that need a host program, and those that are independent. The former are essentially fragments of programs that cannot exist independently of some actual application program, utility, or system program. Viruses, logic bombs, and backdoors are examples. The latter are self-contained programs that can be scheduled and run by the operating system. Worms and bot programs are examples.</a:t>
            </a:r>
          </a:p>
          <a:p>
            <a:pPr eaLnBrk="1" hangingPunct="1"/>
            <a:r>
              <a:rPr lang="en-US" altLang="en-US" smtClean="0">
                <a:latin typeface="Times New Roman" panose="02020603050405020304" pitchFamily="18" charset="0"/>
              </a:rPr>
              <a:t>We can also differentiate between those software threats that do not replicate and those that do. The former are programs or fragments of programs that are activated by a trigger. Examples are logic bombs, backdoors, and bot programs. The latter consist of either a program fragment or an independent program that, when executed, may produce one or more copies of itself to be activated later on the same system or some other system. Viruses and worms are examples.</a:t>
            </a:r>
          </a:p>
        </p:txBody>
      </p:sp>
    </p:spTree>
    <p:extLst>
      <p:ext uri="{BB962C8B-B14F-4D97-AF65-F5344CB8AC3E}">
        <p14:creationId xmlns:p14="http://schemas.microsoft.com/office/powerpoint/2010/main" val="343027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667541A-8CFA-4671-AF74-462F1DB77E0D}" type="slidenum">
              <a:rPr lang="en-AU" altLang="en-US"/>
              <a:pPr>
                <a:spcBef>
                  <a:spcPct val="0"/>
                </a:spcBef>
              </a:pPr>
              <a:t>51</a:t>
            </a:fld>
            <a:endParaRPr lang="en-AU"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 terminology in this area presents problems because of a lack of universal agreement on all of the terms and because some of the categories overlap. Table 7.1 from the text, based on [SZOR05], is a useful guide.</a:t>
            </a:r>
          </a:p>
          <a:p>
            <a:pPr eaLnBrk="1" hangingPunct="1"/>
            <a:r>
              <a:rPr lang="en-US" altLang="en-US" smtClean="0">
                <a:latin typeface="Times New Roman" panose="02020603050405020304" pitchFamily="18" charset="0"/>
              </a:rPr>
              <a:t>Name 		Description </a:t>
            </a:r>
          </a:p>
          <a:p>
            <a:pPr eaLnBrk="1" hangingPunct="1"/>
            <a:r>
              <a:rPr lang="en-US" altLang="en-US" smtClean="0">
                <a:latin typeface="Times New Roman" panose="02020603050405020304" pitchFamily="18" charset="0"/>
              </a:rPr>
              <a:t>Virus attaches itself to a program and propagates copies of itself to other programs </a:t>
            </a:r>
          </a:p>
          <a:p>
            <a:pPr eaLnBrk="1" hangingPunct="1"/>
            <a:r>
              <a:rPr lang="en-US" altLang="en-US" smtClean="0">
                <a:latin typeface="Times New Roman" panose="02020603050405020304" pitchFamily="18" charset="0"/>
              </a:rPr>
              <a:t>Worm program that propagates copies of itself to other computers </a:t>
            </a:r>
          </a:p>
          <a:p>
            <a:pPr eaLnBrk="1" hangingPunct="1"/>
            <a:r>
              <a:rPr lang="en-US" altLang="en-US" smtClean="0">
                <a:latin typeface="Times New Roman" panose="02020603050405020304" pitchFamily="18" charset="0"/>
              </a:rPr>
              <a:t>Logic bomb triggers action when condition occurs </a:t>
            </a:r>
          </a:p>
          <a:p>
            <a:pPr eaLnBrk="1" hangingPunct="1"/>
            <a:r>
              <a:rPr lang="en-US" altLang="en-US" smtClean="0">
                <a:latin typeface="Times New Roman" panose="02020603050405020304" pitchFamily="18" charset="0"/>
              </a:rPr>
              <a:t>Trojan horse program that contains unexpected additional functionality </a:t>
            </a:r>
          </a:p>
          <a:p>
            <a:pPr eaLnBrk="1" hangingPunct="1"/>
            <a:r>
              <a:rPr lang="en-US" altLang="en-US" smtClean="0">
                <a:latin typeface="Times New Roman" panose="02020603050405020304" pitchFamily="18" charset="0"/>
              </a:rPr>
              <a:t>Backdoor program modification that allows unauthorized access to functionality </a:t>
            </a:r>
          </a:p>
          <a:p>
            <a:pPr eaLnBrk="1" hangingPunct="1"/>
            <a:r>
              <a:rPr lang="en-US" altLang="en-US" smtClean="0">
                <a:latin typeface="Times New Roman" panose="02020603050405020304" pitchFamily="18" charset="0"/>
              </a:rPr>
              <a:t>Mobile code software that can be shipped unchanged to a heterogeneous collection of platforms and execute with identical semantics</a:t>
            </a:r>
          </a:p>
          <a:p>
            <a:pPr eaLnBrk="1" hangingPunct="1"/>
            <a:r>
              <a:rPr lang="en-US" altLang="en-US" smtClean="0">
                <a:latin typeface="Times New Roman" panose="02020603050405020304" pitchFamily="18" charset="0"/>
              </a:rPr>
              <a:t>Auto-rooter malicious hacker tools used to break into new machines remotely Kit (virus generator) Set of tools for generating new viruses automatically </a:t>
            </a:r>
          </a:p>
          <a:p>
            <a:pPr eaLnBrk="1" hangingPunct="1"/>
            <a:r>
              <a:rPr lang="en-US" altLang="en-US" smtClean="0">
                <a:latin typeface="Times New Roman" panose="02020603050405020304" pitchFamily="18" charset="0"/>
              </a:rPr>
              <a:t>Spammer and Flooder programs are used to send large volumes of unwanted e-mail, or to attack systems with a large volumes of traffic to carry out a DoS attack </a:t>
            </a:r>
          </a:p>
          <a:p>
            <a:pPr eaLnBrk="1" hangingPunct="1"/>
            <a:r>
              <a:rPr lang="en-US" altLang="en-US" smtClean="0">
                <a:latin typeface="Times New Roman" panose="02020603050405020304" pitchFamily="18" charset="0"/>
              </a:rPr>
              <a:t>Keyloggers captures keystrokes on a compromised system </a:t>
            </a:r>
          </a:p>
          <a:p>
            <a:pPr eaLnBrk="1" hangingPunct="1"/>
            <a:r>
              <a:rPr lang="en-US" altLang="en-US" smtClean="0">
                <a:latin typeface="Times New Roman" panose="02020603050405020304" pitchFamily="18" charset="0"/>
              </a:rPr>
              <a:t>Rootkit set of hacker tools used after attacker has broken into a computer system and gained root-level access </a:t>
            </a:r>
          </a:p>
          <a:p>
            <a:pPr eaLnBrk="1" hangingPunct="1"/>
            <a:r>
              <a:rPr lang="en-US" altLang="en-US" smtClean="0">
                <a:latin typeface="Times New Roman" panose="02020603050405020304" pitchFamily="18" charset="0"/>
              </a:rPr>
              <a:t>Zombie program on infected machine activated to launch attacks on other machines</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274885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E30C1E6-9A8A-40CA-AE1C-B52AF7F4DBF4}" type="slidenum">
              <a:rPr lang="en-AU" altLang="en-US"/>
              <a:pPr>
                <a:spcBef>
                  <a:spcPct val="0"/>
                </a:spcBef>
              </a:pPr>
              <a:t>53</a:t>
            </a:fld>
            <a:endParaRPr lang="en-AU" altLang="en-US"/>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virus is a piece of software that can "infect" other programs by modifying them; the modification includes a copy of the virus program, which can then go on to infect other programs. A virus can do anything that other programs do. The difference is that a virus attaches itself to another program and executes secretly when the host program is run. Once a virus is executing, it can perform any function, such as erasing files and programs. Most viruses carry out their work in a manner that is specific to a particular operating system and, in some cases, specific to a particular hardware platform. Thus, they are designed to take advantage of the details and weaknesses of particular systems.  During its lifetime, a typical virus goes through the following four phases:</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Dormant phase:</a:t>
            </a:r>
            <a:r>
              <a:rPr lang="en-US" altLang="en-US" smtClean="0">
                <a:latin typeface="Times New Roman" panose="02020603050405020304" pitchFamily="18" charset="0"/>
              </a:rPr>
              <a:t> The virus is idle. The virus will eventually be activated by some event, such as a date, the presence of another program or file, or the capacity of the disk exceeding some limit. Not all viruses have this stage.</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Propagation phase: </a:t>
            </a:r>
            <a:r>
              <a:rPr lang="en-US" altLang="en-US" smtClean="0">
                <a:latin typeface="Times New Roman" panose="02020603050405020304" pitchFamily="18" charset="0"/>
              </a:rPr>
              <a:t>The virus places an identical copy of itself into other programs or into certain system areas on the disk. Each infected program will now contain a clone of the virus, which will itself enter a propagation phase.</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Triggering phase:</a:t>
            </a:r>
            <a:r>
              <a:rPr lang="en-US" altLang="en-US" smtClean="0">
                <a:latin typeface="Times New Roman" panose="02020603050405020304" pitchFamily="18" charset="0"/>
              </a:rPr>
              <a:t> The virus is activated to perform the function for which it was intended. As with the dormant phase, the triggering phase can be caused by a variety of system events, including a count of the number of times that this copy of the virus has made copies of itself.</a:t>
            </a:r>
          </a:p>
          <a:p>
            <a:pPr eaLnBrk="1" hangingPunct="1"/>
            <a:r>
              <a:rPr lang="en-US" altLang="en-US" smtClean="0">
                <a:latin typeface="Times New Roman" panose="02020603050405020304" pitchFamily="18" charset="0"/>
                <a:cs typeface="Times New Roman" panose="02020603050405020304" pitchFamily="18" charset="0"/>
              </a:rPr>
              <a:t>• </a:t>
            </a:r>
            <a:r>
              <a:rPr lang="en-US" altLang="en-US" b="1" smtClean="0">
                <a:latin typeface="Times New Roman" panose="02020603050405020304" pitchFamily="18" charset="0"/>
              </a:rPr>
              <a:t>Execution phase:</a:t>
            </a:r>
            <a:r>
              <a:rPr lang="en-US" altLang="en-US" smtClean="0">
                <a:latin typeface="Times New Roman" panose="02020603050405020304" pitchFamily="18" charset="0"/>
              </a:rPr>
              <a:t> The function is performed, which may be harmless, e.g. a message on the screen, or damaging, e.g. the destruction of programs and data files</a:t>
            </a:r>
          </a:p>
        </p:txBody>
      </p:sp>
    </p:spTree>
    <p:extLst>
      <p:ext uri="{BB962C8B-B14F-4D97-AF65-F5344CB8AC3E}">
        <p14:creationId xmlns:p14="http://schemas.microsoft.com/office/powerpoint/2010/main" val="36745238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1DBF751F-6401-452B-A323-CDDA00DEF019}" type="slidenum">
              <a:rPr lang="en-AU" altLang="en-US"/>
              <a:pPr>
                <a:spcBef>
                  <a:spcPct val="0"/>
                </a:spcBef>
              </a:pPr>
              <a:t>54</a:t>
            </a:fld>
            <a:endParaRPr lang="en-AU" alt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computer virus has three parts [AYCO06]: </a:t>
            </a:r>
          </a:p>
          <a:p>
            <a:pPr eaLnBrk="1" hangingPunct="1"/>
            <a:r>
              <a:rPr lang="en-US" altLang="en-US" smtClean="0">
                <a:latin typeface="Times New Roman" panose="02020603050405020304" pitchFamily="18" charset="0"/>
              </a:rPr>
              <a:t>• Infection mechanism:The means by which a virus spreads, enabling it to replicate. The mechanism is also referred to as the infection vector. </a:t>
            </a:r>
          </a:p>
          <a:p>
            <a:pPr eaLnBrk="1" hangingPunct="1"/>
            <a:r>
              <a:rPr lang="en-US" altLang="en-US" smtClean="0">
                <a:latin typeface="Times New Roman" panose="02020603050405020304" pitchFamily="18" charset="0"/>
              </a:rPr>
              <a:t>• Trigger: event or condition determining when the payload is activated or delivered. </a:t>
            </a:r>
          </a:p>
          <a:p>
            <a:pPr eaLnBrk="1" hangingPunct="1"/>
            <a:r>
              <a:rPr lang="en-US" altLang="en-US" smtClean="0">
                <a:latin typeface="Times New Roman" panose="02020603050405020304" pitchFamily="18" charset="0"/>
              </a:rPr>
              <a:t>• Payload: What the virus does, besides spreading. The payload may involve damage or may involve benign but noticeable activity. </a:t>
            </a:r>
          </a:p>
          <a:p>
            <a:pPr eaLnBrk="1" hangingPunct="1"/>
            <a:r>
              <a:rPr lang="en-US" altLang="en-US" smtClean="0">
                <a:latin typeface="Times New Roman" panose="02020603050405020304" pitchFamily="18" charset="0"/>
              </a:rPr>
              <a:t>A virus can be prepended or postpended to an executable program, or it can be embedded in some other fashion. The key to its operation is that the infected program, when invoked, will first execute the virus code and then execute the original code of the program.</a:t>
            </a:r>
          </a:p>
          <a:p>
            <a:pPr eaLnBrk="1" hangingPunct="1"/>
            <a:r>
              <a:rPr lang="en-US" altLang="en-US" smtClean="0">
                <a:latin typeface="Times New Roman" panose="02020603050405020304" pitchFamily="18" charset="0"/>
              </a:rPr>
              <a:t>Once a virus has gained entry to a system by infecting a single program, it is in a position to infect some or all other executable files on that system when the infected program executes. Thus, viral infection can be completely prevented by preventing the virus from gaining entry in the first place. Unfortunately, prevention is extraordinarily difficult because a virus can be part of any program outside a system. Thus, unless one is content to take an absolutely bare piece of iron and write all one's own system and application programs, one is vulnerable. The lack of access controls on early PCs is a key reason why traditional machine code based viruses spread rapidly on these systems. In contrast, while it is easy enough to write a machine code virus for UNIX systems, they were almost never seen in practice due to the existence of access controls on these systems prevented effective propagation of the virus.</a:t>
            </a:r>
          </a:p>
        </p:txBody>
      </p:sp>
    </p:spTree>
    <p:extLst>
      <p:ext uri="{BB962C8B-B14F-4D97-AF65-F5344CB8AC3E}">
        <p14:creationId xmlns:p14="http://schemas.microsoft.com/office/powerpoint/2010/main" val="2814615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4FB1017-DAF7-4B0F-B429-00343CB8E19B}" type="slidenum">
              <a:rPr lang="en-AU" altLang="en-US"/>
              <a:pPr>
                <a:spcBef>
                  <a:spcPct val="0"/>
                </a:spcBef>
              </a:pPr>
              <a:t>55</a:t>
            </a:fld>
            <a:endParaRPr lang="en-AU" alt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A very general depiction of virus structure is shown in Figure 7.1 (based on [COHE94]). In this case, the virus code, V, is prepended to infected programs, and it is assumed that the entry point to the program, when invoked, is the first line of the program. An infected program begins with the virus code and works as follows. The first line of code is a jump to the main virus program. The second line is a special marker that is used by the virus to determine whether or not a potential victim program has already been infected with this virus. When the program is invoked, control is immediately transferred to the main virus program. The virus program first seeks out uninfected executable files and infects them. Next, the virus may perform some action, usually detrimental to the system. This action could be performed every time the program is invoked, or it could be a logic bomb that triggers only under certain conditions. Finally, the virus transfers control to the original program. If the infection phase of the program is reasonably rapid, a user is unlikely to notice any difference between the execution of an infected and uninfected program.</a:t>
            </a:r>
          </a:p>
          <a:p>
            <a:pPr eaLnBrk="1" hangingPunct="1"/>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427708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1E3E31-E40A-4B63-8B0D-DD6A23F5508E}" type="slidenum">
              <a:rPr lang="en-AU" altLang="en-US"/>
              <a:pPr>
                <a:spcBef>
                  <a:spcPct val="0"/>
                </a:spcBef>
              </a:pPr>
              <a:t>56</a:t>
            </a:fld>
            <a:endParaRPr lang="en-AU" altLang="en-US"/>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mtClean="0">
                <a:latin typeface="Times New Roman" panose="02020603050405020304" pitchFamily="18" charset="0"/>
              </a:rPr>
              <a:t>There has been a continuous arms race between virus writers and writers of antivirus software since viruses first appeared. As effective countermeasures have been developed for existing types of viruses, new types have been developed. A virus classification by target includes the following categories: </a:t>
            </a:r>
          </a:p>
          <a:p>
            <a:pPr eaLnBrk="1" hangingPunct="1"/>
            <a:r>
              <a:rPr lang="en-US" altLang="en-US" smtClean="0">
                <a:latin typeface="Times New Roman" panose="02020603050405020304" pitchFamily="18" charset="0"/>
              </a:rPr>
              <a:t>• Boot sector infector:Infects a master boot record or boot record and spreads when a system is booted from the disk containing the virus. </a:t>
            </a:r>
          </a:p>
          <a:p>
            <a:pPr eaLnBrk="1" hangingPunct="1"/>
            <a:r>
              <a:rPr lang="en-US" altLang="en-US" smtClean="0">
                <a:latin typeface="Times New Roman" panose="02020603050405020304" pitchFamily="18" charset="0"/>
              </a:rPr>
              <a:t>• File infector: Infects files that the operating system or shell consider to be executable. </a:t>
            </a:r>
          </a:p>
          <a:p>
            <a:pPr eaLnBrk="1" hangingPunct="1"/>
            <a:r>
              <a:rPr lang="en-US" altLang="en-US" smtClean="0">
                <a:latin typeface="Times New Roman" panose="02020603050405020304" pitchFamily="18" charset="0"/>
              </a:rPr>
              <a:t>• Macro virus: Infects files with macro code that is interpreted by an application. </a:t>
            </a:r>
          </a:p>
          <a:p>
            <a:pPr eaLnBrk="1" hangingPunct="1"/>
            <a:r>
              <a:rPr lang="en-US" altLang="en-US" smtClean="0">
                <a:latin typeface="Times New Roman" panose="02020603050405020304" pitchFamily="18" charset="0"/>
              </a:rPr>
              <a:t>A virus classification by concealment strategy includes the following categories: </a:t>
            </a:r>
          </a:p>
          <a:p>
            <a:pPr eaLnBrk="1" hangingPunct="1"/>
            <a:r>
              <a:rPr lang="en-US" altLang="en-US" smtClean="0">
                <a:latin typeface="Times New Roman" panose="02020603050405020304" pitchFamily="18" charset="0"/>
              </a:rPr>
              <a:t>• Encrypted virus: the virus creates a random encryption key, stored with the virus, and encrypts the remainder of the virus. When an infected program is invoked, the virus uses the stored random key to decrypt the virus. When the virus replicates, a different random key is selected.</a:t>
            </a:r>
          </a:p>
          <a:p>
            <a:pPr eaLnBrk="1" hangingPunct="1"/>
            <a:r>
              <a:rPr lang="en-US" altLang="en-US" smtClean="0">
                <a:latin typeface="Times New Roman" panose="02020603050405020304" pitchFamily="18" charset="0"/>
              </a:rPr>
              <a:t>• Stealth virus: A form of virus explicitly designed to hide itself from detection by antivirus software. Thus,the entire virus, not just a payload is hidden. </a:t>
            </a:r>
          </a:p>
          <a:p>
            <a:pPr eaLnBrk="1" hangingPunct="1"/>
            <a:r>
              <a:rPr lang="en-US" altLang="en-US" smtClean="0">
                <a:latin typeface="Times New Roman" panose="02020603050405020304" pitchFamily="18" charset="0"/>
              </a:rPr>
              <a:t>• Polymorphic virus: A virus that mutates with every infection, making detection by the “signature”of the virus impossible. </a:t>
            </a:r>
          </a:p>
          <a:p>
            <a:pPr eaLnBrk="1" hangingPunct="1"/>
            <a:r>
              <a:rPr lang="en-US" altLang="en-US" smtClean="0">
                <a:latin typeface="Times New Roman" panose="02020603050405020304" pitchFamily="18" charset="0"/>
              </a:rPr>
              <a:t>• Metamorphic virus: As with a polymorphic virus ,a metamorphic virus mutates with every infection. The difference is that a metamorphic virus rewrites itself completely at each iteration, increasing the difficulty of detection. Metamorphic viruses may change their behavior as well as their appearance. </a:t>
            </a:r>
          </a:p>
        </p:txBody>
      </p:sp>
    </p:spTree>
    <p:extLst>
      <p:ext uri="{BB962C8B-B14F-4D97-AF65-F5344CB8AC3E}">
        <p14:creationId xmlns:p14="http://schemas.microsoft.com/office/powerpoint/2010/main" val="40821496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2514600"/>
            <a:ext cx="8686800" cy="20574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latin typeface="Arial" pitchFamily="34" charset="0"/>
              <a:cs typeface="Arial" pitchFamily="34" charset="0"/>
            </a:endParaRPr>
          </a:p>
        </p:txBody>
      </p:sp>
      <p:sp>
        <p:nvSpPr>
          <p:cNvPr id="5" name="Rectangle 4"/>
          <p:cNvSpPr/>
          <p:nvPr userDrawn="1"/>
        </p:nvSpPr>
        <p:spPr>
          <a:xfrm>
            <a:off x="2895600" y="4572000"/>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5"/>
          <p:cNvSpPr/>
          <p:nvPr userDrawn="1"/>
        </p:nvSpPr>
        <p:spPr>
          <a:xfrm>
            <a:off x="0" y="4572000"/>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userDrawn="1"/>
        </p:nvSpPr>
        <p:spPr>
          <a:xfrm>
            <a:off x="5791200" y="4572000"/>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423909" y="2514603"/>
            <a:ext cx="1627314" cy="14847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10" name="Group 11"/>
          <p:cNvGrpSpPr>
            <a:grpSpLocks/>
          </p:cNvGrpSpPr>
          <p:nvPr userDrawn="1"/>
        </p:nvGrpSpPr>
        <p:grpSpPr bwMode="auto">
          <a:xfrm>
            <a:off x="94567" y="3943354"/>
            <a:ext cx="2209800" cy="647241"/>
            <a:chOff x="246967" y="2209800"/>
            <a:chExt cx="2209800" cy="862986"/>
          </a:xfrm>
        </p:grpSpPr>
        <p:sp>
          <p:nvSpPr>
            <p:cNvPr id="11" name="TextBox 10"/>
            <p:cNvSpPr txBox="1"/>
            <p:nvPr userDrawn="1"/>
          </p:nvSpPr>
          <p:spPr>
            <a:xfrm>
              <a:off x="246967" y="2209800"/>
              <a:ext cx="2209800" cy="718145"/>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410039" y="2765011"/>
              <a:ext cx="1920240" cy="307775"/>
            </a:xfrm>
            <a:prstGeom prst="rect">
              <a:avLst/>
            </a:prstGeom>
            <a:noFill/>
          </p:spPr>
          <p:txBody>
            <a:bodyPr>
              <a:spAutoFit/>
            </a:bodyPr>
            <a:lstStyle/>
            <a:p>
              <a:pPr algn="ctr" fontAlgn="auto">
                <a:spcBef>
                  <a:spcPts val="0"/>
                </a:spcBef>
                <a:spcAft>
                  <a:spcPts val="0"/>
                </a:spcAft>
                <a:defRPr/>
              </a:pPr>
              <a:r>
                <a:rPr lang="en-US" sz="900" spc="0" dirty="0">
                  <a:solidFill>
                    <a:srgbClr val="FFFFFF"/>
                  </a:solidFill>
                  <a:latin typeface="Arial"/>
                  <a:cs typeface="Arial"/>
                </a:rPr>
                <a:t>Pilani | Dubai | Goa | Hyderabad</a:t>
              </a:r>
            </a:p>
          </p:txBody>
        </p:sp>
      </p:grpSp>
      <p:sp>
        <p:nvSpPr>
          <p:cNvPr id="7" name="Content Placeholder 6"/>
          <p:cNvSpPr>
            <a:spLocks noGrp="1"/>
          </p:cNvSpPr>
          <p:nvPr>
            <p:ph sz="quarter" idx="13"/>
          </p:nvPr>
        </p:nvSpPr>
        <p:spPr>
          <a:xfrm>
            <a:off x="2514600" y="4057650"/>
            <a:ext cx="6019800" cy="400050"/>
          </a:xfrm>
        </p:spPr>
        <p:txBody>
          <a:bodyPr anchor="b">
            <a:noAutofit/>
          </a:bodyPr>
          <a:lstStyle>
            <a:lvl1pPr marL="0" indent="0" algn="r">
              <a:lnSpc>
                <a:spcPts val="1800"/>
              </a:lnSpc>
              <a:spcBef>
                <a:spcPts val="0"/>
              </a:spcBef>
              <a:buNone/>
              <a:defRPr sz="1800" baseline="0">
                <a:solidFill>
                  <a:schemeClr val="bg1"/>
                </a:solidFill>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Click to edit Master text styles</a:t>
            </a:r>
          </a:p>
          <a:p>
            <a:pPr lvl="1"/>
            <a:r>
              <a:rPr lang="en-US" dirty="0" smtClean="0"/>
              <a:t>Second level</a:t>
            </a:r>
          </a:p>
        </p:txBody>
      </p:sp>
      <p:sp>
        <p:nvSpPr>
          <p:cNvPr id="2" name="Title 1"/>
          <p:cNvSpPr>
            <a:spLocks noGrp="1"/>
          </p:cNvSpPr>
          <p:nvPr>
            <p:ph type="title" hasCustomPrompt="1"/>
          </p:nvPr>
        </p:nvSpPr>
        <p:spPr>
          <a:xfrm>
            <a:off x="2514600" y="2857500"/>
            <a:ext cx="6019800" cy="1143000"/>
          </a:xfrm>
          <a:prstGeom prst="rect">
            <a:avLst/>
          </a:prstGeom>
        </p:spPr>
        <p:txBody>
          <a:bodyPr>
            <a:noAutofit/>
          </a:bodyPr>
          <a:lstStyle>
            <a:lvl1pPr algn="l">
              <a:lnSpc>
                <a:spcPts val="4000"/>
              </a:lnSpc>
              <a:defRPr sz="3600" baseline="0">
                <a:solidFill>
                  <a:schemeClr val="bg1"/>
                </a:solidFill>
                <a:latin typeface="Arial" panose="020B0604020202020204" pitchFamily="34" charset="0"/>
                <a:cs typeface="Arial" panose="020B0604020202020204" pitchFamily="34" charset="0"/>
              </a:defRPr>
            </a:lvl1pPr>
          </a:lstStyle>
          <a:p>
            <a:r>
              <a:rPr lang="en-US" dirty="0" smtClean="0"/>
              <a:t>Click to edit Mater title style</a:t>
            </a:r>
            <a:endParaRPr lang="en-US" dirty="0"/>
          </a:p>
        </p:txBody>
      </p:sp>
    </p:spTree>
    <p:extLst>
      <p:ext uri="{BB962C8B-B14F-4D97-AF65-F5344CB8AC3E}">
        <p14:creationId xmlns:p14="http://schemas.microsoft.com/office/powerpoint/2010/main" val="87250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srcRect/>
          <a:stretch>
            <a:fillRect/>
          </a:stretch>
        </p:blipFill>
        <p:spPr bwMode="auto">
          <a:xfrm>
            <a:off x="0" y="0"/>
            <a:ext cx="9144000" cy="5143500"/>
          </a:xfrm>
          <a:prstGeom prst="rect">
            <a:avLst/>
          </a:prstGeom>
          <a:noFill/>
          <a:ln w="9525">
            <a:noFill/>
            <a:miter lim="800000"/>
            <a:headEnd/>
            <a:tailEnd/>
          </a:ln>
        </p:spPr>
      </p:pic>
      <p:sp>
        <p:nvSpPr>
          <p:cNvPr id="4" name="Rectangle 3"/>
          <p:cNvSpPr/>
          <p:nvPr userDrawn="1"/>
        </p:nvSpPr>
        <p:spPr>
          <a:xfrm>
            <a:off x="0" y="3211116"/>
            <a:ext cx="9144000" cy="193238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6" name="Rectangle 5"/>
          <p:cNvSpPr/>
          <p:nvPr userDrawn="1"/>
        </p:nvSpPr>
        <p:spPr>
          <a:xfrm>
            <a:off x="2882900" y="5081588"/>
            <a:ext cx="2895600" cy="5715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7" name="Rectangle 6"/>
          <p:cNvSpPr/>
          <p:nvPr userDrawn="1"/>
        </p:nvSpPr>
        <p:spPr>
          <a:xfrm>
            <a:off x="-12700" y="5081588"/>
            <a:ext cx="2895600" cy="5715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Rectangle 7"/>
          <p:cNvSpPr/>
          <p:nvPr userDrawn="1"/>
        </p:nvSpPr>
        <p:spPr>
          <a:xfrm>
            <a:off x="5778500" y="5081588"/>
            <a:ext cx="2895600" cy="5715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9" name="TextBox 8"/>
          <p:cNvSpPr txBox="1"/>
          <p:nvPr userDrawn="1"/>
        </p:nvSpPr>
        <p:spPr>
          <a:xfrm>
            <a:off x="6858000" y="571500"/>
            <a:ext cx="2209800" cy="427040"/>
          </a:xfrm>
          <a:prstGeom prst="rect">
            <a:avLst/>
          </a:prstGeom>
          <a:noFill/>
        </p:spPr>
        <p:txBody>
          <a:bodyPr>
            <a:spAutoFit/>
          </a:bodyPr>
          <a:lstStyle/>
          <a:p>
            <a:pPr algn="ctr" fontAlgn="auto">
              <a:spcBef>
                <a:spcPts val="0"/>
              </a:spcBef>
              <a:spcAft>
                <a:spcPts val="0"/>
              </a:spcAft>
              <a:defRPr/>
            </a:pPr>
            <a:r>
              <a:rPr lang="en-US" sz="2175" b="1" spc="-113" dirty="0">
                <a:solidFill>
                  <a:schemeClr val="bg1"/>
                </a:solidFill>
                <a:latin typeface="Arial"/>
                <a:cs typeface="Arial"/>
              </a:rPr>
              <a:t>BITS</a:t>
            </a:r>
            <a:r>
              <a:rPr lang="en-US" sz="2175" spc="-113" dirty="0">
                <a:solidFill>
                  <a:schemeClr val="bg1"/>
                </a:solidFill>
                <a:latin typeface="Arial"/>
                <a:cs typeface="Arial"/>
              </a:rPr>
              <a:t> Pilani</a:t>
            </a:r>
          </a:p>
        </p:txBody>
      </p:sp>
      <p:sp>
        <p:nvSpPr>
          <p:cNvPr id="10" name="TextBox 9"/>
          <p:cNvSpPr txBox="1"/>
          <p:nvPr userDrawn="1"/>
        </p:nvSpPr>
        <p:spPr>
          <a:xfrm>
            <a:off x="7237155" y="878681"/>
            <a:ext cx="1525845" cy="200055"/>
          </a:xfrm>
          <a:prstGeom prst="rect">
            <a:avLst/>
          </a:prstGeom>
          <a:noFill/>
        </p:spPr>
        <p:txBody>
          <a:bodyPr wrap="square">
            <a:spAutoFit/>
          </a:bodyPr>
          <a:lstStyle/>
          <a:p>
            <a:pPr algn="ctr" fontAlgn="auto">
              <a:spcBef>
                <a:spcPts val="0"/>
              </a:spcBef>
              <a:spcAft>
                <a:spcPts val="0"/>
              </a:spcAft>
              <a:defRPr/>
            </a:pPr>
            <a:r>
              <a:rPr lang="en-US" sz="700" spc="0" dirty="0" smtClean="0">
                <a:solidFill>
                  <a:srgbClr val="FFFFFF"/>
                </a:solidFill>
                <a:latin typeface="Arial"/>
                <a:cs typeface="Arial"/>
              </a:rPr>
              <a:t>Pilani | Dubai | Goa | Hyderabad</a:t>
            </a:r>
            <a:endParaRPr lang="en-US" sz="700" spc="0" dirty="0">
              <a:solidFill>
                <a:srgbClr val="FFFFFF"/>
              </a:solidFill>
              <a:latin typeface="Arial"/>
              <a:cs typeface="Arial"/>
            </a:endParaRPr>
          </a:p>
        </p:txBody>
      </p:sp>
      <p:sp>
        <p:nvSpPr>
          <p:cNvPr id="17" name="Content Placeholder 16"/>
          <p:cNvSpPr>
            <a:spLocks noGrp="1"/>
          </p:cNvSpPr>
          <p:nvPr>
            <p:ph sz="quarter" idx="10"/>
          </p:nvPr>
        </p:nvSpPr>
        <p:spPr>
          <a:xfrm>
            <a:off x="304800" y="3486150"/>
            <a:ext cx="8458200" cy="1200150"/>
          </a:xfrm>
        </p:spPr>
        <p:txBody>
          <a:bodyPr>
            <a:noAutofit/>
          </a:bodyPr>
          <a:lstStyle>
            <a:lvl1pPr marL="0" indent="0">
              <a:lnSpc>
                <a:spcPts val="3150"/>
              </a:lnSpc>
              <a:spcBef>
                <a:spcPts val="0"/>
              </a:spcBef>
              <a:buNone/>
              <a:defRPr sz="3000" b="1" spc="-113"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159982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229600" cy="3394472"/>
          </a:xfrm>
        </p:spPr>
        <p:txBody>
          <a:bodyPr/>
          <a:lstStyle>
            <a:lvl1pPr marL="257175" marR="0" indent="-257175" algn="l" defTabSz="685800" rtl="0" eaLnBrk="1" fontAlgn="auto" latinLnBrk="0" hangingPunct="1">
              <a:lnSpc>
                <a:spcPct val="100000"/>
              </a:lnSpc>
              <a:spcBef>
                <a:spcPct val="20000"/>
              </a:spcBef>
              <a:spcAft>
                <a:spcPts val="0"/>
              </a:spcAft>
              <a:buClr>
                <a:srgbClr val="101141"/>
              </a:buClr>
              <a:buSzTx/>
              <a:buFont typeface="Arial" pitchFamily="34" charset="0"/>
              <a:buNone/>
              <a:tabLst/>
              <a:defRPr sz="1800">
                <a:latin typeface="Arial"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dirty="0" smtClean="0"/>
          </a:p>
        </p:txBody>
      </p:sp>
      <p:sp>
        <p:nvSpPr>
          <p:cNvPr id="27" name="Content Placeholder 18"/>
          <p:cNvSpPr>
            <a:spLocks noGrp="1"/>
          </p:cNvSpPr>
          <p:nvPr>
            <p:ph sz="quarter" idx="10"/>
          </p:nvPr>
        </p:nvSpPr>
        <p:spPr>
          <a:xfrm>
            <a:off x="304800" y="251214"/>
            <a:ext cx="6324600" cy="720336"/>
          </a:xfrm>
        </p:spPr>
        <p:txBody>
          <a:bodyPr anchor="ctr">
            <a:normAutofit/>
          </a:bodyPr>
          <a:lstStyle>
            <a:lvl1pPr marL="0">
              <a:lnSpc>
                <a:spcPts val="2700"/>
              </a:lnSpc>
              <a:spcBef>
                <a:spcPts val="0"/>
              </a:spcBef>
              <a:buNone/>
              <a:defRPr sz="2700" b="0" spc="0" baseline="0">
                <a:solidFill>
                  <a:srgbClr val="FF0000"/>
                </a:solidFill>
                <a:effectLst>
                  <a:outerShdw blurRad="50800" dist="38100" dir="2700000" algn="tl" rotWithShape="0">
                    <a:prstClr val="black">
                      <a:alpha val="40000"/>
                    </a:prstClr>
                  </a:outerShdw>
                </a:effectLst>
                <a:latin typeface="Arial" pitchFamily="34" charset="0"/>
                <a:cs typeface="Arial" pitchFamily="34" charset="0"/>
              </a:defRPr>
            </a:lvl1pPr>
          </a:lstStyle>
          <a:p>
            <a:pPr lvl="0"/>
            <a:r>
              <a:rPr lang="en-US" dirty="0" smtClean="0"/>
              <a:t>Click to edit Master text styles</a:t>
            </a:r>
          </a:p>
        </p:txBody>
      </p:sp>
      <p:sp>
        <p:nvSpPr>
          <p:cNvPr id="20" name="TextBox 19"/>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latin typeface="Arial" panose="020B0604020202020204" pitchFamily="34" charset="0"/>
                <a:cs typeface="Arial" panose="020B0604020202020204" pitchFamily="34" charset="0"/>
              </a:rPr>
              <a:t>BITS-Pilani</a:t>
            </a:r>
            <a:endParaRPr lang="en-US" sz="825" b="1" dirty="0">
              <a:solidFill>
                <a:srgbClr val="3333CC"/>
              </a:solidFill>
              <a:latin typeface="Arial" panose="020B0604020202020204" pitchFamily="34" charset="0"/>
              <a:cs typeface="Arial" panose="020B0604020202020204" pitchFamily="34" charset="0"/>
            </a:endParaRPr>
          </a:p>
        </p:txBody>
      </p:sp>
      <p:sp>
        <p:nvSpPr>
          <p:cNvPr id="21" name="TextBox 20"/>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latin typeface="Arial" panose="020B0604020202020204" pitchFamily="34" charset="0"/>
                <a:cs typeface="Arial" panose="020B0604020202020204" pitchFamily="34" charset="0"/>
              </a:rPr>
              <a:pPr algn="ctr" eaLnBrk="0" fontAlgn="base" hangingPunct="0">
                <a:spcBef>
                  <a:spcPct val="0"/>
                </a:spcBef>
                <a:spcAft>
                  <a:spcPct val="0"/>
                </a:spcAft>
                <a:defRPr/>
              </a:pPr>
              <a:t>‹#›</a:t>
            </a:fld>
            <a:endParaRPr lang="en-US" sz="750" b="1" cap="small" spc="150" dirty="0">
              <a:solidFill>
                <a:srgbClr val="00B0F0"/>
              </a:solidFill>
              <a:latin typeface="Arial" panose="020B0604020202020204" pitchFamily="34" charset="0"/>
              <a:cs typeface="Arial" panose="020B0604020202020204" pitchFamily="34" charset="0"/>
            </a:endParaRPr>
          </a:p>
        </p:txBody>
      </p:sp>
      <p:grpSp>
        <p:nvGrpSpPr>
          <p:cNvPr id="22" name="Group 21"/>
          <p:cNvGrpSpPr/>
          <p:nvPr userDrawn="1"/>
        </p:nvGrpSpPr>
        <p:grpSpPr>
          <a:xfrm>
            <a:off x="0" y="685801"/>
            <a:ext cx="7010400" cy="34289"/>
            <a:chOff x="1905000" y="6553200"/>
            <a:chExt cx="7010400" cy="45719"/>
          </a:xfrm>
        </p:grpSpPr>
        <p:sp>
          <p:nvSpPr>
            <p:cNvPr id="23" name="Rectangle 22"/>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4" name="Rectangle 2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5" name="Rectangle 24"/>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8" name="Rectangle 27"/>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30" name="Rectangle 29"/>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31"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5789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000">
                <a:latin typeface="+mn-lt"/>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28650" y="4767264"/>
            <a:ext cx="2057400" cy="273844"/>
          </a:xfrm>
          <a:prstGeom prst="rect">
            <a:avLst/>
          </a:prstGeom>
        </p:spPr>
        <p:txBody>
          <a:bodyPr/>
          <a:lstStyle/>
          <a:p>
            <a:fld id="{4A38A739-ECC9-4956-8F2F-2B2289F83DB1}" type="datetime1">
              <a:rPr lang="en-US" smtClean="0"/>
              <a:t>1/17/2023</a:t>
            </a:fld>
            <a:endParaRPr lang="en-US"/>
          </a:p>
        </p:txBody>
      </p:sp>
      <p:sp>
        <p:nvSpPr>
          <p:cNvPr id="5" name="Footer Placeholder 4"/>
          <p:cNvSpPr>
            <a:spLocks noGrp="1"/>
          </p:cNvSpPr>
          <p:nvPr>
            <p:ph type="ftr" sz="quarter" idx="11"/>
          </p:nvPr>
        </p:nvSpPr>
        <p:spPr>
          <a:xfrm>
            <a:off x="3028950" y="4767264"/>
            <a:ext cx="30861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4767264"/>
            <a:ext cx="2057400" cy="273844"/>
          </a:xfrm>
          <a:prstGeom prst="rect">
            <a:avLst/>
          </a:prstGeom>
        </p:spPr>
        <p:txBody>
          <a:bodyPr/>
          <a:lstStyle/>
          <a:p>
            <a:fld id="{7F2C1A0D-040B-4E89-A306-DD148659D927}" type="slidenum">
              <a:rPr lang="en-US" smtClean="0"/>
              <a:t>‹#›</a:t>
            </a:fld>
            <a:endParaRPr lang="en-US"/>
          </a:p>
        </p:txBody>
      </p:sp>
    </p:spTree>
    <p:extLst>
      <p:ext uri="{BB962C8B-B14F-4D97-AF65-F5344CB8AC3E}">
        <p14:creationId xmlns:p14="http://schemas.microsoft.com/office/powerpoint/2010/main" val="1041794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Content Placeholder 16"/>
          <p:cNvSpPr>
            <a:spLocks noGrp="1"/>
          </p:cNvSpPr>
          <p:nvPr>
            <p:ph sz="quarter" idx="10"/>
          </p:nvPr>
        </p:nvSpPr>
        <p:spPr>
          <a:xfrm>
            <a:off x="274320" y="68580"/>
            <a:ext cx="6537960" cy="582930"/>
          </a:xfrm>
          <a:prstGeom prst="rect">
            <a:avLst/>
          </a:prstGeom>
        </p:spPr>
        <p:txBody>
          <a:bodyPr lIns="0" tIns="0" rIns="0" bIns="0" anchor="ctr">
            <a:noAutofit/>
          </a:bodyPr>
          <a:lstStyle>
            <a:lvl1pPr marL="0" indent="0" algn="ctr">
              <a:lnSpc>
                <a:spcPct val="100000"/>
              </a:lnSpc>
              <a:spcBef>
                <a:spcPts val="0"/>
              </a:spcBef>
              <a:buNone/>
              <a:defRPr sz="2250" b="0" spc="225" baseline="0">
                <a:solidFill>
                  <a:srgbClr val="FF0000"/>
                </a:solidFill>
                <a:effectLst>
                  <a:outerShdw blurRad="38100" dist="38100" dir="2700000" algn="tl">
                    <a:srgbClr val="000000">
                      <a:alpha val="43137"/>
                    </a:srgbClr>
                  </a:outerShdw>
                </a:effectLst>
                <a:latin typeface="Arial" pitchFamily="34" charset="0"/>
                <a:cs typeface="Arial" pitchFamily="34" charset="0"/>
              </a:defRPr>
            </a:lvl1pPr>
          </a:lstStyle>
          <a:p>
            <a:pPr lvl="0"/>
            <a:r>
              <a:rPr lang="en-US" dirty="0" smtClean="0"/>
              <a:t>Click to edit Master text styles</a:t>
            </a:r>
          </a:p>
        </p:txBody>
      </p:sp>
      <p:sp>
        <p:nvSpPr>
          <p:cNvPr id="3" name="Content Placeholder 2"/>
          <p:cNvSpPr>
            <a:spLocks noGrp="1"/>
          </p:cNvSpPr>
          <p:nvPr>
            <p:ph idx="1"/>
          </p:nvPr>
        </p:nvSpPr>
        <p:spPr>
          <a:xfrm>
            <a:off x="274320" y="754380"/>
            <a:ext cx="8503920" cy="4114800"/>
          </a:xfrm>
          <a:prstGeom prst="rect">
            <a:avLst/>
          </a:prstGeom>
        </p:spPr>
        <p:txBody>
          <a:bodyPr lIns="0" rIns="0"/>
          <a:lstStyle>
            <a:lvl1pPr marL="255985" marR="0" indent="-255985" algn="just" defTabSz="685800" rtl="0" eaLnBrk="1" fontAlgn="auto" latinLnBrk="0" hangingPunct="1">
              <a:lnSpc>
                <a:spcPct val="100000"/>
              </a:lnSpc>
              <a:spcBef>
                <a:spcPts val="450"/>
              </a:spcBef>
              <a:spcAft>
                <a:spcPts val="0"/>
              </a:spcAft>
              <a:buClr>
                <a:srgbClr val="FF0000"/>
              </a:buClr>
              <a:buSzTx/>
              <a:buFont typeface="Arial" pitchFamily="34" charset="0"/>
              <a:buChar char="•"/>
              <a:tabLst/>
              <a:defRPr sz="1650">
                <a:latin typeface="Calibri" pitchFamily="34" charset="0"/>
                <a:cs typeface="Arial" pitchFamily="34" charset="0"/>
              </a:defRPr>
            </a:lvl1pPr>
            <a:lvl2pPr marL="557213" marR="0" indent="-214313" algn="l" defTabSz="685800" rtl="0" eaLnBrk="1" fontAlgn="auto" latinLnBrk="0" hangingPunct="1">
              <a:lnSpc>
                <a:spcPct val="100000"/>
              </a:lnSpc>
              <a:spcBef>
                <a:spcPct val="20000"/>
              </a:spcBef>
              <a:spcAft>
                <a:spcPts val="0"/>
              </a:spcAft>
              <a:buClrTx/>
              <a:buSzTx/>
              <a:buFont typeface="Arial" pitchFamily="34" charset="0"/>
              <a:buChar char="–"/>
              <a:tabLst/>
              <a:defRPr sz="1200">
                <a:latin typeface="Arial" pitchFamily="34" charset="0"/>
                <a:cs typeface="Arial" pitchFamily="34" charset="0"/>
              </a:defRPr>
            </a:lvl2pPr>
          </a:lstStyle>
          <a:p>
            <a:pPr lvl="0"/>
            <a:r>
              <a:rPr lang="en-US" dirty="0" smtClean="0"/>
              <a:t>Click to edit Master text styles</a:t>
            </a:r>
          </a:p>
        </p:txBody>
      </p:sp>
    </p:spTree>
    <p:extLst>
      <p:ext uri="{BB962C8B-B14F-4D97-AF65-F5344CB8AC3E}">
        <p14:creationId xmlns:p14="http://schemas.microsoft.com/office/powerpoint/2010/main" val="100076559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Text Placeholder 2"/>
          <p:cNvSpPr>
            <a:spLocks noGrp="1"/>
          </p:cNvSpPr>
          <p:nvPr>
            <p:ph type="body" idx="1"/>
          </p:nvPr>
        </p:nvSpPr>
        <p:spPr bwMode="auto">
          <a:xfrm>
            <a:off x="457200" y="1200152"/>
            <a:ext cx="8229600" cy="33944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 name="Title Placeholder 1"/>
          <p:cNvSpPr>
            <a:spLocks noGrp="1"/>
          </p:cNvSpPr>
          <p:nvPr>
            <p:ph type="title"/>
          </p:nvPr>
        </p:nvSpPr>
        <p:spPr>
          <a:xfrm>
            <a:off x="628650" y="274638"/>
            <a:ext cx="7886700" cy="993775"/>
          </a:xfrm>
          <a:prstGeom prst="rect">
            <a:avLst/>
          </a:prstGeom>
        </p:spPr>
        <p:txBody>
          <a:bodyPr vert="horz" lIns="91440" tIns="45720" rIns="91440" bIns="45720" rtlCol="0" anchor="ctr">
            <a:normAutofit/>
          </a:bodyPr>
          <a:lstStyle/>
          <a:p>
            <a:r>
              <a:rPr lang="en-US" smtClean="0"/>
              <a:t>Click to edit Master title style</a:t>
            </a:r>
            <a:endParaRPr lang="en-IN"/>
          </a:p>
        </p:txBody>
      </p:sp>
    </p:spTree>
    <p:extLst>
      <p:ext uri="{BB962C8B-B14F-4D97-AF65-F5344CB8AC3E}">
        <p14:creationId xmlns:p14="http://schemas.microsoft.com/office/powerpoint/2010/main" val="3118195196"/>
      </p:ext>
    </p:extLst>
  </p:cSld>
  <p:clrMap bg1="lt1" tx1="dk1" bg2="lt2" tx2="dk2" accent1="accent1" accent2="accent2" accent3="accent3" accent4="accent4" accent5="accent5" accent6="accent6" hlink="hlink" folHlink="folHlink"/>
  <p:sldLayoutIdLst>
    <p:sldLayoutId id="2147483677" r:id="rId1"/>
    <p:sldLayoutId id="2147483682" r:id="rId2"/>
    <p:sldLayoutId id="2147483683" r:id="rId3"/>
    <p:sldLayoutId id="2147483690" r:id="rId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p:titleStyle>
    <p:bodyStyle>
      <a:lvl1pPr marL="257175" indent="-257175"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8" name="Group 17"/>
          <p:cNvGrpSpPr/>
          <p:nvPr/>
        </p:nvGrpSpPr>
        <p:grpSpPr>
          <a:xfrm>
            <a:off x="0" y="685801"/>
            <a:ext cx="7010400" cy="34289"/>
            <a:chOff x="1905000" y="6553200"/>
            <a:chExt cx="7010400" cy="45719"/>
          </a:xfrm>
        </p:grpSpPr>
        <p:sp>
          <p:nvSpPr>
            <p:cNvPr id="19" name="Rectangle 1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0" name="Rectangle 1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1" name="Rectangle 2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grpSp>
        <p:nvGrpSpPr>
          <p:cNvPr id="26" name="Group 25"/>
          <p:cNvGrpSpPr/>
          <p:nvPr userDrawn="1"/>
        </p:nvGrpSpPr>
        <p:grpSpPr>
          <a:xfrm>
            <a:off x="2056130" y="4914901"/>
            <a:ext cx="7086600" cy="34289"/>
            <a:chOff x="1905000" y="6553200"/>
            <a:chExt cx="7010400" cy="45719"/>
          </a:xfrm>
        </p:grpSpPr>
        <p:sp>
          <p:nvSpPr>
            <p:cNvPr id="27" name="Rectangle 2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8" name="Rectangle 2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sp>
          <p:nvSpPr>
            <p:cNvPr id="29" name="Rectangle 2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eaLnBrk="0" fontAlgn="base" hangingPunct="0">
                <a:spcBef>
                  <a:spcPct val="0"/>
                </a:spcBef>
                <a:spcAft>
                  <a:spcPct val="0"/>
                </a:spcAft>
              </a:pPr>
              <a:endParaRPr lang="en-US" sz="1800" dirty="0">
                <a:solidFill>
                  <a:srgbClr val="FFFFFF"/>
                </a:solidFill>
              </a:endParaRPr>
            </a:p>
          </p:txBody>
        </p:sp>
      </p:grpSp>
      <p:sp>
        <p:nvSpPr>
          <p:cNvPr id="24" name="Rectangle 4"/>
          <p:cNvSpPr txBox="1">
            <a:spLocks noChangeArrowheads="1"/>
          </p:cNvSpPr>
          <p:nvPr userDrawn="1"/>
        </p:nvSpPr>
        <p:spPr bwMode="auto">
          <a:xfrm>
            <a:off x="2011680" y="4942561"/>
            <a:ext cx="2834640"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just" eaLnBrk="0" fontAlgn="base" hangingPunct="0">
              <a:spcBef>
                <a:spcPct val="0"/>
              </a:spcBef>
              <a:spcAft>
                <a:spcPct val="0"/>
              </a:spcAft>
              <a:defRPr/>
            </a:pPr>
            <a:endParaRPr lang="en-US" sz="825" b="1" cap="small" spc="83" dirty="0">
              <a:solidFill>
                <a:srgbClr val="FF0000"/>
              </a:solidFill>
              <a:latin typeface="Arial"/>
              <a:cs typeface="Arial"/>
            </a:endParaRPr>
          </a:p>
        </p:txBody>
      </p:sp>
      <p:sp>
        <p:nvSpPr>
          <p:cNvPr id="25" name="TextBox 24"/>
          <p:cNvSpPr txBox="1"/>
          <p:nvPr userDrawn="1"/>
        </p:nvSpPr>
        <p:spPr>
          <a:xfrm>
            <a:off x="8538210" y="4977152"/>
            <a:ext cx="582930" cy="126958"/>
          </a:xfrm>
          <a:prstGeom prst="rect">
            <a:avLst/>
          </a:prstGeom>
          <a:noFill/>
        </p:spPr>
        <p:txBody>
          <a:bodyPr wrap="square" lIns="0" tIns="0" rIns="0" bIns="0" rtlCol="0" anchor="ctr">
            <a:spAutoFit/>
          </a:bodyPr>
          <a:lstStyle/>
          <a:p>
            <a:pPr algn="just" eaLnBrk="0" fontAlgn="base" hangingPunct="0">
              <a:spcBef>
                <a:spcPct val="0"/>
              </a:spcBef>
              <a:spcAft>
                <a:spcPct val="0"/>
              </a:spcAft>
            </a:pPr>
            <a:r>
              <a:rPr lang="en-US" sz="825" b="1" dirty="0" smtClean="0">
                <a:solidFill>
                  <a:srgbClr val="3333CC"/>
                </a:solidFill>
                <a:cs typeface="Arial"/>
              </a:rPr>
              <a:t>BITS-Pilani</a:t>
            </a:r>
            <a:endParaRPr lang="en-US" sz="825" b="1" dirty="0">
              <a:solidFill>
                <a:srgbClr val="3333CC"/>
              </a:solidFill>
              <a:cs typeface="Arial"/>
            </a:endParaRPr>
          </a:p>
        </p:txBody>
      </p:sp>
      <p:sp>
        <p:nvSpPr>
          <p:cNvPr id="30" name="TextBox 29"/>
          <p:cNvSpPr txBox="1"/>
          <p:nvPr userDrawn="1"/>
        </p:nvSpPr>
        <p:spPr>
          <a:xfrm>
            <a:off x="7680960" y="4982922"/>
            <a:ext cx="228600" cy="115416"/>
          </a:xfrm>
          <a:prstGeom prst="rect">
            <a:avLst/>
          </a:prstGeom>
          <a:noFill/>
        </p:spPr>
        <p:txBody>
          <a:bodyPr wrap="square" lIns="0" tIns="0" rIns="0" bIns="0" rtlCol="0" anchor="ctr">
            <a:spAutoFit/>
          </a:bodyPr>
          <a:lstStyle/>
          <a:p>
            <a:pPr algn="ctr" eaLnBrk="0" fontAlgn="base" hangingPunct="0">
              <a:spcBef>
                <a:spcPct val="0"/>
              </a:spcBef>
              <a:spcAft>
                <a:spcPct val="0"/>
              </a:spcAft>
              <a:defRPr/>
            </a:pPr>
            <a:fld id="{5B42CF92-3635-42F1-AAB6-F2703D7DF619}" type="slidenum">
              <a:rPr lang="en-GB" sz="750" b="1" smtClean="0">
                <a:solidFill>
                  <a:srgbClr val="FF0000"/>
                </a:solidFill>
              </a:rPr>
              <a:pPr algn="ctr" eaLnBrk="0" fontAlgn="base" hangingPunct="0">
                <a:spcBef>
                  <a:spcPct val="0"/>
                </a:spcBef>
                <a:spcAft>
                  <a:spcPct val="0"/>
                </a:spcAft>
                <a:defRPr/>
              </a:pPr>
              <a:t>‹#›</a:t>
            </a:fld>
            <a:endParaRPr lang="en-US" sz="750" b="1" cap="small" spc="150" dirty="0">
              <a:solidFill>
                <a:srgbClr val="00B0F0"/>
              </a:solidFill>
            </a:endParaRPr>
          </a:p>
        </p:txBody>
      </p:sp>
      <p:sp>
        <p:nvSpPr>
          <p:cNvPr id="15" name="Rectangle 4"/>
          <p:cNvSpPr txBox="1">
            <a:spLocks noChangeArrowheads="1"/>
          </p:cNvSpPr>
          <p:nvPr userDrawn="1"/>
        </p:nvSpPr>
        <p:spPr bwMode="auto">
          <a:xfrm>
            <a:off x="2011679" y="4966258"/>
            <a:ext cx="2524515" cy="137160"/>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lvl1pPr>
              <a:defRPr sz="1200"/>
            </a:lvl1pPr>
          </a:lstStyle>
          <a:p>
            <a:pPr algn="l" eaLnBrk="0" fontAlgn="base" hangingPunct="0">
              <a:spcBef>
                <a:spcPct val="0"/>
              </a:spcBef>
              <a:spcAft>
                <a:spcPct val="0"/>
              </a:spcAft>
              <a:defRPr/>
            </a:pPr>
            <a:r>
              <a:rPr lang="en-US" sz="900" b="1" dirty="0" smtClean="0">
                <a:solidFill>
                  <a:srgbClr val="00B0F0"/>
                </a:solidFill>
                <a:latin typeface="Arial"/>
                <a:cs typeface="Arial"/>
              </a:rPr>
              <a:t>SS ZG 566</a:t>
            </a:r>
            <a:r>
              <a:rPr lang="en-US" sz="825" b="1" dirty="0" smtClean="0">
                <a:solidFill>
                  <a:srgbClr val="00B0F0"/>
                </a:solidFill>
                <a:latin typeface="Arial" panose="020B0604020202020204" pitchFamily="34" charset="0"/>
                <a:cs typeface="Arial" panose="020B0604020202020204" pitchFamily="34" charset="0"/>
              </a:rPr>
              <a:t> - </a:t>
            </a:r>
            <a:r>
              <a:rPr lang="en-US" sz="900" b="1" dirty="0" smtClean="0">
                <a:solidFill>
                  <a:srgbClr val="FF0000"/>
                </a:solidFill>
                <a:latin typeface="Arial"/>
                <a:cs typeface="Arial"/>
              </a:rPr>
              <a:t>Secure Software Engineering</a:t>
            </a:r>
            <a:endParaRPr lang="en-US" sz="825" b="1" cap="small" spc="83"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4338548"/>
      </p:ext>
    </p:extLst>
  </p:cSld>
  <p:clrMap bg1="lt1" tx1="dk1" bg2="lt2" tx2="dk2" accent1="accent1" accent2="accent2" accent3="accent3" accent4="accent4" accent5="accent5" accent6="accent6" hlink="hlink" folHlink="folHlink"/>
  <p:sldLayoutIdLst>
    <p:sldLayoutId id="2147483680" r:id="rId1"/>
  </p:sldLayoutIdLst>
  <p:hf sldNum="0" hdr="0" ftr="0"/>
  <p:txStyles>
    <p:titleStyle>
      <a:lvl1pPr algn="l" rtl="0" eaLnBrk="1" fontAlgn="base" hangingPunct="1">
        <a:spcBef>
          <a:spcPct val="0"/>
        </a:spcBef>
        <a:spcAft>
          <a:spcPct val="0"/>
        </a:spcAft>
        <a:defRPr sz="2100">
          <a:solidFill>
            <a:schemeClr val="tx2"/>
          </a:solidFill>
          <a:latin typeface="+mj-lt"/>
          <a:ea typeface="+mj-ea"/>
          <a:cs typeface="+mj-cs"/>
        </a:defRPr>
      </a:lvl1pPr>
      <a:lvl2pPr algn="l" rtl="0" eaLnBrk="1" fontAlgn="base" hangingPunct="1">
        <a:spcBef>
          <a:spcPct val="0"/>
        </a:spcBef>
        <a:spcAft>
          <a:spcPct val="0"/>
        </a:spcAft>
        <a:defRPr sz="2100">
          <a:solidFill>
            <a:schemeClr val="tx2"/>
          </a:solidFill>
          <a:latin typeface="Arial" charset="0"/>
        </a:defRPr>
      </a:lvl2pPr>
      <a:lvl3pPr algn="l" rtl="0" eaLnBrk="1" fontAlgn="base" hangingPunct="1">
        <a:spcBef>
          <a:spcPct val="0"/>
        </a:spcBef>
        <a:spcAft>
          <a:spcPct val="0"/>
        </a:spcAft>
        <a:defRPr sz="2100">
          <a:solidFill>
            <a:schemeClr val="tx2"/>
          </a:solidFill>
          <a:latin typeface="Arial" charset="0"/>
        </a:defRPr>
      </a:lvl3pPr>
      <a:lvl4pPr algn="l" rtl="0" eaLnBrk="1" fontAlgn="base" hangingPunct="1">
        <a:spcBef>
          <a:spcPct val="0"/>
        </a:spcBef>
        <a:spcAft>
          <a:spcPct val="0"/>
        </a:spcAft>
        <a:defRPr sz="2100">
          <a:solidFill>
            <a:schemeClr val="tx2"/>
          </a:solidFill>
          <a:latin typeface="Arial" charset="0"/>
        </a:defRPr>
      </a:lvl4pPr>
      <a:lvl5pPr algn="l" rtl="0" eaLnBrk="1" fontAlgn="base" hangingPunct="1">
        <a:spcBef>
          <a:spcPct val="0"/>
        </a:spcBef>
        <a:spcAft>
          <a:spcPct val="0"/>
        </a:spcAft>
        <a:defRPr sz="2100">
          <a:solidFill>
            <a:schemeClr val="tx2"/>
          </a:solidFill>
          <a:latin typeface="Arial" charset="0"/>
        </a:defRPr>
      </a:lvl5pPr>
      <a:lvl6pPr marL="342900" algn="l" rtl="0" eaLnBrk="1" fontAlgn="base" hangingPunct="1">
        <a:spcBef>
          <a:spcPct val="0"/>
        </a:spcBef>
        <a:spcAft>
          <a:spcPct val="0"/>
        </a:spcAft>
        <a:defRPr sz="2100">
          <a:solidFill>
            <a:schemeClr val="tx2"/>
          </a:solidFill>
          <a:latin typeface="Arial" charset="0"/>
        </a:defRPr>
      </a:lvl6pPr>
      <a:lvl7pPr marL="685800" algn="l" rtl="0" eaLnBrk="1" fontAlgn="base" hangingPunct="1">
        <a:spcBef>
          <a:spcPct val="0"/>
        </a:spcBef>
        <a:spcAft>
          <a:spcPct val="0"/>
        </a:spcAft>
        <a:defRPr sz="2100">
          <a:solidFill>
            <a:schemeClr val="tx2"/>
          </a:solidFill>
          <a:latin typeface="Arial" charset="0"/>
        </a:defRPr>
      </a:lvl7pPr>
      <a:lvl8pPr marL="1028700" algn="l" rtl="0" eaLnBrk="1" fontAlgn="base" hangingPunct="1">
        <a:spcBef>
          <a:spcPct val="0"/>
        </a:spcBef>
        <a:spcAft>
          <a:spcPct val="0"/>
        </a:spcAft>
        <a:defRPr sz="2100">
          <a:solidFill>
            <a:schemeClr val="tx2"/>
          </a:solidFill>
          <a:latin typeface="Arial" charset="0"/>
        </a:defRPr>
      </a:lvl8pPr>
      <a:lvl9pPr marL="1371600" algn="l" rtl="0" eaLnBrk="1" fontAlgn="base" hangingPunct="1">
        <a:spcBef>
          <a:spcPct val="0"/>
        </a:spcBef>
        <a:spcAft>
          <a:spcPct val="0"/>
        </a:spcAft>
        <a:defRPr sz="2100">
          <a:solidFill>
            <a:schemeClr val="tx2"/>
          </a:solidFill>
          <a:latin typeface="Arial" charset="0"/>
        </a:defRPr>
      </a:lvl9pPr>
    </p:titleStyle>
    <p:bodyStyle>
      <a:lvl1pPr indent="142875" algn="l" rtl="0" eaLnBrk="1" fontAlgn="base" hangingPunct="1">
        <a:spcBef>
          <a:spcPct val="20000"/>
        </a:spcBef>
        <a:spcAft>
          <a:spcPct val="0"/>
        </a:spcAft>
        <a:buNone/>
        <a:defRPr>
          <a:solidFill>
            <a:schemeClr val="tx1"/>
          </a:solidFill>
          <a:latin typeface="+mn-lt"/>
          <a:ea typeface="+mn-ea"/>
          <a:cs typeface="+mn-cs"/>
        </a:defRPr>
      </a:lvl1pPr>
      <a:lvl2pPr marL="571500" indent="-214313" algn="l" rtl="0" eaLnBrk="1" fontAlgn="base" hangingPunct="1">
        <a:spcBef>
          <a:spcPct val="20000"/>
        </a:spcBef>
        <a:spcAft>
          <a:spcPct val="0"/>
        </a:spcAft>
        <a:buChar char="–"/>
        <a:defRPr>
          <a:solidFill>
            <a:schemeClr val="tx1"/>
          </a:solidFill>
          <a:latin typeface="+mn-lt"/>
        </a:defRPr>
      </a:lvl2pPr>
      <a:lvl3pPr marL="885825" indent="-171450" algn="l" rtl="0" eaLnBrk="1" fontAlgn="base" hangingPunct="1">
        <a:spcBef>
          <a:spcPct val="20000"/>
        </a:spcBef>
        <a:spcAft>
          <a:spcPct val="0"/>
        </a:spcAft>
        <a:buChar char="•"/>
        <a:defRPr>
          <a:solidFill>
            <a:schemeClr val="tx1"/>
          </a:solidFill>
          <a:latin typeface="+mn-lt"/>
        </a:defRPr>
      </a:lvl3pPr>
      <a:lvl4pPr marL="1200150" indent="-171450" algn="l" rtl="0" eaLnBrk="1" fontAlgn="base" hangingPunct="1">
        <a:spcBef>
          <a:spcPct val="20000"/>
        </a:spcBef>
        <a:spcAft>
          <a:spcPct val="0"/>
        </a:spcAft>
        <a:buChar char="–"/>
        <a:defRPr>
          <a:solidFill>
            <a:schemeClr val="tx1"/>
          </a:solidFill>
          <a:latin typeface="+mn-lt"/>
        </a:defRPr>
      </a:lvl4pPr>
      <a:lvl5pPr marL="1543050" indent="-171450" algn="l" rtl="0" eaLnBrk="1" fontAlgn="base" hangingPunct="1">
        <a:spcBef>
          <a:spcPct val="20000"/>
        </a:spcBef>
        <a:spcAft>
          <a:spcPct val="0"/>
        </a:spcAft>
        <a:buChar char="»"/>
        <a:defRPr>
          <a:solidFill>
            <a:schemeClr val="tx1"/>
          </a:solidFill>
          <a:latin typeface="+mn-lt"/>
        </a:defRPr>
      </a:lvl5pPr>
      <a:lvl6pPr marL="1885950" indent="-171450" algn="l" rtl="0" eaLnBrk="1" fontAlgn="base" hangingPunct="1">
        <a:spcBef>
          <a:spcPct val="20000"/>
        </a:spcBef>
        <a:spcAft>
          <a:spcPct val="0"/>
        </a:spcAft>
        <a:buChar char="»"/>
        <a:defRPr>
          <a:solidFill>
            <a:schemeClr val="tx1"/>
          </a:solidFill>
          <a:latin typeface="+mn-lt"/>
        </a:defRPr>
      </a:lvl6pPr>
      <a:lvl7pPr marL="2228850" indent="-171450" algn="l" rtl="0" eaLnBrk="1" fontAlgn="base" hangingPunct="1">
        <a:spcBef>
          <a:spcPct val="20000"/>
        </a:spcBef>
        <a:spcAft>
          <a:spcPct val="0"/>
        </a:spcAft>
        <a:buChar char="»"/>
        <a:defRPr>
          <a:solidFill>
            <a:schemeClr val="tx1"/>
          </a:solidFill>
          <a:latin typeface="+mn-lt"/>
        </a:defRPr>
      </a:lvl7pPr>
      <a:lvl8pPr marL="2571750" indent="-171450" algn="l" rtl="0" eaLnBrk="1" fontAlgn="base" hangingPunct="1">
        <a:spcBef>
          <a:spcPct val="20000"/>
        </a:spcBef>
        <a:spcAft>
          <a:spcPct val="0"/>
        </a:spcAft>
        <a:buChar char="»"/>
        <a:defRPr>
          <a:solidFill>
            <a:schemeClr val="tx1"/>
          </a:solidFill>
          <a:latin typeface="+mn-lt"/>
        </a:defRPr>
      </a:lvl8pPr>
      <a:lvl9pPr marL="2914650" indent="-17145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money.cnn.com/magazines/fortune/fortune500/2012/snapshots/3063.html?source=story_f500_link" TargetMode="External"/><Relationship Id="rId3" Type="http://schemas.openxmlformats.org/officeDocument/2006/relationships/hyperlink" Target="http://money.cnn.com/quote/quote.html?symb=YHOO&amp;source=story_quote_link" TargetMode="External"/><Relationship Id="rId7" Type="http://schemas.openxmlformats.org/officeDocument/2006/relationships/hyperlink" Target="http://money.cnn.com/quote/quote.html?symb=MSFT&amp;source=story_quote_link" TargetMode="External"/><Relationship Id="rId2" Type="http://schemas.openxmlformats.org/officeDocument/2006/relationships/hyperlink" Target="http://www.cnn.com/2012/07/12/tech/web/yahoo-users-hacked/index.html?iid=EL" TargetMode="External"/><Relationship Id="rId1" Type="http://schemas.openxmlformats.org/officeDocument/2006/relationships/slideLayout" Target="../slideLayouts/slideLayout3.xml"/><Relationship Id="rId6" Type="http://schemas.openxmlformats.org/officeDocument/2006/relationships/hyperlink" Target="http://money.cnn.com/magazines/fortune/fortune500/2012/snapshots/11207.html?source=story_f500_link" TargetMode="External"/><Relationship Id="rId11" Type="http://schemas.openxmlformats.org/officeDocument/2006/relationships/hyperlink" Target="http://money.cnn.com/galleries/2011/technology/1107/gallery.common_hacks/2.html?iid=EL" TargetMode="External"/><Relationship Id="rId5" Type="http://schemas.openxmlformats.org/officeDocument/2006/relationships/hyperlink" Target="http://money.cnn.com/quote/quote.html?symb=GOOG&amp;source=story_quote_link" TargetMode="External"/><Relationship Id="rId10" Type="http://schemas.openxmlformats.org/officeDocument/2006/relationships/hyperlink" Target="http://contributor.yahoo.com/signup/" TargetMode="External"/><Relationship Id="rId4" Type="http://schemas.openxmlformats.org/officeDocument/2006/relationships/hyperlink" Target="http://money.cnn.com/magazines/fortune/fortune500/2012/snapshots/10867.html?source=story_f500_link" TargetMode="External"/><Relationship Id="rId9" Type="http://schemas.openxmlformats.org/officeDocument/2006/relationships/hyperlink" Target="http://money.cnn.com/2012/01/16/technology/zappos_hack/index.htm?iid=EL"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6995792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3879" y="1120378"/>
            <a:ext cx="7653404" cy="3394472"/>
          </a:xfrm>
        </p:spPr>
        <p:txBody>
          <a:bodyPr>
            <a:normAutofit/>
          </a:bodyPr>
          <a:lstStyle/>
          <a:p>
            <a:pPr marL="0" indent="0">
              <a:buNone/>
            </a:pPr>
            <a:r>
              <a:rPr lang="en-US" dirty="0" smtClean="0"/>
              <a:t>Two additional properties commonly associated with human users are required in software entities that act as users, e.g. proxy agents, web services etc.</a:t>
            </a:r>
          </a:p>
          <a:p>
            <a:pPr lvl="1">
              <a:spcBef>
                <a:spcPts val="900"/>
              </a:spcBef>
            </a:pPr>
            <a:r>
              <a:rPr lang="en-US" sz="1400" dirty="0" smtClean="0"/>
              <a:t>Accountability : All security-relevant actions of the software-as-user must be recorded and tracked with attribution, both while and after the recorded action occurs</a:t>
            </a:r>
          </a:p>
          <a:p>
            <a:pPr lvl="1">
              <a:spcBef>
                <a:spcPts val="900"/>
              </a:spcBef>
            </a:pPr>
            <a:r>
              <a:rPr lang="en-US" sz="1400" dirty="0" smtClean="0"/>
              <a:t>Non-repudiation : Ability to prevent the software-as-user from disproving or denying responsibilities for actions it has performed</a:t>
            </a:r>
            <a:endParaRPr lang="en-US" sz="1400" dirty="0"/>
          </a:p>
        </p:txBody>
      </p:sp>
      <p:sp>
        <p:nvSpPr>
          <p:cNvPr id="5"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2988796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1005" y="810493"/>
            <a:ext cx="4206717" cy="4028075"/>
          </a:xfrm>
          <a:prstGeom prst="rect">
            <a:avLst/>
          </a:prstGeom>
        </p:spPr>
      </p:pic>
      <p:sp>
        <p:nvSpPr>
          <p:cNvPr id="6" name="Content Placeholder 5"/>
          <p:cNvSpPr>
            <a:spLocks noGrp="1"/>
          </p:cNvSpPr>
          <p:nvPr>
            <p:ph sz="quarter" idx="10"/>
          </p:nvPr>
        </p:nvSpPr>
        <p:spPr>
          <a:xfrm>
            <a:off x="304800" y="251214"/>
            <a:ext cx="6324600" cy="526708"/>
          </a:xfrm>
        </p:spPr>
        <p:txBody>
          <a:bodyPr>
            <a:normAutofit fontScale="92500"/>
          </a:bodyPr>
          <a:lstStyle/>
          <a:p>
            <a:r>
              <a:rPr lang="en-US" sz="2800" dirty="0"/>
              <a:t>Product quality model of ISO/IEC 25010 </a:t>
            </a:r>
            <a:endParaRPr lang="en-US" dirty="0"/>
          </a:p>
        </p:txBody>
      </p:sp>
    </p:spTree>
    <p:extLst>
      <p:ext uri="{BB962C8B-B14F-4D97-AF65-F5344CB8AC3E}">
        <p14:creationId xmlns:p14="http://schemas.microsoft.com/office/powerpoint/2010/main" val="23939524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273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863135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363521" y="3612863"/>
            <a:ext cx="8585926" cy="1102519"/>
          </a:xfrm>
          <a:prstGeom prst="rect">
            <a:avLst/>
          </a:prstGeom>
        </p:spPr>
        <p:txBody>
          <a:bodyPr vert="horz" lIns="91440" tIns="45720" rIns="91440" bIns="45720" rtlCol="0" anchor="ctr">
            <a:normAutofit fontScale="9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r>
              <a:rPr lang="en-US" b="1" dirty="0" smtClean="0">
                <a:latin typeface="Arial" panose="020B0604020202020204" pitchFamily="34" charset="0"/>
                <a:cs typeface="Arial" panose="020B0604020202020204" pitchFamily="34" charset="0"/>
              </a:rPr>
              <a:t>Definitions and concepts of security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1.1.2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843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0000"/>
              </a:lnSpc>
              <a:buNone/>
            </a:pPr>
            <a:r>
              <a:rPr lang="en-US" dirty="0"/>
              <a:t>The Committee on National Security Systems (CNSS) </a:t>
            </a:r>
            <a:r>
              <a:rPr lang="en-US" dirty="0" smtClean="0"/>
              <a:t> </a:t>
            </a:r>
            <a:r>
              <a:rPr lang="en-US" dirty="0"/>
              <a:t>defines software assurance as follows:</a:t>
            </a:r>
          </a:p>
          <a:p>
            <a:pPr>
              <a:lnSpc>
                <a:spcPct val="110000"/>
              </a:lnSpc>
            </a:pPr>
            <a:r>
              <a:rPr lang="en-US" dirty="0"/>
              <a:t>“Software assurance (</a:t>
            </a:r>
            <a:r>
              <a:rPr lang="en-US" dirty="0" err="1"/>
              <a:t>SwA</a:t>
            </a:r>
            <a:r>
              <a:rPr lang="en-US" dirty="0"/>
              <a:t>) is the level of confidence that software is free from vulnerabilities, either intentionally designed into the software or accidentally inserted at any time during its life cycle, and that the software functions in the intended manner</a:t>
            </a:r>
            <a:r>
              <a:rPr lang="en-US" dirty="0" smtClean="0"/>
              <a:t>.”</a:t>
            </a:r>
          </a:p>
          <a:p>
            <a:pPr>
              <a:lnSpc>
                <a:spcPct val="110000"/>
              </a:lnSpc>
            </a:pPr>
            <a:r>
              <a:rPr lang="en-US" dirty="0" smtClean="0"/>
              <a:t>Software assurance includes software reliability, software safety, and software security</a:t>
            </a:r>
          </a:p>
          <a:p>
            <a:pPr lvl="1">
              <a:lnSpc>
                <a:spcPct val="110000"/>
              </a:lnSpc>
            </a:pPr>
            <a:r>
              <a:rPr lang="en-US" sz="1400" dirty="0" smtClean="0"/>
              <a:t>Software assurance becomes important since critical infrastructure (viz. power, communication etc. ) depend on software-intensive systems </a:t>
            </a:r>
            <a:endParaRPr lang="en-US" sz="1400" dirty="0"/>
          </a:p>
          <a:p>
            <a:pPr>
              <a:lnSpc>
                <a:spcPct val="110000"/>
              </a:lnSpc>
            </a:pPr>
            <a:endParaRPr lang="en-US"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Software Assurance</a:t>
            </a:r>
            <a:endParaRPr lang="en-US" dirty="0"/>
          </a:p>
        </p:txBody>
      </p:sp>
    </p:spTree>
    <p:extLst>
      <p:ext uri="{BB962C8B-B14F-4D97-AF65-F5344CB8AC3E}">
        <p14:creationId xmlns:p14="http://schemas.microsoft.com/office/powerpoint/2010/main" val="1843145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404" y="1120378"/>
            <a:ext cx="8249232" cy="3394472"/>
          </a:xfrm>
        </p:spPr>
        <p:txBody>
          <a:bodyPr>
            <a:normAutofit/>
          </a:bodyPr>
          <a:lstStyle/>
          <a:p>
            <a:r>
              <a:rPr lang="en-US" dirty="0" smtClean="0"/>
              <a:t>The most critical difference between secure and insecure software lies in the nature of the processes and practices used to specify, design, and develop the software</a:t>
            </a:r>
          </a:p>
          <a:p>
            <a:pPr marL="342900" lvl="1" indent="0" algn="r">
              <a:buNone/>
            </a:pPr>
            <a:r>
              <a:rPr lang="en-US" dirty="0" smtClean="0"/>
              <a:t>- </a:t>
            </a:r>
            <a:r>
              <a:rPr lang="en-US" dirty="0" err="1" smtClean="0"/>
              <a:t>Gortzel</a:t>
            </a:r>
            <a:r>
              <a:rPr lang="en-US" dirty="0" smtClean="0"/>
              <a:t>[2006]</a:t>
            </a:r>
          </a:p>
          <a:p>
            <a:r>
              <a:rPr lang="en-US" dirty="0" smtClean="0"/>
              <a:t>Software vulnerabilities can originate from</a:t>
            </a:r>
          </a:p>
          <a:p>
            <a:pPr lvl="1">
              <a:spcAft>
                <a:spcPts val="600"/>
              </a:spcAft>
            </a:pPr>
            <a:r>
              <a:rPr lang="en-US" sz="1600" dirty="0" smtClean="0"/>
              <a:t>Decisions made by software engineers</a:t>
            </a:r>
          </a:p>
          <a:p>
            <a:pPr lvl="1">
              <a:spcAft>
                <a:spcPts val="600"/>
              </a:spcAft>
            </a:pPr>
            <a:r>
              <a:rPr lang="en-US" sz="1600" dirty="0" smtClean="0"/>
              <a:t>Flaws introduced in specification &amp; design</a:t>
            </a:r>
          </a:p>
          <a:p>
            <a:pPr lvl="1">
              <a:spcAft>
                <a:spcPts val="600"/>
              </a:spcAft>
            </a:pPr>
            <a:r>
              <a:rPr lang="en-US" sz="1600" dirty="0" smtClean="0"/>
              <a:t>Faults from developed code</a:t>
            </a:r>
          </a:p>
          <a:p>
            <a:pPr lvl="1">
              <a:spcAft>
                <a:spcPts val="600"/>
              </a:spcAft>
            </a:pPr>
            <a:r>
              <a:rPr lang="en-US" sz="1600" dirty="0" smtClean="0"/>
              <a:t>Choice of programming language, development tools, operational environment etc.</a:t>
            </a:r>
            <a:endParaRPr lang="en-US" sz="16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Processes for Secure Software</a:t>
            </a:r>
            <a:endParaRPr lang="en-US" dirty="0"/>
          </a:p>
        </p:txBody>
      </p:sp>
    </p:spTree>
    <p:extLst>
      <p:ext uri="{BB962C8B-B14F-4D97-AF65-F5344CB8AC3E}">
        <p14:creationId xmlns:p14="http://schemas.microsoft.com/office/powerpoint/2010/main" val="413568902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571625" y="1045054"/>
            <a:ext cx="6000750" cy="3819525"/>
          </a:xfrm>
          <a:prstGeom prst="rect">
            <a:avLst/>
          </a:prstGeom>
        </p:spPr>
      </p:pic>
      <p:sp>
        <p:nvSpPr>
          <p:cNvPr id="6"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p>
        </p:txBody>
      </p:sp>
    </p:spTree>
    <p:extLst>
      <p:ext uri="{BB962C8B-B14F-4D97-AF65-F5344CB8AC3E}">
        <p14:creationId xmlns:p14="http://schemas.microsoft.com/office/powerpoint/2010/main" val="22449890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777922"/>
            <a:ext cx="8229599" cy="4026090"/>
          </a:xfrm>
        </p:spPr>
        <p:txBody>
          <a:bodyPr>
            <a:noAutofit/>
          </a:bodyPr>
          <a:lstStyle/>
          <a:p>
            <a:r>
              <a:rPr lang="en-US" sz="1200" dirty="0"/>
              <a:t>Threat</a:t>
            </a:r>
          </a:p>
          <a:p>
            <a:pPr lvl="1">
              <a:spcBef>
                <a:spcPts val="0"/>
              </a:spcBef>
            </a:pPr>
            <a:r>
              <a:rPr lang="en-US" dirty="0"/>
              <a:t>Any circumstance or event with the potential to adversely impact organizational operations (including mission, functions, image, or reputation), organizational assets, individuals, other organizations, or the Nation through an information system via unauthorized access, destruction, disclosure, modification of information, and/or denial of service. [CNSS 2010] 2. Any event that will cause an undesirable impact or loss to an organization if it occurs. </a:t>
            </a:r>
          </a:p>
          <a:p>
            <a:r>
              <a:rPr lang="en-US" sz="1200" dirty="0"/>
              <a:t>Vulnerability</a:t>
            </a:r>
          </a:p>
          <a:p>
            <a:pPr lvl="1">
              <a:spcBef>
                <a:spcPts val="0"/>
              </a:spcBef>
            </a:pPr>
            <a:r>
              <a:rPr lang="en-US" dirty="0"/>
              <a:t>Weakness in an information system, system security procedures, internal controls, or implementation that could be exploited by a threat source. [CNSS 2010] 2. The absence or weakness of a safeguard. It can also be described as a weakness in an asset or the methods of ensuring that the asset is survivable. </a:t>
            </a:r>
          </a:p>
          <a:p>
            <a:r>
              <a:rPr lang="en-US" sz="1200" dirty="0"/>
              <a:t>Risk</a:t>
            </a:r>
          </a:p>
          <a:p>
            <a:pPr lvl="1">
              <a:spcBef>
                <a:spcPts val="0"/>
              </a:spcBef>
            </a:pPr>
            <a:r>
              <a:rPr lang="en-US" dirty="0"/>
              <a:t>A measure of the extent to which an entity is threatened by a potential circumstance or event, and typically a function of 1) the adverse impacts that would arise if the circumstance or event occurs; and 2) the likelihood of occurrence. </a:t>
            </a:r>
          </a:p>
          <a:p>
            <a:r>
              <a:rPr lang="en-US" sz="1200" dirty="0" smtClean="0"/>
              <a:t>Countermeasure </a:t>
            </a:r>
          </a:p>
          <a:p>
            <a:pPr lvl="1">
              <a:spcBef>
                <a:spcPts val="0"/>
              </a:spcBef>
            </a:pPr>
            <a:r>
              <a:rPr lang="en-US" dirty="0" smtClean="0"/>
              <a:t>Actions, devices, procedures, or techniques that meet or oppose(i.e., counters) a threat, a vulnerability, or an attack by eliminating or preventing it, by minimizing the harm it can cause, or by discovering and reporting it so that corrective action can be taken. NIST SP 800-53: Actions, devices, procedures, techniques, or other measures that reduce the vulnerability of an information system. Synonymous with security controls and safeguards. [CNSS 2010] </a:t>
            </a:r>
          </a:p>
          <a:p>
            <a:pPr>
              <a:spcBef>
                <a:spcPts val="0"/>
              </a:spcBef>
            </a:pPr>
            <a:endParaRPr lang="en-US" sz="12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p>
        </p:txBody>
      </p:sp>
    </p:spTree>
    <p:extLst>
      <p:ext uri="{BB962C8B-B14F-4D97-AF65-F5344CB8AC3E}">
        <p14:creationId xmlns:p14="http://schemas.microsoft.com/office/powerpoint/2010/main" val="41602105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a:t>
            </a:r>
            <a:r>
              <a:rPr lang="en-US" b="1" i="1" dirty="0"/>
              <a:t>attack surface</a:t>
            </a:r>
            <a:r>
              <a:rPr lang="en-US" dirty="0"/>
              <a:t> of a software environment is the sum of the different points (the "attack vectors") where an unauthorized user (the "attacker") can try to enter data to or extract data from an environment</a:t>
            </a:r>
            <a:r>
              <a:rPr lang="en-US" dirty="0" smtClean="0"/>
              <a:t>.</a:t>
            </a:r>
          </a:p>
          <a:p>
            <a:pPr marL="0" indent="0">
              <a:buNone/>
            </a:pPr>
            <a:endParaRPr lang="en-US" dirty="0"/>
          </a:p>
          <a:p>
            <a:pPr marL="0" indent="0">
              <a:buNone/>
            </a:pPr>
            <a:r>
              <a:rPr lang="en-US" dirty="0"/>
              <a:t>An </a:t>
            </a:r>
            <a:r>
              <a:rPr lang="en-US" b="1" i="1" dirty="0"/>
              <a:t>attack vector</a:t>
            </a:r>
            <a:r>
              <a:rPr lang="en-US" dirty="0"/>
              <a:t> is a path or means by which a hacker (or cracker) can gain access to a computer or network server in order to deliver a payload or malicious </a:t>
            </a:r>
            <a:r>
              <a:rPr lang="en-US" dirty="0" smtClean="0"/>
              <a:t>outcome.</a:t>
            </a:r>
          </a:p>
          <a:p>
            <a:pPr marL="342900" lvl="1" indent="0">
              <a:buNone/>
            </a:pPr>
            <a:r>
              <a:rPr lang="en-US" sz="1400" dirty="0"/>
              <a:t>If an attack vector is thought of as a guided </a:t>
            </a:r>
            <a:r>
              <a:rPr lang="en-US" sz="1400" dirty="0" smtClean="0"/>
              <a:t>missile (e.g. email), </a:t>
            </a:r>
            <a:r>
              <a:rPr lang="en-US" sz="1400" dirty="0"/>
              <a:t>its payload can be compared to the </a:t>
            </a:r>
            <a:r>
              <a:rPr lang="en-US" sz="1400" dirty="0" smtClean="0"/>
              <a:t>warhead (e.g. malicious attachment) </a:t>
            </a:r>
            <a:r>
              <a:rPr lang="en-US" sz="1400" dirty="0"/>
              <a:t>in the tip of the missile.</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p>
        </p:txBody>
      </p:sp>
    </p:spTree>
    <p:extLst>
      <p:ext uri="{BB962C8B-B14F-4D97-AF65-F5344CB8AC3E}">
        <p14:creationId xmlns:p14="http://schemas.microsoft.com/office/powerpoint/2010/main" val="39999942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363521" y="3612863"/>
            <a:ext cx="8585926" cy="1102519"/>
          </a:xfrm>
        </p:spPr>
        <p:txBody>
          <a:bodyPr>
            <a:normAutofit fontScale="90000"/>
          </a:bodyPr>
          <a:lstStyle/>
          <a:p>
            <a:r>
              <a:rPr lang="en-US" b="1" dirty="0" smtClean="0">
                <a:latin typeface="Arial" panose="020B0604020202020204" pitchFamily="34" charset="0"/>
                <a:cs typeface="Arial" panose="020B0604020202020204" pitchFamily="34" charset="0"/>
              </a:rPr>
              <a:t>Definitions </a:t>
            </a:r>
            <a:r>
              <a:rPr lang="en-US" b="1" dirty="0">
                <a:latin typeface="Arial" panose="020B0604020202020204" pitchFamily="34" charset="0"/>
                <a:cs typeface="Arial" panose="020B0604020202020204" pitchFamily="34" charset="0"/>
              </a:rPr>
              <a:t>and concepts of security - Part 1</a:t>
            </a:r>
            <a:r>
              <a:rPr lang="en-US" b="1" dirty="0" smtClean="0">
                <a:latin typeface="Arial" panose="020B0604020202020204" pitchFamily="34" charset="0"/>
                <a:cs typeface="Arial" panose="020B0604020202020204" pitchFamily="34" charset="0"/>
              </a:rPr>
              <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1.1.1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82487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The principle of </a:t>
            </a:r>
            <a:r>
              <a:rPr lang="en-US" b="1" i="1" dirty="0"/>
              <a:t>defense-in-depth</a:t>
            </a:r>
            <a:r>
              <a:rPr lang="en-US" dirty="0"/>
              <a:t> is that layered security mechanisms increase security of the system as a whole. If an attack causes one security mechanism to fail, other mechanisms may still provide the necessary security to protect the system</a:t>
            </a:r>
            <a:r>
              <a:rPr lang="en-US" dirty="0" smtClean="0"/>
              <a:t>.</a:t>
            </a:r>
          </a:p>
          <a:p>
            <a:pPr marL="0" indent="0">
              <a:buNone/>
            </a:pPr>
            <a:endParaRPr lang="en-US" dirty="0"/>
          </a:p>
          <a:p>
            <a:pPr marL="0" indent="0">
              <a:buNone/>
            </a:pPr>
            <a:r>
              <a:rPr lang="en-US" b="1" i="1" dirty="0" smtClean="0"/>
              <a:t>Social </a:t>
            </a:r>
            <a:r>
              <a:rPr lang="en-US" b="1" i="1" dirty="0"/>
              <a:t>engineering </a:t>
            </a:r>
            <a:r>
              <a:rPr lang="en-US" dirty="0" smtClean="0"/>
              <a:t>attack is based </a:t>
            </a:r>
            <a:r>
              <a:rPr lang="en-US" dirty="0"/>
              <a:t>on deceiving end users or administrators at a target site. </a:t>
            </a:r>
            <a:r>
              <a:rPr lang="en-US" dirty="0" smtClean="0"/>
              <a:t>Such attacks are </a:t>
            </a:r>
            <a:r>
              <a:rPr lang="en-US" dirty="0"/>
              <a:t>typically carried out by email or by contacting users by phone and impersonating an authorized user, in an attempt to gain unauthorized access to a system or application</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p>
        </p:txBody>
      </p:sp>
    </p:spTree>
    <p:extLst>
      <p:ext uri="{BB962C8B-B14F-4D97-AF65-F5344CB8AC3E}">
        <p14:creationId xmlns:p14="http://schemas.microsoft.com/office/powerpoint/2010/main" val="83605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In computer security, a </a:t>
            </a:r>
            <a:r>
              <a:rPr lang="en-US" b="1" i="1" dirty="0"/>
              <a:t>sandbox</a:t>
            </a:r>
            <a:r>
              <a:rPr lang="en-US" dirty="0"/>
              <a:t> is a security mechanism for separating running programs. It is often used to execute untested code, or untrusted programs from unverified third parties, suppliers, untrusted users and untrusted websites</a:t>
            </a:r>
            <a:r>
              <a:rPr lang="en-US" dirty="0" smtClean="0"/>
              <a:t>. </a:t>
            </a:r>
            <a:r>
              <a:rPr lang="en-US" dirty="0"/>
              <a:t>A </a:t>
            </a:r>
            <a:r>
              <a:rPr lang="en-US" b="1" i="1" dirty="0"/>
              <a:t>sandbox</a:t>
            </a:r>
            <a:r>
              <a:rPr lang="en-US" dirty="0"/>
              <a:t> typically provides a tightly controlled set of resources for guest programs to run in, such as </a:t>
            </a:r>
            <a:r>
              <a:rPr lang="en-US" dirty="0" smtClean="0"/>
              <a:t>disk </a:t>
            </a:r>
            <a:r>
              <a:rPr lang="en-US" dirty="0"/>
              <a:t>and </a:t>
            </a:r>
            <a:r>
              <a:rPr lang="en-US" dirty="0" smtClean="0"/>
              <a:t>memory, network </a:t>
            </a:r>
            <a:r>
              <a:rPr lang="en-US" dirty="0"/>
              <a:t>access, the ability to inspect the host system or read from input devices </a:t>
            </a:r>
            <a:r>
              <a:rPr lang="en-US" dirty="0" smtClean="0"/>
              <a:t>(disallowed </a:t>
            </a:r>
            <a:r>
              <a:rPr lang="en-US" dirty="0"/>
              <a:t>or heavily </a:t>
            </a:r>
            <a:r>
              <a:rPr lang="en-US" dirty="0" smtClean="0"/>
              <a:t>restricted).</a:t>
            </a:r>
          </a:p>
          <a:p>
            <a:pPr marL="0" indent="0">
              <a:buNone/>
            </a:pPr>
            <a:r>
              <a:rPr lang="en-US" b="1" i="1" dirty="0" smtClean="0"/>
              <a:t>Sandboxes</a:t>
            </a:r>
            <a:r>
              <a:rPr lang="en-US" dirty="0" smtClean="0"/>
              <a:t> </a:t>
            </a:r>
            <a:r>
              <a:rPr lang="en-US" dirty="0"/>
              <a:t>may be seen as a specific example of virtualization. </a:t>
            </a:r>
            <a:r>
              <a:rPr lang="en-US" b="1" i="1" dirty="0"/>
              <a:t>Sandboxing</a:t>
            </a:r>
            <a:r>
              <a:rPr lang="en-US" dirty="0"/>
              <a:t> is frequently used to test unverified programs that may contain a virus or other malicious code, without allowing the software to harm the host device</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Security Concepts and Relationships</a:t>
            </a:r>
          </a:p>
        </p:txBody>
      </p:sp>
    </p:spTree>
    <p:extLst>
      <p:ext uri="{BB962C8B-B14F-4D97-AF65-F5344CB8AC3E}">
        <p14:creationId xmlns:p14="http://schemas.microsoft.com/office/powerpoint/2010/main" val="99346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nSpc>
                <a:spcPct val="110000"/>
              </a:lnSpc>
              <a:spcBef>
                <a:spcPts val="450"/>
              </a:spcBef>
              <a:buNone/>
            </a:pPr>
            <a:r>
              <a:rPr lang="en-US" dirty="0"/>
              <a:t>The Open Web Application Security Project (OWASP) is </a:t>
            </a:r>
            <a:r>
              <a:rPr lang="en-US" dirty="0" smtClean="0"/>
              <a:t>a </a:t>
            </a:r>
            <a:r>
              <a:rPr lang="en-US" dirty="0"/>
              <a:t>worldwide not-for-profit charitable organization focused on improving the security of software. </a:t>
            </a:r>
            <a:r>
              <a:rPr lang="en-US" dirty="0" smtClean="0"/>
              <a:t>“Our </a:t>
            </a:r>
            <a:r>
              <a:rPr lang="en-US" dirty="0"/>
              <a:t>mission is to make software security visible, so that individuals and </a:t>
            </a:r>
            <a:r>
              <a:rPr lang="en-US" dirty="0" smtClean="0"/>
              <a:t>organizations </a:t>
            </a:r>
            <a:r>
              <a:rPr lang="en-US" dirty="0"/>
              <a:t>worldwide can make informed decisions about true software security risks</a:t>
            </a:r>
            <a:r>
              <a:rPr lang="en-US" dirty="0" smtClean="0"/>
              <a:t>.”  </a:t>
            </a:r>
          </a:p>
          <a:p>
            <a:pPr marL="0" indent="0">
              <a:lnSpc>
                <a:spcPct val="110000"/>
              </a:lnSpc>
              <a:spcBef>
                <a:spcPts val="450"/>
              </a:spcBef>
              <a:buNone/>
            </a:pPr>
            <a:r>
              <a:rPr lang="en-US" dirty="0"/>
              <a:t>There are thousands of active wiki </a:t>
            </a:r>
            <a:r>
              <a:rPr lang="en-US" dirty="0" smtClean="0"/>
              <a:t>users </a:t>
            </a:r>
            <a:r>
              <a:rPr lang="en-US" dirty="0"/>
              <a:t>around the globe who review the changes to the site to help ensure quality</a:t>
            </a:r>
            <a:r>
              <a:rPr lang="en-US" dirty="0" smtClean="0"/>
              <a:t>. H</a:t>
            </a:r>
            <a:r>
              <a:rPr lang="en-US" dirty="0"/>
              <a:t>a</a:t>
            </a:r>
            <a:r>
              <a:rPr lang="en-US" dirty="0" smtClean="0"/>
              <a:t>s </a:t>
            </a:r>
            <a:r>
              <a:rPr lang="en-US" dirty="0"/>
              <a:t>a global group of volunteers with over 42,000 </a:t>
            </a:r>
            <a:r>
              <a:rPr lang="en-US" dirty="0" smtClean="0"/>
              <a:t>participants.</a:t>
            </a:r>
            <a:endParaRPr lang="en-US"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www.owasp.org</a:t>
            </a:r>
          </a:p>
        </p:txBody>
      </p:sp>
    </p:spTree>
    <p:extLst>
      <p:ext uri="{BB962C8B-B14F-4D97-AF65-F5344CB8AC3E}">
        <p14:creationId xmlns:p14="http://schemas.microsoft.com/office/powerpoint/2010/main" val="22125782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Build Security In is a collaborative effort that provides practices, tools, guidelines, rules, principles, and other resources that software developers, architects, and security practitioners can use to build security into software in every phase of its development.</a:t>
            </a:r>
          </a:p>
        </p:txBody>
      </p:sp>
      <p:sp>
        <p:nvSpPr>
          <p:cNvPr id="2" name="Title 1"/>
          <p:cNvSpPr>
            <a:spLocks noGrp="1"/>
          </p:cNvSpPr>
          <p:nvPr>
            <p:ph type="title" idx="4294967295"/>
          </p:nvPr>
        </p:nvSpPr>
        <p:spPr>
          <a:xfrm>
            <a:off x="304800" y="725644"/>
            <a:ext cx="5915025" cy="223505"/>
          </a:xfrm>
        </p:spPr>
        <p:txBody>
          <a:bodyPr>
            <a:noAutofit/>
          </a:bodyPr>
          <a:lstStyle/>
          <a:p>
            <a:pPr algn="l"/>
            <a:r>
              <a:rPr lang="en-US" sz="1400" dirty="0" smtClean="0">
                <a:latin typeface="Arial" panose="020B0604020202020204" pitchFamily="34" charset="0"/>
                <a:cs typeface="Arial" panose="020B0604020202020204" pitchFamily="34" charset="0"/>
              </a:rPr>
              <a:t>(</a:t>
            </a:r>
            <a:r>
              <a:rPr lang="en-US" sz="1400" dirty="0">
                <a:latin typeface="Arial" panose="020B0604020202020204" pitchFamily="34" charset="0"/>
                <a:cs typeface="Arial" panose="020B0604020202020204" pitchFamily="34" charset="0"/>
              </a:rPr>
              <a:t>Official website of the Department of Homeland Security)</a:t>
            </a:r>
            <a:endParaRPr lang="en-US" sz="2800" dirty="0">
              <a:latin typeface="Arial" panose="020B0604020202020204" pitchFamily="34" charset="0"/>
              <a:cs typeface="Arial" panose="020B0604020202020204" pitchFamily="34" charset="0"/>
            </a:endParaRPr>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https://buildsecurityin.us-cert.gov/</a:t>
            </a:r>
          </a:p>
        </p:txBody>
      </p:sp>
    </p:spTree>
    <p:extLst>
      <p:ext uri="{BB962C8B-B14F-4D97-AF65-F5344CB8AC3E}">
        <p14:creationId xmlns:p14="http://schemas.microsoft.com/office/powerpoint/2010/main" val="2159361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dirty="0" smtClean="0"/>
              <a:t>“At </a:t>
            </a:r>
            <a:r>
              <a:rPr lang="en-US" dirty="0"/>
              <a:t>the Computer emergency response teams (CERT) Division of the Software Engineering Institute (SEI) of Carnegie Mellon University(CMU), we study and solve problems with widespread cybersecurity implications, research security vulnerabilities in software products, contribute to long-term changes in networked systems, and develop cutting-edge information and training to help improve cybersecurity</a:t>
            </a:r>
            <a:r>
              <a:rPr lang="en-US" dirty="0" smtClean="0"/>
              <a:t>.”</a:t>
            </a:r>
          </a:p>
          <a:p>
            <a:pPr marL="0" indent="0">
              <a:buNone/>
            </a:pPr>
            <a:endParaRPr lang="en-US" dirty="0"/>
          </a:p>
          <a:p>
            <a:pPr marL="0" indent="0">
              <a:buNone/>
            </a:pPr>
            <a:r>
              <a:rPr lang="en-US" dirty="0" smtClean="0"/>
              <a:t>“We </a:t>
            </a:r>
            <a:r>
              <a:rPr lang="en-US" dirty="0"/>
              <a:t>are more than a research organization. Working with software vendors, we help resolve software vulnerabilities. We develop tools, products, and methods to help organizations conduct forensic examinations, analyze vulnerabilities, and monitor large-scale networks. We help organizations determine how effective their security-related practices </a:t>
            </a:r>
            <a:r>
              <a:rPr lang="en-US" dirty="0" smtClean="0"/>
              <a:t>are”. </a:t>
            </a: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www.cert.org</a:t>
            </a:r>
          </a:p>
        </p:txBody>
      </p:sp>
    </p:spTree>
    <p:extLst>
      <p:ext uri="{BB962C8B-B14F-4D97-AF65-F5344CB8AC3E}">
        <p14:creationId xmlns:p14="http://schemas.microsoft.com/office/powerpoint/2010/main" val="19511473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38010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205000328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Threats to Software/Assets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1.2.1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3385762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 matter how much effort we spend, we will never get code 100 percent correct</a:t>
            </a:r>
          </a:p>
          <a:p>
            <a:r>
              <a:rPr lang="en-US" dirty="0"/>
              <a:t>This is an asymmetric problem</a:t>
            </a:r>
          </a:p>
          <a:p>
            <a:pPr lvl="1">
              <a:spcAft>
                <a:spcPts val="600"/>
              </a:spcAft>
            </a:pPr>
            <a:r>
              <a:rPr lang="en-US" sz="1600" b="1" u="sng" dirty="0"/>
              <a:t>We</a:t>
            </a:r>
            <a:r>
              <a:rPr lang="en-US" sz="1600" dirty="0"/>
              <a:t> must be 100 percent correct, 100 percent of time, on a schedule, with limited resources, only knowing what we know today</a:t>
            </a:r>
          </a:p>
          <a:p>
            <a:pPr lvl="2">
              <a:spcAft>
                <a:spcPts val="600"/>
              </a:spcAft>
            </a:pPr>
            <a:r>
              <a:rPr lang="en-US" dirty="0">
                <a:latin typeface="Arial" panose="020B0604020202020204" pitchFamily="34" charset="0"/>
                <a:cs typeface="Arial" panose="020B0604020202020204" pitchFamily="34" charset="0"/>
              </a:rPr>
              <a:t>And the product has to be reliable, supportable, compatible, manageable, affordable, accessible, usable, global, doable, deployable.</a:t>
            </a:r>
          </a:p>
          <a:p>
            <a:pPr lvl="1">
              <a:spcAft>
                <a:spcPts val="600"/>
              </a:spcAft>
            </a:pPr>
            <a:r>
              <a:rPr lang="en-US" sz="1600" b="1" u="sng" dirty="0"/>
              <a:t>They</a:t>
            </a:r>
            <a:r>
              <a:rPr lang="en-US" sz="1600" dirty="0"/>
              <a:t> can spend as long as they like to find one bug, with the benefit of future </a:t>
            </a:r>
            <a:r>
              <a:rPr lang="en-US" sz="1600" dirty="0" smtClean="0"/>
              <a:t>research</a:t>
            </a:r>
          </a:p>
          <a:p>
            <a:pPr lvl="1" algn="r">
              <a:spcAft>
                <a:spcPts val="600"/>
              </a:spcAft>
            </a:pPr>
            <a:r>
              <a:rPr lang="en-US" dirty="0" smtClean="0"/>
              <a:t>www.microsoft.com</a:t>
            </a:r>
            <a:endParaRPr lang="en-US" dirty="0"/>
          </a:p>
        </p:txBody>
      </p:sp>
      <p:sp>
        <p:nvSpPr>
          <p:cNvPr id="4" name="Title 1"/>
          <p:cNvSpPr txBox="1">
            <a:spLocks/>
          </p:cNvSpPr>
          <p:nvPr/>
        </p:nvSpPr>
        <p:spPr>
          <a:xfrm>
            <a:off x="1621312" y="708422"/>
            <a:ext cx="5915025" cy="411956"/>
          </a:xfrm>
          <a:prstGeom prst="rect">
            <a:avLst/>
          </a:prstGeom>
        </p:spPr>
        <p:txBody>
          <a:bodyPr>
            <a:normAutofit fontScale="75000" lnSpcReduction="20000"/>
          </a:bodyPr>
          <a:lst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Calibri" pitchFamily="34" charset="0"/>
              </a:defRPr>
            </a:lvl2pPr>
            <a:lvl3pPr algn="ctr" rtl="0" eaLnBrk="1" fontAlgn="base" hangingPunct="1">
              <a:spcBef>
                <a:spcPct val="0"/>
              </a:spcBef>
              <a:spcAft>
                <a:spcPct val="0"/>
              </a:spcAft>
              <a:defRPr sz="3300">
                <a:solidFill>
                  <a:schemeClr val="tx1"/>
                </a:solidFill>
                <a:latin typeface="Calibri" pitchFamily="34" charset="0"/>
              </a:defRPr>
            </a:lvl3pPr>
            <a:lvl4pPr algn="ctr" rtl="0" eaLnBrk="1" fontAlgn="base" hangingPunct="1">
              <a:spcBef>
                <a:spcPct val="0"/>
              </a:spcBef>
              <a:spcAft>
                <a:spcPct val="0"/>
              </a:spcAft>
              <a:defRPr sz="3300">
                <a:solidFill>
                  <a:schemeClr val="tx1"/>
                </a:solidFill>
                <a:latin typeface="Calibri" pitchFamily="34" charset="0"/>
              </a:defRPr>
            </a:lvl4pPr>
            <a:lvl5pPr algn="ctr" rtl="0" eaLnBrk="1" fontAlgn="base" hangingPunct="1">
              <a:spcBef>
                <a:spcPct val="0"/>
              </a:spcBef>
              <a:spcAft>
                <a:spcPct val="0"/>
              </a:spcAft>
              <a:defRPr sz="3300">
                <a:solidFill>
                  <a:schemeClr val="tx1"/>
                </a:solidFill>
                <a:latin typeface="Calibri" pitchFamily="34" charset="0"/>
              </a:defRPr>
            </a:lvl5pPr>
            <a:lvl6pPr marL="342900" algn="ctr" rtl="0" eaLnBrk="1" fontAlgn="base" hangingPunct="1">
              <a:spcBef>
                <a:spcPct val="0"/>
              </a:spcBef>
              <a:spcAft>
                <a:spcPct val="0"/>
              </a:spcAft>
              <a:defRPr sz="3300">
                <a:solidFill>
                  <a:schemeClr val="tx1"/>
                </a:solidFill>
                <a:latin typeface="Calibri" pitchFamily="34" charset="0"/>
              </a:defRPr>
            </a:lvl6pPr>
            <a:lvl7pPr marL="685800" algn="ctr" rtl="0" eaLnBrk="1" fontAlgn="base" hangingPunct="1">
              <a:spcBef>
                <a:spcPct val="0"/>
              </a:spcBef>
              <a:spcAft>
                <a:spcPct val="0"/>
              </a:spcAft>
              <a:defRPr sz="3300">
                <a:solidFill>
                  <a:schemeClr val="tx1"/>
                </a:solidFill>
                <a:latin typeface="Calibri" pitchFamily="34" charset="0"/>
              </a:defRPr>
            </a:lvl7pPr>
            <a:lvl8pPr marL="1028700" algn="ctr" rtl="0" eaLnBrk="1" fontAlgn="base" hangingPunct="1">
              <a:spcBef>
                <a:spcPct val="0"/>
              </a:spcBef>
              <a:spcAft>
                <a:spcPct val="0"/>
              </a:spcAft>
              <a:defRPr sz="3300">
                <a:solidFill>
                  <a:schemeClr val="tx1"/>
                </a:solidFill>
                <a:latin typeface="Calibri" pitchFamily="34" charset="0"/>
              </a:defRPr>
            </a:lvl8pPr>
            <a:lvl9pPr marL="1371600" algn="ctr" rtl="0" eaLnBrk="1" fontAlgn="base" hangingPunct="1">
              <a:spcBef>
                <a:spcPct val="0"/>
              </a:spcBef>
              <a:spcAft>
                <a:spcPct val="0"/>
              </a:spcAft>
              <a:defRPr sz="3300">
                <a:solidFill>
                  <a:schemeClr val="tx1"/>
                </a:solidFill>
                <a:latin typeface="Calibri" pitchFamily="34" charset="0"/>
              </a:defRPr>
            </a:lvl9pPr>
          </a:lstStyle>
          <a:p>
            <a:endParaRPr lang="en-US" b="1"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p>
        </p:txBody>
      </p:sp>
    </p:spTree>
    <p:extLst>
      <p:ext uri="{BB962C8B-B14F-4D97-AF65-F5344CB8AC3E}">
        <p14:creationId xmlns:p14="http://schemas.microsoft.com/office/powerpoint/2010/main" val="408458369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p:txBody>
          <a:bodyPr/>
          <a:lstStyle/>
          <a:p>
            <a:pPr>
              <a:spcAft>
                <a:spcPts val="600"/>
              </a:spcAft>
            </a:pPr>
            <a:r>
              <a:rPr lang="en-US" dirty="0" smtClean="0"/>
              <a:t>Tools make it easy to build exploit code</a:t>
            </a:r>
          </a:p>
          <a:p>
            <a:pPr>
              <a:spcAft>
                <a:spcPts val="600"/>
              </a:spcAft>
            </a:pPr>
            <a:r>
              <a:rPr lang="en-US" dirty="0" smtClean="0"/>
              <a:t>Reverse engineering tools</a:t>
            </a:r>
          </a:p>
          <a:p>
            <a:pPr lvl="1"/>
            <a:r>
              <a:rPr lang="en-US" sz="1800" dirty="0" smtClean="0"/>
              <a:t>Situation explained  </a:t>
            </a:r>
          </a:p>
          <a:p>
            <a:pPr lvl="2"/>
            <a:r>
              <a:rPr lang="en-US" sz="1600" dirty="0" smtClean="0">
                <a:latin typeface="Arial" panose="020B0604020202020204" pitchFamily="34" charset="0"/>
                <a:cs typeface="Arial" panose="020B0604020202020204" pitchFamily="34" charset="0"/>
              </a:rPr>
              <a:t>Structural Comparison of Executable Objects by </a:t>
            </a:r>
            <a:r>
              <a:rPr lang="en-US" sz="1600" dirty="0" err="1" smtClean="0">
                <a:latin typeface="Arial" panose="020B0604020202020204" pitchFamily="34" charset="0"/>
                <a:cs typeface="Arial" panose="020B0604020202020204" pitchFamily="34" charset="0"/>
              </a:rPr>
              <a:t>Halvar</a:t>
            </a:r>
            <a:r>
              <a:rPr lang="en-US" sz="1600" dirty="0" smtClean="0">
                <a:latin typeface="Arial" panose="020B0604020202020204" pitchFamily="34" charset="0"/>
                <a:cs typeface="Arial" panose="020B0604020202020204" pitchFamily="34" charset="0"/>
              </a:rPr>
              <a:t> Flake  </a:t>
            </a:r>
            <a:r>
              <a:rPr lang="en-US" sz="1400" dirty="0">
                <a:latin typeface="Arial" panose="020B0604020202020204" pitchFamily="34" charset="0"/>
                <a:cs typeface="Arial" panose="020B0604020202020204" pitchFamily="34" charset="0"/>
              </a:rPr>
              <a:t>(available at https://static.googleusercontent.com/media/www.zynamics.com/en//</a:t>
            </a:r>
            <a:r>
              <a:rPr lang="en-US" sz="1400" dirty="0" smtClean="0">
                <a:latin typeface="Arial" panose="020B0604020202020204" pitchFamily="34" charset="0"/>
                <a:cs typeface="Arial" panose="020B0604020202020204" pitchFamily="34" charset="0"/>
              </a:rPr>
              <a:t>downloads/dimva_paper2.pdf) </a:t>
            </a:r>
            <a:endParaRPr lang="en-US" sz="2400" dirty="0" smtClean="0">
              <a:latin typeface="Arial" panose="020B0604020202020204" pitchFamily="34" charset="0"/>
              <a:cs typeface="Arial" panose="020B0604020202020204" pitchFamily="34" charset="0"/>
            </a:endParaRPr>
          </a:p>
          <a:p>
            <a:pPr lvl="2">
              <a:spcAft>
                <a:spcPts val="600"/>
              </a:spcAft>
            </a:pPr>
            <a:r>
              <a:rPr lang="en-US" sz="1600" dirty="0" smtClean="0">
                <a:latin typeface="Arial" panose="020B0604020202020204" pitchFamily="34" charset="0"/>
                <a:cs typeface="Arial" panose="020B0604020202020204" pitchFamily="34" charset="0"/>
              </a:rPr>
              <a:t>PCT Bug – “Detecting </a:t>
            </a:r>
            <a:r>
              <a:rPr lang="en-US" sz="1600" dirty="0">
                <a:latin typeface="Arial" panose="020B0604020202020204" pitchFamily="34" charset="0"/>
                <a:cs typeface="Arial" panose="020B0604020202020204" pitchFamily="34" charset="0"/>
              </a:rPr>
              <a:t>and understanding the </a:t>
            </a:r>
            <a:r>
              <a:rPr lang="en-US" sz="1600" dirty="0" smtClean="0">
                <a:latin typeface="Arial" panose="020B0604020202020204" pitchFamily="34" charset="0"/>
                <a:cs typeface="Arial" panose="020B0604020202020204" pitchFamily="34" charset="0"/>
              </a:rPr>
              <a:t>vulnerability </a:t>
            </a:r>
            <a:r>
              <a:rPr lang="en-US" sz="1600" dirty="0">
                <a:latin typeface="Arial" panose="020B0604020202020204" pitchFamily="34" charset="0"/>
                <a:cs typeface="Arial" panose="020B0604020202020204" pitchFamily="34" charset="0"/>
              </a:rPr>
              <a:t>took less than 30 </a:t>
            </a:r>
            <a:r>
              <a:rPr lang="en-US" sz="1600" dirty="0" smtClean="0">
                <a:latin typeface="Arial" panose="020B0604020202020204" pitchFamily="34" charset="0"/>
                <a:cs typeface="Arial" panose="020B0604020202020204" pitchFamily="34" charset="0"/>
              </a:rPr>
              <a:t>minutes”</a:t>
            </a:r>
          </a:p>
          <a:p>
            <a:pPr lvl="2">
              <a:spcAft>
                <a:spcPts val="600"/>
              </a:spcAft>
            </a:pPr>
            <a:r>
              <a:rPr lang="en-US" sz="1600" dirty="0" smtClean="0">
                <a:latin typeface="Arial" panose="020B0604020202020204" pitchFamily="34" charset="0"/>
                <a:cs typeface="Arial" panose="020B0604020202020204" pitchFamily="34" charset="0"/>
              </a:rPr>
              <a:t>H.323 ASN.1 Bug: “The </a:t>
            </a:r>
            <a:r>
              <a:rPr lang="en-US" sz="1600" dirty="0">
                <a:latin typeface="Arial" panose="020B0604020202020204" pitchFamily="34" charset="0"/>
                <a:cs typeface="Arial" panose="020B0604020202020204" pitchFamily="34" charset="0"/>
              </a:rPr>
              <a:t>total analysis took less than 3 hours </a:t>
            </a:r>
            <a:r>
              <a:rPr lang="en-US" sz="1600" dirty="0" smtClean="0">
                <a:latin typeface="Arial" panose="020B0604020202020204" pitchFamily="34" charset="0"/>
                <a:cs typeface="Arial" panose="020B0604020202020204" pitchFamily="34" charset="0"/>
              </a:rPr>
              <a:t>time”</a:t>
            </a:r>
          </a:p>
          <a:p>
            <a:pPr marL="257175" lvl="1" indent="-257175">
              <a:spcAft>
                <a:spcPts val="600"/>
              </a:spcAft>
              <a:buFont typeface="Arial" panose="020B0604020202020204" pitchFamily="34" charset="0"/>
              <a:buChar char="•"/>
            </a:pPr>
            <a:r>
              <a:rPr lang="en-US" sz="1800" dirty="0"/>
              <a:t>Exploitation </a:t>
            </a:r>
          </a:p>
          <a:p>
            <a:pPr lvl="1">
              <a:spcAft>
                <a:spcPts val="600"/>
              </a:spcAft>
            </a:pPr>
            <a:r>
              <a:rPr lang="en-US" sz="1400" dirty="0" smtClean="0"/>
              <a:t>Penetration testing tools e.g. www.metaspoilt.com</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p>
        </p:txBody>
      </p:sp>
    </p:spTree>
    <p:extLst>
      <p:ext uri="{BB962C8B-B14F-4D97-AF65-F5344CB8AC3E}">
        <p14:creationId xmlns:p14="http://schemas.microsoft.com/office/powerpoint/2010/main" val="24128973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52602"/>
            <a:ext cx="8229600" cy="3262247"/>
          </a:xfrm>
        </p:spPr>
        <p:txBody>
          <a:bodyPr/>
          <a:lstStyle/>
          <a:p>
            <a:pPr>
              <a:spcAft>
                <a:spcPts val="600"/>
              </a:spcAft>
            </a:pPr>
            <a:r>
              <a:rPr lang="en-US" dirty="0" smtClean="0"/>
              <a:t>Organizations  store, process, transmit their most sensitive information using software-intensive systems.</a:t>
            </a:r>
          </a:p>
          <a:p>
            <a:pPr>
              <a:spcAft>
                <a:spcPts val="600"/>
              </a:spcAft>
            </a:pPr>
            <a:r>
              <a:rPr lang="en-US" dirty="0" smtClean="0"/>
              <a:t>Private citizens depend on software to shop, bank, invest, and carry out most personal and social activities</a:t>
            </a:r>
          </a:p>
          <a:p>
            <a:pPr>
              <a:spcAft>
                <a:spcPts val="600"/>
              </a:spcAft>
            </a:pPr>
            <a:r>
              <a:rPr lang="en-US" dirty="0" smtClean="0"/>
              <a:t>Global connectivity makes the sensitive information and software systems vulnerable to unintentional and unauthorized use.</a:t>
            </a:r>
            <a:endParaRPr lang="en-US" dirty="0"/>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Security Problem</a:t>
            </a:r>
            <a:endParaRPr lang="en-US" sz="2400" dirty="0"/>
          </a:p>
        </p:txBody>
      </p:sp>
    </p:spTree>
    <p:extLst>
      <p:ext uri="{BB962C8B-B14F-4D97-AF65-F5344CB8AC3E}">
        <p14:creationId xmlns:p14="http://schemas.microsoft.com/office/powerpoint/2010/main" val="14726163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304800" y="1482810"/>
            <a:ext cx="8229600" cy="3032039"/>
          </a:xfrm>
        </p:spPr>
        <p:txBody>
          <a:bodyPr/>
          <a:lstStyle/>
          <a:p>
            <a:pPr marL="0" indent="0">
              <a:spcAft>
                <a:spcPts val="1200"/>
              </a:spcAft>
              <a:buNone/>
            </a:pPr>
            <a:r>
              <a:rPr lang="en-US" sz="2000" dirty="0" smtClean="0"/>
              <a:t>In general</a:t>
            </a:r>
          </a:p>
          <a:p>
            <a:pPr marL="285750" indent="-285750">
              <a:spcAft>
                <a:spcPts val="1200"/>
              </a:spcAft>
              <a:buFont typeface="Arial" panose="020B0604020202020204" pitchFamily="34" charset="0"/>
              <a:buChar char="•"/>
            </a:pPr>
            <a:r>
              <a:rPr lang="en-US" dirty="0" smtClean="0"/>
              <a:t>Cost for attacker to build attack is very low</a:t>
            </a:r>
          </a:p>
          <a:p>
            <a:pPr marL="285750" indent="-285750">
              <a:spcAft>
                <a:spcPts val="1200"/>
              </a:spcAft>
              <a:buFont typeface="Arial" panose="020B0604020202020204" pitchFamily="34" charset="0"/>
              <a:buChar char="•"/>
            </a:pPr>
            <a:r>
              <a:rPr lang="en-US" dirty="0" smtClean="0"/>
              <a:t>Cost to your users is very high</a:t>
            </a:r>
          </a:p>
          <a:p>
            <a:pPr marL="285750" indent="-285750">
              <a:spcAft>
                <a:spcPts val="1200"/>
              </a:spcAft>
              <a:buFont typeface="Arial" panose="020B0604020202020204" pitchFamily="34" charset="0"/>
              <a:buChar char="•"/>
            </a:pPr>
            <a:r>
              <a:rPr lang="en-US" dirty="0" smtClean="0"/>
              <a:t>Cost of reacting is higher than cost of defending</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The Asymmetric Problem of Security</a:t>
            </a:r>
          </a:p>
        </p:txBody>
      </p:sp>
    </p:spTree>
    <p:extLst>
      <p:ext uri="{BB962C8B-B14F-4D97-AF65-F5344CB8AC3E}">
        <p14:creationId xmlns:p14="http://schemas.microsoft.com/office/powerpoint/2010/main" val="233729048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7863"/>
            <a:ext cx="8229600" cy="3136986"/>
          </a:xfrm>
        </p:spPr>
        <p:txBody>
          <a:bodyPr/>
          <a:lstStyle/>
          <a:p>
            <a:pPr>
              <a:spcAft>
                <a:spcPts val="600"/>
              </a:spcAft>
            </a:pPr>
            <a:r>
              <a:rPr lang="en-US" dirty="0" smtClean="0"/>
              <a:t>Hacker chooses to hack politician’s mail account and possibly impact elections(2008)</a:t>
            </a:r>
          </a:p>
          <a:p>
            <a:pPr>
              <a:spcAft>
                <a:spcPts val="600"/>
              </a:spcAft>
            </a:pPr>
            <a:r>
              <a:rPr lang="en-US" dirty="0" smtClean="0"/>
              <a:t>The approach was </a:t>
            </a:r>
          </a:p>
          <a:p>
            <a:pPr lvl="1">
              <a:spcAft>
                <a:spcPts val="600"/>
              </a:spcAft>
            </a:pPr>
            <a:r>
              <a:rPr lang="en-US" sz="1400" dirty="0" smtClean="0"/>
              <a:t>Find the mail id</a:t>
            </a:r>
          </a:p>
          <a:p>
            <a:pPr lvl="1">
              <a:spcAft>
                <a:spcPts val="600"/>
              </a:spcAft>
            </a:pPr>
            <a:r>
              <a:rPr lang="en-US" sz="1400" dirty="0" smtClean="0"/>
              <a:t>Use Forgot Password feature</a:t>
            </a:r>
          </a:p>
          <a:p>
            <a:pPr lvl="1">
              <a:spcAft>
                <a:spcPts val="600"/>
              </a:spcAft>
            </a:pPr>
            <a:r>
              <a:rPr lang="en-US" sz="1400" dirty="0" smtClean="0"/>
              <a:t>The mail provider asks standard personal questions</a:t>
            </a:r>
          </a:p>
          <a:p>
            <a:pPr lvl="1">
              <a:spcAft>
                <a:spcPts val="600"/>
              </a:spcAft>
            </a:pPr>
            <a:r>
              <a:rPr lang="en-US" sz="1400" dirty="0" smtClean="0"/>
              <a:t>The politician biography is well known</a:t>
            </a:r>
            <a:endParaRPr lang="en-US" sz="14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Hacking a Politician email</a:t>
            </a:r>
          </a:p>
        </p:txBody>
      </p:sp>
    </p:spTree>
    <p:extLst>
      <p:ext uri="{BB962C8B-B14F-4D97-AF65-F5344CB8AC3E}">
        <p14:creationId xmlns:p14="http://schemas.microsoft.com/office/powerpoint/2010/main" val="20780714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US" i="1" dirty="0" smtClean="0"/>
              <a:t>Code Spaces </a:t>
            </a:r>
            <a:r>
              <a:rPr lang="en-US" dirty="0" smtClean="0"/>
              <a:t>kept </a:t>
            </a:r>
            <a:r>
              <a:rPr lang="en-US" dirty="0"/>
              <a:t>up their security measures, ensured that their server security was tight, and relied on Amazon for the bulk of their infrastructure -- </a:t>
            </a:r>
            <a:r>
              <a:rPr lang="en-US" dirty="0" smtClean="0"/>
              <a:t>like </a:t>
            </a:r>
            <a:r>
              <a:rPr lang="en-US" dirty="0"/>
              <a:t>thousands of other companies</a:t>
            </a:r>
            <a:r>
              <a:rPr lang="en-US" dirty="0" smtClean="0"/>
              <a:t>.</a:t>
            </a:r>
          </a:p>
          <a:p>
            <a:r>
              <a:rPr lang="en-US" dirty="0" smtClean="0"/>
              <a:t>The </a:t>
            </a:r>
            <a:r>
              <a:rPr lang="en-US" dirty="0"/>
              <a:t>attack that brought Code Spaces under was as simple as gaining access to its AWS control panel</a:t>
            </a:r>
            <a:r>
              <a:rPr lang="en-US" dirty="0" smtClean="0"/>
              <a:t>.</a:t>
            </a:r>
          </a:p>
          <a:p>
            <a:r>
              <a:rPr lang="en-US" dirty="0"/>
              <a:t>Code Spaces was built mostly on AWS, using storage and server instances to provide its services. Those server instances weren't hacked, nor was Code Spaces' database compromised or stolen</a:t>
            </a:r>
            <a:r>
              <a:rPr lang="en-US" dirty="0" smtClean="0"/>
              <a:t>.</a:t>
            </a:r>
          </a:p>
          <a:p>
            <a:r>
              <a:rPr lang="en-US" dirty="0" smtClean="0"/>
              <a:t>Attacker </a:t>
            </a:r>
            <a:r>
              <a:rPr lang="en-US" dirty="0"/>
              <a:t>gained access to the company's AWS control </a:t>
            </a:r>
            <a:r>
              <a:rPr lang="en-US" dirty="0" smtClean="0"/>
              <a:t>panel &amp; deleted resources on the cloud.</a:t>
            </a:r>
          </a:p>
          <a:p>
            <a:r>
              <a:rPr lang="en-US" b="1" dirty="0"/>
              <a:t>The demise of Code Spaces at the hands of an attacker shows that, in the cloud, off-site backups and separation of services could be key to survival</a:t>
            </a:r>
            <a:r>
              <a:rPr lang="en-US" dirty="0" smtClean="0"/>
              <a:t> </a:t>
            </a:r>
            <a:endParaRPr lang="en-US" dirty="0"/>
          </a:p>
        </p:txBody>
      </p:sp>
      <p:sp>
        <p:nvSpPr>
          <p:cNvPr id="5" name="Rectangle 4"/>
          <p:cNvSpPr/>
          <p:nvPr/>
        </p:nvSpPr>
        <p:spPr>
          <a:xfrm>
            <a:off x="1651699" y="4663678"/>
            <a:ext cx="5535801" cy="230832"/>
          </a:xfrm>
          <a:prstGeom prst="rect">
            <a:avLst/>
          </a:prstGeom>
        </p:spPr>
        <p:txBody>
          <a:bodyPr wrap="square">
            <a:spAutoFit/>
          </a:bodyPr>
          <a:lstStyle/>
          <a:p>
            <a:pPr algn="ctr"/>
            <a:r>
              <a:rPr lang="en-US" sz="900" dirty="0">
                <a:solidFill>
                  <a:schemeClr val="tx1">
                    <a:lumMod val="50000"/>
                    <a:lumOff val="50000"/>
                  </a:schemeClr>
                </a:solidFill>
              </a:rPr>
              <a:t>http://www.infoworld.com/article/2608076/data-center/murder-in-the-amazon-cloud.html   23 June 2014</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Security on Cloud </a:t>
            </a:r>
            <a:r>
              <a:rPr lang="en-US" sz="1800" dirty="0"/>
              <a:t>(Example)</a:t>
            </a:r>
          </a:p>
        </p:txBody>
      </p:sp>
    </p:spTree>
    <p:extLst>
      <p:ext uri="{BB962C8B-B14F-4D97-AF65-F5344CB8AC3E}">
        <p14:creationId xmlns:p14="http://schemas.microsoft.com/office/powerpoint/2010/main" val="2921447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In the space of one hour, my entire digital life was destroyed. First my Google account was taken over, then deleted. Next my Twitter account was compromised, and used as a platform to broadcast racist and homophobic messages. And worst of all, my </a:t>
            </a:r>
            <a:r>
              <a:rPr lang="en-US" dirty="0" err="1"/>
              <a:t>AppleID</a:t>
            </a:r>
            <a:r>
              <a:rPr lang="en-US" dirty="0"/>
              <a:t> account was broken into, and my hackers used it to remotely erase all of the data on my iPhone, iPad, and </a:t>
            </a:r>
            <a:r>
              <a:rPr lang="en-US" dirty="0" smtClean="0"/>
              <a:t>MacBook.</a:t>
            </a:r>
          </a:p>
          <a:p>
            <a:r>
              <a:rPr lang="en-US" dirty="0"/>
              <a:t>My accounts were daisy-chained together. Getting into Amazon let my hackers get into my Apple ID account, which helped them get into Gmail, which gave them access to Twitter. </a:t>
            </a:r>
            <a:endParaRPr lang="en-US" dirty="0" smtClean="0"/>
          </a:p>
          <a:p>
            <a:pPr lvl="1" algn="r"/>
            <a:r>
              <a:rPr lang="en-US" dirty="0" smtClean="0"/>
              <a:t>Mat Honan, Sr. Staff Writer, wired.com</a:t>
            </a:r>
            <a:endParaRPr lang="en-US" dirty="0"/>
          </a:p>
        </p:txBody>
      </p:sp>
      <p:sp>
        <p:nvSpPr>
          <p:cNvPr id="4" name="Rectangle 3"/>
          <p:cNvSpPr/>
          <p:nvPr/>
        </p:nvSpPr>
        <p:spPr>
          <a:xfrm>
            <a:off x="1518048" y="4636307"/>
            <a:ext cx="6322219" cy="230832"/>
          </a:xfrm>
          <a:prstGeom prst="rect">
            <a:avLst/>
          </a:prstGeom>
        </p:spPr>
        <p:txBody>
          <a:bodyPr wrap="square">
            <a:spAutoFit/>
          </a:bodyPr>
          <a:lstStyle/>
          <a:p>
            <a:pPr algn="ctr"/>
            <a:r>
              <a:rPr lang="en-US" sz="900" dirty="0">
                <a:solidFill>
                  <a:schemeClr val="tx1">
                    <a:lumMod val="65000"/>
                    <a:lumOff val="35000"/>
                  </a:schemeClr>
                </a:solidFill>
              </a:rPr>
              <a:t>http://www.wired.com/2012/08/apple-amazon-mat-honan-hacking/all/</a:t>
            </a:r>
          </a:p>
        </p:txBody>
      </p:sp>
    </p:spTree>
    <p:extLst>
      <p:ext uri="{BB962C8B-B14F-4D97-AF65-F5344CB8AC3E}">
        <p14:creationId xmlns:p14="http://schemas.microsoft.com/office/powerpoint/2010/main" val="300686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1540" y="763959"/>
            <a:ext cx="8823278" cy="4107311"/>
          </a:xfrm>
        </p:spPr>
        <p:txBody>
          <a:bodyPr>
            <a:noAutofit/>
          </a:bodyPr>
          <a:lstStyle/>
          <a:p>
            <a:pPr>
              <a:spcBef>
                <a:spcPts val="450"/>
              </a:spcBef>
            </a:pPr>
            <a:r>
              <a:rPr lang="en-US" sz="1300" dirty="0"/>
              <a:t>Gmail lets you reset your password if you forget, as do pretty much every other system. And the way you do a reset at Gmail is you send them a reset request. What they do is they send you a recovery link to a backup email address, or some other email address that you have. And helpful, they actually print the email address for you. So for this guy's account, someone went and asked Gmail to reset the password. And they said, well, yeah. Sure. We just sent the recovery link to this email, victim@me.com, which was some Apple email service. </a:t>
            </a:r>
          </a:p>
          <a:p>
            <a:pPr>
              <a:spcBef>
                <a:spcPts val="450"/>
              </a:spcBef>
            </a:pPr>
            <a:r>
              <a:rPr lang="en-US" sz="1300" dirty="0"/>
              <a:t>But they want to get this password reset link to get access to Gmail. Well, the way things worked was that, in Apple's case, this me.com site, allowed you to actually reset your password if you know your billing address and the last four digits of your credit card number. The home address, could be looked up somewhere. But where do you get the last four digits of his credit card number? </a:t>
            </a:r>
          </a:p>
          <a:p>
            <a:pPr>
              <a:spcBef>
                <a:spcPts val="450"/>
              </a:spcBef>
            </a:pPr>
            <a:r>
              <a:rPr lang="en-US" sz="1300" dirty="0"/>
              <a:t>The victim had an account at Amazon, which is another party in this story. Amazon really wants you to buy things. And as a result, they actually have a fairly elaborate account management system. And in particular, because they really want you to buy stuff, they don't require you to sign in in order to purchase some item with a credit card. </a:t>
            </a:r>
          </a:p>
          <a:p>
            <a:pPr>
              <a:spcBef>
                <a:spcPts val="450"/>
              </a:spcBef>
            </a:pPr>
            <a:r>
              <a:rPr lang="en-US" sz="1300" dirty="0"/>
              <a:t>First you call Amazon and tell them you are the account holder, and want to add a credit card number to the account. All you need is the name on the account, an associated e-mail address, and the billing address. Amazon then allows you to input a new credit card. Next you call back, and tell Amazon that you’ve lost access to your account. Upon providing a name, billing address, and the new credit card number you gave the company on the prior call, Amazon will allow you to add a new e-mail address to the account. From here, you go to the Amazon website, and send a password reset to the new e-mail account. This allows you to see all the credit cards on file for the account — not the complete numbers, just the last four digits. But, as we know, Apple only needs those last four digits.</a:t>
            </a:r>
          </a:p>
        </p:txBody>
      </p:sp>
    </p:spTree>
    <p:extLst>
      <p:ext uri="{BB962C8B-B14F-4D97-AF65-F5344CB8AC3E}">
        <p14:creationId xmlns:p14="http://schemas.microsoft.com/office/powerpoint/2010/main" val="4293873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85102"/>
            <a:ext cx="8229600" cy="3229747"/>
          </a:xfrm>
        </p:spPr>
        <p:txBody>
          <a:bodyPr>
            <a:normAutofit/>
          </a:bodyPr>
          <a:lstStyle/>
          <a:p>
            <a:pPr lvl="1"/>
            <a:r>
              <a:rPr lang="en-US" sz="1600" dirty="0" smtClean="0"/>
              <a:t>As per Forbes, data </a:t>
            </a:r>
            <a:r>
              <a:rPr lang="en-US" sz="1600" dirty="0"/>
              <a:t>security experts </a:t>
            </a:r>
            <a:r>
              <a:rPr lang="en-US" sz="1600" dirty="0" smtClean="0"/>
              <a:t>noted that </a:t>
            </a:r>
            <a:r>
              <a:rPr lang="en-US" sz="1600" dirty="0"/>
              <a:t>the company had not been encrypting its </a:t>
            </a:r>
            <a:r>
              <a:rPr lang="en-US" sz="1600" dirty="0" smtClean="0"/>
              <a:t>emails </a:t>
            </a:r>
            <a:r>
              <a:rPr lang="en-US" sz="1600" dirty="0"/>
              <a:t>and furthermore seemed to have been running a three-year-old version of Drupal with several known vulnerabilities</a:t>
            </a:r>
            <a:r>
              <a:rPr lang="en-US" sz="1600" dirty="0" smtClean="0"/>
              <a:t>. </a:t>
            </a:r>
            <a:r>
              <a:rPr lang="en-US" sz="1600" dirty="0"/>
              <a:t>Some reports also suggest that some parts of the site may have been running WordPress with an out of date version of Revolution Slider, a plugin that has suffered from vulnerabilities in the past</a:t>
            </a:r>
            <a:r>
              <a:rPr lang="en-US" sz="1600" dirty="0" smtClean="0"/>
              <a:t>.</a:t>
            </a:r>
          </a:p>
          <a:p>
            <a:pPr lvl="1"/>
            <a:r>
              <a:rPr lang="en-US" sz="1600" dirty="0" smtClean="0"/>
              <a:t>Drupal has over 100 reported vulnerabilities in CVE database.</a:t>
            </a:r>
          </a:p>
          <a:p>
            <a:pPr lvl="2"/>
            <a:r>
              <a:rPr lang="en-US" sz="1600" dirty="0" smtClean="0">
                <a:latin typeface="Arial" panose="020B0604020202020204" pitchFamily="34" charset="0"/>
                <a:cs typeface="Arial" panose="020B0604020202020204" pitchFamily="34" charset="0"/>
              </a:rPr>
              <a:t>e.g</a:t>
            </a:r>
            <a:r>
              <a:rPr lang="en-US" sz="1600" dirty="0">
                <a:latin typeface="Arial" panose="020B0604020202020204" pitchFamily="34" charset="0"/>
                <a:cs typeface="Arial" panose="020B0604020202020204" pitchFamily="34" charset="0"/>
              </a:rPr>
              <a:t>. CVE-2016-3171 :  Drupal 6.x before 6.38, when used with PHP before 5.4.45, 5.5.x before 5.5.29, or 5.6.x before 5.6.13, might allow remote attackers to execute arbitrary code via vectors related to session data truncation.</a:t>
            </a:r>
          </a:p>
          <a:p>
            <a:endParaRPr lang="en-US" dirty="0"/>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Panama Papers</a:t>
            </a:r>
            <a:endParaRPr lang="en-US" sz="1800" dirty="0"/>
          </a:p>
        </p:txBody>
      </p:sp>
    </p:spTree>
    <p:extLst>
      <p:ext uri="{BB962C8B-B14F-4D97-AF65-F5344CB8AC3E}">
        <p14:creationId xmlns:p14="http://schemas.microsoft.com/office/powerpoint/2010/main" val="203670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lnSpc>
                <a:spcPct val="120000"/>
              </a:lnSpc>
              <a:spcAft>
                <a:spcPts val="600"/>
              </a:spcAft>
            </a:pPr>
            <a:r>
              <a:rPr lang="en-US" dirty="0"/>
              <a:t>If it wasn't clear before, it certainly is now: Your username and password are almost impossible to keep safe.</a:t>
            </a:r>
          </a:p>
          <a:p>
            <a:pPr>
              <a:lnSpc>
                <a:spcPct val="120000"/>
              </a:lnSpc>
              <a:spcAft>
                <a:spcPts val="600"/>
              </a:spcAft>
            </a:pPr>
            <a:r>
              <a:rPr lang="en-US" dirty="0"/>
              <a:t>Nearly 443,000 e-mail addresses and passwords for a Yahoo site </a:t>
            </a:r>
            <a:r>
              <a:rPr lang="en-US" dirty="0">
                <a:hlinkClick r:id="rId2"/>
              </a:rPr>
              <a:t>were exposed late Wednesday</a:t>
            </a:r>
            <a:r>
              <a:rPr lang="en-US" dirty="0"/>
              <a:t>. The impact stretched beyond Yahoo because the site allowed users to log in with credentials from other sites -- which meant that user names and passwords for Yahoo (</a:t>
            </a:r>
            <a:r>
              <a:rPr lang="en-US" dirty="0">
                <a:hlinkClick r:id="rId3"/>
              </a:rPr>
              <a:t>YHOO</a:t>
            </a:r>
            <a:r>
              <a:rPr lang="en-US" dirty="0"/>
              <a:t>, </a:t>
            </a:r>
            <a:r>
              <a:rPr lang="en-US" dirty="0">
                <a:hlinkClick r:id="rId4"/>
              </a:rPr>
              <a:t>Fortune 500</a:t>
            </a:r>
            <a:r>
              <a:rPr lang="en-US" dirty="0"/>
              <a:t>), Google's (</a:t>
            </a:r>
            <a:r>
              <a:rPr lang="en-US" dirty="0">
                <a:hlinkClick r:id="rId5"/>
              </a:rPr>
              <a:t>GOOG</a:t>
            </a:r>
            <a:r>
              <a:rPr lang="en-US" dirty="0"/>
              <a:t>, </a:t>
            </a:r>
            <a:r>
              <a:rPr lang="en-US" dirty="0">
                <a:hlinkClick r:id="rId6"/>
              </a:rPr>
              <a:t>Fortune 500</a:t>
            </a:r>
            <a:r>
              <a:rPr lang="en-US" dirty="0"/>
              <a:t>) Gmail, Microsoft's (</a:t>
            </a:r>
            <a:r>
              <a:rPr lang="en-US" dirty="0">
                <a:hlinkClick r:id="rId7"/>
              </a:rPr>
              <a:t>MSFT</a:t>
            </a:r>
            <a:r>
              <a:rPr lang="en-US" dirty="0"/>
              <a:t>, </a:t>
            </a:r>
            <a:r>
              <a:rPr lang="en-US" dirty="0">
                <a:hlinkClick r:id="rId8"/>
              </a:rPr>
              <a:t>Fortune 500</a:t>
            </a:r>
            <a:r>
              <a:rPr lang="en-US" dirty="0"/>
              <a:t>) Hotmail, AOL (AOL) and many other e-mail hosts were among those posted publicly on a hacker forum.</a:t>
            </a:r>
          </a:p>
          <a:p>
            <a:pPr>
              <a:lnSpc>
                <a:spcPct val="120000"/>
              </a:lnSpc>
              <a:spcAft>
                <a:spcPts val="600"/>
              </a:spcAft>
            </a:pPr>
            <a:r>
              <a:rPr lang="en-US" dirty="0" smtClean="0"/>
              <a:t>What's </a:t>
            </a:r>
            <a:r>
              <a:rPr lang="en-US" dirty="0"/>
              <a:t>shocking about the development isn't that usernames and passwords were stolen -- that </a:t>
            </a:r>
            <a:r>
              <a:rPr lang="en-US" dirty="0">
                <a:hlinkClick r:id="rId9"/>
              </a:rPr>
              <a:t>happens virtually every day</a:t>
            </a:r>
            <a:r>
              <a:rPr lang="en-US" dirty="0"/>
              <a:t>. The surprise is how easily outsiders cracked a service run by one of the biggest Web companies in the world.</a:t>
            </a:r>
          </a:p>
          <a:p>
            <a:pPr>
              <a:lnSpc>
                <a:spcPct val="120000"/>
              </a:lnSpc>
              <a:spcAft>
                <a:spcPts val="600"/>
              </a:spcAft>
            </a:pPr>
            <a:r>
              <a:rPr lang="en-US" dirty="0"/>
              <a:t>The group of seven hackers, who belong to a hacker collective called D33Ds Company, got into </a:t>
            </a:r>
            <a:r>
              <a:rPr lang="en-US" dirty="0">
                <a:hlinkClick r:id="rId10"/>
              </a:rPr>
              <a:t>Yahoo's Contributor Network</a:t>
            </a:r>
            <a:r>
              <a:rPr lang="en-US" dirty="0"/>
              <a:t> database by using a rudimentary attack called a </a:t>
            </a:r>
            <a:r>
              <a:rPr lang="en-US" dirty="0">
                <a:hlinkClick r:id="rId11"/>
              </a:rPr>
              <a:t>SQL injection</a:t>
            </a:r>
            <a:r>
              <a:rPr lang="en-US" dirty="0"/>
              <a:t>. </a:t>
            </a:r>
          </a:p>
          <a:p>
            <a:pPr marL="0" indent="0">
              <a:lnSpc>
                <a:spcPct val="120000"/>
              </a:lnSpc>
              <a:spcAft>
                <a:spcPts val="600"/>
              </a:spcAft>
              <a:buNone/>
            </a:pPr>
            <a:endParaRPr lang="en-US" dirty="0"/>
          </a:p>
        </p:txBody>
      </p:sp>
      <p:sp>
        <p:nvSpPr>
          <p:cNvPr id="6" name="Rectangle 5"/>
          <p:cNvSpPr/>
          <p:nvPr/>
        </p:nvSpPr>
        <p:spPr>
          <a:xfrm>
            <a:off x="1981795" y="4663678"/>
            <a:ext cx="4875610" cy="219291"/>
          </a:xfrm>
          <a:prstGeom prst="rect">
            <a:avLst/>
          </a:prstGeom>
        </p:spPr>
        <p:txBody>
          <a:bodyPr wrap="square">
            <a:spAutoFit/>
          </a:bodyPr>
          <a:lstStyle/>
          <a:p>
            <a:pPr algn="ctr"/>
            <a:r>
              <a:rPr lang="en-US" sz="825" dirty="0">
                <a:solidFill>
                  <a:schemeClr val="bg2">
                    <a:lumMod val="50000"/>
                  </a:schemeClr>
                </a:solidFill>
              </a:rPr>
              <a:t>http://money.cnn.com/2012/07/12/technology/yahoo-hack/</a:t>
            </a:r>
          </a:p>
        </p:txBody>
      </p:sp>
    </p:spTree>
    <p:extLst>
      <p:ext uri="{BB962C8B-B14F-4D97-AF65-F5344CB8AC3E}">
        <p14:creationId xmlns:p14="http://schemas.microsoft.com/office/powerpoint/2010/main" val="22259455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29600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3"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13034879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Threats to Software/Assets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1.2.2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27508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As per some experts, we are in era of</a:t>
            </a:r>
          </a:p>
          <a:p>
            <a:pPr lvl="1"/>
            <a:r>
              <a:rPr lang="en-US" sz="1400" dirty="0"/>
              <a:t>Information warfare</a:t>
            </a:r>
          </a:p>
          <a:p>
            <a:pPr lvl="1"/>
            <a:r>
              <a:rPr lang="en-US" sz="1400" dirty="0"/>
              <a:t>Cyber terrorism</a:t>
            </a:r>
          </a:p>
          <a:p>
            <a:pPr lvl="1"/>
            <a:r>
              <a:rPr lang="en-US" sz="1400" dirty="0"/>
              <a:t>Computer crime</a:t>
            </a:r>
          </a:p>
          <a:p>
            <a:pPr lvl="1"/>
            <a:endParaRPr lang="en-US" dirty="0"/>
          </a:p>
          <a:p>
            <a:pPr marL="0" indent="0">
              <a:buNone/>
            </a:pPr>
            <a:r>
              <a:rPr lang="en-US" dirty="0" smtClean="0"/>
              <a:t>Terrorists, Organized criminals, other criminals are targeting software-intensive systems and are able to gain entry.</a:t>
            </a:r>
          </a:p>
          <a:p>
            <a:pPr lvl="1"/>
            <a:r>
              <a:rPr lang="en-US" sz="1600" dirty="0"/>
              <a:t>There are many systems which can not resist attacks</a:t>
            </a:r>
          </a:p>
        </p:txBody>
      </p:sp>
      <p:sp>
        <p:nvSpPr>
          <p:cNvPr id="7" name="Content Placeholder 5"/>
          <p:cNvSpPr>
            <a:spLocks noGrp="1"/>
          </p:cNvSpPr>
          <p:nvPr>
            <p:ph sz="quarter" idx="10"/>
          </p:nvPr>
        </p:nvSpPr>
        <p:spPr>
          <a:xfrm>
            <a:off x="304800" y="251214"/>
            <a:ext cx="6324600" cy="526708"/>
          </a:xfrm>
        </p:spPr>
        <p:txBody>
          <a:bodyPr>
            <a:normAutofit/>
          </a:bodyPr>
          <a:lstStyle/>
          <a:p>
            <a:r>
              <a:rPr lang="en-US" sz="2800" dirty="0"/>
              <a:t>Security Problem</a:t>
            </a:r>
            <a:endParaRPr lang="en-US" sz="2400" dirty="0"/>
          </a:p>
        </p:txBody>
      </p:sp>
    </p:spTree>
    <p:extLst>
      <p:ext uri="{BB962C8B-B14F-4D97-AF65-F5344CB8AC3E}">
        <p14:creationId xmlns:p14="http://schemas.microsoft.com/office/powerpoint/2010/main" val="26342599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eaLnBrk="1" hangingPunct="1">
              <a:defRPr/>
            </a:pPr>
            <a:r>
              <a:rPr lang="en-US" dirty="0" smtClean="0"/>
              <a:t>Attack surface: the reachable and exploitable vulnerabilities in a system</a:t>
            </a:r>
          </a:p>
          <a:p>
            <a:pPr lvl="1" eaLnBrk="1" hangingPunct="1">
              <a:defRPr/>
            </a:pPr>
            <a:r>
              <a:rPr lang="en-US" sz="1400" dirty="0" smtClean="0"/>
              <a:t>Open ports</a:t>
            </a:r>
          </a:p>
          <a:p>
            <a:pPr lvl="1" eaLnBrk="1" hangingPunct="1">
              <a:defRPr/>
            </a:pPr>
            <a:r>
              <a:rPr lang="en-US" sz="1400" dirty="0" smtClean="0"/>
              <a:t>Services outside a firewall</a:t>
            </a:r>
          </a:p>
          <a:p>
            <a:pPr lvl="1" eaLnBrk="1" hangingPunct="1">
              <a:defRPr/>
            </a:pPr>
            <a:r>
              <a:rPr lang="en-US" sz="1400" dirty="0" smtClean="0"/>
              <a:t>An employee with access to sensitive info</a:t>
            </a:r>
          </a:p>
          <a:p>
            <a:pPr lvl="1" eaLnBrk="1" hangingPunct="1">
              <a:defRPr/>
            </a:pPr>
            <a:r>
              <a:rPr lang="en-US" dirty="0" smtClean="0"/>
              <a:t>…</a:t>
            </a:r>
          </a:p>
          <a:p>
            <a:pPr eaLnBrk="1" hangingPunct="1">
              <a:defRPr/>
            </a:pPr>
            <a:r>
              <a:rPr lang="en-US" dirty="0" smtClean="0"/>
              <a:t>Three categories</a:t>
            </a:r>
          </a:p>
          <a:p>
            <a:pPr lvl="1" eaLnBrk="1" hangingPunct="1">
              <a:defRPr/>
            </a:pPr>
            <a:r>
              <a:rPr lang="en-US" b="1" dirty="0" smtClean="0"/>
              <a:t>Network attack surface </a:t>
            </a:r>
            <a:r>
              <a:rPr lang="en-US" dirty="0" smtClean="0"/>
              <a:t>(i.e., network vulnerability)</a:t>
            </a:r>
          </a:p>
          <a:p>
            <a:pPr lvl="1" eaLnBrk="1" hangingPunct="1">
              <a:defRPr/>
            </a:pPr>
            <a:r>
              <a:rPr lang="en-US" b="1" dirty="0" smtClean="0"/>
              <a:t>Software attack surface </a:t>
            </a:r>
            <a:r>
              <a:rPr lang="en-US" dirty="0" smtClean="0"/>
              <a:t>(i.e., software vulnerabilities) </a:t>
            </a:r>
          </a:p>
          <a:p>
            <a:pPr lvl="1" eaLnBrk="1" hangingPunct="1">
              <a:defRPr/>
            </a:pPr>
            <a:r>
              <a:rPr lang="en-US" b="1" dirty="0" smtClean="0"/>
              <a:t>Human attack surface </a:t>
            </a:r>
            <a:r>
              <a:rPr lang="en-US" dirty="0" smtClean="0"/>
              <a:t>(e.g., social engineering)</a:t>
            </a:r>
          </a:p>
          <a:p>
            <a:pPr eaLnBrk="1" hangingPunct="1">
              <a:defRPr/>
            </a:pPr>
            <a:r>
              <a:rPr lang="en-US" dirty="0" smtClean="0"/>
              <a:t>Attack analysis: assessing the scale and severity of threats</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Attack surfaces</a:t>
            </a:r>
            <a:endParaRPr lang="en-US" sz="1800" dirty="0"/>
          </a:p>
        </p:txBody>
      </p:sp>
    </p:spTree>
    <p:extLst>
      <p:ext uri="{BB962C8B-B14F-4D97-AF65-F5344CB8AC3E}">
        <p14:creationId xmlns:p14="http://schemas.microsoft.com/office/powerpoint/2010/main" val="414706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120378"/>
            <a:ext cx="8470710" cy="3394472"/>
          </a:xfrm>
        </p:spPr>
        <p:txBody>
          <a:bodyPr>
            <a:normAutofit/>
          </a:bodyPr>
          <a:lstStyle/>
          <a:p>
            <a:pPr marL="0" indent="0">
              <a:buNone/>
            </a:pPr>
            <a:r>
              <a:rPr lang="en-US" dirty="0"/>
              <a:t>Modern cars are controlled by complex distributed computer systems comprising millions of lines of code executing on tens of heterogeneous processors with rich connectivity provided by internal networks (e.g., </a:t>
            </a:r>
            <a:r>
              <a:rPr lang="en-US" dirty="0" smtClean="0"/>
              <a:t>Controller Area Network CAN</a:t>
            </a:r>
            <a:r>
              <a:rPr lang="en-US" dirty="0"/>
              <a:t>). </a:t>
            </a:r>
            <a:endParaRPr lang="en-US" dirty="0" smtClean="0"/>
          </a:p>
          <a:p>
            <a:pPr marL="0" indent="0">
              <a:buNone/>
            </a:pPr>
            <a:r>
              <a:rPr lang="en-US" dirty="0" smtClean="0"/>
              <a:t>This </a:t>
            </a:r>
            <a:r>
              <a:rPr lang="en-US" dirty="0"/>
              <a:t>structure has </a:t>
            </a:r>
            <a:r>
              <a:rPr lang="en-US" dirty="0" smtClean="0"/>
              <a:t>offers </a:t>
            </a:r>
            <a:r>
              <a:rPr lang="en-US" dirty="0"/>
              <a:t>significant benefits to efficiency, safety and cost, </a:t>
            </a:r>
            <a:r>
              <a:rPr lang="en-US" dirty="0" smtClean="0"/>
              <a:t>but also creates </a:t>
            </a:r>
            <a:r>
              <a:rPr lang="en-US" dirty="0"/>
              <a:t>the opportunity for new attacks. </a:t>
            </a:r>
            <a:endParaRPr lang="en-US" dirty="0" smtClean="0"/>
          </a:p>
          <a:p>
            <a:pPr marL="342900" lvl="1" indent="0">
              <a:buNone/>
            </a:pPr>
            <a:r>
              <a:rPr lang="en-US" sz="1400" dirty="0" smtClean="0"/>
              <a:t>An </a:t>
            </a:r>
            <a:r>
              <a:rPr lang="en-US" sz="1400" dirty="0"/>
              <a:t>attacker connected to a car’s </a:t>
            </a:r>
            <a:r>
              <a:rPr lang="en-US" sz="1400" i="1" dirty="0"/>
              <a:t>internal network </a:t>
            </a:r>
            <a:r>
              <a:rPr lang="en-US" sz="1400" dirty="0"/>
              <a:t>can circumvent </a:t>
            </a:r>
            <a:r>
              <a:rPr lang="en-US" sz="1400" i="1" dirty="0"/>
              <a:t>all </a:t>
            </a:r>
            <a:r>
              <a:rPr lang="en-US" sz="1400" dirty="0"/>
              <a:t>computer control systems, including safety critical elements such as the brakes and </a:t>
            </a:r>
            <a:r>
              <a:rPr lang="en-US" sz="1400" dirty="0" smtClean="0"/>
              <a:t>engine.</a:t>
            </a:r>
          </a:p>
          <a:p>
            <a:pPr marL="342900" lvl="1" indent="0">
              <a:buNone/>
            </a:pPr>
            <a:r>
              <a:rPr lang="en-US" sz="1400" dirty="0"/>
              <a:t>T</a:t>
            </a:r>
            <a:r>
              <a:rPr lang="en-US" sz="1400" dirty="0" smtClean="0"/>
              <a:t>he </a:t>
            </a:r>
            <a:r>
              <a:rPr lang="en-US" sz="1400" dirty="0"/>
              <a:t>long-range wireless attack surface is that exposed by the remote telematics systems (e.g., Ford’s Sync, GM’s OnStar, Toyota’s </a:t>
            </a:r>
            <a:r>
              <a:rPr lang="en-US" sz="1400" dirty="0" err="1"/>
              <a:t>SafetyConnect</a:t>
            </a:r>
            <a:r>
              <a:rPr lang="en-US" sz="1400" dirty="0"/>
              <a:t>, Lexus’ Enform, BMW’s BMW Assist, and Mercedes-Benz’ </a:t>
            </a:r>
            <a:r>
              <a:rPr lang="en-US" sz="1400" dirty="0" err="1"/>
              <a:t>mbrace</a:t>
            </a:r>
            <a:r>
              <a:rPr lang="en-US" sz="1400" dirty="0"/>
              <a:t>) that provide continuous connectivity via cellular voice and data </a:t>
            </a:r>
            <a:r>
              <a:rPr lang="en-US" sz="1400" dirty="0" smtClean="0"/>
              <a:t>networks for supporting </a:t>
            </a:r>
            <a:r>
              <a:rPr lang="en-US" sz="1400" dirty="0"/>
              <a:t>safety (crash reporting), diagnostics (early alert of mechanical issues), anti-theft (remote track and disable), and convenience (hands-free data access such as driving directions or weather).</a:t>
            </a:r>
          </a:p>
        </p:txBody>
      </p:sp>
      <p:sp>
        <p:nvSpPr>
          <p:cNvPr id="7" name="Rectangle 6"/>
          <p:cNvSpPr/>
          <p:nvPr/>
        </p:nvSpPr>
        <p:spPr>
          <a:xfrm>
            <a:off x="1286089" y="4413427"/>
            <a:ext cx="6759266" cy="473206"/>
          </a:xfrm>
          <a:prstGeom prst="rect">
            <a:avLst/>
          </a:prstGeom>
        </p:spPr>
        <p:txBody>
          <a:bodyPr wrap="square">
            <a:spAutoFit/>
          </a:bodyPr>
          <a:lstStyle/>
          <a:p>
            <a:pPr algn="ctr"/>
            <a:r>
              <a:rPr lang="en-US" sz="825" dirty="0">
                <a:solidFill>
                  <a:schemeClr val="bg2">
                    <a:lumMod val="50000"/>
                  </a:schemeClr>
                </a:solidFill>
                <a:latin typeface="Arial" panose="020B0604020202020204" pitchFamily="34" charset="0"/>
                <a:cs typeface="Arial" panose="020B0604020202020204" pitchFamily="34" charset="0"/>
              </a:rPr>
              <a:t>Comprehensive Experimental Analyses of Automotive Attack Surfaces Stephen </a:t>
            </a:r>
            <a:r>
              <a:rPr lang="en-US" sz="825" dirty="0" err="1">
                <a:solidFill>
                  <a:schemeClr val="bg2">
                    <a:lumMod val="50000"/>
                  </a:schemeClr>
                </a:solidFill>
                <a:latin typeface="Arial" panose="020B0604020202020204" pitchFamily="34" charset="0"/>
                <a:cs typeface="Arial" panose="020B0604020202020204" pitchFamily="34" charset="0"/>
              </a:rPr>
              <a:t>Checkoway</a:t>
            </a:r>
            <a:r>
              <a:rPr lang="en-US" sz="825" dirty="0">
                <a:solidFill>
                  <a:schemeClr val="bg2">
                    <a:lumMod val="50000"/>
                  </a:schemeClr>
                </a:solidFill>
                <a:latin typeface="Arial" panose="020B0604020202020204" pitchFamily="34" charset="0"/>
                <a:cs typeface="Arial" panose="020B0604020202020204" pitchFamily="34" charset="0"/>
              </a:rPr>
              <a:t>, Damon McCoy, Brian Kantor, Danny Anderson, </a:t>
            </a:r>
            <a:r>
              <a:rPr lang="en-US" sz="825" dirty="0" err="1">
                <a:solidFill>
                  <a:schemeClr val="bg2">
                    <a:lumMod val="50000"/>
                  </a:schemeClr>
                </a:solidFill>
                <a:latin typeface="Arial" panose="020B0604020202020204" pitchFamily="34" charset="0"/>
                <a:cs typeface="Arial" panose="020B0604020202020204" pitchFamily="34" charset="0"/>
              </a:rPr>
              <a:t>Hovav</a:t>
            </a:r>
            <a:r>
              <a:rPr lang="en-US" sz="825" dirty="0">
                <a:solidFill>
                  <a:schemeClr val="bg2">
                    <a:lumMod val="50000"/>
                  </a:schemeClr>
                </a:solidFill>
                <a:latin typeface="Arial" panose="020B0604020202020204" pitchFamily="34" charset="0"/>
                <a:cs typeface="Arial" panose="020B0604020202020204" pitchFamily="34" charset="0"/>
              </a:rPr>
              <a:t> </a:t>
            </a:r>
            <a:r>
              <a:rPr lang="en-US" sz="825" dirty="0" err="1">
                <a:solidFill>
                  <a:schemeClr val="bg2">
                    <a:lumMod val="50000"/>
                  </a:schemeClr>
                </a:solidFill>
                <a:latin typeface="Arial" panose="020B0604020202020204" pitchFamily="34" charset="0"/>
                <a:cs typeface="Arial" panose="020B0604020202020204" pitchFamily="34" charset="0"/>
              </a:rPr>
              <a:t>Shacham</a:t>
            </a:r>
            <a:r>
              <a:rPr lang="en-US" sz="825" dirty="0">
                <a:solidFill>
                  <a:schemeClr val="bg2">
                    <a:lumMod val="50000"/>
                  </a:schemeClr>
                </a:solidFill>
                <a:latin typeface="Arial" panose="020B0604020202020204" pitchFamily="34" charset="0"/>
                <a:cs typeface="Arial" panose="020B0604020202020204" pitchFamily="34" charset="0"/>
              </a:rPr>
              <a:t>, and Stefan Savage University of California, San Diego</a:t>
            </a:r>
          </a:p>
          <a:p>
            <a:pPr algn="ctr"/>
            <a:r>
              <a:rPr lang="en-US" sz="825" dirty="0">
                <a:solidFill>
                  <a:schemeClr val="bg2">
                    <a:lumMod val="50000"/>
                  </a:schemeClr>
                </a:solidFill>
                <a:latin typeface="Arial" panose="020B0604020202020204" pitchFamily="34" charset="0"/>
                <a:cs typeface="Arial" panose="020B0604020202020204" pitchFamily="34" charset="0"/>
              </a:rPr>
              <a:t>Karl </a:t>
            </a:r>
            <a:r>
              <a:rPr lang="en-US" sz="825" dirty="0" err="1">
                <a:solidFill>
                  <a:schemeClr val="bg2">
                    <a:lumMod val="50000"/>
                  </a:schemeClr>
                </a:solidFill>
                <a:latin typeface="Arial" panose="020B0604020202020204" pitchFamily="34" charset="0"/>
                <a:cs typeface="Arial" panose="020B0604020202020204" pitchFamily="34" charset="0"/>
              </a:rPr>
              <a:t>Koscher</a:t>
            </a:r>
            <a:r>
              <a:rPr lang="en-US" sz="825" dirty="0">
                <a:solidFill>
                  <a:schemeClr val="bg2">
                    <a:lumMod val="50000"/>
                  </a:schemeClr>
                </a:solidFill>
                <a:latin typeface="Arial" panose="020B0604020202020204" pitchFamily="34" charset="0"/>
                <a:cs typeface="Arial" panose="020B0604020202020204" pitchFamily="34" charset="0"/>
              </a:rPr>
              <a:t>, Alexei </a:t>
            </a:r>
            <a:r>
              <a:rPr lang="en-US" sz="825" dirty="0" err="1">
                <a:solidFill>
                  <a:schemeClr val="bg2">
                    <a:lumMod val="50000"/>
                  </a:schemeClr>
                </a:solidFill>
                <a:latin typeface="Arial" panose="020B0604020202020204" pitchFamily="34" charset="0"/>
                <a:cs typeface="Arial" panose="020B0604020202020204" pitchFamily="34" charset="0"/>
              </a:rPr>
              <a:t>Czeskis</a:t>
            </a:r>
            <a:r>
              <a:rPr lang="en-US" sz="825" dirty="0">
                <a:solidFill>
                  <a:schemeClr val="bg2">
                    <a:lumMod val="50000"/>
                  </a:schemeClr>
                </a:solidFill>
                <a:latin typeface="Arial" panose="020B0604020202020204" pitchFamily="34" charset="0"/>
                <a:cs typeface="Arial" panose="020B0604020202020204" pitchFamily="34" charset="0"/>
              </a:rPr>
              <a:t>, Franziska </a:t>
            </a:r>
            <a:r>
              <a:rPr lang="en-US" sz="825" dirty="0" err="1">
                <a:solidFill>
                  <a:schemeClr val="bg2">
                    <a:lumMod val="50000"/>
                  </a:schemeClr>
                </a:solidFill>
                <a:latin typeface="Arial" panose="020B0604020202020204" pitchFamily="34" charset="0"/>
                <a:cs typeface="Arial" panose="020B0604020202020204" pitchFamily="34" charset="0"/>
              </a:rPr>
              <a:t>Roesner</a:t>
            </a:r>
            <a:r>
              <a:rPr lang="en-US" sz="825" dirty="0">
                <a:solidFill>
                  <a:schemeClr val="bg2">
                    <a:lumMod val="50000"/>
                  </a:schemeClr>
                </a:solidFill>
                <a:latin typeface="Arial" panose="020B0604020202020204" pitchFamily="34" charset="0"/>
                <a:cs typeface="Arial" panose="020B0604020202020204" pitchFamily="34" charset="0"/>
              </a:rPr>
              <a:t>, and </a:t>
            </a:r>
            <a:r>
              <a:rPr lang="en-US" sz="825" dirty="0" err="1">
                <a:solidFill>
                  <a:schemeClr val="bg2">
                    <a:lumMod val="50000"/>
                  </a:schemeClr>
                </a:solidFill>
                <a:latin typeface="Arial" panose="020B0604020202020204" pitchFamily="34" charset="0"/>
                <a:cs typeface="Arial" panose="020B0604020202020204" pitchFamily="34" charset="0"/>
              </a:rPr>
              <a:t>Tadayoshi</a:t>
            </a:r>
            <a:r>
              <a:rPr lang="en-US" sz="825" dirty="0">
                <a:solidFill>
                  <a:schemeClr val="bg2">
                    <a:lumMod val="50000"/>
                  </a:schemeClr>
                </a:solidFill>
                <a:latin typeface="Arial" panose="020B0604020202020204" pitchFamily="34" charset="0"/>
                <a:cs typeface="Arial" panose="020B0604020202020204" pitchFamily="34" charset="0"/>
              </a:rPr>
              <a:t> Kohno University of Washington  USENIX Security, August 10–12, 2011</a:t>
            </a:r>
          </a:p>
        </p:txBody>
      </p:sp>
      <p:sp>
        <p:nvSpPr>
          <p:cNvPr id="8" name="Content Placeholder 5"/>
          <p:cNvSpPr>
            <a:spLocks noGrp="1"/>
          </p:cNvSpPr>
          <p:nvPr>
            <p:ph sz="quarter" idx="10"/>
          </p:nvPr>
        </p:nvSpPr>
        <p:spPr>
          <a:xfrm>
            <a:off x="304800" y="251214"/>
            <a:ext cx="6324600" cy="526708"/>
          </a:xfrm>
        </p:spPr>
        <p:txBody>
          <a:bodyPr>
            <a:normAutofit/>
          </a:bodyPr>
          <a:lstStyle/>
          <a:p>
            <a:r>
              <a:rPr lang="en-US" sz="2800" dirty="0"/>
              <a:t>Automotive Attack Surface</a:t>
            </a:r>
            <a:endParaRPr lang="en-US" sz="1800" dirty="0"/>
          </a:p>
        </p:txBody>
      </p:sp>
    </p:spTree>
    <p:extLst>
      <p:ext uri="{BB962C8B-B14F-4D97-AF65-F5344CB8AC3E}">
        <p14:creationId xmlns:p14="http://schemas.microsoft.com/office/powerpoint/2010/main" val="36189100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877" y="851944"/>
            <a:ext cx="5695141" cy="406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Examples of threats</a:t>
            </a:r>
            <a:endParaRPr lang="en-US" sz="1800" dirty="0"/>
          </a:p>
        </p:txBody>
      </p:sp>
    </p:spTree>
    <p:extLst>
      <p:ext uri="{BB962C8B-B14F-4D97-AF65-F5344CB8AC3E}">
        <p14:creationId xmlns:p14="http://schemas.microsoft.com/office/powerpoint/2010/main" val="20190740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799" y="1120378"/>
            <a:ext cx="8443415" cy="3394472"/>
          </a:xfrm>
        </p:spPr>
        <p:txBody>
          <a:bodyPr>
            <a:normAutofit/>
          </a:bodyPr>
          <a:lstStyle/>
          <a:p>
            <a:pPr marL="0" indent="0">
              <a:buNone/>
            </a:pPr>
            <a:r>
              <a:rPr lang="en-US" dirty="0" smtClean="0"/>
              <a:t>Attacks on data in networks can be </a:t>
            </a:r>
          </a:p>
          <a:p>
            <a:r>
              <a:rPr lang="en-US" dirty="0" smtClean="0"/>
              <a:t>Passive attacks : eavesdropping on, or monitoring of transmissions</a:t>
            </a:r>
          </a:p>
          <a:p>
            <a:pPr lvl="1"/>
            <a:r>
              <a:rPr lang="en-US" sz="1400" dirty="0" smtClean="0"/>
              <a:t>Release of message contents</a:t>
            </a:r>
          </a:p>
          <a:p>
            <a:pPr lvl="1"/>
            <a:r>
              <a:rPr lang="en-US" sz="1400" dirty="0" smtClean="0"/>
              <a:t>Traffic analysis : Encrypted message can not be read. Location, identity of host, frequency, and length of messages can help opponents make guess</a:t>
            </a:r>
          </a:p>
          <a:p>
            <a:r>
              <a:rPr lang="en-US" dirty="0" smtClean="0"/>
              <a:t>Active attacks</a:t>
            </a:r>
          </a:p>
          <a:p>
            <a:pPr lvl="1"/>
            <a:r>
              <a:rPr lang="en-US" sz="1400" dirty="0" smtClean="0"/>
              <a:t>Replay : passive capture of data &amp; subsequent retransmission to produce an unauthorized effect</a:t>
            </a:r>
          </a:p>
          <a:p>
            <a:pPr lvl="1"/>
            <a:r>
              <a:rPr lang="en-US" sz="1400" dirty="0" smtClean="0"/>
              <a:t>Masquerade : one entity pretends to be another entity.</a:t>
            </a:r>
          </a:p>
          <a:p>
            <a:pPr lvl="1"/>
            <a:r>
              <a:rPr lang="en-US" sz="1400" dirty="0" smtClean="0"/>
              <a:t>Modification of messages : some portion of a legitimate message is altered.</a:t>
            </a:r>
          </a:p>
          <a:p>
            <a:pPr lvl="1"/>
            <a:r>
              <a:rPr lang="en-US" sz="1400" dirty="0" smtClean="0"/>
              <a:t>Denial of service : inhibit normal use of facilities</a:t>
            </a:r>
            <a:endParaRPr lang="en-US" sz="1400" dirty="0"/>
          </a:p>
        </p:txBody>
      </p:sp>
      <p:sp>
        <p:nvSpPr>
          <p:cNvPr id="5" name="Content Placeholder 5"/>
          <p:cNvSpPr>
            <a:spLocks noGrp="1"/>
          </p:cNvSpPr>
          <p:nvPr>
            <p:ph sz="quarter" idx="10"/>
          </p:nvPr>
        </p:nvSpPr>
        <p:spPr>
          <a:xfrm>
            <a:off x="304800" y="251214"/>
            <a:ext cx="6324600" cy="526708"/>
          </a:xfrm>
        </p:spPr>
        <p:txBody>
          <a:bodyPr>
            <a:normAutofit/>
          </a:bodyPr>
          <a:lstStyle/>
          <a:p>
            <a:r>
              <a:rPr lang="en-US" sz="2800" dirty="0"/>
              <a:t>Data in Transit</a:t>
            </a:r>
            <a:endParaRPr lang="en-US" sz="1800" dirty="0"/>
          </a:p>
        </p:txBody>
      </p:sp>
    </p:spTree>
    <p:extLst>
      <p:ext uri="{BB962C8B-B14F-4D97-AF65-F5344CB8AC3E}">
        <p14:creationId xmlns:p14="http://schemas.microsoft.com/office/powerpoint/2010/main" val="39808334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663878" y="1268412"/>
            <a:ext cx="7870521" cy="3246437"/>
          </a:xfrm>
        </p:spPr>
        <p:txBody>
          <a:bodyPr/>
          <a:lstStyle/>
          <a:p>
            <a:pPr eaLnBrk="1" hangingPunct="1">
              <a:spcAft>
                <a:spcPts val="600"/>
              </a:spcAft>
            </a:pPr>
            <a:r>
              <a:rPr lang="en-US" altLang="en-US" dirty="0" smtClean="0"/>
              <a:t>A branching, hierarchical data structure that represents a set of potential vulnerabilities </a:t>
            </a:r>
          </a:p>
          <a:p>
            <a:pPr eaLnBrk="1" hangingPunct="1">
              <a:spcAft>
                <a:spcPts val="600"/>
              </a:spcAft>
            </a:pPr>
            <a:r>
              <a:rPr lang="en-US" altLang="en-US" dirty="0" smtClean="0"/>
              <a:t>Objective: to effectively exploit the info available on attack patterns</a:t>
            </a:r>
          </a:p>
          <a:p>
            <a:pPr lvl="1" eaLnBrk="1" hangingPunct="1">
              <a:spcAft>
                <a:spcPts val="600"/>
              </a:spcAft>
            </a:pPr>
            <a:r>
              <a:rPr lang="en-US" altLang="en-US" sz="1400" dirty="0" smtClean="0"/>
              <a:t>published on CERT or similar forums</a:t>
            </a:r>
          </a:p>
          <a:p>
            <a:pPr lvl="1" eaLnBrk="1" hangingPunct="1">
              <a:spcAft>
                <a:spcPts val="600"/>
              </a:spcAft>
            </a:pPr>
            <a:r>
              <a:rPr lang="en-US" altLang="en-US" sz="1400" dirty="0" smtClean="0"/>
              <a:t>Security analysts can use the tree to guide design and strengthen countermeasures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Attack trees</a:t>
            </a:r>
            <a:endParaRPr lang="en-US" sz="1800" dirty="0"/>
          </a:p>
        </p:txBody>
      </p:sp>
    </p:spTree>
    <p:extLst>
      <p:ext uri="{BB962C8B-B14F-4D97-AF65-F5344CB8AC3E}">
        <p14:creationId xmlns:p14="http://schemas.microsoft.com/office/powerpoint/2010/main" val="159088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4526" y="1169793"/>
            <a:ext cx="3580952" cy="3390476"/>
          </a:xfrm>
          <a:prstGeom prst="rect">
            <a:avLst/>
          </a:prstGeom>
        </p:spPr>
      </p:pic>
      <p:sp>
        <p:nvSpPr>
          <p:cNvPr id="3" name="Rectangle 2"/>
          <p:cNvSpPr/>
          <p:nvPr/>
        </p:nvSpPr>
        <p:spPr>
          <a:xfrm>
            <a:off x="1914526" y="4674676"/>
            <a:ext cx="5422106" cy="230832"/>
          </a:xfrm>
          <a:prstGeom prst="rect">
            <a:avLst/>
          </a:prstGeom>
        </p:spPr>
        <p:txBody>
          <a:bodyPr wrap="square">
            <a:spAutoFit/>
          </a:bodyPr>
          <a:lstStyle/>
          <a:p>
            <a:pPr algn="ctr"/>
            <a:r>
              <a:rPr lang="en-US" sz="900" dirty="0"/>
              <a:t>http://ertw.com/blog/2015/01/06/thinking-about-cyber-security/</a:t>
            </a:r>
          </a:p>
        </p:txBody>
      </p:sp>
      <p:sp>
        <p:nvSpPr>
          <p:cNvPr id="4" name="Rectangle 3"/>
          <p:cNvSpPr/>
          <p:nvPr/>
        </p:nvSpPr>
        <p:spPr>
          <a:xfrm>
            <a:off x="5932885" y="1189367"/>
            <a:ext cx="2562846" cy="2677656"/>
          </a:xfrm>
          <a:prstGeom prst="rect">
            <a:avLst/>
          </a:prstGeom>
        </p:spPr>
        <p:txBody>
          <a:bodyPr wrap="square">
            <a:spAutoFit/>
          </a:bodyPr>
          <a:lstStyle/>
          <a:p>
            <a:r>
              <a:rPr lang="en-US" sz="1200" dirty="0">
                <a:latin typeface="Arial" panose="020B0604020202020204" pitchFamily="34" charset="0"/>
                <a:cs typeface="Arial" panose="020B0604020202020204" pitchFamily="34" charset="0"/>
              </a:rPr>
              <a:t>Content delivery network (CDN) :  System of distributed servers (network) that deliver webpages and other Web content to user based on the geographic locations</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Domain Name System (DNS) : Hierarchical decentralized naming system for computers, services, or any resource connected to the Internet or a private network</a:t>
            </a:r>
          </a:p>
          <a:p>
            <a:endParaRPr lang="en-US" sz="1200" dirty="0">
              <a:latin typeface="Arial" panose="020B0604020202020204" pitchFamily="34" charset="0"/>
              <a:cs typeface="Arial" panose="020B0604020202020204" pitchFamily="34" charset="0"/>
            </a:endParaRPr>
          </a:p>
          <a:p>
            <a:r>
              <a:rPr lang="en-US" sz="1200" dirty="0">
                <a:latin typeface="Arial" panose="020B0604020202020204" pitchFamily="34" charset="0"/>
                <a:cs typeface="Arial" panose="020B0604020202020204" pitchFamily="34" charset="0"/>
              </a:rPr>
              <a:t>CMS : Content Management System</a:t>
            </a:r>
          </a:p>
        </p:txBody>
      </p:sp>
      <p:sp>
        <p:nvSpPr>
          <p:cNvPr id="9" name="Content Placeholder 5"/>
          <p:cNvSpPr>
            <a:spLocks noGrp="1"/>
          </p:cNvSpPr>
          <p:nvPr>
            <p:ph sz="quarter" idx="10"/>
          </p:nvPr>
        </p:nvSpPr>
        <p:spPr>
          <a:xfrm>
            <a:off x="304800" y="251214"/>
            <a:ext cx="6324600" cy="526708"/>
          </a:xfrm>
        </p:spPr>
        <p:txBody>
          <a:bodyPr>
            <a:normAutofit/>
          </a:bodyPr>
          <a:lstStyle/>
          <a:p>
            <a:r>
              <a:rPr lang="en-US" altLang="en-US" sz="2800" dirty="0"/>
              <a:t>An attack tree </a:t>
            </a:r>
            <a:r>
              <a:rPr lang="en-US" altLang="en-US" sz="2000" dirty="0"/>
              <a:t>(to deface a web site)</a:t>
            </a:r>
            <a:endParaRPr lang="en-US" sz="1400" dirty="0"/>
          </a:p>
        </p:txBody>
      </p:sp>
    </p:spTree>
    <p:extLst>
      <p:ext uri="{BB962C8B-B14F-4D97-AF65-F5344CB8AC3E}">
        <p14:creationId xmlns:p14="http://schemas.microsoft.com/office/powerpoint/2010/main" val="7041820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85738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12638477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Malware Nomenclature – Part 1</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1.3.1</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144843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idx="1"/>
          </p:nvPr>
        </p:nvSpPr>
        <p:spPr/>
        <p:txBody>
          <a:bodyPr/>
          <a:lstStyle/>
          <a:p>
            <a:pPr marL="0" indent="0">
              <a:buNone/>
            </a:pPr>
            <a:r>
              <a:rPr lang="en-US" altLang="en-US" smtClean="0"/>
              <a:t>“A program that is inserted into a system, usually covertly, with the intent of compromising the confidentiality, integrity, or availability of the victim’s data, applications, or operating system or otherwise annoying or disrupting the victim.” </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Malware</a:t>
            </a:r>
            <a:endParaRPr lang="en-US" sz="1800" dirty="0"/>
          </a:p>
        </p:txBody>
      </p:sp>
    </p:spTree>
    <p:extLst>
      <p:ext uri="{BB962C8B-B14F-4D97-AF65-F5344CB8AC3E}">
        <p14:creationId xmlns:p14="http://schemas.microsoft.com/office/powerpoint/2010/main" val="5609791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smtClean="0"/>
              <a:t>Software development is not yet a science or a rigorous discipline, and the development process by and large is not controlled to minimize the vulnerabilities that attackers exploit. Today, as with cancer, vulnerable software can be invaded and modified to cause damage to previously healthy software, and infected software can replicate itself and be carried across networks to cause damage in other systems. Like cancer, these damaging processes may be invisible to the lay person even though experts recognize that their threat is growing.</a:t>
            </a:r>
          </a:p>
          <a:p>
            <a:pPr marL="0" indent="0">
              <a:buNone/>
            </a:pPr>
            <a:endParaRPr lang="en-US" dirty="0" smtClean="0"/>
          </a:p>
          <a:p>
            <a:pPr marL="0" indent="0" algn="r">
              <a:buNone/>
            </a:pPr>
            <a:r>
              <a:rPr lang="en-US" sz="1600" dirty="0"/>
              <a:t>- President’s Information Technology Advisory Committee[2005]</a:t>
            </a:r>
          </a:p>
        </p:txBody>
      </p:sp>
      <p:sp>
        <p:nvSpPr>
          <p:cNvPr id="2" name="Title 1"/>
          <p:cNvSpPr>
            <a:spLocks noGrp="1"/>
          </p:cNvSpPr>
          <p:nvPr>
            <p:ph type="title" idx="4294967295"/>
          </p:nvPr>
        </p:nvSpPr>
        <p:spPr>
          <a:xfrm>
            <a:off x="3228975" y="239713"/>
            <a:ext cx="5915025" cy="411162"/>
          </a:xfrm>
        </p:spPr>
        <p:txBody>
          <a:bodyPr>
            <a:normAutofit fontScale="90000"/>
          </a:bodyPr>
          <a:lstStyle/>
          <a:p>
            <a:pPr algn="ctr"/>
            <a:r>
              <a:rPr lang="en-US" sz="2700" b="1" dirty="0" smtClean="0"/>
              <a:t> </a:t>
            </a:r>
            <a:endParaRPr lang="en-US" sz="2700" b="1" dirty="0"/>
          </a:p>
        </p:txBody>
      </p:sp>
      <p:sp>
        <p:nvSpPr>
          <p:cNvPr id="5" name="Content Placeholder 5"/>
          <p:cNvSpPr txBox="1">
            <a:spLocks/>
          </p:cNvSpPr>
          <p:nvPr/>
        </p:nvSpPr>
        <p:spPr bwMode="auto">
          <a:xfrm>
            <a:off x="304800" y="251214"/>
            <a:ext cx="6324600" cy="5267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marL="0" indent="-257175" algn="l" rtl="0" eaLnBrk="1" fontAlgn="base" hangingPunct="1">
              <a:lnSpc>
                <a:spcPts val="2700"/>
              </a:lnSpc>
              <a:spcBef>
                <a:spcPts val="0"/>
              </a:spcBef>
              <a:spcAft>
                <a:spcPct val="0"/>
              </a:spcAft>
              <a:buFont typeface="Arial" panose="020B0604020202020204" pitchFamily="34" charset="0"/>
              <a:buNone/>
              <a:defRPr sz="2700" b="0" kern="1200" spc="0" baseline="0">
                <a:solidFill>
                  <a:srgbClr val="FF0000"/>
                </a:solidFill>
                <a:effectLst>
                  <a:outerShdw blurRad="50800" dist="38100" dir="2700000" algn="tl" rotWithShape="0">
                    <a:prstClr val="black">
                      <a:alpha val="40000"/>
                    </a:prstClr>
                  </a:outerShdw>
                </a:effectLst>
                <a:latin typeface="Arial" pitchFamily="34" charset="0"/>
                <a:ea typeface="+mn-ea"/>
                <a:cs typeface="Arial" pitchFamily="34" charset="0"/>
              </a:defRPr>
            </a:lvl1pPr>
            <a:lvl2pPr marL="557213" indent="-214313" algn="l" rtl="0" eaLnBrk="1" fontAlgn="base" hangingPunct="1">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panose="020B0604020202020204" pitchFamily="34"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effectLst>
                  <a:outerShdw blurRad="38100" dist="38100" dir="2700000" algn="tl">
                    <a:srgbClr val="000000">
                      <a:alpha val="43137"/>
                    </a:srgbClr>
                  </a:outerShdw>
                </a:effectLst>
              </a:rPr>
              <a:t>Cyber Security Report to US President</a:t>
            </a:r>
          </a:p>
        </p:txBody>
      </p:sp>
    </p:spTree>
    <p:extLst>
      <p:ext uri="{BB962C8B-B14F-4D97-AF65-F5344CB8AC3E}">
        <p14:creationId xmlns:p14="http://schemas.microsoft.com/office/powerpoint/2010/main" val="23956858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p:txBody>
          <a:bodyPr/>
          <a:lstStyle/>
          <a:p>
            <a:pPr eaLnBrk="1" hangingPunct="1"/>
            <a:r>
              <a:rPr lang="en-US" altLang="en-US" dirty="0" smtClean="0"/>
              <a:t>Programs exploiting system vulnerabilities</a:t>
            </a:r>
          </a:p>
          <a:p>
            <a:pPr eaLnBrk="1" hangingPunct="1"/>
            <a:r>
              <a:rPr lang="en-US" altLang="en-US" dirty="0" smtClean="0"/>
              <a:t>Known as malicious software or malware</a:t>
            </a:r>
            <a:endParaRPr lang="en-US" altLang="en-US" b="1" dirty="0" smtClean="0"/>
          </a:p>
          <a:p>
            <a:pPr lvl="1" eaLnBrk="1" hangingPunct="1"/>
            <a:r>
              <a:rPr lang="en-US" altLang="en-US" sz="1600" dirty="0" smtClean="0"/>
              <a:t>program fragments that need a host program</a:t>
            </a:r>
          </a:p>
          <a:p>
            <a:pPr lvl="2" eaLnBrk="1" hangingPunct="1"/>
            <a:r>
              <a:rPr lang="en-US" altLang="en-US" sz="1400" dirty="0" smtClean="0"/>
              <a:t>e.g. viruses, logic bombs, and backdoors </a:t>
            </a:r>
          </a:p>
          <a:p>
            <a:pPr lvl="1" eaLnBrk="1" hangingPunct="1"/>
            <a:r>
              <a:rPr lang="en-US" altLang="en-US" sz="1600" dirty="0" smtClean="0"/>
              <a:t>independent self-contained programs</a:t>
            </a:r>
          </a:p>
          <a:p>
            <a:pPr lvl="2" eaLnBrk="1" hangingPunct="1"/>
            <a:r>
              <a:rPr lang="en-AU" altLang="en-US" sz="1400" dirty="0" smtClean="0"/>
              <a:t>e.g. worms, bots</a:t>
            </a:r>
          </a:p>
          <a:p>
            <a:pPr lvl="1" eaLnBrk="1" hangingPunct="1"/>
            <a:r>
              <a:rPr lang="en-AU" altLang="en-US" sz="1600" dirty="0" smtClean="0"/>
              <a:t>replicating or not</a:t>
            </a:r>
          </a:p>
          <a:p>
            <a:pPr eaLnBrk="1" hangingPunct="1"/>
            <a:r>
              <a:rPr lang="en-US" altLang="en-US" dirty="0" smtClean="0"/>
              <a:t>Sophisticated threat to computer systems</a:t>
            </a:r>
          </a:p>
        </p:txBody>
      </p:sp>
      <p:sp>
        <p:nvSpPr>
          <p:cNvPr id="5" name="Content Placeholder 5"/>
          <p:cNvSpPr>
            <a:spLocks noGrp="1"/>
          </p:cNvSpPr>
          <p:nvPr>
            <p:ph sz="quarter" idx="10"/>
          </p:nvPr>
        </p:nvSpPr>
        <p:spPr>
          <a:xfrm>
            <a:off x="304800" y="251214"/>
            <a:ext cx="6324600" cy="526708"/>
          </a:xfrm>
        </p:spPr>
        <p:txBody>
          <a:bodyPr>
            <a:normAutofit/>
          </a:bodyPr>
          <a:lstStyle/>
          <a:p>
            <a:r>
              <a:rPr kumimoji="1" lang="en-GB" altLang="en-US" sz="2800" dirty="0"/>
              <a:t>Malicious software</a:t>
            </a:r>
            <a:endParaRPr lang="en-US" sz="1800" dirty="0"/>
          </a:p>
        </p:txBody>
      </p:sp>
    </p:spTree>
    <p:extLst>
      <p:ext uri="{BB962C8B-B14F-4D97-AF65-F5344CB8AC3E}">
        <p14:creationId xmlns:p14="http://schemas.microsoft.com/office/powerpoint/2010/main" val="414830632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idx="1"/>
          </p:nvPr>
        </p:nvSpPr>
        <p:spPr/>
        <p:txBody>
          <a:bodyPr>
            <a:normAutofit/>
          </a:bodyPr>
          <a:lstStyle/>
          <a:p>
            <a:pPr eaLnBrk="1" hangingPunct="1">
              <a:lnSpc>
                <a:spcPct val="90000"/>
              </a:lnSpc>
            </a:pPr>
            <a:r>
              <a:rPr lang="en-US" altLang="en-US" sz="1500" dirty="0"/>
              <a:t>Virus: </a:t>
            </a:r>
            <a:r>
              <a:rPr lang="en-US" altLang="en-US" sz="1500" i="1" dirty="0">
                <a:solidFill>
                  <a:srgbClr val="FF0000"/>
                </a:solidFill>
              </a:rPr>
              <a:t>attaches itself to a program</a:t>
            </a:r>
          </a:p>
          <a:p>
            <a:pPr eaLnBrk="1" hangingPunct="1">
              <a:lnSpc>
                <a:spcPct val="90000"/>
              </a:lnSpc>
            </a:pPr>
            <a:r>
              <a:rPr lang="en-US" altLang="en-US" sz="1500" dirty="0"/>
              <a:t>Worm: </a:t>
            </a:r>
            <a:r>
              <a:rPr lang="en-US" altLang="en-US" sz="1500" i="1" dirty="0">
                <a:solidFill>
                  <a:srgbClr val="FF0000"/>
                </a:solidFill>
              </a:rPr>
              <a:t>propagates copies of itself to other computers</a:t>
            </a:r>
          </a:p>
          <a:p>
            <a:pPr eaLnBrk="1" hangingPunct="1">
              <a:lnSpc>
                <a:spcPct val="90000"/>
              </a:lnSpc>
            </a:pPr>
            <a:r>
              <a:rPr lang="en-US" altLang="en-US" sz="1500" dirty="0"/>
              <a:t>Logic bomb: </a:t>
            </a:r>
            <a:r>
              <a:rPr lang="en-US" altLang="en-US" sz="1500" i="1" dirty="0">
                <a:solidFill>
                  <a:srgbClr val="FF0000"/>
                </a:solidFill>
              </a:rPr>
              <a:t>“explodes” when a condition occurs</a:t>
            </a:r>
          </a:p>
          <a:p>
            <a:pPr eaLnBrk="1" hangingPunct="1">
              <a:lnSpc>
                <a:spcPct val="90000"/>
              </a:lnSpc>
            </a:pPr>
            <a:r>
              <a:rPr lang="en-US" altLang="en-US" sz="1500" dirty="0"/>
              <a:t>Trojan horse: </a:t>
            </a:r>
            <a:r>
              <a:rPr lang="en-US" altLang="en-US" sz="1500" i="1" dirty="0">
                <a:solidFill>
                  <a:srgbClr val="FF0000"/>
                </a:solidFill>
              </a:rPr>
              <a:t>fakes/contains additional functionality</a:t>
            </a:r>
          </a:p>
          <a:p>
            <a:pPr eaLnBrk="1" hangingPunct="1">
              <a:lnSpc>
                <a:spcPct val="90000"/>
              </a:lnSpc>
            </a:pPr>
            <a:r>
              <a:rPr lang="en-US" altLang="en-US" sz="1500" dirty="0"/>
              <a:t>Backdoor (trapdoor): </a:t>
            </a:r>
            <a:r>
              <a:rPr lang="en-US" altLang="en-US" sz="1500" i="1" dirty="0">
                <a:solidFill>
                  <a:srgbClr val="FF0000"/>
                </a:solidFill>
              </a:rPr>
              <a:t>allows unauthorized access to functionality</a:t>
            </a:r>
          </a:p>
          <a:p>
            <a:pPr eaLnBrk="1" hangingPunct="1">
              <a:lnSpc>
                <a:spcPct val="90000"/>
              </a:lnSpc>
            </a:pPr>
            <a:r>
              <a:rPr lang="en-US" altLang="en-US" sz="1500" dirty="0"/>
              <a:t>Mobile code: </a:t>
            </a:r>
            <a:r>
              <a:rPr lang="en-US" altLang="en-US" sz="1500" i="1" dirty="0">
                <a:solidFill>
                  <a:srgbClr val="FF0000"/>
                </a:solidFill>
              </a:rPr>
              <a:t>moves unchanged to heterogeneous platforms</a:t>
            </a:r>
          </a:p>
          <a:p>
            <a:pPr eaLnBrk="1" hangingPunct="1">
              <a:lnSpc>
                <a:spcPct val="90000"/>
              </a:lnSpc>
            </a:pPr>
            <a:r>
              <a:rPr lang="en-US" altLang="en-US" sz="1500" dirty="0"/>
              <a:t>Auto-rooter Kit (virus generator): </a:t>
            </a:r>
            <a:r>
              <a:rPr lang="en-US" altLang="en-US" sz="1500" i="1" dirty="0">
                <a:solidFill>
                  <a:srgbClr val="FF0000"/>
                </a:solidFill>
              </a:rPr>
              <a:t>malicious code (virus) generators</a:t>
            </a:r>
          </a:p>
          <a:p>
            <a:pPr eaLnBrk="1" hangingPunct="1">
              <a:lnSpc>
                <a:spcPct val="90000"/>
              </a:lnSpc>
            </a:pPr>
            <a:r>
              <a:rPr lang="en-US" altLang="en-US" sz="1500" dirty="0"/>
              <a:t>Spammer and flooder programs: </a:t>
            </a:r>
            <a:r>
              <a:rPr lang="en-US" altLang="en-US" sz="1500" i="1" dirty="0">
                <a:solidFill>
                  <a:srgbClr val="FF0000"/>
                </a:solidFill>
              </a:rPr>
              <a:t>large volume of unwanted “</a:t>
            </a:r>
            <a:r>
              <a:rPr lang="en-US" altLang="en-US" sz="1500" i="1" dirty="0" err="1">
                <a:solidFill>
                  <a:srgbClr val="FF0000"/>
                </a:solidFill>
              </a:rPr>
              <a:t>pkts</a:t>
            </a:r>
            <a:r>
              <a:rPr lang="en-US" altLang="en-US" sz="1500" i="1" dirty="0">
                <a:solidFill>
                  <a:srgbClr val="FF0000"/>
                </a:solidFill>
              </a:rPr>
              <a:t>”</a:t>
            </a:r>
          </a:p>
          <a:p>
            <a:pPr eaLnBrk="1" hangingPunct="1">
              <a:lnSpc>
                <a:spcPct val="90000"/>
              </a:lnSpc>
            </a:pPr>
            <a:r>
              <a:rPr lang="en-US" altLang="en-US" sz="1500" dirty="0" err="1"/>
              <a:t>Keyloggers</a:t>
            </a:r>
            <a:r>
              <a:rPr lang="en-US" altLang="en-US" sz="1500" dirty="0"/>
              <a:t>: </a:t>
            </a:r>
            <a:r>
              <a:rPr lang="en-US" altLang="en-US" sz="1500" i="1" dirty="0">
                <a:solidFill>
                  <a:srgbClr val="FF0000"/>
                </a:solidFill>
              </a:rPr>
              <a:t>capture keystrokes</a:t>
            </a:r>
          </a:p>
          <a:p>
            <a:pPr eaLnBrk="1" hangingPunct="1">
              <a:lnSpc>
                <a:spcPct val="90000"/>
              </a:lnSpc>
            </a:pPr>
            <a:r>
              <a:rPr lang="en-US" altLang="en-US" sz="1500" dirty="0"/>
              <a:t>Rootkit: </a:t>
            </a:r>
            <a:r>
              <a:rPr lang="en-US" altLang="en-US" sz="1500" i="1" dirty="0">
                <a:solidFill>
                  <a:srgbClr val="FF0000"/>
                </a:solidFill>
              </a:rPr>
              <a:t>sophisticated hacker tools to gain root-level access</a:t>
            </a:r>
          </a:p>
          <a:p>
            <a:pPr eaLnBrk="1" hangingPunct="1">
              <a:lnSpc>
                <a:spcPct val="90000"/>
              </a:lnSpc>
            </a:pPr>
            <a:r>
              <a:rPr lang="en-US" altLang="en-US" sz="1500" dirty="0"/>
              <a:t>Zombie: </a:t>
            </a:r>
            <a:r>
              <a:rPr lang="en-US" altLang="en-US" sz="1500" i="1" dirty="0">
                <a:solidFill>
                  <a:srgbClr val="FF0000"/>
                </a:solidFill>
              </a:rPr>
              <a:t>software on infected computers that launch attack on others (aka bot)</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Malware Terminology</a:t>
            </a:r>
            <a:endParaRPr lang="en-US" sz="1800" dirty="0"/>
          </a:p>
        </p:txBody>
      </p:sp>
    </p:spTree>
    <p:extLst>
      <p:ext uri="{BB962C8B-B14F-4D97-AF65-F5344CB8AC3E}">
        <p14:creationId xmlns:p14="http://schemas.microsoft.com/office/powerpoint/2010/main" val="273954953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r>
              <a:rPr lang="en-US" altLang="en-US" dirty="0" smtClean="0"/>
              <a:t>Payload: actions of the malware</a:t>
            </a:r>
          </a:p>
          <a:p>
            <a:r>
              <a:rPr lang="en-US" altLang="en-US" dirty="0" err="1" smtClean="0"/>
              <a:t>Crimeware</a:t>
            </a:r>
            <a:r>
              <a:rPr lang="en-US" altLang="en-US" dirty="0" smtClean="0"/>
              <a:t>: kits for building malware; include propagation and payload mechanisms</a:t>
            </a:r>
          </a:p>
          <a:p>
            <a:pPr lvl="1"/>
            <a:r>
              <a:rPr lang="en-US" altLang="en-US" sz="1600" dirty="0" smtClean="0"/>
              <a:t>Zeus, Sakura, </a:t>
            </a:r>
            <a:r>
              <a:rPr lang="en-US" altLang="en-US" sz="1600" dirty="0" err="1" smtClean="0"/>
              <a:t>Blackhole</a:t>
            </a:r>
            <a:r>
              <a:rPr lang="en-US" altLang="en-US" sz="1600" dirty="0" smtClean="0"/>
              <a:t>, Phoenix</a:t>
            </a:r>
          </a:p>
          <a:p>
            <a:r>
              <a:rPr lang="en-US" altLang="en-US" dirty="0" smtClean="0"/>
              <a:t>APT (advanced persistent threats)</a:t>
            </a:r>
          </a:p>
          <a:p>
            <a:pPr lvl="1"/>
            <a:r>
              <a:rPr lang="en-US" altLang="en-US" sz="1600" dirty="0" smtClean="0"/>
              <a:t>Advanced: sophisticated</a:t>
            </a:r>
          </a:p>
          <a:p>
            <a:pPr lvl="1"/>
            <a:r>
              <a:rPr lang="en-US" altLang="en-US" sz="1600" dirty="0" smtClean="0"/>
              <a:t>Persistent: attack over an extended period of time</a:t>
            </a:r>
          </a:p>
          <a:p>
            <a:pPr lvl="1"/>
            <a:r>
              <a:rPr lang="en-US" altLang="en-US" sz="1600" dirty="0" smtClean="0"/>
              <a:t>Threat: selected targets (capable, well-funded attackers)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More terms</a:t>
            </a:r>
            <a:endParaRPr lang="en-US" sz="1800" dirty="0"/>
          </a:p>
        </p:txBody>
      </p:sp>
    </p:spTree>
    <p:extLst>
      <p:ext uri="{BB962C8B-B14F-4D97-AF65-F5344CB8AC3E}">
        <p14:creationId xmlns:p14="http://schemas.microsoft.com/office/powerpoint/2010/main" val="211396080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p:txBody>
          <a:bodyPr>
            <a:normAutofit lnSpcReduction="10000"/>
          </a:bodyPr>
          <a:lstStyle/>
          <a:p>
            <a:pPr eaLnBrk="1" hangingPunct="1"/>
            <a:r>
              <a:rPr lang="en-US" altLang="en-US" sz="1800" dirty="0"/>
              <a:t>Piece of software that infects programs</a:t>
            </a:r>
          </a:p>
          <a:p>
            <a:pPr lvl="1" eaLnBrk="1" hangingPunct="1"/>
            <a:r>
              <a:rPr lang="en-US" altLang="en-US" sz="1500" dirty="0"/>
              <a:t>modifying them to include a copy of the virus</a:t>
            </a:r>
          </a:p>
          <a:p>
            <a:pPr lvl="1" eaLnBrk="1" hangingPunct="1"/>
            <a:r>
              <a:rPr lang="en-US" altLang="en-US" sz="1500" dirty="0"/>
              <a:t>so it executes secretly when host program is run</a:t>
            </a:r>
          </a:p>
          <a:p>
            <a:pPr eaLnBrk="1" hangingPunct="1"/>
            <a:r>
              <a:rPr lang="en-US" altLang="en-US" sz="1800" dirty="0"/>
              <a:t>Specific to operating system and hardware</a:t>
            </a:r>
          </a:p>
          <a:p>
            <a:pPr lvl="1" eaLnBrk="1" hangingPunct="1"/>
            <a:r>
              <a:rPr lang="en-US" altLang="en-US" sz="1500" dirty="0"/>
              <a:t>taking advantage of their details and weaknesses</a:t>
            </a:r>
          </a:p>
          <a:p>
            <a:pPr eaLnBrk="1" hangingPunct="1"/>
            <a:r>
              <a:rPr lang="en-US" altLang="en-US" sz="1800" dirty="0"/>
              <a:t>A typical virus goes through phases of:</a:t>
            </a:r>
          </a:p>
          <a:p>
            <a:pPr lvl="1" eaLnBrk="1" hangingPunct="1"/>
            <a:r>
              <a:rPr lang="en-US" altLang="en-US" sz="1500" dirty="0"/>
              <a:t>dormant: </a:t>
            </a:r>
            <a:r>
              <a:rPr lang="en-US" altLang="en-US" sz="1500" i="1" dirty="0">
                <a:solidFill>
                  <a:srgbClr val="FF0000"/>
                </a:solidFill>
              </a:rPr>
              <a:t>idle</a:t>
            </a:r>
          </a:p>
          <a:p>
            <a:pPr lvl="1" eaLnBrk="1" hangingPunct="1"/>
            <a:r>
              <a:rPr lang="en-US" altLang="en-US" sz="1500" dirty="0"/>
              <a:t>propagation: </a:t>
            </a:r>
            <a:r>
              <a:rPr lang="en-US" altLang="en-US" sz="1500" i="1" dirty="0">
                <a:solidFill>
                  <a:srgbClr val="FF0000"/>
                </a:solidFill>
              </a:rPr>
              <a:t>copies itself to other program</a:t>
            </a:r>
          </a:p>
          <a:p>
            <a:pPr lvl="1" eaLnBrk="1" hangingPunct="1"/>
            <a:r>
              <a:rPr lang="en-US" altLang="en-US" sz="1500" dirty="0"/>
              <a:t>triggering: </a:t>
            </a:r>
            <a:r>
              <a:rPr lang="en-US" altLang="en-US" sz="1500" i="1" dirty="0">
                <a:solidFill>
                  <a:srgbClr val="FF0000"/>
                </a:solidFill>
              </a:rPr>
              <a:t>activated to perform functions</a:t>
            </a:r>
          </a:p>
          <a:p>
            <a:pPr lvl="1" eaLnBrk="1" hangingPunct="1"/>
            <a:r>
              <a:rPr lang="en-US" altLang="en-US" sz="1500" dirty="0"/>
              <a:t>execution: </a:t>
            </a:r>
            <a:r>
              <a:rPr lang="en-US" altLang="en-US" sz="1500" i="1" dirty="0">
                <a:solidFill>
                  <a:srgbClr val="FF0000"/>
                </a:solidFill>
              </a:rPr>
              <a:t>the function is performed</a:t>
            </a:r>
          </a:p>
          <a:p>
            <a:pPr lvl="1" eaLnBrk="1" hangingPunct="1"/>
            <a:endParaRPr lang="en-US" altLang="en-US" sz="1500" i="1" dirty="0">
              <a:solidFill>
                <a:srgbClr val="FF0000"/>
              </a:solidFill>
            </a:endParaRPr>
          </a:p>
          <a:p>
            <a:pPr marL="0" indent="0">
              <a:buNone/>
            </a:pPr>
            <a:r>
              <a:rPr lang="en-US" altLang="en-US" sz="1400" dirty="0"/>
              <a:t>Biological Virus :  Tiny scraps of genetic code – DNA or RNA – that can take over a living cell and trick it into making replicas of the original virus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Viruses</a:t>
            </a:r>
            <a:endParaRPr lang="en-US" sz="1800" dirty="0"/>
          </a:p>
        </p:txBody>
      </p:sp>
    </p:spTree>
    <p:extLst>
      <p:ext uri="{BB962C8B-B14F-4D97-AF65-F5344CB8AC3E}">
        <p14:creationId xmlns:p14="http://schemas.microsoft.com/office/powerpoint/2010/main" val="19102295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p:txBody>
          <a:bodyPr/>
          <a:lstStyle/>
          <a:p>
            <a:pPr eaLnBrk="1" hangingPunct="1">
              <a:lnSpc>
                <a:spcPct val="90000"/>
              </a:lnSpc>
            </a:pPr>
            <a:r>
              <a:rPr lang="en-US" altLang="en-US" dirty="0" smtClean="0"/>
              <a:t>Components:</a:t>
            </a:r>
          </a:p>
          <a:p>
            <a:pPr lvl="1" eaLnBrk="1" hangingPunct="1">
              <a:lnSpc>
                <a:spcPct val="90000"/>
              </a:lnSpc>
            </a:pPr>
            <a:r>
              <a:rPr lang="en-US" altLang="en-US" sz="1600" dirty="0" smtClean="0"/>
              <a:t>infection mechanism: enables replication</a:t>
            </a:r>
          </a:p>
          <a:p>
            <a:pPr lvl="1" eaLnBrk="1" hangingPunct="1">
              <a:lnSpc>
                <a:spcPct val="90000"/>
              </a:lnSpc>
            </a:pPr>
            <a:r>
              <a:rPr lang="en-US" altLang="en-US" sz="1600" dirty="0" smtClean="0"/>
              <a:t>trigger: event that makes payload activate</a:t>
            </a:r>
          </a:p>
          <a:p>
            <a:pPr lvl="1" eaLnBrk="1" hangingPunct="1">
              <a:lnSpc>
                <a:spcPct val="90000"/>
              </a:lnSpc>
            </a:pPr>
            <a:r>
              <a:rPr lang="en-US" altLang="en-US" sz="1600" dirty="0" smtClean="0"/>
              <a:t>payload: what it does, malicious or benign</a:t>
            </a:r>
          </a:p>
          <a:p>
            <a:pPr lvl="1" eaLnBrk="1" hangingPunct="1">
              <a:lnSpc>
                <a:spcPct val="90000"/>
              </a:lnSpc>
            </a:pPr>
            <a:endParaRPr lang="en-US" altLang="en-US" sz="1600" dirty="0" smtClean="0"/>
          </a:p>
          <a:p>
            <a:pPr eaLnBrk="1" hangingPunct="1">
              <a:lnSpc>
                <a:spcPct val="90000"/>
              </a:lnSpc>
            </a:pPr>
            <a:r>
              <a:rPr lang="en-US" altLang="en-US" dirty="0" smtClean="0"/>
              <a:t>Prepended/</a:t>
            </a:r>
            <a:r>
              <a:rPr lang="en-US" altLang="en-US" dirty="0" err="1" smtClean="0"/>
              <a:t>postpended</a:t>
            </a:r>
            <a:r>
              <a:rPr lang="en-US" altLang="en-US" dirty="0" smtClean="0"/>
              <a:t>/embedded </a:t>
            </a:r>
          </a:p>
          <a:p>
            <a:pPr eaLnBrk="1" hangingPunct="1">
              <a:lnSpc>
                <a:spcPct val="90000"/>
              </a:lnSpc>
            </a:pPr>
            <a:r>
              <a:rPr lang="en-US" altLang="en-US" dirty="0" smtClean="0"/>
              <a:t>When infected program invoked, executes virus code then original program code</a:t>
            </a:r>
          </a:p>
          <a:p>
            <a:pPr eaLnBrk="1" hangingPunct="1">
              <a:lnSpc>
                <a:spcPct val="90000"/>
              </a:lnSpc>
            </a:pPr>
            <a:r>
              <a:rPr lang="en-US" altLang="en-US" dirty="0" smtClean="0"/>
              <a:t>Can block initial infection (difficult) or propagation (with access controls)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structure</a:t>
            </a:r>
            <a:endParaRPr lang="en-US" sz="1800" dirty="0"/>
          </a:p>
        </p:txBody>
      </p:sp>
    </p:spTree>
    <p:extLst>
      <p:ext uri="{BB962C8B-B14F-4D97-AF65-F5344CB8AC3E}">
        <p14:creationId xmlns:p14="http://schemas.microsoft.com/office/powerpoint/2010/main" val="259769434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l="10068" t="5798" r="9948" b="47848"/>
          <a:stretch/>
        </p:blipFill>
        <p:spPr bwMode="auto">
          <a:xfrm>
            <a:off x="1481328" y="748660"/>
            <a:ext cx="5519547" cy="413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ontent Placeholder 5"/>
          <p:cNvSpPr>
            <a:spLocks noGrp="1"/>
          </p:cNvSpPr>
          <p:nvPr>
            <p:ph sz="quarter" idx="10"/>
          </p:nvPr>
        </p:nvSpPr>
        <p:spPr>
          <a:xfrm>
            <a:off x="304800" y="251214"/>
            <a:ext cx="6324600" cy="526708"/>
          </a:xfrm>
        </p:spPr>
        <p:txBody>
          <a:bodyPr>
            <a:normAutofit/>
          </a:bodyPr>
          <a:lstStyle/>
          <a:p>
            <a:r>
              <a:rPr lang="en-US" altLang="en-US" sz="2800" dirty="0"/>
              <a:t>Virus structure</a:t>
            </a:r>
            <a:endParaRPr lang="en-US" sz="1800" dirty="0"/>
          </a:p>
        </p:txBody>
      </p:sp>
    </p:spTree>
    <p:extLst>
      <p:ext uri="{BB962C8B-B14F-4D97-AF65-F5344CB8AC3E}">
        <p14:creationId xmlns:p14="http://schemas.microsoft.com/office/powerpoint/2010/main" val="62030715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p:txBody>
          <a:bodyPr>
            <a:normAutofit/>
          </a:bodyPr>
          <a:lstStyle/>
          <a:p>
            <a:pPr eaLnBrk="1" hangingPunct="1">
              <a:defRPr/>
            </a:pPr>
            <a:r>
              <a:rPr lang="en-US" altLang="en-US" dirty="0" smtClean="0"/>
              <a:t>By target</a:t>
            </a:r>
          </a:p>
          <a:p>
            <a:pPr lvl="1" eaLnBrk="1" hangingPunct="1">
              <a:defRPr/>
            </a:pPr>
            <a:r>
              <a:rPr lang="en-US" altLang="en-US" sz="1600" dirty="0" smtClean="0"/>
              <a:t>boot sector: </a:t>
            </a:r>
            <a:r>
              <a:rPr lang="en-US" altLang="en-US" sz="1600" i="1" dirty="0" smtClean="0"/>
              <a:t>infect a master boot record</a:t>
            </a:r>
          </a:p>
          <a:p>
            <a:pPr lvl="1" eaLnBrk="1" hangingPunct="1">
              <a:defRPr/>
            </a:pPr>
            <a:r>
              <a:rPr lang="en-US" altLang="en-US" sz="1600" dirty="0" smtClean="0"/>
              <a:t>file infector: </a:t>
            </a:r>
            <a:r>
              <a:rPr lang="en-US" altLang="en-US" sz="1600" i="1" dirty="0" smtClean="0"/>
              <a:t>infects executable OS files</a:t>
            </a:r>
          </a:p>
          <a:p>
            <a:pPr lvl="1" eaLnBrk="1" hangingPunct="1">
              <a:defRPr/>
            </a:pPr>
            <a:r>
              <a:rPr lang="en-US" altLang="en-US" sz="1600" dirty="0" smtClean="0"/>
              <a:t>macro virus: </a:t>
            </a:r>
            <a:r>
              <a:rPr lang="en-US" altLang="en-US" sz="1600" i="1" dirty="0" smtClean="0"/>
              <a:t>infects files to be used by an app</a:t>
            </a:r>
          </a:p>
          <a:p>
            <a:pPr lvl="1" eaLnBrk="1" hangingPunct="1">
              <a:defRPr/>
            </a:pPr>
            <a:r>
              <a:rPr lang="en-US" altLang="en-US" sz="1600" dirty="0" smtClean="0"/>
              <a:t>multipartite: infects multiple ways</a:t>
            </a:r>
          </a:p>
          <a:p>
            <a:pPr eaLnBrk="1" hangingPunct="1">
              <a:defRPr/>
            </a:pPr>
            <a:r>
              <a:rPr lang="en-US" altLang="en-US" dirty="0" smtClean="0"/>
              <a:t>By concealment</a:t>
            </a:r>
          </a:p>
          <a:p>
            <a:pPr lvl="1" eaLnBrk="1" hangingPunct="1">
              <a:defRPr/>
            </a:pPr>
            <a:r>
              <a:rPr lang="en-US" altLang="en-US" sz="1600" dirty="0" smtClean="0"/>
              <a:t>encrypted virus: </a:t>
            </a:r>
            <a:r>
              <a:rPr lang="en-US" altLang="en-US" sz="1600" i="1" dirty="0" smtClean="0"/>
              <a:t>encrypted; key stored in virus</a:t>
            </a:r>
          </a:p>
          <a:p>
            <a:pPr lvl="1" eaLnBrk="1" hangingPunct="1">
              <a:defRPr/>
            </a:pPr>
            <a:r>
              <a:rPr lang="en-US" altLang="en-US" sz="1600" dirty="0" smtClean="0"/>
              <a:t>stealth virus: </a:t>
            </a:r>
            <a:r>
              <a:rPr lang="en-US" altLang="en-US" sz="1600" i="1" dirty="0" smtClean="0"/>
              <a:t>hides itself (e.g., compression)</a:t>
            </a:r>
          </a:p>
          <a:p>
            <a:pPr lvl="1" eaLnBrk="1" hangingPunct="1">
              <a:defRPr/>
            </a:pPr>
            <a:r>
              <a:rPr lang="en-US" altLang="en-US" sz="1600" dirty="0" smtClean="0"/>
              <a:t>polymorphic virus: </a:t>
            </a:r>
            <a:r>
              <a:rPr lang="en-US" altLang="en-US" sz="1600" i="1" dirty="0" smtClean="0"/>
              <a:t>recreates with diff “signature”</a:t>
            </a:r>
          </a:p>
          <a:p>
            <a:pPr lvl="1" eaLnBrk="1" hangingPunct="1">
              <a:defRPr/>
            </a:pPr>
            <a:r>
              <a:rPr lang="en-US" altLang="en-US" sz="1600" dirty="0" smtClean="0"/>
              <a:t>metamorphic virus: </a:t>
            </a:r>
            <a:r>
              <a:rPr lang="en-US" altLang="en-US" sz="1600" i="1" dirty="0" smtClean="0"/>
              <a:t>recreates with diff signature and behavior</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classification</a:t>
            </a:r>
            <a:endParaRPr lang="en-US" sz="1800" dirty="0"/>
          </a:p>
        </p:txBody>
      </p:sp>
    </p:spTree>
    <p:extLst>
      <p:ext uri="{BB962C8B-B14F-4D97-AF65-F5344CB8AC3E}">
        <p14:creationId xmlns:p14="http://schemas.microsoft.com/office/powerpoint/2010/main" val="9185387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a:xfrm>
            <a:off x="304800" y="704114"/>
            <a:ext cx="8229600" cy="4202255"/>
          </a:xfrm>
        </p:spPr>
        <p:txBody>
          <a:bodyPr>
            <a:noAutofit/>
          </a:bodyPr>
          <a:lstStyle/>
          <a:p>
            <a:r>
              <a:rPr lang="en-US" altLang="en-US" sz="1600" dirty="0"/>
              <a:t>Macro and scripting viruses</a:t>
            </a:r>
            <a:endParaRPr lang="en-US" altLang="en-US" sz="1600" dirty="0" smtClean="0"/>
          </a:p>
          <a:p>
            <a:pPr lvl="1"/>
            <a:r>
              <a:rPr lang="en-US" altLang="en-US" sz="1600" dirty="0" smtClean="0"/>
              <a:t>Became very common in mid-1990s since</a:t>
            </a:r>
          </a:p>
          <a:p>
            <a:pPr lvl="2"/>
            <a:r>
              <a:rPr lang="en-US" altLang="en-US" sz="1400" dirty="0" smtClean="0">
                <a:latin typeface="Arial" panose="020B0604020202020204" pitchFamily="34" charset="0"/>
                <a:cs typeface="Arial" panose="020B0604020202020204" pitchFamily="34" charset="0"/>
              </a:rPr>
              <a:t>platform independent</a:t>
            </a:r>
          </a:p>
          <a:p>
            <a:pPr lvl="2"/>
            <a:r>
              <a:rPr lang="en-US" altLang="en-US" sz="1400" dirty="0" smtClean="0">
                <a:latin typeface="Arial" panose="020B0604020202020204" pitchFamily="34" charset="0"/>
                <a:cs typeface="Arial" panose="020B0604020202020204" pitchFamily="34" charset="0"/>
              </a:rPr>
              <a:t>infect documents</a:t>
            </a:r>
          </a:p>
          <a:p>
            <a:pPr lvl="2"/>
            <a:r>
              <a:rPr lang="en-US" altLang="en-US" sz="1400" dirty="0" smtClean="0">
                <a:latin typeface="Arial" panose="020B0604020202020204" pitchFamily="34" charset="0"/>
                <a:cs typeface="Arial" panose="020B0604020202020204" pitchFamily="34" charset="0"/>
              </a:rPr>
              <a:t>easily spread</a:t>
            </a:r>
          </a:p>
          <a:p>
            <a:pPr lvl="1"/>
            <a:r>
              <a:rPr lang="en-US" altLang="en-US" sz="1600" dirty="0" smtClean="0"/>
              <a:t>Exploit macro capability of Office apps</a:t>
            </a:r>
          </a:p>
          <a:p>
            <a:pPr lvl="2"/>
            <a:r>
              <a:rPr lang="en-US" altLang="en-US" sz="1400" dirty="0" smtClean="0">
                <a:latin typeface="Arial" panose="020B0604020202020204" pitchFamily="34" charset="0"/>
                <a:cs typeface="Arial" panose="020B0604020202020204" pitchFamily="34" charset="0"/>
              </a:rPr>
              <a:t>executable program embedded in office doc</a:t>
            </a:r>
          </a:p>
          <a:p>
            <a:pPr lvl="2"/>
            <a:r>
              <a:rPr lang="en-US" altLang="en-US" sz="1400" dirty="0" smtClean="0">
                <a:latin typeface="Arial" panose="020B0604020202020204" pitchFamily="34" charset="0"/>
                <a:cs typeface="Arial" panose="020B0604020202020204" pitchFamily="34" charset="0"/>
              </a:rPr>
              <a:t>often a form of Basic</a:t>
            </a:r>
          </a:p>
          <a:p>
            <a:pPr lvl="1"/>
            <a:r>
              <a:rPr lang="en-US" altLang="en-US" sz="1600" dirty="0" smtClean="0"/>
              <a:t>More recent releases include protection</a:t>
            </a:r>
          </a:p>
          <a:p>
            <a:pPr lvl="1"/>
            <a:r>
              <a:rPr lang="en-US" altLang="en-US" sz="1600" dirty="0" smtClean="0"/>
              <a:t>Recognized by many anti-virus programs</a:t>
            </a:r>
          </a:p>
          <a:p>
            <a:r>
              <a:rPr lang="en-US" altLang="en-US" sz="1600" dirty="0"/>
              <a:t>E-Mail </a:t>
            </a:r>
            <a:r>
              <a:rPr lang="en-US" altLang="en-US" sz="1600" dirty="0" smtClean="0"/>
              <a:t>Viruses</a:t>
            </a:r>
          </a:p>
          <a:p>
            <a:pPr lvl="1"/>
            <a:r>
              <a:rPr lang="en-US" altLang="en-US" sz="1400" dirty="0"/>
              <a:t>More recent development</a:t>
            </a:r>
          </a:p>
          <a:p>
            <a:pPr lvl="1"/>
            <a:r>
              <a:rPr lang="en-US" altLang="en-US" sz="1400" dirty="0" smtClean="0"/>
              <a:t>Example : Melissa</a:t>
            </a:r>
            <a:endParaRPr lang="en-US" altLang="en-US" sz="1400" dirty="0"/>
          </a:p>
          <a:p>
            <a:pPr lvl="2"/>
            <a:r>
              <a:rPr lang="en-US" altLang="en-US" sz="1200" dirty="0">
                <a:latin typeface="Arial" panose="020B0604020202020204" pitchFamily="34" charset="0"/>
                <a:cs typeface="Arial" panose="020B0604020202020204" pitchFamily="34" charset="0"/>
              </a:rPr>
              <a:t>exploits MS Word macro in attached doc</a:t>
            </a:r>
          </a:p>
          <a:p>
            <a:pPr lvl="2"/>
            <a:r>
              <a:rPr lang="en-US" altLang="en-US" sz="1200" dirty="0">
                <a:latin typeface="Arial" panose="020B0604020202020204" pitchFamily="34" charset="0"/>
                <a:cs typeface="Arial" panose="020B0604020202020204" pitchFamily="34" charset="0"/>
              </a:rPr>
              <a:t>if attachment opened, macro activates</a:t>
            </a:r>
          </a:p>
          <a:p>
            <a:pPr lvl="2"/>
            <a:r>
              <a:rPr lang="en-US" altLang="en-US" sz="1200" dirty="0">
                <a:latin typeface="Arial" panose="020B0604020202020204" pitchFamily="34" charset="0"/>
                <a:cs typeface="Arial" panose="020B0604020202020204" pitchFamily="34" charset="0"/>
              </a:rPr>
              <a:t>sends email to all on users address list and does local </a:t>
            </a:r>
            <a:r>
              <a:rPr lang="en-US" altLang="en-US" sz="1200" dirty="0" smtClean="0">
                <a:latin typeface="Arial" panose="020B0604020202020204" pitchFamily="34" charset="0"/>
                <a:cs typeface="Arial" panose="020B0604020202020204" pitchFamily="34" charset="0"/>
              </a:rPr>
              <a:t>damage</a:t>
            </a:r>
            <a:endParaRPr lang="en-US" altLang="en-US" sz="1200" dirty="0">
              <a:latin typeface="Arial" panose="020B0604020202020204" pitchFamily="34" charset="0"/>
              <a:cs typeface="Arial" panose="020B0604020202020204" pitchFamily="34" charset="0"/>
            </a:endParaRP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Virus Variants</a:t>
            </a:r>
            <a:endParaRPr lang="en-US" sz="1800" dirty="0"/>
          </a:p>
        </p:txBody>
      </p:sp>
    </p:spTree>
    <p:extLst>
      <p:ext uri="{BB962C8B-B14F-4D97-AF65-F5344CB8AC3E}">
        <p14:creationId xmlns:p14="http://schemas.microsoft.com/office/powerpoint/2010/main" val="191658128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34268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1400" dirty="0" smtClean="0">
                <a:solidFill>
                  <a:schemeClr val="bg2"/>
                </a:solidFill>
              </a:rPr>
              <a:t>T V Rao</a:t>
            </a:r>
            <a:endParaRPr lang="en-US" sz="1400" dirty="0">
              <a:solidFill>
                <a:schemeClr val="bg2"/>
              </a:solidFill>
            </a:endParaRPr>
          </a:p>
        </p:txBody>
      </p:sp>
      <p:sp>
        <p:nvSpPr>
          <p:cNvPr id="5" name="Title 2"/>
          <p:cNvSpPr>
            <a:spLocks noGrp="1"/>
          </p:cNvSpPr>
          <p:nvPr>
            <p:ph type="title"/>
          </p:nvPr>
        </p:nvSpPr>
        <p:spPr>
          <a:xfrm>
            <a:off x="2214349" y="2529954"/>
            <a:ext cx="6019800" cy="1143000"/>
          </a:xfrm>
        </p:spPr>
        <p:txBody>
          <a:bodyPr/>
          <a:lstStyle/>
          <a:p>
            <a:pPr algn="ctr"/>
            <a:r>
              <a:rPr lang="en-US" sz="1800" dirty="0" smtClean="0">
                <a:latin typeface="Arial"/>
                <a:cs typeface="Arial"/>
              </a:rPr>
              <a:t>SS ZG 566</a:t>
            </a:r>
            <a:r>
              <a:rPr lang="en-US" dirty="0" smtClean="0">
                <a:latin typeface="Arial"/>
                <a:cs typeface="Arial"/>
              </a:rPr>
              <a:t/>
            </a:r>
            <a:br>
              <a:rPr lang="en-US" dirty="0" smtClean="0">
                <a:latin typeface="Arial"/>
                <a:cs typeface="Arial"/>
              </a:rPr>
            </a:br>
            <a:r>
              <a:rPr lang="en-US" sz="3200" b="1" dirty="0">
                <a:latin typeface="Arial"/>
                <a:cs typeface="Arial"/>
              </a:rPr>
              <a:t>Secure Software Engineering</a:t>
            </a:r>
            <a:endParaRPr lang="en-IN" sz="3200" b="1" dirty="0">
              <a:latin typeface="Arial"/>
              <a:cs typeface="Arial"/>
            </a:endParaRPr>
          </a:p>
        </p:txBody>
      </p:sp>
    </p:spTree>
    <p:extLst>
      <p:ext uri="{BB962C8B-B14F-4D97-AF65-F5344CB8AC3E}">
        <p14:creationId xmlns:p14="http://schemas.microsoft.com/office/powerpoint/2010/main" val="3718132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39254" y="4061660"/>
            <a:ext cx="6058869" cy="404085"/>
          </a:xfrm>
          <a:prstGeom prst="rect">
            <a:avLst/>
          </a:prstGeom>
        </p:spPr>
        <p:txBody>
          <a:bodyPr wrap="square">
            <a:spAutoFit/>
          </a:bodyPr>
          <a:lstStyle/>
          <a:p>
            <a:pPr algn="ctr"/>
            <a:r>
              <a:rPr lang="en-US" sz="1013" dirty="0">
                <a:latin typeface="Arial" panose="020B0604020202020204" pitchFamily="34" charset="0"/>
                <a:cs typeface="Arial" panose="020B0604020202020204" pitchFamily="34" charset="0"/>
              </a:rPr>
              <a:t>NVD is the U.S. government repository of standards based vulnerability management data. This data enables automation of vulnerability management, security measurement, and compliance</a:t>
            </a:r>
          </a:p>
        </p:txBody>
      </p:sp>
      <p:sp>
        <p:nvSpPr>
          <p:cNvPr id="6" name="TextBox 5"/>
          <p:cNvSpPr txBox="1"/>
          <p:nvPr/>
        </p:nvSpPr>
        <p:spPr>
          <a:xfrm>
            <a:off x="245660" y="4619219"/>
            <a:ext cx="8898339" cy="307777"/>
          </a:xfrm>
          <a:prstGeom prst="rect">
            <a:avLst/>
          </a:prstGeom>
          <a:noFill/>
        </p:spPr>
        <p:txBody>
          <a:bodyPr wrap="square" rtlCol="0">
            <a:spAutoFit/>
          </a:bodyPr>
          <a:lstStyle/>
          <a:p>
            <a:r>
              <a:rPr lang="en-US" sz="700" dirty="0">
                <a:latin typeface="Arial" panose="020B0604020202020204" pitchFamily="34" charset="0"/>
                <a:cs typeface="Arial" panose="020B0604020202020204" pitchFamily="34" charset="0"/>
              </a:rPr>
              <a:t>Source </a:t>
            </a:r>
            <a:r>
              <a:rPr lang="en-US" sz="700" dirty="0" smtClean="0">
                <a:latin typeface="Arial" panose="020B0604020202020204" pitchFamily="34" charset="0"/>
                <a:cs typeface="Arial" panose="020B0604020202020204" pitchFamily="34" charset="0"/>
              </a:rPr>
              <a:t>: National </a:t>
            </a:r>
            <a:r>
              <a:rPr lang="en-US" sz="700" dirty="0">
                <a:latin typeface="Arial" panose="020B0604020202020204" pitchFamily="34" charset="0"/>
                <a:cs typeface="Arial" panose="020B0604020202020204" pitchFamily="34" charset="0"/>
              </a:rPr>
              <a:t>Vulnerability Database of NIST (National Institute of Standards and Technology</a:t>
            </a:r>
            <a:r>
              <a:rPr lang="en-US" sz="700" dirty="0" smtClean="0">
                <a:latin typeface="Arial" panose="020B0604020202020204" pitchFamily="34" charset="0"/>
                <a:cs typeface="Arial" panose="020B0604020202020204" pitchFamily="34" charset="0"/>
              </a:rPr>
              <a:t>)</a:t>
            </a:r>
            <a:endParaRPr lang="en-US" sz="700" dirty="0">
              <a:latin typeface="Arial" panose="020B0604020202020204" pitchFamily="34" charset="0"/>
              <a:cs typeface="Arial" panose="020B0604020202020204" pitchFamily="34" charset="0"/>
            </a:endParaRPr>
          </a:p>
          <a:p>
            <a:r>
              <a:rPr lang="en-US" sz="700" dirty="0" smtClean="0">
                <a:latin typeface="Arial" panose="020B0604020202020204" pitchFamily="34" charset="0"/>
                <a:cs typeface="Arial" panose="020B0604020202020204" pitchFamily="34" charset="0"/>
              </a:rPr>
              <a:t>URL: https</a:t>
            </a:r>
            <a:r>
              <a:rPr lang="en-US" sz="700" dirty="0">
                <a:latin typeface="Arial" panose="020B0604020202020204" pitchFamily="34" charset="0"/>
                <a:cs typeface="Arial" panose="020B0604020202020204" pitchFamily="34" charset="0"/>
              </a:rPr>
              <a:t>://</a:t>
            </a:r>
            <a:r>
              <a:rPr lang="en-US" sz="700" dirty="0" smtClean="0">
                <a:latin typeface="Arial" panose="020B0604020202020204" pitchFamily="34" charset="0"/>
                <a:cs typeface="Arial" panose="020B0604020202020204" pitchFamily="34" charset="0"/>
              </a:rPr>
              <a:t>web.nvd.nist.gov/view/vuln/statistics-results?adv_search=true&amp;cves=on&amp;pub_date_start_month=0&amp;pub_date_start_year=1997&amp;pub_date_end_month=11&amp;pub_date_end_year=2015&amp;cvss_version=3</a:t>
            </a:r>
            <a:endParaRPr lang="en-US" sz="700"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3"/>
          <a:stretch>
            <a:fillRect/>
          </a:stretch>
        </p:blipFill>
        <p:spPr>
          <a:xfrm>
            <a:off x="1391889" y="791016"/>
            <a:ext cx="4581525" cy="3257550"/>
          </a:xfrm>
          <a:prstGeom prst="rect">
            <a:avLst/>
          </a:prstGeom>
        </p:spPr>
      </p:pic>
      <p:sp>
        <p:nvSpPr>
          <p:cNvPr id="7" name="Content Placeholder 5"/>
          <p:cNvSpPr>
            <a:spLocks noGrp="1"/>
          </p:cNvSpPr>
          <p:nvPr>
            <p:ph sz="quarter" idx="10"/>
          </p:nvPr>
        </p:nvSpPr>
        <p:spPr>
          <a:xfrm>
            <a:off x="304800" y="251214"/>
            <a:ext cx="6324600" cy="526708"/>
          </a:xfrm>
        </p:spPr>
        <p:txBody>
          <a:bodyPr/>
          <a:lstStyle/>
          <a:p>
            <a:r>
              <a:rPr lang="en-US" sz="2800" dirty="0"/>
              <a:t>Trends of reported vulnerabilities</a:t>
            </a:r>
            <a:endParaRPr lang="en-US" dirty="0"/>
          </a:p>
        </p:txBody>
      </p:sp>
    </p:spTree>
    <p:extLst>
      <p:ext uri="{BB962C8B-B14F-4D97-AF65-F5344CB8AC3E}">
        <p14:creationId xmlns:p14="http://schemas.microsoft.com/office/powerpoint/2010/main" val="218672460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ctrTitle" idx="4294967295"/>
          </p:nvPr>
        </p:nvSpPr>
        <p:spPr>
          <a:xfrm>
            <a:off x="563672" y="3359944"/>
            <a:ext cx="8185624" cy="1102519"/>
          </a:xfrm>
        </p:spPr>
        <p:txBody>
          <a:bodyPr/>
          <a:lstStyle/>
          <a:p>
            <a:r>
              <a:rPr lang="en-US" b="1" dirty="0" smtClean="0">
                <a:latin typeface="Arial" panose="020B0604020202020204" pitchFamily="34" charset="0"/>
                <a:cs typeface="Arial" panose="020B0604020202020204" pitchFamily="34" charset="0"/>
              </a:rPr>
              <a:t>Malware Nomenclature – Part 2</a:t>
            </a:r>
            <a:br>
              <a:rPr lang="en-US" b="1" dirty="0" smtClean="0">
                <a:latin typeface="Arial" panose="020B0604020202020204" pitchFamily="34" charset="0"/>
                <a:cs typeface="Arial" panose="020B0604020202020204" pitchFamily="34" charset="0"/>
              </a:rPr>
            </a:br>
            <a:r>
              <a:rPr lang="en-US" b="1" dirty="0" smtClean="0">
                <a:latin typeface="Arial" panose="020B0604020202020204" pitchFamily="34" charset="0"/>
                <a:cs typeface="Arial" panose="020B0604020202020204" pitchFamily="34" charset="0"/>
              </a:rPr>
              <a:t>RL 1.3.2</a:t>
            </a:r>
            <a:endParaRPr lang="en-I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181382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p:txBody>
          <a:bodyPr/>
          <a:lstStyle/>
          <a:p>
            <a:pPr eaLnBrk="1" hangingPunct="1"/>
            <a:r>
              <a:rPr lang="en-US" altLang="en-US" sz="1800" dirty="0"/>
              <a:t>Replicating program that propagates over net</a:t>
            </a:r>
          </a:p>
          <a:p>
            <a:pPr lvl="1" eaLnBrk="1" hangingPunct="1"/>
            <a:r>
              <a:rPr lang="en-US" altLang="en-US" sz="1600" dirty="0"/>
              <a:t>using email, remote exec, remote login </a:t>
            </a:r>
          </a:p>
          <a:p>
            <a:pPr eaLnBrk="1" hangingPunct="1"/>
            <a:r>
              <a:rPr lang="en-US" altLang="en-US" sz="1800" dirty="0"/>
              <a:t>Has phases like a virus:</a:t>
            </a:r>
          </a:p>
          <a:p>
            <a:pPr lvl="1" eaLnBrk="1" hangingPunct="1"/>
            <a:r>
              <a:rPr lang="en-US" altLang="en-US" sz="1600" dirty="0"/>
              <a:t>dormant, propagation, triggering, execution</a:t>
            </a:r>
          </a:p>
          <a:p>
            <a:pPr lvl="1" eaLnBrk="1" hangingPunct="1"/>
            <a:r>
              <a:rPr lang="en-US" altLang="en-US" sz="1600" dirty="0"/>
              <a:t>propagation phase: searches for other systems, connects to it, copies self to it and runs</a:t>
            </a:r>
          </a:p>
          <a:p>
            <a:pPr eaLnBrk="1" hangingPunct="1"/>
            <a:r>
              <a:rPr lang="en-US" altLang="en-US" sz="1800" dirty="0"/>
              <a:t>May disguise itself as a system process</a:t>
            </a:r>
          </a:p>
          <a:p>
            <a:pPr eaLnBrk="1" hangingPunct="1"/>
            <a:r>
              <a:rPr lang="en-US" altLang="en-US" sz="1800" dirty="0"/>
              <a:t>Concept seen in Brunner’s “Shockwave Rider”</a:t>
            </a:r>
          </a:p>
          <a:p>
            <a:pPr eaLnBrk="1" hangingPunct="1"/>
            <a:r>
              <a:rPr lang="en-US" altLang="en-US" sz="1800" dirty="0"/>
              <a:t>Implemented by Xerox Palo Alto labs in 1980’s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Worms</a:t>
            </a:r>
            <a:endParaRPr lang="en-US" sz="1800" dirty="0"/>
          </a:p>
        </p:txBody>
      </p:sp>
    </p:spTree>
    <p:extLst>
      <p:ext uri="{BB962C8B-B14F-4D97-AF65-F5344CB8AC3E}">
        <p14:creationId xmlns:p14="http://schemas.microsoft.com/office/powerpoint/2010/main" val="11090121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p:txBody>
          <a:bodyPr/>
          <a:lstStyle/>
          <a:p>
            <a:pPr eaLnBrk="1" hangingPunct="1">
              <a:lnSpc>
                <a:spcPct val="90000"/>
              </a:lnSpc>
            </a:pPr>
            <a:r>
              <a:rPr lang="en-US" altLang="en-US" dirty="0" smtClean="0"/>
              <a:t>One of best know worms</a:t>
            </a:r>
          </a:p>
          <a:p>
            <a:pPr eaLnBrk="1" hangingPunct="1">
              <a:lnSpc>
                <a:spcPct val="90000"/>
              </a:lnSpc>
            </a:pPr>
            <a:r>
              <a:rPr lang="en-US" altLang="en-US" dirty="0" smtClean="0"/>
              <a:t>Released by Robert Morris in 1988</a:t>
            </a:r>
          </a:p>
          <a:p>
            <a:pPr lvl="1" eaLnBrk="1" hangingPunct="1">
              <a:lnSpc>
                <a:spcPct val="90000"/>
              </a:lnSpc>
            </a:pPr>
            <a:r>
              <a:rPr lang="en-US" altLang="en-US" sz="1600" dirty="0" smtClean="0"/>
              <a:t>Affected 6,000 computers; cost $10-$100 M</a:t>
            </a:r>
          </a:p>
          <a:p>
            <a:pPr eaLnBrk="1" hangingPunct="1">
              <a:lnSpc>
                <a:spcPct val="90000"/>
              </a:lnSpc>
            </a:pPr>
            <a:r>
              <a:rPr lang="en-US" altLang="en-US" dirty="0" smtClean="0"/>
              <a:t>Various attacks on UNIX systems</a:t>
            </a:r>
          </a:p>
          <a:p>
            <a:pPr lvl="1" eaLnBrk="1" hangingPunct="1">
              <a:lnSpc>
                <a:spcPct val="90000"/>
              </a:lnSpc>
            </a:pPr>
            <a:r>
              <a:rPr lang="en-US" altLang="en-US" sz="1600" dirty="0" smtClean="0"/>
              <a:t>cracking password file to use login/password to logon to other systems</a:t>
            </a:r>
          </a:p>
          <a:p>
            <a:pPr lvl="1" eaLnBrk="1" hangingPunct="1">
              <a:lnSpc>
                <a:spcPct val="90000"/>
              </a:lnSpc>
            </a:pPr>
            <a:r>
              <a:rPr lang="en-US" altLang="en-US" sz="1600" dirty="0" smtClean="0"/>
              <a:t>exploiting a bug in the finger protocol</a:t>
            </a:r>
          </a:p>
          <a:p>
            <a:pPr lvl="1" eaLnBrk="1" hangingPunct="1">
              <a:lnSpc>
                <a:spcPct val="90000"/>
              </a:lnSpc>
            </a:pPr>
            <a:r>
              <a:rPr lang="en-US" altLang="en-US" sz="1600" dirty="0" smtClean="0"/>
              <a:t>exploiting a bug in </a:t>
            </a:r>
            <a:r>
              <a:rPr lang="en-US" altLang="en-US" sz="1600" dirty="0" err="1" smtClean="0"/>
              <a:t>sendmail</a:t>
            </a:r>
            <a:endParaRPr lang="en-US" altLang="en-US" sz="1600" dirty="0" smtClean="0"/>
          </a:p>
          <a:p>
            <a:pPr eaLnBrk="1" hangingPunct="1">
              <a:lnSpc>
                <a:spcPct val="90000"/>
              </a:lnSpc>
            </a:pPr>
            <a:r>
              <a:rPr lang="en-US" altLang="en-US" dirty="0" smtClean="0"/>
              <a:t>If succeed have remote shell access</a:t>
            </a:r>
          </a:p>
          <a:p>
            <a:pPr lvl="1" eaLnBrk="1" hangingPunct="1">
              <a:lnSpc>
                <a:spcPct val="90000"/>
              </a:lnSpc>
            </a:pPr>
            <a:r>
              <a:rPr lang="en-US" altLang="en-US" sz="1600" dirty="0" smtClean="0"/>
              <a:t>sent bootstrap program to copy worm over</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Morris worm</a:t>
            </a:r>
            <a:endParaRPr lang="en-US" sz="1800" dirty="0"/>
          </a:p>
        </p:txBody>
      </p:sp>
    </p:spTree>
    <p:extLst>
      <p:ext uri="{BB962C8B-B14F-4D97-AF65-F5344CB8AC3E}">
        <p14:creationId xmlns:p14="http://schemas.microsoft.com/office/powerpoint/2010/main" val="266480880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4"/>
          <p:cNvPicPr>
            <a:picLocks noChangeAspect="1" noChangeArrowheads="1"/>
          </p:cNvPicPr>
          <p:nvPr/>
        </p:nvPicPr>
        <p:blipFill>
          <a:blip r:embed="rId3">
            <a:extLst>
              <a:ext uri="{28A0092B-C50C-407E-A947-70E740481C1C}">
                <a14:useLocalDpi xmlns:a14="http://schemas.microsoft.com/office/drawing/2010/main" val="0"/>
              </a:ext>
            </a:extLst>
          </a:blip>
          <a:srcRect l="4633" t="21477" r="4633" b="21477"/>
          <a:stretch>
            <a:fillRect/>
          </a:stretch>
        </p:blipFill>
        <p:spPr bwMode="auto">
          <a:xfrm>
            <a:off x="2025247" y="1023335"/>
            <a:ext cx="4758929" cy="387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94226" y="4413094"/>
            <a:ext cx="2176686" cy="300082"/>
          </a:xfrm>
          <a:prstGeom prst="rect">
            <a:avLst/>
          </a:prstGeom>
          <a:noFill/>
        </p:spPr>
        <p:txBody>
          <a:bodyPr wrap="none">
            <a:spAutoFit/>
          </a:bodyPr>
          <a:lstStyle/>
          <a:p>
            <a:pPr eaLnBrk="1" hangingPunct="1">
              <a:defRPr/>
            </a:pPr>
            <a:r>
              <a:rPr lang="en-US" sz="1350" dirty="0">
                <a:solidFill>
                  <a:srgbClr val="FF0000"/>
                </a:solidFill>
                <a:latin typeface="+mj-lt"/>
                <a:cs typeface="Arial" charset="0"/>
              </a:rPr>
              <a:t>exponential rate of infection</a:t>
            </a:r>
          </a:p>
        </p:txBody>
      </p:sp>
      <p:sp>
        <p:nvSpPr>
          <p:cNvPr id="5" name="TextBox 4"/>
          <p:cNvSpPr txBox="1"/>
          <p:nvPr/>
        </p:nvSpPr>
        <p:spPr>
          <a:xfrm>
            <a:off x="5266131" y="2464595"/>
            <a:ext cx="1748107" cy="300082"/>
          </a:xfrm>
          <a:prstGeom prst="rect">
            <a:avLst/>
          </a:prstGeom>
          <a:noFill/>
        </p:spPr>
        <p:txBody>
          <a:bodyPr wrap="none">
            <a:spAutoFit/>
          </a:bodyPr>
          <a:lstStyle/>
          <a:p>
            <a:pPr eaLnBrk="1" hangingPunct="1">
              <a:defRPr/>
            </a:pPr>
            <a:r>
              <a:rPr lang="en-US" sz="1350" dirty="0">
                <a:solidFill>
                  <a:srgbClr val="FF0000"/>
                </a:solidFill>
                <a:latin typeface="+mj-lt"/>
                <a:cs typeface="Arial" charset="0"/>
              </a:rPr>
              <a:t>linear rate of infection</a:t>
            </a:r>
          </a:p>
        </p:txBody>
      </p:sp>
      <p:sp>
        <p:nvSpPr>
          <p:cNvPr id="8" name="Content Placeholder 5"/>
          <p:cNvSpPr>
            <a:spLocks noGrp="1"/>
          </p:cNvSpPr>
          <p:nvPr>
            <p:ph sz="quarter" idx="10"/>
          </p:nvPr>
        </p:nvSpPr>
        <p:spPr>
          <a:xfrm>
            <a:off x="304800" y="251214"/>
            <a:ext cx="6324600" cy="526708"/>
          </a:xfrm>
        </p:spPr>
        <p:txBody>
          <a:bodyPr>
            <a:normAutofit fontScale="47500" lnSpcReduction="20000"/>
          </a:bodyPr>
          <a:lstStyle/>
          <a:p>
            <a:r>
              <a:rPr lang="en-US" altLang="en-US" sz="5400" dirty="0"/>
              <a:t>Worm Propagation Model </a:t>
            </a:r>
            <a:r>
              <a:rPr lang="en-US" altLang="en-US" sz="3400" dirty="0"/>
              <a:t>(based on recent attacks)</a:t>
            </a:r>
            <a:endParaRPr lang="en-US" sz="2300" dirty="0"/>
          </a:p>
        </p:txBody>
      </p:sp>
    </p:spTree>
    <p:extLst>
      <p:ext uri="{BB962C8B-B14F-4D97-AF65-F5344CB8AC3E}">
        <p14:creationId xmlns:p14="http://schemas.microsoft.com/office/powerpoint/2010/main" val="166436411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p:txBody>
          <a:bodyPr>
            <a:normAutofit/>
          </a:bodyPr>
          <a:lstStyle/>
          <a:p>
            <a:pPr eaLnBrk="1" hangingPunct="1">
              <a:lnSpc>
                <a:spcPct val="90000"/>
              </a:lnSpc>
              <a:defRPr/>
            </a:pPr>
            <a:r>
              <a:rPr lang="en-US" altLang="en-US" sz="1800" dirty="0"/>
              <a:t>Code Red</a:t>
            </a:r>
          </a:p>
          <a:p>
            <a:pPr lvl="1" eaLnBrk="1" hangingPunct="1">
              <a:lnSpc>
                <a:spcPct val="90000"/>
              </a:lnSpc>
              <a:defRPr/>
            </a:pPr>
            <a:r>
              <a:rPr lang="en-US" altLang="en-US" sz="1500" dirty="0"/>
              <a:t>July 2001 exploiting MS IIS bug</a:t>
            </a:r>
          </a:p>
          <a:p>
            <a:pPr lvl="1" eaLnBrk="1" hangingPunct="1">
              <a:lnSpc>
                <a:spcPct val="90000"/>
              </a:lnSpc>
              <a:defRPr/>
            </a:pPr>
            <a:r>
              <a:rPr lang="en-US" altLang="en-US" sz="1500" dirty="0"/>
              <a:t>probes random IP address, does DDoS attack</a:t>
            </a:r>
          </a:p>
          <a:p>
            <a:pPr lvl="1" eaLnBrk="1" hangingPunct="1">
              <a:lnSpc>
                <a:spcPct val="90000"/>
              </a:lnSpc>
              <a:defRPr/>
            </a:pPr>
            <a:r>
              <a:rPr lang="en-US" altLang="en-US" sz="1500" dirty="0"/>
              <a:t>consumes significant net capacity when active</a:t>
            </a:r>
          </a:p>
          <a:p>
            <a:pPr lvl="1" eaLnBrk="1" hangingPunct="1">
              <a:lnSpc>
                <a:spcPct val="90000"/>
              </a:lnSpc>
              <a:defRPr/>
            </a:pPr>
            <a:r>
              <a:rPr lang="en-US" altLang="en-US" sz="1500" dirty="0">
                <a:solidFill>
                  <a:srgbClr val="FF0000"/>
                </a:solidFill>
              </a:rPr>
              <a:t>360,000 servers in 14 hours</a:t>
            </a:r>
            <a:endParaRPr lang="en-US" altLang="en-US" sz="1500" dirty="0"/>
          </a:p>
          <a:p>
            <a:pPr eaLnBrk="1" hangingPunct="1">
              <a:lnSpc>
                <a:spcPct val="90000"/>
              </a:lnSpc>
              <a:defRPr/>
            </a:pPr>
            <a:r>
              <a:rPr lang="en-US" altLang="en-US" sz="1800" dirty="0"/>
              <a:t>Code Red II variant includes backdoor: hacker controls the worm</a:t>
            </a:r>
          </a:p>
          <a:p>
            <a:pPr eaLnBrk="1" hangingPunct="1">
              <a:lnSpc>
                <a:spcPct val="90000"/>
              </a:lnSpc>
              <a:defRPr/>
            </a:pPr>
            <a:r>
              <a:rPr lang="en-US" altLang="en-US" sz="1800" dirty="0"/>
              <a:t>SQL Slammer </a:t>
            </a:r>
            <a:r>
              <a:rPr lang="en-US" altLang="en-US" sz="1800" i="1" dirty="0"/>
              <a:t>(exploited buffer-overflow vulnerability)</a:t>
            </a:r>
          </a:p>
          <a:p>
            <a:pPr lvl="1" eaLnBrk="1" hangingPunct="1">
              <a:lnSpc>
                <a:spcPct val="90000"/>
              </a:lnSpc>
              <a:defRPr/>
            </a:pPr>
            <a:r>
              <a:rPr lang="en-US" altLang="en-US" sz="1500" dirty="0"/>
              <a:t>early 2003, attacks MS SQL Server</a:t>
            </a:r>
          </a:p>
          <a:p>
            <a:pPr lvl="1" eaLnBrk="1" hangingPunct="1">
              <a:lnSpc>
                <a:spcPct val="90000"/>
              </a:lnSpc>
              <a:defRPr/>
            </a:pPr>
            <a:r>
              <a:rPr lang="en-US" altLang="en-US" sz="1500" dirty="0"/>
              <a:t>compact and very rapid spread</a:t>
            </a:r>
          </a:p>
          <a:p>
            <a:pPr eaLnBrk="1" hangingPunct="1">
              <a:lnSpc>
                <a:spcPct val="90000"/>
              </a:lnSpc>
              <a:defRPr/>
            </a:pPr>
            <a:r>
              <a:rPr lang="en-US" altLang="en-US" sz="1800" dirty="0" err="1"/>
              <a:t>Mydoom</a:t>
            </a:r>
            <a:r>
              <a:rPr lang="en-US" altLang="en-US" sz="1800" dirty="0"/>
              <a:t> </a:t>
            </a:r>
            <a:r>
              <a:rPr lang="en-US" altLang="en-US" sz="1800" i="1" dirty="0"/>
              <a:t>(100 M infected messages in 36 hours)</a:t>
            </a:r>
          </a:p>
          <a:p>
            <a:pPr lvl="1" eaLnBrk="1" hangingPunct="1">
              <a:lnSpc>
                <a:spcPct val="90000"/>
              </a:lnSpc>
              <a:defRPr/>
            </a:pPr>
            <a:r>
              <a:rPr lang="en-US" altLang="en-US" sz="1500" dirty="0"/>
              <a:t>mass-mailing e-mail worm that appeared in 2004</a:t>
            </a:r>
          </a:p>
          <a:p>
            <a:pPr lvl="1" eaLnBrk="1" hangingPunct="1">
              <a:lnSpc>
                <a:spcPct val="90000"/>
              </a:lnSpc>
              <a:defRPr/>
            </a:pPr>
            <a:r>
              <a:rPr lang="en-US" altLang="en-US" sz="1500" dirty="0"/>
              <a:t>installed remote access backdoor in infected systems</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Some worm attacks</a:t>
            </a:r>
            <a:endParaRPr lang="en-US" sz="1800" dirty="0"/>
          </a:p>
        </p:txBody>
      </p:sp>
    </p:spTree>
    <p:extLst>
      <p:ext uri="{BB962C8B-B14F-4D97-AF65-F5344CB8AC3E}">
        <p14:creationId xmlns:p14="http://schemas.microsoft.com/office/powerpoint/2010/main" val="1587423081"/>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idx="1"/>
          </p:nvPr>
        </p:nvSpPr>
        <p:spPr/>
        <p:txBody>
          <a:bodyPr/>
          <a:lstStyle/>
          <a:p>
            <a:pPr eaLnBrk="1" hangingPunct="1"/>
            <a:r>
              <a:rPr lang="en-US" altLang="en-US" smtClean="0"/>
              <a:t>Multiplatform: not limited to Windows</a:t>
            </a:r>
          </a:p>
          <a:p>
            <a:pPr eaLnBrk="1" hangingPunct="1"/>
            <a:r>
              <a:rPr lang="en-US" altLang="en-US" smtClean="0"/>
              <a:t>Multi-exploit</a:t>
            </a:r>
            <a:r>
              <a:rPr lang="en-US" altLang="en-US" sz="1800"/>
              <a:t>: Web servers, emails, file sharing …</a:t>
            </a:r>
            <a:endParaRPr lang="en-US" altLang="en-US" smtClean="0"/>
          </a:p>
          <a:p>
            <a:pPr eaLnBrk="1" hangingPunct="1"/>
            <a:r>
              <a:rPr lang="en-US" altLang="en-US" smtClean="0"/>
              <a:t>Ultrafast spreading: </a:t>
            </a:r>
            <a:r>
              <a:rPr lang="en-US" altLang="en-US" sz="1500"/>
              <a:t>do a scan to find vulnerable hosts</a:t>
            </a:r>
          </a:p>
          <a:p>
            <a:pPr eaLnBrk="1" hangingPunct="1"/>
            <a:r>
              <a:rPr lang="en-US" altLang="en-US" smtClean="0"/>
              <a:t>Polymorphic: each copy has a new code</a:t>
            </a:r>
          </a:p>
          <a:p>
            <a:pPr eaLnBrk="1" hangingPunct="1"/>
            <a:r>
              <a:rPr lang="en-US" altLang="en-US" smtClean="0"/>
              <a:t>Metamorphic: change appearance/behavior</a:t>
            </a:r>
          </a:p>
          <a:p>
            <a:pPr eaLnBrk="1" hangingPunct="1"/>
            <a:r>
              <a:rPr lang="en-US" altLang="en-US" smtClean="0"/>
              <a:t>Transport vehicles (e.g., for DDoS)</a:t>
            </a:r>
          </a:p>
          <a:p>
            <a:pPr eaLnBrk="1" hangingPunct="1"/>
            <a:r>
              <a:rPr lang="en-US" altLang="en-US" smtClean="0"/>
              <a:t>Zero-day exploit of unknown vulnerability (to achieve max surprise/distribution)</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State of worm technology</a:t>
            </a:r>
            <a:endParaRPr lang="en-US" sz="1800" dirty="0"/>
          </a:p>
        </p:txBody>
      </p:sp>
    </p:spTree>
    <p:extLst>
      <p:ext uri="{BB962C8B-B14F-4D97-AF65-F5344CB8AC3E}">
        <p14:creationId xmlns:p14="http://schemas.microsoft.com/office/powerpoint/2010/main" val="30484393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ChangeArrowheads="1"/>
          </p:cNvSpPr>
          <p:nvPr>
            <p:ph idx="1"/>
          </p:nvPr>
        </p:nvSpPr>
        <p:spPr/>
        <p:txBody>
          <a:bodyPr>
            <a:normAutofit/>
          </a:bodyPr>
          <a:lstStyle/>
          <a:p>
            <a:pPr eaLnBrk="1" hangingPunct="1">
              <a:lnSpc>
                <a:spcPct val="90000"/>
              </a:lnSpc>
              <a:defRPr/>
            </a:pPr>
            <a:r>
              <a:rPr lang="en-US" altLang="en-US" dirty="0" smtClean="0"/>
              <a:t>Overlaps with anti-virus techniques</a:t>
            </a:r>
          </a:p>
          <a:p>
            <a:pPr eaLnBrk="1" hangingPunct="1">
              <a:lnSpc>
                <a:spcPct val="90000"/>
              </a:lnSpc>
              <a:defRPr/>
            </a:pPr>
            <a:r>
              <a:rPr lang="en-US" altLang="en-US" dirty="0"/>
              <a:t>O</a:t>
            </a:r>
            <a:r>
              <a:rPr lang="en-US" altLang="en-US" dirty="0" smtClean="0"/>
              <a:t>nce worm on system A/V can detect</a:t>
            </a:r>
          </a:p>
          <a:p>
            <a:pPr eaLnBrk="1" hangingPunct="1">
              <a:lnSpc>
                <a:spcPct val="90000"/>
              </a:lnSpc>
              <a:defRPr/>
            </a:pPr>
            <a:r>
              <a:rPr lang="en-US" altLang="en-US" dirty="0"/>
              <a:t>W</a:t>
            </a:r>
            <a:r>
              <a:rPr lang="en-US" altLang="en-US" dirty="0" smtClean="0"/>
              <a:t>orms also cause significant net activity</a:t>
            </a:r>
          </a:p>
          <a:p>
            <a:pPr eaLnBrk="1" hangingPunct="1">
              <a:lnSpc>
                <a:spcPct val="90000"/>
              </a:lnSpc>
              <a:defRPr/>
            </a:pPr>
            <a:r>
              <a:rPr lang="en-US" altLang="en-US" dirty="0"/>
              <a:t>W</a:t>
            </a:r>
            <a:r>
              <a:rPr lang="en-US" altLang="en-US" dirty="0" smtClean="0"/>
              <a:t>orm defense approaches include:</a:t>
            </a:r>
          </a:p>
          <a:p>
            <a:pPr lvl="1" eaLnBrk="1" hangingPunct="1">
              <a:lnSpc>
                <a:spcPct val="90000"/>
              </a:lnSpc>
              <a:defRPr/>
            </a:pPr>
            <a:r>
              <a:rPr lang="en-US" altLang="en-US" sz="1600" dirty="0" smtClean="0"/>
              <a:t>signature-based worm scan filtering: define signatures</a:t>
            </a:r>
          </a:p>
          <a:p>
            <a:pPr lvl="1" eaLnBrk="1" hangingPunct="1">
              <a:lnSpc>
                <a:spcPct val="90000"/>
              </a:lnSpc>
              <a:defRPr/>
            </a:pPr>
            <a:r>
              <a:rPr lang="en-US" altLang="en-US" sz="1600" dirty="0" smtClean="0"/>
              <a:t>filter-based worm containment (focus on contents)</a:t>
            </a:r>
          </a:p>
          <a:p>
            <a:pPr lvl="1" eaLnBrk="1" hangingPunct="1">
              <a:lnSpc>
                <a:spcPct val="90000"/>
              </a:lnSpc>
              <a:defRPr/>
            </a:pPr>
            <a:r>
              <a:rPr lang="en-US" altLang="en-US" sz="1600" dirty="0" smtClean="0"/>
              <a:t>payload-classification-based worm containment (examine packets for anomalies)</a:t>
            </a:r>
          </a:p>
          <a:p>
            <a:pPr lvl="1" eaLnBrk="1" hangingPunct="1">
              <a:lnSpc>
                <a:spcPct val="90000"/>
              </a:lnSpc>
              <a:defRPr/>
            </a:pPr>
            <a:r>
              <a:rPr lang="en-US" altLang="en-US" sz="1600" dirty="0" smtClean="0"/>
              <a:t>threshold random walk scan detection (limit the rate of scan-like traffic)</a:t>
            </a:r>
          </a:p>
          <a:p>
            <a:pPr lvl="1" eaLnBrk="1" hangingPunct="1">
              <a:lnSpc>
                <a:spcPct val="90000"/>
              </a:lnSpc>
              <a:defRPr/>
            </a:pPr>
            <a:r>
              <a:rPr lang="en-US" altLang="en-US" sz="1600" dirty="0" smtClean="0"/>
              <a:t>rate limiting and rate halting (limit outgoing traffic when a threshold is met)</a:t>
            </a:r>
          </a:p>
        </p:txBody>
      </p:sp>
      <p:sp>
        <p:nvSpPr>
          <p:cNvPr id="5" name="Content Placeholder 5"/>
          <p:cNvSpPr>
            <a:spLocks noGrp="1"/>
          </p:cNvSpPr>
          <p:nvPr>
            <p:ph sz="quarter" idx="10"/>
          </p:nvPr>
        </p:nvSpPr>
        <p:spPr>
          <a:xfrm>
            <a:off x="304800" y="251214"/>
            <a:ext cx="6324600" cy="526708"/>
          </a:xfrm>
        </p:spPr>
        <p:txBody>
          <a:bodyPr>
            <a:normAutofit/>
          </a:bodyPr>
          <a:lstStyle/>
          <a:p>
            <a:r>
              <a:rPr lang="en-US" altLang="en-US" sz="2800" dirty="0"/>
              <a:t>Worm countermeasures</a:t>
            </a:r>
            <a:endParaRPr lang="en-US" sz="1800" dirty="0"/>
          </a:p>
        </p:txBody>
      </p:sp>
    </p:spTree>
    <p:extLst>
      <p:ext uri="{BB962C8B-B14F-4D97-AF65-F5344CB8AC3E}">
        <p14:creationId xmlns:p14="http://schemas.microsoft.com/office/powerpoint/2010/main" val="2690236850"/>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file.gdatasoftware.com/_processed_/c/9/GDATA_Infographic_New_Malware_Types_Years_EN_RGB_78643w753h38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378" y="1218110"/>
            <a:ext cx="5379244" cy="2736057"/>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
        <p:nvSpPr>
          <p:cNvPr id="8" name="TextBox 7"/>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Tree>
    <p:extLst>
      <p:ext uri="{BB962C8B-B14F-4D97-AF65-F5344CB8AC3E}">
        <p14:creationId xmlns:p14="http://schemas.microsoft.com/office/powerpoint/2010/main" val="25550014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100000"/>
              </a:lnSpc>
            </a:pPr>
            <a:r>
              <a:rPr lang="en-US" dirty="0"/>
              <a:t>The vast majority of malware is categorized as Trojan Horse and comprises typical malicious activities like downloading and dropping files, spyware, </a:t>
            </a:r>
            <a:r>
              <a:rPr lang="en-US" dirty="0" err="1"/>
              <a:t>keyloggers</a:t>
            </a:r>
            <a:r>
              <a:rPr lang="en-US" dirty="0"/>
              <a:t> and password stealers, integration into botnets and conducting distributed denial of service attacks (DDoS</a:t>
            </a:r>
            <a:r>
              <a:rPr lang="en-US" dirty="0" smtClean="0"/>
              <a:t>).</a:t>
            </a:r>
          </a:p>
          <a:p>
            <a:pPr>
              <a:lnSpc>
                <a:spcPct val="100000"/>
              </a:lnSpc>
            </a:pPr>
            <a:r>
              <a:rPr lang="en-US" dirty="0" smtClean="0"/>
              <a:t> </a:t>
            </a:r>
            <a:r>
              <a:rPr lang="en-US" dirty="0"/>
              <a:t>Position two is held by adware</a:t>
            </a:r>
            <a:r>
              <a:rPr lang="en-US" dirty="0" smtClean="0"/>
              <a:t>.</a:t>
            </a:r>
          </a:p>
          <a:p>
            <a:pPr>
              <a:lnSpc>
                <a:spcPct val="100000"/>
              </a:lnSpc>
            </a:pPr>
            <a:r>
              <a:rPr lang="en-US" dirty="0"/>
              <a:t>A sharp rise could also be seen in </a:t>
            </a:r>
            <a:r>
              <a:rPr lang="en-US" dirty="0" smtClean="0"/>
              <a:t>ransomware(from a small base). </a:t>
            </a:r>
            <a:r>
              <a:rPr lang="en-US" dirty="0"/>
              <a:t>Its number increased more than </a:t>
            </a:r>
            <a:r>
              <a:rPr lang="en-US" dirty="0" err="1"/>
              <a:t>ninefold</a:t>
            </a:r>
            <a:r>
              <a:rPr lang="en-US" dirty="0"/>
              <a:t> from the first half of 2016 to the second. </a:t>
            </a:r>
            <a:r>
              <a:rPr lang="en-US" dirty="0" smtClean="0"/>
              <a:t>Moreover</a:t>
            </a:r>
            <a:r>
              <a:rPr lang="en-US" dirty="0"/>
              <a:t>, the number of the latter half of 2016 was almost achieved in the first quarter of 2017</a:t>
            </a:r>
            <a:r>
              <a:rPr lang="en-US" dirty="0" smtClean="0"/>
              <a:t>. Few </a:t>
            </a:r>
            <a:r>
              <a:rPr lang="en-US" dirty="0"/>
              <a:t>ransomware families caused quite some </a:t>
            </a:r>
            <a:r>
              <a:rPr lang="en-US" dirty="0" smtClean="0"/>
              <a:t>stir.</a:t>
            </a:r>
            <a:endParaRPr lang="en-US" dirty="0"/>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
        <p:nvSpPr>
          <p:cNvPr id="7" name="TextBox 6"/>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Tree>
    <p:extLst>
      <p:ext uri="{BB962C8B-B14F-4D97-AF65-F5344CB8AC3E}">
        <p14:creationId xmlns:p14="http://schemas.microsoft.com/office/powerpoint/2010/main" val="31171383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effectLst/>
              </a:rPr>
              <a:t>The predominant platform for malware is still Windows. It covers 99.1% of the malware specimen. Trailing behind are scripts, Java applets, macros and other operating systems like OSX, Android, and Unix/Linux.</a:t>
            </a:r>
          </a:p>
          <a:p>
            <a:r>
              <a:rPr lang="en-US" dirty="0" smtClean="0">
                <a:effectLst/>
              </a:rPr>
              <a:t>The number of new malware is still rising.</a:t>
            </a:r>
          </a:p>
          <a:p>
            <a:r>
              <a:rPr lang="en-US" dirty="0" smtClean="0">
                <a:effectLst/>
              </a:rPr>
              <a:t>No big changes in terms of malicious activities of Trojan horses</a:t>
            </a:r>
          </a:p>
          <a:p>
            <a:r>
              <a:rPr lang="en-US" dirty="0" smtClean="0">
                <a:effectLst/>
              </a:rPr>
              <a:t>The number of adware is increasing</a:t>
            </a:r>
          </a:p>
          <a:p>
            <a:r>
              <a:rPr lang="en-US" dirty="0" smtClean="0">
                <a:effectLst/>
              </a:rPr>
              <a:t>The share of ransomware is growing substantially.</a:t>
            </a:r>
          </a:p>
          <a:p>
            <a:endParaRPr lang="en-US" dirty="0"/>
          </a:p>
        </p:txBody>
      </p:sp>
      <p:sp>
        <p:nvSpPr>
          <p:cNvPr id="5" name="TextBox 4"/>
          <p:cNvSpPr txBox="1"/>
          <p:nvPr/>
        </p:nvSpPr>
        <p:spPr>
          <a:xfrm>
            <a:off x="4370522" y="4689551"/>
            <a:ext cx="1366080" cy="230832"/>
          </a:xfrm>
          <a:prstGeom prst="rect">
            <a:avLst/>
          </a:prstGeom>
          <a:noFill/>
        </p:spPr>
        <p:txBody>
          <a:bodyPr wrap="none" rtlCol="0">
            <a:spAutoFit/>
          </a:bodyPr>
          <a:lstStyle/>
          <a:p>
            <a:r>
              <a:rPr lang="en-US" sz="900" dirty="0"/>
              <a:t>www.gdatasoftware.com</a:t>
            </a:r>
          </a:p>
        </p:txBody>
      </p:sp>
      <p:sp>
        <p:nvSpPr>
          <p:cNvPr id="6" name="Content Placeholder 5"/>
          <p:cNvSpPr>
            <a:spLocks noGrp="1"/>
          </p:cNvSpPr>
          <p:nvPr>
            <p:ph sz="quarter" idx="10"/>
          </p:nvPr>
        </p:nvSpPr>
        <p:spPr>
          <a:xfrm>
            <a:off x="304800" y="251214"/>
            <a:ext cx="6324600" cy="526708"/>
          </a:xfrm>
        </p:spPr>
        <p:txBody>
          <a:bodyPr>
            <a:normAutofit/>
          </a:bodyPr>
          <a:lstStyle/>
          <a:p>
            <a:r>
              <a:rPr lang="en-US" sz="2800" dirty="0"/>
              <a:t>Malware Trends</a:t>
            </a:r>
            <a:endParaRPr lang="en-US" sz="2400" dirty="0"/>
          </a:p>
        </p:txBody>
      </p:sp>
    </p:spTree>
    <p:extLst>
      <p:ext uri="{BB962C8B-B14F-4D97-AF65-F5344CB8AC3E}">
        <p14:creationId xmlns:p14="http://schemas.microsoft.com/office/powerpoint/2010/main" val="2944594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215024"/>
            <a:ext cx="8229600" cy="3299825"/>
          </a:xfrm>
        </p:spPr>
        <p:txBody>
          <a:bodyPr>
            <a:normAutofit/>
          </a:bodyPr>
          <a:lstStyle/>
          <a:p>
            <a:pPr>
              <a:lnSpc>
                <a:spcPct val="110000"/>
              </a:lnSpc>
            </a:pPr>
            <a:r>
              <a:rPr lang="en-US" dirty="0" smtClean="0"/>
              <a:t>Growing internet connectivity of computers and networks and dependence on network-enabled services(e.g. email, online transactions) means</a:t>
            </a:r>
          </a:p>
          <a:p>
            <a:pPr lvl="1">
              <a:lnSpc>
                <a:spcPct val="110000"/>
              </a:lnSpc>
            </a:pPr>
            <a:r>
              <a:rPr lang="en-US" sz="1400" dirty="0" smtClean="0"/>
              <a:t>Increased number and sophistication of attack methods</a:t>
            </a:r>
          </a:p>
          <a:p>
            <a:pPr>
              <a:lnSpc>
                <a:spcPct val="110000"/>
              </a:lnSpc>
            </a:pPr>
            <a:r>
              <a:rPr lang="en-US" dirty="0" smtClean="0"/>
              <a:t>Growing trend in which system accepts updates and extensions </a:t>
            </a:r>
          </a:p>
          <a:p>
            <a:pPr lvl="1">
              <a:lnSpc>
                <a:spcPct val="110000"/>
              </a:lnSpc>
            </a:pPr>
            <a:r>
              <a:rPr lang="en-US" sz="1400" dirty="0" smtClean="0"/>
              <a:t>Each new extension adds new capabilities, new interfaces, and thus new risks</a:t>
            </a:r>
          </a:p>
          <a:p>
            <a:pPr>
              <a:lnSpc>
                <a:spcPct val="110000"/>
              </a:lnSpc>
            </a:pPr>
            <a:r>
              <a:rPr lang="en-US" dirty="0" smtClean="0"/>
              <a:t>Unbridled growth in the size and complexity of software systems</a:t>
            </a:r>
          </a:p>
          <a:p>
            <a:pPr lvl="1">
              <a:lnSpc>
                <a:spcPct val="110000"/>
              </a:lnSpc>
            </a:pPr>
            <a:r>
              <a:rPr lang="en-US" sz="1400" dirty="0" smtClean="0"/>
              <a:t>More lines of code produce more bugs and vulnerabilities</a:t>
            </a:r>
            <a:endParaRPr lang="en-US" sz="1400" dirty="0"/>
          </a:p>
        </p:txBody>
      </p:sp>
      <p:sp>
        <p:nvSpPr>
          <p:cNvPr id="7" name="Content Placeholder 5"/>
          <p:cNvSpPr>
            <a:spLocks noGrp="1"/>
          </p:cNvSpPr>
          <p:nvPr>
            <p:ph sz="quarter" idx="10"/>
          </p:nvPr>
        </p:nvSpPr>
        <p:spPr>
          <a:xfrm>
            <a:off x="304800" y="251214"/>
            <a:ext cx="6324600" cy="526708"/>
          </a:xfrm>
        </p:spPr>
        <p:txBody>
          <a:bodyPr/>
          <a:lstStyle/>
          <a:p>
            <a:r>
              <a:rPr lang="en-US" sz="2800" dirty="0"/>
              <a:t>Growth of Threats</a:t>
            </a:r>
            <a:endParaRPr lang="en-US" dirty="0"/>
          </a:p>
        </p:txBody>
      </p:sp>
    </p:spTree>
    <p:extLst>
      <p:ext uri="{BB962C8B-B14F-4D97-AF65-F5344CB8AC3E}">
        <p14:creationId xmlns:p14="http://schemas.microsoft.com/office/powerpoint/2010/main" val="196364447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04062448"/>
              </p:ext>
            </p:extLst>
          </p:nvPr>
        </p:nvGraphicFramePr>
        <p:xfrm>
          <a:off x="532263" y="1105469"/>
          <a:ext cx="8209127" cy="3043450"/>
        </p:xfrm>
        <a:graphic>
          <a:graphicData uri="http://schemas.openxmlformats.org/drawingml/2006/table">
            <a:tbl>
              <a:tblPr>
                <a:tableStyleId>{5C22544A-7EE6-4342-B048-85BDC9FD1C3A}</a:tableStyleId>
              </a:tblPr>
              <a:tblGrid>
                <a:gridCol w="8209127">
                  <a:extLst>
                    <a:ext uri="{9D8B030D-6E8A-4147-A177-3AD203B41FA5}">
                      <a16:colId xmlns:a16="http://schemas.microsoft.com/office/drawing/2014/main" val="20000"/>
                    </a:ext>
                  </a:extLst>
                </a:gridCol>
              </a:tblGrid>
              <a:tr h="439333">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Arial" panose="020B0604020202020204" pitchFamily="34" charset="0"/>
                          <a:cs typeface="Arial" panose="020B0604020202020204" pitchFamily="34" charset="0"/>
                        </a:rPr>
                        <a:t>Software Security Engineering, Julia H. Allen, et al, Pearson, 2008. </a:t>
                      </a:r>
                      <a:endParaRPr lang="en-US" sz="1400" dirty="0" smtClean="0">
                        <a:effectLst/>
                        <a:latin typeface="Arial" panose="020B0604020202020204" pitchFamily="34" charset="0"/>
                        <a:ea typeface="Times New Roman" panose="02020603050405020304" pitchFamily="18" charset="0"/>
                        <a:cs typeface="Arial" panose="020B0604020202020204" pitchFamily="34" charset="0"/>
                      </a:endParaRPr>
                    </a:p>
                  </a:txBody>
                  <a:tcPr marL="21431" marR="26194" marT="26194" marB="26194"/>
                </a:tc>
                <a:extLst>
                  <a:ext uri="{0D108BD9-81ED-4DB2-BD59-A6C34878D82A}">
                    <a16:rowId xmlns:a16="http://schemas.microsoft.com/office/drawing/2014/main" val="10000"/>
                  </a:ext>
                </a:extLst>
              </a:tr>
              <a:tr h="769848">
                <a:tc>
                  <a:txBody>
                    <a:bodyPr/>
                    <a:lstStyle/>
                    <a:p>
                      <a:pPr marL="0" marR="0">
                        <a:lnSpc>
                          <a:spcPct val="115000"/>
                        </a:lnSpc>
                        <a:spcBef>
                          <a:spcPts val="0"/>
                        </a:spcBef>
                        <a:spcAft>
                          <a:spcPts val="0"/>
                        </a:spcAft>
                      </a:pPr>
                      <a:r>
                        <a:rPr lang="en-US" sz="1400" kern="1200" dirty="0" smtClean="0">
                          <a:solidFill>
                            <a:schemeClr val="dk1"/>
                          </a:solidFill>
                          <a:effectLst/>
                          <a:latin typeface="Arial" panose="020B0604020202020204" pitchFamily="34" charset="0"/>
                          <a:ea typeface="+mn-ea"/>
                          <a:cs typeface="Arial" panose="020B0604020202020204" pitchFamily="34" charset="0"/>
                        </a:rPr>
                        <a:t>Computer Security: Principles and Practice by William Stallings, and Lawrie Brown  Pearson, 2008.</a:t>
                      </a:r>
                    </a:p>
                  </a:txBody>
                  <a:tcPr marL="21431" marR="26194" marT="26194" marB="26194"/>
                </a:tc>
                <a:extLst>
                  <a:ext uri="{0D108BD9-81ED-4DB2-BD59-A6C34878D82A}">
                    <a16:rowId xmlns:a16="http://schemas.microsoft.com/office/drawing/2014/main" val="10001"/>
                  </a:ext>
                </a:extLst>
              </a:tr>
              <a:tr h="70568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dirty="0" smtClean="0">
                          <a:effectLst/>
                          <a:latin typeface="Arial" panose="020B0604020202020204" pitchFamily="34" charset="0"/>
                          <a:cs typeface="Arial" panose="020B0604020202020204" pitchFamily="34" charset="0"/>
                        </a:rPr>
                        <a:t>Security in Computing by Charles P.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Shari L. </a:t>
                      </a:r>
                      <a:r>
                        <a:rPr lang="en-IN" sz="1400" dirty="0" err="1" smtClean="0">
                          <a:effectLst/>
                          <a:latin typeface="Arial" panose="020B0604020202020204" pitchFamily="34" charset="0"/>
                          <a:cs typeface="Arial" panose="020B0604020202020204" pitchFamily="34" charset="0"/>
                        </a:rPr>
                        <a:t>Pfleeger</a:t>
                      </a:r>
                      <a:r>
                        <a:rPr lang="en-IN" sz="1400" dirty="0" smtClean="0">
                          <a:effectLst/>
                          <a:latin typeface="Arial" panose="020B0604020202020204" pitchFamily="34" charset="0"/>
                          <a:cs typeface="Arial" panose="020B0604020202020204" pitchFamily="34" charset="0"/>
                        </a:rPr>
                        <a:t>, and </a:t>
                      </a:r>
                      <a:r>
                        <a:rPr lang="en-IN" sz="1400" dirty="0" err="1" smtClean="0">
                          <a:effectLst/>
                          <a:latin typeface="Arial" panose="020B0604020202020204" pitchFamily="34" charset="0"/>
                          <a:cs typeface="Arial" panose="020B0604020202020204" pitchFamily="34" charset="0"/>
                        </a:rPr>
                        <a:t>Deven</a:t>
                      </a:r>
                      <a:r>
                        <a:rPr lang="en-IN" sz="1400" dirty="0" smtClean="0">
                          <a:effectLst/>
                          <a:latin typeface="Arial" panose="020B0604020202020204" pitchFamily="34" charset="0"/>
                          <a:cs typeface="Arial" panose="020B0604020202020204" pitchFamily="34" charset="0"/>
                        </a:rPr>
                        <a:t> Shah Pearson Education 2009</a:t>
                      </a:r>
                      <a:endParaRPr lang="en-US" sz="140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2"/>
                  </a:ext>
                </a:extLst>
              </a:tr>
              <a:tr h="453466">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0" dirty="0" smtClean="0">
                          <a:effectLst/>
                          <a:latin typeface="Arial" panose="020B0604020202020204" pitchFamily="34" charset="0"/>
                          <a:cs typeface="Arial" panose="020B0604020202020204" pitchFamily="34" charset="0"/>
                        </a:rPr>
                        <a:t>Threat Modelling by Adam </a:t>
                      </a:r>
                      <a:r>
                        <a:rPr lang="en-IN" sz="1400" kern="0" dirty="0" err="1" smtClean="0">
                          <a:effectLst/>
                          <a:latin typeface="Arial" panose="020B0604020202020204" pitchFamily="34" charset="0"/>
                          <a:cs typeface="Arial" panose="020B0604020202020204" pitchFamily="34" charset="0"/>
                        </a:rPr>
                        <a:t>Shostack</a:t>
                      </a:r>
                      <a:r>
                        <a:rPr lang="en-IN" sz="1400" kern="0" dirty="0" smtClean="0">
                          <a:effectLst/>
                          <a:latin typeface="Arial" panose="020B0604020202020204" pitchFamily="34" charset="0"/>
                          <a:cs typeface="Arial" panose="020B0604020202020204" pitchFamily="34" charset="0"/>
                        </a:rPr>
                        <a:t>, John Wiley 2014</a:t>
                      </a:r>
                      <a:endParaRPr lang="en-US" sz="1400" b="1" kern="0" dirty="0" smtClean="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3"/>
                  </a:ext>
                </a:extLst>
              </a:tr>
              <a:tr h="675114">
                <a:tc>
                  <a:txBody>
                    <a:bodyPr/>
                    <a:lstStyle/>
                    <a:p>
                      <a:pPr marL="0" marR="0" algn="l">
                        <a:lnSpc>
                          <a:spcPct val="100000"/>
                        </a:lnSpc>
                        <a:spcBef>
                          <a:spcPts val="0"/>
                        </a:spcBef>
                        <a:spcAft>
                          <a:spcPts val="0"/>
                        </a:spcAft>
                      </a:pPr>
                      <a:r>
                        <a:rPr lang="en-US" sz="1400" b="0" kern="0" dirty="0" smtClean="0">
                          <a:solidFill>
                            <a:srgbClr val="00000A"/>
                          </a:solidFill>
                          <a:effectLst/>
                          <a:latin typeface="Arial" panose="020B0604020202020204" pitchFamily="34" charset="0"/>
                          <a:ea typeface="Liberation Serif"/>
                          <a:cs typeface="Arial" panose="020B0604020202020204" pitchFamily="34" charset="0"/>
                        </a:rPr>
                        <a:t>www.gdatasoftware.com</a:t>
                      </a:r>
                      <a:endParaRPr lang="en-US" sz="1400" b="0" kern="0" dirty="0">
                        <a:solidFill>
                          <a:srgbClr val="00000A"/>
                        </a:solidFill>
                        <a:effectLst/>
                        <a:latin typeface="Arial" panose="020B0604020202020204" pitchFamily="34" charset="0"/>
                        <a:ea typeface="Liberation Serif"/>
                        <a:cs typeface="Arial" panose="020B0604020202020204" pitchFamily="34" charset="0"/>
                      </a:endParaRPr>
                    </a:p>
                  </a:txBody>
                  <a:tcPr marL="21431" marR="26194" marT="26194" marB="2619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143566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62087" y="2219326"/>
            <a:ext cx="5915025" cy="433387"/>
          </a:xfrm>
        </p:spPr>
        <p:txBody>
          <a:bodyPr>
            <a:noAutofit/>
          </a:bodyPr>
          <a:lstStyle/>
          <a:p>
            <a:pPr algn="ctr"/>
            <a:r>
              <a:rPr lang="en-US" sz="4000" b="1" dirty="0" smtClean="0">
                <a:latin typeface="Arial" panose="020B0604020202020204" pitchFamily="34" charset="0"/>
                <a:cs typeface="Arial" panose="020B0604020202020204" pitchFamily="34" charset="0"/>
              </a:rPr>
              <a:t>Thank You!</a:t>
            </a:r>
            <a:endParaRPr lang="en-US" sz="4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48488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6196" y="1120378"/>
            <a:ext cx="8410855" cy="3394472"/>
          </a:xfrm>
        </p:spPr>
        <p:txBody>
          <a:bodyPr/>
          <a:lstStyle/>
          <a:p>
            <a:r>
              <a:rPr lang="en-US" dirty="0" err="1"/>
              <a:t>Saltzer</a:t>
            </a:r>
            <a:r>
              <a:rPr lang="en-US" dirty="0"/>
              <a:t> and </a:t>
            </a:r>
            <a:r>
              <a:rPr lang="en-US" dirty="0" smtClean="0"/>
              <a:t>Schroeder </a:t>
            </a:r>
            <a:r>
              <a:rPr lang="en-US" dirty="0"/>
              <a:t>defined security as “techniques that control who may use or modify the computer or the information contained in it</a:t>
            </a:r>
            <a:r>
              <a:rPr lang="en-US" dirty="0" smtClean="0"/>
              <a:t>”</a:t>
            </a:r>
          </a:p>
          <a:p>
            <a:endParaRPr lang="en-US" dirty="0" smtClean="0"/>
          </a:p>
          <a:p>
            <a:pPr lvl="0" fontAlgn="base"/>
            <a:r>
              <a:rPr lang="en-US" dirty="0"/>
              <a:t>Described the three main categories of concern:  </a:t>
            </a:r>
            <a:endParaRPr lang="en-US" sz="900" dirty="0"/>
          </a:p>
          <a:p>
            <a:pPr lvl="1" fontAlgn="base">
              <a:spcAft>
                <a:spcPts val="600"/>
              </a:spcAft>
            </a:pPr>
            <a:r>
              <a:rPr lang="en-US" sz="1800" dirty="0"/>
              <a:t>Confidentiality </a:t>
            </a:r>
            <a:endParaRPr lang="en-US" sz="1100" dirty="0"/>
          </a:p>
          <a:p>
            <a:pPr lvl="1" fontAlgn="base">
              <a:spcAft>
                <a:spcPts val="600"/>
              </a:spcAft>
            </a:pPr>
            <a:r>
              <a:rPr lang="en-US" sz="1800" dirty="0"/>
              <a:t>Integrity </a:t>
            </a:r>
            <a:endParaRPr lang="en-US" sz="1800" dirty="0" smtClean="0"/>
          </a:p>
          <a:p>
            <a:pPr lvl="1" fontAlgn="base">
              <a:spcAft>
                <a:spcPts val="600"/>
              </a:spcAft>
            </a:pPr>
            <a:r>
              <a:rPr lang="en-US" sz="1800" dirty="0"/>
              <a:t>Availability</a:t>
            </a:r>
          </a:p>
          <a:p>
            <a:endParaRPr lang="en-US" dirty="0"/>
          </a:p>
        </p:txBody>
      </p:sp>
      <p:sp>
        <p:nvSpPr>
          <p:cNvPr id="4" name="Rectangle 3"/>
          <p:cNvSpPr/>
          <p:nvPr/>
        </p:nvSpPr>
        <p:spPr>
          <a:xfrm>
            <a:off x="1571626" y="4696188"/>
            <a:ext cx="6086475" cy="207749"/>
          </a:xfrm>
          <a:prstGeom prst="rect">
            <a:avLst/>
          </a:prstGeom>
        </p:spPr>
        <p:txBody>
          <a:bodyPr wrap="square">
            <a:spAutoFit/>
          </a:bodyPr>
          <a:lstStyle/>
          <a:p>
            <a:pPr algn="ctr"/>
            <a:r>
              <a:rPr lang="en-US" sz="750" dirty="0" err="1">
                <a:solidFill>
                  <a:schemeClr val="bg2">
                    <a:lumMod val="50000"/>
                  </a:schemeClr>
                </a:solidFill>
                <a:latin typeface="Arial" panose="020B0604020202020204" pitchFamily="34" charset="0"/>
                <a:ea typeface="Arial" panose="020B0604020202020204" pitchFamily="34" charset="0"/>
              </a:rPr>
              <a:t>Saltzer</a:t>
            </a:r>
            <a:r>
              <a:rPr lang="en-US" sz="750" dirty="0">
                <a:solidFill>
                  <a:schemeClr val="bg2">
                    <a:lumMod val="50000"/>
                  </a:schemeClr>
                </a:solidFill>
                <a:latin typeface="Arial" panose="020B0604020202020204" pitchFamily="34" charset="0"/>
                <a:ea typeface="Arial" panose="020B0604020202020204" pitchFamily="34" charset="0"/>
              </a:rPr>
              <a:t> and Schroeder, “The Protection of Information in Computer Systems.” </a:t>
            </a:r>
            <a:r>
              <a:rPr lang="en-US" sz="750" i="1" dirty="0">
                <a:solidFill>
                  <a:schemeClr val="bg2">
                    <a:lumMod val="50000"/>
                  </a:schemeClr>
                </a:solidFill>
                <a:latin typeface="Arial" panose="020B0604020202020204" pitchFamily="34" charset="0"/>
                <a:ea typeface="Arial" panose="020B0604020202020204" pitchFamily="34" charset="0"/>
              </a:rPr>
              <a:t>Communications of the ACM</a:t>
            </a:r>
            <a:r>
              <a:rPr lang="en-US" sz="750" dirty="0">
                <a:solidFill>
                  <a:schemeClr val="bg2">
                    <a:lumMod val="50000"/>
                  </a:schemeClr>
                </a:solidFill>
                <a:latin typeface="Arial" panose="020B0604020202020204" pitchFamily="34" charset="0"/>
                <a:ea typeface="Arial" panose="020B0604020202020204" pitchFamily="34" charset="0"/>
              </a:rPr>
              <a:t>, 1974</a:t>
            </a:r>
            <a:endParaRPr lang="en-US" sz="750" dirty="0">
              <a:solidFill>
                <a:schemeClr val="bg2">
                  <a:lumMod val="50000"/>
                </a:schemeClr>
              </a:solidFill>
            </a:endParaRPr>
          </a:p>
        </p:txBody>
      </p:sp>
      <p:sp>
        <p:nvSpPr>
          <p:cNvPr id="6"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3764379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6034" y="1091683"/>
            <a:ext cx="3197543" cy="3308985"/>
          </a:xfrm>
          <a:prstGeom prst="rect">
            <a:avLst/>
          </a:prstGeom>
        </p:spPr>
      </p:pic>
      <p:sp>
        <p:nvSpPr>
          <p:cNvPr id="5" name="Rectangle 4"/>
          <p:cNvSpPr/>
          <p:nvPr/>
        </p:nvSpPr>
        <p:spPr>
          <a:xfrm>
            <a:off x="1535373" y="4491390"/>
            <a:ext cx="5651967" cy="300082"/>
          </a:xfrm>
          <a:prstGeom prst="rect">
            <a:avLst/>
          </a:prstGeom>
        </p:spPr>
        <p:txBody>
          <a:bodyPr wrap="square">
            <a:spAutoFit/>
          </a:bodyPr>
          <a:lstStyle/>
          <a:p>
            <a:pPr algn="ctr"/>
            <a:r>
              <a:rPr lang="en-US" sz="1350" b="1" dirty="0">
                <a:latin typeface="Arial" panose="020B0604020202020204" pitchFamily="34" charset="0"/>
                <a:cs typeface="Arial" panose="020B0604020202020204" pitchFamily="34" charset="0"/>
              </a:rPr>
              <a:t>Relationship Between Confidentiality, Integrity, and Availability</a:t>
            </a:r>
          </a:p>
        </p:txBody>
      </p:sp>
      <p:sp>
        <p:nvSpPr>
          <p:cNvPr id="6" name="Rectangle 5"/>
          <p:cNvSpPr/>
          <p:nvPr/>
        </p:nvSpPr>
        <p:spPr>
          <a:xfrm>
            <a:off x="4885899" y="1502915"/>
            <a:ext cx="4046561" cy="2331407"/>
          </a:xfrm>
          <a:prstGeom prst="rect">
            <a:avLst/>
          </a:prstGeom>
        </p:spPr>
        <p:txBody>
          <a:bodyPr wrap="square">
            <a:spAutoFit/>
          </a:bodyPr>
          <a:lstStyle/>
          <a:p>
            <a:pPr marL="68580" lvl="1"/>
            <a:r>
              <a:rPr lang="en-US" altLang="en-US" sz="1650" b="1" dirty="0">
                <a:latin typeface="Arial" panose="020B0604020202020204" pitchFamily="34" charset="0"/>
                <a:cs typeface="Arial" panose="020B0604020202020204" pitchFamily="34" charset="0"/>
              </a:rPr>
              <a:t>Integrity</a:t>
            </a:r>
          </a:p>
          <a:p>
            <a:pPr marL="68580" lvl="2"/>
            <a:r>
              <a:rPr lang="en-US" altLang="en-US" sz="1600" dirty="0">
                <a:latin typeface="Arial" panose="020B0604020202020204" pitchFamily="34" charset="0"/>
                <a:cs typeface="Arial" panose="020B0604020202020204" pitchFamily="34" charset="0"/>
              </a:rPr>
              <a:t>Information be protected from improper modification</a:t>
            </a:r>
          </a:p>
          <a:p>
            <a:pPr marL="68580" lvl="1"/>
            <a:r>
              <a:rPr lang="en-US" altLang="en-US" sz="1650" b="1" dirty="0">
                <a:latin typeface="Arial" panose="020B0604020202020204" pitchFamily="34" charset="0"/>
                <a:cs typeface="Arial" panose="020B0604020202020204" pitchFamily="34" charset="0"/>
              </a:rPr>
              <a:t>Availability</a:t>
            </a:r>
          </a:p>
          <a:p>
            <a:pPr marL="68580" lvl="2"/>
            <a:r>
              <a:rPr lang="en-US" altLang="en-US" sz="1600" dirty="0">
                <a:latin typeface="Arial" panose="020B0604020202020204" pitchFamily="34" charset="0"/>
                <a:cs typeface="Arial" panose="020B0604020202020204" pitchFamily="34" charset="0"/>
              </a:rPr>
              <a:t>Available to user or program with legitimate right</a:t>
            </a:r>
          </a:p>
          <a:p>
            <a:pPr marL="68580" lvl="1"/>
            <a:r>
              <a:rPr lang="en-US" altLang="en-US" sz="1650" b="1" dirty="0">
                <a:latin typeface="Arial" panose="020B0604020202020204" pitchFamily="34" charset="0"/>
                <a:cs typeface="Arial" panose="020B0604020202020204" pitchFamily="34" charset="0"/>
              </a:rPr>
              <a:t>Confidentiality</a:t>
            </a:r>
          </a:p>
          <a:p>
            <a:pPr marL="68580" lvl="2"/>
            <a:r>
              <a:rPr lang="en-US" altLang="en-US" sz="1600" dirty="0">
                <a:latin typeface="Arial" panose="020B0604020202020204" pitchFamily="34" charset="0"/>
                <a:cs typeface="Arial" panose="020B0604020202020204" pitchFamily="34" charset="0"/>
              </a:rPr>
              <a:t>Protection of data from unauthorized disclosure</a:t>
            </a:r>
            <a:endParaRPr lang="en-US" sz="1600" dirty="0">
              <a:latin typeface="Arial" panose="020B0604020202020204" pitchFamily="34" charset="0"/>
              <a:cs typeface="Arial" panose="020B0604020202020204" pitchFamily="34" charset="0"/>
            </a:endParaRPr>
          </a:p>
        </p:txBody>
      </p:sp>
      <p:sp>
        <p:nvSpPr>
          <p:cNvPr id="8" name="Content Placeholder 5"/>
          <p:cNvSpPr>
            <a:spLocks noGrp="1"/>
          </p:cNvSpPr>
          <p:nvPr>
            <p:ph sz="quarter" idx="10"/>
          </p:nvPr>
        </p:nvSpPr>
        <p:spPr>
          <a:xfrm>
            <a:off x="304800" y="251214"/>
            <a:ext cx="6324600" cy="526708"/>
          </a:xfrm>
        </p:spPr>
        <p:txBody>
          <a:bodyPr/>
          <a:lstStyle/>
          <a:p>
            <a:r>
              <a:rPr lang="en-US" sz="2800" dirty="0"/>
              <a:t>Security Principles</a:t>
            </a:r>
            <a:endParaRPr lang="en-US" dirty="0"/>
          </a:p>
        </p:txBody>
      </p:sp>
    </p:spTree>
    <p:extLst>
      <p:ext uri="{BB962C8B-B14F-4D97-AF65-F5344CB8AC3E}">
        <p14:creationId xmlns:p14="http://schemas.microsoft.com/office/powerpoint/2010/main" val="125928381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8.0&quot;&gt;&lt;object type=&quot;1&quot; unique_id=&quot;10001&quot;&gt;&lt;object type=&quot;2&quot; unique_id=&quot;10016&quot;&gt;&lt;object type=&quot;3&quot; unique_id=&quot;10017&quot;&gt;&lt;property id=&quot;20148&quot; value=&quot;5&quot;/&gt;&lt;property id=&quot;20300&quot; value=&quot;Slide 1&quot;/&gt;&lt;property id=&quot;20307&quot; value=&quot;381&quot;/&gt;&lt;/object&gt;&lt;object type=&quot;3&quot; unique_id=&quot;10051&quot;&gt;&lt;property id=&quot;20148&quot; value=&quot;5&quot;/&gt;&lt;property id=&quot;20300&quot; value=&quot;Slide 2&quot;/&gt;&lt;property id=&quot;20307&quot; value=&quot;386&quot;/&gt;&lt;/object&gt;&lt;object type=&quot;3&quot; unique_id=&quot;10052&quot;&gt;&lt;property id=&quot;20148&quot; value=&quot;5&quot;/&gt;&lt;property id=&quot;20300&quot; value=&quot;Slide 3&quot;/&gt;&lt;property id=&quot;20307&quot; value=&quot;387&quot;/&gt;&lt;/object&gt;&lt;/object&gt;&lt;object type=&quot;8&quot; unique_id=&quot;10026&quot;&gt;&lt;/object&gt;&lt;/object&gt;&lt;/database&gt;"/>
  <p:tag name="SECTOMILLISECCONVERTED" val="1"/>
</p:tagLst>
</file>

<file path=ppt/theme/theme1.xml><?xml version="1.0" encoding="utf-8"?>
<a:theme xmlns:a="http://schemas.openxmlformats.org/drawingml/2006/main" name="BITS_PPT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G Template">
  <a:themeElements>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8575">
          <a:solidFill>
            <a:srgbClr val="FFB310"/>
          </a:solidFill>
          <a:round/>
          <a:headEnd/>
          <a:tailEnd/>
        </a:ln>
        <a:effectLst/>
      </a:spPr>
      <a:bodyPr wrap="none" anchor="ctr"/>
      <a:lstStyle>
        <a:defPPr>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Times New Roman" pitchFamily="18" charset="0"/>
          </a:defRPr>
        </a:defPPr>
      </a:lstStyle>
    </a:lnDef>
    <a:txDef>
      <a:spPr>
        <a:noFill/>
      </a:spPr>
      <a:bodyPr wrap="square" rtlCol="0">
        <a:spAutoFit/>
      </a:bodyPr>
      <a:lstStyle>
        <a:defPPr>
          <a:defRPr dirty="0"/>
        </a:defPPr>
      </a:lstStyle>
    </a:txDef>
  </a:objectDefaults>
  <a:extraClrSchemeLst>
    <a:extraClrScheme>
      <a:clrScheme name="SDP-NJfinal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DP-NJfinal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DP-NJfinal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DP-NJfinal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DP-NJfinal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DP-NJfinal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DP-NJfinal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bits.thmx</Template>
  <TotalTime>2691</TotalTime>
  <Words>8206</Words>
  <Application>Microsoft Office PowerPoint</Application>
  <PresentationFormat>On-screen Show (16:9)</PresentationFormat>
  <Paragraphs>448</Paragraphs>
  <Slides>71</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71</vt:i4>
      </vt:variant>
    </vt:vector>
  </HeadingPairs>
  <TitlesOfParts>
    <vt:vector size="78" baseType="lpstr">
      <vt:lpstr>Arial</vt:lpstr>
      <vt:lpstr>Calibri</vt:lpstr>
      <vt:lpstr>Liberation Serif</vt:lpstr>
      <vt:lpstr>Times</vt:lpstr>
      <vt:lpstr>Times New Roman</vt:lpstr>
      <vt:lpstr>BITS_PPT_template</vt:lpstr>
      <vt:lpstr>PG Template</vt:lpstr>
      <vt:lpstr>SS ZG 566 Secure Software Engineering</vt:lpstr>
      <vt:lpstr>Definitions and concepts of security - Part 1 RL 1.1.1</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(Official website of the Department of Homeland Security)</vt:lpstr>
      <vt:lpstr>PowerPoint Presentation</vt:lpstr>
      <vt:lpstr>Thank You!</vt:lpstr>
      <vt:lpstr>SS ZG 566 Secure Software Engineering</vt:lpstr>
      <vt:lpstr>Threats to Software/Assets – Part 1 RL 1.2.1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Threats to Software/Assets – Part 2 RL 1.2.2</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Malware Nomenclature – Part 1 RL 1.3.1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SS ZG 566 Secure Software Engineering</vt:lpstr>
      <vt:lpstr>Malware Nomenclature – Part 2 RL 1.3.2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Anil</dc:creator>
  <cp:lastModifiedBy>BHARADWAJ Manam</cp:lastModifiedBy>
  <cp:revision>233</cp:revision>
  <dcterms:created xsi:type="dcterms:W3CDTF">2015-06-09T08:31:04Z</dcterms:created>
  <dcterms:modified xsi:type="dcterms:W3CDTF">2023-01-17T16:10:23Z</dcterms:modified>
</cp:coreProperties>
</file>