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67" r:id="rId2"/>
    <p:sldId id="257" r:id="rId3"/>
    <p:sldId id="276" r:id="rId4"/>
    <p:sldId id="258" r:id="rId5"/>
    <p:sldId id="259" r:id="rId6"/>
    <p:sldId id="260" r:id="rId7"/>
    <p:sldId id="261" r:id="rId8"/>
    <p:sldId id="262" r:id="rId9"/>
    <p:sldId id="263" r:id="rId10"/>
    <p:sldId id="264" r:id="rId11"/>
    <p:sldId id="316" r:id="rId12"/>
    <p:sldId id="265" r:id="rId13"/>
    <p:sldId id="278" r:id="rId14"/>
    <p:sldId id="290" r:id="rId15"/>
    <p:sldId id="285" r:id="rId16"/>
    <p:sldId id="286" r:id="rId17"/>
    <p:sldId id="287" r:id="rId18"/>
    <p:sldId id="288" r:id="rId19"/>
    <p:sldId id="289" r:id="rId20"/>
    <p:sldId id="298" r:id="rId21"/>
    <p:sldId id="299" r:id="rId22"/>
    <p:sldId id="300" r:id="rId23"/>
    <p:sldId id="303" r:id="rId24"/>
    <p:sldId id="279" r:id="rId25"/>
    <p:sldId id="291" r:id="rId26"/>
    <p:sldId id="292" r:id="rId27"/>
    <p:sldId id="293" r:id="rId28"/>
    <p:sldId id="295" r:id="rId29"/>
    <p:sldId id="296" r:id="rId30"/>
    <p:sldId id="297" r:id="rId31"/>
    <p:sldId id="306" r:id="rId32"/>
    <p:sldId id="307" r:id="rId33"/>
    <p:sldId id="308" r:id="rId34"/>
    <p:sldId id="309" r:id="rId35"/>
    <p:sldId id="310" r:id="rId36"/>
    <p:sldId id="314" r:id="rId37"/>
    <p:sldId id="315" r:id="rId38"/>
    <p:sldId id="317" r:id="rId39"/>
    <p:sldId id="318" r:id="rId40"/>
    <p:sldId id="319" r:id="rId41"/>
    <p:sldId id="320" r:id="rId42"/>
    <p:sldId id="327" r:id="rId43"/>
    <p:sldId id="331" r:id="rId44"/>
    <p:sldId id="330" r:id="rId45"/>
    <p:sldId id="332" r:id="rId46"/>
    <p:sldId id="333" r:id="rId47"/>
    <p:sldId id="33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51" r:id="rId63"/>
    <p:sldId id="352" r:id="rId64"/>
    <p:sldId id="350" r:id="rId65"/>
    <p:sldId id="353" r:id="rId66"/>
    <p:sldId id="355" r:id="rId67"/>
    <p:sldId id="354" r:id="rId68"/>
    <p:sldId id="356" r:id="rId69"/>
    <p:sldId id="357" r:id="rId70"/>
    <p:sldId id="358" r:id="rId71"/>
    <p:sldId id="359" r:id="rId72"/>
    <p:sldId id="360" r:id="rId73"/>
    <p:sldId id="277" r:id="rId74"/>
    <p:sldId id="268"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70F7A0-7509-4692-A68C-D1DE37B275E7}" type="datetimeFigureOut">
              <a:rPr lang="en-IN" smtClean="0"/>
              <a:t>06-04-2022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CCE7F3-E405-4459-A9A9-C555539F87D0}" type="slidenum">
              <a:rPr lang="en-IN" smtClean="0"/>
              <a:t>‹#›</a:t>
            </a:fld>
            <a:endParaRPr lang="en-IN"/>
          </a:p>
        </p:txBody>
      </p:sp>
    </p:spTree>
    <p:extLst>
      <p:ext uri="{BB962C8B-B14F-4D97-AF65-F5344CB8AC3E}">
        <p14:creationId xmlns:p14="http://schemas.microsoft.com/office/powerpoint/2010/main" val="1709549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RL 7.3</a:t>
            </a:r>
          </a:p>
        </p:txBody>
      </p:sp>
    </p:spTree>
    <p:extLst>
      <p:ext uri="{BB962C8B-B14F-4D97-AF65-F5344CB8AC3E}">
        <p14:creationId xmlns:p14="http://schemas.microsoft.com/office/powerpoint/2010/main" val="2863608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30903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http://www.rightscale.com/blog/enterprise-cloud-strategies/four-steps-achieving-high-availability-cloud</a:t>
            </a:r>
            <a:endParaRPr lang="en-IN" dirty="0"/>
          </a:p>
        </p:txBody>
      </p:sp>
    </p:spTree>
    <p:extLst>
      <p:ext uri="{BB962C8B-B14F-4D97-AF65-F5344CB8AC3E}">
        <p14:creationId xmlns:p14="http://schemas.microsoft.com/office/powerpoint/2010/main" val="1771666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92086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01442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47476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992609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52283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18924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59452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069744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54252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7417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71953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67974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CD51AEB-65BF-427B-B64F-B227756EDBF6}"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077D4-1312-4C10-85DA-5DDEEE5966D0}" type="slidenum">
              <a:rPr lang="en-IN" smtClean="0"/>
              <a:t>‹#›</a:t>
            </a:fld>
            <a:endParaRPr lang="en-IN"/>
          </a:p>
        </p:txBody>
      </p:sp>
    </p:spTree>
    <p:extLst>
      <p:ext uri="{BB962C8B-B14F-4D97-AF65-F5344CB8AC3E}">
        <p14:creationId xmlns:p14="http://schemas.microsoft.com/office/powerpoint/2010/main" val="980267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D51AEB-65BF-427B-B64F-B227756EDBF6}"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077D4-1312-4C10-85DA-5DDEEE5966D0}" type="slidenum">
              <a:rPr lang="en-IN" smtClean="0"/>
              <a:t>‹#›</a:t>
            </a:fld>
            <a:endParaRPr lang="en-IN"/>
          </a:p>
        </p:txBody>
      </p:sp>
    </p:spTree>
    <p:extLst>
      <p:ext uri="{BB962C8B-B14F-4D97-AF65-F5344CB8AC3E}">
        <p14:creationId xmlns:p14="http://schemas.microsoft.com/office/powerpoint/2010/main" val="249666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D51AEB-65BF-427B-B64F-B227756EDBF6}"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077D4-1312-4C10-85DA-5DDEEE5966D0}" type="slidenum">
              <a:rPr lang="en-IN" smtClean="0"/>
              <a:t>‹#›</a:t>
            </a:fld>
            <a:endParaRPr lang="en-IN"/>
          </a:p>
        </p:txBody>
      </p:sp>
    </p:spTree>
    <p:extLst>
      <p:ext uri="{BB962C8B-B14F-4D97-AF65-F5344CB8AC3E}">
        <p14:creationId xmlns:p14="http://schemas.microsoft.com/office/powerpoint/2010/main" val="3198356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7" name="Shape 57"/>
          <p:cNvSpPr/>
          <p:nvPr/>
        </p:nvSpPr>
        <p:spPr>
          <a:xfrm>
            <a:off x="4368800" y="6596063"/>
            <a:ext cx="7823200" cy="26161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61" name="Group 61"/>
          <p:cNvGrpSpPr/>
          <p:nvPr/>
        </p:nvGrpSpPr>
        <p:grpSpPr>
          <a:xfrm>
            <a:off x="2779180" y="6550022"/>
            <a:ext cx="9412824" cy="49219"/>
            <a:chOff x="0" y="-1"/>
            <a:chExt cx="7059617" cy="49218"/>
          </a:xfrm>
        </p:grpSpPr>
        <p:sp>
          <p:nvSpPr>
            <p:cNvPr id="58" name="Shape 58"/>
            <p:cNvSpPr/>
            <p:nvPr/>
          </p:nvSpPr>
          <p:spPr>
            <a:xfrm>
              <a:off x="2546350" y="-2"/>
              <a:ext cx="2328866" cy="49219"/>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sp>
          <p:nvSpPr>
            <p:cNvPr id="59" name="Shape 59"/>
            <p:cNvSpPr/>
            <p:nvPr/>
          </p:nvSpPr>
          <p:spPr>
            <a:xfrm>
              <a:off x="4824414" y="-1"/>
              <a:ext cx="2235203" cy="46040"/>
            </a:xfrm>
            <a:prstGeom prst="rect">
              <a:avLst/>
            </a:prstGeom>
            <a:solidFill>
              <a:srgbClr val="E31C24"/>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sp>
          <p:nvSpPr>
            <p:cNvPr id="60" name="Shape 60"/>
            <p:cNvSpPr/>
            <p:nvPr/>
          </p:nvSpPr>
          <p:spPr>
            <a:xfrm>
              <a:off x="-1" y="-2"/>
              <a:ext cx="2581279" cy="49219"/>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grpSp>
      <p:grpSp>
        <p:nvGrpSpPr>
          <p:cNvPr id="66" name="Group 66"/>
          <p:cNvGrpSpPr/>
          <p:nvPr/>
        </p:nvGrpSpPr>
        <p:grpSpPr>
          <a:xfrm>
            <a:off x="2844793" y="6553196"/>
            <a:ext cx="9347208" cy="46044"/>
            <a:chOff x="-1" y="-1"/>
            <a:chExt cx="7010405" cy="46043"/>
          </a:xfrm>
        </p:grpSpPr>
        <p:sp>
          <p:nvSpPr>
            <p:cNvPr id="63" name="Shape 63"/>
            <p:cNvSpPr/>
            <p:nvPr/>
          </p:nvSpPr>
          <p:spPr>
            <a:xfrm>
              <a:off x="2362201" y="-2"/>
              <a:ext cx="2328867" cy="46044"/>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sp>
          <p:nvSpPr>
            <p:cNvPr id="64" name="Shape 64"/>
            <p:cNvSpPr/>
            <p:nvPr/>
          </p:nvSpPr>
          <p:spPr>
            <a:xfrm>
              <a:off x="-2" y="-2"/>
              <a:ext cx="2362203" cy="46044"/>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sp>
          <p:nvSpPr>
            <p:cNvPr id="65" name="Shape 65"/>
            <p:cNvSpPr/>
            <p:nvPr/>
          </p:nvSpPr>
          <p:spPr>
            <a:xfrm>
              <a:off x="4681539" y="-2"/>
              <a:ext cx="2328865" cy="46044"/>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grpSp>
      <p:grpSp>
        <p:nvGrpSpPr>
          <p:cNvPr id="70" name="Group 70"/>
          <p:cNvGrpSpPr/>
          <p:nvPr/>
        </p:nvGrpSpPr>
        <p:grpSpPr>
          <a:xfrm>
            <a:off x="-7" y="1295396"/>
            <a:ext cx="9347209" cy="46044"/>
            <a:chOff x="-1" y="-1"/>
            <a:chExt cx="7010405" cy="46043"/>
          </a:xfrm>
        </p:grpSpPr>
        <p:sp>
          <p:nvSpPr>
            <p:cNvPr id="67" name="Shape 67"/>
            <p:cNvSpPr/>
            <p:nvPr/>
          </p:nvSpPr>
          <p:spPr>
            <a:xfrm>
              <a:off x="2362201" y="-2"/>
              <a:ext cx="2328867" cy="46044"/>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sp>
          <p:nvSpPr>
            <p:cNvPr id="68" name="Shape 68"/>
            <p:cNvSpPr/>
            <p:nvPr/>
          </p:nvSpPr>
          <p:spPr>
            <a:xfrm>
              <a:off x="-2" y="-2"/>
              <a:ext cx="2362203" cy="46044"/>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sp>
          <p:nvSpPr>
            <p:cNvPr id="69" name="Shape 69"/>
            <p:cNvSpPr/>
            <p:nvPr/>
          </p:nvSpPr>
          <p:spPr>
            <a:xfrm>
              <a:off x="4681539" y="-2"/>
              <a:ext cx="2328866" cy="46044"/>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sz="1800"/>
            </a:p>
          </p:txBody>
        </p:sp>
      </p:grpSp>
      <p:sp>
        <p:nvSpPr>
          <p:cNvPr id="71" name="Shape 71"/>
          <p:cNvSpPr>
            <a:spLocks noGrp="1"/>
          </p:cNvSpPr>
          <p:nvPr>
            <p:ph type="body" idx="1"/>
          </p:nvPr>
        </p:nvSpPr>
        <p:spPr>
          <a:xfrm>
            <a:off x="406400" y="1493838"/>
            <a:ext cx="109728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19">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72" name="Shape 72"/>
          <p:cNvSpPr>
            <a:spLocks noGrp="1"/>
          </p:cNvSpPr>
          <p:nvPr>
            <p:ph type="sldNum" sz="quarter" idx="2"/>
          </p:nvPr>
        </p:nvSpPr>
        <p:spPr>
          <a:xfrm>
            <a:off x="8737600" y="6221729"/>
            <a:ext cx="2844800" cy="269241"/>
          </a:xfrm>
          <a:prstGeom prst="rect">
            <a:avLst/>
          </a:prstGeom>
        </p:spPr>
        <p:txBody>
          <a:bodyPr/>
          <a:lstStyle/>
          <a:p>
            <a:pPr lvl="0"/>
            <a:fld id="{86CB4B4D-7CA3-9044-876B-883B54F8677D}" type="slidenum">
              <a:rPr/>
              <a:pPr lvl="0"/>
              <a:t>‹#›</a:t>
            </a:fld>
            <a:endParaRPr/>
          </a:p>
        </p:txBody>
      </p:sp>
    </p:spTree>
    <p:extLst>
      <p:ext uri="{BB962C8B-B14F-4D97-AF65-F5344CB8AC3E}">
        <p14:creationId xmlns:p14="http://schemas.microsoft.com/office/powerpoint/2010/main" val="234584339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11582400" cy="2743200"/>
          </a:xfrm>
          <a:prstGeom prst="rect">
            <a:avLst/>
          </a:prstGeom>
          <a:solidFill>
            <a:srgbClr val="101141"/>
          </a:solidFill>
          <a:ln w="12700">
            <a:miter lim="400000"/>
          </a:ln>
        </p:spPr>
        <p:txBody>
          <a:bodyPr lIns="0" tIns="0" rIns="0" bIns="0" anchor="ctr"/>
          <a:lstStyle/>
          <a:p>
            <a:pPr lvl="0" algn="ctr">
              <a:defRPr>
                <a:solidFill>
                  <a:srgbClr val="FFFFFF"/>
                </a:solidFill>
                <a:latin typeface="Arial"/>
                <a:ea typeface="Arial"/>
                <a:cs typeface="Arial"/>
                <a:sym typeface="Arial"/>
              </a:defRPr>
            </a:pPr>
            <a:endParaRPr sz="1800"/>
          </a:p>
        </p:txBody>
      </p:sp>
      <p:sp>
        <p:nvSpPr>
          <p:cNvPr id="48" name="Shape 48"/>
          <p:cNvSpPr/>
          <p:nvPr/>
        </p:nvSpPr>
        <p:spPr>
          <a:xfrm>
            <a:off x="3860800" y="6096000"/>
            <a:ext cx="3860800" cy="76200"/>
          </a:xfrm>
          <a:prstGeom prst="rect">
            <a:avLst/>
          </a:prstGeom>
          <a:solidFill>
            <a:srgbClr val="76C2E5"/>
          </a:solidFill>
          <a:ln w="12700">
            <a:miter lim="400000"/>
          </a:ln>
        </p:spPr>
        <p:txBody>
          <a:bodyPr lIns="0" tIns="0" rIns="0" bIns="0" anchor="ctr"/>
          <a:lstStyle/>
          <a:p>
            <a:pPr lvl="0" algn="ctr">
              <a:defRPr>
                <a:solidFill>
                  <a:srgbClr val="FFFFFF"/>
                </a:solidFill>
              </a:defRPr>
            </a:pPr>
            <a:endParaRPr sz="1800"/>
          </a:p>
        </p:txBody>
      </p:sp>
      <p:sp>
        <p:nvSpPr>
          <p:cNvPr id="49" name="Shape 49"/>
          <p:cNvSpPr/>
          <p:nvPr/>
        </p:nvSpPr>
        <p:spPr>
          <a:xfrm>
            <a:off x="0" y="6096000"/>
            <a:ext cx="3860800" cy="76200"/>
          </a:xfrm>
          <a:prstGeom prst="rect">
            <a:avLst/>
          </a:prstGeom>
          <a:solidFill>
            <a:srgbClr val="FCB017"/>
          </a:solidFill>
          <a:ln w="12700">
            <a:miter lim="400000"/>
          </a:ln>
        </p:spPr>
        <p:txBody>
          <a:bodyPr lIns="0" tIns="0" rIns="0" bIns="0" anchor="ctr"/>
          <a:lstStyle/>
          <a:p>
            <a:pPr lvl="0" algn="ctr">
              <a:defRPr>
                <a:solidFill>
                  <a:srgbClr val="FFFFFF"/>
                </a:solidFill>
              </a:defRPr>
            </a:pPr>
            <a:endParaRPr sz="1800"/>
          </a:p>
        </p:txBody>
      </p:sp>
      <p:sp>
        <p:nvSpPr>
          <p:cNvPr id="50" name="Shape 50"/>
          <p:cNvSpPr/>
          <p:nvPr/>
        </p:nvSpPr>
        <p:spPr>
          <a:xfrm>
            <a:off x="7721600" y="6096000"/>
            <a:ext cx="3860800" cy="76200"/>
          </a:xfrm>
          <a:prstGeom prst="rect">
            <a:avLst/>
          </a:prstGeom>
          <a:solidFill>
            <a:srgbClr val="FF0000"/>
          </a:solidFill>
          <a:ln w="12700">
            <a:miter lim="400000"/>
          </a:ln>
        </p:spPr>
        <p:txBody>
          <a:bodyPr lIns="0" tIns="0" rIns="0" bIns="0" anchor="ctr"/>
          <a:lstStyle/>
          <a:p>
            <a:pPr lvl="0" algn="ctr">
              <a:defRPr>
                <a:solidFill>
                  <a:srgbClr val="FFFFFF"/>
                </a:solidFill>
              </a:defRPr>
            </a:pPr>
            <a:endParaRPr sz="1800"/>
          </a:p>
        </p:txBody>
      </p:sp>
      <p:pic>
        <p:nvPicPr>
          <p:cNvPr id="51" name="image2.png" descr="BITS_university_logo_whitevert.png"/>
          <p:cNvPicPr/>
          <p:nvPr/>
        </p:nvPicPr>
        <p:blipFill>
          <a:blip r:embed="rId3"/>
          <a:srcRect t="1" b="28591"/>
          <a:stretch>
            <a:fillRect/>
          </a:stretch>
        </p:blipFill>
        <p:spPr>
          <a:xfrm>
            <a:off x="101600" y="3352801"/>
            <a:ext cx="2743200" cy="1979617"/>
          </a:xfrm>
          <a:prstGeom prst="rect">
            <a:avLst/>
          </a:prstGeom>
          <a:ln w="12700">
            <a:miter lim="400000"/>
          </a:ln>
        </p:spPr>
      </p:pic>
      <p:sp>
        <p:nvSpPr>
          <p:cNvPr id="52" name="Shape 52"/>
          <p:cNvSpPr/>
          <p:nvPr/>
        </p:nvSpPr>
        <p:spPr>
          <a:xfrm>
            <a:off x="-101600" y="5257801"/>
            <a:ext cx="2946400" cy="53860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gn="ctr"/>
            <a:r>
              <a:rPr sz="2900" b="1" spc="-150">
                <a:solidFill>
                  <a:srgbClr val="FFFFFF"/>
                </a:solidFill>
                <a:latin typeface="Arial"/>
                <a:ea typeface="Arial"/>
                <a:cs typeface="Arial"/>
                <a:sym typeface="Arial"/>
              </a:rPr>
              <a:t>BITS</a:t>
            </a:r>
            <a:r>
              <a:rPr sz="290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3352800" y="5359400"/>
            <a:ext cx="80264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8" indent="-205738" algn="r">
              <a:lnSpc>
                <a:spcPts val="1800"/>
              </a:lnSpc>
              <a:spcBef>
                <a:spcPts val="0"/>
              </a:spcBef>
              <a:buFontTx/>
              <a:defRPr sz="1800">
                <a:solidFill>
                  <a:srgbClr val="FFFFFF"/>
                </a:solidFill>
              </a:defRPr>
            </a:lvl4pPr>
            <a:lvl5pPr marL="2034538" indent="-205738"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3352800" y="3784600"/>
            <a:ext cx="80264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
        <p:nvSpPr>
          <p:cNvPr id="55" name="Shape 55"/>
          <p:cNvSpPr>
            <a:spLocks noGrp="1"/>
          </p:cNvSpPr>
          <p:nvPr>
            <p:ph type="sldNum" sz="quarter" idx="2"/>
          </p:nvPr>
        </p:nvSpPr>
        <p:spPr>
          <a:xfrm>
            <a:off x="8737600" y="6221729"/>
            <a:ext cx="2844800" cy="269241"/>
          </a:xfrm>
          <a:prstGeom prst="rect">
            <a:avLst/>
          </a:prstGeom>
        </p:spPr>
        <p:txBody>
          <a:bodyPr/>
          <a:lstStyle/>
          <a:p>
            <a:pPr lvl="0"/>
            <a:fld id="{86CB4B4D-7CA3-9044-876B-883B54F8677D}" type="slidenum">
              <a:rPr/>
              <a:pPr lvl="0"/>
              <a:t>‹#›</a:t>
            </a:fld>
            <a:endParaRPr/>
          </a:p>
        </p:txBody>
      </p:sp>
    </p:spTree>
    <p:extLst>
      <p:ext uri="{BB962C8B-B14F-4D97-AF65-F5344CB8AC3E}">
        <p14:creationId xmlns:p14="http://schemas.microsoft.com/office/powerpoint/2010/main" val="293173739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D51AEB-65BF-427B-B64F-B227756EDBF6}"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077D4-1312-4C10-85DA-5DDEEE5966D0}" type="slidenum">
              <a:rPr lang="en-IN" smtClean="0"/>
              <a:t>‹#›</a:t>
            </a:fld>
            <a:endParaRPr lang="en-IN"/>
          </a:p>
        </p:txBody>
      </p:sp>
    </p:spTree>
    <p:extLst>
      <p:ext uri="{BB962C8B-B14F-4D97-AF65-F5344CB8AC3E}">
        <p14:creationId xmlns:p14="http://schemas.microsoft.com/office/powerpoint/2010/main" val="2141991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D51AEB-65BF-427B-B64F-B227756EDBF6}" type="datetimeFigureOut">
              <a:rPr lang="en-IN" smtClean="0"/>
              <a:t>06-04-2022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6077D4-1312-4C10-85DA-5DDEEE5966D0}" type="slidenum">
              <a:rPr lang="en-IN" smtClean="0"/>
              <a:t>‹#›</a:t>
            </a:fld>
            <a:endParaRPr lang="en-IN"/>
          </a:p>
        </p:txBody>
      </p:sp>
    </p:spTree>
    <p:extLst>
      <p:ext uri="{BB962C8B-B14F-4D97-AF65-F5344CB8AC3E}">
        <p14:creationId xmlns:p14="http://schemas.microsoft.com/office/powerpoint/2010/main" val="2250166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CD51AEB-65BF-427B-B64F-B227756EDBF6}" type="datetimeFigureOut">
              <a:rPr lang="en-IN" smtClean="0"/>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6077D4-1312-4C10-85DA-5DDEEE5966D0}" type="slidenum">
              <a:rPr lang="en-IN" smtClean="0"/>
              <a:t>‹#›</a:t>
            </a:fld>
            <a:endParaRPr lang="en-IN"/>
          </a:p>
        </p:txBody>
      </p:sp>
    </p:spTree>
    <p:extLst>
      <p:ext uri="{BB962C8B-B14F-4D97-AF65-F5344CB8AC3E}">
        <p14:creationId xmlns:p14="http://schemas.microsoft.com/office/powerpoint/2010/main" val="3417168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CD51AEB-65BF-427B-B64F-B227756EDBF6}" type="datetimeFigureOut">
              <a:rPr lang="en-IN" smtClean="0"/>
              <a:t>06-04-2022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6077D4-1312-4C10-85DA-5DDEEE5966D0}" type="slidenum">
              <a:rPr lang="en-IN" smtClean="0"/>
              <a:t>‹#›</a:t>
            </a:fld>
            <a:endParaRPr lang="en-IN"/>
          </a:p>
        </p:txBody>
      </p:sp>
    </p:spTree>
    <p:extLst>
      <p:ext uri="{BB962C8B-B14F-4D97-AF65-F5344CB8AC3E}">
        <p14:creationId xmlns:p14="http://schemas.microsoft.com/office/powerpoint/2010/main" val="38285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CD51AEB-65BF-427B-B64F-B227756EDBF6}" type="datetimeFigureOut">
              <a:rPr lang="en-IN" smtClean="0"/>
              <a:t>06-04-2022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6077D4-1312-4C10-85DA-5DDEEE5966D0}" type="slidenum">
              <a:rPr lang="en-IN" smtClean="0"/>
              <a:t>‹#›</a:t>
            </a:fld>
            <a:endParaRPr lang="en-IN"/>
          </a:p>
        </p:txBody>
      </p:sp>
    </p:spTree>
    <p:extLst>
      <p:ext uri="{BB962C8B-B14F-4D97-AF65-F5344CB8AC3E}">
        <p14:creationId xmlns:p14="http://schemas.microsoft.com/office/powerpoint/2010/main" val="1886862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D51AEB-65BF-427B-B64F-B227756EDBF6}" type="datetimeFigureOut">
              <a:rPr lang="en-IN" smtClean="0"/>
              <a:t>06-04-2022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6077D4-1312-4C10-85DA-5DDEEE5966D0}" type="slidenum">
              <a:rPr lang="en-IN" smtClean="0"/>
              <a:t>‹#›</a:t>
            </a:fld>
            <a:endParaRPr lang="en-IN"/>
          </a:p>
        </p:txBody>
      </p:sp>
    </p:spTree>
    <p:extLst>
      <p:ext uri="{BB962C8B-B14F-4D97-AF65-F5344CB8AC3E}">
        <p14:creationId xmlns:p14="http://schemas.microsoft.com/office/powerpoint/2010/main" val="137668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D51AEB-65BF-427B-B64F-B227756EDBF6}" type="datetimeFigureOut">
              <a:rPr lang="en-IN" smtClean="0"/>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6077D4-1312-4C10-85DA-5DDEEE5966D0}" type="slidenum">
              <a:rPr lang="en-IN" smtClean="0"/>
              <a:t>‹#›</a:t>
            </a:fld>
            <a:endParaRPr lang="en-IN"/>
          </a:p>
        </p:txBody>
      </p:sp>
    </p:spTree>
    <p:extLst>
      <p:ext uri="{BB962C8B-B14F-4D97-AF65-F5344CB8AC3E}">
        <p14:creationId xmlns:p14="http://schemas.microsoft.com/office/powerpoint/2010/main" val="117375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D51AEB-65BF-427B-B64F-B227756EDBF6}" type="datetimeFigureOut">
              <a:rPr lang="en-IN" smtClean="0"/>
              <a:t>06-04-2022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6077D4-1312-4C10-85DA-5DDEEE5966D0}" type="slidenum">
              <a:rPr lang="en-IN" smtClean="0"/>
              <a:t>‹#›</a:t>
            </a:fld>
            <a:endParaRPr lang="en-IN"/>
          </a:p>
        </p:txBody>
      </p:sp>
    </p:spTree>
    <p:extLst>
      <p:ext uri="{BB962C8B-B14F-4D97-AF65-F5344CB8AC3E}">
        <p14:creationId xmlns:p14="http://schemas.microsoft.com/office/powerpoint/2010/main" val="402358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D51AEB-65BF-427B-B64F-B227756EDBF6}" type="datetimeFigureOut">
              <a:rPr lang="en-IN" smtClean="0"/>
              <a:t>06-04-2022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6077D4-1312-4C10-85DA-5DDEEE5966D0}" type="slidenum">
              <a:rPr lang="en-IN" smtClean="0"/>
              <a:t>‹#›</a:t>
            </a:fld>
            <a:endParaRPr lang="en-IN"/>
          </a:p>
        </p:txBody>
      </p:sp>
    </p:spTree>
    <p:extLst>
      <p:ext uri="{BB962C8B-B14F-4D97-AF65-F5344CB8AC3E}">
        <p14:creationId xmlns:p14="http://schemas.microsoft.com/office/powerpoint/2010/main" val="4224489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hyperlink" Target="http://pps5.pustakportal.com/" TargetMode="External"/><Relationship Id="rId2" Type="http://schemas.openxmlformats.org/officeDocument/2006/relationships/hyperlink" Target="http://www.pustaportal.com/" TargetMode="Externa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hyperlink" Target="http://whatis.techtarget.com/definition/SaaS"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hyperlink" Target="https://dl.acm.org/doi/10.1145/2636328" TargetMode="External"/><Relationship Id="rId2" Type="http://schemas.openxmlformats.org/officeDocument/2006/relationships/hyperlink" Target="https://github.com/CryptDB/cryptdb" TargetMode="External"/><Relationship Id="rId1" Type="http://schemas.openxmlformats.org/officeDocument/2006/relationships/slideLayout" Target="../slideLayouts/slideLayout12.xml"/><Relationship Id="rId5" Type="http://schemas.openxmlformats.org/officeDocument/2006/relationships/hyperlink" Target="https://www.sciencedirect.com/topics/computer-science/external-attacker" TargetMode="External"/><Relationship Id="rId4" Type="http://schemas.openxmlformats.org/officeDocument/2006/relationships/hyperlink" Target="https://www.sciencedirect.com/science/article/pii/S0306437917303824"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p:nvPr/>
        </p:nvSpPr>
        <p:spPr>
          <a:xfrm>
            <a:off x="4038600" y="4049575"/>
            <a:ext cx="6019800" cy="104644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a:solidFill>
                  <a:srgbClr val="FFFFFF"/>
                </a:solidFill>
              </a:rPr>
              <a:t>Cloud Computing</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400" b="1">
                <a:solidFill>
                  <a:srgbClr val="FFFFFF"/>
                </a:solidFill>
              </a:rPr>
              <a:t>SEWP ZG527</a:t>
            </a:r>
          </a:p>
        </p:txBody>
      </p:sp>
      <p:sp>
        <p:nvSpPr>
          <p:cNvPr id="78" name="Shape 78"/>
          <p:cNvSpPr>
            <a:spLocks noGrp="1"/>
          </p:cNvSpPr>
          <p:nvPr>
            <p:ph type="sldNum" sz="quarter" idx="2"/>
          </p:nvPr>
        </p:nvSpPr>
        <p:spPr>
          <a:xfrm>
            <a:off x="8077200" y="5859779"/>
            <a:ext cx="2133600" cy="177801"/>
          </a:xfrm>
          <a:prstGeom prst="rect">
            <a:avLst/>
          </a:prstGeom>
          <a:extLst>
            <a:ext uri="{C572A759-6A51-4108-AA02-DFA0A04FC94B}">
              <ma14:wrappingTextBoxFlag xmlns:ma14="http://schemas.microsoft.com/office/mac/drawingml/2011/main" xmlns="" val="1"/>
            </a:ext>
          </a:extLst>
        </p:spPr>
        <p:txBody>
          <a:bodyPr vert="horz" lIns="0" tIns="0" rIns="0" bIns="0" rtlCol="0" anchor="ctr">
            <a:normAutofit fontScale="85000" lnSpcReduction="20000"/>
          </a:bodyPr>
          <a:lstStyle>
            <a:lvl1pPr>
              <a:lnSpc>
                <a:spcPct val="90000"/>
              </a:lnSpc>
            </a:lvl1p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1</a:t>
            </a:fld>
            <a:endParaRPr>
              <a:solidFill>
                <a:srgbClr val="888888"/>
              </a:solidFill>
            </a:endParaRPr>
          </a:p>
        </p:txBody>
      </p:sp>
    </p:spTree>
    <p:extLst>
      <p:ext uri="{BB962C8B-B14F-4D97-AF65-F5344CB8AC3E}">
        <p14:creationId xmlns:p14="http://schemas.microsoft.com/office/powerpoint/2010/main" val="333303131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8077200" y="6087110"/>
            <a:ext cx="2133600" cy="269241"/>
          </a:xfrm>
          <a:prstGeom prst="rect">
            <a:avLst/>
          </a:prstGeom>
          <a:extLst>
            <a:ext uri="{C572A759-6A51-4108-AA02-DFA0A04FC94B}">
              <ma14:wrappingTextBoxFlag xmlns:ma14="http://schemas.microsoft.com/office/mac/drawingml/2011/main" xmlns="" val="1"/>
            </a:ext>
          </a:extLst>
        </p:spPr>
        <p:txBody>
          <a:bodyPr vert="horz" lIns="0" tIns="0" rIns="0" bIns="0" rtlCol="0" anchor="ctr">
            <a:normAutofit lnSpcReduction="10000"/>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10</a:t>
            </a:fld>
            <a:endParaRPr>
              <a:solidFill>
                <a:srgbClr val="888888"/>
              </a:solidFill>
            </a:endParaRPr>
          </a:p>
        </p:txBody>
      </p:sp>
      <p:sp>
        <p:nvSpPr>
          <p:cNvPr id="7" name="Shape 120"/>
          <p:cNvSpPr>
            <a:spLocks noGrp="1"/>
          </p:cNvSpPr>
          <p:nvPr>
            <p:ph type="body" idx="1"/>
          </p:nvPr>
        </p:nvSpPr>
        <p:spPr>
          <a:xfrm>
            <a:off x="532263" y="1493843"/>
            <a:ext cx="10290412" cy="4525963"/>
          </a:xfrm>
          <a:prstGeom prst="rect">
            <a:avLst/>
          </a:prstGeom>
        </p:spPr>
        <p:txBody>
          <a:bodyPr>
            <a:normAutofit/>
          </a:bodyPr>
          <a:lstStyle/>
          <a:p>
            <a:pPr marL="342900" indent="-342900">
              <a:buClr>
                <a:srgbClr val="101141"/>
              </a:buClr>
              <a:buSzPct val="100000"/>
              <a:buFont typeface="Arial"/>
              <a:buChar char="•"/>
              <a:defRPr sz="1800"/>
            </a:pPr>
            <a:r>
              <a:rPr lang="en-US" sz="2000" dirty="0"/>
              <a:t>Auditability and forensics (out of control of data)</a:t>
            </a:r>
          </a:p>
          <a:p>
            <a:pPr marL="914231" lvl="1" indent="-514350">
              <a:buFont typeface="Arial"/>
              <a:buChar char="•"/>
              <a:defRPr sz="1800"/>
            </a:pPr>
            <a:r>
              <a:rPr lang="en-US" sz="2000" dirty="0"/>
              <a:t>Difficult to audit data held outside </a:t>
            </a:r>
            <a:r>
              <a:rPr lang="en-US" sz="2000" dirty="0" err="1"/>
              <a:t>organisation</a:t>
            </a:r>
            <a:r>
              <a:rPr lang="en-US" sz="2000" dirty="0"/>
              <a:t> in a cloud</a:t>
            </a:r>
            <a:endParaRPr lang="en-US" dirty="0"/>
          </a:p>
          <a:p>
            <a:pPr marL="914231" lvl="1" indent="-514350">
              <a:buFont typeface="Arial"/>
              <a:buChar char="•"/>
              <a:defRPr sz="1800"/>
            </a:pPr>
            <a:r>
              <a:rPr lang="en-US" sz="2000" dirty="0"/>
              <a:t>Forensics also made difficult since now clients don’t maintain data locally</a:t>
            </a:r>
            <a:endParaRPr lang="en-US" dirty="0"/>
          </a:p>
          <a:p>
            <a:pPr marL="342900" indent="-342900">
              <a:buClr>
                <a:srgbClr val="101141"/>
              </a:buClr>
              <a:buSzPct val="100000"/>
              <a:buFont typeface="Arial"/>
              <a:buChar char="•"/>
              <a:defRPr sz="1800"/>
            </a:pPr>
            <a:r>
              <a:rPr lang="en-US" sz="2000" dirty="0"/>
              <a:t>Legal quagmire and transitive trust issues</a:t>
            </a:r>
          </a:p>
          <a:p>
            <a:pPr marL="914231" lvl="1" indent="-514350">
              <a:buFont typeface="Arial"/>
              <a:buChar char="•"/>
              <a:defRPr sz="1800"/>
            </a:pPr>
            <a:r>
              <a:rPr lang="en-US" sz="2000" dirty="0"/>
              <a:t>Who is responsible for complying with regulations?. CSA (Cloud Security Alliance), etc.</a:t>
            </a:r>
            <a:endParaRPr lang="en-US" dirty="0"/>
          </a:p>
          <a:p>
            <a:pPr marL="914231" lvl="1" indent="-514350">
              <a:buFont typeface="Arial"/>
              <a:buChar char="•"/>
              <a:defRPr sz="1800"/>
            </a:pPr>
            <a:r>
              <a:rPr lang="en-US" sz="2000" dirty="0"/>
              <a:t>If cloud provider subcontracts to third party clouds, will the data still be secure?</a:t>
            </a:r>
          </a:p>
          <a:p>
            <a:pPr marL="0" indent="0">
              <a:buClr>
                <a:srgbClr val="101141"/>
              </a:buClr>
              <a:buSzPct val="100000"/>
              <a:defRPr sz="1800"/>
            </a:pPr>
            <a:endParaRPr dirty="0">
              <a:latin typeface="+mn-lt"/>
            </a:endParaRPr>
          </a:p>
        </p:txBody>
      </p:sp>
      <p:sp>
        <p:nvSpPr>
          <p:cNvPr id="8" name="Shape 121"/>
          <p:cNvSpPr/>
          <p:nvPr/>
        </p:nvSpPr>
        <p:spPr>
          <a:xfrm>
            <a:off x="1828800" y="152400"/>
            <a:ext cx="7219666"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marL="342900" indent="-685800">
              <a:lnSpc>
                <a:spcPts val="3600"/>
              </a:lnSpc>
            </a:pPr>
            <a:r>
              <a:rPr sz="4000" b="1" spc="-200" dirty="0">
                <a:solidFill>
                  <a:srgbClr val="1E1C11"/>
                </a:solidFill>
                <a:latin typeface="Arial"/>
                <a:ea typeface="Arial"/>
                <a:cs typeface="Arial"/>
                <a:sym typeface="Arial"/>
              </a:rPr>
              <a:t>Taxonomy of Fear</a:t>
            </a:r>
            <a:r>
              <a:rPr lang="en-US" sz="4000" b="1" spc="-200" dirty="0">
                <a:solidFill>
                  <a:srgbClr val="1E1C11"/>
                </a:solidFill>
                <a:latin typeface="Arial"/>
                <a:ea typeface="Arial"/>
                <a:cs typeface="Arial"/>
                <a:sym typeface="Arial"/>
              </a:rPr>
              <a:t>  (</a:t>
            </a:r>
            <a:r>
              <a:rPr lang="en-US" sz="4000" b="1" spc="-200" dirty="0" err="1">
                <a:solidFill>
                  <a:srgbClr val="1E1C11"/>
                </a:solidFill>
                <a:latin typeface="Arial"/>
                <a:ea typeface="Arial"/>
                <a:cs typeface="Arial"/>
                <a:sym typeface="Arial"/>
              </a:rPr>
              <a:t>Cont</a:t>
            </a:r>
            <a:r>
              <a:rPr lang="en-US" sz="4000" b="1" spc="-200" dirty="0">
                <a:solidFill>
                  <a:srgbClr val="1E1C11"/>
                </a:solidFill>
                <a:latin typeface="Arial"/>
                <a:ea typeface="Arial"/>
                <a:cs typeface="Arial"/>
                <a:sym typeface="Arial"/>
              </a:rPr>
              <a:t>…)</a:t>
            </a:r>
            <a:endParaRPr sz="4000" b="1" spc="-150" dirty="0">
              <a:latin typeface="Arial"/>
              <a:ea typeface="Arial"/>
              <a:cs typeface="Arial"/>
              <a:sym typeface="Arial"/>
            </a:endParaRPr>
          </a:p>
        </p:txBody>
      </p:sp>
    </p:spTree>
    <p:extLst>
      <p:ext uri="{BB962C8B-B14F-4D97-AF65-F5344CB8AC3E}">
        <p14:creationId xmlns:p14="http://schemas.microsoft.com/office/powerpoint/2010/main" val="415488197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8077200" y="6087110"/>
            <a:ext cx="2133600" cy="269241"/>
          </a:xfrm>
          <a:prstGeom prst="rect">
            <a:avLst/>
          </a:prstGeom>
          <a:extLst>
            <a:ext uri="{C572A759-6A51-4108-AA02-DFA0A04FC94B}">
              <ma14:wrappingTextBoxFlag xmlns:ma14="http://schemas.microsoft.com/office/mac/drawingml/2011/main" xmlns="" val="1"/>
            </a:ext>
          </a:extLst>
        </p:spPr>
        <p:txBody>
          <a:bodyPr vert="horz" lIns="0" tIns="0" rIns="0" bIns="0" rtlCol="0" anchor="ctr">
            <a:normAutofit lnSpcReduction="10000"/>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11</a:t>
            </a:fld>
            <a:endParaRPr>
              <a:solidFill>
                <a:srgbClr val="888888"/>
              </a:solidFill>
            </a:endParaRPr>
          </a:p>
        </p:txBody>
      </p:sp>
      <p:sp>
        <p:nvSpPr>
          <p:cNvPr id="3" name="Shape 133"/>
          <p:cNvSpPr>
            <a:spLocks noGrp="1"/>
          </p:cNvSpPr>
          <p:nvPr>
            <p:ph type="body" idx="1"/>
          </p:nvPr>
        </p:nvSpPr>
        <p:spPr>
          <a:xfrm>
            <a:off x="1828800" y="1493843"/>
            <a:ext cx="8229600" cy="4525963"/>
          </a:xfrm>
          <a:prstGeom prst="rect">
            <a:avLst/>
          </a:prstGeom>
        </p:spPr>
        <p:txBody>
          <a:bodyPr>
            <a:normAutofit/>
          </a:bodyPr>
          <a:lstStyle/>
          <a:p>
            <a:pPr marL="342900" indent="-342900">
              <a:buClr>
                <a:srgbClr val="1E1C11"/>
              </a:buClr>
              <a:buSzPct val="100000"/>
              <a:buFont typeface="Arial"/>
              <a:buChar char="•"/>
              <a:defRPr sz="1800"/>
            </a:pPr>
            <a:r>
              <a:rPr sz="2800" dirty="0">
                <a:solidFill>
                  <a:srgbClr val="1E1C11"/>
                </a:solidFill>
              </a:rPr>
              <a:t>Basic components </a:t>
            </a:r>
          </a:p>
          <a:p>
            <a:pPr lvl="1">
              <a:buClr>
                <a:srgbClr val="1E1C11"/>
              </a:buClr>
              <a:buFont typeface="Arial"/>
              <a:defRPr sz="1800"/>
            </a:pPr>
            <a:r>
              <a:rPr sz="2800" dirty="0">
                <a:solidFill>
                  <a:srgbClr val="1E1C11"/>
                </a:solidFill>
              </a:rPr>
              <a:t>Attacker modelling</a:t>
            </a:r>
            <a:endParaRPr sz="2800" dirty="0"/>
          </a:p>
          <a:p>
            <a:pPr marL="1057275" lvl="2" indent="-142875">
              <a:spcBef>
                <a:spcPts val="400"/>
              </a:spcBef>
              <a:buClr>
                <a:srgbClr val="1E1C11"/>
              </a:buClr>
              <a:buFont typeface="Arial"/>
              <a:defRPr sz="1800"/>
            </a:pPr>
            <a:r>
              <a:rPr sz="2800" dirty="0">
                <a:solidFill>
                  <a:srgbClr val="1E1C11"/>
                </a:solidFill>
              </a:rPr>
              <a:t>Choose what attacker to consider</a:t>
            </a:r>
            <a:endParaRPr sz="2800" dirty="0">
              <a:latin typeface="Calibri"/>
              <a:ea typeface="Calibri"/>
              <a:cs typeface="Calibri"/>
              <a:sym typeface="Calibri"/>
            </a:endParaRPr>
          </a:p>
          <a:p>
            <a:pPr marL="1514475" lvl="3" indent="-142875">
              <a:spcBef>
                <a:spcPts val="400"/>
              </a:spcBef>
              <a:buClr>
                <a:srgbClr val="1E1C11"/>
              </a:buClr>
              <a:buFont typeface="Arial"/>
              <a:defRPr sz="1800"/>
            </a:pPr>
            <a:r>
              <a:rPr sz="2800" dirty="0">
                <a:solidFill>
                  <a:srgbClr val="1E1C11"/>
                </a:solidFill>
              </a:rPr>
              <a:t>insider vs. </a:t>
            </a:r>
            <a:r>
              <a:rPr sz="2800" b="1" dirty="0">
                <a:solidFill>
                  <a:srgbClr val="1E1C11"/>
                </a:solidFill>
              </a:rPr>
              <a:t>outsider</a:t>
            </a:r>
            <a:r>
              <a:rPr sz="2800" dirty="0">
                <a:solidFill>
                  <a:srgbClr val="1E1C11"/>
                </a:solidFill>
              </a:rPr>
              <a:t>?</a:t>
            </a:r>
            <a:endParaRPr sz="2800" dirty="0">
              <a:latin typeface="Calibri"/>
              <a:ea typeface="Calibri"/>
              <a:cs typeface="Calibri"/>
              <a:sym typeface="Calibri"/>
            </a:endParaRPr>
          </a:p>
          <a:p>
            <a:pPr marL="1514475" lvl="3" indent="-142875">
              <a:spcBef>
                <a:spcPts val="400"/>
              </a:spcBef>
              <a:buClr>
                <a:srgbClr val="1E1C11"/>
              </a:buClr>
              <a:buFont typeface="Arial"/>
              <a:defRPr sz="1800"/>
            </a:pPr>
            <a:r>
              <a:rPr sz="2800" dirty="0">
                <a:solidFill>
                  <a:srgbClr val="1E1C11"/>
                </a:solidFill>
              </a:rPr>
              <a:t>single vs. collaborator?</a:t>
            </a:r>
            <a:endParaRPr sz="2800" dirty="0">
              <a:latin typeface="Calibri"/>
              <a:ea typeface="Calibri"/>
              <a:cs typeface="Calibri"/>
              <a:sym typeface="Calibri"/>
            </a:endParaRPr>
          </a:p>
          <a:p>
            <a:pPr marL="1057275" lvl="2" indent="-142875">
              <a:spcBef>
                <a:spcPts val="400"/>
              </a:spcBef>
              <a:buClr>
                <a:srgbClr val="1E1C11"/>
              </a:buClr>
              <a:buFont typeface="Arial"/>
              <a:defRPr sz="1800"/>
            </a:pPr>
            <a:r>
              <a:rPr sz="2800" dirty="0">
                <a:solidFill>
                  <a:srgbClr val="1E1C11"/>
                </a:solidFill>
              </a:rPr>
              <a:t>Attacker motivation and capabilities</a:t>
            </a:r>
            <a:endParaRPr sz="2800" dirty="0">
              <a:latin typeface="Calibri"/>
              <a:ea typeface="Calibri"/>
              <a:cs typeface="Calibri"/>
              <a:sym typeface="Calibri"/>
            </a:endParaRPr>
          </a:p>
          <a:p>
            <a:pPr lvl="1">
              <a:buClr>
                <a:srgbClr val="1E1C11"/>
              </a:buClr>
              <a:buFont typeface="Arial"/>
              <a:defRPr sz="1800"/>
            </a:pPr>
            <a:r>
              <a:rPr sz="2800" dirty="0">
                <a:solidFill>
                  <a:srgbClr val="1E1C11"/>
                </a:solidFill>
              </a:rPr>
              <a:t>Attacker goals</a:t>
            </a:r>
            <a:endParaRPr sz="2800" dirty="0"/>
          </a:p>
        </p:txBody>
      </p:sp>
      <p:sp>
        <p:nvSpPr>
          <p:cNvPr id="4" name="Shape 134"/>
          <p:cNvSpPr/>
          <p:nvPr/>
        </p:nvSpPr>
        <p:spPr>
          <a:xfrm>
            <a:off x="1828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marL="342900" indent="-685800">
              <a:lnSpc>
                <a:spcPts val="3600"/>
              </a:lnSpc>
            </a:pPr>
            <a:r>
              <a:rPr sz="3600" b="1" spc="-200" dirty="0">
                <a:solidFill>
                  <a:srgbClr val="1E1C11"/>
                </a:solidFill>
                <a:latin typeface="Arial"/>
                <a:ea typeface="Arial"/>
                <a:cs typeface="Arial"/>
                <a:sym typeface="Arial"/>
              </a:rPr>
              <a:t>Threat Model</a:t>
            </a:r>
            <a:endParaRPr sz="3600" b="1" spc="-150" dirty="0">
              <a:latin typeface="Arial"/>
              <a:ea typeface="Arial"/>
              <a:cs typeface="Arial"/>
              <a:sym typeface="Arial"/>
            </a:endParaRPr>
          </a:p>
        </p:txBody>
      </p:sp>
    </p:spTree>
    <p:extLst>
      <p:ext uri="{BB962C8B-B14F-4D97-AF65-F5344CB8AC3E}">
        <p14:creationId xmlns:p14="http://schemas.microsoft.com/office/powerpoint/2010/main" val="292772941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8077200" y="6087110"/>
            <a:ext cx="2133600" cy="269241"/>
          </a:xfrm>
          <a:prstGeom prst="rect">
            <a:avLst/>
          </a:prstGeom>
          <a:extLst>
            <a:ext uri="{C572A759-6A51-4108-AA02-DFA0A04FC94B}">
              <ma14:wrappingTextBoxFlag xmlns:ma14="http://schemas.microsoft.com/office/mac/drawingml/2011/main" xmlns="" val="1"/>
            </a:ext>
          </a:extLst>
        </p:spPr>
        <p:txBody>
          <a:bodyPr vert="horz" lIns="0" tIns="0" rIns="0" bIns="0" rtlCol="0" anchor="ctr">
            <a:normAutofit lnSpcReduction="10000"/>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12</a:t>
            </a:fld>
            <a:endParaRPr>
              <a:solidFill>
                <a:srgbClr val="888888"/>
              </a:solidFill>
            </a:endParaRPr>
          </a:p>
        </p:txBody>
      </p:sp>
      <p:sp>
        <p:nvSpPr>
          <p:cNvPr id="3" name="Shape 130"/>
          <p:cNvSpPr>
            <a:spLocks noGrp="1"/>
          </p:cNvSpPr>
          <p:nvPr>
            <p:ph type="body" idx="1"/>
          </p:nvPr>
        </p:nvSpPr>
        <p:spPr>
          <a:xfrm>
            <a:off x="218364" y="1493843"/>
            <a:ext cx="9840036" cy="4525963"/>
          </a:xfrm>
          <a:prstGeom prst="rect">
            <a:avLst/>
          </a:prstGeom>
        </p:spPr>
        <p:txBody>
          <a:bodyPr>
            <a:normAutofit/>
          </a:bodyPr>
          <a:lstStyle/>
          <a:p>
            <a:pPr marL="0" indent="0">
              <a:buClr>
                <a:srgbClr val="1E1C11"/>
              </a:buClr>
              <a:buSzPct val="100000"/>
              <a:buFont typeface="Arial"/>
              <a:buChar char="•"/>
              <a:defRPr sz="1800"/>
            </a:pPr>
            <a:r>
              <a:rPr sz="2800" dirty="0">
                <a:solidFill>
                  <a:srgbClr val="1E1C11"/>
                </a:solidFill>
              </a:rPr>
              <a:t>A threat model helps in analyzing a security problem, design mitigation strategies, and evaluate solutions</a:t>
            </a:r>
          </a:p>
          <a:p>
            <a:pPr marL="0" indent="0">
              <a:buClr>
                <a:srgbClr val="1E1C11"/>
              </a:buClr>
              <a:buSzPct val="100000"/>
              <a:buFont typeface="Arial"/>
              <a:buChar char="•"/>
              <a:defRPr sz="1800"/>
            </a:pPr>
            <a:r>
              <a:rPr sz="2800" dirty="0">
                <a:solidFill>
                  <a:srgbClr val="1E1C11"/>
                </a:solidFill>
              </a:rPr>
              <a:t>Steps:</a:t>
            </a:r>
          </a:p>
          <a:p>
            <a:pPr lvl="1">
              <a:buClr>
                <a:srgbClr val="1E1C11"/>
              </a:buClr>
              <a:buFont typeface="Arial"/>
              <a:defRPr sz="1800"/>
            </a:pPr>
            <a:r>
              <a:rPr sz="2800" dirty="0">
                <a:solidFill>
                  <a:srgbClr val="1E1C11"/>
                </a:solidFill>
              </a:rPr>
              <a:t>Identify attackers, assets, threats and other components</a:t>
            </a:r>
            <a:endParaRPr sz="2800" dirty="0"/>
          </a:p>
          <a:p>
            <a:pPr lvl="1">
              <a:buClr>
                <a:srgbClr val="1E1C11"/>
              </a:buClr>
              <a:buFont typeface="Arial"/>
              <a:defRPr sz="1800"/>
            </a:pPr>
            <a:r>
              <a:rPr sz="2800" dirty="0">
                <a:solidFill>
                  <a:srgbClr val="1E1C11"/>
                </a:solidFill>
              </a:rPr>
              <a:t>Rank the threats</a:t>
            </a:r>
            <a:endParaRPr sz="2800" dirty="0"/>
          </a:p>
          <a:p>
            <a:pPr lvl="1">
              <a:buClr>
                <a:srgbClr val="1E1C11"/>
              </a:buClr>
              <a:buFont typeface="Arial"/>
              <a:defRPr sz="1800"/>
            </a:pPr>
            <a:r>
              <a:rPr sz="2800" dirty="0">
                <a:solidFill>
                  <a:srgbClr val="1E1C11"/>
                </a:solidFill>
              </a:rPr>
              <a:t>Choose mitigation strategies</a:t>
            </a:r>
            <a:endParaRPr sz="2800" dirty="0"/>
          </a:p>
          <a:p>
            <a:pPr lvl="1">
              <a:buClr>
                <a:srgbClr val="1E1C11"/>
              </a:buClr>
              <a:buFont typeface="Arial"/>
              <a:defRPr sz="1800"/>
            </a:pPr>
            <a:r>
              <a:rPr sz="2800" dirty="0">
                <a:solidFill>
                  <a:srgbClr val="1E1C11"/>
                </a:solidFill>
              </a:rPr>
              <a:t>Build solutions based on the strategies</a:t>
            </a:r>
          </a:p>
        </p:txBody>
      </p:sp>
      <p:sp>
        <p:nvSpPr>
          <p:cNvPr id="5" name="TextBox 4"/>
          <p:cNvSpPr txBox="1"/>
          <p:nvPr/>
        </p:nvSpPr>
        <p:spPr>
          <a:xfrm>
            <a:off x="1037230" y="245660"/>
            <a:ext cx="8884692" cy="923330"/>
          </a:xfrm>
          <a:prstGeom prst="rect">
            <a:avLst/>
          </a:prstGeom>
          <a:noFill/>
        </p:spPr>
        <p:txBody>
          <a:bodyPr wrap="square" rtlCol="0">
            <a:spAutoFit/>
          </a:bodyPr>
          <a:lstStyle/>
          <a:p>
            <a:pPr lvl="0"/>
            <a:r>
              <a:rPr lang="en-IN" sz="3600" b="1" dirty="0">
                <a:latin typeface="Aerial"/>
              </a:rPr>
              <a:t>Threat Model (</a:t>
            </a:r>
            <a:r>
              <a:rPr lang="en-IN" sz="3600" b="1" dirty="0" err="1">
                <a:latin typeface="Aerial"/>
              </a:rPr>
              <a:t>Cont</a:t>
            </a:r>
            <a:r>
              <a:rPr lang="en-IN" sz="3600" b="1" dirty="0">
                <a:latin typeface="Aerial"/>
              </a:rPr>
              <a:t>…)</a:t>
            </a:r>
          </a:p>
          <a:p>
            <a:endParaRPr lang="en-IN" dirty="0"/>
          </a:p>
        </p:txBody>
      </p:sp>
    </p:spTree>
    <p:extLst>
      <p:ext uri="{BB962C8B-B14F-4D97-AF65-F5344CB8AC3E}">
        <p14:creationId xmlns:p14="http://schemas.microsoft.com/office/powerpoint/2010/main" val="3364954710"/>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lnSpcReduction="10000"/>
          </a:bodyPr>
          <a:lstStyle/>
          <a:p>
            <a:r>
              <a:rPr lang="en-US" sz="2800" dirty="0"/>
              <a:t>Cloud security has unique challenges due to:</a:t>
            </a:r>
          </a:p>
          <a:p>
            <a:pPr marL="457200" indent="-457200">
              <a:buFont typeface="Arial" panose="020B0604020202020204" pitchFamily="34" charset="0"/>
              <a:buChar char="•"/>
            </a:pPr>
            <a:r>
              <a:rPr lang="en-IN" sz="2800" dirty="0"/>
              <a:t>Shared infrastructure</a:t>
            </a:r>
          </a:p>
          <a:p>
            <a:pPr marL="457200" indent="-457200">
              <a:buFont typeface="Arial" panose="020B0604020202020204" pitchFamily="34" charset="0"/>
              <a:buChar char="•"/>
            </a:pPr>
            <a:r>
              <a:rPr lang="en-US" sz="2800" dirty="0"/>
              <a:t>Rapid movement of servers and workload in the infrastructure</a:t>
            </a:r>
          </a:p>
          <a:p>
            <a:endParaRPr lang="en-US" sz="2800" dirty="0"/>
          </a:p>
          <a:p>
            <a:r>
              <a:rPr lang="en-US" sz="2800" dirty="0"/>
              <a:t>The </a:t>
            </a:r>
            <a:r>
              <a:rPr lang="en-US" sz="2800" b="1" dirty="0"/>
              <a:t>basic objectives </a:t>
            </a:r>
            <a:r>
              <a:rPr lang="en-US" sz="2800" dirty="0"/>
              <a:t>of cloud security are:</a:t>
            </a:r>
          </a:p>
          <a:p>
            <a:pPr marL="457200" indent="-457200">
              <a:buAutoNum type="arabicParenR"/>
            </a:pPr>
            <a:r>
              <a:rPr lang="en-US" sz="2800" b="1" dirty="0"/>
              <a:t>Confidentiality: </a:t>
            </a:r>
            <a:r>
              <a:rPr lang="en-US" sz="3200" dirty="0"/>
              <a:t>Prevention of intentional or unintentional unauthorized </a:t>
            </a:r>
            <a:r>
              <a:rPr lang="en-IN" sz="3200" dirty="0"/>
              <a:t>disclosure of information</a:t>
            </a:r>
            <a:endParaRPr lang="en-US" sz="2800" dirty="0"/>
          </a:p>
          <a:p>
            <a:pPr marL="457200" indent="-457200">
              <a:buAutoNum type="arabicParenR"/>
            </a:pPr>
            <a:r>
              <a:rPr lang="en-US" sz="2800" b="1" dirty="0"/>
              <a:t>Integrity: </a:t>
            </a:r>
            <a:r>
              <a:rPr lang="en-US" sz="3200" dirty="0"/>
              <a:t>Modifications are not made to data by unauthorized personnel or processes</a:t>
            </a:r>
            <a:endParaRPr lang="en-US" sz="2800" dirty="0"/>
          </a:p>
          <a:p>
            <a:pPr marL="457200" indent="-457200">
              <a:buAutoNum type="arabicParenR"/>
            </a:pPr>
            <a:r>
              <a:rPr lang="en-US" sz="2800" b="1" dirty="0"/>
              <a:t>Availability: </a:t>
            </a:r>
            <a:r>
              <a:rPr lang="en-US" sz="3200" dirty="0"/>
              <a:t>To ensure the </a:t>
            </a:r>
            <a:r>
              <a:rPr lang="en-US" sz="3200" b="1" dirty="0"/>
              <a:t>reliable and timely access to cloud data </a:t>
            </a:r>
            <a:r>
              <a:rPr lang="en-US" sz="3200" dirty="0"/>
              <a:t>or cloud computing resources by the appropriate personnel</a:t>
            </a:r>
            <a:endParaRPr lang="en-US" sz="2800" b="1" dirty="0"/>
          </a:p>
        </p:txBody>
      </p:sp>
      <p:sp>
        <p:nvSpPr>
          <p:cNvPr id="3" name="TextBox 2"/>
          <p:cNvSpPr txBox="1"/>
          <p:nvPr/>
        </p:nvSpPr>
        <p:spPr>
          <a:xfrm>
            <a:off x="300251" y="218364"/>
            <a:ext cx="11078949" cy="646331"/>
          </a:xfrm>
          <a:prstGeom prst="rect">
            <a:avLst/>
          </a:prstGeom>
          <a:noFill/>
        </p:spPr>
        <p:txBody>
          <a:bodyPr wrap="square" rtlCol="0">
            <a:spAutoFit/>
          </a:bodyPr>
          <a:lstStyle/>
          <a:p>
            <a:r>
              <a:rPr lang="en-US" sz="3600" b="1" dirty="0"/>
              <a:t>Cloud Information Security Objectives</a:t>
            </a:r>
            <a:endParaRPr lang="en-IN" sz="3600" b="1" dirty="0"/>
          </a:p>
        </p:txBody>
      </p:sp>
    </p:spTree>
    <p:extLst>
      <p:ext uri="{BB962C8B-B14F-4D97-AF65-F5344CB8AC3E}">
        <p14:creationId xmlns:p14="http://schemas.microsoft.com/office/powerpoint/2010/main" val="363004494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Additional Objectives of Cloud Security</a:t>
            </a:r>
            <a:endParaRPr lang="en-IN" b="1" dirty="0"/>
          </a:p>
        </p:txBody>
      </p:sp>
      <p:sp>
        <p:nvSpPr>
          <p:cNvPr id="3" name="Content Placeholder 2"/>
          <p:cNvSpPr>
            <a:spLocks noGrp="1"/>
          </p:cNvSpPr>
          <p:nvPr>
            <p:ph idx="1"/>
          </p:nvPr>
        </p:nvSpPr>
        <p:spPr/>
        <p:txBody>
          <a:bodyPr>
            <a:normAutofit/>
          </a:bodyPr>
          <a:lstStyle/>
          <a:p>
            <a:pPr marL="0" indent="0">
              <a:buNone/>
            </a:pPr>
            <a:r>
              <a:rPr lang="en-US" dirty="0"/>
              <a:t>These include:</a:t>
            </a:r>
          </a:p>
          <a:p>
            <a:pPr marL="0" indent="0">
              <a:buNone/>
            </a:pPr>
            <a:r>
              <a:rPr lang="en-US" dirty="0" err="1"/>
              <a:t>i</a:t>
            </a:r>
            <a:r>
              <a:rPr lang="en-US" dirty="0"/>
              <a:t>. </a:t>
            </a:r>
            <a:r>
              <a:rPr lang="en-US" b="1" dirty="0"/>
              <a:t>Cost-effectiveness: </a:t>
            </a:r>
            <a:r>
              <a:rPr lang="en-US" dirty="0"/>
              <a:t>Security implementation should not greatly increase the cost of a cloud solution.</a:t>
            </a:r>
          </a:p>
          <a:p>
            <a:pPr marL="0" indent="0">
              <a:buNone/>
            </a:pPr>
            <a:r>
              <a:rPr lang="en-US" dirty="0"/>
              <a:t>ii. </a:t>
            </a:r>
            <a:r>
              <a:rPr lang="en-US" b="1" dirty="0"/>
              <a:t>Reliability and performance: </a:t>
            </a:r>
            <a:r>
              <a:rPr lang="en-US" dirty="0"/>
              <a:t>These should not be greatly impacted by cloud </a:t>
            </a:r>
            <a:r>
              <a:rPr lang="en-IN" dirty="0"/>
              <a:t>security.</a:t>
            </a:r>
          </a:p>
        </p:txBody>
      </p:sp>
    </p:spTree>
    <p:extLst>
      <p:ext uri="{BB962C8B-B14F-4D97-AF65-F5344CB8AC3E}">
        <p14:creationId xmlns:p14="http://schemas.microsoft.com/office/powerpoint/2010/main" val="24552822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Cloud Security Services</a:t>
            </a:r>
            <a:endParaRPr lang="en-IN" b="1" dirty="0"/>
          </a:p>
        </p:txBody>
      </p:sp>
      <p:sp>
        <p:nvSpPr>
          <p:cNvPr id="3" name="Content Placeholder 2"/>
          <p:cNvSpPr>
            <a:spLocks noGrp="1"/>
          </p:cNvSpPr>
          <p:nvPr>
            <p:ph idx="1"/>
          </p:nvPr>
        </p:nvSpPr>
        <p:spPr/>
        <p:txBody>
          <a:bodyPr>
            <a:normAutofit/>
          </a:bodyPr>
          <a:lstStyle/>
          <a:p>
            <a:pPr marL="0" indent="0">
              <a:buNone/>
            </a:pPr>
            <a:r>
              <a:rPr lang="en-US" dirty="0"/>
              <a:t>Factors that directly affect </a:t>
            </a:r>
            <a:r>
              <a:rPr lang="en-US" b="1" dirty="0"/>
              <a:t>cloud software assurance </a:t>
            </a:r>
            <a:r>
              <a:rPr lang="en-US" dirty="0"/>
              <a:t>include are:</a:t>
            </a:r>
          </a:p>
          <a:p>
            <a:pPr marL="514350" indent="-514350">
              <a:buAutoNum type="arabicPeriod"/>
            </a:pPr>
            <a:r>
              <a:rPr lang="en-US" b="1" dirty="0"/>
              <a:t>Authentication:</a:t>
            </a:r>
            <a:endParaRPr lang="en-US" dirty="0"/>
          </a:p>
          <a:p>
            <a:pPr marL="0" indent="0">
              <a:buNone/>
            </a:pPr>
            <a:r>
              <a:rPr lang="en-US" dirty="0"/>
              <a:t>-</a:t>
            </a:r>
            <a:r>
              <a:rPr lang="en-IN" dirty="0"/>
              <a:t>It </a:t>
            </a:r>
            <a:r>
              <a:rPr lang="en-US" dirty="0"/>
              <a:t>is about testing the user’s identity and ensures that users are who they claim to be. </a:t>
            </a:r>
          </a:p>
          <a:p>
            <a:pPr marL="0" indent="0">
              <a:buNone/>
            </a:pPr>
            <a:r>
              <a:rPr lang="en-US" dirty="0"/>
              <a:t>-For example, a user presents an identity (user ID) to a computer login screen and then has to provide a password. </a:t>
            </a:r>
            <a:r>
              <a:rPr lang="en-US" b="1" dirty="0"/>
              <a:t>The computer system authenticates the user by verifying that the password corresponds to the individual presenting the ID</a:t>
            </a:r>
            <a:r>
              <a:rPr lang="en-US" dirty="0"/>
              <a:t>.</a:t>
            </a:r>
            <a:endParaRPr lang="en-IN" dirty="0"/>
          </a:p>
        </p:txBody>
      </p:sp>
    </p:spTree>
    <p:extLst>
      <p:ext uri="{BB962C8B-B14F-4D97-AF65-F5344CB8AC3E}">
        <p14:creationId xmlns:p14="http://schemas.microsoft.com/office/powerpoint/2010/main" val="16758928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Cloud Security Services (</a:t>
            </a:r>
            <a:r>
              <a:rPr lang="en-US" b="1" dirty="0" err="1"/>
              <a:t>Cont</a:t>
            </a:r>
            <a:r>
              <a:rPr lang="en-US" b="1" dirty="0"/>
              <a:t>…)</a:t>
            </a:r>
            <a:endParaRPr lang="en-IN"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2) </a:t>
            </a:r>
            <a:r>
              <a:rPr lang="en-US" b="1" dirty="0"/>
              <a:t>A</a:t>
            </a:r>
            <a:r>
              <a:rPr lang="en-IN" b="1" dirty="0" err="1"/>
              <a:t>uthorization</a:t>
            </a:r>
            <a:r>
              <a:rPr lang="en-IN" b="1" dirty="0"/>
              <a:t>:</a:t>
            </a:r>
            <a:r>
              <a:rPr lang="en-IN" dirty="0"/>
              <a:t> </a:t>
            </a:r>
          </a:p>
          <a:p>
            <a:pPr marL="0" indent="0">
              <a:buNone/>
            </a:pPr>
            <a:r>
              <a:rPr lang="en-IN" dirty="0"/>
              <a:t>- It </a:t>
            </a:r>
            <a:r>
              <a:rPr lang="en-US" dirty="0"/>
              <a:t>refers to rights and privileges granted to an individual or process  that enable </a:t>
            </a:r>
            <a:r>
              <a:rPr lang="en-US" b="1" dirty="0"/>
              <a:t>access to computer resources and information assets</a:t>
            </a:r>
            <a:r>
              <a:rPr lang="en-US" dirty="0"/>
              <a:t>.</a:t>
            </a:r>
            <a:endParaRPr lang="en-IN" dirty="0"/>
          </a:p>
          <a:p>
            <a:pPr marL="0" indent="0">
              <a:buNone/>
            </a:pPr>
            <a:r>
              <a:rPr lang="en-IN" dirty="0"/>
              <a:t>- Once a user’s </a:t>
            </a:r>
            <a:r>
              <a:rPr lang="en-US" dirty="0"/>
              <a:t>identity and authentication are established, authorization levels determine the extent of system rights a user can hold. </a:t>
            </a:r>
          </a:p>
          <a:p>
            <a:pPr marL="0" indent="0">
              <a:buNone/>
            </a:pPr>
            <a:r>
              <a:rPr lang="en-IN" b="1" dirty="0"/>
              <a:t>3) Auditing:</a:t>
            </a:r>
            <a:r>
              <a:rPr lang="en-IN" dirty="0"/>
              <a:t> </a:t>
            </a:r>
          </a:p>
          <a:p>
            <a:pPr marL="0" indent="0">
              <a:buNone/>
            </a:pPr>
            <a:r>
              <a:rPr lang="en-IN" dirty="0"/>
              <a:t>- </a:t>
            </a:r>
            <a:r>
              <a:rPr lang="en-US" dirty="0"/>
              <a:t>To maintain operational assurance, </a:t>
            </a:r>
            <a:r>
              <a:rPr lang="en-US" b="1" dirty="0"/>
              <a:t>organizations use two  basic methods</a:t>
            </a:r>
            <a:r>
              <a:rPr lang="en-US" dirty="0"/>
              <a:t>: </a:t>
            </a:r>
            <a:r>
              <a:rPr lang="en-US" b="1" dirty="0"/>
              <a:t>System </a:t>
            </a:r>
            <a:r>
              <a:rPr lang="en-IN" b="1" dirty="0"/>
              <a:t>audits </a:t>
            </a:r>
            <a:r>
              <a:rPr lang="en-IN" dirty="0"/>
              <a:t>and </a:t>
            </a:r>
            <a:r>
              <a:rPr lang="en-IN" b="1" dirty="0"/>
              <a:t>Monitoring.</a:t>
            </a:r>
          </a:p>
          <a:p>
            <a:pPr marL="0" indent="0">
              <a:buNone/>
            </a:pPr>
            <a:r>
              <a:rPr lang="en-US" dirty="0"/>
              <a:t>-A </a:t>
            </a:r>
            <a:r>
              <a:rPr lang="en-US" b="1" i="1" dirty="0"/>
              <a:t>system audit</a:t>
            </a:r>
            <a:r>
              <a:rPr lang="en-US" i="1" dirty="0"/>
              <a:t> </a:t>
            </a:r>
            <a:r>
              <a:rPr lang="en-US" dirty="0"/>
              <a:t>is a one-time or periodic event to evaluate security.</a:t>
            </a:r>
          </a:p>
          <a:p>
            <a:pPr marL="0" indent="0">
              <a:buNone/>
            </a:pPr>
            <a:r>
              <a:rPr lang="en-US" i="1" dirty="0"/>
              <a:t>- </a:t>
            </a:r>
            <a:r>
              <a:rPr lang="en-US" b="1" i="1" dirty="0"/>
              <a:t>Monitoring</a:t>
            </a:r>
            <a:r>
              <a:rPr lang="en-US" i="1" dirty="0"/>
              <a:t> </a:t>
            </a:r>
            <a:r>
              <a:rPr lang="en-US" dirty="0"/>
              <a:t>refers to an ongoing activity that examines either the system</a:t>
            </a:r>
          </a:p>
          <a:p>
            <a:pPr marL="0" indent="0">
              <a:buNone/>
            </a:pPr>
            <a:r>
              <a:rPr lang="en-US" dirty="0"/>
              <a:t>or the users, such as </a:t>
            </a:r>
            <a:r>
              <a:rPr lang="en-US" b="1" dirty="0"/>
              <a:t>intrusion detection</a:t>
            </a:r>
            <a:r>
              <a:rPr lang="en-US" dirty="0"/>
              <a:t>.</a:t>
            </a:r>
          </a:p>
        </p:txBody>
      </p:sp>
    </p:spTree>
    <p:extLst>
      <p:ext uri="{BB962C8B-B14F-4D97-AF65-F5344CB8AC3E}">
        <p14:creationId xmlns:p14="http://schemas.microsoft.com/office/powerpoint/2010/main" val="2612008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Cloud Security Services (</a:t>
            </a:r>
            <a:r>
              <a:rPr lang="en-US" b="1" dirty="0" err="1"/>
              <a:t>Cont</a:t>
            </a:r>
            <a:r>
              <a:rPr lang="en-US" b="1" dirty="0"/>
              <a:t>…)</a:t>
            </a:r>
            <a:endParaRPr lang="en-IN" b="1" dirty="0"/>
          </a:p>
        </p:txBody>
      </p:sp>
      <p:sp>
        <p:nvSpPr>
          <p:cNvPr id="3" name="Content Placeholder 2"/>
          <p:cNvSpPr>
            <a:spLocks noGrp="1"/>
          </p:cNvSpPr>
          <p:nvPr>
            <p:ph idx="1"/>
          </p:nvPr>
        </p:nvSpPr>
        <p:spPr/>
        <p:txBody>
          <a:bodyPr>
            <a:normAutofit/>
          </a:bodyPr>
          <a:lstStyle/>
          <a:p>
            <a:pPr marL="0" indent="0">
              <a:buNone/>
            </a:pPr>
            <a:r>
              <a:rPr lang="en-US" b="1" dirty="0"/>
              <a:t>3) Auditing: (</a:t>
            </a:r>
            <a:r>
              <a:rPr lang="en-US" b="1" dirty="0" err="1"/>
              <a:t>Cont</a:t>
            </a:r>
            <a:r>
              <a:rPr lang="en-US" b="1" dirty="0"/>
              <a:t>…)</a:t>
            </a:r>
          </a:p>
          <a:p>
            <a:pPr marL="0" indent="0">
              <a:buNone/>
            </a:pPr>
            <a:r>
              <a:rPr lang="en-US" b="1" dirty="0"/>
              <a:t>IT auditors</a:t>
            </a:r>
            <a:r>
              <a:rPr lang="en-US" dirty="0"/>
              <a:t> typically audit the following functions:</a:t>
            </a:r>
          </a:p>
          <a:p>
            <a:r>
              <a:rPr lang="en-IN" dirty="0"/>
              <a:t>System and transaction controls</a:t>
            </a:r>
          </a:p>
          <a:p>
            <a:r>
              <a:rPr lang="en-IN" dirty="0"/>
              <a:t>Systems development standards</a:t>
            </a:r>
          </a:p>
          <a:p>
            <a:r>
              <a:rPr lang="en-IN" dirty="0"/>
              <a:t>Backup controls</a:t>
            </a:r>
          </a:p>
          <a:p>
            <a:r>
              <a:rPr lang="en-IN" dirty="0"/>
              <a:t>Data </a:t>
            </a:r>
            <a:r>
              <a:rPr lang="en-IN" dirty="0" err="1"/>
              <a:t>center</a:t>
            </a:r>
            <a:r>
              <a:rPr lang="en-IN" dirty="0"/>
              <a:t> security, etc.</a:t>
            </a:r>
          </a:p>
        </p:txBody>
      </p:sp>
    </p:spTree>
    <p:extLst>
      <p:ext uri="{BB962C8B-B14F-4D97-AF65-F5344CB8AC3E}">
        <p14:creationId xmlns:p14="http://schemas.microsoft.com/office/powerpoint/2010/main" val="7473841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Cloud Security Services (</a:t>
            </a:r>
            <a:r>
              <a:rPr lang="en-US" b="1" dirty="0" err="1"/>
              <a:t>Cont</a:t>
            </a:r>
            <a:r>
              <a:rPr lang="en-US" b="1" dirty="0"/>
              <a:t>…)</a:t>
            </a:r>
            <a:endParaRPr lang="en-IN" b="1"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Audit Log:</a:t>
            </a:r>
          </a:p>
          <a:p>
            <a:pPr marL="0" indent="0">
              <a:buNone/>
            </a:pPr>
            <a:r>
              <a:rPr lang="en-US" dirty="0"/>
              <a:t>An </a:t>
            </a:r>
            <a:r>
              <a:rPr lang="en-US" i="1" dirty="0"/>
              <a:t>audit trail or log </a:t>
            </a:r>
            <a:r>
              <a:rPr lang="en-US" dirty="0"/>
              <a:t>is a </a:t>
            </a:r>
            <a:r>
              <a:rPr lang="en-US" i="1" dirty="0"/>
              <a:t>set of records that collectively provide </a:t>
            </a:r>
            <a:r>
              <a:rPr lang="en-US" b="1" i="1" dirty="0"/>
              <a:t>documentary evidence of processing, used to aid in tracing from original transactions forward to related records and reports, and/or backward from records and reports to </a:t>
            </a:r>
            <a:r>
              <a:rPr lang="en-IN" b="1" i="1" dirty="0"/>
              <a:t>their component source transactions</a:t>
            </a:r>
            <a:r>
              <a:rPr lang="en-IN" dirty="0"/>
              <a:t>.</a:t>
            </a:r>
          </a:p>
          <a:p>
            <a:pPr marL="0" indent="0">
              <a:buNone/>
            </a:pPr>
            <a:r>
              <a:rPr lang="en-US" dirty="0"/>
              <a:t>Audit logs should record the following:</a:t>
            </a:r>
          </a:p>
          <a:p>
            <a:r>
              <a:rPr lang="en-US" dirty="0"/>
              <a:t>The transaction’s date and time</a:t>
            </a:r>
          </a:p>
          <a:p>
            <a:r>
              <a:rPr lang="en-IN" dirty="0"/>
              <a:t>Who processed the transaction</a:t>
            </a:r>
          </a:p>
          <a:p>
            <a:r>
              <a:rPr lang="en-US" dirty="0"/>
              <a:t>At which terminal the transaction was processed</a:t>
            </a:r>
          </a:p>
          <a:p>
            <a:r>
              <a:rPr lang="en-US" dirty="0"/>
              <a:t>Various security events relating to the transaction</a:t>
            </a:r>
            <a:endParaRPr lang="en-IN" dirty="0"/>
          </a:p>
        </p:txBody>
      </p:sp>
    </p:spTree>
    <p:extLst>
      <p:ext uri="{BB962C8B-B14F-4D97-AF65-F5344CB8AC3E}">
        <p14:creationId xmlns:p14="http://schemas.microsoft.com/office/powerpoint/2010/main" val="9553488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Cloud Security Services (</a:t>
            </a:r>
            <a:r>
              <a:rPr lang="en-US" b="1" dirty="0" err="1"/>
              <a:t>Cont</a:t>
            </a:r>
            <a:r>
              <a:rPr lang="en-US" b="1" dirty="0"/>
              <a:t>…)</a:t>
            </a:r>
            <a:endParaRPr lang="en-IN" dirty="0"/>
          </a:p>
        </p:txBody>
      </p:sp>
      <p:sp>
        <p:nvSpPr>
          <p:cNvPr id="3" name="Content Placeholder 2"/>
          <p:cNvSpPr>
            <a:spLocks noGrp="1"/>
          </p:cNvSpPr>
          <p:nvPr>
            <p:ph idx="1"/>
          </p:nvPr>
        </p:nvSpPr>
        <p:spPr/>
        <p:txBody>
          <a:bodyPr/>
          <a:lstStyle/>
          <a:p>
            <a:pPr marL="0" indent="0">
              <a:buNone/>
            </a:pPr>
            <a:r>
              <a:rPr lang="en-US" dirty="0"/>
              <a:t>4. </a:t>
            </a:r>
            <a:r>
              <a:rPr lang="en-IN" b="1" dirty="0"/>
              <a:t>Accountability: </a:t>
            </a:r>
            <a:r>
              <a:rPr lang="en-IN" dirty="0"/>
              <a:t>It is the </a:t>
            </a:r>
            <a:r>
              <a:rPr lang="en-US" dirty="0"/>
              <a:t>ability to </a:t>
            </a:r>
            <a:r>
              <a:rPr lang="en-US" b="1" dirty="0"/>
              <a:t>determine the actions and behaviors of a single  individual </a:t>
            </a:r>
            <a:r>
              <a:rPr lang="en-US" dirty="0"/>
              <a:t>within a cloud system and </a:t>
            </a:r>
            <a:r>
              <a:rPr lang="en-US" b="1" dirty="0"/>
              <a:t>to identify that particular individual. </a:t>
            </a:r>
          </a:p>
          <a:p>
            <a:r>
              <a:rPr lang="en-IN" dirty="0"/>
              <a:t>Audit </a:t>
            </a:r>
            <a:r>
              <a:rPr lang="en-US" dirty="0"/>
              <a:t>trails and logs support accountability and can be used to conduct postmortem studies in order to analyze historical events and the individuals or processes associated </a:t>
            </a:r>
            <a:r>
              <a:rPr lang="en-IN" dirty="0"/>
              <a:t>with those events.</a:t>
            </a:r>
          </a:p>
          <a:p>
            <a:pPr marL="0" indent="0">
              <a:buNone/>
            </a:pPr>
            <a:r>
              <a:rPr lang="en-US" b="1" u="sng" dirty="0"/>
              <a:t>Note:</a:t>
            </a:r>
            <a:r>
              <a:rPr lang="en-US" dirty="0"/>
              <a:t> Accountability is related to the concept of </a:t>
            </a:r>
            <a:r>
              <a:rPr lang="en-US" i="1" dirty="0"/>
              <a:t>nonrepudiation</a:t>
            </a:r>
            <a:r>
              <a:rPr lang="en-US" dirty="0"/>
              <a:t>, wherein an individual cannot successfully deny the performance of an action.</a:t>
            </a:r>
            <a:endParaRPr lang="en-IN" dirty="0"/>
          </a:p>
        </p:txBody>
      </p:sp>
    </p:spTree>
    <p:extLst>
      <p:ext uri="{BB962C8B-B14F-4D97-AF65-F5344CB8AC3E}">
        <p14:creationId xmlns:p14="http://schemas.microsoft.com/office/powerpoint/2010/main" val="221941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indent="-342900">
              <a:buFont typeface="Arial" panose="020B0604020202020204" pitchFamily="34" charset="0"/>
              <a:buChar char="•"/>
            </a:pPr>
            <a:r>
              <a:rPr lang="en-US" sz="3200" dirty="0"/>
              <a:t>Cloud Security Issues</a:t>
            </a:r>
          </a:p>
          <a:p>
            <a:pPr marL="342900" indent="-342900">
              <a:buFont typeface="Arial" panose="020B0604020202020204" pitchFamily="34" charset="0"/>
              <a:buChar char="•"/>
            </a:pPr>
            <a:r>
              <a:rPr lang="en-US" sz="3200" dirty="0"/>
              <a:t>Threat Models</a:t>
            </a:r>
          </a:p>
          <a:p>
            <a:pPr marL="342900" indent="-342900">
              <a:buFont typeface="Arial" panose="020B0604020202020204" pitchFamily="34" charset="0"/>
              <a:buChar char="•"/>
            </a:pPr>
            <a:r>
              <a:rPr lang="en-US" sz="3200" dirty="0"/>
              <a:t>Goals of Cloud Computing Security.</a:t>
            </a:r>
          </a:p>
          <a:p>
            <a:pPr marL="342900" indent="-342900">
              <a:buFont typeface="Arial" panose="020B0604020202020204" pitchFamily="34" charset="0"/>
              <a:buChar char="•"/>
            </a:pPr>
            <a:r>
              <a:rPr lang="en-US" sz="3200" dirty="0"/>
              <a:t>Availability</a:t>
            </a:r>
          </a:p>
          <a:p>
            <a:pPr marL="342900" indent="-342900">
              <a:buFont typeface="Arial" panose="020B0604020202020204" pitchFamily="34" charset="0"/>
              <a:buChar char="•"/>
            </a:pPr>
            <a:r>
              <a:rPr lang="en-US" sz="3200" dirty="0"/>
              <a:t>Multi-Tenancy</a:t>
            </a:r>
          </a:p>
          <a:p>
            <a:pPr marL="342900" indent="-342900">
              <a:buFont typeface="Arial" panose="020B0604020202020204" pitchFamily="34" charset="0"/>
              <a:buChar char="•"/>
            </a:pPr>
            <a:r>
              <a:rPr lang="en-US" sz="3200" dirty="0"/>
              <a:t>Service Level Agreements( SLAs)</a:t>
            </a:r>
          </a:p>
        </p:txBody>
      </p:sp>
      <p:sp>
        <p:nvSpPr>
          <p:cNvPr id="3" name="TextBox 2"/>
          <p:cNvSpPr txBox="1"/>
          <p:nvPr/>
        </p:nvSpPr>
        <p:spPr>
          <a:xfrm>
            <a:off x="300251" y="409433"/>
            <a:ext cx="10290412" cy="707886"/>
          </a:xfrm>
          <a:prstGeom prst="rect">
            <a:avLst/>
          </a:prstGeom>
          <a:noFill/>
        </p:spPr>
        <p:txBody>
          <a:bodyPr wrap="square" rtlCol="0">
            <a:spAutoFit/>
          </a:bodyPr>
          <a:lstStyle/>
          <a:p>
            <a:r>
              <a:rPr lang="en-US" sz="4000" b="1" dirty="0"/>
              <a:t>Agenda</a:t>
            </a:r>
            <a:endParaRPr lang="en-IN" sz="4000" b="1" dirty="0"/>
          </a:p>
        </p:txBody>
      </p:sp>
    </p:spTree>
    <p:extLst>
      <p:ext uri="{BB962C8B-B14F-4D97-AF65-F5344CB8AC3E}">
        <p14:creationId xmlns:p14="http://schemas.microsoft.com/office/powerpoint/2010/main" val="3164841367"/>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Threats and Vulnerabilities</a:t>
            </a:r>
            <a:endParaRPr lang="en-IN" b="1"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Def (Threat): </a:t>
            </a:r>
          </a:p>
          <a:p>
            <a:pPr marL="0" indent="0">
              <a:buNone/>
            </a:pPr>
            <a:r>
              <a:rPr lang="en-US" b="1" dirty="0"/>
              <a:t>- </a:t>
            </a:r>
            <a:r>
              <a:rPr lang="en-US" dirty="0"/>
              <a:t>It is simply any event that, if realized, can cause damage to a system and create a loss of confidentiality, availability, or integrity.</a:t>
            </a:r>
          </a:p>
          <a:p>
            <a:pPr marL="0" indent="0">
              <a:buNone/>
            </a:pPr>
            <a:r>
              <a:rPr lang="en-IN" dirty="0"/>
              <a:t>- Threats can be malicious, </a:t>
            </a:r>
            <a:r>
              <a:rPr lang="en-US" dirty="0"/>
              <a:t>such as the intentional modification of sensitive information, or they can be accidental — such as an error in a transaction calculation or the accidental </a:t>
            </a:r>
            <a:r>
              <a:rPr lang="en-IN" dirty="0"/>
              <a:t>deletion of a file</a:t>
            </a:r>
          </a:p>
          <a:p>
            <a:pPr marL="0" indent="0">
              <a:buNone/>
            </a:pPr>
            <a:r>
              <a:rPr lang="en-US" b="1" dirty="0"/>
              <a:t>Def(Vulnerability): </a:t>
            </a:r>
          </a:p>
          <a:p>
            <a:pPr marL="0" indent="0">
              <a:buNone/>
            </a:pPr>
            <a:r>
              <a:rPr lang="en-US" b="1" dirty="0"/>
              <a:t>-  </a:t>
            </a:r>
            <a:r>
              <a:rPr lang="en-US" dirty="0"/>
              <a:t>A </a:t>
            </a:r>
            <a:r>
              <a:rPr lang="en-US" i="1" dirty="0"/>
              <a:t>vulnerability </a:t>
            </a:r>
            <a:r>
              <a:rPr lang="en-US" dirty="0"/>
              <a:t>is a weakness in a system that can be exploited by a threat.</a:t>
            </a:r>
          </a:p>
          <a:p>
            <a:r>
              <a:rPr lang="en-US" dirty="0"/>
              <a:t>Reducing the vulnerable aspects of a system can reduce the risk and impact of </a:t>
            </a:r>
            <a:r>
              <a:rPr lang="en-IN" dirty="0"/>
              <a:t>threats on the system. </a:t>
            </a:r>
            <a:r>
              <a:rPr lang="en-US" dirty="0"/>
              <a:t>For example, a password-generation tool, which helps users choose robust passwords, reduces the chance that users will select poor passwords (the vulnerability) and makes the password more difficult to crack (the threat of external attack).</a:t>
            </a:r>
            <a:endParaRPr lang="en-IN" b="1" dirty="0"/>
          </a:p>
        </p:txBody>
      </p:sp>
    </p:spTree>
    <p:extLst>
      <p:ext uri="{BB962C8B-B14F-4D97-AF65-F5344CB8AC3E}">
        <p14:creationId xmlns:p14="http://schemas.microsoft.com/office/powerpoint/2010/main" val="31437345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Threats to both Cloud and Traditional Infrastructure</a:t>
            </a:r>
            <a:endParaRPr lang="en-IN" dirty="0"/>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IN" b="1" dirty="0"/>
              <a:t>Eavesdropping: </a:t>
            </a:r>
            <a:r>
              <a:rPr lang="en-US" dirty="0"/>
              <a:t>Data scavenging, traffic or trend analysis, social engineering, economic or political espionage, sniffing, dumpster diving, keystroke monitoring are all types of eavesdropping to gain information or to create a foundation for a later attack.                                                                                       </a:t>
            </a:r>
            <a:r>
              <a:rPr lang="en-US" b="1" dirty="0"/>
              <a:t>Note: </a:t>
            </a:r>
            <a:r>
              <a:rPr lang="en-US" dirty="0"/>
              <a:t>Eavesdropping is a primary cause of the failure of confidentiality.</a:t>
            </a:r>
          </a:p>
          <a:p>
            <a:pPr marL="514350" indent="-514350">
              <a:buFont typeface="+mj-lt"/>
              <a:buAutoNum type="arabicPeriod"/>
            </a:pPr>
            <a:r>
              <a:rPr lang="en-US" b="1" dirty="0"/>
              <a:t>Fraud </a:t>
            </a:r>
            <a:r>
              <a:rPr lang="en-US" dirty="0"/>
              <a:t>— Examples of fraud include collusion, falsified transactions, data manipulation, and other altering of data integrity for gain.</a:t>
            </a:r>
          </a:p>
          <a:p>
            <a:pPr marL="514350" indent="-514350">
              <a:buFont typeface="+mj-lt"/>
              <a:buAutoNum type="arabicPeriod"/>
            </a:pPr>
            <a:r>
              <a:rPr lang="en-US" b="1" dirty="0"/>
              <a:t>Theft — </a:t>
            </a:r>
            <a:r>
              <a:rPr lang="en-US" dirty="0"/>
              <a:t>Examples of theft include the theft of information or trade secrets for profit or unauthorized disclosure, and physical theft of hardware or software.</a:t>
            </a:r>
          </a:p>
          <a:p>
            <a:pPr marL="514350" indent="-514350">
              <a:buFont typeface="+mj-lt"/>
              <a:buAutoNum type="arabicPeriod"/>
            </a:pPr>
            <a:r>
              <a:rPr lang="en-US" b="1" dirty="0"/>
              <a:t>Sabotage </a:t>
            </a:r>
            <a:r>
              <a:rPr lang="en-US" dirty="0"/>
              <a:t>— Sabotage includes denial-of-service (</a:t>
            </a:r>
            <a:r>
              <a:rPr lang="en-US" dirty="0" err="1"/>
              <a:t>DoS</a:t>
            </a:r>
            <a:r>
              <a:rPr lang="en-US" dirty="0"/>
              <a:t>) attacks, production</a:t>
            </a:r>
          </a:p>
          <a:p>
            <a:pPr marL="0" indent="0">
              <a:buNone/>
            </a:pPr>
            <a:r>
              <a:rPr lang="en-US" dirty="0"/>
              <a:t>delays, and data integrity sabotage.</a:t>
            </a:r>
          </a:p>
          <a:p>
            <a:pPr marL="0" indent="0">
              <a:buNone/>
            </a:pPr>
            <a:r>
              <a:rPr lang="en-US" b="1" dirty="0"/>
              <a:t>5.    External attack </a:t>
            </a:r>
            <a:r>
              <a:rPr lang="en-US" dirty="0"/>
              <a:t>— Examples of external attacks include malicious cracking, scanning, and probing to gain infrastructure information, demon dialing to locate an unsecured modem line, and the insertion of a malicious code or virus.</a:t>
            </a:r>
            <a:endParaRPr lang="en-IN" dirty="0"/>
          </a:p>
        </p:txBody>
      </p:sp>
    </p:spTree>
    <p:extLst>
      <p:ext uri="{BB962C8B-B14F-4D97-AF65-F5344CB8AC3E}">
        <p14:creationId xmlns:p14="http://schemas.microsoft.com/office/powerpoint/2010/main" val="38946492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types of attacks</a:t>
            </a:r>
            <a:endParaRPr lang="en-IN" b="1" dirty="0"/>
          </a:p>
        </p:txBody>
      </p:sp>
      <p:sp>
        <p:nvSpPr>
          <p:cNvPr id="3" name="Content Placeholder 2"/>
          <p:cNvSpPr>
            <a:spLocks noGrp="1"/>
          </p:cNvSpPr>
          <p:nvPr>
            <p:ph idx="1"/>
          </p:nvPr>
        </p:nvSpPr>
        <p:spPr/>
        <p:txBody>
          <a:bodyPr>
            <a:normAutofit/>
          </a:bodyPr>
          <a:lstStyle/>
          <a:p>
            <a:pPr marL="514350" indent="-514350">
              <a:buAutoNum type="arabicPeriod"/>
            </a:pPr>
            <a:r>
              <a:rPr lang="en-IN" b="1" dirty="0"/>
              <a:t>Logon Abuse: </a:t>
            </a:r>
            <a:r>
              <a:rPr lang="en-IN" dirty="0"/>
              <a:t>It</a:t>
            </a:r>
            <a:r>
              <a:rPr lang="en-IN" b="1" dirty="0"/>
              <a:t> </a:t>
            </a:r>
            <a:r>
              <a:rPr lang="en-US" dirty="0"/>
              <a:t>refers to legitimate users accessing services of a higher security level that would normally be restricted to them.</a:t>
            </a:r>
          </a:p>
          <a:p>
            <a:pPr marL="514350" indent="-514350">
              <a:buFont typeface="Arial" panose="020B0604020202020204" pitchFamily="34" charset="0"/>
              <a:buAutoNum type="arabicPeriod"/>
            </a:pPr>
            <a:r>
              <a:rPr lang="en-IN" b="1" i="1" dirty="0"/>
              <a:t>Inappropriate System Use:</a:t>
            </a:r>
            <a:r>
              <a:rPr lang="en-US" dirty="0"/>
              <a:t> It refers to the nonbusiness </a:t>
            </a:r>
            <a:r>
              <a:rPr lang="en-US" b="1" dirty="0"/>
              <a:t>or personal use of a network </a:t>
            </a:r>
            <a:r>
              <a:rPr lang="en-US" dirty="0"/>
              <a:t>by otherwise authorized users, such as Internet surfing </a:t>
            </a:r>
            <a:r>
              <a:rPr lang="en-US" b="1" dirty="0"/>
              <a:t>to inappropriate content sites </a:t>
            </a:r>
            <a:r>
              <a:rPr lang="en-US" dirty="0"/>
              <a:t>(travel, pornography, sports, and so forth).</a:t>
            </a:r>
            <a:endParaRPr lang="en-IN" b="1" i="1" dirty="0"/>
          </a:p>
          <a:p>
            <a:pPr marL="514350" indent="-514350">
              <a:buFont typeface="Arial" panose="020B0604020202020204" pitchFamily="34" charset="0"/>
              <a:buAutoNum type="arabicPeriod"/>
            </a:pPr>
            <a:r>
              <a:rPr lang="en-US" dirty="0"/>
              <a:t> </a:t>
            </a:r>
            <a:r>
              <a:rPr lang="en-IN" b="1" i="1" dirty="0"/>
              <a:t>Eavesdropping: </a:t>
            </a:r>
            <a:r>
              <a:rPr lang="en-US" dirty="0"/>
              <a:t>It is a type of network attack that consists of the unauthorized interception of network traffic. </a:t>
            </a:r>
          </a:p>
          <a:p>
            <a:pPr marL="514350" indent="-514350">
              <a:buFont typeface="Arial" panose="020B0604020202020204" pitchFamily="34" charset="0"/>
              <a:buAutoNum type="arabicPeriod"/>
            </a:pPr>
            <a:endParaRPr lang="en-IN" b="1" i="1" dirty="0"/>
          </a:p>
          <a:p>
            <a:pPr marL="514350" indent="-514350">
              <a:buAutoNum type="arabicPeriod"/>
            </a:pPr>
            <a:endParaRPr lang="en-US" dirty="0"/>
          </a:p>
          <a:p>
            <a:pPr marL="514350" indent="-514350">
              <a:buAutoNum type="arabicPeriod"/>
            </a:pPr>
            <a:endParaRPr lang="en-US" dirty="0"/>
          </a:p>
        </p:txBody>
      </p:sp>
    </p:spTree>
    <p:extLst>
      <p:ext uri="{BB962C8B-B14F-4D97-AF65-F5344CB8AC3E}">
        <p14:creationId xmlns:p14="http://schemas.microsoft.com/office/powerpoint/2010/main" val="9067478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types of attacks (</a:t>
            </a:r>
            <a:r>
              <a:rPr lang="en-US" b="1" dirty="0" err="1"/>
              <a:t>Cont</a:t>
            </a:r>
            <a:r>
              <a:rPr lang="en-US" b="1" dirty="0"/>
              <a:t>…)</a:t>
            </a:r>
            <a:endParaRPr lang="en-IN" b="1"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4. </a:t>
            </a:r>
            <a:r>
              <a:rPr lang="en-IN" b="1" i="1" dirty="0"/>
              <a:t>Network Intrusion:</a:t>
            </a:r>
            <a:r>
              <a:rPr lang="en-US" b="1" i="1" dirty="0"/>
              <a:t>  </a:t>
            </a:r>
            <a:r>
              <a:rPr lang="en-US" i="1" dirty="0"/>
              <a:t>It</a:t>
            </a:r>
            <a:r>
              <a:rPr lang="en-US" b="1" i="1" dirty="0"/>
              <a:t> </a:t>
            </a:r>
            <a:r>
              <a:rPr lang="en-US" dirty="0"/>
              <a:t>refers to the use of unauthorized access to break into a network primarily from an external source. The attackers exploit known security vulnerabilities in the security perimeter.</a:t>
            </a:r>
          </a:p>
          <a:p>
            <a:pPr marL="0" indent="0">
              <a:buNone/>
            </a:pPr>
            <a:r>
              <a:rPr lang="en-US" b="1" dirty="0"/>
              <a:t>5. </a:t>
            </a:r>
            <a:r>
              <a:rPr lang="en-IN" b="1" i="1" dirty="0"/>
              <a:t>Denial-of-Service (DoS) Attacks: </a:t>
            </a:r>
          </a:p>
          <a:p>
            <a:r>
              <a:rPr lang="en-IN" i="1" dirty="0"/>
              <a:t>It</a:t>
            </a:r>
            <a:r>
              <a:rPr lang="en-IN" b="1" i="1" dirty="0"/>
              <a:t> </a:t>
            </a:r>
            <a:r>
              <a:rPr lang="en-US" dirty="0"/>
              <a:t>occurs when legitimate users are unable to access information systems, devices, or other network resources due to the actions of a malicious attacker. </a:t>
            </a:r>
          </a:p>
          <a:p>
            <a:r>
              <a:rPr lang="en-US" dirty="0"/>
              <a:t>It is accomplished by flooding the targeted host or network with traffic until the target cannot respond or simply crashes, preventing access for legitimate users</a:t>
            </a:r>
            <a:endParaRPr lang="en-IN" dirty="0"/>
          </a:p>
          <a:p>
            <a:pPr marL="0" indent="0">
              <a:buNone/>
            </a:pPr>
            <a:r>
              <a:rPr lang="en-US" b="1" dirty="0"/>
              <a:t>6. </a:t>
            </a:r>
            <a:r>
              <a:rPr lang="en-IN" b="1" i="1" dirty="0"/>
              <a:t>Session Hijacking Attacks</a:t>
            </a:r>
            <a:r>
              <a:rPr lang="en-IN" i="1" dirty="0"/>
              <a:t>: It refers to </a:t>
            </a:r>
            <a:r>
              <a:rPr lang="en-US" dirty="0"/>
              <a:t>unauthorized access to a system. An attacker hijacks a session between a trusted client and network server. </a:t>
            </a:r>
          </a:p>
          <a:p>
            <a:pPr marL="0" indent="0">
              <a:buNone/>
            </a:pPr>
            <a:endParaRPr lang="en-IN" b="1" i="1" dirty="0"/>
          </a:p>
          <a:p>
            <a:pPr marL="0" indent="0">
              <a:buNone/>
            </a:pPr>
            <a:endParaRPr lang="en-IN" dirty="0"/>
          </a:p>
          <a:p>
            <a:pPr marL="0" indent="0">
              <a:buNone/>
            </a:pPr>
            <a:endParaRPr lang="en-US" dirty="0"/>
          </a:p>
        </p:txBody>
      </p:sp>
    </p:spTree>
    <p:extLst>
      <p:ext uri="{BB962C8B-B14F-4D97-AF65-F5344CB8AC3E}">
        <p14:creationId xmlns:p14="http://schemas.microsoft.com/office/powerpoint/2010/main" val="294037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indent="-342900">
              <a:buFont typeface="Arial" panose="020B0604020202020204" pitchFamily="34" charset="0"/>
              <a:buChar char="•"/>
            </a:pPr>
            <a:r>
              <a:rPr lang="en-US" dirty="0"/>
              <a:t>The cloud consists of a </a:t>
            </a:r>
            <a:r>
              <a:rPr lang="en-US" b="1" dirty="0"/>
              <a:t>shared infrastructure </a:t>
            </a:r>
            <a:r>
              <a:rPr lang="en-US" dirty="0"/>
              <a:t>that can be rapidly configured on demand to meet business needs.</a:t>
            </a:r>
          </a:p>
          <a:p>
            <a:pPr marL="342900" indent="-342900">
              <a:buFont typeface="Arial" panose="020B0604020202020204" pitchFamily="34" charset="0"/>
              <a:buChar char="•"/>
            </a:pPr>
            <a:r>
              <a:rPr lang="en-US" dirty="0"/>
              <a:t>The cloud infrastructure can be partitioned into:</a:t>
            </a:r>
          </a:p>
          <a:p>
            <a:pPr marL="0" indent="0"/>
            <a:r>
              <a:rPr lang="en-US" dirty="0"/>
              <a:t>1) </a:t>
            </a:r>
            <a:r>
              <a:rPr lang="en-US" b="1" dirty="0"/>
              <a:t>Physical infrastructure </a:t>
            </a:r>
          </a:p>
          <a:p>
            <a:pPr marL="0" indent="0"/>
            <a:r>
              <a:rPr lang="en-US" b="1" dirty="0"/>
              <a:t>2) Virtual infrastructure. </a:t>
            </a:r>
          </a:p>
          <a:p>
            <a:pPr marL="0" indent="0"/>
            <a:endParaRPr lang="en-US" dirty="0"/>
          </a:p>
          <a:p>
            <a:pPr marL="0" indent="0"/>
            <a:r>
              <a:rPr lang="en-US" dirty="0"/>
              <a:t>Based on the above, the security of the cloud infrastructure can be classified as </a:t>
            </a:r>
            <a:r>
              <a:rPr lang="en-US" b="1" dirty="0"/>
              <a:t>Physical Security </a:t>
            </a:r>
            <a:r>
              <a:rPr lang="en-US" dirty="0"/>
              <a:t>and </a:t>
            </a:r>
            <a:r>
              <a:rPr lang="en-US" b="1" dirty="0"/>
              <a:t>Virtual Security.</a:t>
            </a:r>
          </a:p>
          <a:p>
            <a:pPr marL="0" indent="0"/>
            <a:endParaRPr lang="en-IN" dirty="0"/>
          </a:p>
        </p:txBody>
      </p:sp>
      <p:sp>
        <p:nvSpPr>
          <p:cNvPr id="3" name="TextBox 2"/>
          <p:cNvSpPr txBox="1"/>
          <p:nvPr/>
        </p:nvSpPr>
        <p:spPr>
          <a:xfrm>
            <a:off x="300251" y="218364"/>
            <a:ext cx="11078949" cy="707886"/>
          </a:xfrm>
          <a:prstGeom prst="rect">
            <a:avLst/>
          </a:prstGeom>
          <a:noFill/>
        </p:spPr>
        <p:txBody>
          <a:bodyPr wrap="square" rtlCol="0">
            <a:spAutoFit/>
          </a:bodyPr>
          <a:lstStyle/>
          <a:p>
            <a:r>
              <a:rPr lang="en-US" sz="4000" b="1" dirty="0"/>
              <a:t>Cloud Infrastructure Security</a:t>
            </a:r>
            <a:endParaRPr lang="en-IN" sz="4000" b="1" dirty="0"/>
          </a:p>
        </p:txBody>
      </p:sp>
    </p:spTree>
    <p:extLst>
      <p:ext uri="{BB962C8B-B14F-4D97-AF65-F5344CB8AC3E}">
        <p14:creationId xmlns:p14="http://schemas.microsoft.com/office/powerpoint/2010/main" val="1474530390"/>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b="1" dirty="0"/>
              <a:t>Physical Security</a:t>
            </a:r>
          </a:p>
        </p:txBody>
      </p:sp>
      <p:sp>
        <p:nvSpPr>
          <p:cNvPr id="6" name="Content Placeholder 5"/>
          <p:cNvSpPr>
            <a:spLocks noGrp="1"/>
          </p:cNvSpPr>
          <p:nvPr>
            <p:ph idx="1"/>
          </p:nvPr>
        </p:nvSpPr>
        <p:spPr/>
        <p:txBody>
          <a:bodyPr/>
          <a:lstStyle/>
          <a:p>
            <a:r>
              <a:rPr lang="en-US" dirty="0"/>
              <a:t>It implies that the data center the cloud is hosted in should be secure</a:t>
            </a:r>
          </a:p>
          <a:p>
            <a:pPr marL="0" indent="0">
              <a:buNone/>
            </a:pPr>
            <a:r>
              <a:rPr lang="en-IN" dirty="0"/>
              <a:t>against </a:t>
            </a:r>
            <a:r>
              <a:rPr lang="en-IN" b="1" dirty="0"/>
              <a:t>physical threats</a:t>
            </a:r>
            <a:r>
              <a:rPr lang="en-IN" dirty="0"/>
              <a:t>. </a:t>
            </a:r>
          </a:p>
          <a:p>
            <a:r>
              <a:rPr lang="en-IN" dirty="0"/>
              <a:t>It includes </a:t>
            </a:r>
            <a:r>
              <a:rPr lang="en-US" b="1" dirty="0"/>
              <a:t>attempts at penetration </a:t>
            </a:r>
            <a:r>
              <a:rPr lang="en-US" dirty="0"/>
              <a:t>by intruders, but also </a:t>
            </a:r>
            <a:r>
              <a:rPr lang="en-US" b="1" dirty="0"/>
              <a:t>protection against natural hazards </a:t>
            </a:r>
            <a:r>
              <a:rPr lang="en-US" dirty="0"/>
              <a:t>and </a:t>
            </a:r>
            <a:r>
              <a:rPr lang="en-US" b="1" dirty="0"/>
              <a:t>disasters</a:t>
            </a:r>
            <a:r>
              <a:rPr lang="en-US" dirty="0"/>
              <a:t> such as floods, and </a:t>
            </a:r>
            <a:r>
              <a:rPr lang="en-US" b="1" dirty="0"/>
              <a:t>human error</a:t>
            </a:r>
            <a:r>
              <a:rPr lang="en-US" dirty="0"/>
              <a:t> such as switching off the air conditioning.</a:t>
            </a:r>
            <a:endParaRPr lang="en-IN" dirty="0"/>
          </a:p>
        </p:txBody>
      </p:sp>
    </p:spTree>
    <p:extLst>
      <p:ext uri="{BB962C8B-B14F-4D97-AF65-F5344CB8AC3E}">
        <p14:creationId xmlns:p14="http://schemas.microsoft.com/office/powerpoint/2010/main" val="970433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sz="5400" b="1" dirty="0"/>
              <a:t>Physical Security (</a:t>
            </a:r>
            <a:r>
              <a:rPr lang="en-IN" sz="5400" b="1" dirty="0" err="1"/>
              <a:t>Cont</a:t>
            </a:r>
            <a:r>
              <a:rPr lang="en-IN" sz="5400" b="1" dirty="0"/>
              <a:t>…)</a:t>
            </a:r>
          </a:p>
        </p:txBody>
      </p:sp>
      <p:sp>
        <p:nvSpPr>
          <p:cNvPr id="6" name="Content Placeholder 5"/>
          <p:cNvSpPr>
            <a:spLocks noGrp="1"/>
          </p:cNvSpPr>
          <p:nvPr>
            <p:ph idx="1"/>
          </p:nvPr>
        </p:nvSpPr>
        <p:spPr/>
        <p:txBody>
          <a:bodyPr>
            <a:normAutofit fontScale="85000" lnSpcReduction="10000"/>
          </a:bodyPr>
          <a:lstStyle/>
          <a:p>
            <a:pPr marL="0" indent="0">
              <a:buNone/>
            </a:pPr>
            <a:r>
              <a:rPr lang="en-IN" b="1" dirty="0"/>
              <a:t>Multi-layered system </a:t>
            </a:r>
            <a:r>
              <a:rPr lang="en-IN" dirty="0"/>
              <a:t>is required to ensure </a:t>
            </a:r>
            <a:r>
              <a:rPr lang="en-IN" b="1" dirty="0"/>
              <a:t>physical security</a:t>
            </a:r>
            <a:r>
              <a:rPr lang="en-IN" dirty="0"/>
              <a:t>. This includes:</a:t>
            </a:r>
          </a:p>
          <a:p>
            <a:pPr marL="0" indent="0">
              <a:buNone/>
            </a:pPr>
            <a:r>
              <a:rPr lang="en-US" dirty="0" err="1"/>
              <a:t>i</a:t>
            </a:r>
            <a:r>
              <a:rPr lang="en-US" dirty="0"/>
              <a:t>. A </a:t>
            </a:r>
            <a:r>
              <a:rPr lang="en-US" b="1" dirty="0"/>
              <a:t>central monitoring and control center </a:t>
            </a:r>
            <a:r>
              <a:rPr lang="en-US" dirty="0"/>
              <a:t>with dedicated staff</a:t>
            </a:r>
          </a:p>
          <a:p>
            <a:pPr marL="0" indent="0">
              <a:buNone/>
            </a:pPr>
            <a:r>
              <a:rPr lang="en-US" dirty="0"/>
              <a:t>ii. Monitoring for each possible physical threat, such as intrusion, or natural</a:t>
            </a:r>
          </a:p>
          <a:p>
            <a:pPr marL="0" indent="0">
              <a:buNone/>
            </a:pPr>
            <a:r>
              <a:rPr lang="en-IN" dirty="0"/>
              <a:t>hazards such as floods.</a:t>
            </a:r>
          </a:p>
          <a:p>
            <a:pPr marL="0" indent="0">
              <a:buNone/>
            </a:pPr>
            <a:r>
              <a:rPr lang="en-US" dirty="0"/>
              <a:t>iii. Training of the staff in response to threat situations</a:t>
            </a:r>
          </a:p>
          <a:p>
            <a:pPr marL="0" indent="0">
              <a:buNone/>
            </a:pPr>
            <a:r>
              <a:rPr lang="en-US" dirty="0"/>
              <a:t>iv. Manual or automated back-up systems to help contain threats (e.g., pumps to</a:t>
            </a:r>
          </a:p>
          <a:p>
            <a:pPr marL="0" indent="0">
              <a:buNone/>
            </a:pPr>
            <a:r>
              <a:rPr lang="en-US" dirty="0"/>
              <a:t>help contain the damage from floods)</a:t>
            </a:r>
          </a:p>
          <a:p>
            <a:pPr marL="0" indent="0">
              <a:buNone/>
            </a:pPr>
            <a:r>
              <a:rPr lang="en-US" dirty="0"/>
              <a:t>v. Secure access to the facility. This requires that the various threats to the data</a:t>
            </a:r>
          </a:p>
          <a:p>
            <a:pPr marL="0" indent="0">
              <a:buNone/>
            </a:pPr>
            <a:r>
              <a:rPr lang="en-US" dirty="0"/>
              <a:t>center be identified, and appropriate procedures derived for handling these threats.</a:t>
            </a:r>
            <a:endParaRPr lang="en-IN" dirty="0"/>
          </a:p>
        </p:txBody>
      </p:sp>
    </p:spTree>
    <p:extLst>
      <p:ext uri="{BB962C8B-B14F-4D97-AF65-F5344CB8AC3E}">
        <p14:creationId xmlns:p14="http://schemas.microsoft.com/office/powerpoint/2010/main" val="18448999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Virtual Security</a:t>
            </a:r>
          </a:p>
        </p:txBody>
      </p:sp>
      <p:sp>
        <p:nvSpPr>
          <p:cNvPr id="3" name="Content Placeholder 2"/>
          <p:cNvSpPr>
            <a:spLocks noGrp="1"/>
          </p:cNvSpPr>
          <p:nvPr>
            <p:ph idx="1"/>
          </p:nvPr>
        </p:nvSpPr>
        <p:spPr/>
        <p:txBody>
          <a:bodyPr>
            <a:normAutofit/>
          </a:bodyPr>
          <a:lstStyle/>
          <a:p>
            <a:pPr marL="571500" indent="-571500">
              <a:buAutoNum type="romanLcParenR"/>
            </a:pPr>
            <a:r>
              <a:rPr lang="en-IN" b="1" dirty="0"/>
              <a:t>Cloud Time Service:  </a:t>
            </a:r>
          </a:p>
          <a:p>
            <a:pPr>
              <a:buFontTx/>
              <a:buChar char="-"/>
            </a:pPr>
            <a:r>
              <a:rPr lang="en-US" dirty="0"/>
              <a:t>If all systems in the datacenter are synchronized to the same clock, this is helpful both to ensure correct operation of the systems, as well as to facilitate later analysis </a:t>
            </a:r>
            <a:r>
              <a:rPr lang="en-IN" dirty="0"/>
              <a:t>of system logs. </a:t>
            </a:r>
            <a:r>
              <a:rPr lang="en-US" dirty="0"/>
              <a:t>A common way to do this is by use of the Network Time Protocol (NTP). </a:t>
            </a:r>
          </a:p>
          <a:p>
            <a:pPr marL="0" indent="0">
              <a:buNone/>
            </a:pPr>
            <a:r>
              <a:rPr lang="en-US" dirty="0"/>
              <a:t>2) </a:t>
            </a:r>
            <a:r>
              <a:rPr lang="en-US" b="1" dirty="0"/>
              <a:t>Identity Management:  </a:t>
            </a:r>
          </a:p>
          <a:p>
            <a:pPr>
              <a:buFontTx/>
              <a:buChar char="-"/>
            </a:pPr>
            <a:r>
              <a:rPr lang="en-US" dirty="0"/>
              <a:t>It is a foundation for achieving confidentiality, integrity and availability. </a:t>
            </a:r>
          </a:p>
          <a:p>
            <a:pPr marL="0" indent="0">
              <a:buNone/>
            </a:pPr>
            <a:endParaRPr lang="en-US" dirty="0"/>
          </a:p>
        </p:txBody>
      </p:sp>
    </p:spTree>
    <p:extLst>
      <p:ext uri="{BB962C8B-B14F-4D97-AF65-F5344CB8AC3E}">
        <p14:creationId xmlns:p14="http://schemas.microsoft.com/office/powerpoint/2010/main" val="11850844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Virtual Security (</a:t>
            </a:r>
            <a:r>
              <a:rPr lang="en-IN" b="1" dirty="0" err="1"/>
              <a:t>Cont</a:t>
            </a:r>
            <a:r>
              <a:rPr lang="en-IN" b="1" dirty="0"/>
              <a:t>…)</a:t>
            </a:r>
          </a:p>
        </p:txBody>
      </p:sp>
      <p:sp>
        <p:nvSpPr>
          <p:cNvPr id="3" name="Content Placeholder 2"/>
          <p:cNvSpPr>
            <a:spLocks noGrp="1"/>
          </p:cNvSpPr>
          <p:nvPr>
            <p:ph idx="1"/>
          </p:nvPr>
        </p:nvSpPr>
        <p:spPr/>
        <p:txBody>
          <a:bodyPr>
            <a:normAutofit fontScale="92500" lnSpcReduction="10000"/>
          </a:bodyPr>
          <a:lstStyle/>
          <a:p>
            <a:pPr marL="0" indent="0">
              <a:buNone/>
            </a:pPr>
            <a:r>
              <a:rPr lang="en-IN" dirty="0"/>
              <a:t>3. </a:t>
            </a:r>
            <a:r>
              <a:rPr lang="en-IN" b="1" dirty="0"/>
              <a:t>Access Management: </a:t>
            </a:r>
          </a:p>
          <a:p>
            <a:pPr>
              <a:buFontTx/>
              <a:buChar char="-"/>
            </a:pPr>
            <a:r>
              <a:rPr lang="en-US" dirty="0"/>
              <a:t>It is to allow accesses to cloud facilities only to authorized users. </a:t>
            </a:r>
          </a:p>
          <a:p>
            <a:pPr marL="0" indent="0">
              <a:buNone/>
            </a:pPr>
            <a:r>
              <a:rPr lang="en-US" dirty="0"/>
              <a:t>- Not allow unrestricted access to cloud management personnel</a:t>
            </a:r>
          </a:p>
          <a:p>
            <a:pPr marL="0" indent="0">
              <a:buNone/>
            </a:pPr>
            <a:r>
              <a:rPr lang="en-US" dirty="0"/>
              <a:t>- Allow implementation of </a:t>
            </a:r>
            <a:r>
              <a:rPr lang="en-US" b="1" dirty="0"/>
              <a:t>multi-factor authentication </a:t>
            </a:r>
            <a:r>
              <a:rPr lang="en-US" dirty="0"/>
              <a:t>(e.g., use of a password together with a digital key) for very sensitive operations.</a:t>
            </a:r>
          </a:p>
          <a:p>
            <a:pPr marL="0" indent="0">
              <a:buNone/>
            </a:pPr>
            <a:r>
              <a:rPr lang="en-US" dirty="0"/>
              <a:t>4. </a:t>
            </a:r>
            <a:r>
              <a:rPr lang="en-IN" b="1" dirty="0"/>
              <a:t>Key Management: </a:t>
            </a:r>
          </a:p>
          <a:p>
            <a:pPr marL="0" indent="0">
              <a:buNone/>
            </a:pPr>
            <a:r>
              <a:rPr lang="en-IN" b="1" dirty="0"/>
              <a:t>-  </a:t>
            </a:r>
            <a:r>
              <a:rPr lang="en-US" dirty="0"/>
              <a:t>In a cloud, with shared storage, encryption is a key technology to ensure isolation </a:t>
            </a:r>
            <a:r>
              <a:rPr lang="en-IN" dirty="0"/>
              <a:t>of access.</a:t>
            </a:r>
          </a:p>
          <a:p>
            <a:pPr marL="0" indent="0">
              <a:buNone/>
            </a:pPr>
            <a:r>
              <a:rPr lang="en-US" dirty="0"/>
              <a:t>- Need to provide secure facilities for the</a:t>
            </a:r>
            <a:r>
              <a:rPr lang="en-US" b="1" dirty="0"/>
              <a:t> generation, assignment, revocation, and archiving of keys</a:t>
            </a:r>
            <a:r>
              <a:rPr lang="en-US" dirty="0"/>
              <a:t>. It is also necessary to generate procedures for recovering from compromised keys.</a:t>
            </a:r>
          </a:p>
          <a:p>
            <a:pPr marL="0" indent="0">
              <a:buNone/>
            </a:pPr>
            <a:endParaRPr lang="en-US" dirty="0"/>
          </a:p>
        </p:txBody>
      </p:sp>
    </p:spTree>
    <p:extLst>
      <p:ext uri="{BB962C8B-B14F-4D97-AF65-F5344CB8AC3E}">
        <p14:creationId xmlns:p14="http://schemas.microsoft.com/office/powerpoint/2010/main" val="17013861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Virtual Security (</a:t>
            </a:r>
            <a:r>
              <a:rPr lang="en-IN" b="1" dirty="0" err="1"/>
              <a:t>Cont</a:t>
            </a:r>
            <a:r>
              <a:rPr lang="en-IN" b="1" dirty="0"/>
              <a:t>…)</a:t>
            </a:r>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dirty="0"/>
              <a:t>5. </a:t>
            </a:r>
            <a:r>
              <a:rPr lang="en-IN" b="1" dirty="0"/>
              <a:t>Auditing: </a:t>
            </a:r>
          </a:p>
          <a:p>
            <a:r>
              <a:rPr lang="en-US" dirty="0"/>
              <a:t>Auditing is needed for all system and network components.</a:t>
            </a:r>
          </a:p>
          <a:p>
            <a:r>
              <a:rPr lang="en-US" dirty="0"/>
              <a:t>The audit should capture all security-related events, together with data needed to analyze the event such as the</a:t>
            </a:r>
            <a:r>
              <a:rPr lang="en-US" b="1" dirty="0"/>
              <a:t> time, system on which the event occurred, and </a:t>
            </a:r>
            <a:r>
              <a:rPr lang="en-US" b="1" dirty="0" err="1"/>
              <a:t>userid</a:t>
            </a:r>
            <a:r>
              <a:rPr lang="en-US" dirty="0"/>
              <a:t> that initiated the </a:t>
            </a:r>
            <a:r>
              <a:rPr lang="en-IN" dirty="0"/>
              <a:t>event.</a:t>
            </a:r>
          </a:p>
          <a:p>
            <a:r>
              <a:rPr lang="en-US" dirty="0"/>
              <a:t>The audit log should be centrally maintained and secure.</a:t>
            </a:r>
            <a:endParaRPr lang="en-IN" dirty="0"/>
          </a:p>
        </p:txBody>
      </p:sp>
    </p:spTree>
    <p:extLst>
      <p:ext uri="{BB962C8B-B14F-4D97-AF65-F5344CB8AC3E}">
        <p14:creationId xmlns:p14="http://schemas.microsoft.com/office/powerpoint/2010/main" val="1552594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8077200" y="6087110"/>
            <a:ext cx="2133600" cy="269241"/>
          </a:xfrm>
          <a:prstGeom prst="rect">
            <a:avLst/>
          </a:prstGeom>
          <a:extLst>
            <a:ext uri="{C572A759-6A51-4108-AA02-DFA0A04FC94B}">
              <ma14:wrappingTextBoxFlag xmlns="" xmlns:ma14="http://schemas.microsoft.com/office/mac/drawingml/2011/main" val="1"/>
            </a:ext>
          </a:extLst>
        </p:spPr>
        <p:txBody>
          <a:bodyPr vert="horz" lIns="0" tIns="0" rIns="0" bIns="0" rtlCol="0" anchor="ctr">
            <a:normAutofit lnSpcReduction="10000"/>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3</a:t>
            </a:fld>
            <a:endParaRPr>
              <a:solidFill>
                <a:srgbClr val="888888"/>
              </a:solidFill>
            </a:endParaRPr>
          </a:p>
        </p:txBody>
      </p:sp>
      <p:sp>
        <p:nvSpPr>
          <p:cNvPr id="4" name="Shape 93"/>
          <p:cNvSpPr>
            <a:spLocks noGrp="1"/>
          </p:cNvSpPr>
          <p:nvPr>
            <p:ph type="body" idx="1"/>
          </p:nvPr>
        </p:nvSpPr>
        <p:spPr>
          <a:xfrm>
            <a:off x="573206" y="1452897"/>
            <a:ext cx="11068333" cy="4415640"/>
          </a:xfrm>
          <a:prstGeom prst="rect">
            <a:avLst/>
          </a:prstGeom>
        </p:spPr>
        <p:txBody>
          <a:bodyPr>
            <a:normAutofit/>
          </a:bodyPr>
          <a:lstStyle/>
          <a:p>
            <a:pPr marL="0" indent="0">
              <a:defRPr sz="1800"/>
            </a:pPr>
            <a:r>
              <a:rPr sz="2800" b="1" dirty="0">
                <a:solidFill>
                  <a:srgbClr val="1E1C11"/>
                </a:solidFill>
              </a:rPr>
              <a:t>If cloud computing is so great, why isn’t everyone doing it?</a:t>
            </a:r>
            <a:endParaRPr sz="2800" b="1" dirty="0"/>
          </a:p>
          <a:p>
            <a:pPr marL="0" indent="0">
              <a:defRPr sz="1800"/>
            </a:pPr>
            <a:endParaRPr sz="2000" b="1" dirty="0">
              <a:solidFill>
                <a:srgbClr val="1E1C11"/>
              </a:solidFill>
            </a:endParaRPr>
          </a:p>
          <a:p>
            <a:pPr marL="342900" indent="-342900">
              <a:buClr>
                <a:srgbClr val="1E1C11"/>
              </a:buClr>
              <a:buSzPct val="100000"/>
              <a:buFont typeface="Arial"/>
              <a:buChar char="•"/>
              <a:defRPr sz="1800"/>
            </a:pPr>
            <a:r>
              <a:rPr sz="2800" dirty="0">
                <a:solidFill>
                  <a:srgbClr val="1E1C11"/>
                </a:solidFill>
              </a:rPr>
              <a:t>The cloud acts as a big black box, nothing inside the cloud is visible to the clients</a:t>
            </a:r>
          </a:p>
          <a:p>
            <a:pPr marL="342900" indent="-342900">
              <a:buClr>
                <a:srgbClr val="1E1C11"/>
              </a:buClr>
              <a:buSzPct val="100000"/>
              <a:buFont typeface="Arial"/>
              <a:buChar char="•"/>
              <a:defRPr sz="1800"/>
            </a:pPr>
            <a:r>
              <a:rPr sz="2800" dirty="0">
                <a:solidFill>
                  <a:srgbClr val="1E1C11"/>
                </a:solidFill>
              </a:rPr>
              <a:t>Clients have no idea or control over what happens inside a cloud</a:t>
            </a:r>
          </a:p>
          <a:p>
            <a:pPr marL="342900" indent="-342900">
              <a:buClr>
                <a:srgbClr val="1E1C11"/>
              </a:buClr>
              <a:buSzPct val="100000"/>
              <a:buFont typeface="Arial"/>
              <a:buChar char="•"/>
              <a:defRPr sz="1800"/>
            </a:pPr>
            <a:r>
              <a:rPr sz="2800" dirty="0">
                <a:solidFill>
                  <a:srgbClr val="1E1C11"/>
                </a:solidFill>
              </a:rPr>
              <a:t>Even if the cloud provider is honest, it can have malicious system admins who can tamper with the VMs and violate confidentiality and integrity</a:t>
            </a:r>
          </a:p>
          <a:p>
            <a:pPr marL="342900" indent="-342900">
              <a:buClr>
                <a:srgbClr val="1E1C11"/>
              </a:buClr>
              <a:buSzPct val="100000"/>
              <a:buFont typeface="Arial"/>
              <a:buChar char="•"/>
              <a:defRPr sz="1800"/>
            </a:pPr>
            <a:r>
              <a:rPr sz="2800" dirty="0">
                <a:solidFill>
                  <a:srgbClr val="1E1C11"/>
                </a:solidFill>
              </a:rPr>
              <a:t>Clouds are still subject to traditional data confidentiality, integrity, availability, and privacy issues, plus some additional attacks</a:t>
            </a:r>
          </a:p>
        </p:txBody>
      </p:sp>
      <p:sp>
        <p:nvSpPr>
          <p:cNvPr id="2" name="TextBox 1"/>
          <p:cNvSpPr txBox="1"/>
          <p:nvPr/>
        </p:nvSpPr>
        <p:spPr>
          <a:xfrm>
            <a:off x="1241946" y="272955"/>
            <a:ext cx="8120418" cy="923330"/>
          </a:xfrm>
          <a:prstGeom prst="rect">
            <a:avLst/>
          </a:prstGeom>
          <a:noFill/>
        </p:spPr>
        <p:txBody>
          <a:bodyPr wrap="square" rtlCol="0">
            <a:spAutoFit/>
          </a:bodyPr>
          <a:lstStyle/>
          <a:p>
            <a:pPr lvl="0"/>
            <a:r>
              <a:rPr lang="en-IN" sz="3600" b="1" dirty="0"/>
              <a:t>Introduction to cloud security </a:t>
            </a:r>
          </a:p>
          <a:p>
            <a:endParaRPr lang="en-IN" dirty="0"/>
          </a:p>
        </p:txBody>
      </p:sp>
    </p:spTree>
    <p:extLst>
      <p:ext uri="{BB962C8B-B14F-4D97-AF65-F5344CB8AC3E}">
        <p14:creationId xmlns:p14="http://schemas.microsoft.com/office/powerpoint/2010/main" val="640863138"/>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Virtual Security (</a:t>
            </a:r>
            <a:r>
              <a:rPr lang="en-IN" b="1" dirty="0" err="1"/>
              <a:t>Cont</a:t>
            </a:r>
            <a:r>
              <a:rPr lang="en-IN" b="1" dirty="0"/>
              <a:t>…)</a:t>
            </a:r>
          </a:p>
        </p:txBody>
      </p:sp>
      <p:sp>
        <p:nvSpPr>
          <p:cNvPr id="3" name="Content Placeholder 2"/>
          <p:cNvSpPr>
            <a:spLocks noGrp="1"/>
          </p:cNvSpPr>
          <p:nvPr>
            <p:ph idx="1"/>
          </p:nvPr>
        </p:nvSpPr>
        <p:spPr/>
        <p:txBody>
          <a:bodyPr>
            <a:normAutofit lnSpcReduction="10000"/>
          </a:bodyPr>
          <a:lstStyle/>
          <a:p>
            <a:pPr marL="0" indent="0">
              <a:buNone/>
            </a:pPr>
            <a:r>
              <a:rPr lang="en-US" b="1" dirty="0"/>
              <a:t>6. </a:t>
            </a:r>
            <a:r>
              <a:rPr lang="en-IN" b="1" dirty="0"/>
              <a:t>Security Monitoring: </a:t>
            </a:r>
          </a:p>
          <a:p>
            <a:pPr marL="0" indent="0">
              <a:buNone/>
            </a:pPr>
            <a:r>
              <a:rPr lang="en-IN" b="1" dirty="0"/>
              <a:t>-</a:t>
            </a:r>
            <a:r>
              <a:rPr lang="en-US" dirty="0"/>
              <a:t>This includes an infrastructure to </a:t>
            </a:r>
            <a:r>
              <a:rPr lang="en-US" b="1" dirty="0"/>
              <a:t>generate alerts </a:t>
            </a:r>
            <a:r>
              <a:rPr lang="en-US" dirty="0"/>
              <a:t>when a critical security event has occurred, including a cloud-wide intrusion and anomaly detection system.</a:t>
            </a:r>
          </a:p>
          <a:p>
            <a:pPr marL="0" indent="0">
              <a:buNone/>
            </a:pPr>
            <a:endParaRPr lang="en-US" dirty="0"/>
          </a:p>
          <a:p>
            <a:pPr marL="0" indent="0">
              <a:buNone/>
            </a:pPr>
            <a:r>
              <a:rPr lang="en-US" dirty="0"/>
              <a:t>7. </a:t>
            </a:r>
            <a:r>
              <a:rPr lang="en-IN" b="1" dirty="0"/>
              <a:t>Security Testing:</a:t>
            </a:r>
          </a:p>
          <a:p>
            <a:r>
              <a:rPr lang="en-US" dirty="0"/>
              <a:t>Test all software for security before deployment in an isolated test bed. </a:t>
            </a:r>
          </a:p>
          <a:p>
            <a:r>
              <a:rPr lang="en-US" dirty="0"/>
              <a:t>Patches to software should also be tested in this environment before </a:t>
            </a:r>
            <a:r>
              <a:rPr lang="en-IN" dirty="0"/>
              <a:t>being released into production.</a:t>
            </a:r>
          </a:p>
        </p:txBody>
      </p:sp>
    </p:spTree>
    <p:extLst>
      <p:ext uri="{BB962C8B-B14F-4D97-AF65-F5344CB8AC3E}">
        <p14:creationId xmlns:p14="http://schemas.microsoft.com/office/powerpoint/2010/main" val="38565005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Virtual Threats</a:t>
            </a:r>
            <a:endParaRPr lang="en-IN" b="1" dirty="0"/>
          </a:p>
        </p:txBody>
      </p:sp>
      <p:sp>
        <p:nvSpPr>
          <p:cNvPr id="3" name="Content Placeholder 2"/>
          <p:cNvSpPr>
            <a:spLocks noGrp="1"/>
          </p:cNvSpPr>
          <p:nvPr>
            <p:ph idx="1"/>
          </p:nvPr>
        </p:nvSpPr>
        <p:spPr/>
        <p:txBody>
          <a:bodyPr>
            <a:normAutofit/>
          </a:bodyPr>
          <a:lstStyle/>
          <a:p>
            <a:r>
              <a:rPr lang="en-IN" dirty="0"/>
              <a:t>Many </a:t>
            </a:r>
            <a:r>
              <a:rPr lang="en-US" dirty="0"/>
              <a:t>VM vulnerabilities stem from the fact that a vulnerability in one VM system can be exploited to attack other VM systems or the host systems, as multiple virtual machines share the same physical hardware.</a:t>
            </a:r>
            <a:endParaRPr lang="en-IN" dirty="0"/>
          </a:p>
        </p:txBody>
      </p:sp>
      <p:pic>
        <p:nvPicPr>
          <p:cNvPr id="5" name="Picture 4"/>
          <p:cNvPicPr>
            <a:picLocks noChangeAspect="1"/>
          </p:cNvPicPr>
          <p:nvPr/>
        </p:nvPicPr>
        <p:blipFill>
          <a:blip r:embed="rId2"/>
          <a:stretch>
            <a:fillRect/>
          </a:stretch>
        </p:blipFill>
        <p:spPr>
          <a:xfrm>
            <a:off x="3567566" y="3452884"/>
            <a:ext cx="5056867" cy="3405116"/>
          </a:xfrm>
          <a:prstGeom prst="rect">
            <a:avLst/>
          </a:prstGeom>
        </p:spPr>
      </p:pic>
      <p:sp>
        <p:nvSpPr>
          <p:cNvPr id="6" name="TextBox 5"/>
          <p:cNvSpPr txBox="1"/>
          <p:nvPr/>
        </p:nvSpPr>
        <p:spPr>
          <a:xfrm>
            <a:off x="8624434" y="5227093"/>
            <a:ext cx="3399244" cy="369332"/>
          </a:xfrm>
          <a:prstGeom prst="rect">
            <a:avLst/>
          </a:prstGeom>
          <a:noFill/>
        </p:spPr>
        <p:txBody>
          <a:bodyPr wrap="square" rtlCol="0">
            <a:spAutoFit/>
          </a:bodyPr>
          <a:lstStyle/>
          <a:p>
            <a:r>
              <a:rPr lang="en-US" b="1" dirty="0"/>
              <a:t>Type 2 Virtualized Environment</a:t>
            </a:r>
            <a:endParaRPr lang="en-IN" b="1" dirty="0"/>
          </a:p>
        </p:txBody>
      </p:sp>
    </p:spTree>
    <p:extLst>
      <p:ext uri="{BB962C8B-B14F-4D97-AF65-F5344CB8AC3E}">
        <p14:creationId xmlns:p14="http://schemas.microsoft.com/office/powerpoint/2010/main" val="4185968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Virtual Threats (</a:t>
            </a:r>
            <a:r>
              <a:rPr lang="en-US" b="1" dirty="0" err="1"/>
              <a:t>Cont</a:t>
            </a:r>
            <a:r>
              <a:rPr lang="en-US" b="1" dirty="0"/>
              <a:t>…)</a:t>
            </a:r>
            <a:endParaRPr lang="en-IN" b="1" dirty="0"/>
          </a:p>
        </p:txBody>
      </p:sp>
      <p:sp>
        <p:nvSpPr>
          <p:cNvPr id="3" name="Content Placeholder 2"/>
          <p:cNvSpPr>
            <a:spLocks noGrp="1"/>
          </p:cNvSpPr>
          <p:nvPr>
            <p:ph idx="1"/>
          </p:nvPr>
        </p:nvSpPr>
        <p:spPr/>
        <p:txBody>
          <a:bodyPr>
            <a:normAutofit/>
          </a:bodyPr>
          <a:lstStyle/>
          <a:p>
            <a:pPr marL="0" indent="0">
              <a:buNone/>
            </a:pPr>
            <a:r>
              <a:rPr lang="en-US" b="1" dirty="0"/>
              <a:t>1. Shared clipboard </a:t>
            </a:r>
            <a:r>
              <a:rPr lang="en-US" dirty="0"/>
              <a:t>— It allows data to be transferred between VMs and the host, providing a means of moving data between malicious programs in VMs of different security realms.</a:t>
            </a:r>
          </a:p>
          <a:p>
            <a:pPr marL="0" indent="0">
              <a:buNone/>
            </a:pPr>
            <a:r>
              <a:rPr lang="en-US" b="1" dirty="0"/>
              <a:t>2. Keystroke logging </a:t>
            </a:r>
            <a:r>
              <a:rPr lang="en-US" dirty="0"/>
              <a:t>— Some VM technologies enable the logging of keystrokes and screen updates to be passed across virtual terminals in the virtual machine, writing to host files and permitting the monitoring of encrypted terminal connections inside the VM.</a:t>
            </a:r>
          </a:p>
        </p:txBody>
      </p:sp>
    </p:spTree>
    <p:extLst>
      <p:ext uri="{BB962C8B-B14F-4D97-AF65-F5344CB8AC3E}">
        <p14:creationId xmlns:p14="http://schemas.microsoft.com/office/powerpoint/2010/main" val="26783226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Virtual Threats (</a:t>
            </a:r>
            <a:r>
              <a:rPr lang="en-US" b="1" dirty="0" err="1"/>
              <a:t>Cont</a:t>
            </a:r>
            <a:r>
              <a:rPr lang="en-US" b="1" dirty="0"/>
              <a:t>…)</a:t>
            </a:r>
            <a:endParaRPr lang="en-IN" b="1" dirty="0"/>
          </a:p>
        </p:txBody>
      </p:sp>
      <p:sp>
        <p:nvSpPr>
          <p:cNvPr id="3" name="Content Placeholder 2"/>
          <p:cNvSpPr>
            <a:spLocks noGrp="1"/>
          </p:cNvSpPr>
          <p:nvPr>
            <p:ph idx="1"/>
          </p:nvPr>
        </p:nvSpPr>
        <p:spPr/>
        <p:txBody>
          <a:bodyPr>
            <a:normAutofit/>
          </a:bodyPr>
          <a:lstStyle/>
          <a:p>
            <a:pPr marL="0" indent="0">
              <a:buNone/>
            </a:pPr>
            <a:r>
              <a:rPr lang="en-US" dirty="0"/>
              <a:t>3. </a:t>
            </a:r>
            <a:r>
              <a:rPr lang="en-US" b="1" dirty="0"/>
              <a:t>VM monitoring from the host:  </a:t>
            </a:r>
            <a:r>
              <a:rPr lang="en-US" dirty="0"/>
              <a:t>Because all network packets coming from or going to a VM pass through the host, the host may be able to affect the VM by various ways such as Monitoring and configuring resources available to the VMs, including CPU, memory, disk, and network usage of VMs.</a:t>
            </a:r>
          </a:p>
          <a:p>
            <a:pPr marL="0" indent="0">
              <a:buNone/>
            </a:pPr>
            <a:endParaRPr lang="en-US" dirty="0"/>
          </a:p>
        </p:txBody>
      </p:sp>
    </p:spTree>
    <p:extLst>
      <p:ext uri="{BB962C8B-B14F-4D97-AF65-F5344CB8AC3E}">
        <p14:creationId xmlns:p14="http://schemas.microsoft.com/office/powerpoint/2010/main" val="37179858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Virtual Threats (</a:t>
            </a:r>
            <a:r>
              <a:rPr lang="en-US" b="1" dirty="0" err="1"/>
              <a:t>Cont</a:t>
            </a:r>
            <a:r>
              <a:rPr lang="en-US" b="1" dirty="0"/>
              <a:t>…)</a:t>
            </a:r>
            <a:endParaRPr lang="en-IN" b="1" dirty="0"/>
          </a:p>
        </p:txBody>
      </p:sp>
      <p:sp>
        <p:nvSpPr>
          <p:cNvPr id="3" name="Content Placeholder 2"/>
          <p:cNvSpPr>
            <a:spLocks noGrp="1"/>
          </p:cNvSpPr>
          <p:nvPr>
            <p:ph idx="1"/>
          </p:nvPr>
        </p:nvSpPr>
        <p:spPr/>
        <p:txBody>
          <a:bodyPr>
            <a:normAutofit/>
          </a:bodyPr>
          <a:lstStyle/>
          <a:p>
            <a:pPr marL="0" indent="0">
              <a:buNone/>
            </a:pPr>
            <a:r>
              <a:rPr lang="en-US" dirty="0"/>
              <a:t>4. </a:t>
            </a:r>
            <a:r>
              <a:rPr lang="en-US" b="1" dirty="0"/>
              <a:t>Virtual machine monitoring from another VM </a:t>
            </a:r>
            <a:r>
              <a:rPr lang="en-US" dirty="0"/>
              <a:t>— Suppose if the </a:t>
            </a:r>
            <a:r>
              <a:rPr lang="en-US" b="1" dirty="0"/>
              <a:t>VM platform uses a virtual hub or switch to connect the VMs to the host</a:t>
            </a:r>
            <a:r>
              <a:rPr lang="en-US" dirty="0"/>
              <a:t>, then intruders may be able to use a hacker technique known as “ARP poisoning” to redirect packets going to or from the other </a:t>
            </a:r>
            <a:r>
              <a:rPr lang="en-IN" dirty="0"/>
              <a:t>VM for sniffing.</a:t>
            </a:r>
          </a:p>
          <a:p>
            <a:pPr marL="0" indent="0">
              <a:buNone/>
            </a:pPr>
            <a:r>
              <a:rPr lang="en-US" dirty="0"/>
              <a:t>5. </a:t>
            </a:r>
            <a:r>
              <a:rPr lang="en-US" b="1" dirty="0"/>
              <a:t>Virtual machine backdoors </a:t>
            </a:r>
            <a:r>
              <a:rPr lang="en-US" dirty="0"/>
              <a:t>— A backdoor, covert communications channel between the guest and host could allow intruders to perform potentially </a:t>
            </a:r>
            <a:r>
              <a:rPr lang="en-IN" dirty="0"/>
              <a:t>dangerous operations.</a:t>
            </a:r>
            <a:endParaRPr lang="en-US" dirty="0"/>
          </a:p>
        </p:txBody>
      </p:sp>
    </p:spTree>
    <p:extLst>
      <p:ext uri="{BB962C8B-B14F-4D97-AF65-F5344CB8AC3E}">
        <p14:creationId xmlns:p14="http://schemas.microsoft.com/office/powerpoint/2010/main" val="31152278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Hypervisor Risks</a:t>
            </a:r>
            <a:endParaRPr lang="en-IN" b="1" dirty="0"/>
          </a:p>
        </p:txBody>
      </p:sp>
      <p:sp>
        <p:nvSpPr>
          <p:cNvPr id="3" name="Content Placeholder 2"/>
          <p:cNvSpPr>
            <a:spLocks noGrp="1"/>
          </p:cNvSpPr>
          <p:nvPr>
            <p:ph idx="1"/>
          </p:nvPr>
        </p:nvSpPr>
        <p:spPr/>
        <p:txBody>
          <a:bodyPr>
            <a:normAutofit/>
          </a:bodyPr>
          <a:lstStyle/>
          <a:p>
            <a:r>
              <a:rPr lang="en-US" dirty="0"/>
              <a:t>The </a:t>
            </a:r>
            <a:r>
              <a:rPr lang="en-US" i="1" dirty="0"/>
              <a:t>hypervisor </a:t>
            </a:r>
            <a:r>
              <a:rPr lang="en-US" dirty="0"/>
              <a:t>is the part of a virtual machine that allows host resource sharing </a:t>
            </a:r>
            <a:r>
              <a:rPr lang="en-IN" dirty="0"/>
              <a:t>and enables VM/host isolation.</a:t>
            </a:r>
          </a:p>
          <a:p>
            <a:r>
              <a:rPr lang="en-US" dirty="0"/>
              <a:t>The ability of the hypervisor to provide the necessary isolation during intentional attack greatly determines how well the virtual machine can survive risk.</a:t>
            </a:r>
          </a:p>
          <a:p>
            <a:pPr marL="0" indent="0">
              <a:buNone/>
            </a:pPr>
            <a:endParaRPr lang="en-US" dirty="0"/>
          </a:p>
          <a:p>
            <a:pPr marL="0" indent="0">
              <a:buNone/>
            </a:pPr>
            <a:r>
              <a:rPr lang="en-US" b="1" dirty="0"/>
              <a:t>Why the hypervisor is susceptible to risk? </a:t>
            </a:r>
          </a:p>
          <a:p>
            <a:pPr marL="0" indent="0">
              <a:buNone/>
            </a:pPr>
            <a:r>
              <a:rPr lang="en-US" dirty="0"/>
              <a:t>Because it’s a software program; risk increases as the volume and complexity of application code </a:t>
            </a:r>
            <a:r>
              <a:rPr lang="en-IN" dirty="0"/>
              <a:t>increases.</a:t>
            </a:r>
          </a:p>
        </p:txBody>
      </p:sp>
    </p:spTree>
    <p:extLst>
      <p:ext uri="{BB962C8B-B14F-4D97-AF65-F5344CB8AC3E}">
        <p14:creationId xmlns:p14="http://schemas.microsoft.com/office/powerpoint/2010/main" val="416841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VM Security Recommendations</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b="1" i="1" dirty="0"/>
              <a:t>Best Practice Security Techniques: </a:t>
            </a:r>
            <a:r>
              <a:rPr lang="en-IN" dirty="0"/>
              <a:t>These areas </a:t>
            </a:r>
            <a:r>
              <a:rPr lang="en-US" dirty="0"/>
              <a:t>include physical security, patching, and remote management techniques.</a:t>
            </a:r>
          </a:p>
          <a:p>
            <a:pPr marL="0" indent="0">
              <a:buNone/>
            </a:pPr>
            <a:r>
              <a:rPr lang="en-US" dirty="0" err="1"/>
              <a:t>i</a:t>
            </a:r>
            <a:r>
              <a:rPr lang="en-US" dirty="0"/>
              <a:t>) </a:t>
            </a:r>
            <a:r>
              <a:rPr lang="en-US" b="1" dirty="0"/>
              <a:t>Hardening the Host Operating System: </a:t>
            </a:r>
            <a:r>
              <a:rPr lang="en-US" dirty="0"/>
              <a:t>Vulnerabilities inherent in the operating system of the host computer can flow upward into the virtual machine operating system.</a:t>
            </a:r>
          </a:p>
          <a:p>
            <a:pPr marL="0" indent="0">
              <a:buNone/>
            </a:pPr>
            <a:r>
              <a:rPr lang="en-US" dirty="0"/>
              <a:t>    - </a:t>
            </a:r>
            <a:r>
              <a:rPr lang="en-IN" dirty="0"/>
              <a:t>A compromise </a:t>
            </a:r>
            <a:r>
              <a:rPr lang="en-US" dirty="0"/>
              <a:t>of the underlying host OS would give an intruder access to all services on all virtual machines hosted by the machine. </a:t>
            </a:r>
          </a:p>
          <a:p>
            <a:pPr marL="0" indent="0">
              <a:buNone/>
            </a:pPr>
            <a:r>
              <a:rPr lang="en-IN" dirty="0"/>
              <a:t>Techniques  to maintain </a:t>
            </a:r>
            <a:r>
              <a:rPr lang="en-US" dirty="0"/>
              <a:t>the security posture of the underlying technology:</a:t>
            </a:r>
          </a:p>
          <a:p>
            <a:r>
              <a:rPr lang="en-US" dirty="0"/>
              <a:t>Use </a:t>
            </a:r>
            <a:r>
              <a:rPr lang="en-US" b="1" dirty="0"/>
              <a:t>strong passwords</a:t>
            </a:r>
            <a:r>
              <a:rPr lang="en-US" dirty="0"/>
              <a:t>, such as lengthy, hard to guess passwords with letters, numbers, and symbol combinations, and change them often.</a:t>
            </a:r>
          </a:p>
          <a:p>
            <a:r>
              <a:rPr lang="en-US" dirty="0"/>
              <a:t> Disable unneeded services or programs, especially networked services.</a:t>
            </a:r>
          </a:p>
          <a:p>
            <a:r>
              <a:rPr lang="en-US" dirty="0"/>
              <a:t> Require </a:t>
            </a:r>
            <a:r>
              <a:rPr lang="en-US" b="1" dirty="0"/>
              <a:t>full authentication </a:t>
            </a:r>
            <a:r>
              <a:rPr lang="en-US" dirty="0"/>
              <a:t>for access control.</a:t>
            </a:r>
          </a:p>
          <a:p>
            <a:r>
              <a:rPr lang="en-US" dirty="0"/>
              <a:t>The host should be individually </a:t>
            </a:r>
            <a:r>
              <a:rPr lang="en-US" b="1" dirty="0"/>
              <a:t>firewalled</a:t>
            </a:r>
            <a:r>
              <a:rPr lang="en-US" dirty="0"/>
              <a:t>.</a:t>
            </a:r>
          </a:p>
          <a:p>
            <a:r>
              <a:rPr lang="en-US" dirty="0"/>
              <a:t>Patch and update the host regularly, after testing on a nonproduction unit.</a:t>
            </a:r>
          </a:p>
        </p:txBody>
      </p:sp>
    </p:spTree>
    <p:extLst>
      <p:ext uri="{BB962C8B-B14F-4D97-AF65-F5344CB8AC3E}">
        <p14:creationId xmlns:p14="http://schemas.microsoft.com/office/powerpoint/2010/main" val="30953729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US" b="1" dirty="0"/>
              <a:t>Limiting Physical Access to the Host: It is </a:t>
            </a:r>
            <a:r>
              <a:rPr lang="en-US" dirty="0"/>
              <a:t>required to prevent intruders from attacking the hardware of the virtual machine. When attackers can access a host they can </a:t>
            </a:r>
            <a:r>
              <a:rPr lang="en-IN" dirty="0"/>
              <a:t>do the following:</a:t>
            </a:r>
          </a:p>
          <a:p>
            <a:r>
              <a:rPr lang="en-US" dirty="0"/>
              <a:t>Use OS-specific keystrokes to kill processes, monitor resource usage, or shut down the machine, commonly without needing a valid login account </a:t>
            </a:r>
            <a:r>
              <a:rPr lang="en-IN" dirty="0"/>
              <a:t>and password</a:t>
            </a:r>
          </a:p>
        </p:txBody>
      </p:sp>
    </p:spTree>
    <p:extLst>
      <p:ext uri="{BB962C8B-B14F-4D97-AF65-F5344CB8AC3E}">
        <p14:creationId xmlns:p14="http://schemas.microsoft.com/office/powerpoint/2010/main" val="4106013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a:t>Identity Management</a:t>
            </a:r>
            <a:endParaRPr lang="en-IN" dirty="0"/>
          </a:p>
        </p:txBody>
      </p:sp>
      <p:sp>
        <p:nvSpPr>
          <p:cNvPr id="4" name="Content Placeholder 3"/>
          <p:cNvSpPr>
            <a:spLocks noGrp="1"/>
          </p:cNvSpPr>
          <p:nvPr>
            <p:ph idx="1"/>
          </p:nvPr>
        </p:nvSpPr>
        <p:spPr/>
        <p:txBody>
          <a:bodyPr>
            <a:normAutofit fontScale="92500" lnSpcReduction="10000"/>
          </a:bodyPr>
          <a:lstStyle/>
          <a:p>
            <a:pPr marL="0" indent="0">
              <a:buNone/>
            </a:pPr>
            <a:r>
              <a:rPr lang="en-US" b="1" dirty="0"/>
              <a:t>Note: </a:t>
            </a:r>
            <a:r>
              <a:rPr lang="en-US" dirty="0"/>
              <a:t>Identification and authentication are the keystones of most access control </a:t>
            </a:r>
            <a:r>
              <a:rPr lang="en-IN" dirty="0"/>
              <a:t>systems.</a:t>
            </a:r>
          </a:p>
          <a:p>
            <a:pPr marL="0" indent="0">
              <a:buNone/>
            </a:pPr>
            <a:r>
              <a:rPr lang="en-US" b="1" dirty="0"/>
              <a:t>Def(Identification):</a:t>
            </a:r>
          </a:p>
          <a:p>
            <a:r>
              <a:rPr lang="en-US" dirty="0"/>
              <a:t>It is the act of a user professing an identity to a system, usually in the form of a username or user logon ID to the system.</a:t>
            </a:r>
          </a:p>
          <a:p>
            <a:r>
              <a:rPr lang="en-IN" dirty="0"/>
              <a:t>It </a:t>
            </a:r>
            <a:r>
              <a:rPr lang="en-US" dirty="0"/>
              <a:t>establishes user accountability for the actions on the system.</a:t>
            </a:r>
          </a:p>
          <a:p>
            <a:r>
              <a:rPr lang="en-IN" dirty="0"/>
              <a:t>User IDs should </a:t>
            </a:r>
            <a:r>
              <a:rPr lang="en-US" dirty="0"/>
              <a:t>be unique and not shared among different individuals.</a:t>
            </a:r>
          </a:p>
          <a:p>
            <a:r>
              <a:rPr lang="en-US" dirty="0"/>
              <a:t>User IDs follow set standards, such as first initial followed by last name, </a:t>
            </a:r>
            <a:r>
              <a:rPr lang="en-IN" dirty="0"/>
              <a:t>and so on.</a:t>
            </a:r>
          </a:p>
          <a:p>
            <a:r>
              <a:rPr lang="en-US" dirty="0"/>
              <a:t>An ID should not reflect the user’s job title or function in order to enhance security and reduce the amount of information </a:t>
            </a:r>
            <a:r>
              <a:rPr lang="en-IN" dirty="0"/>
              <a:t>available to an attacker.</a:t>
            </a:r>
          </a:p>
        </p:txBody>
      </p:sp>
    </p:spTree>
    <p:extLst>
      <p:ext uri="{BB962C8B-B14F-4D97-AF65-F5344CB8AC3E}">
        <p14:creationId xmlns:p14="http://schemas.microsoft.com/office/powerpoint/2010/main" val="9741832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dirty="0"/>
              <a:t>Identity Management</a:t>
            </a:r>
            <a:endParaRPr lang="en-IN" dirty="0"/>
          </a:p>
        </p:txBody>
      </p:sp>
      <p:sp>
        <p:nvSpPr>
          <p:cNvPr id="4" name="Content Placeholder 3"/>
          <p:cNvSpPr>
            <a:spLocks noGrp="1"/>
          </p:cNvSpPr>
          <p:nvPr>
            <p:ph idx="1"/>
          </p:nvPr>
        </p:nvSpPr>
        <p:spPr/>
        <p:txBody>
          <a:bodyPr>
            <a:normAutofit/>
          </a:bodyPr>
          <a:lstStyle/>
          <a:p>
            <a:pPr marL="0" indent="0">
              <a:buNone/>
            </a:pPr>
            <a:r>
              <a:rPr lang="en-US" b="1" dirty="0"/>
              <a:t>Def(</a:t>
            </a:r>
            <a:r>
              <a:rPr lang="en-IN" b="1" dirty="0"/>
              <a:t>Authentication</a:t>
            </a:r>
            <a:r>
              <a:rPr lang="en-US" b="1" dirty="0"/>
              <a:t>):</a:t>
            </a:r>
          </a:p>
          <a:p>
            <a:r>
              <a:rPr lang="en-US" dirty="0"/>
              <a:t>It is verification that the user’s claimed identity is valid, and it is usually implemented through a user password at logon.</a:t>
            </a:r>
          </a:p>
          <a:p>
            <a:pPr marL="0" indent="0">
              <a:buNone/>
            </a:pPr>
            <a:r>
              <a:rPr lang="en-IN" dirty="0"/>
              <a:t>Authentication is </a:t>
            </a:r>
            <a:r>
              <a:rPr lang="en-US" dirty="0"/>
              <a:t>based on the following three factor types:</a:t>
            </a:r>
          </a:p>
          <a:p>
            <a:pPr marL="0" indent="0">
              <a:buNone/>
            </a:pPr>
            <a:r>
              <a:rPr lang="en-US" b="1" dirty="0"/>
              <a:t>-Type 1 </a:t>
            </a:r>
            <a:r>
              <a:rPr lang="en-US" dirty="0"/>
              <a:t>— Something you know, such as a personal identification number </a:t>
            </a:r>
            <a:r>
              <a:rPr lang="en-IN" dirty="0"/>
              <a:t>(PIN) or password</a:t>
            </a:r>
          </a:p>
          <a:p>
            <a:pPr marL="0" indent="0">
              <a:buNone/>
            </a:pPr>
            <a:r>
              <a:rPr lang="en-US" b="1" dirty="0"/>
              <a:t>-Type 2 </a:t>
            </a:r>
            <a:r>
              <a:rPr lang="en-US" dirty="0"/>
              <a:t>— Something you have, such as an ATM card or smart card</a:t>
            </a:r>
          </a:p>
          <a:p>
            <a:pPr marL="0" indent="0">
              <a:buNone/>
            </a:pPr>
            <a:r>
              <a:rPr lang="en-US" b="1" dirty="0"/>
              <a:t>-Type 3 </a:t>
            </a:r>
            <a:r>
              <a:rPr lang="en-US" dirty="0"/>
              <a:t>— Something you are (physically), such as a fingerprint or retina </a:t>
            </a:r>
            <a:r>
              <a:rPr lang="en-IN" dirty="0"/>
              <a:t>scan</a:t>
            </a:r>
            <a:endParaRPr lang="en-IN" b="1" dirty="0"/>
          </a:p>
        </p:txBody>
      </p:sp>
    </p:spTree>
    <p:extLst>
      <p:ext uri="{BB962C8B-B14F-4D97-AF65-F5344CB8AC3E}">
        <p14:creationId xmlns:p14="http://schemas.microsoft.com/office/powerpoint/2010/main" val="2005414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8077200" y="6087110"/>
            <a:ext cx="2133600" cy="269241"/>
          </a:xfrm>
          <a:prstGeom prst="rect">
            <a:avLst/>
          </a:prstGeom>
          <a:extLst>
            <a:ext uri="{C572A759-6A51-4108-AA02-DFA0A04FC94B}">
              <ma14:wrappingTextBoxFlag xmlns:ma14="http://schemas.microsoft.com/office/mac/drawingml/2011/main" xmlns="" val="1"/>
            </a:ext>
          </a:extLst>
        </p:spPr>
        <p:txBody>
          <a:bodyPr vert="horz" lIns="0" tIns="0" rIns="0" bIns="0" rtlCol="0" anchor="ctr">
            <a:normAutofit lnSpcReduction="10000"/>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4</a:t>
            </a:fld>
            <a:endParaRPr>
              <a:solidFill>
                <a:srgbClr val="888888"/>
              </a:solidFill>
            </a:endParaRPr>
          </a:p>
        </p:txBody>
      </p:sp>
      <p:sp>
        <p:nvSpPr>
          <p:cNvPr id="3" name="Shape 99"/>
          <p:cNvSpPr>
            <a:spLocks noGrp="1"/>
          </p:cNvSpPr>
          <p:nvPr>
            <p:ph type="body" idx="1"/>
          </p:nvPr>
        </p:nvSpPr>
        <p:spPr>
          <a:xfrm>
            <a:off x="627797" y="1363215"/>
            <a:ext cx="11136573" cy="5226272"/>
          </a:xfrm>
          <a:prstGeom prst="rect">
            <a:avLst/>
          </a:prstGeom>
        </p:spPr>
        <p:txBody>
          <a:bodyPr>
            <a:normAutofit/>
          </a:bodyPr>
          <a:lstStyle/>
          <a:p>
            <a:pPr marL="381000" indent="-381000">
              <a:lnSpc>
                <a:spcPct val="80000"/>
              </a:lnSpc>
              <a:spcBef>
                <a:spcPts val="400"/>
              </a:spcBef>
              <a:buClr>
                <a:srgbClr val="262626"/>
              </a:buClr>
              <a:buSzPct val="100000"/>
              <a:buFont typeface="Arial"/>
              <a:buChar char="•"/>
              <a:defRPr sz="1800"/>
            </a:pPr>
            <a:r>
              <a:rPr b="1" dirty="0">
                <a:solidFill>
                  <a:srgbClr val="262626"/>
                </a:solidFill>
              </a:rPr>
              <a:t>Most security problems stem from:</a:t>
            </a:r>
          </a:p>
          <a:p>
            <a:pPr marL="933056" lvl="1" indent="-476050">
              <a:lnSpc>
                <a:spcPct val="64000"/>
              </a:lnSpc>
              <a:spcBef>
                <a:spcPts val="400"/>
              </a:spcBef>
              <a:buFont typeface="Arial"/>
              <a:defRPr sz="1800"/>
            </a:pPr>
            <a:r>
              <a:rPr dirty="0">
                <a:latin typeface="+mn-lt"/>
              </a:rPr>
              <a:t>Loss of Control</a:t>
            </a:r>
          </a:p>
          <a:p>
            <a:pPr marL="1168400" lvl="2" indent="-254000">
              <a:lnSpc>
                <a:spcPct val="64000"/>
              </a:lnSpc>
              <a:spcBef>
                <a:spcPts val="700"/>
              </a:spcBef>
              <a:buFont typeface="Arial"/>
              <a:defRPr sz="1800"/>
            </a:pPr>
            <a:r>
              <a:rPr dirty="0">
                <a:latin typeface="+mn-lt"/>
              </a:rPr>
              <a:t>Take back control</a:t>
            </a:r>
            <a:endParaRPr dirty="0">
              <a:latin typeface="+mn-lt"/>
              <a:ea typeface="Calibri"/>
              <a:cs typeface="Calibri"/>
              <a:sym typeface="Calibri"/>
            </a:endParaRPr>
          </a:p>
          <a:p>
            <a:pPr marL="1676400" lvl="3" indent="-304800">
              <a:lnSpc>
                <a:spcPct val="64000"/>
              </a:lnSpc>
              <a:spcBef>
                <a:spcPts val="700"/>
              </a:spcBef>
              <a:buFont typeface="Arial"/>
              <a:defRPr sz="1800"/>
            </a:pPr>
            <a:r>
              <a:rPr dirty="0">
                <a:latin typeface="+mn-lt"/>
              </a:rPr>
              <a:t>Data and apps may still need to be on the cloud</a:t>
            </a:r>
            <a:endParaRPr dirty="0">
              <a:latin typeface="+mn-lt"/>
              <a:ea typeface="Calibri"/>
              <a:cs typeface="Calibri"/>
              <a:sym typeface="Calibri"/>
            </a:endParaRPr>
          </a:p>
          <a:p>
            <a:pPr marL="1676400" lvl="3" indent="-304800">
              <a:lnSpc>
                <a:spcPct val="64000"/>
              </a:lnSpc>
              <a:spcBef>
                <a:spcPts val="700"/>
              </a:spcBef>
              <a:buFont typeface="Arial"/>
              <a:defRPr sz="1800"/>
            </a:pPr>
            <a:r>
              <a:rPr dirty="0">
                <a:latin typeface="+mn-lt"/>
              </a:rPr>
              <a:t>But can they be managed in some way by the consumer?</a:t>
            </a:r>
            <a:endParaRPr dirty="0">
              <a:latin typeface="+mn-lt"/>
              <a:ea typeface="Calibri"/>
              <a:cs typeface="Calibri"/>
              <a:sym typeface="Calibri"/>
            </a:endParaRPr>
          </a:p>
          <a:p>
            <a:pPr marL="933056" lvl="1" indent="-476050">
              <a:lnSpc>
                <a:spcPct val="64000"/>
              </a:lnSpc>
              <a:spcBef>
                <a:spcPts val="400"/>
              </a:spcBef>
              <a:buFont typeface="Arial"/>
              <a:defRPr sz="1800"/>
            </a:pPr>
            <a:r>
              <a:rPr dirty="0">
                <a:latin typeface="+mn-lt"/>
              </a:rPr>
              <a:t>Lack of trust</a:t>
            </a:r>
          </a:p>
          <a:p>
            <a:pPr marL="1168400" lvl="2" indent="-254000">
              <a:lnSpc>
                <a:spcPct val="64000"/>
              </a:lnSpc>
              <a:spcBef>
                <a:spcPts val="700"/>
              </a:spcBef>
              <a:buFont typeface="Arial"/>
              <a:defRPr sz="1800"/>
            </a:pPr>
            <a:r>
              <a:rPr dirty="0">
                <a:latin typeface="+mn-lt"/>
              </a:rPr>
              <a:t>Increase trust (mechanisms)</a:t>
            </a:r>
            <a:endParaRPr dirty="0">
              <a:latin typeface="+mn-lt"/>
              <a:ea typeface="Calibri"/>
              <a:cs typeface="Calibri"/>
              <a:sym typeface="Calibri"/>
            </a:endParaRPr>
          </a:p>
          <a:p>
            <a:pPr marL="1676400" lvl="3" indent="-304800">
              <a:lnSpc>
                <a:spcPct val="64000"/>
              </a:lnSpc>
              <a:spcBef>
                <a:spcPts val="700"/>
              </a:spcBef>
              <a:buFont typeface="Arial"/>
              <a:defRPr sz="1800"/>
            </a:pPr>
            <a:r>
              <a:rPr dirty="0">
                <a:latin typeface="+mn-lt"/>
              </a:rPr>
              <a:t>Technology</a:t>
            </a:r>
            <a:endParaRPr dirty="0">
              <a:latin typeface="+mn-lt"/>
              <a:ea typeface="Calibri"/>
              <a:cs typeface="Calibri"/>
              <a:sym typeface="Calibri"/>
            </a:endParaRPr>
          </a:p>
          <a:p>
            <a:pPr marL="1676400" lvl="3" indent="-304800">
              <a:lnSpc>
                <a:spcPct val="64000"/>
              </a:lnSpc>
              <a:spcBef>
                <a:spcPts val="700"/>
              </a:spcBef>
              <a:buFont typeface="Arial"/>
              <a:defRPr sz="1800"/>
            </a:pPr>
            <a:r>
              <a:rPr dirty="0">
                <a:latin typeface="+mn-lt"/>
              </a:rPr>
              <a:t>Policy, regulation</a:t>
            </a:r>
            <a:endParaRPr dirty="0">
              <a:latin typeface="+mn-lt"/>
              <a:ea typeface="Calibri"/>
              <a:cs typeface="Calibri"/>
              <a:sym typeface="Calibri"/>
            </a:endParaRPr>
          </a:p>
          <a:p>
            <a:pPr marL="1676400" lvl="3" indent="-304800">
              <a:lnSpc>
                <a:spcPct val="64000"/>
              </a:lnSpc>
              <a:spcBef>
                <a:spcPts val="700"/>
              </a:spcBef>
              <a:buFont typeface="Arial"/>
              <a:defRPr sz="1800"/>
            </a:pPr>
            <a:r>
              <a:rPr dirty="0">
                <a:latin typeface="+mn-lt"/>
              </a:rPr>
              <a:t>Contracts (incentives): topic of a future talk</a:t>
            </a:r>
            <a:endParaRPr dirty="0">
              <a:latin typeface="+mn-lt"/>
              <a:ea typeface="Calibri"/>
              <a:cs typeface="Calibri"/>
              <a:sym typeface="Calibri"/>
            </a:endParaRPr>
          </a:p>
          <a:p>
            <a:pPr marL="933056" lvl="1" indent="-476050">
              <a:lnSpc>
                <a:spcPct val="64000"/>
              </a:lnSpc>
              <a:spcBef>
                <a:spcPts val="400"/>
              </a:spcBef>
              <a:buFont typeface="Arial"/>
              <a:defRPr sz="1800"/>
            </a:pPr>
            <a:r>
              <a:rPr dirty="0">
                <a:latin typeface="+mn-lt"/>
              </a:rPr>
              <a:t>Multi-tenancy</a:t>
            </a:r>
          </a:p>
          <a:p>
            <a:pPr marL="1168400" lvl="2" indent="-254000">
              <a:lnSpc>
                <a:spcPct val="64000"/>
              </a:lnSpc>
              <a:spcBef>
                <a:spcPts val="700"/>
              </a:spcBef>
              <a:buFont typeface="Arial"/>
              <a:defRPr sz="1800"/>
            </a:pPr>
            <a:r>
              <a:rPr dirty="0">
                <a:latin typeface="+mn-lt"/>
              </a:rPr>
              <a:t>Private cloud</a:t>
            </a:r>
            <a:endParaRPr dirty="0">
              <a:latin typeface="+mn-lt"/>
              <a:ea typeface="Calibri"/>
              <a:cs typeface="Calibri"/>
              <a:sym typeface="Calibri"/>
            </a:endParaRPr>
          </a:p>
          <a:p>
            <a:pPr marL="1676400" lvl="3" indent="-304800">
              <a:lnSpc>
                <a:spcPct val="64000"/>
              </a:lnSpc>
              <a:spcBef>
                <a:spcPts val="700"/>
              </a:spcBef>
              <a:buFont typeface="Arial"/>
              <a:defRPr sz="1800"/>
            </a:pPr>
            <a:r>
              <a:rPr dirty="0">
                <a:latin typeface="+mn-lt"/>
              </a:rPr>
              <a:t>Takes away the reasons to use a cloud in the first place</a:t>
            </a:r>
            <a:endParaRPr dirty="0">
              <a:latin typeface="+mn-lt"/>
              <a:ea typeface="Calibri"/>
              <a:cs typeface="Calibri"/>
              <a:sym typeface="Calibri"/>
            </a:endParaRPr>
          </a:p>
          <a:p>
            <a:pPr marL="1168400" lvl="2" indent="-254000">
              <a:lnSpc>
                <a:spcPct val="64000"/>
              </a:lnSpc>
              <a:spcBef>
                <a:spcPts val="700"/>
              </a:spcBef>
              <a:buFont typeface="Arial"/>
              <a:defRPr sz="1800"/>
            </a:pPr>
            <a:r>
              <a:rPr dirty="0">
                <a:latin typeface="+mn-lt"/>
              </a:rPr>
              <a:t>VPC: its still not a separate system </a:t>
            </a:r>
            <a:endParaRPr dirty="0">
              <a:latin typeface="+mn-lt"/>
              <a:ea typeface="Calibri"/>
              <a:cs typeface="Calibri"/>
              <a:sym typeface="Calibri"/>
            </a:endParaRPr>
          </a:p>
          <a:p>
            <a:pPr marL="1168400" lvl="2" indent="-254000">
              <a:lnSpc>
                <a:spcPct val="64000"/>
              </a:lnSpc>
              <a:spcBef>
                <a:spcPts val="700"/>
              </a:spcBef>
              <a:buFont typeface="Arial"/>
              <a:defRPr sz="1800"/>
            </a:pPr>
            <a:r>
              <a:rPr dirty="0">
                <a:latin typeface="+mn-lt"/>
              </a:rPr>
              <a:t>Strong separation</a:t>
            </a:r>
            <a:endParaRPr dirty="0">
              <a:latin typeface="+mn-lt"/>
              <a:ea typeface="Calibri"/>
              <a:cs typeface="Calibri"/>
              <a:sym typeface="Calibri"/>
            </a:endParaRPr>
          </a:p>
        </p:txBody>
      </p:sp>
      <p:sp>
        <p:nvSpPr>
          <p:cNvPr id="2" name="TextBox 1"/>
          <p:cNvSpPr txBox="1"/>
          <p:nvPr/>
        </p:nvSpPr>
        <p:spPr>
          <a:xfrm>
            <a:off x="1091821" y="245660"/>
            <a:ext cx="10672549" cy="923330"/>
          </a:xfrm>
          <a:prstGeom prst="rect">
            <a:avLst/>
          </a:prstGeom>
          <a:noFill/>
        </p:spPr>
        <p:txBody>
          <a:bodyPr wrap="square" rtlCol="0">
            <a:spAutoFit/>
          </a:bodyPr>
          <a:lstStyle/>
          <a:p>
            <a:pPr lvl="0"/>
            <a:r>
              <a:rPr lang="en-IN" sz="3600" b="1" dirty="0"/>
              <a:t>Cloud Security Issues</a:t>
            </a:r>
          </a:p>
          <a:p>
            <a:endParaRPr lang="en-IN" dirty="0"/>
          </a:p>
        </p:txBody>
      </p:sp>
    </p:spTree>
    <p:extLst>
      <p:ext uri="{BB962C8B-B14F-4D97-AF65-F5344CB8AC3E}">
        <p14:creationId xmlns:p14="http://schemas.microsoft.com/office/powerpoint/2010/main" val="215304101"/>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Two Factor Authentication</a:t>
            </a:r>
            <a:endParaRPr lang="en-IN" b="1" dirty="0"/>
          </a:p>
        </p:txBody>
      </p:sp>
      <p:sp>
        <p:nvSpPr>
          <p:cNvPr id="4" name="Content Placeholder 3"/>
          <p:cNvSpPr>
            <a:spLocks noGrp="1"/>
          </p:cNvSpPr>
          <p:nvPr>
            <p:ph idx="1"/>
          </p:nvPr>
        </p:nvSpPr>
        <p:spPr/>
        <p:txBody>
          <a:bodyPr>
            <a:normAutofit/>
          </a:bodyPr>
          <a:lstStyle/>
          <a:p>
            <a:r>
              <a:rPr lang="en-US" dirty="0"/>
              <a:t>It requires two of the three factors to be used in the </a:t>
            </a:r>
            <a:r>
              <a:rPr lang="en-IN" dirty="0"/>
              <a:t>authentication process.</a:t>
            </a:r>
          </a:p>
          <a:p>
            <a:r>
              <a:rPr lang="en-US" dirty="0"/>
              <a:t>For example, withdrawing funds from an ATM machine requires two-factor authentication in the form of the ATM card (something you have) and a PIN number (something you know).</a:t>
            </a:r>
            <a:endParaRPr lang="en-IN" dirty="0"/>
          </a:p>
        </p:txBody>
      </p:sp>
    </p:spTree>
    <p:extLst>
      <p:ext uri="{BB962C8B-B14F-4D97-AF65-F5344CB8AC3E}">
        <p14:creationId xmlns:p14="http://schemas.microsoft.com/office/powerpoint/2010/main" val="8798988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Password</a:t>
            </a:r>
            <a:endParaRPr lang="en-IN" b="1" dirty="0"/>
          </a:p>
        </p:txBody>
      </p:sp>
      <p:sp>
        <p:nvSpPr>
          <p:cNvPr id="4" name="Content Placeholder 3"/>
          <p:cNvSpPr>
            <a:spLocks noGrp="1"/>
          </p:cNvSpPr>
          <p:nvPr>
            <p:ph idx="1"/>
          </p:nvPr>
        </p:nvSpPr>
        <p:spPr/>
        <p:txBody>
          <a:bodyPr>
            <a:normAutofit fontScale="77500" lnSpcReduction="20000"/>
          </a:bodyPr>
          <a:lstStyle/>
          <a:p>
            <a:r>
              <a:rPr lang="en-US" dirty="0"/>
              <a:t>Passwords must be protected.</a:t>
            </a:r>
          </a:p>
          <a:p>
            <a:r>
              <a:rPr lang="en-IN" dirty="0"/>
              <a:t>In the ideal </a:t>
            </a:r>
            <a:r>
              <a:rPr lang="en-US" dirty="0"/>
              <a:t>case, a password should be used only once. This “</a:t>
            </a:r>
            <a:r>
              <a:rPr lang="en-US" b="1" dirty="0"/>
              <a:t>one-time password</a:t>
            </a:r>
            <a:r>
              <a:rPr lang="en-US" dirty="0"/>
              <a:t>,” or </a:t>
            </a:r>
            <a:r>
              <a:rPr lang="en-US" b="1" dirty="0"/>
              <a:t>OTP</a:t>
            </a:r>
            <a:r>
              <a:rPr lang="en-US" dirty="0"/>
              <a:t>, provides maximum security because a new password is required for each new </a:t>
            </a:r>
            <a:r>
              <a:rPr lang="en-IN" dirty="0"/>
              <a:t>logon.</a:t>
            </a:r>
          </a:p>
          <a:p>
            <a:r>
              <a:rPr lang="en-US" dirty="0"/>
              <a:t>A password that is the same for each logon is called a </a:t>
            </a:r>
            <a:r>
              <a:rPr lang="en-US" b="1" i="1" dirty="0"/>
              <a:t>static</a:t>
            </a:r>
            <a:r>
              <a:rPr lang="en-US" i="1" dirty="0"/>
              <a:t> password</a:t>
            </a:r>
            <a:r>
              <a:rPr lang="en-US" dirty="0"/>
              <a:t>.</a:t>
            </a:r>
          </a:p>
          <a:p>
            <a:r>
              <a:rPr lang="en-IN" dirty="0"/>
              <a:t>A </a:t>
            </a:r>
            <a:r>
              <a:rPr lang="en-US" dirty="0"/>
              <a:t>password that changes with each logon is termed a </a:t>
            </a:r>
            <a:r>
              <a:rPr lang="en-US" b="1" i="1" dirty="0"/>
              <a:t>dynamic password</a:t>
            </a:r>
            <a:r>
              <a:rPr lang="en-US" dirty="0"/>
              <a:t>.</a:t>
            </a:r>
          </a:p>
          <a:p>
            <a:r>
              <a:rPr lang="en-US" dirty="0"/>
              <a:t>A front-end authentication device or a back-end authentication server, which services multiple workstations or the host can perform </a:t>
            </a:r>
            <a:r>
              <a:rPr lang="en-IN" dirty="0"/>
              <a:t>the authentication.</a:t>
            </a:r>
          </a:p>
          <a:p>
            <a:r>
              <a:rPr lang="en-US" dirty="0"/>
              <a:t>Passwords can be provided by a number of devices, including </a:t>
            </a:r>
            <a:r>
              <a:rPr lang="en-US" b="1" dirty="0"/>
              <a:t>tokens, memory</a:t>
            </a:r>
            <a:r>
              <a:rPr lang="en-IN" b="1" dirty="0"/>
              <a:t>cards, and smart cards</a:t>
            </a:r>
            <a:r>
              <a:rPr lang="en-IN" dirty="0"/>
              <a:t>.</a:t>
            </a:r>
            <a:endParaRPr lang="en-US" dirty="0"/>
          </a:p>
          <a:p>
            <a:pPr marL="0" indent="0">
              <a:buNone/>
            </a:pPr>
            <a:r>
              <a:rPr lang="en-US" b="1" dirty="0"/>
              <a:t>Note: </a:t>
            </a:r>
            <a:r>
              <a:rPr lang="en-IN" dirty="0"/>
              <a:t>Passwords can be </a:t>
            </a:r>
            <a:r>
              <a:rPr lang="en-US" dirty="0"/>
              <a:t>required to change monthly, quarterly, or at other intervals, depending on the criticality of the information needing protection and the password’s frequency </a:t>
            </a:r>
            <a:r>
              <a:rPr lang="en-IN" dirty="0"/>
              <a:t>of use.</a:t>
            </a:r>
            <a:endParaRPr lang="en-IN" b="1" dirty="0"/>
          </a:p>
          <a:p>
            <a:pPr marL="0" indent="0">
              <a:buNone/>
            </a:pPr>
            <a:r>
              <a:rPr lang="en-US" b="1" dirty="0"/>
              <a:t>Note: </a:t>
            </a:r>
            <a:r>
              <a:rPr lang="en-US" i="1" dirty="0"/>
              <a:t>Tokens</a:t>
            </a:r>
            <a:r>
              <a:rPr lang="en-US" dirty="0"/>
              <a:t>, in the form of small, hand-held </a:t>
            </a:r>
            <a:r>
              <a:rPr lang="en-US" b="1" dirty="0"/>
              <a:t>devices</a:t>
            </a:r>
            <a:r>
              <a:rPr lang="en-US" dirty="0"/>
              <a:t>, are used to provide passwords.</a:t>
            </a:r>
          </a:p>
          <a:p>
            <a:pPr marL="0" indent="0">
              <a:buNone/>
            </a:pPr>
            <a:endParaRPr lang="en-IN" dirty="0"/>
          </a:p>
        </p:txBody>
      </p:sp>
    </p:spTree>
    <p:extLst>
      <p:ext uri="{BB962C8B-B14F-4D97-AF65-F5344CB8AC3E}">
        <p14:creationId xmlns:p14="http://schemas.microsoft.com/office/powerpoint/2010/main" val="19896245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i="1" dirty="0"/>
              <a:t>Biometrics</a:t>
            </a:r>
            <a:endParaRPr lang="en-IN" b="1" dirty="0"/>
          </a:p>
        </p:txBody>
      </p:sp>
      <p:sp>
        <p:nvSpPr>
          <p:cNvPr id="4" name="Content Placeholder 3"/>
          <p:cNvSpPr>
            <a:spLocks noGrp="1"/>
          </p:cNvSpPr>
          <p:nvPr>
            <p:ph idx="1"/>
          </p:nvPr>
        </p:nvSpPr>
        <p:spPr/>
        <p:txBody>
          <a:bodyPr>
            <a:normAutofit fontScale="92500"/>
          </a:bodyPr>
          <a:lstStyle/>
          <a:p>
            <a:r>
              <a:rPr lang="en-US" dirty="0"/>
              <a:t>It is an alternative to using passwords for authentication.</a:t>
            </a:r>
          </a:p>
          <a:p>
            <a:r>
              <a:rPr lang="en-US" dirty="0"/>
              <a:t>Biometrics is based on the Type 3 authentication </a:t>
            </a:r>
            <a:r>
              <a:rPr lang="en-IN" dirty="0"/>
              <a:t>mechanism.</a:t>
            </a:r>
          </a:p>
          <a:p>
            <a:r>
              <a:rPr lang="en-US" dirty="0"/>
              <a:t>Biometrics is defined as an automated means of identifying or authenticating the identity of a living person based on physiological or behavioral characteristics.</a:t>
            </a:r>
          </a:p>
          <a:p>
            <a:r>
              <a:rPr lang="en-IN" dirty="0"/>
              <a:t>Identification in biometrics is a </a:t>
            </a:r>
            <a:r>
              <a:rPr lang="en-US" b="1" dirty="0"/>
              <a:t>one-to-many search </a:t>
            </a:r>
            <a:r>
              <a:rPr lang="en-US" dirty="0"/>
              <a:t>of an individual’s characteristics from a database of stored </a:t>
            </a:r>
            <a:r>
              <a:rPr lang="en-IN" dirty="0"/>
              <a:t>images while </a:t>
            </a:r>
            <a:r>
              <a:rPr lang="en-US" dirty="0"/>
              <a:t>Authentication is a </a:t>
            </a:r>
            <a:r>
              <a:rPr lang="en-US" b="1" dirty="0"/>
              <a:t>one-to-one search </a:t>
            </a:r>
            <a:r>
              <a:rPr lang="en-US" dirty="0"/>
              <a:t>to verify a claim to an identity </a:t>
            </a:r>
            <a:r>
              <a:rPr lang="en-IN" dirty="0"/>
              <a:t>made by a person.</a:t>
            </a:r>
          </a:p>
          <a:p>
            <a:r>
              <a:rPr lang="en-US" dirty="0"/>
              <a:t>Biometrics is used for identification in physical controls and for authentication in logical controls.</a:t>
            </a:r>
            <a:endParaRPr lang="en-IN" b="1" dirty="0"/>
          </a:p>
        </p:txBody>
      </p:sp>
    </p:spTree>
    <p:extLst>
      <p:ext uri="{BB962C8B-B14F-4D97-AF65-F5344CB8AC3E}">
        <p14:creationId xmlns:p14="http://schemas.microsoft.com/office/powerpoint/2010/main" val="14418325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i="1" dirty="0"/>
              <a:t>Biometrics  (</a:t>
            </a:r>
            <a:r>
              <a:rPr lang="en-IN" b="1" i="1" dirty="0" err="1"/>
              <a:t>Cont</a:t>
            </a:r>
            <a:r>
              <a:rPr lang="en-IN" b="1" i="1" dirty="0"/>
              <a:t>…)</a:t>
            </a:r>
            <a:endParaRPr lang="en-IN" b="1" dirty="0"/>
          </a:p>
        </p:txBody>
      </p:sp>
      <p:sp>
        <p:nvSpPr>
          <p:cNvPr id="4" name="Content Placeholder 3"/>
          <p:cNvSpPr>
            <a:spLocks noGrp="1"/>
          </p:cNvSpPr>
          <p:nvPr>
            <p:ph idx="1"/>
          </p:nvPr>
        </p:nvSpPr>
        <p:spPr/>
        <p:txBody>
          <a:bodyPr>
            <a:normAutofit/>
          </a:bodyPr>
          <a:lstStyle/>
          <a:p>
            <a:pPr marL="0" indent="0">
              <a:buNone/>
            </a:pPr>
            <a:r>
              <a:rPr lang="en-US" dirty="0"/>
              <a:t>Three main performance measures in biometrics</a:t>
            </a:r>
            <a:endParaRPr lang="en-US" b="1" dirty="0"/>
          </a:p>
          <a:p>
            <a:pPr marL="0" indent="0">
              <a:buNone/>
            </a:pPr>
            <a:r>
              <a:rPr lang="en-US" b="1" dirty="0"/>
              <a:t>1. False rejection rate (FRR) or Type I Error </a:t>
            </a:r>
            <a:r>
              <a:rPr lang="en-US" dirty="0"/>
              <a:t>: The percentage of valid</a:t>
            </a:r>
          </a:p>
          <a:p>
            <a:pPr marL="0" indent="0">
              <a:buNone/>
            </a:pPr>
            <a:r>
              <a:rPr lang="en-US" dirty="0"/>
              <a:t> subjects that are falsely rejected.</a:t>
            </a:r>
          </a:p>
          <a:p>
            <a:pPr marL="0" indent="0">
              <a:buNone/>
            </a:pPr>
            <a:r>
              <a:rPr lang="en-US" b="1" dirty="0"/>
              <a:t>2. False acceptance rate (FAR) or Type II Error </a:t>
            </a:r>
            <a:r>
              <a:rPr lang="en-US" dirty="0"/>
              <a:t>: The percentage of invalid subjects that are falsely accepted.</a:t>
            </a:r>
          </a:p>
          <a:p>
            <a:pPr marL="0" indent="0">
              <a:buNone/>
            </a:pPr>
            <a:r>
              <a:rPr lang="en-US" b="1" dirty="0"/>
              <a:t>3. Crossover error rate (CER) </a:t>
            </a:r>
            <a:r>
              <a:rPr lang="en-US" dirty="0"/>
              <a:t>: The percentage at which the FRR equals</a:t>
            </a:r>
          </a:p>
          <a:p>
            <a:pPr marL="0" indent="0">
              <a:buNone/>
            </a:pPr>
            <a:r>
              <a:rPr lang="en-US" dirty="0"/>
              <a:t>the FAR. The smaller the CER, the better the device is performing.</a:t>
            </a:r>
            <a:endParaRPr lang="en-IN" b="1" dirty="0"/>
          </a:p>
        </p:txBody>
      </p:sp>
    </p:spTree>
    <p:extLst>
      <p:ext uri="{BB962C8B-B14F-4D97-AF65-F5344CB8AC3E}">
        <p14:creationId xmlns:p14="http://schemas.microsoft.com/office/powerpoint/2010/main" val="22591503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b="1" i="1" dirty="0"/>
              <a:t>Biometrics (</a:t>
            </a:r>
            <a:r>
              <a:rPr lang="en-IN" b="1" i="1" dirty="0" err="1"/>
              <a:t>Cont</a:t>
            </a:r>
            <a:r>
              <a:rPr lang="en-IN" b="1" i="1" dirty="0"/>
              <a:t>…)</a:t>
            </a:r>
            <a:endParaRPr lang="en-IN" b="1" dirty="0"/>
          </a:p>
        </p:txBody>
      </p:sp>
      <p:sp>
        <p:nvSpPr>
          <p:cNvPr id="4" name="Content Placeholder 3"/>
          <p:cNvSpPr>
            <a:spLocks noGrp="1"/>
          </p:cNvSpPr>
          <p:nvPr>
            <p:ph idx="1"/>
          </p:nvPr>
        </p:nvSpPr>
        <p:spPr>
          <a:xfrm>
            <a:off x="838200" y="1569493"/>
            <a:ext cx="10515600" cy="4607470"/>
          </a:xfrm>
        </p:spPr>
        <p:txBody>
          <a:bodyPr>
            <a:normAutofit fontScale="85000" lnSpcReduction="20000"/>
          </a:bodyPr>
          <a:lstStyle/>
          <a:p>
            <a:pPr marL="0" indent="0">
              <a:buNone/>
            </a:pPr>
            <a:r>
              <a:rPr lang="en-US" dirty="0"/>
              <a:t>Typical biometric characteristics that are used to uniquely </a:t>
            </a:r>
            <a:r>
              <a:rPr lang="en-IN" dirty="0"/>
              <a:t>authenticate an individual’s identity:</a:t>
            </a:r>
          </a:p>
          <a:p>
            <a:r>
              <a:rPr lang="en-US" b="1" dirty="0"/>
              <a:t>Fingerprints </a:t>
            </a:r>
            <a:r>
              <a:rPr lang="en-US" dirty="0"/>
              <a:t>— Fingerprint characteristics are captured and stored. Typical </a:t>
            </a:r>
            <a:r>
              <a:rPr lang="en-IN" dirty="0"/>
              <a:t>CERs are 4–5%.</a:t>
            </a:r>
          </a:p>
          <a:p>
            <a:r>
              <a:rPr lang="en-US" b="1" dirty="0"/>
              <a:t>Retina scans </a:t>
            </a:r>
            <a:r>
              <a:rPr lang="en-US" dirty="0"/>
              <a:t>— The eye is placed approximately two inches from a camera and an invisible light source scans the retina for blood vessel patterns. </a:t>
            </a:r>
            <a:r>
              <a:rPr lang="en-IN" dirty="0"/>
              <a:t>CERs are approximately 1.4%.</a:t>
            </a:r>
          </a:p>
          <a:p>
            <a:r>
              <a:rPr lang="en-US" b="1" dirty="0"/>
              <a:t>Iris scans </a:t>
            </a:r>
            <a:r>
              <a:rPr lang="en-US" dirty="0"/>
              <a:t>— A video camera remotely captures iris patterns and characteristics. CER values are around 0.5%.</a:t>
            </a:r>
          </a:p>
          <a:p>
            <a:r>
              <a:rPr lang="en-US" b="1" dirty="0"/>
              <a:t>Hand geometry </a:t>
            </a:r>
            <a:r>
              <a:rPr lang="en-US" dirty="0"/>
              <a:t>— Cameras capture three-dimensional hand characteristics. </a:t>
            </a:r>
            <a:r>
              <a:rPr lang="en-IN" dirty="0"/>
              <a:t>CERs are approximately 2%.</a:t>
            </a:r>
          </a:p>
          <a:p>
            <a:r>
              <a:rPr lang="en-US" b="1" dirty="0"/>
              <a:t>Voice </a:t>
            </a:r>
            <a:r>
              <a:rPr lang="en-US" dirty="0"/>
              <a:t>— Sensors capture voice characteristics, including throat vibrations and air pressure, when the subject speaks a phrase. CERs are in the </a:t>
            </a:r>
            <a:r>
              <a:rPr lang="en-IN" dirty="0"/>
              <a:t>range of 10%.</a:t>
            </a:r>
            <a:r>
              <a:rPr lang="en-US" dirty="0"/>
              <a:t> </a:t>
            </a:r>
          </a:p>
          <a:p>
            <a:pPr marL="0" indent="0">
              <a:buNone/>
            </a:pPr>
            <a:r>
              <a:rPr lang="en-US" b="1" dirty="0"/>
              <a:t>Note:</a:t>
            </a:r>
            <a:r>
              <a:rPr lang="en-US" dirty="0"/>
              <a:t> Other types of biometric characteristics include facial and palm scans.</a:t>
            </a:r>
          </a:p>
          <a:p>
            <a:pPr marL="0" indent="0">
              <a:buNone/>
            </a:pPr>
            <a:endParaRPr lang="en-IN" dirty="0"/>
          </a:p>
        </p:txBody>
      </p:sp>
    </p:spTree>
    <p:extLst>
      <p:ext uri="{BB962C8B-B14F-4D97-AF65-F5344CB8AC3E}">
        <p14:creationId xmlns:p14="http://schemas.microsoft.com/office/powerpoint/2010/main" val="14722779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Implementing Identity Management</a:t>
            </a:r>
            <a:endParaRPr lang="en-IN" dirty="0"/>
          </a:p>
        </p:txBody>
      </p:sp>
      <p:sp>
        <p:nvSpPr>
          <p:cNvPr id="3" name="Content Placeholder 2"/>
          <p:cNvSpPr>
            <a:spLocks noGrp="1"/>
          </p:cNvSpPr>
          <p:nvPr>
            <p:ph idx="1"/>
          </p:nvPr>
        </p:nvSpPr>
        <p:spPr/>
        <p:txBody>
          <a:bodyPr/>
          <a:lstStyle/>
          <a:p>
            <a:r>
              <a:rPr lang="en-US" dirty="0"/>
              <a:t>Establishing a database of identities and credentials</a:t>
            </a:r>
          </a:p>
          <a:p>
            <a:r>
              <a:rPr lang="en-IN" dirty="0"/>
              <a:t>Managing users’ access rights</a:t>
            </a:r>
          </a:p>
          <a:p>
            <a:r>
              <a:rPr lang="en-IN" dirty="0"/>
              <a:t>Enforcing security policy</a:t>
            </a:r>
          </a:p>
          <a:p>
            <a:r>
              <a:rPr lang="en-US" dirty="0"/>
              <a:t>Developing the capability to create and modify accounts</a:t>
            </a:r>
          </a:p>
          <a:p>
            <a:r>
              <a:rPr lang="en-US" dirty="0"/>
              <a:t>Setting up monitoring of resource accesses</a:t>
            </a:r>
          </a:p>
          <a:p>
            <a:r>
              <a:rPr lang="en-US" dirty="0"/>
              <a:t>Installing a procedure for removing access rights</a:t>
            </a:r>
          </a:p>
          <a:p>
            <a:r>
              <a:rPr lang="en-US" dirty="0"/>
              <a:t>Providing training in proper procedures</a:t>
            </a:r>
            <a:endParaRPr lang="en-IN" dirty="0"/>
          </a:p>
        </p:txBody>
      </p:sp>
    </p:spTree>
    <p:extLst>
      <p:ext uri="{BB962C8B-B14F-4D97-AF65-F5344CB8AC3E}">
        <p14:creationId xmlns:p14="http://schemas.microsoft.com/office/powerpoint/2010/main" val="29672474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Access Control</a:t>
            </a:r>
            <a:endParaRPr lang="en-IN" dirty="0"/>
          </a:p>
        </p:txBody>
      </p:sp>
      <p:sp>
        <p:nvSpPr>
          <p:cNvPr id="3" name="Content Placeholder 2"/>
          <p:cNvSpPr>
            <a:spLocks noGrp="1"/>
          </p:cNvSpPr>
          <p:nvPr>
            <p:ph idx="1"/>
          </p:nvPr>
        </p:nvSpPr>
        <p:spPr/>
        <p:txBody>
          <a:bodyPr>
            <a:normAutofit/>
          </a:bodyPr>
          <a:lstStyle/>
          <a:p>
            <a:r>
              <a:rPr lang="en-US" dirty="0"/>
              <a:t>Access control is intrinsically tied to identity management and is necessary to preserve the </a:t>
            </a:r>
            <a:r>
              <a:rPr lang="en-US" b="1" dirty="0"/>
              <a:t>confidentiality, integrity, and availability of cloud data.</a:t>
            </a:r>
          </a:p>
          <a:p>
            <a:r>
              <a:rPr lang="en-US" dirty="0"/>
              <a:t>Three things that must be considered for the implementation of access control mechanisms: </a:t>
            </a:r>
            <a:r>
              <a:rPr lang="en-US" b="1" dirty="0"/>
              <a:t>Threats</a:t>
            </a:r>
            <a:r>
              <a:rPr lang="en-US" dirty="0"/>
              <a:t> to the system, the </a:t>
            </a:r>
            <a:r>
              <a:rPr lang="en-US" b="1" dirty="0"/>
              <a:t>system’s vulnerability</a:t>
            </a:r>
            <a:r>
              <a:rPr lang="en-US" dirty="0"/>
              <a:t> to these threats, and the </a:t>
            </a:r>
            <a:r>
              <a:rPr lang="en-US" b="1" dirty="0"/>
              <a:t>risk (</a:t>
            </a:r>
            <a:r>
              <a:rPr lang="en-US" dirty="0"/>
              <a:t>potential for harm or loss to an information system or network) that the threats might materialize.</a:t>
            </a:r>
          </a:p>
          <a:p>
            <a:r>
              <a:rPr lang="en-US" dirty="0"/>
              <a:t>Benefits of access control: Keep Track of Employees, Reduce Theft and Accidents, Secure Sensitive Documents and Data, etc.</a:t>
            </a:r>
            <a:endParaRPr lang="en-IN" dirty="0"/>
          </a:p>
        </p:txBody>
      </p:sp>
    </p:spTree>
    <p:extLst>
      <p:ext uri="{BB962C8B-B14F-4D97-AF65-F5344CB8AC3E}">
        <p14:creationId xmlns:p14="http://schemas.microsoft.com/office/powerpoint/2010/main" val="16581830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Controls</a:t>
            </a:r>
            <a:endParaRPr lang="en-IN" b="1" dirty="0"/>
          </a:p>
        </p:txBody>
      </p:sp>
      <p:sp>
        <p:nvSpPr>
          <p:cNvPr id="3" name="Content Placeholder 2"/>
          <p:cNvSpPr>
            <a:spLocks noGrp="1"/>
          </p:cNvSpPr>
          <p:nvPr>
            <p:ph idx="1"/>
          </p:nvPr>
        </p:nvSpPr>
        <p:spPr/>
        <p:txBody>
          <a:bodyPr>
            <a:normAutofit fontScale="85000" lnSpcReduction="20000"/>
          </a:bodyPr>
          <a:lstStyle/>
          <a:p>
            <a:r>
              <a:rPr lang="en-US" dirty="0"/>
              <a:t>Controls are implemented to mitigate risk and reduce the potential for loss.</a:t>
            </a:r>
          </a:p>
          <a:p>
            <a:r>
              <a:rPr lang="en-US" i="1" dirty="0"/>
              <a:t>Two important concepts of Controls: </a:t>
            </a:r>
            <a:r>
              <a:rPr lang="en-US" b="1" i="1" dirty="0"/>
              <a:t>Separation of duties</a:t>
            </a:r>
            <a:r>
              <a:rPr lang="en-US" i="1" dirty="0"/>
              <a:t> </a:t>
            </a:r>
            <a:r>
              <a:rPr lang="en-US" dirty="0"/>
              <a:t>and the </a:t>
            </a:r>
            <a:r>
              <a:rPr lang="en-US" b="1" dirty="0"/>
              <a:t>principle of </a:t>
            </a:r>
            <a:r>
              <a:rPr lang="en-US" b="1" i="1" dirty="0"/>
              <a:t>least </a:t>
            </a:r>
            <a:r>
              <a:rPr lang="en-IN" b="1" i="1" dirty="0"/>
              <a:t>privilege. </a:t>
            </a:r>
          </a:p>
          <a:p>
            <a:pPr marL="0" indent="0">
              <a:buNone/>
            </a:pPr>
            <a:r>
              <a:rPr lang="en-US" b="1" dirty="0"/>
              <a:t>Def(Separation of duties): </a:t>
            </a:r>
            <a:r>
              <a:rPr lang="en-US" dirty="0"/>
              <a:t>It</a:t>
            </a:r>
            <a:r>
              <a:rPr lang="en-US" b="1" dirty="0"/>
              <a:t> </a:t>
            </a:r>
            <a:r>
              <a:rPr lang="en-US" dirty="0"/>
              <a:t>requires an activity or process to be performed by two or more entities for successful completion. Thus, the only way that a security policy can be violated is if there is collusion among the entities.</a:t>
            </a:r>
          </a:p>
          <a:p>
            <a:pPr marL="0" indent="0">
              <a:buNone/>
            </a:pPr>
            <a:r>
              <a:rPr lang="en-US" b="1" dirty="0"/>
              <a:t>Any example could you provide?.</a:t>
            </a:r>
          </a:p>
          <a:p>
            <a:r>
              <a:rPr lang="en-IN" dirty="0"/>
              <a:t>For example, in </a:t>
            </a:r>
            <a:r>
              <a:rPr lang="en-US" dirty="0"/>
              <a:t>a financial environment, the person requesting that a check be issued for payment should not also be the person who has authority to sign the check.</a:t>
            </a:r>
          </a:p>
          <a:p>
            <a:pPr marL="0" indent="0">
              <a:buNone/>
            </a:pPr>
            <a:endParaRPr lang="en-IN" dirty="0"/>
          </a:p>
          <a:p>
            <a:pPr marL="0" indent="0">
              <a:buNone/>
            </a:pPr>
            <a:r>
              <a:rPr lang="en-IN" b="1" dirty="0"/>
              <a:t>Def(Least </a:t>
            </a:r>
            <a:r>
              <a:rPr lang="en-US" b="1" dirty="0"/>
              <a:t>privilege):  T</a:t>
            </a:r>
            <a:r>
              <a:rPr lang="en-US" dirty="0"/>
              <a:t>he minimum resources and privileges required to complete the task for the minimum necessary period of time.</a:t>
            </a:r>
            <a:endParaRPr lang="en-IN" b="1" dirty="0"/>
          </a:p>
        </p:txBody>
      </p:sp>
    </p:spTree>
    <p:extLst>
      <p:ext uri="{BB962C8B-B14F-4D97-AF65-F5344CB8AC3E}">
        <p14:creationId xmlns:p14="http://schemas.microsoft.com/office/powerpoint/2010/main" val="120440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Control Measures</a:t>
            </a:r>
            <a:endParaRPr lang="en-IN" b="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Control measures can be administrative, logical (also called technical), and </a:t>
            </a:r>
            <a:r>
              <a:rPr lang="en-IN" dirty="0"/>
              <a:t>physical in their implementation. They are:</a:t>
            </a:r>
          </a:p>
          <a:p>
            <a:r>
              <a:rPr lang="en-US" b="1" dirty="0"/>
              <a:t>Administrative controls </a:t>
            </a:r>
            <a:r>
              <a:rPr lang="en-US" dirty="0"/>
              <a:t>include </a:t>
            </a:r>
            <a:r>
              <a:rPr lang="en-US" b="1" dirty="0"/>
              <a:t>policies and procedures</a:t>
            </a:r>
            <a:r>
              <a:rPr lang="en-US" dirty="0"/>
              <a:t>, security awareness training, background checks, work habit checks, a review of vacation </a:t>
            </a:r>
            <a:r>
              <a:rPr lang="en-IN" dirty="0"/>
              <a:t>history, and increased supervision.</a:t>
            </a:r>
          </a:p>
          <a:p>
            <a:r>
              <a:rPr lang="en-US" b="1" dirty="0"/>
              <a:t>Logical or technical controls </a:t>
            </a:r>
            <a:r>
              <a:rPr lang="en-US" dirty="0"/>
              <a:t>involve the </a:t>
            </a:r>
            <a:r>
              <a:rPr lang="en-US" b="1" dirty="0"/>
              <a:t>restriction of access to systems and the protection of information</a:t>
            </a:r>
            <a:r>
              <a:rPr lang="en-US" dirty="0"/>
              <a:t>. Examples of these types of controls are encryption, smart cards, access control lists, and transmission protocols.</a:t>
            </a:r>
          </a:p>
          <a:p>
            <a:r>
              <a:rPr lang="en-US" b="1" dirty="0"/>
              <a:t>Physical controls </a:t>
            </a:r>
            <a:r>
              <a:rPr lang="en-US" dirty="0"/>
              <a:t>incorporate </a:t>
            </a:r>
            <a:r>
              <a:rPr lang="en-US" b="1" dirty="0"/>
              <a:t>guards and building security </a:t>
            </a:r>
            <a:r>
              <a:rPr lang="en-US" dirty="0"/>
              <a:t>in general, such as the locking of doors, the securing of server rooms or laptops, the protection of cables, the separation of duties, and the backing up of files.</a:t>
            </a:r>
            <a:endParaRPr lang="en-IN" b="1" dirty="0"/>
          </a:p>
        </p:txBody>
      </p:sp>
    </p:spTree>
    <p:extLst>
      <p:ext uri="{BB962C8B-B14F-4D97-AF65-F5344CB8AC3E}">
        <p14:creationId xmlns:p14="http://schemas.microsoft.com/office/powerpoint/2010/main" val="246937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Models for Controlling Access</a:t>
            </a:r>
            <a:endParaRPr lang="en-IN" b="1" dirty="0"/>
          </a:p>
        </p:txBody>
      </p:sp>
      <p:sp>
        <p:nvSpPr>
          <p:cNvPr id="3" name="Content Placeholder 2"/>
          <p:cNvSpPr>
            <a:spLocks noGrp="1"/>
          </p:cNvSpPr>
          <p:nvPr>
            <p:ph idx="1"/>
          </p:nvPr>
        </p:nvSpPr>
        <p:spPr/>
        <p:txBody>
          <a:bodyPr>
            <a:normAutofit/>
          </a:bodyPr>
          <a:lstStyle/>
          <a:p>
            <a:pPr marL="0" indent="0">
              <a:buNone/>
            </a:pPr>
            <a:r>
              <a:rPr lang="en-US" dirty="0"/>
              <a:t>Controlling access by a </a:t>
            </a:r>
            <a:r>
              <a:rPr lang="en-US" b="1" dirty="0"/>
              <a:t>subject</a:t>
            </a:r>
            <a:r>
              <a:rPr lang="en-US" dirty="0"/>
              <a:t> (an active entity such as an individual or process) to an </a:t>
            </a:r>
            <a:r>
              <a:rPr lang="en-US" b="1" dirty="0"/>
              <a:t>object</a:t>
            </a:r>
            <a:r>
              <a:rPr lang="en-US" dirty="0"/>
              <a:t> (a passive entity such as a file) involves setting up access rules. These rules can be classified into three categories or models. They are:</a:t>
            </a:r>
          </a:p>
          <a:p>
            <a:pPr marL="514350" indent="-514350">
              <a:buAutoNum type="arabicPeriod"/>
            </a:pPr>
            <a:r>
              <a:rPr lang="en-IN" b="1" dirty="0"/>
              <a:t>Mandatory Access Control</a:t>
            </a:r>
          </a:p>
          <a:p>
            <a:pPr marL="514350" indent="-514350">
              <a:buAutoNum type="arabicPeriod"/>
            </a:pPr>
            <a:r>
              <a:rPr lang="en-IN" b="1" dirty="0"/>
              <a:t>Discretionary Access Control</a:t>
            </a:r>
          </a:p>
          <a:p>
            <a:pPr marL="514350" indent="-514350">
              <a:buAutoNum type="arabicPeriod"/>
            </a:pPr>
            <a:r>
              <a:rPr lang="en-IN" b="1" dirty="0"/>
              <a:t>Nondiscretionary Access Control</a:t>
            </a:r>
          </a:p>
        </p:txBody>
      </p:sp>
    </p:spTree>
    <p:extLst>
      <p:ext uri="{BB962C8B-B14F-4D97-AF65-F5344CB8AC3E}">
        <p14:creationId xmlns:p14="http://schemas.microsoft.com/office/powerpoint/2010/main" val="135310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8077200" y="6087110"/>
            <a:ext cx="2133600" cy="269241"/>
          </a:xfrm>
          <a:prstGeom prst="rect">
            <a:avLst/>
          </a:prstGeom>
          <a:extLst>
            <a:ext uri="{C572A759-6A51-4108-AA02-DFA0A04FC94B}">
              <ma14:wrappingTextBoxFlag xmlns:ma14="http://schemas.microsoft.com/office/mac/drawingml/2011/main" xmlns="" val="1"/>
            </a:ext>
          </a:extLst>
        </p:spPr>
        <p:txBody>
          <a:bodyPr vert="horz" lIns="0" tIns="0" rIns="0" bIns="0" rtlCol="0" anchor="ctr">
            <a:normAutofit lnSpcReduction="10000"/>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5</a:t>
            </a:fld>
            <a:endParaRPr>
              <a:solidFill>
                <a:srgbClr val="888888"/>
              </a:solidFill>
            </a:endParaRPr>
          </a:p>
        </p:txBody>
      </p:sp>
      <p:sp>
        <p:nvSpPr>
          <p:cNvPr id="3" name="Shape 102"/>
          <p:cNvSpPr>
            <a:spLocks noGrp="1"/>
          </p:cNvSpPr>
          <p:nvPr>
            <p:ph type="body" idx="1"/>
          </p:nvPr>
        </p:nvSpPr>
        <p:spPr>
          <a:xfrm>
            <a:off x="532263" y="1493843"/>
            <a:ext cx="11232107" cy="4525963"/>
          </a:xfrm>
          <a:prstGeom prst="rect">
            <a:avLst/>
          </a:prstGeom>
        </p:spPr>
        <p:txBody>
          <a:bodyPr>
            <a:normAutofit/>
          </a:bodyPr>
          <a:lstStyle/>
          <a:p>
            <a:pPr>
              <a:spcBef>
                <a:spcPts val="600"/>
              </a:spcBef>
              <a:defRPr sz="1800"/>
            </a:pPr>
            <a:r>
              <a:rPr lang="en-US" sz="5400" dirty="0"/>
              <a:t>Consumer’s loss of control</a:t>
            </a:r>
          </a:p>
          <a:p>
            <a:pPr lvl="1">
              <a:buFont typeface="Arial"/>
              <a:defRPr sz="1800"/>
            </a:pPr>
            <a:r>
              <a:rPr lang="en-US" sz="2000" dirty="0"/>
              <a:t>Data, applications, resources are located with provider</a:t>
            </a:r>
            <a:endParaRPr lang="en-US" dirty="0"/>
          </a:p>
          <a:p>
            <a:pPr lvl="1">
              <a:buFont typeface="Arial"/>
              <a:defRPr sz="1800"/>
            </a:pPr>
            <a:r>
              <a:rPr lang="en-US" sz="2000" dirty="0"/>
              <a:t>User identity management is handled by the cloud</a:t>
            </a:r>
            <a:endParaRPr lang="en-US" dirty="0"/>
          </a:p>
          <a:p>
            <a:pPr lvl="1">
              <a:buFont typeface="Arial"/>
              <a:defRPr sz="1800"/>
            </a:pPr>
            <a:r>
              <a:rPr lang="en-US" sz="2000" dirty="0"/>
              <a:t>User access control rules, security policies and enforcement are managed by the cloud provider</a:t>
            </a:r>
            <a:endParaRPr lang="en-US" dirty="0"/>
          </a:p>
          <a:p>
            <a:pPr lvl="1">
              <a:buFont typeface="Arial"/>
              <a:defRPr sz="1800"/>
            </a:pPr>
            <a:r>
              <a:rPr lang="en-US" sz="2000" dirty="0"/>
              <a:t>Consumer relies on provider to ensure</a:t>
            </a:r>
            <a:endParaRPr lang="en-US" dirty="0"/>
          </a:p>
          <a:p>
            <a:pPr marL="1104900" lvl="2" indent="-190500">
              <a:spcBef>
                <a:spcPts val="700"/>
              </a:spcBef>
              <a:buFont typeface="Arial"/>
              <a:defRPr sz="1800"/>
            </a:pPr>
            <a:r>
              <a:rPr lang="en-US" dirty="0">
                <a:ea typeface="Calibri"/>
                <a:cs typeface="Calibri"/>
                <a:sym typeface="Calibri"/>
              </a:rPr>
              <a:t>Data security and privacy</a:t>
            </a:r>
            <a:endParaRPr lang="en-US" sz="6600" dirty="0">
              <a:ea typeface="Calibri"/>
              <a:cs typeface="Calibri"/>
              <a:sym typeface="Calibri"/>
            </a:endParaRPr>
          </a:p>
          <a:p>
            <a:pPr marL="1104900" lvl="2" indent="-190500">
              <a:spcBef>
                <a:spcPts val="700"/>
              </a:spcBef>
              <a:buFont typeface="Arial"/>
              <a:defRPr sz="1800"/>
            </a:pPr>
            <a:r>
              <a:rPr lang="en-US" dirty="0">
                <a:ea typeface="Calibri"/>
                <a:cs typeface="Calibri"/>
                <a:sym typeface="Calibri"/>
              </a:rPr>
              <a:t>Resource availability</a:t>
            </a:r>
            <a:endParaRPr lang="en-US" sz="6600" dirty="0">
              <a:ea typeface="Calibri"/>
              <a:cs typeface="Calibri"/>
              <a:sym typeface="Calibri"/>
            </a:endParaRPr>
          </a:p>
          <a:p>
            <a:pPr marL="1104900" lvl="2" indent="-190500">
              <a:spcBef>
                <a:spcPts val="700"/>
              </a:spcBef>
              <a:buFont typeface="Arial"/>
              <a:defRPr sz="1800"/>
            </a:pPr>
            <a:r>
              <a:rPr lang="en-US" dirty="0">
                <a:ea typeface="Calibri"/>
                <a:cs typeface="Calibri"/>
                <a:sym typeface="Calibri"/>
              </a:rPr>
              <a:t>Monitoring and repairing of services/resources</a:t>
            </a:r>
          </a:p>
          <a:p>
            <a:pPr>
              <a:spcBef>
                <a:spcPts val="600"/>
              </a:spcBef>
              <a:defRPr sz="1800"/>
            </a:pPr>
            <a:endParaRPr dirty="0">
              <a:latin typeface="+mn-lt"/>
              <a:ea typeface="Calibri"/>
              <a:cs typeface="Calibri"/>
              <a:sym typeface="Calibri"/>
            </a:endParaRPr>
          </a:p>
        </p:txBody>
      </p:sp>
      <p:sp>
        <p:nvSpPr>
          <p:cNvPr id="4" name="Shape 103"/>
          <p:cNvSpPr/>
          <p:nvPr/>
        </p:nvSpPr>
        <p:spPr>
          <a:xfrm>
            <a:off x="1828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latin typeface="Arial"/>
                <a:ea typeface="Arial"/>
                <a:cs typeface="Arial"/>
                <a:sym typeface="Arial"/>
              </a:defRPr>
            </a:lvl1pPr>
          </a:lstStyle>
          <a:p>
            <a:pPr lvl="0">
              <a:defRPr sz="1800" b="0" spc="0"/>
            </a:pPr>
            <a:endParaRPr dirty="0"/>
          </a:p>
        </p:txBody>
      </p:sp>
      <p:sp>
        <p:nvSpPr>
          <p:cNvPr id="2" name="TextBox 1"/>
          <p:cNvSpPr txBox="1"/>
          <p:nvPr/>
        </p:nvSpPr>
        <p:spPr>
          <a:xfrm>
            <a:off x="941696" y="300251"/>
            <a:ext cx="9921922" cy="984885"/>
          </a:xfrm>
          <a:prstGeom prst="rect">
            <a:avLst/>
          </a:prstGeom>
          <a:noFill/>
        </p:spPr>
        <p:txBody>
          <a:bodyPr wrap="square" rtlCol="0">
            <a:spAutoFit/>
          </a:bodyPr>
          <a:lstStyle/>
          <a:p>
            <a:pPr lvl="0"/>
            <a:r>
              <a:rPr lang="en-US" sz="4000" b="1" dirty="0"/>
              <a:t>Loss of Control in the Cloud</a:t>
            </a:r>
          </a:p>
          <a:p>
            <a:endParaRPr lang="en-IN" dirty="0"/>
          </a:p>
        </p:txBody>
      </p:sp>
    </p:spTree>
    <p:extLst>
      <p:ext uri="{BB962C8B-B14F-4D97-AF65-F5344CB8AC3E}">
        <p14:creationId xmlns:p14="http://schemas.microsoft.com/office/powerpoint/2010/main" val="669134640"/>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6000" b="1" dirty="0"/>
              <a:t/>
            </a:r>
            <a:br>
              <a:rPr lang="en-IN" sz="6000" b="1" dirty="0"/>
            </a:br>
            <a:r>
              <a:rPr lang="en-IN" sz="6000" b="1" dirty="0"/>
              <a:t>1. Mandatory Access Control</a:t>
            </a:r>
            <a:br>
              <a:rPr lang="en-IN" sz="6000" b="1" dirty="0"/>
            </a:br>
            <a:endParaRPr lang="en-IN" sz="6000" b="1" dirty="0"/>
          </a:p>
        </p:txBody>
      </p:sp>
      <p:sp>
        <p:nvSpPr>
          <p:cNvPr id="3" name="Content Placeholder 2"/>
          <p:cNvSpPr>
            <a:spLocks noGrp="1"/>
          </p:cNvSpPr>
          <p:nvPr>
            <p:ph idx="1"/>
          </p:nvPr>
        </p:nvSpPr>
        <p:spPr/>
        <p:txBody>
          <a:bodyPr>
            <a:normAutofit fontScale="85000" lnSpcReduction="10000"/>
          </a:bodyPr>
          <a:lstStyle/>
          <a:p>
            <a:r>
              <a:rPr lang="en-US" dirty="0"/>
              <a:t>The authorization of a subject’s access to an object depends </a:t>
            </a:r>
            <a:r>
              <a:rPr lang="en-US" b="1" dirty="0"/>
              <a:t>upon labels</a:t>
            </a:r>
            <a:r>
              <a:rPr lang="en-US" dirty="0"/>
              <a:t>, which indicate the </a:t>
            </a:r>
            <a:r>
              <a:rPr lang="en-US" b="1" dirty="0"/>
              <a:t>subject’s </a:t>
            </a:r>
            <a:r>
              <a:rPr lang="en-US" b="1" i="1" dirty="0"/>
              <a:t>clearance</a:t>
            </a:r>
            <a:r>
              <a:rPr lang="en-US" b="1" dirty="0"/>
              <a:t>, and the </a:t>
            </a:r>
            <a:r>
              <a:rPr lang="en-US" b="1" i="1" dirty="0"/>
              <a:t>classification </a:t>
            </a:r>
            <a:r>
              <a:rPr lang="en-US" i="1" dirty="0"/>
              <a:t>or sensitivity </a:t>
            </a:r>
            <a:r>
              <a:rPr lang="en-US" dirty="0"/>
              <a:t>of the object.</a:t>
            </a:r>
          </a:p>
          <a:p>
            <a:r>
              <a:rPr lang="en-IN" dirty="0"/>
              <a:t>For </a:t>
            </a:r>
            <a:r>
              <a:rPr lang="en-US" dirty="0"/>
              <a:t>example, the military classifies documents as unclassified, </a:t>
            </a:r>
          </a:p>
          <a:p>
            <a:pPr marL="0" indent="0">
              <a:buNone/>
            </a:pPr>
            <a:r>
              <a:rPr lang="en-US" dirty="0"/>
              <a:t>   confidential, secret, </a:t>
            </a:r>
            <a:r>
              <a:rPr lang="en-IN" dirty="0"/>
              <a:t>and top secret.</a:t>
            </a:r>
          </a:p>
          <a:p>
            <a:r>
              <a:rPr lang="en-US" dirty="0"/>
              <a:t>Similarly, an individual can receive a clearance of confidential, secret, or top secret and can have access to</a:t>
            </a:r>
            <a:r>
              <a:rPr lang="en-US" b="1" dirty="0"/>
              <a:t> documents classified at or below his or her specified clearance level.</a:t>
            </a:r>
            <a:r>
              <a:rPr lang="en-US" dirty="0"/>
              <a:t> Thus, an individual with a clearance of “secret” can have access to secret and confidential documents with a restriction.</a:t>
            </a:r>
          </a:p>
          <a:p>
            <a:r>
              <a:rPr lang="en-US" b="1" i="1" dirty="0"/>
              <a:t>Rule-based access control</a:t>
            </a:r>
            <a:r>
              <a:rPr lang="en-US" i="1" dirty="0"/>
              <a:t> </a:t>
            </a:r>
            <a:r>
              <a:rPr lang="en-US" dirty="0"/>
              <a:t>is a type of mandatory access control because rules determine this access (such as the correspondence of clearance labels to classification labels), rather than the identity of the subjects and objects alone.</a:t>
            </a:r>
            <a:endParaRPr lang="en-IN" b="1" dirty="0"/>
          </a:p>
        </p:txBody>
      </p:sp>
    </p:spTree>
    <p:extLst>
      <p:ext uri="{BB962C8B-B14F-4D97-AF65-F5344CB8AC3E}">
        <p14:creationId xmlns:p14="http://schemas.microsoft.com/office/powerpoint/2010/main" val="313558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a:t>2. Discretionary Access Control</a:t>
            </a:r>
            <a:endParaRPr lang="en-IN" sz="6000" b="1" dirty="0"/>
          </a:p>
        </p:txBody>
      </p:sp>
      <p:sp>
        <p:nvSpPr>
          <p:cNvPr id="3" name="Content Placeholder 2"/>
          <p:cNvSpPr>
            <a:spLocks noGrp="1"/>
          </p:cNvSpPr>
          <p:nvPr>
            <p:ph idx="1"/>
          </p:nvPr>
        </p:nvSpPr>
        <p:spPr/>
        <p:txBody>
          <a:bodyPr>
            <a:normAutofit lnSpcReduction="10000"/>
          </a:bodyPr>
          <a:lstStyle/>
          <a:p>
            <a:r>
              <a:rPr lang="en-US" dirty="0"/>
              <a:t>It allows to decide on who can access which areas of the premises or resources.</a:t>
            </a:r>
          </a:p>
          <a:p>
            <a:r>
              <a:rPr lang="en-US" dirty="0"/>
              <a:t>In this model, the </a:t>
            </a:r>
            <a:r>
              <a:rPr lang="en-US" b="1" dirty="0"/>
              <a:t>subject has authority, </a:t>
            </a:r>
            <a:r>
              <a:rPr lang="en-US" dirty="0"/>
              <a:t>within certain limitations, to specify what objects are accessible.</a:t>
            </a:r>
          </a:p>
          <a:p>
            <a:r>
              <a:rPr lang="en-US" dirty="0"/>
              <a:t>For example, </a:t>
            </a:r>
            <a:r>
              <a:rPr lang="en-US" b="1" dirty="0"/>
              <a:t>access control lists  (ACLs)</a:t>
            </a:r>
            <a:r>
              <a:rPr lang="en-US" dirty="0"/>
              <a:t> can be used. </a:t>
            </a:r>
          </a:p>
          <a:p>
            <a:r>
              <a:rPr lang="en-US" dirty="0"/>
              <a:t>An </a:t>
            </a:r>
            <a:r>
              <a:rPr lang="en-US" b="1" dirty="0"/>
              <a:t>access control list </a:t>
            </a:r>
            <a:r>
              <a:rPr lang="en-US" dirty="0"/>
              <a:t>is a list denoting which users have what privileges to a particular resource. </a:t>
            </a:r>
          </a:p>
          <a:p>
            <a:r>
              <a:rPr lang="en-US" dirty="0"/>
              <a:t>For example, a </a:t>
            </a:r>
            <a:r>
              <a:rPr lang="en-US" i="1" dirty="0"/>
              <a:t>tabular listing </a:t>
            </a:r>
            <a:r>
              <a:rPr lang="en-US" dirty="0"/>
              <a:t>would show the subjects or users who have access to the object, e.g., file X, and what privileges they have with respect to that file.</a:t>
            </a:r>
            <a:endParaRPr lang="en-IN" dirty="0"/>
          </a:p>
        </p:txBody>
      </p:sp>
    </p:spTree>
    <p:extLst>
      <p:ext uri="{BB962C8B-B14F-4D97-AF65-F5344CB8AC3E}">
        <p14:creationId xmlns:p14="http://schemas.microsoft.com/office/powerpoint/2010/main" val="16795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a:t>2. Discretionary Access Control  (</a:t>
            </a:r>
            <a:r>
              <a:rPr lang="en-IN" b="1" dirty="0" err="1"/>
              <a:t>Cont</a:t>
            </a:r>
            <a:r>
              <a:rPr lang="en-IN" b="1" dirty="0"/>
              <a:t>…)</a:t>
            </a:r>
            <a:endParaRPr lang="en-IN" sz="6000" b="1" dirty="0"/>
          </a:p>
        </p:txBody>
      </p:sp>
      <p:sp>
        <p:nvSpPr>
          <p:cNvPr id="3" name="Content Placeholder 2"/>
          <p:cNvSpPr>
            <a:spLocks noGrp="1"/>
          </p:cNvSpPr>
          <p:nvPr>
            <p:ph idx="1"/>
          </p:nvPr>
        </p:nvSpPr>
        <p:spPr/>
        <p:txBody>
          <a:bodyPr>
            <a:normAutofit fontScale="77500" lnSpcReduction="20000"/>
          </a:bodyPr>
          <a:lstStyle/>
          <a:p>
            <a:r>
              <a:rPr lang="en-US" b="1" dirty="0"/>
              <a:t>An </a:t>
            </a:r>
            <a:r>
              <a:rPr lang="en-US" b="1" i="1" dirty="0"/>
              <a:t>access control triple</a:t>
            </a:r>
            <a:r>
              <a:rPr lang="en-US" i="1" dirty="0"/>
              <a:t> </a:t>
            </a:r>
            <a:r>
              <a:rPr lang="en-US" dirty="0"/>
              <a:t>consists of the user, program, and file, with the corresponding access privileges noted for each user.</a:t>
            </a:r>
          </a:p>
          <a:p>
            <a:r>
              <a:rPr lang="en-US" dirty="0"/>
              <a:t>This type of access control is used in local, dynamic situations in which the subjects must have the discretion to specify what resources certain users are permitted to access.</a:t>
            </a:r>
          </a:p>
          <a:p>
            <a:r>
              <a:rPr lang="en-IN" dirty="0"/>
              <a:t>When a user </a:t>
            </a:r>
            <a:r>
              <a:rPr lang="en-US" dirty="0"/>
              <a:t>within certain limitations has the right to alter the access control to certain objects, this is termed a </a:t>
            </a:r>
            <a:r>
              <a:rPr lang="en-US" b="1" i="1" dirty="0"/>
              <a:t>user-directed discretionary access control</a:t>
            </a:r>
            <a:r>
              <a:rPr lang="en-US" b="1" dirty="0"/>
              <a:t>.</a:t>
            </a:r>
          </a:p>
          <a:p>
            <a:pPr marL="0" indent="0">
              <a:buNone/>
            </a:pPr>
            <a:endParaRPr lang="en-US" b="1" dirty="0"/>
          </a:p>
          <a:p>
            <a:r>
              <a:rPr lang="en-IN" b="1" dirty="0"/>
              <a:t>An identity-based access </a:t>
            </a:r>
            <a:r>
              <a:rPr lang="en-US" b="1" dirty="0"/>
              <a:t>control </a:t>
            </a:r>
            <a:r>
              <a:rPr lang="en-US" dirty="0"/>
              <a:t>is a type of discretionary access control based on an individual’s identity. </a:t>
            </a:r>
          </a:p>
          <a:p>
            <a:pPr marL="0" indent="0">
              <a:buNone/>
            </a:pPr>
            <a:r>
              <a:rPr lang="en-US" dirty="0"/>
              <a:t>   -It determines what you can do based on who you are. </a:t>
            </a:r>
          </a:p>
          <a:p>
            <a:pPr marL="0" indent="0">
              <a:buNone/>
            </a:pPr>
            <a:r>
              <a:rPr lang="en-US" dirty="0"/>
              <a:t>   - The user performing an API request is first authenticated and then a check is performed to see if that user is authorized to perform the action they’re requesting. </a:t>
            </a:r>
          </a:p>
          <a:p>
            <a:pPr marL="0" indent="0">
              <a:buNone/>
            </a:pPr>
            <a:r>
              <a:rPr lang="en-US" dirty="0"/>
              <a:t>-   In some instances here, a hybrid approach is used, which combines the features of user-based and identity-based discretionary access control.</a:t>
            </a:r>
            <a:endParaRPr lang="en-IN" dirty="0"/>
          </a:p>
          <a:p>
            <a:endParaRPr lang="en-IN" dirty="0"/>
          </a:p>
        </p:txBody>
      </p:sp>
    </p:spTree>
    <p:extLst>
      <p:ext uri="{BB962C8B-B14F-4D97-AF65-F5344CB8AC3E}">
        <p14:creationId xmlns:p14="http://schemas.microsoft.com/office/powerpoint/2010/main" val="241540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a:t>3. Nondiscretionary Access Control</a:t>
            </a:r>
            <a:endParaRPr lang="en-IN" sz="6000" b="1" dirty="0"/>
          </a:p>
        </p:txBody>
      </p:sp>
      <p:sp>
        <p:nvSpPr>
          <p:cNvPr id="3" name="Content Placeholder 2"/>
          <p:cNvSpPr>
            <a:spLocks noGrp="1"/>
          </p:cNvSpPr>
          <p:nvPr>
            <p:ph idx="1"/>
          </p:nvPr>
        </p:nvSpPr>
        <p:spPr/>
        <p:txBody>
          <a:bodyPr>
            <a:normAutofit/>
          </a:bodyPr>
          <a:lstStyle/>
          <a:p>
            <a:r>
              <a:rPr lang="en-US" dirty="0"/>
              <a:t>Here, a central authority determines which subjects can have access to certain objects based on the </a:t>
            </a:r>
            <a:r>
              <a:rPr lang="en-US" b="1" dirty="0"/>
              <a:t>organizational security policy</a:t>
            </a:r>
            <a:r>
              <a:rPr lang="en-US" dirty="0"/>
              <a:t>.</a:t>
            </a:r>
          </a:p>
          <a:p>
            <a:r>
              <a:rPr lang="en-US" dirty="0"/>
              <a:t>The access controls are decided based on the </a:t>
            </a:r>
            <a:r>
              <a:rPr lang="en-US" b="1" dirty="0"/>
              <a:t>individual’s role </a:t>
            </a:r>
            <a:r>
              <a:rPr lang="en-US" dirty="0"/>
              <a:t>in the organization (</a:t>
            </a:r>
            <a:r>
              <a:rPr lang="en-US" b="1" dirty="0"/>
              <a:t>Role-based access control</a:t>
            </a:r>
            <a:r>
              <a:rPr lang="en-US" dirty="0"/>
              <a:t>) or the subject’s responsibilities </a:t>
            </a:r>
            <a:r>
              <a:rPr lang="en-IN" dirty="0"/>
              <a:t>and duties (</a:t>
            </a:r>
            <a:r>
              <a:rPr lang="en-IN" b="1" dirty="0"/>
              <a:t>task-based</a:t>
            </a:r>
            <a:r>
              <a:rPr lang="en-IN" dirty="0"/>
              <a:t>).</a:t>
            </a:r>
          </a:p>
          <a:p>
            <a:r>
              <a:rPr lang="en-US" dirty="0"/>
              <a:t>It is useful in </a:t>
            </a:r>
            <a:r>
              <a:rPr lang="en-US" b="1" dirty="0"/>
              <a:t>organizations </a:t>
            </a:r>
            <a:r>
              <a:rPr lang="en-IN" b="1" dirty="0"/>
              <a:t>frequent personnel changes </a:t>
            </a:r>
            <a:r>
              <a:rPr lang="en-IN" dirty="0"/>
              <a:t>occur as t</a:t>
            </a:r>
            <a:r>
              <a:rPr lang="en-US" dirty="0"/>
              <a:t>he access controls are based on the individual’s role or title within the organization</a:t>
            </a:r>
            <a:r>
              <a:rPr lang="en-IN" dirty="0"/>
              <a:t>. Therefore, these access </a:t>
            </a:r>
            <a:r>
              <a:rPr lang="en-US" dirty="0"/>
              <a:t>controls don’t need to be changed whenever a new person assumes that role.</a:t>
            </a:r>
            <a:endParaRPr lang="en-IN" dirty="0"/>
          </a:p>
        </p:txBody>
      </p:sp>
    </p:spTree>
    <p:extLst>
      <p:ext uri="{BB962C8B-B14F-4D97-AF65-F5344CB8AC3E}">
        <p14:creationId xmlns:p14="http://schemas.microsoft.com/office/powerpoint/2010/main" val="252481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b="1" dirty="0"/>
              <a:t>3. Nondiscretionary Access Control (</a:t>
            </a:r>
            <a:r>
              <a:rPr lang="en-IN" b="1" dirty="0" err="1"/>
              <a:t>Cont</a:t>
            </a:r>
            <a:r>
              <a:rPr lang="en-IN" b="1" dirty="0"/>
              <a:t>…)</a:t>
            </a:r>
            <a:endParaRPr lang="en-IN" sz="6000" b="1" dirty="0"/>
          </a:p>
        </p:txBody>
      </p:sp>
      <p:sp>
        <p:nvSpPr>
          <p:cNvPr id="3" name="Content Placeholder 2"/>
          <p:cNvSpPr>
            <a:spLocks noGrp="1"/>
          </p:cNvSpPr>
          <p:nvPr>
            <p:ph idx="1"/>
          </p:nvPr>
        </p:nvSpPr>
        <p:spPr/>
        <p:txBody>
          <a:bodyPr>
            <a:normAutofit/>
          </a:bodyPr>
          <a:lstStyle/>
          <a:p>
            <a:r>
              <a:rPr lang="en-US" dirty="0"/>
              <a:t>Access control can also be characterized as </a:t>
            </a:r>
            <a:r>
              <a:rPr lang="en-US" i="1" dirty="0"/>
              <a:t>context-dependent </a:t>
            </a:r>
            <a:r>
              <a:rPr lang="en-US" dirty="0"/>
              <a:t>or </a:t>
            </a:r>
            <a:r>
              <a:rPr lang="en-US" i="1" dirty="0"/>
              <a:t>content-dependent</a:t>
            </a:r>
            <a:r>
              <a:rPr lang="en-US" dirty="0"/>
              <a:t>.</a:t>
            </a:r>
          </a:p>
          <a:p>
            <a:r>
              <a:rPr lang="en-US" dirty="0"/>
              <a:t>Context-dependent access control is a </a:t>
            </a:r>
            <a:r>
              <a:rPr lang="en-US" b="1" dirty="0"/>
              <a:t>function of factors such as location, time of day, and previous access history</a:t>
            </a:r>
            <a:r>
              <a:rPr lang="en-US" dirty="0"/>
              <a:t>. It is concerned with the environment or </a:t>
            </a:r>
            <a:r>
              <a:rPr lang="en-IN" dirty="0"/>
              <a:t>context of the data.</a:t>
            </a:r>
          </a:p>
          <a:p>
            <a:r>
              <a:rPr lang="en-US" dirty="0"/>
              <a:t>In content-dependent access control, access is determined by the </a:t>
            </a:r>
            <a:r>
              <a:rPr lang="en-US" b="1" dirty="0"/>
              <a:t>information contained </a:t>
            </a:r>
            <a:r>
              <a:rPr lang="en-US" dirty="0"/>
              <a:t>in the item being accessed.</a:t>
            </a:r>
            <a:endParaRPr lang="en-IN" dirty="0"/>
          </a:p>
        </p:txBody>
      </p:sp>
    </p:spTree>
    <p:extLst>
      <p:ext uri="{BB962C8B-B14F-4D97-AF65-F5344CB8AC3E}">
        <p14:creationId xmlns:p14="http://schemas.microsoft.com/office/powerpoint/2010/main" val="382570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Can anyone suggest any solution in this context?.</a:t>
            </a:r>
          </a:p>
          <a:p>
            <a:endParaRPr lang="en-US" dirty="0"/>
          </a:p>
          <a:p>
            <a:r>
              <a:rPr lang="en-US" b="1" dirty="0"/>
              <a:t>Solution:</a:t>
            </a:r>
          </a:p>
          <a:p>
            <a:pPr marL="342900" indent="-342900">
              <a:buFont typeface="Arial" panose="020B0604020202020204" pitchFamily="34" charset="0"/>
              <a:buChar char="•"/>
            </a:pPr>
            <a:r>
              <a:rPr lang="en-US" dirty="0"/>
              <a:t>Store encrypted data at the cloud servers instead of plaintext form. This guarantees security but complicates data retrieval operation. </a:t>
            </a:r>
          </a:p>
          <a:p>
            <a:pPr marL="342900" indent="-342900">
              <a:buFont typeface="Arial" panose="020B0604020202020204" pitchFamily="34" charset="0"/>
              <a:buChar char="•"/>
            </a:pPr>
            <a:endParaRPr lang="en-US" dirty="0"/>
          </a:p>
          <a:p>
            <a:pPr marL="0" indent="0"/>
            <a:r>
              <a:rPr lang="en-US" dirty="0"/>
              <a:t>Does anyone know anything approach that would guarantee data security and yet simplifies the retrieval operation.?.</a:t>
            </a:r>
          </a:p>
          <a:p>
            <a:pPr marL="0" indent="0"/>
            <a:endParaRPr lang="en-US" dirty="0"/>
          </a:p>
          <a:p>
            <a:pPr marL="0" indent="0"/>
            <a:r>
              <a:rPr lang="en-US" b="1" dirty="0"/>
              <a:t>Solution: </a:t>
            </a:r>
            <a:r>
              <a:rPr lang="en-US" dirty="0"/>
              <a:t>Searchable Encryption </a:t>
            </a:r>
          </a:p>
          <a:p>
            <a:r>
              <a:rPr lang="en-US" dirty="0"/>
              <a:t>It is a cryptographic paradigm that enables the cloud server to perform search operation over encrypted data without knowing anything about plaintext information.</a:t>
            </a:r>
          </a:p>
        </p:txBody>
      </p:sp>
      <p:sp>
        <p:nvSpPr>
          <p:cNvPr id="3" name="TextBox 2"/>
          <p:cNvSpPr txBox="1"/>
          <p:nvPr/>
        </p:nvSpPr>
        <p:spPr>
          <a:xfrm>
            <a:off x="532263" y="327546"/>
            <a:ext cx="10846937" cy="954107"/>
          </a:xfrm>
          <a:prstGeom prst="rect">
            <a:avLst/>
          </a:prstGeom>
          <a:noFill/>
        </p:spPr>
        <p:txBody>
          <a:bodyPr wrap="square" rtlCol="0">
            <a:spAutoFit/>
          </a:bodyPr>
          <a:lstStyle/>
          <a:p>
            <a:r>
              <a:rPr lang="en-US" sz="2800" b="1" dirty="0"/>
              <a:t>How do you deal with the security threats from the Cloud Service Providers themselves (Insider Attackers)?</a:t>
            </a:r>
            <a:endParaRPr lang="en-IN" sz="2800" b="1" dirty="0"/>
          </a:p>
        </p:txBody>
      </p:sp>
    </p:spTree>
    <p:extLst>
      <p:ext uri="{BB962C8B-B14F-4D97-AF65-F5344CB8AC3E}">
        <p14:creationId xmlns:p14="http://schemas.microsoft.com/office/powerpoint/2010/main" val="9951122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dirty="0"/>
          </a:p>
        </p:txBody>
      </p:sp>
      <p:sp>
        <p:nvSpPr>
          <p:cNvPr id="3" name="TextBox 2"/>
          <p:cNvSpPr txBox="1"/>
          <p:nvPr/>
        </p:nvSpPr>
        <p:spPr>
          <a:xfrm>
            <a:off x="406400" y="300251"/>
            <a:ext cx="10702878" cy="923330"/>
          </a:xfrm>
          <a:prstGeom prst="rect">
            <a:avLst/>
          </a:prstGeom>
          <a:noFill/>
        </p:spPr>
        <p:txBody>
          <a:bodyPr wrap="square" rtlCol="0">
            <a:spAutoFit/>
          </a:bodyPr>
          <a:lstStyle/>
          <a:p>
            <a:endParaRPr lang="en-US" dirty="0"/>
          </a:p>
          <a:p>
            <a:r>
              <a:rPr lang="en-US" sz="3600" b="1" dirty="0"/>
              <a:t>Searchable Encryption Process</a:t>
            </a:r>
            <a:endParaRPr lang="en-IN" sz="3600"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0188" y="1223581"/>
            <a:ext cx="10755301" cy="5520519"/>
          </a:xfrm>
          <a:prstGeom prst="rect">
            <a:avLst/>
          </a:prstGeom>
        </p:spPr>
      </p:pic>
    </p:spTree>
    <p:extLst>
      <p:ext uri="{BB962C8B-B14F-4D97-AF65-F5344CB8AC3E}">
        <p14:creationId xmlns:p14="http://schemas.microsoft.com/office/powerpoint/2010/main" val="2844838290"/>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dirty="0"/>
              <a:t>Will searchable encryption resolves all security issues because of storing encrypted data at cloud servers.?</a:t>
            </a:r>
          </a:p>
          <a:p>
            <a:endParaRPr lang="en-US" dirty="0"/>
          </a:p>
          <a:p>
            <a:r>
              <a:rPr lang="en-US" dirty="0"/>
              <a:t>No, there are still various security issues associated with the following information disclosure attacks:</a:t>
            </a:r>
          </a:p>
          <a:p>
            <a:endParaRPr lang="en-US" dirty="0"/>
          </a:p>
          <a:p>
            <a:pPr marL="342900" indent="-342900">
              <a:buFont typeface="Arial" panose="020B0604020202020204" pitchFamily="34" charset="0"/>
              <a:buChar char="•"/>
            </a:pPr>
            <a:r>
              <a:rPr lang="en-US" dirty="0"/>
              <a:t>Frequency Analysis Attacks (Frequency leakage).</a:t>
            </a:r>
          </a:p>
          <a:p>
            <a:pPr marL="342900" indent="-342900">
              <a:buFont typeface="Arial" panose="020B0604020202020204" pitchFamily="34" charset="0"/>
              <a:buChar char="•"/>
            </a:pPr>
            <a:r>
              <a:rPr lang="en-US" dirty="0"/>
              <a:t>Scale Analysis Attacks (Search pattern leakage).</a:t>
            </a:r>
          </a:p>
          <a:p>
            <a:pPr marL="342900" indent="-342900">
              <a:buFont typeface="Arial" panose="020B0604020202020204" pitchFamily="34" charset="0"/>
              <a:buChar char="•"/>
            </a:pPr>
            <a:r>
              <a:rPr lang="en-US" dirty="0"/>
              <a:t>Rank-order Exploitation Attacks (rank information leakage)</a:t>
            </a:r>
          </a:p>
          <a:p>
            <a:pPr marL="342900" indent="-342900">
              <a:buFont typeface="Arial" panose="020B0604020202020204" pitchFamily="34" charset="0"/>
              <a:buChar char="•"/>
            </a:pPr>
            <a:r>
              <a:rPr lang="en-US" dirty="0"/>
              <a:t>Access Pattern Exploitation Attacks (Access pattern leakage)</a:t>
            </a:r>
          </a:p>
          <a:p>
            <a:pPr marL="342900" indent="-342900">
              <a:buFont typeface="Arial" panose="020B0604020202020204" pitchFamily="34" charset="0"/>
              <a:buChar char="•"/>
            </a:pPr>
            <a:r>
              <a:rPr lang="en-US" dirty="0"/>
              <a:t>Keyword Guessing Attacks.</a:t>
            </a:r>
          </a:p>
          <a:p>
            <a:pPr marL="0" indent="0"/>
            <a:endParaRPr lang="en-US" dirty="0"/>
          </a:p>
          <a:p>
            <a:pPr marL="0" indent="0"/>
            <a:endParaRPr lang="en-US" dirty="0"/>
          </a:p>
          <a:p>
            <a:pPr marL="0" indent="0"/>
            <a:endParaRPr lang="en-US" dirty="0"/>
          </a:p>
        </p:txBody>
      </p:sp>
    </p:spTree>
    <p:extLst>
      <p:ext uri="{BB962C8B-B14F-4D97-AF65-F5344CB8AC3E}">
        <p14:creationId xmlns:p14="http://schemas.microsoft.com/office/powerpoint/2010/main" val="4604544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a:p>
        </p:txBody>
      </p:sp>
      <p:pic>
        <p:nvPicPr>
          <p:cNvPr id="3" name="Picture 2"/>
          <p:cNvPicPr>
            <a:picLocks noChangeAspect="1"/>
          </p:cNvPicPr>
          <p:nvPr/>
        </p:nvPicPr>
        <p:blipFill>
          <a:blip r:embed="rId2"/>
          <a:stretch>
            <a:fillRect/>
          </a:stretch>
        </p:blipFill>
        <p:spPr>
          <a:xfrm>
            <a:off x="406400" y="1003111"/>
            <a:ext cx="9799093" cy="5854890"/>
          </a:xfrm>
          <a:prstGeom prst="rect">
            <a:avLst/>
          </a:prstGeom>
        </p:spPr>
      </p:pic>
      <p:sp>
        <p:nvSpPr>
          <p:cNvPr id="4" name="TextBox 3"/>
          <p:cNvSpPr txBox="1"/>
          <p:nvPr/>
        </p:nvSpPr>
        <p:spPr>
          <a:xfrm>
            <a:off x="406401" y="177421"/>
            <a:ext cx="10143318" cy="584775"/>
          </a:xfrm>
          <a:prstGeom prst="rect">
            <a:avLst/>
          </a:prstGeom>
          <a:noFill/>
        </p:spPr>
        <p:txBody>
          <a:bodyPr wrap="square" rtlCol="0">
            <a:spAutoFit/>
          </a:bodyPr>
          <a:lstStyle/>
          <a:p>
            <a:r>
              <a:rPr lang="en-US" sz="3200" b="1" dirty="0"/>
              <a:t>Observe Frequency of Plaintext values of various keywords</a:t>
            </a:r>
            <a:endParaRPr lang="en-IN" sz="3200" b="1" dirty="0"/>
          </a:p>
        </p:txBody>
      </p:sp>
    </p:spTree>
    <p:extLst>
      <p:ext uri="{BB962C8B-B14F-4D97-AF65-F5344CB8AC3E}">
        <p14:creationId xmlns:p14="http://schemas.microsoft.com/office/powerpoint/2010/main" val="190875399"/>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a:p>
        </p:txBody>
      </p:sp>
      <p:pic>
        <p:nvPicPr>
          <p:cNvPr id="3" name="Picture 2"/>
          <p:cNvPicPr>
            <a:picLocks noChangeAspect="1"/>
          </p:cNvPicPr>
          <p:nvPr/>
        </p:nvPicPr>
        <p:blipFill>
          <a:blip r:embed="rId2"/>
          <a:stretch>
            <a:fillRect/>
          </a:stretch>
        </p:blipFill>
        <p:spPr>
          <a:xfrm>
            <a:off x="147092" y="1037229"/>
            <a:ext cx="10225206" cy="4421448"/>
          </a:xfrm>
          <a:prstGeom prst="rect">
            <a:avLst/>
          </a:prstGeom>
        </p:spPr>
      </p:pic>
      <p:sp>
        <p:nvSpPr>
          <p:cNvPr id="4" name="Rectangle 3"/>
          <p:cNvSpPr/>
          <p:nvPr/>
        </p:nvSpPr>
        <p:spPr>
          <a:xfrm>
            <a:off x="147092" y="334981"/>
            <a:ext cx="11701730" cy="584775"/>
          </a:xfrm>
          <a:prstGeom prst="rect">
            <a:avLst/>
          </a:prstGeom>
        </p:spPr>
        <p:txBody>
          <a:bodyPr wrap="none">
            <a:spAutoFit/>
          </a:bodyPr>
          <a:lstStyle/>
          <a:p>
            <a:r>
              <a:rPr lang="en-US" sz="3200" b="1" dirty="0"/>
              <a:t>Observe Frequency of </a:t>
            </a:r>
            <a:r>
              <a:rPr lang="en-US" sz="3200" b="1" dirty="0" err="1"/>
              <a:t>ciphertext</a:t>
            </a:r>
            <a:r>
              <a:rPr lang="en-US" sz="3200" b="1" dirty="0"/>
              <a:t> values of  corresponding keywords</a:t>
            </a:r>
            <a:endParaRPr lang="en-IN" sz="3200" b="1" dirty="0"/>
          </a:p>
        </p:txBody>
      </p:sp>
      <p:sp>
        <p:nvSpPr>
          <p:cNvPr id="5" name="TextBox 4"/>
          <p:cNvSpPr txBox="1"/>
          <p:nvPr/>
        </p:nvSpPr>
        <p:spPr>
          <a:xfrm>
            <a:off x="987946" y="5915286"/>
            <a:ext cx="8543498" cy="646331"/>
          </a:xfrm>
          <a:prstGeom prst="rect">
            <a:avLst/>
          </a:prstGeom>
          <a:noFill/>
        </p:spPr>
        <p:txBody>
          <a:bodyPr wrap="square" rtlCol="0">
            <a:spAutoFit/>
          </a:bodyPr>
          <a:lstStyle/>
          <a:p>
            <a:r>
              <a:rPr lang="en-US" b="1" dirty="0"/>
              <a:t>Frequency Leakage </a:t>
            </a:r>
            <a:r>
              <a:rPr lang="en-US" dirty="0"/>
              <a:t>allows us to infer plaintext keyword from the encrypted values of encrypted index.</a:t>
            </a:r>
            <a:endParaRPr lang="en-IN" b="1" dirty="0"/>
          </a:p>
        </p:txBody>
      </p:sp>
      <p:sp>
        <p:nvSpPr>
          <p:cNvPr id="6" name="TextBox 5"/>
          <p:cNvSpPr txBox="1"/>
          <p:nvPr/>
        </p:nvSpPr>
        <p:spPr>
          <a:xfrm>
            <a:off x="10276764" y="2524836"/>
            <a:ext cx="1572058" cy="3139321"/>
          </a:xfrm>
          <a:prstGeom prst="rect">
            <a:avLst/>
          </a:prstGeom>
          <a:noFill/>
        </p:spPr>
        <p:txBody>
          <a:bodyPr wrap="square" rtlCol="0">
            <a:spAutoFit/>
          </a:bodyPr>
          <a:lstStyle/>
          <a:p>
            <a:r>
              <a:rPr lang="en-US" dirty="0"/>
              <a:t>Assume </a:t>
            </a:r>
            <a:r>
              <a:rPr lang="en-US" b="1" dirty="0"/>
              <a:t>Order-Preserving Encryption schemes</a:t>
            </a:r>
            <a:r>
              <a:rPr lang="en-US" dirty="0"/>
              <a:t> are used to encrypt the plaintext values of keywords in indexes.</a:t>
            </a:r>
            <a:endParaRPr lang="en-IN" dirty="0"/>
          </a:p>
        </p:txBody>
      </p:sp>
    </p:spTree>
    <p:extLst>
      <p:ext uri="{BB962C8B-B14F-4D97-AF65-F5344CB8AC3E}">
        <p14:creationId xmlns:p14="http://schemas.microsoft.com/office/powerpoint/2010/main" val="290377755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8077200" y="6087110"/>
            <a:ext cx="2133600" cy="269241"/>
          </a:xfrm>
          <a:prstGeom prst="rect">
            <a:avLst/>
          </a:prstGeom>
          <a:extLst>
            <a:ext uri="{C572A759-6A51-4108-AA02-DFA0A04FC94B}">
              <ma14:wrappingTextBoxFlag xmlns:ma14="http://schemas.microsoft.com/office/mac/drawingml/2011/main" xmlns="" val="1"/>
            </a:ext>
          </a:extLst>
        </p:spPr>
        <p:txBody>
          <a:bodyPr vert="horz" lIns="0" tIns="0" rIns="0" bIns="0" rtlCol="0" anchor="ctr">
            <a:normAutofit lnSpcReduction="10000"/>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6</a:t>
            </a:fld>
            <a:endParaRPr>
              <a:solidFill>
                <a:srgbClr val="888888"/>
              </a:solidFill>
            </a:endParaRPr>
          </a:p>
        </p:txBody>
      </p:sp>
      <p:sp>
        <p:nvSpPr>
          <p:cNvPr id="3" name="Shape 108"/>
          <p:cNvSpPr>
            <a:spLocks noGrp="1"/>
          </p:cNvSpPr>
          <p:nvPr>
            <p:ph type="body" idx="1"/>
          </p:nvPr>
        </p:nvSpPr>
        <p:spPr>
          <a:xfrm>
            <a:off x="327547" y="1493842"/>
            <a:ext cx="11518710" cy="4970020"/>
          </a:xfrm>
          <a:prstGeom prst="rect">
            <a:avLst/>
          </a:prstGeom>
        </p:spPr>
        <p:txBody>
          <a:bodyPr>
            <a:normAutofit/>
          </a:bodyPr>
          <a:lstStyle/>
          <a:p>
            <a:pPr marL="519545" indent="-519545">
              <a:spcBef>
                <a:spcPts val="600"/>
              </a:spcBef>
              <a:buClr>
                <a:srgbClr val="101141"/>
              </a:buClr>
              <a:buSzPct val="100000"/>
              <a:buFont typeface="Arial"/>
              <a:buChar char="•"/>
              <a:defRPr sz="1800"/>
            </a:pPr>
            <a:r>
              <a:rPr sz="2800" dirty="0">
                <a:latin typeface="+mn-lt"/>
              </a:rPr>
              <a:t>Conflict between tenants’ opposing goals</a:t>
            </a:r>
          </a:p>
          <a:p>
            <a:pPr marL="905853" lvl="1" indent="-448847">
              <a:buFont typeface="Arial"/>
              <a:defRPr sz="1800"/>
            </a:pPr>
            <a:r>
              <a:rPr sz="2800" dirty="0">
                <a:latin typeface="+mn-lt"/>
              </a:rPr>
              <a:t>Tenants share a pool of resources and have opposing goals</a:t>
            </a:r>
          </a:p>
          <a:p>
            <a:pPr marL="519545" indent="-519545">
              <a:spcBef>
                <a:spcPts val="600"/>
              </a:spcBef>
              <a:buClr>
                <a:srgbClr val="101141"/>
              </a:buClr>
              <a:buSzPct val="100000"/>
              <a:buFont typeface="Arial"/>
              <a:buChar char="•"/>
              <a:defRPr sz="1800"/>
            </a:pPr>
            <a:r>
              <a:rPr sz="2800" dirty="0">
                <a:latin typeface="+mn-lt"/>
              </a:rPr>
              <a:t>How does multi-tenancy deal with conflict of interest?</a:t>
            </a:r>
          </a:p>
          <a:p>
            <a:pPr marL="905853" lvl="1" indent="-448847">
              <a:buFont typeface="Arial"/>
              <a:defRPr sz="1800"/>
            </a:pPr>
            <a:r>
              <a:rPr sz="2800" dirty="0">
                <a:latin typeface="+mn-lt"/>
              </a:rPr>
              <a:t>Can tenants get along together and ‘play nicely’ ?</a:t>
            </a:r>
          </a:p>
          <a:p>
            <a:pPr marL="905853" lvl="1" indent="-448847">
              <a:buFont typeface="Arial"/>
              <a:defRPr sz="1800"/>
            </a:pPr>
            <a:r>
              <a:rPr sz="2800" dirty="0">
                <a:latin typeface="+mn-lt"/>
              </a:rPr>
              <a:t>If they can’t, can we isolate them?</a:t>
            </a:r>
          </a:p>
          <a:p>
            <a:pPr marL="519545" indent="-519545">
              <a:spcBef>
                <a:spcPts val="600"/>
              </a:spcBef>
              <a:buClr>
                <a:srgbClr val="101141"/>
              </a:buClr>
              <a:buSzPct val="100000"/>
              <a:buFont typeface="Arial"/>
              <a:buChar char="•"/>
              <a:defRPr sz="1800"/>
            </a:pPr>
            <a:r>
              <a:rPr sz="2800" dirty="0">
                <a:latin typeface="+mn-lt"/>
              </a:rPr>
              <a:t>How to provide separation between tenants?</a:t>
            </a:r>
          </a:p>
          <a:p>
            <a:pPr marL="342900" indent="-342900">
              <a:buClr>
                <a:srgbClr val="101141"/>
              </a:buClr>
              <a:buSzPct val="100000"/>
              <a:buFont typeface="Arial"/>
              <a:buChar char="•"/>
              <a:defRPr sz="1800"/>
            </a:pPr>
            <a:r>
              <a:rPr sz="2800" dirty="0">
                <a:latin typeface="+mn-lt"/>
              </a:rPr>
              <a:t>Cloud Computing brings new threats</a:t>
            </a:r>
          </a:p>
          <a:p>
            <a:pPr lvl="0">
              <a:defRPr sz="1800"/>
            </a:pPr>
            <a:r>
              <a:rPr sz="2800" dirty="0">
                <a:latin typeface="+mn-lt"/>
              </a:rPr>
              <a:t>Multiple independent users share the same physical infrastructure</a:t>
            </a:r>
          </a:p>
          <a:p>
            <a:pPr lvl="0">
              <a:defRPr sz="1800"/>
            </a:pPr>
            <a:r>
              <a:rPr sz="2800" dirty="0">
                <a:latin typeface="+mn-lt"/>
              </a:rPr>
              <a:t> Thus an attacker can legitimately be in the same physical machine as the target</a:t>
            </a:r>
          </a:p>
        </p:txBody>
      </p:sp>
      <p:sp>
        <p:nvSpPr>
          <p:cNvPr id="2" name="TextBox 1"/>
          <p:cNvSpPr txBox="1"/>
          <p:nvPr/>
        </p:nvSpPr>
        <p:spPr>
          <a:xfrm>
            <a:off x="327546" y="163773"/>
            <a:ext cx="11518711" cy="984885"/>
          </a:xfrm>
          <a:prstGeom prst="rect">
            <a:avLst/>
          </a:prstGeom>
          <a:noFill/>
        </p:spPr>
        <p:txBody>
          <a:bodyPr wrap="square" rtlCol="0">
            <a:spAutoFit/>
          </a:bodyPr>
          <a:lstStyle/>
          <a:p>
            <a:pPr lvl="0"/>
            <a:r>
              <a:rPr lang="en-US" sz="4000" b="1" dirty="0"/>
              <a:t>Multi-tenancy Issues in the Cloud</a:t>
            </a:r>
          </a:p>
          <a:p>
            <a:endParaRPr lang="en-IN" dirty="0"/>
          </a:p>
        </p:txBody>
      </p:sp>
    </p:spTree>
    <p:extLst>
      <p:ext uri="{BB962C8B-B14F-4D97-AF65-F5344CB8AC3E}">
        <p14:creationId xmlns:p14="http://schemas.microsoft.com/office/powerpoint/2010/main" val="2790486515"/>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indent="-342900">
              <a:buFont typeface="Arial" panose="020B0604020202020204" pitchFamily="34" charset="0"/>
              <a:buChar char="•"/>
            </a:pPr>
            <a:r>
              <a:rPr lang="en-US" dirty="0"/>
              <a:t>The insider attackers mount the various attacks (discussed) and infer plaintext information from the encrypted information with the help of some background knowledge about the stored data.</a:t>
            </a:r>
          </a:p>
          <a:p>
            <a:pPr marL="0" indent="0"/>
            <a:r>
              <a:rPr lang="en-US" b="1" u="sng" dirty="0"/>
              <a:t>Mitigating or Preventing the information disclosure attacks:</a:t>
            </a:r>
          </a:p>
          <a:p>
            <a:pPr marL="342900" indent="-342900">
              <a:buFont typeface="Arial" panose="020B0604020202020204" pitchFamily="34" charset="0"/>
              <a:buChar char="•"/>
            </a:pPr>
            <a:r>
              <a:rPr lang="en-US" dirty="0"/>
              <a:t>We need to combine various privacy-preserving searchable encryption approaches based on </a:t>
            </a:r>
            <a:r>
              <a:rPr lang="en-US" b="1" dirty="0"/>
              <a:t>privacy, precision and efficiency </a:t>
            </a:r>
            <a:r>
              <a:rPr lang="en-US" dirty="0"/>
              <a:t>requirements.</a:t>
            </a:r>
          </a:p>
          <a:p>
            <a:pPr marL="0" indent="0"/>
            <a:endParaRPr lang="en-US" dirty="0"/>
          </a:p>
          <a:p>
            <a:pPr marL="0" indent="0"/>
            <a:r>
              <a:rPr lang="en-US" dirty="0"/>
              <a:t>Note: Searchable encryption approaches can provide benefits to both the data owners and as well as Cloud service Providers (CSPs). </a:t>
            </a:r>
          </a:p>
        </p:txBody>
      </p:sp>
    </p:spTree>
    <p:extLst>
      <p:ext uri="{BB962C8B-B14F-4D97-AF65-F5344CB8AC3E}">
        <p14:creationId xmlns:p14="http://schemas.microsoft.com/office/powerpoint/2010/main" val="1075600192"/>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indent="-342900">
              <a:buFont typeface="Arial" panose="020B0604020202020204" pitchFamily="34" charset="0"/>
              <a:buChar char="•"/>
            </a:pPr>
            <a:r>
              <a:rPr lang="en-US" dirty="0" smtClean="0"/>
              <a:t>Ensuring high availability is important for both mission-critical and non-mission critical applications, as the downtime implies loss of revenue.</a:t>
            </a:r>
          </a:p>
          <a:p>
            <a:pPr marL="342900" indent="-342900">
              <a:buFont typeface="Arial" panose="020B0604020202020204" pitchFamily="34" charset="0"/>
              <a:buChar char="•"/>
            </a:pPr>
            <a:r>
              <a:rPr lang="en-US" dirty="0" smtClean="0"/>
              <a:t>Availability can be ensured using two approaches:</a:t>
            </a:r>
          </a:p>
          <a:p>
            <a:pPr marL="0" indent="0"/>
            <a:r>
              <a:rPr lang="en-US" dirty="0"/>
              <a:t> </a:t>
            </a:r>
            <a:r>
              <a:rPr lang="en-US" dirty="0" smtClean="0"/>
              <a:t>   1. High availability for underlying application</a:t>
            </a:r>
          </a:p>
          <a:p>
            <a:pPr marL="0" indent="0"/>
            <a:r>
              <a:rPr lang="en-US" dirty="0"/>
              <a:t> </a:t>
            </a:r>
            <a:r>
              <a:rPr lang="en-US" dirty="0" smtClean="0"/>
              <a:t>   2. Build support for high availability into infrastructure</a:t>
            </a:r>
          </a:p>
          <a:p>
            <a:pPr marL="0" indent="0"/>
            <a:r>
              <a:rPr lang="en-US" dirty="0" smtClean="0"/>
              <a:t>1) High availability for the underlying application involves following three techniques: They are:</a:t>
            </a:r>
          </a:p>
          <a:p>
            <a:pPr marL="0" indent="0"/>
            <a:r>
              <a:rPr lang="en-US" dirty="0"/>
              <a:t> </a:t>
            </a:r>
            <a:r>
              <a:rPr lang="en-US" dirty="0" smtClean="0"/>
              <a:t>    </a:t>
            </a:r>
            <a:r>
              <a:rPr lang="en-US" dirty="0" err="1" smtClean="0"/>
              <a:t>i</a:t>
            </a:r>
            <a:r>
              <a:rPr lang="en-US" dirty="0" smtClean="0"/>
              <a:t>) </a:t>
            </a:r>
            <a:r>
              <a:rPr lang="en-US" b="1" dirty="0" smtClean="0"/>
              <a:t>Infrastructure Availability:</a:t>
            </a:r>
            <a:r>
              <a:rPr lang="en-US" dirty="0" smtClean="0"/>
              <a:t>  It ensures redundancy in infrastructure, such as servers, so that new servers are always ready to replace filed servers.</a:t>
            </a:r>
          </a:p>
          <a:p>
            <a:pPr marL="0" indent="0"/>
            <a:r>
              <a:rPr lang="en-US" b="1" dirty="0"/>
              <a:t> </a:t>
            </a:r>
            <a:r>
              <a:rPr lang="en-US" b="1" dirty="0" smtClean="0"/>
              <a:t>   ii) Middleware Availability: </a:t>
            </a:r>
            <a:r>
              <a:rPr lang="en-US" dirty="0" smtClean="0"/>
              <a:t>It deals with middleware redundancy.</a:t>
            </a:r>
            <a:endParaRPr lang="en-US" b="1" dirty="0" smtClean="0"/>
          </a:p>
          <a:p>
            <a:pPr marL="0" indent="0"/>
            <a:r>
              <a:rPr lang="en-US" b="1" dirty="0"/>
              <a:t> </a:t>
            </a:r>
            <a:r>
              <a:rPr lang="en-US" b="1" dirty="0" smtClean="0"/>
              <a:t>   iii) Application Availability: </a:t>
            </a:r>
            <a:r>
              <a:rPr lang="en-US" dirty="0" smtClean="0"/>
              <a:t>It is achieved using application redundancy.</a:t>
            </a:r>
            <a:endParaRPr lang="en-US" b="1" dirty="0" smtClean="0"/>
          </a:p>
          <a:p>
            <a:pPr marL="0" indent="0"/>
            <a:r>
              <a:rPr lang="en-US" b="1" dirty="0"/>
              <a:t> </a:t>
            </a:r>
            <a:r>
              <a:rPr lang="en-US" b="1" dirty="0" smtClean="0"/>
              <a:t>    </a:t>
            </a:r>
            <a:endParaRPr lang="en-IN" b="1" dirty="0"/>
          </a:p>
        </p:txBody>
      </p:sp>
      <p:sp>
        <p:nvSpPr>
          <p:cNvPr id="3" name="TextBox 2"/>
          <p:cNvSpPr txBox="1"/>
          <p:nvPr/>
        </p:nvSpPr>
        <p:spPr>
          <a:xfrm>
            <a:off x="655093" y="232012"/>
            <a:ext cx="8693623" cy="707886"/>
          </a:xfrm>
          <a:prstGeom prst="rect">
            <a:avLst/>
          </a:prstGeom>
          <a:noFill/>
        </p:spPr>
        <p:txBody>
          <a:bodyPr wrap="square" rtlCol="0">
            <a:spAutoFit/>
          </a:bodyPr>
          <a:lstStyle/>
          <a:p>
            <a:r>
              <a:rPr lang="en-US" sz="4000" b="1" dirty="0" smtClean="0"/>
              <a:t>Availability</a:t>
            </a:r>
            <a:endParaRPr lang="en-IN" sz="4000" b="1" dirty="0"/>
          </a:p>
        </p:txBody>
      </p:sp>
    </p:spTree>
    <p:extLst>
      <p:ext uri="{BB962C8B-B14F-4D97-AF65-F5344CB8AC3E}">
        <p14:creationId xmlns:p14="http://schemas.microsoft.com/office/powerpoint/2010/main" val="2560008682"/>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0" indent="0"/>
            <a:r>
              <a:rPr lang="en-US" b="1" dirty="0" smtClean="0"/>
              <a:t>     </a:t>
            </a:r>
            <a:endParaRPr lang="en-IN" b="1" dirty="0"/>
          </a:p>
        </p:txBody>
      </p:sp>
      <p:sp>
        <p:nvSpPr>
          <p:cNvPr id="3" name="TextBox 2"/>
          <p:cNvSpPr txBox="1"/>
          <p:nvPr/>
        </p:nvSpPr>
        <p:spPr>
          <a:xfrm>
            <a:off x="655093" y="232012"/>
            <a:ext cx="10140286" cy="1323439"/>
          </a:xfrm>
          <a:prstGeom prst="rect">
            <a:avLst/>
          </a:prstGeom>
          <a:noFill/>
        </p:spPr>
        <p:txBody>
          <a:bodyPr wrap="square" rtlCol="0">
            <a:spAutoFit/>
          </a:bodyPr>
          <a:lstStyle/>
          <a:p>
            <a:r>
              <a:rPr lang="en-US" sz="4000" b="1" dirty="0" smtClean="0"/>
              <a:t>2) Build Support for the High Availability into the Infrastructure</a:t>
            </a:r>
            <a:endParaRPr lang="en-IN" sz="4000" b="1" dirty="0"/>
          </a:p>
        </p:txBody>
      </p:sp>
      <p:sp>
        <p:nvSpPr>
          <p:cNvPr id="4" name="TextBox 3"/>
          <p:cNvSpPr txBox="1"/>
          <p:nvPr/>
        </p:nvSpPr>
        <p:spPr>
          <a:xfrm>
            <a:off x="655093" y="1705970"/>
            <a:ext cx="11054686" cy="5355312"/>
          </a:xfrm>
          <a:prstGeom prst="rect">
            <a:avLst/>
          </a:prstGeom>
          <a:noFill/>
        </p:spPr>
        <p:txBody>
          <a:bodyPr wrap="square" rtlCol="0">
            <a:spAutoFit/>
          </a:bodyPr>
          <a:lstStyle/>
          <a:p>
            <a:r>
              <a:rPr lang="en-US" dirty="0" smtClean="0"/>
              <a:t>Two types of support can be built into the infrastructure:</a:t>
            </a:r>
          </a:p>
          <a:p>
            <a:pPr marL="342900" indent="-342900">
              <a:buAutoNum type="arabicParenR"/>
            </a:pPr>
            <a:r>
              <a:rPr lang="en-US" b="1" dirty="0" smtClean="0"/>
              <a:t>Failure detection:</a:t>
            </a:r>
          </a:p>
          <a:p>
            <a:r>
              <a:rPr lang="en-US" b="1" dirty="0"/>
              <a:t> </a:t>
            </a:r>
            <a:r>
              <a:rPr lang="en-US" b="1" dirty="0" smtClean="0"/>
              <a:t>  - </a:t>
            </a:r>
            <a:r>
              <a:rPr lang="en-US" dirty="0" smtClean="0"/>
              <a:t>The cloud infrastructure detects failed application instances, and avoids routing requests to such instances.</a:t>
            </a:r>
          </a:p>
          <a:p>
            <a:r>
              <a:rPr lang="en-US" b="1" dirty="0"/>
              <a:t> </a:t>
            </a:r>
            <a:r>
              <a:rPr lang="en-US" b="1" dirty="0" smtClean="0"/>
              <a:t>   -</a:t>
            </a:r>
            <a:r>
              <a:rPr lang="en-US" dirty="0" smtClean="0"/>
              <a:t>Many CSPs such as </a:t>
            </a:r>
            <a:r>
              <a:rPr lang="en-US" b="1" dirty="0" smtClean="0"/>
              <a:t>AWS Elastic </a:t>
            </a:r>
            <a:r>
              <a:rPr lang="en-US" b="1" dirty="0" err="1" smtClean="0"/>
              <a:t>BeanStalk</a:t>
            </a:r>
            <a:r>
              <a:rPr lang="en-US" dirty="0" smtClean="0"/>
              <a:t>, detect when an application instance fails, and avoid sending new requests to the failed instance. </a:t>
            </a:r>
          </a:p>
          <a:p>
            <a:r>
              <a:rPr lang="en-US" b="1" dirty="0"/>
              <a:t> </a:t>
            </a:r>
            <a:r>
              <a:rPr lang="en-US" b="1" dirty="0" smtClean="0"/>
              <a:t>  - </a:t>
            </a:r>
            <a:r>
              <a:rPr lang="en-US" dirty="0" smtClean="0"/>
              <a:t>To detect failures, It is required to monitor for failures: Two techniques are used:</a:t>
            </a:r>
          </a:p>
          <a:p>
            <a:r>
              <a:rPr lang="en-US" dirty="0"/>
              <a:t> </a:t>
            </a:r>
            <a:r>
              <a:rPr lang="en-US" dirty="0" smtClean="0"/>
              <a:t>        </a:t>
            </a:r>
            <a:r>
              <a:rPr lang="en-US" dirty="0" err="1" smtClean="0"/>
              <a:t>i</a:t>
            </a:r>
            <a:r>
              <a:rPr lang="en-US" dirty="0" smtClean="0"/>
              <a:t>) </a:t>
            </a:r>
            <a:r>
              <a:rPr lang="en-US" b="1" dirty="0" smtClean="0"/>
              <a:t>Heartbeats: </a:t>
            </a:r>
          </a:p>
          <a:p>
            <a:r>
              <a:rPr lang="en-US" dirty="0"/>
              <a:t> </a:t>
            </a:r>
            <a:r>
              <a:rPr lang="en-US" dirty="0" smtClean="0"/>
              <a:t>          -The application instance periodically sends a signal (called a heartbeat) to a monitoring service in the cloud.   </a:t>
            </a:r>
          </a:p>
          <a:p>
            <a:r>
              <a:rPr lang="en-US" b="1" dirty="0"/>
              <a:t> </a:t>
            </a:r>
            <a:r>
              <a:rPr lang="en-US" b="1" dirty="0" smtClean="0"/>
              <a:t>          </a:t>
            </a:r>
            <a:r>
              <a:rPr lang="en-US" dirty="0" smtClean="0"/>
              <a:t>-If the monitoring service does not receive a specified number of consecutive heartbeats, it may declare that 	the application instance as failed.</a:t>
            </a:r>
          </a:p>
          <a:p>
            <a:r>
              <a:rPr lang="en-US" dirty="0"/>
              <a:t> </a:t>
            </a:r>
            <a:r>
              <a:rPr lang="en-US" dirty="0" smtClean="0"/>
              <a:t>       ii) </a:t>
            </a:r>
            <a:r>
              <a:rPr lang="en-US" b="1" dirty="0" smtClean="0"/>
              <a:t>Probes: </a:t>
            </a:r>
          </a:p>
          <a:p>
            <a:r>
              <a:rPr lang="en-US" dirty="0"/>
              <a:t> </a:t>
            </a:r>
            <a:r>
              <a:rPr lang="en-US" dirty="0" smtClean="0"/>
              <a:t>          -The monitoring service periodically sends a probe, which is a lightweight service request to the application instance. </a:t>
            </a:r>
            <a:endParaRPr lang="en-US" dirty="0"/>
          </a:p>
          <a:p>
            <a:r>
              <a:rPr lang="en-US" dirty="0" smtClean="0"/>
              <a:t>           - If the instance does not respond to a specified number of probes, it may be considered failed.</a:t>
            </a:r>
            <a:endParaRPr lang="en-US" dirty="0"/>
          </a:p>
          <a:p>
            <a:r>
              <a:rPr lang="en-US" dirty="0" smtClean="0"/>
              <a:t>   - </a:t>
            </a:r>
            <a:r>
              <a:rPr lang="en-US" b="1" dirty="0" smtClean="0"/>
              <a:t>Redirection: </a:t>
            </a:r>
            <a:r>
              <a:rPr lang="en-US" dirty="0" smtClean="0"/>
              <a:t>After identifying failed instances, it is necessary to avoid routing new requests to the failed instances.</a:t>
            </a:r>
          </a:p>
          <a:p>
            <a:r>
              <a:rPr lang="en-US" dirty="0"/>
              <a:t> </a:t>
            </a:r>
            <a:r>
              <a:rPr lang="en-US" dirty="0" smtClean="0"/>
              <a:t>          - HTTP-Redirection: The web server may return a 3xx return together with a new URL to be visited. </a:t>
            </a:r>
          </a:p>
          <a:p>
            <a:r>
              <a:rPr lang="en-US" dirty="0"/>
              <a:t> </a:t>
            </a:r>
            <a:r>
              <a:rPr lang="en-US" dirty="0" smtClean="0"/>
              <a:t>          - For example, if a user types </a:t>
            </a:r>
            <a:r>
              <a:rPr lang="en-US" dirty="0" smtClean="0">
                <a:hlinkClick r:id="rId2"/>
              </a:rPr>
              <a:t>http://www.pustaportal.com/</a:t>
            </a:r>
            <a:r>
              <a:rPr lang="en-US" dirty="0" smtClean="0"/>
              <a:t> into their browser, the request first be sent to a load-balancing service at </a:t>
            </a:r>
            <a:r>
              <a:rPr lang="en-US" dirty="0" err="1" smtClean="0"/>
              <a:t>Pustak</a:t>
            </a:r>
            <a:r>
              <a:rPr lang="en-US" dirty="0" smtClean="0"/>
              <a:t> Portal, which may return a return code of 302 with a URL    </a:t>
            </a:r>
            <a:r>
              <a:rPr lang="en-US" dirty="0" smtClean="0">
                <a:hlinkClick r:id="rId3"/>
              </a:rPr>
              <a:t>http://pps5.pustakportal.com</a:t>
            </a:r>
            <a:r>
              <a:rPr lang="en-US" dirty="0" smtClean="0"/>
              <a:t>. (pp5.pustakportal.com is the address of a server that is currently known to be up.)  </a:t>
            </a:r>
          </a:p>
        </p:txBody>
      </p:sp>
    </p:spTree>
    <p:extLst>
      <p:ext uri="{BB962C8B-B14F-4D97-AF65-F5344CB8AC3E}">
        <p14:creationId xmlns:p14="http://schemas.microsoft.com/office/powerpoint/2010/main" val="3679302732"/>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2) </a:t>
            </a:r>
            <a:r>
              <a:rPr lang="en-US" b="1" dirty="0" smtClean="0"/>
              <a:t>Application Recovery:</a:t>
            </a:r>
            <a:r>
              <a:rPr lang="en-US" dirty="0" smtClean="0"/>
              <a:t> </a:t>
            </a:r>
          </a:p>
          <a:p>
            <a:pPr marL="342900" indent="-342900">
              <a:buFontTx/>
              <a:buChar char="-"/>
            </a:pPr>
            <a:r>
              <a:rPr lang="en-US" dirty="0" smtClean="0"/>
              <a:t>It is necessary to recover old requests in addition to directing new requests to a server that is up.</a:t>
            </a:r>
          </a:p>
          <a:p>
            <a:pPr marL="342900" indent="-342900">
              <a:buFontTx/>
              <a:buChar char="-"/>
            </a:pPr>
            <a:r>
              <a:rPr lang="en-US" b="1" dirty="0" smtClean="0"/>
              <a:t>Checkpoint/Restart: </a:t>
            </a:r>
            <a:r>
              <a:rPr lang="en-US" dirty="0" smtClean="0"/>
              <a:t>The cloud infrastructure periodically saves the state of the application. If the application determined to have failed, the most recent check point can be activated and the application can resume from that state.</a:t>
            </a:r>
          </a:p>
          <a:p>
            <a:pPr marL="0" indent="0"/>
            <a:r>
              <a:rPr lang="en-US" b="1" dirty="0"/>
              <a:t> </a:t>
            </a:r>
            <a:r>
              <a:rPr lang="en-US" b="1" dirty="0" smtClean="0"/>
              <a:t>    - </a:t>
            </a:r>
            <a:r>
              <a:rPr lang="en-US" dirty="0" smtClean="0"/>
              <a:t>The infrastructure should check point all resources(e.g., system memory)</a:t>
            </a:r>
            <a:endParaRPr lang="en-US" b="1" dirty="0" smtClean="0"/>
          </a:p>
          <a:p>
            <a:r>
              <a:rPr lang="en-US" dirty="0"/>
              <a:t> </a:t>
            </a:r>
            <a:r>
              <a:rPr lang="en-US" dirty="0" smtClean="0"/>
              <a:t>    -</a:t>
            </a:r>
            <a:r>
              <a:rPr lang="en-US" dirty="0" err="1" smtClean="0"/>
              <a:t>Checkpointing</a:t>
            </a:r>
            <a:r>
              <a:rPr lang="en-US" dirty="0" smtClean="0"/>
              <a:t> storage will normally require support from the storage or file       	system, since any updates that were performed have to be rolled back.</a:t>
            </a:r>
          </a:p>
          <a:p>
            <a:r>
              <a:rPr lang="en-US" dirty="0"/>
              <a:t> </a:t>
            </a:r>
            <a:r>
              <a:rPr lang="en-US" dirty="0" smtClean="0"/>
              <a:t>    - </a:t>
            </a:r>
            <a:r>
              <a:rPr lang="en-US" b="1" dirty="0" smtClean="0"/>
              <a:t>Distributed checkpoint/restart: </a:t>
            </a:r>
            <a:r>
              <a:rPr lang="en-US" dirty="0" smtClean="0"/>
              <a:t>All processes of distributed application instances are </a:t>
            </a:r>
            <a:r>
              <a:rPr lang="en-US" dirty="0" err="1" smtClean="0"/>
              <a:t>checkpointed</a:t>
            </a:r>
            <a:r>
              <a:rPr lang="en-US" dirty="0" smtClean="0"/>
              <a:t>, and all instances are restarted from a common check-point if any instance fails. </a:t>
            </a:r>
            <a:endParaRPr lang="en-IN" b="1" dirty="0"/>
          </a:p>
        </p:txBody>
      </p:sp>
    </p:spTree>
    <p:extLst>
      <p:ext uri="{BB962C8B-B14F-4D97-AF65-F5344CB8AC3E}">
        <p14:creationId xmlns:p14="http://schemas.microsoft.com/office/powerpoint/2010/main" val="1992167982"/>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indent="-342900">
              <a:buFont typeface="Arial" panose="020B0604020202020204" pitchFamily="34" charset="0"/>
              <a:buChar char="•"/>
            </a:pPr>
            <a:r>
              <a:rPr lang="en-US" dirty="0" smtClean="0"/>
              <a:t>A cloud service SLA is a document defining the agreement or interaction between the customer and the cloud server provider.</a:t>
            </a:r>
          </a:p>
          <a:p>
            <a:pPr marL="342900" indent="-342900">
              <a:buFont typeface="Arial" panose="020B0604020202020204" pitchFamily="34" charset="0"/>
              <a:buChar char="•"/>
            </a:pPr>
            <a:r>
              <a:rPr lang="en-US" dirty="0" smtClean="0"/>
              <a:t>An SLA must contain list of services, metrics to evaluate (response time, outages per month, N/W and Storage throughput), mechanism to monitor the service, remedies or credits to be given if terms of SLA are not met, expected changes in SLA over time, roles and responsibilities of customer, etc.</a:t>
            </a:r>
          </a:p>
          <a:p>
            <a:pPr marL="342900" indent="-342900">
              <a:buFont typeface="Arial" panose="020B0604020202020204" pitchFamily="34" charset="0"/>
              <a:buChar char="•"/>
            </a:pPr>
            <a:r>
              <a:rPr lang="en-US" dirty="0" smtClean="0"/>
              <a:t>Cloud providers offer the following types of SLA:</a:t>
            </a:r>
          </a:p>
          <a:p>
            <a:pPr marL="0" indent="0"/>
            <a:r>
              <a:rPr lang="en-US" dirty="0"/>
              <a:t> </a:t>
            </a:r>
            <a:r>
              <a:rPr lang="en-US" dirty="0" smtClean="0"/>
              <a:t>    - </a:t>
            </a:r>
            <a:r>
              <a:rPr lang="en-US" b="1" dirty="0" smtClean="0"/>
              <a:t>Off-the-Shelf SLAs</a:t>
            </a:r>
            <a:r>
              <a:rPr lang="en-US" dirty="0" smtClean="0"/>
              <a:t>:  This can be found on their website. They offer credits toward the monthly bill for SLA violations. </a:t>
            </a:r>
            <a:r>
              <a:rPr lang="en-IN" dirty="0" smtClean="0"/>
              <a:t>They are non-negotiable and usually unacceptable to enterprises wanting to host critical services on the cloud.</a:t>
            </a:r>
          </a:p>
          <a:p>
            <a:pPr marL="0" indent="0"/>
            <a:r>
              <a:rPr lang="en-US" dirty="0"/>
              <a:t> </a:t>
            </a:r>
            <a:r>
              <a:rPr lang="en-US" dirty="0" smtClean="0"/>
              <a:t>    -</a:t>
            </a:r>
            <a:r>
              <a:rPr lang="en-US" b="1" dirty="0" smtClean="0"/>
              <a:t>Negotiable SLAs: </a:t>
            </a:r>
            <a:r>
              <a:rPr lang="en-US" dirty="0" smtClean="0"/>
              <a:t>There are more expensive, because they are customized for the client.</a:t>
            </a:r>
          </a:p>
        </p:txBody>
      </p:sp>
      <p:sp>
        <p:nvSpPr>
          <p:cNvPr id="3" name="TextBox 2"/>
          <p:cNvSpPr txBox="1"/>
          <p:nvPr/>
        </p:nvSpPr>
        <p:spPr>
          <a:xfrm>
            <a:off x="655093" y="232012"/>
            <a:ext cx="8693623" cy="707886"/>
          </a:xfrm>
          <a:prstGeom prst="rect">
            <a:avLst/>
          </a:prstGeom>
          <a:noFill/>
        </p:spPr>
        <p:txBody>
          <a:bodyPr wrap="square" rtlCol="0">
            <a:spAutoFit/>
          </a:bodyPr>
          <a:lstStyle/>
          <a:p>
            <a:r>
              <a:rPr lang="en-US" sz="4000" b="1" dirty="0" smtClean="0"/>
              <a:t>Service Level Agreement (SLA)</a:t>
            </a:r>
            <a:endParaRPr lang="en-IN" sz="4000" b="1" dirty="0"/>
          </a:p>
        </p:txBody>
      </p:sp>
    </p:spTree>
    <p:extLst>
      <p:ext uri="{BB962C8B-B14F-4D97-AF65-F5344CB8AC3E}">
        <p14:creationId xmlns:p14="http://schemas.microsoft.com/office/powerpoint/2010/main" val="2647508770"/>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indent="-342900">
              <a:buFont typeface="Arial" panose="020B0604020202020204" pitchFamily="34" charset="0"/>
              <a:buChar char="•"/>
            </a:pPr>
            <a:r>
              <a:rPr lang="en-US" dirty="0" smtClean="0"/>
              <a:t>SLO is part of SLA that defines the characteristic of a service in specific and quantifiable terms. </a:t>
            </a:r>
          </a:p>
          <a:p>
            <a:pPr marL="342900" indent="-342900">
              <a:buFont typeface="Arial" panose="020B0604020202020204" pitchFamily="34" charset="0"/>
              <a:buChar char="•"/>
            </a:pPr>
            <a:r>
              <a:rPr lang="en-US" dirty="0" smtClean="0"/>
              <a:t>Some examples:</a:t>
            </a:r>
          </a:p>
          <a:p>
            <a:pPr marL="0" indent="0"/>
            <a:r>
              <a:rPr lang="en-US" dirty="0"/>
              <a:t> </a:t>
            </a:r>
            <a:r>
              <a:rPr lang="en-US" dirty="0" smtClean="0"/>
              <a:t>   - Application must not have more than 15 pending requests at any instant.</a:t>
            </a:r>
          </a:p>
          <a:p>
            <a:pPr marL="0" indent="0"/>
            <a:r>
              <a:rPr lang="en-US" dirty="0"/>
              <a:t> </a:t>
            </a:r>
            <a:r>
              <a:rPr lang="en-US" dirty="0" smtClean="0"/>
              <a:t>   - Response for a read request should initiate within 3 seconds.</a:t>
            </a:r>
          </a:p>
          <a:p>
            <a:pPr marL="0" indent="0"/>
            <a:r>
              <a:rPr lang="en-US" dirty="0"/>
              <a:t> </a:t>
            </a:r>
            <a:r>
              <a:rPr lang="en-US" dirty="0" smtClean="0"/>
              <a:t>   - Data must be stored within the Bangalore and Mumbai data centers.</a:t>
            </a:r>
            <a:endParaRPr lang="en-IN" dirty="0"/>
          </a:p>
        </p:txBody>
      </p:sp>
      <p:sp>
        <p:nvSpPr>
          <p:cNvPr id="3" name="TextBox 2"/>
          <p:cNvSpPr txBox="1"/>
          <p:nvPr/>
        </p:nvSpPr>
        <p:spPr>
          <a:xfrm>
            <a:off x="641445" y="259307"/>
            <a:ext cx="10536071" cy="646331"/>
          </a:xfrm>
          <a:prstGeom prst="rect">
            <a:avLst/>
          </a:prstGeom>
          <a:noFill/>
        </p:spPr>
        <p:txBody>
          <a:bodyPr wrap="square" rtlCol="0">
            <a:spAutoFit/>
          </a:bodyPr>
          <a:lstStyle/>
          <a:p>
            <a:r>
              <a:rPr lang="en-US" sz="3600" b="1" dirty="0" smtClean="0"/>
              <a:t>Service Level Objective (SLO)</a:t>
            </a:r>
            <a:endParaRPr lang="en-IN" sz="3600" b="1" dirty="0"/>
          </a:p>
        </p:txBody>
      </p:sp>
    </p:spTree>
    <p:extLst>
      <p:ext uri="{BB962C8B-B14F-4D97-AF65-F5344CB8AC3E}">
        <p14:creationId xmlns:p14="http://schemas.microsoft.com/office/powerpoint/2010/main" val="2033605147"/>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0" indent="0"/>
            <a:r>
              <a:rPr lang="en-US" dirty="0" smtClean="0"/>
              <a:t>There are various considerations that must be specified within an SLA. Some of the key elements that help make a compact SLA are described below:</a:t>
            </a:r>
          </a:p>
          <a:p>
            <a:pPr marL="457200" indent="-457200">
              <a:buFont typeface="Arial" panose="020B0604020202020204" pitchFamily="34" charset="0"/>
              <a:buChar char="•"/>
            </a:pPr>
            <a:r>
              <a:rPr lang="en-US" dirty="0" smtClean="0"/>
              <a:t>Service Availability</a:t>
            </a:r>
          </a:p>
          <a:p>
            <a:pPr marL="457200" indent="-457200">
              <a:buFont typeface="Arial" panose="020B0604020202020204" pitchFamily="34" charset="0"/>
              <a:buChar char="•"/>
            </a:pPr>
            <a:r>
              <a:rPr lang="en-US" dirty="0" smtClean="0"/>
              <a:t>Data Locations</a:t>
            </a:r>
          </a:p>
          <a:p>
            <a:pPr marL="457200" indent="-457200">
              <a:buFont typeface="Arial" panose="020B0604020202020204" pitchFamily="34" charset="0"/>
              <a:buChar char="•"/>
            </a:pPr>
            <a:r>
              <a:rPr lang="en-US" dirty="0" smtClean="0"/>
              <a:t>Availability Zones</a:t>
            </a:r>
          </a:p>
          <a:p>
            <a:pPr marL="457200" indent="-457200">
              <a:buFont typeface="Arial" panose="020B0604020202020204" pitchFamily="34" charset="0"/>
              <a:buChar char="•"/>
            </a:pPr>
            <a:r>
              <a:rPr lang="en-US" dirty="0" smtClean="0"/>
              <a:t>Downtime Credits</a:t>
            </a:r>
          </a:p>
          <a:p>
            <a:pPr marL="457200" indent="-457200">
              <a:buFont typeface="Arial" panose="020B0604020202020204" pitchFamily="34" charset="0"/>
              <a:buChar char="•"/>
            </a:pPr>
            <a:r>
              <a:rPr lang="en-US" dirty="0" smtClean="0"/>
              <a:t>Credit Initiation</a:t>
            </a:r>
          </a:p>
          <a:p>
            <a:pPr marL="457200" indent="-457200">
              <a:buFont typeface="Arial" panose="020B0604020202020204" pitchFamily="34" charset="0"/>
              <a:buChar char="•"/>
            </a:pPr>
            <a:r>
              <a:rPr lang="en-US" dirty="0" smtClean="0"/>
              <a:t>Mean Time to Repair</a:t>
            </a:r>
          </a:p>
          <a:p>
            <a:pPr marL="457200" indent="-457200">
              <a:buFont typeface="Arial" panose="020B0604020202020204" pitchFamily="34" charset="0"/>
              <a:buChar char="•"/>
            </a:pPr>
            <a:r>
              <a:rPr lang="en-US" dirty="0" smtClean="0"/>
              <a:t>Data Protection</a:t>
            </a:r>
          </a:p>
          <a:p>
            <a:pPr marL="457200" indent="-457200">
              <a:buFont typeface="Arial" panose="020B0604020202020204" pitchFamily="34" charset="0"/>
              <a:buChar char="•"/>
            </a:pPr>
            <a:r>
              <a:rPr lang="en-US" dirty="0" smtClean="0"/>
              <a:t>Data Encryption</a:t>
            </a:r>
          </a:p>
          <a:p>
            <a:pPr marL="457200" indent="-457200">
              <a:buFont typeface="Arial" panose="020B0604020202020204" pitchFamily="34" charset="0"/>
              <a:buChar char="•"/>
            </a:pPr>
            <a:r>
              <a:rPr lang="en-US" dirty="0" smtClean="0"/>
              <a:t>Regulator Requirements</a:t>
            </a:r>
          </a:p>
          <a:p>
            <a:pPr marL="457200" indent="-457200">
              <a:buFont typeface="Arial" panose="020B0604020202020204" pitchFamily="34" charset="0"/>
              <a:buChar char="•"/>
            </a:pPr>
            <a:r>
              <a:rPr lang="en-US" dirty="0" smtClean="0"/>
              <a:t>Certifications</a:t>
            </a:r>
          </a:p>
          <a:p>
            <a:pPr marL="457200" indent="-457200">
              <a:buFont typeface="Arial" panose="020B0604020202020204" pitchFamily="34" charset="0"/>
              <a:buChar char="•"/>
            </a:pPr>
            <a:r>
              <a:rPr lang="en-US" dirty="0" smtClean="0"/>
              <a:t>Scheduled Maintenance </a:t>
            </a:r>
            <a:r>
              <a:rPr lang="en-US" dirty="0" err="1" smtClean="0"/>
              <a:t>Perios</a:t>
            </a:r>
            <a:endParaRPr lang="en-IN" dirty="0"/>
          </a:p>
        </p:txBody>
      </p:sp>
      <p:sp>
        <p:nvSpPr>
          <p:cNvPr id="3" name="TextBox 2"/>
          <p:cNvSpPr txBox="1"/>
          <p:nvPr/>
        </p:nvSpPr>
        <p:spPr>
          <a:xfrm>
            <a:off x="641445" y="259307"/>
            <a:ext cx="10536071" cy="646331"/>
          </a:xfrm>
          <a:prstGeom prst="rect">
            <a:avLst/>
          </a:prstGeom>
          <a:noFill/>
        </p:spPr>
        <p:txBody>
          <a:bodyPr wrap="square" rtlCol="0">
            <a:spAutoFit/>
          </a:bodyPr>
          <a:lstStyle/>
          <a:p>
            <a:r>
              <a:rPr lang="en-US" sz="3600" b="1" dirty="0" smtClean="0"/>
              <a:t>SLA Aspects and Requirements</a:t>
            </a:r>
            <a:endParaRPr lang="en-IN" sz="3600" b="1" dirty="0"/>
          </a:p>
        </p:txBody>
      </p:sp>
    </p:spTree>
    <p:extLst>
      <p:ext uri="{BB962C8B-B14F-4D97-AF65-F5344CB8AC3E}">
        <p14:creationId xmlns:p14="http://schemas.microsoft.com/office/powerpoint/2010/main" val="1042780544"/>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IN"/>
          </a:p>
        </p:txBody>
      </p:sp>
    </p:spTree>
    <p:extLst>
      <p:ext uri="{BB962C8B-B14F-4D97-AF65-F5344CB8AC3E}">
        <p14:creationId xmlns:p14="http://schemas.microsoft.com/office/powerpoint/2010/main" val="197207895"/>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1981200" y="274635"/>
            <a:ext cx="8229600"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4400"/>
            </a:lvl1pPr>
          </a:lstStyle>
          <a:p>
            <a:pPr lvl="0">
              <a:defRPr sz="1800"/>
            </a:pPr>
            <a:r>
              <a:rPr lang="en-IN" sz="3200" b="1" dirty="0"/>
              <a:t>Multitenancy – Introduction</a:t>
            </a:r>
            <a:endParaRPr sz="3200" b="1" dirty="0"/>
          </a:p>
        </p:txBody>
      </p:sp>
      <p:sp>
        <p:nvSpPr>
          <p:cNvPr id="4" name="Shape 191"/>
          <p:cNvSpPr>
            <a:spLocks noGrp="1"/>
          </p:cNvSpPr>
          <p:nvPr>
            <p:ph type="body" idx="1"/>
          </p:nvPr>
        </p:nvSpPr>
        <p:spPr>
          <a:xfrm>
            <a:off x="1930401" y="1493843"/>
            <a:ext cx="7891439" cy="4265512"/>
          </a:xfrm>
          <a:prstGeom prst="rect">
            <a:avLst/>
          </a:prstGeom>
        </p:spPr>
        <p:txBody>
          <a:bodyPr/>
          <a:lstStyle/>
          <a:p>
            <a:pPr marL="381000" indent="-381000">
              <a:buClr>
                <a:srgbClr val="101141"/>
              </a:buClr>
              <a:buSzPct val="100000"/>
              <a:buFont typeface="Arial"/>
              <a:buChar char="•"/>
              <a:defRPr sz="1800"/>
            </a:pPr>
            <a:r>
              <a:rPr sz="2000" dirty="0">
                <a:latin typeface="Calibri"/>
                <a:ea typeface="Calibri"/>
                <a:cs typeface="Calibri"/>
                <a:sym typeface="Calibri"/>
              </a:rPr>
              <a:t>Multi-tenancy is an architecture in which a single instance of a software application serves multiple customers. Each customer is called a tenant. Tenants may be given the ability to customize some parts of the application, such as color of the user interface (UI) or business rules, but they cannot customize the application's code.</a:t>
            </a:r>
          </a:p>
          <a:p>
            <a:pPr marL="381000" indent="-381000">
              <a:buClr>
                <a:srgbClr val="101141"/>
              </a:buClr>
              <a:buSzPct val="100000"/>
              <a:buFont typeface="Arial"/>
              <a:buChar char="•"/>
              <a:defRPr sz="1800"/>
            </a:pPr>
            <a:r>
              <a:rPr sz="2000" dirty="0">
                <a:latin typeface="Calibri"/>
                <a:ea typeface="Calibri"/>
                <a:cs typeface="Calibri"/>
                <a:sym typeface="Calibri"/>
              </a:rPr>
              <a:t>A software-as-a-service (</a:t>
            </a:r>
            <a:r>
              <a:rPr sz="2000" dirty="0">
                <a:latin typeface="Calibri"/>
                <a:ea typeface="Calibri"/>
                <a:cs typeface="Calibri"/>
                <a:sym typeface="Calibri"/>
                <a:hlinkClick r:id="rId3"/>
              </a:rPr>
              <a:t>SaaS</a:t>
            </a:r>
            <a:r>
              <a:rPr sz="2000" dirty="0">
                <a:latin typeface="Calibri"/>
                <a:ea typeface="Calibri"/>
                <a:cs typeface="Calibri"/>
                <a:sym typeface="Calibri"/>
              </a:rPr>
              <a:t>) provider, for example, can run one instance of its application on one instance of a database and provide web access to multiple customers. In such a scenario, each tenant's data is isolated and remains invisible to other tenants.</a:t>
            </a:r>
          </a:p>
        </p:txBody>
      </p:sp>
    </p:spTree>
    <p:extLst>
      <p:ext uri="{BB962C8B-B14F-4D97-AF65-F5344CB8AC3E}">
        <p14:creationId xmlns:p14="http://schemas.microsoft.com/office/powerpoint/2010/main" val="1419556992"/>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1981200" y="274635"/>
            <a:ext cx="8229600" cy="5847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4400"/>
            </a:lvl1pPr>
          </a:lstStyle>
          <a:p>
            <a:pPr lvl="0">
              <a:defRPr sz="1800"/>
            </a:pPr>
            <a:r>
              <a:rPr lang="en-IN" sz="3200" b="1" dirty="0"/>
              <a:t>Multitenancy – Introduction</a:t>
            </a:r>
            <a:endParaRPr sz="3200" b="1" dirty="0"/>
          </a:p>
        </p:txBody>
      </p:sp>
      <p:sp>
        <p:nvSpPr>
          <p:cNvPr id="82" name="Shape 82"/>
          <p:cNvSpPr>
            <a:spLocks noGrp="1"/>
          </p:cNvSpPr>
          <p:nvPr>
            <p:ph type="sldNum" sz="quarter" idx="2"/>
          </p:nvPr>
        </p:nvSpPr>
        <p:spPr>
          <a:xfrm>
            <a:off x="8077200" y="6087110"/>
            <a:ext cx="2133600" cy="269241"/>
          </a:xfrm>
          <a:prstGeom prst="rect">
            <a:avLst/>
          </a:prstGeom>
          <a:extLst>
            <a:ext uri="{C572A759-6A51-4108-AA02-DFA0A04FC94B}">
              <ma14:wrappingTextBoxFlag xmlns="" xmlns:ma14="http://schemas.microsoft.com/office/mac/drawingml/2011/main" val="1"/>
            </a:ext>
          </a:extLst>
        </p:spPr>
        <p:txBody>
          <a:bodyPr lIns="0" tIns="0" rIns="0" bIns="0" anchor="ctr">
            <a:normAutofit lnSpcReduction="10000"/>
          </a:bodyPr>
          <a:lstStyle/>
          <a:p>
            <a:pPr lvl="0">
              <a:defRPr sz="1800">
                <a:solidFill>
                  <a:srgbClr val="000000"/>
                </a:solidFill>
              </a:defRPr>
            </a:pPr>
            <a:fld id="{86CB4B4D-7CA3-9044-876B-883B54F8677D}" type="slidenum">
              <a:rPr/>
              <a:pPr lvl="0">
                <a:defRPr sz="1800">
                  <a:solidFill>
                    <a:srgbClr val="000000"/>
                  </a:solidFill>
                </a:defRPr>
              </a:pPr>
              <a:t>69</a:t>
            </a:fld>
            <a:endParaRPr/>
          </a:p>
        </p:txBody>
      </p:sp>
      <p:sp>
        <p:nvSpPr>
          <p:cNvPr id="4" name="Rounded Rectangle 3"/>
          <p:cNvSpPr>
            <a:spLocks noChangeArrowheads="1"/>
          </p:cNvSpPr>
          <p:nvPr/>
        </p:nvSpPr>
        <p:spPr bwMode="auto">
          <a:xfrm>
            <a:off x="2743200" y="1371600"/>
            <a:ext cx="7696200" cy="5181600"/>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Wingdings" panose="05000000000000000000" pitchFamily="2" charset="2"/>
              <a:buChar char="Ø"/>
            </a:pPr>
            <a:r>
              <a:rPr lang="en-US" altLang="en-US" sz="2400" dirty="0">
                <a:latin typeface="Gill Sans MT" panose="020B0502020104020203" pitchFamily="34" charset="0"/>
              </a:rPr>
              <a:t> Multi-tenancy is an architectural pattern </a:t>
            </a:r>
          </a:p>
          <a:p>
            <a:pPr algn="just" eaLnBrk="1" hangingPunct="1">
              <a:buFont typeface="Wingdings" panose="05000000000000000000" pitchFamily="2" charset="2"/>
              <a:buChar char="Ø"/>
            </a:pPr>
            <a:r>
              <a:rPr lang="en-US" altLang="en-US" sz="2400" dirty="0">
                <a:latin typeface="Gill Sans MT" panose="020B0502020104020203" pitchFamily="34" charset="0"/>
              </a:rPr>
              <a:t> A single instance of the software is run on the service provider’s infrastructure</a:t>
            </a:r>
          </a:p>
          <a:p>
            <a:pPr algn="just" eaLnBrk="1" hangingPunct="1">
              <a:buFont typeface="Wingdings" panose="05000000000000000000" pitchFamily="2" charset="2"/>
              <a:buChar char="Ø"/>
            </a:pPr>
            <a:r>
              <a:rPr lang="en-US" altLang="en-US" sz="2400" dirty="0">
                <a:latin typeface="Gill Sans MT" panose="020B0502020104020203" pitchFamily="34" charset="0"/>
              </a:rPr>
              <a:t> Multiple tenants access the same instance. </a:t>
            </a:r>
          </a:p>
          <a:p>
            <a:pPr algn="just" eaLnBrk="1" hangingPunct="1">
              <a:buFont typeface="Wingdings" panose="05000000000000000000" pitchFamily="2" charset="2"/>
              <a:buChar char="Ø"/>
            </a:pPr>
            <a:r>
              <a:rPr lang="en-US" altLang="en-US" sz="2400" dirty="0">
                <a:latin typeface="Gill Sans MT" panose="020B0502020104020203" pitchFamily="34" charset="0"/>
              </a:rPr>
              <a:t> In contrast to the multi-user model, multi-tenancy requires customizing the single instance according to the multi-faceted requirements of many tenants.</a:t>
            </a:r>
          </a:p>
        </p:txBody>
      </p:sp>
    </p:spTree>
    <p:extLst>
      <p:ext uri="{BB962C8B-B14F-4D97-AF65-F5344CB8AC3E}">
        <p14:creationId xmlns:p14="http://schemas.microsoft.com/office/powerpoint/2010/main" val="1079082680"/>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8077200" y="6087110"/>
            <a:ext cx="2133600" cy="269241"/>
          </a:xfrm>
          <a:prstGeom prst="rect">
            <a:avLst/>
          </a:prstGeom>
          <a:extLst>
            <a:ext uri="{C572A759-6A51-4108-AA02-DFA0A04FC94B}">
              <ma14:wrappingTextBoxFlag xmlns:ma14="http://schemas.microsoft.com/office/mac/drawingml/2011/main" xmlns="" val="1"/>
            </a:ext>
          </a:extLst>
        </p:spPr>
        <p:txBody>
          <a:bodyPr vert="horz" lIns="0" tIns="0" rIns="0" bIns="0" rtlCol="0" anchor="ctr">
            <a:normAutofit lnSpcReduction="10000"/>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7</a:t>
            </a:fld>
            <a:endParaRPr>
              <a:solidFill>
                <a:srgbClr val="888888"/>
              </a:solidFill>
            </a:endParaRPr>
          </a:p>
        </p:txBody>
      </p:sp>
      <p:sp>
        <p:nvSpPr>
          <p:cNvPr id="5" name="Shape 111"/>
          <p:cNvSpPr>
            <a:spLocks noGrp="1"/>
          </p:cNvSpPr>
          <p:nvPr>
            <p:ph type="body" idx="1"/>
          </p:nvPr>
        </p:nvSpPr>
        <p:spPr>
          <a:xfrm>
            <a:off x="696036" y="1493841"/>
            <a:ext cx="10153934" cy="4729538"/>
          </a:xfrm>
          <a:prstGeom prst="rect">
            <a:avLst/>
          </a:prstGeom>
        </p:spPr>
        <p:txBody>
          <a:bodyPr>
            <a:noAutofit/>
          </a:bodyPr>
          <a:lstStyle/>
          <a:p>
            <a:pPr marL="342900" indent="-342900">
              <a:buClr>
                <a:srgbClr val="101141"/>
              </a:buClr>
              <a:buSzPct val="100000"/>
              <a:buFont typeface="Arial"/>
              <a:buChar char="•"/>
              <a:defRPr sz="1800"/>
            </a:pPr>
            <a:r>
              <a:rPr sz="2800" b="1" dirty="0">
                <a:solidFill>
                  <a:srgbClr val="1E1C11"/>
                </a:solidFill>
                <a:latin typeface="+mn-lt"/>
              </a:rPr>
              <a:t>Confidentiality</a:t>
            </a:r>
          </a:p>
          <a:p>
            <a:pPr lvl="1">
              <a:lnSpc>
                <a:spcPct val="90000"/>
              </a:lnSpc>
              <a:buClr>
                <a:srgbClr val="1E1C11"/>
              </a:buClr>
              <a:buFont typeface="Arial"/>
              <a:defRPr sz="1800"/>
            </a:pPr>
            <a:r>
              <a:rPr sz="2800" dirty="0">
                <a:solidFill>
                  <a:srgbClr val="1E1C11"/>
                </a:solidFill>
                <a:latin typeface="+mn-lt"/>
              </a:rPr>
              <a:t>Fear of loss of control over data</a:t>
            </a:r>
            <a:endParaRPr sz="2800" dirty="0">
              <a:latin typeface="+mn-lt"/>
            </a:endParaRPr>
          </a:p>
          <a:p>
            <a:pPr lvl="2">
              <a:spcBef>
                <a:spcPts val="700"/>
              </a:spcBef>
              <a:buClr>
                <a:srgbClr val="1E1C11"/>
              </a:buClr>
              <a:buFont typeface="Arial"/>
              <a:defRPr sz="1800"/>
            </a:pPr>
            <a:r>
              <a:rPr sz="2800" dirty="0">
                <a:solidFill>
                  <a:srgbClr val="1E1C11"/>
                </a:solidFill>
                <a:latin typeface="+mn-lt"/>
              </a:rPr>
              <a:t>Will the sensitive data stored on a cloud remain confidential? </a:t>
            </a:r>
            <a:endParaRPr sz="2800" dirty="0">
              <a:latin typeface="+mn-lt"/>
              <a:ea typeface="Calibri"/>
              <a:cs typeface="Calibri"/>
              <a:sym typeface="Calibri"/>
            </a:endParaRPr>
          </a:p>
          <a:p>
            <a:pPr lvl="2">
              <a:spcBef>
                <a:spcPts val="700"/>
              </a:spcBef>
              <a:buClr>
                <a:srgbClr val="1E1C11"/>
              </a:buClr>
              <a:buFont typeface="Arial"/>
              <a:defRPr sz="1800"/>
            </a:pPr>
            <a:r>
              <a:rPr sz="2800" dirty="0">
                <a:solidFill>
                  <a:srgbClr val="1E1C11"/>
                </a:solidFill>
                <a:latin typeface="+mn-lt"/>
              </a:rPr>
              <a:t>Will cloud compromises leak confidential client data </a:t>
            </a:r>
            <a:endParaRPr sz="2800" dirty="0">
              <a:latin typeface="+mn-lt"/>
              <a:ea typeface="Calibri"/>
              <a:cs typeface="Calibri"/>
              <a:sym typeface="Calibri"/>
            </a:endParaRPr>
          </a:p>
          <a:p>
            <a:pPr lvl="1">
              <a:lnSpc>
                <a:spcPct val="90000"/>
              </a:lnSpc>
              <a:buClr>
                <a:srgbClr val="1E1C11"/>
              </a:buClr>
              <a:buFont typeface="Arial"/>
              <a:defRPr sz="1800"/>
            </a:pPr>
            <a:r>
              <a:rPr sz="2800" dirty="0">
                <a:solidFill>
                  <a:srgbClr val="1E1C11"/>
                </a:solidFill>
                <a:latin typeface="+mn-lt"/>
              </a:rPr>
              <a:t>Will the cloud provider itself be honest and won’t peek into the data?</a:t>
            </a:r>
            <a:endParaRPr sz="2800" dirty="0">
              <a:latin typeface="+mn-lt"/>
            </a:endParaRPr>
          </a:p>
          <a:p>
            <a:pPr marL="342900" indent="-342900">
              <a:buClr>
                <a:srgbClr val="101141"/>
              </a:buClr>
              <a:buSzPct val="100000"/>
              <a:buFont typeface="Arial"/>
              <a:buChar char="•"/>
              <a:defRPr sz="1800"/>
            </a:pPr>
            <a:r>
              <a:rPr sz="2800" b="1" dirty="0">
                <a:solidFill>
                  <a:srgbClr val="1E1C11"/>
                </a:solidFill>
                <a:latin typeface="+mn-lt"/>
              </a:rPr>
              <a:t>Integrity</a:t>
            </a:r>
          </a:p>
          <a:p>
            <a:pPr lvl="1">
              <a:lnSpc>
                <a:spcPct val="90000"/>
              </a:lnSpc>
              <a:buClr>
                <a:srgbClr val="1E1C11"/>
              </a:buClr>
              <a:buFont typeface="Arial"/>
              <a:defRPr sz="1800"/>
            </a:pPr>
            <a:r>
              <a:rPr sz="2800" dirty="0">
                <a:solidFill>
                  <a:srgbClr val="1E1C11"/>
                </a:solidFill>
                <a:latin typeface="+mn-lt"/>
              </a:rPr>
              <a:t>How do I know that the cloud provider is doing the computations correctly?</a:t>
            </a:r>
            <a:endParaRPr sz="2800" dirty="0">
              <a:latin typeface="+mn-lt"/>
            </a:endParaRPr>
          </a:p>
          <a:p>
            <a:pPr lvl="1">
              <a:lnSpc>
                <a:spcPct val="90000"/>
              </a:lnSpc>
              <a:buClr>
                <a:srgbClr val="1E1C11"/>
              </a:buClr>
              <a:buFont typeface="Arial"/>
              <a:defRPr sz="1800"/>
            </a:pPr>
            <a:r>
              <a:rPr sz="2800" dirty="0">
                <a:solidFill>
                  <a:srgbClr val="1E1C11"/>
                </a:solidFill>
                <a:latin typeface="+mn-lt"/>
              </a:rPr>
              <a:t>How do I ensure that the cloud provider really stored my data without tampering with it?</a:t>
            </a:r>
          </a:p>
        </p:txBody>
      </p:sp>
      <p:sp>
        <p:nvSpPr>
          <p:cNvPr id="6" name="Shape 112"/>
          <p:cNvSpPr/>
          <p:nvPr/>
        </p:nvSpPr>
        <p:spPr>
          <a:xfrm>
            <a:off x="1828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marL="342900" indent="-685800">
              <a:lnSpc>
                <a:spcPts val="3600"/>
              </a:lnSpc>
              <a:defRPr sz="3600" b="1" spc="-200">
                <a:solidFill>
                  <a:srgbClr val="1E1C11"/>
                </a:solidFill>
                <a:latin typeface="Arial"/>
                <a:ea typeface="Arial"/>
                <a:cs typeface="Arial"/>
                <a:sym typeface="Arial"/>
              </a:defRPr>
            </a:lvl1pPr>
          </a:lstStyle>
          <a:p>
            <a:pPr lvl="0">
              <a:defRPr sz="1800" b="0" spc="0">
                <a:solidFill>
                  <a:srgbClr val="000000"/>
                </a:solidFill>
              </a:defRPr>
            </a:pPr>
            <a:endParaRPr dirty="0"/>
          </a:p>
        </p:txBody>
      </p:sp>
      <p:sp>
        <p:nvSpPr>
          <p:cNvPr id="2" name="TextBox 1"/>
          <p:cNvSpPr txBox="1"/>
          <p:nvPr/>
        </p:nvSpPr>
        <p:spPr>
          <a:xfrm>
            <a:off x="696036" y="300251"/>
            <a:ext cx="10249468" cy="984885"/>
          </a:xfrm>
          <a:prstGeom prst="rect">
            <a:avLst/>
          </a:prstGeom>
          <a:noFill/>
        </p:spPr>
        <p:txBody>
          <a:bodyPr wrap="square" rtlCol="0">
            <a:spAutoFit/>
          </a:bodyPr>
          <a:lstStyle/>
          <a:p>
            <a:pPr lvl="0"/>
            <a:r>
              <a:rPr lang="en-IN" sz="4000" b="1" dirty="0"/>
              <a:t>Taxonomy of Fear</a:t>
            </a:r>
          </a:p>
          <a:p>
            <a:endParaRPr lang="en-IN" dirty="0"/>
          </a:p>
        </p:txBody>
      </p:sp>
    </p:spTree>
    <p:extLst>
      <p:ext uri="{BB962C8B-B14F-4D97-AF65-F5344CB8AC3E}">
        <p14:creationId xmlns:p14="http://schemas.microsoft.com/office/powerpoint/2010/main" val="1286783275"/>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8077200" y="6087110"/>
            <a:ext cx="2133600" cy="269241"/>
          </a:xfrm>
          <a:prstGeom prst="rect">
            <a:avLst/>
          </a:prstGeom>
          <a:extLst>
            <a:ext uri="{C572A759-6A51-4108-AA02-DFA0A04FC94B}">
              <ma14:wrappingTextBoxFlag xmlns="" xmlns:ma14="http://schemas.microsoft.com/office/mac/drawingml/2011/main" val="1"/>
            </a:ext>
          </a:extLst>
        </p:spPr>
        <p:txBody>
          <a:bodyPr lIns="0" tIns="0" rIns="0" bIns="0" anchor="ctr">
            <a:normAutofit lnSpcReduction="10000"/>
          </a:bodyPr>
          <a:lstStyle/>
          <a:p>
            <a:pPr lvl="0">
              <a:defRPr sz="1800">
                <a:solidFill>
                  <a:srgbClr val="000000"/>
                </a:solidFill>
              </a:defRPr>
            </a:pPr>
            <a:fld id="{86CB4B4D-7CA3-9044-876B-883B54F8677D}" type="slidenum">
              <a:rPr/>
              <a:pPr lvl="0">
                <a:defRPr sz="1800">
                  <a:solidFill>
                    <a:srgbClr val="000000"/>
                  </a:solidFill>
                </a:defRPr>
              </a:pPr>
              <a:t>70</a:t>
            </a:fld>
            <a:endParaRPr/>
          </a:p>
        </p:txBody>
      </p:sp>
      <p:sp>
        <p:nvSpPr>
          <p:cNvPr id="6" name="Rounded Rectangle 3"/>
          <p:cNvSpPr>
            <a:spLocks noChangeArrowheads="1"/>
          </p:cNvSpPr>
          <p:nvPr/>
        </p:nvSpPr>
        <p:spPr bwMode="auto">
          <a:xfrm>
            <a:off x="1629771" y="1023583"/>
            <a:ext cx="8765274" cy="5510189"/>
          </a:xfrm>
          <a:prstGeom prst="roundRect">
            <a:avLst>
              <a:gd name="adj" fmla="val 16667"/>
            </a:avLst>
          </a:prstGeom>
          <a:solidFill>
            <a:schemeClr val="bg1"/>
          </a:solidFill>
          <a:ln w="25400" algn="ctr">
            <a:solidFill>
              <a:srgbClr val="26697A"/>
            </a:solidFill>
            <a:round/>
            <a:headEnd/>
            <a:tailEnd/>
          </a:ln>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400" dirty="0">
                <a:latin typeface="Gill Sans MT" panose="020B0502020104020203" pitchFamily="34" charset="0"/>
              </a:rPr>
              <a:t>A Multi-tenants application lets customers (tenants) share the same hardware resources, by offering them one shared application and database instance ,while allowing them to configure the application to fit there needs as if it runs on dedicated environment.</a:t>
            </a:r>
          </a:p>
          <a:p>
            <a:pPr algn="just" eaLnBrk="1" hangingPunct="1"/>
            <a:endParaRPr lang="en-US" altLang="en-US" sz="2400" dirty="0">
              <a:latin typeface="Gill Sans MT" panose="020B0502020104020203" pitchFamily="34" charset="0"/>
            </a:endParaRPr>
          </a:p>
          <a:p>
            <a:pPr algn="just" eaLnBrk="1" hangingPunct="1"/>
            <a:r>
              <a:rPr lang="en-US" altLang="en-US" sz="2400" dirty="0">
                <a:latin typeface="Gill Sans MT" panose="020B0502020104020203" pitchFamily="34" charset="0"/>
              </a:rPr>
              <a:t>These definition focus on what we believe to be the key aspects of multi tenancy:</a:t>
            </a:r>
          </a:p>
          <a:p>
            <a:pPr algn="just" eaLnBrk="1" hangingPunct="1">
              <a:buFont typeface="Gill Sans MT" panose="020B0502020104020203" pitchFamily="34" charset="0"/>
              <a:buAutoNum type="arabicPeriod"/>
            </a:pPr>
            <a:r>
              <a:rPr lang="en-US" altLang="en-US" sz="2400" dirty="0">
                <a:latin typeface="Gill Sans MT" panose="020B0502020104020203" pitchFamily="34" charset="0"/>
              </a:rPr>
              <a:t>The ability of the application to share hardware resources.</a:t>
            </a:r>
          </a:p>
          <a:p>
            <a:pPr algn="just" eaLnBrk="1" hangingPunct="1">
              <a:buFont typeface="Gill Sans MT" panose="020B0502020104020203" pitchFamily="34" charset="0"/>
              <a:buAutoNum type="arabicPeriod"/>
            </a:pPr>
            <a:r>
              <a:rPr lang="en-US" altLang="en-US" sz="2400" dirty="0">
                <a:latin typeface="Gill Sans MT" panose="020B0502020104020203" pitchFamily="34" charset="0"/>
              </a:rPr>
              <a:t>The offering of a high degree of configurability of the software.</a:t>
            </a:r>
          </a:p>
          <a:p>
            <a:pPr algn="just" eaLnBrk="1" hangingPunct="1">
              <a:buFont typeface="Gill Sans MT" panose="020B0502020104020203" pitchFamily="34" charset="0"/>
              <a:buAutoNum type="arabicPeriod"/>
            </a:pPr>
            <a:r>
              <a:rPr lang="en-US" altLang="en-US" sz="2400" dirty="0">
                <a:latin typeface="Gill Sans MT" panose="020B0502020104020203" pitchFamily="34" charset="0"/>
              </a:rPr>
              <a:t>The architectural approach in which the tenants make use of a single application and database instance.</a:t>
            </a:r>
          </a:p>
        </p:txBody>
      </p:sp>
      <p:sp>
        <p:nvSpPr>
          <p:cNvPr id="7" name="Shape 80"/>
          <p:cNvSpPr/>
          <p:nvPr/>
        </p:nvSpPr>
        <p:spPr>
          <a:xfrm>
            <a:off x="1981200" y="274636"/>
            <a:ext cx="8229600" cy="6463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4400"/>
            </a:lvl1pPr>
          </a:lstStyle>
          <a:p>
            <a:pPr lvl="0">
              <a:defRPr sz="1800"/>
            </a:pPr>
            <a:r>
              <a:rPr lang="en-IN" sz="3600" dirty="0"/>
              <a:t>Multitenancy – key aspects</a:t>
            </a:r>
            <a:endParaRPr sz="3600" dirty="0"/>
          </a:p>
        </p:txBody>
      </p:sp>
    </p:spTree>
    <p:extLst>
      <p:ext uri="{BB962C8B-B14F-4D97-AF65-F5344CB8AC3E}">
        <p14:creationId xmlns:p14="http://schemas.microsoft.com/office/powerpoint/2010/main" val="360680290"/>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8077200" y="6087110"/>
            <a:ext cx="2133600" cy="269241"/>
          </a:xfrm>
          <a:prstGeom prst="rect">
            <a:avLst/>
          </a:prstGeom>
          <a:extLst>
            <a:ext uri="{C572A759-6A51-4108-AA02-DFA0A04FC94B}">
              <ma14:wrappingTextBoxFlag xmlns="" xmlns:ma14="http://schemas.microsoft.com/office/mac/drawingml/2011/main" val="1"/>
            </a:ext>
          </a:extLst>
        </p:spPr>
        <p:txBody>
          <a:bodyPr lIns="0" tIns="0" rIns="0" bIns="0" anchor="ctr">
            <a:normAutofit lnSpcReduction="10000"/>
          </a:bodyPr>
          <a:lstStyle/>
          <a:p>
            <a:pPr lvl="0">
              <a:defRPr sz="1800">
                <a:solidFill>
                  <a:srgbClr val="000000"/>
                </a:solidFill>
              </a:defRPr>
            </a:pPr>
            <a:fld id="{86CB4B4D-7CA3-9044-876B-883B54F8677D}" type="slidenum">
              <a:rPr/>
              <a:pPr lvl="0">
                <a:defRPr sz="1800">
                  <a:solidFill>
                    <a:srgbClr val="000000"/>
                  </a:solidFill>
                </a:defRPr>
              </a:pPr>
              <a:t>71</a:t>
            </a:fld>
            <a:endParaRPr/>
          </a:p>
        </p:txBody>
      </p:sp>
      <p:sp>
        <p:nvSpPr>
          <p:cNvPr id="4" name="Title 1"/>
          <p:cNvSpPr txBox="1">
            <a:spLocks/>
          </p:cNvSpPr>
          <p:nvPr/>
        </p:nvSpPr>
        <p:spPr>
          <a:xfrm>
            <a:off x="1914525" y="171143"/>
            <a:ext cx="7499350" cy="1143000"/>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fontScale="90000" lnSpcReduction="20000"/>
          </a:bodyPr>
          <a:lst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a:lstStyle>
          <a:p>
            <a:pPr>
              <a:defRPr/>
            </a:pPr>
            <a:r>
              <a:rPr lang="en-US"/>
              <a:t>Multi-tenants Deployment Modes for Application Server </a:t>
            </a:r>
            <a:endParaRPr lang="en-IN" dirty="0"/>
          </a:p>
        </p:txBody>
      </p:sp>
      <p:sp>
        <p:nvSpPr>
          <p:cNvPr id="5" name="Oval 4"/>
          <p:cNvSpPr/>
          <p:nvPr/>
        </p:nvSpPr>
        <p:spPr>
          <a:xfrm>
            <a:off x="5965825" y="16491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 name="Oval 5"/>
          <p:cNvSpPr/>
          <p:nvPr/>
        </p:nvSpPr>
        <p:spPr>
          <a:xfrm>
            <a:off x="6118225" y="17253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7" name="Oval 6"/>
          <p:cNvSpPr/>
          <p:nvPr/>
        </p:nvSpPr>
        <p:spPr>
          <a:xfrm>
            <a:off x="5965825" y="22587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8" name="Oval 7"/>
          <p:cNvSpPr/>
          <p:nvPr/>
        </p:nvSpPr>
        <p:spPr>
          <a:xfrm>
            <a:off x="6118225" y="23349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9" name="Oval 8"/>
          <p:cNvSpPr/>
          <p:nvPr/>
        </p:nvSpPr>
        <p:spPr>
          <a:xfrm>
            <a:off x="8251825" y="1572905"/>
            <a:ext cx="685800" cy="5334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0" name="Oval 9"/>
          <p:cNvSpPr/>
          <p:nvPr/>
        </p:nvSpPr>
        <p:spPr>
          <a:xfrm>
            <a:off x="8251825" y="2182505"/>
            <a:ext cx="685800" cy="5334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1" name="TextBox 19"/>
          <p:cNvSpPr txBox="1">
            <a:spLocks noChangeArrowheads="1"/>
          </p:cNvSpPr>
          <p:nvPr/>
        </p:nvSpPr>
        <p:spPr bwMode="auto">
          <a:xfrm>
            <a:off x="5813425" y="1953906"/>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Tenant A</a:t>
            </a:r>
            <a:endParaRPr lang="en-IN" altLang="en-US" sz="1200"/>
          </a:p>
        </p:txBody>
      </p:sp>
      <p:graphicFrame>
        <p:nvGraphicFramePr>
          <p:cNvPr id="12" name="Group 10"/>
          <p:cNvGraphicFramePr>
            <a:graphicFrameLocks noGrp="1"/>
          </p:cNvGraphicFramePr>
          <p:nvPr>
            <p:extLst/>
          </p:nvPr>
        </p:nvGraphicFramePr>
        <p:xfrm>
          <a:off x="1524000" y="1496705"/>
          <a:ext cx="7939088" cy="5168900"/>
        </p:xfrm>
        <a:graphic>
          <a:graphicData uri="http://schemas.openxmlformats.org/drawingml/2006/table">
            <a:tbl>
              <a:tblPr/>
              <a:tblGrid>
                <a:gridCol w="3970338">
                  <a:extLst>
                    <a:ext uri="{9D8B030D-6E8A-4147-A177-3AD203B41FA5}">
                      <a16:colId xmlns:a16="http://schemas.microsoft.com/office/drawing/2014/main" val="20000"/>
                    </a:ext>
                  </a:extLst>
                </a:gridCol>
                <a:gridCol w="3968750">
                  <a:extLst>
                    <a:ext uri="{9D8B030D-6E8A-4147-A177-3AD203B41FA5}">
                      <a16:colId xmlns:a16="http://schemas.microsoft.com/office/drawing/2014/main" val="20001"/>
                    </a:ext>
                  </a:extLst>
                </a:gridCol>
              </a:tblGrid>
              <a:tr h="1292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Gill Sans MT" pitchFamily="34" charset="0"/>
                          <a:cs typeface="Arial" charset="0"/>
                        </a:rPr>
                        <a:t>Fully isolated Application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Gill Sans MT" pitchFamily="34" charset="0"/>
                          <a:cs typeface="Arial" charset="0"/>
                        </a:rPr>
                        <a:t>Each tenant accesses an application server running on a dedicated servers.</a:t>
                      </a:r>
                      <a:endParaRPr kumimoji="0" lang="en-IN" sz="1800" b="0" i="0" u="none" strike="noStrike" cap="none" normalizeH="0" baseline="0" dirty="0" smtClean="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92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Gill Sans MT" pitchFamily="34" charset="0"/>
                          <a:cs typeface="Arial" charset="0"/>
                        </a:rPr>
                        <a:t>Virtualized Application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Gill Sans MT" pitchFamily="34" charset="0"/>
                          <a:cs typeface="Arial" charset="0"/>
                        </a:rPr>
                        <a:t>Each tenant accesses a dedicated application running on a separate virtual machine.</a:t>
                      </a:r>
                      <a:endParaRPr kumimoji="0" lang="en-IN" sz="1800" b="0" i="0" u="none" strike="noStrike" cap="none" normalizeH="0" baseline="0" smtClean="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92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Gill Sans MT" pitchFamily="34" charset="0"/>
                          <a:cs typeface="Arial" charset="0"/>
                        </a:rPr>
                        <a:t>Shared Virtual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Gill Sans MT" pitchFamily="34" charset="0"/>
                          <a:cs typeface="Arial" charset="0"/>
                        </a:rPr>
                        <a:t>Each tenant accesses a dedicated application server running on a shared virtual machine. </a:t>
                      </a:r>
                      <a:endParaRPr kumimoji="0" lang="en-IN" sz="1800" b="0" i="0" u="none" strike="noStrike" cap="none" normalizeH="0" baseline="0" smtClean="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92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Gill Sans MT" pitchFamily="34" charset="0"/>
                          <a:cs typeface="Arial" charset="0"/>
                        </a:rPr>
                        <a:t>Shared Application Server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Gill Sans MT" pitchFamily="34" charset="0"/>
                          <a:cs typeface="Arial" charset="0"/>
                        </a:rPr>
                        <a:t>The tenant shared the application server and access application resources through separate session or threads.</a:t>
                      </a:r>
                      <a:endParaRPr kumimoji="0" lang="en-IN" sz="1800" b="0" i="0" u="none" strike="noStrike" cap="none" normalizeH="0" baseline="0" smtClean="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800" b="0" i="0" u="none" strike="noStrike" cap="none" normalizeH="0" baseline="0" dirty="0" smtClean="0">
                        <a:ln>
                          <a:noFill/>
                        </a:ln>
                        <a:solidFill>
                          <a:schemeClr val="tx1"/>
                        </a:solidFill>
                        <a:effectLst/>
                        <a:latin typeface="Gill Sans MT"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3" name="TextBox 21"/>
          <p:cNvSpPr txBox="1">
            <a:spLocks noChangeArrowheads="1"/>
          </p:cNvSpPr>
          <p:nvPr/>
        </p:nvSpPr>
        <p:spPr bwMode="auto">
          <a:xfrm>
            <a:off x="5813425" y="2563506"/>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Tenant B</a:t>
            </a:r>
            <a:endParaRPr lang="en-IN" altLang="en-US" sz="1200"/>
          </a:p>
        </p:txBody>
      </p:sp>
      <p:sp>
        <p:nvSpPr>
          <p:cNvPr id="14" name="TextBox 22"/>
          <p:cNvSpPr txBox="1">
            <a:spLocks noChangeArrowheads="1"/>
          </p:cNvSpPr>
          <p:nvPr/>
        </p:nvSpPr>
        <p:spPr bwMode="auto">
          <a:xfrm>
            <a:off x="6804025" y="1572906"/>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Application Server</a:t>
            </a:r>
            <a:endParaRPr lang="en-IN" altLang="en-US" sz="1200"/>
          </a:p>
        </p:txBody>
      </p:sp>
      <p:sp>
        <p:nvSpPr>
          <p:cNvPr id="15" name="TextBox 23"/>
          <p:cNvSpPr txBox="1">
            <a:spLocks noChangeArrowheads="1"/>
          </p:cNvSpPr>
          <p:nvPr/>
        </p:nvSpPr>
        <p:spPr bwMode="auto">
          <a:xfrm>
            <a:off x="6804025" y="2487306"/>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Application server</a:t>
            </a:r>
            <a:endParaRPr lang="en-IN" altLang="en-US" sz="1200"/>
          </a:p>
        </p:txBody>
      </p:sp>
      <p:sp>
        <p:nvSpPr>
          <p:cNvPr id="16" name="Oval 15"/>
          <p:cNvSpPr/>
          <p:nvPr/>
        </p:nvSpPr>
        <p:spPr>
          <a:xfrm>
            <a:off x="5965825" y="28683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17" name="Oval 16"/>
          <p:cNvSpPr/>
          <p:nvPr/>
        </p:nvSpPr>
        <p:spPr>
          <a:xfrm>
            <a:off x="6118225" y="29445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18" name="Oval 17"/>
          <p:cNvSpPr/>
          <p:nvPr/>
        </p:nvSpPr>
        <p:spPr>
          <a:xfrm>
            <a:off x="5965825" y="34779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19" name="Oval 18"/>
          <p:cNvSpPr/>
          <p:nvPr/>
        </p:nvSpPr>
        <p:spPr>
          <a:xfrm>
            <a:off x="6118225" y="35541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cxnSp>
        <p:nvCxnSpPr>
          <p:cNvPr id="20" name="Straight Connector 19"/>
          <p:cNvCxnSpPr>
            <a:stCxn id="6" idx="6"/>
          </p:cNvCxnSpPr>
          <p:nvPr/>
        </p:nvCxnSpPr>
        <p:spPr>
          <a:xfrm>
            <a:off x="6423025" y="1877705"/>
            <a:ext cx="1828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423025" y="2487305"/>
            <a:ext cx="1828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8099425" y="2868305"/>
            <a:ext cx="12192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dirty="0">
                <a:solidFill>
                  <a:schemeClr val="tx1"/>
                </a:solidFill>
              </a:rPr>
              <a:t>Virtual machine</a:t>
            </a:r>
            <a:endParaRPr lang="en-IN" sz="1600" dirty="0">
              <a:solidFill>
                <a:schemeClr val="tx1"/>
              </a:solidFill>
            </a:endParaRPr>
          </a:p>
        </p:txBody>
      </p:sp>
      <p:sp>
        <p:nvSpPr>
          <p:cNvPr id="23" name="Rectangle 22"/>
          <p:cNvSpPr/>
          <p:nvPr/>
        </p:nvSpPr>
        <p:spPr>
          <a:xfrm>
            <a:off x="8099425" y="3477905"/>
            <a:ext cx="12192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dirty="0">
                <a:solidFill>
                  <a:schemeClr val="tx1"/>
                </a:solidFill>
              </a:rPr>
              <a:t>Virtual machine</a:t>
            </a:r>
            <a:endParaRPr lang="en-IN" sz="1600" dirty="0">
              <a:solidFill>
                <a:schemeClr val="tx1"/>
              </a:solidFill>
            </a:endParaRPr>
          </a:p>
        </p:txBody>
      </p:sp>
      <p:cxnSp>
        <p:nvCxnSpPr>
          <p:cNvPr id="24" name="Straight Connector 23"/>
          <p:cNvCxnSpPr>
            <a:stCxn id="17" idx="6"/>
            <a:endCxn id="22" idx="1"/>
          </p:cNvCxnSpPr>
          <p:nvPr/>
        </p:nvCxnSpPr>
        <p:spPr>
          <a:xfrm>
            <a:off x="6423025" y="3096905"/>
            <a:ext cx="1676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423025" y="3706505"/>
            <a:ext cx="1676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41"/>
          <p:cNvSpPr txBox="1">
            <a:spLocks noChangeArrowheads="1"/>
          </p:cNvSpPr>
          <p:nvPr/>
        </p:nvSpPr>
        <p:spPr bwMode="auto">
          <a:xfrm>
            <a:off x="6727825" y="2792106"/>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Application server</a:t>
            </a:r>
            <a:endParaRPr lang="en-IN" altLang="en-US" sz="1200"/>
          </a:p>
        </p:txBody>
      </p:sp>
      <p:sp>
        <p:nvSpPr>
          <p:cNvPr id="27" name="TextBox 42"/>
          <p:cNvSpPr txBox="1">
            <a:spLocks noChangeArrowheads="1"/>
          </p:cNvSpPr>
          <p:nvPr/>
        </p:nvSpPr>
        <p:spPr bwMode="auto">
          <a:xfrm>
            <a:off x="5813425" y="3173106"/>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Tenant A</a:t>
            </a:r>
            <a:endParaRPr lang="en-IN" altLang="en-US" sz="1200"/>
          </a:p>
        </p:txBody>
      </p:sp>
      <p:sp>
        <p:nvSpPr>
          <p:cNvPr id="28" name="TextBox 43"/>
          <p:cNvSpPr txBox="1">
            <a:spLocks noChangeArrowheads="1"/>
          </p:cNvSpPr>
          <p:nvPr/>
        </p:nvSpPr>
        <p:spPr bwMode="auto">
          <a:xfrm>
            <a:off x="5813425" y="3782706"/>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Tenant B</a:t>
            </a:r>
            <a:endParaRPr lang="en-IN" altLang="en-US" sz="1200"/>
          </a:p>
        </p:txBody>
      </p:sp>
      <p:sp>
        <p:nvSpPr>
          <p:cNvPr id="29" name="Oval 28"/>
          <p:cNvSpPr/>
          <p:nvPr/>
        </p:nvSpPr>
        <p:spPr>
          <a:xfrm>
            <a:off x="5965825" y="41637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dirty="0"/>
          </a:p>
        </p:txBody>
      </p:sp>
      <p:sp>
        <p:nvSpPr>
          <p:cNvPr id="30" name="Oval 29"/>
          <p:cNvSpPr/>
          <p:nvPr/>
        </p:nvSpPr>
        <p:spPr>
          <a:xfrm>
            <a:off x="6118225" y="42399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31" name="Oval 30"/>
          <p:cNvSpPr/>
          <p:nvPr/>
        </p:nvSpPr>
        <p:spPr>
          <a:xfrm>
            <a:off x="5965825" y="47733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32" name="Oval 31"/>
          <p:cNvSpPr/>
          <p:nvPr/>
        </p:nvSpPr>
        <p:spPr>
          <a:xfrm>
            <a:off x="6118225" y="48495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33" name="Oval 32"/>
          <p:cNvSpPr/>
          <p:nvPr/>
        </p:nvSpPr>
        <p:spPr>
          <a:xfrm>
            <a:off x="7261225" y="4163705"/>
            <a:ext cx="990600" cy="9906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34" name="Rectangle 33"/>
          <p:cNvSpPr/>
          <p:nvPr/>
        </p:nvSpPr>
        <p:spPr>
          <a:xfrm>
            <a:off x="7718425" y="4392305"/>
            <a:ext cx="1447800" cy="5334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dirty="0"/>
              <a:t>Virtual machine</a:t>
            </a:r>
            <a:endParaRPr lang="en-IN" dirty="0"/>
          </a:p>
        </p:txBody>
      </p:sp>
      <p:cxnSp>
        <p:nvCxnSpPr>
          <p:cNvPr id="35" name="Straight Connector 34"/>
          <p:cNvCxnSpPr>
            <a:stCxn id="32" idx="6"/>
            <a:endCxn id="33" idx="3"/>
          </p:cNvCxnSpPr>
          <p:nvPr/>
        </p:nvCxnSpPr>
        <p:spPr>
          <a:xfrm>
            <a:off x="6423026" y="5001905"/>
            <a:ext cx="982663" cy="7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30" idx="6"/>
          </p:cNvCxnSpPr>
          <p:nvPr/>
        </p:nvCxnSpPr>
        <p:spPr>
          <a:xfrm>
            <a:off x="6423025" y="4392305"/>
            <a:ext cx="914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5965825" y="53829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38" name="Oval 37"/>
          <p:cNvSpPr/>
          <p:nvPr/>
        </p:nvSpPr>
        <p:spPr>
          <a:xfrm>
            <a:off x="6118225" y="54591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39" name="Oval 38"/>
          <p:cNvSpPr/>
          <p:nvPr/>
        </p:nvSpPr>
        <p:spPr>
          <a:xfrm>
            <a:off x="5965825" y="59925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40" name="Oval 39"/>
          <p:cNvSpPr/>
          <p:nvPr/>
        </p:nvSpPr>
        <p:spPr>
          <a:xfrm>
            <a:off x="6118225" y="6068705"/>
            <a:ext cx="304800" cy="3048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en-IN"/>
          </a:p>
        </p:txBody>
      </p:sp>
      <p:sp>
        <p:nvSpPr>
          <p:cNvPr id="41" name="Oval 40"/>
          <p:cNvSpPr/>
          <p:nvPr/>
        </p:nvSpPr>
        <p:spPr>
          <a:xfrm>
            <a:off x="7489825" y="5459105"/>
            <a:ext cx="838200" cy="8382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42" name="TextBox 76"/>
          <p:cNvSpPr txBox="1">
            <a:spLocks noChangeArrowheads="1"/>
          </p:cNvSpPr>
          <p:nvPr/>
        </p:nvSpPr>
        <p:spPr bwMode="auto">
          <a:xfrm>
            <a:off x="5813425" y="4497081"/>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Tenant A</a:t>
            </a:r>
            <a:endParaRPr lang="en-IN" altLang="en-US" sz="1200"/>
          </a:p>
        </p:txBody>
      </p:sp>
      <p:sp>
        <p:nvSpPr>
          <p:cNvPr id="43" name="TextBox 77"/>
          <p:cNvSpPr txBox="1">
            <a:spLocks noChangeArrowheads="1"/>
          </p:cNvSpPr>
          <p:nvPr/>
        </p:nvSpPr>
        <p:spPr bwMode="auto">
          <a:xfrm>
            <a:off x="5813425" y="5106681"/>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Tenant B</a:t>
            </a:r>
            <a:endParaRPr lang="en-IN" altLang="en-US" sz="1200"/>
          </a:p>
        </p:txBody>
      </p:sp>
      <p:sp>
        <p:nvSpPr>
          <p:cNvPr id="44" name="Curved Right Arrow 43"/>
          <p:cNvSpPr/>
          <p:nvPr/>
        </p:nvSpPr>
        <p:spPr>
          <a:xfrm>
            <a:off x="8251825" y="5382905"/>
            <a:ext cx="152400" cy="228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dirty="0">
              <a:solidFill>
                <a:schemeClr val="tx1"/>
              </a:solidFill>
            </a:endParaRPr>
          </a:p>
        </p:txBody>
      </p:sp>
      <p:sp>
        <p:nvSpPr>
          <p:cNvPr id="45" name="Curved Left Arrow 44"/>
          <p:cNvSpPr/>
          <p:nvPr/>
        </p:nvSpPr>
        <p:spPr>
          <a:xfrm>
            <a:off x="8404225" y="5382905"/>
            <a:ext cx="152400" cy="228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dirty="0">
              <a:solidFill>
                <a:schemeClr val="tx1"/>
              </a:solidFill>
            </a:endParaRPr>
          </a:p>
        </p:txBody>
      </p:sp>
      <p:sp>
        <p:nvSpPr>
          <p:cNvPr id="46" name="Curved Right Arrow 45"/>
          <p:cNvSpPr/>
          <p:nvPr/>
        </p:nvSpPr>
        <p:spPr>
          <a:xfrm>
            <a:off x="8251825" y="6297305"/>
            <a:ext cx="152400" cy="2286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solidFill>
                <a:schemeClr val="tx1"/>
              </a:solidFill>
            </a:endParaRPr>
          </a:p>
        </p:txBody>
      </p:sp>
      <p:sp>
        <p:nvSpPr>
          <p:cNvPr id="47" name="Curved Left Arrow 46"/>
          <p:cNvSpPr/>
          <p:nvPr/>
        </p:nvSpPr>
        <p:spPr>
          <a:xfrm>
            <a:off x="8404225" y="6297305"/>
            <a:ext cx="152400" cy="228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dirty="0">
              <a:solidFill>
                <a:schemeClr val="tx1"/>
              </a:solidFill>
            </a:endParaRPr>
          </a:p>
        </p:txBody>
      </p:sp>
      <p:sp>
        <p:nvSpPr>
          <p:cNvPr id="48" name="Curved Right Arrow 47"/>
          <p:cNvSpPr/>
          <p:nvPr/>
        </p:nvSpPr>
        <p:spPr>
          <a:xfrm>
            <a:off x="8556625" y="5763905"/>
            <a:ext cx="228600" cy="3048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solidFill>
                <a:schemeClr val="tx1"/>
              </a:solidFill>
            </a:endParaRPr>
          </a:p>
        </p:txBody>
      </p:sp>
      <p:sp>
        <p:nvSpPr>
          <p:cNvPr id="49" name="Curved Left Arrow 48"/>
          <p:cNvSpPr/>
          <p:nvPr/>
        </p:nvSpPr>
        <p:spPr>
          <a:xfrm>
            <a:off x="8785225" y="5763905"/>
            <a:ext cx="228600" cy="3048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dirty="0">
              <a:solidFill>
                <a:schemeClr val="tx1"/>
              </a:solidFill>
            </a:endParaRPr>
          </a:p>
        </p:txBody>
      </p:sp>
      <p:sp>
        <p:nvSpPr>
          <p:cNvPr id="50" name="TextBox 86"/>
          <p:cNvSpPr txBox="1">
            <a:spLocks noChangeArrowheads="1"/>
          </p:cNvSpPr>
          <p:nvPr/>
        </p:nvSpPr>
        <p:spPr bwMode="auto">
          <a:xfrm>
            <a:off x="8251825" y="5563881"/>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Session thread</a:t>
            </a:r>
            <a:endParaRPr lang="en-IN" altLang="en-US" sz="1200"/>
          </a:p>
        </p:txBody>
      </p:sp>
      <p:sp>
        <p:nvSpPr>
          <p:cNvPr id="51" name="TextBox 87"/>
          <p:cNvSpPr txBox="1">
            <a:spLocks noChangeArrowheads="1"/>
          </p:cNvSpPr>
          <p:nvPr/>
        </p:nvSpPr>
        <p:spPr bwMode="auto">
          <a:xfrm>
            <a:off x="8251825" y="6478281"/>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Session Thread</a:t>
            </a:r>
            <a:endParaRPr lang="en-IN" altLang="en-US" sz="1200"/>
          </a:p>
        </p:txBody>
      </p:sp>
      <p:sp>
        <p:nvSpPr>
          <p:cNvPr id="52" name="TextBox 88"/>
          <p:cNvSpPr txBox="1">
            <a:spLocks noChangeArrowheads="1"/>
          </p:cNvSpPr>
          <p:nvPr/>
        </p:nvSpPr>
        <p:spPr bwMode="auto">
          <a:xfrm>
            <a:off x="8099425" y="6021081"/>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Application Server</a:t>
            </a:r>
            <a:endParaRPr lang="en-IN" altLang="en-US" sz="1200"/>
          </a:p>
        </p:txBody>
      </p:sp>
      <p:sp>
        <p:nvSpPr>
          <p:cNvPr id="53" name="TextBox 89"/>
          <p:cNvSpPr txBox="1">
            <a:spLocks noChangeArrowheads="1"/>
          </p:cNvSpPr>
          <p:nvPr/>
        </p:nvSpPr>
        <p:spPr bwMode="auto">
          <a:xfrm>
            <a:off x="5813425" y="5716281"/>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Tenant A</a:t>
            </a:r>
            <a:endParaRPr lang="en-IN" altLang="en-US" sz="1200"/>
          </a:p>
        </p:txBody>
      </p:sp>
      <p:sp>
        <p:nvSpPr>
          <p:cNvPr id="54" name="TextBox 90"/>
          <p:cNvSpPr txBox="1">
            <a:spLocks noChangeArrowheads="1"/>
          </p:cNvSpPr>
          <p:nvPr/>
        </p:nvSpPr>
        <p:spPr bwMode="auto">
          <a:xfrm>
            <a:off x="5813425" y="6402081"/>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Tenant  B</a:t>
            </a:r>
            <a:endParaRPr lang="en-IN" altLang="en-US" sz="1200"/>
          </a:p>
        </p:txBody>
      </p:sp>
      <p:cxnSp>
        <p:nvCxnSpPr>
          <p:cNvPr id="55" name="Straight Connector 54"/>
          <p:cNvCxnSpPr>
            <a:stCxn id="38" idx="6"/>
          </p:cNvCxnSpPr>
          <p:nvPr/>
        </p:nvCxnSpPr>
        <p:spPr>
          <a:xfrm>
            <a:off x="6423025" y="5611505"/>
            <a:ext cx="106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0" idx="6"/>
          </p:cNvCxnSpPr>
          <p:nvPr/>
        </p:nvCxnSpPr>
        <p:spPr>
          <a:xfrm>
            <a:off x="6423025" y="6221105"/>
            <a:ext cx="129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97"/>
          <p:cNvSpPr txBox="1">
            <a:spLocks noChangeArrowheads="1"/>
          </p:cNvSpPr>
          <p:nvPr/>
        </p:nvSpPr>
        <p:spPr bwMode="auto">
          <a:xfrm>
            <a:off x="8023225" y="4039881"/>
            <a:ext cx="1447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t>Application server</a:t>
            </a:r>
            <a:endParaRPr lang="en-IN" altLang="en-US" sz="1200"/>
          </a:p>
        </p:txBody>
      </p:sp>
    </p:spTree>
    <p:extLst>
      <p:ext uri="{BB962C8B-B14F-4D97-AF65-F5344CB8AC3E}">
        <p14:creationId xmlns:p14="http://schemas.microsoft.com/office/powerpoint/2010/main" val="2983913020"/>
      </p:ext>
    </p:extLst>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1"/>
          <p:cNvSpPr txBox="1">
            <a:spLocks/>
          </p:cNvSpPr>
          <p:nvPr/>
        </p:nvSpPr>
        <p:spPr>
          <a:xfrm>
            <a:off x="1895778" y="-12700"/>
            <a:ext cx="7499350" cy="41751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Autofit/>
          </a:bodyPr>
          <a:lst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a:lstStyle>
          <a:p>
            <a:pPr>
              <a:defRPr/>
            </a:pPr>
            <a:r>
              <a:rPr lang="en-US" sz="2800"/>
              <a:t>Multi-tenants Deployment Modes in Data Centers</a:t>
            </a:r>
            <a:endParaRPr lang="en-IN" sz="2800" dirty="0"/>
          </a:p>
        </p:txBody>
      </p:sp>
      <p:graphicFrame>
        <p:nvGraphicFramePr>
          <p:cNvPr id="85" name="Group 251"/>
          <p:cNvGraphicFramePr>
            <a:graphicFrameLocks noGrp="1"/>
          </p:cNvGraphicFramePr>
          <p:nvPr>
            <p:extLst/>
          </p:nvPr>
        </p:nvGraphicFramePr>
        <p:xfrm>
          <a:off x="1752903" y="541338"/>
          <a:ext cx="7777162" cy="6462712"/>
        </p:xfrm>
        <a:graphic>
          <a:graphicData uri="http://schemas.openxmlformats.org/drawingml/2006/table">
            <a:tbl>
              <a:tblPr/>
              <a:tblGrid>
                <a:gridCol w="3227387">
                  <a:extLst>
                    <a:ext uri="{9D8B030D-6E8A-4147-A177-3AD203B41FA5}">
                      <a16:colId xmlns:a16="http://schemas.microsoft.com/office/drawing/2014/main" val="20000"/>
                    </a:ext>
                  </a:extLst>
                </a:gridCol>
                <a:gridCol w="4549775">
                  <a:extLst>
                    <a:ext uri="{9D8B030D-6E8A-4147-A177-3AD203B41FA5}">
                      <a16:colId xmlns:a16="http://schemas.microsoft.com/office/drawing/2014/main" val="20001"/>
                    </a:ext>
                  </a:extLst>
                </a:gridCol>
              </a:tblGrid>
              <a:tr h="106685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Gill Sans MT" pitchFamily="34" charset="0"/>
                          <a:cs typeface="Arial" charset="0"/>
                        </a:rPr>
                        <a:t>Fully isolated data center</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Gill Sans MT" pitchFamily="34" charset="0"/>
                          <a:cs typeface="Arial" charset="0"/>
                        </a:rPr>
                        <a:t>The tenants do not share any data center resources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IN" sz="1600" b="1" i="0" u="none" strike="noStrike" cap="none" normalizeH="0" baseline="0" dirty="0" smtClean="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600" b="0" i="0" u="none" strike="noStrike" cap="none" normalizeH="0" baseline="0" smtClean="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1070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Gill Sans MT" pitchFamily="34" charset="0"/>
                          <a:cs typeface="Arial" charset="0"/>
                        </a:rPr>
                        <a:t>Virtualized servers</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Gill Sans MT" pitchFamily="34" charset="0"/>
                          <a:cs typeface="Arial" charset="0"/>
                        </a:rPr>
                        <a:t>The tenants share the same host but access different databases running on separate virtual machines</a:t>
                      </a:r>
                      <a:endParaRPr kumimoji="0" lang="en-IN" sz="1600" b="1" i="0" u="none" strike="noStrike" cap="none" normalizeH="0" baseline="0" smtClean="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600" b="0" i="0" u="none" strike="noStrike" cap="none" normalizeH="0" baseline="0" smtClean="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3829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Gill Sans MT" pitchFamily="34" charset="0"/>
                          <a:cs typeface="Arial" charset="0"/>
                        </a:rPr>
                        <a:t>Shared Server</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Gill Sans MT" pitchFamily="34" charset="0"/>
                          <a:cs typeface="Arial" charset="0"/>
                        </a:rPr>
                        <a:t>The tenants share the same server (Hostname or IP) but access different databases</a:t>
                      </a:r>
                      <a:endParaRPr kumimoji="0" lang="en-IN" sz="1600" b="1" i="0" u="none" strike="noStrike" cap="none" normalizeH="0" baseline="0" smtClean="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600" b="0" i="0" u="none" strike="noStrike" cap="none" normalizeH="0" baseline="0" smtClean="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923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Gill Sans MT" pitchFamily="34" charset="0"/>
                          <a:cs typeface="Arial" charset="0"/>
                        </a:rPr>
                        <a:t>Shared Database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Gill Sans MT" pitchFamily="34" charset="0"/>
                          <a:cs typeface="Arial" charset="0"/>
                        </a:rPr>
                        <a:t>The tenants share the same server and database (shared or different ports) but access different schema(tables)</a:t>
                      </a:r>
                      <a:endParaRPr kumimoji="0" lang="en-IN" sz="1600" b="1" i="0" u="none" strike="noStrike" cap="none" normalizeH="0" baseline="0" smtClean="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600" b="0" i="0" u="none" strike="noStrike" cap="none" normalizeH="0" baseline="0" smtClean="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54556">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Gill Sans MT" pitchFamily="34" charset="0"/>
                          <a:cs typeface="Arial" charset="0"/>
                        </a:rPr>
                        <a:t>Shared Schema</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Gill Sans MT" pitchFamily="34" charset="0"/>
                          <a:cs typeface="Arial" charset="0"/>
                        </a:rPr>
                        <a:t>The tenants share the same server, database and schema (tables).  The irrespective data is segregated by key and rows.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IN" sz="1600" b="1" i="0" u="none" strike="noStrike" cap="none" normalizeH="0" baseline="0" smtClean="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600" b="0" i="0" u="none" strike="noStrike" cap="none" normalizeH="0" baseline="0" smtClean="0">
                        <a:ln>
                          <a:noFill/>
                        </a:ln>
                        <a:solidFill>
                          <a:schemeClr val="tx1"/>
                        </a:solidFill>
                        <a:effectLst/>
                        <a:latin typeface="Gill Sans MT" pitchFamily="34" charset="0"/>
                        <a:cs typeface="Arial"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6" name="Oval 85"/>
          <p:cNvSpPr/>
          <p:nvPr/>
        </p:nvSpPr>
        <p:spPr>
          <a:xfrm>
            <a:off x="4992990" y="692151"/>
            <a:ext cx="503238" cy="1444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87" name="Oval 86"/>
          <p:cNvSpPr/>
          <p:nvPr/>
        </p:nvSpPr>
        <p:spPr>
          <a:xfrm>
            <a:off x="5208891" y="765176"/>
            <a:ext cx="504825" cy="14287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88" name="Oval 87"/>
          <p:cNvSpPr/>
          <p:nvPr/>
        </p:nvSpPr>
        <p:spPr>
          <a:xfrm>
            <a:off x="5064429" y="1196976"/>
            <a:ext cx="504825" cy="1444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89" name="Oval 88"/>
          <p:cNvSpPr/>
          <p:nvPr/>
        </p:nvSpPr>
        <p:spPr>
          <a:xfrm>
            <a:off x="5280329" y="1268413"/>
            <a:ext cx="504825" cy="1444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90" name="Rounded Rectangle 89"/>
          <p:cNvSpPr/>
          <p:nvPr/>
        </p:nvSpPr>
        <p:spPr>
          <a:xfrm>
            <a:off x="5137453" y="908050"/>
            <a:ext cx="1071562" cy="217488"/>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a:t>Tenant A</a:t>
            </a:r>
            <a:endParaRPr lang="en-IN" sz="1200" dirty="0"/>
          </a:p>
        </p:txBody>
      </p:sp>
      <p:sp>
        <p:nvSpPr>
          <p:cNvPr id="91" name="Rounded Rectangle 90"/>
          <p:cNvSpPr/>
          <p:nvPr/>
        </p:nvSpPr>
        <p:spPr>
          <a:xfrm>
            <a:off x="5289853" y="1412875"/>
            <a:ext cx="1071562" cy="215900"/>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a:t>Tenant B</a:t>
            </a:r>
            <a:endParaRPr lang="en-IN" sz="1200" dirty="0"/>
          </a:p>
        </p:txBody>
      </p:sp>
      <p:sp>
        <p:nvSpPr>
          <p:cNvPr id="92" name="Oval 91"/>
          <p:cNvSpPr/>
          <p:nvPr/>
        </p:nvSpPr>
        <p:spPr>
          <a:xfrm>
            <a:off x="7585379" y="476251"/>
            <a:ext cx="719137" cy="50482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93" name="Oval 92"/>
          <p:cNvSpPr/>
          <p:nvPr/>
        </p:nvSpPr>
        <p:spPr>
          <a:xfrm>
            <a:off x="7737779" y="1052514"/>
            <a:ext cx="719137" cy="50482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94" name="Flowchart: Magnetic Disk 93"/>
          <p:cNvSpPr/>
          <p:nvPr/>
        </p:nvSpPr>
        <p:spPr>
          <a:xfrm>
            <a:off x="8161641" y="549275"/>
            <a:ext cx="792163" cy="431800"/>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95" name="Flowchart: Magnetic Disk 94"/>
          <p:cNvSpPr/>
          <p:nvPr/>
        </p:nvSpPr>
        <p:spPr>
          <a:xfrm>
            <a:off x="8233078" y="1052513"/>
            <a:ext cx="792162" cy="431800"/>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cxnSp>
        <p:nvCxnSpPr>
          <p:cNvPr id="96" name="Straight Connector 95"/>
          <p:cNvCxnSpPr/>
          <p:nvPr/>
        </p:nvCxnSpPr>
        <p:spPr>
          <a:xfrm>
            <a:off x="5497816" y="836613"/>
            <a:ext cx="2087563"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5642278" y="1341438"/>
            <a:ext cx="2087562"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5135866" y="1700213"/>
            <a:ext cx="504825" cy="1444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99" name="Oval 98"/>
          <p:cNvSpPr/>
          <p:nvPr/>
        </p:nvSpPr>
        <p:spPr>
          <a:xfrm>
            <a:off x="5351766" y="1773239"/>
            <a:ext cx="504825" cy="14287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100" name="Oval 99"/>
          <p:cNvSpPr/>
          <p:nvPr/>
        </p:nvSpPr>
        <p:spPr>
          <a:xfrm>
            <a:off x="5137454" y="2565401"/>
            <a:ext cx="503237" cy="14287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01" name="Oval 100"/>
          <p:cNvSpPr/>
          <p:nvPr/>
        </p:nvSpPr>
        <p:spPr>
          <a:xfrm>
            <a:off x="5353354" y="2636838"/>
            <a:ext cx="503237" cy="1444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102" name="Rounded Rectangle 101"/>
          <p:cNvSpPr/>
          <p:nvPr/>
        </p:nvSpPr>
        <p:spPr>
          <a:xfrm>
            <a:off x="5280328" y="1916114"/>
            <a:ext cx="1071562" cy="217487"/>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a:t>Tenant A</a:t>
            </a:r>
            <a:endParaRPr lang="en-IN" sz="1200" dirty="0"/>
          </a:p>
        </p:txBody>
      </p:sp>
      <p:sp>
        <p:nvSpPr>
          <p:cNvPr id="103" name="Rounded Rectangle 102"/>
          <p:cNvSpPr/>
          <p:nvPr/>
        </p:nvSpPr>
        <p:spPr>
          <a:xfrm>
            <a:off x="5361291" y="2781300"/>
            <a:ext cx="1071563" cy="215900"/>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a:t>Tenant B</a:t>
            </a:r>
            <a:endParaRPr lang="en-IN" sz="1200" dirty="0"/>
          </a:p>
        </p:txBody>
      </p:sp>
      <p:cxnSp>
        <p:nvCxnSpPr>
          <p:cNvPr id="104" name="Straight Connector 103"/>
          <p:cNvCxnSpPr/>
          <p:nvPr/>
        </p:nvCxnSpPr>
        <p:spPr>
          <a:xfrm>
            <a:off x="5640690" y="1844675"/>
            <a:ext cx="2305050"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5713716" y="2708275"/>
            <a:ext cx="2232025"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5000929" y="4365626"/>
            <a:ext cx="504825" cy="14287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07" name="Oval 106"/>
          <p:cNvSpPr/>
          <p:nvPr/>
        </p:nvSpPr>
        <p:spPr>
          <a:xfrm>
            <a:off x="5216829" y="4437063"/>
            <a:ext cx="504825" cy="1444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108" name="Oval 107"/>
          <p:cNvSpPr/>
          <p:nvPr/>
        </p:nvSpPr>
        <p:spPr>
          <a:xfrm>
            <a:off x="5073954" y="5084763"/>
            <a:ext cx="503237" cy="1444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09" name="Oval 108"/>
          <p:cNvSpPr/>
          <p:nvPr/>
        </p:nvSpPr>
        <p:spPr>
          <a:xfrm>
            <a:off x="5289854" y="5157789"/>
            <a:ext cx="503237" cy="14287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110" name="Rounded Rectangle 109"/>
          <p:cNvSpPr/>
          <p:nvPr/>
        </p:nvSpPr>
        <p:spPr>
          <a:xfrm>
            <a:off x="5145391" y="4581525"/>
            <a:ext cx="1071563" cy="215900"/>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a:t>Tenant A</a:t>
            </a:r>
            <a:endParaRPr lang="en-IN" sz="1200" dirty="0"/>
          </a:p>
        </p:txBody>
      </p:sp>
      <p:sp>
        <p:nvSpPr>
          <p:cNvPr id="111" name="Rounded Rectangle 110"/>
          <p:cNvSpPr/>
          <p:nvPr/>
        </p:nvSpPr>
        <p:spPr>
          <a:xfrm>
            <a:off x="5297791" y="5300663"/>
            <a:ext cx="1071563" cy="215900"/>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a:t>Tenant B</a:t>
            </a:r>
            <a:endParaRPr lang="en-IN" sz="1200" dirty="0"/>
          </a:p>
        </p:txBody>
      </p:sp>
      <p:sp>
        <p:nvSpPr>
          <p:cNvPr id="112" name="Oval 111"/>
          <p:cNvSpPr/>
          <p:nvPr/>
        </p:nvSpPr>
        <p:spPr>
          <a:xfrm>
            <a:off x="6793216" y="4508501"/>
            <a:ext cx="855663" cy="72072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13" name="Flowchart: Magnetic Disk 112"/>
          <p:cNvSpPr/>
          <p:nvPr/>
        </p:nvSpPr>
        <p:spPr>
          <a:xfrm>
            <a:off x="7369478" y="4437063"/>
            <a:ext cx="792162" cy="431800"/>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cxnSp>
        <p:nvCxnSpPr>
          <p:cNvPr id="114" name="Straight Connector 113"/>
          <p:cNvCxnSpPr/>
          <p:nvPr/>
        </p:nvCxnSpPr>
        <p:spPr>
          <a:xfrm>
            <a:off x="5353354" y="4365625"/>
            <a:ext cx="2555875"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5650216" y="5300663"/>
            <a:ext cx="2087563"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sp>
        <p:nvSpPr>
          <p:cNvPr id="116" name="Cube 115"/>
          <p:cNvSpPr/>
          <p:nvPr/>
        </p:nvSpPr>
        <p:spPr>
          <a:xfrm>
            <a:off x="7872715" y="549276"/>
            <a:ext cx="215900" cy="358775"/>
          </a:xfrm>
          <a:prstGeom prst="cub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17" name="Cube 116"/>
          <p:cNvSpPr/>
          <p:nvPr/>
        </p:nvSpPr>
        <p:spPr>
          <a:xfrm>
            <a:off x="7945740" y="1125539"/>
            <a:ext cx="215900" cy="358775"/>
          </a:xfrm>
          <a:prstGeom prst="cub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18" name="Oval 117"/>
          <p:cNvSpPr/>
          <p:nvPr/>
        </p:nvSpPr>
        <p:spPr>
          <a:xfrm>
            <a:off x="7890178" y="1989139"/>
            <a:ext cx="855662" cy="719137"/>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19" name="Cube 118"/>
          <p:cNvSpPr/>
          <p:nvPr/>
        </p:nvSpPr>
        <p:spPr>
          <a:xfrm>
            <a:off x="8025116" y="2060576"/>
            <a:ext cx="352425" cy="504825"/>
          </a:xfrm>
          <a:prstGeom prst="cub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20" name="Rectangle 119"/>
          <p:cNvSpPr/>
          <p:nvPr/>
        </p:nvSpPr>
        <p:spPr>
          <a:xfrm>
            <a:off x="7656816" y="1700213"/>
            <a:ext cx="1008063" cy="360362"/>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200" dirty="0"/>
              <a:t>Virtual</a:t>
            </a:r>
          </a:p>
          <a:p>
            <a:pPr algn="ctr" eaLnBrk="1" hangingPunct="1">
              <a:defRPr/>
            </a:pPr>
            <a:r>
              <a:rPr lang="en-US" sz="1200" dirty="0"/>
              <a:t>Machine</a:t>
            </a:r>
            <a:endParaRPr lang="en-IN" sz="1200" dirty="0"/>
          </a:p>
        </p:txBody>
      </p:sp>
      <p:sp>
        <p:nvSpPr>
          <p:cNvPr id="121" name="Flowchart: Magnetic Disk 120"/>
          <p:cNvSpPr/>
          <p:nvPr/>
        </p:nvSpPr>
        <p:spPr>
          <a:xfrm>
            <a:off x="8522003" y="1628776"/>
            <a:ext cx="863600" cy="576263"/>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000" dirty="0"/>
              <a:t>Database</a:t>
            </a:r>
            <a:endParaRPr lang="en-IN" sz="1000" dirty="0"/>
          </a:p>
        </p:txBody>
      </p:sp>
      <p:sp>
        <p:nvSpPr>
          <p:cNvPr id="122" name="Rectangle 121"/>
          <p:cNvSpPr/>
          <p:nvPr/>
        </p:nvSpPr>
        <p:spPr>
          <a:xfrm>
            <a:off x="7656816" y="2492376"/>
            <a:ext cx="1008063" cy="360363"/>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200" dirty="0"/>
              <a:t>Virtual</a:t>
            </a:r>
          </a:p>
          <a:p>
            <a:pPr algn="ctr" eaLnBrk="1" hangingPunct="1">
              <a:defRPr/>
            </a:pPr>
            <a:r>
              <a:rPr lang="en-US" sz="1200" dirty="0"/>
              <a:t>Machine</a:t>
            </a:r>
            <a:endParaRPr lang="en-IN" sz="1200" dirty="0"/>
          </a:p>
        </p:txBody>
      </p:sp>
      <p:sp>
        <p:nvSpPr>
          <p:cNvPr id="123" name="Flowchart: Magnetic Disk 122"/>
          <p:cNvSpPr/>
          <p:nvPr/>
        </p:nvSpPr>
        <p:spPr>
          <a:xfrm>
            <a:off x="8522003" y="2420938"/>
            <a:ext cx="863600" cy="398462"/>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1000" dirty="0"/>
              <a:t>Database</a:t>
            </a:r>
            <a:endParaRPr lang="en-IN" sz="1000" dirty="0"/>
          </a:p>
        </p:txBody>
      </p:sp>
      <p:sp>
        <p:nvSpPr>
          <p:cNvPr id="124" name="Cube 123"/>
          <p:cNvSpPr/>
          <p:nvPr/>
        </p:nvSpPr>
        <p:spPr>
          <a:xfrm>
            <a:off x="7001179" y="4581525"/>
            <a:ext cx="350837" cy="503238"/>
          </a:xfrm>
          <a:prstGeom prst="cub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25" name="Oval 124"/>
          <p:cNvSpPr/>
          <p:nvPr/>
        </p:nvSpPr>
        <p:spPr>
          <a:xfrm>
            <a:off x="5280329" y="3255964"/>
            <a:ext cx="504825" cy="14287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26" name="Oval 125"/>
          <p:cNvSpPr/>
          <p:nvPr/>
        </p:nvSpPr>
        <p:spPr>
          <a:xfrm>
            <a:off x="5496229" y="3327401"/>
            <a:ext cx="504825" cy="1444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127" name="Oval 126"/>
          <p:cNvSpPr/>
          <p:nvPr/>
        </p:nvSpPr>
        <p:spPr>
          <a:xfrm>
            <a:off x="5353354" y="3759201"/>
            <a:ext cx="503237" cy="1444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28" name="Oval 127"/>
          <p:cNvSpPr/>
          <p:nvPr/>
        </p:nvSpPr>
        <p:spPr>
          <a:xfrm>
            <a:off x="5569254" y="3832226"/>
            <a:ext cx="503237" cy="14287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129" name="Rounded Rectangle 128"/>
          <p:cNvSpPr/>
          <p:nvPr/>
        </p:nvSpPr>
        <p:spPr>
          <a:xfrm>
            <a:off x="5424791" y="3471863"/>
            <a:ext cx="1071563" cy="215900"/>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a:t>Tenant A</a:t>
            </a:r>
            <a:endParaRPr lang="en-IN" sz="1200" dirty="0"/>
          </a:p>
        </p:txBody>
      </p:sp>
      <p:sp>
        <p:nvSpPr>
          <p:cNvPr id="130" name="Rounded Rectangle 129"/>
          <p:cNvSpPr/>
          <p:nvPr/>
        </p:nvSpPr>
        <p:spPr>
          <a:xfrm>
            <a:off x="5577191" y="3975100"/>
            <a:ext cx="1071563" cy="215900"/>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a:t>Tenant B</a:t>
            </a:r>
            <a:endParaRPr lang="en-IN" sz="1200" dirty="0"/>
          </a:p>
        </p:txBody>
      </p:sp>
      <p:sp>
        <p:nvSpPr>
          <p:cNvPr id="131" name="Oval 130"/>
          <p:cNvSpPr/>
          <p:nvPr/>
        </p:nvSpPr>
        <p:spPr>
          <a:xfrm>
            <a:off x="7872716" y="3255964"/>
            <a:ext cx="855663" cy="719137"/>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32" name="Flowchart: Magnetic Disk 131"/>
          <p:cNvSpPr/>
          <p:nvPr/>
        </p:nvSpPr>
        <p:spPr>
          <a:xfrm>
            <a:off x="8585503" y="3040063"/>
            <a:ext cx="792162" cy="431800"/>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33" name="Flowchart: Magnetic Disk 132"/>
          <p:cNvSpPr/>
          <p:nvPr/>
        </p:nvSpPr>
        <p:spPr>
          <a:xfrm>
            <a:off x="8522004" y="3614739"/>
            <a:ext cx="790575" cy="433387"/>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cxnSp>
        <p:nvCxnSpPr>
          <p:cNvPr id="134" name="Straight Connector 133"/>
          <p:cNvCxnSpPr/>
          <p:nvPr/>
        </p:nvCxnSpPr>
        <p:spPr>
          <a:xfrm>
            <a:off x="5785154" y="3398838"/>
            <a:ext cx="2160587"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929616" y="3903663"/>
            <a:ext cx="2087563"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sp>
        <p:nvSpPr>
          <p:cNvPr id="136" name="Cube 135"/>
          <p:cNvSpPr/>
          <p:nvPr/>
        </p:nvSpPr>
        <p:spPr>
          <a:xfrm>
            <a:off x="8080679" y="3327401"/>
            <a:ext cx="352425" cy="504825"/>
          </a:xfrm>
          <a:prstGeom prst="cub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graphicFrame>
        <p:nvGraphicFramePr>
          <p:cNvPr id="137" name="Table 136"/>
          <p:cNvGraphicFramePr>
            <a:graphicFrameLocks noGrp="1"/>
          </p:cNvGraphicFramePr>
          <p:nvPr>
            <p:extLst/>
          </p:nvPr>
        </p:nvGraphicFramePr>
        <p:xfrm>
          <a:off x="8233078" y="4365625"/>
          <a:ext cx="625476" cy="466728"/>
        </p:xfrm>
        <a:graphic>
          <a:graphicData uri="http://schemas.openxmlformats.org/drawingml/2006/table">
            <a:tbl>
              <a:tblPr firstRow="1" bandRow="1">
                <a:tableStyleId>{5C22544A-7EE6-4342-B048-85BDC9FD1C3A}</a:tableStyleId>
              </a:tblPr>
              <a:tblGrid>
                <a:gridCol w="208492">
                  <a:extLst>
                    <a:ext uri="{9D8B030D-6E8A-4147-A177-3AD203B41FA5}">
                      <a16:colId xmlns:a16="http://schemas.microsoft.com/office/drawing/2014/main" val="20000"/>
                    </a:ext>
                  </a:extLst>
                </a:gridCol>
                <a:gridCol w="208492">
                  <a:extLst>
                    <a:ext uri="{9D8B030D-6E8A-4147-A177-3AD203B41FA5}">
                      <a16:colId xmlns:a16="http://schemas.microsoft.com/office/drawing/2014/main" val="20001"/>
                    </a:ext>
                  </a:extLst>
                </a:gridCol>
                <a:gridCol w="208492">
                  <a:extLst>
                    <a:ext uri="{9D8B030D-6E8A-4147-A177-3AD203B41FA5}">
                      <a16:colId xmlns:a16="http://schemas.microsoft.com/office/drawing/2014/main" val="20002"/>
                    </a:ext>
                  </a:extLst>
                </a:gridCol>
              </a:tblGrid>
              <a:tr h="0">
                <a:tc>
                  <a:txBody>
                    <a:bodyPr/>
                    <a:lstStyle/>
                    <a:p>
                      <a:endParaRPr lang="en-IN" sz="100" dirty="0"/>
                    </a:p>
                  </a:txBody>
                  <a:tcPr marL="91533" marR="91533" marT="45641" marB="45641"/>
                </a:tc>
                <a:tc>
                  <a:txBody>
                    <a:bodyPr/>
                    <a:lstStyle/>
                    <a:p>
                      <a:endParaRPr lang="en-IN" sz="100"/>
                    </a:p>
                  </a:txBody>
                  <a:tcPr marL="91533" marR="91533" marT="45641" marB="45641"/>
                </a:tc>
                <a:tc>
                  <a:txBody>
                    <a:bodyPr/>
                    <a:lstStyle/>
                    <a:p>
                      <a:endParaRPr lang="en-IN" sz="100"/>
                    </a:p>
                  </a:txBody>
                  <a:tcPr marL="91533" marR="91533" marT="45641" marB="45641"/>
                </a:tc>
                <a:extLst>
                  <a:ext uri="{0D108BD9-81ED-4DB2-BD59-A6C34878D82A}">
                    <a16:rowId xmlns:a16="http://schemas.microsoft.com/office/drawing/2014/main" val="10000"/>
                  </a:ext>
                </a:extLst>
              </a:tr>
              <a:tr h="0">
                <a:tc>
                  <a:txBody>
                    <a:bodyPr/>
                    <a:lstStyle/>
                    <a:p>
                      <a:endParaRPr lang="en-IN" sz="100"/>
                    </a:p>
                  </a:txBody>
                  <a:tcPr marL="91533" marR="91533" marT="45641" marB="45641"/>
                </a:tc>
                <a:tc>
                  <a:txBody>
                    <a:bodyPr/>
                    <a:lstStyle/>
                    <a:p>
                      <a:endParaRPr lang="en-IN" sz="100"/>
                    </a:p>
                  </a:txBody>
                  <a:tcPr marL="91533" marR="91533" marT="45641" marB="45641"/>
                </a:tc>
                <a:tc>
                  <a:txBody>
                    <a:bodyPr/>
                    <a:lstStyle/>
                    <a:p>
                      <a:endParaRPr lang="en-IN" sz="100"/>
                    </a:p>
                  </a:txBody>
                  <a:tcPr marL="91533" marR="91533" marT="45641" marB="45641"/>
                </a:tc>
                <a:extLst>
                  <a:ext uri="{0D108BD9-81ED-4DB2-BD59-A6C34878D82A}">
                    <a16:rowId xmlns:a16="http://schemas.microsoft.com/office/drawing/2014/main" val="10001"/>
                  </a:ext>
                </a:extLst>
              </a:tr>
              <a:tr h="0">
                <a:tc>
                  <a:txBody>
                    <a:bodyPr/>
                    <a:lstStyle/>
                    <a:p>
                      <a:endParaRPr lang="en-IN" sz="100"/>
                    </a:p>
                  </a:txBody>
                  <a:tcPr marL="91533" marR="91533" marT="45641" marB="45641"/>
                </a:tc>
                <a:tc>
                  <a:txBody>
                    <a:bodyPr/>
                    <a:lstStyle/>
                    <a:p>
                      <a:endParaRPr lang="en-IN" sz="100"/>
                    </a:p>
                  </a:txBody>
                  <a:tcPr marL="91533" marR="91533" marT="45641" marB="45641"/>
                </a:tc>
                <a:tc>
                  <a:txBody>
                    <a:bodyPr/>
                    <a:lstStyle/>
                    <a:p>
                      <a:endParaRPr lang="en-IN" sz="100"/>
                    </a:p>
                  </a:txBody>
                  <a:tcPr marL="91533" marR="91533" marT="45641" marB="45641"/>
                </a:tc>
                <a:extLst>
                  <a:ext uri="{0D108BD9-81ED-4DB2-BD59-A6C34878D82A}">
                    <a16:rowId xmlns:a16="http://schemas.microsoft.com/office/drawing/2014/main" val="10002"/>
                  </a:ext>
                </a:extLst>
              </a:tr>
              <a:tr h="0">
                <a:tc>
                  <a:txBody>
                    <a:bodyPr/>
                    <a:lstStyle/>
                    <a:p>
                      <a:endParaRPr lang="en-IN" sz="100"/>
                    </a:p>
                  </a:txBody>
                  <a:tcPr marL="91533" marR="91533" marT="45641" marB="45641"/>
                </a:tc>
                <a:tc>
                  <a:txBody>
                    <a:bodyPr/>
                    <a:lstStyle/>
                    <a:p>
                      <a:endParaRPr lang="en-IN" sz="100"/>
                    </a:p>
                  </a:txBody>
                  <a:tcPr marL="91533" marR="91533" marT="45641" marB="45641"/>
                </a:tc>
                <a:tc>
                  <a:txBody>
                    <a:bodyPr/>
                    <a:lstStyle/>
                    <a:p>
                      <a:endParaRPr lang="en-IN" sz="100" dirty="0"/>
                    </a:p>
                  </a:txBody>
                  <a:tcPr marL="91533" marR="91533" marT="45641" marB="45641"/>
                </a:tc>
                <a:extLst>
                  <a:ext uri="{0D108BD9-81ED-4DB2-BD59-A6C34878D82A}">
                    <a16:rowId xmlns:a16="http://schemas.microsoft.com/office/drawing/2014/main" val="10003"/>
                  </a:ext>
                </a:extLst>
              </a:tr>
            </a:tbl>
          </a:graphicData>
        </a:graphic>
      </p:graphicFrame>
      <p:graphicFrame>
        <p:nvGraphicFramePr>
          <p:cNvPr id="138" name="Table 137"/>
          <p:cNvGraphicFramePr>
            <a:graphicFrameLocks noGrp="1"/>
          </p:cNvGraphicFramePr>
          <p:nvPr>
            <p:extLst/>
          </p:nvPr>
        </p:nvGraphicFramePr>
        <p:xfrm>
          <a:off x="8385479" y="4518025"/>
          <a:ext cx="671511" cy="466728"/>
        </p:xfrm>
        <a:graphic>
          <a:graphicData uri="http://schemas.openxmlformats.org/drawingml/2006/table">
            <a:tbl>
              <a:tblPr firstRow="1" bandRow="1">
                <a:tableStyleId>{5C22544A-7EE6-4342-B048-85BDC9FD1C3A}</a:tableStyleId>
              </a:tblPr>
              <a:tblGrid>
                <a:gridCol w="223837">
                  <a:extLst>
                    <a:ext uri="{9D8B030D-6E8A-4147-A177-3AD203B41FA5}">
                      <a16:colId xmlns:a16="http://schemas.microsoft.com/office/drawing/2014/main" val="20000"/>
                    </a:ext>
                  </a:extLst>
                </a:gridCol>
                <a:gridCol w="223837">
                  <a:extLst>
                    <a:ext uri="{9D8B030D-6E8A-4147-A177-3AD203B41FA5}">
                      <a16:colId xmlns:a16="http://schemas.microsoft.com/office/drawing/2014/main" val="20001"/>
                    </a:ext>
                  </a:extLst>
                </a:gridCol>
                <a:gridCol w="223837">
                  <a:extLst>
                    <a:ext uri="{9D8B030D-6E8A-4147-A177-3AD203B41FA5}">
                      <a16:colId xmlns:a16="http://schemas.microsoft.com/office/drawing/2014/main" val="20002"/>
                    </a:ext>
                  </a:extLst>
                </a:gridCol>
              </a:tblGrid>
              <a:tr h="0">
                <a:tc>
                  <a:txBody>
                    <a:bodyPr/>
                    <a:lstStyle/>
                    <a:p>
                      <a:endParaRPr lang="en-IN" sz="100" dirty="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extLst>
                  <a:ext uri="{0D108BD9-81ED-4DB2-BD59-A6C34878D82A}">
                    <a16:rowId xmlns:a16="http://schemas.microsoft.com/office/drawing/2014/main" val="10000"/>
                  </a:ext>
                </a:extLst>
              </a:tr>
              <a:tr h="0">
                <a:tc>
                  <a:txBody>
                    <a:bodyPr/>
                    <a:lstStyle/>
                    <a:p>
                      <a:endParaRPr lang="en-IN" sz="10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extLst>
                  <a:ext uri="{0D108BD9-81ED-4DB2-BD59-A6C34878D82A}">
                    <a16:rowId xmlns:a16="http://schemas.microsoft.com/office/drawing/2014/main" val="10001"/>
                  </a:ext>
                </a:extLst>
              </a:tr>
              <a:tr h="0">
                <a:tc>
                  <a:txBody>
                    <a:bodyPr/>
                    <a:lstStyle/>
                    <a:p>
                      <a:endParaRPr lang="en-IN" sz="10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extLst>
                  <a:ext uri="{0D108BD9-81ED-4DB2-BD59-A6C34878D82A}">
                    <a16:rowId xmlns:a16="http://schemas.microsoft.com/office/drawing/2014/main" val="10002"/>
                  </a:ext>
                </a:extLst>
              </a:tr>
              <a:tr h="0">
                <a:tc>
                  <a:txBody>
                    <a:bodyPr/>
                    <a:lstStyle/>
                    <a:p>
                      <a:endParaRPr lang="en-IN" sz="100" dirty="0"/>
                    </a:p>
                  </a:txBody>
                  <a:tcPr marL="91410" marR="91410" marT="45641" marB="45641"/>
                </a:tc>
                <a:tc>
                  <a:txBody>
                    <a:bodyPr/>
                    <a:lstStyle/>
                    <a:p>
                      <a:endParaRPr lang="en-IN" sz="100"/>
                    </a:p>
                  </a:txBody>
                  <a:tcPr marL="91410" marR="91410" marT="45641" marB="45641"/>
                </a:tc>
                <a:tc>
                  <a:txBody>
                    <a:bodyPr/>
                    <a:lstStyle/>
                    <a:p>
                      <a:endParaRPr lang="en-IN" sz="100" dirty="0"/>
                    </a:p>
                  </a:txBody>
                  <a:tcPr marL="91410" marR="91410" marT="45641" marB="45641"/>
                </a:tc>
                <a:extLst>
                  <a:ext uri="{0D108BD9-81ED-4DB2-BD59-A6C34878D82A}">
                    <a16:rowId xmlns:a16="http://schemas.microsoft.com/office/drawing/2014/main" val="10003"/>
                  </a:ext>
                </a:extLst>
              </a:tr>
            </a:tbl>
          </a:graphicData>
        </a:graphic>
      </p:graphicFrame>
      <p:graphicFrame>
        <p:nvGraphicFramePr>
          <p:cNvPr id="139" name="Table 138"/>
          <p:cNvGraphicFramePr>
            <a:graphicFrameLocks noGrp="1"/>
          </p:cNvGraphicFramePr>
          <p:nvPr>
            <p:extLst/>
          </p:nvPr>
        </p:nvGraphicFramePr>
        <p:xfrm>
          <a:off x="7801279" y="4941888"/>
          <a:ext cx="671511" cy="466728"/>
        </p:xfrm>
        <a:graphic>
          <a:graphicData uri="http://schemas.openxmlformats.org/drawingml/2006/table">
            <a:tbl>
              <a:tblPr firstRow="1" bandRow="1">
                <a:tableStyleId>{5C22544A-7EE6-4342-B048-85BDC9FD1C3A}</a:tableStyleId>
              </a:tblPr>
              <a:tblGrid>
                <a:gridCol w="223837">
                  <a:extLst>
                    <a:ext uri="{9D8B030D-6E8A-4147-A177-3AD203B41FA5}">
                      <a16:colId xmlns:a16="http://schemas.microsoft.com/office/drawing/2014/main" val="20000"/>
                    </a:ext>
                  </a:extLst>
                </a:gridCol>
                <a:gridCol w="223837">
                  <a:extLst>
                    <a:ext uri="{9D8B030D-6E8A-4147-A177-3AD203B41FA5}">
                      <a16:colId xmlns:a16="http://schemas.microsoft.com/office/drawing/2014/main" val="20001"/>
                    </a:ext>
                  </a:extLst>
                </a:gridCol>
                <a:gridCol w="223837">
                  <a:extLst>
                    <a:ext uri="{9D8B030D-6E8A-4147-A177-3AD203B41FA5}">
                      <a16:colId xmlns:a16="http://schemas.microsoft.com/office/drawing/2014/main" val="20002"/>
                    </a:ext>
                  </a:extLst>
                </a:gridCol>
              </a:tblGrid>
              <a:tr h="0">
                <a:tc>
                  <a:txBody>
                    <a:bodyPr/>
                    <a:lstStyle/>
                    <a:p>
                      <a:endParaRPr lang="en-IN" sz="100" dirty="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extLst>
                  <a:ext uri="{0D108BD9-81ED-4DB2-BD59-A6C34878D82A}">
                    <a16:rowId xmlns:a16="http://schemas.microsoft.com/office/drawing/2014/main" val="10000"/>
                  </a:ext>
                </a:extLst>
              </a:tr>
              <a:tr h="0">
                <a:tc>
                  <a:txBody>
                    <a:bodyPr/>
                    <a:lstStyle/>
                    <a:p>
                      <a:endParaRPr lang="en-IN" sz="10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extLst>
                  <a:ext uri="{0D108BD9-81ED-4DB2-BD59-A6C34878D82A}">
                    <a16:rowId xmlns:a16="http://schemas.microsoft.com/office/drawing/2014/main" val="10001"/>
                  </a:ext>
                </a:extLst>
              </a:tr>
              <a:tr h="0">
                <a:tc>
                  <a:txBody>
                    <a:bodyPr/>
                    <a:lstStyle/>
                    <a:p>
                      <a:endParaRPr lang="en-IN" sz="10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extLst>
                  <a:ext uri="{0D108BD9-81ED-4DB2-BD59-A6C34878D82A}">
                    <a16:rowId xmlns:a16="http://schemas.microsoft.com/office/drawing/2014/main" val="10002"/>
                  </a:ext>
                </a:extLst>
              </a:tr>
              <a:tr h="0">
                <a:tc>
                  <a:txBody>
                    <a:bodyPr/>
                    <a:lstStyle/>
                    <a:p>
                      <a:endParaRPr lang="en-IN" sz="100"/>
                    </a:p>
                  </a:txBody>
                  <a:tcPr marL="91410" marR="91410" marT="45641" marB="45641"/>
                </a:tc>
                <a:tc>
                  <a:txBody>
                    <a:bodyPr/>
                    <a:lstStyle/>
                    <a:p>
                      <a:endParaRPr lang="en-IN" sz="100"/>
                    </a:p>
                  </a:txBody>
                  <a:tcPr marL="91410" marR="91410" marT="45641" marB="45641"/>
                </a:tc>
                <a:tc>
                  <a:txBody>
                    <a:bodyPr/>
                    <a:lstStyle/>
                    <a:p>
                      <a:endParaRPr lang="en-IN" sz="100" dirty="0"/>
                    </a:p>
                  </a:txBody>
                  <a:tcPr marL="91410" marR="91410" marT="45641" marB="45641"/>
                </a:tc>
                <a:extLst>
                  <a:ext uri="{0D108BD9-81ED-4DB2-BD59-A6C34878D82A}">
                    <a16:rowId xmlns:a16="http://schemas.microsoft.com/office/drawing/2014/main" val="10003"/>
                  </a:ext>
                </a:extLst>
              </a:tr>
            </a:tbl>
          </a:graphicData>
        </a:graphic>
      </p:graphicFrame>
      <p:graphicFrame>
        <p:nvGraphicFramePr>
          <p:cNvPr id="140" name="Table 139"/>
          <p:cNvGraphicFramePr>
            <a:graphicFrameLocks noGrp="1"/>
          </p:cNvGraphicFramePr>
          <p:nvPr>
            <p:extLst/>
          </p:nvPr>
        </p:nvGraphicFramePr>
        <p:xfrm>
          <a:off x="8088615" y="5049838"/>
          <a:ext cx="671514" cy="466728"/>
        </p:xfrm>
        <a:graphic>
          <a:graphicData uri="http://schemas.openxmlformats.org/drawingml/2006/table">
            <a:tbl>
              <a:tblPr firstRow="1" bandRow="1">
                <a:tableStyleId>{5C22544A-7EE6-4342-B048-85BDC9FD1C3A}</a:tableStyleId>
              </a:tblPr>
              <a:tblGrid>
                <a:gridCol w="223838">
                  <a:extLst>
                    <a:ext uri="{9D8B030D-6E8A-4147-A177-3AD203B41FA5}">
                      <a16:colId xmlns:a16="http://schemas.microsoft.com/office/drawing/2014/main" val="20000"/>
                    </a:ext>
                  </a:extLst>
                </a:gridCol>
                <a:gridCol w="223838">
                  <a:extLst>
                    <a:ext uri="{9D8B030D-6E8A-4147-A177-3AD203B41FA5}">
                      <a16:colId xmlns:a16="http://schemas.microsoft.com/office/drawing/2014/main" val="20001"/>
                    </a:ext>
                  </a:extLst>
                </a:gridCol>
                <a:gridCol w="223838">
                  <a:extLst>
                    <a:ext uri="{9D8B030D-6E8A-4147-A177-3AD203B41FA5}">
                      <a16:colId xmlns:a16="http://schemas.microsoft.com/office/drawing/2014/main" val="20002"/>
                    </a:ext>
                  </a:extLst>
                </a:gridCol>
              </a:tblGrid>
              <a:tr h="0">
                <a:tc>
                  <a:txBody>
                    <a:bodyPr/>
                    <a:lstStyle/>
                    <a:p>
                      <a:endParaRPr lang="en-IN" sz="100" dirty="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extLst>
                  <a:ext uri="{0D108BD9-81ED-4DB2-BD59-A6C34878D82A}">
                    <a16:rowId xmlns:a16="http://schemas.microsoft.com/office/drawing/2014/main" val="10000"/>
                  </a:ext>
                </a:extLst>
              </a:tr>
              <a:tr h="0">
                <a:tc>
                  <a:txBody>
                    <a:bodyPr/>
                    <a:lstStyle/>
                    <a:p>
                      <a:endParaRPr lang="en-IN" sz="10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extLst>
                  <a:ext uri="{0D108BD9-81ED-4DB2-BD59-A6C34878D82A}">
                    <a16:rowId xmlns:a16="http://schemas.microsoft.com/office/drawing/2014/main" val="10001"/>
                  </a:ext>
                </a:extLst>
              </a:tr>
              <a:tr h="0">
                <a:tc>
                  <a:txBody>
                    <a:bodyPr/>
                    <a:lstStyle/>
                    <a:p>
                      <a:endParaRPr lang="en-IN" sz="100"/>
                    </a:p>
                  </a:txBody>
                  <a:tcPr marL="91410" marR="91410" marT="45641" marB="45641"/>
                </a:tc>
                <a:tc>
                  <a:txBody>
                    <a:bodyPr/>
                    <a:lstStyle/>
                    <a:p>
                      <a:endParaRPr lang="en-IN" sz="100"/>
                    </a:p>
                  </a:txBody>
                  <a:tcPr marL="91410" marR="91410" marT="45641" marB="45641"/>
                </a:tc>
                <a:tc>
                  <a:txBody>
                    <a:bodyPr/>
                    <a:lstStyle/>
                    <a:p>
                      <a:endParaRPr lang="en-IN" sz="100"/>
                    </a:p>
                  </a:txBody>
                  <a:tcPr marL="91410" marR="91410" marT="45641" marB="45641"/>
                </a:tc>
                <a:extLst>
                  <a:ext uri="{0D108BD9-81ED-4DB2-BD59-A6C34878D82A}">
                    <a16:rowId xmlns:a16="http://schemas.microsoft.com/office/drawing/2014/main" val="10002"/>
                  </a:ext>
                </a:extLst>
              </a:tr>
              <a:tr h="0">
                <a:tc>
                  <a:txBody>
                    <a:bodyPr/>
                    <a:lstStyle/>
                    <a:p>
                      <a:endParaRPr lang="en-IN" sz="100"/>
                    </a:p>
                  </a:txBody>
                  <a:tcPr marL="91410" marR="91410" marT="45641" marB="45641"/>
                </a:tc>
                <a:tc>
                  <a:txBody>
                    <a:bodyPr/>
                    <a:lstStyle/>
                    <a:p>
                      <a:endParaRPr lang="en-IN" sz="100"/>
                    </a:p>
                  </a:txBody>
                  <a:tcPr marL="91410" marR="91410" marT="45641" marB="45641"/>
                </a:tc>
                <a:tc>
                  <a:txBody>
                    <a:bodyPr/>
                    <a:lstStyle/>
                    <a:p>
                      <a:endParaRPr lang="en-IN" sz="100" dirty="0"/>
                    </a:p>
                  </a:txBody>
                  <a:tcPr marL="91410" marR="91410" marT="45641" marB="45641"/>
                </a:tc>
                <a:extLst>
                  <a:ext uri="{0D108BD9-81ED-4DB2-BD59-A6C34878D82A}">
                    <a16:rowId xmlns:a16="http://schemas.microsoft.com/office/drawing/2014/main" val="10003"/>
                  </a:ext>
                </a:extLst>
              </a:tr>
            </a:tbl>
          </a:graphicData>
        </a:graphic>
      </p:graphicFrame>
      <p:sp>
        <p:nvSpPr>
          <p:cNvPr id="141" name="Oval 140"/>
          <p:cNvSpPr/>
          <p:nvPr/>
        </p:nvSpPr>
        <p:spPr>
          <a:xfrm>
            <a:off x="5153329" y="5661026"/>
            <a:ext cx="504825" cy="144463"/>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42" name="Oval 141"/>
          <p:cNvSpPr/>
          <p:nvPr/>
        </p:nvSpPr>
        <p:spPr>
          <a:xfrm>
            <a:off x="5369229" y="5732463"/>
            <a:ext cx="504825" cy="1444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143" name="Oval 142"/>
          <p:cNvSpPr/>
          <p:nvPr/>
        </p:nvSpPr>
        <p:spPr>
          <a:xfrm>
            <a:off x="5226354" y="6381751"/>
            <a:ext cx="503237" cy="142875"/>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44" name="Oval 143"/>
          <p:cNvSpPr/>
          <p:nvPr/>
        </p:nvSpPr>
        <p:spPr>
          <a:xfrm>
            <a:off x="5442254" y="6453188"/>
            <a:ext cx="503237" cy="144462"/>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dirty="0"/>
          </a:p>
          <a:p>
            <a:pPr algn="ctr" eaLnBrk="1" hangingPunct="1">
              <a:defRPr/>
            </a:pPr>
            <a:endParaRPr lang="en-IN" dirty="0"/>
          </a:p>
        </p:txBody>
      </p:sp>
      <p:sp>
        <p:nvSpPr>
          <p:cNvPr id="145" name="Rounded Rectangle 144"/>
          <p:cNvSpPr/>
          <p:nvPr/>
        </p:nvSpPr>
        <p:spPr>
          <a:xfrm>
            <a:off x="5297791" y="5876925"/>
            <a:ext cx="1071563" cy="215900"/>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a:t>Tenant A</a:t>
            </a:r>
            <a:endParaRPr lang="en-IN" sz="1200" dirty="0"/>
          </a:p>
        </p:txBody>
      </p:sp>
      <p:sp>
        <p:nvSpPr>
          <p:cNvPr id="146" name="Rounded Rectangle 145"/>
          <p:cNvSpPr/>
          <p:nvPr/>
        </p:nvSpPr>
        <p:spPr>
          <a:xfrm>
            <a:off x="5450191" y="6597650"/>
            <a:ext cx="1071563" cy="215900"/>
          </a:xfrm>
          <a:prstGeom prst="roundRect">
            <a:avLst/>
          </a:prstGeom>
          <a:solidFill>
            <a:schemeClr val="bg1">
              <a:alpha val="0"/>
            </a:schemeClr>
          </a:solidFill>
          <a:ln>
            <a:solidFill>
              <a:schemeClr val="bg1">
                <a:alpha val="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a:t>Tenant B</a:t>
            </a:r>
            <a:endParaRPr lang="en-IN" sz="1200" dirty="0"/>
          </a:p>
        </p:txBody>
      </p:sp>
      <p:sp>
        <p:nvSpPr>
          <p:cNvPr id="147" name="Oval 146"/>
          <p:cNvSpPr/>
          <p:nvPr/>
        </p:nvSpPr>
        <p:spPr>
          <a:xfrm>
            <a:off x="6945616" y="5805489"/>
            <a:ext cx="855663" cy="719137"/>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sp>
        <p:nvSpPr>
          <p:cNvPr id="148" name="Flowchart: Magnetic Disk 147"/>
          <p:cNvSpPr/>
          <p:nvPr/>
        </p:nvSpPr>
        <p:spPr>
          <a:xfrm>
            <a:off x="7521878" y="5732464"/>
            <a:ext cx="792162" cy="433387"/>
          </a:xfrm>
          <a:prstGeom prst="flowChartMagneticDisk">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cxnSp>
        <p:nvCxnSpPr>
          <p:cNvPr id="149" name="Straight Connector 148"/>
          <p:cNvCxnSpPr/>
          <p:nvPr/>
        </p:nvCxnSpPr>
        <p:spPr>
          <a:xfrm>
            <a:off x="5505754" y="5661026"/>
            <a:ext cx="2943225" cy="504825"/>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5802615" y="6597650"/>
            <a:ext cx="2700338" cy="0"/>
          </a:xfrm>
          <a:prstGeom prst="line">
            <a:avLst/>
          </a:prstGeom>
          <a:ln w="15875">
            <a:tailEnd type="none"/>
          </a:ln>
        </p:spPr>
        <p:style>
          <a:lnRef idx="1">
            <a:schemeClr val="accent1"/>
          </a:lnRef>
          <a:fillRef idx="0">
            <a:schemeClr val="accent1"/>
          </a:fillRef>
          <a:effectRef idx="0">
            <a:schemeClr val="accent1"/>
          </a:effectRef>
          <a:fontRef idx="minor">
            <a:schemeClr val="tx1"/>
          </a:fontRef>
        </p:style>
      </p:cxnSp>
      <p:sp>
        <p:nvSpPr>
          <p:cNvPr id="151" name="Cube 150"/>
          <p:cNvSpPr/>
          <p:nvPr/>
        </p:nvSpPr>
        <p:spPr>
          <a:xfrm>
            <a:off x="7153579" y="5876926"/>
            <a:ext cx="350837" cy="504825"/>
          </a:xfrm>
          <a:prstGeom prst="cube">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endParaRPr lang="en-IN"/>
          </a:p>
        </p:txBody>
      </p:sp>
      <p:graphicFrame>
        <p:nvGraphicFramePr>
          <p:cNvPr id="152" name="Table 151"/>
          <p:cNvGraphicFramePr>
            <a:graphicFrameLocks noGrp="1"/>
          </p:cNvGraphicFramePr>
          <p:nvPr>
            <p:extLst/>
          </p:nvPr>
        </p:nvGraphicFramePr>
        <p:xfrm>
          <a:off x="8425165" y="5868988"/>
          <a:ext cx="815976" cy="720724"/>
        </p:xfrm>
        <a:graphic>
          <a:graphicData uri="http://schemas.openxmlformats.org/drawingml/2006/table">
            <a:tbl>
              <a:tblPr firstRow="1" bandRow="1">
                <a:tableStyleId>{5C22544A-7EE6-4342-B048-85BDC9FD1C3A}</a:tableStyleId>
              </a:tblPr>
              <a:tblGrid>
                <a:gridCol w="271992">
                  <a:extLst>
                    <a:ext uri="{9D8B030D-6E8A-4147-A177-3AD203B41FA5}">
                      <a16:colId xmlns:a16="http://schemas.microsoft.com/office/drawing/2014/main" val="20000"/>
                    </a:ext>
                  </a:extLst>
                </a:gridCol>
                <a:gridCol w="271992">
                  <a:extLst>
                    <a:ext uri="{9D8B030D-6E8A-4147-A177-3AD203B41FA5}">
                      <a16:colId xmlns:a16="http://schemas.microsoft.com/office/drawing/2014/main" val="20001"/>
                    </a:ext>
                  </a:extLst>
                </a:gridCol>
                <a:gridCol w="271992">
                  <a:extLst>
                    <a:ext uri="{9D8B030D-6E8A-4147-A177-3AD203B41FA5}">
                      <a16:colId xmlns:a16="http://schemas.microsoft.com/office/drawing/2014/main" val="20002"/>
                    </a:ext>
                  </a:extLst>
                </a:gridCol>
              </a:tblGrid>
              <a:tr h="180181">
                <a:tc>
                  <a:txBody>
                    <a:bodyPr/>
                    <a:lstStyle/>
                    <a:p>
                      <a:endParaRPr lang="en-IN" sz="100" dirty="0"/>
                    </a:p>
                  </a:txBody>
                  <a:tcPr marL="91465" marR="91465" marT="45761" marB="45761"/>
                </a:tc>
                <a:tc>
                  <a:txBody>
                    <a:bodyPr/>
                    <a:lstStyle/>
                    <a:p>
                      <a:endParaRPr lang="en-IN" sz="100"/>
                    </a:p>
                  </a:txBody>
                  <a:tcPr marL="91465" marR="91465" marT="45761" marB="45761"/>
                </a:tc>
                <a:tc>
                  <a:txBody>
                    <a:bodyPr/>
                    <a:lstStyle/>
                    <a:p>
                      <a:endParaRPr lang="en-IN" sz="100"/>
                    </a:p>
                  </a:txBody>
                  <a:tcPr marL="91465" marR="91465" marT="45761" marB="45761"/>
                </a:tc>
                <a:extLst>
                  <a:ext uri="{0D108BD9-81ED-4DB2-BD59-A6C34878D82A}">
                    <a16:rowId xmlns:a16="http://schemas.microsoft.com/office/drawing/2014/main" val="10000"/>
                  </a:ext>
                </a:extLst>
              </a:tr>
              <a:tr h="180181">
                <a:tc>
                  <a:txBody>
                    <a:bodyPr/>
                    <a:lstStyle/>
                    <a:p>
                      <a:endParaRPr lang="en-IN" sz="100"/>
                    </a:p>
                  </a:txBody>
                  <a:tcPr marL="91465" marR="91465" marT="45761" marB="45761"/>
                </a:tc>
                <a:tc>
                  <a:txBody>
                    <a:bodyPr/>
                    <a:lstStyle/>
                    <a:p>
                      <a:endParaRPr lang="en-IN" sz="100"/>
                    </a:p>
                  </a:txBody>
                  <a:tcPr marL="91465" marR="91465" marT="45761" marB="45761"/>
                </a:tc>
                <a:tc>
                  <a:txBody>
                    <a:bodyPr/>
                    <a:lstStyle/>
                    <a:p>
                      <a:endParaRPr lang="en-IN" sz="100"/>
                    </a:p>
                  </a:txBody>
                  <a:tcPr marL="91465" marR="91465" marT="45761" marB="45761"/>
                </a:tc>
                <a:extLst>
                  <a:ext uri="{0D108BD9-81ED-4DB2-BD59-A6C34878D82A}">
                    <a16:rowId xmlns:a16="http://schemas.microsoft.com/office/drawing/2014/main" val="10001"/>
                  </a:ext>
                </a:extLst>
              </a:tr>
              <a:tr h="180181">
                <a:tc>
                  <a:txBody>
                    <a:bodyPr/>
                    <a:lstStyle/>
                    <a:p>
                      <a:endParaRPr lang="en-IN" sz="100"/>
                    </a:p>
                  </a:txBody>
                  <a:tcPr marL="91465" marR="91465" marT="45761" marB="45761"/>
                </a:tc>
                <a:tc>
                  <a:txBody>
                    <a:bodyPr/>
                    <a:lstStyle/>
                    <a:p>
                      <a:endParaRPr lang="en-IN" sz="100"/>
                    </a:p>
                  </a:txBody>
                  <a:tcPr marL="91465" marR="91465" marT="45761" marB="45761"/>
                </a:tc>
                <a:tc>
                  <a:txBody>
                    <a:bodyPr/>
                    <a:lstStyle/>
                    <a:p>
                      <a:endParaRPr lang="en-IN" sz="100"/>
                    </a:p>
                  </a:txBody>
                  <a:tcPr marL="91465" marR="91465" marT="45761" marB="45761"/>
                </a:tc>
                <a:extLst>
                  <a:ext uri="{0D108BD9-81ED-4DB2-BD59-A6C34878D82A}">
                    <a16:rowId xmlns:a16="http://schemas.microsoft.com/office/drawing/2014/main" val="10002"/>
                  </a:ext>
                </a:extLst>
              </a:tr>
              <a:tr h="180181">
                <a:tc>
                  <a:txBody>
                    <a:bodyPr/>
                    <a:lstStyle/>
                    <a:p>
                      <a:endParaRPr lang="en-IN" sz="100"/>
                    </a:p>
                  </a:txBody>
                  <a:tcPr marL="91465" marR="91465" marT="45761" marB="45761"/>
                </a:tc>
                <a:tc>
                  <a:txBody>
                    <a:bodyPr/>
                    <a:lstStyle/>
                    <a:p>
                      <a:endParaRPr lang="en-IN" sz="100"/>
                    </a:p>
                  </a:txBody>
                  <a:tcPr marL="91465" marR="91465" marT="45761" marB="45761"/>
                </a:tc>
                <a:tc>
                  <a:txBody>
                    <a:bodyPr/>
                    <a:lstStyle/>
                    <a:p>
                      <a:endParaRPr lang="en-IN" sz="100" dirty="0"/>
                    </a:p>
                  </a:txBody>
                  <a:tcPr marL="91465" marR="91465" marT="45761" marB="45761"/>
                </a:tc>
                <a:extLst>
                  <a:ext uri="{0D108BD9-81ED-4DB2-BD59-A6C34878D82A}">
                    <a16:rowId xmlns:a16="http://schemas.microsoft.com/office/drawing/2014/main" val="10003"/>
                  </a:ext>
                </a:extLst>
              </a:tr>
            </a:tbl>
          </a:graphicData>
        </a:graphic>
      </p:graphicFrame>
      <p:graphicFrame>
        <p:nvGraphicFramePr>
          <p:cNvPr id="153" name="Table 152"/>
          <p:cNvGraphicFramePr>
            <a:graphicFrameLocks noGrp="1"/>
          </p:cNvGraphicFramePr>
          <p:nvPr>
            <p:extLst/>
          </p:nvPr>
        </p:nvGraphicFramePr>
        <p:xfrm>
          <a:off x="8569628" y="6021388"/>
          <a:ext cx="815976" cy="720724"/>
        </p:xfrm>
        <a:graphic>
          <a:graphicData uri="http://schemas.openxmlformats.org/drawingml/2006/table">
            <a:tbl>
              <a:tblPr firstRow="1" bandRow="1">
                <a:tableStyleId>{5C22544A-7EE6-4342-B048-85BDC9FD1C3A}</a:tableStyleId>
              </a:tblPr>
              <a:tblGrid>
                <a:gridCol w="271992">
                  <a:extLst>
                    <a:ext uri="{9D8B030D-6E8A-4147-A177-3AD203B41FA5}">
                      <a16:colId xmlns:a16="http://schemas.microsoft.com/office/drawing/2014/main" val="20000"/>
                    </a:ext>
                  </a:extLst>
                </a:gridCol>
                <a:gridCol w="271992">
                  <a:extLst>
                    <a:ext uri="{9D8B030D-6E8A-4147-A177-3AD203B41FA5}">
                      <a16:colId xmlns:a16="http://schemas.microsoft.com/office/drawing/2014/main" val="20001"/>
                    </a:ext>
                  </a:extLst>
                </a:gridCol>
                <a:gridCol w="271992">
                  <a:extLst>
                    <a:ext uri="{9D8B030D-6E8A-4147-A177-3AD203B41FA5}">
                      <a16:colId xmlns:a16="http://schemas.microsoft.com/office/drawing/2014/main" val="20002"/>
                    </a:ext>
                  </a:extLst>
                </a:gridCol>
              </a:tblGrid>
              <a:tr h="180181">
                <a:tc>
                  <a:txBody>
                    <a:bodyPr/>
                    <a:lstStyle/>
                    <a:p>
                      <a:endParaRPr lang="en-IN" sz="100" dirty="0"/>
                    </a:p>
                  </a:txBody>
                  <a:tcPr marL="91465" marR="91465" marT="45761" marB="45761"/>
                </a:tc>
                <a:tc>
                  <a:txBody>
                    <a:bodyPr/>
                    <a:lstStyle/>
                    <a:p>
                      <a:endParaRPr lang="en-IN" sz="100"/>
                    </a:p>
                  </a:txBody>
                  <a:tcPr marL="91465" marR="91465" marT="45761" marB="45761"/>
                </a:tc>
                <a:tc>
                  <a:txBody>
                    <a:bodyPr/>
                    <a:lstStyle/>
                    <a:p>
                      <a:endParaRPr lang="en-IN" sz="100"/>
                    </a:p>
                  </a:txBody>
                  <a:tcPr marL="91465" marR="91465" marT="45761" marB="45761"/>
                </a:tc>
                <a:extLst>
                  <a:ext uri="{0D108BD9-81ED-4DB2-BD59-A6C34878D82A}">
                    <a16:rowId xmlns:a16="http://schemas.microsoft.com/office/drawing/2014/main" val="10000"/>
                  </a:ext>
                </a:extLst>
              </a:tr>
              <a:tr h="180181">
                <a:tc>
                  <a:txBody>
                    <a:bodyPr/>
                    <a:lstStyle/>
                    <a:p>
                      <a:endParaRPr lang="en-IN" sz="100"/>
                    </a:p>
                  </a:txBody>
                  <a:tcPr marL="91465" marR="91465" marT="45761" marB="45761"/>
                </a:tc>
                <a:tc>
                  <a:txBody>
                    <a:bodyPr/>
                    <a:lstStyle/>
                    <a:p>
                      <a:endParaRPr lang="en-IN" sz="100"/>
                    </a:p>
                  </a:txBody>
                  <a:tcPr marL="91465" marR="91465" marT="45761" marB="45761"/>
                </a:tc>
                <a:tc>
                  <a:txBody>
                    <a:bodyPr/>
                    <a:lstStyle/>
                    <a:p>
                      <a:endParaRPr lang="en-IN" sz="100"/>
                    </a:p>
                  </a:txBody>
                  <a:tcPr marL="91465" marR="91465" marT="45761" marB="45761"/>
                </a:tc>
                <a:extLst>
                  <a:ext uri="{0D108BD9-81ED-4DB2-BD59-A6C34878D82A}">
                    <a16:rowId xmlns:a16="http://schemas.microsoft.com/office/drawing/2014/main" val="10001"/>
                  </a:ext>
                </a:extLst>
              </a:tr>
              <a:tr h="180181">
                <a:tc>
                  <a:txBody>
                    <a:bodyPr/>
                    <a:lstStyle/>
                    <a:p>
                      <a:endParaRPr lang="en-IN" sz="100"/>
                    </a:p>
                  </a:txBody>
                  <a:tcPr marL="91465" marR="91465" marT="45761" marB="45761"/>
                </a:tc>
                <a:tc>
                  <a:txBody>
                    <a:bodyPr/>
                    <a:lstStyle/>
                    <a:p>
                      <a:endParaRPr lang="en-IN" sz="100"/>
                    </a:p>
                  </a:txBody>
                  <a:tcPr marL="91465" marR="91465" marT="45761" marB="45761"/>
                </a:tc>
                <a:tc>
                  <a:txBody>
                    <a:bodyPr/>
                    <a:lstStyle/>
                    <a:p>
                      <a:endParaRPr lang="en-IN" sz="100"/>
                    </a:p>
                  </a:txBody>
                  <a:tcPr marL="91465" marR="91465" marT="45761" marB="45761"/>
                </a:tc>
                <a:extLst>
                  <a:ext uri="{0D108BD9-81ED-4DB2-BD59-A6C34878D82A}">
                    <a16:rowId xmlns:a16="http://schemas.microsoft.com/office/drawing/2014/main" val="10002"/>
                  </a:ext>
                </a:extLst>
              </a:tr>
              <a:tr h="180181">
                <a:tc>
                  <a:txBody>
                    <a:bodyPr/>
                    <a:lstStyle/>
                    <a:p>
                      <a:endParaRPr lang="en-IN" sz="100"/>
                    </a:p>
                  </a:txBody>
                  <a:tcPr marL="91465" marR="91465" marT="45761" marB="45761"/>
                </a:tc>
                <a:tc>
                  <a:txBody>
                    <a:bodyPr/>
                    <a:lstStyle/>
                    <a:p>
                      <a:endParaRPr lang="en-IN" sz="100"/>
                    </a:p>
                  </a:txBody>
                  <a:tcPr marL="91465" marR="91465" marT="45761" marB="45761"/>
                </a:tc>
                <a:tc>
                  <a:txBody>
                    <a:bodyPr/>
                    <a:lstStyle/>
                    <a:p>
                      <a:endParaRPr lang="en-IN" sz="100" dirty="0"/>
                    </a:p>
                  </a:txBody>
                  <a:tcPr marL="91465" marR="91465" marT="45761" marB="45761"/>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89800388"/>
      </p:ext>
    </p:extLst>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pPr marL="342900" lvl="0" indent="-342900">
              <a:buFont typeface="Arial" panose="020B0604020202020204" pitchFamily="34" charset="0"/>
              <a:buChar char="•"/>
            </a:pPr>
            <a:r>
              <a:rPr lang="en-US" dirty="0"/>
              <a:t>Ronald L. </a:t>
            </a:r>
            <a:r>
              <a:rPr lang="en-US" dirty="0" err="1"/>
              <a:t>Krutz</a:t>
            </a:r>
            <a:r>
              <a:rPr lang="en-US" dirty="0"/>
              <a:t>, Russell Dean Vines, “Cloud Security: A Comprehensive Guide to Secure Cloud Computing”, Wiley-India, 2010. </a:t>
            </a:r>
          </a:p>
          <a:p>
            <a:pPr marL="342900" lvl="0" indent="-342900">
              <a:buFont typeface="Arial" panose="020B0604020202020204" pitchFamily="34" charset="0"/>
              <a:buChar char="•"/>
            </a:pPr>
            <a:r>
              <a:rPr lang="en-US" dirty="0" err="1"/>
              <a:t>Dinkar</a:t>
            </a:r>
            <a:r>
              <a:rPr lang="en-US" dirty="0"/>
              <a:t> </a:t>
            </a:r>
            <a:r>
              <a:rPr lang="en-US" dirty="0" err="1"/>
              <a:t>Sitaram</a:t>
            </a:r>
            <a:r>
              <a:rPr lang="en-US" dirty="0"/>
              <a:t> and </a:t>
            </a:r>
            <a:r>
              <a:rPr lang="en-US" dirty="0" err="1"/>
              <a:t>Geetha</a:t>
            </a:r>
            <a:r>
              <a:rPr lang="en-US" dirty="0"/>
              <a:t> </a:t>
            </a:r>
            <a:r>
              <a:rPr lang="en-US" dirty="0" err="1"/>
              <a:t>Manjunath</a:t>
            </a:r>
            <a:r>
              <a:rPr lang="en-US" dirty="0"/>
              <a:t>. Moving to the Cloud. </a:t>
            </a:r>
            <a:r>
              <a:rPr lang="en-US" dirty="0" err="1"/>
              <a:t>Syngress</a:t>
            </a:r>
            <a:r>
              <a:rPr lang="en-US" dirty="0"/>
              <a:t> (Elsevier) Pub, 2011</a:t>
            </a:r>
            <a:endParaRPr lang="en-IN" dirty="0">
              <a:hlinkClick r:id="rId2"/>
            </a:endParaRPr>
          </a:p>
          <a:p>
            <a:pPr marL="342900" indent="-342900">
              <a:buFont typeface="Arial" panose="020B0604020202020204" pitchFamily="34" charset="0"/>
              <a:buChar char="•"/>
            </a:pPr>
            <a:r>
              <a:rPr lang="en-IN" dirty="0">
                <a:hlinkClick r:id="rId2"/>
              </a:rPr>
              <a:t>https://github.com/CryptDB/cryptdb</a:t>
            </a:r>
            <a:r>
              <a:rPr lang="en-IN" dirty="0"/>
              <a:t> (Encrypted database)</a:t>
            </a:r>
          </a:p>
          <a:p>
            <a:pPr marL="342900" indent="-342900">
              <a:buFont typeface="Arial" panose="020B0604020202020204" pitchFamily="34" charset="0"/>
              <a:buChar char="•"/>
            </a:pPr>
            <a:r>
              <a:rPr lang="en-IN" dirty="0">
                <a:hlinkClick r:id="rId3"/>
              </a:rPr>
              <a:t>https://dl.acm.org/doi/10.1145/2636328</a:t>
            </a:r>
            <a:r>
              <a:rPr lang="en-IN" dirty="0"/>
              <a:t> (Searchable Encryption)</a:t>
            </a:r>
          </a:p>
          <a:p>
            <a:pPr marL="342900" indent="-342900">
              <a:buFont typeface="Arial" panose="020B0604020202020204" pitchFamily="34" charset="0"/>
              <a:buChar char="•"/>
            </a:pPr>
            <a:r>
              <a:rPr lang="en-IN" dirty="0">
                <a:hlinkClick r:id="rId4"/>
              </a:rPr>
              <a:t>https://www.sciencedirect.com/science/article/pii/S0306437917303824</a:t>
            </a:r>
            <a:r>
              <a:rPr lang="en-IN" dirty="0"/>
              <a:t> (Searchable encryption)</a:t>
            </a:r>
          </a:p>
          <a:p>
            <a:pPr marL="342900" indent="-342900">
              <a:buFont typeface="Arial" panose="020B0604020202020204" pitchFamily="34" charset="0"/>
              <a:buChar char="•"/>
            </a:pPr>
            <a:r>
              <a:rPr lang="en-IN" dirty="0">
                <a:hlinkClick r:id="rId5"/>
              </a:rPr>
              <a:t>https://www.sciencedirect.com/topics/computer-science/external-attacker</a:t>
            </a:r>
            <a:r>
              <a:rPr lang="en-IN" dirty="0"/>
              <a:t> (External attackers)</a:t>
            </a:r>
          </a:p>
          <a:p>
            <a:pPr marL="0" indent="0"/>
            <a:endParaRPr lang="en-IN" dirty="0"/>
          </a:p>
          <a:p>
            <a:pPr marL="342900" indent="-342900">
              <a:buFont typeface="Arial" panose="020B0604020202020204" pitchFamily="34" charset="0"/>
              <a:buChar char="•"/>
            </a:pPr>
            <a:endParaRPr lang="en-IN" dirty="0"/>
          </a:p>
          <a:p>
            <a:endParaRPr lang="en-IN" dirty="0"/>
          </a:p>
        </p:txBody>
      </p:sp>
      <p:sp>
        <p:nvSpPr>
          <p:cNvPr id="3" name="TextBox 2"/>
          <p:cNvSpPr txBox="1"/>
          <p:nvPr/>
        </p:nvSpPr>
        <p:spPr>
          <a:xfrm>
            <a:off x="655093" y="232012"/>
            <a:ext cx="8693623" cy="707886"/>
          </a:xfrm>
          <a:prstGeom prst="rect">
            <a:avLst/>
          </a:prstGeom>
          <a:noFill/>
        </p:spPr>
        <p:txBody>
          <a:bodyPr wrap="square" rtlCol="0">
            <a:spAutoFit/>
          </a:bodyPr>
          <a:lstStyle/>
          <a:p>
            <a:r>
              <a:rPr lang="en-US" sz="4000" b="1" dirty="0"/>
              <a:t>References</a:t>
            </a:r>
            <a:endParaRPr lang="en-IN" sz="4000" b="1" dirty="0"/>
          </a:p>
        </p:txBody>
      </p:sp>
    </p:spTree>
    <p:extLst>
      <p:ext uri="{BB962C8B-B14F-4D97-AF65-F5344CB8AC3E}">
        <p14:creationId xmlns:p14="http://schemas.microsoft.com/office/powerpoint/2010/main" val="3868624970"/>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a:p>
            <a:r>
              <a:rPr lang="en-US" sz="8800" b="1"/>
              <a:t>Thank you all.</a:t>
            </a:r>
            <a:endParaRPr lang="en-US" sz="8800" b="1" dirty="0"/>
          </a:p>
        </p:txBody>
      </p:sp>
    </p:spTree>
    <p:extLst>
      <p:ext uri="{BB962C8B-B14F-4D97-AF65-F5344CB8AC3E}">
        <p14:creationId xmlns:p14="http://schemas.microsoft.com/office/powerpoint/2010/main" val="316870074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14"/>
          <p:cNvSpPr>
            <a:spLocks noGrp="1"/>
          </p:cNvSpPr>
          <p:nvPr>
            <p:ph type="body" idx="1"/>
          </p:nvPr>
        </p:nvSpPr>
        <p:spPr>
          <a:xfrm>
            <a:off x="955343" y="1493843"/>
            <a:ext cx="10672550" cy="4525963"/>
          </a:xfrm>
          <a:prstGeom prst="rect">
            <a:avLst/>
          </a:prstGeom>
        </p:spPr>
        <p:txBody>
          <a:bodyPr>
            <a:normAutofit/>
          </a:bodyPr>
          <a:lstStyle/>
          <a:p>
            <a:pPr lvl="0">
              <a:defRPr sz="1800"/>
            </a:pPr>
            <a:r>
              <a:rPr sz="2800" b="1" dirty="0">
                <a:solidFill>
                  <a:srgbClr val="1E1C11"/>
                </a:solidFill>
              </a:rPr>
              <a:t>Availability</a:t>
            </a:r>
          </a:p>
          <a:p>
            <a:pPr lvl="1">
              <a:buClr>
                <a:srgbClr val="1E1C11"/>
              </a:buClr>
              <a:buFont typeface="Arial"/>
              <a:buChar char="•"/>
              <a:defRPr sz="1800"/>
            </a:pPr>
            <a:r>
              <a:rPr sz="2800" dirty="0">
                <a:solidFill>
                  <a:srgbClr val="1E1C11"/>
                </a:solidFill>
                <a:latin typeface="+mn-lt"/>
              </a:rPr>
              <a:t>Will critical systems go down at the client, if the provider is attacked in a Denial of Service attack?</a:t>
            </a:r>
            <a:endParaRPr sz="2800" dirty="0">
              <a:latin typeface="+mn-lt"/>
            </a:endParaRPr>
          </a:p>
          <a:p>
            <a:pPr lvl="1">
              <a:buClr>
                <a:srgbClr val="1E1C11"/>
              </a:buClr>
              <a:buFont typeface="Arial"/>
              <a:buChar char="•"/>
              <a:defRPr sz="1800"/>
            </a:pPr>
            <a:r>
              <a:rPr sz="2800" dirty="0">
                <a:solidFill>
                  <a:srgbClr val="1E1C11"/>
                </a:solidFill>
                <a:latin typeface="+mn-lt"/>
              </a:rPr>
              <a:t>What happens if cloud provider goes out of business?</a:t>
            </a:r>
            <a:endParaRPr sz="2800" dirty="0">
              <a:latin typeface="+mn-lt"/>
            </a:endParaRPr>
          </a:p>
          <a:p>
            <a:pPr lvl="1">
              <a:buClr>
                <a:srgbClr val="1E1C11"/>
              </a:buClr>
              <a:buFont typeface="Arial"/>
              <a:buChar char="•"/>
              <a:defRPr sz="1800"/>
            </a:pPr>
            <a:r>
              <a:rPr sz="2800" dirty="0">
                <a:solidFill>
                  <a:srgbClr val="1E1C11"/>
                </a:solidFill>
                <a:latin typeface="+mn-lt"/>
              </a:rPr>
              <a:t>Would cloud scale well-enough?</a:t>
            </a:r>
            <a:endParaRPr sz="2800" dirty="0">
              <a:latin typeface="+mn-lt"/>
            </a:endParaRPr>
          </a:p>
          <a:p>
            <a:pPr lvl="1">
              <a:buClr>
                <a:srgbClr val="1E1C11"/>
              </a:buClr>
              <a:buFont typeface="Arial"/>
              <a:defRPr sz="1800"/>
            </a:pPr>
            <a:r>
              <a:rPr sz="2800" dirty="0">
                <a:solidFill>
                  <a:srgbClr val="1E1C11"/>
                </a:solidFill>
                <a:latin typeface="+mn-lt"/>
              </a:rPr>
              <a:t>Although cloud providers argue their downtime compares well with cloud user’s own data centers</a:t>
            </a:r>
          </a:p>
        </p:txBody>
      </p:sp>
      <p:sp>
        <p:nvSpPr>
          <p:cNvPr id="4" name="TextBox 3"/>
          <p:cNvSpPr txBox="1"/>
          <p:nvPr/>
        </p:nvSpPr>
        <p:spPr>
          <a:xfrm>
            <a:off x="696036" y="300251"/>
            <a:ext cx="10249468" cy="984885"/>
          </a:xfrm>
          <a:prstGeom prst="rect">
            <a:avLst/>
          </a:prstGeom>
          <a:noFill/>
        </p:spPr>
        <p:txBody>
          <a:bodyPr wrap="square" rtlCol="0">
            <a:spAutoFit/>
          </a:bodyPr>
          <a:lstStyle/>
          <a:p>
            <a:pPr lvl="0"/>
            <a:r>
              <a:rPr lang="en-IN" sz="4000" b="1" dirty="0"/>
              <a:t>Taxonomy of Fear</a:t>
            </a:r>
          </a:p>
          <a:p>
            <a:endParaRPr lang="en-IN" dirty="0"/>
          </a:p>
        </p:txBody>
      </p:sp>
    </p:spTree>
    <p:extLst>
      <p:ext uri="{BB962C8B-B14F-4D97-AF65-F5344CB8AC3E}">
        <p14:creationId xmlns:p14="http://schemas.microsoft.com/office/powerpoint/2010/main" val="4091639533"/>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a:spLocks noGrp="1"/>
          </p:cNvSpPr>
          <p:nvPr>
            <p:ph type="sldNum" sz="quarter" idx="2"/>
          </p:nvPr>
        </p:nvSpPr>
        <p:spPr>
          <a:xfrm>
            <a:off x="8077200" y="6087110"/>
            <a:ext cx="2133600" cy="269241"/>
          </a:xfrm>
          <a:prstGeom prst="rect">
            <a:avLst/>
          </a:prstGeom>
          <a:extLst>
            <a:ext uri="{C572A759-6A51-4108-AA02-DFA0A04FC94B}">
              <ma14:wrappingTextBoxFlag xmlns:ma14="http://schemas.microsoft.com/office/mac/drawingml/2011/main" xmlns="" val="1"/>
            </a:ext>
          </a:extLst>
        </p:spPr>
        <p:txBody>
          <a:bodyPr vert="horz" lIns="0" tIns="0" rIns="0" bIns="0" rtlCol="0" anchor="ctr">
            <a:normAutofit lnSpcReduction="10000"/>
          </a:bodyPr>
          <a:lstStyle/>
          <a:p>
            <a:pPr lvl="0">
              <a:defRPr sz="1800">
                <a:solidFill>
                  <a:srgbClr val="000000"/>
                </a:solidFill>
              </a:defRPr>
            </a:pPr>
            <a:fld id="{86CB4B4D-7CA3-9044-876B-883B54F8677D}" type="slidenum">
              <a:rPr>
                <a:solidFill>
                  <a:srgbClr val="888888"/>
                </a:solidFill>
              </a:rPr>
              <a:pPr lvl="0">
                <a:defRPr sz="1800">
                  <a:solidFill>
                    <a:srgbClr val="000000"/>
                  </a:solidFill>
                </a:defRPr>
              </a:pPr>
              <a:t>9</a:t>
            </a:fld>
            <a:endParaRPr>
              <a:solidFill>
                <a:srgbClr val="888888"/>
              </a:solidFill>
            </a:endParaRPr>
          </a:p>
        </p:txBody>
      </p:sp>
      <p:sp>
        <p:nvSpPr>
          <p:cNvPr id="5" name="Shape 117"/>
          <p:cNvSpPr>
            <a:spLocks noGrp="1"/>
          </p:cNvSpPr>
          <p:nvPr>
            <p:ph type="body" idx="1"/>
          </p:nvPr>
        </p:nvSpPr>
        <p:spPr>
          <a:xfrm>
            <a:off x="464024" y="1493843"/>
            <a:ext cx="11177516" cy="4525963"/>
          </a:xfrm>
          <a:prstGeom prst="rect">
            <a:avLst/>
          </a:prstGeom>
        </p:spPr>
        <p:txBody>
          <a:bodyPr>
            <a:normAutofit/>
          </a:bodyPr>
          <a:lstStyle/>
          <a:p>
            <a:pPr marL="342900" indent="-342900">
              <a:buClr>
                <a:srgbClr val="101141"/>
              </a:buClr>
              <a:buSzPct val="100000"/>
              <a:buFont typeface="Arial"/>
              <a:buChar char="•"/>
              <a:defRPr sz="1800"/>
            </a:pPr>
            <a:r>
              <a:rPr sz="2800" dirty="0">
                <a:latin typeface="+mn-lt"/>
              </a:rPr>
              <a:t>Privacy issues raised via massive data mining</a:t>
            </a:r>
          </a:p>
          <a:p>
            <a:pPr marL="914231" lvl="1" indent="-514350">
              <a:buFont typeface="Arial"/>
              <a:buChar char="•"/>
              <a:defRPr sz="1800"/>
            </a:pPr>
            <a:r>
              <a:rPr sz="2800" dirty="0">
                <a:latin typeface="+mn-lt"/>
              </a:rPr>
              <a:t>Cloud now stores data from a lot of clients, and can run data mining algorithms to get large amounts of information on clients</a:t>
            </a:r>
          </a:p>
          <a:p>
            <a:pPr marL="342900" indent="-342900">
              <a:buClr>
                <a:srgbClr val="101141"/>
              </a:buClr>
              <a:buSzPct val="100000"/>
              <a:buFont typeface="Arial"/>
              <a:buChar char="•"/>
              <a:defRPr sz="1800"/>
            </a:pPr>
            <a:r>
              <a:rPr sz="2800" dirty="0">
                <a:latin typeface="+mn-lt"/>
              </a:rPr>
              <a:t>Increased attack surface</a:t>
            </a:r>
          </a:p>
          <a:p>
            <a:pPr marL="914231" lvl="1" indent="-514350">
              <a:buFont typeface="Arial"/>
              <a:buChar char="•"/>
              <a:defRPr sz="1800"/>
            </a:pPr>
            <a:r>
              <a:rPr sz="2800" dirty="0">
                <a:latin typeface="+mn-lt"/>
              </a:rPr>
              <a:t>Entity outside the organization now stores and computes data, and so</a:t>
            </a:r>
          </a:p>
          <a:p>
            <a:pPr marL="914231" lvl="1" indent="-514350">
              <a:buFont typeface="Arial"/>
              <a:buChar char="•"/>
              <a:defRPr sz="1800"/>
            </a:pPr>
            <a:r>
              <a:rPr sz="2800" dirty="0">
                <a:latin typeface="+mn-lt"/>
              </a:rPr>
              <a:t>Attackers can now target the communication link between cloud provider and client</a:t>
            </a:r>
          </a:p>
          <a:p>
            <a:pPr marL="914231" lvl="1" indent="-514350">
              <a:buFont typeface="Arial"/>
              <a:buChar char="•"/>
              <a:defRPr sz="1800"/>
            </a:pPr>
            <a:r>
              <a:rPr sz="2800" dirty="0">
                <a:latin typeface="+mn-lt"/>
              </a:rPr>
              <a:t>Cloud provider employees can be phished</a:t>
            </a:r>
          </a:p>
        </p:txBody>
      </p:sp>
      <p:sp>
        <p:nvSpPr>
          <p:cNvPr id="6" name="Shape 118"/>
          <p:cNvSpPr/>
          <p:nvPr/>
        </p:nvSpPr>
        <p:spPr>
          <a:xfrm>
            <a:off x="1828800" y="152400"/>
            <a:ext cx="6324600" cy="1143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marL="342900" indent="-685800">
              <a:lnSpc>
                <a:spcPts val="3600"/>
              </a:lnSpc>
            </a:pPr>
            <a:r>
              <a:rPr sz="4000" b="1" spc="-200" dirty="0">
                <a:solidFill>
                  <a:srgbClr val="1E1C11"/>
                </a:solidFill>
                <a:latin typeface="Arial"/>
                <a:ea typeface="Arial"/>
                <a:cs typeface="Arial"/>
                <a:sym typeface="Arial"/>
              </a:rPr>
              <a:t>Taxonomy of Fear</a:t>
            </a:r>
            <a:r>
              <a:rPr lang="en-US" sz="4000" b="1" spc="-200" dirty="0">
                <a:solidFill>
                  <a:srgbClr val="1E1C11"/>
                </a:solidFill>
                <a:latin typeface="Arial"/>
                <a:ea typeface="Arial"/>
                <a:cs typeface="Arial"/>
                <a:sym typeface="Arial"/>
              </a:rPr>
              <a:t>   (</a:t>
            </a:r>
            <a:r>
              <a:rPr lang="en-US" sz="4000" b="1" spc="-200" dirty="0" err="1">
                <a:solidFill>
                  <a:srgbClr val="1E1C11"/>
                </a:solidFill>
                <a:latin typeface="Arial"/>
                <a:ea typeface="Arial"/>
                <a:cs typeface="Arial"/>
                <a:sym typeface="Arial"/>
              </a:rPr>
              <a:t>Cont</a:t>
            </a:r>
            <a:r>
              <a:rPr lang="en-US" sz="4000" b="1" spc="-200" dirty="0">
                <a:solidFill>
                  <a:srgbClr val="1E1C11"/>
                </a:solidFill>
                <a:latin typeface="Arial"/>
                <a:ea typeface="Arial"/>
                <a:cs typeface="Arial"/>
                <a:sym typeface="Arial"/>
              </a:rPr>
              <a:t>…)</a:t>
            </a:r>
            <a:endParaRPr sz="4000" b="1" spc="-150" dirty="0">
              <a:latin typeface="Arial"/>
              <a:ea typeface="Arial"/>
              <a:cs typeface="Arial"/>
              <a:sym typeface="Arial"/>
            </a:endParaRPr>
          </a:p>
        </p:txBody>
      </p:sp>
    </p:spTree>
    <p:extLst>
      <p:ext uri="{BB962C8B-B14F-4D97-AF65-F5344CB8AC3E}">
        <p14:creationId xmlns:p14="http://schemas.microsoft.com/office/powerpoint/2010/main" val="1628764828"/>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3607</TotalTime>
  <Words>6101</Words>
  <Application>Microsoft Office PowerPoint</Application>
  <PresentationFormat>Widescreen</PresentationFormat>
  <Paragraphs>532</Paragraphs>
  <Slides>74</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Aerial</vt:lpstr>
      <vt:lpstr>Arial</vt:lpstr>
      <vt:lpstr>Calibri</vt:lpstr>
      <vt:lpstr>Calibri Light</vt:lpstr>
      <vt:lpstr>Gill Sans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Additional Objectives of Cloud Security</vt:lpstr>
      <vt:lpstr>Cloud Security Services</vt:lpstr>
      <vt:lpstr>Cloud Security Services (Cont…)</vt:lpstr>
      <vt:lpstr>Cloud Security Services (Cont…)</vt:lpstr>
      <vt:lpstr>Cloud Security Services (Cont…)</vt:lpstr>
      <vt:lpstr>Cloud Security Services (Cont…)</vt:lpstr>
      <vt:lpstr>Threats and Vulnerabilities</vt:lpstr>
      <vt:lpstr>Common Threats to both Cloud and Traditional Infrastructure</vt:lpstr>
      <vt:lpstr>Common types of attacks</vt:lpstr>
      <vt:lpstr>Common types of attacks (Cont…)</vt:lpstr>
      <vt:lpstr>PowerPoint Presentation</vt:lpstr>
      <vt:lpstr>Physical Security</vt:lpstr>
      <vt:lpstr>Physical Security (Cont…)</vt:lpstr>
      <vt:lpstr>Virtual Security</vt:lpstr>
      <vt:lpstr>Virtual Security (Cont…)</vt:lpstr>
      <vt:lpstr>Virtual Security (Cont…)</vt:lpstr>
      <vt:lpstr>Virtual Security (Cont…)</vt:lpstr>
      <vt:lpstr>Virtual Threats</vt:lpstr>
      <vt:lpstr>Virtual Threats (Cont…)</vt:lpstr>
      <vt:lpstr>Virtual Threats (Cont…)</vt:lpstr>
      <vt:lpstr>Virtual Threats (Cont…)</vt:lpstr>
      <vt:lpstr>Hypervisor Risks</vt:lpstr>
      <vt:lpstr>VM Security Recommendations</vt:lpstr>
      <vt:lpstr>PowerPoint Presentation</vt:lpstr>
      <vt:lpstr>Identity Management</vt:lpstr>
      <vt:lpstr>Identity Management</vt:lpstr>
      <vt:lpstr>Two Factor Authentication</vt:lpstr>
      <vt:lpstr>Password</vt:lpstr>
      <vt:lpstr>Biometrics</vt:lpstr>
      <vt:lpstr>Biometrics  (Cont…)</vt:lpstr>
      <vt:lpstr>Biometrics (Cont…)</vt:lpstr>
      <vt:lpstr>Implementing Identity Management</vt:lpstr>
      <vt:lpstr>Access Control</vt:lpstr>
      <vt:lpstr>Controls</vt:lpstr>
      <vt:lpstr>Control Measures</vt:lpstr>
      <vt:lpstr>Models for Controlling Access</vt:lpstr>
      <vt:lpstr> 1. Mandatory Access Control </vt:lpstr>
      <vt:lpstr>2. Discretionary Access Control</vt:lpstr>
      <vt:lpstr>2. Discretionary Access Control  (Cont…)</vt:lpstr>
      <vt:lpstr>3. Nondiscretionary Access Control</vt:lpstr>
      <vt:lpstr>3. Nondiscretionary Access Control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BITS-PC</dc:creator>
  <cp:lastModifiedBy>BITS-PC</cp:lastModifiedBy>
  <cp:revision>499</cp:revision>
  <dcterms:created xsi:type="dcterms:W3CDTF">2020-11-22T05:23:50Z</dcterms:created>
  <dcterms:modified xsi:type="dcterms:W3CDTF">2022-04-06T17:42:29Z</dcterms:modified>
</cp:coreProperties>
</file>