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48"/>
  </p:notesMasterIdLst>
  <p:handoutMasterIdLst>
    <p:handoutMasterId r:id="rId49"/>
  </p:handoutMasterIdLst>
  <p:sldIdLst>
    <p:sldId id="282" r:id="rId2"/>
    <p:sldId id="348" r:id="rId3"/>
    <p:sldId id="361" r:id="rId4"/>
    <p:sldId id="360" r:id="rId5"/>
    <p:sldId id="371" r:id="rId6"/>
    <p:sldId id="351" r:id="rId7"/>
    <p:sldId id="375" r:id="rId8"/>
    <p:sldId id="378" r:id="rId9"/>
    <p:sldId id="379" r:id="rId10"/>
    <p:sldId id="380" r:id="rId11"/>
    <p:sldId id="381" r:id="rId12"/>
    <p:sldId id="382" r:id="rId13"/>
    <p:sldId id="390" r:id="rId14"/>
    <p:sldId id="377" r:id="rId15"/>
    <p:sldId id="386" r:id="rId16"/>
    <p:sldId id="394" r:id="rId17"/>
    <p:sldId id="387" r:id="rId18"/>
    <p:sldId id="388" r:id="rId19"/>
    <p:sldId id="389" r:id="rId20"/>
    <p:sldId id="391" r:id="rId21"/>
    <p:sldId id="399" r:id="rId22"/>
    <p:sldId id="393" r:id="rId23"/>
    <p:sldId id="395" r:id="rId24"/>
    <p:sldId id="396" r:id="rId25"/>
    <p:sldId id="392" r:id="rId26"/>
    <p:sldId id="400" r:id="rId27"/>
    <p:sldId id="401" r:id="rId28"/>
    <p:sldId id="406" r:id="rId29"/>
    <p:sldId id="402" r:id="rId30"/>
    <p:sldId id="404" r:id="rId31"/>
    <p:sldId id="405" r:id="rId32"/>
    <p:sldId id="407" r:id="rId33"/>
    <p:sldId id="408" r:id="rId34"/>
    <p:sldId id="409" r:id="rId35"/>
    <p:sldId id="410" r:id="rId36"/>
    <p:sldId id="411" r:id="rId37"/>
    <p:sldId id="412" r:id="rId38"/>
    <p:sldId id="413" r:id="rId39"/>
    <p:sldId id="414" r:id="rId40"/>
    <p:sldId id="415" r:id="rId41"/>
    <p:sldId id="416" r:id="rId42"/>
    <p:sldId id="417" r:id="rId43"/>
    <p:sldId id="418" r:id="rId44"/>
    <p:sldId id="419" r:id="rId45"/>
    <p:sldId id="420" r:id="rId46"/>
    <p:sldId id="421" r:id="rId47"/>
  </p:sldIdLst>
  <p:sldSz cx="12192000" cy="6858000"/>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804" cy="3509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73193" y="0"/>
            <a:ext cx="4033804" cy="350916"/>
          </a:xfrm>
          <a:prstGeom prst="rect">
            <a:avLst/>
          </a:prstGeom>
        </p:spPr>
        <p:txBody>
          <a:bodyPr vert="horz" lIns="91440" tIns="45720" rIns="91440" bIns="45720" rtlCol="0"/>
          <a:lstStyle>
            <a:lvl1pPr algn="r">
              <a:defRPr sz="1200"/>
            </a:lvl1pPr>
          </a:lstStyle>
          <a:p>
            <a:fld id="{52F61D2B-A70C-4ADD-92CF-D36538FB7385}" type="datetimeFigureOut">
              <a:rPr lang="en-US" smtClean="0"/>
              <a:pPr/>
              <a:t>1/20/2022</a:t>
            </a:fld>
            <a:endParaRPr lang="en-US"/>
          </a:p>
        </p:txBody>
      </p:sp>
      <p:sp>
        <p:nvSpPr>
          <p:cNvPr id="4" name="Footer Placeholder 3"/>
          <p:cNvSpPr>
            <a:spLocks noGrp="1"/>
          </p:cNvSpPr>
          <p:nvPr>
            <p:ph type="ftr" sz="quarter" idx="2"/>
          </p:nvPr>
        </p:nvSpPr>
        <p:spPr>
          <a:xfrm>
            <a:off x="0" y="6670987"/>
            <a:ext cx="4033804" cy="35091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73193" y="6670987"/>
            <a:ext cx="4033804" cy="350916"/>
          </a:xfrm>
          <a:prstGeom prst="rect">
            <a:avLst/>
          </a:prstGeom>
        </p:spPr>
        <p:txBody>
          <a:bodyPr vert="horz" lIns="91440" tIns="45720" rIns="91440" bIns="45720" rtlCol="0" anchor="b"/>
          <a:lstStyle>
            <a:lvl1pPr algn="r">
              <a:defRPr sz="1200"/>
            </a:lvl1pPr>
          </a:lstStyle>
          <a:p>
            <a:fld id="{9A019C6D-F719-4D65-9F39-932EB2C1840B}" type="slidenum">
              <a:rPr lang="en-US" smtClean="0"/>
              <a:pPr/>
              <a:t>‹#›</a:t>
            </a:fld>
            <a:endParaRPr lang="en-US"/>
          </a:p>
        </p:txBody>
      </p:sp>
    </p:spTree>
    <p:extLst>
      <p:ext uri="{BB962C8B-B14F-4D97-AF65-F5344CB8AC3E}">
        <p14:creationId xmlns:p14="http://schemas.microsoft.com/office/powerpoint/2010/main" val="127921053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11-11T11:36:32.494"/>
    </inkml:context>
    <inkml:brush xml:id="br0">
      <inkml:brushProperty name="width" value="0.05292" units="cm"/>
      <inkml:brushProperty name="height" value="0.05292" units="cm"/>
      <inkml:brushProperty name="color" value="#FF0000"/>
    </inkml:brush>
  </inkml:definitions>
  <inkml:trace contextRef="#ctx0" brushRef="#br0">23471 710 0 0,'0'-38'0'15,"0"4"0"-15,0-1 0 16,-201-349 0 109,195 375 0-125,-3 1 0 15,-2 5 0-15,-3 3 0 16,6 0 0-16,-17 0 0 16,-1 0 0-16,-11 0 0 15,-5 8 0-15,2 8 0 16,34 8 0-16,5 1 0 16,-15 1 0-16,13-1 0 15,-8 1 0-15,0-3 0 0,-16 0 0 16,21-2 0-16,5-3 0 15,-4-8 0-15,5-4 0 16,0 20 0-16,0-3 0 16,23-5 0-16,10-4 0 15,-2-11 0-15,9-3 0 16,1 0 0-16,-7 2 0 16,-3-2 0-16,-8 0 0 15,-23-10 0-15,0 3 0 16,0 0 0-16,0-15 0 15,0-8 0-15,0-3 0 16,0-8 0-16,0 14 0 16,0-8 0-16,0 2 0 0,0 8 0 15,0 25 0 1,3 2 0-16,-3-2 0 0,0 38 0 16</inkml:trace>
  <inkml:trace contextRef="#ctx0" brushRef="#br0" timeOffset="335.66">22685 3814 0 0,'-23'83'0'0,"-2"29"0"15,19-86 0-15,-28 102 0 16,6-21 0-16,-1-14 0 16,-3-2 0-16,-4 3 0 15,-1 0 0-15,-10 1 0 16,-7-5 0-16,-1-4 0 16,-1-11 0-16,4-3 0 15,10-1 0-15,19-6 0 16,8-1 0-16,17-2 0 15,2-6 0-15,10-3 0 16,34 11 0-16,35 11 0 16,15-11 0-16,-98-64 0 15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8-08T09:40:30.357"/>
    </inkml:context>
    <inkml:brush xml:id="br0">
      <inkml:brushProperty name="width" value="0.05292" units="cm"/>
      <inkml:brushProperty name="height" value="0.05292" units="cm"/>
      <inkml:brushProperty name="color" value="#FF0000"/>
    </inkml:brush>
  </inkml:definitions>
  <inkml:trace contextRef="#ctx0" brushRef="#br0">31998 819 0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683.78546" units="1/cm"/>
          <inkml:channelProperty channel="Y" name="resolution" value="1207.77734" units="1/cm"/>
          <inkml:channelProperty channel="F" name="resolution" value="2.84167" units="1/deg"/>
          <inkml:channelProperty channel="T" name="resolution" value="1" units="1/dev"/>
        </inkml:channelProperties>
      </inkml:inkSource>
      <inkml:timestamp xml:id="ts0" timeString="2021-01-18T13:52:51.637"/>
    </inkml:context>
    <inkml:brush xml:id="br0">
      <inkml:brushProperty name="width" value="0.05292" units="cm"/>
      <inkml:brushProperty name="height" value="0.05292" units="cm"/>
      <inkml:brushProperty name="color" value="#FF0000"/>
    </inkml:brush>
  </inkml:definitions>
  <inkml:trace contextRef="#ctx0" brushRef="#br0">2300 5743 489 0,'0'0'3'15,"0"0"-7"-15,0 0 2 16,0 0 3-16,0 0-1 15,37-14 0-15,-24 14 1 16,4 0-1-16,2-1 0 16,6 1-1-16,0 1 1 0,1 2-2 15,4 4 0-15,5-1 2 16,1-4 5-16,5 1 5 16,5-3 3-16,8 0-1 15,4 0-2-15,9-3 0 16,6-5-8-16,8-2 1 15,4 1-3-15,2-2 3 0,4 1-4 16,3 0 1-16,3 3 1 16,-1 0-3-16,2 2 5 15,1-3-1-15,6 3 10 16,0-2-7-16,4 2 1 16,7-2-2-16,7 0-4 0,4 0-1 15,6 1 0-15,1-1 2 16,5 3 1-16,1 1-1 15,3 2-2-15,2 0 3 16,3-1-3-16,0 5 2 16,2 2-2-16,4 2 0 0,0 1 0 15,4 1 1-15,5 1 1 16,1 0-1-16,5 3-1 16,4 0 1-16,6 2-1 15,4 2-11-15,7 2-39 16,2 2-35-16,0 0-120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3943" cy="352375"/>
          </a:xfrm>
          <a:prstGeom prst="rect">
            <a:avLst/>
          </a:prstGeom>
        </p:spPr>
        <p:txBody>
          <a:bodyPr vert="horz" lIns="93324" tIns="46662" rIns="93324" bIns="46662" rtlCol="0"/>
          <a:lstStyle>
            <a:lvl1pPr algn="l">
              <a:defRPr sz="1200"/>
            </a:lvl1pPr>
          </a:lstStyle>
          <a:p>
            <a:endParaRPr lang="en-IN"/>
          </a:p>
        </p:txBody>
      </p:sp>
      <p:sp>
        <p:nvSpPr>
          <p:cNvPr id="3" name="Date Placeholder 2"/>
          <p:cNvSpPr>
            <a:spLocks noGrp="1"/>
          </p:cNvSpPr>
          <p:nvPr>
            <p:ph type="dt" idx="1"/>
          </p:nvPr>
        </p:nvSpPr>
        <p:spPr>
          <a:xfrm>
            <a:off x="5273004" y="0"/>
            <a:ext cx="4033943" cy="352375"/>
          </a:xfrm>
          <a:prstGeom prst="rect">
            <a:avLst/>
          </a:prstGeom>
        </p:spPr>
        <p:txBody>
          <a:bodyPr vert="horz" lIns="93324" tIns="46662" rIns="93324" bIns="46662" rtlCol="0"/>
          <a:lstStyle>
            <a:lvl1pPr algn="r">
              <a:defRPr sz="1200"/>
            </a:lvl1pPr>
          </a:lstStyle>
          <a:p>
            <a:fld id="{49A4914E-9BCE-440D-8562-8B64B9225FE2}" type="datetimeFigureOut">
              <a:rPr lang="en-IN" smtClean="0"/>
              <a:pPr/>
              <a:t>20-01-2022</a:t>
            </a:fld>
            <a:endParaRPr lang="en-IN"/>
          </a:p>
        </p:txBody>
      </p:sp>
      <p:sp>
        <p:nvSpPr>
          <p:cNvPr id="4" name="Slide Image Placeholder 3"/>
          <p:cNvSpPr>
            <a:spLocks noGrp="1" noRot="1" noChangeAspect="1"/>
          </p:cNvSpPr>
          <p:nvPr>
            <p:ph type="sldImg" idx="2"/>
          </p:nvPr>
        </p:nvSpPr>
        <p:spPr>
          <a:xfrm>
            <a:off x="2547938" y="877888"/>
            <a:ext cx="4213225" cy="2370137"/>
          </a:xfrm>
          <a:prstGeom prst="rect">
            <a:avLst/>
          </a:prstGeom>
          <a:noFill/>
          <a:ln w="12700">
            <a:solidFill>
              <a:prstClr val="black"/>
            </a:solidFill>
          </a:ln>
        </p:spPr>
        <p:txBody>
          <a:bodyPr vert="horz" lIns="93324" tIns="46662" rIns="93324" bIns="46662" rtlCol="0" anchor="ctr"/>
          <a:lstStyle/>
          <a:p>
            <a:endParaRPr lang="en-IN"/>
          </a:p>
        </p:txBody>
      </p:sp>
      <p:sp>
        <p:nvSpPr>
          <p:cNvPr id="5" name="Notes Placeholder 4"/>
          <p:cNvSpPr>
            <a:spLocks noGrp="1"/>
          </p:cNvSpPr>
          <p:nvPr>
            <p:ph type="body" sz="quarter" idx="3"/>
          </p:nvPr>
        </p:nvSpPr>
        <p:spPr>
          <a:xfrm>
            <a:off x="930910" y="3379866"/>
            <a:ext cx="7447280" cy="2765346"/>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670727"/>
            <a:ext cx="4033943" cy="352374"/>
          </a:xfrm>
          <a:prstGeom prst="rect">
            <a:avLst/>
          </a:prstGeom>
        </p:spPr>
        <p:txBody>
          <a:bodyPr vert="horz" lIns="93324" tIns="46662" rIns="93324" bIns="46662" rtlCol="0" anchor="b"/>
          <a:lstStyle>
            <a:lvl1pPr algn="l">
              <a:defRPr sz="1200"/>
            </a:lvl1pPr>
          </a:lstStyle>
          <a:p>
            <a:endParaRPr lang="en-IN"/>
          </a:p>
        </p:txBody>
      </p:sp>
      <p:sp>
        <p:nvSpPr>
          <p:cNvPr id="7" name="Slide Number Placeholder 6"/>
          <p:cNvSpPr>
            <a:spLocks noGrp="1"/>
          </p:cNvSpPr>
          <p:nvPr>
            <p:ph type="sldNum" sz="quarter" idx="5"/>
          </p:nvPr>
        </p:nvSpPr>
        <p:spPr>
          <a:xfrm>
            <a:off x="5273004" y="6670727"/>
            <a:ext cx="4033943" cy="352374"/>
          </a:xfrm>
          <a:prstGeom prst="rect">
            <a:avLst/>
          </a:prstGeom>
        </p:spPr>
        <p:txBody>
          <a:bodyPr vert="horz" lIns="93324" tIns="46662" rIns="93324" bIns="46662" rtlCol="0" anchor="b"/>
          <a:lstStyle>
            <a:lvl1pPr algn="r">
              <a:defRPr sz="1200"/>
            </a:lvl1pPr>
          </a:lstStyle>
          <a:p>
            <a:fld id="{85BB2791-3803-4408-A44C-1C2C14789E9E}" type="slidenum">
              <a:rPr lang="en-IN" smtClean="0"/>
              <a:pPr/>
              <a:t>‹#›</a:t>
            </a:fld>
            <a:endParaRPr lang="en-IN"/>
          </a:p>
        </p:txBody>
      </p:sp>
    </p:spTree>
    <p:extLst>
      <p:ext uri="{BB962C8B-B14F-4D97-AF65-F5344CB8AC3E}">
        <p14:creationId xmlns:p14="http://schemas.microsoft.com/office/powerpoint/2010/main" val="58211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1.2</a:t>
            </a:r>
          </a:p>
        </p:txBody>
      </p:sp>
      <p:sp>
        <p:nvSpPr>
          <p:cNvPr id="4" name="Slide Number Placeholder 3"/>
          <p:cNvSpPr>
            <a:spLocks noGrp="1"/>
          </p:cNvSpPr>
          <p:nvPr>
            <p:ph type="sldNum" sz="quarter" idx="10"/>
          </p:nvPr>
        </p:nvSpPr>
        <p:spPr/>
        <p:txBody>
          <a:bodyPr/>
          <a:lstStyle/>
          <a:p>
            <a:fld id="{85BB2791-3803-4408-A44C-1C2C14789E9E}" type="slidenum">
              <a:rPr lang="en-IN" smtClean="0"/>
              <a:pPr/>
              <a:t>28</a:t>
            </a:fld>
            <a:endParaRPr lang="en-IN"/>
          </a:p>
        </p:txBody>
      </p:sp>
    </p:spTree>
    <p:extLst>
      <p:ext uri="{BB962C8B-B14F-4D97-AF65-F5344CB8AC3E}">
        <p14:creationId xmlns:p14="http://schemas.microsoft.com/office/powerpoint/2010/main" val="2119938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5BB2791-3803-4408-A44C-1C2C14789E9E}" type="slidenum">
              <a:rPr lang="en-IN" smtClean="0"/>
              <a:pPr/>
              <a:t>29</a:t>
            </a:fld>
            <a:endParaRPr lang="en-IN"/>
          </a:p>
        </p:txBody>
      </p:sp>
    </p:spTree>
    <p:extLst>
      <p:ext uri="{BB962C8B-B14F-4D97-AF65-F5344CB8AC3E}">
        <p14:creationId xmlns:p14="http://schemas.microsoft.com/office/powerpoint/2010/main" val="438342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XaaS</a:t>
            </a:r>
            <a:r>
              <a:rPr lang="en-IN" dirty="0"/>
              <a:t> is Anything as a</a:t>
            </a:r>
            <a:r>
              <a:rPr lang="en-IN" baseline="0" dirty="0"/>
              <a:t> service</a:t>
            </a:r>
          </a:p>
          <a:p>
            <a:r>
              <a:rPr lang="en-IN" dirty="0"/>
              <a:t>[http://www.definethecloud.net/cloud-types/]</a:t>
            </a:r>
          </a:p>
        </p:txBody>
      </p:sp>
      <p:sp>
        <p:nvSpPr>
          <p:cNvPr id="4" name="Slide Number Placeholder 3"/>
          <p:cNvSpPr>
            <a:spLocks noGrp="1"/>
          </p:cNvSpPr>
          <p:nvPr>
            <p:ph type="sldNum" sz="quarter" idx="10"/>
          </p:nvPr>
        </p:nvSpPr>
        <p:spPr/>
        <p:txBody>
          <a:bodyPr/>
          <a:lstStyle/>
          <a:p>
            <a:fld id="{B8546992-2F10-4255-BD41-AEAB371E1F39}" type="slidenum">
              <a:rPr lang="en-IN" smtClean="0">
                <a:solidFill>
                  <a:prstClr val="black"/>
                </a:solidFill>
              </a:rPr>
              <a:pPr/>
              <a:t>34</a:t>
            </a:fld>
            <a:endParaRPr lang="en-IN">
              <a:solidFill>
                <a:prstClr val="black"/>
              </a:solidFill>
            </a:endParaRPr>
          </a:p>
        </p:txBody>
      </p:sp>
    </p:spTree>
    <p:extLst>
      <p:ext uri="{BB962C8B-B14F-4D97-AF65-F5344CB8AC3E}">
        <p14:creationId xmlns:p14="http://schemas.microsoft.com/office/powerpoint/2010/main" val="3338272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5BB2791-3803-4408-A44C-1C2C14789E9E}" type="slidenum">
              <a:rPr lang="en-IN" smtClean="0"/>
              <a:pPr/>
              <a:t>37</a:t>
            </a:fld>
            <a:endParaRPr lang="en-IN"/>
          </a:p>
        </p:txBody>
      </p:sp>
    </p:spTree>
    <p:extLst>
      <p:ext uri="{BB962C8B-B14F-4D97-AF65-F5344CB8AC3E}">
        <p14:creationId xmlns:p14="http://schemas.microsoft.com/office/powerpoint/2010/main" val="1325353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RL 1.3</a:t>
            </a:r>
          </a:p>
        </p:txBody>
      </p:sp>
      <p:sp>
        <p:nvSpPr>
          <p:cNvPr id="4" name="Slide Number Placeholder 3"/>
          <p:cNvSpPr>
            <a:spLocks noGrp="1"/>
          </p:cNvSpPr>
          <p:nvPr>
            <p:ph type="sldNum" sz="quarter" idx="10"/>
          </p:nvPr>
        </p:nvSpPr>
        <p:spPr/>
        <p:txBody>
          <a:bodyPr/>
          <a:lstStyle/>
          <a:p>
            <a:fld id="{85BB2791-3803-4408-A44C-1C2C14789E9E}" type="slidenum">
              <a:rPr lang="en-IN" smtClean="0"/>
              <a:pPr/>
              <a:t>38</a:t>
            </a:fld>
            <a:endParaRPr lang="en-IN"/>
          </a:p>
        </p:txBody>
      </p:sp>
    </p:spTree>
    <p:extLst>
      <p:ext uri="{BB962C8B-B14F-4D97-AF65-F5344CB8AC3E}">
        <p14:creationId xmlns:p14="http://schemas.microsoft.com/office/powerpoint/2010/main" val="652747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914400" y="1844676"/>
            <a:ext cx="103632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828800" y="3886200"/>
            <a:ext cx="85344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4770348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2999665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8839200" y="0"/>
            <a:ext cx="27432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609600" y="274639"/>
            <a:ext cx="80264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6038973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11582400" cy="2743200"/>
          </a:xfrm>
          <a:prstGeom prst="rect">
            <a:avLst/>
          </a:prstGeom>
          <a:solidFill>
            <a:srgbClr val="101141"/>
          </a:solidFill>
          <a:ln w="12700">
            <a:miter lim="400000"/>
          </a:ln>
        </p:spPr>
        <p:txBody>
          <a:bodyPr lIns="0" tIns="0" rIns="0" bIns="0" anchor="ctr"/>
          <a:lstStyle/>
          <a:p>
            <a:pPr algn="ctr">
              <a:defRPr>
                <a:solidFill>
                  <a:srgbClr val="FFFFFF"/>
                </a:solidFill>
                <a:latin typeface="Arial"/>
                <a:ea typeface="Arial"/>
                <a:cs typeface="Arial"/>
                <a:sym typeface="Arial"/>
              </a:defRPr>
            </a:pPr>
            <a:endParaRPr sz="1800" kern="0">
              <a:solidFill>
                <a:srgbClr val="FFFFFF"/>
              </a:solidFill>
              <a:latin typeface="Arial"/>
              <a:ea typeface="Arial"/>
              <a:cs typeface="Arial"/>
              <a:sym typeface="Arial"/>
            </a:endParaRPr>
          </a:p>
        </p:txBody>
      </p:sp>
      <p:sp>
        <p:nvSpPr>
          <p:cNvPr id="48" name="Shape 48"/>
          <p:cNvSpPr/>
          <p:nvPr/>
        </p:nvSpPr>
        <p:spPr>
          <a:xfrm>
            <a:off x="3860800" y="6096000"/>
            <a:ext cx="3860800" cy="76200"/>
          </a:xfrm>
          <a:prstGeom prst="rect">
            <a:avLst/>
          </a:prstGeom>
          <a:solidFill>
            <a:srgbClr val="76C2E5"/>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49" name="Shape 49"/>
          <p:cNvSpPr/>
          <p:nvPr/>
        </p:nvSpPr>
        <p:spPr>
          <a:xfrm>
            <a:off x="0" y="6096000"/>
            <a:ext cx="3860800" cy="76200"/>
          </a:xfrm>
          <a:prstGeom prst="rect">
            <a:avLst/>
          </a:prstGeom>
          <a:solidFill>
            <a:srgbClr val="FCB017"/>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50" name="Shape 50"/>
          <p:cNvSpPr/>
          <p:nvPr/>
        </p:nvSpPr>
        <p:spPr>
          <a:xfrm>
            <a:off x="7721600" y="6096000"/>
            <a:ext cx="3860800" cy="76200"/>
          </a:xfrm>
          <a:prstGeom prst="rect">
            <a:avLst/>
          </a:prstGeom>
          <a:solidFill>
            <a:srgbClr val="FF0000"/>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pic>
        <p:nvPicPr>
          <p:cNvPr id="51" name="image2.png" descr="BITS_university_logo_whitevert.png"/>
          <p:cNvPicPr/>
          <p:nvPr/>
        </p:nvPicPr>
        <p:blipFill>
          <a:blip r:embed="rId3"/>
          <a:srcRect t="2" b="28591"/>
          <a:stretch>
            <a:fillRect/>
          </a:stretch>
        </p:blipFill>
        <p:spPr>
          <a:xfrm>
            <a:off x="101600" y="3352800"/>
            <a:ext cx="2743200" cy="1979614"/>
          </a:xfrm>
          <a:prstGeom prst="rect">
            <a:avLst/>
          </a:prstGeom>
          <a:ln w="12700">
            <a:miter lim="400000"/>
          </a:ln>
        </p:spPr>
      </p:pic>
      <p:sp>
        <p:nvSpPr>
          <p:cNvPr id="52" name="Shape 52"/>
          <p:cNvSpPr/>
          <p:nvPr/>
        </p:nvSpPr>
        <p:spPr>
          <a:xfrm>
            <a:off x="-101600" y="5257801"/>
            <a:ext cx="2946400" cy="53860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2900" b="1" kern="0" spc="-150">
                <a:solidFill>
                  <a:srgbClr val="FFFFFF"/>
                </a:solidFill>
                <a:latin typeface="Arial"/>
                <a:ea typeface="Arial"/>
                <a:cs typeface="Arial"/>
                <a:sym typeface="Arial"/>
              </a:rPr>
              <a:t>BITS</a:t>
            </a:r>
            <a:r>
              <a:rPr sz="2900" kern="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3352800" y="5359400"/>
            <a:ext cx="80264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9" indent="-205739" algn="r">
              <a:lnSpc>
                <a:spcPts val="1800"/>
              </a:lnSpc>
              <a:spcBef>
                <a:spcPts val="0"/>
              </a:spcBef>
              <a:buFontTx/>
              <a:defRPr sz="1800">
                <a:solidFill>
                  <a:srgbClr val="FFFFFF"/>
                </a:solidFill>
              </a:defRPr>
            </a:lvl4pPr>
            <a:lvl5pPr marL="2034539" indent="-205739"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3352800" y="3784600"/>
            <a:ext cx="80264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Tree>
    <p:extLst>
      <p:ext uri="{BB962C8B-B14F-4D97-AF65-F5344CB8AC3E}">
        <p14:creationId xmlns:p14="http://schemas.microsoft.com/office/powerpoint/2010/main" val="1877498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6" name="Shape 56"/>
          <p:cNvSpPr/>
          <p:nvPr/>
        </p:nvSpPr>
        <p:spPr>
          <a:xfrm>
            <a:off x="4368800" y="6596063"/>
            <a:ext cx="7823200" cy="26161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r"/>
            <a:r>
              <a:rPr sz="1100" b="1" kern="0">
                <a:solidFill>
                  <a:srgbClr val="101141"/>
                </a:solidFill>
                <a:latin typeface="Arial"/>
                <a:ea typeface="Arial"/>
                <a:cs typeface="Arial"/>
                <a:sym typeface="Arial"/>
              </a:rPr>
              <a:t>BITS </a:t>
            </a:r>
            <a:r>
              <a:rPr sz="1100" kern="0">
                <a:solidFill>
                  <a:srgbClr val="101141"/>
                </a:solidFill>
                <a:latin typeface="Arial"/>
                <a:ea typeface="Arial"/>
                <a:cs typeface="Arial"/>
                <a:sym typeface="Arial"/>
              </a:rPr>
              <a:t>Pilani</a:t>
            </a:r>
          </a:p>
        </p:txBody>
      </p:sp>
      <p:grpSp>
        <p:nvGrpSpPr>
          <p:cNvPr id="60" name="Group 60"/>
          <p:cNvGrpSpPr/>
          <p:nvPr/>
        </p:nvGrpSpPr>
        <p:grpSpPr>
          <a:xfrm>
            <a:off x="2779184" y="6550026"/>
            <a:ext cx="9412816" cy="49213"/>
            <a:chOff x="0" y="0"/>
            <a:chExt cx="7059611" cy="49212"/>
          </a:xfrm>
        </p:grpSpPr>
        <p:sp>
          <p:nvSpPr>
            <p:cNvPr id="57" name="Shape 57"/>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58" name="Shape 58"/>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59" name="Shape 59"/>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grpSp>
      <p:pic>
        <p:nvPicPr>
          <p:cNvPr id="61" name="image3.png" descr="Picture 7.png"/>
          <p:cNvPicPr/>
          <p:nvPr/>
        </p:nvPicPr>
        <p:blipFill>
          <a:blip r:embed="rId2"/>
          <a:srcRect l="1923" b="5336"/>
          <a:stretch>
            <a:fillRect/>
          </a:stretch>
        </p:blipFill>
        <p:spPr>
          <a:xfrm>
            <a:off x="9266765" y="-1"/>
            <a:ext cx="2925235" cy="692151"/>
          </a:xfrm>
          <a:prstGeom prst="rect">
            <a:avLst/>
          </a:prstGeom>
          <a:ln w="12700">
            <a:miter lim="400000"/>
          </a:ln>
        </p:spPr>
      </p:pic>
      <p:grpSp>
        <p:nvGrpSpPr>
          <p:cNvPr id="65" name="Group 65"/>
          <p:cNvGrpSpPr/>
          <p:nvPr/>
        </p:nvGrpSpPr>
        <p:grpSpPr>
          <a:xfrm>
            <a:off x="2844800" y="6553200"/>
            <a:ext cx="9347201" cy="46038"/>
            <a:chOff x="0" y="0"/>
            <a:chExt cx="7010400" cy="46037"/>
          </a:xfrm>
        </p:grpSpPr>
        <p:sp>
          <p:nvSpPr>
            <p:cNvPr id="62" name="Shape 62"/>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63" name="Shape 63"/>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64" name="Shape 64"/>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grpSp>
      <p:grpSp>
        <p:nvGrpSpPr>
          <p:cNvPr id="69" name="Group 69"/>
          <p:cNvGrpSpPr/>
          <p:nvPr/>
        </p:nvGrpSpPr>
        <p:grpSpPr>
          <a:xfrm>
            <a:off x="-1" y="1295400"/>
            <a:ext cx="9347201" cy="46038"/>
            <a:chOff x="0" y="0"/>
            <a:chExt cx="7010400" cy="46037"/>
          </a:xfrm>
        </p:grpSpPr>
        <p:sp>
          <p:nvSpPr>
            <p:cNvPr id="66" name="Shape 66"/>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67" name="Shape 67"/>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68" name="Shape 68"/>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grpSp>
      <p:sp>
        <p:nvSpPr>
          <p:cNvPr id="70" name="Shape 70"/>
          <p:cNvSpPr>
            <a:spLocks noGrp="1"/>
          </p:cNvSpPr>
          <p:nvPr>
            <p:ph type="body" idx="1"/>
          </p:nvPr>
        </p:nvSpPr>
        <p:spPr>
          <a:xfrm>
            <a:off x="406400" y="1493838"/>
            <a:ext cx="109728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extLst>
      <p:ext uri="{BB962C8B-B14F-4D97-AF65-F5344CB8AC3E}">
        <p14:creationId xmlns:p14="http://schemas.microsoft.com/office/powerpoint/2010/main" val="399472048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2667388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2140699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1298490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30726945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4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593691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5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271730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696199997"/>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3149381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7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25819165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8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32314631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9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12703979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0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3120207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1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33767297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2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2599735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3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1253427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4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20511463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5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74764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963084" y="4406901"/>
            <a:ext cx="103632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409698997"/>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6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10169799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7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311346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609600" y="1600200"/>
            <a:ext cx="53848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22487145"/>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609600" y="256810"/>
            <a:ext cx="109728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609600" y="1435466"/>
            <a:ext cx="5386917"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8746556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9446622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3869863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609600" y="0"/>
            <a:ext cx="4011085"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4766733" y="273050"/>
            <a:ext cx="6815667"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96468925"/>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2389718" y="4800600"/>
            <a:ext cx="73152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2389718" y="5367338"/>
            <a:ext cx="73152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9654932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7"/>
            <a:ext cx="109728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8737600" y="6400414"/>
            <a:ext cx="2844800" cy="276999"/>
          </a:xfrm>
          <a:prstGeom prst="rect">
            <a:avLst/>
          </a:prstGeom>
          <a:ln w="12700">
            <a:miter lim="400000"/>
          </a:ln>
        </p:spPr>
        <p:txBody>
          <a:bodyPr lIns="45719" rIns="45719" anchor="ctr">
            <a:spAutoFit/>
          </a:bodyPr>
          <a:lstStyle>
            <a:lvl1pPr algn="r">
              <a:defRPr sz="1200">
                <a:solidFill>
                  <a:srgbClr val="888888"/>
                </a:solidFill>
              </a:defRPr>
            </a:lvl1pPr>
          </a:lstStyle>
          <a:p>
            <a:fld id="{86CB4B4D-7CA3-9044-876B-883B54F8677D}" type="slidenum">
              <a:rPr kern="0">
                <a:latin typeface="Calibri"/>
                <a:sym typeface="Calibri"/>
              </a:rPr>
              <a:pPr/>
              <a:t>‹#›</a:t>
            </a:fld>
            <a:endParaRPr kern="0">
              <a:latin typeface="Calibri"/>
              <a:sym typeface="Calibri"/>
            </a:endParaRPr>
          </a:p>
        </p:txBody>
      </p:sp>
    </p:spTree>
    <p:extLst>
      <p:ext uri="{BB962C8B-B14F-4D97-AF65-F5344CB8AC3E}">
        <p14:creationId xmlns:p14="http://schemas.microsoft.com/office/powerpoint/2010/main" val="252644737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9" r:id="rId14"/>
    <p:sldLayoutId id="2147483690" r:id="rId15"/>
    <p:sldLayoutId id="2147483691" r:id="rId16"/>
    <p:sldLayoutId id="2147483692"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 id="2147483706" r:id="rId29"/>
    <p:sldLayoutId id="2147483707" r:id="rId30"/>
    <p:sldLayoutId id="2147483708" r:id="rId31"/>
  </p:sldLayoutIdLst>
  <p:transition spd="med"/>
  <p:hf hdr="0" dt="0"/>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hyperlink" Target="https://www.gsic.uva.es/uploaded_files/BoteACG03.pdf" TargetMode="Externa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hyperlink" Target="https://ecomputernotes.com/computernetworkingnotes/services-and-applications/what-is-internet" TargetMode="Externa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21.emf"/></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0.xml"/><Relationship Id="rId5" Type="http://schemas.openxmlformats.org/officeDocument/2006/relationships/image" Target="../media/image23.emf"/><Relationship Id="rId4" Type="http://schemas.openxmlformats.org/officeDocument/2006/relationships/customXml" Target="../ink/ink3.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sciencedirect.com/topics/computer-science/distributed-computing"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p:nvPr/>
        </p:nvSpPr>
        <p:spPr>
          <a:xfrm>
            <a:off x="3162300" y="3488058"/>
            <a:ext cx="6019800" cy="1908215"/>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kern="0" dirty="0">
                <a:solidFill>
                  <a:srgbClr val="FFFFFF"/>
                </a:solidFill>
                <a:latin typeface="Calibri"/>
                <a:sym typeface="Calibri"/>
              </a:rPr>
              <a:t>Cloud Computing</a:t>
            </a:r>
            <a:endParaRPr lang="en-US" sz="4400" b="1" kern="0" dirty="0">
              <a:solidFill>
                <a:srgbClr val="FFFFFF"/>
              </a:solidFill>
              <a:latin typeface="Calibri"/>
              <a:sym typeface="Calibri"/>
            </a:endParaRP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kern="0" dirty="0">
                <a:solidFill>
                  <a:srgbClr val="FFFFFF"/>
                </a:solidFill>
                <a:latin typeface="Calibri"/>
                <a:sym typeface="Calibri"/>
              </a:rPr>
              <a:t>CS G527</a:t>
            </a:r>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sz="4000" b="1" kern="0" dirty="0">
              <a:solidFill>
                <a:srgbClr val="FFFFFF"/>
              </a:solidFill>
              <a:latin typeface="Calibri"/>
              <a:sym typeface="Calibri"/>
            </a:endParaRPr>
          </a:p>
        </p:txBody>
      </p:sp>
      <p:sp>
        <p:nvSpPr>
          <p:cNvPr id="76" name="Shape 76"/>
          <p:cNvSpPr/>
          <p:nvPr/>
        </p:nvSpPr>
        <p:spPr>
          <a:xfrm>
            <a:off x="2590800" y="6488112"/>
            <a:ext cx="1676400"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b="1">
                <a:solidFill>
                  <a:srgbClr val="FFFF00"/>
                </a:solidFill>
              </a:defRPr>
            </a:lvl1pPr>
          </a:lstStyle>
          <a:p>
            <a:pPr>
              <a:defRPr b="0">
                <a:solidFill>
                  <a:srgbClr val="000000"/>
                </a:solidFill>
              </a:defRPr>
            </a:pPr>
            <a:endParaRPr kern="0" dirty="0">
              <a:latin typeface="Calibri"/>
              <a:sym typeface="Calibri"/>
            </a:endParaRPr>
          </a:p>
        </p:txBody>
      </p:sp>
      <p:sp>
        <p:nvSpPr>
          <p:cNvPr id="4" name="TextBox 3"/>
          <p:cNvSpPr txBox="1"/>
          <p:nvPr/>
        </p:nvSpPr>
        <p:spPr>
          <a:xfrm>
            <a:off x="4455885" y="5073108"/>
            <a:ext cx="4891315"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chemeClr val="bg1"/>
                </a:solidFill>
                <a:effectLst/>
                <a:uFillTx/>
                <a:latin typeface="Calibri"/>
                <a:ea typeface="Calibri"/>
                <a:cs typeface="Calibri"/>
                <a:sym typeface="Calibri"/>
              </a:rPr>
              <a:t>Dr. D.V.N. Siva Kumar</a:t>
            </a:r>
          </a:p>
          <a:p>
            <a:pPr marL="0" marR="0" indent="0" algn="ctr" defTabSz="914400" rtl="0" fontAlgn="auto" latinLnBrk="1" hangingPunct="0">
              <a:lnSpc>
                <a:spcPct val="100000"/>
              </a:lnSpc>
              <a:spcBef>
                <a:spcPts val="0"/>
              </a:spcBef>
              <a:spcAft>
                <a:spcPts val="0"/>
              </a:spcAft>
              <a:buClrTx/>
              <a:buSzTx/>
              <a:buFontTx/>
              <a:buNone/>
              <a:tabLst/>
            </a:pPr>
            <a:r>
              <a:rPr lang="en-US" dirty="0">
                <a:solidFill>
                  <a:schemeClr val="bg1"/>
                </a:solidFill>
                <a:latin typeface="Calibri"/>
                <a:ea typeface="Calibri"/>
                <a:cs typeface="Calibri"/>
                <a:sym typeface="Calibri"/>
              </a:rPr>
              <a:t>    CSIS Department, BITS </a:t>
            </a:r>
            <a:r>
              <a:rPr lang="en-US" dirty="0" err="1">
                <a:solidFill>
                  <a:schemeClr val="bg1"/>
                </a:solidFill>
                <a:latin typeface="Calibri"/>
                <a:ea typeface="Calibri"/>
                <a:cs typeface="Calibri"/>
                <a:sym typeface="Calibri"/>
              </a:rPr>
              <a:t>Pilani</a:t>
            </a:r>
            <a:r>
              <a:rPr lang="en-US" dirty="0">
                <a:solidFill>
                  <a:schemeClr val="bg1"/>
                </a:solidFill>
                <a:latin typeface="Calibri"/>
                <a:ea typeface="Calibri"/>
                <a:cs typeface="Calibri"/>
                <a:sym typeface="Calibri"/>
              </a:rPr>
              <a:t>, Hyderabad Campus</a:t>
            </a:r>
            <a:endParaRPr kumimoji="0" lang="en-IN" sz="1800" b="0" i="0" u="none" strike="noStrike" cap="none" spc="0" normalizeH="0" baseline="0" dirty="0">
              <a:ln>
                <a:noFill/>
              </a:ln>
              <a:solidFill>
                <a:schemeClr val="bg1"/>
              </a:solidFill>
              <a:effectLst/>
              <a:uFillTx/>
              <a:latin typeface="Calibri"/>
              <a:ea typeface="Calibri"/>
              <a:cs typeface="Calibri"/>
              <a:sym typeface="Calibri"/>
            </a:endParaRPr>
          </a:p>
        </p:txBody>
      </p:sp>
    </p:spTree>
    <p:extLst>
      <p:ext uri="{BB962C8B-B14F-4D97-AF65-F5344CB8AC3E}">
        <p14:creationId xmlns:p14="http://schemas.microsoft.com/office/powerpoint/2010/main" val="81542880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Why Distributed Computing?</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10</a:t>
            </a:fld>
            <a:endParaRPr lang="en-US" dirty="0">
              <a:solidFill>
                <a:prstClr val="black">
                  <a:tint val="75000"/>
                </a:prstClr>
              </a:solidFill>
            </a:endParaRPr>
          </a:p>
        </p:txBody>
      </p:sp>
      <p:sp>
        <p:nvSpPr>
          <p:cNvPr id="4" name="TextBox 3"/>
          <p:cNvSpPr txBox="1"/>
          <p:nvPr/>
        </p:nvSpPr>
        <p:spPr>
          <a:xfrm>
            <a:off x="389744" y="1753849"/>
            <a:ext cx="10867869" cy="45243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rgbClr val="000000"/>
                </a:solidFill>
                <a:effectLst/>
                <a:uFillTx/>
                <a:latin typeface="Calibri"/>
                <a:ea typeface="Calibri"/>
                <a:cs typeface="Calibri"/>
                <a:sym typeface="Calibri"/>
              </a:rPr>
              <a:t>Nature of Application</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3200" dirty="0">
                <a:solidFill>
                  <a:srgbClr val="000000"/>
                </a:solidFill>
                <a:latin typeface="Calibri"/>
                <a:ea typeface="Calibri"/>
                <a:cs typeface="Calibri"/>
                <a:sym typeface="Calibri"/>
              </a:rPr>
              <a:t>Performance</a:t>
            </a:r>
          </a:p>
          <a:p>
            <a:pPr marL="285750" marR="0" indent="-285750" algn="l" defTabSz="914400" rtl="0" fontAlgn="auto" latinLnBrk="1" hangingPunct="0">
              <a:lnSpc>
                <a:spcPct val="100000"/>
              </a:lnSpc>
              <a:spcBef>
                <a:spcPts val="0"/>
              </a:spcBef>
              <a:spcAft>
                <a:spcPts val="0"/>
              </a:spcAft>
              <a:buClrTx/>
              <a:buSzTx/>
              <a:buFontTx/>
              <a:buChar char="-"/>
              <a:tabLst/>
            </a:pPr>
            <a:r>
              <a:rPr kumimoji="0" lang="en-US" sz="3200" b="0" i="0" u="none" strike="noStrike" cap="none" spc="0" normalizeH="0" baseline="0" dirty="0">
                <a:ln>
                  <a:noFill/>
                </a:ln>
                <a:solidFill>
                  <a:srgbClr val="000000"/>
                </a:solidFill>
                <a:effectLst/>
                <a:uFillTx/>
                <a:latin typeface="Calibri"/>
                <a:ea typeface="Calibri"/>
                <a:cs typeface="Calibri"/>
                <a:sym typeface="Calibri"/>
              </a:rPr>
              <a:t>Computing Intensive:  The task could</a:t>
            </a:r>
            <a:r>
              <a:rPr kumimoji="0" lang="en-US" sz="3200" b="0" i="0" u="none" strike="noStrike" cap="none" spc="0" normalizeH="0" dirty="0">
                <a:ln>
                  <a:noFill/>
                </a:ln>
                <a:solidFill>
                  <a:srgbClr val="000000"/>
                </a:solidFill>
                <a:effectLst/>
                <a:uFillTx/>
                <a:latin typeface="Calibri"/>
                <a:ea typeface="Calibri"/>
                <a:cs typeface="Calibri"/>
                <a:sym typeface="Calibri"/>
              </a:rPr>
              <a:t> consume a lot of time in </a:t>
            </a:r>
          </a:p>
          <a:p>
            <a:pPr marR="0" algn="l" defTabSz="914400" rtl="0" fontAlgn="auto" latinLnBrk="1" hangingPunct="0">
              <a:lnSpc>
                <a:spcPct val="100000"/>
              </a:lnSpc>
              <a:spcBef>
                <a:spcPts val="0"/>
              </a:spcBef>
              <a:spcAft>
                <a:spcPts val="0"/>
              </a:spcAft>
              <a:buClrTx/>
              <a:buSzTx/>
              <a:tabLst/>
            </a:pPr>
            <a:r>
              <a:rPr kumimoji="0" lang="en-US" sz="3200" b="0" i="0" u="none" strike="noStrike" cap="none" spc="0" normalizeH="0" dirty="0">
                <a:ln>
                  <a:noFill/>
                </a:ln>
                <a:solidFill>
                  <a:srgbClr val="000000"/>
                </a:solidFill>
                <a:effectLst/>
                <a:uFillTx/>
                <a:latin typeface="Calibri"/>
                <a:ea typeface="Calibri"/>
                <a:cs typeface="Calibri"/>
                <a:sym typeface="Calibri"/>
              </a:rPr>
              <a:t>computing</a:t>
            </a:r>
          </a:p>
          <a:p>
            <a:pPr marL="285750" marR="0" indent="-285750" algn="l" defTabSz="914400" rtl="0" fontAlgn="auto" latinLnBrk="1" hangingPunct="0">
              <a:lnSpc>
                <a:spcPct val="100000"/>
              </a:lnSpc>
              <a:spcBef>
                <a:spcPts val="0"/>
              </a:spcBef>
              <a:spcAft>
                <a:spcPts val="0"/>
              </a:spcAft>
              <a:buClrTx/>
              <a:buSzTx/>
              <a:buFontTx/>
              <a:buChar char="-"/>
              <a:tabLst/>
            </a:pPr>
            <a:r>
              <a:rPr lang="en-US" sz="3200" baseline="0" dirty="0">
                <a:solidFill>
                  <a:srgbClr val="000000"/>
                </a:solidFill>
                <a:latin typeface="Calibri"/>
                <a:ea typeface="Calibri"/>
                <a:cs typeface="Calibri"/>
                <a:sym typeface="Calibri"/>
              </a:rPr>
              <a:t>Data Intensive:  The task that deals with large size of datasets.</a:t>
            </a:r>
            <a:endParaRPr lang="en-IN" sz="3200" dirty="0">
              <a:solidFill>
                <a:srgbClr val="000000"/>
              </a:solidFill>
              <a:latin typeface="Calibri"/>
              <a:ea typeface="Calibri"/>
              <a:cs typeface="Calibri"/>
              <a:sym typeface="Calibri"/>
            </a:endParaRP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3200" baseline="0" dirty="0">
                <a:solidFill>
                  <a:srgbClr val="000000"/>
                </a:solidFill>
                <a:latin typeface="Calibri"/>
                <a:ea typeface="Calibri"/>
                <a:cs typeface="Calibri"/>
                <a:sym typeface="Calibri"/>
              </a:rPr>
              <a:t>Robustness:</a:t>
            </a:r>
          </a:p>
          <a:p>
            <a:pPr marR="0" algn="l" defTabSz="914400" rtl="0" fontAlgn="auto" latinLnBrk="1" hangingPunct="0">
              <a:lnSpc>
                <a:spcPct val="100000"/>
              </a:lnSpc>
              <a:spcBef>
                <a:spcPts val="0"/>
              </a:spcBef>
              <a:spcAft>
                <a:spcPts val="0"/>
              </a:spcAft>
              <a:buClrTx/>
              <a:buSzTx/>
              <a:tabLst/>
            </a:pPr>
            <a:r>
              <a:rPr lang="en-US" sz="3200" b="1" dirty="0">
                <a:solidFill>
                  <a:srgbClr val="000000"/>
                </a:solidFill>
                <a:latin typeface="Calibri"/>
                <a:ea typeface="Calibri"/>
                <a:cs typeface="Calibri"/>
                <a:sym typeface="Calibri"/>
              </a:rPr>
              <a:t>	-</a:t>
            </a:r>
            <a:r>
              <a:rPr lang="en-US" sz="3200" dirty="0">
                <a:solidFill>
                  <a:srgbClr val="000000"/>
                </a:solidFill>
                <a:latin typeface="Calibri"/>
                <a:ea typeface="Calibri"/>
                <a:cs typeface="Calibri"/>
                <a:sym typeface="Calibri"/>
              </a:rPr>
              <a:t>No Single Point of Failure</a:t>
            </a:r>
          </a:p>
          <a:p>
            <a:pPr marR="0" algn="l" defTabSz="914400" rtl="0" fontAlgn="auto" latinLnBrk="1" hangingPunct="0">
              <a:lnSpc>
                <a:spcPct val="100000"/>
              </a:lnSpc>
              <a:spcBef>
                <a:spcPts val="0"/>
              </a:spcBef>
              <a:spcAft>
                <a:spcPts val="0"/>
              </a:spcAft>
              <a:buClrTx/>
              <a:buSzTx/>
              <a:tabLst/>
            </a:pPr>
            <a:r>
              <a:rPr lang="en-US" sz="3200" b="1" baseline="0" dirty="0">
                <a:solidFill>
                  <a:srgbClr val="000000"/>
                </a:solidFill>
                <a:latin typeface="Calibri"/>
                <a:ea typeface="Calibri"/>
                <a:cs typeface="Calibri"/>
                <a:sym typeface="Calibri"/>
              </a:rPr>
              <a:t>	-</a:t>
            </a:r>
            <a:r>
              <a:rPr lang="en-US" sz="3200" b="1" dirty="0">
                <a:solidFill>
                  <a:srgbClr val="000000"/>
                </a:solidFill>
                <a:latin typeface="Calibri"/>
                <a:ea typeface="Calibri"/>
                <a:cs typeface="Calibri"/>
                <a:sym typeface="Calibri"/>
              </a:rPr>
              <a:t> </a:t>
            </a:r>
            <a:r>
              <a:rPr lang="en-US" sz="3200" dirty="0">
                <a:solidFill>
                  <a:srgbClr val="000000"/>
                </a:solidFill>
                <a:latin typeface="Calibri"/>
                <a:ea typeface="Calibri"/>
                <a:cs typeface="Calibri"/>
                <a:sym typeface="Calibri"/>
              </a:rPr>
              <a:t>Other nodes can execute the same task executed on the </a:t>
            </a:r>
          </a:p>
          <a:p>
            <a:pPr marR="0" algn="l" defTabSz="914400" rtl="0" fontAlgn="auto" latinLnBrk="1" hangingPunct="0">
              <a:lnSpc>
                <a:spcPct val="100000"/>
              </a:lnSpc>
              <a:spcBef>
                <a:spcPts val="0"/>
              </a:spcBef>
              <a:spcAft>
                <a:spcPts val="0"/>
              </a:spcAft>
              <a:buClrTx/>
              <a:buSzTx/>
              <a:tabLst/>
            </a:pPr>
            <a:r>
              <a:rPr lang="en-US" sz="3200" dirty="0">
                <a:solidFill>
                  <a:srgbClr val="000000"/>
                </a:solidFill>
                <a:latin typeface="Calibri"/>
                <a:ea typeface="Calibri"/>
                <a:cs typeface="Calibri"/>
                <a:sym typeface="Calibri"/>
              </a:rPr>
              <a:t>	failed node.</a:t>
            </a:r>
            <a:endParaRPr lang="en-US" sz="3200" b="1" baseline="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118098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1234057" cy="1143000"/>
          </a:xfrm>
        </p:spPr>
        <p:txBody>
          <a:bodyPr/>
          <a:lstStyle/>
          <a:p>
            <a:r>
              <a:rPr lang="en-US" dirty="0"/>
              <a:t>Advantages and Disadvantages of Distributed Computing</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11</a:t>
            </a:fld>
            <a:endParaRPr lang="en-US" dirty="0">
              <a:solidFill>
                <a:prstClr val="black">
                  <a:tint val="75000"/>
                </a:prstClr>
              </a:solidFill>
            </a:endParaRPr>
          </a:p>
        </p:txBody>
      </p:sp>
      <p:sp>
        <p:nvSpPr>
          <p:cNvPr id="4" name="TextBox 3"/>
          <p:cNvSpPr txBox="1"/>
          <p:nvPr/>
        </p:nvSpPr>
        <p:spPr>
          <a:xfrm>
            <a:off x="614597" y="1798820"/>
            <a:ext cx="10298243" cy="45243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400" b="1" i="0" u="sng" strike="noStrike" cap="none" spc="0" normalizeH="0" baseline="0" dirty="0">
                <a:ln>
                  <a:noFill/>
                </a:ln>
                <a:solidFill>
                  <a:srgbClr val="000000"/>
                </a:solidFill>
                <a:effectLst/>
                <a:uFillTx/>
                <a:ea typeface="Calibri"/>
                <a:cs typeface="Calibri"/>
                <a:sym typeface="Calibri"/>
              </a:rPr>
              <a:t>Major benefits include:</a:t>
            </a:r>
          </a:p>
          <a:p>
            <a:pPr marL="285750" indent="-285750" latinLnBrk="1" hangingPunct="0">
              <a:buFont typeface="Arial" panose="020B0604020202020204" pitchFamily="34" charset="0"/>
              <a:buChar char="•"/>
            </a:pPr>
            <a:r>
              <a:rPr lang="en-US" sz="2400" b="1" dirty="0">
                <a:solidFill>
                  <a:srgbClr val="000000"/>
                </a:solidFill>
                <a:ea typeface="Calibri"/>
                <a:cs typeface="Calibri"/>
                <a:sym typeface="Calibri"/>
              </a:rPr>
              <a:t>Unlimited Horizontal Scaling </a:t>
            </a:r>
            <a:r>
              <a:rPr lang="en-US" sz="2400" dirty="0">
                <a:solidFill>
                  <a:srgbClr val="000000"/>
                </a:solidFill>
                <a:ea typeface="Calibri"/>
                <a:cs typeface="Calibri"/>
                <a:sym typeface="Calibri"/>
              </a:rPr>
              <a:t>- machines can be added whenever </a:t>
            </a:r>
          </a:p>
          <a:p>
            <a:pPr latinLnBrk="1" hangingPunct="0"/>
            <a:r>
              <a:rPr lang="en-US" sz="2400" dirty="0">
                <a:solidFill>
                  <a:srgbClr val="000000"/>
                </a:solidFill>
                <a:ea typeface="Calibri"/>
                <a:cs typeface="Calibri"/>
                <a:sym typeface="Calibri"/>
              </a:rPr>
              <a:t>required.</a:t>
            </a:r>
          </a:p>
          <a:p>
            <a:pPr marL="285750" indent="-285750" latinLnBrk="1" hangingPunct="0">
              <a:buFont typeface="Arial" panose="020B0604020202020204" pitchFamily="34" charset="0"/>
              <a:buChar char="•"/>
            </a:pPr>
            <a:r>
              <a:rPr lang="en-US" sz="2400" b="1" dirty="0">
                <a:solidFill>
                  <a:srgbClr val="000000"/>
                </a:solidFill>
                <a:ea typeface="Calibri"/>
                <a:cs typeface="Calibri"/>
                <a:sym typeface="Calibri"/>
              </a:rPr>
              <a:t>Low Latency </a:t>
            </a:r>
            <a:r>
              <a:rPr lang="en-US" sz="2400" dirty="0">
                <a:solidFill>
                  <a:srgbClr val="000000"/>
                </a:solidFill>
                <a:ea typeface="Calibri"/>
                <a:cs typeface="Calibri"/>
                <a:sym typeface="Calibri"/>
              </a:rPr>
              <a:t>- having machines that are geographically located closer to users, it will reduce the time it takes to serve users.</a:t>
            </a:r>
          </a:p>
          <a:p>
            <a:pPr marL="285750" indent="-285750" latinLnBrk="1" hangingPunct="0">
              <a:buFont typeface="Arial" panose="020B0604020202020204" pitchFamily="34" charset="0"/>
              <a:buChar char="•"/>
            </a:pPr>
            <a:r>
              <a:rPr lang="en-US" sz="2400" b="1" dirty="0">
                <a:solidFill>
                  <a:srgbClr val="000000"/>
                </a:solidFill>
                <a:ea typeface="Calibri"/>
                <a:cs typeface="Calibri"/>
                <a:sym typeface="Calibri"/>
              </a:rPr>
              <a:t>Fault Tolerance </a:t>
            </a:r>
            <a:r>
              <a:rPr lang="en-US" sz="2400" dirty="0">
                <a:solidFill>
                  <a:srgbClr val="000000"/>
                </a:solidFill>
                <a:ea typeface="Calibri"/>
                <a:cs typeface="Calibri"/>
                <a:sym typeface="Calibri"/>
              </a:rPr>
              <a:t>- if one server or data </a:t>
            </a:r>
            <a:r>
              <a:rPr lang="en-US" sz="2400" dirty="0" err="1">
                <a:solidFill>
                  <a:srgbClr val="000000"/>
                </a:solidFill>
                <a:ea typeface="Calibri"/>
                <a:cs typeface="Calibri"/>
                <a:sym typeface="Calibri"/>
              </a:rPr>
              <a:t>centre</a:t>
            </a:r>
            <a:r>
              <a:rPr lang="en-US" sz="2400" dirty="0">
                <a:solidFill>
                  <a:srgbClr val="000000"/>
                </a:solidFill>
                <a:ea typeface="Calibri"/>
                <a:cs typeface="Calibri"/>
                <a:sym typeface="Calibri"/>
              </a:rPr>
              <a:t> goes down, others could still serve the users of the service.</a:t>
            </a:r>
          </a:p>
          <a:p>
            <a:pPr marL="285750" indent="-285750" latinLnBrk="1" hangingPunct="0">
              <a:buFont typeface="Arial" panose="020B0604020202020204" pitchFamily="34" charset="0"/>
              <a:buChar char="•"/>
            </a:pPr>
            <a:endParaRPr kumimoji="0" lang="en-US" sz="2400" b="0" i="0" u="sng" strike="noStrike" cap="none" spc="0" normalizeH="0" baseline="0" dirty="0">
              <a:ln>
                <a:noFill/>
              </a:ln>
              <a:solidFill>
                <a:srgbClr val="000000"/>
              </a:solidFill>
              <a:effectLst/>
              <a:uFillTx/>
              <a:ea typeface="Calibri"/>
              <a:cs typeface="Calibri"/>
              <a:sym typeface="Calibri"/>
            </a:endParaRPr>
          </a:p>
          <a:p>
            <a:pPr latinLnBrk="1" hangingPunct="0"/>
            <a:r>
              <a:rPr lang="en-US" sz="2400" b="1" u="sng" dirty="0">
                <a:solidFill>
                  <a:srgbClr val="000000"/>
                </a:solidFill>
                <a:ea typeface="Calibri"/>
                <a:cs typeface="Calibri"/>
                <a:sym typeface="Calibri"/>
              </a:rPr>
              <a:t>Disadvantages:</a:t>
            </a:r>
          </a:p>
          <a:p>
            <a:pPr marL="285750" indent="-285750" latinLnBrk="1" hangingPunct="0">
              <a:buFont typeface="Arial" panose="020B0604020202020204" pitchFamily="34" charset="0"/>
              <a:buChar char="•"/>
            </a:pPr>
            <a:r>
              <a:rPr lang="en-IN" sz="2400" dirty="0"/>
              <a:t>Data Integration &amp; Consistency</a:t>
            </a:r>
          </a:p>
          <a:p>
            <a:pPr marL="285750" indent="-285750" latinLnBrk="1" hangingPunct="0">
              <a:buFont typeface="Arial" panose="020B0604020202020204" pitchFamily="34" charset="0"/>
              <a:buChar char="•"/>
            </a:pPr>
            <a:r>
              <a:rPr lang="en-IN" sz="2400" dirty="0"/>
              <a:t>Network and Communication Failure</a:t>
            </a:r>
          </a:p>
          <a:p>
            <a:pPr marL="285750" indent="-285750" latinLnBrk="1" hangingPunct="0">
              <a:buFont typeface="Arial" panose="020B0604020202020204" pitchFamily="34" charset="0"/>
              <a:buChar char="•"/>
            </a:pPr>
            <a:r>
              <a:rPr lang="en-IN" sz="2400" dirty="0"/>
              <a:t>Management Overhead</a:t>
            </a:r>
            <a:endParaRPr kumimoji="0" lang="en-IN" sz="2400" i="0" u="none" strike="noStrike" cap="none" spc="0" normalizeH="0" baseline="0" dirty="0">
              <a:ln>
                <a:noFill/>
              </a:ln>
              <a:solidFill>
                <a:srgbClr val="000000"/>
              </a:solidFill>
              <a:effectLst/>
              <a:uFillTx/>
              <a:ea typeface="Calibri"/>
              <a:cs typeface="Calibri"/>
              <a:sym typeface="Calibri"/>
            </a:endParaRPr>
          </a:p>
        </p:txBody>
      </p:sp>
    </p:spTree>
    <p:extLst>
      <p:ext uri="{BB962C8B-B14F-4D97-AF65-F5344CB8AC3E}">
        <p14:creationId xmlns:p14="http://schemas.microsoft.com/office/powerpoint/2010/main" val="1230050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Computers in a Distributed Computing</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12</a:t>
            </a:fld>
            <a:endParaRPr lang="en-US" dirty="0">
              <a:solidFill>
                <a:prstClr val="black">
                  <a:tint val="75000"/>
                </a:prstClr>
              </a:solidFill>
            </a:endParaRPr>
          </a:p>
        </p:txBody>
      </p:sp>
      <p:sp>
        <p:nvSpPr>
          <p:cNvPr id="4" name="TextBox 3"/>
          <p:cNvSpPr txBox="1"/>
          <p:nvPr/>
        </p:nvSpPr>
        <p:spPr>
          <a:xfrm>
            <a:off x="644577" y="1813810"/>
            <a:ext cx="10981366" cy="378565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3600" b="1" i="0" u="none" strike="noStrike" cap="none" spc="0" normalizeH="0" baseline="0" dirty="0">
                <a:ln>
                  <a:noFill/>
                </a:ln>
                <a:solidFill>
                  <a:srgbClr val="000000"/>
                </a:solidFill>
                <a:effectLst/>
                <a:uFillTx/>
                <a:latin typeface="Calibri"/>
                <a:ea typeface="Calibri"/>
                <a:cs typeface="Calibri"/>
                <a:sym typeface="Calibri"/>
              </a:rPr>
              <a:t>Workstations:  </a:t>
            </a:r>
            <a:r>
              <a:rPr kumimoji="0" lang="en-US" sz="3600" i="0" u="none" strike="noStrike" cap="none" spc="0" normalizeH="0" baseline="0" dirty="0">
                <a:ln>
                  <a:noFill/>
                </a:ln>
                <a:solidFill>
                  <a:srgbClr val="000000"/>
                </a:solidFill>
                <a:effectLst/>
                <a:uFillTx/>
                <a:latin typeface="Calibri"/>
                <a:ea typeface="Calibri"/>
                <a:cs typeface="Calibri"/>
                <a:sym typeface="Calibri"/>
              </a:rPr>
              <a:t>Computers used by end</a:t>
            </a:r>
            <a:r>
              <a:rPr kumimoji="0" lang="en-US" sz="3600" i="0" u="none" strike="noStrike" cap="none" spc="0" normalizeH="0" dirty="0">
                <a:ln>
                  <a:noFill/>
                </a:ln>
                <a:solidFill>
                  <a:srgbClr val="000000"/>
                </a:solidFill>
                <a:effectLst/>
                <a:uFillTx/>
                <a:latin typeface="Calibri"/>
                <a:ea typeface="Calibri"/>
                <a:cs typeface="Calibri"/>
                <a:sym typeface="Calibri"/>
              </a:rPr>
              <a:t> users to perform computing.</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sz="3600" b="1" baseline="0" dirty="0">
                <a:solidFill>
                  <a:srgbClr val="000000"/>
                </a:solidFill>
                <a:latin typeface="Calibri"/>
                <a:ea typeface="Calibri"/>
                <a:cs typeface="Calibri"/>
                <a:sym typeface="Calibri"/>
              </a:rPr>
              <a:t>Servers:</a:t>
            </a:r>
            <a:r>
              <a:rPr lang="en-US" sz="3600" b="1" dirty="0">
                <a:solidFill>
                  <a:srgbClr val="000000"/>
                </a:solidFill>
                <a:latin typeface="Calibri"/>
                <a:ea typeface="Calibri"/>
                <a:cs typeface="Calibri"/>
                <a:sym typeface="Calibri"/>
              </a:rPr>
              <a:t> </a:t>
            </a:r>
            <a:r>
              <a:rPr lang="en-US" sz="3600" dirty="0">
                <a:solidFill>
                  <a:srgbClr val="000000"/>
                </a:solidFill>
                <a:latin typeface="Calibri"/>
                <a:ea typeface="Calibri"/>
                <a:cs typeface="Calibri"/>
                <a:sym typeface="Calibri"/>
              </a:rPr>
              <a:t>Computers which provide resources and </a:t>
            </a:r>
          </a:p>
          <a:p>
            <a:pPr marR="0" algn="l" defTabSz="914400" rtl="0" fontAlgn="auto" latinLnBrk="1" hangingPunct="0">
              <a:lnSpc>
                <a:spcPct val="100000"/>
              </a:lnSpc>
              <a:spcBef>
                <a:spcPts val="0"/>
              </a:spcBef>
              <a:spcAft>
                <a:spcPts val="0"/>
              </a:spcAft>
              <a:buClrTx/>
              <a:buSzTx/>
              <a:tabLst/>
            </a:pPr>
            <a:r>
              <a:rPr lang="en-US" sz="3600" dirty="0">
                <a:solidFill>
                  <a:srgbClr val="000000"/>
                </a:solidFill>
                <a:latin typeface="Calibri"/>
                <a:ea typeface="Calibri"/>
                <a:cs typeface="Calibri"/>
                <a:sym typeface="Calibri"/>
              </a:rPr>
              <a:t>services</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3200" b="1" i="0" u="none" strike="noStrike" cap="none" spc="0" normalizeH="0" baseline="0" dirty="0">
                <a:ln>
                  <a:noFill/>
                </a:ln>
                <a:solidFill>
                  <a:srgbClr val="000000"/>
                </a:solidFill>
                <a:effectLst/>
                <a:uFillTx/>
                <a:latin typeface="Calibri"/>
                <a:ea typeface="Calibri"/>
                <a:cs typeface="Calibri"/>
                <a:sym typeface="Calibri"/>
              </a:rPr>
              <a:t>Personal</a:t>
            </a:r>
            <a:r>
              <a:rPr kumimoji="0" lang="en-US" sz="3200" b="1" i="0" u="none" strike="noStrike" cap="none" spc="0" normalizeH="0" dirty="0">
                <a:ln>
                  <a:noFill/>
                </a:ln>
                <a:solidFill>
                  <a:srgbClr val="000000"/>
                </a:solidFill>
                <a:effectLst/>
                <a:uFillTx/>
                <a:latin typeface="Calibri"/>
                <a:ea typeface="Calibri"/>
                <a:cs typeface="Calibri"/>
                <a:sym typeface="Calibri"/>
              </a:rPr>
              <a:t> Assistance Devices: </a:t>
            </a:r>
            <a:r>
              <a:rPr kumimoji="0" lang="en-US" sz="3200" i="0" u="none" strike="noStrike" cap="none" spc="0" normalizeH="0" dirty="0">
                <a:ln>
                  <a:noFill/>
                </a:ln>
                <a:solidFill>
                  <a:srgbClr val="000000"/>
                </a:solidFill>
                <a:effectLst/>
                <a:uFillTx/>
                <a:latin typeface="Calibri"/>
                <a:ea typeface="Calibri"/>
                <a:cs typeface="Calibri"/>
                <a:sym typeface="Calibri"/>
              </a:rPr>
              <a:t>Handheld devices connected to </a:t>
            </a:r>
          </a:p>
          <a:p>
            <a:pPr marR="0" algn="l" defTabSz="914400" rtl="0" fontAlgn="auto" latinLnBrk="1" hangingPunct="0">
              <a:lnSpc>
                <a:spcPct val="100000"/>
              </a:lnSpc>
              <a:spcBef>
                <a:spcPts val="0"/>
              </a:spcBef>
              <a:spcAft>
                <a:spcPts val="0"/>
              </a:spcAft>
              <a:buClrTx/>
              <a:buSzTx/>
              <a:tabLst/>
            </a:pPr>
            <a:r>
              <a:rPr lang="en-US" sz="3200" dirty="0">
                <a:solidFill>
                  <a:srgbClr val="000000"/>
                </a:solidFill>
                <a:latin typeface="Calibri"/>
                <a:ea typeface="Calibri"/>
                <a:cs typeface="Calibri"/>
                <a:sym typeface="Calibri"/>
              </a:rPr>
              <a:t>    </a:t>
            </a:r>
            <a:r>
              <a:rPr kumimoji="0" lang="en-US" sz="3200" i="0" u="none" strike="noStrike" cap="none" spc="0" normalizeH="0" dirty="0">
                <a:ln>
                  <a:noFill/>
                </a:ln>
                <a:solidFill>
                  <a:srgbClr val="000000"/>
                </a:solidFill>
                <a:effectLst/>
                <a:uFillTx/>
                <a:latin typeface="Calibri"/>
                <a:ea typeface="Calibri"/>
                <a:cs typeface="Calibri"/>
                <a:sym typeface="Calibri"/>
              </a:rPr>
              <a:t>the system via a wireless network.</a:t>
            </a:r>
          </a:p>
          <a:p>
            <a:pPr marR="0" algn="l" defTabSz="914400" rtl="0" fontAlgn="auto" latinLnBrk="1" hangingPunct="0">
              <a:lnSpc>
                <a:spcPct val="100000"/>
              </a:lnSpc>
              <a:spcBef>
                <a:spcPts val="0"/>
              </a:spcBef>
              <a:spcAft>
                <a:spcPts val="0"/>
              </a:spcAft>
              <a:buClrTx/>
              <a:buSzTx/>
              <a:tabLst/>
            </a:pPr>
            <a:endParaRPr kumimoji="0" lang="en-US" sz="3200" i="0" u="none" strike="noStrike" cap="none" spc="0" normalizeH="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49699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Grid Computing</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13</a:t>
            </a:fld>
            <a:endParaRPr lang="en-US" dirty="0">
              <a:solidFill>
                <a:prstClr val="black">
                  <a:tint val="75000"/>
                </a:prstClr>
              </a:solidFill>
            </a:endParaRPr>
          </a:p>
        </p:txBody>
      </p:sp>
      <p:sp>
        <p:nvSpPr>
          <p:cNvPr id="4" name="TextBox 3"/>
          <p:cNvSpPr txBox="1"/>
          <p:nvPr/>
        </p:nvSpPr>
        <p:spPr>
          <a:xfrm>
            <a:off x="406400" y="1582057"/>
            <a:ext cx="11199446" cy="526297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kumimoji="0" lang="en-US" sz="2800" b="1" i="0" u="none" strike="noStrike" cap="none" spc="0" normalizeH="0" baseline="0" dirty="0">
                <a:ln>
                  <a:noFill/>
                </a:ln>
                <a:solidFill>
                  <a:srgbClr val="000000"/>
                </a:solidFill>
                <a:effectLst/>
                <a:uFillTx/>
                <a:latin typeface="Calibri"/>
                <a:ea typeface="Calibri"/>
                <a:cs typeface="Calibri"/>
                <a:sym typeface="Calibri"/>
              </a:rPr>
              <a:t>Def(Grid): </a:t>
            </a:r>
          </a:p>
          <a:p>
            <a:pPr latinLnBrk="1" hangingPunct="0"/>
            <a:r>
              <a:rPr lang="en-US" sz="2800" dirty="0">
                <a:sym typeface="Calibri"/>
              </a:rPr>
              <a:t>A</a:t>
            </a:r>
            <a:r>
              <a:rPr lang="en-US" sz="2800" dirty="0"/>
              <a:t> grid can be defined as a large-scale geographically </a:t>
            </a:r>
            <a:r>
              <a:rPr lang="en-US" sz="2800" b="1" dirty="0"/>
              <a:t>distributed </a:t>
            </a:r>
          </a:p>
          <a:p>
            <a:pPr latinLnBrk="1" hangingPunct="0"/>
            <a:r>
              <a:rPr lang="en-US" sz="2800" dirty="0"/>
              <a:t>hardware and software infrastructure composed of </a:t>
            </a:r>
            <a:r>
              <a:rPr lang="en-US" sz="2800" b="1" dirty="0"/>
              <a:t>heterogeneous </a:t>
            </a:r>
          </a:p>
          <a:p>
            <a:pPr latinLnBrk="1" hangingPunct="0"/>
            <a:r>
              <a:rPr lang="en-US" sz="2800" b="1" dirty="0"/>
              <a:t>networked resources </a:t>
            </a:r>
            <a:r>
              <a:rPr lang="en-US" sz="2800" dirty="0"/>
              <a:t>owned and shared by multiple administrative </a:t>
            </a:r>
          </a:p>
          <a:p>
            <a:pPr latinLnBrk="1" hangingPunct="0"/>
            <a:r>
              <a:rPr lang="en-US" sz="2800" dirty="0"/>
              <a:t>organizations which are coordinated to provide </a:t>
            </a:r>
            <a:r>
              <a:rPr lang="en-US" sz="2800" b="1" dirty="0"/>
              <a:t>transparent</a:t>
            </a:r>
            <a:r>
              <a:rPr lang="en-US" sz="2800" dirty="0"/>
              <a:t>, </a:t>
            </a:r>
          </a:p>
          <a:p>
            <a:pPr latinLnBrk="1" hangingPunct="0"/>
            <a:r>
              <a:rPr lang="en-US" sz="2800" b="1" dirty="0"/>
              <a:t>dependable</a:t>
            </a:r>
            <a:r>
              <a:rPr lang="en-US" sz="2800" dirty="0"/>
              <a:t>, </a:t>
            </a:r>
            <a:r>
              <a:rPr lang="en-US" sz="2800" b="1" dirty="0"/>
              <a:t>pervasive</a:t>
            </a:r>
            <a:r>
              <a:rPr lang="en-US" sz="2800" dirty="0"/>
              <a:t> and </a:t>
            </a:r>
            <a:r>
              <a:rPr lang="en-US" sz="2800" b="1" dirty="0"/>
              <a:t>consistent</a:t>
            </a:r>
            <a:r>
              <a:rPr lang="en-US" sz="2800" dirty="0"/>
              <a:t> computing support to a wide range of applications. </a:t>
            </a:r>
          </a:p>
          <a:p>
            <a:pPr latinLnBrk="1" hangingPunct="0"/>
            <a:r>
              <a:rPr lang="en-US" sz="2800" dirty="0"/>
              <a:t>-The grid size may vary from small to large enterprises network</a:t>
            </a:r>
            <a:r>
              <a:rPr lang="en-US" dirty="0"/>
              <a:t>.</a:t>
            </a:r>
            <a:endParaRPr lang="en-US" sz="2800" dirty="0"/>
          </a:p>
          <a:p>
            <a:pPr marL="457200" indent="-457200" latinLnBrk="1" hangingPunct="0">
              <a:buFontTx/>
              <a:buChar char="-"/>
            </a:pPr>
            <a:r>
              <a:rPr lang="en-US" sz="2800" dirty="0"/>
              <a:t>These applications can perform either distributed computing, high </a:t>
            </a:r>
          </a:p>
          <a:p>
            <a:pPr latinLnBrk="1" hangingPunct="0"/>
            <a:r>
              <a:rPr lang="en-US" sz="2800" dirty="0"/>
              <a:t>throughput computing, on-demand computing, data-intensive </a:t>
            </a:r>
          </a:p>
          <a:p>
            <a:pPr latinLnBrk="1" hangingPunct="0"/>
            <a:r>
              <a:rPr lang="en-US" sz="2800" dirty="0"/>
              <a:t>computing, collaborative computing or multimedia computing.</a:t>
            </a:r>
          </a:p>
          <a:p>
            <a:pPr latinLnBrk="1" hangingPunct="0"/>
            <a:r>
              <a:rPr lang="en-US" sz="2800" b="1" dirty="0">
                <a:solidFill>
                  <a:srgbClr val="000000"/>
                </a:solidFill>
                <a:latin typeface="Calibri"/>
                <a:ea typeface="Calibri"/>
                <a:cs typeface="Calibri"/>
                <a:sym typeface="Calibri"/>
              </a:rPr>
              <a:t>Ref: </a:t>
            </a:r>
            <a:r>
              <a:rPr lang="en-US" sz="2800" dirty="0">
                <a:solidFill>
                  <a:srgbClr val="000000"/>
                </a:solidFill>
                <a:latin typeface="Calibri"/>
                <a:ea typeface="Calibri"/>
                <a:cs typeface="Calibri"/>
                <a:sym typeface="Calibri"/>
                <a:hlinkClick r:id="rId2"/>
              </a:rPr>
              <a:t>https://www.gsic.uva.es/uploaded_files/BoteACG03.pdf</a:t>
            </a:r>
            <a:endParaRPr lang="en-US" sz="2800"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640702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Grid Computing (</a:t>
            </a:r>
            <a:r>
              <a:rPr lang="en-US" b="1" dirty="0" err="1"/>
              <a:t>Cont</a:t>
            </a:r>
            <a:r>
              <a:rPr lang="en-US" b="1" dirty="0"/>
              <a:t>…)</a:t>
            </a:r>
            <a:endParaRPr lang="en-IN" b="1" dirty="0"/>
          </a:p>
        </p:txBody>
      </p:sp>
      <p:sp>
        <p:nvSpPr>
          <p:cNvPr id="3" name="Text Placeholder 2"/>
          <p:cNvSpPr>
            <a:spLocks noGrp="1"/>
          </p:cNvSpPr>
          <p:nvPr>
            <p:ph type="body" idx="1"/>
          </p:nvPr>
        </p:nvSpPr>
        <p:spPr/>
        <p:txBody>
          <a:bodyPr>
            <a:normAutofit fontScale="85000" lnSpcReduction="20000"/>
          </a:bodyPr>
          <a:lstStyle/>
          <a:p>
            <a:pPr marL="0" indent="0">
              <a:buNone/>
            </a:pPr>
            <a:r>
              <a:rPr lang="en-US" b="1" dirty="0"/>
              <a:t>Grid computing</a:t>
            </a:r>
            <a:r>
              <a:rPr lang="en-US" dirty="0"/>
              <a:t> is a group of computers physically connected (over a network or with </a:t>
            </a:r>
            <a:r>
              <a:rPr lang="en-US" dirty="0">
                <a:hlinkClick r:id="rId2"/>
              </a:rPr>
              <a:t>Internet</a:t>
            </a:r>
            <a:r>
              <a:rPr lang="en-US" dirty="0"/>
              <a:t>) to perform a dedicated tasks together, such as analyzing e-commerce data and solve a complex problem</a:t>
            </a:r>
          </a:p>
          <a:p>
            <a:r>
              <a:rPr lang="en-US" dirty="0"/>
              <a:t>All machines on that network work under the same protocol to act like a virtual supercomputer. The task that they work on may include analyzing huge datasets or simulating situations which require high computing power. </a:t>
            </a:r>
          </a:p>
          <a:p>
            <a:r>
              <a:rPr lang="en-US" dirty="0"/>
              <a:t>Computers on the network contribute resources like processing power and storage capacity to the network.</a:t>
            </a:r>
          </a:p>
          <a:p>
            <a:pPr marL="0" indent="0">
              <a:buNone/>
            </a:pPr>
            <a:endParaRPr lang="en-US" dirty="0"/>
          </a:p>
          <a:p>
            <a:pPr marL="0" indent="0">
              <a:buNone/>
            </a:pPr>
            <a:r>
              <a:rPr lang="en-US" dirty="0"/>
              <a:t>Note: Grid Computing is a subset of distributed computing, where a virtual super computer comprises of machines on a network connected by some bus, mostly Ethernet or sometimes the Internet. </a:t>
            </a:r>
            <a:endParaRPr lang="en-US" b="1" dirty="0"/>
          </a:p>
        </p:txBody>
      </p:sp>
      <p:sp>
        <p:nvSpPr>
          <p:cNvPr id="4" name="Slide Number Placeholder 3"/>
          <p:cNvSpPr>
            <a:spLocks noGrp="1"/>
          </p:cNvSpPr>
          <p:nvPr>
            <p:ph type="sldNum" sz="quarter" idx="2"/>
          </p:nvPr>
        </p:nvSpPr>
        <p:spPr/>
        <p:txBody>
          <a:bodyPr/>
          <a:lstStyle/>
          <a:p>
            <a:fld id="{86CB4B4D-7CA3-9044-876B-883B54F8677D}" type="slidenum">
              <a:rPr lang="en-IN" smtClean="0"/>
              <a:pPr/>
              <a:t>14</a:t>
            </a:fld>
            <a:endParaRPr lang="en-IN"/>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7952760" y="71640"/>
              <a:ext cx="497160" cy="1956960"/>
            </p14:xfrm>
          </p:contentPart>
        </mc:Choice>
        <mc:Fallback xmlns="">
          <p:pic>
            <p:nvPicPr>
              <p:cNvPr id="5" name="Ink 4"/>
              <p:cNvPicPr/>
              <p:nvPr/>
            </p:nvPicPr>
            <p:blipFill>
              <a:blip r:embed="rId4"/>
              <a:stretch>
                <a:fillRect/>
              </a:stretch>
            </p:blipFill>
            <p:spPr>
              <a:xfrm>
                <a:off x="7950240" y="69120"/>
                <a:ext cx="502200" cy="1962000"/>
              </a:xfrm>
              <a:prstGeom prst="rect">
                <a:avLst/>
              </a:prstGeom>
            </p:spPr>
          </p:pic>
        </mc:Fallback>
      </mc:AlternateContent>
    </p:spTree>
    <p:extLst>
      <p:ext uri="{BB962C8B-B14F-4D97-AF65-F5344CB8AC3E}">
        <p14:creationId xmlns:p14="http://schemas.microsoft.com/office/powerpoint/2010/main" val="420936081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Grid Computing (</a:t>
            </a:r>
            <a:r>
              <a:rPr lang="en-US" b="1" dirty="0" err="1"/>
              <a:t>Cont</a:t>
            </a:r>
            <a:r>
              <a:rPr lang="en-US" b="1" dirty="0"/>
              <a:t>…)</a:t>
            </a:r>
            <a:endParaRPr lang="en-IN" b="1" dirty="0"/>
          </a:p>
        </p:txBody>
      </p:sp>
      <p:sp>
        <p:nvSpPr>
          <p:cNvPr id="3" name="Text Placeholder 2"/>
          <p:cNvSpPr>
            <a:spLocks noGrp="1"/>
          </p:cNvSpPr>
          <p:nvPr>
            <p:ph type="body" idx="1"/>
          </p:nvPr>
        </p:nvSpPr>
        <p:spPr/>
        <p:txBody>
          <a:bodyPr/>
          <a:lstStyle/>
          <a:p>
            <a:r>
              <a:rPr lang="en-US" dirty="0"/>
              <a:t>Users (or client applications) gain access to computing resources (processors, storage, data, applications and so on) as needed without any information about the location of these resources and the underlying hardware and operating systems.</a:t>
            </a:r>
          </a:p>
          <a:p>
            <a:r>
              <a:rPr lang="en-US" dirty="0"/>
              <a:t>The Grid links together computing resources (PCs, Workstations, Servers, Storage elements and provides a mechanism to access these. </a:t>
            </a:r>
          </a:p>
          <a:p>
            <a:endParaRPr lang="en-IN" dirty="0"/>
          </a:p>
        </p:txBody>
      </p:sp>
      <p:sp>
        <p:nvSpPr>
          <p:cNvPr id="4" name="Slide Number Placeholder 3"/>
          <p:cNvSpPr>
            <a:spLocks noGrp="1"/>
          </p:cNvSpPr>
          <p:nvPr>
            <p:ph type="sldNum" sz="quarter" idx="2"/>
          </p:nvPr>
        </p:nvSpPr>
        <p:spPr/>
        <p:txBody>
          <a:bodyPr/>
          <a:lstStyle/>
          <a:p>
            <a:fld id="{86CB4B4D-7CA3-9044-876B-883B54F8677D}" type="slidenum">
              <a:rPr lang="en-IN" smtClean="0"/>
              <a:pPr/>
              <a:t>15</a:t>
            </a:fld>
            <a:endParaRPr lang="en-IN"/>
          </a:p>
        </p:txBody>
      </p:sp>
    </p:spTree>
    <p:extLst>
      <p:ext uri="{BB962C8B-B14F-4D97-AF65-F5344CB8AC3E}">
        <p14:creationId xmlns:p14="http://schemas.microsoft.com/office/powerpoint/2010/main" val="389568197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2"/>
          </p:nvPr>
        </p:nvSpPr>
        <p:spPr/>
        <p:txBody>
          <a:bodyPr/>
          <a:lstStyle/>
          <a:p>
            <a:fld id="{86CB4B4D-7CA3-9044-876B-883B54F8677D}" type="slidenum">
              <a:rPr lang="en-IN" smtClean="0"/>
              <a:pPr/>
              <a:t>16</a:t>
            </a:fld>
            <a:endParaRPr lang="en-IN"/>
          </a:p>
        </p:txBody>
      </p:sp>
      <p:pic>
        <p:nvPicPr>
          <p:cNvPr id="5" name="Picture 4"/>
          <p:cNvPicPr>
            <a:picLocks noChangeAspect="1"/>
          </p:cNvPicPr>
          <p:nvPr/>
        </p:nvPicPr>
        <p:blipFill>
          <a:blip r:embed="rId2"/>
          <a:stretch>
            <a:fillRect/>
          </a:stretch>
        </p:blipFill>
        <p:spPr>
          <a:xfrm>
            <a:off x="362857" y="116342"/>
            <a:ext cx="11219543" cy="6422571"/>
          </a:xfrm>
          <a:prstGeom prst="rect">
            <a:avLst/>
          </a:prstGeom>
        </p:spPr>
      </p:pic>
    </p:spTree>
    <p:extLst>
      <p:ext uri="{BB962C8B-B14F-4D97-AF65-F5344CB8AC3E}">
        <p14:creationId xmlns:p14="http://schemas.microsoft.com/office/powerpoint/2010/main" val="189389583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Need of Grid Computing</a:t>
            </a:r>
            <a:endParaRPr lang="en-IN" b="1" dirty="0"/>
          </a:p>
        </p:txBody>
      </p:sp>
      <p:sp>
        <p:nvSpPr>
          <p:cNvPr id="3" name="Text Placeholder 2"/>
          <p:cNvSpPr>
            <a:spLocks noGrp="1"/>
          </p:cNvSpPr>
          <p:nvPr>
            <p:ph type="body" idx="1"/>
          </p:nvPr>
        </p:nvSpPr>
        <p:spPr/>
        <p:txBody>
          <a:bodyPr>
            <a:normAutofit fontScale="77500" lnSpcReduction="20000"/>
          </a:bodyPr>
          <a:lstStyle/>
          <a:p>
            <a:pPr marL="0" indent="0">
              <a:buNone/>
            </a:pPr>
            <a:r>
              <a:rPr lang="en-US" dirty="0"/>
              <a:t>The basic idea of Grid Computing is to utilize the idle CPU cycles and storage of million of computer systems across a worldwide network function as a flexible, pervasive, and inexpensive accessible pool that could be </a:t>
            </a:r>
            <a:r>
              <a:rPr lang="en-US" b="1" dirty="0"/>
              <a:t>harnessed by anyone who needs it</a:t>
            </a:r>
            <a:r>
              <a:rPr lang="en-US" dirty="0"/>
              <a:t>, similar to the way power companies and their users share the electrical grid.</a:t>
            </a:r>
          </a:p>
          <a:p>
            <a:r>
              <a:rPr lang="en-US" dirty="0"/>
              <a:t>Exploiting underutilized resources.</a:t>
            </a:r>
          </a:p>
          <a:p>
            <a:r>
              <a:rPr lang="en-US" dirty="0"/>
              <a:t>Today’s </a:t>
            </a:r>
            <a:r>
              <a:rPr lang="en-US" dirty="0" err="1"/>
              <a:t>Scienece</a:t>
            </a:r>
            <a:r>
              <a:rPr lang="en-US" dirty="0"/>
              <a:t>/Research is based on computations, data analysis, data visualization and collaborations where grid computing could be helpful.</a:t>
            </a:r>
          </a:p>
          <a:p>
            <a:r>
              <a:rPr lang="en-US" dirty="0"/>
              <a:t>Scientific and Engineering problems are becoming more complex and users prefer more accurate, precise solutions to their problems in the shortest possible time.</a:t>
            </a:r>
          </a:p>
          <a:p>
            <a:pPr marL="0" indent="0">
              <a:buNone/>
            </a:pPr>
            <a:endParaRPr lang="en-US" dirty="0"/>
          </a:p>
          <a:p>
            <a:pPr marL="0" indent="0">
              <a:buNone/>
            </a:pPr>
            <a:r>
              <a:rPr lang="en-US" b="1" dirty="0"/>
              <a:t>Example applications of Grid computing </a:t>
            </a:r>
            <a:r>
              <a:rPr lang="en-US" dirty="0"/>
              <a:t>are in various domains: Weather forecast applications, Protein Analysis, Detection and modelling natural disasters, etc. </a:t>
            </a:r>
            <a:endParaRPr lang="en-IN" dirty="0"/>
          </a:p>
        </p:txBody>
      </p:sp>
      <p:sp>
        <p:nvSpPr>
          <p:cNvPr id="4" name="Slide Number Placeholder 3"/>
          <p:cNvSpPr>
            <a:spLocks noGrp="1"/>
          </p:cNvSpPr>
          <p:nvPr>
            <p:ph type="sldNum" sz="quarter" idx="2"/>
          </p:nvPr>
        </p:nvSpPr>
        <p:spPr/>
        <p:txBody>
          <a:bodyPr/>
          <a:lstStyle/>
          <a:p>
            <a:fld id="{86CB4B4D-7CA3-9044-876B-883B54F8677D}" type="slidenum">
              <a:rPr lang="en-IN" smtClean="0"/>
              <a:pPr/>
              <a:t>17</a:t>
            </a:fld>
            <a:endParaRPr lang="en-IN"/>
          </a:p>
        </p:txBody>
      </p:sp>
    </p:spTree>
    <p:extLst>
      <p:ext uri="{BB962C8B-B14F-4D97-AF65-F5344CB8AC3E}">
        <p14:creationId xmlns:p14="http://schemas.microsoft.com/office/powerpoint/2010/main" val="240801446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Grids</a:t>
            </a:r>
            <a:endParaRPr lang="en-IN" b="1" dirty="0"/>
          </a:p>
        </p:txBody>
      </p:sp>
      <p:sp>
        <p:nvSpPr>
          <p:cNvPr id="3" name="Text Placeholder 2"/>
          <p:cNvSpPr>
            <a:spLocks noGrp="1"/>
          </p:cNvSpPr>
          <p:nvPr>
            <p:ph type="body" idx="1"/>
          </p:nvPr>
        </p:nvSpPr>
        <p:spPr/>
        <p:txBody>
          <a:bodyPr/>
          <a:lstStyle/>
          <a:p>
            <a:pPr marL="0" indent="0">
              <a:buNone/>
            </a:pPr>
            <a:r>
              <a:rPr lang="en-US" b="1" u="sng" dirty="0"/>
              <a:t>Computational Grid:</a:t>
            </a:r>
            <a:r>
              <a:rPr lang="en-US" b="1" dirty="0"/>
              <a:t> </a:t>
            </a:r>
            <a:r>
              <a:rPr lang="en-US" dirty="0"/>
              <a:t>It provide secure access to huge pool of shared processing power suitable for high throughput applications and computation intensive computing.</a:t>
            </a:r>
          </a:p>
          <a:p>
            <a:pPr marL="0" indent="0">
              <a:buNone/>
            </a:pPr>
            <a:r>
              <a:rPr lang="en-US" b="1" u="sng" dirty="0"/>
              <a:t>Data Grid: </a:t>
            </a:r>
            <a:r>
              <a:rPr lang="en-US" dirty="0"/>
              <a:t>It provides an infrastructure to support data storage, data discovery, data handling, data publication, data manipulation of large volumes of data actually stored in various heterogeneous databases and file systems.</a:t>
            </a:r>
          </a:p>
          <a:p>
            <a:pPr marL="0" indent="0">
              <a:buNone/>
            </a:pPr>
            <a:r>
              <a:rPr lang="en-US" b="1" u="sng" dirty="0"/>
              <a:t>Collaborative Grid: </a:t>
            </a:r>
            <a:r>
              <a:rPr lang="en-US" dirty="0"/>
              <a:t>It is the grid which solves collaborative problems.</a:t>
            </a:r>
            <a:endParaRPr lang="en-US" b="1" u="sng" dirty="0"/>
          </a:p>
          <a:p>
            <a:pPr marL="0" indent="0">
              <a:buNone/>
            </a:pPr>
            <a:endParaRPr lang="en-US" b="1" dirty="0"/>
          </a:p>
          <a:p>
            <a:pPr marL="0" indent="0">
              <a:buNone/>
            </a:pPr>
            <a:endParaRPr lang="en-IN" b="1" u="sng" dirty="0"/>
          </a:p>
        </p:txBody>
      </p:sp>
      <p:sp>
        <p:nvSpPr>
          <p:cNvPr id="4" name="Slide Number Placeholder 3"/>
          <p:cNvSpPr>
            <a:spLocks noGrp="1"/>
          </p:cNvSpPr>
          <p:nvPr>
            <p:ph type="sldNum" sz="quarter" idx="2"/>
          </p:nvPr>
        </p:nvSpPr>
        <p:spPr/>
        <p:txBody>
          <a:bodyPr/>
          <a:lstStyle/>
          <a:p>
            <a:fld id="{86CB4B4D-7CA3-9044-876B-883B54F8677D}" type="slidenum">
              <a:rPr lang="en-IN" smtClean="0"/>
              <a:pPr/>
              <a:t>18</a:t>
            </a:fld>
            <a:endParaRPr lang="en-IN"/>
          </a:p>
        </p:txBody>
      </p:sp>
    </p:spTree>
    <p:extLst>
      <p:ext uri="{BB962C8B-B14F-4D97-AF65-F5344CB8AC3E}">
        <p14:creationId xmlns:p14="http://schemas.microsoft.com/office/powerpoint/2010/main" val="130612719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and Disadvantages of Grid Computing</a:t>
            </a:r>
            <a:endParaRPr lang="en-IN" b="1" dirty="0"/>
          </a:p>
        </p:txBody>
      </p:sp>
      <p:sp>
        <p:nvSpPr>
          <p:cNvPr id="3" name="Text Placeholder 2"/>
          <p:cNvSpPr>
            <a:spLocks noGrp="1"/>
          </p:cNvSpPr>
          <p:nvPr>
            <p:ph type="body" idx="1"/>
          </p:nvPr>
        </p:nvSpPr>
        <p:spPr/>
        <p:txBody>
          <a:bodyPr>
            <a:normAutofit lnSpcReduction="10000"/>
          </a:bodyPr>
          <a:lstStyle/>
          <a:p>
            <a:pPr marL="0" indent="0">
              <a:buNone/>
            </a:pPr>
            <a:r>
              <a:rPr lang="en-US" b="1" u="sng" dirty="0"/>
              <a:t>Advantages:</a:t>
            </a:r>
          </a:p>
          <a:p>
            <a:r>
              <a:rPr lang="en-US" dirty="0"/>
              <a:t>It can solve more complex problems in a very short span of time.</a:t>
            </a:r>
          </a:p>
          <a:p>
            <a:r>
              <a:rPr lang="en-US" dirty="0"/>
              <a:t>It can easily combine with other organizations.</a:t>
            </a:r>
          </a:p>
          <a:p>
            <a:r>
              <a:rPr lang="en-US" dirty="0"/>
              <a:t>It can make better use of existing hardware.</a:t>
            </a:r>
          </a:p>
          <a:p>
            <a:r>
              <a:rPr lang="en-US" dirty="0"/>
              <a:t>Scalability</a:t>
            </a:r>
          </a:p>
          <a:p>
            <a:pPr marL="0" indent="0">
              <a:buNone/>
            </a:pPr>
            <a:r>
              <a:rPr lang="en-US" b="1" u="sng" dirty="0"/>
              <a:t>Disadvantages:</a:t>
            </a:r>
          </a:p>
          <a:p>
            <a:r>
              <a:rPr lang="en-US" dirty="0"/>
              <a:t>Challenges with sharing resources (especially across different admin domains)</a:t>
            </a:r>
          </a:p>
          <a:p>
            <a:r>
              <a:rPr lang="en-US" dirty="0"/>
              <a:t>It is very non interactive.</a:t>
            </a:r>
            <a:endParaRPr lang="en-IN" b="1" u="sng" dirty="0"/>
          </a:p>
        </p:txBody>
      </p:sp>
      <p:sp>
        <p:nvSpPr>
          <p:cNvPr id="4" name="Slide Number Placeholder 3"/>
          <p:cNvSpPr>
            <a:spLocks noGrp="1"/>
          </p:cNvSpPr>
          <p:nvPr>
            <p:ph type="sldNum" sz="quarter" idx="2"/>
          </p:nvPr>
        </p:nvSpPr>
        <p:spPr/>
        <p:txBody>
          <a:bodyPr/>
          <a:lstStyle/>
          <a:p>
            <a:fld id="{86CB4B4D-7CA3-9044-876B-883B54F8677D}" type="slidenum">
              <a:rPr lang="en-IN" smtClean="0"/>
              <a:pPr/>
              <a:t>19</a:t>
            </a:fld>
            <a:endParaRPr lang="en-IN"/>
          </a:p>
        </p:txBody>
      </p:sp>
    </p:spTree>
    <p:extLst>
      <p:ext uri="{BB962C8B-B14F-4D97-AF65-F5344CB8AC3E}">
        <p14:creationId xmlns:p14="http://schemas.microsoft.com/office/powerpoint/2010/main" val="47721503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2</a:t>
            </a:fld>
            <a:endParaRPr lang="en-US" dirty="0">
              <a:solidFill>
                <a:prstClr val="black">
                  <a:tint val="75000"/>
                </a:prstClr>
              </a:solidFill>
            </a:endParaRPr>
          </a:p>
        </p:txBody>
      </p:sp>
      <p:sp>
        <p:nvSpPr>
          <p:cNvPr id="4" name="TextBox 3"/>
          <p:cNvSpPr txBox="1"/>
          <p:nvPr/>
        </p:nvSpPr>
        <p:spPr>
          <a:xfrm>
            <a:off x="986971" y="1857829"/>
            <a:ext cx="10769600" cy="350865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Calibri"/>
                <a:ea typeface="Calibri"/>
                <a:cs typeface="Calibri"/>
                <a:sym typeface="Calibri"/>
              </a:rPr>
              <a:t>What is Datacenter?</a:t>
            </a:r>
          </a:p>
          <a:p>
            <a:pPr marL="0" marR="0" indent="0" algn="l" defTabSz="914400" rtl="0" fontAlgn="auto" latinLnBrk="1" hangingPunct="0">
              <a:lnSpc>
                <a:spcPct val="100000"/>
              </a:lnSpc>
              <a:spcBef>
                <a:spcPts val="0"/>
              </a:spcBef>
              <a:spcAft>
                <a:spcPts val="0"/>
              </a:spcAft>
              <a:buClrTx/>
              <a:buSzTx/>
              <a:buFontTx/>
              <a:buNone/>
              <a:tabLst/>
            </a:pPr>
            <a:endParaRPr kumimoji="0" lang="en-US" sz="2800" b="0" i="0" u="none" strike="noStrike" cap="none" spc="0" normalizeH="0" baseline="0" dirty="0">
              <a:ln>
                <a:noFill/>
              </a:ln>
              <a:solidFill>
                <a:srgbClr val="000000"/>
              </a:solidFill>
              <a:effectLst/>
              <a:uFillTx/>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r>
              <a:rPr kumimoji="0" lang="en-US" sz="2800" b="0" i="0" u="none" strike="noStrike" cap="none" spc="0" normalizeH="0" dirty="0">
                <a:ln>
                  <a:noFill/>
                </a:ln>
                <a:solidFill>
                  <a:srgbClr val="000000"/>
                </a:solidFill>
                <a:effectLst/>
                <a:uFillTx/>
                <a:latin typeface="Calibri"/>
                <a:ea typeface="Calibri"/>
                <a:cs typeface="Calibri"/>
                <a:sym typeface="Calibri"/>
              </a:rPr>
              <a:t>Who need Datacenters?</a:t>
            </a:r>
          </a:p>
          <a:p>
            <a:pPr marL="0" marR="0" indent="0" algn="l" defTabSz="914400" rtl="0" fontAlgn="auto" latinLnBrk="1" hangingPunct="0">
              <a:lnSpc>
                <a:spcPct val="100000"/>
              </a:lnSpc>
              <a:spcBef>
                <a:spcPts val="0"/>
              </a:spcBef>
              <a:spcAft>
                <a:spcPts val="0"/>
              </a:spcAft>
              <a:buClrTx/>
              <a:buSzTx/>
              <a:buFontTx/>
              <a:buNone/>
              <a:tabLst/>
            </a:pPr>
            <a:endParaRPr lang="en-US" sz="2800" dirty="0">
              <a:solidFill>
                <a:srgbClr val="000000"/>
              </a:solidFill>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r>
              <a:rPr kumimoji="0" lang="en-US" sz="2800" b="0" i="0" u="none" strike="noStrike" cap="none" spc="0" normalizeH="0" dirty="0">
                <a:ln>
                  <a:noFill/>
                </a:ln>
                <a:solidFill>
                  <a:srgbClr val="000000"/>
                </a:solidFill>
                <a:effectLst/>
                <a:uFillTx/>
                <a:latin typeface="Calibri"/>
                <a:ea typeface="Calibri"/>
                <a:cs typeface="Calibri"/>
                <a:sym typeface="Calibri"/>
              </a:rPr>
              <a:t>What could be total cost of setting up a typical Datacenter (including its maintenance for a period of 5 years)?</a:t>
            </a:r>
          </a:p>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dirty="0">
              <a:ln>
                <a:noFill/>
              </a:ln>
              <a:solidFill>
                <a:srgbClr val="000000"/>
              </a:solidFill>
              <a:effectLst/>
              <a:uFillTx/>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dirty="0">
              <a:ln>
                <a:noFill/>
              </a:ln>
              <a:solidFill>
                <a:srgbClr val="000000"/>
              </a:solidFill>
              <a:effectLst/>
              <a:uFillTx/>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816591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 Computing</a:t>
            </a:r>
            <a:endParaRPr lang="en-IN" b="1" dirty="0"/>
          </a:p>
        </p:txBody>
      </p:sp>
      <p:sp>
        <p:nvSpPr>
          <p:cNvPr id="3" name="Text Placeholder 2"/>
          <p:cNvSpPr>
            <a:spLocks noGrp="1"/>
          </p:cNvSpPr>
          <p:nvPr>
            <p:ph type="body" idx="1"/>
          </p:nvPr>
        </p:nvSpPr>
        <p:spPr/>
        <p:txBody>
          <a:bodyPr>
            <a:normAutofit fontScale="77500" lnSpcReduction="20000"/>
          </a:bodyPr>
          <a:lstStyle/>
          <a:p>
            <a:pPr marL="0" indent="0">
              <a:buNone/>
            </a:pPr>
            <a:r>
              <a:rPr lang="en-US" b="1" dirty="0"/>
              <a:t>Clustering </a:t>
            </a:r>
            <a:r>
              <a:rPr lang="en-US" dirty="0"/>
              <a:t>refers to establishing connectivity among two or more servers in order to make it work like one.</a:t>
            </a:r>
            <a:endParaRPr lang="en-US" b="1" dirty="0"/>
          </a:p>
          <a:p>
            <a:r>
              <a:rPr lang="en-US" b="1" dirty="0"/>
              <a:t>Cluster computing</a:t>
            </a:r>
            <a:r>
              <a:rPr lang="en-US" dirty="0"/>
              <a:t> or </a:t>
            </a:r>
            <a:r>
              <a:rPr lang="en-US" i="1" dirty="0"/>
              <a:t>High-Performance computing</a:t>
            </a:r>
            <a:r>
              <a:rPr lang="en-US" dirty="0"/>
              <a:t> frameworks is a form of computing in which bunch of computers (often called nodes) that are connected through a LAN (local area network) so that, they behave like a single machine. </a:t>
            </a:r>
          </a:p>
          <a:p>
            <a:r>
              <a:rPr lang="en-US" b="1" dirty="0"/>
              <a:t>A computer cluster is a single logical unit consisting of multiple computers that are linked through a LAN. </a:t>
            </a:r>
            <a:r>
              <a:rPr lang="en-US" dirty="0"/>
              <a:t>The networked computers essentially act as a single, much more powerful machine. </a:t>
            </a:r>
          </a:p>
          <a:p>
            <a:r>
              <a:rPr lang="en-US" dirty="0"/>
              <a:t>A computer cluster provides much faster processing speed, larger storage capacity, better data integrity, superior reliability and wider availability of resources.</a:t>
            </a:r>
          </a:p>
          <a:p>
            <a:r>
              <a:rPr lang="en-US" dirty="0"/>
              <a:t>The connected computers execute operations all together thus creating the impression like a single system (virtual machine).</a:t>
            </a:r>
          </a:p>
          <a:p>
            <a:pPr marL="0" indent="0">
              <a:buNone/>
            </a:pPr>
            <a:r>
              <a:rPr lang="en-US" b="1" dirty="0"/>
              <a:t>Ref:</a:t>
            </a:r>
            <a:r>
              <a:rPr lang="en-US" dirty="0"/>
              <a:t>  https://www.watelectronics.com/cluster-computing-architecture-its-types/</a:t>
            </a:r>
            <a:endParaRPr lang="en-IN" dirty="0"/>
          </a:p>
          <a:p>
            <a:endParaRPr lang="en-IN" dirty="0"/>
          </a:p>
        </p:txBody>
      </p:sp>
      <p:sp>
        <p:nvSpPr>
          <p:cNvPr id="4" name="Slide Number Placeholder 3"/>
          <p:cNvSpPr>
            <a:spLocks noGrp="1"/>
          </p:cNvSpPr>
          <p:nvPr>
            <p:ph type="sldNum" sz="quarter" idx="2"/>
          </p:nvPr>
        </p:nvSpPr>
        <p:spPr/>
        <p:txBody>
          <a:bodyPr/>
          <a:lstStyle/>
          <a:p>
            <a:fld id="{86CB4B4D-7CA3-9044-876B-883B54F8677D}" type="slidenum">
              <a:rPr lang="en-IN" smtClean="0"/>
              <a:pPr/>
              <a:t>20</a:t>
            </a:fld>
            <a:endParaRPr lang="en-IN"/>
          </a:p>
        </p:txBody>
      </p:sp>
    </p:spTree>
    <p:extLst>
      <p:ext uri="{BB962C8B-B14F-4D97-AF65-F5344CB8AC3E}">
        <p14:creationId xmlns:p14="http://schemas.microsoft.com/office/powerpoint/2010/main" val="414889505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Need for Cluster Computing</a:t>
            </a:r>
            <a:endParaRPr lang="en-IN" b="1" dirty="0"/>
          </a:p>
        </p:txBody>
      </p:sp>
      <p:sp>
        <p:nvSpPr>
          <p:cNvPr id="3" name="Text Placeholder 2"/>
          <p:cNvSpPr>
            <a:spLocks noGrp="1"/>
          </p:cNvSpPr>
          <p:nvPr>
            <p:ph type="body" idx="1"/>
          </p:nvPr>
        </p:nvSpPr>
        <p:spPr/>
        <p:txBody>
          <a:bodyPr>
            <a:normAutofit fontScale="85000" lnSpcReduction="10000"/>
          </a:bodyPr>
          <a:lstStyle/>
          <a:p>
            <a:r>
              <a:rPr lang="en-US" dirty="0"/>
              <a:t>It resolves the need for content criticality and process services quickly. </a:t>
            </a:r>
          </a:p>
          <a:p>
            <a:r>
              <a:rPr lang="en-US" dirty="0"/>
              <a:t>It also offers solutions to solve complicated problems by providing </a:t>
            </a:r>
            <a:r>
              <a:rPr lang="en-US" b="1" dirty="0"/>
              <a:t>faster computational speed</a:t>
            </a:r>
            <a:r>
              <a:rPr lang="en-US" dirty="0"/>
              <a:t>, and </a:t>
            </a:r>
            <a:r>
              <a:rPr lang="en-US" b="1" dirty="0"/>
              <a:t>enhanced data integrity.</a:t>
            </a:r>
          </a:p>
          <a:p>
            <a:pPr marL="0" indent="0">
              <a:buNone/>
            </a:pPr>
            <a:endParaRPr lang="en-US" dirty="0"/>
          </a:p>
          <a:p>
            <a:pPr marL="0" indent="0">
              <a:buNone/>
            </a:pPr>
            <a:r>
              <a:rPr lang="en-US" b="1" dirty="0"/>
              <a:t>Example applications include:</a:t>
            </a:r>
          </a:p>
          <a:p>
            <a:r>
              <a:rPr lang="en-IN" dirty="0"/>
              <a:t>Film industry: T</a:t>
            </a:r>
            <a:r>
              <a:rPr lang="en-US" dirty="0"/>
              <a:t>hey require it for rendering extended quality of graphics and cartoons.</a:t>
            </a:r>
          </a:p>
          <a:p>
            <a:r>
              <a:rPr lang="en-US" dirty="0"/>
              <a:t>Internet Service Providers look for enhanced availability in a scalable approach, cluster computing will provide this. </a:t>
            </a:r>
          </a:p>
          <a:p>
            <a:r>
              <a:rPr lang="en-US" dirty="0"/>
              <a:t>Many of the organizations and IT giants are implementing this technology to augment their scalability, processing speed, availability and resource management at the economic prices.</a:t>
            </a:r>
          </a:p>
          <a:p>
            <a:pPr marL="0" indent="0">
              <a:buNone/>
            </a:pPr>
            <a:endParaRPr lang="en-IN" dirty="0"/>
          </a:p>
        </p:txBody>
      </p:sp>
      <p:sp>
        <p:nvSpPr>
          <p:cNvPr id="4" name="Slide Number Placeholder 3"/>
          <p:cNvSpPr>
            <a:spLocks noGrp="1"/>
          </p:cNvSpPr>
          <p:nvPr>
            <p:ph type="sldNum" sz="quarter" idx="2"/>
          </p:nvPr>
        </p:nvSpPr>
        <p:spPr/>
        <p:txBody>
          <a:bodyPr/>
          <a:lstStyle/>
          <a:p>
            <a:fld id="{86CB4B4D-7CA3-9044-876B-883B54F8677D}" type="slidenum">
              <a:rPr lang="en-IN" smtClean="0"/>
              <a:pPr/>
              <a:t>21</a:t>
            </a:fld>
            <a:endParaRPr lang="en-IN"/>
          </a:p>
        </p:txBody>
      </p:sp>
    </p:spTree>
    <p:extLst>
      <p:ext uri="{BB962C8B-B14F-4D97-AF65-F5344CB8AC3E}">
        <p14:creationId xmlns:p14="http://schemas.microsoft.com/office/powerpoint/2010/main" val="135519456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Cluster Computing (…)</a:t>
            </a:r>
            <a:endParaRPr lang="en-IN" b="1" dirty="0"/>
          </a:p>
        </p:txBody>
      </p:sp>
      <p:sp>
        <p:nvSpPr>
          <p:cNvPr id="3" name="Text Placeholder 2"/>
          <p:cNvSpPr>
            <a:spLocks noGrp="1"/>
          </p:cNvSpPr>
          <p:nvPr>
            <p:ph type="body" idx="1"/>
          </p:nvPr>
        </p:nvSpPr>
        <p:spPr/>
        <p:txBody>
          <a:bodyPr/>
          <a:lstStyle/>
          <a:p>
            <a:pPr marL="0" indent="0">
              <a:buNone/>
            </a:pPr>
            <a:r>
              <a:rPr lang="en-US" b="1" dirty="0"/>
              <a:t>Cluster computing goes with the features of:</a:t>
            </a:r>
          </a:p>
          <a:p>
            <a:r>
              <a:rPr lang="en-US" dirty="0"/>
              <a:t>All the connected computers are the same kind of machines.</a:t>
            </a:r>
          </a:p>
          <a:p>
            <a:r>
              <a:rPr lang="en-US" dirty="0"/>
              <a:t>They are tightly connected through dedicated network connections</a:t>
            </a:r>
          </a:p>
          <a:p>
            <a:r>
              <a:rPr lang="en-US" dirty="0"/>
              <a:t>All the computers share a common home directory.</a:t>
            </a:r>
          </a:p>
          <a:p>
            <a:r>
              <a:rPr lang="en-US" dirty="0"/>
              <a:t>Many organizations and IT giants are implementing cluster computing to augment their scalability, processing speed, availability and resource management at the economic prices.</a:t>
            </a:r>
            <a:endParaRPr lang="en-IN" dirty="0"/>
          </a:p>
        </p:txBody>
      </p:sp>
      <p:sp>
        <p:nvSpPr>
          <p:cNvPr id="4" name="Slide Number Placeholder 3"/>
          <p:cNvSpPr>
            <a:spLocks noGrp="1"/>
          </p:cNvSpPr>
          <p:nvPr>
            <p:ph type="sldNum" sz="quarter" idx="2"/>
          </p:nvPr>
        </p:nvSpPr>
        <p:spPr/>
        <p:txBody>
          <a:bodyPr/>
          <a:lstStyle/>
          <a:p>
            <a:fld id="{86CB4B4D-7CA3-9044-876B-883B54F8677D}" type="slidenum">
              <a:rPr lang="en-IN" smtClean="0"/>
              <a:pPr/>
              <a:t>22</a:t>
            </a:fld>
            <a:endParaRPr lang="en-IN"/>
          </a:p>
        </p:txBody>
      </p:sp>
    </p:spTree>
    <p:extLst>
      <p:ext uri="{BB962C8B-B14F-4D97-AF65-F5344CB8AC3E}">
        <p14:creationId xmlns:p14="http://schemas.microsoft.com/office/powerpoint/2010/main" val="225802335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2"/>
          </p:nvPr>
        </p:nvSpPr>
        <p:spPr/>
        <p:txBody>
          <a:bodyPr/>
          <a:lstStyle/>
          <a:p>
            <a:fld id="{86CB4B4D-7CA3-9044-876B-883B54F8677D}" type="slidenum">
              <a:rPr lang="en-IN" smtClean="0"/>
              <a:pPr/>
              <a:t>23</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92077"/>
            <a:ext cx="11408229" cy="7281180"/>
          </a:xfrm>
          <a:prstGeom prst="rect">
            <a:avLst/>
          </a:prstGeom>
        </p:spPr>
      </p:pic>
    </p:spTree>
    <p:extLst>
      <p:ext uri="{BB962C8B-B14F-4D97-AF65-F5344CB8AC3E}">
        <p14:creationId xmlns:p14="http://schemas.microsoft.com/office/powerpoint/2010/main" val="251268241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Advantages and Disadvantages of Cluster Computing</a:t>
            </a:r>
            <a:endParaRPr lang="en-IN" sz="3600" b="1" dirty="0"/>
          </a:p>
        </p:txBody>
      </p:sp>
      <p:sp>
        <p:nvSpPr>
          <p:cNvPr id="3" name="Text Placeholder 2"/>
          <p:cNvSpPr>
            <a:spLocks noGrp="1"/>
          </p:cNvSpPr>
          <p:nvPr>
            <p:ph type="body" idx="1"/>
          </p:nvPr>
        </p:nvSpPr>
        <p:spPr/>
        <p:txBody>
          <a:bodyPr>
            <a:normAutofit/>
          </a:bodyPr>
          <a:lstStyle/>
          <a:p>
            <a:pPr marL="0" indent="0">
              <a:buNone/>
            </a:pPr>
            <a:r>
              <a:rPr lang="en-US" b="1" u="sng" dirty="0"/>
              <a:t>Advantages:</a:t>
            </a:r>
            <a:endParaRPr lang="en-IN" b="1" u="sng" dirty="0"/>
          </a:p>
          <a:p>
            <a:r>
              <a:rPr lang="en-IN"/>
              <a:t>Processing </a:t>
            </a:r>
            <a:r>
              <a:rPr lang="en-IN" dirty="0"/>
              <a:t>speed</a:t>
            </a:r>
          </a:p>
          <a:p>
            <a:r>
              <a:rPr lang="en-IN" dirty="0"/>
              <a:t>Extended resource availability</a:t>
            </a:r>
          </a:p>
          <a:p>
            <a:r>
              <a:rPr lang="en-IN" dirty="0"/>
              <a:t>Expandability</a:t>
            </a:r>
          </a:p>
          <a:p>
            <a:r>
              <a:rPr lang="en-IN" dirty="0"/>
              <a:t>Flexibility</a:t>
            </a:r>
          </a:p>
          <a:p>
            <a:pPr marL="0" indent="0">
              <a:buNone/>
            </a:pPr>
            <a:r>
              <a:rPr lang="en-US" b="1" u="sng" dirty="0"/>
              <a:t>Disadvantages:</a:t>
            </a:r>
          </a:p>
          <a:p>
            <a:r>
              <a:rPr lang="en-US" dirty="0"/>
              <a:t>High Cost (due to the requirement of good hardware and a design)</a:t>
            </a:r>
          </a:p>
          <a:p>
            <a:r>
              <a:rPr lang="en-US" dirty="0"/>
              <a:t>Maintenance because more systems are involved.</a:t>
            </a:r>
          </a:p>
          <a:p>
            <a:pPr marL="0" indent="0">
              <a:buNone/>
            </a:pPr>
            <a:endParaRPr lang="en-IN" b="1" u="sng" dirty="0"/>
          </a:p>
        </p:txBody>
      </p:sp>
      <p:sp>
        <p:nvSpPr>
          <p:cNvPr id="4" name="Slide Number Placeholder 3"/>
          <p:cNvSpPr>
            <a:spLocks noGrp="1"/>
          </p:cNvSpPr>
          <p:nvPr>
            <p:ph type="sldNum" sz="quarter" idx="2"/>
          </p:nvPr>
        </p:nvSpPr>
        <p:spPr/>
        <p:txBody>
          <a:bodyPr/>
          <a:lstStyle/>
          <a:p>
            <a:fld id="{86CB4B4D-7CA3-9044-876B-883B54F8677D}" type="slidenum">
              <a:rPr lang="en-IN" smtClean="0"/>
              <a:pPr/>
              <a:t>24</a:t>
            </a:fld>
            <a:endParaRPr lang="en-IN"/>
          </a:p>
        </p:txBody>
      </p:sp>
    </p:spTree>
    <p:extLst>
      <p:ext uri="{BB962C8B-B14F-4D97-AF65-F5344CB8AC3E}">
        <p14:creationId xmlns:p14="http://schemas.microsoft.com/office/powerpoint/2010/main" val="245700452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Utility Computing</a:t>
            </a:r>
            <a:endParaRPr lang="en-IN" b="1" dirty="0"/>
          </a:p>
        </p:txBody>
      </p:sp>
      <p:sp>
        <p:nvSpPr>
          <p:cNvPr id="3" name="Text Placeholder 2"/>
          <p:cNvSpPr>
            <a:spLocks noGrp="1"/>
          </p:cNvSpPr>
          <p:nvPr>
            <p:ph type="body"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IN" smtClean="0"/>
              <a:pPr/>
              <a:t>25</a:t>
            </a:fld>
            <a:endParaRPr lang="en-IN"/>
          </a:p>
        </p:txBody>
      </p:sp>
      <p:sp>
        <p:nvSpPr>
          <p:cNvPr id="5" name="TextBox 4"/>
          <p:cNvSpPr txBox="1"/>
          <p:nvPr/>
        </p:nvSpPr>
        <p:spPr>
          <a:xfrm>
            <a:off x="725714" y="1407886"/>
            <a:ext cx="10726057" cy="624786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800" dirty="0"/>
              <a:t>It is a  service provisioning model in which a </a:t>
            </a:r>
            <a:r>
              <a:rPr lang="en-US" sz="2800" b="1" dirty="0"/>
              <a:t>service provider makes computing resources and infrastructure management available</a:t>
            </a:r>
            <a:r>
              <a:rPr lang="en-US" sz="2800" dirty="0"/>
              <a:t> to the customer as needed, and charges them for specific usage rather than a flat rate.</a:t>
            </a:r>
          </a:p>
          <a:p>
            <a:pPr marL="285750" indent="-285750">
              <a:buFont typeface="Arial" panose="020B0604020202020204" pitchFamily="34" charset="0"/>
              <a:buChar char="•"/>
            </a:pPr>
            <a:r>
              <a:rPr lang="en-US" sz="2800" dirty="0"/>
              <a:t>Consumers pay providers based on usage (“pay-as-you-go”), similar to the way in which we currently obtain services from traditional public utility services such as </a:t>
            </a:r>
            <a:r>
              <a:rPr lang="en-US" sz="2800" b="1" dirty="0"/>
              <a:t>water, electricity, gas, and telephony.</a:t>
            </a:r>
          </a:p>
          <a:p>
            <a:pPr marL="285750" indent="-285750">
              <a:buFont typeface="Arial" panose="020B0604020202020204" pitchFamily="34" charset="0"/>
              <a:buChar char="•"/>
            </a:pPr>
            <a:r>
              <a:rPr lang="en-US" sz="3200" dirty="0"/>
              <a:t>It minimizes the associated costs and maximizes the efficient use of resources.</a:t>
            </a:r>
          </a:p>
          <a:p>
            <a:pPr marL="285750" indent="-285750">
              <a:buFont typeface="Arial" panose="020B0604020202020204" pitchFamily="34" charset="0"/>
              <a:buChar char="•"/>
            </a:pPr>
            <a:r>
              <a:rPr lang="en-US" sz="2800" dirty="0"/>
              <a:t>The advantage of utility computing is that it reduced the IT cost, provides greater flexibility, and easier to manage.</a:t>
            </a:r>
            <a:endParaRPr lang="en-US" sz="6000" dirty="0"/>
          </a:p>
          <a:p>
            <a:pPr marL="285750" indent="-285750">
              <a:buFont typeface="Arial" panose="020B0604020202020204" pitchFamily="34" charset="0"/>
              <a:buChar char="•"/>
            </a:pPr>
            <a:endParaRPr lang="en-US" sz="2800" b="1" dirty="0"/>
          </a:p>
          <a:p>
            <a:pPr marL="285750" indent="-285750">
              <a:buFont typeface="Arial" panose="020B0604020202020204" pitchFamily="34" charset="0"/>
              <a:buChar char="•"/>
            </a:pPr>
            <a:endParaRPr lang="en-US" sz="2800" b="1" dirty="0"/>
          </a:p>
        </p:txBody>
      </p:sp>
    </p:spTree>
    <p:extLst>
      <p:ext uri="{BB962C8B-B14F-4D97-AF65-F5344CB8AC3E}">
        <p14:creationId xmlns:p14="http://schemas.microsoft.com/office/powerpoint/2010/main" val="311038312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US" dirty="0"/>
              <a:t>Cloud Computing</a:t>
            </a:r>
          </a:p>
        </p:txBody>
      </p:sp>
      <p:sp>
        <p:nvSpPr>
          <p:cNvPr id="2" name="Rectangle 1"/>
          <p:cNvSpPr/>
          <p:nvPr/>
        </p:nvSpPr>
        <p:spPr>
          <a:xfrm>
            <a:off x="406400" y="1348800"/>
            <a:ext cx="11030634" cy="4708981"/>
          </a:xfrm>
          <a:prstGeom prst="rect">
            <a:avLst/>
          </a:prstGeom>
        </p:spPr>
        <p:txBody>
          <a:bodyPr wrap="square">
            <a:spAutoFit/>
          </a:bodyPr>
          <a:lstStyle/>
          <a:p>
            <a:r>
              <a:rPr lang="en-US" sz="3000" dirty="0">
                <a:solidFill>
                  <a:prstClr val="black"/>
                </a:solidFill>
                <a:latin typeface="Times New Roman" panose="02020603050405020304" pitchFamily="18" charset="0"/>
                <a:cs typeface="Times New Roman" panose="02020603050405020304" pitchFamily="18" charset="0"/>
              </a:rPr>
              <a:t>Cloud Computing is a general term used to describe a </a:t>
            </a:r>
            <a:r>
              <a:rPr lang="en-US" sz="3000" b="1" dirty="0">
                <a:solidFill>
                  <a:prstClr val="black"/>
                </a:solidFill>
                <a:latin typeface="Times New Roman" panose="02020603050405020304" pitchFamily="18" charset="0"/>
                <a:cs typeface="Times New Roman" panose="02020603050405020304" pitchFamily="18" charset="0"/>
              </a:rPr>
              <a:t>new class of network based computing</a:t>
            </a:r>
            <a:r>
              <a:rPr lang="en-US" sz="3000" dirty="0">
                <a:solidFill>
                  <a:prstClr val="black"/>
                </a:solidFill>
                <a:latin typeface="Times New Roman" panose="02020603050405020304" pitchFamily="18" charset="0"/>
                <a:cs typeface="Times New Roman" panose="02020603050405020304" pitchFamily="18" charset="0"/>
              </a:rPr>
              <a:t> that takes place over the Internet, </a:t>
            </a:r>
          </a:p>
          <a:p>
            <a:pPr marL="457200" indent="-457200">
              <a:buFont typeface="Wingdings" panose="05000000000000000000" pitchFamily="2" charset="2"/>
              <a:buChar char="§"/>
            </a:pPr>
            <a:r>
              <a:rPr lang="en-US" sz="3000" dirty="0">
                <a:solidFill>
                  <a:prstClr val="black"/>
                </a:solidFill>
                <a:latin typeface="Times New Roman" panose="02020603050405020304" pitchFamily="18" charset="0"/>
                <a:cs typeface="Times New Roman" panose="02020603050405020304" pitchFamily="18" charset="0"/>
              </a:rPr>
              <a:t>	basically a step on from Utility Computing</a:t>
            </a:r>
          </a:p>
          <a:p>
            <a:pPr marL="457200" indent="-457200">
              <a:buFont typeface="Wingdings" panose="05000000000000000000" pitchFamily="2" charset="2"/>
              <a:buChar char="§"/>
            </a:pPr>
            <a:r>
              <a:rPr lang="en-US" sz="3000" dirty="0">
                <a:solidFill>
                  <a:prstClr val="black"/>
                </a:solidFill>
                <a:latin typeface="Times New Roman" panose="02020603050405020304" pitchFamily="18" charset="0"/>
                <a:cs typeface="Times New Roman" panose="02020603050405020304" pitchFamily="18" charset="0"/>
              </a:rPr>
              <a:t>	a collection/group of integrated and networked hardware, 	software and Internet infrastructure (called a platform).</a:t>
            </a:r>
          </a:p>
          <a:p>
            <a:pPr marL="457200" indent="-457200">
              <a:buFont typeface="Wingdings" panose="05000000000000000000" pitchFamily="2" charset="2"/>
              <a:buChar char="§"/>
            </a:pPr>
            <a:r>
              <a:rPr lang="en-US" sz="3000" dirty="0">
                <a:solidFill>
                  <a:prstClr val="black"/>
                </a:solidFill>
                <a:latin typeface="Times New Roman" panose="02020603050405020304" pitchFamily="18" charset="0"/>
                <a:cs typeface="Times New Roman" panose="02020603050405020304" pitchFamily="18" charset="0"/>
              </a:rPr>
              <a:t>	Using the Internet for communication and transport provides 	hardware, software and networking services to clients</a:t>
            </a:r>
          </a:p>
          <a:p>
            <a:r>
              <a:rPr lang="en-US" sz="3000" dirty="0">
                <a:solidFill>
                  <a:prstClr val="black"/>
                </a:solidFill>
                <a:latin typeface="Times New Roman" panose="02020603050405020304" pitchFamily="18" charset="0"/>
                <a:cs typeface="Times New Roman" panose="02020603050405020304" pitchFamily="18" charset="0"/>
              </a:rPr>
              <a:t>These platforms hide the complexity and details of the underlying infrastructure from users and applications by providing very simple graphical interface or API (Applications Programming Interface).</a:t>
            </a:r>
          </a:p>
        </p:txBody>
      </p:sp>
    </p:spTree>
    <p:extLst>
      <p:ext uri="{BB962C8B-B14F-4D97-AF65-F5344CB8AC3E}">
        <p14:creationId xmlns:p14="http://schemas.microsoft.com/office/powerpoint/2010/main" val="923011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US" dirty="0"/>
              <a:t>Cloud Computing (cont.…)</a:t>
            </a:r>
          </a:p>
        </p:txBody>
      </p:sp>
      <p:sp>
        <p:nvSpPr>
          <p:cNvPr id="2" name="Rectangle 1"/>
          <p:cNvSpPr/>
          <p:nvPr/>
        </p:nvSpPr>
        <p:spPr>
          <a:xfrm>
            <a:off x="406400" y="1393876"/>
            <a:ext cx="11185378" cy="5755422"/>
          </a:xfrm>
          <a:prstGeom prst="rect">
            <a:avLst/>
          </a:prstGeom>
        </p:spPr>
        <p:txBody>
          <a:bodyPr wrap="square">
            <a:spAutoFit/>
          </a:bodyPr>
          <a:lstStyle/>
          <a:p>
            <a:r>
              <a:rPr lang="en-IN" sz="3000" dirty="0">
                <a:solidFill>
                  <a:prstClr val="black"/>
                </a:solidFill>
                <a:latin typeface="Times New Roman" panose="02020603050405020304" pitchFamily="18" charset="0"/>
                <a:cs typeface="Times New Roman" panose="02020603050405020304" pitchFamily="18" charset="0"/>
              </a:rPr>
              <a:t>In addition, the platform provides on demand services, that are always on, anywhere, anytime and any place.  </a:t>
            </a:r>
          </a:p>
          <a:p>
            <a:r>
              <a:rPr lang="en-IN" sz="3000" dirty="0">
                <a:solidFill>
                  <a:prstClr val="black"/>
                </a:solidFill>
                <a:latin typeface="Times New Roman" panose="02020603050405020304" pitchFamily="18" charset="0"/>
                <a:cs typeface="Times New Roman" panose="02020603050405020304" pitchFamily="18" charset="0"/>
              </a:rPr>
              <a:t>Pay for use and as needed, elastic</a:t>
            </a:r>
          </a:p>
          <a:p>
            <a:pPr marL="457200" indent="-457200">
              <a:buFont typeface="Wingdings" panose="05000000000000000000" pitchFamily="2" charset="2"/>
              <a:buChar char="§"/>
            </a:pPr>
            <a:r>
              <a:rPr lang="en-IN" sz="3000" dirty="0">
                <a:solidFill>
                  <a:prstClr val="black"/>
                </a:solidFill>
                <a:latin typeface="Times New Roman" panose="02020603050405020304" pitchFamily="18" charset="0"/>
                <a:cs typeface="Times New Roman" panose="02020603050405020304" pitchFamily="18" charset="0"/>
              </a:rPr>
              <a:t>	scale up and down in capacity and functionalities</a:t>
            </a:r>
          </a:p>
          <a:p>
            <a:r>
              <a:rPr lang="en-IN" sz="3000" dirty="0">
                <a:solidFill>
                  <a:prstClr val="black"/>
                </a:solidFill>
                <a:latin typeface="Times New Roman" panose="02020603050405020304" pitchFamily="18" charset="0"/>
                <a:cs typeface="Times New Roman" panose="02020603050405020304" pitchFamily="18" charset="0"/>
              </a:rPr>
              <a:t>The hardware and software services are available to</a:t>
            </a:r>
          </a:p>
          <a:p>
            <a:pPr marL="457200" indent="-457200">
              <a:buFont typeface="Wingdings" panose="05000000000000000000" pitchFamily="2" charset="2"/>
              <a:buChar char="§"/>
            </a:pPr>
            <a:r>
              <a:rPr lang="en-IN" sz="3000" dirty="0">
                <a:solidFill>
                  <a:prstClr val="black"/>
                </a:solidFill>
                <a:latin typeface="Times New Roman" panose="02020603050405020304" pitchFamily="18" charset="0"/>
                <a:cs typeface="Times New Roman" panose="02020603050405020304" pitchFamily="18" charset="0"/>
              </a:rPr>
              <a:t>	general public, enterprises, corporations and businesses markets</a:t>
            </a:r>
          </a:p>
          <a:p>
            <a:endParaRPr lang="en-US" sz="3000" dirty="0">
              <a:solidFill>
                <a:prstClr val="black"/>
              </a:solidFill>
              <a:latin typeface="Times New Roman" panose="02020603050405020304" pitchFamily="18" charset="0"/>
              <a:cs typeface="Times New Roman" panose="02020603050405020304" pitchFamily="18" charset="0"/>
            </a:endParaRPr>
          </a:p>
          <a:p>
            <a:r>
              <a:rPr lang="en-US" sz="3000" b="1" dirty="0">
                <a:solidFill>
                  <a:prstClr val="black"/>
                </a:solidFill>
                <a:latin typeface="Times New Roman" panose="02020603050405020304" pitchFamily="18" charset="0"/>
                <a:cs typeface="Times New Roman" panose="02020603050405020304" pitchFamily="18" charset="0"/>
              </a:rPr>
              <a:t>Note: </a:t>
            </a:r>
            <a:r>
              <a:rPr lang="en-US" sz="3200" dirty="0"/>
              <a:t>Cloud computing can be referred to as a method for delivering information technology (IT) services to the users through web-based tools and applications with the help of the internet.</a:t>
            </a:r>
            <a:endParaRPr lang="en-US" sz="4400" dirty="0">
              <a:solidFill>
                <a:prstClr val="black"/>
              </a:solidFill>
              <a:latin typeface="Times New Roman" panose="02020603050405020304" pitchFamily="18" charset="0"/>
              <a:cs typeface="Times New Roman" panose="02020603050405020304" pitchFamily="18" charset="0"/>
            </a:endParaRPr>
          </a:p>
          <a:p>
            <a:endParaRPr lang="en-IN" sz="3000" b="1"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742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US" dirty="0"/>
              <a:t>Cloud Computing: Definition</a:t>
            </a:r>
          </a:p>
        </p:txBody>
      </p:sp>
      <p:sp>
        <p:nvSpPr>
          <p:cNvPr id="2" name="Rectangle 1"/>
          <p:cNvSpPr/>
          <p:nvPr/>
        </p:nvSpPr>
        <p:spPr>
          <a:xfrm>
            <a:off x="304800" y="1706772"/>
            <a:ext cx="10471052" cy="4524315"/>
          </a:xfrm>
          <a:prstGeom prst="rect">
            <a:avLst/>
          </a:prstGeom>
        </p:spPr>
        <p:txBody>
          <a:bodyPr wrap="square">
            <a:spAutoFit/>
          </a:bodyPr>
          <a:lstStyle/>
          <a:p>
            <a:r>
              <a:rPr lang="en-IN" sz="3600" dirty="0">
                <a:latin typeface="Times New Roman" panose="02020603050405020304" pitchFamily="18" charset="0"/>
                <a:cs typeface="Times New Roman" panose="02020603050405020304" pitchFamily="18" charset="0"/>
              </a:rPr>
              <a:t>The US National Institute of Standards (NIST) defines cloud computing as follows</a:t>
            </a:r>
            <a:r>
              <a:rPr lang="en-IN" sz="3600" dirty="0">
                <a:solidFill>
                  <a:schemeClr val="tx2"/>
                </a:solidFill>
                <a:latin typeface="Times New Roman" panose="02020603050405020304" pitchFamily="18" charset="0"/>
                <a:cs typeface="Times New Roman" panose="02020603050405020304" pitchFamily="18" charset="0"/>
              </a:rPr>
              <a:t>:</a:t>
            </a:r>
          </a:p>
          <a:p>
            <a:r>
              <a:rPr lang="en-IN" sz="3600" i="1" dirty="0">
                <a:solidFill>
                  <a:prstClr val="black"/>
                </a:solidFill>
                <a:latin typeface="Times New Roman" panose="02020603050405020304" pitchFamily="18" charset="0"/>
                <a:cs typeface="Times New Roman" panose="02020603050405020304" pitchFamily="18" charset="0"/>
              </a:rPr>
              <a:t>Cloud computing is a model for enabling ubiquitous, convenient, on-demand network access to a shared pool of configurable computing resources </a:t>
            </a:r>
            <a:r>
              <a:rPr lang="en-IN" sz="3600" b="1" i="1" dirty="0">
                <a:solidFill>
                  <a:prstClr val="black"/>
                </a:solidFill>
                <a:latin typeface="Times New Roman" panose="02020603050405020304" pitchFamily="18" charset="0"/>
                <a:cs typeface="Times New Roman" panose="02020603050405020304" pitchFamily="18" charset="0"/>
              </a:rPr>
              <a:t>(e.g., networks, servers, storage, applications, and services) </a:t>
            </a:r>
            <a:r>
              <a:rPr lang="en-IN" sz="3600" i="1" dirty="0">
                <a:solidFill>
                  <a:prstClr val="black"/>
                </a:solidFill>
                <a:latin typeface="Times New Roman" panose="02020603050405020304" pitchFamily="18" charset="0"/>
                <a:cs typeface="Times New Roman" panose="02020603050405020304" pitchFamily="18" charset="0"/>
              </a:rPr>
              <a:t>that can be rapidly provisioned and released with minimal management effort or service provider interaction.</a:t>
            </a:r>
          </a:p>
        </p:txBody>
      </p:sp>
    </p:spTree>
    <p:extLst>
      <p:ext uri="{BB962C8B-B14F-4D97-AF65-F5344CB8AC3E}">
        <p14:creationId xmlns:p14="http://schemas.microsoft.com/office/powerpoint/2010/main" val="3806711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06400" y="1567521"/>
            <a:ext cx="8419932" cy="4523789"/>
          </a:xfrm>
          <a:prstGeom prst="rect">
            <a:avLst/>
          </a:prstGeom>
        </p:spPr>
      </p:pic>
      <p:sp>
        <p:nvSpPr>
          <p:cNvPr id="7" name="Rectangle 6"/>
          <p:cNvSpPr/>
          <p:nvPr/>
        </p:nvSpPr>
        <p:spPr>
          <a:xfrm>
            <a:off x="8826332" y="1567521"/>
            <a:ext cx="2892056" cy="3970318"/>
          </a:xfrm>
          <a:prstGeom prst="rect">
            <a:avLst/>
          </a:prstGeom>
        </p:spPr>
        <p:txBody>
          <a:bodyPr wrap="square">
            <a:spAutoFit/>
          </a:bodyPr>
          <a:lstStyle/>
          <a:p>
            <a:pPr marL="457200" indent="-457200">
              <a:buFont typeface="Arial" panose="020B0604020202020204" pitchFamily="34" charset="0"/>
              <a:buChar char="•"/>
            </a:pPr>
            <a:r>
              <a:rPr lang="en-IN" sz="2800" dirty="0">
                <a:solidFill>
                  <a:prstClr val="black"/>
                </a:solidFill>
                <a:latin typeface="Times New Roman" panose="02020603050405020304" pitchFamily="18" charset="0"/>
                <a:cs typeface="Times New Roman" panose="02020603050405020304" pitchFamily="18" charset="0"/>
              </a:rPr>
              <a:t>Shared pool of configurable computing resources</a:t>
            </a:r>
          </a:p>
          <a:p>
            <a:pPr marL="457200" indent="-457200">
              <a:buFont typeface="Arial" panose="020B0604020202020204" pitchFamily="34" charset="0"/>
              <a:buChar char="•"/>
            </a:pPr>
            <a:r>
              <a:rPr lang="en-IN" sz="2800" dirty="0">
                <a:solidFill>
                  <a:prstClr val="black"/>
                </a:solidFill>
                <a:latin typeface="Times New Roman" panose="02020603050405020304" pitchFamily="18" charset="0"/>
                <a:cs typeface="Times New Roman" panose="02020603050405020304" pitchFamily="18" charset="0"/>
              </a:rPr>
              <a:t>On-demand network access</a:t>
            </a:r>
          </a:p>
          <a:p>
            <a:pPr marL="457200" indent="-457200">
              <a:buFont typeface="Arial" panose="020B0604020202020204" pitchFamily="34" charset="0"/>
              <a:buChar char="•"/>
            </a:pPr>
            <a:r>
              <a:rPr lang="en-IN" sz="2800" dirty="0">
                <a:solidFill>
                  <a:prstClr val="black"/>
                </a:solidFill>
                <a:latin typeface="Times New Roman" panose="02020603050405020304" pitchFamily="18" charset="0"/>
                <a:cs typeface="Times New Roman" panose="02020603050405020304" pitchFamily="18" charset="0"/>
              </a:rPr>
              <a:t>Provisioned by the Service Provider</a:t>
            </a:r>
          </a:p>
        </p:txBody>
      </p:sp>
      <p:sp>
        <p:nvSpPr>
          <p:cNvPr id="8" name="Content Placeholder 7">
            <a:extLst>
              <a:ext uri="{FF2B5EF4-FFF2-40B4-BE49-F238E27FC236}">
                <a16:creationId xmlns:a16="http://schemas.microsoft.com/office/drawing/2014/main" id="{89CFB18C-6376-4001-9CAC-6AFC3C7FFE7E}"/>
              </a:ext>
            </a:extLst>
          </p:cNvPr>
          <p:cNvSpPr>
            <a:spLocks noGrp="1"/>
          </p:cNvSpPr>
          <p:nvPr>
            <p:ph sz="quarter" idx="10"/>
          </p:nvPr>
        </p:nvSpPr>
        <p:spPr/>
        <p:txBody>
          <a:bodyPr/>
          <a:lstStyle/>
          <a:p>
            <a:r>
              <a:rPr lang="en-US" dirty="0"/>
              <a:t>Cloud Computing</a:t>
            </a:r>
          </a:p>
        </p:txBody>
      </p:sp>
    </p:spTree>
    <p:extLst>
      <p:ext uri="{BB962C8B-B14F-4D97-AF65-F5344CB8AC3E}">
        <p14:creationId xmlns:p14="http://schemas.microsoft.com/office/powerpoint/2010/main" val="3114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a:t>
            </a:fld>
            <a:endParaRPr lang="en-US" dirty="0">
              <a:solidFill>
                <a:prstClr val="black">
                  <a:tint val="75000"/>
                </a:prstClr>
              </a:solidFill>
            </a:endParaRPr>
          </a:p>
        </p:txBody>
      </p:sp>
      <p:sp>
        <p:nvSpPr>
          <p:cNvPr id="4" name="TextBox 3"/>
          <p:cNvSpPr txBox="1"/>
          <p:nvPr/>
        </p:nvSpPr>
        <p:spPr>
          <a:xfrm>
            <a:off x="478971" y="1335315"/>
            <a:ext cx="10653486" cy="46474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Calibri"/>
                <a:ea typeface="Calibri"/>
                <a:cs typeface="Calibri"/>
                <a:sym typeface="Calibri"/>
              </a:rPr>
              <a:t>What is Datacenter?</a:t>
            </a:r>
          </a:p>
          <a:p>
            <a:pPr marL="0" marR="0" indent="0" algn="l" defTabSz="914400" rtl="0" fontAlgn="auto" latinLnBrk="1" hangingPunct="0">
              <a:lnSpc>
                <a:spcPct val="100000"/>
              </a:lnSpc>
              <a:spcBef>
                <a:spcPts val="0"/>
              </a:spcBef>
              <a:spcAft>
                <a:spcPts val="0"/>
              </a:spcAft>
              <a:buClrTx/>
              <a:buSzTx/>
              <a:buFontTx/>
              <a:buNone/>
              <a:tabLst/>
            </a:pPr>
            <a:endParaRPr lang="en-US" sz="2400" dirty="0">
              <a:solidFill>
                <a:srgbClr val="000000"/>
              </a:solidFill>
              <a:latin typeface="Calibri"/>
              <a:ea typeface="Calibri"/>
              <a:cs typeface="Calibri"/>
              <a:sym typeface="Calibri"/>
            </a:endParaRPr>
          </a:p>
          <a:p>
            <a:pPr latinLnBrk="1" hangingPunct="0"/>
            <a:r>
              <a:rPr kumimoji="0" lang="en-US" sz="2400" b="1" i="0" u="none" strike="noStrike" cap="none" spc="0" normalizeH="0" baseline="0" dirty="0">
                <a:ln>
                  <a:noFill/>
                </a:ln>
                <a:solidFill>
                  <a:srgbClr val="000000"/>
                </a:solidFill>
                <a:effectLst/>
                <a:uFillTx/>
                <a:latin typeface="Calibri"/>
                <a:ea typeface="Calibri"/>
                <a:cs typeface="Calibri"/>
                <a:sym typeface="Calibri"/>
              </a:rPr>
              <a:t>Ans</a:t>
            </a:r>
            <a:r>
              <a:rPr kumimoji="0" lang="en-US" sz="2400" b="1" i="0" strike="noStrike" cap="none" spc="0" normalizeH="0" baseline="0" dirty="0">
                <a:ln>
                  <a:noFill/>
                </a:ln>
                <a:solidFill>
                  <a:srgbClr val="000000"/>
                </a:solidFill>
                <a:effectLst/>
                <a:uFillTx/>
                <a:latin typeface="Calibri"/>
                <a:ea typeface="Calibri"/>
                <a:cs typeface="Calibri"/>
                <a:sym typeface="Calibri"/>
              </a:rPr>
              <a:t>:  </a:t>
            </a:r>
            <a:r>
              <a:rPr kumimoji="0" lang="en-US" sz="2400" i="0" strike="noStrike" cap="none" spc="0" normalizeH="0" baseline="0" dirty="0">
                <a:ln>
                  <a:noFill/>
                </a:ln>
                <a:solidFill>
                  <a:srgbClr val="000000"/>
                </a:solidFill>
                <a:effectLst/>
                <a:uFillTx/>
                <a:latin typeface="Calibri"/>
                <a:ea typeface="Calibri"/>
                <a:cs typeface="Calibri"/>
                <a:sym typeface="Calibri"/>
              </a:rPr>
              <a:t>It</a:t>
            </a:r>
            <a:r>
              <a:rPr kumimoji="0" lang="en-US" sz="2400" i="0" strike="noStrike" cap="none" spc="0" normalizeH="0" dirty="0">
                <a:ln>
                  <a:noFill/>
                </a:ln>
                <a:solidFill>
                  <a:srgbClr val="000000"/>
                </a:solidFill>
                <a:effectLst/>
                <a:uFillTx/>
                <a:latin typeface="Calibri"/>
                <a:ea typeface="Calibri"/>
                <a:cs typeface="Calibri"/>
                <a:sym typeface="Calibri"/>
              </a:rPr>
              <a:t> </a:t>
            </a:r>
            <a:r>
              <a:rPr kumimoji="0" lang="en-US" sz="2400" b="1" i="0" strike="noStrike" cap="none" spc="0" normalizeH="0" baseline="0" dirty="0">
                <a:ln>
                  <a:noFill/>
                </a:ln>
                <a:solidFill>
                  <a:srgbClr val="000000"/>
                </a:solidFill>
                <a:effectLst/>
                <a:uFillTx/>
                <a:latin typeface="Calibri"/>
                <a:ea typeface="Calibri"/>
                <a:cs typeface="Calibri"/>
                <a:sym typeface="Calibri"/>
              </a:rPr>
              <a:t> </a:t>
            </a:r>
            <a:r>
              <a:rPr lang="en-US" sz="2400" dirty="0"/>
              <a:t>is a building, dedicated space within a building, or a group of buildings</a:t>
            </a:r>
            <a:r>
              <a:rPr lang="en-US" sz="2400" baseline="30000" dirty="0"/>
              <a:t> </a:t>
            </a:r>
            <a:r>
              <a:rPr lang="en-US" sz="2400" dirty="0"/>
              <a:t>used to house computer systems and associated components, such as telecommunications and storage systems..</a:t>
            </a:r>
          </a:p>
          <a:p>
            <a:pPr latinLnBrk="1" hangingPunct="0"/>
            <a:endParaRPr kumimoji="0" lang="en-US" sz="2400" b="1" i="0" u="none" strike="noStrike" cap="none" spc="0" normalizeH="0" baseline="0" dirty="0">
              <a:ln>
                <a:noFill/>
              </a:ln>
              <a:solidFill>
                <a:srgbClr val="000000"/>
              </a:solidFill>
              <a:effectLst/>
              <a:uFillTx/>
              <a:latin typeface="Calibri"/>
              <a:ea typeface="Calibri"/>
              <a:cs typeface="Calibri"/>
              <a:sym typeface="Calibri"/>
            </a:endParaRPr>
          </a:p>
          <a:p>
            <a:pPr algn="just" latinLnBrk="1" hangingPunct="0"/>
            <a:r>
              <a:rPr lang="en-US" sz="2400" dirty="0"/>
              <a:t>In other words, the Data centers are just centralized locations where computing and networking equipment is used for the purpose of collecting, storing, processing, distributing or allowing access to mass amounts of data. </a:t>
            </a:r>
            <a:endParaRPr kumimoji="0" lang="en-US" sz="2400" b="1" i="0" u="none" strike="noStrike" cap="none" spc="0" normalizeH="0" baseline="0" dirty="0">
              <a:ln>
                <a:noFill/>
              </a:ln>
              <a:solidFill>
                <a:srgbClr val="000000"/>
              </a:solidFill>
              <a:effectLst/>
              <a:uFillTx/>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lang="en-US" dirty="0">
              <a:solidFill>
                <a:srgbClr val="000000"/>
              </a:solidFill>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dirty="0">
              <a:ln>
                <a:noFill/>
              </a:ln>
              <a:solidFill>
                <a:srgbClr val="000000"/>
              </a:solidFill>
              <a:effectLst/>
              <a:uFillTx/>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dirty="0">
              <a:ln>
                <a:noFill/>
              </a:ln>
              <a:solidFill>
                <a:srgbClr val="000000"/>
              </a:solidFill>
              <a:effectLst/>
              <a:uFillTx/>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4353387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DESIRED FEATURES OF A CLOUD</a:t>
            </a:r>
            <a:endParaRPr lang="en-IN" dirty="0"/>
          </a:p>
        </p:txBody>
      </p:sp>
      <p:sp>
        <p:nvSpPr>
          <p:cNvPr id="3" name="Text Placeholder 2"/>
          <p:cNvSpPr>
            <a:spLocks noGrp="1"/>
          </p:cNvSpPr>
          <p:nvPr>
            <p:ph type="body" idx="1"/>
          </p:nvPr>
        </p:nvSpPr>
        <p:spPr/>
        <p:txBody>
          <a:bodyPr>
            <a:normAutofit lnSpcReduction="10000"/>
          </a:bodyPr>
          <a:lstStyle/>
          <a:p>
            <a:pPr marL="0" indent="0">
              <a:buNone/>
            </a:pPr>
            <a:r>
              <a:rPr lang="en-IN" b="1" dirty="0"/>
              <a:t>1. Self-Service: </a:t>
            </a:r>
            <a:r>
              <a:rPr lang="en-IN" dirty="0"/>
              <a:t>Cloud</a:t>
            </a:r>
            <a:r>
              <a:rPr lang="en-IN" b="1" dirty="0"/>
              <a:t> </a:t>
            </a:r>
            <a:r>
              <a:rPr lang="en-US" dirty="0"/>
              <a:t>must allow self-service access so that customers can request, customize, pay, and use services without </a:t>
            </a:r>
            <a:r>
              <a:rPr lang="en-IN" dirty="0"/>
              <a:t>intervention of human operators.</a:t>
            </a:r>
          </a:p>
          <a:p>
            <a:pPr marL="0" indent="0">
              <a:buNone/>
            </a:pPr>
            <a:r>
              <a:rPr lang="en-US" b="1" dirty="0"/>
              <a:t>2. </a:t>
            </a:r>
            <a:r>
              <a:rPr lang="en-IN" b="1" dirty="0"/>
              <a:t>Per-Usage Metering and Billing: </a:t>
            </a:r>
            <a:r>
              <a:rPr lang="en-US" dirty="0"/>
              <a:t>Services must be priced on a short-term basis (e.g., by the hour), allowing users to release (and not pay for) resources as soon as they are not needed. Cloud m</a:t>
            </a:r>
            <a:r>
              <a:rPr lang="en-IN" dirty="0" err="1"/>
              <a:t>ust</a:t>
            </a:r>
            <a:r>
              <a:rPr lang="en-IN" dirty="0"/>
              <a:t> </a:t>
            </a:r>
            <a:r>
              <a:rPr lang="en-US" dirty="0"/>
              <a:t>implement features to allow efficient trading of service such as </a:t>
            </a:r>
            <a:r>
              <a:rPr lang="en-US" b="1" dirty="0"/>
              <a:t>pricing, </a:t>
            </a:r>
            <a:r>
              <a:rPr lang="en-IN" b="1" dirty="0"/>
              <a:t>accounting, and billing. </a:t>
            </a:r>
            <a:r>
              <a:rPr lang="en-US" dirty="0"/>
              <a:t>Metering should be done accordingly for different types of service (e.g., storage, processing, and bandwidth) and usage promptly reported, thus providing greater transparency.</a:t>
            </a:r>
            <a:endParaRPr lang="en-IN" b="1" dirty="0"/>
          </a:p>
        </p:txBody>
      </p:sp>
      <p:sp>
        <p:nvSpPr>
          <p:cNvPr id="4" name="Slide Number Placeholder 3"/>
          <p:cNvSpPr>
            <a:spLocks noGrp="1"/>
          </p:cNvSpPr>
          <p:nvPr>
            <p:ph type="sldNum" sz="quarter" idx="4294967295"/>
          </p:nvPr>
        </p:nvSpPr>
        <p:spPr/>
        <p:txBody>
          <a:bodyPr/>
          <a:lstStyle/>
          <a:p>
            <a:fld id="{86CB4B4D-7CA3-9044-876B-883B54F8677D}" type="slidenum">
              <a:rPr lang="en-IN" smtClean="0"/>
              <a:pPr/>
              <a:t>30</a:t>
            </a:fld>
            <a:endParaRPr lang="en-IN"/>
          </a:p>
        </p:txBody>
      </p:sp>
    </p:spTree>
    <p:extLst>
      <p:ext uri="{BB962C8B-B14F-4D97-AF65-F5344CB8AC3E}">
        <p14:creationId xmlns:p14="http://schemas.microsoft.com/office/powerpoint/2010/main" val="2882454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DESIRED FEATURES OF A CLOUD (</a:t>
            </a:r>
            <a:r>
              <a:rPr lang="en-US" dirty="0" err="1"/>
              <a:t>Cont</a:t>
            </a:r>
            <a:r>
              <a:rPr lang="en-US" dirty="0"/>
              <a:t>…)</a:t>
            </a:r>
            <a:endParaRPr lang="en-IN" dirty="0"/>
          </a:p>
        </p:txBody>
      </p:sp>
      <p:sp>
        <p:nvSpPr>
          <p:cNvPr id="3" name="Text Placeholder 2"/>
          <p:cNvSpPr>
            <a:spLocks noGrp="1"/>
          </p:cNvSpPr>
          <p:nvPr>
            <p:ph type="body" idx="1"/>
          </p:nvPr>
        </p:nvSpPr>
        <p:spPr/>
        <p:txBody>
          <a:bodyPr>
            <a:normAutofit/>
          </a:bodyPr>
          <a:lstStyle/>
          <a:p>
            <a:pPr marL="0" indent="0">
              <a:buNone/>
            </a:pPr>
            <a:r>
              <a:rPr lang="en-US" b="1" dirty="0"/>
              <a:t>3. </a:t>
            </a:r>
            <a:r>
              <a:rPr lang="en-IN" b="1" dirty="0"/>
              <a:t>Elasticity: </a:t>
            </a:r>
            <a:r>
              <a:rPr lang="en-US" dirty="0"/>
              <a:t>To rapidly provide resources in any </a:t>
            </a:r>
            <a:r>
              <a:rPr lang="en-IN" dirty="0"/>
              <a:t>quantity at any time. Additional resources </a:t>
            </a:r>
            <a:r>
              <a:rPr lang="en-US" dirty="0"/>
              <a:t>need to be (scale up and down) :  </a:t>
            </a:r>
          </a:p>
          <a:p>
            <a:pPr marL="0" indent="0">
              <a:buNone/>
            </a:pPr>
            <a:r>
              <a:rPr lang="en-US" dirty="0"/>
              <a:t>	(a) provisioned, possibly automatically, when an application 	load increases </a:t>
            </a:r>
            <a:r>
              <a:rPr lang="en-US" b="1" dirty="0"/>
              <a:t>(Scale Up)</a:t>
            </a:r>
            <a:r>
              <a:rPr lang="en-US" dirty="0"/>
              <a:t>.</a:t>
            </a:r>
          </a:p>
          <a:p>
            <a:pPr marL="0" indent="0">
              <a:buNone/>
            </a:pPr>
            <a:r>
              <a:rPr lang="en-US" dirty="0"/>
              <a:t>	 (b)released when load decreases </a:t>
            </a:r>
            <a:r>
              <a:rPr lang="en-US" b="1" dirty="0"/>
              <a:t>(Scale Down)</a:t>
            </a:r>
            <a:r>
              <a:rPr lang="en-US" dirty="0"/>
              <a:t>.</a:t>
            </a:r>
          </a:p>
          <a:p>
            <a:pPr marL="0" indent="0">
              <a:buNone/>
            </a:pPr>
            <a:r>
              <a:rPr lang="en-US" b="1" dirty="0"/>
              <a:t>4. </a:t>
            </a:r>
            <a:r>
              <a:rPr lang="en-IN" b="1" dirty="0"/>
              <a:t>Customization: </a:t>
            </a:r>
            <a:r>
              <a:rPr lang="en-IN" dirty="0"/>
              <a:t>In a cloud scenario, </a:t>
            </a:r>
            <a:r>
              <a:rPr lang="en-US" dirty="0"/>
              <a:t>great disparity between user needs is very common. Therefore, resources rented from the cloud must be highly customizable as per the users’ requirements. </a:t>
            </a:r>
            <a:endParaRPr lang="en-IN" b="1" dirty="0"/>
          </a:p>
        </p:txBody>
      </p:sp>
      <p:sp>
        <p:nvSpPr>
          <p:cNvPr id="4" name="Slide Number Placeholder 3"/>
          <p:cNvSpPr>
            <a:spLocks noGrp="1"/>
          </p:cNvSpPr>
          <p:nvPr>
            <p:ph type="sldNum" sz="quarter" idx="4294967295"/>
          </p:nvPr>
        </p:nvSpPr>
        <p:spPr/>
        <p:txBody>
          <a:bodyPr/>
          <a:lstStyle/>
          <a:p>
            <a:fld id="{86CB4B4D-7CA3-9044-876B-883B54F8677D}" type="slidenum">
              <a:rPr lang="en-IN" smtClean="0"/>
              <a:pPr/>
              <a:t>31</a:t>
            </a:fld>
            <a:endParaRPr lang="en-IN"/>
          </a:p>
        </p:txBody>
      </p:sp>
    </p:spTree>
    <p:extLst>
      <p:ext uri="{BB962C8B-B14F-4D97-AF65-F5344CB8AC3E}">
        <p14:creationId xmlns:p14="http://schemas.microsoft.com/office/powerpoint/2010/main" val="612942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82340" y="1669412"/>
            <a:ext cx="8280920" cy="584775"/>
          </a:xfrm>
          <a:prstGeom prst="rect">
            <a:avLst/>
          </a:prstGeom>
          <a:noFill/>
        </p:spPr>
        <p:txBody>
          <a:bodyPr wrap="square" rtlCol="0">
            <a:spAutoFit/>
          </a:bodyPr>
          <a:lstStyle/>
          <a:p>
            <a:pPr defTabSz="914012"/>
            <a:r>
              <a:rPr lang="en-US" sz="3200" b="1" dirty="0">
                <a:solidFill>
                  <a:prstClr val="black"/>
                </a:solidFill>
                <a:latin typeface="Times New Roman" panose="02020603050405020304" pitchFamily="18" charset="0"/>
                <a:cs typeface="Times New Roman" panose="02020603050405020304" pitchFamily="18" charset="0"/>
              </a:rPr>
              <a:t>NIST specifies 3-4-5 rule of Cloud Computing</a:t>
            </a:r>
          </a:p>
        </p:txBody>
      </p:sp>
      <p:sp>
        <p:nvSpPr>
          <p:cNvPr id="13" name="TextBox 12"/>
          <p:cNvSpPr txBox="1"/>
          <p:nvPr/>
        </p:nvSpPr>
        <p:spPr>
          <a:xfrm>
            <a:off x="482340" y="2628199"/>
            <a:ext cx="11292318" cy="3416320"/>
          </a:xfrm>
          <a:prstGeom prst="rect">
            <a:avLst/>
          </a:prstGeom>
          <a:noFill/>
        </p:spPr>
        <p:txBody>
          <a:bodyPr wrap="square" rtlCol="0">
            <a:spAutoFit/>
          </a:bodyPr>
          <a:lstStyle/>
          <a:p>
            <a:r>
              <a:rPr lang="en-US" sz="3600" b="1" dirty="0">
                <a:solidFill>
                  <a:srgbClr val="FF0000"/>
                </a:solidFill>
                <a:latin typeface="Times New Roman" panose="02020603050405020304" pitchFamily="18" charset="0"/>
                <a:cs typeface="Times New Roman" panose="02020603050405020304" pitchFamily="18" charset="0"/>
              </a:rPr>
              <a:t>3</a:t>
            </a:r>
            <a:r>
              <a:rPr lang="en-US" sz="3600" dirty="0">
                <a:solidFill>
                  <a:prstClr val="black"/>
                </a:solidFill>
                <a:latin typeface="Times New Roman" panose="02020603050405020304" pitchFamily="18" charset="0"/>
                <a:cs typeface="Times New Roman" panose="02020603050405020304" pitchFamily="18" charset="0"/>
              </a:rPr>
              <a:t> cloud service models that </a:t>
            </a:r>
            <a:r>
              <a:rPr lang="en-US" sz="3600" dirty="0"/>
              <a:t>consists of the particular types of services that you can access on a </a:t>
            </a:r>
            <a:r>
              <a:rPr lang="en-IN" sz="3600" dirty="0"/>
              <a:t>cloud computing platform.</a:t>
            </a:r>
            <a:endParaRPr lang="en-US" sz="3600" dirty="0">
              <a:solidFill>
                <a:prstClr val="black"/>
              </a:solidFill>
              <a:latin typeface="Times New Roman" panose="02020603050405020304" pitchFamily="18" charset="0"/>
              <a:cs typeface="Times New Roman" panose="02020603050405020304" pitchFamily="18" charset="0"/>
            </a:endParaRPr>
          </a:p>
          <a:p>
            <a:r>
              <a:rPr lang="en-US" sz="3600" b="1" dirty="0">
                <a:solidFill>
                  <a:srgbClr val="FF0000"/>
                </a:solidFill>
                <a:latin typeface="Times New Roman" panose="02020603050405020304" pitchFamily="18" charset="0"/>
                <a:cs typeface="Times New Roman" panose="02020603050405020304" pitchFamily="18" charset="0"/>
              </a:rPr>
              <a:t>4</a:t>
            </a:r>
            <a:r>
              <a:rPr lang="en-US" sz="3600" dirty="0">
                <a:solidFill>
                  <a:prstClr val="black"/>
                </a:solidFill>
                <a:latin typeface="Times New Roman" panose="02020603050405020304" pitchFamily="18" charset="0"/>
                <a:cs typeface="Times New Roman" panose="02020603050405020304" pitchFamily="18" charset="0"/>
              </a:rPr>
              <a:t> deployment models, which </a:t>
            </a:r>
            <a:r>
              <a:rPr lang="en-US" sz="3600" dirty="0"/>
              <a:t>refer to the location and management of the cloud’s </a:t>
            </a:r>
            <a:r>
              <a:rPr lang="en-IN" sz="3600" dirty="0"/>
              <a:t>infrastructure.</a:t>
            </a:r>
            <a:endParaRPr lang="en-US" sz="3600" dirty="0">
              <a:solidFill>
                <a:prstClr val="black"/>
              </a:solidFill>
              <a:latin typeface="Times New Roman" panose="02020603050405020304" pitchFamily="18" charset="0"/>
              <a:cs typeface="Times New Roman" panose="02020603050405020304" pitchFamily="18" charset="0"/>
            </a:endParaRPr>
          </a:p>
          <a:p>
            <a:pPr algn="just" defTabSz="914012"/>
            <a:r>
              <a:rPr lang="en-US" sz="3600" b="1" dirty="0">
                <a:solidFill>
                  <a:srgbClr val="FF0000"/>
                </a:solidFill>
                <a:latin typeface="Times New Roman" panose="02020603050405020304" pitchFamily="18" charset="0"/>
                <a:cs typeface="Times New Roman" panose="02020603050405020304" pitchFamily="18" charset="0"/>
              </a:rPr>
              <a:t>5</a:t>
            </a:r>
            <a:r>
              <a:rPr lang="en-US" sz="3600" dirty="0">
                <a:solidFill>
                  <a:prstClr val="black"/>
                </a:solidFill>
                <a:latin typeface="Times New Roman" panose="02020603050405020304" pitchFamily="18" charset="0"/>
                <a:cs typeface="Times New Roman" panose="02020603050405020304" pitchFamily="18" charset="0"/>
              </a:rPr>
              <a:t> essential characteristics of cloud computing infrastructure</a:t>
            </a:r>
          </a:p>
        </p:txBody>
      </p:sp>
      <p:sp>
        <p:nvSpPr>
          <p:cNvPr id="4" name="Content Placeholder 3"/>
          <p:cNvSpPr>
            <a:spLocks noGrp="1"/>
          </p:cNvSpPr>
          <p:nvPr>
            <p:ph sz="quarter" idx="10"/>
          </p:nvPr>
        </p:nvSpPr>
        <p:spPr>
          <a:xfrm>
            <a:off x="406400" y="152400"/>
            <a:ext cx="8432800" cy="1143000"/>
          </a:xfrm>
        </p:spPr>
        <p:txBody>
          <a:bodyPr>
            <a:normAutofit/>
          </a:bodyPr>
          <a:lstStyle/>
          <a:p>
            <a:r>
              <a:rPr lang="en-US" dirty="0"/>
              <a:t>3-4-5 rule of Cloud Computing</a:t>
            </a:r>
          </a:p>
        </p:txBody>
      </p:sp>
    </p:spTree>
    <p:extLst>
      <p:ext uri="{BB962C8B-B14F-4D97-AF65-F5344CB8AC3E}">
        <p14:creationId xmlns:p14="http://schemas.microsoft.com/office/powerpoint/2010/main" val="3103297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US" dirty="0"/>
              <a:t>Characteristics of Cloud Computing</a:t>
            </a:r>
          </a:p>
        </p:txBody>
      </p:sp>
      <p:pic>
        <p:nvPicPr>
          <p:cNvPr id="2" name="Picture 1"/>
          <p:cNvPicPr>
            <a:picLocks noChangeAspect="1"/>
          </p:cNvPicPr>
          <p:nvPr/>
        </p:nvPicPr>
        <p:blipFill>
          <a:blip r:embed="rId2"/>
          <a:stretch>
            <a:fillRect/>
          </a:stretch>
        </p:blipFill>
        <p:spPr>
          <a:xfrm>
            <a:off x="209450" y="1437688"/>
            <a:ext cx="8245231" cy="4982927"/>
          </a:xfrm>
          <a:prstGeom prst="rect">
            <a:avLst/>
          </a:prstGeom>
        </p:spPr>
      </p:pic>
      <p:sp>
        <p:nvSpPr>
          <p:cNvPr id="3" name="Rectangle 2"/>
          <p:cNvSpPr/>
          <p:nvPr/>
        </p:nvSpPr>
        <p:spPr>
          <a:xfrm>
            <a:off x="8515638" y="1437688"/>
            <a:ext cx="3301223" cy="4247317"/>
          </a:xfrm>
          <a:prstGeom prst="rect">
            <a:avLst/>
          </a:prstGeom>
        </p:spPr>
        <p:txBody>
          <a:bodyPr wrap="square">
            <a:spAutoFit/>
          </a:bodyPr>
          <a:lstStyle/>
          <a:p>
            <a:pPr marL="457200" indent="-457200">
              <a:buFont typeface="Wingdings" panose="05000000000000000000" pitchFamily="2" charset="2"/>
              <a:buChar char="§"/>
            </a:pPr>
            <a:r>
              <a:rPr lang="en-IN" sz="3000" dirty="0">
                <a:solidFill>
                  <a:prstClr val="black"/>
                </a:solidFill>
                <a:latin typeface="Times New Roman" panose="02020603050405020304" pitchFamily="18" charset="0"/>
                <a:cs typeface="Times New Roman" panose="02020603050405020304" pitchFamily="18" charset="0"/>
              </a:rPr>
              <a:t>On demand self-service</a:t>
            </a:r>
          </a:p>
          <a:p>
            <a:pPr marL="457200" indent="-457200">
              <a:buFont typeface="Wingdings" panose="05000000000000000000" pitchFamily="2" charset="2"/>
              <a:buChar char="§"/>
            </a:pPr>
            <a:r>
              <a:rPr lang="en-IN" sz="3000" dirty="0">
                <a:solidFill>
                  <a:prstClr val="black"/>
                </a:solidFill>
                <a:latin typeface="Times New Roman" panose="02020603050405020304" pitchFamily="18" charset="0"/>
                <a:cs typeface="Times New Roman" panose="02020603050405020304" pitchFamily="18" charset="0"/>
              </a:rPr>
              <a:t>Broad network access</a:t>
            </a:r>
          </a:p>
          <a:p>
            <a:pPr marL="457200" indent="-457200">
              <a:buFont typeface="Wingdings" panose="05000000000000000000" pitchFamily="2" charset="2"/>
              <a:buChar char="§"/>
            </a:pPr>
            <a:r>
              <a:rPr lang="en-IN" sz="3000" dirty="0">
                <a:solidFill>
                  <a:prstClr val="black"/>
                </a:solidFill>
                <a:latin typeface="Times New Roman" panose="02020603050405020304" pitchFamily="18" charset="0"/>
                <a:cs typeface="Times New Roman" panose="02020603050405020304" pitchFamily="18" charset="0"/>
              </a:rPr>
              <a:t>Resource pooling</a:t>
            </a:r>
          </a:p>
          <a:p>
            <a:pPr marL="457200" indent="-457200">
              <a:buFont typeface="Wingdings" panose="05000000000000000000" pitchFamily="2" charset="2"/>
              <a:buChar char="§"/>
            </a:pPr>
            <a:r>
              <a:rPr lang="en-IN" sz="3000" dirty="0">
                <a:solidFill>
                  <a:prstClr val="black"/>
                </a:solidFill>
                <a:latin typeface="Times New Roman" panose="02020603050405020304" pitchFamily="18" charset="0"/>
                <a:cs typeface="Times New Roman" panose="02020603050405020304" pitchFamily="18" charset="0"/>
              </a:rPr>
              <a:t>Rapid elasticity</a:t>
            </a:r>
          </a:p>
          <a:p>
            <a:pPr marL="457200" indent="-457200">
              <a:buFont typeface="Wingdings" panose="05000000000000000000" pitchFamily="2" charset="2"/>
              <a:buChar char="§"/>
            </a:pPr>
            <a:r>
              <a:rPr lang="en-IN" sz="3000" dirty="0">
                <a:solidFill>
                  <a:prstClr val="black"/>
                </a:solidFill>
                <a:latin typeface="Times New Roman" panose="02020603050405020304" pitchFamily="18" charset="0"/>
                <a:cs typeface="Times New Roman" panose="02020603050405020304" pitchFamily="18" charset="0"/>
              </a:rPr>
              <a:t>Measured service</a:t>
            </a: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1519280" y="294840"/>
              <a:ext cx="360" cy="360"/>
            </p14:xfrm>
          </p:contentPart>
        </mc:Choice>
        <mc:Fallback xmlns="">
          <p:pic>
            <p:nvPicPr>
              <p:cNvPr id="5" name="Ink 4"/>
              <p:cNvPicPr/>
              <p:nvPr/>
            </p:nvPicPr>
            <p:blipFill>
              <a:blip r:embed="rId4"/>
              <a:stretch>
                <a:fillRect/>
              </a:stretch>
            </p:blipFill>
            <p:spPr>
              <a:xfrm>
                <a:off x="11509920" y="285480"/>
                <a:ext cx="19080" cy="19080"/>
              </a:xfrm>
              <a:prstGeom prst="rect">
                <a:avLst/>
              </a:prstGeom>
            </p:spPr>
          </p:pic>
        </mc:Fallback>
      </mc:AlternateContent>
    </p:spTree>
    <p:extLst>
      <p:ext uri="{BB962C8B-B14F-4D97-AF65-F5344CB8AC3E}">
        <p14:creationId xmlns:p14="http://schemas.microsoft.com/office/powerpoint/2010/main" val="4212870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US" dirty="0"/>
              <a:t>4 Deployment Models</a:t>
            </a:r>
          </a:p>
        </p:txBody>
      </p:sp>
      <p:sp>
        <p:nvSpPr>
          <p:cNvPr id="3" name="TextBox 2"/>
          <p:cNvSpPr txBox="1"/>
          <p:nvPr/>
        </p:nvSpPr>
        <p:spPr>
          <a:xfrm>
            <a:off x="406400" y="1403717"/>
            <a:ext cx="8280920" cy="584775"/>
          </a:xfrm>
          <a:prstGeom prst="rect">
            <a:avLst/>
          </a:prstGeom>
          <a:noFill/>
        </p:spPr>
        <p:txBody>
          <a:bodyPr wrap="square" rtlCol="0">
            <a:spAutoFit/>
          </a:bodyPr>
          <a:lstStyle/>
          <a:p>
            <a:pPr defTabSz="914012"/>
            <a:r>
              <a:rPr lang="en-US" sz="3200" b="1" dirty="0">
                <a:solidFill>
                  <a:prstClr val="black"/>
                </a:solidFill>
              </a:rPr>
              <a:t>1. Public Cloud</a:t>
            </a:r>
          </a:p>
        </p:txBody>
      </p:sp>
      <p:pic>
        <p:nvPicPr>
          <p:cNvPr id="2" name="Picture 1"/>
          <p:cNvPicPr>
            <a:picLocks noChangeAspect="1"/>
          </p:cNvPicPr>
          <p:nvPr/>
        </p:nvPicPr>
        <p:blipFill>
          <a:blip r:embed="rId3"/>
          <a:stretch>
            <a:fillRect/>
          </a:stretch>
        </p:blipFill>
        <p:spPr>
          <a:xfrm>
            <a:off x="406400" y="1988492"/>
            <a:ext cx="4972050" cy="4362450"/>
          </a:xfrm>
          <a:prstGeom prst="rect">
            <a:avLst/>
          </a:prstGeom>
        </p:spPr>
      </p:pic>
      <p:sp>
        <p:nvSpPr>
          <p:cNvPr id="5" name="Rectangle 4"/>
          <p:cNvSpPr/>
          <p:nvPr/>
        </p:nvSpPr>
        <p:spPr>
          <a:xfrm>
            <a:off x="5903742" y="1526827"/>
            <a:ext cx="6096000" cy="4031873"/>
          </a:xfrm>
          <a:prstGeom prst="rect">
            <a:avLst/>
          </a:prstGeom>
        </p:spPr>
        <p:txBody>
          <a:bodyPr>
            <a:spAutoFit/>
          </a:bodyPr>
          <a:lstStyle/>
          <a:p>
            <a:r>
              <a:rPr lang="en-IN" sz="3200" dirty="0">
                <a:solidFill>
                  <a:prstClr val="black"/>
                </a:solidFill>
                <a:latin typeface="Times New Roman" panose="02020603050405020304" pitchFamily="18" charset="0"/>
                <a:cs typeface="Times New Roman" panose="02020603050405020304" pitchFamily="18" charset="0"/>
              </a:rPr>
              <a:t>Mega-scale cloud infrastructure is made available to the general public or a large industry group and is owned by an organization selling cloud services.</a:t>
            </a:r>
          </a:p>
          <a:p>
            <a:pPr marL="457200" indent="-457200">
              <a:buFont typeface="Arial" panose="020B0604020202020204" pitchFamily="34" charset="0"/>
              <a:buChar char="•"/>
            </a:pPr>
            <a:r>
              <a:rPr lang="en-IN" sz="3200" dirty="0">
                <a:solidFill>
                  <a:prstClr val="black"/>
                </a:solidFill>
                <a:latin typeface="Times New Roman" panose="02020603050405020304" pitchFamily="18" charset="0"/>
                <a:cs typeface="Times New Roman" panose="02020603050405020304" pitchFamily="18" charset="0"/>
              </a:rPr>
              <a:t>The physical and IT infrastructure and applications exist at the providers location</a:t>
            </a:r>
          </a:p>
        </p:txBody>
      </p:sp>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828000" y="2016000"/>
              <a:ext cx="1968120" cy="61920"/>
            </p14:xfrm>
          </p:contentPart>
        </mc:Choice>
        <mc:Fallback xmlns="">
          <p:pic>
            <p:nvPicPr>
              <p:cNvPr id="6" name="Ink 5"/>
              <p:cNvPicPr/>
              <p:nvPr/>
            </p:nvPicPr>
            <p:blipFill>
              <a:blip r:embed="rId5"/>
              <a:stretch>
                <a:fillRect/>
              </a:stretch>
            </p:blipFill>
            <p:spPr>
              <a:xfrm>
                <a:off x="818640" y="2005560"/>
                <a:ext cx="1982880" cy="77760"/>
              </a:xfrm>
              <a:prstGeom prst="rect">
                <a:avLst/>
              </a:prstGeom>
            </p:spPr>
          </p:pic>
        </mc:Fallback>
      </mc:AlternateContent>
    </p:spTree>
    <p:extLst>
      <p:ext uri="{BB962C8B-B14F-4D97-AF65-F5344CB8AC3E}">
        <p14:creationId xmlns:p14="http://schemas.microsoft.com/office/powerpoint/2010/main" val="4024679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US" dirty="0"/>
              <a:t>4 Deployment Models</a:t>
            </a:r>
          </a:p>
        </p:txBody>
      </p:sp>
      <p:sp>
        <p:nvSpPr>
          <p:cNvPr id="3" name="TextBox 2"/>
          <p:cNvSpPr txBox="1"/>
          <p:nvPr/>
        </p:nvSpPr>
        <p:spPr>
          <a:xfrm>
            <a:off x="406400" y="1403717"/>
            <a:ext cx="8280920" cy="584775"/>
          </a:xfrm>
          <a:prstGeom prst="rect">
            <a:avLst/>
          </a:prstGeom>
          <a:noFill/>
        </p:spPr>
        <p:txBody>
          <a:bodyPr wrap="square" rtlCol="0">
            <a:spAutoFit/>
          </a:bodyPr>
          <a:lstStyle/>
          <a:p>
            <a:pPr defTabSz="914012"/>
            <a:r>
              <a:rPr lang="en-US" sz="3200" b="1" dirty="0">
                <a:solidFill>
                  <a:prstClr val="black"/>
                </a:solidFill>
              </a:rPr>
              <a:t>2. Private Cloud</a:t>
            </a:r>
          </a:p>
        </p:txBody>
      </p:sp>
      <p:pic>
        <p:nvPicPr>
          <p:cNvPr id="2" name="Picture 1"/>
          <p:cNvPicPr>
            <a:picLocks noChangeAspect="1"/>
          </p:cNvPicPr>
          <p:nvPr/>
        </p:nvPicPr>
        <p:blipFill>
          <a:blip r:embed="rId2"/>
          <a:stretch>
            <a:fillRect/>
          </a:stretch>
        </p:blipFill>
        <p:spPr>
          <a:xfrm>
            <a:off x="406400" y="2096809"/>
            <a:ext cx="4562663" cy="4116886"/>
          </a:xfrm>
          <a:prstGeom prst="rect">
            <a:avLst/>
          </a:prstGeom>
        </p:spPr>
      </p:pic>
      <p:sp>
        <p:nvSpPr>
          <p:cNvPr id="5" name="Rectangle 4"/>
          <p:cNvSpPr/>
          <p:nvPr/>
        </p:nvSpPr>
        <p:spPr>
          <a:xfrm>
            <a:off x="5326966" y="1635144"/>
            <a:ext cx="6096000" cy="3539430"/>
          </a:xfrm>
          <a:prstGeom prst="rect">
            <a:avLst/>
          </a:prstGeom>
        </p:spPr>
        <p:txBody>
          <a:bodyPr>
            <a:spAutoFit/>
          </a:bodyPr>
          <a:lstStyle/>
          <a:p>
            <a:r>
              <a:rPr lang="en-IN" sz="3200" dirty="0">
                <a:solidFill>
                  <a:prstClr val="black"/>
                </a:solidFill>
                <a:latin typeface="Times New Roman" panose="02020603050405020304" pitchFamily="18" charset="0"/>
                <a:cs typeface="Times New Roman" panose="02020603050405020304" pitchFamily="18" charset="0"/>
              </a:rPr>
              <a:t>The cloud infrastructure is operated solely for an organization. It may be managed by the organization or a third party and may exist </a:t>
            </a:r>
            <a:r>
              <a:rPr lang="en-IN" sz="3200" b="1" dirty="0">
                <a:solidFill>
                  <a:prstClr val="black"/>
                </a:solidFill>
                <a:latin typeface="Times New Roman" panose="02020603050405020304" pitchFamily="18" charset="0"/>
                <a:cs typeface="Times New Roman" panose="02020603050405020304" pitchFamily="18" charset="0"/>
              </a:rPr>
              <a:t>on premise</a:t>
            </a:r>
            <a:r>
              <a:rPr lang="en-IN" sz="3200" dirty="0">
                <a:solidFill>
                  <a:prstClr val="black"/>
                </a:solidFill>
                <a:latin typeface="Times New Roman" panose="02020603050405020304" pitchFamily="18" charset="0"/>
                <a:cs typeface="Times New Roman" panose="02020603050405020304" pitchFamily="18" charset="0"/>
              </a:rPr>
              <a:t> or off premise.</a:t>
            </a:r>
          </a:p>
          <a:p>
            <a:r>
              <a:rPr lang="en-IN" sz="3200" dirty="0">
                <a:solidFill>
                  <a:prstClr val="black"/>
                </a:solidFill>
                <a:latin typeface="Times New Roman" panose="02020603050405020304" pitchFamily="18" charset="0"/>
                <a:cs typeface="Times New Roman" panose="02020603050405020304" pitchFamily="18" charset="0"/>
              </a:rPr>
              <a:t>- The users of private cloud are the internal business units or divisions.</a:t>
            </a:r>
          </a:p>
        </p:txBody>
      </p:sp>
    </p:spTree>
    <p:extLst>
      <p:ext uri="{BB962C8B-B14F-4D97-AF65-F5344CB8AC3E}">
        <p14:creationId xmlns:p14="http://schemas.microsoft.com/office/powerpoint/2010/main" val="951882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US" dirty="0"/>
              <a:t>4 Deployment Models</a:t>
            </a:r>
          </a:p>
        </p:txBody>
      </p:sp>
      <p:sp>
        <p:nvSpPr>
          <p:cNvPr id="3" name="TextBox 2"/>
          <p:cNvSpPr txBox="1"/>
          <p:nvPr/>
        </p:nvSpPr>
        <p:spPr>
          <a:xfrm>
            <a:off x="406400" y="1403717"/>
            <a:ext cx="8280920" cy="584775"/>
          </a:xfrm>
          <a:prstGeom prst="rect">
            <a:avLst/>
          </a:prstGeom>
          <a:noFill/>
        </p:spPr>
        <p:txBody>
          <a:bodyPr wrap="square" rtlCol="0">
            <a:spAutoFit/>
          </a:bodyPr>
          <a:lstStyle/>
          <a:p>
            <a:pPr defTabSz="914012"/>
            <a:r>
              <a:rPr lang="en-US" sz="3200" b="1" dirty="0">
                <a:solidFill>
                  <a:prstClr val="black"/>
                </a:solidFill>
              </a:rPr>
              <a:t>3. Hybrid Cloud</a:t>
            </a:r>
          </a:p>
        </p:txBody>
      </p:sp>
      <p:pic>
        <p:nvPicPr>
          <p:cNvPr id="2" name="Picture 1"/>
          <p:cNvPicPr>
            <a:picLocks noChangeAspect="1"/>
          </p:cNvPicPr>
          <p:nvPr/>
        </p:nvPicPr>
        <p:blipFill>
          <a:blip r:embed="rId2"/>
          <a:stretch>
            <a:fillRect/>
          </a:stretch>
        </p:blipFill>
        <p:spPr>
          <a:xfrm>
            <a:off x="406400" y="2096809"/>
            <a:ext cx="5915025" cy="4048125"/>
          </a:xfrm>
          <a:prstGeom prst="rect">
            <a:avLst/>
          </a:prstGeom>
        </p:spPr>
      </p:pic>
      <p:sp>
        <p:nvSpPr>
          <p:cNvPr id="5" name="Rectangle 4"/>
          <p:cNvSpPr/>
          <p:nvPr/>
        </p:nvSpPr>
        <p:spPr>
          <a:xfrm>
            <a:off x="5889674" y="1411698"/>
            <a:ext cx="6096000" cy="2554545"/>
          </a:xfrm>
          <a:prstGeom prst="rect">
            <a:avLst/>
          </a:prstGeom>
        </p:spPr>
        <p:txBody>
          <a:bodyPr>
            <a:spAutoFit/>
          </a:bodyPr>
          <a:lstStyle/>
          <a:p>
            <a:r>
              <a:rPr lang="en-IN" sz="3200" dirty="0">
                <a:solidFill>
                  <a:prstClr val="black"/>
                </a:solidFill>
                <a:latin typeface="Times New Roman" panose="02020603050405020304" pitchFamily="18" charset="0"/>
                <a:cs typeface="Times New Roman" panose="02020603050405020304" pitchFamily="18" charset="0"/>
              </a:rPr>
              <a:t>The cloud infrastructure is a composition of two or more clouds (private, community, or public).</a:t>
            </a:r>
          </a:p>
          <a:p>
            <a:pPr marL="457200" indent="-457200">
              <a:buFont typeface="Arial" panose="020B0604020202020204" pitchFamily="34" charset="0"/>
              <a:buChar char="•"/>
            </a:pPr>
            <a:r>
              <a:rPr lang="en-IN" sz="3200" dirty="0">
                <a:solidFill>
                  <a:prstClr val="black"/>
                </a:solidFill>
                <a:latin typeface="Times New Roman" panose="02020603050405020304" pitchFamily="18" charset="0"/>
                <a:cs typeface="Times New Roman" panose="02020603050405020304" pitchFamily="18" charset="0"/>
              </a:rPr>
              <a:t>Each cloud retain its features but can share data if required. </a:t>
            </a:r>
          </a:p>
        </p:txBody>
      </p:sp>
    </p:spTree>
    <p:extLst>
      <p:ext uri="{BB962C8B-B14F-4D97-AF65-F5344CB8AC3E}">
        <p14:creationId xmlns:p14="http://schemas.microsoft.com/office/powerpoint/2010/main" val="2290411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US" dirty="0"/>
              <a:t>4 Deployment Models</a:t>
            </a:r>
          </a:p>
        </p:txBody>
      </p:sp>
      <p:sp>
        <p:nvSpPr>
          <p:cNvPr id="3" name="TextBox 2"/>
          <p:cNvSpPr txBox="1"/>
          <p:nvPr/>
        </p:nvSpPr>
        <p:spPr>
          <a:xfrm>
            <a:off x="406400" y="1403717"/>
            <a:ext cx="8280920" cy="584775"/>
          </a:xfrm>
          <a:prstGeom prst="rect">
            <a:avLst/>
          </a:prstGeom>
          <a:noFill/>
        </p:spPr>
        <p:txBody>
          <a:bodyPr wrap="square" rtlCol="0">
            <a:spAutoFit/>
          </a:bodyPr>
          <a:lstStyle/>
          <a:p>
            <a:pPr defTabSz="914012"/>
            <a:r>
              <a:rPr lang="en-US" sz="3200" b="1" dirty="0">
                <a:solidFill>
                  <a:prstClr val="black"/>
                </a:solidFill>
              </a:rPr>
              <a:t>4. Community Cloud</a:t>
            </a:r>
          </a:p>
        </p:txBody>
      </p:sp>
      <p:pic>
        <p:nvPicPr>
          <p:cNvPr id="2" name="Picture 1"/>
          <p:cNvPicPr>
            <a:picLocks noChangeAspect="1"/>
          </p:cNvPicPr>
          <p:nvPr/>
        </p:nvPicPr>
        <p:blipFill>
          <a:blip r:embed="rId3"/>
          <a:stretch>
            <a:fillRect/>
          </a:stretch>
        </p:blipFill>
        <p:spPr>
          <a:xfrm>
            <a:off x="406400" y="2265621"/>
            <a:ext cx="6389819" cy="3234846"/>
          </a:xfrm>
          <a:prstGeom prst="rect">
            <a:avLst/>
          </a:prstGeom>
        </p:spPr>
      </p:pic>
      <p:sp>
        <p:nvSpPr>
          <p:cNvPr id="5" name="Rectangle 4"/>
          <p:cNvSpPr/>
          <p:nvPr/>
        </p:nvSpPr>
        <p:spPr>
          <a:xfrm>
            <a:off x="6796219" y="1295400"/>
            <a:ext cx="5261316" cy="5262979"/>
          </a:xfrm>
          <a:prstGeom prst="rect">
            <a:avLst/>
          </a:prstGeom>
        </p:spPr>
        <p:txBody>
          <a:bodyPr wrap="square">
            <a:spAutoFit/>
          </a:bodyPr>
          <a:lstStyle/>
          <a:p>
            <a:r>
              <a:rPr lang="en-IN" sz="2400" dirty="0">
                <a:solidFill>
                  <a:prstClr val="black"/>
                </a:solidFill>
                <a:latin typeface="Times New Roman" panose="02020603050405020304" pitchFamily="18" charset="0"/>
                <a:cs typeface="Times New Roman" panose="02020603050405020304" pitchFamily="18" charset="0"/>
              </a:rPr>
              <a:t>Community Cloud is an infrastructure shared by a specific community of users or organizations </a:t>
            </a:r>
            <a:r>
              <a:rPr lang="en-IN" sz="2400" b="1" dirty="0">
                <a:solidFill>
                  <a:prstClr val="black"/>
                </a:solidFill>
                <a:latin typeface="Times New Roman" panose="02020603050405020304" pitchFamily="18" charset="0"/>
                <a:cs typeface="Times New Roman" panose="02020603050405020304" pitchFamily="18" charset="0"/>
              </a:rPr>
              <a:t>to </a:t>
            </a:r>
            <a:r>
              <a:rPr lang="en-US" sz="2400" b="1" dirty="0"/>
              <a:t>serve a common function or purpose</a:t>
            </a:r>
            <a:r>
              <a:rPr lang="en-US" sz="2400" dirty="0"/>
              <a:t>. It may be for one organization or for several organizations, but they share common concerns</a:t>
            </a:r>
          </a:p>
          <a:p>
            <a:r>
              <a:rPr lang="en-US" sz="2400" dirty="0"/>
              <a:t>such </a:t>
            </a:r>
            <a:r>
              <a:rPr lang="en-US" sz="2400" b="1" dirty="0"/>
              <a:t>as their mission, policies, security, regulatory compliance needs, and so on</a:t>
            </a:r>
            <a:r>
              <a:rPr lang="en-US" dirty="0"/>
              <a:t>.</a:t>
            </a:r>
            <a:r>
              <a:rPr lang="en-IN" sz="2400" dirty="0">
                <a:solidFill>
                  <a:prstClr val="black"/>
                </a:solidFill>
                <a:latin typeface="Times New Roman" panose="02020603050405020304" pitchFamily="18" charset="0"/>
                <a:cs typeface="Times New Roman" panose="02020603050405020304" pitchFamily="18" charset="0"/>
              </a:rPr>
              <a:t> It may be managed by the organizations or a third party and may exist on premise or off premise’ according to NIST.</a:t>
            </a:r>
          </a:p>
          <a:p>
            <a:r>
              <a:rPr lang="en-IN" sz="2400" dirty="0">
                <a:solidFill>
                  <a:prstClr val="black"/>
                </a:solidFill>
                <a:latin typeface="Times New Roman" panose="02020603050405020304" pitchFamily="18" charset="0"/>
                <a:cs typeface="Times New Roman" panose="02020603050405020304" pitchFamily="18" charset="0"/>
              </a:rPr>
              <a:t>E.g. </a:t>
            </a:r>
            <a:r>
              <a:rPr lang="en-IN" sz="2400" dirty="0" err="1">
                <a:solidFill>
                  <a:prstClr val="black"/>
                </a:solidFill>
                <a:latin typeface="Times New Roman" panose="02020603050405020304" pitchFamily="18" charset="0"/>
                <a:cs typeface="Times New Roman" panose="02020603050405020304" pitchFamily="18" charset="0"/>
              </a:rPr>
              <a:t>OpenCirrus</a:t>
            </a:r>
            <a:endParaRPr lang="en-IN" sz="24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455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US" dirty="0"/>
              <a:t>3 Cloud Service Models</a:t>
            </a:r>
          </a:p>
        </p:txBody>
      </p:sp>
      <p:pic>
        <p:nvPicPr>
          <p:cNvPr id="2" name="Picture 1"/>
          <p:cNvPicPr>
            <a:picLocks noChangeAspect="1"/>
          </p:cNvPicPr>
          <p:nvPr/>
        </p:nvPicPr>
        <p:blipFill>
          <a:blip r:embed="rId3"/>
          <a:stretch>
            <a:fillRect/>
          </a:stretch>
        </p:blipFill>
        <p:spPr>
          <a:xfrm>
            <a:off x="624114" y="1600200"/>
            <a:ext cx="10406743" cy="4562475"/>
          </a:xfrm>
          <a:prstGeom prst="rect">
            <a:avLst/>
          </a:prstGeom>
        </p:spPr>
      </p:pic>
    </p:spTree>
    <p:extLst>
      <p:ext uri="{BB962C8B-B14F-4D97-AF65-F5344CB8AC3E}">
        <p14:creationId xmlns:p14="http://schemas.microsoft.com/office/powerpoint/2010/main" val="12385755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06399" y="1769477"/>
            <a:ext cx="11086905"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the SaaS model, the </a:t>
            </a:r>
            <a:r>
              <a:rPr lang="en-US" sz="2800" b="1" dirty="0">
                <a:latin typeface="Times New Roman" panose="02020603050405020304" pitchFamily="18" charset="0"/>
                <a:cs typeface="Times New Roman" panose="02020603050405020304" pitchFamily="18" charset="0"/>
              </a:rPr>
              <a:t>application</a:t>
            </a:r>
            <a:r>
              <a:rPr lang="en-US" sz="2800" dirty="0">
                <a:latin typeface="Times New Roman" panose="02020603050405020304" pitchFamily="18" charset="0"/>
                <a:cs typeface="Times New Roman" panose="02020603050405020304" pitchFamily="18" charset="0"/>
              </a:rPr>
              <a:t> is provided to the users </a:t>
            </a:r>
            <a:r>
              <a:rPr lang="en-US" sz="2800" b="1" dirty="0">
                <a:latin typeface="Times New Roman" panose="02020603050405020304" pitchFamily="18" charset="0"/>
                <a:cs typeface="Times New Roman" panose="02020603050405020304" pitchFamily="18" charset="0"/>
              </a:rPr>
              <a:t>through a thin client interface</a:t>
            </a:r>
            <a:r>
              <a:rPr lang="en-US" sz="2800" dirty="0">
                <a:latin typeface="Times New Roman" panose="02020603050405020304" pitchFamily="18" charset="0"/>
                <a:cs typeface="Times New Roman" panose="02020603050405020304" pitchFamily="18" charset="0"/>
              </a:rPr>
              <a:t> (a </a:t>
            </a:r>
            <a:r>
              <a:rPr lang="en-US" sz="2800" b="1" dirty="0">
                <a:latin typeface="Times New Roman" panose="02020603050405020304" pitchFamily="18" charset="0"/>
                <a:cs typeface="Times New Roman" panose="02020603050405020304" pitchFamily="18" charset="0"/>
              </a:rPr>
              <a:t>browser</a:t>
            </a:r>
            <a:r>
              <a:rPr lang="en-US" sz="2800" dirty="0">
                <a:latin typeface="Times New Roman" panose="02020603050405020304" pitchFamily="18" charset="0"/>
                <a:cs typeface="Times New Roman" panose="02020603050405020304" pitchFamily="18" charset="0"/>
              </a:rPr>
              <a:t>, usually), and the customer’s responsibility begins and ends with entering and managing its data and user interaction.</a:t>
            </a:r>
            <a:endParaRPr lang="en-US" sz="4000" b="1" dirty="0">
              <a:solidFill>
                <a:prstClr val="black"/>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prstClr val="black"/>
                </a:solidFill>
                <a:latin typeface="Times New Roman" panose="02020603050405020304" pitchFamily="18" charset="0"/>
                <a:cs typeface="Times New Roman" panose="02020603050405020304" pitchFamily="18" charset="0"/>
              </a:rPr>
              <a:t>Here, the users don’t need to download software and install on their systems.  The users do not control the hardware network, security, OS. </a:t>
            </a:r>
          </a:p>
          <a:p>
            <a:pPr marL="457200" indent="-457200" defTabSz="914012">
              <a:buFont typeface="Arial" panose="020B0604020202020204" pitchFamily="34" charset="0"/>
              <a:buChar char="•"/>
            </a:pPr>
            <a:r>
              <a:rPr lang="en-US" sz="2800" dirty="0">
                <a:solidFill>
                  <a:prstClr val="black"/>
                </a:solidFill>
                <a:latin typeface="Times New Roman" panose="02020603050405020304" pitchFamily="18" charset="0"/>
                <a:cs typeface="Times New Roman" panose="02020603050405020304" pitchFamily="18" charset="0"/>
              </a:rPr>
              <a:t>A single instance of the software runs on the cloud and services multiple end users or client organizations.</a:t>
            </a:r>
          </a:p>
          <a:p>
            <a:pPr defTabSz="914012"/>
            <a:r>
              <a:rPr lang="en-US" sz="2800" b="1" dirty="0">
                <a:solidFill>
                  <a:prstClr val="black"/>
                </a:solidFill>
                <a:latin typeface="Times New Roman" panose="02020603050405020304" pitchFamily="18" charset="0"/>
                <a:cs typeface="Times New Roman" panose="02020603050405020304" pitchFamily="18" charset="0"/>
              </a:rPr>
              <a:t>Examples of SaaS are:</a:t>
            </a:r>
          </a:p>
          <a:p>
            <a:pPr defTabSz="914012"/>
            <a:r>
              <a:rPr lang="en-US" sz="2800" b="1" dirty="0">
                <a:solidFill>
                  <a:prstClr val="black"/>
                </a:solidFill>
                <a:latin typeface="Times New Roman" panose="02020603050405020304" pitchFamily="18" charset="0"/>
                <a:cs typeface="Times New Roman" panose="02020603050405020304" pitchFamily="18" charset="0"/>
              </a:rPr>
              <a:t>salesforce.com , Google docs, Microsoft Office 365, etc.</a:t>
            </a:r>
          </a:p>
        </p:txBody>
      </p:sp>
      <p:sp>
        <p:nvSpPr>
          <p:cNvPr id="4" name="Content Placeholder 3"/>
          <p:cNvSpPr>
            <a:spLocks noGrp="1"/>
          </p:cNvSpPr>
          <p:nvPr>
            <p:ph sz="quarter" idx="10"/>
          </p:nvPr>
        </p:nvSpPr>
        <p:spPr>
          <a:xfrm>
            <a:off x="406400" y="152400"/>
            <a:ext cx="8432800" cy="1143000"/>
          </a:xfrm>
        </p:spPr>
        <p:txBody>
          <a:bodyPr>
            <a:normAutofit/>
          </a:bodyPr>
          <a:lstStyle/>
          <a:p>
            <a:r>
              <a:rPr lang="en-US" dirty="0"/>
              <a:t>Software as a Service (SaaS)</a:t>
            </a:r>
          </a:p>
        </p:txBody>
      </p:sp>
    </p:spTree>
    <p:extLst>
      <p:ext uri="{BB962C8B-B14F-4D97-AF65-F5344CB8AC3E}">
        <p14:creationId xmlns:p14="http://schemas.microsoft.com/office/powerpoint/2010/main" val="334443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0043887" cy="1143000"/>
          </a:xfrm>
        </p:spPr>
        <p:txBody>
          <a:bodyPr>
            <a:normAutofit/>
          </a:bodyPr>
          <a:lstStyle/>
          <a:p>
            <a:r>
              <a:rPr lang="en-US" sz="2800" dirty="0"/>
              <a:t>Things involved in setting up a Data Center and Its maintenance</a:t>
            </a:r>
            <a:endParaRPr lang="en-IN" sz="2800"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a:t>
            </a:fld>
            <a:endParaRPr lang="en-US" dirty="0">
              <a:solidFill>
                <a:prstClr val="black">
                  <a:tint val="75000"/>
                </a:prstClr>
              </a:solidFill>
            </a:endParaRPr>
          </a:p>
        </p:txBody>
      </p:sp>
      <p:sp>
        <p:nvSpPr>
          <p:cNvPr id="4" name="TextBox 3"/>
          <p:cNvSpPr txBox="1"/>
          <p:nvPr/>
        </p:nvSpPr>
        <p:spPr>
          <a:xfrm>
            <a:off x="520504" y="1843314"/>
            <a:ext cx="11507373" cy="403187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342900" indent="-342900" latinLnBrk="1" hangingPunct="0">
              <a:buFont typeface="+mj-lt"/>
              <a:buAutoNum type="arabicPeriod"/>
            </a:pPr>
            <a:r>
              <a:rPr lang="en-US" sz="2000" b="1" dirty="0"/>
              <a:t>Facility –</a:t>
            </a:r>
            <a:r>
              <a:rPr lang="en-US" sz="2000" dirty="0"/>
              <a:t>Location and the usable space</a:t>
            </a:r>
          </a:p>
          <a:p>
            <a:pPr marL="342900" indent="-342900" latinLnBrk="1" hangingPunct="0">
              <a:buFont typeface="+mj-lt"/>
              <a:buAutoNum type="arabicPeriod"/>
            </a:pPr>
            <a:r>
              <a:rPr lang="en-IN" sz="2000" b="1" dirty="0"/>
              <a:t>Support Infrastructure: </a:t>
            </a:r>
          </a:p>
          <a:p>
            <a:pPr latinLnBrk="1" hangingPunct="0"/>
            <a:r>
              <a:rPr kumimoji="0" lang="en-US" sz="2000" b="1" i="0" u="none" strike="noStrike" cap="none" spc="0" normalizeH="0" baseline="0" dirty="0">
                <a:ln>
                  <a:noFill/>
                </a:ln>
                <a:solidFill>
                  <a:srgbClr val="000000"/>
                </a:solidFill>
                <a:effectLst/>
                <a:uFillTx/>
                <a:latin typeface="Calibri"/>
                <a:ea typeface="Calibri"/>
                <a:cs typeface="Calibri"/>
                <a:sym typeface="Calibri"/>
              </a:rPr>
              <a:t>	</a:t>
            </a:r>
            <a:r>
              <a:rPr lang="en-IN" sz="2000" b="1" dirty="0"/>
              <a:t>UPS</a:t>
            </a:r>
            <a:r>
              <a:rPr lang="en-IN" sz="2000" dirty="0"/>
              <a:t> - Uninterruptible power sources</a:t>
            </a:r>
          </a:p>
          <a:p>
            <a:pPr latinLnBrk="1" hangingPunct="0"/>
            <a:r>
              <a:rPr kumimoji="0" lang="en-US" sz="2000" b="0" i="0" u="none" strike="noStrike" cap="none" spc="0" normalizeH="0" baseline="0" dirty="0">
                <a:ln>
                  <a:noFill/>
                </a:ln>
                <a:solidFill>
                  <a:srgbClr val="000000"/>
                </a:solidFill>
                <a:effectLst/>
                <a:uFillTx/>
                <a:latin typeface="Calibri"/>
                <a:ea typeface="Calibri"/>
                <a:cs typeface="Calibri"/>
                <a:sym typeface="Calibri"/>
              </a:rPr>
              <a:t>	</a:t>
            </a:r>
            <a:r>
              <a:rPr lang="en-US" sz="2000" b="1" dirty="0"/>
              <a:t>Physical security systems </a:t>
            </a:r>
            <a:r>
              <a:rPr lang="en-US" sz="2000" dirty="0"/>
              <a:t>– the controlling of entrance and exits of the facility involves </a:t>
            </a:r>
          </a:p>
          <a:p>
            <a:pPr latinLnBrk="1" hangingPunct="0"/>
            <a:r>
              <a:rPr lang="en-US" sz="2000" dirty="0"/>
              <a:t>	biometrics and video surveillance systems</a:t>
            </a:r>
          </a:p>
          <a:p>
            <a:pPr latinLnBrk="1" hangingPunct="0"/>
            <a:r>
              <a:rPr kumimoji="0" lang="en-US" sz="2000" b="0" i="0" u="none" strike="noStrike" cap="none" spc="0" normalizeH="0" baseline="0" dirty="0">
                <a:ln>
                  <a:noFill/>
                </a:ln>
                <a:solidFill>
                  <a:srgbClr val="000000"/>
                </a:solidFill>
                <a:effectLst/>
                <a:uFillTx/>
                <a:latin typeface="Calibri"/>
                <a:ea typeface="Calibri"/>
                <a:cs typeface="Calibri"/>
                <a:sym typeface="Calibri"/>
              </a:rPr>
              <a:t>3. </a:t>
            </a:r>
            <a:r>
              <a:rPr lang="en-US" sz="2000" b="1" dirty="0"/>
              <a:t>IT equipment</a:t>
            </a:r>
            <a:r>
              <a:rPr lang="en-US" sz="2000" dirty="0"/>
              <a:t> – This is the core of the data center and contains IT operations and storage </a:t>
            </a:r>
          </a:p>
          <a:p>
            <a:pPr latinLnBrk="1" hangingPunct="0"/>
            <a:r>
              <a:rPr lang="en-US" sz="2000" dirty="0"/>
              <a:t>	equipment’s which includes </a:t>
            </a:r>
            <a:r>
              <a:rPr lang="en-US" sz="2000" b="1" dirty="0"/>
              <a:t>servers, racks, cables, storage devices</a:t>
            </a:r>
            <a:r>
              <a:rPr lang="en-US" sz="2000" dirty="0"/>
              <a:t> and to </a:t>
            </a:r>
            <a:r>
              <a:rPr lang="en-US" sz="2000" b="1" dirty="0"/>
              <a:t>maintain a </a:t>
            </a:r>
          </a:p>
          <a:p>
            <a:pPr latinLnBrk="1" hangingPunct="0"/>
            <a:r>
              <a:rPr lang="en-US" sz="2000" b="1" dirty="0"/>
              <a:t>	vigilance </a:t>
            </a:r>
            <a:r>
              <a:rPr lang="en-US" sz="2000" dirty="0"/>
              <a:t>on these crucial devices with firewalls and security devices.</a:t>
            </a:r>
          </a:p>
          <a:p>
            <a:pPr latinLnBrk="1" hangingPunct="0"/>
            <a:r>
              <a:rPr kumimoji="0" lang="en-US" sz="2000" b="0" i="0" u="none" strike="noStrike" cap="none" spc="0" normalizeH="0" baseline="0" dirty="0">
                <a:ln>
                  <a:noFill/>
                </a:ln>
                <a:solidFill>
                  <a:srgbClr val="000000"/>
                </a:solidFill>
                <a:effectLst/>
                <a:uFillTx/>
                <a:latin typeface="Calibri"/>
                <a:ea typeface="Calibri"/>
                <a:cs typeface="Calibri"/>
                <a:sym typeface="Calibri"/>
              </a:rPr>
              <a:t>4. </a:t>
            </a:r>
            <a:r>
              <a:rPr lang="en-IN" sz="2000" b="1" dirty="0"/>
              <a:t>Operation Staff</a:t>
            </a:r>
          </a:p>
          <a:p>
            <a:pPr latinLnBrk="1" hangingPunct="0"/>
            <a:r>
              <a:rPr lang="en-US" sz="2000" b="1" dirty="0"/>
              <a:t>5. </a:t>
            </a:r>
            <a:r>
              <a:rPr lang="en-IN" sz="2000" b="1" dirty="0"/>
              <a:t>Licensing &amp; Support:  </a:t>
            </a:r>
            <a:r>
              <a:rPr lang="en-US" sz="2000" dirty="0"/>
              <a:t>The cost involved in buying the OS, software etc., and the efforts involved </a:t>
            </a:r>
          </a:p>
          <a:p>
            <a:pPr latinLnBrk="1" hangingPunct="0"/>
            <a:r>
              <a:rPr lang="en-US" sz="2000" dirty="0"/>
              <a:t>    in getting support from the vendor when things screw up.</a:t>
            </a:r>
            <a:endParaRPr lang="en-IN" sz="2000" b="1" dirty="0"/>
          </a:p>
          <a:p>
            <a:pPr latinLnBrk="1" hangingPunct="0"/>
            <a:endParaRPr kumimoji="0" lang="en-US" sz="1800" b="1" i="0" u="none" strike="noStrike" cap="none" spc="0" normalizeH="0" baseline="0" dirty="0">
              <a:ln>
                <a:noFill/>
              </a:ln>
              <a:solidFill>
                <a:srgbClr val="000000"/>
              </a:solidFill>
              <a:effectLst/>
              <a:uFillTx/>
              <a:latin typeface="Calibri"/>
              <a:ea typeface="Calibri"/>
              <a:cs typeface="Calibri"/>
              <a:sym typeface="Calibri"/>
            </a:endParaRPr>
          </a:p>
          <a:p>
            <a:pPr latinLnBrk="1" hangingPunct="0"/>
            <a:r>
              <a:rPr lang="en-US" b="1" dirty="0">
                <a:solidFill>
                  <a:srgbClr val="000000"/>
                </a:solidFill>
                <a:latin typeface="Calibri"/>
                <a:ea typeface="Calibri"/>
                <a:cs typeface="Calibri"/>
                <a:sym typeface="Calibri"/>
              </a:rPr>
              <a:t>Reference Link </a:t>
            </a:r>
            <a:r>
              <a:rPr lang="en-IN" dirty="0">
                <a:solidFill>
                  <a:srgbClr val="000000"/>
                </a:solidFill>
                <a:latin typeface="Calibri"/>
                <a:cs typeface="Calibri"/>
                <a:sym typeface="Calibri"/>
              </a:rPr>
              <a:t>: https://www.quora.com/What-is-required-to-set-up-a-data-center</a:t>
            </a:r>
            <a:endParaRPr lang="en-IN" dirty="0"/>
          </a:p>
        </p:txBody>
      </p:sp>
    </p:spTree>
    <p:extLst>
      <p:ext uri="{BB962C8B-B14F-4D97-AF65-F5344CB8AC3E}">
        <p14:creationId xmlns:p14="http://schemas.microsoft.com/office/powerpoint/2010/main" val="172309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06400" y="152400"/>
            <a:ext cx="8432800" cy="1143000"/>
          </a:xfrm>
        </p:spPr>
        <p:txBody>
          <a:bodyPr>
            <a:normAutofit/>
          </a:bodyPr>
          <a:lstStyle/>
          <a:p>
            <a:r>
              <a:rPr lang="en-US" dirty="0"/>
              <a:t>Software as a Service (SaaS)</a:t>
            </a:r>
          </a:p>
        </p:txBody>
      </p:sp>
      <p:pic>
        <p:nvPicPr>
          <p:cNvPr id="2" name="Picture 1"/>
          <p:cNvPicPr>
            <a:picLocks noChangeAspect="1"/>
          </p:cNvPicPr>
          <p:nvPr/>
        </p:nvPicPr>
        <p:blipFill>
          <a:blip r:embed="rId2"/>
          <a:stretch>
            <a:fillRect/>
          </a:stretch>
        </p:blipFill>
        <p:spPr>
          <a:xfrm>
            <a:off x="1132114" y="1843314"/>
            <a:ext cx="9274629" cy="4151085"/>
          </a:xfrm>
          <a:prstGeom prst="rect">
            <a:avLst/>
          </a:prstGeom>
        </p:spPr>
      </p:pic>
    </p:spTree>
    <p:extLst>
      <p:ext uri="{BB962C8B-B14F-4D97-AF65-F5344CB8AC3E}">
        <p14:creationId xmlns:p14="http://schemas.microsoft.com/office/powerpoint/2010/main" val="650175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06400" y="1176644"/>
            <a:ext cx="11466732" cy="4893647"/>
          </a:xfrm>
          <a:prstGeom prst="rect">
            <a:avLst/>
          </a:prstGeom>
          <a:noFill/>
        </p:spPr>
        <p:txBody>
          <a:bodyPr wrap="square" rtlCol="0">
            <a:spAutoFit/>
          </a:bodyPr>
          <a:lstStyle/>
          <a:p>
            <a:pPr defTabSz="914012"/>
            <a:r>
              <a:rPr lang="en-US" sz="2400" dirty="0">
                <a:solidFill>
                  <a:prstClr val="black"/>
                </a:solidFill>
                <a:latin typeface="Times New Roman" panose="02020603050405020304" pitchFamily="18" charset="0"/>
                <a:cs typeface="Times New Roman" panose="02020603050405020304" pitchFamily="18" charset="0"/>
              </a:rPr>
              <a:t>It is a service that </a:t>
            </a:r>
            <a:r>
              <a:rPr lang="en-US" sz="2400" b="1" dirty="0">
                <a:solidFill>
                  <a:prstClr val="black"/>
                </a:solidFill>
                <a:latin typeface="Times New Roman" panose="02020603050405020304" pitchFamily="18" charset="0"/>
                <a:cs typeface="Times New Roman" panose="02020603050405020304" pitchFamily="18" charset="0"/>
              </a:rPr>
              <a:t>can be used to build higher-level services (Applications).  </a:t>
            </a:r>
            <a:r>
              <a:rPr lang="en-US" sz="2400" dirty="0">
                <a:solidFill>
                  <a:prstClr val="black"/>
                </a:solidFill>
                <a:latin typeface="Times New Roman" panose="02020603050405020304" pitchFamily="18" charset="0"/>
                <a:cs typeface="Times New Roman" panose="02020603050405020304" pitchFamily="18" charset="0"/>
              </a:rPr>
              <a:t>The user is provided the hardware infrastructure, network, and OS to form a hosting environment.  This would be used mostly by developers. </a:t>
            </a:r>
          </a:p>
          <a:p>
            <a:pPr defTabSz="914012"/>
            <a:r>
              <a:rPr lang="en-US" sz="2400" b="1" dirty="0">
                <a:solidFill>
                  <a:prstClr val="black"/>
                </a:solidFill>
                <a:latin typeface="Times New Roman" panose="02020603050405020304" pitchFamily="18" charset="0"/>
                <a:cs typeface="Times New Roman" panose="02020603050405020304" pitchFamily="18" charset="0"/>
              </a:rPr>
              <a:t>2 Perspectives for </a:t>
            </a:r>
            <a:r>
              <a:rPr lang="en-US" sz="2400" b="1" dirty="0" err="1">
                <a:solidFill>
                  <a:prstClr val="black"/>
                </a:solidFill>
                <a:latin typeface="Times New Roman" panose="02020603050405020304" pitchFamily="18" charset="0"/>
                <a:cs typeface="Times New Roman" panose="02020603050405020304" pitchFamily="18" charset="0"/>
              </a:rPr>
              <a:t>PaaS</a:t>
            </a:r>
            <a:r>
              <a:rPr lang="en-US" sz="2400" b="1" dirty="0">
                <a:solidFill>
                  <a:prstClr val="black"/>
                </a:solidFill>
                <a:latin typeface="Times New Roman" panose="02020603050405020304" pitchFamily="18" charset="0"/>
                <a:cs typeface="Times New Roman" panose="02020603050405020304" pitchFamily="18" charset="0"/>
              </a:rPr>
              <a:t> :-</a:t>
            </a:r>
          </a:p>
          <a:p>
            <a:pPr defTabSz="914012"/>
            <a:r>
              <a:rPr lang="en-US" sz="2400" b="1" dirty="0">
                <a:solidFill>
                  <a:prstClr val="black"/>
                </a:solidFill>
                <a:latin typeface="Times New Roman" panose="02020603050405020304" pitchFamily="18" charset="0"/>
                <a:cs typeface="Times New Roman" panose="02020603050405020304" pitchFamily="18" charset="0"/>
              </a:rPr>
              <a:t>1. Producer:- </a:t>
            </a:r>
            <a:r>
              <a:rPr lang="en-US" sz="2400" dirty="0">
                <a:solidFill>
                  <a:prstClr val="black"/>
                </a:solidFill>
                <a:latin typeface="Times New Roman" panose="02020603050405020304" pitchFamily="18" charset="0"/>
                <a:cs typeface="Times New Roman" panose="02020603050405020304" pitchFamily="18" charset="0"/>
              </a:rPr>
              <a:t>Someone producing </a:t>
            </a:r>
            <a:r>
              <a:rPr lang="en-US" sz="2400" dirty="0" err="1">
                <a:solidFill>
                  <a:prstClr val="black"/>
                </a:solidFill>
                <a:latin typeface="Times New Roman" panose="02020603050405020304" pitchFamily="18" charset="0"/>
                <a:cs typeface="Times New Roman" panose="02020603050405020304" pitchFamily="18" charset="0"/>
              </a:rPr>
              <a:t>PaaS</a:t>
            </a:r>
            <a:r>
              <a:rPr lang="en-US" sz="2400" dirty="0">
                <a:solidFill>
                  <a:prstClr val="black"/>
                </a:solidFill>
                <a:latin typeface="Times New Roman" panose="02020603050405020304" pitchFamily="18" charset="0"/>
                <a:cs typeface="Times New Roman" panose="02020603050405020304" pitchFamily="18" charset="0"/>
              </a:rPr>
              <a:t> might produce a platform by integrating an OS, middleware, application software, and even a development environment that is then provided to a customer as a service.</a:t>
            </a:r>
          </a:p>
          <a:p>
            <a:pPr defTabSz="914012"/>
            <a:r>
              <a:rPr lang="en-US" sz="2400" b="1" dirty="0">
                <a:solidFill>
                  <a:prstClr val="black"/>
                </a:solidFill>
                <a:latin typeface="Times New Roman" panose="02020603050405020304" pitchFamily="18" charset="0"/>
                <a:cs typeface="Times New Roman" panose="02020603050405020304" pitchFamily="18" charset="0"/>
              </a:rPr>
              <a:t>2. Consumer:-</a:t>
            </a:r>
            <a:r>
              <a:rPr lang="en-US" sz="2400" dirty="0">
                <a:solidFill>
                  <a:prstClr val="black"/>
                </a:solidFill>
                <a:latin typeface="Times New Roman" panose="02020603050405020304" pitchFamily="18" charset="0"/>
                <a:cs typeface="Times New Roman" panose="02020603050405020304" pitchFamily="18" charset="0"/>
              </a:rPr>
              <a:t>Someone using </a:t>
            </a:r>
            <a:r>
              <a:rPr lang="en-US" sz="2400" dirty="0" err="1">
                <a:solidFill>
                  <a:prstClr val="black"/>
                </a:solidFill>
                <a:latin typeface="Times New Roman" panose="02020603050405020304" pitchFamily="18" charset="0"/>
                <a:cs typeface="Times New Roman" panose="02020603050405020304" pitchFamily="18" charset="0"/>
              </a:rPr>
              <a:t>PaaS</a:t>
            </a:r>
            <a:r>
              <a:rPr lang="en-US" sz="2400" dirty="0">
                <a:solidFill>
                  <a:prstClr val="black"/>
                </a:solidFill>
                <a:latin typeface="Times New Roman" panose="02020603050405020304" pitchFamily="18" charset="0"/>
                <a:cs typeface="Times New Roman" panose="02020603050405020304" pitchFamily="18" charset="0"/>
              </a:rPr>
              <a:t> would see an encapsulated service that is presented to them through an API. The customer interacts with the platform through the API, and the platform does what is necessary to manage and scale itself to provide a given level of service. </a:t>
            </a:r>
            <a:r>
              <a:rPr lang="en-US" sz="2400" i="1" dirty="0">
                <a:solidFill>
                  <a:prstClr val="black"/>
                </a:solidFill>
                <a:latin typeface="Times New Roman" panose="02020603050405020304" pitchFamily="18" charset="0"/>
                <a:cs typeface="Times New Roman" panose="02020603050405020304" pitchFamily="18" charset="0"/>
              </a:rPr>
              <a:t>Virtual appliances can be classified as instances of PaaS.</a:t>
            </a:r>
          </a:p>
          <a:p>
            <a:pPr defTabSz="914012"/>
            <a:r>
              <a:rPr lang="en-US" sz="2400" b="1" i="1" dirty="0">
                <a:solidFill>
                  <a:prstClr val="black"/>
                </a:solidFill>
                <a:latin typeface="Times New Roman" panose="02020603050405020304" pitchFamily="18" charset="0"/>
                <a:cs typeface="Times New Roman" panose="02020603050405020304" pitchFamily="18" charset="0"/>
              </a:rPr>
              <a:t>Examples of PaaS are:</a:t>
            </a:r>
          </a:p>
          <a:p>
            <a:pPr defTabSz="914012"/>
            <a:r>
              <a:rPr lang="en-IN" sz="2400" dirty="0"/>
              <a:t>AWS Elastic Beanstalk, Google App Engine,  and Windows Azure, etc.</a:t>
            </a:r>
            <a:endParaRPr lang="en-US" sz="2400" i="1" dirty="0">
              <a:solidFill>
                <a:prstClr val="black"/>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0"/>
          </p:nvPr>
        </p:nvSpPr>
        <p:spPr>
          <a:xfrm>
            <a:off x="406400" y="152400"/>
            <a:ext cx="8432800" cy="1143000"/>
          </a:xfrm>
        </p:spPr>
        <p:txBody>
          <a:bodyPr>
            <a:normAutofit/>
          </a:bodyPr>
          <a:lstStyle/>
          <a:p>
            <a:r>
              <a:rPr lang="en-US" dirty="0"/>
              <a:t>Platform as a Service (PaaS)</a:t>
            </a:r>
          </a:p>
        </p:txBody>
      </p:sp>
    </p:spTree>
    <p:extLst>
      <p:ext uri="{BB962C8B-B14F-4D97-AF65-F5344CB8AC3E}">
        <p14:creationId xmlns:p14="http://schemas.microsoft.com/office/powerpoint/2010/main" val="79939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06400" y="341086"/>
            <a:ext cx="8432800" cy="1143000"/>
          </a:xfrm>
        </p:spPr>
        <p:txBody>
          <a:bodyPr>
            <a:normAutofit/>
          </a:bodyPr>
          <a:lstStyle/>
          <a:p>
            <a:r>
              <a:rPr lang="en-US" dirty="0"/>
              <a:t>Platform as a Service (PaaS)</a:t>
            </a:r>
          </a:p>
          <a:p>
            <a:endParaRPr lang="en-US" dirty="0"/>
          </a:p>
        </p:txBody>
      </p:sp>
      <p:pic>
        <p:nvPicPr>
          <p:cNvPr id="2" name="Picture 1"/>
          <p:cNvPicPr>
            <a:picLocks noChangeAspect="1"/>
          </p:cNvPicPr>
          <p:nvPr/>
        </p:nvPicPr>
        <p:blipFill>
          <a:blip r:embed="rId2"/>
          <a:stretch>
            <a:fillRect/>
          </a:stretch>
        </p:blipFill>
        <p:spPr>
          <a:xfrm>
            <a:off x="972457" y="1698171"/>
            <a:ext cx="9572427" cy="4136572"/>
          </a:xfrm>
          <a:prstGeom prst="rect">
            <a:avLst/>
          </a:prstGeom>
        </p:spPr>
      </p:pic>
    </p:spTree>
    <p:extLst>
      <p:ext uri="{BB962C8B-B14F-4D97-AF65-F5344CB8AC3E}">
        <p14:creationId xmlns:p14="http://schemas.microsoft.com/office/powerpoint/2010/main" val="19546795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06399" y="1699139"/>
            <a:ext cx="11340123" cy="4093428"/>
          </a:xfrm>
          <a:prstGeom prst="rect">
            <a:avLst/>
          </a:prstGeom>
          <a:noFill/>
        </p:spPr>
        <p:txBody>
          <a:bodyPr wrap="square" rtlCol="0">
            <a:spAutoFit/>
          </a:bodyPr>
          <a:lstStyle/>
          <a:p>
            <a:pPr defTabSz="914012"/>
            <a:r>
              <a:rPr lang="en-US" sz="3200" dirty="0">
                <a:solidFill>
                  <a:prstClr val="black"/>
                </a:solidFill>
                <a:latin typeface="Times New Roman" panose="02020603050405020304" pitchFamily="18" charset="0"/>
                <a:cs typeface="Times New Roman" panose="02020603050405020304" pitchFamily="18" charset="0"/>
              </a:rPr>
              <a:t>Infrastructure as a service delivers </a:t>
            </a:r>
            <a:r>
              <a:rPr lang="en-US" sz="3200" b="1" dirty="0">
                <a:solidFill>
                  <a:prstClr val="black"/>
                </a:solidFill>
                <a:latin typeface="Times New Roman" panose="02020603050405020304" pitchFamily="18" charset="0"/>
                <a:cs typeface="Times New Roman" panose="02020603050405020304" pitchFamily="18" charset="0"/>
              </a:rPr>
              <a:t>basic storage and computing capabilities </a:t>
            </a:r>
            <a:r>
              <a:rPr lang="en-US" sz="3200" dirty="0">
                <a:solidFill>
                  <a:prstClr val="black"/>
                </a:solidFill>
                <a:latin typeface="Times New Roman" panose="02020603050405020304" pitchFamily="18" charset="0"/>
                <a:cs typeface="Times New Roman" panose="02020603050405020304" pitchFamily="18" charset="0"/>
              </a:rPr>
              <a:t>as standardized services over the network.</a:t>
            </a:r>
          </a:p>
          <a:p>
            <a:pPr marL="571500" indent="-571500" defTabSz="914012">
              <a:buFont typeface="Arial" panose="020B0604020202020204" pitchFamily="34" charset="0"/>
              <a:buChar char="•"/>
            </a:pPr>
            <a:r>
              <a:rPr lang="en-US" sz="3200" dirty="0">
                <a:solidFill>
                  <a:prstClr val="black"/>
                </a:solidFill>
                <a:latin typeface="Times New Roman" panose="02020603050405020304" pitchFamily="18" charset="0"/>
                <a:cs typeface="Times New Roman" panose="02020603050405020304" pitchFamily="18" charset="0"/>
              </a:rPr>
              <a:t>The user gets resources (infrastructure) such as processing power (CPUs), storage, network bandwidth, etc. </a:t>
            </a:r>
          </a:p>
          <a:p>
            <a:pPr marL="571500" indent="-571500" defTabSz="914012">
              <a:buFont typeface="Arial" panose="020B0604020202020204" pitchFamily="34" charset="0"/>
              <a:buChar char="•"/>
            </a:pPr>
            <a:r>
              <a:rPr lang="en-US" sz="3200" dirty="0">
                <a:solidFill>
                  <a:prstClr val="black"/>
                </a:solidFill>
                <a:latin typeface="Times New Roman" panose="02020603050405020304" pitchFamily="18" charset="0"/>
                <a:cs typeface="Times New Roman" panose="02020603050405020304" pitchFamily="18" charset="0"/>
              </a:rPr>
              <a:t>Once the user acquires the infrastructure, he/she controls the OS, data, applications, services, host-based security, etc. </a:t>
            </a:r>
          </a:p>
          <a:p>
            <a:pPr defTabSz="914012"/>
            <a:r>
              <a:rPr lang="en-US" sz="3200" b="1" dirty="0">
                <a:solidFill>
                  <a:prstClr val="black"/>
                </a:solidFill>
                <a:latin typeface="Times New Roman" panose="02020603050405020304" pitchFamily="18" charset="0"/>
                <a:cs typeface="Times New Roman" panose="02020603050405020304" pitchFamily="18" charset="0"/>
              </a:rPr>
              <a:t>Examples of IaaS are:</a:t>
            </a:r>
            <a:r>
              <a:rPr lang="en-US" sz="3200" dirty="0">
                <a:solidFill>
                  <a:prstClr val="black"/>
                </a:solidFill>
                <a:latin typeface="Times New Roman" panose="02020603050405020304" pitchFamily="18" charset="0"/>
                <a:cs typeface="Times New Roman" panose="02020603050405020304" pitchFamily="18" charset="0"/>
              </a:rPr>
              <a:t> </a:t>
            </a:r>
          </a:p>
          <a:p>
            <a:pPr defTabSz="914012"/>
            <a:r>
              <a:rPr lang="en-US" sz="2800" dirty="0">
                <a:solidFill>
                  <a:prstClr val="black"/>
                </a:solidFill>
                <a:latin typeface="Times New Roman" panose="02020603050405020304" pitchFamily="18" charset="0"/>
                <a:cs typeface="Times New Roman" panose="02020603050405020304" pitchFamily="18" charset="0"/>
              </a:rPr>
              <a:t>Amazon EC2, Google Cloud Platform, </a:t>
            </a:r>
            <a:r>
              <a:rPr lang="en-IN" sz="2800" dirty="0"/>
              <a:t>Eucalyptus, </a:t>
            </a:r>
            <a:r>
              <a:rPr lang="en-IN" sz="2800" dirty="0" err="1"/>
              <a:t>Rackspace</a:t>
            </a:r>
            <a:r>
              <a:rPr lang="en-US" sz="3200" dirty="0">
                <a:solidFill>
                  <a:prstClr val="black"/>
                </a:solidFill>
                <a:latin typeface="Times New Roman" panose="02020603050405020304" pitchFamily="18" charset="0"/>
                <a:cs typeface="Times New Roman" panose="02020603050405020304" pitchFamily="18" charset="0"/>
              </a:rPr>
              <a:t>.  </a:t>
            </a:r>
          </a:p>
        </p:txBody>
      </p:sp>
      <p:sp>
        <p:nvSpPr>
          <p:cNvPr id="4" name="Content Placeholder 3"/>
          <p:cNvSpPr>
            <a:spLocks noGrp="1"/>
          </p:cNvSpPr>
          <p:nvPr>
            <p:ph sz="quarter" idx="10"/>
          </p:nvPr>
        </p:nvSpPr>
        <p:spPr>
          <a:xfrm>
            <a:off x="406400" y="152400"/>
            <a:ext cx="8432800" cy="1143000"/>
          </a:xfrm>
        </p:spPr>
        <p:txBody>
          <a:bodyPr>
            <a:normAutofit/>
          </a:bodyPr>
          <a:lstStyle/>
          <a:p>
            <a:r>
              <a:rPr lang="en-US" dirty="0"/>
              <a:t>Infrastructure as a Service (IaaS)</a:t>
            </a:r>
          </a:p>
        </p:txBody>
      </p:sp>
    </p:spTree>
    <p:extLst>
      <p:ext uri="{BB962C8B-B14F-4D97-AF65-F5344CB8AC3E}">
        <p14:creationId xmlns:p14="http://schemas.microsoft.com/office/powerpoint/2010/main" val="225387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06400" y="152400"/>
            <a:ext cx="8432800" cy="1143000"/>
          </a:xfrm>
        </p:spPr>
        <p:txBody>
          <a:bodyPr>
            <a:normAutofit/>
          </a:bodyPr>
          <a:lstStyle/>
          <a:p>
            <a:r>
              <a:rPr lang="en-US" dirty="0"/>
              <a:t>Infrastructure as a Service (IaaS)</a:t>
            </a:r>
          </a:p>
        </p:txBody>
      </p:sp>
      <p:pic>
        <p:nvPicPr>
          <p:cNvPr id="2" name="Picture 1"/>
          <p:cNvPicPr>
            <a:picLocks noChangeAspect="1"/>
          </p:cNvPicPr>
          <p:nvPr/>
        </p:nvPicPr>
        <p:blipFill>
          <a:blip r:embed="rId2"/>
          <a:stretch>
            <a:fillRect/>
          </a:stretch>
        </p:blipFill>
        <p:spPr>
          <a:xfrm>
            <a:off x="1335314" y="1880054"/>
            <a:ext cx="9114971" cy="4114346"/>
          </a:xfrm>
          <a:prstGeom prst="rect">
            <a:avLst/>
          </a:prstGeom>
        </p:spPr>
      </p:pic>
    </p:spTree>
    <p:extLst>
      <p:ext uri="{BB962C8B-B14F-4D97-AF65-F5344CB8AC3E}">
        <p14:creationId xmlns:p14="http://schemas.microsoft.com/office/powerpoint/2010/main" val="3032181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06400" y="1685071"/>
            <a:ext cx="11297920" cy="3539430"/>
          </a:xfrm>
          <a:prstGeom prst="rect">
            <a:avLst/>
          </a:prstGeom>
          <a:noFill/>
        </p:spPr>
        <p:txBody>
          <a:bodyPr wrap="square" rtlCol="0">
            <a:spAutoFit/>
          </a:bodyPr>
          <a:lstStyle/>
          <a:p>
            <a:pPr marL="457200" indent="-457200" defTabSz="914012">
              <a:buFont typeface="Arial" panose="020B0604020202020204" pitchFamily="34" charset="0"/>
              <a:buChar char="•"/>
            </a:pPr>
            <a:r>
              <a:rPr lang="en-US" sz="3200" dirty="0">
                <a:solidFill>
                  <a:prstClr val="black"/>
                </a:solidFill>
                <a:latin typeface="Times New Roman" panose="02020603050405020304" pitchFamily="18" charset="0"/>
                <a:cs typeface="Times New Roman" panose="02020603050405020304" pitchFamily="18" charset="0"/>
              </a:rPr>
              <a:t>Provide </a:t>
            </a:r>
            <a:r>
              <a:rPr lang="en-US" sz="3200" b="1" dirty="0">
                <a:solidFill>
                  <a:prstClr val="black"/>
                </a:solidFill>
                <a:latin typeface="Times New Roman" panose="02020603050405020304" pitchFamily="18" charset="0"/>
                <a:cs typeface="Times New Roman" panose="02020603050405020304" pitchFamily="18" charset="0"/>
              </a:rPr>
              <a:t>on-demand provisioning </a:t>
            </a:r>
            <a:r>
              <a:rPr lang="en-US" sz="3200" dirty="0">
                <a:solidFill>
                  <a:prstClr val="black"/>
                </a:solidFill>
                <a:latin typeface="Times New Roman" panose="02020603050405020304" pitchFamily="18" charset="0"/>
                <a:cs typeface="Times New Roman" panose="02020603050405020304" pitchFamily="18" charset="0"/>
              </a:rPr>
              <a:t>of computational resources</a:t>
            </a:r>
          </a:p>
          <a:p>
            <a:pPr marL="457200" indent="-457200" defTabSz="914012">
              <a:buFont typeface="Arial" panose="020B0604020202020204" pitchFamily="34" charset="0"/>
              <a:buChar char="•"/>
            </a:pPr>
            <a:r>
              <a:rPr lang="en-US" sz="3200" dirty="0">
                <a:solidFill>
                  <a:prstClr val="black"/>
                </a:solidFill>
                <a:latin typeface="Times New Roman" panose="02020603050405020304" pitchFamily="18" charset="0"/>
                <a:cs typeface="Times New Roman" panose="02020603050405020304" pitchFamily="18" charset="0"/>
              </a:rPr>
              <a:t>Use </a:t>
            </a:r>
            <a:r>
              <a:rPr lang="en-US" sz="3200" b="1" dirty="0">
                <a:solidFill>
                  <a:prstClr val="black"/>
                </a:solidFill>
                <a:latin typeface="Times New Roman" panose="02020603050405020304" pitchFamily="18" charset="0"/>
                <a:cs typeface="Times New Roman" panose="02020603050405020304" pitchFamily="18" charset="0"/>
              </a:rPr>
              <a:t>virtualization technologies </a:t>
            </a:r>
            <a:r>
              <a:rPr lang="en-US" sz="3200" dirty="0">
                <a:solidFill>
                  <a:prstClr val="black"/>
                </a:solidFill>
                <a:latin typeface="Times New Roman" panose="02020603050405020304" pitchFamily="18" charset="0"/>
                <a:cs typeface="Times New Roman" panose="02020603050405020304" pitchFamily="18" charset="0"/>
              </a:rPr>
              <a:t>to lease these resources</a:t>
            </a:r>
          </a:p>
          <a:p>
            <a:pPr marL="457200" indent="-457200" defTabSz="914012">
              <a:buFont typeface="Arial" panose="020B0604020202020204" pitchFamily="34" charset="0"/>
              <a:buChar char="•"/>
            </a:pPr>
            <a:r>
              <a:rPr lang="en-US" sz="3200" b="1" dirty="0">
                <a:solidFill>
                  <a:prstClr val="black"/>
                </a:solidFill>
                <a:latin typeface="Times New Roman" panose="02020603050405020304" pitchFamily="18" charset="0"/>
                <a:cs typeface="Times New Roman" panose="02020603050405020304" pitchFamily="18" charset="0"/>
              </a:rPr>
              <a:t>Provide public and simple remote interfaces </a:t>
            </a:r>
            <a:r>
              <a:rPr lang="en-US" sz="3200" dirty="0">
                <a:solidFill>
                  <a:prstClr val="black"/>
                </a:solidFill>
                <a:latin typeface="Times New Roman" panose="02020603050405020304" pitchFamily="18" charset="0"/>
                <a:cs typeface="Times New Roman" panose="02020603050405020304" pitchFamily="18" charset="0"/>
              </a:rPr>
              <a:t>to manage those resources</a:t>
            </a:r>
          </a:p>
          <a:p>
            <a:pPr marL="457200" indent="-457200" defTabSz="914012">
              <a:buFont typeface="Arial" panose="020B0604020202020204" pitchFamily="34" charset="0"/>
              <a:buChar char="•"/>
            </a:pPr>
            <a:r>
              <a:rPr lang="en-US" sz="3200" dirty="0">
                <a:solidFill>
                  <a:prstClr val="black"/>
                </a:solidFill>
                <a:latin typeface="Times New Roman" panose="02020603050405020304" pitchFamily="18" charset="0"/>
                <a:cs typeface="Times New Roman" panose="02020603050405020304" pitchFamily="18" charset="0"/>
              </a:rPr>
              <a:t>Use a </a:t>
            </a:r>
            <a:r>
              <a:rPr lang="en-US" sz="3200" b="1" dirty="0">
                <a:solidFill>
                  <a:prstClr val="black"/>
                </a:solidFill>
                <a:latin typeface="Times New Roman" panose="02020603050405020304" pitchFamily="18" charset="0"/>
                <a:cs typeface="Times New Roman" panose="02020603050405020304" pitchFamily="18" charset="0"/>
              </a:rPr>
              <a:t>pay-as-you-go cost model</a:t>
            </a:r>
            <a:r>
              <a:rPr lang="en-US" sz="3200" dirty="0">
                <a:solidFill>
                  <a:prstClr val="black"/>
                </a:solidFill>
                <a:latin typeface="Times New Roman" panose="02020603050405020304" pitchFamily="18" charset="0"/>
                <a:cs typeface="Times New Roman" panose="02020603050405020304" pitchFamily="18" charset="0"/>
              </a:rPr>
              <a:t>, typically charging by the hour </a:t>
            </a:r>
          </a:p>
          <a:p>
            <a:pPr marL="457200" indent="-457200" defTabSz="914012">
              <a:buFont typeface="Arial" panose="020B0604020202020204" pitchFamily="34" charset="0"/>
              <a:buChar char="•"/>
            </a:pPr>
            <a:r>
              <a:rPr lang="en-US" sz="3200" dirty="0">
                <a:solidFill>
                  <a:prstClr val="black"/>
                </a:solidFill>
                <a:latin typeface="Times New Roman" panose="02020603050405020304" pitchFamily="18" charset="0"/>
                <a:cs typeface="Times New Roman" panose="02020603050405020304" pitchFamily="18" charset="0"/>
              </a:rPr>
              <a:t>Operate data centers large enough to provide a </a:t>
            </a:r>
            <a:r>
              <a:rPr lang="en-US" sz="3200" b="1" dirty="0">
                <a:solidFill>
                  <a:prstClr val="black"/>
                </a:solidFill>
                <a:latin typeface="Times New Roman" panose="02020603050405020304" pitchFamily="18" charset="0"/>
                <a:cs typeface="Times New Roman" panose="02020603050405020304" pitchFamily="18" charset="0"/>
              </a:rPr>
              <a:t>seemingly unlimited amount of resources </a:t>
            </a:r>
            <a:r>
              <a:rPr lang="en-US" sz="3200" dirty="0">
                <a:solidFill>
                  <a:prstClr val="black"/>
                </a:solidFill>
                <a:latin typeface="Times New Roman" panose="02020603050405020304" pitchFamily="18" charset="0"/>
                <a:cs typeface="Times New Roman" panose="02020603050405020304" pitchFamily="18" charset="0"/>
              </a:rPr>
              <a:t>to their clients</a:t>
            </a:r>
          </a:p>
        </p:txBody>
      </p:sp>
      <p:sp>
        <p:nvSpPr>
          <p:cNvPr id="4" name="Content Placeholder 3"/>
          <p:cNvSpPr>
            <a:spLocks noGrp="1"/>
          </p:cNvSpPr>
          <p:nvPr>
            <p:ph sz="quarter" idx="10"/>
          </p:nvPr>
        </p:nvSpPr>
        <p:spPr>
          <a:xfrm>
            <a:off x="406400" y="152400"/>
            <a:ext cx="10893946" cy="1143000"/>
          </a:xfrm>
        </p:spPr>
        <p:txBody>
          <a:bodyPr>
            <a:normAutofit/>
          </a:bodyPr>
          <a:lstStyle/>
          <a:p>
            <a:r>
              <a:rPr lang="en-US" dirty="0"/>
              <a:t>Cloud Service Provider (CSP)’s Characteristics</a:t>
            </a:r>
          </a:p>
        </p:txBody>
      </p:sp>
    </p:spTree>
    <p:extLst>
      <p:ext uri="{BB962C8B-B14F-4D97-AF65-F5344CB8AC3E}">
        <p14:creationId xmlns:p14="http://schemas.microsoft.com/office/powerpoint/2010/main" val="684656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The use of “Cloud” Makes refers to:</a:t>
            </a:r>
            <a:endParaRPr lang="en-IN" dirty="0"/>
          </a:p>
        </p:txBody>
      </p:sp>
      <p:sp>
        <p:nvSpPr>
          <p:cNvPr id="3" name="TextBox 2"/>
          <p:cNvSpPr txBox="1"/>
          <p:nvPr/>
        </p:nvSpPr>
        <p:spPr>
          <a:xfrm>
            <a:off x="545910" y="1774209"/>
            <a:ext cx="11177517" cy="3693319"/>
          </a:xfrm>
          <a:prstGeom prst="rect">
            <a:avLst/>
          </a:prstGeom>
          <a:noFill/>
        </p:spPr>
        <p:txBody>
          <a:bodyPr wrap="square" rtlCol="0">
            <a:spAutoFit/>
          </a:bodyPr>
          <a:lstStyle/>
          <a:p>
            <a:r>
              <a:rPr lang="en-US" sz="2400" b="1" dirty="0"/>
              <a:t>The </a:t>
            </a:r>
            <a:r>
              <a:rPr lang="en-IN" sz="2400" b="1" dirty="0"/>
              <a:t>“cloud” makes reference to the following two essential concepts:</a:t>
            </a:r>
            <a:endParaRPr lang="en-US" sz="2400" b="1" dirty="0"/>
          </a:p>
          <a:p>
            <a:endParaRPr lang="en-US" b="1" dirty="0"/>
          </a:p>
          <a:p>
            <a:pPr marL="342900" indent="-342900">
              <a:buFont typeface="+mj-lt"/>
              <a:buAutoNum type="arabicPeriod"/>
            </a:pPr>
            <a:r>
              <a:rPr lang="en-US" sz="2400" b="1" dirty="0"/>
              <a:t>Abstraction: </a:t>
            </a:r>
            <a:r>
              <a:rPr lang="en-US" sz="2400" dirty="0"/>
              <a:t>Cloud computing </a:t>
            </a:r>
            <a:r>
              <a:rPr lang="en-US" sz="2400" b="1" dirty="0"/>
              <a:t>abstracts the details of system implementation from users and developers. </a:t>
            </a:r>
            <a:r>
              <a:rPr lang="en-US" sz="2400" dirty="0"/>
              <a:t>Applications run on physical systems that aren’t specified, data is stored  in locations that are unknown, administration of systems is outsourced to others, and access by users is ubiquitous.</a:t>
            </a:r>
          </a:p>
          <a:p>
            <a:r>
              <a:rPr lang="en-US" sz="2400" b="1" dirty="0"/>
              <a:t>2.  Virtualization: </a:t>
            </a:r>
            <a:r>
              <a:rPr lang="en-US" sz="2400" dirty="0"/>
              <a:t>Cloud computing </a:t>
            </a:r>
            <a:r>
              <a:rPr lang="en-US" sz="2400" b="1" dirty="0"/>
              <a:t>virtualizes</a:t>
            </a:r>
            <a:r>
              <a:rPr lang="en-US" sz="2400" dirty="0"/>
              <a:t> systems by </a:t>
            </a:r>
            <a:r>
              <a:rPr lang="en-US" sz="2400" b="1" dirty="0"/>
              <a:t>pooling and sharing resources</a:t>
            </a:r>
            <a:r>
              <a:rPr lang="en-US" sz="2400" dirty="0"/>
              <a:t>. Systems and storage can be provisioned as needed from a centralized infrastructure, costs are assessed on a metered basis, multi-tenancy is enabled, and resources are scalable with </a:t>
            </a:r>
            <a:r>
              <a:rPr lang="en-IN" sz="2400" dirty="0"/>
              <a:t>agility.</a:t>
            </a:r>
          </a:p>
        </p:txBody>
      </p:sp>
    </p:spTree>
    <p:extLst>
      <p:ext uri="{BB962C8B-B14F-4D97-AF65-F5344CB8AC3E}">
        <p14:creationId xmlns:p14="http://schemas.microsoft.com/office/powerpoint/2010/main" val="2764006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a:t>
            </a:fld>
            <a:endParaRPr lang="en-US" dirty="0">
              <a:solidFill>
                <a:prstClr val="black">
                  <a:tint val="75000"/>
                </a:prstClr>
              </a:solidFill>
            </a:endParaRPr>
          </a:p>
        </p:txBody>
      </p:sp>
      <p:sp>
        <p:nvSpPr>
          <p:cNvPr id="4" name="TextBox 3"/>
          <p:cNvSpPr txBox="1"/>
          <p:nvPr/>
        </p:nvSpPr>
        <p:spPr>
          <a:xfrm>
            <a:off x="435428" y="1248230"/>
            <a:ext cx="10653486" cy="470897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2800" b="1" i="0" u="none" strike="noStrike" cap="none" spc="0" normalizeH="0" baseline="0" dirty="0">
                <a:ln>
                  <a:noFill/>
                </a:ln>
                <a:solidFill>
                  <a:srgbClr val="000000"/>
                </a:solidFill>
                <a:effectLst/>
                <a:uFillTx/>
                <a:latin typeface="Calibri"/>
                <a:ea typeface="Calibri"/>
                <a:cs typeface="Calibri"/>
                <a:sym typeface="Calibri"/>
              </a:rPr>
              <a:t>Who</a:t>
            </a:r>
            <a:r>
              <a:rPr kumimoji="0" lang="en-US" sz="2800" b="1" i="0" u="none" strike="noStrike" cap="none" spc="0" normalizeH="0" dirty="0">
                <a:ln>
                  <a:noFill/>
                </a:ln>
                <a:solidFill>
                  <a:srgbClr val="000000"/>
                </a:solidFill>
                <a:effectLst/>
                <a:uFillTx/>
                <a:latin typeface="Calibri"/>
                <a:ea typeface="Calibri"/>
                <a:cs typeface="Calibri"/>
                <a:sym typeface="Calibri"/>
              </a:rPr>
              <a:t> need Datacenters?</a:t>
            </a:r>
          </a:p>
          <a:p>
            <a:pPr marL="0" marR="0" indent="0" algn="l" defTabSz="914400" rtl="0" fontAlgn="auto" latinLnBrk="1" hangingPunct="0">
              <a:lnSpc>
                <a:spcPct val="100000"/>
              </a:lnSpc>
              <a:spcBef>
                <a:spcPts val="0"/>
              </a:spcBef>
              <a:spcAft>
                <a:spcPts val="0"/>
              </a:spcAft>
              <a:buClrTx/>
              <a:buSzTx/>
              <a:buFontTx/>
              <a:buNone/>
              <a:tabLst/>
            </a:pPr>
            <a:endParaRPr lang="en-US" sz="2000" dirty="0">
              <a:solidFill>
                <a:srgbClr val="000000"/>
              </a:solidFill>
              <a:latin typeface="Calibri"/>
              <a:ea typeface="Calibri"/>
              <a:cs typeface="Calibri"/>
              <a:sym typeface="Calibri"/>
            </a:endParaRPr>
          </a:p>
          <a:p>
            <a:pPr latinLnBrk="1" hangingPunct="0"/>
            <a:r>
              <a:rPr kumimoji="0" lang="en-US" sz="2000" b="1" i="0" u="none" strike="noStrike" cap="none" spc="0" normalizeH="0" dirty="0" err="1">
                <a:ln>
                  <a:noFill/>
                </a:ln>
                <a:solidFill>
                  <a:srgbClr val="000000"/>
                </a:solidFill>
                <a:effectLst/>
                <a:uFillTx/>
                <a:latin typeface="Calibri"/>
                <a:ea typeface="Calibri"/>
                <a:cs typeface="Calibri"/>
                <a:sym typeface="Calibri"/>
              </a:rPr>
              <a:t>Ans</a:t>
            </a:r>
            <a:r>
              <a:rPr lang="en-US" sz="2000" b="1" dirty="0">
                <a:solidFill>
                  <a:srgbClr val="000000"/>
                </a:solidFill>
                <a:latin typeface="Calibri"/>
                <a:ea typeface="Calibri"/>
                <a:cs typeface="Calibri"/>
                <a:sym typeface="Calibri"/>
              </a:rPr>
              <a:t>:   </a:t>
            </a:r>
          </a:p>
          <a:p>
            <a:pPr marL="285750" indent="-285750" latinLnBrk="1" hangingPunct="0">
              <a:buFont typeface="Arial" panose="020B0604020202020204" pitchFamily="34" charset="0"/>
              <a:buChar char="•"/>
            </a:pPr>
            <a:r>
              <a:rPr lang="en-US" sz="2000" b="1" dirty="0"/>
              <a:t>Any entity that generates or uses data has the need for data centers</a:t>
            </a:r>
            <a:r>
              <a:rPr lang="en-US" sz="2000" dirty="0"/>
              <a:t> including government agencies, educational bodies, telecommunication companies,  financial institutions, retailers of all sizes, and the social networking services such as Google and Facebook. </a:t>
            </a:r>
            <a:endParaRPr lang="en-US" sz="2000" dirty="0">
              <a:solidFill>
                <a:srgbClr val="000000"/>
              </a:solidFill>
              <a:latin typeface="Calibri"/>
              <a:ea typeface="Calibri"/>
              <a:cs typeface="Calibri"/>
              <a:sym typeface="Calibri"/>
            </a:endParaRPr>
          </a:p>
          <a:p>
            <a:pPr marL="285750" indent="-285750" latinLnBrk="1" hangingPunct="0">
              <a:buFont typeface="Arial" panose="020B0604020202020204" pitchFamily="34" charset="0"/>
              <a:buChar char="•"/>
            </a:pPr>
            <a:r>
              <a:rPr lang="en-US" sz="2000" dirty="0"/>
              <a:t>Some build and maintain them in-house and some rent servers at co-location facilities.</a:t>
            </a:r>
          </a:p>
          <a:p>
            <a:pPr marL="285750" indent="-285750" latinLnBrk="1" hangingPunct="0">
              <a:buFont typeface="Arial" panose="020B0604020202020204" pitchFamily="34" charset="0"/>
              <a:buChar char="•"/>
            </a:pPr>
            <a:r>
              <a:rPr lang="en-US" sz="2000" dirty="0"/>
              <a:t>Some even use public cloud-based services too.</a:t>
            </a:r>
          </a:p>
          <a:p>
            <a:pPr latinLnBrk="1" hangingPunct="0"/>
            <a:endParaRPr lang="en-US" sz="2000" b="1" dirty="0"/>
          </a:p>
          <a:p>
            <a:pPr latinLnBrk="1" hangingPunct="0"/>
            <a:r>
              <a:rPr lang="en-US" sz="2000" b="1" dirty="0"/>
              <a:t>Note: </a:t>
            </a:r>
            <a:r>
              <a:rPr lang="en-US" sz="2000" dirty="0"/>
              <a:t>Lack of fast and reliable access to data would mean the inability to provide vital services or loss of customer satisfaction and revenue.</a:t>
            </a:r>
          </a:p>
          <a:p>
            <a:pPr marL="0" marR="0" indent="0" algn="l" defTabSz="914400" rtl="0" fontAlgn="auto" latinLnBrk="1" hangingPunct="0">
              <a:lnSpc>
                <a:spcPct val="100000"/>
              </a:lnSpc>
              <a:spcBef>
                <a:spcPts val="0"/>
              </a:spcBef>
              <a:spcAft>
                <a:spcPts val="0"/>
              </a:spcAft>
              <a:buClrTx/>
              <a:buSzTx/>
              <a:buFontTx/>
              <a:buNone/>
              <a:tabLst/>
            </a:pPr>
            <a:endParaRPr lang="en-US" dirty="0">
              <a:solidFill>
                <a:srgbClr val="000000"/>
              </a:solidFill>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kumimoji="0" lang="en-US" b="0" i="0" u="none" strike="noStrike" cap="none" spc="0" normalizeH="0" dirty="0">
              <a:ln>
                <a:noFill/>
              </a:ln>
              <a:solidFill>
                <a:srgbClr val="000000"/>
              </a:solidFill>
              <a:effectLst/>
              <a:uFillTx/>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kumimoji="0" lang="en-US" b="0" i="0" u="none" strike="noStrike" cap="none" spc="0" normalizeH="0" dirty="0">
              <a:ln>
                <a:noFill/>
              </a:ln>
              <a:solidFill>
                <a:srgbClr val="000000"/>
              </a:solidFill>
              <a:effectLst/>
              <a:uFillTx/>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kumimoji="0" lang="en-IN"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79857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1257" y="236663"/>
            <a:ext cx="10972800" cy="1015162"/>
          </a:xfrm>
        </p:spPr>
        <p:txBody>
          <a:bodyPr>
            <a:normAutofit/>
          </a:bodyPr>
          <a:lstStyle/>
          <a:p>
            <a:r>
              <a:rPr lang="en-US" sz="3600" dirty="0"/>
              <a:t>Cost Comparison of </a:t>
            </a:r>
            <a:r>
              <a:rPr lang="en-US" sz="3600" b="1" dirty="0"/>
              <a:t>On-premises Servers</a:t>
            </a:r>
            <a:r>
              <a:rPr lang="en-US" sz="3600" dirty="0"/>
              <a:t> versus </a:t>
            </a:r>
            <a:r>
              <a:rPr lang="en-US" sz="3600" b="1" dirty="0"/>
              <a:t>Cloud</a:t>
            </a:r>
            <a:endParaRPr lang="en-IN" sz="3600" b="1" dirty="0"/>
          </a:p>
        </p:txBody>
      </p:sp>
      <p:sp>
        <p:nvSpPr>
          <p:cNvPr id="6" name="Text Placeholder 5"/>
          <p:cNvSpPr>
            <a:spLocks noGrp="1"/>
          </p:cNvSpPr>
          <p:nvPr>
            <p:ph type="body" idx="1"/>
          </p:nvPr>
        </p:nvSpPr>
        <p:spPr/>
        <p:txBody>
          <a:bodyPr>
            <a:normAutofit lnSpcReduction="10000"/>
          </a:bodyPr>
          <a:lstStyle/>
          <a:p>
            <a:pPr marL="0" indent="0">
              <a:buNone/>
            </a:pPr>
            <a:r>
              <a:rPr lang="en-US" sz="2400" dirty="0"/>
              <a:t>What could be the total cost of setting up a datacenter and its maintenance?</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solidFill>
                  <a:srgbClr val="000000"/>
                </a:solidFill>
              </a:rPr>
              <a:t>URL reference: </a:t>
            </a:r>
            <a:r>
              <a:rPr lang="en-US" sz="2400" dirty="0">
                <a:solidFill>
                  <a:srgbClr val="000000"/>
                </a:solidFill>
              </a:rPr>
              <a:t>https://www.sherweb.com/blog/cloud-server/total-cost-of-ownership-of-servers-iaas-vs-on-premise/</a:t>
            </a:r>
          </a:p>
          <a:p>
            <a:pPr marL="0" indent="0">
              <a:buNone/>
            </a:pPr>
            <a:endParaRPr lang="en-IN" sz="2400" dirty="0"/>
          </a:p>
        </p:txBody>
      </p:sp>
      <p:sp>
        <p:nvSpPr>
          <p:cNvPr id="3" name="Slide Number Placeholder 2"/>
          <p:cNvSpPr>
            <a:spLocks noGrp="1"/>
          </p:cNvSpPr>
          <p:nvPr>
            <p:ph type="sldNum" sz="quarter" idx="2"/>
          </p:nvPr>
        </p:nvSpPr>
        <p:spPr/>
        <p:txBody>
          <a:bodyPr/>
          <a:lstStyle/>
          <a:p>
            <a:pPr defTabSz="914012"/>
            <a:fld id="{AC55C652-FC7F-4E15-B2B8-09AF2DB910E4}" type="slidenum">
              <a:rPr lang="en-US" smtClean="0">
                <a:solidFill>
                  <a:prstClr val="black">
                    <a:tint val="75000"/>
                  </a:prstClr>
                </a:solidFill>
              </a:rPr>
              <a:pPr defTabSz="914012"/>
              <a:t>6</a:t>
            </a:fld>
            <a:endParaRPr lang="en-US" dirty="0">
              <a:solidFill>
                <a:prstClr val="black">
                  <a:tint val="75000"/>
                </a:prstClr>
              </a:solidFill>
            </a:endParaRPr>
          </a:p>
        </p:txBody>
      </p:sp>
      <p:pic>
        <p:nvPicPr>
          <p:cNvPr id="2" name="Picture 1"/>
          <p:cNvPicPr>
            <a:picLocks noChangeAspect="1"/>
          </p:cNvPicPr>
          <p:nvPr/>
        </p:nvPicPr>
        <p:blipFill>
          <a:blip r:embed="rId2"/>
          <a:stretch>
            <a:fillRect/>
          </a:stretch>
        </p:blipFill>
        <p:spPr>
          <a:xfrm>
            <a:off x="856344" y="2177144"/>
            <a:ext cx="9927770" cy="3367314"/>
          </a:xfrm>
          <a:prstGeom prst="rect">
            <a:avLst/>
          </a:prstGeom>
        </p:spPr>
      </p:pic>
    </p:spTree>
    <p:extLst>
      <p:ext uri="{BB962C8B-B14F-4D97-AF65-F5344CB8AC3E}">
        <p14:creationId xmlns:p14="http://schemas.microsoft.com/office/powerpoint/2010/main" val="78434387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Trends</a:t>
            </a:r>
            <a:endParaRPr lang="en-IN" dirty="0"/>
          </a:p>
        </p:txBody>
      </p:sp>
      <p:sp>
        <p:nvSpPr>
          <p:cNvPr id="3" name="Text Placeholder 2"/>
          <p:cNvSpPr>
            <a:spLocks noGrp="1"/>
          </p:cNvSpPr>
          <p:nvPr>
            <p:ph type="body" idx="1"/>
          </p:nvPr>
        </p:nvSpPr>
        <p:spPr/>
        <p:txBody>
          <a:bodyPr/>
          <a:lstStyle/>
          <a:p>
            <a:r>
              <a:rPr lang="en-US" dirty="0"/>
              <a:t>Distributed Computing</a:t>
            </a:r>
          </a:p>
          <a:p>
            <a:r>
              <a:rPr lang="en-US" dirty="0"/>
              <a:t>Grid Computing</a:t>
            </a:r>
          </a:p>
          <a:p>
            <a:r>
              <a:rPr lang="en-US" dirty="0"/>
              <a:t>Cluster Computing</a:t>
            </a:r>
          </a:p>
          <a:p>
            <a:r>
              <a:rPr lang="en-US" dirty="0"/>
              <a:t>Utility Computing</a:t>
            </a:r>
          </a:p>
          <a:p>
            <a:r>
              <a:rPr lang="en-US" b="1" dirty="0"/>
              <a:t>Cloud Computing</a:t>
            </a:r>
          </a:p>
          <a:p>
            <a:endParaRPr lang="en-IN" dirty="0"/>
          </a:p>
        </p:txBody>
      </p:sp>
      <p:sp>
        <p:nvSpPr>
          <p:cNvPr id="4" name="Slide Number Placeholder 3"/>
          <p:cNvSpPr>
            <a:spLocks noGrp="1"/>
          </p:cNvSpPr>
          <p:nvPr>
            <p:ph type="sldNum" sz="quarter" idx="2"/>
          </p:nvPr>
        </p:nvSpPr>
        <p:spPr/>
        <p:txBody>
          <a:bodyPr/>
          <a:lstStyle/>
          <a:p>
            <a:fld id="{86CB4B4D-7CA3-9044-876B-883B54F8677D}" type="slidenum">
              <a:rPr lang="en-IN" smtClean="0"/>
              <a:pPr/>
              <a:t>7</a:t>
            </a:fld>
            <a:endParaRPr lang="en-IN"/>
          </a:p>
        </p:txBody>
      </p:sp>
    </p:spTree>
    <p:extLst>
      <p:ext uri="{BB962C8B-B14F-4D97-AF65-F5344CB8AC3E}">
        <p14:creationId xmlns:p14="http://schemas.microsoft.com/office/powerpoint/2010/main" val="132253372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399" y="152400"/>
            <a:ext cx="11061075" cy="1143000"/>
          </a:xfrm>
        </p:spPr>
        <p:txBody>
          <a:bodyPr/>
          <a:lstStyle/>
          <a:p>
            <a:r>
              <a:rPr lang="en-US" dirty="0"/>
              <a:t>Centralized Computing Versus Distributed Computing</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8</a:t>
            </a:fld>
            <a:endParaRPr lang="en-US" dirty="0">
              <a:solidFill>
                <a:prstClr val="black">
                  <a:tint val="75000"/>
                </a:prstClr>
              </a:solidFill>
            </a:endParaRPr>
          </a:p>
        </p:txBody>
      </p:sp>
      <p:pic>
        <p:nvPicPr>
          <p:cNvPr id="5" name="Picture 4"/>
          <p:cNvPicPr>
            <a:picLocks noChangeAspect="1"/>
          </p:cNvPicPr>
          <p:nvPr/>
        </p:nvPicPr>
        <p:blipFill>
          <a:blip r:embed="rId2"/>
          <a:stretch>
            <a:fillRect/>
          </a:stretch>
        </p:blipFill>
        <p:spPr>
          <a:xfrm>
            <a:off x="1214202" y="1439057"/>
            <a:ext cx="9248931" cy="4467068"/>
          </a:xfrm>
          <a:prstGeom prst="rect">
            <a:avLst/>
          </a:prstGeom>
        </p:spPr>
      </p:pic>
    </p:spTree>
    <p:extLst>
      <p:ext uri="{BB962C8B-B14F-4D97-AF65-F5344CB8AC3E}">
        <p14:creationId xmlns:p14="http://schemas.microsoft.com/office/powerpoint/2010/main" val="10424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Distributed System or Computing</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9</a:t>
            </a:fld>
            <a:endParaRPr lang="en-US" dirty="0">
              <a:solidFill>
                <a:prstClr val="black">
                  <a:tint val="75000"/>
                </a:prstClr>
              </a:solidFill>
            </a:endParaRPr>
          </a:p>
        </p:txBody>
      </p:sp>
      <p:sp>
        <p:nvSpPr>
          <p:cNvPr id="5" name="TextBox 4"/>
          <p:cNvSpPr txBox="1"/>
          <p:nvPr/>
        </p:nvSpPr>
        <p:spPr>
          <a:xfrm>
            <a:off x="642077" y="5236658"/>
            <a:ext cx="11256186" cy="17543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b="1" dirty="0"/>
              <a:t>Def:</a:t>
            </a:r>
            <a:r>
              <a:rPr lang="en-US" dirty="0"/>
              <a:t> A distributed system is a </a:t>
            </a:r>
            <a:r>
              <a:rPr lang="en-US" b="1" dirty="0"/>
              <a:t>collection of independent components located on different machines </a:t>
            </a:r>
            <a:r>
              <a:rPr lang="en-US" dirty="0"/>
              <a:t>that  share messages with each other in order to achieve common goals. </a:t>
            </a:r>
          </a:p>
          <a:p>
            <a:pPr latinLnBrk="1" hangingPunct="0"/>
            <a:r>
              <a:rPr lang="en-US" dirty="0"/>
              <a:t>-Distributed computing (DC) is computing over distributed autonomous computers that communicate only over a network. DC is aimed to improve efficiency and performance. </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Calibri"/>
                <a:ea typeface="Calibri"/>
                <a:cs typeface="Calibri"/>
                <a:sym typeface="Calibri"/>
              </a:rPr>
              <a:t>Examples</a:t>
            </a:r>
            <a:r>
              <a:rPr kumimoji="0" lang="en-US" sz="1800" b="1" i="0" u="none" strike="noStrike" cap="none" spc="0" normalizeH="0" dirty="0">
                <a:ln>
                  <a:noFill/>
                </a:ln>
                <a:solidFill>
                  <a:srgbClr val="000000"/>
                </a:solidFill>
                <a:effectLst/>
                <a:uFillTx/>
                <a:latin typeface="Calibri"/>
                <a:ea typeface="Calibri"/>
                <a:cs typeface="Calibri"/>
                <a:sym typeface="Calibri"/>
              </a:rPr>
              <a:t> of Distributed Systems are ATMs(Bank Machines), Internet, etc.</a:t>
            </a:r>
          </a:p>
          <a:p>
            <a:pPr latinLnBrk="1" hangingPunct="0"/>
            <a:r>
              <a:rPr lang="en-US" b="1" dirty="0">
                <a:solidFill>
                  <a:srgbClr val="000000"/>
                </a:solidFill>
                <a:latin typeface="Calibri"/>
                <a:ea typeface="Calibri"/>
                <a:cs typeface="Calibri"/>
                <a:sym typeface="Calibri"/>
              </a:rPr>
              <a:t>Ref: </a:t>
            </a:r>
            <a:r>
              <a:rPr lang="en-US" b="1" dirty="0">
                <a:solidFill>
                  <a:srgbClr val="000000"/>
                </a:solidFill>
                <a:latin typeface="Calibri"/>
                <a:ea typeface="Calibri"/>
                <a:cs typeface="Calibri"/>
                <a:sym typeface="Calibri"/>
                <a:hlinkClick r:id="rId2"/>
              </a:rPr>
              <a:t>https://www.sciencedirect.com/topics/computer-science/distributed-computing</a:t>
            </a:r>
            <a:endParaRPr lang="en-US" b="1" dirty="0">
              <a:solidFill>
                <a:srgbClr val="000000"/>
              </a:solidFill>
              <a:latin typeface="Calibri"/>
              <a:ea typeface="Calibri"/>
              <a:cs typeface="Calibri"/>
              <a:sym typeface="Calibri"/>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399" y="1361473"/>
            <a:ext cx="9695543" cy="3875185"/>
          </a:xfrm>
          <a:prstGeom prst="rect">
            <a:avLst/>
          </a:prstGeom>
        </p:spPr>
      </p:pic>
    </p:spTree>
    <p:extLst>
      <p:ext uri="{BB962C8B-B14F-4D97-AF65-F5344CB8AC3E}">
        <p14:creationId xmlns:p14="http://schemas.microsoft.com/office/powerpoint/2010/main" val="247329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12311</TotalTime>
  <Words>3170</Words>
  <Application>Microsoft Office PowerPoint</Application>
  <PresentationFormat>Widescreen</PresentationFormat>
  <Paragraphs>300</Paragraphs>
  <Slides>46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Helvetica</vt:lpstr>
      <vt:lpstr>Times New Roman</vt:lpstr>
      <vt:lpstr>Wingdings</vt:lpstr>
      <vt:lpstr>Default</vt:lpstr>
      <vt:lpstr>PowerPoint Presentation</vt:lpstr>
      <vt:lpstr>PowerPoint Presentation</vt:lpstr>
      <vt:lpstr>PowerPoint Presentation</vt:lpstr>
      <vt:lpstr>PowerPoint Presentation</vt:lpstr>
      <vt:lpstr>PowerPoint Presentation</vt:lpstr>
      <vt:lpstr>Cost Comparison of On-premises Servers versus Cloud</vt:lpstr>
      <vt:lpstr>Computing Trends</vt:lpstr>
      <vt:lpstr>PowerPoint Presentation</vt:lpstr>
      <vt:lpstr>PowerPoint Presentation</vt:lpstr>
      <vt:lpstr>PowerPoint Presentation</vt:lpstr>
      <vt:lpstr>PowerPoint Presentation</vt:lpstr>
      <vt:lpstr>PowerPoint Presentation</vt:lpstr>
      <vt:lpstr>PowerPoint Presentation</vt:lpstr>
      <vt:lpstr>Grid Computing (Cont…)</vt:lpstr>
      <vt:lpstr>Grid Computing (Cont…)</vt:lpstr>
      <vt:lpstr>PowerPoint Presentation</vt:lpstr>
      <vt:lpstr>Need of Grid Computing</vt:lpstr>
      <vt:lpstr>Types of Grids</vt:lpstr>
      <vt:lpstr>Advantages and Disadvantages of Grid Computing</vt:lpstr>
      <vt:lpstr>Cluster Computing</vt:lpstr>
      <vt:lpstr>Need for Cluster Computing</vt:lpstr>
      <vt:lpstr>Cluster Computing (…)</vt:lpstr>
      <vt:lpstr>PowerPoint Presentation</vt:lpstr>
      <vt:lpstr>Advantages and Disadvantages of Cluster Computing</vt:lpstr>
      <vt:lpstr>Utility Computing</vt:lpstr>
      <vt:lpstr>PowerPoint Presentation</vt:lpstr>
      <vt:lpstr>PowerPoint Presentation</vt:lpstr>
      <vt:lpstr>PowerPoint Presentation</vt:lpstr>
      <vt:lpstr>PowerPoint Presentation</vt:lpstr>
      <vt:lpstr>DESIRED FEATURES OF A CLOUD</vt:lpstr>
      <vt:lpstr>DESIRED FEATURES OF A CLOUD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Nayan</dc:creator>
  <cp:lastModifiedBy>Admin</cp:lastModifiedBy>
  <cp:revision>237</cp:revision>
  <cp:lastPrinted>2016-01-04T05:30:43Z</cp:lastPrinted>
  <dcterms:created xsi:type="dcterms:W3CDTF">2015-12-29T04:14:10Z</dcterms:created>
  <dcterms:modified xsi:type="dcterms:W3CDTF">2022-01-20T11:05:18Z</dcterms:modified>
</cp:coreProperties>
</file>