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ink/ink1.xml" ContentType="application/inkml+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4" r:id="rId1"/>
  </p:sldMasterIdLst>
  <p:notesMasterIdLst>
    <p:notesMasterId r:id="rId75"/>
  </p:notesMasterIdLst>
  <p:handoutMasterIdLst>
    <p:handoutMasterId r:id="rId76"/>
  </p:handoutMasterIdLst>
  <p:sldIdLst>
    <p:sldId id="282" r:id="rId2"/>
    <p:sldId id="373" r:id="rId3"/>
    <p:sldId id="414" r:id="rId4"/>
    <p:sldId id="413" r:id="rId5"/>
    <p:sldId id="403" r:id="rId6"/>
    <p:sldId id="409" r:id="rId7"/>
    <p:sldId id="467" r:id="rId8"/>
    <p:sldId id="410" r:id="rId9"/>
    <p:sldId id="389" r:id="rId10"/>
    <p:sldId id="390" r:id="rId11"/>
    <p:sldId id="375" r:id="rId12"/>
    <p:sldId id="376" r:id="rId13"/>
    <p:sldId id="415" r:id="rId14"/>
    <p:sldId id="379" r:id="rId15"/>
    <p:sldId id="380" r:id="rId16"/>
    <p:sldId id="382" r:id="rId17"/>
    <p:sldId id="384" r:id="rId18"/>
    <p:sldId id="385" r:id="rId19"/>
    <p:sldId id="417" r:id="rId20"/>
    <p:sldId id="418" r:id="rId21"/>
    <p:sldId id="416" r:id="rId22"/>
    <p:sldId id="388" r:id="rId23"/>
    <p:sldId id="412" r:id="rId24"/>
    <p:sldId id="391" r:id="rId25"/>
    <p:sldId id="394" r:id="rId26"/>
    <p:sldId id="419" r:id="rId27"/>
    <p:sldId id="436" r:id="rId28"/>
    <p:sldId id="420" r:id="rId29"/>
    <p:sldId id="421" r:id="rId30"/>
    <p:sldId id="423" r:id="rId31"/>
    <p:sldId id="424" r:id="rId32"/>
    <p:sldId id="425" r:id="rId33"/>
    <p:sldId id="426" r:id="rId34"/>
    <p:sldId id="427" r:id="rId35"/>
    <p:sldId id="428" r:id="rId36"/>
    <p:sldId id="429" r:id="rId37"/>
    <p:sldId id="397" r:id="rId38"/>
    <p:sldId id="431" r:id="rId39"/>
    <p:sldId id="432" r:id="rId40"/>
    <p:sldId id="433" r:id="rId41"/>
    <p:sldId id="434" r:id="rId42"/>
    <p:sldId id="435" r:id="rId43"/>
    <p:sldId id="396" r:id="rId44"/>
    <p:sldId id="395" r:id="rId45"/>
    <p:sldId id="463" r:id="rId46"/>
    <p:sldId id="398" r:id="rId47"/>
    <p:sldId id="457" r:id="rId48"/>
    <p:sldId id="399" r:id="rId49"/>
    <p:sldId id="458" r:id="rId50"/>
    <p:sldId id="441" r:id="rId51"/>
    <p:sldId id="442" r:id="rId52"/>
    <p:sldId id="443" r:id="rId53"/>
    <p:sldId id="444" r:id="rId54"/>
    <p:sldId id="445" r:id="rId55"/>
    <p:sldId id="446" r:id="rId56"/>
    <p:sldId id="456" r:id="rId57"/>
    <p:sldId id="400" r:id="rId58"/>
    <p:sldId id="459" r:id="rId59"/>
    <p:sldId id="462" r:id="rId60"/>
    <p:sldId id="460" r:id="rId61"/>
    <p:sldId id="461" r:id="rId62"/>
    <p:sldId id="451" r:id="rId63"/>
    <p:sldId id="449" r:id="rId64"/>
    <p:sldId id="450" r:id="rId65"/>
    <p:sldId id="401" r:id="rId66"/>
    <p:sldId id="464" r:id="rId67"/>
    <p:sldId id="465" r:id="rId68"/>
    <p:sldId id="466" r:id="rId69"/>
    <p:sldId id="452" r:id="rId70"/>
    <p:sldId id="453" r:id="rId71"/>
    <p:sldId id="454" r:id="rId72"/>
    <p:sldId id="455" r:id="rId73"/>
    <p:sldId id="383" r:id="rId74"/>
  </p:sldIdLst>
  <p:sldSz cx="12192000" cy="6858000"/>
  <p:notesSz cx="9309100" cy="70231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364" autoAdjust="0"/>
  </p:normalViewPr>
  <p:slideViewPr>
    <p:cSldViewPr snapToGrid="0">
      <p:cViewPr varScale="1">
        <p:scale>
          <a:sx n="68" d="100"/>
          <a:sy n="68" d="100"/>
        </p:scale>
        <p:origin x="792"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33804" cy="350916"/>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273193" y="0"/>
            <a:ext cx="4033804" cy="350916"/>
          </a:xfrm>
          <a:prstGeom prst="rect">
            <a:avLst/>
          </a:prstGeom>
        </p:spPr>
        <p:txBody>
          <a:bodyPr vert="horz" lIns="91440" tIns="45720" rIns="91440" bIns="45720" rtlCol="0"/>
          <a:lstStyle>
            <a:lvl1pPr algn="r">
              <a:defRPr sz="1200"/>
            </a:lvl1pPr>
          </a:lstStyle>
          <a:p>
            <a:fld id="{52F61D2B-A70C-4ADD-92CF-D36538FB7385}" type="datetimeFigureOut">
              <a:rPr lang="en-US" smtClean="0"/>
              <a:pPr/>
              <a:t>3/6/2022</a:t>
            </a:fld>
            <a:endParaRPr lang="en-US"/>
          </a:p>
        </p:txBody>
      </p:sp>
      <p:sp>
        <p:nvSpPr>
          <p:cNvPr id="4" name="Footer Placeholder 3"/>
          <p:cNvSpPr>
            <a:spLocks noGrp="1"/>
          </p:cNvSpPr>
          <p:nvPr>
            <p:ph type="ftr" sz="quarter" idx="2"/>
          </p:nvPr>
        </p:nvSpPr>
        <p:spPr>
          <a:xfrm>
            <a:off x="0" y="6670987"/>
            <a:ext cx="4033804" cy="350916"/>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273193" y="6670987"/>
            <a:ext cx="4033804" cy="350916"/>
          </a:xfrm>
          <a:prstGeom prst="rect">
            <a:avLst/>
          </a:prstGeom>
        </p:spPr>
        <p:txBody>
          <a:bodyPr vert="horz" lIns="91440" tIns="45720" rIns="91440" bIns="45720" rtlCol="0" anchor="b"/>
          <a:lstStyle>
            <a:lvl1pPr algn="r">
              <a:defRPr sz="1200"/>
            </a:lvl1pPr>
          </a:lstStyle>
          <a:p>
            <a:fld id="{9A019C6D-F719-4D65-9F39-932EB2C1840B}" type="slidenum">
              <a:rPr lang="en-US" smtClean="0"/>
              <a:pPr/>
              <a:t>‹#›</a:t>
            </a:fld>
            <a:endParaRPr lang="en-US"/>
          </a:p>
        </p:txBody>
      </p:sp>
    </p:spTree>
    <p:extLst>
      <p:ext uri="{BB962C8B-B14F-4D97-AF65-F5344CB8AC3E}">
        <p14:creationId xmlns:p14="http://schemas.microsoft.com/office/powerpoint/2010/main" val="1279210530"/>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3.31707" units="1/cm"/>
          <inkml:channelProperty channel="Y" name="resolution" value="33.3913" units="1/cm"/>
          <inkml:channelProperty channel="T" name="resolution" value="1" units="1/dev"/>
        </inkml:channelProperties>
      </inkml:inkSource>
      <inkml:timestamp xml:id="ts0" timeString="2022-03-06T03:01:51.303"/>
    </inkml:context>
    <inkml:brush xml:id="br0">
      <inkml:brushProperty name="width" value="0.05292" units="cm"/>
      <inkml:brushProperty name="height" value="0.05292" units="cm"/>
      <inkml:brushProperty name="color" value="#FF0000"/>
    </inkml:brush>
  </inkml:definitions>
  <inkml:trace contextRef="#ctx0" brushRef="#br0">4638 3175 0,'199'0'79,"173"0"-79,174 0 15,1612 0 1,1265 99-1,967 174 1,-471-50 0,-2306-173-16,272 24 15,-1414-74 1,-446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4033943" cy="352375"/>
          </a:xfrm>
          <a:prstGeom prst="rect">
            <a:avLst/>
          </a:prstGeom>
        </p:spPr>
        <p:txBody>
          <a:bodyPr vert="horz" lIns="93324" tIns="46662" rIns="93324" bIns="46662" rtlCol="0"/>
          <a:lstStyle>
            <a:lvl1pPr algn="l">
              <a:defRPr sz="1200"/>
            </a:lvl1pPr>
          </a:lstStyle>
          <a:p>
            <a:endParaRPr lang="en-IN"/>
          </a:p>
        </p:txBody>
      </p:sp>
      <p:sp>
        <p:nvSpPr>
          <p:cNvPr id="3" name="Date Placeholder 2"/>
          <p:cNvSpPr>
            <a:spLocks noGrp="1"/>
          </p:cNvSpPr>
          <p:nvPr>
            <p:ph type="dt" idx="1"/>
          </p:nvPr>
        </p:nvSpPr>
        <p:spPr>
          <a:xfrm>
            <a:off x="5273004" y="0"/>
            <a:ext cx="4033943" cy="352375"/>
          </a:xfrm>
          <a:prstGeom prst="rect">
            <a:avLst/>
          </a:prstGeom>
        </p:spPr>
        <p:txBody>
          <a:bodyPr vert="horz" lIns="93324" tIns="46662" rIns="93324" bIns="46662" rtlCol="0"/>
          <a:lstStyle>
            <a:lvl1pPr algn="r">
              <a:defRPr sz="1200"/>
            </a:lvl1pPr>
          </a:lstStyle>
          <a:p>
            <a:fld id="{49A4914E-9BCE-440D-8562-8B64B9225FE2}" type="datetimeFigureOut">
              <a:rPr lang="en-IN" smtClean="0"/>
              <a:pPr/>
              <a:t>06-03-2022</a:t>
            </a:fld>
            <a:endParaRPr lang="en-IN"/>
          </a:p>
        </p:txBody>
      </p:sp>
      <p:sp>
        <p:nvSpPr>
          <p:cNvPr id="4" name="Slide Image Placeholder 3"/>
          <p:cNvSpPr>
            <a:spLocks noGrp="1" noRot="1" noChangeAspect="1"/>
          </p:cNvSpPr>
          <p:nvPr>
            <p:ph type="sldImg" idx="2"/>
          </p:nvPr>
        </p:nvSpPr>
        <p:spPr>
          <a:xfrm>
            <a:off x="2547938" y="877888"/>
            <a:ext cx="4213225" cy="2370137"/>
          </a:xfrm>
          <a:prstGeom prst="rect">
            <a:avLst/>
          </a:prstGeom>
          <a:noFill/>
          <a:ln w="12700">
            <a:solidFill>
              <a:prstClr val="black"/>
            </a:solidFill>
          </a:ln>
        </p:spPr>
        <p:txBody>
          <a:bodyPr vert="horz" lIns="93324" tIns="46662" rIns="93324" bIns="46662" rtlCol="0" anchor="ctr"/>
          <a:lstStyle/>
          <a:p>
            <a:endParaRPr lang="en-IN"/>
          </a:p>
        </p:txBody>
      </p:sp>
      <p:sp>
        <p:nvSpPr>
          <p:cNvPr id="5" name="Notes Placeholder 4"/>
          <p:cNvSpPr>
            <a:spLocks noGrp="1"/>
          </p:cNvSpPr>
          <p:nvPr>
            <p:ph type="body" sz="quarter" idx="3"/>
          </p:nvPr>
        </p:nvSpPr>
        <p:spPr>
          <a:xfrm>
            <a:off x="930910" y="3379866"/>
            <a:ext cx="7447280" cy="2765346"/>
          </a:xfrm>
          <a:prstGeom prst="rect">
            <a:avLst/>
          </a:prstGeom>
        </p:spPr>
        <p:txBody>
          <a:bodyPr vert="horz" lIns="93324" tIns="46662" rIns="93324" bIns="46662"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1" y="6670727"/>
            <a:ext cx="4033943" cy="352374"/>
          </a:xfrm>
          <a:prstGeom prst="rect">
            <a:avLst/>
          </a:prstGeom>
        </p:spPr>
        <p:txBody>
          <a:bodyPr vert="horz" lIns="93324" tIns="46662" rIns="93324" bIns="46662" rtlCol="0" anchor="b"/>
          <a:lstStyle>
            <a:lvl1pPr algn="l">
              <a:defRPr sz="1200"/>
            </a:lvl1pPr>
          </a:lstStyle>
          <a:p>
            <a:endParaRPr lang="en-IN"/>
          </a:p>
        </p:txBody>
      </p:sp>
      <p:sp>
        <p:nvSpPr>
          <p:cNvPr id="7" name="Slide Number Placeholder 6"/>
          <p:cNvSpPr>
            <a:spLocks noGrp="1"/>
          </p:cNvSpPr>
          <p:nvPr>
            <p:ph type="sldNum" sz="quarter" idx="5"/>
          </p:nvPr>
        </p:nvSpPr>
        <p:spPr>
          <a:xfrm>
            <a:off x="5273004" y="6670727"/>
            <a:ext cx="4033943" cy="352374"/>
          </a:xfrm>
          <a:prstGeom prst="rect">
            <a:avLst/>
          </a:prstGeom>
        </p:spPr>
        <p:txBody>
          <a:bodyPr vert="horz" lIns="93324" tIns="46662" rIns="93324" bIns="46662" rtlCol="0" anchor="b"/>
          <a:lstStyle>
            <a:lvl1pPr algn="r">
              <a:defRPr sz="1200"/>
            </a:lvl1pPr>
          </a:lstStyle>
          <a:p>
            <a:fld id="{85BB2791-3803-4408-A44C-1C2C14789E9E}" type="slidenum">
              <a:rPr lang="en-IN" smtClean="0"/>
              <a:pPr/>
              <a:t>‹#›</a:t>
            </a:fld>
            <a:endParaRPr lang="en-IN"/>
          </a:p>
        </p:txBody>
      </p:sp>
    </p:spTree>
    <p:extLst>
      <p:ext uri="{BB962C8B-B14F-4D97-AF65-F5344CB8AC3E}">
        <p14:creationId xmlns:p14="http://schemas.microsoft.com/office/powerpoint/2010/main" val="5821129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33333"/>
                </a:solidFill>
                <a:effectLst/>
                <a:latin typeface="Metric Light"/>
              </a:rPr>
              <a:t>Chef translates system administration tasks into reusable definitions, known as cookbooks and recipes. In a recipe, Chef authors define a system's desired state by writing configuration code. Chef then processes that code along with data about the specific node where the code is running to ensure that the desired state actually matches the state of the system.</a:t>
            </a:r>
            <a:endParaRPr lang="en-US" dirty="0"/>
          </a:p>
        </p:txBody>
      </p:sp>
      <p:sp>
        <p:nvSpPr>
          <p:cNvPr id="4" name="Slide Number Placeholder 3"/>
          <p:cNvSpPr>
            <a:spLocks noGrp="1"/>
          </p:cNvSpPr>
          <p:nvPr>
            <p:ph type="sldNum" sz="quarter" idx="5"/>
          </p:nvPr>
        </p:nvSpPr>
        <p:spPr/>
        <p:txBody>
          <a:bodyPr/>
          <a:lstStyle/>
          <a:p>
            <a:fld id="{85BB2791-3803-4408-A44C-1C2C14789E9E}" type="slidenum">
              <a:rPr lang="en-IN" smtClean="0"/>
              <a:pPr/>
              <a:t>17</a:t>
            </a:fld>
            <a:endParaRPr lang="en-IN"/>
          </a:p>
        </p:txBody>
      </p:sp>
    </p:spTree>
    <p:extLst>
      <p:ext uri="{BB962C8B-B14F-4D97-AF65-F5344CB8AC3E}">
        <p14:creationId xmlns:p14="http://schemas.microsoft.com/office/powerpoint/2010/main" val="33730902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33333"/>
                </a:solidFill>
                <a:effectLst/>
                <a:latin typeface="Metric Light"/>
              </a:rPr>
              <a:t>. </a:t>
            </a:r>
            <a:endParaRPr lang="en-US" dirty="0"/>
          </a:p>
        </p:txBody>
      </p:sp>
      <p:sp>
        <p:nvSpPr>
          <p:cNvPr id="4" name="Slide Number Placeholder 3"/>
          <p:cNvSpPr>
            <a:spLocks noGrp="1"/>
          </p:cNvSpPr>
          <p:nvPr>
            <p:ph type="sldNum" sz="quarter" idx="5"/>
          </p:nvPr>
        </p:nvSpPr>
        <p:spPr/>
        <p:txBody>
          <a:bodyPr/>
          <a:lstStyle/>
          <a:p>
            <a:fld id="{85BB2791-3803-4408-A44C-1C2C14789E9E}" type="slidenum">
              <a:rPr lang="en-IN" smtClean="0"/>
              <a:pPr/>
              <a:t>18</a:t>
            </a:fld>
            <a:endParaRPr lang="en-IN"/>
          </a:p>
        </p:txBody>
      </p:sp>
    </p:spTree>
    <p:extLst>
      <p:ext uri="{BB962C8B-B14F-4D97-AF65-F5344CB8AC3E}">
        <p14:creationId xmlns:p14="http://schemas.microsoft.com/office/powerpoint/2010/main" val="101562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Title Slide">
    <p:spTree>
      <p:nvGrpSpPr>
        <p:cNvPr id="1" name=""/>
        <p:cNvGrpSpPr/>
        <p:nvPr/>
      </p:nvGrpSpPr>
      <p:grpSpPr>
        <a:xfrm>
          <a:off x="0" y="0"/>
          <a:ext cx="0" cy="0"/>
          <a:chOff x="0" y="0"/>
          <a:chExt cx="0" cy="0"/>
        </a:xfrm>
      </p:grpSpPr>
      <p:sp>
        <p:nvSpPr>
          <p:cNvPr id="6" name="Shape 6"/>
          <p:cNvSpPr>
            <a:spLocks noGrp="1"/>
          </p:cNvSpPr>
          <p:nvPr>
            <p:ph type="title"/>
          </p:nvPr>
        </p:nvSpPr>
        <p:spPr>
          <a:xfrm>
            <a:off x="914400" y="1844676"/>
            <a:ext cx="10363200" cy="2041525"/>
          </a:xfrm>
          <a:prstGeom prst="rect">
            <a:avLst/>
          </a:prstGeom>
        </p:spPr>
        <p:txBody>
          <a:bodyPr/>
          <a:lstStyle/>
          <a:p>
            <a:pPr lvl="0">
              <a:defRPr sz="1800"/>
            </a:pPr>
            <a:r>
              <a:rPr sz="4400"/>
              <a:t>Title Text</a:t>
            </a:r>
          </a:p>
        </p:txBody>
      </p:sp>
      <p:sp>
        <p:nvSpPr>
          <p:cNvPr id="7" name="Shape 7"/>
          <p:cNvSpPr>
            <a:spLocks noGrp="1"/>
          </p:cNvSpPr>
          <p:nvPr>
            <p:ph type="body" idx="1"/>
          </p:nvPr>
        </p:nvSpPr>
        <p:spPr>
          <a:xfrm>
            <a:off x="1828800" y="3886200"/>
            <a:ext cx="8534400" cy="2971800"/>
          </a:xfrm>
          <a:prstGeom prst="rect">
            <a:avLst/>
          </a:prstGeom>
        </p:spPr>
        <p:txBody>
          <a:bodyPr/>
          <a:lstStyle>
            <a:lvl1pPr marL="0" indent="0" algn="ctr">
              <a:buSzTx/>
              <a:buFontTx/>
              <a:buNone/>
              <a:defRPr>
                <a:solidFill>
                  <a:srgbClr val="888888"/>
                </a:solidFill>
              </a:defRPr>
            </a:lvl1pPr>
            <a:lvl2pPr marL="0" indent="457200" algn="ctr">
              <a:buSzTx/>
              <a:buFontTx/>
              <a:buNone/>
              <a:defRPr>
                <a:solidFill>
                  <a:srgbClr val="888888"/>
                </a:solidFill>
              </a:defRPr>
            </a:lvl2pPr>
            <a:lvl3pPr marL="0" indent="914400" algn="ctr">
              <a:buSzTx/>
              <a:buFontTx/>
              <a:buNone/>
              <a:defRPr>
                <a:solidFill>
                  <a:srgbClr val="888888"/>
                </a:solidFill>
              </a:defRPr>
            </a:lvl3pPr>
            <a:lvl4pPr marL="0" indent="1371600" algn="ctr">
              <a:buSzTx/>
              <a:buFontTx/>
              <a:buNone/>
              <a:defRPr>
                <a:solidFill>
                  <a:srgbClr val="888888"/>
                </a:solidFill>
              </a:defRPr>
            </a:lvl4pPr>
            <a:lvl5pPr marL="0" indent="1828800" algn="ctr">
              <a:buSzTx/>
              <a:buFontTx/>
              <a:buNone/>
              <a:defRPr>
                <a:solidFill>
                  <a:srgbClr val="888888"/>
                </a:solidFill>
              </a:defRPr>
            </a:lvl5pPr>
          </a:lstStyle>
          <a:p>
            <a:pPr lvl="0">
              <a:defRPr sz="1800">
                <a:solidFill>
                  <a:srgbClr val="000000"/>
                </a:solidFill>
              </a:defRPr>
            </a:pPr>
            <a:r>
              <a:rPr sz="3200">
                <a:solidFill>
                  <a:srgbClr val="888888"/>
                </a:solidFill>
              </a:rPr>
              <a:t>Body Level One</a:t>
            </a:r>
          </a:p>
          <a:p>
            <a:pPr lvl="1">
              <a:defRPr sz="1800">
                <a:solidFill>
                  <a:srgbClr val="000000"/>
                </a:solidFill>
              </a:defRPr>
            </a:pPr>
            <a:r>
              <a:rPr sz="3200">
                <a:solidFill>
                  <a:srgbClr val="888888"/>
                </a:solidFill>
              </a:rPr>
              <a:t>Body Level Two</a:t>
            </a:r>
          </a:p>
          <a:p>
            <a:pPr lvl="2">
              <a:defRPr sz="1800">
                <a:solidFill>
                  <a:srgbClr val="000000"/>
                </a:solidFill>
              </a:defRPr>
            </a:pPr>
            <a:r>
              <a:rPr sz="3200">
                <a:solidFill>
                  <a:srgbClr val="888888"/>
                </a:solidFill>
              </a:rPr>
              <a:t>Body Level Three</a:t>
            </a:r>
          </a:p>
          <a:p>
            <a:pPr lvl="3">
              <a:defRPr sz="1800">
                <a:solidFill>
                  <a:srgbClr val="000000"/>
                </a:solidFill>
              </a:defRPr>
            </a:pPr>
            <a:r>
              <a:rPr sz="3200">
                <a:solidFill>
                  <a:srgbClr val="888888"/>
                </a:solidFill>
              </a:rPr>
              <a:t>Body Level Four</a:t>
            </a:r>
          </a:p>
          <a:p>
            <a:pPr lvl="4">
              <a:defRPr sz="1800">
                <a:solidFill>
                  <a:srgbClr val="000000"/>
                </a:solidFill>
              </a:defRPr>
            </a:pPr>
            <a:r>
              <a:rPr sz="3200">
                <a:solidFill>
                  <a:srgbClr val="888888"/>
                </a:solidFill>
              </a:rPr>
              <a:t>Body Level Five</a:t>
            </a:r>
          </a:p>
        </p:txBody>
      </p:sp>
      <p:sp>
        <p:nvSpPr>
          <p:cNvPr id="8" name="Shape 8"/>
          <p:cNvSpPr>
            <a:spLocks noGrp="1"/>
          </p:cNvSpPr>
          <p:nvPr>
            <p:ph type="sldNum" sz="quarter" idx="2"/>
          </p:nvPr>
        </p:nvSpPr>
        <p:spPr>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3247703485"/>
      </p:ext>
    </p:extLst>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Vertical Title and Text">
    <p:spTree>
      <p:nvGrpSpPr>
        <p:cNvPr id="1" name=""/>
        <p:cNvGrpSpPr/>
        <p:nvPr/>
      </p:nvGrpSpPr>
      <p:grpSpPr>
        <a:xfrm>
          <a:off x="0" y="0"/>
          <a:ext cx="0" cy="0"/>
          <a:chOff x="0" y="0"/>
          <a:chExt cx="0" cy="0"/>
        </a:xfrm>
      </p:grpSpPr>
      <p:sp>
        <p:nvSpPr>
          <p:cNvPr id="43" name="Shape 43"/>
          <p:cNvSpPr>
            <a:spLocks noGrp="1"/>
          </p:cNvSpPr>
          <p:nvPr>
            <p:ph type="title"/>
          </p:nvPr>
        </p:nvSpPr>
        <p:spPr>
          <a:xfrm>
            <a:off x="8839200" y="0"/>
            <a:ext cx="2743200" cy="6400802"/>
          </a:xfrm>
          <a:prstGeom prst="rect">
            <a:avLst/>
          </a:prstGeom>
        </p:spPr>
        <p:txBody>
          <a:bodyPr/>
          <a:lstStyle/>
          <a:p>
            <a:pPr lvl="0">
              <a:defRPr sz="1800"/>
            </a:pPr>
            <a:r>
              <a:rPr sz="4400"/>
              <a:t>Title Text</a:t>
            </a:r>
          </a:p>
        </p:txBody>
      </p:sp>
      <p:sp>
        <p:nvSpPr>
          <p:cNvPr id="44" name="Shape 44"/>
          <p:cNvSpPr>
            <a:spLocks noGrp="1"/>
          </p:cNvSpPr>
          <p:nvPr>
            <p:ph type="body" idx="1"/>
          </p:nvPr>
        </p:nvSpPr>
        <p:spPr>
          <a:xfrm>
            <a:off x="609600" y="274639"/>
            <a:ext cx="8026400" cy="6583363"/>
          </a:xfrm>
          <a:prstGeom prst="rect">
            <a:avLst/>
          </a:prstGeom>
        </p:spPr>
        <p:txBody>
          <a:bodyPr/>
          <a:lstStyle/>
          <a:p>
            <a:pPr lvl="0">
              <a:defRPr sz="1800"/>
            </a:pPr>
            <a:r>
              <a:rPr sz="3200"/>
              <a:t>Body Level One</a:t>
            </a:r>
          </a:p>
          <a:p>
            <a:pPr lvl="1">
              <a:defRPr sz="1800"/>
            </a:pPr>
            <a:r>
              <a:rPr sz="3200"/>
              <a:t>Body Level Two</a:t>
            </a:r>
          </a:p>
          <a:p>
            <a:pPr lvl="2">
              <a:defRPr sz="1800"/>
            </a:pPr>
            <a:r>
              <a:rPr sz="3200"/>
              <a:t>Body Level Three</a:t>
            </a:r>
          </a:p>
          <a:p>
            <a:pPr lvl="3">
              <a:defRPr sz="1800"/>
            </a:pPr>
            <a:r>
              <a:rPr sz="3200"/>
              <a:t>Body Level Four</a:t>
            </a:r>
          </a:p>
          <a:p>
            <a:pPr lvl="4">
              <a:defRPr sz="1800"/>
            </a:pPr>
            <a:r>
              <a:rPr sz="3200"/>
              <a:t>Body Level Five</a:t>
            </a:r>
          </a:p>
        </p:txBody>
      </p:sp>
      <p:sp>
        <p:nvSpPr>
          <p:cNvPr id="45" name="Shape 45"/>
          <p:cNvSpPr>
            <a:spLocks noGrp="1"/>
          </p:cNvSpPr>
          <p:nvPr>
            <p:ph type="sldNum" sz="quarter" idx="2"/>
          </p:nvPr>
        </p:nvSpPr>
        <p:spPr>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2760389736"/>
      </p:ext>
    </p:extLst>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Custom Layout">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47" name="Shape 47"/>
          <p:cNvSpPr/>
          <p:nvPr/>
        </p:nvSpPr>
        <p:spPr>
          <a:xfrm>
            <a:off x="0" y="3352800"/>
            <a:ext cx="11582400" cy="2743200"/>
          </a:xfrm>
          <a:prstGeom prst="rect">
            <a:avLst/>
          </a:prstGeom>
          <a:solidFill>
            <a:srgbClr val="101141"/>
          </a:solidFill>
          <a:ln w="12700">
            <a:miter lim="400000"/>
          </a:ln>
        </p:spPr>
        <p:txBody>
          <a:bodyPr lIns="0" tIns="0" rIns="0" bIns="0" anchor="ctr"/>
          <a:lstStyle/>
          <a:p>
            <a:pPr algn="ctr">
              <a:defRPr>
                <a:solidFill>
                  <a:srgbClr val="FFFFFF"/>
                </a:solidFill>
                <a:latin typeface="Arial"/>
                <a:ea typeface="Arial"/>
                <a:cs typeface="Arial"/>
                <a:sym typeface="Arial"/>
              </a:defRPr>
            </a:pPr>
            <a:endParaRPr sz="1800" kern="0">
              <a:solidFill>
                <a:srgbClr val="FFFFFF"/>
              </a:solidFill>
              <a:latin typeface="Arial"/>
              <a:ea typeface="Arial"/>
              <a:cs typeface="Arial"/>
              <a:sym typeface="Arial"/>
            </a:endParaRPr>
          </a:p>
        </p:txBody>
      </p:sp>
      <p:sp>
        <p:nvSpPr>
          <p:cNvPr id="48" name="Shape 48"/>
          <p:cNvSpPr/>
          <p:nvPr/>
        </p:nvSpPr>
        <p:spPr>
          <a:xfrm>
            <a:off x="3860800" y="6096000"/>
            <a:ext cx="3860800" cy="76200"/>
          </a:xfrm>
          <a:prstGeom prst="rect">
            <a:avLst/>
          </a:prstGeom>
          <a:solidFill>
            <a:srgbClr val="76C2E5"/>
          </a:solidFill>
          <a:ln w="12700">
            <a:miter lim="400000"/>
          </a:ln>
        </p:spPr>
        <p:txBody>
          <a:bodyPr lIns="0" tIns="0" rIns="0" bIns="0" anchor="ctr"/>
          <a:lstStyle/>
          <a:p>
            <a:pPr algn="ctr">
              <a:defRPr>
                <a:solidFill>
                  <a:srgbClr val="FFFFFF"/>
                </a:solidFill>
              </a:defRPr>
            </a:pPr>
            <a:endParaRPr sz="1800" kern="0">
              <a:solidFill>
                <a:srgbClr val="FFFFFF"/>
              </a:solidFill>
              <a:latin typeface="Calibri"/>
              <a:sym typeface="Calibri"/>
            </a:endParaRPr>
          </a:p>
        </p:txBody>
      </p:sp>
      <p:sp>
        <p:nvSpPr>
          <p:cNvPr id="49" name="Shape 49"/>
          <p:cNvSpPr/>
          <p:nvPr/>
        </p:nvSpPr>
        <p:spPr>
          <a:xfrm>
            <a:off x="0" y="6096000"/>
            <a:ext cx="3860800" cy="76200"/>
          </a:xfrm>
          <a:prstGeom prst="rect">
            <a:avLst/>
          </a:prstGeom>
          <a:solidFill>
            <a:srgbClr val="FCB017"/>
          </a:solidFill>
          <a:ln w="12700">
            <a:miter lim="400000"/>
          </a:ln>
        </p:spPr>
        <p:txBody>
          <a:bodyPr lIns="0" tIns="0" rIns="0" bIns="0" anchor="ctr"/>
          <a:lstStyle/>
          <a:p>
            <a:pPr algn="ctr">
              <a:defRPr>
                <a:solidFill>
                  <a:srgbClr val="FFFFFF"/>
                </a:solidFill>
              </a:defRPr>
            </a:pPr>
            <a:endParaRPr sz="1800" kern="0">
              <a:solidFill>
                <a:srgbClr val="FFFFFF"/>
              </a:solidFill>
              <a:latin typeface="Calibri"/>
              <a:sym typeface="Calibri"/>
            </a:endParaRPr>
          </a:p>
        </p:txBody>
      </p:sp>
      <p:sp>
        <p:nvSpPr>
          <p:cNvPr id="50" name="Shape 50"/>
          <p:cNvSpPr/>
          <p:nvPr/>
        </p:nvSpPr>
        <p:spPr>
          <a:xfrm>
            <a:off x="7721600" y="6096000"/>
            <a:ext cx="3860800" cy="76200"/>
          </a:xfrm>
          <a:prstGeom prst="rect">
            <a:avLst/>
          </a:prstGeom>
          <a:solidFill>
            <a:srgbClr val="FF0000"/>
          </a:solidFill>
          <a:ln w="12700">
            <a:miter lim="400000"/>
          </a:ln>
        </p:spPr>
        <p:txBody>
          <a:bodyPr lIns="0" tIns="0" rIns="0" bIns="0" anchor="ctr"/>
          <a:lstStyle/>
          <a:p>
            <a:pPr algn="ctr">
              <a:defRPr>
                <a:solidFill>
                  <a:srgbClr val="FFFFFF"/>
                </a:solidFill>
              </a:defRPr>
            </a:pPr>
            <a:endParaRPr sz="1800" kern="0">
              <a:solidFill>
                <a:srgbClr val="FFFFFF"/>
              </a:solidFill>
              <a:latin typeface="Calibri"/>
              <a:sym typeface="Calibri"/>
            </a:endParaRPr>
          </a:p>
        </p:txBody>
      </p:sp>
      <p:pic>
        <p:nvPicPr>
          <p:cNvPr id="51" name="image2.png" descr="BITS_university_logo_whitevert.png"/>
          <p:cNvPicPr/>
          <p:nvPr/>
        </p:nvPicPr>
        <p:blipFill>
          <a:blip r:embed="rId3"/>
          <a:srcRect t="2" b="28591"/>
          <a:stretch>
            <a:fillRect/>
          </a:stretch>
        </p:blipFill>
        <p:spPr>
          <a:xfrm>
            <a:off x="101600" y="3352800"/>
            <a:ext cx="2743200" cy="1979614"/>
          </a:xfrm>
          <a:prstGeom prst="rect">
            <a:avLst/>
          </a:prstGeom>
          <a:ln w="12700">
            <a:miter lim="400000"/>
          </a:ln>
        </p:spPr>
      </p:pic>
      <p:sp>
        <p:nvSpPr>
          <p:cNvPr id="52" name="Shape 52"/>
          <p:cNvSpPr/>
          <p:nvPr/>
        </p:nvSpPr>
        <p:spPr>
          <a:xfrm>
            <a:off x="-101600" y="5257801"/>
            <a:ext cx="2946400" cy="538609"/>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pPr algn="ctr"/>
            <a:r>
              <a:rPr sz="2900" b="1" kern="0" spc="-150">
                <a:solidFill>
                  <a:srgbClr val="FFFFFF"/>
                </a:solidFill>
                <a:latin typeface="Arial"/>
                <a:ea typeface="Arial"/>
                <a:cs typeface="Arial"/>
                <a:sym typeface="Arial"/>
              </a:rPr>
              <a:t>BITS</a:t>
            </a:r>
            <a:r>
              <a:rPr sz="2900" kern="0" spc="-150">
                <a:solidFill>
                  <a:srgbClr val="FFFFFF"/>
                </a:solidFill>
                <a:latin typeface="Arial"/>
                <a:ea typeface="Arial"/>
                <a:cs typeface="Arial"/>
                <a:sym typeface="Arial"/>
              </a:rPr>
              <a:t> Pilani</a:t>
            </a:r>
          </a:p>
        </p:txBody>
      </p:sp>
      <p:sp>
        <p:nvSpPr>
          <p:cNvPr id="53" name="Shape 53"/>
          <p:cNvSpPr>
            <a:spLocks noGrp="1"/>
          </p:cNvSpPr>
          <p:nvPr>
            <p:ph type="body" idx="1"/>
          </p:nvPr>
        </p:nvSpPr>
        <p:spPr>
          <a:xfrm>
            <a:off x="3352800" y="5359400"/>
            <a:ext cx="8026400" cy="584200"/>
          </a:xfrm>
          <a:prstGeom prst="rect">
            <a:avLst/>
          </a:prstGeom>
        </p:spPr>
        <p:txBody>
          <a:bodyPr anchor="b">
            <a:noAutofit/>
          </a:bodyPr>
          <a:lstStyle>
            <a:lvl1pPr marL="0" indent="0" algn="r">
              <a:lnSpc>
                <a:spcPts val="1800"/>
              </a:lnSpc>
              <a:spcBef>
                <a:spcPts val="0"/>
              </a:spcBef>
              <a:buSzTx/>
              <a:buFontTx/>
              <a:buNone/>
              <a:defRPr sz="1800">
                <a:solidFill>
                  <a:srgbClr val="FFFFFF"/>
                </a:solidFill>
              </a:defRPr>
            </a:lvl1pPr>
            <a:lvl2pPr marL="640896" indent="-183696" algn="r">
              <a:lnSpc>
                <a:spcPts val="1800"/>
              </a:lnSpc>
              <a:spcBef>
                <a:spcPts val="0"/>
              </a:spcBef>
              <a:buFontTx/>
              <a:defRPr sz="1800">
                <a:solidFill>
                  <a:srgbClr val="FFFFFF"/>
                </a:solidFill>
              </a:defRPr>
            </a:lvl2pPr>
            <a:lvl3pPr marL="1085850" indent="-171450" algn="r">
              <a:lnSpc>
                <a:spcPts val="1800"/>
              </a:lnSpc>
              <a:spcBef>
                <a:spcPts val="0"/>
              </a:spcBef>
              <a:buFontTx/>
              <a:defRPr sz="1800">
                <a:solidFill>
                  <a:srgbClr val="FFFFFF"/>
                </a:solidFill>
              </a:defRPr>
            </a:lvl3pPr>
            <a:lvl4pPr marL="1577339" indent="-205739" algn="r">
              <a:lnSpc>
                <a:spcPts val="1800"/>
              </a:lnSpc>
              <a:spcBef>
                <a:spcPts val="0"/>
              </a:spcBef>
              <a:buFontTx/>
              <a:defRPr sz="1800">
                <a:solidFill>
                  <a:srgbClr val="FFFFFF"/>
                </a:solidFill>
              </a:defRPr>
            </a:lvl4pPr>
            <a:lvl5pPr marL="2034539" indent="-205739" algn="r">
              <a:lnSpc>
                <a:spcPts val="1800"/>
              </a:lnSpc>
              <a:spcBef>
                <a:spcPts val="0"/>
              </a:spcBef>
              <a:buFontTx/>
              <a:defRPr sz="1800">
                <a:solidFill>
                  <a:srgbClr val="FFFFFF"/>
                </a:solidFill>
              </a:defRPr>
            </a:lvl5pPr>
          </a:lstStyle>
          <a:p>
            <a:pPr lvl="0">
              <a:defRPr>
                <a:solidFill>
                  <a:srgbClr val="000000"/>
                </a:solidFill>
              </a:defRPr>
            </a:pPr>
            <a:r>
              <a:rPr>
                <a:solidFill>
                  <a:srgbClr val="FFFFFF"/>
                </a:solidFill>
              </a:rPr>
              <a:t>Body Level One</a:t>
            </a:r>
          </a:p>
          <a:p>
            <a:pPr lvl="1">
              <a:defRPr>
                <a:solidFill>
                  <a:srgbClr val="000000"/>
                </a:solidFill>
              </a:defRPr>
            </a:pPr>
            <a:r>
              <a:rPr>
                <a:solidFill>
                  <a:srgbClr val="FFFFFF"/>
                </a:solidFill>
              </a:rPr>
              <a:t>Body Level Two</a:t>
            </a:r>
          </a:p>
          <a:p>
            <a:pPr lvl="2">
              <a:defRPr>
                <a:solidFill>
                  <a:srgbClr val="000000"/>
                </a:solidFill>
              </a:defRPr>
            </a:pPr>
            <a:r>
              <a:rPr>
                <a:solidFill>
                  <a:srgbClr val="FFFFFF"/>
                </a:solidFill>
              </a:rPr>
              <a:t>Body Level Three</a:t>
            </a:r>
          </a:p>
          <a:p>
            <a:pPr lvl="3">
              <a:defRPr>
                <a:solidFill>
                  <a:srgbClr val="000000"/>
                </a:solidFill>
              </a:defRPr>
            </a:pPr>
            <a:r>
              <a:rPr>
                <a:solidFill>
                  <a:srgbClr val="FFFFFF"/>
                </a:solidFill>
              </a:rPr>
              <a:t>Body Level Four</a:t>
            </a:r>
          </a:p>
          <a:p>
            <a:pPr lvl="4">
              <a:defRPr>
                <a:solidFill>
                  <a:srgbClr val="000000"/>
                </a:solidFill>
              </a:defRPr>
            </a:pPr>
            <a:r>
              <a:rPr>
                <a:solidFill>
                  <a:srgbClr val="FFFFFF"/>
                </a:solidFill>
              </a:rPr>
              <a:t>Body Level Five</a:t>
            </a:r>
          </a:p>
        </p:txBody>
      </p:sp>
      <p:sp>
        <p:nvSpPr>
          <p:cNvPr id="54" name="Shape 54"/>
          <p:cNvSpPr>
            <a:spLocks noGrp="1"/>
          </p:cNvSpPr>
          <p:nvPr>
            <p:ph type="title"/>
          </p:nvPr>
        </p:nvSpPr>
        <p:spPr>
          <a:xfrm>
            <a:off x="3352800" y="3784600"/>
            <a:ext cx="8026400" cy="1574800"/>
          </a:xfrm>
          <a:prstGeom prst="rect">
            <a:avLst/>
          </a:prstGeom>
        </p:spPr>
        <p:txBody>
          <a:bodyPr>
            <a:noAutofit/>
          </a:bodyPr>
          <a:lstStyle>
            <a:lvl1pPr algn="l">
              <a:lnSpc>
                <a:spcPts val="4000"/>
              </a:lnSpc>
              <a:defRPr>
                <a:solidFill>
                  <a:srgbClr val="FFFFFF"/>
                </a:solidFill>
              </a:defRPr>
            </a:lvl1pPr>
          </a:lstStyle>
          <a:p>
            <a:pPr lvl="0">
              <a:defRPr sz="1800">
                <a:solidFill>
                  <a:srgbClr val="000000"/>
                </a:solidFill>
              </a:defRPr>
            </a:pPr>
            <a:r>
              <a:rPr sz="4400">
                <a:solidFill>
                  <a:srgbClr val="FFFFFF"/>
                </a:solidFill>
              </a:rPr>
              <a:t>Title Text</a:t>
            </a:r>
          </a:p>
        </p:txBody>
      </p:sp>
    </p:spTree>
    <p:extLst>
      <p:ext uri="{BB962C8B-B14F-4D97-AF65-F5344CB8AC3E}">
        <p14:creationId xmlns:p14="http://schemas.microsoft.com/office/powerpoint/2010/main" val="187749887"/>
      </p:ext>
    </p:extLst>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Blank">
    <p:spTree>
      <p:nvGrpSpPr>
        <p:cNvPr id="1" name=""/>
        <p:cNvGrpSpPr/>
        <p:nvPr/>
      </p:nvGrpSpPr>
      <p:grpSpPr>
        <a:xfrm>
          <a:off x="0" y="0"/>
          <a:ext cx="0" cy="0"/>
          <a:chOff x="0" y="0"/>
          <a:chExt cx="0" cy="0"/>
        </a:xfrm>
      </p:grpSpPr>
      <p:sp>
        <p:nvSpPr>
          <p:cNvPr id="5" name="Content Placeholder 18"/>
          <p:cNvSpPr>
            <a:spLocks noGrp="1"/>
          </p:cNvSpPr>
          <p:nvPr>
            <p:ph sz="quarter" idx="10" hasCustomPrompt="1"/>
          </p:nvPr>
        </p:nvSpPr>
        <p:spPr>
          <a:xfrm>
            <a:off x="406400" y="152400"/>
            <a:ext cx="84328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2" name="Group 5"/>
          <p:cNvGrpSpPr/>
          <p:nvPr userDrawn="1"/>
        </p:nvGrpSpPr>
        <p:grpSpPr>
          <a:xfrm>
            <a:off x="0" y="1295405"/>
            <a:ext cx="9347200" cy="45719"/>
            <a:chOff x="1905000" y="6553200"/>
            <a:chExt cx="7010400" cy="45719"/>
          </a:xfrm>
        </p:grpSpPr>
        <p:sp>
          <p:nvSpPr>
            <p:cNvPr id="7" name="Rectangle 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a:solidFill>
                  <a:prstClr val="white"/>
                </a:solidFill>
              </a:endParaRPr>
            </a:p>
          </p:txBody>
        </p:sp>
        <p:sp>
          <p:nvSpPr>
            <p:cNvPr id="8" name="Rectangle 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a:solidFill>
                  <a:prstClr val="white"/>
                </a:solidFill>
              </a:endParaRPr>
            </a:p>
          </p:txBody>
        </p:sp>
        <p:sp>
          <p:nvSpPr>
            <p:cNvPr id="9" name="Rectangle 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a:solidFill>
                  <a:prstClr val="white"/>
                </a:solidFill>
              </a:endParaRPr>
            </a:p>
          </p:txBody>
        </p:sp>
      </p:grpSp>
      <p:grpSp>
        <p:nvGrpSpPr>
          <p:cNvPr id="3" name="Group 10"/>
          <p:cNvGrpSpPr/>
          <p:nvPr userDrawn="1"/>
        </p:nvGrpSpPr>
        <p:grpSpPr>
          <a:xfrm>
            <a:off x="2844800" y="6553205"/>
            <a:ext cx="93472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a:solidFill>
                  <a:prstClr val="white"/>
                </a:solidFill>
              </a:endParaRPr>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a:solidFill>
                  <a:prstClr val="white"/>
                </a:solidFill>
              </a:endParaRPr>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a:solidFill>
                  <a:prstClr val="white"/>
                </a:solidFill>
              </a:endParaRPr>
            </a:p>
          </p:txBody>
        </p:sp>
      </p:grpSp>
      <p:sp>
        <p:nvSpPr>
          <p:cNvPr id="16" name="TextBox 15"/>
          <p:cNvSpPr txBox="1"/>
          <p:nvPr userDrawn="1"/>
        </p:nvSpPr>
        <p:spPr>
          <a:xfrm>
            <a:off x="4368800" y="6596390"/>
            <a:ext cx="7823200" cy="265040"/>
          </a:xfrm>
          <a:prstGeom prst="rect">
            <a:avLst/>
          </a:prstGeom>
          <a:noFill/>
        </p:spPr>
        <p:txBody>
          <a:bodyPr wrap="square" lIns="91402" tIns="45701" rIns="91402" bIns="45701" rtlCol="0">
            <a:spAutoFit/>
          </a:bodyPr>
          <a:lstStyle/>
          <a:p>
            <a:pPr algn="r" defTabSz="914012"/>
            <a:r>
              <a:rPr lang="en-US" sz="1100" b="1" dirty="0">
                <a:solidFill>
                  <a:srgbClr val="101141"/>
                </a:solidFill>
                <a:latin typeface="Arial"/>
                <a:cs typeface="Arial"/>
              </a:rPr>
              <a:t>BITS </a:t>
            </a:r>
            <a:r>
              <a:rPr lang="en-US" sz="1100" dirty="0">
                <a:solidFill>
                  <a:srgbClr val="101141"/>
                </a:solidFill>
                <a:latin typeface="Arial"/>
                <a:cs typeface="Arial"/>
              </a:rPr>
              <a:t>Pilani, Deemed to be University under Section 3 of UGC Act, 1956</a:t>
            </a:r>
          </a:p>
        </p:txBody>
      </p:sp>
      <p:sp>
        <p:nvSpPr>
          <p:cNvPr id="4" name="Slide Number Placeholder 3"/>
          <p:cNvSpPr>
            <a:spLocks noGrp="1"/>
          </p:cNvSpPr>
          <p:nvPr>
            <p:ph type="sldNum" sz="quarter" idx="11"/>
          </p:nvPr>
        </p:nvSpPr>
        <p:spPr>
          <a:xfrm>
            <a:off x="0" y="6492875"/>
            <a:ext cx="2844800" cy="365125"/>
          </a:xfrm>
        </p:spPr>
        <p:txBody>
          <a:bodyPr/>
          <a:lstStyle/>
          <a:p>
            <a:pPr defTabSz="914012"/>
            <a:fld id="{AC55C652-FC7F-4E15-B2B8-09AF2DB910E4}" type="slidenum">
              <a:rPr lang="en-US" smtClean="0">
                <a:solidFill>
                  <a:prstClr val="black">
                    <a:tint val="75000"/>
                  </a:prstClr>
                </a:solidFill>
              </a:rPr>
              <a:pPr defTabSz="914012"/>
              <a:t>‹#›</a:t>
            </a:fld>
            <a:endParaRPr lang="en-US" dirty="0">
              <a:solidFill>
                <a:prstClr val="black">
                  <a:tint val="75000"/>
                </a:prstClr>
              </a:solidFill>
            </a:endParaRPr>
          </a:p>
        </p:txBody>
      </p:sp>
    </p:spTree>
    <p:extLst>
      <p:ext uri="{BB962C8B-B14F-4D97-AF65-F5344CB8AC3E}">
        <p14:creationId xmlns:p14="http://schemas.microsoft.com/office/powerpoint/2010/main" val="26673889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1_Title and Content">
    <p:spTree>
      <p:nvGrpSpPr>
        <p:cNvPr id="1" name=""/>
        <p:cNvGrpSpPr/>
        <p:nvPr/>
      </p:nvGrpSpPr>
      <p:grpSpPr>
        <a:xfrm>
          <a:off x="0" y="0"/>
          <a:ext cx="0" cy="0"/>
          <a:chOff x="0" y="0"/>
          <a:chExt cx="0" cy="0"/>
        </a:xfrm>
      </p:grpSpPr>
      <p:sp>
        <p:nvSpPr>
          <p:cNvPr id="57" name="Shape 57"/>
          <p:cNvSpPr/>
          <p:nvPr/>
        </p:nvSpPr>
        <p:spPr>
          <a:xfrm>
            <a:off x="4368800" y="6596063"/>
            <a:ext cx="7823200" cy="261610"/>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pPr lvl="0" algn="r"/>
            <a:r>
              <a:rPr sz="1100" b="1">
                <a:solidFill>
                  <a:srgbClr val="101141"/>
                </a:solidFill>
                <a:latin typeface="Arial"/>
                <a:ea typeface="Arial"/>
                <a:cs typeface="Arial"/>
                <a:sym typeface="Arial"/>
              </a:rPr>
              <a:t>BITS </a:t>
            </a:r>
            <a:r>
              <a:rPr sz="1100">
                <a:solidFill>
                  <a:srgbClr val="101141"/>
                </a:solidFill>
                <a:latin typeface="Arial"/>
                <a:ea typeface="Arial"/>
                <a:cs typeface="Arial"/>
                <a:sym typeface="Arial"/>
              </a:rPr>
              <a:t>Pilani</a:t>
            </a:r>
          </a:p>
        </p:txBody>
      </p:sp>
      <p:grpSp>
        <p:nvGrpSpPr>
          <p:cNvPr id="61" name="Group 61"/>
          <p:cNvGrpSpPr/>
          <p:nvPr/>
        </p:nvGrpSpPr>
        <p:grpSpPr>
          <a:xfrm>
            <a:off x="2779184" y="6550026"/>
            <a:ext cx="9412816" cy="49213"/>
            <a:chOff x="0" y="0"/>
            <a:chExt cx="7059611" cy="49212"/>
          </a:xfrm>
        </p:grpSpPr>
        <p:sp>
          <p:nvSpPr>
            <p:cNvPr id="58" name="Shape 58"/>
            <p:cNvSpPr/>
            <p:nvPr/>
          </p:nvSpPr>
          <p:spPr>
            <a:xfrm>
              <a:off x="2546349" y="0"/>
              <a:ext cx="2328863" cy="49213"/>
            </a:xfrm>
            <a:prstGeom prst="rect">
              <a:avLst/>
            </a:prstGeom>
            <a:solidFill>
              <a:srgbClr val="76C2E5"/>
            </a:solidFill>
            <a:ln w="12700" cap="flat">
              <a:noFill/>
              <a:miter lim="400000"/>
            </a:ln>
            <a:effectLst/>
          </p:spPr>
          <p:txBody>
            <a:bodyPr wrap="square" lIns="0" tIns="0" rIns="0" bIns="0" numCol="1" anchor="ctr">
              <a:noAutofit/>
            </a:bodyPr>
            <a:lstStyle/>
            <a:p>
              <a:pPr lvl="0" algn="ctr">
                <a:defRPr>
                  <a:solidFill>
                    <a:srgbClr val="FFFFFF"/>
                  </a:solidFill>
                </a:defRPr>
              </a:pPr>
              <a:endParaRPr sz="1800"/>
            </a:p>
          </p:txBody>
        </p:sp>
        <p:sp>
          <p:nvSpPr>
            <p:cNvPr id="59" name="Shape 59"/>
            <p:cNvSpPr/>
            <p:nvPr/>
          </p:nvSpPr>
          <p:spPr>
            <a:xfrm>
              <a:off x="4824412" y="0"/>
              <a:ext cx="2235200" cy="46038"/>
            </a:xfrm>
            <a:prstGeom prst="rect">
              <a:avLst/>
            </a:prstGeom>
            <a:solidFill>
              <a:srgbClr val="E31C24"/>
            </a:solidFill>
            <a:ln w="12700" cap="flat">
              <a:noFill/>
              <a:miter lim="400000"/>
            </a:ln>
            <a:effectLst/>
          </p:spPr>
          <p:txBody>
            <a:bodyPr wrap="square" lIns="0" tIns="0" rIns="0" bIns="0" numCol="1" anchor="ctr">
              <a:noAutofit/>
            </a:bodyPr>
            <a:lstStyle/>
            <a:p>
              <a:pPr lvl="0" algn="ctr">
                <a:defRPr>
                  <a:solidFill>
                    <a:srgbClr val="FFFFFF"/>
                  </a:solidFill>
                </a:defRPr>
              </a:pPr>
              <a:endParaRPr sz="1800"/>
            </a:p>
          </p:txBody>
        </p:sp>
        <p:sp>
          <p:nvSpPr>
            <p:cNvPr id="60" name="Shape 60"/>
            <p:cNvSpPr/>
            <p:nvPr/>
          </p:nvSpPr>
          <p:spPr>
            <a:xfrm>
              <a:off x="0" y="0"/>
              <a:ext cx="2581276" cy="49213"/>
            </a:xfrm>
            <a:prstGeom prst="rect">
              <a:avLst/>
            </a:prstGeom>
            <a:solidFill>
              <a:srgbClr val="FCB017"/>
            </a:solidFill>
            <a:ln w="12700" cap="flat">
              <a:noFill/>
              <a:miter lim="400000"/>
            </a:ln>
            <a:effectLst/>
          </p:spPr>
          <p:txBody>
            <a:bodyPr wrap="square" lIns="0" tIns="0" rIns="0" bIns="0" numCol="1" anchor="ctr">
              <a:noAutofit/>
            </a:bodyPr>
            <a:lstStyle/>
            <a:p>
              <a:pPr lvl="0" algn="ctr">
                <a:defRPr>
                  <a:solidFill>
                    <a:srgbClr val="FFFFFF"/>
                  </a:solidFill>
                </a:defRPr>
              </a:pPr>
              <a:endParaRPr sz="1800"/>
            </a:p>
          </p:txBody>
        </p:sp>
      </p:grpSp>
      <p:grpSp>
        <p:nvGrpSpPr>
          <p:cNvPr id="66" name="Group 66"/>
          <p:cNvGrpSpPr/>
          <p:nvPr/>
        </p:nvGrpSpPr>
        <p:grpSpPr>
          <a:xfrm>
            <a:off x="2844800" y="6553200"/>
            <a:ext cx="9347201" cy="46038"/>
            <a:chOff x="0" y="0"/>
            <a:chExt cx="7010400" cy="46037"/>
          </a:xfrm>
        </p:grpSpPr>
        <p:sp>
          <p:nvSpPr>
            <p:cNvPr id="63" name="Shape 63"/>
            <p:cNvSpPr/>
            <p:nvPr/>
          </p:nvSpPr>
          <p:spPr>
            <a:xfrm>
              <a:off x="2362200" y="0"/>
              <a:ext cx="2328864" cy="46038"/>
            </a:xfrm>
            <a:prstGeom prst="rect">
              <a:avLst/>
            </a:prstGeom>
            <a:solidFill>
              <a:srgbClr val="76C2E5"/>
            </a:solidFill>
            <a:ln w="12700" cap="flat">
              <a:noFill/>
              <a:miter lim="400000"/>
            </a:ln>
            <a:effectLst/>
          </p:spPr>
          <p:txBody>
            <a:bodyPr wrap="square" lIns="0" tIns="0" rIns="0" bIns="0" numCol="1" anchor="ctr">
              <a:noAutofit/>
            </a:bodyPr>
            <a:lstStyle/>
            <a:p>
              <a:pPr lvl="0" algn="ctr">
                <a:defRPr>
                  <a:solidFill>
                    <a:srgbClr val="FFFFFF"/>
                  </a:solidFill>
                </a:defRPr>
              </a:pPr>
              <a:endParaRPr sz="1800"/>
            </a:p>
          </p:txBody>
        </p:sp>
        <p:sp>
          <p:nvSpPr>
            <p:cNvPr id="64" name="Shape 64"/>
            <p:cNvSpPr/>
            <p:nvPr/>
          </p:nvSpPr>
          <p:spPr>
            <a:xfrm>
              <a:off x="-1" y="0"/>
              <a:ext cx="2362201" cy="46038"/>
            </a:xfrm>
            <a:prstGeom prst="rect">
              <a:avLst/>
            </a:prstGeom>
            <a:solidFill>
              <a:srgbClr val="FCB017"/>
            </a:solidFill>
            <a:ln w="12700" cap="flat">
              <a:noFill/>
              <a:miter lim="400000"/>
            </a:ln>
            <a:effectLst/>
          </p:spPr>
          <p:txBody>
            <a:bodyPr wrap="square" lIns="0" tIns="0" rIns="0" bIns="0" numCol="1" anchor="ctr">
              <a:noAutofit/>
            </a:bodyPr>
            <a:lstStyle/>
            <a:p>
              <a:pPr lvl="0" algn="ctr">
                <a:defRPr>
                  <a:solidFill>
                    <a:srgbClr val="FFFFFF"/>
                  </a:solidFill>
                </a:defRPr>
              </a:pPr>
              <a:endParaRPr sz="1800"/>
            </a:p>
          </p:txBody>
        </p:sp>
        <p:sp>
          <p:nvSpPr>
            <p:cNvPr id="65" name="Shape 65"/>
            <p:cNvSpPr/>
            <p:nvPr/>
          </p:nvSpPr>
          <p:spPr>
            <a:xfrm>
              <a:off x="4681537" y="0"/>
              <a:ext cx="2328863" cy="46038"/>
            </a:xfrm>
            <a:prstGeom prst="rect">
              <a:avLst/>
            </a:prstGeom>
            <a:solidFill>
              <a:srgbClr val="FF0000"/>
            </a:solidFill>
            <a:ln w="12700" cap="flat">
              <a:noFill/>
              <a:miter lim="400000"/>
            </a:ln>
            <a:effectLst/>
          </p:spPr>
          <p:txBody>
            <a:bodyPr wrap="square" lIns="0" tIns="0" rIns="0" bIns="0" numCol="1" anchor="ctr">
              <a:noAutofit/>
            </a:bodyPr>
            <a:lstStyle/>
            <a:p>
              <a:pPr lvl="0" algn="ctr">
                <a:defRPr>
                  <a:solidFill>
                    <a:srgbClr val="FFFFFF"/>
                  </a:solidFill>
                </a:defRPr>
              </a:pPr>
              <a:endParaRPr sz="1800"/>
            </a:p>
          </p:txBody>
        </p:sp>
      </p:grpSp>
      <p:grpSp>
        <p:nvGrpSpPr>
          <p:cNvPr id="70" name="Group 70"/>
          <p:cNvGrpSpPr/>
          <p:nvPr/>
        </p:nvGrpSpPr>
        <p:grpSpPr>
          <a:xfrm>
            <a:off x="-1" y="1295400"/>
            <a:ext cx="9347201" cy="46038"/>
            <a:chOff x="0" y="0"/>
            <a:chExt cx="7010400" cy="46037"/>
          </a:xfrm>
        </p:grpSpPr>
        <p:sp>
          <p:nvSpPr>
            <p:cNvPr id="67" name="Shape 67"/>
            <p:cNvSpPr/>
            <p:nvPr/>
          </p:nvSpPr>
          <p:spPr>
            <a:xfrm>
              <a:off x="2362200" y="0"/>
              <a:ext cx="2328864" cy="46038"/>
            </a:xfrm>
            <a:prstGeom prst="rect">
              <a:avLst/>
            </a:prstGeom>
            <a:solidFill>
              <a:srgbClr val="76C2E5"/>
            </a:solidFill>
            <a:ln w="12700" cap="flat">
              <a:noFill/>
              <a:miter lim="400000"/>
            </a:ln>
            <a:effectLst/>
          </p:spPr>
          <p:txBody>
            <a:bodyPr wrap="square" lIns="0" tIns="0" rIns="0" bIns="0" numCol="1" anchor="ctr">
              <a:noAutofit/>
            </a:bodyPr>
            <a:lstStyle/>
            <a:p>
              <a:pPr lvl="0" algn="ctr">
                <a:defRPr>
                  <a:solidFill>
                    <a:srgbClr val="FFFFFF"/>
                  </a:solidFill>
                </a:defRPr>
              </a:pPr>
              <a:endParaRPr sz="1800"/>
            </a:p>
          </p:txBody>
        </p:sp>
        <p:sp>
          <p:nvSpPr>
            <p:cNvPr id="68" name="Shape 68"/>
            <p:cNvSpPr/>
            <p:nvPr/>
          </p:nvSpPr>
          <p:spPr>
            <a:xfrm>
              <a:off x="-1" y="0"/>
              <a:ext cx="2362201" cy="46038"/>
            </a:xfrm>
            <a:prstGeom prst="rect">
              <a:avLst/>
            </a:prstGeom>
            <a:solidFill>
              <a:srgbClr val="FCB017"/>
            </a:solidFill>
            <a:ln w="12700" cap="flat">
              <a:noFill/>
              <a:miter lim="400000"/>
            </a:ln>
            <a:effectLst/>
          </p:spPr>
          <p:txBody>
            <a:bodyPr wrap="square" lIns="0" tIns="0" rIns="0" bIns="0" numCol="1" anchor="ctr">
              <a:noAutofit/>
            </a:bodyPr>
            <a:lstStyle/>
            <a:p>
              <a:pPr lvl="0" algn="ctr">
                <a:defRPr>
                  <a:solidFill>
                    <a:srgbClr val="FFFFFF"/>
                  </a:solidFill>
                </a:defRPr>
              </a:pPr>
              <a:endParaRPr sz="1800"/>
            </a:p>
          </p:txBody>
        </p:sp>
        <p:sp>
          <p:nvSpPr>
            <p:cNvPr id="69" name="Shape 69"/>
            <p:cNvSpPr/>
            <p:nvPr/>
          </p:nvSpPr>
          <p:spPr>
            <a:xfrm>
              <a:off x="4681537" y="0"/>
              <a:ext cx="2328863" cy="46038"/>
            </a:xfrm>
            <a:prstGeom prst="rect">
              <a:avLst/>
            </a:prstGeom>
            <a:solidFill>
              <a:srgbClr val="FF0000"/>
            </a:solidFill>
            <a:ln w="12700" cap="flat">
              <a:noFill/>
              <a:miter lim="400000"/>
            </a:ln>
            <a:effectLst/>
          </p:spPr>
          <p:txBody>
            <a:bodyPr wrap="square" lIns="0" tIns="0" rIns="0" bIns="0" numCol="1" anchor="ctr">
              <a:noAutofit/>
            </a:bodyPr>
            <a:lstStyle/>
            <a:p>
              <a:pPr lvl="0" algn="ctr">
                <a:defRPr>
                  <a:solidFill>
                    <a:srgbClr val="FFFFFF"/>
                  </a:solidFill>
                </a:defRPr>
              </a:pPr>
              <a:endParaRPr sz="1800"/>
            </a:p>
          </p:txBody>
        </p:sp>
      </p:grpSp>
      <p:sp>
        <p:nvSpPr>
          <p:cNvPr id="71" name="Shape 71"/>
          <p:cNvSpPr>
            <a:spLocks noGrp="1"/>
          </p:cNvSpPr>
          <p:nvPr>
            <p:ph type="body" idx="1"/>
          </p:nvPr>
        </p:nvSpPr>
        <p:spPr>
          <a:xfrm>
            <a:off x="406400" y="1493838"/>
            <a:ext cx="10972800" cy="5364163"/>
          </a:xfrm>
          <a:prstGeom prst="rect">
            <a:avLst/>
          </a:prstGeom>
        </p:spPr>
        <p:txBody>
          <a:bodyPr/>
          <a:lstStyle>
            <a:lvl1pPr>
              <a:spcBef>
                <a:spcPts val="500"/>
              </a:spcBef>
              <a:buSzTx/>
              <a:buFontTx/>
              <a:buNone/>
              <a:defRPr sz="2400">
                <a:latin typeface="Arial"/>
                <a:ea typeface="Arial"/>
                <a:cs typeface="Arial"/>
                <a:sym typeface="Arial"/>
              </a:defRPr>
            </a:lvl1pPr>
            <a:lvl2pPr marL="885825" indent="-428625">
              <a:spcBef>
                <a:spcPts val="500"/>
              </a:spcBef>
              <a:buFontTx/>
              <a:defRPr sz="2400">
                <a:latin typeface="Arial"/>
                <a:ea typeface="Arial"/>
                <a:cs typeface="Arial"/>
                <a:sym typeface="Arial"/>
              </a:defRPr>
            </a:lvl2pPr>
            <a:lvl3pPr marL="1143000" indent="-228600">
              <a:spcBef>
                <a:spcPts val="500"/>
              </a:spcBef>
              <a:buFontTx/>
              <a:defRPr sz="2400">
                <a:latin typeface="Arial"/>
                <a:ea typeface="Arial"/>
                <a:cs typeface="Arial"/>
                <a:sym typeface="Arial"/>
              </a:defRPr>
            </a:lvl3pPr>
            <a:lvl4pPr marL="1645920" indent="-274320">
              <a:spcBef>
                <a:spcPts val="500"/>
              </a:spcBef>
              <a:buFontTx/>
              <a:defRPr sz="2400">
                <a:latin typeface="Arial"/>
                <a:ea typeface="Arial"/>
                <a:cs typeface="Arial"/>
                <a:sym typeface="Arial"/>
              </a:defRPr>
            </a:lvl4pPr>
            <a:lvl5pPr marL="2103120" indent="-274320">
              <a:spcBef>
                <a:spcPts val="500"/>
              </a:spcBef>
              <a:buFontTx/>
              <a:defRPr sz="2400">
                <a:latin typeface="Arial"/>
                <a:ea typeface="Arial"/>
                <a:cs typeface="Arial"/>
                <a:sym typeface="Arial"/>
              </a:defRPr>
            </a:lvl5pPr>
          </a:lstStyle>
          <a:p>
            <a:pPr lvl="0">
              <a:defRPr sz="1800"/>
            </a:pPr>
            <a:r>
              <a:rPr sz="2400"/>
              <a:t>Body Level One</a:t>
            </a:r>
          </a:p>
          <a:p>
            <a:pPr lvl="1">
              <a:defRPr sz="1800"/>
            </a:pPr>
            <a:r>
              <a:rPr sz="2400"/>
              <a:t>Body Level Two</a:t>
            </a:r>
          </a:p>
          <a:p>
            <a:pPr lvl="2">
              <a:defRPr sz="1800"/>
            </a:pPr>
            <a:r>
              <a:rPr sz="2400"/>
              <a:t>Body Level Three</a:t>
            </a:r>
          </a:p>
          <a:p>
            <a:pPr lvl="3">
              <a:defRPr sz="1800"/>
            </a:pPr>
            <a:r>
              <a:rPr sz="2400"/>
              <a:t>Body Level Four</a:t>
            </a:r>
          </a:p>
          <a:p>
            <a:pPr lvl="4">
              <a:defRPr sz="1800"/>
            </a:pPr>
            <a:r>
              <a:rPr sz="2400"/>
              <a:t>Body Level Five</a:t>
            </a:r>
          </a:p>
        </p:txBody>
      </p:sp>
      <p:sp>
        <p:nvSpPr>
          <p:cNvPr id="72" name="Shape 72"/>
          <p:cNvSpPr>
            <a:spLocks noGrp="1"/>
          </p:cNvSpPr>
          <p:nvPr>
            <p:ph type="sldNum" sz="quarter" idx="2"/>
          </p:nvPr>
        </p:nvSpPr>
        <p:spPr>
          <a:xfrm>
            <a:off x="8737600" y="6172201"/>
            <a:ext cx="2844800" cy="368301"/>
          </a:xfrm>
          <a:prstGeom prst="rect">
            <a:avLst/>
          </a:prstGeom>
        </p:spPr>
        <p:txBody>
          <a:bodyPr/>
          <a:lstStyle/>
          <a:p>
            <a:pPr lvl="0"/>
            <a:fld id="{86CB4B4D-7CA3-9044-876B-883B54F8677D}" type="slidenum">
              <a:rPr/>
              <a:pPr lvl="0"/>
              <a:t>‹#›</a:t>
            </a:fld>
            <a:endParaRPr/>
          </a:p>
        </p:txBody>
      </p:sp>
    </p:spTree>
    <p:extLst>
      <p:ext uri="{BB962C8B-B14F-4D97-AF65-F5344CB8AC3E}">
        <p14:creationId xmlns:p14="http://schemas.microsoft.com/office/powerpoint/2010/main" val="778652870"/>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406400" y="1493842"/>
            <a:ext cx="10972800" cy="4525963"/>
          </a:xfrm>
        </p:spPr>
        <p:txBody>
          <a:bodyPr/>
          <a:lstStyle>
            <a:lvl1pPr marL="342754" marR="0" indent="-342754" algn="l" defTabSz="914012"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636" marR="0" indent="-285630" algn="l" defTabSz="914012"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marL="342754" marR="0" lvl="0" indent="-342754" algn="l" defTabSz="914012"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742636" marR="0" lvl="1" indent="-285630" algn="l" defTabSz="914012"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636" marR="0" lvl="1" indent="-285630" algn="l" defTabSz="914012"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636" marR="0" lvl="1" indent="-285630" algn="l" defTabSz="914012"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636" marR="0" lvl="1" indent="-285630" algn="l" defTabSz="914012"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636" marR="0" lvl="1" indent="-285630" algn="l" defTabSz="914012"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endParaRPr kumimoji="0" lang="en-GB" sz="2400" u="none" strike="noStrike" kern="1200" cap="none" spc="0" normalizeH="0" noProof="0" dirty="0">
              <a:ln>
                <a:noFill/>
              </a:ln>
              <a:solidFill>
                <a:srgbClr val="101141"/>
              </a:solidFill>
              <a:effectLst/>
              <a:uLnTx/>
              <a:uFillTx/>
              <a:latin typeface="Arial"/>
              <a:cs typeface="Arial"/>
            </a:endParaRPr>
          </a:p>
          <a:p>
            <a:pPr marL="342754" marR="0" lvl="0" indent="-342754" algn="l" defTabSz="914012"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endParaRPr lang="en-US" dirty="0"/>
          </a:p>
          <a:p>
            <a:pPr marL="342754" marR="0" lvl="0" indent="-342754" algn="l" defTabSz="914012"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endParaRPr lang="en-US" dirty="0"/>
          </a:p>
          <a:p>
            <a:pPr marL="342754" marR="0" lvl="0" indent="-342754" algn="l" defTabSz="914012"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endParaRPr lang="en-US" dirty="0"/>
          </a:p>
        </p:txBody>
      </p:sp>
      <p:sp>
        <p:nvSpPr>
          <p:cNvPr id="7" name="TextBox 6"/>
          <p:cNvSpPr txBox="1"/>
          <p:nvPr userDrawn="1"/>
        </p:nvSpPr>
        <p:spPr>
          <a:xfrm>
            <a:off x="4368800" y="6596390"/>
            <a:ext cx="7823200" cy="265040"/>
          </a:xfrm>
          <a:prstGeom prst="rect">
            <a:avLst/>
          </a:prstGeom>
          <a:noFill/>
        </p:spPr>
        <p:txBody>
          <a:bodyPr wrap="square" lIns="91402" tIns="45701" rIns="91402" bIns="45701" rtlCol="0">
            <a:spAutoFit/>
          </a:bodyPr>
          <a:lstStyle/>
          <a:p>
            <a:pPr algn="r" defTabSz="914012"/>
            <a:r>
              <a:rPr lang="en-US" sz="1100" b="1" dirty="0">
                <a:solidFill>
                  <a:srgbClr val="101141"/>
                </a:solidFill>
                <a:latin typeface="Arial"/>
                <a:cs typeface="Arial"/>
              </a:rPr>
              <a:t>BITS </a:t>
            </a:r>
            <a:r>
              <a:rPr lang="en-US" sz="1100" dirty="0">
                <a:solidFill>
                  <a:srgbClr val="101141"/>
                </a:solidFill>
                <a:latin typeface="Arial"/>
                <a:cs typeface="Arial"/>
              </a:rPr>
              <a:t>Pilani, Deemed to be University under Section 3, UGC Act</a:t>
            </a:r>
          </a:p>
        </p:txBody>
      </p:sp>
      <p:grpSp>
        <p:nvGrpSpPr>
          <p:cNvPr id="2" name="Group 11"/>
          <p:cNvGrpSpPr/>
          <p:nvPr userDrawn="1"/>
        </p:nvGrpSpPr>
        <p:grpSpPr>
          <a:xfrm>
            <a:off x="2778522" y="6550676"/>
            <a:ext cx="9413483" cy="48665"/>
            <a:chOff x="2083888" y="6550671"/>
            <a:chExt cx="7060112" cy="48665"/>
          </a:xfrm>
        </p:grpSpPr>
        <p:sp>
          <p:nvSpPr>
            <p:cNvPr id="13" name="Rectangle 12"/>
            <p:cNvSpPr/>
            <p:nvPr/>
          </p:nvSpPr>
          <p:spPr>
            <a:xfrm>
              <a:off x="4630476" y="6550672"/>
              <a:ext cx="2328591" cy="48664"/>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a:solidFill>
                  <a:prstClr val="white"/>
                </a:solidFill>
              </a:endParaRPr>
            </a:p>
          </p:txBody>
        </p:sp>
        <p:sp>
          <p:nvSpPr>
            <p:cNvPr id="14" name="Rectangle 13"/>
            <p:cNvSpPr/>
            <p:nvPr/>
          </p:nvSpPr>
          <p:spPr>
            <a:xfrm>
              <a:off x="6907874" y="6550671"/>
              <a:ext cx="2236126" cy="45719"/>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a:solidFill>
                  <a:prstClr val="white"/>
                </a:solidFill>
              </a:endParaRPr>
            </a:p>
          </p:txBody>
        </p:sp>
        <p:sp>
          <p:nvSpPr>
            <p:cNvPr id="15" name="Rectangle 14"/>
            <p:cNvSpPr/>
            <p:nvPr/>
          </p:nvSpPr>
          <p:spPr>
            <a:xfrm>
              <a:off x="2083888" y="6550672"/>
              <a:ext cx="2580680" cy="48664"/>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a:solidFill>
                  <a:prstClr val="white"/>
                </a:solidFill>
              </a:endParaRPr>
            </a:p>
          </p:txBody>
        </p:sp>
      </p:grpSp>
      <p:pic>
        <p:nvPicPr>
          <p:cNvPr id="16" name="Picture 15" descr="Picture 7.png"/>
          <p:cNvPicPr>
            <a:picLocks noChangeAspect="1"/>
          </p:cNvPicPr>
          <p:nvPr userDrawn="1"/>
        </p:nvPicPr>
        <p:blipFill>
          <a:blip r:embed="rId2" cstate="print"/>
          <a:srcRect l="1923" b="5336"/>
          <a:stretch>
            <a:fillRect/>
          </a:stretch>
        </p:blipFill>
        <p:spPr>
          <a:xfrm>
            <a:off x="8839206" y="4"/>
            <a:ext cx="2924257" cy="692697"/>
          </a:xfrm>
          <a:prstGeom prst="rect">
            <a:avLst/>
          </a:prstGeom>
        </p:spPr>
      </p:pic>
      <p:grpSp>
        <p:nvGrpSpPr>
          <p:cNvPr id="4" name="Group 18"/>
          <p:cNvGrpSpPr/>
          <p:nvPr userDrawn="1"/>
        </p:nvGrpSpPr>
        <p:grpSpPr>
          <a:xfrm>
            <a:off x="2844800" y="6553205"/>
            <a:ext cx="9347200" cy="45719"/>
            <a:chOff x="1905000" y="6553200"/>
            <a:chExt cx="7010400" cy="45719"/>
          </a:xfrm>
        </p:grpSpPr>
        <p:sp>
          <p:nvSpPr>
            <p:cNvPr id="20" name="Rectangle 1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a:solidFill>
                  <a:prstClr val="white"/>
                </a:solidFill>
              </a:endParaRPr>
            </a:p>
          </p:txBody>
        </p:sp>
        <p:sp>
          <p:nvSpPr>
            <p:cNvPr id="21" name="Rectangle 2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a:solidFill>
                  <a:prstClr val="white"/>
                </a:solidFill>
              </a:endParaRPr>
            </a:p>
          </p:txBody>
        </p:sp>
        <p:sp>
          <p:nvSpPr>
            <p:cNvPr id="22" name="Rectangle 2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a:solidFill>
                  <a:prstClr val="white"/>
                </a:solidFill>
              </a:endParaRPr>
            </a:p>
          </p:txBody>
        </p:sp>
      </p:grpSp>
      <p:grpSp>
        <p:nvGrpSpPr>
          <p:cNvPr id="5" name="Group 22"/>
          <p:cNvGrpSpPr/>
          <p:nvPr userDrawn="1"/>
        </p:nvGrpSpPr>
        <p:grpSpPr>
          <a:xfrm>
            <a:off x="0" y="1295405"/>
            <a:ext cx="9347200" cy="45719"/>
            <a:chOff x="1905000" y="6553200"/>
            <a:chExt cx="7010400" cy="45719"/>
          </a:xfrm>
        </p:grpSpPr>
        <p:sp>
          <p:nvSpPr>
            <p:cNvPr id="24" name="Rectangle 23"/>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a:solidFill>
                  <a:prstClr val="white"/>
                </a:solidFill>
              </a:endParaRPr>
            </a:p>
          </p:txBody>
        </p:sp>
        <p:sp>
          <p:nvSpPr>
            <p:cNvPr id="25" name="Rectangle 24"/>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a:solidFill>
                  <a:prstClr val="white"/>
                </a:solidFill>
              </a:endParaRPr>
            </a:p>
          </p:txBody>
        </p:sp>
        <p:sp>
          <p:nvSpPr>
            <p:cNvPr id="26" name="Rectangle 25"/>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a:solidFill>
                  <a:prstClr val="white"/>
                </a:solidFill>
              </a:endParaRPr>
            </a:p>
          </p:txBody>
        </p:sp>
      </p:grpSp>
      <p:sp>
        <p:nvSpPr>
          <p:cNvPr id="27" name="Content Placeholder 18"/>
          <p:cNvSpPr>
            <a:spLocks noGrp="1"/>
          </p:cNvSpPr>
          <p:nvPr>
            <p:ph sz="quarter" idx="10" hasCustomPrompt="1"/>
          </p:nvPr>
        </p:nvSpPr>
        <p:spPr>
          <a:xfrm>
            <a:off x="406400" y="152400"/>
            <a:ext cx="84328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sp>
        <p:nvSpPr>
          <p:cNvPr id="23" name="Slide Number Placeholder 2"/>
          <p:cNvSpPr>
            <a:spLocks noGrp="1"/>
          </p:cNvSpPr>
          <p:nvPr>
            <p:ph type="sldNum" sz="quarter" idx="11"/>
          </p:nvPr>
        </p:nvSpPr>
        <p:spPr>
          <a:xfrm>
            <a:off x="508000" y="6492876"/>
            <a:ext cx="2844800" cy="365125"/>
          </a:xfrm>
        </p:spPr>
        <p:txBody>
          <a:bodyPr/>
          <a:lstStyle>
            <a:lvl1pPr>
              <a:defRPr sz="1600"/>
            </a:lvl1pPr>
          </a:lstStyle>
          <a:p>
            <a:fld id="{BD0827E9-CFC9-46E1-A7D1-8887B5DA61FF}"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7839680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Section Header">
    <p:spTree>
      <p:nvGrpSpPr>
        <p:cNvPr id="1" name=""/>
        <p:cNvGrpSpPr/>
        <p:nvPr/>
      </p:nvGrpSpPr>
      <p:grpSpPr>
        <a:xfrm>
          <a:off x="0" y="0"/>
          <a:ext cx="0" cy="0"/>
          <a:chOff x="0" y="0"/>
          <a:chExt cx="0" cy="0"/>
        </a:xfrm>
      </p:grpSpPr>
      <p:sp>
        <p:nvSpPr>
          <p:cNvPr id="14" name="Shape 14"/>
          <p:cNvSpPr>
            <a:spLocks noGrp="1"/>
          </p:cNvSpPr>
          <p:nvPr>
            <p:ph type="title"/>
          </p:nvPr>
        </p:nvSpPr>
        <p:spPr>
          <a:xfrm>
            <a:off x="963084" y="4406901"/>
            <a:ext cx="10363201" cy="1362075"/>
          </a:xfrm>
          <a:prstGeom prst="rect">
            <a:avLst/>
          </a:prstGeom>
        </p:spPr>
        <p:txBody>
          <a:bodyPr anchor="t"/>
          <a:lstStyle>
            <a:lvl1pPr algn="l">
              <a:defRPr sz="4000" b="1" cap="all"/>
            </a:lvl1pPr>
          </a:lstStyle>
          <a:p>
            <a:pPr lvl="0">
              <a:defRPr sz="1800" b="0" cap="none"/>
            </a:pPr>
            <a:r>
              <a:rPr sz="4000" b="1" cap="all"/>
              <a:t>Title Text</a:t>
            </a:r>
          </a:p>
        </p:txBody>
      </p:sp>
      <p:sp>
        <p:nvSpPr>
          <p:cNvPr id="15" name="Shape 15"/>
          <p:cNvSpPr>
            <a:spLocks noGrp="1"/>
          </p:cNvSpPr>
          <p:nvPr>
            <p:ph type="body" idx="1"/>
          </p:nvPr>
        </p:nvSpPr>
        <p:spPr>
          <a:xfrm>
            <a:off x="963084" y="2906713"/>
            <a:ext cx="10363201" cy="1500188"/>
          </a:xfrm>
          <a:prstGeom prst="rect">
            <a:avLst/>
          </a:prstGeom>
        </p:spPr>
        <p:txBody>
          <a:bodyPr anchor="b"/>
          <a:lstStyle>
            <a:lvl1pPr marL="0" indent="0">
              <a:spcBef>
                <a:spcPts val="400"/>
              </a:spcBef>
              <a:buSzTx/>
              <a:buFontTx/>
              <a:buNone/>
              <a:defRPr sz="2000">
                <a:solidFill>
                  <a:srgbClr val="888888"/>
                </a:solidFill>
              </a:defRPr>
            </a:lvl1pPr>
            <a:lvl2pPr marL="0" indent="457200">
              <a:spcBef>
                <a:spcPts val="400"/>
              </a:spcBef>
              <a:buSzTx/>
              <a:buFontTx/>
              <a:buNone/>
              <a:defRPr sz="2000">
                <a:solidFill>
                  <a:srgbClr val="888888"/>
                </a:solidFill>
              </a:defRPr>
            </a:lvl2pPr>
            <a:lvl3pPr marL="0" indent="914400">
              <a:spcBef>
                <a:spcPts val="400"/>
              </a:spcBef>
              <a:buSzTx/>
              <a:buFontTx/>
              <a:buNone/>
              <a:defRPr sz="2000">
                <a:solidFill>
                  <a:srgbClr val="888888"/>
                </a:solidFill>
              </a:defRPr>
            </a:lvl3pPr>
            <a:lvl4pPr marL="0" indent="1371600">
              <a:spcBef>
                <a:spcPts val="400"/>
              </a:spcBef>
              <a:buSzTx/>
              <a:buFontTx/>
              <a:buNone/>
              <a:defRPr sz="2000">
                <a:solidFill>
                  <a:srgbClr val="888888"/>
                </a:solidFill>
              </a:defRPr>
            </a:lvl4pPr>
            <a:lvl5pPr marL="0" indent="1828800">
              <a:spcBef>
                <a:spcPts val="400"/>
              </a:spcBef>
              <a:buSzTx/>
              <a:buFontTx/>
              <a:buNone/>
              <a:defRPr sz="2000">
                <a:solidFill>
                  <a:srgbClr val="888888"/>
                </a:solidFill>
              </a:defRPr>
            </a:lvl5pPr>
          </a:lstStyle>
          <a:p>
            <a:pPr lvl="0">
              <a:defRPr sz="1800">
                <a:solidFill>
                  <a:srgbClr val="000000"/>
                </a:solidFill>
              </a:defRPr>
            </a:pPr>
            <a:r>
              <a:rPr sz="2000">
                <a:solidFill>
                  <a:srgbClr val="888888"/>
                </a:solidFill>
              </a:rPr>
              <a:t>Body Level One</a:t>
            </a:r>
          </a:p>
          <a:p>
            <a:pPr lvl="1">
              <a:defRPr sz="1800">
                <a:solidFill>
                  <a:srgbClr val="000000"/>
                </a:solidFill>
              </a:defRPr>
            </a:pPr>
            <a:r>
              <a:rPr sz="2000">
                <a:solidFill>
                  <a:srgbClr val="888888"/>
                </a:solidFill>
              </a:rPr>
              <a:t>Body Level Two</a:t>
            </a:r>
          </a:p>
          <a:p>
            <a:pPr lvl="2">
              <a:defRPr sz="1800">
                <a:solidFill>
                  <a:srgbClr val="000000"/>
                </a:solidFill>
              </a:defRPr>
            </a:pPr>
            <a:r>
              <a:rPr sz="2000">
                <a:solidFill>
                  <a:srgbClr val="888888"/>
                </a:solidFill>
              </a:rPr>
              <a:t>Body Level Three</a:t>
            </a:r>
          </a:p>
          <a:p>
            <a:pPr lvl="3">
              <a:defRPr sz="1800">
                <a:solidFill>
                  <a:srgbClr val="000000"/>
                </a:solidFill>
              </a:defRPr>
            </a:pPr>
            <a:r>
              <a:rPr sz="2000">
                <a:solidFill>
                  <a:srgbClr val="888888"/>
                </a:solidFill>
              </a:rPr>
              <a:t>Body Level Four</a:t>
            </a:r>
          </a:p>
          <a:p>
            <a:pPr lvl="4">
              <a:defRPr sz="1800">
                <a:solidFill>
                  <a:srgbClr val="000000"/>
                </a:solidFill>
              </a:defRPr>
            </a:pPr>
            <a:r>
              <a:rPr sz="2000">
                <a:solidFill>
                  <a:srgbClr val="888888"/>
                </a:solidFill>
              </a:rPr>
              <a:t>Body Level Five</a:t>
            </a:r>
          </a:p>
        </p:txBody>
      </p:sp>
      <p:sp>
        <p:nvSpPr>
          <p:cNvPr id="16" name="Shape 16"/>
          <p:cNvSpPr>
            <a:spLocks noGrp="1"/>
          </p:cNvSpPr>
          <p:nvPr>
            <p:ph type="sldNum" sz="quarter" idx="2"/>
          </p:nvPr>
        </p:nvSpPr>
        <p:spPr>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3409698997"/>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18" name="Shape 18"/>
          <p:cNvSpPr>
            <a:spLocks noGrp="1"/>
          </p:cNvSpPr>
          <p:nvPr>
            <p:ph type="title"/>
          </p:nvPr>
        </p:nvSpPr>
        <p:spPr>
          <a:prstGeom prst="rect">
            <a:avLst/>
          </a:prstGeom>
        </p:spPr>
        <p:txBody>
          <a:bodyPr/>
          <a:lstStyle/>
          <a:p>
            <a:pPr lvl="0">
              <a:defRPr sz="1800"/>
            </a:pPr>
            <a:r>
              <a:rPr sz="4400"/>
              <a:t>Title Text</a:t>
            </a:r>
          </a:p>
        </p:txBody>
      </p:sp>
      <p:sp>
        <p:nvSpPr>
          <p:cNvPr id="19" name="Shape 19"/>
          <p:cNvSpPr>
            <a:spLocks noGrp="1"/>
          </p:cNvSpPr>
          <p:nvPr>
            <p:ph type="body" idx="1"/>
          </p:nvPr>
        </p:nvSpPr>
        <p:spPr>
          <a:xfrm>
            <a:off x="609600" y="1600200"/>
            <a:ext cx="5384800" cy="5257800"/>
          </a:xfrm>
          <a:prstGeom prst="rect">
            <a:avLst/>
          </a:prstGeom>
        </p:spPr>
        <p:txBody>
          <a:bodyPr/>
          <a:lstStyle>
            <a:lvl1pPr>
              <a:spcBef>
                <a:spcPts val="600"/>
              </a:spcBef>
              <a:defRPr sz="2800"/>
            </a:lvl1pPr>
            <a:lvl2pPr marL="790575" indent="-333375">
              <a:spcBef>
                <a:spcPts val="600"/>
              </a:spcBef>
              <a:defRPr sz="2800"/>
            </a:lvl2pPr>
            <a:lvl3pPr marL="1234439" indent="-320039">
              <a:spcBef>
                <a:spcPts val="600"/>
              </a:spcBef>
              <a:defRPr sz="2800"/>
            </a:lvl3pPr>
            <a:lvl4pPr marL="1727200" indent="-355600">
              <a:spcBef>
                <a:spcPts val="600"/>
              </a:spcBef>
              <a:defRPr sz="2800"/>
            </a:lvl4pPr>
            <a:lvl5pPr marL="2184400" indent="-355600">
              <a:spcBef>
                <a:spcPts val="600"/>
              </a:spcBef>
              <a:defRPr sz="2800"/>
            </a:lvl5pPr>
          </a:lstStyle>
          <a:p>
            <a:pPr lvl="0">
              <a:defRPr sz="1800"/>
            </a:pPr>
            <a:r>
              <a:rPr sz="2800"/>
              <a:t>Body Level One</a:t>
            </a:r>
          </a:p>
          <a:p>
            <a:pPr lvl="1">
              <a:defRPr sz="1800"/>
            </a:pPr>
            <a:r>
              <a:rPr sz="2800"/>
              <a:t>Body Level Two</a:t>
            </a:r>
          </a:p>
          <a:p>
            <a:pPr lvl="2">
              <a:defRPr sz="1800"/>
            </a:pPr>
            <a:r>
              <a:rPr sz="2800"/>
              <a:t>Body Level Three</a:t>
            </a:r>
          </a:p>
          <a:p>
            <a:pPr lvl="3">
              <a:defRPr sz="1800"/>
            </a:pPr>
            <a:r>
              <a:rPr sz="2800"/>
              <a:t>Body Level Four</a:t>
            </a:r>
          </a:p>
          <a:p>
            <a:pPr lvl="4">
              <a:defRPr sz="1800"/>
            </a:pPr>
            <a:r>
              <a:rPr sz="2800"/>
              <a:t>Body Level Five</a:t>
            </a:r>
          </a:p>
        </p:txBody>
      </p:sp>
      <p:sp>
        <p:nvSpPr>
          <p:cNvPr id="20" name="Shape 20"/>
          <p:cNvSpPr>
            <a:spLocks noGrp="1"/>
          </p:cNvSpPr>
          <p:nvPr>
            <p:ph type="sldNum" sz="quarter" idx="2"/>
          </p:nvPr>
        </p:nvSpPr>
        <p:spPr>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2122487145"/>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sp>
        <p:nvSpPr>
          <p:cNvPr id="22" name="Shape 22"/>
          <p:cNvSpPr>
            <a:spLocks noGrp="1"/>
          </p:cNvSpPr>
          <p:nvPr>
            <p:ph type="title"/>
          </p:nvPr>
        </p:nvSpPr>
        <p:spPr>
          <a:xfrm>
            <a:off x="609600" y="256810"/>
            <a:ext cx="10972800" cy="1178656"/>
          </a:xfrm>
          <a:prstGeom prst="rect">
            <a:avLst/>
          </a:prstGeom>
        </p:spPr>
        <p:txBody>
          <a:bodyPr/>
          <a:lstStyle/>
          <a:p>
            <a:pPr lvl="0">
              <a:defRPr sz="1800"/>
            </a:pPr>
            <a:r>
              <a:rPr sz="4400"/>
              <a:t>Title Text</a:t>
            </a:r>
          </a:p>
        </p:txBody>
      </p:sp>
      <p:sp>
        <p:nvSpPr>
          <p:cNvPr id="23" name="Shape 23"/>
          <p:cNvSpPr>
            <a:spLocks noGrp="1"/>
          </p:cNvSpPr>
          <p:nvPr>
            <p:ph type="body" idx="1"/>
          </p:nvPr>
        </p:nvSpPr>
        <p:spPr>
          <a:xfrm>
            <a:off x="609600" y="1435466"/>
            <a:ext cx="5386917" cy="739411"/>
          </a:xfrm>
          <a:prstGeom prst="rect">
            <a:avLst/>
          </a:prstGeom>
        </p:spPr>
        <p:txBody>
          <a:bodyPr anchor="b"/>
          <a:lstStyle>
            <a:lvl1pPr marL="0" indent="0">
              <a:spcBef>
                <a:spcPts val="500"/>
              </a:spcBef>
              <a:buSzTx/>
              <a:buFontTx/>
              <a:buNone/>
              <a:defRPr sz="2400" b="1"/>
            </a:lvl1pPr>
            <a:lvl2pPr marL="0" indent="457200">
              <a:spcBef>
                <a:spcPts val="500"/>
              </a:spcBef>
              <a:buSzTx/>
              <a:buFontTx/>
              <a:buNone/>
              <a:defRPr sz="2400" b="1"/>
            </a:lvl2pPr>
            <a:lvl3pPr marL="0" indent="914400">
              <a:spcBef>
                <a:spcPts val="500"/>
              </a:spcBef>
              <a:buSzTx/>
              <a:buFontTx/>
              <a:buNone/>
              <a:defRPr sz="2400" b="1"/>
            </a:lvl3pPr>
            <a:lvl4pPr marL="0" indent="1371600">
              <a:spcBef>
                <a:spcPts val="500"/>
              </a:spcBef>
              <a:buSzTx/>
              <a:buFontTx/>
              <a:buNone/>
              <a:defRPr sz="2400" b="1"/>
            </a:lvl4pPr>
            <a:lvl5pPr marL="0" indent="1828800">
              <a:spcBef>
                <a:spcPts val="500"/>
              </a:spcBef>
              <a:buSzTx/>
              <a:buFontTx/>
              <a:buNone/>
              <a:defRPr sz="2400" b="1"/>
            </a:lvl5pPr>
          </a:lstStyle>
          <a:p>
            <a:pPr lvl="0">
              <a:defRPr sz="1800" b="0"/>
            </a:pPr>
            <a:r>
              <a:rPr sz="2400" b="1"/>
              <a:t>Body Level One</a:t>
            </a:r>
          </a:p>
          <a:p>
            <a:pPr lvl="1">
              <a:defRPr sz="1800" b="0"/>
            </a:pPr>
            <a:r>
              <a:rPr sz="2400" b="1"/>
              <a:t>Body Level Two</a:t>
            </a:r>
          </a:p>
          <a:p>
            <a:pPr lvl="2">
              <a:defRPr sz="1800" b="0"/>
            </a:pPr>
            <a:r>
              <a:rPr sz="2400" b="1"/>
              <a:t>Body Level Three</a:t>
            </a:r>
          </a:p>
          <a:p>
            <a:pPr lvl="3">
              <a:defRPr sz="1800" b="0"/>
            </a:pPr>
            <a:r>
              <a:rPr sz="2400" b="1"/>
              <a:t>Body Level Four</a:t>
            </a:r>
          </a:p>
          <a:p>
            <a:pPr lvl="4">
              <a:defRPr sz="1800" b="0"/>
            </a:pPr>
            <a:r>
              <a:rPr sz="2400" b="1"/>
              <a:t>Body Level Five</a:t>
            </a:r>
          </a:p>
        </p:txBody>
      </p:sp>
      <p:sp>
        <p:nvSpPr>
          <p:cNvPr id="24" name="Shape 24"/>
          <p:cNvSpPr>
            <a:spLocks noGrp="1"/>
          </p:cNvSpPr>
          <p:nvPr>
            <p:ph type="sldNum" sz="quarter" idx="2"/>
          </p:nvPr>
        </p:nvSpPr>
        <p:spPr>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2874655683"/>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26" name="Shape 26"/>
          <p:cNvSpPr>
            <a:spLocks noGrp="1"/>
          </p:cNvSpPr>
          <p:nvPr>
            <p:ph type="title"/>
          </p:nvPr>
        </p:nvSpPr>
        <p:spPr>
          <a:prstGeom prst="rect">
            <a:avLst/>
          </a:prstGeom>
        </p:spPr>
        <p:txBody>
          <a:bodyPr/>
          <a:lstStyle/>
          <a:p>
            <a:pPr lvl="0">
              <a:defRPr sz="1800"/>
            </a:pPr>
            <a:r>
              <a:rPr sz="4400"/>
              <a:t>Title Text</a:t>
            </a:r>
          </a:p>
        </p:txBody>
      </p:sp>
      <p:sp>
        <p:nvSpPr>
          <p:cNvPr id="27" name="Shape 27"/>
          <p:cNvSpPr>
            <a:spLocks noGrp="1"/>
          </p:cNvSpPr>
          <p:nvPr>
            <p:ph type="sldNum" sz="quarter" idx="2"/>
          </p:nvPr>
        </p:nvSpPr>
        <p:spPr>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4194466222"/>
      </p:ext>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29" name="Shape 29"/>
          <p:cNvSpPr>
            <a:spLocks noGrp="1"/>
          </p:cNvSpPr>
          <p:nvPr>
            <p:ph type="sldNum" sz="quarter" idx="2"/>
          </p:nvPr>
        </p:nvSpPr>
        <p:spPr>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4238698633"/>
      </p:ext>
    </p:extLst>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Content with Caption">
    <p:spTree>
      <p:nvGrpSpPr>
        <p:cNvPr id="1" name=""/>
        <p:cNvGrpSpPr/>
        <p:nvPr/>
      </p:nvGrpSpPr>
      <p:grpSpPr>
        <a:xfrm>
          <a:off x="0" y="0"/>
          <a:ext cx="0" cy="0"/>
          <a:chOff x="0" y="0"/>
          <a:chExt cx="0" cy="0"/>
        </a:xfrm>
      </p:grpSpPr>
      <p:sp>
        <p:nvSpPr>
          <p:cNvPr id="31" name="Shape 31"/>
          <p:cNvSpPr>
            <a:spLocks noGrp="1"/>
          </p:cNvSpPr>
          <p:nvPr>
            <p:ph type="title"/>
          </p:nvPr>
        </p:nvSpPr>
        <p:spPr>
          <a:xfrm>
            <a:off x="609600" y="0"/>
            <a:ext cx="4011085" cy="1435100"/>
          </a:xfrm>
          <a:prstGeom prst="rect">
            <a:avLst/>
          </a:prstGeom>
        </p:spPr>
        <p:txBody>
          <a:bodyPr anchor="b"/>
          <a:lstStyle>
            <a:lvl1pPr algn="l">
              <a:defRPr sz="2000" b="1"/>
            </a:lvl1pPr>
          </a:lstStyle>
          <a:p>
            <a:pPr lvl="0">
              <a:defRPr sz="1800" b="0"/>
            </a:pPr>
            <a:r>
              <a:rPr sz="2000" b="1"/>
              <a:t>Title Text</a:t>
            </a:r>
          </a:p>
        </p:txBody>
      </p:sp>
      <p:sp>
        <p:nvSpPr>
          <p:cNvPr id="32" name="Shape 32"/>
          <p:cNvSpPr>
            <a:spLocks noGrp="1"/>
          </p:cNvSpPr>
          <p:nvPr>
            <p:ph type="body" idx="1"/>
          </p:nvPr>
        </p:nvSpPr>
        <p:spPr>
          <a:xfrm>
            <a:off x="4766733" y="273050"/>
            <a:ext cx="6815667" cy="6584950"/>
          </a:xfrm>
          <a:prstGeom prst="rect">
            <a:avLst/>
          </a:prstGeom>
        </p:spPr>
        <p:txBody>
          <a:bodyPr/>
          <a:lstStyle/>
          <a:p>
            <a:pPr lvl="0">
              <a:defRPr sz="1800"/>
            </a:pPr>
            <a:r>
              <a:rPr sz="3200"/>
              <a:t>Body Level One</a:t>
            </a:r>
          </a:p>
          <a:p>
            <a:pPr lvl="1">
              <a:defRPr sz="1800"/>
            </a:pPr>
            <a:r>
              <a:rPr sz="3200"/>
              <a:t>Body Level Two</a:t>
            </a:r>
          </a:p>
          <a:p>
            <a:pPr lvl="2">
              <a:defRPr sz="1800"/>
            </a:pPr>
            <a:r>
              <a:rPr sz="3200"/>
              <a:t>Body Level Three</a:t>
            </a:r>
          </a:p>
          <a:p>
            <a:pPr lvl="3">
              <a:defRPr sz="1800"/>
            </a:pPr>
            <a:r>
              <a:rPr sz="3200"/>
              <a:t>Body Level Four</a:t>
            </a:r>
          </a:p>
          <a:p>
            <a:pPr lvl="4">
              <a:defRPr sz="1800"/>
            </a:pPr>
            <a:r>
              <a:rPr sz="3200"/>
              <a:t>Body Level Five</a:t>
            </a:r>
          </a:p>
        </p:txBody>
      </p:sp>
      <p:sp>
        <p:nvSpPr>
          <p:cNvPr id="33" name="Shape 33"/>
          <p:cNvSpPr>
            <a:spLocks noGrp="1"/>
          </p:cNvSpPr>
          <p:nvPr>
            <p:ph type="sldNum" sz="quarter" idx="2"/>
          </p:nvPr>
        </p:nvSpPr>
        <p:spPr>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996468925"/>
      </p:ext>
    </p:extLst>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Picture with Caption">
    <p:spTree>
      <p:nvGrpSpPr>
        <p:cNvPr id="1" name=""/>
        <p:cNvGrpSpPr/>
        <p:nvPr/>
      </p:nvGrpSpPr>
      <p:grpSpPr>
        <a:xfrm>
          <a:off x="0" y="0"/>
          <a:ext cx="0" cy="0"/>
          <a:chOff x="0" y="0"/>
          <a:chExt cx="0" cy="0"/>
        </a:xfrm>
      </p:grpSpPr>
      <p:sp>
        <p:nvSpPr>
          <p:cNvPr id="35" name="Shape 35"/>
          <p:cNvSpPr>
            <a:spLocks noGrp="1"/>
          </p:cNvSpPr>
          <p:nvPr>
            <p:ph type="title"/>
          </p:nvPr>
        </p:nvSpPr>
        <p:spPr>
          <a:xfrm>
            <a:off x="2389718" y="4800600"/>
            <a:ext cx="7315201" cy="566738"/>
          </a:xfrm>
          <a:prstGeom prst="rect">
            <a:avLst/>
          </a:prstGeom>
        </p:spPr>
        <p:txBody>
          <a:bodyPr anchor="b"/>
          <a:lstStyle>
            <a:lvl1pPr algn="l">
              <a:defRPr sz="2000" b="1"/>
            </a:lvl1pPr>
          </a:lstStyle>
          <a:p>
            <a:pPr lvl="0">
              <a:defRPr sz="1800" b="0"/>
            </a:pPr>
            <a:r>
              <a:rPr sz="2000" b="1"/>
              <a:t>Title Text</a:t>
            </a:r>
          </a:p>
        </p:txBody>
      </p:sp>
      <p:sp>
        <p:nvSpPr>
          <p:cNvPr id="36" name="Shape 36"/>
          <p:cNvSpPr>
            <a:spLocks noGrp="1"/>
          </p:cNvSpPr>
          <p:nvPr>
            <p:ph type="body" idx="1"/>
          </p:nvPr>
        </p:nvSpPr>
        <p:spPr>
          <a:xfrm>
            <a:off x="2389718" y="5367338"/>
            <a:ext cx="7315201" cy="804863"/>
          </a:xfrm>
          <a:prstGeom prst="rect">
            <a:avLst/>
          </a:prstGeom>
        </p:spPr>
        <p:txBody>
          <a:bodyPr/>
          <a:lstStyle>
            <a:lvl1pPr marL="0" indent="0">
              <a:spcBef>
                <a:spcPts val="300"/>
              </a:spcBef>
              <a:buSzTx/>
              <a:buFontTx/>
              <a:buNone/>
              <a:defRPr sz="1400"/>
            </a:lvl1pPr>
            <a:lvl2pPr marL="0" indent="457200">
              <a:spcBef>
                <a:spcPts val="300"/>
              </a:spcBef>
              <a:buSzTx/>
              <a:buFontTx/>
              <a:buNone/>
              <a:defRPr sz="1400"/>
            </a:lvl2pPr>
            <a:lvl3pPr marL="0" indent="914400">
              <a:spcBef>
                <a:spcPts val="300"/>
              </a:spcBef>
              <a:buSzTx/>
              <a:buFontTx/>
              <a:buNone/>
              <a:defRPr sz="1400"/>
            </a:lvl3pPr>
            <a:lvl4pPr marL="0" indent="1371600">
              <a:spcBef>
                <a:spcPts val="300"/>
              </a:spcBef>
              <a:buSzTx/>
              <a:buFontTx/>
              <a:buNone/>
              <a:defRPr sz="1400"/>
            </a:lvl4pPr>
            <a:lvl5pPr marL="0" indent="1828800">
              <a:spcBef>
                <a:spcPts val="300"/>
              </a:spcBef>
              <a:buSzTx/>
              <a:buFontTx/>
              <a:buNone/>
              <a:defRPr sz="1400"/>
            </a:lvl5pPr>
          </a:lstStyle>
          <a:p>
            <a:pPr lvl="0">
              <a:defRPr sz="1800"/>
            </a:pPr>
            <a:r>
              <a:rPr sz="1400"/>
              <a:t>Body Level One</a:t>
            </a:r>
          </a:p>
          <a:p>
            <a:pPr lvl="1">
              <a:defRPr sz="1800"/>
            </a:pPr>
            <a:r>
              <a:rPr sz="1400"/>
              <a:t>Body Level Two</a:t>
            </a:r>
          </a:p>
          <a:p>
            <a:pPr lvl="2">
              <a:defRPr sz="1800"/>
            </a:pPr>
            <a:r>
              <a:rPr sz="1400"/>
              <a:t>Body Level Three</a:t>
            </a:r>
          </a:p>
          <a:p>
            <a:pPr lvl="3">
              <a:defRPr sz="1800"/>
            </a:pPr>
            <a:r>
              <a:rPr sz="1400"/>
              <a:t>Body Level Four</a:t>
            </a:r>
          </a:p>
          <a:p>
            <a:pPr lvl="4">
              <a:defRPr sz="1800"/>
            </a:pPr>
            <a:r>
              <a:rPr sz="1400"/>
              <a:t>Body Level Five</a:t>
            </a:r>
          </a:p>
        </p:txBody>
      </p:sp>
      <p:sp>
        <p:nvSpPr>
          <p:cNvPr id="37" name="Shape 37"/>
          <p:cNvSpPr>
            <a:spLocks noGrp="1"/>
          </p:cNvSpPr>
          <p:nvPr>
            <p:ph type="sldNum" sz="quarter" idx="2"/>
          </p:nvPr>
        </p:nvSpPr>
        <p:spPr>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2965493277"/>
      </p:ext>
    </p:extLst>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Title and Vertical Text">
    <p:spTree>
      <p:nvGrpSpPr>
        <p:cNvPr id="1" name=""/>
        <p:cNvGrpSpPr/>
        <p:nvPr/>
      </p:nvGrpSpPr>
      <p:grpSpPr>
        <a:xfrm>
          <a:off x="0" y="0"/>
          <a:ext cx="0" cy="0"/>
          <a:chOff x="0" y="0"/>
          <a:chExt cx="0" cy="0"/>
        </a:xfrm>
      </p:grpSpPr>
      <p:sp>
        <p:nvSpPr>
          <p:cNvPr id="39" name="Shape 39"/>
          <p:cNvSpPr>
            <a:spLocks noGrp="1"/>
          </p:cNvSpPr>
          <p:nvPr>
            <p:ph type="title"/>
          </p:nvPr>
        </p:nvSpPr>
        <p:spPr>
          <a:prstGeom prst="rect">
            <a:avLst/>
          </a:prstGeom>
        </p:spPr>
        <p:txBody>
          <a:bodyPr/>
          <a:lstStyle/>
          <a:p>
            <a:pPr lvl="0">
              <a:defRPr sz="1800"/>
            </a:pPr>
            <a:r>
              <a:rPr sz="4400"/>
              <a:t>Title Text</a:t>
            </a:r>
          </a:p>
        </p:txBody>
      </p:sp>
      <p:sp>
        <p:nvSpPr>
          <p:cNvPr id="40" name="Shape 40"/>
          <p:cNvSpPr>
            <a:spLocks noGrp="1"/>
          </p:cNvSpPr>
          <p:nvPr>
            <p:ph type="body" idx="1"/>
          </p:nvPr>
        </p:nvSpPr>
        <p:spPr>
          <a:prstGeom prst="rect">
            <a:avLst/>
          </a:prstGeom>
        </p:spPr>
        <p:txBody>
          <a:bodyPr/>
          <a:lstStyle/>
          <a:p>
            <a:pPr lvl="0">
              <a:defRPr sz="1800"/>
            </a:pPr>
            <a:r>
              <a:rPr sz="3200"/>
              <a:t>Body Level One</a:t>
            </a:r>
          </a:p>
          <a:p>
            <a:pPr lvl="1">
              <a:defRPr sz="1800"/>
            </a:pPr>
            <a:r>
              <a:rPr sz="3200"/>
              <a:t>Body Level Two</a:t>
            </a:r>
          </a:p>
          <a:p>
            <a:pPr lvl="2">
              <a:defRPr sz="1800"/>
            </a:pPr>
            <a:r>
              <a:rPr sz="3200"/>
              <a:t>Body Level Three</a:t>
            </a:r>
          </a:p>
          <a:p>
            <a:pPr lvl="3">
              <a:defRPr sz="1800"/>
            </a:pPr>
            <a:r>
              <a:rPr sz="3200"/>
              <a:t>Body Level Four</a:t>
            </a:r>
          </a:p>
          <a:p>
            <a:pPr lvl="4">
              <a:defRPr sz="1800"/>
            </a:pPr>
            <a:r>
              <a:rPr sz="3200"/>
              <a:t>Body Level Five</a:t>
            </a:r>
          </a:p>
        </p:txBody>
      </p:sp>
      <p:sp>
        <p:nvSpPr>
          <p:cNvPr id="41" name="Shape 41"/>
          <p:cNvSpPr>
            <a:spLocks noGrp="1"/>
          </p:cNvSpPr>
          <p:nvPr>
            <p:ph type="sldNum" sz="quarter" idx="2"/>
          </p:nvPr>
        </p:nvSpPr>
        <p:spPr>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2529996650"/>
      </p:ext>
    </p:extLst>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609600" y="92077"/>
            <a:ext cx="10972800" cy="1508125"/>
          </a:xfrm>
          <a:prstGeom prst="rect">
            <a:avLst/>
          </a:prstGeom>
          <a:ln w="12700">
            <a:miter lim="400000"/>
          </a:ln>
          <a:extLst>
            <a:ext uri="{C572A759-6A51-4108-AA02-DFA0A04FC94B}">
              <ma14:wrappingTextBoxFlag xmlns="" xmlns:ma14="http://schemas.microsoft.com/office/mac/drawingml/2011/main" val="1"/>
            </a:ext>
          </a:extLst>
        </p:spPr>
        <p:txBody>
          <a:bodyPr lIns="45719" rIns="45719" anchor="ctr">
            <a:normAutofit/>
          </a:bodyPr>
          <a:lstStyle/>
          <a:p>
            <a:pPr lvl="0">
              <a:defRPr sz="1800"/>
            </a:pPr>
            <a:r>
              <a:rPr sz="4400"/>
              <a:t>Title Text</a:t>
            </a:r>
          </a:p>
        </p:txBody>
      </p:sp>
      <p:sp>
        <p:nvSpPr>
          <p:cNvPr id="3" name="Shape 3"/>
          <p:cNvSpPr>
            <a:spLocks noGrp="1"/>
          </p:cNvSpPr>
          <p:nvPr>
            <p:ph type="body" idx="1"/>
          </p:nvPr>
        </p:nvSpPr>
        <p:spPr>
          <a:xfrm>
            <a:off x="609600" y="1600200"/>
            <a:ext cx="10972800" cy="5257800"/>
          </a:xfrm>
          <a:prstGeom prst="rect">
            <a:avLst/>
          </a:prstGeom>
          <a:ln w="12700">
            <a:miter lim="400000"/>
          </a:ln>
          <a:extLst>
            <a:ext uri="{C572A759-6A51-4108-AA02-DFA0A04FC94B}">
              <ma14:wrappingTextBoxFlag xmlns="" xmlns:ma14="http://schemas.microsoft.com/office/mac/drawingml/2011/main" val="1"/>
            </a:ext>
          </a:extLst>
        </p:spPr>
        <p:txBody>
          <a:bodyPr lIns="45719" rIns="45719">
            <a:normAutofit/>
          </a:bodyPr>
          <a:lstStyle/>
          <a:p>
            <a:pPr lvl="0">
              <a:defRPr sz="1800"/>
            </a:pPr>
            <a:r>
              <a:rPr sz="3200"/>
              <a:t>Body Level One</a:t>
            </a:r>
          </a:p>
          <a:p>
            <a:pPr lvl="1">
              <a:defRPr sz="1800"/>
            </a:pPr>
            <a:r>
              <a:rPr sz="3200"/>
              <a:t>Body Level Two</a:t>
            </a:r>
          </a:p>
          <a:p>
            <a:pPr lvl="2">
              <a:defRPr sz="1800"/>
            </a:pPr>
            <a:r>
              <a:rPr sz="3200"/>
              <a:t>Body Level Three</a:t>
            </a:r>
          </a:p>
          <a:p>
            <a:pPr lvl="3">
              <a:defRPr sz="1800"/>
            </a:pPr>
            <a:r>
              <a:rPr sz="3200"/>
              <a:t>Body Level Four</a:t>
            </a:r>
          </a:p>
          <a:p>
            <a:pPr lvl="4">
              <a:defRPr sz="1800"/>
            </a:pPr>
            <a:r>
              <a:rPr sz="3200"/>
              <a:t>Body Level Five</a:t>
            </a:r>
          </a:p>
        </p:txBody>
      </p:sp>
      <p:sp>
        <p:nvSpPr>
          <p:cNvPr id="4" name="Shape 4"/>
          <p:cNvSpPr>
            <a:spLocks noGrp="1"/>
          </p:cNvSpPr>
          <p:nvPr>
            <p:ph type="sldNum" sz="quarter" idx="2"/>
          </p:nvPr>
        </p:nvSpPr>
        <p:spPr>
          <a:xfrm>
            <a:off x="8737600" y="6400414"/>
            <a:ext cx="2844800" cy="276999"/>
          </a:xfrm>
          <a:prstGeom prst="rect">
            <a:avLst/>
          </a:prstGeom>
          <a:ln w="12700">
            <a:miter lim="400000"/>
          </a:ln>
        </p:spPr>
        <p:txBody>
          <a:bodyPr lIns="45719" rIns="45719" anchor="ctr">
            <a:spAutoFit/>
          </a:bodyPr>
          <a:lstStyle>
            <a:lvl1pPr algn="r">
              <a:defRPr sz="1200">
                <a:solidFill>
                  <a:srgbClr val="888888"/>
                </a:solidFill>
              </a:defRPr>
            </a:lvl1pPr>
          </a:lstStyle>
          <a:p>
            <a:fld id="{86CB4B4D-7CA3-9044-876B-883B54F8677D}" type="slidenum">
              <a:rPr kern="0">
                <a:latin typeface="Calibri"/>
                <a:sym typeface="Calibri"/>
              </a:rPr>
              <a:pPr/>
              <a:t>‹#›</a:t>
            </a:fld>
            <a:endParaRPr kern="0">
              <a:latin typeface="Calibri"/>
              <a:sym typeface="Calibri"/>
            </a:endParaRPr>
          </a:p>
        </p:txBody>
      </p:sp>
    </p:spTree>
    <p:extLst>
      <p:ext uri="{BB962C8B-B14F-4D97-AF65-F5344CB8AC3E}">
        <p14:creationId xmlns:p14="http://schemas.microsoft.com/office/powerpoint/2010/main" val="2526447374"/>
      </p:ext>
    </p:extLst>
  </p:cSld>
  <p:clrMap bg1="lt1" tx1="dk1" bg2="lt2" tx2="dk2" accent1="accent1" accent2="accent2" accent3="accent3" accent4="accent4" accent5="accent5" accent6="accent6" hlink="hlink" folHlink="folHlink"/>
  <p:sldLayoutIdLst>
    <p:sldLayoutId id="2147483675"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9" r:id="rId12"/>
    <p:sldLayoutId id="2147483690" r:id="rId13"/>
    <p:sldLayoutId id="2147483691" r:id="rId14"/>
  </p:sldLayoutIdLst>
  <p:transition spd="med"/>
  <p:hf hdr="0" dt="0"/>
  <p:txStyles>
    <p:titleStyle>
      <a:lvl1pPr algn="ctr">
        <a:defRPr sz="4400">
          <a:latin typeface="Calibri"/>
          <a:ea typeface="Calibri"/>
          <a:cs typeface="Calibri"/>
          <a:sym typeface="Calibri"/>
        </a:defRPr>
      </a:lvl1pPr>
      <a:lvl2pPr algn="ctr">
        <a:defRPr sz="4400">
          <a:latin typeface="Calibri"/>
          <a:ea typeface="Calibri"/>
          <a:cs typeface="Calibri"/>
          <a:sym typeface="Calibri"/>
        </a:defRPr>
      </a:lvl2pPr>
      <a:lvl3pPr algn="ctr">
        <a:defRPr sz="4400">
          <a:latin typeface="Calibri"/>
          <a:ea typeface="Calibri"/>
          <a:cs typeface="Calibri"/>
          <a:sym typeface="Calibri"/>
        </a:defRPr>
      </a:lvl3pPr>
      <a:lvl4pPr algn="ctr">
        <a:defRPr sz="4400">
          <a:latin typeface="Calibri"/>
          <a:ea typeface="Calibri"/>
          <a:cs typeface="Calibri"/>
          <a:sym typeface="Calibri"/>
        </a:defRPr>
      </a:lvl4pPr>
      <a:lvl5pPr algn="ctr">
        <a:defRPr sz="4400">
          <a:latin typeface="Calibri"/>
          <a:ea typeface="Calibri"/>
          <a:cs typeface="Calibri"/>
          <a:sym typeface="Calibri"/>
        </a:defRPr>
      </a:lvl5pPr>
      <a:lvl6pPr algn="ctr">
        <a:defRPr sz="4400">
          <a:latin typeface="Calibri"/>
          <a:ea typeface="Calibri"/>
          <a:cs typeface="Calibri"/>
          <a:sym typeface="Calibri"/>
        </a:defRPr>
      </a:lvl6pPr>
      <a:lvl7pPr algn="ctr">
        <a:defRPr sz="4400">
          <a:latin typeface="Calibri"/>
          <a:ea typeface="Calibri"/>
          <a:cs typeface="Calibri"/>
          <a:sym typeface="Calibri"/>
        </a:defRPr>
      </a:lvl7pPr>
      <a:lvl8pPr algn="ctr">
        <a:defRPr sz="4400">
          <a:latin typeface="Calibri"/>
          <a:ea typeface="Calibri"/>
          <a:cs typeface="Calibri"/>
          <a:sym typeface="Calibri"/>
        </a:defRPr>
      </a:lvl8pPr>
      <a:lvl9pPr algn="ctr">
        <a:defRPr sz="4400">
          <a:latin typeface="Calibri"/>
          <a:ea typeface="Calibri"/>
          <a:cs typeface="Calibri"/>
          <a:sym typeface="Calibri"/>
        </a:defRPr>
      </a:lvl9pPr>
    </p:titleStyle>
    <p:bodyStyle>
      <a:lvl1pPr marL="342900" indent="-342900">
        <a:spcBef>
          <a:spcPts val="700"/>
        </a:spcBef>
        <a:buSzPct val="100000"/>
        <a:buFont typeface="Arial"/>
        <a:buChar char="•"/>
        <a:defRPr sz="3200">
          <a:latin typeface="Calibri"/>
          <a:ea typeface="Calibri"/>
          <a:cs typeface="Calibri"/>
          <a:sym typeface="Calibri"/>
        </a:defRPr>
      </a:lvl1pPr>
      <a:lvl2pPr marL="783771" indent="-326571">
        <a:spcBef>
          <a:spcPts val="700"/>
        </a:spcBef>
        <a:buSzPct val="100000"/>
        <a:buFont typeface="Arial"/>
        <a:buChar char="–"/>
        <a:defRPr sz="3200">
          <a:latin typeface="Calibri"/>
          <a:ea typeface="Calibri"/>
          <a:cs typeface="Calibri"/>
          <a:sym typeface="Calibri"/>
        </a:defRPr>
      </a:lvl2pPr>
      <a:lvl3pPr marL="1219200" indent="-304800">
        <a:spcBef>
          <a:spcPts val="700"/>
        </a:spcBef>
        <a:buSzPct val="100000"/>
        <a:buFont typeface="Arial"/>
        <a:buChar char="•"/>
        <a:defRPr sz="3200">
          <a:latin typeface="Calibri"/>
          <a:ea typeface="Calibri"/>
          <a:cs typeface="Calibri"/>
          <a:sym typeface="Calibri"/>
        </a:defRPr>
      </a:lvl3pPr>
      <a:lvl4pPr marL="1737360" indent="-365760">
        <a:spcBef>
          <a:spcPts val="700"/>
        </a:spcBef>
        <a:buSzPct val="100000"/>
        <a:buFont typeface="Arial"/>
        <a:buChar char="–"/>
        <a:defRPr sz="3200">
          <a:latin typeface="Calibri"/>
          <a:ea typeface="Calibri"/>
          <a:cs typeface="Calibri"/>
          <a:sym typeface="Calibri"/>
        </a:defRPr>
      </a:lvl4pPr>
      <a:lvl5pPr marL="2194560" indent="-365760">
        <a:spcBef>
          <a:spcPts val="700"/>
        </a:spcBef>
        <a:buSzPct val="100000"/>
        <a:buFont typeface="Arial"/>
        <a:buChar char="»"/>
        <a:defRPr sz="3200">
          <a:latin typeface="Calibri"/>
          <a:ea typeface="Calibri"/>
          <a:cs typeface="Calibri"/>
          <a:sym typeface="Calibri"/>
        </a:defRPr>
      </a:lvl5pPr>
      <a:lvl6pPr marL="2651760" indent="-365760">
        <a:spcBef>
          <a:spcPts val="700"/>
        </a:spcBef>
        <a:buSzPct val="100000"/>
        <a:buFont typeface="Arial"/>
        <a:buChar char="•"/>
        <a:defRPr sz="3200">
          <a:latin typeface="Calibri"/>
          <a:ea typeface="Calibri"/>
          <a:cs typeface="Calibri"/>
          <a:sym typeface="Calibri"/>
        </a:defRPr>
      </a:lvl6pPr>
      <a:lvl7pPr marL="3108960" indent="-365760">
        <a:spcBef>
          <a:spcPts val="700"/>
        </a:spcBef>
        <a:buSzPct val="100000"/>
        <a:buFont typeface="Arial"/>
        <a:buChar char="•"/>
        <a:defRPr sz="3200">
          <a:latin typeface="Calibri"/>
          <a:ea typeface="Calibri"/>
          <a:cs typeface="Calibri"/>
          <a:sym typeface="Calibri"/>
        </a:defRPr>
      </a:lvl7pPr>
      <a:lvl8pPr marL="3566159" indent="-365759">
        <a:spcBef>
          <a:spcPts val="700"/>
        </a:spcBef>
        <a:buSzPct val="100000"/>
        <a:buFont typeface="Arial"/>
        <a:buChar char="•"/>
        <a:defRPr sz="3200">
          <a:latin typeface="Calibri"/>
          <a:ea typeface="Calibri"/>
          <a:cs typeface="Calibri"/>
          <a:sym typeface="Calibri"/>
        </a:defRPr>
      </a:lvl8pPr>
      <a:lvl9pPr marL="4023359" indent="-365759">
        <a:spcBef>
          <a:spcPts val="700"/>
        </a:spcBef>
        <a:buSzPct val="100000"/>
        <a:buFont typeface="Arial"/>
        <a:buChar char="•"/>
        <a:defRPr sz="3200">
          <a:latin typeface="Calibri"/>
          <a:ea typeface="Calibri"/>
          <a:cs typeface="Calibri"/>
          <a:sym typeface="Calibri"/>
        </a:defRPr>
      </a:lvl9pPr>
    </p:bodyStyle>
    <p:otherStyle>
      <a:lvl1pPr algn="r">
        <a:defRPr sz="1200">
          <a:solidFill>
            <a:schemeClr val="tx1"/>
          </a:solidFill>
          <a:latin typeface="+mn-lt"/>
          <a:ea typeface="+mn-ea"/>
          <a:cs typeface="+mn-cs"/>
          <a:sym typeface="Calibri"/>
        </a:defRPr>
      </a:lvl1pPr>
      <a:lvl2pPr indent="457200" algn="r">
        <a:defRPr sz="1200">
          <a:solidFill>
            <a:schemeClr val="tx1"/>
          </a:solidFill>
          <a:latin typeface="+mn-lt"/>
          <a:ea typeface="+mn-ea"/>
          <a:cs typeface="+mn-cs"/>
          <a:sym typeface="Calibri"/>
        </a:defRPr>
      </a:lvl2pPr>
      <a:lvl3pPr indent="914400" algn="r">
        <a:defRPr sz="1200">
          <a:solidFill>
            <a:schemeClr val="tx1"/>
          </a:solidFill>
          <a:latin typeface="+mn-lt"/>
          <a:ea typeface="+mn-ea"/>
          <a:cs typeface="+mn-cs"/>
          <a:sym typeface="Calibri"/>
        </a:defRPr>
      </a:lvl3pPr>
      <a:lvl4pPr indent="1371600" algn="r">
        <a:defRPr sz="1200">
          <a:solidFill>
            <a:schemeClr val="tx1"/>
          </a:solidFill>
          <a:latin typeface="+mn-lt"/>
          <a:ea typeface="+mn-ea"/>
          <a:cs typeface="+mn-cs"/>
          <a:sym typeface="Calibri"/>
        </a:defRPr>
      </a:lvl4pPr>
      <a:lvl5pPr indent="1828800" algn="r">
        <a:defRPr sz="1200">
          <a:solidFill>
            <a:schemeClr val="tx1"/>
          </a:solidFill>
          <a:latin typeface="+mn-lt"/>
          <a:ea typeface="+mn-ea"/>
          <a:cs typeface="+mn-cs"/>
          <a:sym typeface="Calibri"/>
        </a:defRPr>
      </a:lvl5pPr>
      <a:lvl6pPr indent="2286000" algn="r">
        <a:defRPr sz="1200">
          <a:solidFill>
            <a:schemeClr val="tx1"/>
          </a:solidFill>
          <a:latin typeface="+mn-lt"/>
          <a:ea typeface="+mn-ea"/>
          <a:cs typeface="+mn-cs"/>
          <a:sym typeface="Calibri"/>
        </a:defRPr>
      </a:lvl6pPr>
      <a:lvl7pPr indent="2743200" algn="r">
        <a:defRPr sz="1200">
          <a:solidFill>
            <a:schemeClr val="tx1"/>
          </a:solidFill>
          <a:latin typeface="+mn-lt"/>
          <a:ea typeface="+mn-ea"/>
          <a:cs typeface="+mn-cs"/>
          <a:sym typeface="Calibri"/>
        </a:defRPr>
      </a:lvl7pPr>
      <a:lvl8pPr indent="3200400" algn="r">
        <a:defRPr sz="1200">
          <a:solidFill>
            <a:schemeClr val="tx1"/>
          </a:solidFill>
          <a:latin typeface="+mn-lt"/>
          <a:ea typeface="+mn-ea"/>
          <a:cs typeface="+mn-cs"/>
          <a:sym typeface="Calibri"/>
        </a:defRPr>
      </a:lvl8pPr>
      <a:lvl9pPr indent="3657600" algn="r">
        <a:defRPr sz="1200">
          <a:solidFill>
            <a:schemeClr val="tx1"/>
          </a:solidFill>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hyperlink" Target="https://docs.chef.io/chef_overview/" TargetMode="External"/><Relationship Id="rId2" Type="http://schemas.openxmlformats.org/officeDocument/2006/relationships/hyperlink" Target="https://www.linode.com/docs/guides/beginners-guide-chef/" TargetMode="External"/><Relationship Id="rId1" Type="http://schemas.openxmlformats.org/officeDocument/2006/relationships/slideLayout" Target="../slideLayouts/slideLayout12.xml"/><Relationship Id="rId4" Type="http://schemas.openxmlformats.org/officeDocument/2006/relationships/hyperlink" Target="https://www.digitalocean.com/community/tutorials/how-to-create-simple-chef-cookbooks-to-manage-infrastructure-on-ubuntu" TargetMode="Externa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2" Type="http://schemas.openxmlformats.org/officeDocument/2006/relationships/hyperlink" Target="http://docs.amazonwebservices.com/AWSCloudFormation/latest/APIReference/Welcome.html?r=7078" TargetMode="External"/><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3" Type="http://schemas.openxmlformats.org/officeDocument/2006/relationships/hyperlink" Target="https://developer.ibm.com/articles/cl-cloud-orchestration-technologies-trs/" TargetMode="External"/><Relationship Id="rId2" Type="http://schemas.openxmlformats.org/officeDocument/2006/relationships/hyperlink" Target="https://clouddocs.f5.com/cloud/openstack/v1/heat/how-to-deploy-heat-stack.html" TargetMode="External"/><Relationship Id="rId1" Type="http://schemas.openxmlformats.org/officeDocument/2006/relationships/slideLayout" Target="../slideLayouts/slideLayout12.xml"/><Relationship Id="rId4" Type="http://schemas.openxmlformats.org/officeDocument/2006/relationships/hyperlink" Target="https://livebook.manning.com/book/openstack-in-action/chapter-12/11" TargetMode="Externa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hyperlink" Target="https://www.educba.com/lxc-vs-lxd/" TargetMode="External"/><Relationship Id="rId2" Type="http://schemas.openxmlformats.org/officeDocument/2006/relationships/hyperlink" Target="https://linuxcontainers.org/lxd/introduction/" TargetMode="External"/><Relationship Id="rId1" Type="http://schemas.openxmlformats.org/officeDocument/2006/relationships/slideLayout" Target="../slideLayouts/slideLayout12.xml"/><Relationship Id="rId5" Type="http://schemas.openxmlformats.org/officeDocument/2006/relationships/image" Target="../media/image6.png"/><Relationship Id="rId4" Type="http://schemas.openxmlformats.org/officeDocument/2006/relationships/customXml" Target="../ink/ink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2" Type="http://schemas.openxmlformats.org/officeDocument/2006/relationships/hyperlink" Target="https://jujucharms.com/" TargetMode="External"/><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5.xml.rels><?xml version="1.0" encoding="UTF-8" standalone="yes"?>
<Relationships xmlns="http://schemas.openxmlformats.org/package/2006/relationships"><Relationship Id="rId3" Type="http://schemas.openxmlformats.org/officeDocument/2006/relationships/hyperlink" Target="https://juju.is/docs/writing-your-first-juju-charm" TargetMode="External"/><Relationship Id="rId2" Type="http://schemas.openxmlformats.org/officeDocument/2006/relationships/hyperlink" Target="https://developer.ibm.com/articles/cl-cloud-orchestration-technologies-trs/" TargetMode="External"/><Relationship Id="rId1" Type="http://schemas.openxmlformats.org/officeDocument/2006/relationships/slideLayout" Target="../slideLayouts/slideLayout12.xml"/><Relationship Id="rId4" Type="http://schemas.openxmlformats.org/officeDocument/2006/relationships/hyperlink" Target="https://www.youtube.com/watch?v=Lt9-a6pDxsA" TargetMode="External"/></Relationships>
</file>

<file path=ppt/slides/_rels/slide6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3.xml"/></Relationships>
</file>

<file path=ppt/slides/_rels/slide6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3.xml"/></Relationships>
</file>

<file path=ppt/slides/_rels/slide68.xml.rels><?xml version="1.0" encoding="UTF-8" standalone="yes"?>
<Relationships xmlns="http://schemas.openxmlformats.org/package/2006/relationships"><Relationship Id="rId2" Type="http://schemas.openxmlformats.org/officeDocument/2006/relationships/hyperlink" Target="http://www.ce.uniroma2.it/courses/sdcc1819/slides/Docker.pdf" TargetMode="External"/><Relationship Id="rId1" Type="http://schemas.openxmlformats.org/officeDocument/2006/relationships/slideLayout" Target="../slideLayouts/slideLayout1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hyperlink" Target="https://www.cyberciti.biz/faq/install-lxd-on-ubuntu-20-04-lts-using-apt/" TargetMode="External"/><Relationship Id="rId1" Type="http://schemas.openxmlformats.org/officeDocument/2006/relationships/slideLayout" Target="../slideLayouts/slideLayout1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Shape 74"/>
          <p:cNvSpPr/>
          <p:nvPr/>
        </p:nvSpPr>
        <p:spPr>
          <a:xfrm>
            <a:off x="419100" y="242811"/>
            <a:ext cx="6019800" cy="677108"/>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spAutoFit/>
          </a:bodyPr>
          <a:lstStyle/>
          <a:p>
            <a: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sz="4400" b="1" kern="0">
                <a:solidFill>
                  <a:srgbClr val="FFFFFF"/>
                </a:solidFill>
                <a:latin typeface="Calibri"/>
                <a:sym typeface="Calibri"/>
              </a:rPr>
              <a:t>Cloud Computing</a:t>
            </a:r>
            <a:endParaRPr sz="4400" b="1" kern="0" dirty="0">
              <a:solidFill>
                <a:srgbClr val="FFFFFF"/>
              </a:solidFill>
              <a:latin typeface="Calibri"/>
              <a:sym typeface="Calibri"/>
            </a:endParaRPr>
          </a:p>
        </p:txBody>
      </p:sp>
      <p:sp>
        <p:nvSpPr>
          <p:cNvPr id="76" name="Shape 76"/>
          <p:cNvSpPr/>
          <p:nvPr/>
        </p:nvSpPr>
        <p:spPr>
          <a:xfrm>
            <a:off x="2590800" y="6488112"/>
            <a:ext cx="1676400" cy="369332"/>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defRPr b="1">
                <a:solidFill>
                  <a:srgbClr val="FFFF00"/>
                </a:solidFill>
              </a:defRPr>
            </a:lvl1pPr>
          </a:lstStyle>
          <a:p>
            <a:pPr>
              <a:defRPr b="0">
                <a:solidFill>
                  <a:srgbClr val="000000"/>
                </a:solidFill>
              </a:defRPr>
            </a:pPr>
            <a:endParaRPr kern="0" dirty="0">
              <a:latin typeface="Calibri"/>
              <a:sym typeface="Calibri"/>
            </a:endParaRPr>
          </a:p>
        </p:txBody>
      </p:sp>
      <p:sp>
        <p:nvSpPr>
          <p:cNvPr id="2" name="TextBox 1"/>
          <p:cNvSpPr txBox="1"/>
          <p:nvPr/>
        </p:nvSpPr>
        <p:spPr>
          <a:xfrm>
            <a:off x="2590800" y="3744685"/>
            <a:ext cx="8882743" cy="1508103"/>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lvl="0" algn="ctr" latinLnBrk="1" hangingPunct="0"/>
            <a:r>
              <a:rPr kumimoji="0" lang="en-US" sz="2800" b="1" i="0" u="none" strike="noStrike" cap="none" spc="0" normalizeH="0" baseline="0" dirty="0">
                <a:ln>
                  <a:noFill/>
                </a:ln>
                <a:solidFill>
                  <a:schemeClr val="bg1"/>
                </a:solidFill>
                <a:effectLst/>
                <a:uFillTx/>
                <a:latin typeface="Calibri"/>
                <a:ea typeface="Calibri"/>
                <a:cs typeface="Calibri"/>
                <a:sym typeface="Calibri"/>
              </a:rPr>
              <a:t>Module</a:t>
            </a:r>
            <a:r>
              <a:rPr kumimoji="0" lang="en-US" sz="2800" b="1" i="0" u="none" strike="noStrike" cap="none" spc="0" normalizeH="0" dirty="0">
                <a:ln>
                  <a:noFill/>
                </a:ln>
                <a:solidFill>
                  <a:schemeClr val="bg1"/>
                </a:solidFill>
                <a:effectLst/>
                <a:uFillTx/>
                <a:latin typeface="Calibri"/>
                <a:ea typeface="Calibri"/>
                <a:cs typeface="Calibri"/>
                <a:sym typeface="Calibri"/>
              </a:rPr>
              <a:t> 4</a:t>
            </a:r>
          </a:p>
          <a:p>
            <a:pPr lvl="0" algn="ctr" latinLnBrk="1" hangingPunct="0"/>
            <a:endParaRPr lang="en-US" sz="2800" b="1" dirty="0">
              <a:solidFill>
                <a:schemeClr val="bg1"/>
              </a:solidFill>
              <a:sym typeface="Calibri"/>
            </a:endParaRPr>
          </a:p>
          <a:p>
            <a:pPr lvl="0" algn="ctr" latinLnBrk="1" hangingPunct="0"/>
            <a:r>
              <a:rPr lang="en-US" sz="2400" b="1" dirty="0">
                <a:solidFill>
                  <a:schemeClr val="bg1"/>
                </a:solidFill>
                <a:sym typeface="Calibri"/>
              </a:rPr>
              <a:t>  (Linux containers, Dockers and Orchestration tools)</a:t>
            </a:r>
            <a:endParaRPr lang="en-IN" sz="1200" dirty="0">
              <a:solidFill>
                <a:schemeClr val="bg1"/>
              </a:solidFill>
            </a:endParaRPr>
          </a:p>
          <a:p>
            <a:pPr marL="0" marR="0" indent="0" algn="ctr" defTabSz="914400" rtl="0" fontAlgn="auto" latinLnBrk="1" hangingPunct="0">
              <a:lnSpc>
                <a:spcPct val="100000"/>
              </a:lnSpc>
              <a:spcBef>
                <a:spcPts val="0"/>
              </a:spcBef>
              <a:spcAft>
                <a:spcPts val="0"/>
              </a:spcAft>
              <a:buClrTx/>
              <a:buSzTx/>
              <a:buFontTx/>
              <a:buNone/>
              <a:tabLst/>
            </a:pPr>
            <a:endParaRPr kumimoji="0" lang="en-IN" sz="1200" b="0" i="0" u="none" strike="noStrike" cap="none" spc="0" normalizeH="0" baseline="0" dirty="0">
              <a:ln>
                <a:noFill/>
              </a:ln>
              <a:solidFill>
                <a:srgbClr val="000000"/>
              </a:solidFill>
              <a:effectLst/>
              <a:uFillTx/>
              <a:latin typeface="Calibri"/>
              <a:ea typeface="Calibri"/>
              <a:cs typeface="Calibri"/>
              <a:sym typeface="Calibri"/>
            </a:endParaRPr>
          </a:p>
        </p:txBody>
      </p:sp>
    </p:spTree>
    <p:extLst>
      <p:ext uri="{BB962C8B-B14F-4D97-AF65-F5344CB8AC3E}">
        <p14:creationId xmlns:p14="http://schemas.microsoft.com/office/powerpoint/2010/main" val="815428807"/>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406400" y="152400"/>
            <a:ext cx="9637486" cy="1143000"/>
          </a:xfrm>
        </p:spPr>
        <p:txBody>
          <a:bodyPr/>
          <a:lstStyle/>
          <a:p>
            <a:r>
              <a:rPr lang="en-US" dirty="0"/>
              <a:t> Configuration Management</a:t>
            </a:r>
            <a:endParaRPr lang="en-IN" dirty="0"/>
          </a:p>
        </p:txBody>
      </p:sp>
      <p:sp>
        <p:nvSpPr>
          <p:cNvPr id="3" name="Slide Number Placeholder 2"/>
          <p:cNvSpPr>
            <a:spLocks noGrp="1"/>
          </p:cNvSpPr>
          <p:nvPr>
            <p:ph type="sldNum" sz="quarter" idx="11"/>
          </p:nvPr>
        </p:nvSpPr>
        <p:spPr/>
        <p:txBody>
          <a:bodyPr/>
          <a:lstStyle/>
          <a:p>
            <a:pPr defTabSz="914012"/>
            <a:fld id="{AC55C652-FC7F-4E15-B2B8-09AF2DB910E4}" type="slidenum">
              <a:rPr lang="en-US" smtClean="0">
                <a:solidFill>
                  <a:prstClr val="black">
                    <a:tint val="75000"/>
                  </a:prstClr>
                </a:solidFill>
              </a:rPr>
              <a:pPr defTabSz="914012"/>
              <a:t>10</a:t>
            </a:fld>
            <a:endParaRPr lang="en-US" dirty="0">
              <a:solidFill>
                <a:prstClr val="black">
                  <a:tint val="75000"/>
                </a:prstClr>
              </a:solidFill>
            </a:endParaRPr>
          </a:p>
        </p:txBody>
      </p:sp>
      <p:sp>
        <p:nvSpPr>
          <p:cNvPr id="5" name="TextBox 4"/>
          <p:cNvSpPr txBox="1"/>
          <p:nvPr/>
        </p:nvSpPr>
        <p:spPr>
          <a:xfrm>
            <a:off x="406399" y="1567543"/>
            <a:ext cx="11422743" cy="332398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latinLnBrk="1" hangingPunct="0"/>
            <a:r>
              <a:rPr lang="en-US" sz="2400" dirty="0"/>
              <a:t>It helps in performing the below tasks in a very structured and easy way:</a:t>
            </a:r>
          </a:p>
          <a:p>
            <a:pPr marL="285750" indent="-285750" latinLnBrk="1" hangingPunct="0">
              <a:buFont typeface="Arial" panose="020B0604020202020204" pitchFamily="34" charset="0"/>
              <a:buChar char="•"/>
            </a:pPr>
            <a:r>
              <a:rPr lang="en-US" sz="2400" dirty="0"/>
              <a:t>Figuring out which components to change when requirements change.</a:t>
            </a:r>
          </a:p>
          <a:p>
            <a:pPr marL="285750" indent="-285750" latinLnBrk="1" hangingPunct="0">
              <a:buFont typeface="Arial" panose="020B0604020202020204" pitchFamily="34" charset="0"/>
              <a:buChar char="•"/>
            </a:pPr>
            <a:r>
              <a:rPr lang="en-US" sz="2400" dirty="0"/>
              <a:t>Redoing an implementation because the requirements have changed since the </a:t>
            </a:r>
          </a:p>
          <a:p>
            <a:pPr latinLnBrk="1" hangingPunct="0"/>
            <a:r>
              <a:rPr lang="en-US" sz="2400" dirty="0"/>
              <a:t>   last implementation.</a:t>
            </a:r>
          </a:p>
          <a:p>
            <a:pPr marL="285750" indent="-285750" latinLnBrk="1" hangingPunct="0">
              <a:buFont typeface="Arial" panose="020B0604020202020204" pitchFamily="34" charset="0"/>
              <a:buChar char="•"/>
            </a:pPr>
            <a:r>
              <a:rPr lang="en-US" sz="2400" dirty="0"/>
              <a:t>Reverting to a previous version of the component if you have replaced with a new but flawed version.</a:t>
            </a:r>
          </a:p>
          <a:p>
            <a:pPr marL="285750" indent="-285750" latinLnBrk="1" hangingPunct="0">
              <a:buFont typeface="Arial" panose="020B0604020202020204" pitchFamily="34" charset="0"/>
              <a:buChar char="•"/>
            </a:pPr>
            <a:r>
              <a:rPr lang="en-US" sz="2400" dirty="0"/>
              <a:t>Replacing the wrong component because you couldn’t accurately determine </a:t>
            </a:r>
          </a:p>
          <a:p>
            <a:pPr latinLnBrk="1" hangingPunct="0"/>
            <a:r>
              <a:rPr lang="en-US" sz="2400" dirty="0"/>
              <a:t>   which component was supposed to be replaced.</a:t>
            </a:r>
            <a:endParaRPr lang="en-IN" sz="2400" dirty="0"/>
          </a:p>
          <a:p>
            <a:pPr latinLnBrk="1" hangingPunct="0"/>
            <a:endParaRPr kumimoji="0" lang="en-US" sz="1800" b="1" i="0" u="none" strike="noStrike" cap="none" spc="0" normalizeH="0" dirty="0">
              <a:ln>
                <a:noFill/>
              </a:ln>
              <a:solidFill>
                <a:srgbClr val="000000"/>
              </a:solidFill>
              <a:effectLst/>
              <a:uFillTx/>
              <a:latin typeface="Calibri"/>
              <a:ea typeface="Calibri"/>
              <a:cs typeface="Calibri"/>
              <a:sym typeface="Calibri"/>
            </a:endParaRPr>
          </a:p>
        </p:txBody>
      </p:sp>
    </p:spTree>
    <p:extLst>
      <p:ext uri="{BB962C8B-B14F-4D97-AF65-F5344CB8AC3E}">
        <p14:creationId xmlns:p14="http://schemas.microsoft.com/office/powerpoint/2010/main" val="10490988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IN" dirty="0"/>
              <a:t>Cloud Orchestration Technologies</a:t>
            </a:r>
          </a:p>
        </p:txBody>
      </p:sp>
      <p:sp>
        <p:nvSpPr>
          <p:cNvPr id="3" name="Slide Number Placeholder 2"/>
          <p:cNvSpPr>
            <a:spLocks noGrp="1"/>
          </p:cNvSpPr>
          <p:nvPr>
            <p:ph type="sldNum" sz="quarter" idx="11"/>
          </p:nvPr>
        </p:nvSpPr>
        <p:spPr/>
        <p:txBody>
          <a:bodyPr/>
          <a:lstStyle/>
          <a:p>
            <a:pPr defTabSz="914012"/>
            <a:fld id="{AC55C652-FC7F-4E15-B2B8-09AF2DB910E4}" type="slidenum">
              <a:rPr lang="en-US" smtClean="0">
                <a:solidFill>
                  <a:prstClr val="black">
                    <a:tint val="75000"/>
                  </a:prstClr>
                </a:solidFill>
              </a:rPr>
              <a:pPr defTabSz="914012"/>
              <a:t>11</a:t>
            </a:fld>
            <a:endParaRPr lang="en-US" dirty="0">
              <a:solidFill>
                <a:prstClr val="black">
                  <a:tint val="75000"/>
                </a:prstClr>
              </a:solidFill>
            </a:endParaRPr>
          </a:p>
        </p:txBody>
      </p:sp>
      <p:sp>
        <p:nvSpPr>
          <p:cNvPr id="4" name="TextBox 3"/>
          <p:cNvSpPr txBox="1"/>
          <p:nvPr/>
        </p:nvSpPr>
        <p:spPr>
          <a:xfrm>
            <a:off x="653143" y="1669143"/>
            <a:ext cx="10784114" cy="6647972"/>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1" hangingPunct="0">
              <a:lnSpc>
                <a:spcPct val="100000"/>
              </a:lnSpc>
              <a:spcBef>
                <a:spcPts val="0"/>
              </a:spcBef>
              <a:spcAft>
                <a:spcPts val="0"/>
              </a:spcAft>
              <a:buClrTx/>
              <a:buSzTx/>
              <a:buFontTx/>
              <a:buNone/>
              <a:tabLst/>
            </a:pPr>
            <a:r>
              <a:rPr kumimoji="0" lang="en-US" sz="2400" b="1" i="0" u="none" strike="noStrike" cap="none" spc="0" normalizeH="0" baseline="0" dirty="0">
                <a:ln>
                  <a:noFill/>
                </a:ln>
                <a:solidFill>
                  <a:srgbClr val="000000"/>
                </a:solidFill>
                <a:effectLst/>
                <a:uFillTx/>
                <a:latin typeface="Calibri"/>
                <a:ea typeface="Calibri"/>
                <a:cs typeface="Calibri"/>
                <a:sym typeface="Calibri"/>
              </a:rPr>
              <a:t>Why Orchestration technologies are required?.</a:t>
            </a:r>
          </a:p>
          <a:p>
            <a:pPr marL="342900" indent="-342900" latinLnBrk="1" hangingPunct="0">
              <a:buFont typeface="Arial" panose="020B0604020202020204" pitchFamily="34" charset="0"/>
              <a:buChar char="•"/>
            </a:pPr>
            <a:r>
              <a:rPr lang="en-US" sz="2400" dirty="0"/>
              <a:t>To quickly configure, provision, deploy, and </a:t>
            </a:r>
          </a:p>
          <a:p>
            <a:pPr latinLnBrk="1" hangingPunct="0"/>
            <a:r>
              <a:rPr lang="en-US" sz="2400" dirty="0"/>
              <a:t>develop environments,  integrate service management, monitoring, backup, </a:t>
            </a:r>
          </a:p>
          <a:p>
            <a:pPr latinLnBrk="1" hangingPunct="0"/>
            <a:r>
              <a:rPr lang="en-US" sz="2400" dirty="0"/>
              <a:t>and  security services. All these services are repeatable.</a:t>
            </a:r>
          </a:p>
          <a:p>
            <a:pPr marL="0" marR="0" indent="0" algn="l" defTabSz="914400" rtl="0" fontAlgn="auto" latinLnBrk="1" hangingPunct="0">
              <a:lnSpc>
                <a:spcPct val="100000"/>
              </a:lnSpc>
              <a:spcBef>
                <a:spcPts val="0"/>
              </a:spcBef>
              <a:spcAft>
                <a:spcPts val="0"/>
              </a:spcAft>
              <a:buClrTx/>
              <a:buSzTx/>
              <a:buFontTx/>
              <a:buNone/>
              <a:tabLst/>
            </a:pPr>
            <a:endParaRPr kumimoji="0" lang="en-US" sz="2400" b="1" i="0" u="none" strike="noStrike" cap="none" spc="0" normalizeH="0" baseline="0" dirty="0">
              <a:ln>
                <a:noFill/>
              </a:ln>
              <a:solidFill>
                <a:srgbClr val="000000"/>
              </a:solidFill>
              <a:effectLst/>
              <a:uFillTx/>
              <a:latin typeface="Calibri"/>
              <a:ea typeface="Calibri"/>
              <a:cs typeface="Calibri"/>
              <a:sym typeface="Calibri"/>
            </a:endParaRPr>
          </a:p>
          <a:p>
            <a:pPr marL="0" marR="0" indent="0" algn="l" defTabSz="914400" rtl="0" fontAlgn="auto" latinLnBrk="1" hangingPunct="0">
              <a:lnSpc>
                <a:spcPct val="100000"/>
              </a:lnSpc>
              <a:spcBef>
                <a:spcPts val="0"/>
              </a:spcBef>
              <a:spcAft>
                <a:spcPts val="0"/>
              </a:spcAft>
              <a:buClrTx/>
              <a:buSzTx/>
              <a:buFontTx/>
              <a:buNone/>
              <a:tabLst/>
            </a:pPr>
            <a:endParaRPr lang="en-US" sz="2400" dirty="0">
              <a:solidFill>
                <a:srgbClr val="000000"/>
              </a:solidFill>
              <a:latin typeface="Calibri"/>
              <a:ea typeface="Calibri"/>
              <a:cs typeface="Calibri"/>
              <a:sym typeface="Calibri"/>
            </a:endParaRPr>
          </a:p>
          <a:p>
            <a:r>
              <a:rPr lang="en-US" sz="2400" dirty="0"/>
              <a:t>They are used to address key challenges IaaS providers face when building a cloud infrastructure:  </a:t>
            </a:r>
            <a:r>
              <a:rPr lang="en-US" sz="2400" b="1" dirty="0"/>
              <a:t>managing physical and virtual resources, namely servers, storage, and networks, </a:t>
            </a:r>
            <a:r>
              <a:rPr lang="en-IN" sz="2400" b="1" dirty="0"/>
              <a:t>in a holistic fashion. </a:t>
            </a:r>
          </a:p>
          <a:p>
            <a:endParaRPr kumimoji="0" lang="en-US" sz="2400" b="0" i="0" u="none" strike="noStrike" cap="none" spc="0" normalizeH="0" baseline="0" dirty="0">
              <a:ln>
                <a:noFill/>
              </a:ln>
              <a:solidFill>
                <a:srgbClr val="000000"/>
              </a:solidFill>
              <a:effectLst/>
              <a:uFillTx/>
              <a:latin typeface="Calibri"/>
              <a:ea typeface="Calibri"/>
              <a:cs typeface="Calibri"/>
              <a:sym typeface="Calibri"/>
            </a:endParaRPr>
          </a:p>
          <a:p>
            <a:r>
              <a:rPr lang="en-US" sz="2400" dirty="0"/>
              <a:t>The orchestration of resources must be performed in a way to rapidly and dynamically provision resources to </a:t>
            </a:r>
            <a:r>
              <a:rPr lang="en-IN" sz="2400" dirty="0"/>
              <a:t>Applications. </a:t>
            </a:r>
            <a:r>
              <a:rPr lang="en-US" sz="2400" dirty="0"/>
              <a:t>The software toolkit responsible for this orchestration is called a </a:t>
            </a:r>
            <a:r>
              <a:rPr lang="en-US" sz="2400" b="1" dirty="0"/>
              <a:t>virtual </a:t>
            </a:r>
            <a:r>
              <a:rPr lang="en-IN" sz="2400" b="1" dirty="0"/>
              <a:t>infrastructure manager (VIM).</a:t>
            </a:r>
          </a:p>
          <a:p>
            <a:endParaRPr lang="en-US" sz="2400" dirty="0"/>
          </a:p>
          <a:p>
            <a:r>
              <a:rPr lang="en-US" sz="2400" dirty="0"/>
              <a:t>It is also called as “cloud operating system” or “infrastructure sharing software” or “virtual infrastructure </a:t>
            </a:r>
            <a:r>
              <a:rPr lang="en-IN" sz="2400" dirty="0"/>
              <a:t>engine .”</a:t>
            </a:r>
            <a:endParaRPr kumimoji="0" lang="en-US" sz="2400" b="0" i="0" u="none" strike="noStrike" cap="none" spc="0" normalizeH="0" baseline="0" dirty="0">
              <a:ln>
                <a:noFill/>
              </a:ln>
              <a:solidFill>
                <a:srgbClr val="000000"/>
              </a:solidFill>
              <a:effectLst/>
              <a:uFillTx/>
              <a:latin typeface="Calibri"/>
              <a:ea typeface="Calibri"/>
              <a:cs typeface="Calibri"/>
              <a:sym typeface="Calibri"/>
            </a:endParaRPr>
          </a:p>
          <a:p>
            <a:pPr marL="0" marR="0" indent="0" algn="l" defTabSz="914400" rtl="0" fontAlgn="auto" latinLnBrk="1" hangingPunct="0">
              <a:lnSpc>
                <a:spcPct val="100000"/>
              </a:lnSpc>
              <a:spcBef>
                <a:spcPts val="0"/>
              </a:spcBef>
              <a:spcAft>
                <a:spcPts val="0"/>
              </a:spcAft>
              <a:buClrTx/>
              <a:buSzTx/>
              <a:buFontTx/>
              <a:buNone/>
              <a:tabLst/>
            </a:pPr>
            <a:endParaRPr kumimoji="0" lang="en-IN" sz="1800" b="0" i="0" u="none" strike="noStrike" cap="none" spc="0" normalizeH="0" baseline="0" dirty="0">
              <a:ln>
                <a:noFill/>
              </a:ln>
              <a:solidFill>
                <a:srgbClr val="000000"/>
              </a:solidFill>
              <a:effectLst/>
              <a:uFillTx/>
              <a:latin typeface="Calibri"/>
              <a:ea typeface="Calibri"/>
              <a:cs typeface="Calibri"/>
              <a:sym typeface="Calibri"/>
            </a:endParaRPr>
          </a:p>
        </p:txBody>
      </p:sp>
    </p:spTree>
    <p:extLst>
      <p:ext uri="{BB962C8B-B14F-4D97-AF65-F5344CB8AC3E}">
        <p14:creationId xmlns:p14="http://schemas.microsoft.com/office/powerpoint/2010/main" val="3119830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IN" dirty="0"/>
              <a:t>Cloud Orchestration</a:t>
            </a:r>
          </a:p>
        </p:txBody>
      </p:sp>
      <p:sp>
        <p:nvSpPr>
          <p:cNvPr id="3" name="Slide Number Placeholder 2"/>
          <p:cNvSpPr>
            <a:spLocks noGrp="1"/>
          </p:cNvSpPr>
          <p:nvPr>
            <p:ph type="sldNum" sz="quarter" idx="11"/>
          </p:nvPr>
        </p:nvSpPr>
        <p:spPr/>
        <p:txBody>
          <a:bodyPr/>
          <a:lstStyle/>
          <a:p>
            <a:pPr defTabSz="914012"/>
            <a:fld id="{AC55C652-FC7F-4E15-B2B8-09AF2DB910E4}" type="slidenum">
              <a:rPr lang="en-US" smtClean="0">
                <a:solidFill>
                  <a:prstClr val="black">
                    <a:tint val="75000"/>
                  </a:prstClr>
                </a:solidFill>
              </a:rPr>
              <a:pPr defTabSz="914012"/>
              <a:t>12</a:t>
            </a:fld>
            <a:endParaRPr lang="en-US" dirty="0">
              <a:solidFill>
                <a:prstClr val="black">
                  <a:tint val="75000"/>
                </a:prstClr>
              </a:solidFill>
            </a:endParaRPr>
          </a:p>
        </p:txBody>
      </p:sp>
      <p:sp>
        <p:nvSpPr>
          <p:cNvPr id="4" name="TextBox 3"/>
          <p:cNvSpPr txBox="1"/>
          <p:nvPr/>
        </p:nvSpPr>
        <p:spPr>
          <a:xfrm>
            <a:off x="653143" y="1669143"/>
            <a:ext cx="10784114" cy="5847753"/>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IN" b="1" dirty="0"/>
              <a:t>What is Cloud orchestration?</a:t>
            </a:r>
          </a:p>
          <a:p>
            <a:pPr marL="285750" indent="-285750">
              <a:buFont typeface="Arial" panose="020B0604020202020204" pitchFamily="34" charset="0"/>
              <a:buChar char="•"/>
            </a:pPr>
            <a:r>
              <a:rPr lang="en-IN" sz="2400" dirty="0"/>
              <a:t>It</a:t>
            </a:r>
            <a:r>
              <a:rPr lang="en-IN" sz="2400" b="1" dirty="0"/>
              <a:t> </a:t>
            </a:r>
            <a:r>
              <a:rPr lang="en-US" sz="2400" dirty="0"/>
              <a:t>is the end-to-end automation of the deployment of services in a cloud environment. </a:t>
            </a:r>
          </a:p>
          <a:p>
            <a:r>
              <a:rPr lang="en-US" sz="2400" dirty="0"/>
              <a:t>	-Manage cloud infrastructure: supplies and assigns required cloud 	resources to the customer like the </a:t>
            </a:r>
            <a:r>
              <a:rPr lang="en-US" sz="2400" b="1" dirty="0"/>
              <a:t>creation of VMs</a:t>
            </a:r>
            <a:r>
              <a:rPr lang="en-US" sz="2400" dirty="0"/>
              <a:t>, </a:t>
            </a:r>
            <a:r>
              <a:rPr lang="en-US" sz="2400" b="1" dirty="0"/>
              <a:t>allocation of 	storage capacity, management of network resources, and granting 	access to cloud software</a:t>
            </a:r>
            <a:r>
              <a:rPr lang="en-US" sz="2400" dirty="0"/>
              <a:t>.</a:t>
            </a:r>
          </a:p>
          <a:p>
            <a:pPr marL="342900" indent="-342900">
              <a:buFont typeface="Arial" panose="020B0604020202020204" pitchFamily="34" charset="0"/>
              <a:buChar char="•"/>
            </a:pPr>
            <a:r>
              <a:rPr lang="en-US" sz="2400" dirty="0"/>
              <a:t>Cloud Orchestration automates provisioning of multiple servers, storage, databases and networks to make deployment and management of processes and resources smoother. </a:t>
            </a:r>
          </a:p>
          <a:p>
            <a:pPr marL="342900" indent="-342900">
              <a:buFont typeface="Arial" panose="020B0604020202020204" pitchFamily="34" charset="0"/>
              <a:buChar char="•"/>
            </a:pPr>
            <a:r>
              <a:rPr lang="en-US" sz="2400" dirty="0"/>
              <a:t>It also ensures the complete maintenance of cloud elements in an integrated and harmonized way.</a:t>
            </a:r>
          </a:p>
          <a:p>
            <a:endParaRPr lang="en-US" sz="2400" b="1" dirty="0"/>
          </a:p>
          <a:p>
            <a:r>
              <a:rPr lang="en-US" sz="2400" b="1" dirty="0"/>
              <a:t>Objective: To accelerate the delivery of IT services while reducing costs</a:t>
            </a:r>
            <a:r>
              <a:rPr lang="en-US" sz="2400" dirty="0"/>
              <a:t>. </a:t>
            </a:r>
          </a:p>
          <a:p>
            <a:endParaRPr lang="en-US" sz="2400" dirty="0"/>
          </a:p>
          <a:p>
            <a:r>
              <a:rPr lang="en-US" sz="2000" dirty="0"/>
              <a:t>Note:</a:t>
            </a:r>
            <a:endParaRPr lang="en-IN" b="1" dirty="0"/>
          </a:p>
        </p:txBody>
      </p:sp>
    </p:spTree>
    <p:extLst>
      <p:ext uri="{BB962C8B-B14F-4D97-AF65-F5344CB8AC3E}">
        <p14:creationId xmlns:p14="http://schemas.microsoft.com/office/powerpoint/2010/main" val="39540744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IN" dirty="0">
                <a:latin typeface="Calibri" panose="020F0502020204030204" pitchFamily="34" charset="0"/>
                <a:cs typeface="Calibri" panose="020F0502020204030204" pitchFamily="34" charset="0"/>
              </a:rPr>
              <a:t>Benefits of Cloud Orchestration</a:t>
            </a:r>
          </a:p>
          <a:p>
            <a:endParaRPr lang="en-IN" dirty="0"/>
          </a:p>
        </p:txBody>
      </p:sp>
      <p:sp>
        <p:nvSpPr>
          <p:cNvPr id="3" name="Slide Number Placeholder 2"/>
          <p:cNvSpPr>
            <a:spLocks noGrp="1"/>
          </p:cNvSpPr>
          <p:nvPr>
            <p:ph type="sldNum" sz="quarter" idx="11"/>
          </p:nvPr>
        </p:nvSpPr>
        <p:spPr/>
        <p:txBody>
          <a:bodyPr/>
          <a:lstStyle/>
          <a:p>
            <a:pPr defTabSz="914012"/>
            <a:fld id="{AC55C652-FC7F-4E15-B2B8-09AF2DB910E4}" type="slidenum">
              <a:rPr lang="en-US" smtClean="0">
                <a:solidFill>
                  <a:prstClr val="black">
                    <a:tint val="75000"/>
                  </a:prstClr>
                </a:solidFill>
              </a:rPr>
              <a:pPr defTabSz="914012"/>
              <a:t>13</a:t>
            </a:fld>
            <a:endParaRPr lang="en-US" dirty="0">
              <a:solidFill>
                <a:prstClr val="black">
                  <a:tint val="75000"/>
                </a:prstClr>
              </a:solidFill>
            </a:endParaRPr>
          </a:p>
        </p:txBody>
      </p:sp>
      <p:sp>
        <p:nvSpPr>
          <p:cNvPr id="4" name="TextBox 3"/>
          <p:cNvSpPr txBox="1"/>
          <p:nvPr/>
        </p:nvSpPr>
        <p:spPr>
          <a:xfrm>
            <a:off x="188686" y="1611086"/>
            <a:ext cx="11800114" cy="2862320"/>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indent="-285750" latinLnBrk="1" hangingPunct="0">
              <a:buFont typeface="Arial" panose="020B0604020202020204" pitchFamily="34" charset="0"/>
              <a:buChar char="•"/>
            </a:pPr>
            <a:r>
              <a:rPr lang="en-IN" sz="3600" dirty="0">
                <a:latin typeface="Calibri" panose="020F0502020204030204" pitchFamily="34" charset="0"/>
                <a:cs typeface="Calibri" panose="020F0502020204030204" pitchFamily="34" charset="0"/>
              </a:rPr>
              <a:t>Effective Visibility and Control through dashboard</a:t>
            </a:r>
          </a:p>
          <a:p>
            <a:pPr marL="285750" indent="-285750" latinLnBrk="1" hangingPunct="0">
              <a:buFont typeface="Arial" panose="020B0604020202020204" pitchFamily="34" charset="0"/>
              <a:buChar char="•"/>
            </a:pPr>
            <a:r>
              <a:rPr lang="en-IN" sz="3600" dirty="0">
                <a:latin typeface="Calibri" panose="020F0502020204030204" pitchFamily="34" charset="0"/>
                <a:cs typeface="Calibri" panose="020F0502020204030204" pitchFamily="34" charset="0"/>
              </a:rPr>
              <a:t>Cost-Effective</a:t>
            </a:r>
          </a:p>
          <a:p>
            <a:pPr marL="285750" indent="-285750" latinLnBrk="1" hangingPunct="0">
              <a:buFont typeface="Arial" panose="020B0604020202020204" pitchFamily="34" charset="0"/>
              <a:buChar char="•"/>
            </a:pPr>
            <a:r>
              <a:rPr lang="en-IN" sz="3600" dirty="0">
                <a:latin typeface="Calibri" panose="020F0502020204030204" pitchFamily="34" charset="0"/>
                <a:cs typeface="Calibri" panose="020F0502020204030204" pitchFamily="34" charset="0"/>
              </a:rPr>
              <a:t>Reduced Errors</a:t>
            </a:r>
          </a:p>
          <a:p>
            <a:pPr latinLnBrk="1" hangingPunct="0"/>
            <a:endParaRPr lang="en-US" b="1" dirty="0"/>
          </a:p>
          <a:p>
            <a:pPr latinLnBrk="1" hangingPunct="0"/>
            <a:endParaRPr lang="en-US" b="1" dirty="0"/>
          </a:p>
          <a:p>
            <a:pPr latinLnBrk="1" hangingPunct="0"/>
            <a:endParaRPr lang="en-US" b="1" dirty="0"/>
          </a:p>
          <a:p>
            <a:pPr marL="285750" marR="0" indent="-285750" algn="l" defTabSz="914400" rtl="0" fontAlgn="auto" latinLnBrk="1" hangingPunct="0">
              <a:lnSpc>
                <a:spcPct val="100000"/>
              </a:lnSpc>
              <a:spcBef>
                <a:spcPts val="0"/>
              </a:spcBef>
              <a:spcAft>
                <a:spcPts val="0"/>
              </a:spcAft>
              <a:buClrTx/>
              <a:buSzTx/>
              <a:buFont typeface="Arial" panose="020B0604020202020204" pitchFamily="34" charset="0"/>
              <a:buChar char="•"/>
              <a:tabLst/>
            </a:pPr>
            <a:endParaRPr kumimoji="0" lang="en-IN" sz="1800" b="0" i="0" u="none" strike="noStrike" cap="none" spc="0" normalizeH="0" baseline="0" dirty="0">
              <a:ln>
                <a:noFill/>
              </a:ln>
              <a:solidFill>
                <a:srgbClr val="000000"/>
              </a:solidFill>
              <a:effectLst/>
              <a:uFillTx/>
              <a:latin typeface="Calibri"/>
              <a:ea typeface="Calibri"/>
              <a:cs typeface="Calibri"/>
              <a:sym typeface="Calibri"/>
            </a:endParaRPr>
          </a:p>
        </p:txBody>
      </p:sp>
    </p:spTree>
    <p:extLst>
      <p:ext uri="{BB962C8B-B14F-4D97-AF65-F5344CB8AC3E}">
        <p14:creationId xmlns:p14="http://schemas.microsoft.com/office/powerpoint/2010/main" val="1181888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406399" y="152400"/>
            <a:ext cx="10203543" cy="1143000"/>
          </a:xfrm>
        </p:spPr>
        <p:txBody>
          <a:bodyPr/>
          <a:lstStyle/>
          <a:p>
            <a:r>
              <a:rPr lang="en-US" dirty="0"/>
              <a:t>Three aspects of </a:t>
            </a:r>
            <a:r>
              <a:rPr lang="en-IN" dirty="0"/>
              <a:t>cloud orchestration:</a:t>
            </a:r>
          </a:p>
        </p:txBody>
      </p:sp>
      <p:sp>
        <p:nvSpPr>
          <p:cNvPr id="3" name="Slide Number Placeholder 2"/>
          <p:cNvSpPr>
            <a:spLocks noGrp="1"/>
          </p:cNvSpPr>
          <p:nvPr>
            <p:ph type="sldNum" sz="quarter" idx="11"/>
          </p:nvPr>
        </p:nvSpPr>
        <p:spPr/>
        <p:txBody>
          <a:bodyPr/>
          <a:lstStyle/>
          <a:p>
            <a:pPr defTabSz="914012"/>
            <a:fld id="{AC55C652-FC7F-4E15-B2B8-09AF2DB910E4}" type="slidenum">
              <a:rPr lang="en-US" smtClean="0">
                <a:solidFill>
                  <a:prstClr val="black">
                    <a:tint val="75000"/>
                  </a:prstClr>
                </a:solidFill>
              </a:rPr>
              <a:pPr defTabSz="914012"/>
              <a:t>14</a:t>
            </a:fld>
            <a:endParaRPr lang="en-US" dirty="0">
              <a:solidFill>
                <a:prstClr val="black">
                  <a:tint val="75000"/>
                </a:prstClr>
              </a:solidFill>
            </a:endParaRPr>
          </a:p>
        </p:txBody>
      </p:sp>
      <p:sp>
        <p:nvSpPr>
          <p:cNvPr id="5" name="TextBox 4"/>
          <p:cNvSpPr txBox="1"/>
          <p:nvPr/>
        </p:nvSpPr>
        <p:spPr>
          <a:xfrm>
            <a:off x="725714" y="1582057"/>
            <a:ext cx="10319657" cy="2308322"/>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indent="-285750">
              <a:buFont typeface="Arial" panose="020B0604020202020204" pitchFamily="34" charset="0"/>
              <a:buChar char="•"/>
            </a:pPr>
            <a:r>
              <a:rPr lang="en-US" b="1" dirty="0"/>
              <a:t>Resource orchestration</a:t>
            </a:r>
            <a:r>
              <a:rPr lang="en-US" dirty="0"/>
              <a:t>, where resources are allocated</a:t>
            </a:r>
          </a:p>
          <a:p>
            <a:pPr marL="285750" indent="-285750">
              <a:buFont typeface="Arial" panose="020B0604020202020204" pitchFamily="34" charset="0"/>
              <a:buChar char="•"/>
            </a:pPr>
            <a:r>
              <a:rPr lang="en-US" b="1" dirty="0"/>
              <a:t>Workload orchestration</a:t>
            </a:r>
            <a:r>
              <a:rPr lang="en-US" dirty="0"/>
              <a:t>, where workloads are shared between the resources</a:t>
            </a:r>
          </a:p>
          <a:p>
            <a:pPr marL="285750" indent="-285750">
              <a:buFont typeface="Arial" panose="020B0604020202020204" pitchFamily="34" charset="0"/>
              <a:buChar char="•"/>
            </a:pPr>
            <a:r>
              <a:rPr lang="en-US" b="1" dirty="0"/>
              <a:t>Service orchestration</a:t>
            </a:r>
            <a:r>
              <a:rPr lang="en-US" dirty="0"/>
              <a:t>, where services are deployed on servers or cloud environments</a:t>
            </a:r>
          </a:p>
          <a:p>
            <a:endParaRPr lang="en-US" dirty="0"/>
          </a:p>
          <a:p>
            <a:endParaRPr lang="en-US" dirty="0"/>
          </a:p>
          <a:p>
            <a:r>
              <a:rPr lang="en-US" dirty="0"/>
              <a:t>The orchestration automates the services in all types of clouds—public, private, and hybrid.</a:t>
            </a:r>
          </a:p>
          <a:p>
            <a:endParaRPr lang="en-US" dirty="0"/>
          </a:p>
          <a:p>
            <a:pPr marL="0" marR="0" indent="0" algn="l" defTabSz="914400" rtl="0" fontAlgn="auto" latinLnBrk="1" hangingPunct="0">
              <a:lnSpc>
                <a:spcPct val="100000"/>
              </a:lnSpc>
              <a:spcBef>
                <a:spcPts val="0"/>
              </a:spcBef>
              <a:spcAft>
                <a:spcPts val="0"/>
              </a:spcAft>
              <a:buClrTx/>
              <a:buSzTx/>
              <a:buFontTx/>
              <a:buNone/>
              <a:tabLst/>
            </a:pPr>
            <a:endParaRPr kumimoji="0" lang="en-IN" sz="1800" b="0" i="0" u="none" strike="noStrike" cap="none" spc="0" normalizeH="0" baseline="0" dirty="0">
              <a:ln>
                <a:noFill/>
              </a:ln>
              <a:solidFill>
                <a:srgbClr val="000000"/>
              </a:solidFill>
              <a:effectLst/>
              <a:uFillTx/>
              <a:latin typeface="Calibri"/>
              <a:ea typeface="Calibri"/>
              <a:cs typeface="Calibri"/>
              <a:sym typeface="Calibri"/>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17536" y="3614057"/>
            <a:ext cx="5905500" cy="2264229"/>
          </a:xfrm>
          <a:prstGeom prst="rect">
            <a:avLst/>
          </a:prstGeom>
        </p:spPr>
      </p:pic>
    </p:spTree>
    <p:extLst>
      <p:ext uri="{BB962C8B-B14F-4D97-AF65-F5344CB8AC3E}">
        <p14:creationId xmlns:p14="http://schemas.microsoft.com/office/powerpoint/2010/main" val="20963006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406400" y="152400"/>
            <a:ext cx="10160000" cy="1143000"/>
          </a:xfrm>
        </p:spPr>
        <p:txBody>
          <a:bodyPr/>
          <a:lstStyle/>
          <a:p>
            <a:r>
              <a:rPr lang="en-US" dirty="0"/>
              <a:t>Difference between orchestration and automation</a:t>
            </a:r>
            <a:endParaRPr lang="en-IN" dirty="0"/>
          </a:p>
        </p:txBody>
      </p:sp>
      <p:sp>
        <p:nvSpPr>
          <p:cNvPr id="3" name="Slide Number Placeholder 2"/>
          <p:cNvSpPr>
            <a:spLocks noGrp="1"/>
          </p:cNvSpPr>
          <p:nvPr>
            <p:ph type="sldNum" sz="quarter" idx="11"/>
          </p:nvPr>
        </p:nvSpPr>
        <p:spPr/>
        <p:txBody>
          <a:bodyPr/>
          <a:lstStyle/>
          <a:p>
            <a:pPr defTabSz="914012"/>
            <a:fld id="{AC55C652-FC7F-4E15-B2B8-09AF2DB910E4}" type="slidenum">
              <a:rPr lang="en-US" smtClean="0">
                <a:solidFill>
                  <a:prstClr val="black">
                    <a:tint val="75000"/>
                  </a:prstClr>
                </a:solidFill>
              </a:rPr>
              <a:pPr defTabSz="914012"/>
              <a:t>15</a:t>
            </a:fld>
            <a:endParaRPr lang="en-US" dirty="0">
              <a:solidFill>
                <a:prstClr val="black">
                  <a:tint val="75000"/>
                </a:prstClr>
              </a:solidFill>
            </a:endParaRPr>
          </a:p>
        </p:txBody>
      </p:sp>
      <p:sp>
        <p:nvSpPr>
          <p:cNvPr id="4" name="TextBox 3"/>
          <p:cNvSpPr txBox="1"/>
          <p:nvPr/>
        </p:nvSpPr>
        <p:spPr>
          <a:xfrm>
            <a:off x="624114" y="1611086"/>
            <a:ext cx="10798629" cy="3477873"/>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indent="-285750" latinLnBrk="1" hangingPunct="0">
              <a:buFont typeface="Arial" panose="020B0604020202020204" pitchFamily="34" charset="0"/>
              <a:buChar char="•"/>
            </a:pPr>
            <a:r>
              <a:rPr lang="en-US" sz="2000" dirty="0"/>
              <a:t>Automation usually focuses on a single task, </a:t>
            </a:r>
            <a:r>
              <a:rPr lang="en-US" sz="2000" b="1" dirty="0"/>
              <a:t>while orchestration deals with the end-to-</a:t>
            </a:r>
          </a:p>
          <a:p>
            <a:pPr latinLnBrk="1" hangingPunct="0"/>
            <a:r>
              <a:rPr lang="en-US" sz="2000" b="1" dirty="0"/>
              <a:t>end process, including management of all related services, taking care of high </a:t>
            </a:r>
          </a:p>
          <a:p>
            <a:pPr latinLnBrk="1" hangingPunct="0"/>
            <a:r>
              <a:rPr lang="en-US" sz="2000" b="1" dirty="0"/>
              <a:t>availability (HA), post deployment, failure recovery, scaling, and more.</a:t>
            </a:r>
          </a:p>
          <a:p>
            <a:pPr marL="285750" indent="-285750" latinLnBrk="1" hangingPunct="0">
              <a:buFont typeface="Arial" panose="020B0604020202020204" pitchFamily="34" charset="0"/>
              <a:buChar char="•"/>
            </a:pPr>
            <a:r>
              <a:rPr lang="en-US" sz="2000" dirty="0"/>
              <a:t>A single task is involved in cloud automation whereas in cloud orchestration It is concerned with combining multiple such tasks into workflows.</a:t>
            </a:r>
          </a:p>
          <a:p>
            <a:pPr marL="285750" indent="-285750" latinLnBrk="1" hangingPunct="0">
              <a:buFont typeface="Arial" panose="020B0604020202020204" pitchFamily="34" charset="0"/>
              <a:buChar char="•"/>
            </a:pPr>
            <a:r>
              <a:rPr lang="en-US" sz="2000" b="1" dirty="0"/>
              <a:t>Some examples of cloud automation </a:t>
            </a:r>
            <a:r>
              <a:rPr lang="en-US" sz="2000" dirty="0"/>
              <a:t>are Launching a web server, configuring a web </a:t>
            </a:r>
          </a:p>
          <a:p>
            <a:pPr latinLnBrk="1" hangingPunct="0"/>
            <a:r>
              <a:rPr lang="en-US" sz="2000" dirty="0"/>
              <a:t>server and some cases of cloud orchestration are Combining automated tasks like </a:t>
            </a:r>
            <a:r>
              <a:rPr lang="en-US" sz="2000" b="1" dirty="0"/>
              <a:t>launching </a:t>
            </a:r>
          </a:p>
          <a:p>
            <a:pPr latinLnBrk="1" hangingPunct="0"/>
            <a:r>
              <a:rPr lang="en-US" sz="2000" b="1" dirty="0"/>
              <a:t>web server and configuring a web service into a single workflow to meet client requests</a:t>
            </a:r>
            <a:endParaRPr kumimoji="0" lang="en-US" sz="2000" b="1" i="0" u="none" strike="noStrike" cap="none" spc="0" normalizeH="0" baseline="0" dirty="0">
              <a:ln>
                <a:noFill/>
              </a:ln>
              <a:solidFill>
                <a:srgbClr val="000000"/>
              </a:solidFill>
              <a:effectLst/>
              <a:uFillTx/>
              <a:latin typeface="Calibri"/>
              <a:ea typeface="Calibri"/>
              <a:cs typeface="Calibri"/>
              <a:sym typeface="Calibri"/>
            </a:endParaRPr>
          </a:p>
          <a:p>
            <a:pPr latinLnBrk="1" hangingPunct="0"/>
            <a:r>
              <a:rPr kumimoji="0" lang="en-US" sz="2000" b="1" i="0" u="none" strike="noStrike" cap="none" spc="0" normalizeH="0" baseline="0" dirty="0">
                <a:ln>
                  <a:noFill/>
                </a:ln>
                <a:solidFill>
                  <a:srgbClr val="000000"/>
                </a:solidFill>
                <a:effectLst/>
                <a:uFillTx/>
                <a:latin typeface="Calibri"/>
                <a:ea typeface="Calibri"/>
                <a:cs typeface="Calibri"/>
                <a:sym typeface="Calibri"/>
              </a:rPr>
              <a:t>Note: </a:t>
            </a:r>
          </a:p>
          <a:p>
            <a:pPr latinLnBrk="1" hangingPunct="0"/>
            <a:endParaRPr lang="en-US" sz="2000" dirty="0"/>
          </a:p>
          <a:p>
            <a:pPr latinLnBrk="1" hangingPunct="0"/>
            <a:r>
              <a:rPr lang="en-US" sz="2000" dirty="0"/>
              <a:t>Note: Orchestrating is a process of automating a series of individual tasks to work together.</a:t>
            </a:r>
          </a:p>
        </p:txBody>
      </p:sp>
    </p:spTree>
    <p:extLst>
      <p:ext uri="{BB962C8B-B14F-4D97-AF65-F5344CB8AC3E}">
        <p14:creationId xmlns:p14="http://schemas.microsoft.com/office/powerpoint/2010/main" val="10467284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Orchestration tools</a:t>
            </a:r>
            <a:endParaRPr lang="en-IN" dirty="0"/>
          </a:p>
        </p:txBody>
      </p:sp>
      <p:sp>
        <p:nvSpPr>
          <p:cNvPr id="3" name="Slide Number Placeholder 2"/>
          <p:cNvSpPr>
            <a:spLocks noGrp="1"/>
          </p:cNvSpPr>
          <p:nvPr>
            <p:ph type="sldNum" sz="quarter" idx="11"/>
          </p:nvPr>
        </p:nvSpPr>
        <p:spPr/>
        <p:txBody>
          <a:bodyPr/>
          <a:lstStyle/>
          <a:p>
            <a:pPr defTabSz="914012"/>
            <a:fld id="{AC55C652-FC7F-4E15-B2B8-09AF2DB910E4}" type="slidenum">
              <a:rPr lang="en-US" smtClean="0">
                <a:solidFill>
                  <a:prstClr val="black">
                    <a:tint val="75000"/>
                  </a:prstClr>
                </a:solidFill>
              </a:rPr>
              <a:pPr defTabSz="914012"/>
              <a:t>16</a:t>
            </a:fld>
            <a:endParaRPr lang="en-US" dirty="0">
              <a:solidFill>
                <a:prstClr val="black">
                  <a:tint val="75000"/>
                </a:prstClr>
              </a:solidFill>
            </a:endParaRPr>
          </a:p>
        </p:txBody>
      </p:sp>
      <p:sp>
        <p:nvSpPr>
          <p:cNvPr id="5" name="TextBox 4"/>
          <p:cNvSpPr txBox="1"/>
          <p:nvPr/>
        </p:nvSpPr>
        <p:spPr>
          <a:xfrm>
            <a:off x="0" y="1295400"/>
            <a:ext cx="12308114" cy="507831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latinLnBrk="1" hangingPunct="0"/>
            <a:r>
              <a:rPr lang="en-US" sz="2400" dirty="0">
                <a:latin typeface="Arial" panose="020B0604020202020204" pitchFamily="34" charset="0"/>
                <a:cs typeface="Arial" panose="020B0604020202020204" pitchFamily="34" charset="0"/>
              </a:rPr>
              <a:t>Cloud orchestration has useful tools that can automatically monitor </a:t>
            </a:r>
            <a:r>
              <a:rPr lang="en-IN" sz="2400" dirty="0">
                <a:latin typeface="Arial" panose="020B0604020202020204" pitchFamily="34" charset="0"/>
                <a:cs typeface="Arial" panose="020B0604020202020204" pitchFamily="34" charset="0"/>
              </a:rPr>
              <a:t>cloud resources </a:t>
            </a:r>
            <a:r>
              <a:rPr lang="en-US" sz="2400" dirty="0">
                <a:latin typeface="Arial" panose="020B0604020202020204" pitchFamily="34" charset="0"/>
                <a:cs typeface="Arial" panose="020B0604020202020204" pitchFamily="34" charset="0"/>
              </a:rPr>
              <a:t>and</a:t>
            </a:r>
          </a:p>
          <a:p>
            <a:pPr latinLnBrk="1" hangingPunct="0"/>
            <a:r>
              <a:rPr lang="en-US" sz="2400" dirty="0">
                <a:latin typeface="Arial" panose="020B0604020202020204" pitchFamily="34" charset="0"/>
                <a:cs typeface="Arial" panose="020B0604020202020204" pitchFamily="34" charset="0"/>
              </a:rPr>
              <a:t> modify VM instances while reducing manual work and work hours and they ensure </a:t>
            </a:r>
          </a:p>
          <a:p>
            <a:pPr latinLnBrk="1" hangingPunct="0"/>
            <a:r>
              <a:rPr lang="en-US" sz="2400" dirty="0">
                <a:latin typeface="Arial" panose="020B0604020202020204" pitchFamily="34" charset="0"/>
                <a:cs typeface="Arial" panose="020B0604020202020204" pitchFamily="34" charset="0"/>
              </a:rPr>
              <a:t>efficient control on the cloud ecosystem.</a:t>
            </a:r>
          </a:p>
          <a:p>
            <a:pPr marL="742950" indent="-742950" latinLnBrk="1" hangingPunct="0">
              <a:buFont typeface="+mj-lt"/>
              <a:buAutoNum type="arabicPeriod"/>
            </a:pPr>
            <a:r>
              <a:rPr lang="en-IN" sz="3600" dirty="0">
                <a:latin typeface="Arial" panose="020B0604020202020204" pitchFamily="34" charset="0"/>
                <a:cs typeface="Arial" panose="020B0604020202020204" pitchFamily="34" charset="0"/>
              </a:rPr>
              <a:t>Chef </a:t>
            </a:r>
          </a:p>
          <a:p>
            <a:pPr marL="742950" indent="-742950" latinLnBrk="1" hangingPunct="0">
              <a:buFont typeface="+mj-lt"/>
              <a:buAutoNum type="arabicPeriod"/>
            </a:pPr>
            <a:r>
              <a:rPr lang="en-IN" sz="3600" dirty="0">
                <a:latin typeface="Arial" panose="020B0604020202020204" pitchFamily="34" charset="0"/>
                <a:cs typeface="Arial" panose="020B0604020202020204" pitchFamily="34" charset="0"/>
              </a:rPr>
              <a:t>Puppet</a:t>
            </a:r>
          </a:p>
          <a:p>
            <a:pPr marL="742950" indent="-742950" latinLnBrk="1" hangingPunct="0">
              <a:buFont typeface="+mj-lt"/>
              <a:buAutoNum type="arabicPeriod"/>
            </a:pPr>
            <a:r>
              <a:rPr lang="en-US" sz="3600" dirty="0">
                <a:latin typeface="Arial" panose="020B0604020202020204" pitchFamily="34" charset="0"/>
                <a:cs typeface="Arial" panose="020B0604020202020204" pitchFamily="34" charset="0"/>
              </a:rPr>
              <a:t>OpenStack (Already discussed)</a:t>
            </a:r>
            <a:endParaRPr lang="en-IN" sz="3600" dirty="0">
              <a:latin typeface="Arial" panose="020B0604020202020204" pitchFamily="34" charset="0"/>
              <a:cs typeface="Arial" panose="020B0604020202020204" pitchFamily="34" charset="0"/>
            </a:endParaRPr>
          </a:p>
          <a:p>
            <a:pPr marL="742950" indent="-742950" latinLnBrk="1" hangingPunct="0">
              <a:buFont typeface="+mj-lt"/>
              <a:buAutoNum type="arabicPeriod"/>
            </a:pPr>
            <a:r>
              <a:rPr lang="en-IN" sz="3600" dirty="0">
                <a:latin typeface="Arial" panose="020B0604020202020204" pitchFamily="34" charset="0"/>
                <a:cs typeface="Arial" panose="020B0604020202020204" pitchFamily="34" charset="0"/>
              </a:rPr>
              <a:t>Heat</a:t>
            </a:r>
          </a:p>
          <a:p>
            <a:pPr marL="742950" indent="-742950" latinLnBrk="1" hangingPunct="0">
              <a:buFont typeface="+mj-lt"/>
              <a:buAutoNum type="arabicPeriod"/>
            </a:pPr>
            <a:r>
              <a:rPr lang="en-IN" sz="3600" dirty="0">
                <a:latin typeface="Arial" panose="020B0604020202020204" pitchFamily="34" charset="0"/>
                <a:cs typeface="Arial" panose="020B0604020202020204" pitchFamily="34" charset="0"/>
              </a:rPr>
              <a:t>Juju</a:t>
            </a:r>
          </a:p>
          <a:p>
            <a:pPr marL="742950" indent="-742950" latinLnBrk="1" hangingPunct="0">
              <a:buFont typeface="+mj-lt"/>
              <a:buAutoNum type="arabicPeriod"/>
            </a:pPr>
            <a:r>
              <a:rPr lang="en-IN" sz="3600" dirty="0">
                <a:latin typeface="Arial" panose="020B0604020202020204" pitchFamily="34" charset="0"/>
                <a:cs typeface="Arial" panose="020B0604020202020204" pitchFamily="34" charset="0"/>
              </a:rPr>
              <a:t>Docker (Docker Swarm)</a:t>
            </a:r>
          </a:p>
          <a:p>
            <a:pPr marL="285750" indent="-285750" latinLnBrk="1" hangingPunct="0">
              <a:buFont typeface="Arial" panose="020B0604020202020204" pitchFamily="34" charset="0"/>
              <a:buChar char="•"/>
            </a:pPr>
            <a:endParaRPr lang="en-US" dirty="0"/>
          </a:p>
          <a:p>
            <a:pPr latinLnBrk="1" hangingPunct="0"/>
            <a:endParaRPr kumimoji="0" lang="en-US" sz="1800" b="0" i="0" u="none" strike="noStrike" cap="none" spc="0" normalizeH="0" dirty="0">
              <a:ln>
                <a:noFill/>
              </a:ln>
              <a:solidFill>
                <a:srgbClr val="000000"/>
              </a:solidFill>
              <a:effectLst/>
              <a:uFillTx/>
              <a:latin typeface="Calibri"/>
              <a:ea typeface="Calibri"/>
              <a:cs typeface="Calibri"/>
              <a:sym typeface="Calibri"/>
            </a:endParaRPr>
          </a:p>
        </p:txBody>
      </p:sp>
    </p:spTree>
    <p:extLst>
      <p:ext uri="{BB962C8B-B14F-4D97-AF65-F5344CB8AC3E}">
        <p14:creationId xmlns:p14="http://schemas.microsoft.com/office/powerpoint/2010/main" val="1043654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1. Chef</a:t>
            </a:r>
            <a:endParaRPr lang="en-IN" dirty="0"/>
          </a:p>
        </p:txBody>
      </p:sp>
      <p:sp>
        <p:nvSpPr>
          <p:cNvPr id="3" name="Slide Number Placeholder 2"/>
          <p:cNvSpPr>
            <a:spLocks noGrp="1"/>
          </p:cNvSpPr>
          <p:nvPr>
            <p:ph type="sldNum" sz="quarter" idx="11"/>
          </p:nvPr>
        </p:nvSpPr>
        <p:spPr/>
        <p:txBody>
          <a:bodyPr/>
          <a:lstStyle/>
          <a:p>
            <a:pPr defTabSz="914012"/>
            <a:fld id="{AC55C652-FC7F-4E15-B2B8-09AF2DB910E4}" type="slidenum">
              <a:rPr lang="en-US" smtClean="0">
                <a:solidFill>
                  <a:prstClr val="black">
                    <a:tint val="75000"/>
                  </a:prstClr>
                </a:solidFill>
              </a:rPr>
              <a:pPr defTabSz="914012"/>
              <a:t>17</a:t>
            </a:fld>
            <a:endParaRPr lang="en-US" dirty="0">
              <a:solidFill>
                <a:prstClr val="black">
                  <a:tint val="75000"/>
                </a:prstClr>
              </a:solidFill>
            </a:endParaRPr>
          </a:p>
        </p:txBody>
      </p:sp>
      <p:sp>
        <p:nvSpPr>
          <p:cNvPr id="5" name="TextBox 4"/>
          <p:cNvSpPr txBox="1"/>
          <p:nvPr/>
        </p:nvSpPr>
        <p:spPr>
          <a:xfrm>
            <a:off x="275771" y="1567543"/>
            <a:ext cx="11756572" cy="5447643"/>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indent="-285750" latinLnBrk="1" hangingPunct="0">
              <a:buFont typeface="Arial" panose="020B0604020202020204" pitchFamily="34" charset="0"/>
              <a:buChar char="•"/>
            </a:pPr>
            <a:r>
              <a:rPr lang="en-US" sz="1800" dirty="0"/>
              <a:t>It is used in infrastructure automation and </a:t>
            </a:r>
            <a:r>
              <a:rPr lang="en-US" b="0" i="0" dirty="0">
                <a:effectLst/>
              </a:rPr>
              <a:t>allow </a:t>
            </a:r>
            <a:r>
              <a:rPr lang="en-US" dirty="0"/>
              <a:t>us </a:t>
            </a:r>
            <a:r>
              <a:rPr lang="en-US" b="0" i="0" dirty="0">
                <a:effectLst/>
              </a:rPr>
              <a:t>to automate and control vast numbers of computers in an automated, reliable, and scalable manner.</a:t>
            </a:r>
            <a:r>
              <a:rPr lang="en-US" sz="1800" dirty="0"/>
              <a:t> </a:t>
            </a:r>
          </a:p>
          <a:p>
            <a:pPr marL="285750" indent="-285750" latinLnBrk="1" hangingPunct="0">
              <a:buFont typeface="Arial" panose="020B0604020202020204" pitchFamily="34" charset="0"/>
              <a:buChar char="•"/>
            </a:pPr>
            <a:r>
              <a:rPr lang="en-US" sz="2000" b="0" i="0" dirty="0">
                <a:effectLst/>
              </a:rPr>
              <a:t>Chef translates system administration tasks into reusable definitions, known as cookbooks and recipes.</a:t>
            </a:r>
          </a:p>
          <a:p>
            <a:pPr marL="285750" indent="-285750" latinLnBrk="1" hangingPunct="0">
              <a:buFont typeface="Arial" panose="020B0604020202020204" pitchFamily="34" charset="0"/>
              <a:buChar char="•"/>
            </a:pPr>
            <a:r>
              <a:rPr lang="en-US" sz="2000" b="0" i="0" dirty="0">
                <a:effectLst/>
              </a:rPr>
              <a:t>Cookbooks are the configuration units that allow us to configure and perform specific tasks within Chef on our remote nodes</a:t>
            </a:r>
          </a:p>
          <a:p>
            <a:pPr marL="285750" indent="-285750" latinLnBrk="1" hangingPunct="0">
              <a:buFont typeface="Arial" panose="020B0604020202020204" pitchFamily="34" charset="0"/>
              <a:buChar char="•"/>
            </a:pPr>
            <a:r>
              <a:rPr lang="en-US" sz="2000" b="0" i="0" dirty="0">
                <a:effectLst/>
              </a:rPr>
              <a:t>In a recipe, Chef authors define a system's desired state by writing configuration code. It specifies</a:t>
            </a:r>
          </a:p>
          <a:p>
            <a:pPr latinLnBrk="1" hangingPunct="0"/>
            <a:r>
              <a:rPr lang="en-US" sz="2000" dirty="0"/>
              <a:t>    </a:t>
            </a:r>
            <a:r>
              <a:rPr lang="en-US" sz="2000" b="0" i="0" dirty="0">
                <a:effectLst/>
              </a:rPr>
              <a:t> which resources to use and the order in which they are to be used.</a:t>
            </a:r>
          </a:p>
          <a:p>
            <a:pPr marL="285750" indent="-285750" latinLnBrk="1" hangingPunct="0">
              <a:buFont typeface="Arial" panose="020B0604020202020204" pitchFamily="34" charset="0"/>
              <a:buChar char="•"/>
            </a:pPr>
            <a:r>
              <a:rPr lang="en-US" sz="2000" b="0" i="0" dirty="0">
                <a:effectLst/>
              </a:rPr>
              <a:t>Chef then processes that code along with data about the specific node where the code is running to </a:t>
            </a:r>
          </a:p>
          <a:p>
            <a:pPr latinLnBrk="1" hangingPunct="0"/>
            <a:r>
              <a:rPr lang="en-US" sz="2000" b="0" i="0" dirty="0">
                <a:effectLst/>
              </a:rPr>
              <a:t>ensure that the desired state actually matches the state of the system.</a:t>
            </a:r>
            <a:endParaRPr lang="en-US" b="1" dirty="0"/>
          </a:p>
          <a:p>
            <a:pPr marL="285750" indent="-285750" latinLnBrk="1" hangingPunct="0">
              <a:buFont typeface="Arial" panose="020B0604020202020204" pitchFamily="34" charset="0"/>
              <a:buChar char="•"/>
            </a:pPr>
            <a:r>
              <a:rPr lang="en-US" sz="2000" dirty="0"/>
              <a:t>Chef uses a pure-Ruby, domain-specific language (DSL) for writing system configurations. It is </a:t>
            </a:r>
          </a:p>
          <a:p>
            <a:pPr latinLnBrk="1" hangingPunct="0"/>
            <a:r>
              <a:rPr lang="en-US" sz="2000" dirty="0"/>
              <a:t>developed on the basis of Ruby DSL language. It is used to streamline the task of configuration</a:t>
            </a:r>
          </a:p>
          <a:p>
            <a:pPr latinLnBrk="1" hangingPunct="0"/>
            <a:r>
              <a:rPr lang="en-US" sz="2000" dirty="0"/>
              <a:t>    and managing the company’s server.</a:t>
            </a:r>
          </a:p>
          <a:p>
            <a:pPr latinLnBrk="1" hangingPunct="0"/>
            <a:endParaRPr lang="en-US" sz="2000" b="1" dirty="0"/>
          </a:p>
          <a:p>
            <a:pPr latinLnBrk="1" hangingPunct="0"/>
            <a:endParaRPr lang="en-US" dirty="0"/>
          </a:p>
          <a:p>
            <a:pPr marL="285750" indent="-285750" latinLnBrk="1" hangingPunct="0">
              <a:buFont typeface="Arial" panose="020B0604020202020204" pitchFamily="34" charset="0"/>
              <a:buChar char="•"/>
            </a:pPr>
            <a:endParaRPr lang="en-US" dirty="0"/>
          </a:p>
          <a:p>
            <a:pPr marL="285750" indent="-285750" latinLnBrk="1" hangingPunct="0">
              <a:buFont typeface="Arial" panose="020B0604020202020204" pitchFamily="34" charset="0"/>
              <a:buChar char="•"/>
            </a:pPr>
            <a:endParaRPr lang="en-US" dirty="0"/>
          </a:p>
          <a:p>
            <a:pPr latinLnBrk="1" hangingPunct="0"/>
            <a:endParaRPr kumimoji="0" lang="en-US" sz="1800" b="0" i="0" u="none" strike="noStrike" cap="none" spc="0" normalizeH="0" dirty="0">
              <a:ln>
                <a:noFill/>
              </a:ln>
              <a:solidFill>
                <a:srgbClr val="000000"/>
              </a:solidFill>
              <a:effectLst/>
              <a:uFillTx/>
              <a:latin typeface="Calibri"/>
              <a:ea typeface="Calibri"/>
              <a:cs typeface="Calibri"/>
              <a:sym typeface="Calibri"/>
            </a:endParaRPr>
          </a:p>
        </p:txBody>
      </p:sp>
    </p:spTree>
    <p:extLst>
      <p:ext uri="{BB962C8B-B14F-4D97-AF65-F5344CB8AC3E}">
        <p14:creationId xmlns:p14="http://schemas.microsoft.com/office/powerpoint/2010/main" val="6376023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Chef Architecture</a:t>
            </a:r>
            <a:endParaRPr lang="en-IN" dirty="0"/>
          </a:p>
        </p:txBody>
      </p:sp>
      <p:sp>
        <p:nvSpPr>
          <p:cNvPr id="3" name="Slide Number Placeholder 2"/>
          <p:cNvSpPr>
            <a:spLocks noGrp="1"/>
          </p:cNvSpPr>
          <p:nvPr>
            <p:ph type="sldNum" sz="quarter" idx="11"/>
          </p:nvPr>
        </p:nvSpPr>
        <p:spPr/>
        <p:txBody>
          <a:bodyPr/>
          <a:lstStyle/>
          <a:p>
            <a:pPr defTabSz="914012"/>
            <a:fld id="{AC55C652-FC7F-4E15-B2B8-09AF2DB910E4}" type="slidenum">
              <a:rPr lang="en-US" smtClean="0">
                <a:solidFill>
                  <a:prstClr val="black">
                    <a:tint val="75000"/>
                  </a:prstClr>
                </a:solidFill>
              </a:rPr>
              <a:pPr defTabSz="914012"/>
              <a:t>18</a:t>
            </a:fld>
            <a:endParaRPr lang="en-US" dirty="0">
              <a:solidFill>
                <a:prstClr val="black">
                  <a:tint val="75000"/>
                </a:prstClr>
              </a:solidFill>
            </a:endParaRPr>
          </a:p>
        </p:txBody>
      </p:sp>
      <p:sp>
        <p:nvSpPr>
          <p:cNvPr id="5" name="TextBox 4"/>
          <p:cNvSpPr txBox="1"/>
          <p:nvPr/>
        </p:nvSpPr>
        <p:spPr>
          <a:xfrm>
            <a:off x="275771" y="1567543"/>
            <a:ext cx="11756572" cy="1200327"/>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latinLnBrk="1" hangingPunct="0"/>
            <a:endParaRPr lang="en-US" dirty="0"/>
          </a:p>
          <a:p>
            <a:pPr marL="285750" indent="-285750" latinLnBrk="1" hangingPunct="0">
              <a:buFont typeface="Arial" panose="020B0604020202020204" pitchFamily="34" charset="0"/>
              <a:buChar char="•"/>
            </a:pPr>
            <a:endParaRPr lang="en-US" dirty="0"/>
          </a:p>
          <a:p>
            <a:pPr marL="285750" indent="-285750" latinLnBrk="1" hangingPunct="0">
              <a:buFont typeface="Arial" panose="020B0604020202020204" pitchFamily="34" charset="0"/>
              <a:buChar char="•"/>
            </a:pPr>
            <a:endParaRPr lang="en-US" dirty="0"/>
          </a:p>
          <a:p>
            <a:pPr latinLnBrk="1" hangingPunct="0"/>
            <a:endParaRPr kumimoji="0" lang="en-US" sz="1800" b="0" i="0" u="none" strike="noStrike" cap="none" spc="0" normalizeH="0" dirty="0">
              <a:ln>
                <a:noFill/>
              </a:ln>
              <a:solidFill>
                <a:srgbClr val="000000"/>
              </a:solidFill>
              <a:effectLst/>
              <a:uFillTx/>
              <a:latin typeface="Calibri"/>
              <a:ea typeface="Calibri"/>
              <a:cs typeface="Calibri"/>
              <a:sym typeface="Calibri"/>
            </a:endParaRPr>
          </a:p>
        </p:txBody>
      </p:sp>
      <p:pic>
        <p:nvPicPr>
          <p:cNvPr id="6" name="Picture 5"/>
          <p:cNvPicPr>
            <a:picLocks noChangeAspect="1"/>
          </p:cNvPicPr>
          <p:nvPr/>
        </p:nvPicPr>
        <p:blipFill>
          <a:blip r:embed="rId3"/>
          <a:stretch>
            <a:fillRect/>
          </a:stretch>
        </p:blipFill>
        <p:spPr>
          <a:xfrm>
            <a:off x="406400" y="1415823"/>
            <a:ext cx="5453516" cy="4159146"/>
          </a:xfrm>
          <a:prstGeom prst="rect">
            <a:avLst/>
          </a:prstGeom>
        </p:spPr>
      </p:pic>
      <p:sp>
        <p:nvSpPr>
          <p:cNvPr id="7" name="TextBox 6"/>
          <p:cNvSpPr txBox="1"/>
          <p:nvPr/>
        </p:nvSpPr>
        <p:spPr>
          <a:xfrm>
            <a:off x="6730775" y="1973943"/>
            <a:ext cx="4982254" cy="507831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latinLnBrk="1" hangingPunct="0"/>
            <a:r>
              <a:rPr lang="en-US" b="1" u="sng" dirty="0"/>
              <a:t>Functionality:</a:t>
            </a:r>
          </a:p>
          <a:p>
            <a:pPr latinLnBrk="1" hangingPunct="0"/>
            <a:r>
              <a:rPr lang="en-US" dirty="0"/>
              <a:t>Chef allows us to dynamically provision and de-provision your infrastructure on demand to keep up with peaks in usage and traffic. </a:t>
            </a:r>
          </a:p>
          <a:p>
            <a:pPr marL="285750" indent="-285750" latinLnBrk="1" hangingPunct="0">
              <a:buFont typeface="Arial" panose="020B0604020202020204" pitchFamily="34" charset="0"/>
              <a:buChar char="•"/>
            </a:pPr>
            <a:r>
              <a:rPr lang="en-US" dirty="0"/>
              <a:t>It enables new services and features to be </a:t>
            </a:r>
          </a:p>
          <a:p>
            <a:pPr latinLnBrk="1" hangingPunct="0"/>
            <a:r>
              <a:rPr lang="en-US" dirty="0"/>
              <a:t>deployed and updated more frequently, with </a:t>
            </a:r>
          </a:p>
          <a:p>
            <a:pPr latinLnBrk="1" hangingPunct="0"/>
            <a:r>
              <a:rPr lang="en-US" dirty="0"/>
              <a:t>little risk of downtime. </a:t>
            </a:r>
          </a:p>
          <a:p>
            <a:pPr marL="285750" indent="-285750" latinLnBrk="1" hangingPunct="0">
              <a:buFont typeface="Arial" panose="020B0604020202020204" pitchFamily="34" charset="0"/>
              <a:buChar char="•"/>
            </a:pPr>
            <a:r>
              <a:rPr lang="en-US" dirty="0"/>
              <a:t>With Chef, we can take advantage of all the </a:t>
            </a:r>
          </a:p>
          <a:p>
            <a:pPr latinLnBrk="1" hangingPunct="0"/>
            <a:r>
              <a:rPr lang="en-US" dirty="0"/>
              <a:t>flexibility and cost savings that cloud offers. </a:t>
            </a:r>
          </a:p>
          <a:p>
            <a:pPr latinLnBrk="1" hangingPunct="0"/>
            <a:endParaRPr lang="en-US" dirty="0"/>
          </a:p>
          <a:p>
            <a:pPr latinLnBrk="1" hangingPunct="0"/>
            <a:r>
              <a:rPr lang="en-US" b="1" dirty="0"/>
              <a:t>Note: </a:t>
            </a:r>
            <a:r>
              <a:rPr lang="en-US" dirty="0"/>
              <a:t>The </a:t>
            </a:r>
            <a:r>
              <a:rPr lang="en-US" b="1" dirty="0"/>
              <a:t>Chef client</a:t>
            </a:r>
            <a:r>
              <a:rPr lang="en-US" dirty="0"/>
              <a:t> is an agent that runs on a node and performs the actual tasks that </a:t>
            </a:r>
          </a:p>
          <a:p>
            <a:pPr latinLnBrk="1" hangingPunct="0"/>
            <a:r>
              <a:rPr lang="en-US" dirty="0"/>
              <a:t>configure it. </a:t>
            </a:r>
          </a:p>
          <a:p>
            <a:pPr marL="285750" indent="-285750" latinLnBrk="1" hangingPunct="0">
              <a:buFont typeface="Arial" panose="020B0604020202020204" pitchFamily="34" charset="0"/>
              <a:buChar char="•"/>
            </a:pPr>
            <a:r>
              <a:rPr lang="en-US" dirty="0"/>
              <a:t>Chef can manage anything that can run the Chef client, like physical machines, virtual </a:t>
            </a:r>
          </a:p>
          <a:p>
            <a:pPr latinLnBrk="1" hangingPunct="0"/>
            <a:r>
              <a:rPr lang="en-US" dirty="0"/>
              <a:t>machines, containers, or cloud-based instances.</a:t>
            </a:r>
          </a:p>
          <a:p>
            <a:pPr latinLnBrk="1" hangingPunct="0"/>
            <a:endParaRPr lang="en-US" dirty="0"/>
          </a:p>
          <a:p>
            <a:pPr marL="0" marR="0" indent="0" algn="l" defTabSz="914400" rtl="0" fontAlgn="auto" latinLnBrk="1" hangingPunct="0">
              <a:lnSpc>
                <a:spcPct val="100000"/>
              </a:lnSpc>
              <a:spcBef>
                <a:spcPts val="0"/>
              </a:spcBef>
              <a:spcAft>
                <a:spcPts val="0"/>
              </a:spcAft>
              <a:buClrTx/>
              <a:buSzTx/>
              <a:buFontTx/>
              <a:buNone/>
              <a:tabLst/>
            </a:pPr>
            <a:endParaRPr kumimoji="0" lang="en-IN" sz="1800" b="0" i="0" u="none" strike="noStrike" cap="none" spc="0" normalizeH="0" baseline="0" dirty="0">
              <a:ln>
                <a:noFill/>
              </a:ln>
              <a:solidFill>
                <a:srgbClr val="000000"/>
              </a:solidFill>
              <a:effectLst/>
              <a:uFillTx/>
              <a:latin typeface="Calibri"/>
              <a:ea typeface="Calibri"/>
              <a:cs typeface="Calibri"/>
              <a:sym typeface="Calibri"/>
            </a:endParaRPr>
          </a:p>
        </p:txBody>
      </p:sp>
      <p:sp>
        <p:nvSpPr>
          <p:cNvPr id="8" name="TextBox 7"/>
          <p:cNvSpPr txBox="1"/>
          <p:nvPr/>
        </p:nvSpPr>
        <p:spPr>
          <a:xfrm>
            <a:off x="1320800" y="5849257"/>
            <a:ext cx="8215086" cy="369330"/>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latinLnBrk="1" hangingPunct="0"/>
            <a:r>
              <a:rPr lang="en-IN" dirty="0">
                <a:solidFill>
                  <a:srgbClr val="000000"/>
                </a:solidFill>
                <a:latin typeface="Calibri"/>
                <a:ea typeface="Calibri"/>
                <a:cs typeface="Calibri"/>
                <a:sym typeface="Calibri"/>
              </a:rPr>
              <a:t>Ref: https://www.edureka.co/blog/chef-tutorial/</a:t>
            </a:r>
            <a:endParaRPr kumimoji="0" lang="en-IN" sz="1800" b="0" i="0" u="none" strike="noStrike" cap="none" spc="0" normalizeH="0" baseline="0" dirty="0">
              <a:ln>
                <a:noFill/>
              </a:ln>
              <a:solidFill>
                <a:srgbClr val="000000"/>
              </a:solidFill>
              <a:effectLst/>
              <a:uFillTx/>
              <a:latin typeface="Calibri"/>
              <a:ea typeface="Calibri"/>
              <a:cs typeface="Calibri"/>
              <a:sym typeface="Calibri"/>
            </a:endParaRPr>
          </a:p>
        </p:txBody>
      </p:sp>
    </p:spTree>
    <p:extLst>
      <p:ext uri="{BB962C8B-B14F-4D97-AF65-F5344CB8AC3E}">
        <p14:creationId xmlns:p14="http://schemas.microsoft.com/office/powerpoint/2010/main" val="27925530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sz="quarter" idx="10"/>
          </p:nvPr>
        </p:nvPicPr>
        <p:blipFill>
          <a:blip r:embed="rId2">
            <a:extLst>
              <a:ext uri="{28A0092B-C50C-407E-A947-70E740481C1C}">
                <a14:useLocalDpi xmlns:a14="http://schemas.microsoft.com/office/drawing/2010/main" val="0"/>
              </a:ext>
            </a:extLst>
          </a:blip>
          <a:stretch>
            <a:fillRect/>
          </a:stretch>
        </p:blipFill>
        <p:spPr>
          <a:xfrm>
            <a:off x="769257" y="1886857"/>
            <a:ext cx="9753600" cy="3599543"/>
          </a:xfrm>
        </p:spPr>
      </p:pic>
      <p:sp>
        <p:nvSpPr>
          <p:cNvPr id="3" name="Slide Number Placeholder 2"/>
          <p:cNvSpPr>
            <a:spLocks noGrp="1"/>
          </p:cNvSpPr>
          <p:nvPr>
            <p:ph type="sldNum" sz="quarter" idx="11"/>
          </p:nvPr>
        </p:nvSpPr>
        <p:spPr/>
        <p:txBody>
          <a:bodyPr/>
          <a:lstStyle/>
          <a:p>
            <a:pPr defTabSz="914012"/>
            <a:fld id="{AC55C652-FC7F-4E15-B2B8-09AF2DB910E4}" type="slidenum">
              <a:rPr lang="en-US" smtClean="0">
                <a:solidFill>
                  <a:prstClr val="black">
                    <a:tint val="75000"/>
                  </a:prstClr>
                </a:solidFill>
              </a:rPr>
              <a:pPr defTabSz="914012"/>
              <a:t>19</a:t>
            </a:fld>
            <a:endParaRPr lang="en-US" dirty="0">
              <a:solidFill>
                <a:prstClr val="black">
                  <a:tint val="75000"/>
                </a:prstClr>
              </a:solidFill>
            </a:endParaRPr>
          </a:p>
        </p:txBody>
      </p:sp>
      <p:sp>
        <p:nvSpPr>
          <p:cNvPr id="5" name="TextBox 4"/>
          <p:cNvSpPr txBox="1"/>
          <p:nvPr/>
        </p:nvSpPr>
        <p:spPr>
          <a:xfrm>
            <a:off x="275771" y="304800"/>
            <a:ext cx="8897258" cy="861772"/>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latinLnBrk="1" hangingPunct="0"/>
            <a:r>
              <a:rPr lang="en-US" sz="3200" b="1" dirty="0"/>
              <a:t>Chef Architecture Cont...</a:t>
            </a:r>
            <a:endParaRPr lang="en-IN" sz="3200" b="1" dirty="0"/>
          </a:p>
          <a:p>
            <a:pPr marL="0" marR="0" indent="0" algn="l" defTabSz="914400" rtl="0" fontAlgn="auto" latinLnBrk="1" hangingPunct="0">
              <a:lnSpc>
                <a:spcPct val="100000"/>
              </a:lnSpc>
              <a:spcBef>
                <a:spcPts val="0"/>
              </a:spcBef>
              <a:spcAft>
                <a:spcPts val="0"/>
              </a:spcAft>
              <a:buClrTx/>
              <a:buSzTx/>
              <a:buFontTx/>
              <a:buNone/>
              <a:tabLst/>
            </a:pPr>
            <a:endParaRPr kumimoji="0" lang="en-IN" sz="1800" b="0" i="0" u="none" strike="noStrike" cap="none" spc="0" normalizeH="0" baseline="0" dirty="0">
              <a:ln>
                <a:noFill/>
              </a:ln>
              <a:solidFill>
                <a:srgbClr val="000000"/>
              </a:solidFill>
              <a:effectLst/>
              <a:uFillTx/>
              <a:latin typeface="Calibri"/>
              <a:ea typeface="Calibri"/>
              <a:cs typeface="Calibri"/>
              <a:sym typeface="Calibri"/>
            </a:endParaRPr>
          </a:p>
        </p:txBody>
      </p:sp>
    </p:spTree>
    <p:extLst>
      <p:ext uri="{BB962C8B-B14F-4D97-AF65-F5344CB8AC3E}">
        <p14:creationId xmlns:p14="http://schemas.microsoft.com/office/powerpoint/2010/main" val="30421343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Agenda</a:t>
            </a:r>
            <a:endParaRPr lang="en-IN" dirty="0"/>
          </a:p>
        </p:txBody>
      </p:sp>
      <p:sp>
        <p:nvSpPr>
          <p:cNvPr id="3" name="Slide Number Placeholder 2"/>
          <p:cNvSpPr>
            <a:spLocks noGrp="1"/>
          </p:cNvSpPr>
          <p:nvPr>
            <p:ph type="sldNum" sz="quarter" idx="11"/>
          </p:nvPr>
        </p:nvSpPr>
        <p:spPr/>
        <p:txBody>
          <a:bodyPr/>
          <a:lstStyle/>
          <a:p>
            <a:pPr defTabSz="914012"/>
            <a:fld id="{AC55C652-FC7F-4E15-B2B8-09AF2DB910E4}" type="slidenum">
              <a:rPr lang="en-US" smtClean="0">
                <a:solidFill>
                  <a:prstClr val="black">
                    <a:tint val="75000"/>
                  </a:prstClr>
                </a:solidFill>
              </a:rPr>
              <a:pPr defTabSz="914012"/>
              <a:t>2</a:t>
            </a:fld>
            <a:endParaRPr lang="en-US" dirty="0">
              <a:solidFill>
                <a:prstClr val="black">
                  <a:tint val="75000"/>
                </a:prstClr>
              </a:solidFill>
            </a:endParaRPr>
          </a:p>
        </p:txBody>
      </p:sp>
      <p:sp>
        <p:nvSpPr>
          <p:cNvPr id="4" name="TextBox 3"/>
          <p:cNvSpPr txBox="1"/>
          <p:nvPr/>
        </p:nvSpPr>
        <p:spPr>
          <a:xfrm>
            <a:off x="406400" y="1799771"/>
            <a:ext cx="10697029" cy="166199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Linux Containers - LXC and LXD.</a:t>
            </a:r>
          </a:p>
          <a:p>
            <a:pPr marL="285750" lvl="1"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Cloud orchestration technologies</a:t>
            </a:r>
          </a:p>
          <a:p>
            <a:pPr marL="285750" lvl="1"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Dockers</a:t>
            </a:r>
            <a:endParaRPr lang="en-IN" sz="2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4037196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Chef Architecture  </a:t>
            </a:r>
            <a:r>
              <a:rPr lang="en-US" dirty="0" err="1"/>
              <a:t>Cont</a:t>
            </a:r>
            <a:r>
              <a:rPr lang="en-US" dirty="0"/>
              <a:t>…</a:t>
            </a:r>
            <a:endParaRPr lang="en-IN" dirty="0"/>
          </a:p>
        </p:txBody>
      </p:sp>
      <p:sp>
        <p:nvSpPr>
          <p:cNvPr id="3" name="Slide Number Placeholder 2"/>
          <p:cNvSpPr>
            <a:spLocks noGrp="1"/>
          </p:cNvSpPr>
          <p:nvPr>
            <p:ph type="sldNum" sz="quarter" idx="11"/>
          </p:nvPr>
        </p:nvSpPr>
        <p:spPr/>
        <p:txBody>
          <a:bodyPr/>
          <a:lstStyle/>
          <a:p>
            <a:pPr defTabSz="914012"/>
            <a:fld id="{AC55C652-FC7F-4E15-B2B8-09AF2DB910E4}" type="slidenum">
              <a:rPr lang="en-US" smtClean="0">
                <a:solidFill>
                  <a:prstClr val="black">
                    <a:tint val="75000"/>
                  </a:prstClr>
                </a:solidFill>
              </a:rPr>
              <a:pPr defTabSz="914012"/>
              <a:t>20</a:t>
            </a:fld>
            <a:endParaRPr lang="en-US" dirty="0">
              <a:solidFill>
                <a:prstClr val="black">
                  <a:tint val="75000"/>
                </a:prstClr>
              </a:solidFill>
            </a:endParaRPr>
          </a:p>
        </p:txBody>
      </p:sp>
      <p:sp>
        <p:nvSpPr>
          <p:cNvPr id="5" name="TextBox 4"/>
          <p:cNvSpPr txBox="1"/>
          <p:nvPr/>
        </p:nvSpPr>
        <p:spPr>
          <a:xfrm>
            <a:off x="275771" y="1567543"/>
            <a:ext cx="11756572" cy="1200327"/>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latinLnBrk="1" hangingPunct="0"/>
            <a:endParaRPr lang="en-US" dirty="0"/>
          </a:p>
          <a:p>
            <a:pPr marL="285750" indent="-285750" latinLnBrk="1" hangingPunct="0">
              <a:buFont typeface="Arial" panose="020B0604020202020204" pitchFamily="34" charset="0"/>
              <a:buChar char="•"/>
            </a:pPr>
            <a:endParaRPr lang="en-US" dirty="0"/>
          </a:p>
          <a:p>
            <a:pPr marL="285750" indent="-285750" latinLnBrk="1" hangingPunct="0">
              <a:buFont typeface="Arial" panose="020B0604020202020204" pitchFamily="34" charset="0"/>
              <a:buChar char="•"/>
            </a:pPr>
            <a:endParaRPr lang="en-US" dirty="0"/>
          </a:p>
          <a:p>
            <a:pPr latinLnBrk="1" hangingPunct="0"/>
            <a:endParaRPr kumimoji="0" lang="en-US" sz="1800" b="0" i="0" u="none" strike="noStrike" cap="none" spc="0" normalizeH="0" dirty="0">
              <a:ln>
                <a:noFill/>
              </a:ln>
              <a:solidFill>
                <a:srgbClr val="000000"/>
              </a:solidFill>
              <a:effectLst/>
              <a:uFillTx/>
              <a:latin typeface="Calibri"/>
              <a:ea typeface="Calibri"/>
              <a:cs typeface="Calibri"/>
              <a:sym typeface="Calibri"/>
            </a:endParaRPr>
          </a:p>
        </p:txBody>
      </p:sp>
      <p:sp>
        <p:nvSpPr>
          <p:cNvPr id="4" name="TextBox 3"/>
          <p:cNvSpPr txBox="1"/>
          <p:nvPr/>
        </p:nvSpPr>
        <p:spPr>
          <a:xfrm>
            <a:off x="406400" y="1741714"/>
            <a:ext cx="11379200" cy="5170644"/>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indent="-285750" latinLnBrk="1" hangingPunct="0">
              <a:buFont typeface="Arial" panose="020B0604020202020204" pitchFamily="34" charset="0"/>
              <a:buChar char="•"/>
            </a:pPr>
            <a:r>
              <a:rPr lang="en-US" sz="2400" b="1" dirty="0"/>
              <a:t>Pull Configuration: </a:t>
            </a:r>
            <a:r>
              <a:rPr lang="en-US" sz="2400" dirty="0"/>
              <a:t> Nodes will automatically update themselves with the configurations present in the </a:t>
            </a:r>
          </a:p>
          <a:p>
            <a:pPr latinLnBrk="1" hangingPunct="0"/>
            <a:r>
              <a:rPr lang="en-US" sz="2400" dirty="0"/>
              <a:t>Server.</a:t>
            </a:r>
          </a:p>
          <a:p>
            <a:pPr marL="342900" indent="-342900" latinLnBrk="1" hangingPunct="0">
              <a:buFont typeface="Arial" panose="020B0604020202020204" pitchFamily="34" charset="0"/>
              <a:buChar char="•"/>
            </a:pPr>
            <a:r>
              <a:rPr lang="en-IN" sz="2400" dirty="0"/>
              <a:t>Chef supports multiple platforms like AIX, RHEL/CentOS, FreeBSD, OS X, </a:t>
            </a:r>
          </a:p>
          <a:p>
            <a:pPr latinLnBrk="1" hangingPunct="0"/>
            <a:r>
              <a:rPr lang="en-IN" sz="2400" dirty="0"/>
              <a:t>Solaris, Microsoft Windows and Ubuntu.</a:t>
            </a:r>
          </a:p>
          <a:p>
            <a:pPr marL="342900" indent="-342900" latinLnBrk="1" hangingPunct="0">
              <a:buFont typeface="Arial" panose="020B0604020202020204" pitchFamily="34" charset="0"/>
              <a:buChar char="•"/>
            </a:pPr>
            <a:r>
              <a:rPr lang="en-US" sz="2400" dirty="0"/>
              <a:t>Chef can be integrated with cloud-based platforms such as Amazon EC2, </a:t>
            </a:r>
          </a:p>
          <a:p>
            <a:pPr latinLnBrk="1" hangingPunct="0"/>
            <a:r>
              <a:rPr lang="en-US" sz="2400" dirty="0"/>
              <a:t>Google Cloud Platform, OpenStack, SoftLayer, Microsoft Azure and Rackspace to </a:t>
            </a:r>
          </a:p>
          <a:p>
            <a:pPr latinLnBrk="1" hangingPunct="0"/>
            <a:r>
              <a:rPr lang="en-US" sz="2400" dirty="0"/>
              <a:t>automatically provision and configure new machines.</a:t>
            </a:r>
          </a:p>
          <a:p>
            <a:pPr latinLnBrk="1" hangingPunct="0"/>
            <a:endParaRPr lang="en-US" sz="2400" dirty="0">
              <a:solidFill>
                <a:srgbClr val="000000"/>
              </a:solidFill>
              <a:latin typeface="Calibri"/>
              <a:ea typeface="Calibri"/>
              <a:cs typeface="Calibri"/>
              <a:sym typeface="Calibri"/>
            </a:endParaRPr>
          </a:p>
          <a:p>
            <a:pPr latinLnBrk="1" hangingPunct="0"/>
            <a:r>
              <a:rPr lang="en-US" sz="2400" dirty="0">
                <a:solidFill>
                  <a:srgbClr val="000000"/>
                </a:solidFill>
                <a:latin typeface="Calibri"/>
                <a:ea typeface="Calibri"/>
                <a:cs typeface="Calibri"/>
                <a:sym typeface="Calibri"/>
              </a:rPr>
              <a:t>Example demonstration of creating a chef book: </a:t>
            </a:r>
          </a:p>
          <a:p>
            <a:pPr latinLnBrk="1" hangingPunct="0"/>
            <a:r>
              <a:rPr lang="en-US" sz="2400" dirty="0">
                <a:solidFill>
                  <a:srgbClr val="000000"/>
                </a:solidFill>
                <a:latin typeface="Calibri"/>
                <a:ea typeface="Calibri"/>
                <a:cs typeface="Calibri"/>
                <a:sym typeface="Calibri"/>
              </a:rPr>
              <a:t>https://www.digitalocean.com/community/tutorials/how-to-create-simple-chef-cookbooks-to-manage-infrastructure-on-ubuntu</a:t>
            </a:r>
          </a:p>
          <a:p>
            <a:pPr latinLnBrk="1" hangingPunct="0"/>
            <a:endParaRPr lang="en-US" sz="2400" dirty="0"/>
          </a:p>
          <a:p>
            <a:pPr marL="285750" indent="-285750" latinLnBrk="1" hangingPunct="0">
              <a:buFont typeface="Arial" panose="020B0604020202020204" pitchFamily="34" charset="0"/>
              <a:buChar char="•"/>
            </a:pPr>
            <a:endParaRPr kumimoji="0" lang="en-IN" sz="1800" b="0" i="0" u="none" strike="noStrike" cap="none" spc="0" normalizeH="0" baseline="0" dirty="0">
              <a:ln>
                <a:noFill/>
              </a:ln>
              <a:solidFill>
                <a:srgbClr val="000000"/>
              </a:solidFill>
              <a:effectLst/>
              <a:uFillTx/>
              <a:latin typeface="Calibri"/>
              <a:ea typeface="Calibri"/>
              <a:cs typeface="Calibri"/>
              <a:sym typeface="Calibri"/>
            </a:endParaRPr>
          </a:p>
        </p:txBody>
      </p:sp>
    </p:spTree>
    <p:extLst>
      <p:ext uri="{BB962C8B-B14F-4D97-AF65-F5344CB8AC3E}">
        <p14:creationId xmlns:p14="http://schemas.microsoft.com/office/powerpoint/2010/main" val="26201146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Chef cookbooks</a:t>
            </a:r>
            <a:endParaRPr lang="en-IN" dirty="0"/>
          </a:p>
        </p:txBody>
      </p:sp>
      <p:sp>
        <p:nvSpPr>
          <p:cNvPr id="3" name="Slide Number Placeholder 2"/>
          <p:cNvSpPr>
            <a:spLocks noGrp="1"/>
          </p:cNvSpPr>
          <p:nvPr>
            <p:ph type="sldNum" sz="quarter" idx="11"/>
          </p:nvPr>
        </p:nvSpPr>
        <p:spPr/>
        <p:txBody>
          <a:bodyPr/>
          <a:lstStyle/>
          <a:p>
            <a:pPr defTabSz="914012"/>
            <a:fld id="{AC55C652-FC7F-4E15-B2B8-09AF2DB910E4}" type="slidenum">
              <a:rPr lang="en-US" smtClean="0">
                <a:solidFill>
                  <a:prstClr val="black">
                    <a:tint val="75000"/>
                  </a:prstClr>
                </a:solidFill>
              </a:rPr>
              <a:pPr defTabSz="914012"/>
              <a:t>21</a:t>
            </a:fld>
            <a:endParaRPr lang="en-US" dirty="0">
              <a:solidFill>
                <a:prstClr val="black">
                  <a:tint val="75000"/>
                </a:prstClr>
              </a:solidFill>
            </a:endParaRPr>
          </a:p>
        </p:txBody>
      </p:sp>
      <p:sp>
        <p:nvSpPr>
          <p:cNvPr id="4" name="TextBox 3"/>
          <p:cNvSpPr txBox="1"/>
          <p:nvPr/>
        </p:nvSpPr>
        <p:spPr>
          <a:xfrm>
            <a:off x="406400" y="1567543"/>
            <a:ext cx="11364686" cy="5632309"/>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indent="-285750" latinLnBrk="1" hangingPunct="0">
              <a:buFont typeface="Arial" panose="020B0604020202020204" pitchFamily="34" charset="0"/>
              <a:buChar char="•"/>
            </a:pPr>
            <a:r>
              <a:rPr lang="en-US" dirty="0"/>
              <a:t>Chef uses </a:t>
            </a:r>
            <a:r>
              <a:rPr lang="en-US" b="1" dirty="0"/>
              <a:t>cookbooks</a:t>
            </a:r>
            <a:r>
              <a:rPr lang="en-US" dirty="0"/>
              <a:t> to determine how each node should be configured.</a:t>
            </a:r>
          </a:p>
          <a:p>
            <a:pPr marL="285750" indent="-285750" latinLnBrk="1" hangingPunct="0">
              <a:buFont typeface="Arial" panose="020B0604020202020204" pitchFamily="34" charset="0"/>
              <a:buChar char="•"/>
            </a:pPr>
            <a:r>
              <a:rPr lang="en-US" dirty="0"/>
              <a:t>Cookbooks are usually used to handle one specific service, application, or functionality. For instance, </a:t>
            </a:r>
            <a:r>
              <a:rPr lang="en-US" b="1" dirty="0"/>
              <a:t>a cookbook can be created  to set and sync the node’s time with a specific server. It may install and </a:t>
            </a:r>
          </a:p>
          <a:p>
            <a:pPr latinLnBrk="1" hangingPunct="0"/>
            <a:r>
              <a:rPr lang="en-US" b="1" dirty="0"/>
              <a:t>   configure a database application. Cookbooks are basically packages for infrastructure choices.</a:t>
            </a:r>
          </a:p>
          <a:p>
            <a:pPr marL="285750" indent="-285750" latinLnBrk="1" hangingPunct="0">
              <a:buFont typeface="Arial" panose="020B0604020202020204" pitchFamily="34" charset="0"/>
              <a:buChar char="•"/>
            </a:pPr>
            <a:r>
              <a:rPr lang="en-US" dirty="0"/>
              <a:t>Cookbooks consist of multiple </a:t>
            </a:r>
            <a:r>
              <a:rPr lang="en-US" b="1" dirty="0"/>
              <a:t>recipes</a:t>
            </a:r>
            <a:r>
              <a:rPr lang="en-US" dirty="0"/>
              <a:t>; a recipe is an automation script for a particular service that’s written using the Ruby language.</a:t>
            </a:r>
          </a:p>
          <a:p>
            <a:pPr latinLnBrk="1" hangingPunct="0"/>
            <a:endParaRPr lang="en-US" b="1" dirty="0"/>
          </a:p>
          <a:p>
            <a:pPr marL="285750" indent="-285750" latinLnBrk="1" hangingPunct="0">
              <a:buFont typeface="Arial" panose="020B0604020202020204" pitchFamily="34" charset="0"/>
              <a:buChar char="•"/>
            </a:pPr>
            <a:r>
              <a:rPr lang="en-US" dirty="0"/>
              <a:t>Cookbooks are created on the workstation and then uploaded to a Chef server.</a:t>
            </a:r>
          </a:p>
          <a:p>
            <a:pPr marL="285750" indent="-285750" latinLnBrk="1" hangingPunct="0">
              <a:buFont typeface="Arial" panose="020B0604020202020204" pitchFamily="34" charset="0"/>
              <a:buChar char="•"/>
            </a:pPr>
            <a:r>
              <a:rPr lang="en-US" dirty="0"/>
              <a:t>From there, recipes and policies described within the cookbook can be assigned to nodes as part of the </a:t>
            </a:r>
          </a:p>
          <a:p>
            <a:pPr latinLnBrk="1" hangingPunct="0"/>
            <a:r>
              <a:rPr lang="en-US" dirty="0"/>
              <a:t>node’s “run-list”.</a:t>
            </a:r>
          </a:p>
          <a:p>
            <a:pPr marL="285750" indent="-285750" latinLnBrk="1" hangingPunct="0">
              <a:buFont typeface="Arial" panose="020B0604020202020204" pitchFamily="34" charset="0"/>
              <a:buChar char="•"/>
            </a:pPr>
            <a:r>
              <a:rPr lang="en-US" dirty="0"/>
              <a:t>A run-list is a sequential list of recipes and roles that are run on a node by chef-client in order to bring the </a:t>
            </a:r>
          </a:p>
          <a:p>
            <a:pPr latinLnBrk="1" hangingPunct="0"/>
            <a:r>
              <a:rPr lang="en-US" dirty="0"/>
              <a:t>node into compliance with the policy you set for it.</a:t>
            </a:r>
          </a:p>
          <a:p>
            <a:pPr marL="285750" indent="-285750" latinLnBrk="1" hangingPunct="0">
              <a:buFont typeface="Arial" panose="020B0604020202020204" pitchFamily="34" charset="0"/>
              <a:buChar char="•"/>
            </a:pPr>
            <a:endParaRPr lang="en-US" dirty="0"/>
          </a:p>
          <a:p>
            <a:pPr latinLnBrk="1" hangingPunct="0"/>
            <a:endParaRPr lang="en-US" dirty="0"/>
          </a:p>
          <a:p>
            <a:pPr latinLnBrk="1" hangingPunct="0"/>
            <a:r>
              <a:rPr lang="en-US" dirty="0"/>
              <a:t>Note1: </a:t>
            </a:r>
            <a:r>
              <a:rPr lang="en-US" dirty="0">
                <a:hlinkClick r:id="rId2"/>
              </a:rPr>
              <a:t>https://www.linode.com/docs/guides/beginners-guide-chef/</a:t>
            </a:r>
            <a:r>
              <a:rPr lang="en-US" dirty="0"/>
              <a:t> and </a:t>
            </a:r>
            <a:r>
              <a:rPr lang="en-US" dirty="0">
                <a:hlinkClick r:id="rId3"/>
              </a:rPr>
              <a:t>https://docs.chef.io/chef_overview/</a:t>
            </a:r>
            <a:endParaRPr lang="en-US" dirty="0"/>
          </a:p>
          <a:p>
            <a:pPr latinLnBrk="1" hangingPunct="0"/>
            <a:endParaRPr lang="en-US" dirty="0"/>
          </a:p>
          <a:p>
            <a:pPr latinLnBrk="1" hangingPunct="0"/>
            <a:r>
              <a:rPr lang="en-US" dirty="0"/>
              <a:t>Note2: </a:t>
            </a:r>
            <a:r>
              <a:rPr lang="en-US" dirty="0">
                <a:hlinkClick r:id="rId4"/>
              </a:rPr>
              <a:t>https://www.digitalocean.com/community/tutorials/how-to-create-simple-chef-cookbooks-to-manage-infrastructure-on-ubuntu</a:t>
            </a:r>
            <a:endParaRPr lang="en-US" dirty="0"/>
          </a:p>
          <a:p>
            <a:pPr latinLnBrk="1" hangingPunct="0"/>
            <a:endParaRPr lang="en-US" dirty="0"/>
          </a:p>
          <a:p>
            <a:pPr marL="285750" indent="-285750" latinLnBrk="1" hangingPunct="0">
              <a:buFont typeface="Arial" panose="020B0604020202020204" pitchFamily="34" charset="0"/>
              <a:buChar char="•"/>
            </a:pPr>
            <a:endParaRPr kumimoji="0" lang="en-IN" sz="1800" b="0" i="0" u="none" strike="noStrike" cap="none" spc="0" normalizeH="0" baseline="0" dirty="0">
              <a:ln>
                <a:noFill/>
              </a:ln>
              <a:solidFill>
                <a:srgbClr val="000000"/>
              </a:solidFill>
              <a:effectLst/>
              <a:uFillTx/>
              <a:latin typeface="Calibri"/>
              <a:ea typeface="Calibri"/>
              <a:cs typeface="Calibri"/>
              <a:sym typeface="Calibri"/>
            </a:endParaRPr>
          </a:p>
        </p:txBody>
      </p:sp>
    </p:spTree>
    <p:extLst>
      <p:ext uri="{BB962C8B-B14F-4D97-AF65-F5344CB8AC3E}">
        <p14:creationId xmlns:p14="http://schemas.microsoft.com/office/powerpoint/2010/main" val="22754152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406400" y="152400"/>
            <a:ext cx="10580914" cy="1143000"/>
          </a:xfrm>
        </p:spPr>
        <p:txBody>
          <a:bodyPr>
            <a:normAutofit/>
          </a:bodyPr>
          <a:lstStyle/>
          <a:p>
            <a:r>
              <a:rPr lang="en-US" dirty="0"/>
              <a:t>There are broadly two ways to manage your configurations namely Push and Pull configurations.</a:t>
            </a:r>
          </a:p>
          <a:p>
            <a:endParaRPr lang="en-IN" dirty="0"/>
          </a:p>
        </p:txBody>
      </p:sp>
      <p:sp>
        <p:nvSpPr>
          <p:cNvPr id="3" name="Slide Number Placeholder 2"/>
          <p:cNvSpPr>
            <a:spLocks noGrp="1"/>
          </p:cNvSpPr>
          <p:nvPr>
            <p:ph type="sldNum" sz="quarter" idx="11"/>
          </p:nvPr>
        </p:nvSpPr>
        <p:spPr/>
        <p:txBody>
          <a:bodyPr/>
          <a:lstStyle/>
          <a:p>
            <a:pPr defTabSz="914012"/>
            <a:fld id="{AC55C652-FC7F-4E15-B2B8-09AF2DB910E4}" type="slidenum">
              <a:rPr lang="en-US" smtClean="0">
                <a:solidFill>
                  <a:prstClr val="black">
                    <a:tint val="75000"/>
                  </a:prstClr>
                </a:solidFill>
              </a:rPr>
              <a:pPr defTabSz="914012"/>
              <a:t>22</a:t>
            </a:fld>
            <a:endParaRPr lang="en-US" dirty="0">
              <a:solidFill>
                <a:prstClr val="black">
                  <a:tint val="75000"/>
                </a:prstClr>
              </a:solidFill>
            </a:endParaRPr>
          </a:p>
        </p:txBody>
      </p:sp>
      <p:sp>
        <p:nvSpPr>
          <p:cNvPr id="4" name="TextBox 3"/>
          <p:cNvSpPr txBox="1"/>
          <p:nvPr/>
        </p:nvSpPr>
        <p:spPr>
          <a:xfrm>
            <a:off x="406400" y="1524000"/>
            <a:ext cx="11146971" cy="258532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latinLnBrk="1" hangingPunct="0"/>
            <a:r>
              <a:rPr lang="en-US" sz="1600" b="1" dirty="0"/>
              <a:t>Pull Configuration: </a:t>
            </a:r>
            <a:r>
              <a:rPr lang="en-US" sz="1600" dirty="0"/>
              <a:t> In this type of Configuration Management, the nodes poll a centralized server </a:t>
            </a:r>
          </a:p>
          <a:p>
            <a:pPr latinLnBrk="1" hangingPunct="0"/>
            <a:r>
              <a:rPr lang="en-US" sz="1600" dirty="0"/>
              <a:t>periodically for updates. These nodes are dynamically configured so basically they are pulling configurations </a:t>
            </a:r>
          </a:p>
          <a:p>
            <a:pPr latinLnBrk="1" hangingPunct="0"/>
            <a:r>
              <a:rPr lang="en-US" sz="1600" dirty="0"/>
              <a:t>from the centralized server. </a:t>
            </a:r>
          </a:p>
          <a:p>
            <a:pPr latinLnBrk="1" hangingPunct="0"/>
            <a:r>
              <a:rPr lang="en-US" sz="1600" dirty="0"/>
              <a:t>Pull configuration is used by tools like Chef, Puppet etc. </a:t>
            </a:r>
          </a:p>
          <a:p>
            <a:pPr latinLnBrk="1" hangingPunct="0"/>
            <a:endParaRPr lang="en-US" sz="1600" dirty="0"/>
          </a:p>
          <a:p>
            <a:pPr latinLnBrk="1" hangingPunct="0"/>
            <a:r>
              <a:rPr lang="en-US" sz="1600" b="1" dirty="0"/>
              <a:t>Push Configuration: </a:t>
            </a:r>
            <a:r>
              <a:rPr lang="en-US" sz="1600" dirty="0"/>
              <a:t>In this type of Configuration Management, the centralized Server pushes the </a:t>
            </a:r>
          </a:p>
          <a:p>
            <a:pPr latinLnBrk="1" hangingPunct="0"/>
            <a:r>
              <a:rPr lang="en-US" sz="1600" dirty="0"/>
              <a:t>configurations to the nodes. Unlike Pull Configuration, there are </a:t>
            </a:r>
            <a:r>
              <a:rPr lang="en-US" sz="1600" b="1" dirty="0"/>
              <a:t>certain commands that have to be executed in the centralized server</a:t>
            </a:r>
            <a:r>
              <a:rPr lang="en-US" sz="1600" dirty="0"/>
              <a:t> in order to configure the nodes.</a:t>
            </a:r>
          </a:p>
          <a:p>
            <a:pPr latinLnBrk="1" hangingPunct="0"/>
            <a:r>
              <a:rPr lang="en-US" sz="1600" dirty="0"/>
              <a:t>Push configuration is used by tools like </a:t>
            </a:r>
            <a:r>
              <a:rPr lang="en-IN" sz="1600" dirty="0"/>
              <a:t> </a:t>
            </a:r>
            <a:r>
              <a:rPr lang="en-IN" sz="1600" dirty="0" err="1"/>
              <a:t>Ansible</a:t>
            </a:r>
            <a:r>
              <a:rPr lang="en-IN" sz="1600" dirty="0"/>
              <a:t> and Salt Stack</a:t>
            </a:r>
            <a:endParaRPr lang="en-US" sz="1600" dirty="0"/>
          </a:p>
          <a:p>
            <a:pPr latinLnBrk="1" hangingPunct="0"/>
            <a:endParaRPr kumimoji="0" lang="en-IN" sz="1800" b="0" i="0" u="none" strike="noStrike" cap="none" spc="0" normalizeH="0" baseline="0" dirty="0">
              <a:ln>
                <a:noFill/>
              </a:ln>
              <a:solidFill>
                <a:srgbClr val="000000"/>
              </a:solidFill>
              <a:effectLst/>
              <a:uFillTx/>
              <a:latin typeface="Calibri"/>
              <a:ea typeface="Calibri"/>
              <a:cs typeface="Calibri"/>
              <a:sym typeface="Calibri"/>
            </a:endParaRPr>
          </a:p>
        </p:txBody>
      </p:sp>
      <p:pic>
        <p:nvPicPr>
          <p:cNvPr id="7" name="Picture 6"/>
          <p:cNvPicPr>
            <a:picLocks noChangeAspect="1"/>
          </p:cNvPicPr>
          <p:nvPr/>
        </p:nvPicPr>
        <p:blipFill>
          <a:blip r:embed="rId2"/>
          <a:stretch>
            <a:fillRect/>
          </a:stretch>
        </p:blipFill>
        <p:spPr>
          <a:xfrm>
            <a:off x="1793648" y="3863068"/>
            <a:ext cx="6543675" cy="2724150"/>
          </a:xfrm>
          <a:prstGeom prst="rect">
            <a:avLst/>
          </a:prstGeom>
        </p:spPr>
      </p:pic>
      <p:sp>
        <p:nvSpPr>
          <p:cNvPr id="8" name="TextBox 7"/>
          <p:cNvSpPr txBox="1"/>
          <p:nvPr/>
        </p:nvSpPr>
        <p:spPr>
          <a:xfrm>
            <a:off x="9347200" y="5225143"/>
            <a:ext cx="2627086" cy="646329"/>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latinLnBrk="1" hangingPunct="0"/>
            <a:r>
              <a:rPr lang="en-US" b="1" dirty="0">
                <a:solidFill>
                  <a:srgbClr val="000000"/>
                </a:solidFill>
                <a:latin typeface="Calibri"/>
                <a:ea typeface="Calibri"/>
                <a:cs typeface="Calibri"/>
                <a:sym typeface="Calibri"/>
              </a:rPr>
              <a:t>Ref: https://www.edureka.co/blog/what-is-chef/</a:t>
            </a:r>
            <a:endParaRPr kumimoji="0" lang="en-IN" sz="1800" b="1" i="0" u="none" strike="noStrike" cap="none" spc="0" normalizeH="0" baseline="0" dirty="0">
              <a:ln>
                <a:noFill/>
              </a:ln>
              <a:solidFill>
                <a:srgbClr val="000000"/>
              </a:solidFill>
              <a:effectLst/>
              <a:uFillTx/>
              <a:latin typeface="Calibri"/>
              <a:ea typeface="Calibri"/>
              <a:cs typeface="Calibri"/>
              <a:sym typeface="Calibri"/>
            </a:endParaRPr>
          </a:p>
        </p:txBody>
      </p:sp>
    </p:spTree>
    <p:extLst>
      <p:ext uri="{BB962C8B-B14F-4D97-AF65-F5344CB8AC3E}">
        <p14:creationId xmlns:p14="http://schemas.microsoft.com/office/powerpoint/2010/main" val="1291052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2. Puppet</a:t>
            </a:r>
            <a:endParaRPr lang="en-IN" dirty="0"/>
          </a:p>
        </p:txBody>
      </p:sp>
      <p:sp>
        <p:nvSpPr>
          <p:cNvPr id="3" name="Slide Number Placeholder 2"/>
          <p:cNvSpPr>
            <a:spLocks noGrp="1"/>
          </p:cNvSpPr>
          <p:nvPr>
            <p:ph type="sldNum" sz="quarter" idx="11"/>
          </p:nvPr>
        </p:nvSpPr>
        <p:spPr/>
        <p:txBody>
          <a:bodyPr/>
          <a:lstStyle/>
          <a:p>
            <a:pPr defTabSz="914012"/>
            <a:fld id="{AC55C652-FC7F-4E15-B2B8-09AF2DB910E4}" type="slidenum">
              <a:rPr lang="en-US" smtClean="0">
                <a:solidFill>
                  <a:prstClr val="black">
                    <a:tint val="75000"/>
                  </a:prstClr>
                </a:solidFill>
              </a:rPr>
              <a:pPr defTabSz="914012"/>
              <a:t>23</a:t>
            </a:fld>
            <a:endParaRPr lang="en-US" dirty="0">
              <a:solidFill>
                <a:prstClr val="black">
                  <a:tint val="75000"/>
                </a:prstClr>
              </a:solidFill>
            </a:endParaRPr>
          </a:p>
        </p:txBody>
      </p:sp>
      <p:sp>
        <p:nvSpPr>
          <p:cNvPr id="4" name="TextBox 3"/>
          <p:cNvSpPr txBox="1"/>
          <p:nvPr/>
        </p:nvSpPr>
        <p:spPr>
          <a:xfrm>
            <a:off x="217714" y="1785257"/>
            <a:ext cx="11727543" cy="3200874"/>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latinLnBrk="1" hangingPunct="0"/>
            <a:r>
              <a:rPr lang="en-US" sz="2000" b="1" dirty="0"/>
              <a:t>What is Puppet?</a:t>
            </a:r>
          </a:p>
          <a:p>
            <a:pPr marL="342900" indent="-342900" latinLnBrk="1" hangingPunct="0">
              <a:buFont typeface="Arial" panose="020B0604020202020204" pitchFamily="34" charset="0"/>
              <a:buChar char="•"/>
            </a:pPr>
            <a:r>
              <a:rPr lang="en-US" sz="2000" dirty="0"/>
              <a:t>Puppet is a Configuration Management tool </a:t>
            </a:r>
            <a:r>
              <a:rPr lang="en-US" dirty="0"/>
              <a:t> and can be used to install and manage software on existing </a:t>
            </a:r>
          </a:p>
          <a:p>
            <a:pPr latinLnBrk="1" hangingPunct="0"/>
            <a:r>
              <a:rPr lang="en-US" dirty="0"/>
              <a:t>server instances (e.g., installation of packages, starting of services, installing scripts or </a:t>
            </a:r>
            <a:r>
              <a:rPr lang="en-US" dirty="0" err="1"/>
              <a:t>config</a:t>
            </a:r>
            <a:r>
              <a:rPr lang="en-US" dirty="0"/>
              <a:t> files on the instance). </a:t>
            </a:r>
          </a:p>
          <a:p>
            <a:pPr marL="285750" indent="-285750" latinLnBrk="1" hangingPunct="0">
              <a:buFont typeface="Arial" panose="020B0604020202020204" pitchFamily="34" charset="0"/>
              <a:buChar char="•"/>
            </a:pPr>
            <a:r>
              <a:rPr lang="en-US" dirty="0"/>
              <a:t>Puppet is also used as a software deployment tool. It is an open-source configuration management software </a:t>
            </a:r>
          </a:p>
          <a:p>
            <a:pPr latinLnBrk="1" hangingPunct="0"/>
            <a:r>
              <a:rPr lang="en-US" dirty="0"/>
              <a:t>   widely used for server configuration, management, deployment, and orchestration of various applications and </a:t>
            </a:r>
          </a:p>
          <a:p>
            <a:pPr latinLnBrk="1" hangingPunct="0"/>
            <a:r>
              <a:rPr lang="en-US" dirty="0"/>
              <a:t>    services across the whole infrastructure of an organization.</a:t>
            </a:r>
          </a:p>
          <a:p>
            <a:pPr marL="285750" indent="-285750" latinLnBrk="1" hangingPunct="0">
              <a:buFont typeface="Arial" panose="020B0604020202020204" pitchFamily="34" charset="0"/>
              <a:buChar char="•"/>
            </a:pPr>
            <a:r>
              <a:rPr lang="en-US" dirty="0"/>
              <a:t>Puppet is specially designed to manage the configuration of Linux and Windows systems. </a:t>
            </a:r>
          </a:p>
          <a:p>
            <a:pPr marL="285750" indent="-285750" latinLnBrk="1" hangingPunct="0">
              <a:buFont typeface="Arial" panose="020B0604020202020204" pitchFamily="34" charset="0"/>
              <a:buChar char="•"/>
            </a:pPr>
            <a:r>
              <a:rPr lang="en-US" dirty="0"/>
              <a:t>It is written in Ruby and uses its unique </a:t>
            </a:r>
            <a:r>
              <a:rPr lang="en-US" b="1" dirty="0"/>
              <a:t>D</a:t>
            </a:r>
            <a:r>
              <a:rPr lang="en-US" dirty="0"/>
              <a:t>omain </a:t>
            </a:r>
            <a:r>
              <a:rPr lang="en-US" b="1" dirty="0"/>
              <a:t>S</a:t>
            </a:r>
            <a:r>
              <a:rPr lang="en-US" dirty="0"/>
              <a:t>pecific </a:t>
            </a:r>
            <a:r>
              <a:rPr lang="en-US" b="1" dirty="0"/>
              <a:t>L</a:t>
            </a:r>
            <a:r>
              <a:rPr lang="en-US" dirty="0"/>
              <a:t>anguage (DSL) to describe system configuration.</a:t>
            </a:r>
            <a:endParaRPr lang="en-US" sz="2000" dirty="0"/>
          </a:p>
          <a:p>
            <a:pPr marL="285750" indent="-285750" latinLnBrk="1" hangingPunct="0">
              <a:buFont typeface="Arial" panose="020B0604020202020204" pitchFamily="34" charset="0"/>
              <a:buChar char="•"/>
            </a:pPr>
            <a:r>
              <a:rPr lang="en-US" dirty="0"/>
              <a:t>They do the heavy lifting of making one or many instances perform their roles without the user needing to </a:t>
            </a:r>
          </a:p>
          <a:p>
            <a:pPr latinLnBrk="1" hangingPunct="0"/>
            <a:r>
              <a:rPr lang="en-US" dirty="0"/>
              <a:t>specify the exact commands. No more manual configuration or ad-hoc scripts are needed.</a:t>
            </a:r>
            <a:endParaRPr lang="en-US" sz="2000" dirty="0"/>
          </a:p>
          <a:p>
            <a:pPr marL="0" marR="0" indent="0" algn="l" defTabSz="914400" rtl="0" fontAlgn="auto" latinLnBrk="1" hangingPunct="0">
              <a:lnSpc>
                <a:spcPct val="100000"/>
              </a:lnSpc>
              <a:spcBef>
                <a:spcPts val="0"/>
              </a:spcBef>
              <a:spcAft>
                <a:spcPts val="0"/>
              </a:spcAft>
              <a:buClrTx/>
              <a:buSzTx/>
              <a:buFontTx/>
              <a:buNone/>
              <a:tabLst/>
            </a:pPr>
            <a:endParaRPr kumimoji="0" lang="en-IN" sz="1800" b="0" i="0" u="none" strike="noStrike" cap="none" spc="0" normalizeH="0" baseline="0" dirty="0">
              <a:ln>
                <a:noFill/>
              </a:ln>
              <a:solidFill>
                <a:srgbClr val="000000"/>
              </a:solidFill>
              <a:effectLst/>
              <a:uFillTx/>
              <a:latin typeface="Calibri"/>
              <a:ea typeface="Calibri"/>
              <a:cs typeface="Calibri"/>
              <a:sym typeface="Calibri"/>
            </a:endParaRPr>
          </a:p>
        </p:txBody>
      </p:sp>
    </p:spTree>
    <p:extLst>
      <p:ext uri="{BB962C8B-B14F-4D97-AF65-F5344CB8AC3E}">
        <p14:creationId xmlns:p14="http://schemas.microsoft.com/office/powerpoint/2010/main" val="1132479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normAutofit/>
          </a:bodyPr>
          <a:lstStyle/>
          <a:p>
            <a:r>
              <a:rPr lang="en-US" dirty="0"/>
              <a:t>Puppet  (</a:t>
            </a:r>
            <a:r>
              <a:rPr lang="en-US" dirty="0" err="1"/>
              <a:t>Cont</a:t>
            </a:r>
            <a:r>
              <a:rPr lang="en-US" dirty="0"/>
              <a:t>…)</a:t>
            </a:r>
            <a:endParaRPr lang="en-IN" dirty="0"/>
          </a:p>
        </p:txBody>
      </p:sp>
      <p:sp>
        <p:nvSpPr>
          <p:cNvPr id="3" name="Slide Number Placeholder 2"/>
          <p:cNvSpPr>
            <a:spLocks noGrp="1"/>
          </p:cNvSpPr>
          <p:nvPr>
            <p:ph type="sldNum" sz="quarter" idx="11"/>
          </p:nvPr>
        </p:nvSpPr>
        <p:spPr/>
        <p:txBody>
          <a:bodyPr/>
          <a:lstStyle/>
          <a:p>
            <a:pPr defTabSz="914012"/>
            <a:fld id="{AC55C652-FC7F-4E15-B2B8-09AF2DB910E4}" type="slidenum">
              <a:rPr lang="en-US" smtClean="0">
                <a:solidFill>
                  <a:prstClr val="black">
                    <a:tint val="75000"/>
                  </a:prstClr>
                </a:solidFill>
              </a:rPr>
              <a:pPr defTabSz="914012"/>
              <a:t>24</a:t>
            </a:fld>
            <a:endParaRPr lang="en-US" dirty="0">
              <a:solidFill>
                <a:prstClr val="black">
                  <a:tint val="75000"/>
                </a:prstClr>
              </a:solidFill>
            </a:endParaRPr>
          </a:p>
        </p:txBody>
      </p:sp>
      <p:sp>
        <p:nvSpPr>
          <p:cNvPr id="4" name="TextBox 3"/>
          <p:cNvSpPr txBox="1"/>
          <p:nvPr/>
        </p:nvSpPr>
        <p:spPr>
          <a:xfrm>
            <a:off x="406400" y="1524000"/>
            <a:ext cx="10929257" cy="923328"/>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indent="-285750" latinLnBrk="1" hangingPunct="0">
              <a:buFont typeface="Arial" panose="020B0604020202020204" pitchFamily="34" charset="0"/>
              <a:buChar char="•"/>
            </a:pPr>
            <a:r>
              <a:rPr lang="en-US" dirty="0"/>
              <a:t>It requires installation of a master server and client agent in target nodes, </a:t>
            </a:r>
            <a:r>
              <a:rPr lang="en-US" b="1" dirty="0"/>
              <a:t>and includes an option for a </a:t>
            </a:r>
          </a:p>
          <a:p>
            <a:pPr latinLnBrk="1" hangingPunct="0"/>
            <a:r>
              <a:rPr lang="en-US" b="1" dirty="0"/>
              <a:t>     standalone client. </a:t>
            </a:r>
          </a:p>
          <a:p>
            <a:pPr marL="285750" indent="-285750" latinLnBrk="1" hangingPunct="0">
              <a:buFont typeface="Arial" panose="020B0604020202020204" pitchFamily="34" charset="0"/>
              <a:buChar char="•"/>
            </a:pPr>
            <a:endParaRPr kumimoji="0" lang="en-IN" sz="1800" b="0" i="0" u="none" strike="noStrike" cap="none" spc="0" normalizeH="0" baseline="0" dirty="0">
              <a:ln>
                <a:noFill/>
              </a:ln>
              <a:solidFill>
                <a:srgbClr val="000000"/>
              </a:solidFill>
              <a:effectLst/>
              <a:uFillTx/>
              <a:latin typeface="Calibri"/>
              <a:ea typeface="Calibri"/>
              <a:cs typeface="Calibri"/>
              <a:sym typeface="Calibri"/>
            </a:endParaRPr>
          </a:p>
        </p:txBody>
      </p:sp>
      <p:pic>
        <p:nvPicPr>
          <p:cNvPr id="5" name="Picture 4"/>
          <p:cNvPicPr>
            <a:picLocks noChangeAspect="1"/>
          </p:cNvPicPr>
          <p:nvPr/>
        </p:nvPicPr>
        <p:blipFill>
          <a:blip r:embed="rId2"/>
          <a:stretch>
            <a:fillRect/>
          </a:stretch>
        </p:blipFill>
        <p:spPr>
          <a:xfrm>
            <a:off x="1538514" y="2724328"/>
            <a:ext cx="6270172" cy="3032036"/>
          </a:xfrm>
          <a:prstGeom prst="rect">
            <a:avLst/>
          </a:prstGeom>
        </p:spPr>
      </p:pic>
    </p:spTree>
    <p:extLst>
      <p:ext uri="{BB962C8B-B14F-4D97-AF65-F5344CB8AC3E}">
        <p14:creationId xmlns:p14="http://schemas.microsoft.com/office/powerpoint/2010/main" val="15068227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normAutofit/>
          </a:bodyPr>
          <a:lstStyle/>
          <a:p>
            <a:r>
              <a:rPr lang="en-US" dirty="0"/>
              <a:t>Puppet</a:t>
            </a:r>
            <a:endParaRPr lang="en-IN" dirty="0"/>
          </a:p>
        </p:txBody>
      </p:sp>
      <p:sp>
        <p:nvSpPr>
          <p:cNvPr id="3" name="Slide Number Placeholder 2"/>
          <p:cNvSpPr>
            <a:spLocks noGrp="1"/>
          </p:cNvSpPr>
          <p:nvPr>
            <p:ph type="sldNum" sz="quarter" idx="11"/>
          </p:nvPr>
        </p:nvSpPr>
        <p:spPr/>
        <p:txBody>
          <a:bodyPr/>
          <a:lstStyle/>
          <a:p>
            <a:pPr defTabSz="914012"/>
            <a:fld id="{AC55C652-FC7F-4E15-B2B8-09AF2DB910E4}" type="slidenum">
              <a:rPr lang="en-US" smtClean="0">
                <a:solidFill>
                  <a:prstClr val="black">
                    <a:tint val="75000"/>
                  </a:prstClr>
                </a:solidFill>
              </a:rPr>
              <a:pPr defTabSz="914012"/>
              <a:t>25</a:t>
            </a:fld>
            <a:endParaRPr lang="en-US" dirty="0">
              <a:solidFill>
                <a:prstClr val="black">
                  <a:tint val="75000"/>
                </a:prstClr>
              </a:solidFill>
            </a:endParaRPr>
          </a:p>
        </p:txBody>
      </p:sp>
      <p:pic>
        <p:nvPicPr>
          <p:cNvPr id="6" name="Picture 5"/>
          <p:cNvPicPr>
            <a:picLocks noChangeAspect="1"/>
          </p:cNvPicPr>
          <p:nvPr/>
        </p:nvPicPr>
        <p:blipFill>
          <a:blip r:embed="rId2"/>
          <a:stretch>
            <a:fillRect/>
          </a:stretch>
        </p:blipFill>
        <p:spPr>
          <a:xfrm>
            <a:off x="1393370" y="1528762"/>
            <a:ext cx="9695543" cy="4146324"/>
          </a:xfrm>
          <a:prstGeom prst="rect">
            <a:avLst/>
          </a:prstGeom>
        </p:spPr>
      </p:pic>
      <p:sp>
        <p:nvSpPr>
          <p:cNvPr id="7" name="TextBox 6"/>
          <p:cNvSpPr txBox="1"/>
          <p:nvPr/>
        </p:nvSpPr>
        <p:spPr>
          <a:xfrm>
            <a:off x="1509486" y="5675086"/>
            <a:ext cx="6241143" cy="369330"/>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latinLnBrk="1" hangingPunct="0"/>
            <a:r>
              <a:rPr lang="en-IN" dirty="0">
                <a:solidFill>
                  <a:srgbClr val="000000"/>
                </a:solidFill>
                <a:latin typeface="Calibri"/>
                <a:ea typeface="Calibri"/>
                <a:cs typeface="Calibri"/>
                <a:sym typeface="Calibri"/>
              </a:rPr>
              <a:t>https://www.edureka.co/blog/puppet-tutorial/</a:t>
            </a:r>
            <a:endParaRPr kumimoji="0" lang="en-IN" sz="1800" b="0" i="0" u="none" strike="noStrike" cap="none" spc="0" normalizeH="0" baseline="0" dirty="0">
              <a:ln>
                <a:noFill/>
              </a:ln>
              <a:solidFill>
                <a:srgbClr val="000000"/>
              </a:solidFill>
              <a:effectLst/>
              <a:uFillTx/>
              <a:latin typeface="Calibri"/>
              <a:ea typeface="Calibri"/>
              <a:cs typeface="Calibri"/>
              <a:sym typeface="Calibri"/>
            </a:endParaRPr>
          </a:p>
        </p:txBody>
      </p:sp>
    </p:spTree>
    <p:extLst>
      <p:ext uri="{BB962C8B-B14F-4D97-AF65-F5344CB8AC3E}">
        <p14:creationId xmlns:p14="http://schemas.microsoft.com/office/powerpoint/2010/main" val="17036323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Puppet Versions</a:t>
            </a:r>
            <a:endParaRPr lang="en-IN" dirty="0"/>
          </a:p>
        </p:txBody>
      </p:sp>
      <p:sp>
        <p:nvSpPr>
          <p:cNvPr id="3" name="Slide Number Placeholder 2"/>
          <p:cNvSpPr>
            <a:spLocks noGrp="1"/>
          </p:cNvSpPr>
          <p:nvPr>
            <p:ph type="sldNum" sz="quarter" idx="11"/>
          </p:nvPr>
        </p:nvSpPr>
        <p:spPr/>
        <p:txBody>
          <a:bodyPr/>
          <a:lstStyle/>
          <a:p>
            <a:pPr defTabSz="914012"/>
            <a:fld id="{AC55C652-FC7F-4E15-B2B8-09AF2DB910E4}" type="slidenum">
              <a:rPr lang="en-US" smtClean="0">
                <a:solidFill>
                  <a:prstClr val="black">
                    <a:tint val="75000"/>
                  </a:prstClr>
                </a:solidFill>
              </a:rPr>
              <a:pPr defTabSz="914012"/>
              <a:t>26</a:t>
            </a:fld>
            <a:endParaRPr lang="en-US" dirty="0">
              <a:solidFill>
                <a:prstClr val="black">
                  <a:tint val="75000"/>
                </a:prstClr>
              </a:solidFill>
            </a:endParaRPr>
          </a:p>
        </p:txBody>
      </p:sp>
      <p:sp>
        <p:nvSpPr>
          <p:cNvPr id="4" name="TextBox 3"/>
          <p:cNvSpPr txBox="1"/>
          <p:nvPr/>
        </p:nvSpPr>
        <p:spPr>
          <a:xfrm>
            <a:off x="406400" y="1494971"/>
            <a:ext cx="11335657" cy="2308322"/>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US" dirty="0"/>
              <a:t>Puppet comes in two versions:</a:t>
            </a:r>
          </a:p>
          <a:p>
            <a:endParaRPr lang="en-US" b="1" dirty="0"/>
          </a:p>
          <a:p>
            <a:r>
              <a:rPr lang="en-US" b="1" dirty="0"/>
              <a:t>Open Source Puppet</a:t>
            </a:r>
            <a:r>
              <a:rPr lang="en-US" dirty="0"/>
              <a:t>: It is a basic version of Puppet configuration management tool, which is also known as Open Source Puppet. It is available directly from Puppet's website and is licensed under the Apache 2.0 system.</a:t>
            </a:r>
          </a:p>
          <a:p>
            <a:r>
              <a:rPr lang="en-US" b="1" dirty="0"/>
              <a:t>Puppet Enterprise</a:t>
            </a:r>
            <a:r>
              <a:rPr lang="en-US" dirty="0"/>
              <a:t>: Commercial version that offers features like compliance reporting, orchestration, role-based access control, GUI,API and command line tools for effective management of nodes.</a:t>
            </a:r>
          </a:p>
          <a:p>
            <a:pPr marL="0" marR="0" indent="0" algn="l" defTabSz="914400" rtl="0" fontAlgn="auto" latinLnBrk="1" hangingPunct="0">
              <a:lnSpc>
                <a:spcPct val="100000"/>
              </a:lnSpc>
              <a:spcBef>
                <a:spcPts val="0"/>
              </a:spcBef>
              <a:spcAft>
                <a:spcPts val="0"/>
              </a:spcAft>
              <a:buClrTx/>
              <a:buSzTx/>
              <a:buFontTx/>
              <a:buNone/>
              <a:tabLst/>
            </a:pPr>
            <a:endParaRPr kumimoji="0" lang="en-IN" sz="1800" b="0" i="0" u="none" strike="noStrike" cap="none" spc="0" normalizeH="0" baseline="0" dirty="0">
              <a:ln>
                <a:noFill/>
              </a:ln>
              <a:solidFill>
                <a:srgbClr val="000000"/>
              </a:solidFill>
              <a:effectLst/>
              <a:uFillTx/>
              <a:latin typeface="Calibri"/>
              <a:ea typeface="Calibri"/>
              <a:cs typeface="Calibri"/>
              <a:sym typeface="Calibri"/>
            </a:endParaRPr>
          </a:p>
        </p:txBody>
      </p:sp>
    </p:spTree>
    <p:extLst>
      <p:ext uri="{BB962C8B-B14F-4D97-AF65-F5344CB8AC3E}">
        <p14:creationId xmlns:p14="http://schemas.microsoft.com/office/powerpoint/2010/main" val="14108082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Puppet Functionalities</a:t>
            </a:r>
            <a:endParaRPr lang="en-IN" dirty="0"/>
          </a:p>
        </p:txBody>
      </p:sp>
      <p:sp>
        <p:nvSpPr>
          <p:cNvPr id="3" name="Slide Number Placeholder 2"/>
          <p:cNvSpPr>
            <a:spLocks noGrp="1"/>
          </p:cNvSpPr>
          <p:nvPr>
            <p:ph type="sldNum" sz="quarter" idx="11"/>
          </p:nvPr>
        </p:nvSpPr>
        <p:spPr/>
        <p:txBody>
          <a:bodyPr/>
          <a:lstStyle/>
          <a:p>
            <a:pPr defTabSz="914012"/>
            <a:fld id="{AC55C652-FC7F-4E15-B2B8-09AF2DB910E4}" type="slidenum">
              <a:rPr lang="en-US" smtClean="0">
                <a:solidFill>
                  <a:prstClr val="black">
                    <a:tint val="75000"/>
                  </a:prstClr>
                </a:solidFill>
              </a:rPr>
              <a:pPr defTabSz="914012"/>
              <a:t>27</a:t>
            </a:fld>
            <a:endParaRPr lang="en-US" dirty="0">
              <a:solidFill>
                <a:prstClr val="black">
                  <a:tint val="75000"/>
                </a:prstClr>
              </a:solidFill>
            </a:endParaRPr>
          </a:p>
        </p:txBody>
      </p:sp>
      <p:sp>
        <p:nvSpPr>
          <p:cNvPr id="4" name="TextBox 3"/>
          <p:cNvSpPr txBox="1"/>
          <p:nvPr/>
        </p:nvSpPr>
        <p:spPr>
          <a:xfrm>
            <a:off x="406400" y="1494971"/>
            <a:ext cx="11335657" cy="1908213"/>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indent="-285750" latinLnBrk="1" hangingPunct="0">
              <a:buFont typeface="Arial" panose="020B0604020202020204" pitchFamily="34" charset="0"/>
              <a:buChar char="•"/>
            </a:pPr>
            <a:r>
              <a:rPr lang="en-US" sz="2000" b="1" dirty="0"/>
              <a:t>Defining distinct configurations </a:t>
            </a:r>
            <a:r>
              <a:rPr lang="en-US" sz="2000" dirty="0"/>
              <a:t>for each and every host, and continuously checking and confirming whether the required configuration is in place or not.</a:t>
            </a:r>
          </a:p>
          <a:p>
            <a:pPr marL="342900" indent="-342900" latinLnBrk="1" hangingPunct="0">
              <a:buFont typeface="Arial" panose="020B0604020202020204" pitchFamily="34" charset="0"/>
              <a:buChar char="•"/>
            </a:pPr>
            <a:r>
              <a:rPr lang="en-US" sz="2000" dirty="0"/>
              <a:t>Dynamic </a:t>
            </a:r>
            <a:r>
              <a:rPr lang="en-US" sz="2000" b="1" dirty="0"/>
              <a:t>scaling-up and scaling-down </a:t>
            </a:r>
            <a:r>
              <a:rPr lang="en-US" sz="2000" dirty="0"/>
              <a:t>of machines.</a:t>
            </a:r>
          </a:p>
          <a:p>
            <a:pPr marL="285750" indent="-285750" latinLnBrk="1" hangingPunct="0">
              <a:buFont typeface="Arial" panose="020B0604020202020204" pitchFamily="34" charset="0"/>
              <a:buChar char="•"/>
            </a:pPr>
            <a:r>
              <a:rPr lang="en-US" sz="2000" dirty="0"/>
              <a:t>Providing </a:t>
            </a:r>
            <a:r>
              <a:rPr lang="en-US" sz="2000" b="1" dirty="0"/>
              <a:t>control over all your configured machines</a:t>
            </a:r>
            <a:r>
              <a:rPr lang="en-US" sz="2000" dirty="0"/>
              <a:t>, so a centralized (master-server) change gets  propagated to all, automatically.</a:t>
            </a:r>
          </a:p>
          <a:p>
            <a:pPr marL="0" marR="0" indent="0" algn="l" defTabSz="914400" rtl="0" fontAlgn="auto" latinLnBrk="1" hangingPunct="0">
              <a:lnSpc>
                <a:spcPct val="100000"/>
              </a:lnSpc>
              <a:spcBef>
                <a:spcPts val="0"/>
              </a:spcBef>
              <a:spcAft>
                <a:spcPts val="0"/>
              </a:spcAft>
              <a:buClrTx/>
              <a:buSzTx/>
              <a:buFontTx/>
              <a:buNone/>
              <a:tabLst/>
            </a:pPr>
            <a:endParaRPr kumimoji="0" lang="en-IN" sz="1800" b="0" i="0" u="none" strike="noStrike" cap="none" spc="0" normalizeH="0" baseline="0" dirty="0">
              <a:ln>
                <a:noFill/>
              </a:ln>
              <a:solidFill>
                <a:srgbClr val="000000"/>
              </a:solidFill>
              <a:effectLst/>
              <a:uFillTx/>
              <a:latin typeface="Calibri"/>
              <a:ea typeface="Calibri"/>
              <a:cs typeface="Calibri"/>
              <a:sym typeface="Calibri"/>
            </a:endParaRPr>
          </a:p>
        </p:txBody>
      </p:sp>
    </p:spTree>
    <p:extLst>
      <p:ext uri="{BB962C8B-B14F-4D97-AF65-F5344CB8AC3E}">
        <p14:creationId xmlns:p14="http://schemas.microsoft.com/office/powerpoint/2010/main" val="35324245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What Puppet Can do?.</a:t>
            </a:r>
            <a:endParaRPr lang="en-IN" dirty="0"/>
          </a:p>
        </p:txBody>
      </p:sp>
      <p:sp>
        <p:nvSpPr>
          <p:cNvPr id="3" name="Slide Number Placeholder 2"/>
          <p:cNvSpPr>
            <a:spLocks noGrp="1"/>
          </p:cNvSpPr>
          <p:nvPr>
            <p:ph type="sldNum" sz="quarter" idx="11"/>
          </p:nvPr>
        </p:nvSpPr>
        <p:spPr/>
        <p:txBody>
          <a:bodyPr/>
          <a:lstStyle/>
          <a:p>
            <a:pPr defTabSz="914012"/>
            <a:fld id="{AC55C652-FC7F-4E15-B2B8-09AF2DB910E4}" type="slidenum">
              <a:rPr lang="en-US" smtClean="0">
                <a:solidFill>
                  <a:prstClr val="black">
                    <a:tint val="75000"/>
                  </a:prstClr>
                </a:solidFill>
              </a:rPr>
              <a:pPr defTabSz="914012"/>
              <a:t>28</a:t>
            </a:fld>
            <a:endParaRPr lang="en-US" dirty="0">
              <a:solidFill>
                <a:prstClr val="black">
                  <a:tint val="75000"/>
                </a:prstClr>
              </a:solidFill>
            </a:endParaRPr>
          </a:p>
        </p:txBody>
      </p:sp>
      <p:pic>
        <p:nvPicPr>
          <p:cNvPr id="4" name="Picture 3"/>
          <p:cNvPicPr>
            <a:picLocks noChangeAspect="1"/>
          </p:cNvPicPr>
          <p:nvPr/>
        </p:nvPicPr>
        <p:blipFill>
          <a:blip r:embed="rId2"/>
          <a:stretch>
            <a:fillRect/>
          </a:stretch>
        </p:blipFill>
        <p:spPr>
          <a:xfrm>
            <a:off x="406400" y="1548945"/>
            <a:ext cx="8519886" cy="3792311"/>
          </a:xfrm>
          <a:prstGeom prst="rect">
            <a:avLst/>
          </a:prstGeom>
        </p:spPr>
      </p:pic>
      <p:sp>
        <p:nvSpPr>
          <p:cNvPr id="5" name="TextBox 4"/>
          <p:cNvSpPr txBox="1"/>
          <p:nvPr/>
        </p:nvSpPr>
        <p:spPr>
          <a:xfrm>
            <a:off x="580570" y="5747657"/>
            <a:ext cx="11437259" cy="646329"/>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latinLnBrk="1" hangingPunct="0"/>
            <a:r>
              <a:rPr kumimoji="0" lang="en-US" sz="1800" b="1" i="0" u="none" strike="noStrike" cap="none" spc="0" normalizeH="0" baseline="0" dirty="0">
                <a:ln>
                  <a:noFill/>
                </a:ln>
                <a:solidFill>
                  <a:srgbClr val="000000"/>
                </a:solidFill>
                <a:effectLst/>
                <a:uFillTx/>
                <a:latin typeface="Calibri"/>
                <a:ea typeface="Calibri"/>
                <a:cs typeface="Calibri"/>
                <a:sym typeface="Calibri"/>
              </a:rPr>
              <a:t>Note:</a:t>
            </a:r>
            <a:r>
              <a:rPr lang="en-US" dirty="0"/>
              <a:t> The role of </a:t>
            </a:r>
            <a:r>
              <a:rPr lang="en-US" b="1" dirty="0"/>
              <a:t>system admin</a:t>
            </a:r>
            <a:r>
              <a:rPr lang="en-US" dirty="0"/>
              <a:t> is to ensure that all these servers are always up to date and running with full </a:t>
            </a:r>
          </a:p>
          <a:p>
            <a:pPr latinLnBrk="1" hangingPunct="0"/>
            <a:r>
              <a:rPr lang="en-US" dirty="0"/>
              <a:t>functionality.</a:t>
            </a:r>
            <a:endParaRPr kumimoji="0" lang="en-IN" sz="1800" b="0" i="0" u="none" strike="noStrike" cap="none" spc="0" normalizeH="0" baseline="0" dirty="0">
              <a:ln>
                <a:noFill/>
              </a:ln>
              <a:solidFill>
                <a:srgbClr val="000000"/>
              </a:solidFill>
              <a:effectLst/>
              <a:uFillTx/>
              <a:latin typeface="Calibri"/>
              <a:ea typeface="Calibri"/>
              <a:cs typeface="Calibri"/>
              <a:sym typeface="Calibri"/>
            </a:endParaRPr>
          </a:p>
        </p:txBody>
      </p:sp>
    </p:spTree>
    <p:extLst>
      <p:ext uri="{BB962C8B-B14F-4D97-AF65-F5344CB8AC3E}">
        <p14:creationId xmlns:p14="http://schemas.microsoft.com/office/powerpoint/2010/main" val="29347715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What Puppet Can do?.  (</a:t>
            </a:r>
            <a:r>
              <a:rPr lang="en-US" dirty="0" err="1"/>
              <a:t>Cont</a:t>
            </a:r>
            <a:r>
              <a:rPr lang="en-US" dirty="0"/>
              <a:t>…)</a:t>
            </a:r>
            <a:endParaRPr lang="en-IN" dirty="0"/>
          </a:p>
        </p:txBody>
      </p:sp>
      <p:sp>
        <p:nvSpPr>
          <p:cNvPr id="3" name="Slide Number Placeholder 2"/>
          <p:cNvSpPr>
            <a:spLocks noGrp="1"/>
          </p:cNvSpPr>
          <p:nvPr>
            <p:ph type="sldNum" sz="quarter" idx="11"/>
          </p:nvPr>
        </p:nvSpPr>
        <p:spPr/>
        <p:txBody>
          <a:bodyPr/>
          <a:lstStyle/>
          <a:p>
            <a:pPr defTabSz="914012"/>
            <a:fld id="{AC55C652-FC7F-4E15-B2B8-09AF2DB910E4}" type="slidenum">
              <a:rPr lang="en-US" smtClean="0">
                <a:solidFill>
                  <a:prstClr val="black">
                    <a:tint val="75000"/>
                  </a:prstClr>
                </a:solidFill>
              </a:rPr>
              <a:pPr defTabSz="914012"/>
              <a:t>29</a:t>
            </a:fld>
            <a:endParaRPr lang="en-US" dirty="0">
              <a:solidFill>
                <a:prstClr val="black">
                  <a:tint val="75000"/>
                </a:prstClr>
              </a:solidFill>
            </a:endParaRPr>
          </a:p>
        </p:txBody>
      </p:sp>
      <p:sp>
        <p:nvSpPr>
          <p:cNvPr id="5" name="TextBox 4"/>
          <p:cNvSpPr txBox="1"/>
          <p:nvPr/>
        </p:nvSpPr>
        <p:spPr>
          <a:xfrm>
            <a:off x="580570" y="5747657"/>
            <a:ext cx="11437259" cy="646329"/>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latinLnBrk="1" hangingPunct="0"/>
            <a:r>
              <a:rPr kumimoji="0" lang="en-US" sz="1800" b="1" i="0" u="none" strike="noStrike" cap="none" spc="0" normalizeH="0" baseline="0" dirty="0">
                <a:ln>
                  <a:noFill/>
                </a:ln>
                <a:solidFill>
                  <a:srgbClr val="000000"/>
                </a:solidFill>
                <a:effectLst/>
                <a:uFillTx/>
                <a:latin typeface="Calibri"/>
                <a:ea typeface="Calibri"/>
                <a:cs typeface="Calibri"/>
                <a:sym typeface="Calibri"/>
              </a:rPr>
              <a:t>Note:</a:t>
            </a:r>
            <a:r>
              <a:rPr lang="en-US" b="1" dirty="0"/>
              <a:t> </a:t>
            </a:r>
            <a:r>
              <a:rPr lang="en-US" dirty="0"/>
              <a:t>Puppet here allows you to write a simple code which can be deployed automatically on these servers. This reduces the human effort and makes the development process fast and effective.</a:t>
            </a:r>
            <a:endParaRPr kumimoji="0" lang="en-IN" sz="1800" b="0" i="0" u="none" strike="noStrike" cap="none" spc="0" normalizeH="0" baseline="0" dirty="0">
              <a:ln>
                <a:noFill/>
              </a:ln>
              <a:solidFill>
                <a:srgbClr val="000000"/>
              </a:solidFill>
              <a:effectLst/>
              <a:uFillTx/>
              <a:latin typeface="Calibri"/>
              <a:ea typeface="Calibri"/>
              <a:cs typeface="Calibri"/>
              <a:sym typeface="Calibri"/>
            </a:endParaRPr>
          </a:p>
        </p:txBody>
      </p:sp>
      <p:pic>
        <p:nvPicPr>
          <p:cNvPr id="1026" name="Picture 2" descr="https://www.guru99.com/images/1/040419_0544_PuppetTutor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64342" y="2112508"/>
            <a:ext cx="7474857" cy="32577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97212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449943" y="297543"/>
            <a:ext cx="10769600" cy="1143000"/>
          </a:xfrm>
        </p:spPr>
        <p:txBody>
          <a:bodyPr/>
          <a:lstStyle/>
          <a:p>
            <a:r>
              <a:rPr lang="en-US" dirty="0"/>
              <a:t>Difference Between Application Containers and System Containers</a:t>
            </a:r>
            <a:endParaRPr lang="en-IN" dirty="0"/>
          </a:p>
        </p:txBody>
      </p:sp>
      <p:sp>
        <p:nvSpPr>
          <p:cNvPr id="3" name="Slide Number Placeholder 2"/>
          <p:cNvSpPr>
            <a:spLocks noGrp="1"/>
          </p:cNvSpPr>
          <p:nvPr>
            <p:ph type="sldNum" sz="quarter" idx="11"/>
          </p:nvPr>
        </p:nvSpPr>
        <p:spPr/>
        <p:txBody>
          <a:bodyPr/>
          <a:lstStyle/>
          <a:p>
            <a:pPr defTabSz="914012"/>
            <a:fld id="{AC55C652-FC7F-4E15-B2B8-09AF2DB910E4}" type="slidenum">
              <a:rPr lang="en-US" smtClean="0">
                <a:solidFill>
                  <a:prstClr val="black">
                    <a:tint val="75000"/>
                  </a:prstClr>
                </a:solidFill>
              </a:rPr>
              <a:pPr defTabSz="914012"/>
              <a:t>3</a:t>
            </a:fld>
            <a:endParaRPr lang="en-US" dirty="0">
              <a:solidFill>
                <a:prstClr val="black">
                  <a:tint val="75000"/>
                </a:prstClr>
              </a:solidFill>
            </a:endParaRPr>
          </a:p>
        </p:txBody>
      </p:sp>
      <p:pic>
        <p:nvPicPr>
          <p:cNvPr id="5" name="Picture 4">
            <a:extLst>
              <a:ext uri="{FF2B5EF4-FFF2-40B4-BE49-F238E27FC236}">
                <a16:creationId xmlns:a16="http://schemas.microsoft.com/office/drawing/2014/main" id="{FB4C5FBF-84EF-4172-910F-C7D60C64BF81}"/>
              </a:ext>
            </a:extLst>
          </p:cNvPr>
          <p:cNvPicPr>
            <a:picLocks noChangeAspect="1"/>
          </p:cNvPicPr>
          <p:nvPr/>
        </p:nvPicPr>
        <p:blipFill>
          <a:blip r:embed="rId2"/>
          <a:stretch>
            <a:fillRect/>
          </a:stretch>
        </p:blipFill>
        <p:spPr>
          <a:xfrm>
            <a:off x="959370" y="2000050"/>
            <a:ext cx="9218951" cy="4100947"/>
          </a:xfrm>
          <a:prstGeom prst="rect">
            <a:avLst/>
          </a:prstGeom>
        </p:spPr>
      </p:pic>
    </p:spTree>
    <p:extLst>
      <p:ext uri="{BB962C8B-B14F-4D97-AF65-F5344CB8AC3E}">
        <p14:creationId xmlns:p14="http://schemas.microsoft.com/office/powerpoint/2010/main" val="31364158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How Puppet Works?</a:t>
            </a:r>
            <a:endParaRPr lang="en-IN" dirty="0"/>
          </a:p>
        </p:txBody>
      </p:sp>
      <p:sp>
        <p:nvSpPr>
          <p:cNvPr id="3" name="Slide Number Placeholder 2"/>
          <p:cNvSpPr>
            <a:spLocks noGrp="1"/>
          </p:cNvSpPr>
          <p:nvPr>
            <p:ph type="sldNum" sz="quarter" idx="11"/>
          </p:nvPr>
        </p:nvSpPr>
        <p:spPr/>
        <p:txBody>
          <a:bodyPr/>
          <a:lstStyle/>
          <a:p>
            <a:pPr defTabSz="914012"/>
            <a:fld id="{AC55C652-FC7F-4E15-B2B8-09AF2DB910E4}" type="slidenum">
              <a:rPr lang="en-US" smtClean="0">
                <a:solidFill>
                  <a:prstClr val="black">
                    <a:tint val="75000"/>
                  </a:prstClr>
                </a:solidFill>
              </a:rPr>
              <a:pPr defTabSz="914012"/>
              <a:t>30</a:t>
            </a:fld>
            <a:endParaRPr lang="en-US" dirty="0">
              <a:solidFill>
                <a:prstClr val="black">
                  <a:tint val="75000"/>
                </a:prstClr>
              </a:solidFill>
            </a:endParaRPr>
          </a:p>
        </p:txBody>
      </p:sp>
      <p:sp>
        <p:nvSpPr>
          <p:cNvPr id="4" name="TextBox 3"/>
          <p:cNvSpPr txBox="1"/>
          <p:nvPr/>
        </p:nvSpPr>
        <p:spPr>
          <a:xfrm>
            <a:off x="522514" y="1799771"/>
            <a:ext cx="10609943" cy="3693317"/>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indent="-285750" latinLnBrk="1" hangingPunct="0">
              <a:buFont typeface="Arial" panose="020B0604020202020204" pitchFamily="34" charset="0"/>
              <a:buChar char="•"/>
            </a:pPr>
            <a:r>
              <a:rPr lang="en-US" dirty="0"/>
              <a:t>Puppet is based on a </a:t>
            </a:r>
            <a:r>
              <a:rPr lang="en-US" b="1" dirty="0"/>
              <a:t>Pull deployment model, </a:t>
            </a:r>
            <a:r>
              <a:rPr lang="en-US" dirty="0"/>
              <a:t>where the agent nodes check in regularly after every </a:t>
            </a:r>
            <a:r>
              <a:rPr lang="en-US" b="1" dirty="0"/>
              <a:t>1800</a:t>
            </a:r>
            <a:r>
              <a:rPr lang="en-US" dirty="0"/>
              <a:t> seconds with the master node to see if anything needs to be updated in the agent. </a:t>
            </a:r>
          </a:p>
          <a:p>
            <a:pPr marL="285750" indent="-285750" latinLnBrk="1" hangingPunct="0">
              <a:buFont typeface="Arial" panose="020B0604020202020204" pitchFamily="34" charset="0"/>
              <a:buChar char="•"/>
            </a:pPr>
            <a:r>
              <a:rPr lang="en-US" dirty="0"/>
              <a:t>If anything needs to be updated the agent pulls the necessary puppet codes from the master and performs required actions.</a:t>
            </a:r>
          </a:p>
          <a:p>
            <a:pPr latinLnBrk="1" hangingPunct="0"/>
            <a:endParaRPr kumimoji="0" lang="en-US" sz="1800" b="0" i="0" u="none" strike="noStrike" cap="none" spc="0" normalizeH="0" baseline="0" dirty="0">
              <a:ln>
                <a:noFill/>
              </a:ln>
              <a:solidFill>
                <a:srgbClr val="000000"/>
              </a:solidFill>
              <a:effectLst/>
              <a:uFillTx/>
              <a:latin typeface="Calibri"/>
              <a:ea typeface="Calibri"/>
              <a:cs typeface="Calibri"/>
              <a:sym typeface="Calibri"/>
            </a:endParaRPr>
          </a:p>
          <a:p>
            <a:r>
              <a:rPr lang="en-US" dirty="0"/>
              <a:t>Example: Master - Agent Setup:</a:t>
            </a:r>
          </a:p>
          <a:p>
            <a:r>
              <a:rPr lang="en-US" b="1" dirty="0"/>
              <a:t>The Master:</a:t>
            </a:r>
          </a:p>
          <a:p>
            <a:r>
              <a:rPr lang="en-US" dirty="0"/>
              <a:t>A Linux based machine with Puppet master software installed on it. It is responsible for maintaining configurations in the form of puppet codes. The master node can only be Linux.</a:t>
            </a:r>
          </a:p>
          <a:p>
            <a:pPr latinLnBrk="1" hangingPunct="0"/>
            <a:endParaRPr kumimoji="0" lang="en-US" sz="1800" b="0" i="0" u="none" strike="noStrike" cap="none" spc="0" normalizeH="0" baseline="0" dirty="0">
              <a:ln>
                <a:noFill/>
              </a:ln>
              <a:solidFill>
                <a:srgbClr val="000000"/>
              </a:solidFill>
              <a:effectLst/>
              <a:uFillTx/>
              <a:latin typeface="Calibri"/>
              <a:ea typeface="Calibri"/>
              <a:cs typeface="Calibri"/>
              <a:sym typeface="Calibri"/>
            </a:endParaRPr>
          </a:p>
          <a:p>
            <a:r>
              <a:rPr lang="en-US" b="1" dirty="0"/>
              <a:t>The Agents:</a:t>
            </a:r>
          </a:p>
          <a:p>
            <a:r>
              <a:rPr lang="en-US" dirty="0"/>
              <a:t>The target machines managed by a puppet with the puppet agent software installed on them.</a:t>
            </a:r>
          </a:p>
          <a:p>
            <a:pPr latinLnBrk="1" hangingPunct="0"/>
            <a:endParaRPr kumimoji="0" lang="en-IN" sz="1800" b="0" i="0" u="none" strike="noStrike" cap="none" spc="0" normalizeH="0" baseline="0" dirty="0">
              <a:ln>
                <a:noFill/>
              </a:ln>
              <a:solidFill>
                <a:srgbClr val="000000"/>
              </a:solidFill>
              <a:effectLst/>
              <a:uFillTx/>
              <a:latin typeface="Calibri"/>
              <a:ea typeface="Calibri"/>
              <a:cs typeface="Calibri"/>
              <a:sym typeface="Calibri"/>
            </a:endParaRPr>
          </a:p>
        </p:txBody>
      </p:sp>
    </p:spTree>
    <p:extLst>
      <p:ext uri="{BB962C8B-B14F-4D97-AF65-F5344CB8AC3E}">
        <p14:creationId xmlns:p14="http://schemas.microsoft.com/office/powerpoint/2010/main" val="299408832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How Puppet Works?  (</a:t>
            </a:r>
            <a:r>
              <a:rPr lang="en-US" dirty="0" err="1"/>
              <a:t>Cont</a:t>
            </a:r>
            <a:r>
              <a:rPr lang="en-US" dirty="0"/>
              <a:t>…)</a:t>
            </a:r>
          </a:p>
          <a:p>
            <a:endParaRPr lang="en-IN" dirty="0"/>
          </a:p>
        </p:txBody>
      </p:sp>
      <p:sp>
        <p:nvSpPr>
          <p:cNvPr id="3" name="Slide Number Placeholder 2"/>
          <p:cNvSpPr>
            <a:spLocks noGrp="1"/>
          </p:cNvSpPr>
          <p:nvPr>
            <p:ph type="sldNum" sz="quarter" idx="11"/>
          </p:nvPr>
        </p:nvSpPr>
        <p:spPr/>
        <p:txBody>
          <a:bodyPr/>
          <a:lstStyle/>
          <a:p>
            <a:pPr defTabSz="914012"/>
            <a:fld id="{AC55C652-FC7F-4E15-B2B8-09AF2DB910E4}" type="slidenum">
              <a:rPr lang="en-US" smtClean="0">
                <a:solidFill>
                  <a:prstClr val="black">
                    <a:tint val="75000"/>
                  </a:prstClr>
                </a:solidFill>
              </a:rPr>
              <a:pPr defTabSz="914012"/>
              <a:t>31</a:t>
            </a:fld>
            <a:endParaRPr lang="en-US" dirty="0">
              <a:solidFill>
                <a:prstClr val="black">
                  <a:tint val="75000"/>
                </a:prstClr>
              </a:solidFill>
            </a:endParaRPr>
          </a:p>
        </p:txBody>
      </p:sp>
      <p:sp>
        <p:nvSpPr>
          <p:cNvPr id="4" name="TextBox 3"/>
          <p:cNvSpPr txBox="1"/>
          <p:nvPr/>
        </p:nvSpPr>
        <p:spPr>
          <a:xfrm>
            <a:off x="290286" y="1799771"/>
            <a:ext cx="10842171" cy="1200327"/>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indent="-285750">
              <a:buFont typeface="Arial" panose="020B0604020202020204" pitchFamily="34" charset="0"/>
              <a:buChar char="•"/>
            </a:pPr>
            <a:r>
              <a:rPr lang="en-US" dirty="0"/>
              <a:t>The agent can be configured on any supported operating system such as Linux or Windows or Solaris or Mac OS.</a:t>
            </a:r>
          </a:p>
          <a:p>
            <a:pPr marL="285750" indent="-285750">
              <a:buFont typeface="Arial" panose="020B0604020202020204" pitchFamily="34" charset="0"/>
              <a:buChar char="•"/>
            </a:pPr>
            <a:r>
              <a:rPr lang="en-US" dirty="0"/>
              <a:t>The communication between master and agent is established through secure certificates.</a:t>
            </a:r>
          </a:p>
          <a:p>
            <a:pPr latinLnBrk="1" hangingPunct="0"/>
            <a:endParaRPr kumimoji="0" lang="en-IN" sz="1800" b="0" i="0" u="none" strike="noStrike" cap="none" spc="0" normalizeH="0" baseline="0" dirty="0">
              <a:ln>
                <a:noFill/>
              </a:ln>
              <a:solidFill>
                <a:srgbClr val="000000"/>
              </a:solidFill>
              <a:effectLst/>
              <a:uFillTx/>
              <a:latin typeface="Calibri"/>
              <a:ea typeface="Calibri"/>
              <a:cs typeface="Calibri"/>
              <a:sym typeface="Calibri"/>
            </a:endParaRPr>
          </a:p>
        </p:txBody>
      </p:sp>
      <p:pic>
        <p:nvPicPr>
          <p:cNvPr id="2050" name="Picture 2" descr="https://www.guru99.com/images/1/040419_0544_PuppetTutor5.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09257" y="2609572"/>
            <a:ext cx="7620000" cy="384628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81429" y="4209550"/>
            <a:ext cx="3236686" cy="646329"/>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latinLnBrk="1" hangingPunct="0"/>
            <a:r>
              <a:rPr lang="en-US" b="1" dirty="0"/>
              <a:t>1. Connection Establishment</a:t>
            </a:r>
          </a:p>
          <a:p>
            <a:pPr marL="0" marR="0" indent="0" algn="l" defTabSz="914400" rtl="0" fontAlgn="auto" latinLnBrk="1" hangingPunct="0">
              <a:lnSpc>
                <a:spcPct val="100000"/>
              </a:lnSpc>
              <a:spcBef>
                <a:spcPts val="0"/>
              </a:spcBef>
              <a:spcAft>
                <a:spcPts val="0"/>
              </a:spcAft>
              <a:buClrTx/>
              <a:buSzTx/>
              <a:buFontTx/>
              <a:buNone/>
              <a:tabLst/>
            </a:pPr>
            <a:endParaRPr kumimoji="0" lang="en-IN" sz="1800" b="0" i="0" u="none" strike="noStrike" cap="none" spc="0" normalizeH="0" baseline="0" dirty="0">
              <a:ln>
                <a:noFill/>
              </a:ln>
              <a:solidFill>
                <a:srgbClr val="000000"/>
              </a:solidFill>
              <a:effectLst/>
              <a:uFillTx/>
              <a:latin typeface="Calibri"/>
              <a:ea typeface="Calibri"/>
              <a:cs typeface="Calibri"/>
              <a:sym typeface="Calibri"/>
            </a:endParaRPr>
          </a:p>
        </p:txBody>
      </p:sp>
    </p:spTree>
    <p:extLst>
      <p:ext uri="{BB962C8B-B14F-4D97-AF65-F5344CB8AC3E}">
        <p14:creationId xmlns:p14="http://schemas.microsoft.com/office/powerpoint/2010/main" val="309280917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How Puppet Works?  (</a:t>
            </a:r>
            <a:r>
              <a:rPr lang="en-US" dirty="0" err="1"/>
              <a:t>Cont</a:t>
            </a:r>
            <a:r>
              <a:rPr lang="en-US" dirty="0"/>
              <a:t>…)</a:t>
            </a:r>
            <a:endParaRPr lang="en-IN" dirty="0"/>
          </a:p>
        </p:txBody>
      </p:sp>
      <p:sp>
        <p:nvSpPr>
          <p:cNvPr id="3" name="Slide Number Placeholder 2"/>
          <p:cNvSpPr>
            <a:spLocks noGrp="1"/>
          </p:cNvSpPr>
          <p:nvPr>
            <p:ph type="sldNum" sz="quarter" idx="11"/>
          </p:nvPr>
        </p:nvSpPr>
        <p:spPr/>
        <p:txBody>
          <a:bodyPr/>
          <a:lstStyle/>
          <a:p>
            <a:pPr defTabSz="914012"/>
            <a:fld id="{AC55C652-FC7F-4E15-B2B8-09AF2DB910E4}" type="slidenum">
              <a:rPr lang="en-US" smtClean="0">
                <a:solidFill>
                  <a:prstClr val="black">
                    <a:tint val="75000"/>
                  </a:prstClr>
                </a:solidFill>
              </a:rPr>
              <a:pPr defTabSz="914012"/>
              <a:t>32</a:t>
            </a:fld>
            <a:endParaRPr lang="en-US" dirty="0">
              <a:solidFill>
                <a:prstClr val="black">
                  <a:tint val="75000"/>
                </a:prstClr>
              </a:solidFill>
            </a:endParaRPr>
          </a:p>
        </p:txBody>
      </p:sp>
      <p:pic>
        <p:nvPicPr>
          <p:cNvPr id="3074" name="Picture 2" descr="https://www.guru99.com/images/1/040419_0544_PuppetTutor6.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5772" y="1026357"/>
            <a:ext cx="8137434" cy="471868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883920" y="5871210"/>
            <a:ext cx="10432854" cy="369330"/>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latinLnBrk="1" hangingPunct="0"/>
            <a:r>
              <a:rPr kumimoji="0" lang="en-US" sz="1800" b="0" i="0" u="none" strike="noStrike" cap="none" spc="0" normalizeH="0" baseline="0" dirty="0">
                <a:ln>
                  <a:noFill/>
                </a:ln>
                <a:solidFill>
                  <a:srgbClr val="000000"/>
                </a:solidFill>
                <a:effectLst/>
                <a:uFillTx/>
                <a:latin typeface="Calibri"/>
                <a:ea typeface="Calibri"/>
                <a:cs typeface="Calibri"/>
                <a:sym typeface="Calibri"/>
              </a:rPr>
              <a:t>Facts</a:t>
            </a:r>
            <a:r>
              <a:rPr kumimoji="0" lang="en-US" sz="1800" b="0" i="0" u="none" strike="noStrike" cap="none" spc="0" normalizeH="0" dirty="0">
                <a:ln>
                  <a:noFill/>
                </a:ln>
                <a:solidFill>
                  <a:srgbClr val="000000"/>
                </a:solidFill>
                <a:effectLst/>
                <a:uFillTx/>
                <a:latin typeface="Calibri"/>
                <a:ea typeface="Calibri"/>
                <a:cs typeface="Calibri"/>
                <a:sym typeface="Calibri"/>
              </a:rPr>
              <a:t> contain information that includes </a:t>
            </a:r>
            <a:r>
              <a:rPr lang="en-US" dirty="0"/>
              <a:t>the hostname, kernel details, IP address, file name details, etc.</a:t>
            </a:r>
            <a:endParaRPr kumimoji="0" lang="en-IN" sz="1800" b="0" i="0" u="none" strike="noStrike" cap="none" spc="0" normalizeH="0" baseline="0" dirty="0">
              <a:ln>
                <a:noFill/>
              </a:ln>
              <a:solidFill>
                <a:srgbClr val="000000"/>
              </a:solidFill>
              <a:effectLst/>
              <a:uFillTx/>
              <a:latin typeface="Calibri"/>
              <a:ea typeface="Calibri"/>
              <a:cs typeface="Calibri"/>
              <a:sym typeface="Calibri"/>
            </a:endParaRPr>
          </a:p>
        </p:txBody>
      </p:sp>
      <p:sp>
        <p:nvSpPr>
          <p:cNvPr id="8" name="TextBox 7"/>
          <p:cNvSpPr txBox="1"/>
          <p:nvPr/>
        </p:nvSpPr>
        <p:spPr>
          <a:xfrm>
            <a:off x="9114971" y="2924035"/>
            <a:ext cx="3236686" cy="923328"/>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latinLnBrk="1" hangingPunct="0"/>
            <a:r>
              <a:rPr lang="en-US" b="1" dirty="0"/>
              <a:t>2. Agents send Facts </a:t>
            </a:r>
          </a:p>
          <a:p>
            <a:pPr latinLnBrk="1" hangingPunct="0"/>
            <a:r>
              <a:rPr lang="en-US" b="1" dirty="0"/>
              <a:t>to the Master</a:t>
            </a:r>
          </a:p>
          <a:p>
            <a:pPr marL="0" marR="0" indent="0" algn="l" defTabSz="914400" rtl="0" fontAlgn="auto" latinLnBrk="1" hangingPunct="0">
              <a:lnSpc>
                <a:spcPct val="100000"/>
              </a:lnSpc>
              <a:spcBef>
                <a:spcPts val="0"/>
              </a:spcBef>
              <a:spcAft>
                <a:spcPts val="0"/>
              </a:spcAft>
              <a:buClrTx/>
              <a:buSzTx/>
              <a:buFontTx/>
              <a:buNone/>
              <a:tabLst/>
            </a:pPr>
            <a:endParaRPr kumimoji="0" lang="en-IN" sz="1800" b="0" i="0" u="none" strike="noStrike" cap="none" spc="0" normalizeH="0" baseline="0" dirty="0">
              <a:ln>
                <a:noFill/>
              </a:ln>
              <a:solidFill>
                <a:srgbClr val="000000"/>
              </a:solidFill>
              <a:effectLst/>
              <a:uFillTx/>
              <a:latin typeface="Calibri"/>
              <a:ea typeface="Calibri"/>
              <a:cs typeface="Calibri"/>
              <a:sym typeface="Calibri"/>
            </a:endParaRPr>
          </a:p>
        </p:txBody>
      </p:sp>
    </p:spTree>
    <p:extLst>
      <p:ext uri="{BB962C8B-B14F-4D97-AF65-F5344CB8AC3E}">
        <p14:creationId xmlns:p14="http://schemas.microsoft.com/office/powerpoint/2010/main" val="31753545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How Puppet Works?  (</a:t>
            </a:r>
            <a:r>
              <a:rPr lang="en-US" dirty="0" err="1"/>
              <a:t>Cont</a:t>
            </a:r>
            <a:r>
              <a:rPr lang="en-US" dirty="0"/>
              <a:t>…)</a:t>
            </a:r>
            <a:endParaRPr lang="en-IN" dirty="0"/>
          </a:p>
        </p:txBody>
      </p:sp>
      <p:sp>
        <p:nvSpPr>
          <p:cNvPr id="3" name="Slide Number Placeholder 2"/>
          <p:cNvSpPr>
            <a:spLocks noGrp="1"/>
          </p:cNvSpPr>
          <p:nvPr>
            <p:ph type="sldNum" sz="quarter" idx="11"/>
          </p:nvPr>
        </p:nvSpPr>
        <p:spPr/>
        <p:txBody>
          <a:bodyPr/>
          <a:lstStyle/>
          <a:p>
            <a:pPr defTabSz="914012"/>
            <a:fld id="{AC55C652-FC7F-4E15-B2B8-09AF2DB910E4}" type="slidenum">
              <a:rPr lang="en-US" smtClean="0">
                <a:solidFill>
                  <a:prstClr val="black">
                    <a:tint val="75000"/>
                  </a:prstClr>
                </a:solidFill>
              </a:rPr>
              <a:pPr defTabSz="914012"/>
              <a:t>33</a:t>
            </a:fld>
            <a:endParaRPr lang="en-US" dirty="0">
              <a:solidFill>
                <a:prstClr val="black">
                  <a:tint val="75000"/>
                </a:prstClr>
              </a:solidFill>
            </a:endParaRPr>
          </a:p>
        </p:txBody>
      </p:sp>
      <p:pic>
        <p:nvPicPr>
          <p:cNvPr id="4098" name="Picture 2" descr="https://www.guru99.com/images/1/040419_0544_PuppetTutor7.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35450" y="1398519"/>
            <a:ext cx="6229352" cy="304228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3643086" y="5009516"/>
            <a:ext cx="4992915" cy="369330"/>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1"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Calibri"/>
                <a:ea typeface="Calibri"/>
                <a:cs typeface="Calibri"/>
                <a:sym typeface="Calibri"/>
              </a:rPr>
              <a:t>Master sends catalog</a:t>
            </a:r>
            <a:r>
              <a:rPr kumimoji="0" lang="en-US" sz="1800" b="0" i="0" u="none" strike="noStrike" cap="none" spc="0" normalizeH="0" dirty="0">
                <a:ln>
                  <a:noFill/>
                </a:ln>
                <a:solidFill>
                  <a:srgbClr val="000000"/>
                </a:solidFill>
                <a:effectLst/>
                <a:uFillTx/>
                <a:latin typeface="Calibri"/>
                <a:ea typeface="Calibri"/>
                <a:cs typeface="Calibri"/>
                <a:sym typeface="Calibri"/>
              </a:rPr>
              <a:t> to Agent</a:t>
            </a:r>
            <a:endParaRPr kumimoji="0" lang="en-IN" sz="1800" b="0" i="0" u="none" strike="noStrike" cap="none" spc="0" normalizeH="0" baseline="0" dirty="0">
              <a:ln>
                <a:noFill/>
              </a:ln>
              <a:solidFill>
                <a:srgbClr val="000000"/>
              </a:solidFill>
              <a:effectLst/>
              <a:uFillTx/>
              <a:latin typeface="Calibri"/>
              <a:ea typeface="Calibri"/>
              <a:cs typeface="Calibri"/>
              <a:sym typeface="Calibri"/>
            </a:endParaRPr>
          </a:p>
        </p:txBody>
      </p:sp>
      <p:sp>
        <p:nvSpPr>
          <p:cNvPr id="7" name="TextBox 6"/>
          <p:cNvSpPr txBox="1"/>
          <p:nvPr/>
        </p:nvSpPr>
        <p:spPr>
          <a:xfrm>
            <a:off x="580571" y="5475110"/>
            <a:ext cx="9739086" cy="1200327"/>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latinLnBrk="1" hangingPunct="0"/>
            <a:r>
              <a:rPr lang="en-US" dirty="0"/>
              <a:t>Puppet Master uses Facts’ data and compiles a list with the configuration to be applied to the </a:t>
            </a:r>
          </a:p>
          <a:p>
            <a:pPr latinLnBrk="1" hangingPunct="0"/>
            <a:r>
              <a:rPr lang="en-US" dirty="0"/>
              <a:t>agent. This list of configuration to be performed on an agent is known as a </a:t>
            </a:r>
            <a:r>
              <a:rPr lang="en-US" b="1" dirty="0"/>
              <a:t>catalog (</a:t>
            </a:r>
            <a:r>
              <a:rPr lang="en-US" dirty="0"/>
              <a:t>package installation, upgrades or removals, File System creation, user creation or deletion, server reboot, IP configuration changes, etc.</a:t>
            </a:r>
            <a:r>
              <a:rPr lang="en-US" b="1" dirty="0"/>
              <a:t>).</a:t>
            </a:r>
            <a:endParaRPr kumimoji="0" lang="en-IN" sz="1800" b="0" i="0" u="none" strike="noStrike" cap="none" spc="0" normalizeH="0" baseline="0" dirty="0">
              <a:ln>
                <a:noFill/>
              </a:ln>
              <a:solidFill>
                <a:srgbClr val="000000"/>
              </a:solidFill>
              <a:effectLst/>
              <a:uFillTx/>
              <a:latin typeface="Calibri"/>
              <a:ea typeface="Calibri"/>
              <a:cs typeface="Calibri"/>
              <a:sym typeface="Calibri"/>
            </a:endParaRPr>
          </a:p>
        </p:txBody>
      </p:sp>
      <p:sp>
        <p:nvSpPr>
          <p:cNvPr id="11" name="TextBox 10"/>
          <p:cNvSpPr txBox="1"/>
          <p:nvPr/>
        </p:nvSpPr>
        <p:spPr>
          <a:xfrm>
            <a:off x="130628" y="3200590"/>
            <a:ext cx="3730171" cy="369330"/>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latinLnBrk="1" hangingPunct="0"/>
            <a:r>
              <a:rPr lang="en-US" b="1" dirty="0"/>
              <a:t>3. Master sends catalog to Agent</a:t>
            </a:r>
            <a:endParaRPr kumimoji="0" lang="en-IN" sz="1800" b="0" i="0" u="none" strike="noStrike" cap="none" spc="0" normalizeH="0" baseline="0" dirty="0">
              <a:ln>
                <a:noFill/>
              </a:ln>
              <a:solidFill>
                <a:srgbClr val="000000"/>
              </a:solidFill>
              <a:effectLst/>
              <a:uFillTx/>
              <a:latin typeface="Calibri"/>
              <a:ea typeface="Calibri"/>
              <a:cs typeface="Calibri"/>
              <a:sym typeface="Calibri"/>
            </a:endParaRPr>
          </a:p>
        </p:txBody>
      </p:sp>
    </p:spTree>
    <p:extLst>
      <p:ext uri="{BB962C8B-B14F-4D97-AF65-F5344CB8AC3E}">
        <p14:creationId xmlns:p14="http://schemas.microsoft.com/office/powerpoint/2010/main" val="35177189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How Puppet Works?  (</a:t>
            </a:r>
            <a:r>
              <a:rPr lang="en-US" dirty="0" err="1"/>
              <a:t>Cont</a:t>
            </a:r>
            <a:r>
              <a:rPr lang="en-US" dirty="0"/>
              <a:t>…)</a:t>
            </a:r>
            <a:endParaRPr lang="en-IN" dirty="0"/>
          </a:p>
        </p:txBody>
      </p:sp>
      <p:sp>
        <p:nvSpPr>
          <p:cNvPr id="3" name="Slide Number Placeholder 2"/>
          <p:cNvSpPr>
            <a:spLocks noGrp="1"/>
          </p:cNvSpPr>
          <p:nvPr>
            <p:ph type="sldNum" sz="quarter" idx="11"/>
          </p:nvPr>
        </p:nvSpPr>
        <p:spPr/>
        <p:txBody>
          <a:bodyPr/>
          <a:lstStyle/>
          <a:p>
            <a:pPr defTabSz="914012"/>
            <a:fld id="{AC55C652-FC7F-4E15-B2B8-09AF2DB910E4}" type="slidenum">
              <a:rPr lang="en-US" smtClean="0">
                <a:solidFill>
                  <a:prstClr val="black">
                    <a:tint val="75000"/>
                  </a:prstClr>
                </a:solidFill>
              </a:rPr>
              <a:pPr defTabSz="914012"/>
              <a:t>34</a:t>
            </a:fld>
            <a:endParaRPr lang="en-US" dirty="0">
              <a:solidFill>
                <a:prstClr val="black">
                  <a:tint val="75000"/>
                </a:prstClr>
              </a:solidFill>
            </a:endParaRPr>
          </a:p>
        </p:txBody>
      </p:sp>
      <p:pic>
        <p:nvPicPr>
          <p:cNvPr id="5122" name="Picture 2" descr="https://www.guru99.com/images/1/040419_0544_PuppetTutor8.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5300" y="1465489"/>
            <a:ext cx="5715000" cy="355282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8331199" y="2905928"/>
            <a:ext cx="3730171" cy="646329"/>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latinLnBrk="1" hangingPunct="0"/>
            <a:r>
              <a:rPr lang="en-US" b="1" dirty="0"/>
              <a:t>4. Each Agents applies </a:t>
            </a:r>
          </a:p>
          <a:p>
            <a:pPr latinLnBrk="1" hangingPunct="0"/>
            <a:r>
              <a:rPr lang="en-US" b="1" dirty="0"/>
              <a:t>configuration</a:t>
            </a:r>
            <a:endParaRPr kumimoji="0" lang="en-IN" sz="1800" b="0" i="0" u="none" strike="noStrike" cap="none" spc="0" normalizeH="0" baseline="0" dirty="0">
              <a:ln>
                <a:noFill/>
              </a:ln>
              <a:solidFill>
                <a:srgbClr val="000000"/>
              </a:solidFill>
              <a:effectLst/>
              <a:uFillTx/>
              <a:latin typeface="Calibri"/>
              <a:ea typeface="Calibri"/>
              <a:cs typeface="Calibri"/>
              <a:sym typeface="Calibri"/>
            </a:endParaRPr>
          </a:p>
        </p:txBody>
      </p:sp>
      <p:sp>
        <p:nvSpPr>
          <p:cNvPr id="6" name="TextBox 5"/>
          <p:cNvSpPr txBox="1"/>
          <p:nvPr/>
        </p:nvSpPr>
        <p:spPr>
          <a:xfrm>
            <a:off x="667657" y="5486400"/>
            <a:ext cx="11524343" cy="646329"/>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latinLnBrk="1" hangingPunct="0"/>
            <a:r>
              <a:rPr lang="en-US" dirty="0"/>
              <a:t>Note: Once the node apply configuration, then the node reports back to puppet master indicating that the </a:t>
            </a:r>
          </a:p>
          <a:p>
            <a:pPr latinLnBrk="1" hangingPunct="0"/>
            <a:r>
              <a:rPr lang="en-US" dirty="0"/>
              <a:t>configuration has been applied and completed.</a:t>
            </a:r>
            <a:endParaRPr kumimoji="0" lang="en-IN" sz="1800" b="0" i="0" u="none" strike="noStrike" cap="none" spc="0" normalizeH="0" baseline="0" dirty="0">
              <a:ln>
                <a:noFill/>
              </a:ln>
              <a:solidFill>
                <a:srgbClr val="000000"/>
              </a:solidFill>
              <a:effectLst/>
              <a:uFillTx/>
              <a:latin typeface="Calibri"/>
              <a:ea typeface="Calibri"/>
              <a:cs typeface="Calibri"/>
              <a:sym typeface="Calibri"/>
            </a:endParaRPr>
          </a:p>
        </p:txBody>
      </p:sp>
    </p:spTree>
    <p:extLst>
      <p:ext uri="{BB962C8B-B14F-4D97-AF65-F5344CB8AC3E}">
        <p14:creationId xmlns:p14="http://schemas.microsoft.com/office/powerpoint/2010/main" val="176720158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normAutofit/>
          </a:bodyPr>
          <a:lstStyle/>
          <a:p>
            <a:r>
              <a:rPr lang="en-IN" dirty="0"/>
              <a:t>Puppet Blocks</a:t>
            </a:r>
          </a:p>
          <a:p>
            <a:endParaRPr lang="en-IN" dirty="0"/>
          </a:p>
        </p:txBody>
      </p:sp>
      <p:sp>
        <p:nvSpPr>
          <p:cNvPr id="3" name="Slide Number Placeholder 2"/>
          <p:cNvSpPr>
            <a:spLocks noGrp="1"/>
          </p:cNvSpPr>
          <p:nvPr>
            <p:ph type="sldNum" sz="quarter" idx="11"/>
          </p:nvPr>
        </p:nvSpPr>
        <p:spPr/>
        <p:txBody>
          <a:bodyPr/>
          <a:lstStyle/>
          <a:p>
            <a:pPr defTabSz="914012"/>
            <a:fld id="{AC55C652-FC7F-4E15-B2B8-09AF2DB910E4}" type="slidenum">
              <a:rPr lang="en-US" smtClean="0">
                <a:solidFill>
                  <a:prstClr val="black">
                    <a:tint val="75000"/>
                  </a:prstClr>
                </a:solidFill>
              </a:rPr>
              <a:pPr defTabSz="914012"/>
              <a:t>35</a:t>
            </a:fld>
            <a:endParaRPr lang="en-US" dirty="0">
              <a:solidFill>
                <a:prstClr val="black">
                  <a:tint val="75000"/>
                </a:prstClr>
              </a:solidFill>
            </a:endParaRPr>
          </a:p>
        </p:txBody>
      </p:sp>
      <p:pic>
        <p:nvPicPr>
          <p:cNvPr id="6146" name="Picture 2" descr="https://www.guru99.com/images/1/040419_0544_PuppetTutor9.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9257" y="1669143"/>
            <a:ext cx="9651999" cy="43107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847446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normAutofit/>
          </a:bodyPr>
          <a:lstStyle/>
          <a:p>
            <a:r>
              <a:rPr lang="en-IN" dirty="0"/>
              <a:t>Puppet Blocks (</a:t>
            </a:r>
            <a:r>
              <a:rPr lang="en-IN" dirty="0" err="1"/>
              <a:t>Cont</a:t>
            </a:r>
            <a:r>
              <a:rPr lang="en-IN" dirty="0"/>
              <a:t>…)</a:t>
            </a:r>
          </a:p>
          <a:p>
            <a:endParaRPr lang="en-IN" dirty="0"/>
          </a:p>
        </p:txBody>
      </p:sp>
      <p:sp>
        <p:nvSpPr>
          <p:cNvPr id="3" name="Slide Number Placeholder 2"/>
          <p:cNvSpPr>
            <a:spLocks noGrp="1"/>
          </p:cNvSpPr>
          <p:nvPr>
            <p:ph type="sldNum" sz="quarter" idx="11"/>
          </p:nvPr>
        </p:nvSpPr>
        <p:spPr/>
        <p:txBody>
          <a:bodyPr/>
          <a:lstStyle/>
          <a:p>
            <a:pPr defTabSz="914012"/>
            <a:fld id="{AC55C652-FC7F-4E15-B2B8-09AF2DB910E4}" type="slidenum">
              <a:rPr lang="en-US" smtClean="0">
                <a:solidFill>
                  <a:prstClr val="black">
                    <a:tint val="75000"/>
                  </a:prstClr>
                </a:solidFill>
              </a:rPr>
              <a:pPr defTabSz="914012"/>
              <a:t>36</a:t>
            </a:fld>
            <a:endParaRPr lang="en-US" dirty="0">
              <a:solidFill>
                <a:prstClr val="black">
                  <a:tint val="75000"/>
                </a:prstClr>
              </a:solidFill>
            </a:endParaRPr>
          </a:p>
        </p:txBody>
      </p:sp>
      <p:sp>
        <p:nvSpPr>
          <p:cNvPr id="4" name="TextBox 3"/>
          <p:cNvSpPr txBox="1"/>
          <p:nvPr/>
        </p:nvSpPr>
        <p:spPr>
          <a:xfrm>
            <a:off x="290286" y="1654629"/>
            <a:ext cx="11756571" cy="507831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US" b="1" dirty="0"/>
              <a:t>Puppet Resources:</a:t>
            </a:r>
          </a:p>
          <a:p>
            <a:r>
              <a:rPr lang="en-US" dirty="0"/>
              <a:t>Puppet Resources are the building blocks of Puppet.</a:t>
            </a:r>
          </a:p>
          <a:p>
            <a:r>
              <a:rPr lang="en-US" dirty="0"/>
              <a:t>Resources are the </a:t>
            </a:r>
            <a:r>
              <a:rPr lang="en-US" b="1" dirty="0"/>
              <a:t>inbuilt functions</a:t>
            </a:r>
            <a:r>
              <a:rPr lang="en-US" dirty="0"/>
              <a:t> that run at the back end to perform the required operations in puppet.</a:t>
            </a:r>
          </a:p>
          <a:p>
            <a:endParaRPr lang="en-US" dirty="0"/>
          </a:p>
          <a:p>
            <a:r>
              <a:rPr lang="en-US" b="1" dirty="0"/>
              <a:t>Puppet Classes:</a:t>
            </a:r>
          </a:p>
          <a:p>
            <a:r>
              <a:rPr lang="en-US" dirty="0"/>
              <a:t>A combination of different resources can be grouped together into a single unit called class.</a:t>
            </a:r>
          </a:p>
          <a:p>
            <a:endParaRPr lang="en-US" dirty="0"/>
          </a:p>
          <a:p>
            <a:r>
              <a:rPr lang="en-US" b="1" dirty="0"/>
              <a:t>Puppet Manifest:</a:t>
            </a:r>
          </a:p>
          <a:p>
            <a:r>
              <a:rPr lang="en-US" dirty="0"/>
              <a:t>Manifest is a directory containing puppet DSL files. Those files have a .pp extension. The .pp extension stands for puppet program. The puppet code consists of definitions or declarations of Puppet Classes.</a:t>
            </a:r>
          </a:p>
          <a:p>
            <a:endParaRPr lang="en-US" dirty="0"/>
          </a:p>
          <a:p>
            <a:r>
              <a:rPr lang="en-US" b="1" dirty="0"/>
              <a:t>Puppet Modules:</a:t>
            </a:r>
          </a:p>
          <a:p>
            <a:r>
              <a:rPr lang="en-US" dirty="0"/>
              <a:t>Modules are a collection of files and directories such as Manifests, Class definitions. They are the re-usable and sharable units in Puppet.</a:t>
            </a:r>
          </a:p>
          <a:p>
            <a:endParaRPr lang="en-US" dirty="0"/>
          </a:p>
          <a:p>
            <a:r>
              <a:rPr lang="en-US" b="1" dirty="0" err="1"/>
              <a:t>Ref:</a:t>
            </a:r>
            <a:r>
              <a:rPr lang="en-US" dirty="0" err="1"/>
              <a:t>https</a:t>
            </a:r>
            <a:r>
              <a:rPr lang="en-US" dirty="0"/>
              <a:t>://www.guru99.com/puppet-tutorial.html and https://www.guru99.com/devops-tutorial.html</a:t>
            </a:r>
          </a:p>
          <a:p>
            <a:endParaRPr lang="en-US" dirty="0"/>
          </a:p>
          <a:p>
            <a:pPr marL="0" marR="0" indent="0" algn="l" defTabSz="914400" rtl="0" fontAlgn="auto" latinLnBrk="1" hangingPunct="0">
              <a:lnSpc>
                <a:spcPct val="100000"/>
              </a:lnSpc>
              <a:spcBef>
                <a:spcPts val="0"/>
              </a:spcBef>
              <a:spcAft>
                <a:spcPts val="0"/>
              </a:spcAft>
              <a:buClrTx/>
              <a:buSzTx/>
              <a:buFontTx/>
              <a:buNone/>
              <a:tabLst/>
            </a:pPr>
            <a:endParaRPr kumimoji="0" lang="en-IN" sz="1800" b="0" i="0" u="none" strike="noStrike" cap="none" spc="0" normalizeH="0" baseline="0" dirty="0">
              <a:ln>
                <a:noFill/>
              </a:ln>
              <a:solidFill>
                <a:srgbClr val="000000"/>
              </a:solidFill>
              <a:effectLst/>
              <a:uFillTx/>
              <a:latin typeface="Calibri"/>
              <a:ea typeface="Calibri"/>
              <a:cs typeface="Calibri"/>
              <a:sym typeface="Calibri"/>
            </a:endParaRPr>
          </a:p>
        </p:txBody>
      </p:sp>
    </p:spTree>
    <p:extLst>
      <p:ext uri="{BB962C8B-B14F-4D97-AF65-F5344CB8AC3E}">
        <p14:creationId xmlns:p14="http://schemas.microsoft.com/office/powerpoint/2010/main" val="21718777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Differences between Puppet and Chef</a:t>
            </a:r>
            <a:endParaRPr lang="en-IN" dirty="0"/>
          </a:p>
        </p:txBody>
      </p:sp>
      <p:sp>
        <p:nvSpPr>
          <p:cNvPr id="3" name="Slide Number Placeholder 2"/>
          <p:cNvSpPr>
            <a:spLocks noGrp="1"/>
          </p:cNvSpPr>
          <p:nvPr>
            <p:ph type="sldNum" sz="quarter" idx="11"/>
          </p:nvPr>
        </p:nvSpPr>
        <p:spPr/>
        <p:txBody>
          <a:bodyPr/>
          <a:lstStyle/>
          <a:p>
            <a:pPr defTabSz="914012"/>
            <a:fld id="{AC55C652-FC7F-4E15-B2B8-09AF2DB910E4}" type="slidenum">
              <a:rPr lang="en-US" smtClean="0">
                <a:solidFill>
                  <a:prstClr val="black">
                    <a:tint val="75000"/>
                  </a:prstClr>
                </a:solidFill>
              </a:rPr>
              <a:pPr defTabSz="914012"/>
              <a:t>37</a:t>
            </a:fld>
            <a:endParaRPr lang="en-US" dirty="0">
              <a:solidFill>
                <a:prstClr val="black">
                  <a:tint val="75000"/>
                </a:prstClr>
              </a:solidFill>
            </a:endParaRPr>
          </a:p>
        </p:txBody>
      </p:sp>
      <p:sp>
        <p:nvSpPr>
          <p:cNvPr id="4" name="TextBox 3"/>
          <p:cNvSpPr txBox="1"/>
          <p:nvPr/>
        </p:nvSpPr>
        <p:spPr>
          <a:xfrm>
            <a:off x="406399" y="1785257"/>
            <a:ext cx="11408229" cy="1261882"/>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latinLnBrk="1" hangingPunct="0"/>
            <a:r>
              <a:rPr lang="en-US" b="1" dirty="0"/>
              <a:t>How the two platforms (Puppet and Chef) stack up against one another:</a:t>
            </a:r>
          </a:p>
          <a:p>
            <a:pPr marL="285750" indent="-285750">
              <a:buFont typeface="Arial" panose="020B0604020202020204" pitchFamily="34" charset="0"/>
              <a:buChar char="•"/>
            </a:pPr>
            <a:r>
              <a:rPr lang="en-US" sz="2000" b="1" dirty="0"/>
              <a:t>Puppet is geared toward system admins </a:t>
            </a:r>
            <a:r>
              <a:rPr lang="en-US" sz="2000" dirty="0"/>
              <a:t>who need to specify configurations like dependencies, </a:t>
            </a:r>
            <a:r>
              <a:rPr lang="en-US" sz="2000" b="1" dirty="0"/>
              <a:t>whereas Chef is for developers </a:t>
            </a:r>
            <a:r>
              <a:rPr lang="en-US" sz="2000" dirty="0"/>
              <a:t>who actually write the code for the deployment.</a:t>
            </a:r>
          </a:p>
          <a:p>
            <a:pPr latinLnBrk="1" hangingPunct="0"/>
            <a:endParaRPr kumimoji="0" lang="en-IN" sz="1800" b="0" i="0" u="none" strike="noStrike" cap="none" spc="0" normalizeH="0" baseline="0" dirty="0">
              <a:ln>
                <a:noFill/>
              </a:ln>
              <a:solidFill>
                <a:srgbClr val="000000"/>
              </a:solidFill>
              <a:effectLst/>
              <a:uFillTx/>
              <a:latin typeface="Calibri"/>
              <a:ea typeface="Calibri"/>
              <a:cs typeface="Calibri"/>
              <a:sym typeface="Calibri"/>
            </a:endParaRPr>
          </a:p>
        </p:txBody>
      </p:sp>
    </p:spTree>
    <p:extLst>
      <p:ext uri="{BB962C8B-B14F-4D97-AF65-F5344CB8AC3E}">
        <p14:creationId xmlns:p14="http://schemas.microsoft.com/office/powerpoint/2010/main" val="174976459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406399" y="152400"/>
            <a:ext cx="9608457" cy="1143000"/>
          </a:xfrm>
        </p:spPr>
        <p:txBody>
          <a:bodyPr/>
          <a:lstStyle/>
          <a:p>
            <a:r>
              <a:rPr lang="en-US" dirty="0"/>
              <a:t>Differences between Puppet and Chef  (</a:t>
            </a:r>
            <a:r>
              <a:rPr lang="en-US" dirty="0" err="1"/>
              <a:t>Cont</a:t>
            </a:r>
            <a:r>
              <a:rPr lang="en-US" dirty="0"/>
              <a:t>…)</a:t>
            </a:r>
            <a:endParaRPr lang="en-IN" dirty="0"/>
          </a:p>
        </p:txBody>
      </p:sp>
      <p:sp>
        <p:nvSpPr>
          <p:cNvPr id="3" name="Slide Number Placeholder 2"/>
          <p:cNvSpPr>
            <a:spLocks noGrp="1"/>
          </p:cNvSpPr>
          <p:nvPr>
            <p:ph type="sldNum" sz="quarter" idx="11"/>
          </p:nvPr>
        </p:nvSpPr>
        <p:spPr/>
        <p:txBody>
          <a:bodyPr/>
          <a:lstStyle/>
          <a:p>
            <a:pPr defTabSz="914012"/>
            <a:fld id="{AC55C652-FC7F-4E15-B2B8-09AF2DB910E4}" type="slidenum">
              <a:rPr lang="en-US" smtClean="0">
                <a:solidFill>
                  <a:prstClr val="black">
                    <a:tint val="75000"/>
                  </a:prstClr>
                </a:solidFill>
              </a:rPr>
              <a:pPr defTabSz="914012"/>
              <a:t>38</a:t>
            </a:fld>
            <a:endParaRPr lang="en-US" dirty="0">
              <a:solidFill>
                <a:prstClr val="black">
                  <a:tint val="75000"/>
                </a:prstClr>
              </a:solidFill>
            </a:endParaRPr>
          </a:p>
        </p:txBody>
      </p:sp>
      <p:sp>
        <p:nvSpPr>
          <p:cNvPr id="4" name="TextBox 3"/>
          <p:cNvSpPr txBox="1"/>
          <p:nvPr/>
        </p:nvSpPr>
        <p:spPr>
          <a:xfrm>
            <a:off x="406399" y="1785257"/>
            <a:ext cx="11408229" cy="3693317"/>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latinLnBrk="1" hangingPunct="0"/>
            <a:r>
              <a:rPr lang="en-US" dirty="0"/>
              <a:t>While both tools have similar goals, the means used to achieve them differ. Some of them are provided below:</a:t>
            </a:r>
          </a:p>
          <a:p>
            <a:pPr latinLnBrk="1" hangingPunct="0"/>
            <a:r>
              <a:rPr lang="en-US" b="1" dirty="0"/>
              <a:t>2. How resources are described</a:t>
            </a:r>
            <a:r>
              <a:rPr lang="en-US" dirty="0"/>
              <a:t>:</a:t>
            </a:r>
          </a:p>
          <a:p>
            <a:pPr latinLnBrk="1" hangingPunct="0"/>
            <a:r>
              <a:rPr lang="en-US" dirty="0"/>
              <a:t>     Puppet uses a </a:t>
            </a:r>
            <a:r>
              <a:rPr lang="en-US" b="1" dirty="0"/>
              <a:t>declarative language</a:t>
            </a:r>
            <a:r>
              <a:rPr lang="en-US" dirty="0"/>
              <a:t> that is similar to JSON or XML. </a:t>
            </a:r>
          </a:p>
          <a:p>
            <a:pPr latinLnBrk="1" hangingPunct="0"/>
            <a:r>
              <a:rPr lang="en-US" dirty="0"/>
              <a:t>     You describe the resource’s state but cannot intervene in how this state is achieved.</a:t>
            </a:r>
          </a:p>
          <a:p>
            <a:pPr latinLnBrk="1" hangingPunct="0"/>
            <a:r>
              <a:rPr lang="en-US" dirty="0"/>
              <a:t>     </a:t>
            </a:r>
          </a:p>
          <a:p>
            <a:pPr latinLnBrk="1" hangingPunct="0"/>
            <a:r>
              <a:rPr lang="en-US" dirty="0"/>
              <a:t>    Chef uses an </a:t>
            </a:r>
            <a:r>
              <a:rPr lang="en-US" b="1" dirty="0"/>
              <a:t>imperative language</a:t>
            </a:r>
            <a:r>
              <a:rPr lang="en-US" dirty="0"/>
              <a:t>. This means you more or less have full-featured Ruby at your disposal.</a:t>
            </a:r>
          </a:p>
          <a:p>
            <a:pPr latinLnBrk="1" hangingPunct="0"/>
            <a:r>
              <a:rPr lang="en-US" dirty="0"/>
              <a:t>    </a:t>
            </a:r>
          </a:p>
          <a:p>
            <a:pPr latinLnBrk="1" hangingPunct="0"/>
            <a:r>
              <a:rPr lang="en-US" dirty="0"/>
              <a:t>For example, </a:t>
            </a:r>
            <a:r>
              <a:rPr lang="en-US" b="1" dirty="0"/>
              <a:t>Puppet is like writing configuration files </a:t>
            </a:r>
            <a:r>
              <a:rPr lang="en-US" dirty="0"/>
              <a:t>whereas using Chef is like </a:t>
            </a:r>
            <a:r>
              <a:rPr lang="en-US" b="1" dirty="0"/>
              <a:t>programming the control of your nodes. </a:t>
            </a:r>
          </a:p>
          <a:p>
            <a:pPr latinLnBrk="1" hangingPunct="0"/>
            <a:r>
              <a:rPr lang="en-US" dirty="0"/>
              <a:t>If you or your team have more experience with system administration, you may prefer Puppet. On the other </a:t>
            </a:r>
          </a:p>
          <a:p>
            <a:pPr latinLnBrk="1" hangingPunct="0"/>
            <a:r>
              <a:rPr lang="en-US" dirty="0"/>
              <a:t>hand, if most of you are developers, Chef might be a better fit.</a:t>
            </a:r>
          </a:p>
          <a:p>
            <a:pPr latinLnBrk="1" hangingPunct="0"/>
            <a:endParaRPr lang="en-US" dirty="0"/>
          </a:p>
          <a:p>
            <a:pPr marL="342900" indent="-342900" latinLnBrk="1" hangingPunct="0">
              <a:buAutoNum type="arabicPeriod"/>
            </a:pPr>
            <a:endParaRPr lang="en-US" dirty="0"/>
          </a:p>
        </p:txBody>
      </p:sp>
    </p:spTree>
    <p:extLst>
      <p:ext uri="{BB962C8B-B14F-4D97-AF65-F5344CB8AC3E}">
        <p14:creationId xmlns:p14="http://schemas.microsoft.com/office/powerpoint/2010/main" val="219560677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406399" y="152400"/>
            <a:ext cx="10305143" cy="1143000"/>
          </a:xfrm>
        </p:spPr>
        <p:txBody>
          <a:bodyPr/>
          <a:lstStyle/>
          <a:p>
            <a:r>
              <a:rPr lang="en-US" dirty="0"/>
              <a:t>Differences between Puppet and Chef (</a:t>
            </a:r>
            <a:r>
              <a:rPr lang="en-US" dirty="0" err="1"/>
              <a:t>Cont</a:t>
            </a:r>
            <a:r>
              <a:rPr lang="en-US" dirty="0"/>
              <a:t>…)</a:t>
            </a:r>
            <a:endParaRPr lang="en-IN" dirty="0"/>
          </a:p>
        </p:txBody>
      </p:sp>
      <p:sp>
        <p:nvSpPr>
          <p:cNvPr id="3" name="Slide Number Placeholder 2"/>
          <p:cNvSpPr>
            <a:spLocks noGrp="1"/>
          </p:cNvSpPr>
          <p:nvPr>
            <p:ph type="sldNum" sz="quarter" idx="11"/>
          </p:nvPr>
        </p:nvSpPr>
        <p:spPr/>
        <p:txBody>
          <a:bodyPr/>
          <a:lstStyle/>
          <a:p>
            <a:pPr defTabSz="914012"/>
            <a:fld id="{AC55C652-FC7F-4E15-B2B8-09AF2DB910E4}" type="slidenum">
              <a:rPr lang="en-US" smtClean="0">
                <a:solidFill>
                  <a:prstClr val="black">
                    <a:tint val="75000"/>
                  </a:prstClr>
                </a:solidFill>
              </a:rPr>
              <a:pPr defTabSz="914012"/>
              <a:t>39</a:t>
            </a:fld>
            <a:endParaRPr lang="en-US" dirty="0">
              <a:solidFill>
                <a:prstClr val="black">
                  <a:tint val="75000"/>
                </a:prstClr>
              </a:solidFill>
            </a:endParaRPr>
          </a:p>
        </p:txBody>
      </p:sp>
      <p:sp>
        <p:nvSpPr>
          <p:cNvPr id="4" name="TextBox 3"/>
          <p:cNvSpPr txBox="1"/>
          <p:nvPr/>
        </p:nvSpPr>
        <p:spPr>
          <a:xfrm>
            <a:off x="406399" y="1785257"/>
            <a:ext cx="11408229" cy="2862320"/>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latinLnBrk="1" hangingPunct="0"/>
            <a:r>
              <a:rPr lang="en-US" dirty="0"/>
              <a:t>2. </a:t>
            </a:r>
            <a:r>
              <a:rPr lang="en-US" b="1" dirty="0"/>
              <a:t>Configuration files:</a:t>
            </a:r>
          </a:p>
          <a:p>
            <a:pPr latinLnBrk="1" hangingPunct="0"/>
            <a:r>
              <a:rPr lang="en-US" dirty="0"/>
              <a:t> In Puppet, you create </a:t>
            </a:r>
            <a:r>
              <a:rPr lang="en-US" b="1" dirty="0"/>
              <a:t>manifests and modules</a:t>
            </a:r>
            <a:r>
              <a:rPr lang="en-US" dirty="0"/>
              <a:t>, while in Chef you deal with </a:t>
            </a:r>
            <a:r>
              <a:rPr lang="en-US" b="1" dirty="0"/>
              <a:t>recipes and cookbooks</a:t>
            </a:r>
            <a:r>
              <a:rPr lang="en-US" dirty="0"/>
              <a:t>.</a:t>
            </a:r>
          </a:p>
          <a:p>
            <a:pPr latinLnBrk="1" hangingPunct="0"/>
            <a:r>
              <a:rPr lang="en-US" dirty="0"/>
              <a:t> Manifests and recipes usually describe </a:t>
            </a:r>
            <a:r>
              <a:rPr lang="en-US" b="1" dirty="0"/>
              <a:t>single resources</a:t>
            </a:r>
            <a:r>
              <a:rPr lang="en-US" dirty="0"/>
              <a:t> while </a:t>
            </a:r>
            <a:r>
              <a:rPr lang="en-US" b="1" dirty="0"/>
              <a:t>modules and cookbooks </a:t>
            </a:r>
            <a:r>
              <a:rPr lang="en-US" dirty="0"/>
              <a:t>describe the more </a:t>
            </a:r>
          </a:p>
          <a:p>
            <a:pPr latinLnBrk="1" hangingPunct="0"/>
            <a:r>
              <a:rPr lang="en-US" dirty="0"/>
              <a:t>general concepts (a LAMP server running your application, for instance).</a:t>
            </a:r>
          </a:p>
          <a:p>
            <a:pPr latinLnBrk="1" hangingPunct="0"/>
            <a:endParaRPr lang="en-US" dirty="0"/>
          </a:p>
          <a:p>
            <a:pPr latinLnBrk="1" hangingPunct="0"/>
            <a:endParaRPr lang="en-US" dirty="0"/>
          </a:p>
          <a:p>
            <a:pPr latinLnBrk="1" hangingPunct="0"/>
            <a:r>
              <a:rPr lang="en-US" dirty="0"/>
              <a:t>Examples of resources with which one can deal with are files, directories, network interfaces, and applications. Commands like </a:t>
            </a:r>
            <a:r>
              <a:rPr lang="en-US" dirty="0" err="1"/>
              <a:t>mkdir</a:t>
            </a:r>
            <a:r>
              <a:rPr lang="en-US" dirty="0"/>
              <a:t>, cat, and apt-get or yum are replaced with desired states (“present,” “absent,” “updated,” and so on).</a:t>
            </a:r>
          </a:p>
          <a:p>
            <a:pPr marL="342900" indent="-342900" latinLnBrk="1" hangingPunct="0">
              <a:buAutoNum type="arabicPeriod"/>
            </a:pPr>
            <a:endParaRPr lang="en-US" dirty="0"/>
          </a:p>
        </p:txBody>
      </p:sp>
    </p:spTree>
    <p:extLst>
      <p:ext uri="{BB962C8B-B14F-4D97-AF65-F5344CB8AC3E}">
        <p14:creationId xmlns:p14="http://schemas.microsoft.com/office/powerpoint/2010/main" val="10867068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406400" y="152400"/>
            <a:ext cx="10769600" cy="1143000"/>
          </a:xfrm>
        </p:spPr>
        <p:txBody>
          <a:bodyPr/>
          <a:lstStyle/>
          <a:p>
            <a:r>
              <a:rPr lang="en-US" dirty="0"/>
              <a:t>Difference Between System Containers and Virtual Machines</a:t>
            </a:r>
            <a:endParaRPr lang="en-IN" dirty="0"/>
          </a:p>
        </p:txBody>
      </p:sp>
      <p:sp>
        <p:nvSpPr>
          <p:cNvPr id="3" name="Slide Number Placeholder 2"/>
          <p:cNvSpPr>
            <a:spLocks noGrp="1"/>
          </p:cNvSpPr>
          <p:nvPr>
            <p:ph type="sldNum" sz="quarter" idx="11"/>
          </p:nvPr>
        </p:nvSpPr>
        <p:spPr/>
        <p:txBody>
          <a:bodyPr/>
          <a:lstStyle/>
          <a:p>
            <a:pPr defTabSz="914012"/>
            <a:fld id="{AC55C652-FC7F-4E15-B2B8-09AF2DB910E4}" type="slidenum">
              <a:rPr lang="en-US" smtClean="0">
                <a:solidFill>
                  <a:prstClr val="black">
                    <a:tint val="75000"/>
                  </a:prstClr>
                </a:solidFill>
              </a:rPr>
              <a:pPr defTabSz="914012"/>
              <a:t>4</a:t>
            </a:fld>
            <a:endParaRPr lang="en-US" dirty="0">
              <a:solidFill>
                <a:prstClr val="black">
                  <a:tint val="75000"/>
                </a:prstClr>
              </a:solidFill>
            </a:endParaRPr>
          </a:p>
        </p:txBody>
      </p:sp>
      <p:pic>
        <p:nvPicPr>
          <p:cNvPr id="6" name="Picture 5">
            <a:extLst>
              <a:ext uri="{FF2B5EF4-FFF2-40B4-BE49-F238E27FC236}">
                <a16:creationId xmlns:a16="http://schemas.microsoft.com/office/drawing/2014/main" id="{9837FF27-C349-49FC-9ACF-F46E17AB1D4C}"/>
              </a:ext>
            </a:extLst>
          </p:cNvPr>
          <p:cNvPicPr>
            <a:picLocks noChangeAspect="1"/>
          </p:cNvPicPr>
          <p:nvPr/>
        </p:nvPicPr>
        <p:blipFill>
          <a:blip r:embed="rId2"/>
          <a:stretch>
            <a:fillRect/>
          </a:stretch>
        </p:blipFill>
        <p:spPr>
          <a:xfrm>
            <a:off x="1349116" y="2023866"/>
            <a:ext cx="8090626" cy="4062141"/>
          </a:xfrm>
          <a:prstGeom prst="rect">
            <a:avLst/>
          </a:prstGeom>
        </p:spPr>
      </p:pic>
    </p:spTree>
    <p:extLst>
      <p:ext uri="{BB962C8B-B14F-4D97-AF65-F5344CB8AC3E}">
        <p14:creationId xmlns:p14="http://schemas.microsoft.com/office/powerpoint/2010/main" val="292496902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Differences between Puppet and Chef (</a:t>
            </a:r>
            <a:r>
              <a:rPr lang="en-US" dirty="0" err="1"/>
              <a:t>Cont</a:t>
            </a:r>
            <a:r>
              <a:rPr lang="en-US" dirty="0"/>
              <a:t>…)</a:t>
            </a:r>
            <a:endParaRPr lang="en-IN" dirty="0"/>
          </a:p>
        </p:txBody>
      </p:sp>
      <p:sp>
        <p:nvSpPr>
          <p:cNvPr id="3" name="Slide Number Placeholder 2"/>
          <p:cNvSpPr>
            <a:spLocks noGrp="1"/>
          </p:cNvSpPr>
          <p:nvPr>
            <p:ph type="sldNum" sz="quarter" idx="11"/>
          </p:nvPr>
        </p:nvSpPr>
        <p:spPr/>
        <p:txBody>
          <a:bodyPr/>
          <a:lstStyle/>
          <a:p>
            <a:pPr defTabSz="914012"/>
            <a:fld id="{AC55C652-FC7F-4E15-B2B8-09AF2DB910E4}" type="slidenum">
              <a:rPr lang="en-US" smtClean="0">
                <a:solidFill>
                  <a:prstClr val="black">
                    <a:tint val="75000"/>
                  </a:prstClr>
                </a:solidFill>
              </a:rPr>
              <a:pPr defTabSz="914012"/>
              <a:t>40</a:t>
            </a:fld>
            <a:endParaRPr lang="en-US" dirty="0">
              <a:solidFill>
                <a:prstClr val="black">
                  <a:tint val="75000"/>
                </a:prstClr>
              </a:solidFill>
            </a:endParaRPr>
          </a:p>
        </p:txBody>
      </p:sp>
      <p:sp>
        <p:nvSpPr>
          <p:cNvPr id="4" name="TextBox 3"/>
          <p:cNvSpPr txBox="1"/>
          <p:nvPr/>
        </p:nvSpPr>
        <p:spPr>
          <a:xfrm>
            <a:off x="406399" y="1785257"/>
            <a:ext cx="11408229" cy="923328"/>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latinLnBrk="1" hangingPunct="0"/>
            <a:r>
              <a:rPr lang="en-US" dirty="0"/>
              <a:t>Examples of resource definitions for a </a:t>
            </a:r>
            <a:r>
              <a:rPr lang="en-US" b="1" dirty="0"/>
              <a:t>directory and a file</a:t>
            </a:r>
          </a:p>
          <a:p>
            <a:pPr latinLnBrk="1" hangingPunct="0"/>
            <a:endParaRPr lang="en-US" b="1" dirty="0"/>
          </a:p>
          <a:p>
            <a:pPr latinLnBrk="1" hangingPunct="0"/>
            <a:endParaRPr lang="en-US" b="1" dirty="0"/>
          </a:p>
        </p:txBody>
      </p:sp>
      <p:pic>
        <p:nvPicPr>
          <p:cNvPr id="5" name="Picture 4"/>
          <p:cNvPicPr>
            <a:picLocks noChangeAspect="1"/>
          </p:cNvPicPr>
          <p:nvPr/>
        </p:nvPicPr>
        <p:blipFill>
          <a:blip r:embed="rId2"/>
          <a:stretch>
            <a:fillRect/>
          </a:stretch>
        </p:blipFill>
        <p:spPr>
          <a:xfrm>
            <a:off x="406399" y="2422215"/>
            <a:ext cx="3924300" cy="2657475"/>
          </a:xfrm>
          <a:prstGeom prst="rect">
            <a:avLst/>
          </a:prstGeom>
        </p:spPr>
      </p:pic>
      <p:pic>
        <p:nvPicPr>
          <p:cNvPr id="6" name="Picture 5"/>
          <p:cNvPicPr>
            <a:picLocks noChangeAspect="1"/>
          </p:cNvPicPr>
          <p:nvPr/>
        </p:nvPicPr>
        <p:blipFill>
          <a:blip r:embed="rId3"/>
          <a:stretch>
            <a:fillRect/>
          </a:stretch>
        </p:blipFill>
        <p:spPr>
          <a:xfrm>
            <a:off x="3997552" y="2422215"/>
            <a:ext cx="4429125" cy="3438525"/>
          </a:xfrm>
          <a:prstGeom prst="rect">
            <a:avLst/>
          </a:prstGeom>
        </p:spPr>
      </p:pic>
    </p:spTree>
    <p:extLst>
      <p:ext uri="{BB962C8B-B14F-4D97-AF65-F5344CB8AC3E}">
        <p14:creationId xmlns:p14="http://schemas.microsoft.com/office/powerpoint/2010/main" val="31831522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Differences between Puppet and Chef (</a:t>
            </a:r>
            <a:r>
              <a:rPr lang="en-US" dirty="0" err="1"/>
              <a:t>Cont</a:t>
            </a:r>
            <a:r>
              <a:rPr lang="en-US" dirty="0"/>
              <a:t>…)</a:t>
            </a:r>
            <a:endParaRPr lang="en-IN" dirty="0"/>
          </a:p>
        </p:txBody>
      </p:sp>
      <p:sp>
        <p:nvSpPr>
          <p:cNvPr id="3" name="Slide Number Placeholder 2"/>
          <p:cNvSpPr>
            <a:spLocks noGrp="1"/>
          </p:cNvSpPr>
          <p:nvPr>
            <p:ph type="sldNum" sz="quarter" idx="11"/>
          </p:nvPr>
        </p:nvSpPr>
        <p:spPr/>
        <p:txBody>
          <a:bodyPr/>
          <a:lstStyle/>
          <a:p>
            <a:pPr defTabSz="914012"/>
            <a:fld id="{AC55C652-FC7F-4E15-B2B8-09AF2DB910E4}" type="slidenum">
              <a:rPr lang="en-US" smtClean="0">
                <a:solidFill>
                  <a:prstClr val="black">
                    <a:tint val="75000"/>
                  </a:prstClr>
                </a:solidFill>
              </a:rPr>
              <a:pPr defTabSz="914012"/>
              <a:t>41</a:t>
            </a:fld>
            <a:endParaRPr lang="en-US" dirty="0">
              <a:solidFill>
                <a:prstClr val="black">
                  <a:tint val="75000"/>
                </a:prstClr>
              </a:solidFill>
            </a:endParaRPr>
          </a:p>
        </p:txBody>
      </p:sp>
      <p:sp>
        <p:nvSpPr>
          <p:cNvPr id="4" name="TextBox 3"/>
          <p:cNvSpPr txBox="1"/>
          <p:nvPr/>
        </p:nvSpPr>
        <p:spPr>
          <a:xfrm>
            <a:off x="406399" y="1785257"/>
            <a:ext cx="11408229" cy="646329"/>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latinLnBrk="1" hangingPunct="0"/>
            <a:endParaRPr lang="en-US" b="1" dirty="0"/>
          </a:p>
          <a:p>
            <a:pPr latinLnBrk="1" hangingPunct="0"/>
            <a:endParaRPr lang="en-US" b="1" dirty="0"/>
          </a:p>
        </p:txBody>
      </p:sp>
      <p:pic>
        <p:nvPicPr>
          <p:cNvPr id="7" name="Picture 6"/>
          <p:cNvPicPr>
            <a:picLocks noChangeAspect="1"/>
          </p:cNvPicPr>
          <p:nvPr/>
        </p:nvPicPr>
        <p:blipFill>
          <a:blip r:embed="rId2"/>
          <a:stretch>
            <a:fillRect/>
          </a:stretch>
        </p:blipFill>
        <p:spPr>
          <a:xfrm>
            <a:off x="679223" y="2364158"/>
            <a:ext cx="4819650" cy="4000500"/>
          </a:xfrm>
          <a:prstGeom prst="rect">
            <a:avLst/>
          </a:prstGeom>
        </p:spPr>
      </p:pic>
      <p:pic>
        <p:nvPicPr>
          <p:cNvPr id="8" name="Picture 7"/>
          <p:cNvPicPr>
            <a:picLocks noChangeAspect="1"/>
          </p:cNvPicPr>
          <p:nvPr/>
        </p:nvPicPr>
        <p:blipFill>
          <a:blip r:embed="rId3"/>
          <a:stretch>
            <a:fillRect/>
          </a:stretch>
        </p:blipFill>
        <p:spPr>
          <a:xfrm>
            <a:off x="6690632" y="2741159"/>
            <a:ext cx="3600450" cy="3590925"/>
          </a:xfrm>
          <a:prstGeom prst="rect">
            <a:avLst/>
          </a:prstGeom>
        </p:spPr>
      </p:pic>
    </p:spTree>
    <p:extLst>
      <p:ext uri="{BB962C8B-B14F-4D97-AF65-F5344CB8AC3E}">
        <p14:creationId xmlns:p14="http://schemas.microsoft.com/office/powerpoint/2010/main" val="200980144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Differences between Puppet and Chef (</a:t>
            </a:r>
            <a:r>
              <a:rPr lang="en-US" dirty="0" err="1"/>
              <a:t>Cont</a:t>
            </a:r>
            <a:r>
              <a:rPr lang="en-US" dirty="0"/>
              <a:t>…)</a:t>
            </a:r>
            <a:endParaRPr lang="en-IN" dirty="0"/>
          </a:p>
        </p:txBody>
      </p:sp>
      <p:sp>
        <p:nvSpPr>
          <p:cNvPr id="3" name="Slide Number Placeholder 2"/>
          <p:cNvSpPr>
            <a:spLocks noGrp="1"/>
          </p:cNvSpPr>
          <p:nvPr>
            <p:ph type="sldNum" sz="quarter" idx="11"/>
          </p:nvPr>
        </p:nvSpPr>
        <p:spPr/>
        <p:txBody>
          <a:bodyPr/>
          <a:lstStyle/>
          <a:p>
            <a:pPr defTabSz="914012"/>
            <a:fld id="{AC55C652-FC7F-4E15-B2B8-09AF2DB910E4}" type="slidenum">
              <a:rPr lang="en-US" smtClean="0">
                <a:solidFill>
                  <a:prstClr val="black">
                    <a:tint val="75000"/>
                  </a:prstClr>
                </a:solidFill>
              </a:rPr>
              <a:pPr defTabSz="914012"/>
              <a:t>42</a:t>
            </a:fld>
            <a:endParaRPr lang="en-US" dirty="0">
              <a:solidFill>
                <a:prstClr val="black">
                  <a:tint val="75000"/>
                </a:prstClr>
              </a:solidFill>
            </a:endParaRPr>
          </a:p>
        </p:txBody>
      </p:sp>
      <p:sp>
        <p:nvSpPr>
          <p:cNvPr id="4" name="TextBox 3"/>
          <p:cNvSpPr txBox="1"/>
          <p:nvPr/>
        </p:nvSpPr>
        <p:spPr>
          <a:xfrm>
            <a:off x="406399" y="1785257"/>
            <a:ext cx="11408229" cy="646329"/>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latinLnBrk="1" hangingPunct="0"/>
            <a:endParaRPr lang="en-US" b="1" dirty="0"/>
          </a:p>
          <a:p>
            <a:pPr latinLnBrk="1" hangingPunct="0"/>
            <a:endParaRPr lang="en-US" b="1" dirty="0"/>
          </a:p>
        </p:txBody>
      </p:sp>
      <p:pic>
        <p:nvPicPr>
          <p:cNvPr id="6" name="Picture 5"/>
          <p:cNvPicPr>
            <a:picLocks noChangeAspect="1"/>
          </p:cNvPicPr>
          <p:nvPr/>
        </p:nvPicPr>
        <p:blipFill>
          <a:blip r:embed="rId2"/>
          <a:stretch>
            <a:fillRect/>
          </a:stretch>
        </p:blipFill>
        <p:spPr>
          <a:xfrm>
            <a:off x="653369" y="1785257"/>
            <a:ext cx="6734175" cy="4286250"/>
          </a:xfrm>
          <a:prstGeom prst="rect">
            <a:avLst/>
          </a:prstGeom>
        </p:spPr>
      </p:pic>
      <p:pic>
        <p:nvPicPr>
          <p:cNvPr id="10" name="Picture 9"/>
          <p:cNvPicPr>
            <a:picLocks noChangeAspect="1"/>
          </p:cNvPicPr>
          <p:nvPr/>
        </p:nvPicPr>
        <p:blipFill>
          <a:blip r:embed="rId3"/>
          <a:stretch>
            <a:fillRect/>
          </a:stretch>
        </p:blipFill>
        <p:spPr>
          <a:xfrm>
            <a:off x="7634514" y="1785257"/>
            <a:ext cx="4010025" cy="3400425"/>
          </a:xfrm>
          <a:prstGeom prst="rect">
            <a:avLst/>
          </a:prstGeom>
        </p:spPr>
      </p:pic>
      <p:sp>
        <p:nvSpPr>
          <p:cNvPr id="11" name="TextBox 10"/>
          <p:cNvSpPr txBox="1"/>
          <p:nvPr/>
        </p:nvSpPr>
        <p:spPr>
          <a:xfrm>
            <a:off x="236310" y="1450201"/>
            <a:ext cx="11408229" cy="923328"/>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latinLnBrk="1" hangingPunct="0"/>
            <a:r>
              <a:rPr lang="en-US" dirty="0"/>
              <a:t>Examples of resource definitions for a </a:t>
            </a:r>
            <a:r>
              <a:rPr lang="en-US" b="1" dirty="0"/>
              <a:t>installing and Enabling Apache using Chef</a:t>
            </a:r>
          </a:p>
          <a:p>
            <a:pPr latinLnBrk="1" hangingPunct="0"/>
            <a:endParaRPr lang="en-US" b="1" dirty="0"/>
          </a:p>
          <a:p>
            <a:pPr latinLnBrk="1" hangingPunct="0"/>
            <a:endParaRPr lang="en-US" b="1" dirty="0"/>
          </a:p>
        </p:txBody>
      </p:sp>
    </p:spTree>
    <p:extLst>
      <p:ext uri="{BB962C8B-B14F-4D97-AF65-F5344CB8AC3E}">
        <p14:creationId xmlns:p14="http://schemas.microsoft.com/office/powerpoint/2010/main" val="372641168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pPr latinLnBrk="1" hangingPunct="0"/>
            <a:r>
              <a:rPr lang="en-US" dirty="0"/>
              <a:t>3. OpenStack</a:t>
            </a:r>
          </a:p>
        </p:txBody>
      </p:sp>
      <p:sp>
        <p:nvSpPr>
          <p:cNvPr id="3" name="Slide Number Placeholder 2"/>
          <p:cNvSpPr>
            <a:spLocks noGrp="1"/>
          </p:cNvSpPr>
          <p:nvPr>
            <p:ph type="sldNum" sz="quarter" idx="11"/>
          </p:nvPr>
        </p:nvSpPr>
        <p:spPr/>
        <p:txBody>
          <a:bodyPr/>
          <a:lstStyle/>
          <a:p>
            <a:pPr defTabSz="914012"/>
            <a:fld id="{AC55C652-FC7F-4E15-B2B8-09AF2DB910E4}" type="slidenum">
              <a:rPr lang="en-US" smtClean="0">
                <a:solidFill>
                  <a:prstClr val="black">
                    <a:tint val="75000"/>
                  </a:prstClr>
                </a:solidFill>
              </a:rPr>
              <a:pPr defTabSz="914012"/>
              <a:t>43</a:t>
            </a:fld>
            <a:endParaRPr lang="en-US" dirty="0">
              <a:solidFill>
                <a:prstClr val="black">
                  <a:tint val="75000"/>
                </a:prstClr>
              </a:solidFill>
            </a:endParaRPr>
          </a:p>
        </p:txBody>
      </p:sp>
      <p:sp>
        <p:nvSpPr>
          <p:cNvPr id="4" name="TextBox 3"/>
          <p:cNvSpPr txBox="1"/>
          <p:nvPr/>
        </p:nvSpPr>
        <p:spPr>
          <a:xfrm>
            <a:off x="406400" y="1741714"/>
            <a:ext cx="11379200" cy="369330"/>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latinLnBrk="1" hangingPunct="0"/>
            <a:endParaRPr kumimoji="0" lang="en-IN" sz="1800" b="0" i="0" u="none" strike="noStrike" cap="none" spc="0" normalizeH="0" baseline="0" dirty="0">
              <a:ln>
                <a:noFill/>
              </a:ln>
              <a:solidFill>
                <a:srgbClr val="000000"/>
              </a:solidFill>
              <a:effectLst/>
              <a:uFillTx/>
              <a:latin typeface="Calibri"/>
              <a:ea typeface="Calibri"/>
              <a:cs typeface="Calibri"/>
              <a:sym typeface="Calibri"/>
            </a:endParaRPr>
          </a:p>
        </p:txBody>
      </p:sp>
      <p:sp>
        <p:nvSpPr>
          <p:cNvPr id="5" name="TextBox 4"/>
          <p:cNvSpPr txBox="1"/>
          <p:nvPr/>
        </p:nvSpPr>
        <p:spPr>
          <a:xfrm>
            <a:off x="914401" y="1741714"/>
            <a:ext cx="10682514" cy="1323437"/>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1" hangingPunct="0">
              <a:lnSpc>
                <a:spcPct val="100000"/>
              </a:lnSpc>
              <a:spcBef>
                <a:spcPts val="0"/>
              </a:spcBef>
              <a:spcAft>
                <a:spcPts val="0"/>
              </a:spcAft>
              <a:buClrTx/>
              <a:buSzTx/>
              <a:buFontTx/>
              <a:buNone/>
              <a:tabLst/>
            </a:pPr>
            <a:r>
              <a:rPr kumimoji="0" lang="en-US" sz="4000" b="1" i="0" u="none" strike="noStrike" cap="none" spc="0" normalizeH="0" baseline="0" dirty="0">
                <a:ln>
                  <a:noFill/>
                </a:ln>
                <a:solidFill>
                  <a:srgbClr val="000000"/>
                </a:solidFill>
                <a:effectLst/>
                <a:uFillTx/>
                <a:latin typeface="Calibri"/>
                <a:ea typeface="Calibri"/>
                <a:cs typeface="Calibri"/>
                <a:sym typeface="Calibri"/>
              </a:rPr>
              <a:t>Note: It is</a:t>
            </a:r>
            <a:r>
              <a:rPr kumimoji="0" lang="en-US" sz="4000" b="1" i="0" u="none" strike="noStrike" cap="none" spc="0" normalizeH="0" dirty="0">
                <a:ln>
                  <a:noFill/>
                </a:ln>
                <a:solidFill>
                  <a:srgbClr val="000000"/>
                </a:solidFill>
                <a:effectLst/>
                <a:uFillTx/>
                <a:latin typeface="Calibri"/>
                <a:ea typeface="Calibri"/>
                <a:cs typeface="Calibri"/>
                <a:sym typeface="Calibri"/>
              </a:rPr>
              <a:t> already discussed and p</a:t>
            </a:r>
            <a:r>
              <a:rPr kumimoji="0" lang="en-US" sz="4000" b="1" i="0" u="none" strike="noStrike" cap="none" spc="0" normalizeH="0" baseline="0" dirty="0">
                <a:ln>
                  <a:noFill/>
                </a:ln>
                <a:solidFill>
                  <a:srgbClr val="000000"/>
                </a:solidFill>
                <a:effectLst/>
                <a:uFillTx/>
                <a:latin typeface="Calibri"/>
                <a:ea typeface="Calibri"/>
                <a:cs typeface="Calibri"/>
                <a:sym typeface="Calibri"/>
              </a:rPr>
              <a:t>lease refer to </a:t>
            </a:r>
          </a:p>
          <a:p>
            <a:pPr marL="0" marR="0" indent="0" algn="l" defTabSz="914400" rtl="0" fontAlgn="auto" latinLnBrk="1" hangingPunct="0">
              <a:lnSpc>
                <a:spcPct val="100000"/>
              </a:lnSpc>
              <a:spcBef>
                <a:spcPts val="0"/>
              </a:spcBef>
              <a:spcAft>
                <a:spcPts val="0"/>
              </a:spcAft>
              <a:buClrTx/>
              <a:buSzTx/>
              <a:buFontTx/>
              <a:buNone/>
              <a:tabLst/>
            </a:pPr>
            <a:r>
              <a:rPr kumimoji="0" lang="en-US" sz="4000" b="1" i="0" u="none" strike="noStrike" cap="none" spc="0" normalizeH="0" baseline="0" dirty="0">
                <a:ln>
                  <a:noFill/>
                </a:ln>
                <a:solidFill>
                  <a:srgbClr val="000000"/>
                </a:solidFill>
                <a:effectLst/>
                <a:uFillTx/>
                <a:latin typeface="Calibri"/>
                <a:ea typeface="Calibri"/>
                <a:cs typeface="Calibri"/>
                <a:sym typeface="Calibri"/>
              </a:rPr>
              <a:t>module</a:t>
            </a:r>
            <a:r>
              <a:rPr kumimoji="0" lang="en-US" sz="4000" b="1" i="0" u="none" strike="noStrike" cap="none" spc="0" normalizeH="0" dirty="0">
                <a:ln>
                  <a:noFill/>
                </a:ln>
                <a:solidFill>
                  <a:srgbClr val="000000"/>
                </a:solidFill>
                <a:effectLst/>
                <a:uFillTx/>
                <a:latin typeface="Calibri"/>
                <a:ea typeface="Calibri"/>
                <a:cs typeface="Calibri"/>
                <a:sym typeface="Calibri"/>
              </a:rPr>
              <a:t> 3 slides that was shared with you on CMS</a:t>
            </a:r>
            <a:endParaRPr kumimoji="0" lang="en-IN" sz="4000" b="1" i="0" u="none" strike="noStrike" cap="none" spc="0" normalizeH="0" baseline="0" dirty="0">
              <a:ln>
                <a:noFill/>
              </a:ln>
              <a:solidFill>
                <a:srgbClr val="000000"/>
              </a:solidFill>
              <a:effectLst/>
              <a:uFillTx/>
              <a:latin typeface="Calibri"/>
              <a:ea typeface="Calibri"/>
              <a:cs typeface="Calibri"/>
              <a:sym typeface="Calibri"/>
            </a:endParaRPr>
          </a:p>
        </p:txBody>
      </p:sp>
    </p:spTree>
    <p:extLst>
      <p:ext uri="{BB962C8B-B14F-4D97-AF65-F5344CB8AC3E}">
        <p14:creationId xmlns:p14="http://schemas.microsoft.com/office/powerpoint/2010/main" val="343487727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pPr latinLnBrk="1" hangingPunct="0"/>
            <a:r>
              <a:rPr lang="en-US" dirty="0"/>
              <a:t>4. Heat</a:t>
            </a:r>
          </a:p>
        </p:txBody>
      </p:sp>
      <p:sp>
        <p:nvSpPr>
          <p:cNvPr id="3" name="Slide Number Placeholder 2"/>
          <p:cNvSpPr>
            <a:spLocks noGrp="1"/>
          </p:cNvSpPr>
          <p:nvPr>
            <p:ph type="sldNum" sz="quarter" idx="11"/>
          </p:nvPr>
        </p:nvSpPr>
        <p:spPr/>
        <p:txBody>
          <a:bodyPr/>
          <a:lstStyle/>
          <a:p>
            <a:pPr defTabSz="914012"/>
            <a:fld id="{AC55C652-FC7F-4E15-B2B8-09AF2DB910E4}" type="slidenum">
              <a:rPr lang="en-US" smtClean="0">
                <a:solidFill>
                  <a:prstClr val="black">
                    <a:tint val="75000"/>
                  </a:prstClr>
                </a:solidFill>
              </a:rPr>
              <a:pPr defTabSz="914012"/>
              <a:t>44</a:t>
            </a:fld>
            <a:endParaRPr lang="en-US" dirty="0">
              <a:solidFill>
                <a:prstClr val="black">
                  <a:tint val="75000"/>
                </a:prstClr>
              </a:solidFill>
            </a:endParaRPr>
          </a:p>
        </p:txBody>
      </p:sp>
      <p:sp>
        <p:nvSpPr>
          <p:cNvPr id="4" name="TextBox 3"/>
          <p:cNvSpPr txBox="1"/>
          <p:nvPr/>
        </p:nvSpPr>
        <p:spPr>
          <a:xfrm>
            <a:off x="406400" y="1741714"/>
            <a:ext cx="11379200" cy="369330"/>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latinLnBrk="1" hangingPunct="0"/>
            <a:endParaRPr kumimoji="0" lang="en-IN" sz="1800" b="0" i="0" u="none" strike="noStrike" cap="none" spc="0" normalizeH="0" baseline="0" dirty="0">
              <a:ln>
                <a:noFill/>
              </a:ln>
              <a:solidFill>
                <a:srgbClr val="000000"/>
              </a:solidFill>
              <a:effectLst/>
              <a:uFillTx/>
              <a:latin typeface="Calibri"/>
              <a:ea typeface="Calibri"/>
              <a:cs typeface="Calibri"/>
              <a:sym typeface="Calibri"/>
            </a:endParaRPr>
          </a:p>
        </p:txBody>
      </p:sp>
      <p:sp>
        <p:nvSpPr>
          <p:cNvPr id="6" name="TextBox 5"/>
          <p:cNvSpPr txBox="1"/>
          <p:nvPr/>
        </p:nvSpPr>
        <p:spPr>
          <a:xfrm>
            <a:off x="290286" y="1741714"/>
            <a:ext cx="11495314" cy="3416318"/>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457200" indent="-457200" latinLnBrk="1" hangingPunct="0">
              <a:buFont typeface="Arial" panose="020B0604020202020204" pitchFamily="34" charset="0"/>
              <a:buChar char="•"/>
            </a:pPr>
            <a:r>
              <a:rPr lang="en-US" sz="2800" b="1" dirty="0"/>
              <a:t>Heat</a:t>
            </a:r>
            <a:r>
              <a:rPr lang="en-US" sz="2800" dirty="0"/>
              <a:t> is the main project in the </a:t>
            </a:r>
            <a:r>
              <a:rPr lang="en-US" sz="2800" b="1" dirty="0"/>
              <a:t>OpenStack Orchestration program</a:t>
            </a:r>
            <a:r>
              <a:rPr lang="en-US" sz="2800" dirty="0"/>
              <a:t>.</a:t>
            </a:r>
          </a:p>
          <a:p>
            <a:pPr marL="457200" indent="-457200" latinLnBrk="1" hangingPunct="0">
              <a:buFont typeface="Arial" panose="020B0604020202020204" pitchFamily="34" charset="0"/>
              <a:buChar char="•"/>
            </a:pPr>
            <a:r>
              <a:rPr lang="en-US" sz="2800" b="1" dirty="0"/>
              <a:t>Heat</a:t>
            </a:r>
            <a:r>
              <a:rPr lang="en-US" sz="2800" dirty="0"/>
              <a:t> allows developers to store the requirements of a cloud </a:t>
            </a:r>
          </a:p>
          <a:p>
            <a:pPr latinLnBrk="1" hangingPunct="0"/>
            <a:r>
              <a:rPr lang="en-US" sz="2800" dirty="0"/>
              <a:t>application in a file that defines what resources are necessary for that </a:t>
            </a:r>
          </a:p>
          <a:p>
            <a:pPr latinLnBrk="1" hangingPunct="0"/>
            <a:r>
              <a:rPr lang="en-US" sz="2800" dirty="0"/>
              <a:t>    application.</a:t>
            </a:r>
          </a:p>
          <a:p>
            <a:pPr marL="457200" indent="-457200" latinLnBrk="1" hangingPunct="0">
              <a:buFont typeface="Arial" panose="020B0604020202020204" pitchFamily="34" charset="0"/>
              <a:buChar char="•"/>
            </a:pPr>
            <a:r>
              <a:rPr lang="en-US" sz="2800" dirty="0"/>
              <a:t>In many ways, Heat does for applications what OpenStack </a:t>
            </a:r>
          </a:p>
          <a:p>
            <a:pPr latinLnBrk="1" hangingPunct="0"/>
            <a:r>
              <a:rPr lang="en-US" sz="2800" dirty="0"/>
              <a:t>infrastructure components (Nova, Cinder, and the like) do for vendor </a:t>
            </a:r>
          </a:p>
          <a:p>
            <a:pPr latinLnBrk="1" hangingPunct="0"/>
            <a:r>
              <a:rPr lang="en-US" sz="2800" dirty="0"/>
              <a:t>hardware and software—it simplifies the integration.</a:t>
            </a:r>
          </a:p>
          <a:p>
            <a:pPr latinLnBrk="1" hangingPunct="0"/>
            <a:endParaRPr kumimoji="0" lang="en-IN" sz="1800" b="0" i="0" u="none" strike="noStrike" cap="none" spc="0" normalizeH="0" baseline="0" dirty="0">
              <a:ln>
                <a:noFill/>
              </a:ln>
              <a:solidFill>
                <a:srgbClr val="000000"/>
              </a:solidFill>
              <a:effectLst/>
              <a:uFillTx/>
              <a:latin typeface="Calibri"/>
              <a:ea typeface="Calibri"/>
              <a:cs typeface="Calibri"/>
              <a:sym typeface="Calibri"/>
            </a:endParaRPr>
          </a:p>
        </p:txBody>
      </p:sp>
    </p:spTree>
    <p:extLst>
      <p:ext uri="{BB962C8B-B14F-4D97-AF65-F5344CB8AC3E}">
        <p14:creationId xmlns:p14="http://schemas.microsoft.com/office/powerpoint/2010/main" val="329313908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pPr latinLnBrk="1" hangingPunct="0"/>
            <a:r>
              <a:rPr lang="en-US" dirty="0"/>
              <a:t>4. Heat  (Cont...)</a:t>
            </a:r>
          </a:p>
        </p:txBody>
      </p:sp>
      <p:sp>
        <p:nvSpPr>
          <p:cNvPr id="3" name="Slide Number Placeholder 2"/>
          <p:cNvSpPr>
            <a:spLocks noGrp="1"/>
          </p:cNvSpPr>
          <p:nvPr>
            <p:ph type="sldNum" sz="quarter" idx="11"/>
          </p:nvPr>
        </p:nvSpPr>
        <p:spPr/>
        <p:txBody>
          <a:bodyPr/>
          <a:lstStyle/>
          <a:p>
            <a:pPr defTabSz="914012"/>
            <a:fld id="{AC55C652-FC7F-4E15-B2B8-09AF2DB910E4}" type="slidenum">
              <a:rPr lang="en-US" smtClean="0">
                <a:solidFill>
                  <a:prstClr val="black">
                    <a:tint val="75000"/>
                  </a:prstClr>
                </a:solidFill>
              </a:rPr>
              <a:pPr defTabSz="914012"/>
              <a:t>45</a:t>
            </a:fld>
            <a:endParaRPr lang="en-US" dirty="0">
              <a:solidFill>
                <a:prstClr val="black">
                  <a:tint val="75000"/>
                </a:prstClr>
              </a:solidFill>
            </a:endParaRPr>
          </a:p>
        </p:txBody>
      </p:sp>
      <p:sp>
        <p:nvSpPr>
          <p:cNvPr id="4" name="TextBox 3"/>
          <p:cNvSpPr txBox="1"/>
          <p:nvPr/>
        </p:nvSpPr>
        <p:spPr>
          <a:xfrm>
            <a:off x="406400" y="1741714"/>
            <a:ext cx="11379200" cy="369330"/>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latinLnBrk="1" hangingPunct="0"/>
            <a:endParaRPr kumimoji="0" lang="en-IN" sz="1800" b="0" i="0" u="none" strike="noStrike" cap="none" spc="0" normalizeH="0" baseline="0" dirty="0">
              <a:ln>
                <a:noFill/>
              </a:ln>
              <a:solidFill>
                <a:srgbClr val="000000"/>
              </a:solidFill>
              <a:effectLst/>
              <a:uFillTx/>
              <a:latin typeface="Calibri"/>
              <a:ea typeface="Calibri"/>
              <a:cs typeface="Calibri"/>
              <a:sym typeface="Calibri"/>
            </a:endParaRPr>
          </a:p>
        </p:txBody>
      </p:sp>
      <p:sp>
        <p:nvSpPr>
          <p:cNvPr id="6" name="TextBox 5"/>
          <p:cNvSpPr txBox="1"/>
          <p:nvPr/>
        </p:nvSpPr>
        <p:spPr>
          <a:xfrm>
            <a:off x="290286" y="1741714"/>
            <a:ext cx="11495314" cy="4678202"/>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indent="-285750" latinLnBrk="1" hangingPunct="0">
              <a:buFont typeface="Arial" panose="020B0604020202020204" pitchFamily="34" charset="0"/>
              <a:buChar char="•"/>
            </a:pPr>
            <a:r>
              <a:rPr lang="en-US" sz="2800" dirty="0"/>
              <a:t>It enables orchestration engine to launch multiple composite cloud applications based on templates in the form of text files that can be treated like code.</a:t>
            </a:r>
          </a:p>
          <a:p>
            <a:pPr marL="285750" indent="-285750" latinLnBrk="1" hangingPunct="0">
              <a:buFont typeface="Arial" panose="020B0604020202020204" pitchFamily="34" charset="0"/>
              <a:buChar char="•"/>
            </a:pPr>
            <a:r>
              <a:rPr lang="en-US" sz="2800" dirty="0"/>
              <a:t>A native Heat template format is evolving, but Heat also </a:t>
            </a:r>
            <a:r>
              <a:rPr lang="en-US" sz="2800" dirty="0" err="1"/>
              <a:t>endeavours</a:t>
            </a:r>
            <a:r>
              <a:rPr lang="en-US" sz="2800" dirty="0"/>
              <a:t> to provide compatibility with the </a:t>
            </a:r>
            <a:r>
              <a:rPr lang="en-US" sz="2800" dirty="0">
                <a:hlinkClick r:id="rId2"/>
              </a:rPr>
              <a:t>AWS </a:t>
            </a:r>
            <a:r>
              <a:rPr lang="en-US" sz="2800" dirty="0" err="1">
                <a:hlinkClick r:id="rId2"/>
              </a:rPr>
              <a:t>CloudFormation</a:t>
            </a:r>
            <a:r>
              <a:rPr lang="en-US" sz="2800" dirty="0"/>
              <a:t> template format, so that many existing </a:t>
            </a:r>
            <a:r>
              <a:rPr lang="en-US" sz="2800" dirty="0" err="1"/>
              <a:t>CloudFormation</a:t>
            </a:r>
            <a:r>
              <a:rPr lang="en-US" sz="2800" dirty="0"/>
              <a:t> templates can be  launched on  OpenStack. </a:t>
            </a:r>
          </a:p>
          <a:p>
            <a:r>
              <a:rPr lang="en-US" sz="2800" b="1" dirty="0"/>
              <a:t>heat-engine:</a:t>
            </a:r>
            <a:endParaRPr lang="en-US" sz="2800" dirty="0"/>
          </a:p>
          <a:p>
            <a:r>
              <a:rPr lang="en-US" sz="2800" dirty="0"/>
              <a:t>The heat engine does the main work of orchestrating the launch of templates and providing events back to the API consumer. </a:t>
            </a:r>
          </a:p>
          <a:p>
            <a:pPr latinLnBrk="1" hangingPunct="0"/>
            <a:endParaRPr kumimoji="0" lang="en-IN" sz="1800" b="0" i="0" u="none" strike="noStrike" cap="none" spc="0" normalizeH="0" baseline="0" dirty="0">
              <a:ln>
                <a:noFill/>
              </a:ln>
              <a:solidFill>
                <a:srgbClr val="000000"/>
              </a:solidFill>
              <a:effectLst/>
              <a:uFillTx/>
              <a:latin typeface="Calibri"/>
              <a:ea typeface="Calibri"/>
              <a:cs typeface="Calibri"/>
              <a:sym typeface="Calibri"/>
            </a:endParaRPr>
          </a:p>
        </p:txBody>
      </p:sp>
    </p:spTree>
    <p:extLst>
      <p:ext uri="{BB962C8B-B14F-4D97-AF65-F5344CB8AC3E}">
        <p14:creationId xmlns:p14="http://schemas.microsoft.com/office/powerpoint/2010/main" val="165554074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pPr latinLnBrk="1" hangingPunct="0"/>
            <a:r>
              <a:rPr lang="en-US" dirty="0"/>
              <a:t>How heat works?</a:t>
            </a:r>
          </a:p>
        </p:txBody>
      </p:sp>
      <p:sp>
        <p:nvSpPr>
          <p:cNvPr id="3" name="Slide Number Placeholder 2"/>
          <p:cNvSpPr>
            <a:spLocks noGrp="1"/>
          </p:cNvSpPr>
          <p:nvPr>
            <p:ph type="sldNum" sz="quarter" idx="11"/>
          </p:nvPr>
        </p:nvSpPr>
        <p:spPr/>
        <p:txBody>
          <a:bodyPr/>
          <a:lstStyle/>
          <a:p>
            <a:pPr defTabSz="914012"/>
            <a:fld id="{AC55C652-FC7F-4E15-B2B8-09AF2DB910E4}" type="slidenum">
              <a:rPr lang="en-US" smtClean="0">
                <a:solidFill>
                  <a:prstClr val="black">
                    <a:tint val="75000"/>
                  </a:prstClr>
                </a:solidFill>
              </a:rPr>
              <a:pPr defTabSz="914012"/>
              <a:t>46</a:t>
            </a:fld>
            <a:endParaRPr lang="en-US" dirty="0">
              <a:solidFill>
                <a:prstClr val="black">
                  <a:tint val="75000"/>
                </a:prstClr>
              </a:solidFill>
            </a:endParaRPr>
          </a:p>
        </p:txBody>
      </p:sp>
      <p:sp>
        <p:nvSpPr>
          <p:cNvPr id="4" name="TextBox 3"/>
          <p:cNvSpPr txBox="1"/>
          <p:nvPr/>
        </p:nvSpPr>
        <p:spPr>
          <a:xfrm>
            <a:off x="406400" y="1741714"/>
            <a:ext cx="11379200" cy="369330"/>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latinLnBrk="1" hangingPunct="0"/>
            <a:endParaRPr kumimoji="0" lang="en-IN" sz="1800" b="0" i="0" u="none" strike="noStrike" cap="none" spc="0" normalizeH="0" baseline="0" dirty="0">
              <a:ln>
                <a:noFill/>
              </a:ln>
              <a:solidFill>
                <a:srgbClr val="000000"/>
              </a:solidFill>
              <a:effectLst/>
              <a:uFillTx/>
              <a:latin typeface="Calibri"/>
              <a:ea typeface="Calibri"/>
              <a:cs typeface="Calibri"/>
              <a:sym typeface="Calibri"/>
            </a:endParaRPr>
          </a:p>
        </p:txBody>
      </p:sp>
      <p:pic>
        <p:nvPicPr>
          <p:cNvPr id="7" name="Picture 6"/>
          <p:cNvPicPr>
            <a:picLocks noChangeAspect="1"/>
          </p:cNvPicPr>
          <p:nvPr/>
        </p:nvPicPr>
        <p:blipFill>
          <a:blip r:embed="rId2"/>
          <a:stretch>
            <a:fillRect/>
          </a:stretch>
        </p:blipFill>
        <p:spPr>
          <a:xfrm>
            <a:off x="1219200" y="1604397"/>
            <a:ext cx="10116457" cy="4622232"/>
          </a:xfrm>
          <a:prstGeom prst="rect">
            <a:avLst/>
          </a:prstGeom>
        </p:spPr>
      </p:pic>
    </p:spTree>
    <p:extLst>
      <p:ext uri="{BB962C8B-B14F-4D97-AF65-F5344CB8AC3E}">
        <p14:creationId xmlns:p14="http://schemas.microsoft.com/office/powerpoint/2010/main" val="56898443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pPr latinLnBrk="1" hangingPunct="0"/>
            <a:r>
              <a:rPr lang="en-US" dirty="0"/>
              <a:t>How heat works?  (</a:t>
            </a:r>
            <a:r>
              <a:rPr lang="en-US" dirty="0" err="1"/>
              <a:t>Cont</a:t>
            </a:r>
            <a:r>
              <a:rPr lang="en-US" dirty="0"/>
              <a:t>….)</a:t>
            </a:r>
          </a:p>
        </p:txBody>
      </p:sp>
      <p:sp>
        <p:nvSpPr>
          <p:cNvPr id="3" name="Slide Number Placeholder 2"/>
          <p:cNvSpPr>
            <a:spLocks noGrp="1"/>
          </p:cNvSpPr>
          <p:nvPr>
            <p:ph type="sldNum" sz="quarter" idx="11"/>
          </p:nvPr>
        </p:nvSpPr>
        <p:spPr/>
        <p:txBody>
          <a:bodyPr/>
          <a:lstStyle/>
          <a:p>
            <a:pPr defTabSz="914012"/>
            <a:fld id="{AC55C652-FC7F-4E15-B2B8-09AF2DB910E4}" type="slidenum">
              <a:rPr lang="en-US" smtClean="0">
                <a:solidFill>
                  <a:prstClr val="black">
                    <a:tint val="75000"/>
                  </a:prstClr>
                </a:solidFill>
              </a:rPr>
              <a:pPr defTabSz="914012"/>
              <a:t>47</a:t>
            </a:fld>
            <a:endParaRPr lang="en-US" dirty="0">
              <a:solidFill>
                <a:prstClr val="black">
                  <a:tint val="75000"/>
                </a:prstClr>
              </a:solidFill>
            </a:endParaRPr>
          </a:p>
        </p:txBody>
      </p:sp>
      <p:sp>
        <p:nvSpPr>
          <p:cNvPr id="4" name="TextBox 3"/>
          <p:cNvSpPr txBox="1"/>
          <p:nvPr/>
        </p:nvSpPr>
        <p:spPr>
          <a:xfrm>
            <a:off x="406400" y="1741714"/>
            <a:ext cx="11379200" cy="369330"/>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latinLnBrk="1" hangingPunct="0"/>
            <a:endParaRPr kumimoji="0" lang="en-IN" sz="1800" b="0" i="0" u="none" strike="noStrike" cap="none" spc="0" normalizeH="0" baseline="0" dirty="0">
              <a:ln>
                <a:noFill/>
              </a:ln>
              <a:solidFill>
                <a:srgbClr val="000000"/>
              </a:solidFill>
              <a:effectLst/>
              <a:uFillTx/>
              <a:latin typeface="Calibri"/>
              <a:ea typeface="Calibri"/>
              <a:cs typeface="Calibri"/>
              <a:sym typeface="Calibri"/>
            </a:endParaRPr>
          </a:p>
        </p:txBody>
      </p:sp>
      <p:sp>
        <p:nvSpPr>
          <p:cNvPr id="6" name="TextBox 5"/>
          <p:cNvSpPr txBox="1"/>
          <p:nvPr/>
        </p:nvSpPr>
        <p:spPr>
          <a:xfrm>
            <a:off x="159657" y="1604397"/>
            <a:ext cx="11495314" cy="4185759"/>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indent="-285750" latinLnBrk="1" hangingPunct="0">
              <a:buFont typeface="Arial" panose="020B0604020202020204" pitchFamily="34" charset="0"/>
              <a:buChar char="•"/>
            </a:pPr>
            <a:r>
              <a:rPr lang="en-US" sz="1900" dirty="0">
                <a:solidFill>
                  <a:srgbClr val="000000"/>
                </a:solidFill>
                <a:latin typeface="Calibri"/>
                <a:ea typeface="Calibri"/>
                <a:cs typeface="Calibri"/>
                <a:sym typeface="Calibri"/>
              </a:rPr>
              <a:t>Heat manages the whole lifecycle of the application - when you need to change your infrastructure, simply </a:t>
            </a:r>
          </a:p>
          <a:p>
            <a:pPr latinLnBrk="1" hangingPunct="0"/>
            <a:r>
              <a:rPr lang="en-US" sz="1900" dirty="0">
                <a:solidFill>
                  <a:srgbClr val="000000"/>
                </a:solidFill>
                <a:latin typeface="Calibri"/>
                <a:ea typeface="Calibri"/>
                <a:cs typeface="Calibri"/>
                <a:sym typeface="Calibri"/>
              </a:rPr>
              <a:t>  modify the template and use it to update your existing stack. </a:t>
            </a:r>
          </a:p>
          <a:p>
            <a:pPr marL="285750" indent="-285750" latinLnBrk="1" hangingPunct="0">
              <a:buFont typeface="Arial" panose="020B0604020202020204" pitchFamily="34" charset="0"/>
              <a:buChar char="•"/>
            </a:pPr>
            <a:r>
              <a:rPr lang="en-US" sz="1900" dirty="0">
                <a:solidFill>
                  <a:srgbClr val="000000"/>
                </a:solidFill>
                <a:latin typeface="Calibri"/>
                <a:ea typeface="Calibri"/>
                <a:cs typeface="Calibri"/>
                <a:sym typeface="Calibri"/>
              </a:rPr>
              <a:t>A Heat template describes the infrastructure for a cloud application in a text file that is readable and writable by </a:t>
            </a:r>
          </a:p>
          <a:p>
            <a:pPr latinLnBrk="1" hangingPunct="0"/>
            <a:r>
              <a:rPr lang="en-US" sz="1900" dirty="0">
                <a:solidFill>
                  <a:srgbClr val="000000"/>
                </a:solidFill>
                <a:latin typeface="Calibri"/>
                <a:ea typeface="Calibri"/>
                <a:cs typeface="Calibri"/>
                <a:sym typeface="Calibri"/>
              </a:rPr>
              <a:t>humans, and can be checked into version control, diffed, etc.</a:t>
            </a:r>
          </a:p>
          <a:p>
            <a:pPr marL="285750" indent="-285750" latinLnBrk="1" hangingPunct="0">
              <a:buFont typeface="Arial" panose="020B0604020202020204" pitchFamily="34" charset="0"/>
              <a:buChar char="•"/>
            </a:pPr>
            <a:r>
              <a:rPr lang="en-US" sz="1900" dirty="0">
                <a:solidFill>
                  <a:srgbClr val="000000"/>
                </a:solidFill>
                <a:latin typeface="Calibri"/>
                <a:ea typeface="Calibri"/>
                <a:cs typeface="Calibri"/>
                <a:sym typeface="Calibri"/>
              </a:rPr>
              <a:t>Infrastructure resources that can be described include: servers, floating </a:t>
            </a:r>
            <a:r>
              <a:rPr lang="en-US" sz="1900" dirty="0" err="1">
                <a:solidFill>
                  <a:srgbClr val="000000"/>
                </a:solidFill>
                <a:latin typeface="Calibri"/>
                <a:ea typeface="Calibri"/>
                <a:cs typeface="Calibri"/>
                <a:sym typeface="Calibri"/>
              </a:rPr>
              <a:t>ips</a:t>
            </a:r>
            <a:r>
              <a:rPr lang="en-US" sz="1900" dirty="0">
                <a:solidFill>
                  <a:srgbClr val="000000"/>
                </a:solidFill>
                <a:latin typeface="Calibri"/>
                <a:ea typeface="Calibri"/>
                <a:cs typeface="Calibri"/>
                <a:sym typeface="Calibri"/>
              </a:rPr>
              <a:t>, volumes, security groups, users, etc.</a:t>
            </a:r>
          </a:p>
          <a:p>
            <a:pPr marL="285750" indent="-285750" latinLnBrk="1" hangingPunct="0">
              <a:buFont typeface="Arial" panose="020B0604020202020204" pitchFamily="34" charset="0"/>
              <a:buChar char="•"/>
            </a:pPr>
            <a:r>
              <a:rPr lang="en-US" sz="1900" dirty="0">
                <a:solidFill>
                  <a:srgbClr val="000000"/>
                </a:solidFill>
                <a:latin typeface="Calibri"/>
                <a:ea typeface="Calibri"/>
                <a:cs typeface="Calibri"/>
                <a:sym typeface="Calibri"/>
              </a:rPr>
              <a:t>Heat knows how to make the necessary changes. It will delete all of the resources when you are finished with the application, too.</a:t>
            </a:r>
          </a:p>
          <a:p>
            <a:pPr marL="285750" indent="-285750" latinLnBrk="1" hangingPunct="0">
              <a:buFont typeface="Arial" panose="020B0604020202020204" pitchFamily="34" charset="0"/>
              <a:buChar char="•"/>
            </a:pPr>
            <a:r>
              <a:rPr lang="en-US" sz="1900" dirty="0">
                <a:solidFill>
                  <a:srgbClr val="000000"/>
                </a:solidFill>
                <a:latin typeface="Calibri"/>
                <a:ea typeface="Calibri"/>
                <a:cs typeface="Calibri"/>
                <a:sym typeface="Calibri"/>
              </a:rPr>
              <a:t>Heat primarily manages infrastructure, but the templates integrate well with software configuration management tools such as </a:t>
            </a:r>
            <a:r>
              <a:rPr lang="en-US" sz="1900" b="1" dirty="0">
                <a:solidFill>
                  <a:srgbClr val="000000"/>
                </a:solidFill>
                <a:latin typeface="Calibri"/>
                <a:ea typeface="Calibri"/>
                <a:cs typeface="Calibri"/>
                <a:sym typeface="Calibri"/>
              </a:rPr>
              <a:t>Puppet and Chef</a:t>
            </a:r>
            <a:r>
              <a:rPr lang="en-US" sz="1900" dirty="0">
                <a:solidFill>
                  <a:srgbClr val="000000"/>
                </a:solidFill>
                <a:latin typeface="Calibri"/>
                <a:ea typeface="Calibri"/>
                <a:cs typeface="Calibri"/>
                <a:sym typeface="Calibri"/>
              </a:rPr>
              <a:t>. </a:t>
            </a:r>
          </a:p>
          <a:p>
            <a:pPr marL="285750" indent="-285750" latinLnBrk="1" hangingPunct="0">
              <a:buFont typeface="Arial" panose="020B0604020202020204" pitchFamily="34" charset="0"/>
              <a:buChar char="•"/>
            </a:pPr>
            <a:r>
              <a:rPr lang="en-US" sz="1900" dirty="0">
                <a:solidFill>
                  <a:srgbClr val="000000"/>
                </a:solidFill>
                <a:latin typeface="Calibri"/>
                <a:ea typeface="Calibri"/>
                <a:cs typeface="Calibri"/>
                <a:sym typeface="Calibri"/>
              </a:rPr>
              <a:t>Heat also provides an </a:t>
            </a:r>
            <a:r>
              <a:rPr lang="en-US" sz="1900" dirty="0" err="1">
                <a:solidFill>
                  <a:srgbClr val="000000"/>
                </a:solidFill>
                <a:latin typeface="Calibri"/>
                <a:ea typeface="Calibri"/>
                <a:cs typeface="Calibri"/>
                <a:sym typeface="Calibri"/>
              </a:rPr>
              <a:t>autoscaling</a:t>
            </a:r>
            <a:r>
              <a:rPr lang="en-US" sz="1900" dirty="0">
                <a:solidFill>
                  <a:srgbClr val="000000"/>
                </a:solidFill>
                <a:latin typeface="Calibri"/>
                <a:ea typeface="Calibri"/>
                <a:cs typeface="Calibri"/>
                <a:sym typeface="Calibri"/>
              </a:rPr>
              <a:t> service that integrates with Telemetry, so you can include a scaling group as a </a:t>
            </a:r>
          </a:p>
          <a:p>
            <a:pPr latinLnBrk="1" hangingPunct="0"/>
            <a:r>
              <a:rPr lang="en-US" sz="1900" dirty="0">
                <a:solidFill>
                  <a:srgbClr val="000000"/>
                </a:solidFill>
                <a:latin typeface="Calibri"/>
                <a:ea typeface="Calibri"/>
                <a:cs typeface="Calibri"/>
                <a:sym typeface="Calibri"/>
              </a:rPr>
              <a:t>resource in a template.</a:t>
            </a:r>
          </a:p>
          <a:p>
            <a:pPr marL="285750" indent="-285750" latinLnBrk="1" hangingPunct="0">
              <a:buFont typeface="Arial" panose="020B0604020202020204" pitchFamily="34" charset="0"/>
              <a:buChar char="•"/>
            </a:pPr>
            <a:r>
              <a:rPr lang="en-US" sz="1900" dirty="0">
                <a:solidFill>
                  <a:srgbClr val="000000"/>
                </a:solidFill>
                <a:latin typeface="Calibri"/>
                <a:ea typeface="Calibri"/>
                <a:cs typeface="Calibri"/>
                <a:sym typeface="Calibri"/>
              </a:rPr>
              <a:t>Templates can also specify the relationships between resources (e.g. this volume is connected to this server). </a:t>
            </a:r>
          </a:p>
          <a:p>
            <a:pPr marL="285750" indent="-285750" latinLnBrk="1" hangingPunct="0">
              <a:buFont typeface="Arial" panose="020B0604020202020204" pitchFamily="34" charset="0"/>
              <a:buChar char="•"/>
            </a:pPr>
            <a:r>
              <a:rPr lang="en-US" sz="1900" dirty="0">
                <a:solidFill>
                  <a:srgbClr val="000000"/>
                </a:solidFill>
                <a:latin typeface="Calibri"/>
                <a:ea typeface="Calibri"/>
                <a:cs typeface="Calibri"/>
                <a:sym typeface="Calibri"/>
              </a:rPr>
              <a:t>This enables Heat to call out to the OpenStack APIs to create all of your infrastructure in the correct order to completely launch your application.</a:t>
            </a:r>
          </a:p>
        </p:txBody>
      </p:sp>
    </p:spTree>
    <p:extLst>
      <p:ext uri="{BB962C8B-B14F-4D97-AF65-F5344CB8AC3E}">
        <p14:creationId xmlns:p14="http://schemas.microsoft.com/office/powerpoint/2010/main" val="89405962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pPr latinLnBrk="1" hangingPunct="0"/>
            <a:r>
              <a:rPr lang="en-IN" dirty="0"/>
              <a:t>Heat Orchestration Templates (HOT)</a:t>
            </a:r>
            <a:endParaRPr lang="en-US" dirty="0"/>
          </a:p>
        </p:txBody>
      </p:sp>
      <p:sp>
        <p:nvSpPr>
          <p:cNvPr id="3" name="Slide Number Placeholder 2"/>
          <p:cNvSpPr>
            <a:spLocks noGrp="1"/>
          </p:cNvSpPr>
          <p:nvPr>
            <p:ph type="sldNum" sz="quarter" idx="11"/>
          </p:nvPr>
        </p:nvSpPr>
        <p:spPr/>
        <p:txBody>
          <a:bodyPr/>
          <a:lstStyle/>
          <a:p>
            <a:pPr defTabSz="914012"/>
            <a:fld id="{AC55C652-FC7F-4E15-B2B8-09AF2DB910E4}" type="slidenum">
              <a:rPr lang="en-US" smtClean="0">
                <a:solidFill>
                  <a:prstClr val="black">
                    <a:tint val="75000"/>
                  </a:prstClr>
                </a:solidFill>
              </a:rPr>
              <a:pPr defTabSz="914012"/>
              <a:t>48</a:t>
            </a:fld>
            <a:endParaRPr lang="en-US" dirty="0">
              <a:solidFill>
                <a:prstClr val="black">
                  <a:tint val="75000"/>
                </a:prstClr>
              </a:solidFill>
            </a:endParaRPr>
          </a:p>
        </p:txBody>
      </p:sp>
      <p:sp>
        <p:nvSpPr>
          <p:cNvPr id="4" name="TextBox 3"/>
          <p:cNvSpPr txBox="1"/>
          <p:nvPr/>
        </p:nvSpPr>
        <p:spPr>
          <a:xfrm>
            <a:off x="406400" y="1741714"/>
            <a:ext cx="11379200" cy="369330"/>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latinLnBrk="1" hangingPunct="0"/>
            <a:endParaRPr kumimoji="0" lang="en-IN" sz="1800" b="0" i="0" u="none" strike="noStrike" cap="none" spc="0" normalizeH="0" baseline="0" dirty="0">
              <a:ln>
                <a:noFill/>
              </a:ln>
              <a:solidFill>
                <a:srgbClr val="000000"/>
              </a:solidFill>
              <a:effectLst/>
              <a:uFillTx/>
              <a:latin typeface="Calibri"/>
              <a:ea typeface="Calibri"/>
              <a:cs typeface="Calibri"/>
              <a:sym typeface="Calibri"/>
            </a:endParaRPr>
          </a:p>
        </p:txBody>
      </p:sp>
      <p:sp>
        <p:nvSpPr>
          <p:cNvPr id="6" name="TextBox 5"/>
          <p:cNvSpPr txBox="1"/>
          <p:nvPr/>
        </p:nvSpPr>
        <p:spPr>
          <a:xfrm>
            <a:off x="290286" y="1741714"/>
            <a:ext cx="11495314" cy="455509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latinLnBrk="1" hangingPunct="0"/>
            <a:r>
              <a:rPr lang="en-US" b="1" dirty="0"/>
              <a:t>(HOT)</a:t>
            </a:r>
            <a:r>
              <a:rPr lang="en-US" dirty="0"/>
              <a:t> are native to Heat and are expressed in YAML. These templates consist of:</a:t>
            </a:r>
          </a:p>
          <a:p>
            <a:pPr marL="285750" indent="-285750">
              <a:buFont typeface="Arial" panose="020B0604020202020204" pitchFamily="34" charset="0"/>
              <a:buChar char="•"/>
            </a:pPr>
            <a:r>
              <a:rPr lang="en-US" sz="2000" b="1" dirty="0"/>
              <a:t>Resources</a:t>
            </a:r>
            <a:r>
              <a:rPr lang="en-US" sz="2000" dirty="0"/>
              <a:t> (mandatory fields) are the OpenStack objects that you need to create, like server, volume, object storage, and network resources. These fields are required in HOT templates.</a:t>
            </a:r>
          </a:p>
          <a:p>
            <a:pPr marL="285750" indent="-285750">
              <a:buFont typeface="Arial" panose="020B0604020202020204" pitchFamily="34" charset="0"/>
              <a:buChar char="•"/>
            </a:pPr>
            <a:r>
              <a:rPr lang="en-US" sz="2000" b="1" dirty="0"/>
              <a:t>Parameters</a:t>
            </a:r>
            <a:r>
              <a:rPr lang="en-US" sz="2000" dirty="0"/>
              <a:t> (optional) denote the properties of the resources. Declaring the parameters can be more convenient that hard coding the values.</a:t>
            </a:r>
          </a:p>
          <a:p>
            <a:pPr marL="285750" indent="-285750">
              <a:buFont typeface="Arial" panose="020B0604020202020204" pitchFamily="34" charset="0"/>
              <a:buChar char="•"/>
            </a:pPr>
            <a:r>
              <a:rPr lang="en-US" sz="2000" b="1" dirty="0"/>
              <a:t>Output</a:t>
            </a:r>
            <a:r>
              <a:rPr lang="en-US" sz="2000" dirty="0"/>
              <a:t> (optional) denotes the output created after running the Heat template, such as the IP address of the server.</a:t>
            </a:r>
          </a:p>
          <a:p>
            <a:pPr marL="285750" indent="-285750">
              <a:buFont typeface="Arial" panose="020B0604020202020204" pitchFamily="34" charset="0"/>
              <a:buChar char="•"/>
            </a:pPr>
            <a:endParaRPr lang="en-US" dirty="0"/>
          </a:p>
          <a:p>
            <a:r>
              <a:rPr lang="en-US" sz="2000" b="1" dirty="0"/>
              <a:t>Each resource, in turn, consists of:</a:t>
            </a:r>
          </a:p>
          <a:p>
            <a:r>
              <a:rPr lang="en-US" sz="2000" dirty="0"/>
              <a:t>References—used to create nested stacks</a:t>
            </a:r>
          </a:p>
          <a:p>
            <a:r>
              <a:rPr lang="en-US" sz="2000" dirty="0"/>
              <a:t>Properties—input values for the resource</a:t>
            </a:r>
          </a:p>
          <a:p>
            <a:r>
              <a:rPr lang="en-US" sz="2000" dirty="0"/>
              <a:t>Attributes—output values for the resource</a:t>
            </a:r>
          </a:p>
          <a:p>
            <a:endParaRPr lang="en-US" dirty="0"/>
          </a:p>
          <a:p>
            <a:endParaRPr lang="en-US" dirty="0"/>
          </a:p>
          <a:p>
            <a:pPr latinLnBrk="1" hangingPunct="0"/>
            <a:endParaRPr kumimoji="0" lang="en-IN" sz="1800" b="0" i="0" u="none" strike="noStrike" cap="none" spc="0" normalizeH="0" baseline="0" dirty="0">
              <a:ln>
                <a:noFill/>
              </a:ln>
              <a:solidFill>
                <a:srgbClr val="000000"/>
              </a:solidFill>
              <a:effectLst/>
              <a:uFillTx/>
              <a:latin typeface="Calibri"/>
              <a:ea typeface="Calibri"/>
              <a:cs typeface="Calibri"/>
              <a:sym typeface="Calibri"/>
            </a:endParaRPr>
          </a:p>
        </p:txBody>
      </p:sp>
    </p:spTree>
    <p:extLst>
      <p:ext uri="{BB962C8B-B14F-4D97-AF65-F5344CB8AC3E}">
        <p14:creationId xmlns:p14="http://schemas.microsoft.com/office/powerpoint/2010/main" val="160243071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Basic HOT template</a:t>
            </a:r>
            <a:endParaRPr lang="en-IN" dirty="0"/>
          </a:p>
        </p:txBody>
      </p:sp>
      <p:sp>
        <p:nvSpPr>
          <p:cNvPr id="3" name="Slide Number Placeholder 2"/>
          <p:cNvSpPr>
            <a:spLocks noGrp="1"/>
          </p:cNvSpPr>
          <p:nvPr>
            <p:ph type="sldNum" sz="quarter" idx="11"/>
          </p:nvPr>
        </p:nvSpPr>
        <p:spPr/>
        <p:txBody>
          <a:bodyPr/>
          <a:lstStyle/>
          <a:p>
            <a:pPr defTabSz="914012"/>
            <a:fld id="{AC55C652-FC7F-4E15-B2B8-09AF2DB910E4}" type="slidenum">
              <a:rPr lang="en-US" smtClean="0">
                <a:solidFill>
                  <a:prstClr val="black">
                    <a:tint val="75000"/>
                  </a:prstClr>
                </a:solidFill>
              </a:rPr>
              <a:pPr defTabSz="914012"/>
              <a:t>49</a:t>
            </a:fld>
            <a:endParaRPr lang="en-US" dirty="0">
              <a:solidFill>
                <a:prstClr val="black">
                  <a:tint val="75000"/>
                </a:prstClr>
              </a:solidFill>
            </a:endParaRPr>
          </a:p>
        </p:txBody>
      </p:sp>
      <p:sp>
        <p:nvSpPr>
          <p:cNvPr id="4" name="TextBox 3"/>
          <p:cNvSpPr txBox="1"/>
          <p:nvPr/>
        </p:nvSpPr>
        <p:spPr>
          <a:xfrm>
            <a:off x="159657" y="1465943"/>
            <a:ext cx="11146972" cy="403187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1" hangingPunct="0">
              <a:lnSpc>
                <a:spcPct val="100000"/>
              </a:lnSpc>
              <a:spcBef>
                <a:spcPts val="0"/>
              </a:spcBef>
              <a:spcAft>
                <a:spcPts val="0"/>
              </a:spcAft>
              <a:buClrTx/>
              <a:buSzTx/>
              <a:buFontTx/>
              <a:buNone/>
              <a:tabLst/>
            </a:pPr>
            <a:r>
              <a:rPr kumimoji="0" lang="en-US" sz="2000" b="0" i="0" u="none" strike="noStrike" cap="none" spc="0" normalizeH="0" baseline="0" dirty="0">
                <a:ln>
                  <a:noFill/>
                </a:ln>
                <a:solidFill>
                  <a:srgbClr val="000000"/>
                </a:solidFill>
                <a:effectLst/>
                <a:uFillTx/>
                <a:latin typeface="Calibri"/>
                <a:ea typeface="Calibri"/>
                <a:cs typeface="Calibri"/>
                <a:sym typeface="Calibri"/>
              </a:rPr>
              <a:t>#template structure</a:t>
            </a:r>
          </a:p>
          <a:p>
            <a:pPr marL="0" marR="0" indent="0" algn="l" defTabSz="914400" rtl="0" fontAlgn="auto" latinLnBrk="1" hangingPunct="0">
              <a:lnSpc>
                <a:spcPct val="100000"/>
              </a:lnSpc>
              <a:spcBef>
                <a:spcPts val="0"/>
              </a:spcBef>
              <a:spcAft>
                <a:spcPts val="0"/>
              </a:spcAft>
              <a:buClrTx/>
              <a:buSzTx/>
              <a:buFontTx/>
              <a:buNone/>
              <a:tabLst/>
            </a:pPr>
            <a:r>
              <a:rPr lang="en-US" sz="2000" b="1" dirty="0">
                <a:solidFill>
                  <a:srgbClr val="000000"/>
                </a:solidFill>
                <a:latin typeface="Calibri"/>
                <a:ea typeface="Calibri"/>
                <a:cs typeface="Calibri"/>
                <a:sym typeface="Calibri"/>
              </a:rPr>
              <a:t>heap_template_version:2015-04-30</a:t>
            </a:r>
          </a:p>
          <a:p>
            <a:pPr marL="0" marR="0" indent="0" algn="l" defTabSz="914400" rtl="0" fontAlgn="auto" latinLnBrk="1" hangingPunct="0">
              <a:lnSpc>
                <a:spcPct val="100000"/>
              </a:lnSpc>
              <a:spcBef>
                <a:spcPts val="0"/>
              </a:spcBef>
              <a:spcAft>
                <a:spcPts val="0"/>
              </a:spcAft>
              <a:buClrTx/>
              <a:buSzTx/>
              <a:buFontTx/>
              <a:buNone/>
              <a:tabLst/>
            </a:pPr>
            <a:r>
              <a:rPr lang="en-US" sz="2000" dirty="0">
                <a:solidFill>
                  <a:srgbClr val="000000"/>
                </a:solidFill>
                <a:latin typeface="Calibri"/>
                <a:ea typeface="Calibri"/>
                <a:cs typeface="Calibri"/>
                <a:sym typeface="Calibri"/>
              </a:rPr>
              <a:t>#validate version of HOT</a:t>
            </a:r>
          </a:p>
          <a:p>
            <a:pPr marL="0" marR="0" indent="0" algn="l" defTabSz="914400" rtl="0" fontAlgn="auto" latinLnBrk="1" hangingPunct="0">
              <a:lnSpc>
                <a:spcPct val="100000"/>
              </a:lnSpc>
              <a:spcBef>
                <a:spcPts val="0"/>
              </a:spcBef>
              <a:spcAft>
                <a:spcPts val="0"/>
              </a:spcAft>
              <a:buClrTx/>
              <a:buSzTx/>
              <a:buFontTx/>
              <a:buNone/>
              <a:tabLst/>
            </a:pPr>
            <a:r>
              <a:rPr lang="en-US" sz="2000" b="1" dirty="0">
                <a:solidFill>
                  <a:srgbClr val="000000"/>
                </a:solidFill>
                <a:latin typeface="Calibri"/>
                <a:ea typeface="Calibri"/>
                <a:cs typeface="Calibri"/>
                <a:sym typeface="Calibri"/>
              </a:rPr>
              <a:t>description:</a:t>
            </a:r>
          </a:p>
          <a:p>
            <a:pPr marL="0" marR="0" indent="0" algn="l" defTabSz="914400" rtl="0" fontAlgn="auto" latinLnBrk="1" hangingPunct="0">
              <a:lnSpc>
                <a:spcPct val="100000"/>
              </a:lnSpc>
              <a:spcBef>
                <a:spcPts val="0"/>
              </a:spcBef>
              <a:spcAft>
                <a:spcPts val="0"/>
              </a:spcAft>
              <a:buClrTx/>
              <a:buSzTx/>
              <a:buFontTx/>
              <a:buNone/>
              <a:tabLst/>
            </a:pPr>
            <a:r>
              <a:rPr lang="en-US" sz="2000" dirty="0">
                <a:solidFill>
                  <a:srgbClr val="000000"/>
                </a:solidFill>
                <a:latin typeface="Calibri"/>
                <a:ea typeface="Calibri"/>
                <a:cs typeface="Calibri"/>
                <a:sym typeface="Calibri"/>
              </a:rPr>
              <a:t># Template description (features available or functions)</a:t>
            </a:r>
          </a:p>
          <a:p>
            <a:pPr marL="0" marR="0" indent="0" algn="l" defTabSz="914400" rtl="0" fontAlgn="auto" latinLnBrk="1" hangingPunct="0">
              <a:lnSpc>
                <a:spcPct val="100000"/>
              </a:lnSpc>
              <a:spcBef>
                <a:spcPts val="0"/>
              </a:spcBef>
              <a:spcAft>
                <a:spcPts val="0"/>
              </a:spcAft>
              <a:buClrTx/>
              <a:buSzTx/>
              <a:buFontTx/>
              <a:buNone/>
              <a:tabLst/>
            </a:pPr>
            <a:r>
              <a:rPr lang="en-US" sz="2000" b="1" dirty="0">
                <a:solidFill>
                  <a:srgbClr val="000000"/>
                </a:solidFill>
                <a:latin typeface="Calibri"/>
                <a:ea typeface="Calibri"/>
                <a:cs typeface="Calibri"/>
                <a:sym typeface="Calibri"/>
              </a:rPr>
              <a:t>parameters:</a:t>
            </a:r>
          </a:p>
          <a:p>
            <a:pPr marL="0" marR="0" indent="0" algn="l" defTabSz="914400" rtl="0" fontAlgn="auto" latinLnBrk="1" hangingPunct="0">
              <a:lnSpc>
                <a:spcPct val="100000"/>
              </a:lnSpc>
              <a:spcBef>
                <a:spcPts val="0"/>
              </a:spcBef>
              <a:spcAft>
                <a:spcPts val="0"/>
              </a:spcAft>
              <a:buClrTx/>
              <a:buSzTx/>
              <a:buFontTx/>
              <a:buNone/>
              <a:tabLst/>
            </a:pPr>
            <a:r>
              <a:rPr lang="en-US" sz="2000" dirty="0">
                <a:solidFill>
                  <a:srgbClr val="000000"/>
                </a:solidFill>
                <a:latin typeface="Calibri"/>
                <a:ea typeface="Calibri"/>
                <a:cs typeface="Calibri"/>
                <a:sym typeface="Calibri"/>
              </a:rPr>
              <a:t>#Template input parameters (Security groups, which one to use, which SSH key to use, etc.)</a:t>
            </a:r>
          </a:p>
          <a:p>
            <a:pPr marL="0" marR="0" indent="0" algn="l" defTabSz="914400" rtl="0" fontAlgn="auto" latinLnBrk="1" hangingPunct="0">
              <a:lnSpc>
                <a:spcPct val="100000"/>
              </a:lnSpc>
              <a:spcBef>
                <a:spcPts val="0"/>
              </a:spcBef>
              <a:spcAft>
                <a:spcPts val="0"/>
              </a:spcAft>
              <a:buClrTx/>
              <a:buSzTx/>
              <a:buFontTx/>
              <a:buNone/>
              <a:tabLst/>
            </a:pPr>
            <a:r>
              <a:rPr lang="en-US" sz="2000" b="1" dirty="0">
                <a:solidFill>
                  <a:srgbClr val="000000"/>
                </a:solidFill>
                <a:latin typeface="Calibri"/>
                <a:ea typeface="Calibri"/>
                <a:cs typeface="Calibri"/>
                <a:sym typeface="Calibri"/>
              </a:rPr>
              <a:t>resources:</a:t>
            </a:r>
          </a:p>
          <a:p>
            <a:pPr marL="0" marR="0" indent="0" algn="l" defTabSz="914400" rtl="0" fontAlgn="auto" latinLnBrk="1" hangingPunct="0">
              <a:lnSpc>
                <a:spcPct val="100000"/>
              </a:lnSpc>
              <a:spcBef>
                <a:spcPts val="0"/>
              </a:spcBef>
              <a:spcAft>
                <a:spcPts val="0"/>
              </a:spcAft>
              <a:buClrTx/>
              <a:buSzTx/>
              <a:buFontTx/>
              <a:buNone/>
              <a:tabLst/>
            </a:pPr>
            <a:r>
              <a:rPr lang="en-US" sz="2000" dirty="0">
                <a:solidFill>
                  <a:srgbClr val="000000"/>
                </a:solidFill>
                <a:latin typeface="Calibri"/>
                <a:ea typeface="Calibri"/>
                <a:cs typeface="Calibri"/>
                <a:sym typeface="Calibri"/>
              </a:rPr>
              <a:t>#Resources to be created (e.g., virtual machines).</a:t>
            </a:r>
          </a:p>
          <a:p>
            <a:pPr marL="0" marR="0" indent="0" algn="l" defTabSz="914400" rtl="0" fontAlgn="auto" latinLnBrk="1" hangingPunct="0">
              <a:lnSpc>
                <a:spcPct val="100000"/>
              </a:lnSpc>
              <a:spcBef>
                <a:spcPts val="0"/>
              </a:spcBef>
              <a:spcAft>
                <a:spcPts val="0"/>
              </a:spcAft>
              <a:buClrTx/>
              <a:buSzTx/>
              <a:buFontTx/>
              <a:buNone/>
              <a:tabLst/>
            </a:pPr>
            <a:r>
              <a:rPr lang="en-US" sz="2000" b="1" dirty="0">
                <a:solidFill>
                  <a:srgbClr val="000000"/>
                </a:solidFill>
                <a:latin typeface="Calibri"/>
                <a:ea typeface="Calibri"/>
                <a:cs typeface="Calibri"/>
                <a:sym typeface="Calibri"/>
              </a:rPr>
              <a:t>outputs:</a:t>
            </a:r>
          </a:p>
          <a:p>
            <a:pPr marL="0" marR="0" indent="0" algn="l" defTabSz="914400" rtl="0" fontAlgn="auto" latinLnBrk="1" hangingPunct="0">
              <a:lnSpc>
                <a:spcPct val="100000"/>
              </a:lnSpc>
              <a:spcBef>
                <a:spcPts val="0"/>
              </a:spcBef>
              <a:spcAft>
                <a:spcPts val="0"/>
              </a:spcAft>
              <a:buClrTx/>
              <a:buSzTx/>
              <a:buFontTx/>
              <a:buNone/>
              <a:tabLst/>
            </a:pPr>
            <a:r>
              <a:rPr lang="en-US" sz="2000" dirty="0">
                <a:solidFill>
                  <a:srgbClr val="000000"/>
                </a:solidFill>
                <a:latin typeface="Calibri"/>
                <a:ea typeface="Calibri"/>
                <a:cs typeface="Calibri"/>
                <a:sym typeface="Calibri"/>
              </a:rPr>
              <a:t>#The output (IP address to login the created VM)</a:t>
            </a:r>
          </a:p>
          <a:p>
            <a:pPr marL="0" marR="0" indent="0" algn="l" defTabSz="914400" rtl="0" fontAlgn="auto" latinLnBrk="1" hangingPunct="0">
              <a:lnSpc>
                <a:spcPct val="100000"/>
              </a:lnSpc>
              <a:spcBef>
                <a:spcPts val="0"/>
              </a:spcBef>
              <a:spcAft>
                <a:spcPts val="0"/>
              </a:spcAft>
              <a:buClrTx/>
              <a:buSzTx/>
              <a:buFontTx/>
              <a:buNone/>
              <a:tabLst/>
            </a:pPr>
            <a:endParaRPr lang="en-US" dirty="0">
              <a:solidFill>
                <a:srgbClr val="000000"/>
              </a:solidFill>
              <a:latin typeface="Calibri"/>
              <a:ea typeface="Calibri"/>
              <a:cs typeface="Calibri"/>
              <a:sym typeface="Calibri"/>
            </a:endParaRPr>
          </a:p>
          <a:p>
            <a:pPr marL="0" marR="0" indent="0" algn="l" defTabSz="914400" rtl="0" fontAlgn="auto" latinLnBrk="1" hangingPunct="0">
              <a:lnSpc>
                <a:spcPct val="100000"/>
              </a:lnSpc>
              <a:spcBef>
                <a:spcPts val="0"/>
              </a:spcBef>
              <a:spcAft>
                <a:spcPts val="0"/>
              </a:spcAft>
              <a:buClrTx/>
              <a:buSzTx/>
              <a:buFontTx/>
              <a:buNone/>
              <a:tabLst/>
            </a:pPr>
            <a:endParaRPr kumimoji="0" lang="en-IN" sz="1800" b="0" i="0" u="none" strike="noStrike" cap="none" spc="0" normalizeH="0" baseline="0" dirty="0">
              <a:ln>
                <a:noFill/>
              </a:ln>
              <a:solidFill>
                <a:srgbClr val="000000"/>
              </a:solidFill>
              <a:effectLst/>
              <a:uFillTx/>
              <a:latin typeface="Calibri"/>
              <a:ea typeface="Calibri"/>
              <a:cs typeface="Calibri"/>
              <a:sym typeface="Calibri"/>
            </a:endParaRPr>
          </a:p>
        </p:txBody>
      </p:sp>
    </p:spTree>
    <p:extLst>
      <p:ext uri="{BB962C8B-B14F-4D97-AF65-F5344CB8AC3E}">
        <p14:creationId xmlns:p14="http://schemas.microsoft.com/office/powerpoint/2010/main" val="21306877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LXC (Linux Containers)</a:t>
            </a:r>
            <a:endParaRPr lang="en-IN" dirty="0"/>
          </a:p>
        </p:txBody>
      </p:sp>
      <p:sp>
        <p:nvSpPr>
          <p:cNvPr id="3" name="Slide Number Placeholder 2"/>
          <p:cNvSpPr>
            <a:spLocks noGrp="1"/>
          </p:cNvSpPr>
          <p:nvPr>
            <p:ph type="sldNum" sz="quarter" idx="11"/>
          </p:nvPr>
        </p:nvSpPr>
        <p:spPr/>
        <p:txBody>
          <a:bodyPr/>
          <a:lstStyle/>
          <a:p>
            <a:pPr defTabSz="914012"/>
            <a:fld id="{AC55C652-FC7F-4E15-B2B8-09AF2DB910E4}" type="slidenum">
              <a:rPr lang="en-US" smtClean="0">
                <a:solidFill>
                  <a:prstClr val="black">
                    <a:tint val="75000"/>
                  </a:prstClr>
                </a:solidFill>
              </a:rPr>
              <a:pPr defTabSz="914012"/>
              <a:t>5</a:t>
            </a:fld>
            <a:endParaRPr lang="en-US" dirty="0">
              <a:solidFill>
                <a:prstClr val="black">
                  <a:tint val="75000"/>
                </a:prstClr>
              </a:solidFill>
            </a:endParaRPr>
          </a:p>
        </p:txBody>
      </p:sp>
      <p:sp>
        <p:nvSpPr>
          <p:cNvPr id="4" name="TextBox 3"/>
          <p:cNvSpPr txBox="1"/>
          <p:nvPr/>
        </p:nvSpPr>
        <p:spPr>
          <a:xfrm>
            <a:off x="595086" y="1596571"/>
            <a:ext cx="10726057" cy="495520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indent="-285750" latinLnBrk="1" hangingPunct="0">
              <a:buFont typeface="Arial" panose="020B0604020202020204" pitchFamily="34" charset="0"/>
              <a:buChar char="•"/>
            </a:pPr>
            <a:r>
              <a:rPr lang="en-US" sz="2000" dirty="0"/>
              <a:t>It is a system container.</a:t>
            </a:r>
          </a:p>
          <a:p>
            <a:pPr marL="285750" indent="-285750" latinLnBrk="1" hangingPunct="0">
              <a:buFont typeface="Arial" panose="020B0604020202020204" pitchFamily="34" charset="0"/>
              <a:buChar char="•"/>
            </a:pPr>
            <a:r>
              <a:rPr lang="en-US" sz="2000" b="0" i="0" dirty="0">
                <a:solidFill>
                  <a:srgbClr val="151515"/>
                </a:solidFill>
                <a:effectLst/>
                <a:latin typeface="RedHatText"/>
              </a:rPr>
              <a:t>It is a set of 1 or more processes that are isolated from the rest of the system.</a:t>
            </a:r>
            <a:endParaRPr lang="en-US" sz="2000" dirty="0"/>
          </a:p>
          <a:p>
            <a:pPr marL="285750" indent="-285750" latinLnBrk="1" hangingPunct="0">
              <a:buFont typeface="Arial" panose="020B0604020202020204" pitchFamily="34" charset="0"/>
              <a:buChar char="•"/>
            </a:pPr>
            <a:r>
              <a:rPr lang="en-US" sz="2000" dirty="0"/>
              <a:t>It is used for Linux Containers which is an operating system that is used for running multiple Linux systems virtually on a controlled host via a single Linux kernel.</a:t>
            </a:r>
          </a:p>
          <a:p>
            <a:pPr marL="285750" indent="-285750" latinLnBrk="1" hangingPunct="0">
              <a:buFont typeface="Arial" panose="020B0604020202020204" pitchFamily="34" charset="0"/>
              <a:buChar char="•"/>
            </a:pPr>
            <a:r>
              <a:rPr lang="en-US" sz="2000" b="0" i="0" dirty="0">
                <a:solidFill>
                  <a:srgbClr val="111111"/>
                </a:solidFill>
                <a:effectLst/>
                <a:latin typeface="Ubuntu"/>
              </a:rPr>
              <a:t> It lets Linux users easily create and manage system or application containers.</a:t>
            </a:r>
            <a:endParaRPr lang="en-US" sz="2000" b="1" dirty="0"/>
          </a:p>
          <a:p>
            <a:r>
              <a:rPr lang="en-US" sz="2000" b="1" dirty="0"/>
              <a:t>Features provided by LXC :</a:t>
            </a:r>
          </a:p>
          <a:p>
            <a:pPr marL="285750" indent="-285750">
              <a:buFont typeface="Arial" panose="020B0604020202020204" pitchFamily="34" charset="0"/>
              <a:buChar char="•"/>
            </a:pPr>
            <a:r>
              <a:rPr lang="en-US" sz="2000" dirty="0"/>
              <a:t>It provides Kernel namespaces such as IPC, mount, PID, network, and user. </a:t>
            </a:r>
          </a:p>
          <a:p>
            <a:pPr algn="l">
              <a:buFont typeface="Arial" panose="020B0604020202020204" pitchFamily="34" charset="0"/>
              <a:buChar char="•"/>
            </a:pPr>
            <a:r>
              <a:rPr lang="en-US" sz="2000" b="0" i="0" dirty="0" err="1">
                <a:solidFill>
                  <a:srgbClr val="111111"/>
                </a:solidFill>
                <a:effectLst/>
                <a:latin typeface="Ubuntu"/>
              </a:rPr>
              <a:t>Apparmor</a:t>
            </a:r>
            <a:r>
              <a:rPr lang="en-US" sz="2000" b="0" i="0" dirty="0">
                <a:solidFill>
                  <a:srgbClr val="111111"/>
                </a:solidFill>
                <a:effectLst/>
                <a:latin typeface="Ubuntu"/>
              </a:rPr>
              <a:t> and </a:t>
            </a:r>
            <a:r>
              <a:rPr lang="en-US" sz="2000" b="0" i="0" dirty="0" err="1">
                <a:solidFill>
                  <a:srgbClr val="111111"/>
                </a:solidFill>
                <a:effectLst/>
                <a:latin typeface="Ubuntu"/>
              </a:rPr>
              <a:t>SELinux</a:t>
            </a:r>
            <a:r>
              <a:rPr lang="en-US" sz="2000" b="0" i="0" dirty="0">
                <a:solidFill>
                  <a:srgbClr val="111111"/>
                </a:solidFill>
                <a:effectLst/>
                <a:latin typeface="Ubuntu"/>
              </a:rPr>
              <a:t> profiles</a:t>
            </a:r>
          </a:p>
          <a:p>
            <a:pPr marL="285750" indent="-285750">
              <a:buFont typeface="Arial" panose="020B0604020202020204" pitchFamily="34" charset="0"/>
              <a:buChar char="•"/>
            </a:pPr>
            <a:r>
              <a:rPr lang="en-US" sz="2000" dirty="0"/>
              <a:t>Control groups (</a:t>
            </a:r>
            <a:r>
              <a:rPr lang="en-US" sz="2000" dirty="0" err="1"/>
              <a:t>Cgroups</a:t>
            </a:r>
            <a:r>
              <a:rPr lang="en-US" sz="2000" dirty="0"/>
              <a:t>). </a:t>
            </a:r>
          </a:p>
          <a:p>
            <a:pPr algn="l">
              <a:buFont typeface="Arial" panose="020B0604020202020204" pitchFamily="34" charset="0"/>
              <a:buChar char="•"/>
            </a:pPr>
            <a:r>
              <a:rPr lang="en-US" sz="2000" b="0" i="0" dirty="0">
                <a:solidFill>
                  <a:srgbClr val="111111"/>
                </a:solidFill>
                <a:effectLst/>
                <a:latin typeface="Ubuntu"/>
              </a:rPr>
              <a:t>Seccomp policies</a:t>
            </a:r>
          </a:p>
          <a:p>
            <a:pPr algn="l">
              <a:buFont typeface="Arial" panose="020B0604020202020204" pitchFamily="34" charset="0"/>
              <a:buChar char="•"/>
            </a:pPr>
            <a:r>
              <a:rPr lang="en-US" sz="2000" b="0" i="0" dirty="0">
                <a:solidFill>
                  <a:srgbClr val="111111"/>
                </a:solidFill>
                <a:effectLst/>
                <a:latin typeface="Ubuntu"/>
              </a:rPr>
              <a:t>Chroots (using </a:t>
            </a:r>
            <a:r>
              <a:rPr lang="en-US" sz="2000" b="0" i="0" dirty="0" err="1">
                <a:solidFill>
                  <a:srgbClr val="111111"/>
                </a:solidFill>
                <a:effectLst/>
                <a:latin typeface="Ubuntu"/>
              </a:rPr>
              <a:t>pivot_root</a:t>
            </a:r>
            <a:r>
              <a:rPr lang="en-US" sz="2000" b="0" i="0" dirty="0">
                <a:solidFill>
                  <a:srgbClr val="111111"/>
                </a:solidFill>
                <a:effectLst/>
                <a:latin typeface="Ubuntu"/>
              </a:rPr>
              <a:t>)</a:t>
            </a:r>
          </a:p>
          <a:p>
            <a:endParaRPr lang="en-US" sz="2000" dirty="0"/>
          </a:p>
          <a:p>
            <a:r>
              <a:rPr lang="en-US" sz="2000" b="1" dirty="0"/>
              <a:t>Goal:</a:t>
            </a:r>
            <a:r>
              <a:rPr lang="en-US" sz="2000" dirty="0"/>
              <a:t> To </a:t>
            </a:r>
            <a:r>
              <a:rPr lang="en-US" sz="2000" b="0" i="0" dirty="0">
                <a:solidFill>
                  <a:srgbClr val="111111"/>
                </a:solidFill>
                <a:effectLst/>
                <a:latin typeface="Ubuntu"/>
              </a:rPr>
              <a:t> create an environment as close as possible to a standard Linux installation but without the need for a separate kernel.</a:t>
            </a:r>
            <a:endParaRPr lang="en-US" sz="2000" dirty="0"/>
          </a:p>
          <a:p>
            <a:pPr marL="285750" indent="-285750" latinLnBrk="1" hangingPunct="0">
              <a:buFont typeface="Arial" panose="020B0604020202020204" pitchFamily="34" charset="0"/>
              <a:buChar char="•"/>
            </a:pPr>
            <a:endParaRPr lang="en-US" dirty="0"/>
          </a:p>
          <a:p>
            <a:pPr marL="0" marR="0" indent="0" algn="l" defTabSz="914400" rtl="0" fontAlgn="auto" latinLnBrk="1" hangingPunct="0">
              <a:lnSpc>
                <a:spcPct val="100000"/>
              </a:lnSpc>
              <a:spcBef>
                <a:spcPts val="0"/>
              </a:spcBef>
              <a:spcAft>
                <a:spcPts val="0"/>
              </a:spcAft>
              <a:buClrTx/>
              <a:buSzTx/>
              <a:buFontTx/>
              <a:buNone/>
              <a:tabLst/>
            </a:pPr>
            <a:endParaRPr kumimoji="0" lang="en-IN" sz="1800" b="0" i="0" u="none" strike="noStrike" cap="none" spc="0" normalizeH="0" baseline="0" dirty="0">
              <a:ln>
                <a:noFill/>
              </a:ln>
              <a:solidFill>
                <a:srgbClr val="000000"/>
              </a:solidFill>
              <a:effectLst/>
              <a:uFillTx/>
              <a:latin typeface="Calibri"/>
              <a:ea typeface="Calibri"/>
              <a:cs typeface="Calibri"/>
              <a:sym typeface="Calibri"/>
            </a:endParaRPr>
          </a:p>
        </p:txBody>
      </p:sp>
    </p:spTree>
    <p:extLst>
      <p:ext uri="{BB962C8B-B14F-4D97-AF65-F5344CB8AC3E}">
        <p14:creationId xmlns:p14="http://schemas.microsoft.com/office/powerpoint/2010/main" val="264300318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406399" y="152400"/>
            <a:ext cx="10116457" cy="1143000"/>
          </a:xfrm>
        </p:spPr>
        <p:txBody>
          <a:bodyPr/>
          <a:lstStyle/>
          <a:p>
            <a:r>
              <a:rPr lang="en-US" dirty="0"/>
              <a:t>Creating and deploying a </a:t>
            </a:r>
            <a:r>
              <a:rPr lang="en-IN" dirty="0"/>
              <a:t>Heat Template</a:t>
            </a:r>
          </a:p>
          <a:p>
            <a:endParaRPr lang="en-IN" dirty="0"/>
          </a:p>
        </p:txBody>
      </p:sp>
      <p:sp>
        <p:nvSpPr>
          <p:cNvPr id="3" name="Slide Number Placeholder 2"/>
          <p:cNvSpPr>
            <a:spLocks noGrp="1"/>
          </p:cNvSpPr>
          <p:nvPr>
            <p:ph type="sldNum" sz="quarter" idx="11"/>
          </p:nvPr>
        </p:nvSpPr>
        <p:spPr/>
        <p:txBody>
          <a:bodyPr/>
          <a:lstStyle/>
          <a:p>
            <a:pPr defTabSz="914012"/>
            <a:fld id="{AC55C652-FC7F-4E15-B2B8-09AF2DB910E4}" type="slidenum">
              <a:rPr lang="en-US" smtClean="0">
                <a:solidFill>
                  <a:prstClr val="black">
                    <a:tint val="75000"/>
                  </a:prstClr>
                </a:solidFill>
              </a:rPr>
              <a:pPr defTabSz="914012"/>
              <a:t>50</a:t>
            </a:fld>
            <a:endParaRPr lang="en-US" dirty="0">
              <a:solidFill>
                <a:prstClr val="black">
                  <a:tint val="75000"/>
                </a:prstClr>
              </a:solidFill>
            </a:endParaRPr>
          </a:p>
        </p:txBody>
      </p:sp>
      <p:sp>
        <p:nvSpPr>
          <p:cNvPr id="4" name="TextBox 3"/>
          <p:cNvSpPr txBox="1"/>
          <p:nvPr/>
        </p:nvSpPr>
        <p:spPr>
          <a:xfrm>
            <a:off x="406399" y="1814286"/>
            <a:ext cx="9855201" cy="489364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latinLnBrk="1" hangingPunct="0"/>
            <a:r>
              <a:rPr lang="en-US" b="1" dirty="0"/>
              <a:t>A  template which will create the following and connect them up:</a:t>
            </a:r>
            <a:endParaRPr lang="en-US" b="1" dirty="0">
              <a:solidFill>
                <a:srgbClr val="000000"/>
              </a:solidFill>
              <a:latin typeface="Calibri"/>
              <a:ea typeface="Calibri"/>
              <a:cs typeface="Calibri"/>
              <a:sym typeface="Calibri"/>
            </a:endParaRPr>
          </a:p>
          <a:p>
            <a:pPr marL="285750" indent="-285750">
              <a:buFont typeface="Arial" panose="020B0604020202020204" pitchFamily="34" charset="0"/>
              <a:buChar char="•"/>
            </a:pPr>
            <a:r>
              <a:rPr lang="en-US" dirty="0"/>
              <a:t>A network</a:t>
            </a:r>
          </a:p>
          <a:p>
            <a:pPr marL="285750" indent="-285750">
              <a:buFont typeface="Arial" panose="020B0604020202020204" pitchFamily="34" charset="0"/>
              <a:buChar char="•"/>
            </a:pPr>
            <a:r>
              <a:rPr lang="en-US" dirty="0"/>
              <a:t>A static IP</a:t>
            </a:r>
          </a:p>
          <a:p>
            <a:pPr marL="285750" indent="-285750">
              <a:buFont typeface="Arial" panose="020B0604020202020204" pitchFamily="34" charset="0"/>
              <a:buChar char="•"/>
            </a:pPr>
            <a:r>
              <a:rPr lang="en-US" dirty="0"/>
              <a:t>A router</a:t>
            </a:r>
          </a:p>
          <a:p>
            <a:pPr marL="285750" indent="-285750">
              <a:buFont typeface="Arial" panose="020B0604020202020204" pitchFamily="34" charset="0"/>
              <a:buChar char="•"/>
            </a:pPr>
            <a:r>
              <a:rPr lang="en-US" dirty="0"/>
              <a:t>An instance</a:t>
            </a:r>
          </a:p>
          <a:p>
            <a:pPr marL="285750" indent="-285750">
              <a:buFont typeface="Arial" panose="020B0604020202020204" pitchFamily="34" charset="0"/>
              <a:buChar char="•"/>
            </a:pPr>
            <a:r>
              <a:rPr lang="en-US" dirty="0"/>
              <a:t>A floating IP</a:t>
            </a:r>
          </a:p>
          <a:p>
            <a:pPr marL="285750" indent="-285750">
              <a:buFont typeface="Arial" panose="020B0604020202020204" pitchFamily="34" charset="0"/>
              <a:buChar char="•"/>
            </a:pPr>
            <a:r>
              <a:rPr lang="en-US" dirty="0"/>
              <a:t>A volume</a:t>
            </a:r>
          </a:p>
          <a:p>
            <a:pPr latinLnBrk="1" hangingPunct="0"/>
            <a:endParaRPr lang="en-US" dirty="0">
              <a:solidFill>
                <a:srgbClr val="000000"/>
              </a:solidFill>
              <a:latin typeface="Calibri"/>
              <a:ea typeface="Calibri"/>
              <a:cs typeface="Calibri"/>
              <a:sym typeface="Calibri"/>
            </a:endParaRPr>
          </a:p>
          <a:p>
            <a:pPr latinLnBrk="1" hangingPunct="0"/>
            <a:r>
              <a:rPr lang="en-IN" b="1" dirty="0"/>
              <a:t>The Heat template: </a:t>
            </a:r>
            <a:r>
              <a:rPr lang="en-US" dirty="0"/>
              <a:t>The template must be in </a:t>
            </a:r>
            <a:r>
              <a:rPr lang="en-US" dirty="0" err="1"/>
              <a:t>yaml</a:t>
            </a:r>
            <a:r>
              <a:rPr lang="en-US" dirty="0"/>
              <a:t> format and be saved with the .</a:t>
            </a:r>
            <a:r>
              <a:rPr lang="en-US" dirty="0" err="1"/>
              <a:t>yaml</a:t>
            </a:r>
            <a:r>
              <a:rPr lang="en-US" dirty="0"/>
              <a:t> file</a:t>
            </a:r>
          </a:p>
          <a:p>
            <a:pPr latinLnBrk="1" hangingPunct="0"/>
            <a:r>
              <a:rPr lang="en-US" dirty="0"/>
              <a:t> extension. </a:t>
            </a:r>
          </a:p>
          <a:p>
            <a:pPr latinLnBrk="1" hangingPunct="0"/>
            <a:r>
              <a:rPr lang="en-US" dirty="0"/>
              <a:t>Note: We should also make sure that you use the correct indentation.</a:t>
            </a:r>
            <a:endParaRPr lang="en-IN" b="1" dirty="0"/>
          </a:p>
          <a:p>
            <a:pPr latinLnBrk="1" hangingPunct="0"/>
            <a:endParaRPr lang="en-US" dirty="0">
              <a:solidFill>
                <a:srgbClr val="000000"/>
              </a:solidFill>
              <a:latin typeface="Calibri"/>
              <a:ea typeface="Calibri"/>
              <a:cs typeface="Calibri"/>
              <a:sym typeface="Calibri"/>
            </a:endParaRPr>
          </a:p>
          <a:p>
            <a:pPr latinLnBrk="1" hangingPunct="0"/>
            <a:endParaRPr lang="en-US" dirty="0">
              <a:solidFill>
                <a:srgbClr val="000000"/>
              </a:solidFill>
              <a:latin typeface="Calibri"/>
              <a:ea typeface="Calibri"/>
              <a:cs typeface="Calibri"/>
              <a:sym typeface="Calibri"/>
            </a:endParaRPr>
          </a:p>
          <a:p>
            <a:pPr latinLnBrk="1" hangingPunct="0"/>
            <a:r>
              <a:rPr lang="en-US" sz="2400" b="1" dirty="0">
                <a:solidFill>
                  <a:srgbClr val="000000"/>
                </a:solidFill>
                <a:latin typeface="Calibri"/>
                <a:ea typeface="Calibri"/>
                <a:cs typeface="Calibri"/>
                <a:sym typeface="Calibri"/>
              </a:rPr>
              <a:t>Steps for deploying:</a:t>
            </a:r>
          </a:p>
          <a:p>
            <a:pPr marL="285750" indent="-285750">
              <a:buFont typeface="Arial" panose="020B0604020202020204" pitchFamily="34" charset="0"/>
              <a:buChar char="•"/>
            </a:pPr>
            <a:r>
              <a:rPr lang="en-US" dirty="0"/>
              <a:t>Define a Heat template’s required parameters in a YAML file, and</a:t>
            </a:r>
          </a:p>
          <a:p>
            <a:pPr marL="285750" indent="-285750">
              <a:buFont typeface="Arial" panose="020B0604020202020204" pitchFamily="34" charset="0"/>
              <a:buChar char="•"/>
            </a:pPr>
            <a:r>
              <a:rPr lang="en-US" dirty="0"/>
              <a:t>Deploy the template via the command line (</a:t>
            </a:r>
            <a:r>
              <a:rPr lang="en-US" b="1" dirty="0">
                <a:solidFill>
                  <a:srgbClr val="000000"/>
                </a:solidFill>
                <a:latin typeface="Calibri"/>
                <a:ea typeface="Calibri"/>
                <a:cs typeface="Calibri"/>
                <a:sym typeface="Calibri"/>
              </a:rPr>
              <a:t>OpenStack CLI)</a:t>
            </a:r>
            <a:r>
              <a:rPr lang="en-US" dirty="0"/>
              <a:t>.</a:t>
            </a:r>
          </a:p>
          <a:p>
            <a:pPr latinLnBrk="1" hangingPunct="0"/>
            <a:endParaRPr lang="en-US" dirty="0">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271507694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406400" y="152400"/>
            <a:ext cx="11466286" cy="1143000"/>
          </a:xfrm>
        </p:spPr>
        <p:txBody>
          <a:bodyPr>
            <a:normAutofit fontScale="92500"/>
          </a:bodyPr>
          <a:lstStyle/>
          <a:p>
            <a:r>
              <a:rPr lang="en-US" dirty="0"/>
              <a:t>basic-</a:t>
            </a:r>
            <a:r>
              <a:rPr lang="en-US" dirty="0" err="1"/>
              <a:t>stack.yaml</a:t>
            </a:r>
            <a:r>
              <a:rPr lang="en-US" dirty="0"/>
              <a:t>    </a:t>
            </a:r>
          </a:p>
          <a:p>
            <a:r>
              <a:rPr lang="en-US" dirty="0"/>
              <a:t>(Note: A Stack means a group of connected cloud resources) </a:t>
            </a:r>
            <a:endParaRPr lang="en-IN" dirty="0"/>
          </a:p>
        </p:txBody>
      </p:sp>
      <p:sp>
        <p:nvSpPr>
          <p:cNvPr id="3" name="Slide Number Placeholder 2"/>
          <p:cNvSpPr>
            <a:spLocks noGrp="1"/>
          </p:cNvSpPr>
          <p:nvPr>
            <p:ph type="sldNum" sz="quarter" idx="11"/>
          </p:nvPr>
        </p:nvSpPr>
        <p:spPr/>
        <p:txBody>
          <a:bodyPr/>
          <a:lstStyle/>
          <a:p>
            <a:pPr defTabSz="914012"/>
            <a:fld id="{AC55C652-FC7F-4E15-B2B8-09AF2DB910E4}" type="slidenum">
              <a:rPr lang="en-US" smtClean="0">
                <a:solidFill>
                  <a:prstClr val="black">
                    <a:tint val="75000"/>
                  </a:prstClr>
                </a:solidFill>
              </a:rPr>
              <a:pPr defTabSz="914012"/>
              <a:t>51</a:t>
            </a:fld>
            <a:endParaRPr lang="en-US" dirty="0">
              <a:solidFill>
                <a:prstClr val="black">
                  <a:tint val="75000"/>
                </a:prstClr>
              </a:solidFill>
            </a:endParaRPr>
          </a:p>
        </p:txBody>
      </p:sp>
      <p:pic>
        <p:nvPicPr>
          <p:cNvPr id="4" name="Picture 3"/>
          <p:cNvPicPr>
            <a:picLocks noChangeAspect="1"/>
          </p:cNvPicPr>
          <p:nvPr/>
        </p:nvPicPr>
        <p:blipFill>
          <a:blip r:embed="rId2"/>
          <a:stretch>
            <a:fillRect/>
          </a:stretch>
        </p:blipFill>
        <p:spPr>
          <a:xfrm>
            <a:off x="690789" y="1483179"/>
            <a:ext cx="8401050" cy="4845050"/>
          </a:xfrm>
          <a:prstGeom prst="rect">
            <a:avLst/>
          </a:prstGeom>
        </p:spPr>
      </p:pic>
    </p:spTree>
    <p:extLst>
      <p:ext uri="{BB962C8B-B14F-4D97-AF65-F5344CB8AC3E}">
        <p14:creationId xmlns:p14="http://schemas.microsoft.com/office/powerpoint/2010/main" val="39495444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406400" y="152400"/>
            <a:ext cx="9768114" cy="1143000"/>
          </a:xfrm>
        </p:spPr>
        <p:txBody>
          <a:bodyPr/>
          <a:lstStyle/>
          <a:p>
            <a:r>
              <a:rPr lang="en-US" dirty="0"/>
              <a:t>basic-</a:t>
            </a:r>
            <a:r>
              <a:rPr lang="en-US" dirty="0" err="1"/>
              <a:t>stack.yaml</a:t>
            </a:r>
            <a:r>
              <a:rPr lang="en-IN" dirty="0"/>
              <a:t>					(</a:t>
            </a:r>
            <a:r>
              <a:rPr lang="en-IN" dirty="0" err="1"/>
              <a:t>cont</a:t>
            </a:r>
            <a:r>
              <a:rPr lang="en-IN" dirty="0"/>
              <a:t>….)</a:t>
            </a:r>
          </a:p>
        </p:txBody>
      </p:sp>
      <p:sp>
        <p:nvSpPr>
          <p:cNvPr id="3" name="Slide Number Placeholder 2"/>
          <p:cNvSpPr>
            <a:spLocks noGrp="1"/>
          </p:cNvSpPr>
          <p:nvPr>
            <p:ph type="sldNum" sz="quarter" idx="11"/>
          </p:nvPr>
        </p:nvSpPr>
        <p:spPr/>
        <p:txBody>
          <a:bodyPr/>
          <a:lstStyle/>
          <a:p>
            <a:pPr defTabSz="914012"/>
            <a:fld id="{AC55C652-FC7F-4E15-B2B8-09AF2DB910E4}" type="slidenum">
              <a:rPr lang="en-US" smtClean="0">
                <a:solidFill>
                  <a:prstClr val="black">
                    <a:tint val="75000"/>
                  </a:prstClr>
                </a:solidFill>
              </a:rPr>
              <a:pPr defTabSz="914012"/>
              <a:t>52</a:t>
            </a:fld>
            <a:endParaRPr lang="en-US" dirty="0">
              <a:solidFill>
                <a:prstClr val="black">
                  <a:tint val="75000"/>
                </a:prstClr>
              </a:solidFill>
            </a:endParaRPr>
          </a:p>
        </p:txBody>
      </p:sp>
      <p:pic>
        <p:nvPicPr>
          <p:cNvPr id="4" name="Picture 3"/>
          <p:cNvPicPr>
            <a:picLocks noChangeAspect="1"/>
          </p:cNvPicPr>
          <p:nvPr/>
        </p:nvPicPr>
        <p:blipFill>
          <a:blip r:embed="rId2"/>
          <a:stretch>
            <a:fillRect/>
          </a:stretch>
        </p:blipFill>
        <p:spPr>
          <a:xfrm>
            <a:off x="783771" y="1595437"/>
            <a:ext cx="10116458" cy="4195763"/>
          </a:xfrm>
          <a:prstGeom prst="rect">
            <a:avLst/>
          </a:prstGeom>
        </p:spPr>
      </p:pic>
    </p:spTree>
    <p:extLst>
      <p:ext uri="{BB962C8B-B14F-4D97-AF65-F5344CB8AC3E}">
        <p14:creationId xmlns:p14="http://schemas.microsoft.com/office/powerpoint/2010/main" val="8759231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406399" y="152400"/>
            <a:ext cx="11132457" cy="1143000"/>
          </a:xfrm>
        </p:spPr>
        <p:txBody>
          <a:bodyPr/>
          <a:lstStyle/>
          <a:p>
            <a:r>
              <a:rPr lang="en-US" dirty="0"/>
              <a:t>basic-</a:t>
            </a:r>
            <a:r>
              <a:rPr lang="en-US" dirty="0" err="1"/>
              <a:t>stack.yaml</a:t>
            </a:r>
            <a:r>
              <a:rPr lang="en-IN" dirty="0"/>
              <a:t>					(</a:t>
            </a:r>
            <a:r>
              <a:rPr lang="en-IN" dirty="0" err="1"/>
              <a:t>cont</a:t>
            </a:r>
            <a:r>
              <a:rPr lang="en-IN" dirty="0"/>
              <a:t>….)</a:t>
            </a:r>
          </a:p>
          <a:p>
            <a:endParaRPr lang="en-IN" dirty="0"/>
          </a:p>
        </p:txBody>
      </p:sp>
      <p:sp>
        <p:nvSpPr>
          <p:cNvPr id="3" name="Slide Number Placeholder 2"/>
          <p:cNvSpPr>
            <a:spLocks noGrp="1"/>
          </p:cNvSpPr>
          <p:nvPr>
            <p:ph type="sldNum" sz="quarter" idx="11"/>
          </p:nvPr>
        </p:nvSpPr>
        <p:spPr/>
        <p:txBody>
          <a:bodyPr/>
          <a:lstStyle/>
          <a:p>
            <a:pPr defTabSz="914012"/>
            <a:fld id="{AC55C652-FC7F-4E15-B2B8-09AF2DB910E4}" type="slidenum">
              <a:rPr lang="en-US" smtClean="0">
                <a:solidFill>
                  <a:prstClr val="black">
                    <a:tint val="75000"/>
                  </a:prstClr>
                </a:solidFill>
              </a:rPr>
              <a:pPr defTabSz="914012"/>
              <a:t>53</a:t>
            </a:fld>
            <a:endParaRPr lang="en-US" dirty="0">
              <a:solidFill>
                <a:prstClr val="black">
                  <a:tint val="75000"/>
                </a:prstClr>
              </a:solidFill>
            </a:endParaRPr>
          </a:p>
        </p:txBody>
      </p:sp>
      <p:pic>
        <p:nvPicPr>
          <p:cNvPr id="4" name="Picture 3"/>
          <p:cNvPicPr>
            <a:picLocks noChangeAspect="1"/>
          </p:cNvPicPr>
          <p:nvPr/>
        </p:nvPicPr>
        <p:blipFill>
          <a:blip r:embed="rId2"/>
          <a:stretch>
            <a:fillRect/>
          </a:stretch>
        </p:blipFill>
        <p:spPr>
          <a:xfrm>
            <a:off x="508000" y="1666874"/>
            <a:ext cx="7826375" cy="4530725"/>
          </a:xfrm>
          <a:prstGeom prst="rect">
            <a:avLst/>
          </a:prstGeom>
        </p:spPr>
      </p:pic>
    </p:spTree>
    <p:extLst>
      <p:ext uri="{BB962C8B-B14F-4D97-AF65-F5344CB8AC3E}">
        <p14:creationId xmlns:p14="http://schemas.microsoft.com/office/powerpoint/2010/main" val="30660168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406400" y="152400"/>
            <a:ext cx="10551886" cy="1143000"/>
          </a:xfrm>
        </p:spPr>
        <p:txBody>
          <a:bodyPr/>
          <a:lstStyle/>
          <a:p>
            <a:r>
              <a:rPr lang="en-US" dirty="0"/>
              <a:t>basic-</a:t>
            </a:r>
            <a:r>
              <a:rPr lang="en-US" dirty="0" err="1"/>
              <a:t>stack.yaml</a:t>
            </a:r>
            <a:r>
              <a:rPr lang="en-IN" dirty="0"/>
              <a:t>					(</a:t>
            </a:r>
            <a:r>
              <a:rPr lang="en-IN" dirty="0" err="1"/>
              <a:t>cont</a:t>
            </a:r>
            <a:r>
              <a:rPr lang="en-IN" dirty="0"/>
              <a:t>….)</a:t>
            </a:r>
          </a:p>
          <a:p>
            <a:endParaRPr lang="en-IN" dirty="0"/>
          </a:p>
        </p:txBody>
      </p:sp>
      <p:sp>
        <p:nvSpPr>
          <p:cNvPr id="3" name="Slide Number Placeholder 2"/>
          <p:cNvSpPr>
            <a:spLocks noGrp="1"/>
          </p:cNvSpPr>
          <p:nvPr>
            <p:ph type="sldNum" sz="quarter" idx="11"/>
          </p:nvPr>
        </p:nvSpPr>
        <p:spPr/>
        <p:txBody>
          <a:bodyPr/>
          <a:lstStyle/>
          <a:p>
            <a:pPr defTabSz="914012"/>
            <a:fld id="{AC55C652-FC7F-4E15-B2B8-09AF2DB910E4}" type="slidenum">
              <a:rPr lang="en-US" smtClean="0">
                <a:solidFill>
                  <a:prstClr val="black">
                    <a:tint val="75000"/>
                  </a:prstClr>
                </a:solidFill>
              </a:rPr>
              <a:pPr defTabSz="914012"/>
              <a:t>54</a:t>
            </a:fld>
            <a:endParaRPr lang="en-US" dirty="0">
              <a:solidFill>
                <a:prstClr val="black">
                  <a:tint val="75000"/>
                </a:prstClr>
              </a:solidFill>
            </a:endParaRPr>
          </a:p>
        </p:txBody>
      </p:sp>
      <p:pic>
        <p:nvPicPr>
          <p:cNvPr id="4" name="Picture 3"/>
          <p:cNvPicPr>
            <a:picLocks noChangeAspect="1"/>
          </p:cNvPicPr>
          <p:nvPr/>
        </p:nvPicPr>
        <p:blipFill>
          <a:blip r:embed="rId2"/>
          <a:stretch>
            <a:fillRect/>
          </a:stretch>
        </p:blipFill>
        <p:spPr>
          <a:xfrm>
            <a:off x="856343" y="1523999"/>
            <a:ext cx="8316232" cy="4615543"/>
          </a:xfrm>
          <a:prstGeom prst="rect">
            <a:avLst/>
          </a:prstGeom>
        </p:spPr>
      </p:pic>
    </p:spTree>
    <p:extLst>
      <p:ext uri="{BB962C8B-B14F-4D97-AF65-F5344CB8AC3E}">
        <p14:creationId xmlns:p14="http://schemas.microsoft.com/office/powerpoint/2010/main" val="291292840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IN" dirty="0"/>
              <a:t>Deploying the stack</a:t>
            </a:r>
          </a:p>
          <a:p>
            <a:endParaRPr lang="en-IN" dirty="0"/>
          </a:p>
        </p:txBody>
      </p:sp>
      <p:sp>
        <p:nvSpPr>
          <p:cNvPr id="3" name="Slide Number Placeholder 2"/>
          <p:cNvSpPr>
            <a:spLocks noGrp="1"/>
          </p:cNvSpPr>
          <p:nvPr>
            <p:ph type="sldNum" sz="quarter" idx="11"/>
          </p:nvPr>
        </p:nvSpPr>
        <p:spPr/>
        <p:txBody>
          <a:bodyPr/>
          <a:lstStyle/>
          <a:p>
            <a:pPr defTabSz="914012"/>
            <a:fld id="{AC55C652-FC7F-4E15-B2B8-09AF2DB910E4}" type="slidenum">
              <a:rPr lang="en-US" smtClean="0">
                <a:solidFill>
                  <a:prstClr val="black">
                    <a:tint val="75000"/>
                  </a:prstClr>
                </a:solidFill>
              </a:rPr>
              <a:pPr defTabSz="914012"/>
              <a:t>55</a:t>
            </a:fld>
            <a:endParaRPr lang="en-US" dirty="0">
              <a:solidFill>
                <a:prstClr val="black">
                  <a:tint val="75000"/>
                </a:prstClr>
              </a:solidFill>
            </a:endParaRPr>
          </a:p>
        </p:txBody>
      </p:sp>
      <p:sp>
        <p:nvSpPr>
          <p:cNvPr id="6" name="TextBox 5"/>
          <p:cNvSpPr txBox="1"/>
          <p:nvPr/>
        </p:nvSpPr>
        <p:spPr>
          <a:xfrm>
            <a:off x="406399" y="1474555"/>
            <a:ext cx="11117942" cy="923328"/>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latinLnBrk="1" hangingPunct="0"/>
            <a:r>
              <a:rPr lang="en-US" dirty="0">
                <a:solidFill>
                  <a:srgbClr val="000000"/>
                </a:solidFill>
                <a:latin typeface="Calibri"/>
                <a:ea typeface="Calibri"/>
                <a:cs typeface="Calibri"/>
                <a:sym typeface="Calibri"/>
              </a:rPr>
              <a:t>Create a stack by running the following command in the OpenStack CLI:</a:t>
            </a:r>
          </a:p>
          <a:p>
            <a:pPr latinLnBrk="1" hangingPunct="0"/>
            <a:endParaRPr lang="en-US" dirty="0">
              <a:solidFill>
                <a:srgbClr val="000000"/>
              </a:solidFill>
              <a:latin typeface="Calibri"/>
              <a:ea typeface="Calibri"/>
              <a:cs typeface="Calibri"/>
              <a:sym typeface="Calibri"/>
            </a:endParaRPr>
          </a:p>
          <a:p>
            <a:pPr latinLnBrk="1" hangingPunct="0"/>
            <a:r>
              <a:rPr lang="en-US" b="1" dirty="0" err="1">
                <a:solidFill>
                  <a:srgbClr val="000000"/>
                </a:solidFill>
                <a:latin typeface="Calibri"/>
                <a:ea typeface="Calibri"/>
                <a:cs typeface="Calibri"/>
                <a:sym typeface="Calibri"/>
              </a:rPr>
              <a:t>openstack</a:t>
            </a:r>
            <a:r>
              <a:rPr lang="en-US" b="1" dirty="0">
                <a:solidFill>
                  <a:srgbClr val="000000"/>
                </a:solidFill>
                <a:latin typeface="Calibri"/>
                <a:ea typeface="Calibri"/>
                <a:cs typeface="Calibri"/>
                <a:sym typeface="Calibri"/>
              </a:rPr>
              <a:t> stack create -t  &lt;template name&gt; &lt;stack name&gt;</a:t>
            </a:r>
          </a:p>
        </p:txBody>
      </p:sp>
      <p:pic>
        <p:nvPicPr>
          <p:cNvPr id="7" name="Picture 6"/>
          <p:cNvPicPr>
            <a:picLocks noChangeAspect="1"/>
          </p:cNvPicPr>
          <p:nvPr/>
        </p:nvPicPr>
        <p:blipFill>
          <a:blip r:embed="rId2"/>
          <a:stretch>
            <a:fillRect/>
          </a:stretch>
        </p:blipFill>
        <p:spPr>
          <a:xfrm>
            <a:off x="232229" y="2397883"/>
            <a:ext cx="6908800" cy="1051227"/>
          </a:xfrm>
          <a:prstGeom prst="rect">
            <a:avLst/>
          </a:prstGeom>
        </p:spPr>
      </p:pic>
      <p:pic>
        <p:nvPicPr>
          <p:cNvPr id="8" name="Picture 7"/>
          <p:cNvPicPr>
            <a:picLocks noChangeAspect="1"/>
          </p:cNvPicPr>
          <p:nvPr/>
        </p:nvPicPr>
        <p:blipFill>
          <a:blip r:embed="rId3"/>
          <a:stretch>
            <a:fillRect/>
          </a:stretch>
        </p:blipFill>
        <p:spPr>
          <a:xfrm>
            <a:off x="406399" y="3449111"/>
            <a:ext cx="8606971" cy="3043763"/>
          </a:xfrm>
          <a:prstGeom prst="rect">
            <a:avLst/>
          </a:prstGeom>
        </p:spPr>
      </p:pic>
    </p:spTree>
    <p:extLst>
      <p:ext uri="{BB962C8B-B14F-4D97-AF65-F5344CB8AC3E}">
        <p14:creationId xmlns:p14="http://schemas.microsoft.com/office/powerpoint/2010/main" val="139796271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References  of Heat</a:t>
            </a:r>
            <a:endParaRPr lang="en-IN" dirty="0"/>
          </a:p>
        </p:txBody>
      </p:sp>
      <p:sp>
        <p:nvSpPr>
          <p:cNvPr id="3" name="Slide Number Placeholder 2"/>
          <p:cNvSpPr>
            <a:spLocks noGrp="1"/>
          </p:cNvSpPr>
          <p:nvPr>
            <p:ph type="sldNum" sz="quarter" idx="11"/>
          </p:nvPr>
        </p:nvSpPr>
        <p:spPr/>
        <p:txBody>
          <a:bodyPr/>
          <a:lstStyle/>
          <a:p>
            <a:pPr defTabSz="914012"/>
            <a:fld id="{AC55C652-FC7F-4E15-B2B8-09AF2DB910E4}" type="slidenum">
              <a:rPr lang="en-US" smtClean="0">
                <a:solidFill>
                  <a:prstClr val="black">
                    <a:tint val="75000"/>
                  </a:prstClr>
                </a:solidFill>
              </a:rPr>
              <a:pPr defTabSz="914012"/>
              <a:t>56</a:t>
            </a:fld>
            <a:endParaRPr lang="en-US" dirty="0">
              <a:solidFill>
                <a:prstClr val="black">
                  <a:tint val="75000"/>
                </a:prstClr>
              </a:solidFill>
            </a:endParaRPr>
          </a:p>
        </p:txBody>
      </p:sp>
      <p:sp>
        <p:nvSpPr>
          <p:cNvPr id="4" name="TextBox 3"/>
          <p:cNvSpPr txBox="1"/>
          <p:nvPr/>
        </p:nvSpPr>
        <p:spPr>
          <a:xfrm>
            <a:off x="391886" y="1683657"/>
            <a:ext cx="10493828" cy="1754324"/>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US" dirty="0">
                <a:hlinkClick r:id="rId2"/>
              </a:rPr>
              <a:t>https://docs.ukcloud.com/articles/openstack/ostack-how-create-heat-template.html</a:t>
            </a:r>
          </a:p>
          <a:p>
            <a:r>
              <a:rPr lang="en-US" dirty="0">
                <a:hlinkClick r:id="rId2"/>
              </a:rPr>
              <a:t>https://clouddocs.f5.com/cloud/openstack/v1/heat/how-to-deploy-heat-stack.html</a:t>
            </a:r>
            <a:endParaRPr lang="en-US" dirty="0"/>
          </a:p>
          <a:p>
            <a:r>
              <a:rPr lang="en-US" dirty="0" err="1"/>
              <a:t>Ref:https</a:t>
            </a:r>
            <a:r>
              <a:rPr lang="en-US" dirty="0"/>
              <a:t>://wiki.openstack.org/wiki/Heat</a:t>
            </a:r>
          </a:p>
          <a:p>
            <a:r>
              <a:rPr lang="en-US" dirty="0">
                <a:hlinkClick r:id="rId3"/>
              </a:rPr>
              <a:t>https://developer.ibm.com/articles/cl-cloud-orchestration-technologies-trs/</a:t>
            </a:r>
            <a:endParaRPr lang="en-US" dirty="0"/>
          </a:p>
          <a:p>
            <a:r>
              <a:rPr lang="en-US" dirty="0">
                <a:hlinkClick r:id="rId4"/>
              </a:rPr>
              <a:t>https://livebook.manning.com/book/openstack-in-action/chapter-12/11</a:t>
            </a:r>
            <a:endParaRPr lang="en-US" dirty="0"/>
          </a:p>
          <a:p>
            <a:pPr marL="0" marR="0" indent="0" algn="l" defTabSz="914400" rtl="0" fontAlgn="auto" latinLnBrk="1" hangingPunct="0">
              <a:lnSpc>
                <a:spcPct val="100000"/>
              </a:lnSpc>
              <a:spcBef>
                <a:spcPts val="0"/>
              </a:spcBef>
              <a:spcAft>
                <a:spcPts val="0"/>
              </a:spcAft>
              <a:buClrTx/>
              <a:buSzTx/>
              <a:buFontTx/>
              <a:buNone/>
              <a:tabLst/>
            </a:pPr>
            <a:endParaRPr kumimoji="0" lang="en-IN" sz="1800" b="0" i="0" u="none" strike="noStrike" cap="none" spc="0" normalizeH="0" baseline="0" dirty="0">
              <a:ln>
                <a:noFill/>
              </a:ln>
              <a:solidFill>
                <a:srgbClr val="000000"/>
              </a:solidFill>
              <a:effectLst/>
              <a:uFillTx/>
              <a:latin typeface="Calibri"/>
              <a:ea typeface="Calibri"/>
              <a:cs typeface="Calibri"/>
              <a:sym typeface="Calibri"/>
            </a:endParaRPr>
          </a:p>
        </p:txBody>
      </p:sp>
    </p:spTree>
    <p:extLst>
      <p:ext uri="{BB962C8B-B14F-4D97-AF65-F5344CB8AC3E}">
        <p14:creationId xmlns:p14="http://schemas.microsoft.com/office/powerpoint/2010/main" val="22380647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pPr latinLnBrk="1" hangingPunct="0"/>
            <a:r>
              <a:rPr lang="en-IN" dirty="0"/>
              <a:t>5. Juju</a:t>
            </a:r>
            <a:endParaRPr lang="en-US" dirty="0"/>
          </a:p>
        </p:txBody>
      </p:sp>
      <p:sp>
        <p:nvSpPr>
          <p:cNvPr id="3" name="Slide Number Placeholder 2"/>
          <p:cNvSpPr>
            <a:spLocks noGrp="1"/>
          </p:cNvSpPr>
          <p:nvPr>
            <p:ph type="sldNum" sz="quarter" idx="11"/>
          </p:nvPr>
        </p:nvSpPr>
        <p:spPr/>
        <p:txBody>
          <a:bodyPr/>
          <a:lstStyle/>
          <a:p>
            <a:pPr defTabSz="914012"/>
            <a:fld id="{AC55C652-FC7F-4E15-B2B8-09AF2DB910E4}" type="slidenum">
              <a:rPr lang="en-US" smtClean="0">
                <a:solidFill>
                  <a:prstClr val="black">
                    <a:tint val="75000"/>
                  </a:prstClr>
                </a:solidFill>
              </a:rPr>
              <a:pPr defTabSz="914012"/>
              <a:t>57</a:t>
            </a:fld>
            <a:endParaRPr lang="en-US" dirty="0">
              <a:solidFill>
                <a:prstClr val="black">
                  <a:tint val="75000"/>
                </a:prstClr>
              </a:solidFill>
            </a:endParaRPr>
          </a:p>
        </p:txBody>
      </p:sp>
      <p:sp>
        <p:nvSpPr>
          <p:cNvPr id="4" name="TextBox 3"/>
          <p:cNvSpPr txBox="1"/>
          <p:nvPr/>
        </p:nvSpPr>
        <p:spPr>
          <a:xfrm>
            <a:off x="406400" y="1741714"/>
            <a:ext cx="11379200" cy="369330"/>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latinLnBrk="1" hangingPunct="0"/>
            <a:endParaRPr kumimoji="0" lang="en-IN" sz="1800" b="0" i="0" u="none" strike="noStrike" cap="none" spc="0" normalizeH="0" baseline="0" dirty="0">
              <a:ln>
                <a:noFill/>
              </a:ln>
              <a:solidFill>
                <a:srgbClr val="000000"/>
              </a:solidFill>
              <a:effectLst/>
              <a:uFillTx/>
              <a:latin typeface="Calibri"/>
              <a:ea typeface="Calibri"/>
              <a:cs typeface="Calibri"/>
              <a:sym typeface="Calibri"/>
            </a:endParaRPr>
          </a:p>
        </p:txBody>
      </p:sp>
      <p:sp>
        <p:nvSpPr>
          <p:cNvPr id="6" name="TextBox 5"/>
          <p:cNvSpPr txBox="1"/>
          <p:nvPr/>
        </p:nvSpPr>
        <p:spPr>
          <a:xfrm>
            <a:off x="290286" y="1741714"/>
            <a:ext cx="11495314" cy="4801312"/>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US" sz="2400" b="1" dirty="0"/>
              <a:t>What is Juju?</a:t>
            </a:r>
          </a:p>
          <a:p>
            <a:pPr marL="571500" indent="-571500">
              <a:buFont typeface="Arial" panose="020B0604020202020204" pitchFamily="34" charset="0"/>
              <a:buChar char="•"/>
            </a:pPr>
            <a:r>
              <a:rPr lang="en-US" sz="2400" dirty="0">
                <a:cs typeface="Calibri" panose="020F0502020204030204" pitchFamily="34" charset="0"/>
              </a:rPr>
              <a:t>Juju is a state-of-the-art, open source modelling tool for operating software in the cloud.</a:t>
            </a:r>
          </a:p>
          <a:p>
            <a:pPr marL="342900" indent="-342900">
              <a:buFont typeface="Arial" panose="020B0604020202020204" pitchFamily="34" charset="0"/>
              <a:buChar char="•"/>
            </a:pPr>
            <a:r>
              <a:rPr lang="en-US" sz="2400" dirty="0">
                <a:cs typeface="Calibri" panose="020F0502020204030204" pitchFamily="34" charset="0"/>
              </a:rPr>
              <a:t>Juju allows us to deploy, configure, manage, maintain, and scale cloud applications quickly and efficiently on public clouds as well as physical servers, OpenStack, and containers. </a:t>
            </a:r>
          </a:p>
          <a:p>
            <a:pPr marL="342900" indent="-342900">
              <a:buFont typeface="Arial" panose="020B0604020202020204" pitchFamily="34" charset="0"/>
              <a:buChar char="•"/>
            </a:pPr>
            <a:r>
              <a:rPr lang="en-US" sz="2400" dirty="0">
                <a:cs typeface="Calibri" panose="020F0502020204030204" pitchFamily="34" charset="0"/>
              </a:rPr>
              <a:t>We can use Juju from the command line or through its beautiful GUI.</a:t>
            </a:r>
          </a:p>
          <a:p>
            <a:pPr marL="342900" indent="-342900">
              <a:buFont typeface="Arial" panose="020B0604020202020204" pitchFamily="34" charset="0"/>
              <a:buChar char="•"/>
            </a:pPr>
            <a:r>
              <a:rPr lang="en-US" sz="2400" dirty="0">
                <a:cs typeface="Calibri" panose="020F0502020204030204" pitchFamily="34" charset="0"/>
              </a:rPr>
              <a:t>The goal of Juju is to reuse of common operational code in widely different environments. </a:t>
            </a:r>
          </a:p>
          <a:p>
            <a:pPr marL="342900" indent="-342900">
              <a:buFont typeface="Arial" panose="020B0604020202020204" pitchFamily="34" charset="0"/>
              <a:buChar char="•"/>
            </a:pPr>
            <a:r>
              <a:rPr lang="en-US" sz="2400" dirty="0">
                <a:cs typeface="Calibri" panose="020F0502020204030204" pitchFamily="34" charset="0"/>
              </a:rPr>
              <a:t>It is an open source automatic service orchestration management tool developed by Canonical, the developers of the Ubuntu OS. </a:t>
            </a:r>
          </a:p>
          <a:p>
            <a:endParaRPr lang="en-US" sz="1050" dirty="0"/>
          </a:p>
          <a:p>
            <a:endParaRPr lang="en-US" sz="1050" dirty="0"/>
          </a:p>
          <a:p>
            <a:endParaRPr lang="en-US" sz="1050" dirty="0"/>
          </a:p>
          <a:p>
            <a:pPr latinLnBrk="1" hangingPunct="0"/>
            <a:endParaRPr kumimoji="0" lang="en-IN" sz="1050" b="0" i="0" u="none" strike="noStrike" cap="none" spc="0" normalizeH="0" baseline="0" dirty="0">
              <a:ln>
                <a:noFill/>
              </a:ln>
              <a:solidFill>
                <a:srgbClr val="000000"/>
              </a:solidFill>
              <a:effectLst/>
              <a:uFillTx/>
              <a:latin typeface="Calibri"/>
              <a:ea typeface="Calibri"/>
              <a:cs typeface="Calibri"/>
              <a:sym typeface="Calibri"/>
            </a:endParaRPr>
          </a:p>
        </p:txBody>
      </p:sp>
    </p:spTree>
    <p:extLst>
      <p:ext uri="{BB962C8B-B14F-4D97-AF65-F5344CB8AC3E}">
        <p14:creationId xmlns:p14="http://schemas.microsoft.com/office/powerpoint/2010/main" val="323745268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Application modelling?</a:t>
            </a:r>
            <a:endParaRPr lang="en-IN" dirty="0"/>
          </a:p>
        </p:txBody>
      </p:sp>
      <p:sp>
        <p:nvSpPr>
          <p:cNvPr id="3" name="Slide Number Placeholder 2"/>
          <p:cNvSpPr>
            <a:spLocks noGrp="1"/>
          </p:cNvSpPr>
          <p:nvPr>
            <p:ph type="sldNum" sz="quarter" idx="11"/>
          </p:nvPr>
        </p:nvSpPr>
        <p:spPr/>
        <p:txBody>
          <a:bodyPr/>
          <a:lstStyle/>
          <a:p>
            <a:pPr defTabSz="914012"/>
            <a:fld id="{AC55C652-FC7F-4E15-B2B8-09AF2DB910E4}" type="slidenum">
              <a:rPr lang="en-US" smtClean="0">
                <a:solidFill>
                  <a:prstClr val="black">
                    <a:tint val="75000"/>
                  </a:prstClr>
                </a:solidFill>
              </a:rPr>
              <a:pPr defTabSz="914012"/>
              <a:t>58</a:t>
            </a:fld>
            <a:endParaRPr lang="en-US" dirty="0">
              <a:solidFill>
                <a:prstClr val="black">
                  <a:tint val="75000"/>
                </a:prstClr>
              </a:solidFill>
            </a:endParaRPr>
          </a:p>
        </p:txBody>
      </p:sp>
      <p:sp>
        <p:nvSpPr>
          <p:cNvPr id="4" name="TextBox 3"/>
          <p:cNvSpPr txBox="1"/>
          <p:nvPr/>
        </p:nvSpPr>
        <p:spPr>
          <a:xfrm>
            <a:off x="188686" y="1582057"/>
            <a:ext cx="11771085" cy="3693317"/>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indent="-285750" latinLnBrk="1" hangingPunct="0">
              <a:buFont typeface="Arial" panose="020B0604020202020204" pitchFamily="34" charset="0"/>
              <a:buChar char="•"/>
            </a:pPr>
            <a:r>
              <a:rPr lang="en-IN" dirty="0"/>
              <a:t>In modern environments, </a:t>
            </a:r>
            <a:r>
              <a:rPr lang="en-US" dirty="0"/>
              <a:t>Even simple applications may require several other applications in order to function - like a database and a web server.</a:t>
            </a:r>
          </a:p>
          <a:p>
            <a:pPr marL="285750" indent="-285750" latinLnBrk="1" hangingPunct="0">
              <a:buFont typeface="Arial" panose="020B0604020202020204" pitchFamily="34" charset="0"/>
              <a:buChar char="•"/>
            </a:pPr>
            <a:r>
              <a:rPr lang="en-US" dirty="0"/>
              <a:t>For modeling a more complex system, e.g. OpenStack, many more applications need to be installed, configured </a:t>
            </a:r>
          </a:p>
          <a:p>
            <a:pPr latinLnBrk="1" hangingPunct="0"/>
            <a:r>
              <a:rPr lang="en-US" dirty="0"/>
              <a:t>and connected to each other.</a:t>
            </a:r>
          </a:p>
          <a:p>
            <a:pPr marL="285750" indent="-285750" latinLnBrk="1" hangingPunct="0">
              <a:buFont typeface="Arial" panose="020B0604020202020204" pitchFamily="34" charset="0"/>
              <a:buChar char="•"/>
            </a:pPr>
            <a:r>
              <a:rPr lang="en-US" b="1" dirty="0"/>
              <a:t>Juju’s application modelling provides tools to express the intent of how to deploy such applications and to subsequently scale and manage them.</a:t>
            </a:r>
          </a:p>
          <a:p>
            <a:pPr latinLnBrk="1" hangingPunct="0"/>
            <a:endParaRPr kumimoji="0" lang="en-US" sz="1800" b="1" i="0" u="none" strike="noStrike" cap="none" spc="0" normalizeH="0" baseline="0" dirty="0">
              <a:ln>
                <a:noFill/>
              </a:ln>
              <a:solidFill>
                <a:srgbClr val="000000"/>
              </a:solidFill>
              <a:effectLst/>
              <a:uFillTx/>
              <a:latin typeface="Calibri"/>
              <a:ea typeface="Calibri"/>
              <a:cs typeface="Calibri"/>
              <a:sym typeface="Calibri"/>
            </a:endParaRPr>
          </a:p>
          <a:p>
            <a:pPr marL="285750" indent="-285750" latinLnBrk="1" hangingPunct="0">
              <a:buFont typeface="Arial" panose="020B0604020202020204" pitchFamily="34" charset="0"/>
              <a:buChar char="•"/>
            </a:pPr>
            <a:r>
              <a:rPr lang="en-US" dirty="0"/>
              <a:t>With Juju, you create a model of the relationships between applications that make up our solution and we have a </a:t>
            </a:r>
          </a:p>
          <a:p>
            <a:pPr latinLnBrk="1" hangingPunct="0"/>
            <a:r>
              <a:rPr lang="en-US" dirty="0"/>
              <a:t>mapping of the parts of that model to machines. Juju then applies the necessary configuration management scripts to each machine in the model.</a:t>
            </a:r>
          </a:p>
          <a:p>
            <a:pPr latinLnBrk="1" hangingPunct="0"/>
            <a:endParaRPr kumimoji="0" lang="en-US" sz="1800" b="1" i="0" u="none" strike="noStrike" cap="none" spc="0" normalizeH="0" baseline="0" dirty="0">
              <a:ln>
                <a:noFill/>
              </a:ln>
              <a:solidFill>
                <a:srgbClr val="000000"/>
              </a:solidFill>
              <a:effectLst/>
              <a:uFillTx/>
              <a:latin typeface="Calibri"/>
              <a:ea typeface="Calibri"/>
              <a:cs typeface="Calibri"/>
              <a:sym typeface="Calibri"/>
            </a:endParaRPr>
          </a:p>
          <a:p>
            <a:pPr marL="285750" indent="-285750" latinLnBrk="1" hangingPunct="0">
              <a:buFont typeface="Arial" panose="020B0604020202020204" pitchFamily="34" charset="0"/>
              <a:buChar char="•"/>
            </a:pPr>
            <a:r>
              <a:rPr lang="en-US" dirty="0"/>
              <a:t>Application-specific knowledge such as dependencies, scale-out practices, operational events like backups and </a:t>
            </a:r>
          </a:p>
          <a:p>
            <a:pPr latinLnBrk="1" hangingPunct="0"/>
            <a:r>
              <a:rPr lang="en-US" dirty="0"/>
              <a:t>updates, and integration options with other pieces of software are encapsulated in Juju’s ‘charms’. </a:t>
            </a:r>
            <a:endParaRPr kumimoji="0" lang="en-IN" sz="1800" b="1" i="0" u="none" strike="noStrike" cap="none" spc="0" normalizeH="0" baseline="0" dirty="0">
              <a:ln>
                <a:noFill/>
              </a:ln>
              <a:solidFill>
                <a:srgbClr val="000000"/>
              </a:solidFill>
              <a:effectLst/>
              <a:uFillTx/>
              <a:latin typeface="Calibri"/>
              <a:ea typeface="Calibri"/>
              <a:cs typeface="Calibri"/>
              <a:sym typeface="Calibri"/>
            </a:endParaRPr>
          </a:p>
        </p:txBody>
      </p:sp>
    </p:spTree>
    <p:extLst>
      <p:ext uri="{BB962C8B-B14F-4D97-AF65-F5344CB8AC3E}">
        <p14:creationId xmlns:p14="http://schemas.microsoft.com/office/powerpoint/2010/main" val="2570925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pPr latinLnBrk="1" hangingPunct="0"/>
            <a:r>
              <a:rPr lang="en-IN" dirty="0"/>
              <a:t>How Juju works?</a:t>
            </a:r>
            <a:endParaRPr lang="en-US" dirty="0"/>
          </a:p>
        </p:txBody>
      </p:sp>
      <p:sp>
        <p:nvSpPr>
          <p:cNvPr id="3" name="Slide Number Placeholder 2"/>
          <p:cNvSpPr>
            <a:spLocks noGrp="1"/>
          </p:cNvSpPr>
          <p:nvPr>
            <p:ph type="sldNum" sz="quarter" idx="11"/>
          </p:nvPr>
        </p:nvSpPr>
        <p:spPr/>
        <p:txBody>
          <a:bodyPr/>
          <a:lstStyle/>
          <a:p>
            <a:pPr defTabSz="914012"/>
            <a:fld id="{AC55C652-FC7F-4E15-B2B8-09AF2DB910E4}" type="slidenum">
              <a:rPr lang="en-US" smtClean="0">
                <a:solidFill>
                  <a:prstClr val="black">
                    <a:tint val="75000"/>
                  </a:prstClr>
                </a:solidFill>
              </a:rPr>
              <a:pPr defTabSz="914012"/>
              <a:t>59</a:t>
            </a:fld>
            <a:endParaRPr lang="en-US" dirty="0">
              <a:solidFill>
                <a:prstClr val="black">
                  <a:tint val="75000"/>
                </a:prstClr>
              </a:solidFill>
            </a:endParaRPr>
          </a:p>
        </p:txBody>
      </p:sp>
      <p:sp>
        <p:nvSpPr>
          <p:cNvPr id="4" name="TextBox 3"/>
          <p:cNvSpPr txBox="1"/>
          <p:nvPr/>
        </p:nvSpPr>
        <p:spPr>
          <a:xfrm>
            <a:off x="406400" y="1741714"/>
            <a:ext cx="11379200" cy="369330"/>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latinLnBrk="1" hangingPunct="0"/>
            <a:endParaRPr kumimoji="0" lang="en-IN" sz="1800" b="0" i="0" u="none" strike="noStrike" cap="none" spc="0" normalizeH="0" baseline="0" dirty="0">
              <a:ln>
                <a:noFill/>
              </a:ln>
              <a:solidFill>
                <a:srgbClr val="000000"/>
              </a:solidFill>
              <a:effectLst/>
              <a:uFillTx/>
              <a:latin typeface="Calibri"/>
              <a:ea typeface="Calibri"/>
              <a:cs typeface="Calibri"/>
              <a:sym typeface="Calibri"/>
            </a:endParaRPr>
          </a:p>
        </p:txBody>
      </p:sp>
      <p:pic>
        <p:nvPicPr>
          <p:cNvPr id="5" name="Picture 4"/>
          <p:cNvPicPr>
            <a:picLocks noChangeAspect="1"/>
          </p:cNvPicPr>
          <p:nvPr/>
        </p:nvPicPr>
        <p:blipFill>
          <a:blip r:embed="rId2"/>
          <a:stretch>
            <a:fillRect/>
          </a:stretch>
        </p:blipFill>
        <p:spPr>
          <a:xfrm>
            <a:off x="6200775" y="1919453"/>
            <a:ext cx="5276850" cy="3133725"/>
          </a:xfrm>
          <a:prstGeom prst="rect">
            <a:avLst/>
          </a:prstGeom>
        </p:spPr>
      </p:pic>
      <p:sp>
        <p:nvSpPr>
          <p:cNvPr id="7" name="TextBox 6"/>
          <p:cNvSpPr txBox="1"/>
          <p:nvPr/>
        </p:nvSpPr>
        <p:spPr>
          <a:xfrm>
            <a:off x="609600" y="1741714"/>
            <a:ext cx="5268686" cy="258532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US" b="1" dirty="0"/>
              <a:t>Juju controller: </a:t>
            </a:r>
            <a:r>
              <a:rPr lang="en-US" dirty="0"/>
              <a:t>the heart of Juju</a:t>
            </a:r>
          </a:p>
          <a:p>
            <a:endParaRPr lang="en-US" dirty="0"/>
          </a:p>
          <a:p>
            <a:r>
              <a:rPr lang="en-US" dirty="0"/>
              <a:t>Juju's controller manages all the machines in our running models, responding to the events that are triggered throughout the system.</a:t>
            </a:r>
          </a:p>
          <a:p>
            <a:endParaRPr lang="en-US" dirty="0"/>
          </a:p>
          <a:p>
            <a:r>
              <a:rPr lang="en-US" dirty="0"/>
              <a:t>It also manages scale out, configuration and placement of all your models and applications.</a:t>
            </a:r>
          </a:p>
          <a:p>
            <a:pPr marL="0" marR="0" indent="0" algn="l" defTabSz="914400" rtl="0" fontAlgn="auto" latinLnBrk="1" hangingPunct="0">
              <a:lnSpc>
                <a:spcPct val="100000"/>
              </a:lnSpc>
              <a:spcBef>
                <a:spcPts val="0"/>
              </a:spcBef>
              <a:spcAft>
                <a:spcPts val="0"/>
              </a:spcAft>
              <a:buClrTx/>
              <a:buSzTx/>
              <a:buFontTx/>
              <a:buNone/>
              <a:tabLst/>
            </a:pPr>
            <a:endParaRPr kumimoji="0" lang="en-IN" sz="1800" b="0" i="0" u="none" strike="noStrike" cap="none" spc="0" normalizeH="0" baseline="0" dirty="0">
              <a:ln>
                <a:noFill/>
              </a:ln>
              <a:solidFill>
                <a:srgbClr val="000000"/>
              </a:solidFill>
              <a:effectLst/>
              <a:uFillTx/>
              <a:latin typeface="Calibri"/>
              <a:ea typeface="Calibri"/>
              <a:cs typeface="Calibri"/>
              <a:sym typeface="Calibri"/>
            </a:endParaRPr>
          </a:p>
        </p:txBody>
      </p:sp>
    </p:spTree>
    <p:extLst>
      <p:ext uri="{BB962C8B-B14F-4D97-AF65-F5344CB8AC3E}">
        <p14:creationId xmlns:p14="http://schemas.microsoft.com/office/powerpoint/2010/main" val="29879996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406399" y="152400"/>
            <a:ext cx="10276115" cy="1143000"/>
          </a:xfrm>
        </p:spPr>
        <p:txBody>
          <a:bodyPr>
            <a:normAutofit/>
          </a:bodyPr>
          <a:lstStyle/>
          <a:p>
            <a:r>
              <a:rPr lang="en-US" dirty="0"/>
              <a:t>LXD (</a:t>
            </a:r>
            <a:r>
              <a:rPr lang="en-IN" dirty="0"/>
              <a:t>Linux container hypervisor</a:t>
            </a:r>
            <a:r>
              <a:rPr lang="en-US" dirty="0"/>
              <a:t>)</a:t>
            </a:r>
            <a:endParaRPr lang="en-IN" dirty="0"/>
          </a:p>
        </p:txBody>
      </p:sp>
      <p:sp>
        <p:nvSpPr>
          <p:cNvPr id="3" name="Slide Number Placeholder 2"/>
          <p:cNvSpPr>
            <a:spLocks noGrp="1"/>
          </p:cNvSpPr>
          <p:nvPr>
            <p:ph type="sldNum" sz="quarter" idx="11"/>
          </p:nvPr>
        </p:nvSpPr>
        <p:spPr/>
        <p:txBody>
          <a:bodyPr/>
          <a:lstStyle/>
          <a:p>
            <a:pPr defTabSz="914012"/>
            <a:fld id="{AC55C652-FC7F-4E15-B2B8-09AF2DB910E4}" type="slidenum">
              <a:rPr lang="en-US" smtClean="0">
                <a:solidFill>
                  <a:prstClr val="black">
                    <a:tint val="75000"/>
                  </a:prstClr>
                </a:solidFill>
              </a:rPr>
              <a:pPr defTabSz="914012"/>
              <a:t>6</a:t>
            </a:fld>
            <a:endParaRPr lang="en-US" dirty="0">
              <a:solidFill>
                <a:prstClr val="black">
                  <a:tint val="75000"/>
                </a:prstClr>
              </a:solidFill>
            </a:endParaRPr>
          </a:p>
        </p:txBody>
      </p:sp>
      <p:sp>
        <p:nvSpPr>
          <p:cNvPr id="4" name="TextBox 3"/>
          <p:cNvSpPr txBox="1"/>
          <p:nvPr/>
        </p:nvSpPr>
        <p:spPr>
          <a:xfrm>
            <a:off x="595086" y="1596571"/>
            <a:ext cx="10726057" cy="6801860"/>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342900" indent="-342900">
              <a:buFont typeface="Arial" panose="020B0604020202020204" pitchFamily="34" charset="0"/>
              <a:buChar char="•"/>
            </a:pPr>
            <a:r>
              <a:rPr lang="en-US" sz="2000" dirty="0"/>
              <a:t>LXD is a next generation system container manager. It offers a user experience similar to virtual machines but using Linux containers instead.</a:t>
            </a:r>
          </a:p>
          <a:p>
            <a:pPr marL="342900" indent="-342900">
              <a:buFont typeface="Arial" panose="020B0604020202020204" pitchFamily="34" charset="0"/>
              <a:buChar char="•"/>
            </a:pPr>
            <a:r>
              <a:rPr lang="en-US" sz="2000" dirty="0"/>
              <a:t>It is an extension of LXC with more functionality.</a:t>
            </a:r>
          </a:p>
          <a:p>
            <a:pPr marL="342900" indent="-342900">
              <a:buFont typeface="Arial" panose="020B0604020202020204" pitchFamily="34" charset="0"/>
              <a:buChar char="•"/>
            </a:pPr>
            <a:r>
              <a:rPr lang="en-US" sz="2000" b="0" i="0" dirty="0">
                <a:solidFill>
                  <a:srgbClr val="111111"/>
                </a:solidFill>
                <a:effectLst/>
                <a:latin typeface="Ubuntu"/>
              </a:rPr>
              <a:t>It provides flexibility and scalability for various use cases, with support for different storage backends and network types and the option to install on hardware ranging from an individual laptop or cloud instance to a full server rack.</a:t>
            </a:r>
            <a:endParaRPr lang="en-US" sz="2000" dirty="0">
              <a:solidFill>
                <a:srgbClr val="111111"/>
              </a:solidFill>
              <a:latin typeface="Ubuntu"/>
            </a:endParaRPr>
          </a:p>
          <a:p>
            <a:pPr marL="342900" indent="-342900">
              <a:buFont typeface="Arial" panose="020B0604020202020204" pitchFamily="34" charset="0"/>
              <a:buChar char="•"/>
            </a:pPr>
            <a:r>
              <a:rPr lang="en-US" sz="2000" b="0" i="0" dirty="0">
                <a:solidFill>
                  <a:srgbClr val="111111"/>
                </a:solidFill>
                <a:effectLst/>
                <a:latin typeface="Ubuntu"/>
              </a:rPr>
              <a:t>It provides support for system containers and virtual machines.</a:t>
            </a:r>
          </a:p>
          <a:p>
            <a:br>
              <a:rPr lang="en-US" sz="2000" dirty="0"/>
            </a:br>
            <a:r>
              <a:rPr lang="en-IN" sz="2000" b="1" dirty="0"/>
              <a:t>Some Features of LXD are:</a:t>
            </a:r>
          </a:p>
          <a:p>
            <a:pPr marL="342900" indent="-342900">
              <a:buFont typeface="Arial" panose="020B0604020202020204" pitchFamily="34" charset="0"/>
              <a:buChar char="•"/>
            </a:pPr>
            <a:r>
              <a:rPr lang="en-US" sz="2000" dirty="0"/>
              <a:t>Secure by design (unprivileged containers, resource restrictions and much more)</a:t>
            </a:r>
          </a:p>
          <a:p>
            <a:pPr marL="342900" indent="-342900">
              <a:buFont typeface="Arial" panose="020B0604020202020204" pitchFamily="34" charset="0"/>
              <a:buChar char="•"/>
            </a:pPr>
            <a:r>
              <a:rPr lang="en-US" sz="2000" dirty="0"/>
              <a:t>Scalable (from containers on your laptop to thousand of compute nodes)</a:t>
            </a:r>
          </a:p>
          <a:p>
            <a:pPr marL="342900" indent="-342900">
              <a:buFont typeface="Arial" panose="020B0604020202020204" pitchFamily="34" charset="0"/>
              <a:buChar char="•"/>
            </a:pPr>
            <a:r>
              <a:rPr lang="en-US" sz="2000" dirty="0"/>
              <a:t>Intuitive (simple, clear API and crisp command line experience)</a:t>
            </a:r>
          </a:p>
          <a:p>
            <a:pPr marL="342900" indent="-342900">
              <a:buFont typeface="Arial" panose="020B0604020202020204" pitchFamily="34" charset="0"/>
              <a:buChar char="•"/>
            </a:pPr>
            <a:r>
              <a:rPr lang="en-US" sz="2000" dirty="0"/>
              <a:t>Image based (with a wide variety of Linux distributions published daily)</a:t>
            </a:r>
          </a:p>
          <a:p>
            <a:pPr marL="342900" indent="-342900">
              <a:buFont typeface="Arial" panose="020B0604020202020204" pitchFamily="34" charset="0"/>
              <a:buChar char="•"/>
            </a:pPr>
            <a:r>
              <a:rPr lang="en-US" sz="2000" dirty="0"/>
              <a:t>Support for Cross-host container and image transfer (including live migration)</a:t>
            </a:r>
          </a:p>
          <a:p>
            <a:pPr marL="342900" indent="-342900">
              <a:buFont typeface="Arial" panose="020B0604020202020204" pitchFamily="34" charset="0"/>
              <a:buChar char="•"/>
            </a:pPr>
            <a:r>
              <a:rPr lang="en-US" sz="2000" dirty="0"/>
              <a:t>Advanced resource control (</a:t>
            </a:r>
            <a:r>
              <a:rPr lang="en-US" sz="2000" dirty="0" err="1"/>
              <a:t>cpu</a:t>
            </a:r>
            <a:r>
              <a:rPr lang="en-US" sz="2000" dirty="0"/>
              <a:t>, memory, network I/O, block I/O, disk usage and kernel resources)</a:t>
            </a:r>
          </a:p>
          <a:p>
            <a:pPr marL="342900" indent="-342900">
              <a:buFont typeface="Arial" panose="020B0604020202020204" pitchFamily="34" charset="0"/>
              <a:buChar char="•"/>
            </a:pPr>
            <a:r>
              <a:rPr lang="en-US" sz="2000" dirty="0"/>
              <a:t>Device </a:t>
            </a:r>
            <a:r>
              <a:rPr lang="en-US" sz="2000" dirty="0" err="1"/>
              <a:t>passthrough</a:t>
            </a:r>
            <a:r>
              <a:rPr lang="en-US" sz="2000" dirty="0"/>
              <a:t> (USB, GPU, </a:t>
            </a:r>
            <a:r>
              <a:rPr lang="en-US" sz="2000" dirty="0" err="1"/>
              <a:t>unix</a:t>
            </a:r>
            <a:r>
              <a:rPr lang="en-US" sz="2000" dirty="0"/>
              <a:t> character and block devices, NICs, disks and paths)</a:t>
            </a:r>
          </a:p>
          <a:p>
            <a:endParaRPr lang="en-US" sz="2000" dirty="0"/>
          </a:p>
          <a:p>
            <a:r>
              <a:rPr lang="en-US" sz="2000" b="1" dirty="0"/>
              <a:t>Ref: </a:t>
            </a:r>
            <a:r>
              <a:rPr lang="en-US" sz="2000" dirty="0"/>
              <a:t> </a:t>
            </a:r>
            <a:r>
              <a:rPr lang="en-US" sz="2000" dirty="0">
                <a:hlinkClick r:id="rId2"/>
              </a:rPr>
              <a:t>https://linuxcontainers.org/lxd/introduction/</a:t>
            </a:r>
            <a:endParaRPr lang="en-US" sz="2000" dirty="0"/>
          </a:p>
          <a:p>
            <a:r>
              <a:rPr lang="en-US" sz="2000" dirty="0">
                <a:hlinkClick r:id="rId3"/>
              </a:rPr>
              <a:t>https://www.educba.com/lxc-vs-lxd/</a:t>
            </a:r>
            <a:r>
              <a:rPr lang="en-US" sz="2000" dirty="0"/>
              <a:t> (Differences between LXC and LXD)</a:t>
            </a:r>
          </a:p>
          <a:p>
            <a:pPr marL="285750" indent="-285750" latinLnBrk="1" hangingPunct="0">
              <a:buFont typeface="Arial" panose="020B0604020202020204" pitchFamily="34" charset="0"/>
              <a:buChar char="•"/>
            </a:pPr>
            <a:endParaRPr lang="en-US" dirty="0"/>
          </a:p>
          <a:p>
            <a:pPr marL="0" marR="0" indent="0" algn="l" defTabSz="914400" rtl="0" fontAlgn="auto" latinLnBrk="1" hangingPunct="0">
              <a:lnSpc>
                <a:spcPct val="100000"/>
              </a:lnSpc>
              <a:spcBef>
                <a:spcPts val="0"/>
              </a:spcBef>
              <a:spcAft>
                <a:spcPts val="0"/>
              </a:spcAft>
              <a:buClrTx/>
              <a:buSzTx/>
              <a:buFontTx/>
              <a:buNone/>
              <a:tabLst/>
            </a:pPr>
            <a:endParaRPr kumimoji="0" lang="en-IN" sz="1800" b="0" i="0" u="none" strike="noStrike" cap="none" spc="0" normalizeH="0" baseline="0" dirty="0">
              <a:ln>
                <a:noFill/>
              </a:ln>
              <a:solidFill>
                <a:srgbClr val="000000"/>
              </a:solidFill>
              <a:effectLst/>
              <a:uFillTx/>
              <a:latin typeface="Calibri"/>
              <a:ea typeface="Calibri"/>
              <a:cs typeface="Calibri"/>
              <a:sym typeface="Calibri"/>
            </a:endParaRPr>
          </a:p>
        </p:txBody>
      </p:sp>
      <mc:AlternateContent xmlns:mc="http://schemas.openxmlformats.org/markup-compatibility/2006">
        <mc:Choice xmlns:p14="http://schemas.microsoft.com/office/powerpoint/2010/main" Requires="p14">
          <p:contentPart p14:bwMode="auto" r:id="rId4">
            <p14:nvContentPartPr>
              <p14:cNvPr id="5" name="Ink 4">
                <a:extLst>
                  <a:ext uri="{FF2B5EF4-FFF2-40B4-BE49-F238E27FC236}">
                    <a16:creationId xmlns:a16="http://schemas.microsoft.com/office/drawing/2014/main" id="{B7994CA6-B536-4054-ABA1-C12183F2B879}"/>
                  </a:ext>
                </a:extLst>
              </p14:cNvPr>
              <p14:cNvContentPartPr/>
              <p14:nvPr/>
            </p14:nvContentPartPr>
            <p14:xfrm>
              <a:off x="1669680" y="1143000"/>
              <a:ext cx="6840720" cy="259200"/>
            </p14:xfrm>
          </p:contentPart>
        </mc:Choice>
        <mc:Fallback>
          <p:pic>
            <p:nvPicPr>
              <p:cNvPr id="5" name="Ink 4">
                <a:extLst>
                  <a:ext uri="{FF2B5EF4-FFF2-40B4-BE49-F238E27FC236}">
                    <a16:creationId xmlns:a16="http://schemas.microsoft.com/office/drawing/2014/main" id="{B7994CA6-B536-4054-ABA1-C12183F2B879}"/>
                  </a:ext>
                </a:extLst>
              </p:cNvPr>
              <p:cNvPicPr/>
              <p:nvPr/>
            </p:nvPicPr>
            <p:blipFill>
              <a:blip r:embed="rId5"/>
              <a:stretch>
                <a:fillRect/>
              </a:stretch>
            </p:blipFill>
            <p:spPr>
              <a:xfrm>
                <a:off x="1660320" y="1133640"/>
                <a:ext cx="6859440" cy="277920"/>
              </a:xfrm>
              <a:prstGeom prst="rect">
                <a:avLst/>
              </a:prstGeom>
            </p:spPr>
          </p:pic>
        </mc:Fallback>
      </mc:AlternateContent>
    </p:spTree>
    <p:extLst>
      <p:ext uri="{BB962C8B-B14F-4D97-AF65-F5344CB8AC3E}">
        <p14:creationId xmlns:p14="http://schemas.microsoft.com/office/powerpoint/2010/main" val="108970518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Terminologies of Juju</a:t>
            </a:r>
            <a:endParaRPr lang="en-IN" dirty="0"/>
          </a:p>
        </p:txBody>
      </p:sp>
      <p:sp>
        <p:nvSpPr>
          <p:cNvPr id="3" name="Slide Number Placeholder 2"/>
          <p:cNvSpPr>
            <a:spLocks noGrp="1"/>
          </p:cNvSpPr>
          <p:nvPr>
            <p:ph type="sldNum" sz="quarter" idx="11"/>
          </p:nvPr>
        </p:nvSpPr>
        <p:spPr/>
        <p:txBody>
          <a:bodyPr/>
          <a:lstStyle/>
          <a:p>
            <a:pPr defTabSz="914012"/>
            <a:fld id="{AC55C652-FC7F-4E15-B2B8-09AF2DB910E4}" type="slidenum">
              <a:rPr lang="en-US" smtClean="0">
                <a:solidFill>
                  <a:prstClr val="black">
                    <a:tint val="75000"/>
                  </a:prstClr>
                </a:solidFill>
              </a:rPr>
              <a:pPr defTabSz="914012"/>
              <a:t>60</a:t>
            </a:fld>
            <a:endParaRPr lang="en-US" dirty="0">
              <a:solidFill>
                <a:prstClr val="black">
                  <a:tint val="75000"/>
                </a:prstClr>
              </a:solidFill>
            </a:endParaRPr>
          </a:p>
        </p:txBody>
      </p:sp>
      <p:sp>
        <p:nvSpPr>
          <p:cNvPr id="4" name="TextBox 3"/>
          <p:cNvSpPr txBox="1"/>
          <p:nvPr/>
        </p:nvSpPr>
        <p:spPr>
          <a:xfrm>
            <a:off x="522514" y="1654629"/>
            <a:ext cx="11059886" cy="507831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US" b="1" dirty="0"/>
              <a:t>Charms</a:t>
            </a:r>
          </a:p>
          <a:p>
            <a:r>
              <a:rPr lang="en-US" dirty="0"/>
              <a:t>Charms are sets of scripts for deploying and operating software. With event handling built in, they can declare interfaces that fit charms for other services, so relationships can be formed.</a:t>
            </a:r>
          </a:p>
          <a:p>
            <a:pPr marL="0" marR="0" indent="0" algn="l" defTabSz="914400" rtl="0" fontAlgn="auto" latinLnBrk="1" hangingPunct="0">
              <a:lnSpc>
                <a:spcPct val="100000"/>
              </a:lnSpc>
              <a:spcBef>
                <a:spcPts val="0"/>
              </a:spcBef>
              <a:spcAft>
                <a:spcPts val="0"/>
              </a:spcAft>
              <a:buClrTx/>
              <a:buSzTx/>
              <a:buFontTx/>
              <a:buNone/>
              <a:tabLst/>
            </a:pPr>
            <a:endParaRPr kumimoji="0" lang="en-US" sz="1800" b="0" i="0" u="none" strike="noStrike" cap="none" spc="0" normalizeH="0" baseline="0" dirty="0">
              <a:ln>
                <a:noFill/>
              </a:ln>
              <a:solidFill>
                <a:srgbClr val="000000"/>
              </a:solidFill>
              <a:effectLst/>
              <a:uFillTx/>
              <a:latin typeface="Calibri"/>
              <a:ea typeface="Calibri"/>
              <a:cs typeface="Calibri"/>
              <a:sym typeface="Calibri"/>
            </a:endParaRPr>
          </a:p>
          <a:p>
            <a:r>
              <a:rPr lang="en-US" b="1" dirty="0"/>
              <a:t>Bundles</a:t>
            </a:r>
          </a:p>
          <a:p>
            <a:r>
              <a:rPr lang="en-US" dirty="0"/>
              <a:t>Bundles are collections of charms that link services together, so you can deploy whole chunks of app infrastructure in one go.</a:t>
            </a:r>
          </a:p>
          <a:p>
            <a:pPr marL="0" marR="0" indent="0" algn="l" defTabSz="914400" rtl="0" fontAlgn="auto" latinLnBrk="1" hangingPunct="0">
              <a:lnSpc>
                <a:spcPct val="100000"/>
              </a:lnSpc>
              <a:spcBef>
                <a:spcPts val="0"/>
              </a:spcBef>
              <a:spcAft>
                <a:spcPts val="0"/>
              </a:spcAft>
              <a:buClrTx/>
              <a:buSzTx/>
              <a:buFontTx/>
              <a:buNone/>
              <a:tabLst/>
            </a:pPr>
            <a:endParaRPr kumimoji="0" lang="en-US" sz="1800" b="0" i="0" u="none" strike="noStrike" cap="none" spc="0" normalizeH="0" baseline="0" dirty="0">
              <a:ln>
                <a:noFill/>
              </a:ln>
              <a:solidFill>
                <a:srgbClr val="000000"/>
              </a:solidFill>
              <a:effectLst/>
              <a:uFillTx/>
              <a:latin typeface="Calibri"/>
              <a:ea typeface="Calibri"/>
              <a:cs typeface="Calibri"/>
              <a:sym typeface="Calibri"/>
            </a:endParaRPr>
          </a:p>
          <a:p>
            <a:r>
              <a:rPr lang="en-US" b="1" dirty="0"/>
              <a:t>What they do:</a:t>
            </a:r>
          </a:p>
          <a:p>
            <a:r>
              <a:rPr lang="en-US" dirty="0"/>
              <a:t>Install</a:t>
            </a:r>
          </a:p>
          <a:p>
            <a:r>
              <a:rPr lang="en-US" dirty="0"/>
              <a:t>Configure</a:t>
            </a:r>
          </a:p>
          <a:p>
            <a:r>
              <a:rPr lang="en-US" dirty="0"/>
              <a:t>Connect</a:t>
            </a:r>
          </a:p>
          <a:p>
            <a:r>
              <a:rPr lang="en-US" dirty="0"/>
              <a:t>Upgrade and update</a:t>
            </a:r>
          </a:p>
          <a:p>
            <a:r>
              <a:rPr lang="en-US" dirty="0"/>
              <a:t>Scale out and scale back</a:t>
            </a:r>
          </a:p>
          <a:p>
            <a:r>
              <a:rPr lang="en-US" dirty="0"/>
              <a:t>Perform health checks</a:t>
            </a:r>
          </a:p>
          <a:p>
            <a:r>
              <a:rPr lang="en-US" dirty="0"/>
              <a:t>Undertake operational actions</a:t>
            </a:r>
          </a:p>
          <a:p>
            <a:endParaRPr lang="en-US" dirty="0"/>
          </a:p>
          <a:p>
            <a:pPr marL="0" marR="0" indent="0" algn="l" defTabSz="914400" rtl="0" fontAlgn="auto" latinLnBrk="1" hangingPunct="0">
              <a:lnSpc>
                <a:spcPct val="100000"/>
              </a:lnSpc>
              <a:spcBef>
                <a:spcPts val="0"/>
              </a:spcBef>
              <a:spcAft>
                <a:spcPts val="0"/>
              </a:spcAft>
              <a:buClrTx/>
              <a:buSzTx/>
              <a:buFontTx/>
              <a:buNone/>
              <a:tabLst/>
            </a:pPr>
            <a:endParaRPr kumimoji="0" lang="en-IN" sz="1800" b="0" i="0" u="none" strike="noStrike" cap="none" spc="0" normalizeH="0" baseline="0" dirty="0">
              <a:ln>
                <a:noFill/>
              </a:ln>
              <a:solidFill>
                <a:srgbClr val="000000"/>
              </a:solidFill>
              <a:effectLst/>
              <a:uFillTx/>
              <a:latin typeface="Calibri"/>
              <a:ea typeface="Calibri"/>
              <a:cs typeface="Calibri"/>
              <a:sym typeface="Calibri"/>
            </a:endParaRPr>
          </a:p>
        </p:txBody>
      </p:sp>
    </p:spTree>
    <p:extLst>
      <p:ext uri="{BB962C8B-B14F-4D97-AF65-F5344CB8AC3E}">
        <p14:creationId xmlns:p14="http://schemas.microsoft.com/office/powerpoint/2010/main" val="8907683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normAutofit/>
          </a:bodyPr>
          <a:lstStyle/>
          <a:p>
            <a:pPr latinLnBrk="1" hangingPunct="0"/>
            <a:r>
              <a:rPr lang="en-US" sz="5400" dirty="0"/>
              <a:t>charms</a:t>
            </a:r>
          </a:p>
        </p:txBody>
      </p:sp>
      <p:sp>
        <p:nvSpPr>
          <p:cNvPr id="3" name="Slide Number Placeholder 2"/>
          <p:cNvSpPr>
            <a:spLocks noGrp="1"/>
          </p:cNvSpPr>
          <p:nvPr>
            <p:ph type="sldNum" sz="quarter" idx="11"/>
          </p:nvPr>
        </p:nvSpPr>
        <p:spPr/>
        <p:txBody>
          <a:bodyPr/>
          <a:lstStyle/>
          <a:p>
            <a:pPr defTabSz="914012"/>
            <a:fld id="{AC55C652-FC7F-4E15-B2B8-09AF2DB910E4}" type="slidenum">
              <a:rPr lang="en-US" smtClean="0">
                <a:solidFill>
                  <a:prstClr val="black">
                    <a:tint val="75000"/>
                  </a:prstClr>
                </a:solidFill>
              </a:rPr>
              <a:pPr defTabSz="914012"/>
              <a:t>61</a:t>
            </a:fld>
            <a:endParaRPr lang="en-US" dirty="0">
              <a:solidFill>
                <a:prstClr val="black">
                  <a:tint val="75000"/>
                </a:prstClr>
              </a:solidFill>
            </a:endParaRPr>
          </a:p>
        </p:txBody>
      </p:sp>
      <p:sp>
        <p:nvSpPr>
          <p:cNvPr id="4" name="TextBox 3"/>
          <p:cNvSpPr txBox="1"/>
          <p:nvPr/>
        </p:nvSpPr>
        <p:spPr>
          <a:xfrm>
            <a:off x="406400" y="1741714"/>
            <a:ext cx="11379200" cy="369330"/>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latinLnBrk="1" hangingPunct="0"/>
            <a:endParaRPr kumimoji="0" lang="en-IN" sz="1800" b="0" i="0" u="none" strike="noStrike" cap="none" spc="0" normalizeH="0" baseline="0" dirty="0">
              <a:ln>
                <a:noFill/>
              </a:ln>
              <a:solidFill>
                <a:srgbClr val="000000"/>
              </a:solidFill>
              <a:effectLst/>
              <a:uFillTx/>
              <a:latin typeface="Calibri"/>
              <a:ea typeface="Calibri"/>
              <a:cs typeface="Calibri"/>
              <a:sym typeface="Calibri"/>
            </a:endParaRPr>
          </a:p>
        </p:txBody>
      </p:sp>
      <p:sp>
        <p:nvSpPr>
          <p:cNvPr id="6" name="TextBox 5"/>
          <p:cNvSpPr txBox="1"/>
          <p:nvPr/>
        </p:nvSpPr>
        <p:spPr>
          <a:xfrm>
            <a:off x="290286" y="1741714"/>
            <a:ext cx="11495314" cy="8125299"/>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Juju utilizes </a:t>
            </a:r>
            <a:r>
              <a:rPr lang="en-US" b="1" dirty="0"/>
              <a:t>charms</a:t>
            </a:r>
            <a:r>
              <a:rPr lang="en-US" dirty="0"/>
              <a:t>, which are open source tools that simplify specific deployment and management tasks.</a:t>
            </a:r>
          </a:p>
          <a:p>
            <a:pPr marL="285750" indent="-285750">
              <a:buFont typeface="Arial" panose="020B0604020202020204" pitchFamily="34" charset="0"/>
              <a:buChar char="•"/>
            </a:pPr>
            <a:r>
              <a:rPr lang="en-US" dirty="0"/>
              <a:t>The charm defines everything you all collaboratively know about deploying that particular application brilliantly</a:t>
            </a:r>
          </a:p>
          <a:p>
            <a:pPr marL="285750" indent="-285750">
              <a:buFont typeface="Arial" panose="020B0604020202020204" pitchFamily="34" charset="0"/>
              <a:buChar char="•"/>
            </a:pPr>
            <a:r>
              <a:rPr lang="en-US" dirty="0"/>
              <a:t>Charms encapsulate application configurations, define how services are deployed, how they connect to other services, and how they are scaled. Also define how services integrate, and how their service units react to events in the distributed environment, as orchestrated by Juju.</a:t>
            </a:r>
          </a:p>
          <a:p>
            <a:pPr marL="285750" indent="-285750">
              <a:buFont typeface="Arial" panose="020B0604020202020204" pitchFamily="34" charset="0"/>
              <a:buChar char="•"/>
            </a:pPr>
            <a:endParaRPr lang="en-US" b="1" dirty="0"/>
          </a:p>
          <a:p>
            <a:pPr marL="285750" indent="-285750">
              <a:buFont typeface="Arial" panose="020B0604020202020204" pitchFamily="34" charset="0"/>
              <a:buChar char="•"/>
            </a:pPr>
            <a:r>
              <a:rPr lang="en-US" dirty="0"/>
              <a:t>After a service is deployed, Juju can define relationships between services and expose some services to the outside world.</a:t>
            </a:r>
          </a:p>
          <a:p>
            <a:endParaRPr lang="en-US" dirty="0"/>
          </a:p>
          <a:p>
            <a:r>
              <a:rPr lang="en-US" b="1" dirty="0"/>
              <a:t>Notes: </a:t>
            </a:r>
          </a:p>
          <a:p>
            <a:pPr marL="285750" indent="-285750">
              <a:buFont typeface="Arial" panose="020B0604020202020204" pitchFamily="34" charset="0"/>
              <a:buChar char="•"/>
            </a:pPr>
            <a:r>
              <a:rPr lang="en-US" dirty="0"/>
              <a:t>A Juju charm usually includes all of the intelligence needed to scale a service horizontally by adding machines to the cluster, preserving relationships with all of the services that depend on that service.</a:t>
            </a:r>
          </a:p>
          <a:p>
            <a:pPr marL="285750" indent="-285750">
              <a:buFont typeface="Arial" panose="020B0604020202020204" pitchFamily="34" charset="0"/>
              <a:buChar char="•"/>
            </a:pPr>
            <a:r>
              <a:rPr lang="en-US" dirty="0"/>
              <a:t>Juju provides both a command-line interface and an intuitive web application for </a:t>
            </a:r>
            <a:r>
              <a:rPr lang="en-US" b="1" dirty="0"/>
              <a:t>designing, building, configuring, deploying, and managing your infrastructure. Juju automates the mundane tasks, allowing you to focus on creating amazing applications.</a:t>
            </a:r>
          </a:p>
          <a:p>
            <a:pPr marL="285750" indent="-285750">
              <a:buFont typeface="Arial" panose="020B0604020202020204" pitchFamily="34" charset="0"/>
              <a:buChar char="•"/>
            </a:pPr>
            <a:r>
              <a:rPr lang="en-IN" b="1" dirty="0"/>
              <a:t>Charm store </a:t>
            </a:r>
            <a:r>
              <a:rPr lang="en-US" dirty="0"/>
              <a:t>includes a collection of charms that let you deploy whatever services you like in Juju.</a:t>
            </a:r>
            <a:endParaRPr lang="en-IN" b="1"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r>
              <a:rPr lang="en-US" b="1" dirty="0"/>
              <a:t>Ref: </a:t>
            </a:r>
            <a:r>
              <a:rPr lang="en-US" dirty="0"/>
              <a:t>https://developer.ibm.com/articles/cl-cloud-orchestration-technologies-trs/</a:t>
            </a:r>
          </a:p>
          <a:p>
            <a:endParaRPr lang="en-US" dirty="0"/>
          </a:p>
          <a:p>
            <a:pPr latinLnBrk="1" hangingPunct="0"/>
            <a:endParaRPr kumimoji="0" lang="en-IN" sz="1800" b="0" i="0" u="none" strike="noStrike" cap="none" spc="0" normalizeH="0" baseline="0" dirty="0">
              <a:ln>
                <a:noFill/>
              </a:ln>
              <a:solidFill>
                <a:srgbClr val="000000"/>
              </a:solidFill>
              <a:effectLst/>
              <a:uFillTx/>
              <a:latin typeface="Calibri"/>
              <a:ea typeface="Calibri"/>
              <a:cs typeface="Calibri"/>
              <a:sym typeface="Calibri"/>
            </a:endParaRPr>
          </a:p>
        </p:txBody>
      </p:sp>
    </p:spTree>
    <p:extLst>
      <p:ext uri="{BB962C8B-B14F-4D97-AF65-F5344CB8AC3E}">
        <p14:creationId xmlns:p14="http://schemas.microsoft.com/office/powerpoint/2010/main" val="75221033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Charms (</a:t>
            </a:r>
            <a:r>
              <a:rPr lang="en-US" dirty="0" err="1"/>
              <a:t>Cont</a:t>
            </a:r>
            <a:r>
              <a:rPr lang="en-US" dirty="0"/>
              <a:t>…)</a:t>
            </a:r>
            <a:endParaRPr lang="en-IN" dirty="0"/>
          </a:p>
        </p:txBody>
      </p:sp>
      <p:sp>
        <p:nvSpPr>
          <p:cNvPr id="3" name="Slide Number Placeholder 2"/>
          <p:cNvSpPr>
            <a:spLocks noGrp="1"/>
          </p:cNvSpPr>
          <p:nvPr>
            <p:ph type="sldNum" sz="quarter" idx="11"/>
          </p:nvPr>
        </p:nvSpPr>
        <p:spPr/>
        <p:txBody>
          <a:bodyPr/>
          <a:lstStyle/>
          <a:p>
            <a:pPr defTabSz="914012"/>
            <a:fld id="{AC55C652-FC7F-4E15-B2B8-09AF2DB910E4}" type="slidenum">
              <a:rPr lang="en-US" smtClean="0">
                <a:solidFill>
                  <a:prstClr val="black">
                    <a:tint val="75000"/>
                  </a:prstClr>
                </a:solidFill>
              </a:rPr>
              <a:pPr defTabSz="914012"/>
              <a:t>62</a:t>
            </a:fld>
            <a:endParaRPr lang="en-US" dirty="0">
              <a:solidFill>
                <a:prstClr val="black">
                  <a:tint val="75000"/>
                </a:prstClr>
              </a:solidFill>
            </a:endParaRPr>
          </a:p>
        </p:txBody>
      </p:sp>
      <p:sp>
        <p:nvSpPr>
          <p:cNvPr id="4" name="TextBox 3"/>
          <p:cNvSpPr txBox="1"/>
          <p:nvPr/>
        </p:nvSpPr>
        <p:spPr>
          <a:xfrm>
            <a:off x="624114" y="1915886"/>
            <a:ext cx="10348686" cy="2862320"/>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US" b="1" dirty="0"/>
              <a:t>What language are charms written in?</a:t>
            </a:r>
          </a:p>
          <a:p>
            <a:r>
              <a:rPr lang="en-US" dirty="0"/>
              <a:t>Charms can be written in any language or configuration management scripting system. Chef and Puppet are common, </a:t>
            </a:r>
            <a:r>
              <a:rPr lang="en-US" b="1" dirty="0"/>
              <a:t>more complex charms tend to use Python. </a:t>
            </a:r>
          </a:p>
          <a:p>
            <a:r>
              <a:rPr lang="en-US" dirty="0"/>
              <a:t>Charms have been written in </a:t>
            </a:r>
            <a:r>
              <a:rPr lang="en-US" b="1" dirty="0"/>
              <a:t>Ruby, PHP, </a:t>
            </a:r>
            <a:r>
              <a:rPr lang="en-US" dirty="0"/>
              <a:t>and many charms are a collection of simple bash scripts.</a:t>
            </a:r>
          </a:p>
          <a:p>
            <a:pPr marL="0" marR="0" indent="0" algn="l" defTabSz="914400" rtl="0" fontAlgn="auto" latinLnBrk="1" hangingPunct="0">
              <a:lnSpc>
                <a:spcPct val="100000"/>
              </a:lnSpc>
              <a:spcBef>
                <a:spcPts val="0"/>
              </a:spcBef>
              <a:spcAft>
                <a:spcPts val="0"/>
              </a:spcAft>
              <a:buClrTx/>
              <a:buSzTx/>
              <a:buFontTx/>
              <a:buNone/>
              <a:tabLst/>
            </a:pPr>
            <a:endParaRPr kumimoji="0" lang="en-US" sz="1800" b="0" i="0" u="none" strike="noStrike" cap="none" spc="0" normalizeH="0" baseline="0" dirty="0">
              <a:ln>
                <a:noFill/>
              </a:ln>
              <a:solidFill>
                <a:srgbClr val="000000"/>
              </a:solidFill>
              <a:effectLst/>
              <a:uFillTx/>
              <a:latin typeface="Calibri"/>
              <a:ea typeface="Calibri"/>
              <a:cs typeface="Calibri"/>
              <a:sym typeface="Calibri"/>
            </a:endParaRPr>
          </a:p>
          <a:p>
            <a:r>
              <a:rPr lang="en-US" b="1" dirty="0"/>
              <a:t>What charms are currently available?</a:t>
            </a:r>
          </a:p>
          <a:p>
            <a:r>
              <a:rPr lang="en-US" dirty="0"/>
              <a:t>Charms are available for hundreds of common and popular cloud-oriented applications such as </a:t>
            </a:r>
            <a:r>
              <a:rPr lang="en-US" b="1" dirty="0"/>
              <a:t>MySQL, MongoDB, </a:t>
            </a:r>
            <a:r>
              <a:rPr lang="en-US" dirty="0"/>
              <a:t>and others, with new ones being added every day. Check out the public charm store for an up to the minute list of charms: </a:t>
            </a:r>
            <a:r>
              <a:rPr lang="en-US" dirty="0">
                <a:hlinkClick r:id="rId2"/>
              </a:rPr>
              <a:t>Juju Charm Store</a:t>
            </a:r>
            <a:endParaRPr lang="en-US" dirty="0"/>
          </a:p>
          <a:p>
            <a:pPr marL="0" marR="0" indent="0" algn="l" defTabSz="914400" rtl="0" fontAlgn="auto" latinLnBrk="1" hangingPunct="0">
              <a:lnSpc>
                <a:spcPct val="100000"/>
              </a:lnSpc>
              <a:spcBef>
                <a:spcPts val="0"/>
              </a:spcBef>
              <a:spcAft>
                <a:spcPts val="0"/>
              </a:spcAft>
              <a:buClrTx/>
              <a:buSzTx/>
              <a:buFontTx/>
              <a:buNone/>
              <a:tabLst/>
            </a:pPr>
            <a:endParaRPr kumimoji="0" lang="en-IN" sz="1800" b="0" i="0" u="none" strike="noStrike" cap="none" spc="0" normalizeH="0" baseline="0" dirty="0">
              <a:ln>
                <a:noFill/>
              </a:ln>
              <a:solidFill>
                <a:srgbClr val="000000"/>
              </a:solidFill>
              <a:effectLst/>
              <a:uFillTx/>
              <a:latin typeface="Calibri"/>
              <a:ea typeface="Calibri"/>
              <a:cs typeface="Calibri"/>
              <a:sym typeface="Calibri"/>
            </a:endParaRPr>
          </a:p>
        </p:txBody>
      </p:sp>
    </p:spTree>
    <p:extLst>
      <p:ext uri="{BB962C8B-B14F-4D97-AF65-F5344CB8AC3E}">
        <p14:creationId xmlns:p14="http://schemas.microsoft.com/office/powerpoint/2010/main" val="8008768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406400" y="152400"/>
            <a:ext cx="10450286" cy="1143000"/>
          </a:xfrm>
        </p:spPr>
        <p:txBody>
          <a:bodyPr/>
          <a:lstStyle/>
          <a:p>
            <a:r>
              <a:rPr lang="en-US" dirty="0"/>
              <a:t>Application scenario with Charms and Bundles</a:t>
            </a:r>
            <a:endParaRPr lang="en-IN" dirty="0"/>
          </a:p>
        </p:txBody>
      </p:sp>
      <p:sp>
        <p:nvSpPr>
          <p:cNvPr id="3" name="Slide Number Placeholder 2"/>
          <p:cNvSpPr>
            <a:spLocks noGrp="1"/>
          </p:cNvSpPr>
          <p:nvPr>
            <p:ph type="sldNum" sz="quarter" idx="11"/>
          </p:nvPr>
        </p:nvSpPr>
        <p:spPr/>
        <p:txBody>
          <a:bodyPr/>
          <a:lstStyle/>
          <a:p>
            <a:pPr defTabSz="914012"/>
            <a:fld id="{AC55C652-FC7F-4E15-B2B8-09AF2DB910E4}" type="slidenum">
              <a:rPr lang="en-US" smtClean="0">
                <a:solidFill>
                  <a:prstClr val="black">
                    <a:tint val="75000"/>
                  </a:prstClr>
                </a:solidFill>
              </a:rPr>
              <a:pPr defTabSz="914012"/>
              <a:t>63</a:t>
            </a:fld>
            <a:endParaRPr lang="en-US" dirty="0">
              <a:solidFill>
                <a:prstClr val="black">
                  <a:tint val="75000"/>
                </a:prstClr>
              </a:solidFill>
            </a:endParaRPr>
          </a:p>
        </p:txBody>
      </p:sp>
      <p:sp>
        <p:nvSpPr>
          <p:cNvPr id="4" name="TextBox 3"/>
          <p:cNvSpPr txBox="1"/>
          <p:nvPr/>
        </p:nvSpPr>
        <p:spPr>
          <a:xfrm>
            <a:off x="551543" y="1567543"/>
            <a:ext cx="10682514" cy="2308322"/>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indent="-285750" latinLnBrk="1" hangingPunct="0">
              <a:buFont typeface="Arial" panose="020B0604020202020204" pitchFamily="34" charset="0"/>
              <a:buChar char="•"/>
            </a:pPr>
            <a:r>
              <a:rPr lang="en-US" sz="2400" dirty="0"/>
              <a:t>Modern applications are typically composed of many applications - databases, front-ends, big data stores, logging systems, key value stores.</a:t>
            </a:r>
          </a:p>
          <a:p>
            <a:pPr marL="285750" indent="-285750" latinLnBrk="1" hangingPunct="0">
              <a:buFont typeface="Arial" panose="020B0604020202020204" pitchFamily="34" charset="0"/>
              <a:buChar char="•"/>
            </a:pPr>
            <a:r>
              <a:rPr lang="en-US" sz="2400" dirty="0"/>
              <a:t>Each application will be defined by a </a:t>
            </a:r>
            <a:r>
              <a:rPr lang="en-US" sz="2400" b="1" dirty="0"/>
              <a:t>single charm</a:t>
            </a:r>
            <a:r>
              <a:rPr lang="en-US" sz="2400" dirty="0"/>
              <a:t>. </a:t>
            </a:r>
          </a:p>
          <a:p>
            <a:pPr marL="285750" indent="-285750" latinLnBrk="1" hangingPunct="0">
              <a:buFont typeface="Arial" panose="020B0604020202020204" pitchFamily="34" charset="0"/>
              <a:buChar char="•"/>
            </a:pPr>
            <a:r>
              <a:rPr lang="en-US" sz="2400" dirty="0"/>
              <a:t>To describe the whole application you need to describe the set of charms and their relationships - what is connected to what - and we use </a:t>
            </a:r>
            <a:r>
              <a:rPr lang="en-US" sz="2400" b="1" dirty="0"/>
              <a:t>a bundle for </a:t>
            </a:r>
            <a:r>
              <a:rPr lang="en-US" sz="2400" dirty="0"/>
              <a:t>that.</a:t>
            </a:r>
            <a:endParaRPr kumimoji="0" lang="en-IN" sz="2400" b="0" i="0" u="none" strike="noStrike" cap="none" spc="0" normalizeH="0" baseline="0" dirty="0">
              <a:ln>
                <a:noFill/>
              </a:ln>
              <a:solidFill>
                <a:srgbClr val="000000"/>
              </a:solidFill>
              <a:effectLst/>
              <a:uFillTx/>
              <a:latin typeface="Calibri"/>
              <a:ea typeface="Calibri"/>
              <a:cs typeface="Calibri"/>
              <a:sym typeface="Calibri"/>
            </a:endParaRPr>
          </a:p>
        </p:txBody>
      </p:sp>
    </p:spTree>
    <p:extLst>
      <p:ext uri="{BB962C8B-B14F-4D97-AF65-F5344CB8AC3E}">
        <p14:creationId xmlns:p14="http://schemas.microsoft.com/office/powerpoint/2010/main" val="210389611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406399" y="152400"/>
            <a:ext cx="9913257" cy="1143000"/>
          </a:xfrm>
        </p:spPr>
        <p:txBody>
          <a:bodyPr/>
          <a:lstStyle/>
          <a:p>
            <a:r>
              <a:rPr lang="en-US" dirty="0"/>
              <a:t>Example Application with Juju (Charms and Bundles)</a:t>
            </a:r>
            <a:endParaRPr lang="en-IN" dirty="0"/>
          </a:p>
        </p:txBody>
      </p:sp>
      <p:sp>
        <p:nvSpPr>
          <p:cNvPr id="3" name="Slide Number Placeholder 2"/>
          <p:cNvSpPr>
            <a:spLocks noGrp="1"/>
          </p:cNvSpPr>
          <p:nvPr>
            <p:ph type="sldNum" sz="quarter" idx="11"/>
          </p:nvPr>
        </p:nvSpPr>
        <p:spPr/>
        <p:txBody>
          <a:bodyPr/>
          <a:lstStyle/>
          <a:p>
            <a:pPr defTabSz="914012"/>
            <a:fld id="{AC55C652-FC7F-4E15-B2B8-09AF2DB910E4}" type="slidenum">
              <a:rPr lang="en-US" smtClean="0">
                <a:solidFill>
                  <a:prstClr val="black">
                    <a:tint val="75000"/>
                  </a:prstClr>
                </a:solidFill>
              </a:rPr>
              <a:pPr defTabSz="914012"/>
              <a:t>64</a:t>
            </a:fld>
            <a:endParaRPr lang="en-US" dirty="0">
              <a:solidFill>
                <a:prstClr val="black">
                  <a:tint val="75000"/>
                </a:prstClr>
              </a:solidFill>
            </a:endParaRPr>
          </a:p>
        </p:txBody>
      </p:sp>
      <p:sp>
        <p:nvSpPr>
          <p:cNvPr id="4" name="TextBox 3"/>
          <p:cNvSpPr txBox="1"/>
          <p:nvPr/>
        </p:nvSpPr>
        <p:spPr>
          <a:xfrm>
            <a:off x="275771" y="1538514"/>
            <a:ext cx="10784115" cy="3693317"/>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indent="-285750" latinLnBrk="1" hangingPunct="0">
              <a:buFont typeface="Arial" panose="020B0604020202020204" pitchFamily="34" charset="0"/>
              <a:buChar char="•"/>
            </a:pPr>
            <a:r>
              <a:rPr lang="en-US" dirty="0"/>
              <a:t>A </a:t>
            </a:r>
            <a:r>
              <a:rPr lang="en-US" b="1" dirty="0"/>
              <a:t>content-management system</a:t>
            </a:r>
            <a:r>
              <a:rPr lang="en-US" dirty="0"/>
              <a:t> bundle could specify a database and a content management server,</a:t>
            </a:r>
          </a:p>
          <a:p>
            <a:pPr latinLnBrk="1" hangingPunct="0"/>
            <a:r>
              <a:rPr lang="en-US" dirty="0"/>
              <a:t> together with key-value stores and front-end load-balancing systems. </a:t>
            </a:r>
          </a:p>
          <a:p>
            <a:pPr marL="285750" indent="-285750" latinLnBrk="1" hangingPunct="0">
              <a:buFont typeface="Arial" panose="020B0604020202020204" pitchFamily="34" charset="0"/>
              <a:buChar char="•"/>
            </a:pPr>
            <a:r>
              <a:rPr lang="en-US" dirty="0"/>
              <a:t>Each of those applications are described by a </a:t>
            </a:r>
            <a:r>
              <a:rPr lang="en-US" b="1" dirty="0"/>
              <a:t>charm</a:t>
            </a:r>
            <a:r>
              <a:rPr lang="en-US" dirty="0"/>
              <a:t>; the bundle describes </a:t>
            </a:r>
            <a:r>
              <a:rPr lang="en-US" b="1" dirty="0"/>
              <a:t>the set of charms</a:t>
            </a:r>
            <a:r>
              <a:rPr lang="en-US" dirty="0"/>
              <a:t>, their </a:t>
            </a:r>
          </a:p>
          <a:p>
            <a:pPr latinLnBrk="1" hangingPunct="0"/>
            <a:r>
              <a:rPr lang="en-US" dirty="0"/>
              <a:t>configuration, and the relationships between them. </a:t>
            </a:r>
          </a:p>
          <a:p>
            <a:pPr marL="285750" indent="-285750" latinLnBrk="1" hangingPunct="0">
              <a:buFont typeface="Arial" panose="020B0604020202020204" pitchFamily="34" charset="0"/>
              <a:buChar char="•"/>
            </a:pPr>
            <a:r>
              <a:rPr lang="en-US" dirty="0"/>
              <a:t>This allows development teams to share not only the core primitive for each application, but also </a:t>
            </a:r>
          </a:p>
          <a:p>
            <a:pPr latinLnBrk="1" hangingPunct="0"/>
            <a:r>
              <a:rPr lang="en-US" dirty="0"/>
              <a:t>enables sharing higher-level models of several applications. </a:t>
            </a:r>
          </a:p>
          <a:p>
            <a:pPr marL="285750" indent="-285750" latinLnBrk="1" hangingPunct="0">
              <a:buFont typeface="Arial" panose="020B0604020202020204" pitchFamily="34" charset="0"/>
              <a:buChar char="•"/>
            </a:pPr>
            <a:r>
              <a:rPr lang="en-US" dirty="0"/>
              <a:t>It allows you to replicate complex application models in a cloud just by dropping the same bundle onto your Juju GUI.</a:t>
            </a:r>
          </a:p>
          <a:p>
            <a:pPr latinLnBrk="1" hangingPunct="0"/>
            <a:endParaRPr kumimoji="0" lang="en-US" sz="1800" b="0" i="0" u="none" strike="noStrike" cap="none" spc="0" normalizeH="0" baseline="0" dirty="0">
              <a:ln>
                <a:noFill/>
              </a:ln>
              <a:solidFill>
                <a:srgbClr val="000000"/>
              </a:solidFill>
              <a:effectLst/>
              <a:uFillTx/>
              <a:latin typeface="Calibri"/>
              <a:ea typeface="Calibri"/>
              <a:cs typeface="Calibri"/>
              <a:sym typeface="Calibri"/>
            </a:endParaRPr>
          </a:p>
          <a:p>
            <a:pPr marL="285750" indent="-285750" latinLnBrk="1" hangingPunct="0">
              <a:buFont typeface="Arial" panose="020B0604020202020204" pitchFamily="34" charset="0"/>
              <a:buChar char="•"/>
            </a:pPr>
            <a:r>
              <a:rPr lang="en-US" dirty="0"/>
              <a:t>Bundles can be shared publicly or privately. </a:t>
            </a:r>
          </a:p>
          <a:p>
            <a:pPr marL="285750" indent="-285750" latinLnBrk="1" hangingPunct="0">
              <a:buFont typeface="Arial" panose="020B0604020202020204" pitchFamily="34" charset="0"/>
              <a:buChar char="•"/>
            </a:pPr>
            <a:r>
              <a:rPr lang="en-US" dirty="0"/>
              <a:t>New bundles are added to the public collection every week. And you can now bootstrap Juju, launch </a:t>
            </a:r>
          </a:p>
          <a:p>
            <a:pPr latinLnBrk="1" hangingPunct="0"/>
            <a:r>
              <a:rPr lang="en-US" dirty="0"/>
              <a:t>the GUI and deploy a bundle with a single command. That means you can go from zero to a full cloud deployment in seconds with the right bundle.</a:t>
            </a:r>
            <a:endParaRPr kumimoji="0" lang="en-IN" sz="1800" b="0" i="0" u="none" strike="noStrike" cap="none" spc="0" normalizeH="0" baseline="0" dirty="0">
              <a:ln>
                <a:noFill/>
              </a:ln>
              <a:solidFill>
                <a:srgbClr val="000000"/>
              </a:solidFill>
              <a:effectLst/>
              <a:uFillTx/>
              <a:latin typeface="Calibri"/>
              <a:ea typeface="Calibri"/>
              <a:cs typeface="Calibri"/>
              <a:sym typeface="Calibri"/>
            </a:endParaRPr>
          </a:p>
        </p:txBody>
      </p:sp>
    </p:spTree>
    <p:extLst>
      <p:ext uri="{BB962C8B-B14F-4D97-AF65-F5344CB8AC3E}">
        <p14:creationId xmlns:p14="http://schemas.microsoft.com/office/powerpoint/2010/main" val="35464898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pPr latinLnBrk="1" hangingPunct="0"/>
            <a:r>
              <a:rPr lang="en-IN" dirty="0"/>
              <a:t>Benefits of Juju</a:t>
            </a:r>
            <a:endParaRPr lang="en-US" dirty="0"/>
          </a:p>
        </p:txBody>
      </p:sp>
      <p:sp>
        <p:nvSpPr>
          <p:cNvPr id="3" name="Slide Number Placeholder 2"/>
          <p:cNvSpPr>
            <a:spLocks noGrp="1"/>
          </p:cNvSpPr>
          <p:nvPr>
            <p:ph type="sldNum" sz="quarter" idx="11"/>
          </p:nvPr>
        </p:nvSpPr>
        <p:spPr/>
        <p:txBody>
          <a:bodyPr/>
          <a:lstStyle/>
          <a:p>
            <a:pPr defTabSz="914012"/>
            <a:fld id="{AC55C652-FC7F-4E15-B2B8-09AF2DB910E4}" type="slidenum">
              <a:rPr lang="en-US" smtClean="0">
                <a:solidFill>
                  <a:prstClr val="black">
                    <a:tint val="75000"/>
                  </a:prstClr>
                </a:solidFill>
              </a:rPr>
              <a:pPr defTabSz="914012"/>
              <a:t>65</a:t>
            </a:fld>
            <a:endParaRPr lang="en-US" dirty="0">
              <a:solidFill>
                <a:prstClr val="black">
                  <a:tint val="75000"/>
                </a:prstClr>
              </a:solidFill>
            </a:endParaRPr>
          </a:p>
        </p:txBody>
      </p:sp>
      <p:sp>
        <p:nvSpPr>
          <p:cNvPr id="4" name="TextBox 3"/>
          <p:cNvSpPr txBox="1"/>
          <p:nvPr/>
        </p:nvSpPr>
        <p:spPr>
          <a:xfrm>
            <a:off x="406400" y="1741714"/>
            <a:ext cx="11379200" cy="369330"/>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latinLnBrk="1" hangingPunct="0"/>
            <a:endParaRPr kumimoji="0" lang="en-IN" sz="1800" b="0" i="0" u="none" strike="noStrike" cap="none" spc="0" normalizeH="0" baseline="0" dirty="0">
              <a:ln>
                <a:noFill/>
              </a:ln>
              <a:solidFill>
                <a:srgbClr val="000000"/>
              </a:solidFill>
              <a:effectLst/>
              <a:uFillTx/>
              <a:latin typeface="Calibri"/>
              <a:ea typeface="Calibri"/>
              <a:cs typeface="Calibri"/>
              <a:sym typeface="Calibri"/>
            </a:endParaRPr>
          </a:p>
        </p:txBody>
      </p:sp>
      <p:sp>
        <p:nvSpPr>
          <p:cNvPr id="6" name="TextBox 5"/>
          <p:cNvSpPr txBox="1"/>
          <p:nvPr/>
        </p:nvSpPr>
        <p:spPr>
          <a:xfrm>
            <a:off x="290286" y="1741714"/>
            <a:ext cx="11495314" cy="5663087"/>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indent="-285750">
              <a:buFont typeface="Arial" panose="020B0604020202020204" pitchFamily="34" charset="0"/>
              <a:buChar char="•"/>
            </a:pPr>
            <a:r>
              <a:rPr lang="en-US" sz="2000" dirty="0"/>
              <a:t>Juju is the fastest way to model and deploy applications or solutions on all major public clouds and containers.</a:t>
            </a:r>
          </a:p>
          <a:p>
            <a:pPr marL="285750" indent="-285750">
              <a:buFont typeface="Arial" panose="020B0604020202020204" pitchFamily="34" charset="0"/>
              <a:buChar char="•"/>
            </a:pPr>
            <a:r>
              <a:rPr lang="en-US" sz="2000" dirty="0"/>
              <a:t>It helps to reduce deployment time from days to minutes.</a:t>
            </a:r>
          </a:p>
          <a:p>
            <a:pPr marL="285750" indent="-285750">
              <a:buFont typeface="Arial" panose="020B0604020202020204" pitchFamily="34" charset="0"/>
              <a:buChar char="•"/>
            </a:pPr>
            <a:r>
              <a:rPr lang="en-US" sz="2000" dirty="0"/>
              <a:t>Juju works with existing configuration management tools, and can scale workloads up or down very easily.</a:t>
            </a:r>
          </a:p>
          <a:p>
            <a:pPr marL="285750" indent="-285750">
              <a:buFont typeface="Arial" panose="020B0604020202020204" pitchFamily="34" charset="0"/>
              <a:buChar char="•"/>
            </a:pPr>
            <a:r>
              <a:rPr lang="en-US" sz="2000" dirty="0"/>
              <a:t>No prior knowledge of the application stack is needed to deploy a Juju charm for the product.</a:t>
            </a:r>
          </a:p>
          <a:p>
            <a:pPr marL="285750" indent="-285750">
              <a:buFont typeface="Arial" panose="020B0604020202020204" pitchFamily="34" charset="0"/>
              <a:buChar char="•"/>
            </a:pPr>
            <a:r>
              <a:rPr lang="en-US" sz="2000" b="1" dirty="0"/>
              <a:t>Juju includes providers for all major public clouds, such as Amazon Web Services, Azure, and HP as well as OpenStack, MAAS, and LXC containers. </a:t>
            </a:r>
          </a:p>
          <a:p>
            <a:pPr marL="285750" indent="-285750">
              <a:buFont typeface="Arial" panose="020B0604020202020204" pitchFamily="34" charset="0"/>
              <a:buChar char="•"/>
            </a:pPr>
            <a:r>
              <a:rPr lang="en-US" sz="2000" dirty="0"/>
              <a:t>It also offers a quick and easy environment for testing deployments on a local machine. Users can deploy entire cloud environments in seconds using bundles, which can save a lot of time and effort.</a:t>
            </a:r>
          </a:p>
          <a:p>
            <a:endParaRPr lang="en-US" dirty="0"/>
          </a:p>
          <a:p>
            <a:endParaRPr lang="en-US" dirty="0"/>
          </a:p>
          <a:p>
            <a:r>
              <a:rPr lang="en-US" b="1" dirty="0"/>
              <a:t>References of </a:t>
            </a:r>
            <a:r>
              <a:rPr lang="en-US" b="1" dirty="0" err="1"/>
              <a:t>Juje</a:t>
            </a:r>
            <a:r>
              <a:rPr lang="en-US" b="1" dirty="0"/>
              <a:t>:</a:t>
            </a:r>
          </a:p>
          <a:p>
            <a:r>
              <a:rPr lang="en-US" dirty="0">
                <a:hlinkClick r:id="rId2"/>
              </a:rPr>
              <a:t>https://developer.ibm.com/articles/cl-cloud-orchestration-technologies-trs/</a:t>
            </a:r>
            <a:endParaRPr lang="en-US" dirty="0"/>
          </a:p>
          <a:p>
            <a:r>
              <a:rPr lang="en-US" dirty="0">
                <a:hlinkClick r:id="rId3"/>
              </a:rPr>
              <a:t>https://juju.is/docs/writing-your-first-juju-charm</a:t>
            </a:r>
            <a:endParaRPr lang="en-US" dirty="0"/>
          </a:p>
          <a:p>
            <a:r>
              <a:rPr lang="en-US" dirty="0">
                <a:hlinkClick r:id="rId4"/>
              </a:rPr>
              <a:t>https://www.youtube.com/watch?v=Lt9-a6pDxsA</a:t>
            </a:r>
            <a:endParaRPr lang="en-US" dirty="0"/>
          </a:p>
          <a:p>
            <a:endParaRPr lang="en-US" dirty="0"/>
          </a:p>
          <a:p>
            <a:endParaRPr lang="en-US" dirty="0"/>
          </a:p>
          <a:p>
            <a:pPr latinLnBrk="1" hangingPunct="0"/>
            <a:endParaRPr kumimoji="0" lang="en-IN" sz="1800" b="0" i="0" u="none" strike="noStrike" cap="none" spc="0" normalizeH="0" baseline="0" dirty="0">
              <a:ln>
                <a:noFill/>
              </a:ln>
              <a:solidFill>
                <a:srgbClr val="000000"/>
              </a:solidFill>
              <a:effectLst/>
              <a:uFillTx/>
              <a:latin typeface="Calibri"/>
              <a:ea typeface="Calibri"/>
              <a:cs typeface="Calibri"/>
              <a:sym typeface="Calibri"/>
            </a:endParaRPr>
          </a:p>
        </p:txBody>
      </p:sp>
    </p:spTree>
    <p:extLst>
      <p:ext uri="{BB962C8B-B14F-4D97-AF65-F5344CB8AC3E}">
        <p14:creationId xmlns:p14="http://schemas.microsoft.com/office/powerpoint/2010/main" val="214932502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pPr>
              <a:buFont typeface="Arial" pitchFamily="34" charset="0"/>
              <a:buChar char="•"/>
            </a:pPr>
            <a:r>
              <a:rPr lang="en-US" dirty="0"/>
              <a:t>It is an open-source project that automates the deployment of applications inside software containers.</a:t>
            </a:r>
            <a:endParaRPr lang="en-IN" dirty="0"/>
          </a:p>
          <a:p>
            <a:pPr>
              <a:buFont typeface="Arial" pitchFamily="34" charset="0"/>
              <a:buChar char="•"/>
            </a:pPr>
            <a:r>
              <a:rPr lang="en-IN" dirty="0"/>
              <a:t>All applications have their own dependencies, which include both software and hardware resources.</a:t>
            </a:r>
          </a:p>
          <a:p>
            <a:pPr>
              <a:buFont typeface="Arial" pitchFamily="34" charset="0"/>
              <a:buChar char="•"/>
            </a:pPr>
            <a:r>
              <a:rPr lang="en-IN" b="1" dirty="0"/>
              <a:t>Docker is a mechanism that helps in isolating the dependencies per each application by packing them into containers. </a:t>
            </a:r>
          </a:p>
          <a:p>
            <a:pPr>
              <a:buFont typeface="Arial" pitchFamily="34" charset="0"/>
              <a:buChar char="•"/>
            </a:pPr>
            <a:r>
              <a:rPr lang="en-US" dirty="0"/>
              <a:t>It provides tools for simplifying DevOps by enabling developers to create templates called images that can be used to create lightweight virtual machines called containers, which include their applications and all of their applications’ dependencies.</a:t>
            </a:r>
            <a:endParaRPr lang="en-IN" b="1" dirty="0"/>
          </a:p>
        </p:txBody>
      </p:sp>
      <p:sp>
        <p:nvSpPr>
          <p:cNvPr id="120834" name="AutoShape 2" descr="https://docs.docker.com/dist/assets/images/logo.png"/>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120835" name="Picture 3" descr="C:\Users\BITS9\Desktop\logo.png"/>
          <p:cNvPicPr>
            <a:picLocks noChangeAspect="1" noChangeArrowheads="1"/>
          </p:cNvPicPr>
          <p:nvPr/>
        </p:nvPicPr>
        <p:blipFill>
          <a:blip r:embed="rId2"/>
          <a:srcRect/>
          <a:stretch>
            <a:fillRect/>
          </a:stretch>
        </p:blipFill>
        <p:spPr bwMode="auto">
          <a:xfrm>
            <a:off x="8797485" y="5944508"/>
            <a:ext cx="2771775" cy="666750"/>
          </a:xfrm>
          <a:prstGeom prst="rect">
            <a:avLst/>
          </a:prstGeom>
          <a:noFill/>
        </p:spPr>
      </p:pic>
      <p:sp>
        <p:nvSpPr>
          <p:cNvPr id="4" name="Rectangle 3"/>
          <p:cNvSpPr/>
          <p:nvPr/>
        </p:nvSpPr>
        <p:spPr>
          <a:xfrm>
            <a:off x="3818957" y="293172"/>
            <a:ext cx="1871538" cy="707886"/>
          </a:xfrm>
          <a:prstGeom prst="rect">
            <a:avLst/>
          </a:prstGeom>
        </p:spPr>
        <p:txBody>
          <a:bodyPr wrap="none">
            <a:spAutoFit/>
          </a:bodyPr>
          <a:lstStyle/>
          <a:p>
            <a:r>
              <a:rPr lang="en-IN" sz="4000" b="1" dirty="0"/>
              <a:t>Dockers</a:t>
            </a:r>
          </a:p>
        </p:txBody>
      </p:sp>
    </p:spTree>
    <p:extLst>
      <p:ext uri="{BB962C8B-B14F-4D97-AF65-F5344CB8AC3E}">
        <p14:creationId xmlns:p14="http://schemas.microsoft.com/office/powerpoint/2010/main" val="4204210444"/>
      </p:ext>
    </p:extLst>
  </p:cSld>
  <p:clrMapOvr>
    <a:masterClrMapping/>
  </p:clrMapOvr>
  <p:transition spd="me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82" name="Picture 2"/>
          <p:cNvPicPr>
            <a:picLocks noChangeAspect="1" noChangeArrowheads="1"/>
          </p:cNvPicPr>
          <p:nvPr/>
        </p:nvPicPr>
        <p:blipFill>
          <a:blip r:embed="rId2"/>
          <a:srcRect/>
          <a:stretch>
            <a:fillRect/>
          </a:stretch>
        </p:blipFill>
        <p:spPr bwMode="auto">
          <a:xfrm>
            <a:off x="1523968" y="500042"/>
            <a:ext cx="9144032" cy="6025936"/>
          </a:xfrm>
          <a:prstGeom prst="rect">
            <a:avLst/>
          </a:prstGeom>
          <a:noFill/>
          <a:ln w="9525">
            <a:noFill/>
            <a:miter lim="800000"/>
            <a:headEnd/>
            <a:tailEnd/>
          </a:ln>
          <a:effectLst/>
        </p:spPr>
      </p:pic>
    </p:spTree>
    <p:extLst>
      <p:ext uri="{BB962C8B-B14F-4D97-AF65-F5344CB8AC3E}">
        <p14:creationId xmlns:p14="http://schemas.microsoft.com/office/powerpoint/2010/main" val="833415689"/>
      </p:ext>
    </p:extLst>
  </p:cSld>
  <p:clrMapOvr>
    <a:masterClrMapping/>
  </p:clrMapOvr>
  <p:transition spd="me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idx="1"/>
          </p:nvPr>
        </p:nvSpPr>
        <p:spPr/>
        <p:txBody>
          <a:bodyPr>
            <a:normAutofit fontScale="85000" lnSpcReduction="20000"/>
          </a:bodyPr>
          <a:lstStyle/>
          <a:p>
            <a:pPr marL="342900" indent="-342900">
              <a:buFont typeface="Arial" panose="020B0604020202020204" pitchFamily="34" charset="0"/>
              <a:buChar char="•"/>
            </a:pPr>
            <a:r>
              <a:rPr lang="en-US" dirty="0"/>
              <a:t>Docker enables developers to easily </a:t>
            </a:r>
            <a:r>
              <a:rPr lang="en-US" b="1" dirty="0"/>
              <a:t>pack, ship, and run any application as a lightweight, portable, self-sufficient container, which can run virtually anywhere.</a:t>
            </a:r>
            <a:r>
              <a:rPr lang="en-US" dirty="0"/>
              <a:t> Containers do this by enabling developers to isolate code into a single container. This makes it easier to modify and update the program.</a:t>
            </a:r>
          </a:p>
          <a:p>
            <a:pPr marL="342900" indent="-342900">
              <a:buFont typeface="Arial" panose="020B0604020202020204" pitchFamily="34" charset="0"/>
              <a:buChar char="•"/>
            </a:pPr>
            <a:r>
              <a:rPr lang="en-US" dirty="0"/>
              <a:t>Containerization is an approach of running applications on an OS such that the application is isolated from the rest of the system.</a:t>
            </a:r>
          </a:p>
          <a:p>
            <a:pPr marL="342900" indent="-342900">
              <a:buFont typeface="Arial" panose="020B0604020202020204" pitchFamily="34" charset="0"/>
              <a:buChar char="•"/>
            </a:pPr>
            <a:r>
              <a:rPr lang="en-US" dirty="0"/>
              <a:t>Main features of Docker are </a:t>
            </a:r>
            <a:r>
              <a:rPr lang="en-US" b="1" dirty="0"/>
              <a:t>Develop, ship and run</a:t>
            </a:r>
            <a:r>
              <a:rPr lang="en-US" dirty="0"/>
              <a:t> anywhere.</a:t>
            </a:r>
          </a:p>
          <a:p>
            <a:pPr marL="342900" indent="-342900">
              <a:buFont typeface="Arial" panose="020B0604020202020204" pitchFamily="34" charset="0"/>
              <a:buChar char="•"/>
            </a:pPr>
            <a:r>
              <a:rPr lang="en-US" dirty="0"/>
              <a:t>They aim at facilitating developers to easily develop applications, ship them along with their dependencies into containers which can then be deployed anywhere. It is aimed to address portability issue.</a:t>
            </a:r>
          </a:p>
          <a:p>
            <a:pPr marL="342900" indent="-342900">
              <a:buFont typeface="Arial" panose="020B0604020202020204" pitchFamily="34" charset="0"/>
              <a:buChar char="•"/>
            </a:pPr>
            <a:endParaRPr lang="en-US" dirty="0"/>
          </a:p>
          <a:p>
            <a:pPr marL="0" indent="0"/>
            <a:r>
              <a:rPr lang="en-US" b="1" dirty="0"/>
              <a:t>Note: </a:t>
            </a:r>
            <a:r>
              <a:rPr lang="en-US" dirty="0"/>
              <a:t>The whole idea of Docker is for developers to easily develop applications, ship them into containers which can then be deployed anywhere.</a:t>
            </a:r>
          </a:p>
          <a:p>
            <a:pPr marL="0" indent="0"/>
            <a:endParaRPr lang="en-US" b="1" dirty="0"/>
          </a:p>
          <a:p>
            <a:pPr marL="0" indent="0"/>
            <a:r>
              <a:rPr lang="en-US" b="1" dirty="0"/>
              <a:t>Ref: </a:t>
            </a:r>
            <a:r>
              <a:rPr lang="en-IN" dirty="0">
                <a:hlinkClick r:id="rId2"/>
              </a:rPr>
              <a:t>http://www.ce.uniroma2.it/courses/sdcc1819/slides/Docker.pdf</a:t>
            </a:r>
            <a:r>
              <a:rPr lang="en-IN" dirty="0"/>
              <a:t> and Also</a:t>
            </a:r>
            <a:r>
              <a:rPr lang="en-IN" b="1" dirty="0"/>
              <a:t>, refer to module 2 slides for more information about Dockers.</a:t>
            </a:r>
          </a:p>
          <a:p>
            <a:pPr marL="0" indent="0"/>
            <a:endParaRPr lang="en-US" b="1" dirty="0"/>
          </a:p>
          <a:p>
            <a:pPr marL="342900" indent="-342900">
              <a:buFont typeface="Arial" panose="020B0604020202020204" pitchFamily="34" charset="0"/>
              <a:buChar char="•"/>
            </a:pPr>
            <a:endParaRPr lang="en-IN" dirty="0"/>
          </a:p>
        </p:txBody>
      </p:sp>
      <p:sp>
        <p:nvSpPr>
          <p:cNvPr id="4" name="Content Placeholder 3"/>
          <p:cNvSpPr>
            <a:spLocks noGrp="1"/>
          </p:cNvSpPr>
          <p:nvPr>
            <p:ph sz="quarter" idx="10"/>
          </p:nvPr>
        </p:nvSpPr>
        <p:spPr/>
        <p:txBody>
          <a:bodyPr>
            <a:normAutofit/>
          </a:bodyPr>
          <a:lstStyle/>
          <a:p>
            <a:r>
              <a:rPr lang="en-US" sz="3200" dirty="0"/>
              <a:t>What benefits the Docker (Container) provide?</a:t>
            </a:r>
          </a:p>
        </p:txBody>
      </p:sp>
      <p:sp>
        <p:nvSpPr>
          <p:cNvPr id="3" name="Slide Number Placeholder 2"/>
          <p:cNvSpPr>
            <a:spLocks noGrp="1"/>
          </p:cNvSpPr>
          <p:nvPr>
            <p:ph type="sldNum" sz="quarter" idx="11"/>
          </p:nvPr>
        </p:nvSpPr>
        <p:spPr/>
        <p:txBody>
          <a:bodyPr/>
          <a:lstStyle/>
          <a:p>
            <a:pPr lvl="0"/>
            <a:fld id="{86CB4B4D-7CA3-9044-876B-883B54F8677D}" type="slidenum">
              <a:rPr lang="en-IN" smtClean="0"/>
              <a:pPr lvl="0"/>
              <a:t>68</a:t>
            </a:fld>
            <a:endParaRPr lang="en-IN"/>
          </a:p>
        </p:txBody>
      </p:sp>
    </p:spTree>
    <p:extLst>
      <p:ext uri="{BB962C8B-B14F-4D97-AF65-F5344CB8AC3E}">
        <p14:creationId xmlns:p14="http://schemas.microsoft.com/office/powerpoint/2010/main" val="160017190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406400" y="152400"/>
            <a:ext cx="9971314" cy="1143000"/>
          </a:xfrm>
        </p:spPr>
        <p:txBody>
          <a:bodyPr/>
          <a:lstStyle/>
          <a:p>
            <a:r>
              <a:rPr lang="en-US" dirty="0"/>
              <a:t>Container orchestration (e.g., Docker Swarm)</a:t>
            </a:r>
          </a:p>
          <a:p>
            <a:endParaRPr lang="en-IN" dirty="0"/>
          </a:p>
        </p:txBody>
      </p:sp>
      <p:sp>
        <p:nvSpPr>
          <p:cNvPr id="3" name="Slide Number Placeholder 2"/>
          <p:cNvSpPr>
            <a:spLocks noGrp="1"/>
          </p:cNvSpPr>
          <p:nvPr>
            <p:ph type="sldNum" sz="quarter" idx="11"/>
          </p:nvPr>
        </p:nvSpPr>
        <p:spPr/>
        <p:txBody>
          <a:bodyPr/>
          <a:lstStyle/>
          <a:p>
            <a:pPr defTabSz="914012"/>
            <a:fld id="{AC55C652-FC7F-4E15-B2B8-09AF2DB910E4}" type="slidenum">
              <a:rPr lang="en-US" smtClean="0">
                <a:solidFill>
                  <a:prstClr val="black">
                    <a:tint val="75000"/>
                  </a:prstClr>
                </a:solidFill>
              </a:rPr>
              <a:pPr defTabSz="914012"/>
              <a:t>69</a:t>
            </a:fld>
            <a:endParaRPr lang="en-US" dirty="0">
              <a:solidFill>
                <a:prstClr val="black">
                  <a:tint val="75000"/>
                </a:prstClr>
              </a:solidFill>
            </a:endParaRPr>
          </a:p>
        </p:txBody>
      </p:sp>
      <p:sp>
        <p:nvSpPr>
          <p:cNvPr id="4" name="TextBox 3"/>
          <p:cNvSpPr txBox="1"/>
          <p:nvPr/>
        </p:nvSpPr>
        <p:spPr>
          <a:xfrm>
            <a:off x="420914" y="1770743"/>
            <a:ext cx="10929257" cy="4801312"/>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endParaRPr lang="en-US" dirty="0"/>
          </a:p>
          <a:p>
            <a:r>
              <a:rPr lang="en-IN" b="1" dirty="0"/>
              <a:t>Container Orchestration</a:t>
            </a:r>
          </a:p>
          <a:p>
            <a:r>
              <a:rPr lang="en-US" dirty="0"/>
              <a:t>It is the automatic process of managing or scheduling the work of individual containers for applications based on </a:t>
            </a:r>
            <a:r>
              <a:rPr lang="en-US" b="1" dirty="0" err="1"/>
              <a:t>microservices</a:t>
            </a:r>
            <a:r>
              <a:rPr lang="en-US" b="1" dirty="0"/>
              <a:t> </a:t>
            </a:r>
            <a:r>
              <a:rPr lang="en-US" dirty="0"/>
              <a:t>within multiple clusters. </a:t>
            </a:r>
          </a:p>
          <a:p>
            <a:r>
              <a:rPr lang="en-US" dirty="0"/>
              <a:t>Examples of container orchestration platforms are based on open-source versions like </a:t>
            </a:r>
            <a:r>
              <a:rPr lang="en-US" b="1" dirty="0"/>
              <a:t>Kubernetes, Docker Swarm or the commercial version from Red Hat </a:t>
            </a:r>
            <a:r>
              <a:rPr lang="en-US" b="1" dirty="0" err="1"/>
              <a:t>OpenShift</a:t>
            </a:r>
            <a:r>
              <a:rPr lang="en-US" dirty="0"/>
              <a:t>.</a:t>
            </a:r>
          </a:p>
          <a:p>
            <a:endParaRPr lang="en-US" dirty="0"/>
          </a:p>
          <a:p>
            <a:endParaRPr lang="en-US" dirty="0"/>
          </a:p>
          <a:p>
            <a:endParaRPr lang="en-US" dirty="0"/>
          </a:p>
          <a:p>
            <a:endParaRPr lang="en-US" dirty="0"/>
          </a:p>
          <a:p>
            <a:r>
              <a:rPr lang="en-US" b="1" dirty="0"/>
              <a:t>Docker container orchestration</a:t>
            </a:r>
            <a:r>
              <a:rPr lang="en-US" dirty="0"/>
              <a:t> tool, also known as </a:t>
            </a:r>
            <a:r>
              <a:rPr lang="en-US" b="1" dirty="0"/>
              <a:t>Docker</a:t>
            </a:r>
            <a:r>
              <a:rPr lang="en-US" dirty="0"/>
              <a:t> Swarm, can package and run applications as containers, find existing </a:t>
            </a:r>
            <a:r>
              <a:rPr lang="en-US" b="1" dirty="0"/>
              <a:t>container</a:t>
            </a:r>
            <a:r>
              <a:rPr lang="en-US" dirty="0"/>
              <a:t> images from others, and deploy a </a:t>
            </a:r>
            <a:r>
              <a:rPr lang="en-US" b="1" dirty="0"/>
              <a:t>container</a:t>
            </a:r>
            <a:r>
              <a:rPr lang="en-US" dirty="0"/>
              <a:t> on a laptop, server or cloud (public cloud or private).</a:t>
            </a:r>
          </a:p>
          <a:p>
            <a:endParaRPr lang="en-US" dirty="0"/>
          </a:p>
          <a:p>
            <a:endParaRPr lang="en-US" dirty="0"/>
          </a:p>
          <a:p>
            <a:r>
              <a:rPr lang="en-US" b="1" dirty="0"/>
              <a:t>Reference:  https://avinetworks.com/glossary/container-orchestration/</a:t>
            </a:r>
          </a:p>
          <a:p>
            <a:pPr marL="0" marR="0" indent="0" algn="l" defTabSz="914400" rtl="0" fontAlgn="auto" latinLnBrk="1" hangingPunct="0">
              <a:lnSpc>
                <a:spcPct val="100000"/>
              </a:lnSpc>
              <a:spcBef>
                <a:spcPts val="0"/>
              </a:spcBef>
              <a:spcAft>
                <a:spcPts val="0"/>
              </a:spcAft>
              <a:buClrTx/>
              <a:buSzTx/>
              <a:buFontTx/>
              <a:buNone/>
              <a:tabLst/>
            </a:pPr>
            <a:endParaRPr kumimoji="0" lang="en-IN" sz="1800" b="0" i="0" u="none" strike="noStrike" cap="none" spc="0" normalizeH="0" baseline="0" dirty="0">
              <a:ln>
                <a:noFill/>
              </a:ln>
              <a:solidFill>
                <a:srgbClr val="000000"/>
              </a:solidFill>
              <a:effectLst/>
              <a:uFillTx/>
              <a:latin typeface="Calibri"/>
              <a:ea typeface="Calibri"/>
              <a:cs typeface="Calibri"/>
              <a:sym typeface="Calibri"/>
            </a:endParaRPr>
          </a:p>
        </p:txBody>
      </p:sp>
    </p:spTree>
    <p:extLst>
      <p:ext uri="{BB962C8B-B14F-4D97-AF65-F5344CB8AC3E}">
        <p14:creationId xmlns:p14="http://schemas.microsoft.com/office/powerpoint/2010/main" val="179529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EC15B8E-646F-4F08-A53B-9636879DE1EC}"/>
              </a:ext>
            </a:extLst>
          </p:cNvPr>
          <p:cNvSpPr>
            <a:spLocks noGrp="1"/>
          </p:cNvSpPr>
          <p:nvPr>
            <p:ph sz="quarter" idx="10"/>
          </p:nvPr>
        </p:nvSpPr>
        <p:spPr/>
        <p:txBody>
          <a:bodyPr/>
          <a:lstStyle/>
          <a:p>
            <a:r>
              <a:rPr lang="en-US" dirty="0"/>
              <a:t>Installation and Launching Containers</a:t>
            </a:r>
          </a:p>
        </p:txBody>
      </p:sp>
      <p:sp>
        <p:nvSpPr>
          <p:cNvPr id="3" name="Slide Number Placeholder 2">
            <a:extLst>
              <a:ext uri="{FF2B5EF4-FFF2-40B4-BE49-F238E27FC236}">
                <a16:creationId xmlns:a16="http://schemas.microsoft.com/office/drawing/2014/main" id="{7B538E70-7AF1-4FCB-8FAD-7292CA9B61AD}"/>
              </a:ext>
            </a:extLst>
          </p:cNvPr>
          <p:cNvSpPr>
            <a:spLocks noGrp="1"/>
          </p:cNvSpPr>
          <p:nvPr>
            <p:ph type="sldNum" sz="quarter" idx="11"/>
          </p:nvPr>
        </p:nvSpPr>
        <p:spPr/>
        <p:txBody>
          <a:bodyPr/>
          <a:lstStyle/>
          <a:p>
            <a:pPr defTabSz="914012"/>
            <a:fld id="{AC55C652-FC7F-4E15-B2B8-09AF2DB910E4}" type="slidenum">
              <a:rPr lang="en-US" smtClean="0">
                <a:solidFill>
                  <a:prstClr val="black">
                    <a:tint val="75000"/>
                  </a:prstClr>
                </a:solidFill>
              </a:rPr>
              <a:pPr defTabSz="914012"/>
              <a:t>7</a:t>
            </a:fld>
            <a:endParaRPr lang="en-US" dirty="0">
              <a:solidFill>
                <a:prstClr val="black">
                  <a:tint val="75000"/>
                </a:prstClr>
              </a:solidFill>
            </a:endParaRPr>
          </a:p>
        </p:txBody>
      </p:sp>
      <p:sp>
        <p:nvSpPr>
          <p:cNvPr id="4" name="TextBox 3">
            <a:extLst>
              <a:ext uri="{FF2B5EF4-FFF2-40B4-BE49-F238E27FC236}">
                <a16:creationId xmlns:a16="http://schemas.microsoft.com/office/drawing/2014/main" id="{7E184CA1-9DB5-4BBC-B15A-E4626D8B5AFC}"/>
              </a:ext>
            </a:extLst>
          </p:cNvPr>
          <p:cNvSpPr txBox="1"/>
          <p:nvPr/>
        </p:nvSpPr>
        <p:spPr>
          <a:xfrm>
            <a:off x="400570" y="1295400"/>
            <a:ext cx="11390859" cy="8402298"/>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1" hangingPunct="0">
              <a:lnSpc>
                <a:spcPct val="100000"/>
              </a:lnSpc>
              <a:spcBef>
                <a:spcPts val="0"/>
              </a:spcBef>
              <a:spcAft>
                <a:spcPts val="0"/>
              </a:spcAft>
              <a:buClrTx/>
              <a:buSzTx/>
              <a:buFontTx/>
              <a:buNone/>
              <a:tabLst/>
            </a:pPr>
            <a:r>
              <a:rPr kumimoji="0" lang="en-US" sz="3600" b="0" i="0" u="none" strike="noStrike" cap="none" spc="0" normalizeH="0" baseline="0" dirty="0">
                <a:ln>
                  <a:noFill/>
                </a:ln>
                <a:solidFill>
                  <a:srgbClr val="000000"/>
                </a:solidFill>
                <a:effectLst/>
                <a:uFillTx/>
                <a:latin typeface="Calibri"/>
                <a:ea typeface="Calibri"/>
                <a:cs typeface="Calibri"/>
                <a:sym typeface="Calibri"/>
                <a:hlinkClick r:id="rId2"/>
              </a:rPr>
              <a:t>https://www.cyberciti.biz/faq/install-lxd-on-ubuntu-20-04-lts-using-apt/</a:t>
            </a:r>
            <a:r>
              <a:rPr kumimoji="0" lang="en-US" sz="3600" b="0" i="0" u="none" strike="noStrike" cap="none" spc="0" normalizeH="0" baseline="0" dirty="0">
                <a:ln>
                  <a:noFill/>
                </a:ln>
                <a:solidFill>
                  <a:srgbClr val="000000"/>
                </a:solidFill>
                <a:effectLst/>
                <a:uFillTx/>
                <a:latin typeface="Calibri"/>
                <a:ea typeface="Calibri"/>
                <a:cs typeface="Calibri"/>
                <a:sym typeface="Calibri"/>
              </a:rPr>
              <a:t>  </a:t>
            </a:r>
            <a:endParaRPr lang="en-US" sz="3600" dirty="0">
              <a:solidFill>
                <a:srgbClr val="000000"/>
              </a:solidFill>
              <a:latin typeface="Calibri"/>
              <a:ea typeface="Calibri"/>
              <a:cs typeface="Calibri"/>
              <a:sym typeface="Calibri"/>
            </a:endParaRPr>
          </a:p>
          <a:p>
            <a:pPr marL="742950" marR="0" indent="-742950" algn="l" defTabSz="914400" rtl="0" fontAlgn="auto" latinLnBrk="1" hangingPunct="0">
              <a:lnSpc>
                <a:spcPct val="100000"/>
              </a:lnSpc>
              <a:spcBef>
                <a:spcPts val="0"/>
              </a:spcBef>
              <a:spcAft>
                <a:spcPts val="0"/>
              </a:spcAft>
              <a:buClrTx/>
              <a:buSzTx/>
              <a:buFontTx/>
              <a:buAutoNum type="arabicPeriod"/>
              <a:tabLst/>
            </a:pPr>
            <a:r>
              <a:rPr lang="en-US" sz="3600" dirty="0" err="1">
                <a:solidFill>
                  <a:srgbClr val="000000"/>
                </a:solidFill>
                <a:latin typeface="Calibri"/>
                <a:ea typeface="Calibri"/>
                <a:cs typeface="Calibri"/>
                <a:sym typeface="Calibri"/>
              </a:rPr>
              <a:t>l</a:t>
            </a:r>
            <a:r>
              <a:rPr kumimoji="0" lang="en-US" sz="3600" b="0" i="0" u="none" strike="noStrike" cap="none" spc="0" normalizeH="0" baseline="0" dirty="0" err="1">
                <a:ln>
                  <a:noFill/>
                </a:ln>
                <a:solidFill>
                  <a:srgbClr val="000000"/>
                </a:solidFill>
                <a:effectLst/>
                <a:uFillTx/>
                <a:latin typeface="Calibri"/>
                <a:ea typeface="Calibri"/>
                <a:cs typeface="Calibri"/>
                <a:sym typeface="Calibri"/>
              </a:rPr>
              <a:t>xc</a:t>
            </a:r>
            <a:r>
              <a:rPr kumimoji="0" lang="en-US" sz="3600" b="0" i="0" u="none" strike="noStrike" cap="none" spc="0" normalizeH="0" baseline="0" dirty="0">
                <a:ln>
                  <a:noFill/>
                </a:ln>
                <a:solidFill>
                  <a:srgbClr val="000000"/>
                </a:solidFill>
                <a:effectLst/>
                <a:uFillTx/>
                <a:latin typeface="Calibri"/>
                <a:ea typeface="Calibri"/>
                <a:cs typeface="Calibri"/>
                <a:sym typeface="Calibri"/>
              </a:rPr>
              <a:t> launch </a:t>
            </a:r>
            <a:r>
              <a:rPr kumimoji="0" lang="en-US" sz="3600" b="0" i="0" u="none" strike="noStrike" cap="none" spc="0" normalizeH="0" baseline="0" dirty="0" err="1">
                <a:ln>
                  <a:noFill/>
                </a:ln>
                <a:solidFill>
                  <a:srgbClr val="000000"/>
                </a:solidFill>
                <a:effectLst/>
                <a:uFillTx/>
                <a:latin typeface="Calibri"/>
                <a:ea typeface="Calibri"/>
                <a:cs typeface="Calibri"/>
                <a:sym typeface="Calibri"/>
              </a:rPr>
              <a:t>images:ubuntu</a:t>
            </a:r>
            <a:r>
              <a:rPr kumimoji="0" lang="en-US" sz="3600" b="0" i="0" u="none" strike="noStrike" cap="none" spc="0" normalizeH="0" baseline="0" dirty="0">
                <a:ln>
                  <a:noFill/>
                </a:ln>
                <a:solidFill>
                  <a:srgbClr val="000000"/>
                </a:solidFill>
                <a:effectLst/>
                <a:uFillTx/>
                <a:latin typeface="Calibri"/>
                <a:ea typeface="Calibri"/>
                <a:cs typeface="Calibri"/>
                <a:sym typeface="Calibri"/>
              </a:rPr>
              <a:t>/20.04 first</a:t>
            </a:r>
          </a:p>
          <a:p>
            <a:pPr marL="742950" marR="0" indent="-742950" algn="l" defTabSz="914400" rtl="0" fontAlgn="auto" latinLnBrk="1" hangingPunct="0">
              <a:lnSpc>
                <a:spcPct val="100000"/>
              </a:lnSpc>
              <a:spcBef>
                <a:spcPts val="0"/>
              </a:spcBef>
              <a:spcAft>
                <a:spcPts val="0"/>
              </a:spcAft>
              <a:buClrTx/>
              <a:buSzTx/>
              <a:buFontTx/>
              <a:buAutoNum type="arabicPeriod"/>
              <a:tabLst/>
            </a:pPr>
            <a:r>
              <a:rPr lang="en-US" sz="3600" dirty="0" err="1">
                <a:solidFill>
                  <a:srgbClr val="000000"/>
                </a:solidFill>
                <a:latin typeface="Calibri"/>
                <a:ea typeface="Calibri"/>
                <a:cs typeface="Calibri"/>
                <a:sym typeface="Calibri"/>
              </a:rPr>
              <a:t>lxc</a:t>
            </a:r>
            <a:r>
              <a:rPr lang="en-US" sz="3600" dirty="0">
                <a:solidFill>
                  <a:srgbClr val="000000"/>
                </a:solidFill>
                <a:latin typeface="Calibri"/>
                <a:ea typeface="Calibri"/>
                <a:cs typeface="Calibri"/>
                <a:sym typeface="Calibri"/>
              </a:rPr>
              <a:t> info first</a:t>
            </a:r>
          </a:p>
          <a:p>
            <a:pPr marL="742950" marR="0" indent="-742950" algn="l" defTabSz="914400" rtl="0" fontAlgn="auto" latinLnBrk="1" hangingPunct="0">
              <a:lnSpc>
                <a:spcPct val="100000"/>
              </a:lnSpc>
              <a:spcBef>
                <a:spcPts val="0"/>
              </a:spcBef>
              <a:spcAft>
                <a:spcPts val="0"/>
              </a:spcAft>
              <a:buClrTx/>
              <a:buSzTx/>
              <a:buFontTx/>
              <a:buAutoNum type="arabicPeriod"/>
              <a:tabLst/>
            </a:pPr>
            <a:r>
              <a:rPr lang="en-US" sz="3600" dirty="0" err="1">
                <a:solidFill>
                  <a:srgbClr val="000000"/>
                </a:solidFill>
                <a:latin typeface="Calibri"/>
                <a:ea typeface="Calibri"/>
                <a:cs typeface="Calibri"/>
                <a:sym typeface="Calibri"/>
              </a:rPr>
              <a:t>lxc</a:t>
            </a:r>
            <a:r>
              <a:rPr lang="en-US" sz="3600" dirty="0">
                <a:solidFill>
                  <a:srgbClr val="000000"/>
                </a:solidFill>
                <a:latin typeface="Calibri"/>
                <a:ea typeface="Calibri"/>
                <a:cs typeface="Calibri"/>
                <a:sym typeface="Calibri"/>
              </a:rPr>
              <a:t> stop first</a:t>
            </a:r>
          </a:p>
          <a:p>
            <a:pPr marL="742950" marR="0" indent="-742950" algn="l" defTabSz="914400" rtl="0" fontAlgn="auto" latinLnBrk="1" hangingPunct="0">
              <a:lnSpc>
                <a:spcPct val="100000"/>
              </a:lnSpc>
              <a:spcBef>
                <a:spcPts val="0"/>
              </a:spcBef>
              <a:spcAft>
                <a:spcPts val="0"/>
              </a:spcAft>
              <a:buClrTx/>
              <a:buSzTx/>
              <a:buFontTx/>
              <a:buAutoNum type="arabicPeriod"/>
              <a:tabLst/>
            </a:pPr>
            <a:r>
              <a:rPr lang="en-US" sz="3600" dirty="0" err="1">
                <a:solidFill>
                  <a:srgbClr val="000000"/>
                </a:solidFill>
                <a:latin typeface="Calibri"/>
                <a:ea typeface="Calibri"/>
                <a:cs typeface="Calibri"/>
                <a:sym typeface="Calibri"/>
              </a:rPr>
              <a:t>lxc</a:t>
            </a:r>
            <a:r>
              <a:rPr lang="en-US" sz="3600" dirty="0">
                <a:solidFill>
                  <a:srgbClr val="000000"/>
                </a:solidFill>
                <a:latin typeface="Calibri"/>
                <a:ea typeface="Calibri"/>
                <a:cs typeface="Calibri"/>
                <a:sym typeface="Calibri"/>
              </a:rPr>
              <a:t> delete first</a:t>
            </a:r>
          </a:p>
          <a:p>
            <a:pPr marL="742950" marR="0" indent="-742950" algn="l" defTabSz="914400" rtl="0" fontAlgn="auto" latinLnBrk="1" hangingPunct="0">
              <a:lnSpc>
                <a:spcPct val="100000"/>
              </a:lnSpc>
              <a:spcBef>
                <a:spcPts val="0"/>
              </a:spcBef>
              <a:spcAft>
                <a:spcPts val="0"/>
              </a:spcAft>
              <a:buClrTx/>
              <a:buSzTx/>
              <a:buFontTx/>
              <a:buAutoNum type="arabicPeriod"/>
              <a:tabLst/>
            </a:pPr>
            <a:r>
              <a:rPr lang="en-US" sz="3600" dirty="0" err="1">
                <a:solidFill>
                  <a:srgbClr val="000000"/>
                </a:solidFill>
                <a:latin typeface="Calibri"/>
                <a:ea typeface="Calibri"/>
                <a:cs typeface="Calibri"/>
                <a:sym typeface="Calibri"/>
              </a:rPr>
              <a:t>Lxc</a:t>
            </a:r>
            <a:r>
              <a:rPr lang="en-US" sz="3600" dirty="0">
                <a:solidFill>
                  <a:srgbClr val="000000"/>
                </a:solidFill>
                <a:latin typeface="Calibri"/>
                <a:ea typeface="Calibri"/>
                <a:cs typeface="Calibri"/>
                <a:sym typeface="Calibri"/>
              </a:rPr>
              <a:t> launch </a:t>
            </a:r>
            <a:r>
              <a:rPr lang="en-US" sz="3600" dirty="0" err="1">
                <a:solidFill>
                  <a:srgbClr val="000000"/>
                </a:solidFill>
                <a:latin typeface="Calibri"/>
                <a:ea typeface="Calibri"/>
                <a:cs typeface="Calibri"/>
                <a:sym typeface="Calibri"/>
              </a:rPr>
              <a:t>images:ubuntu</a:t>
            </a:r>
            <a:r>
              <a:rPr lang="en-US" sz="3600" dirty="0">
                <a:solidFill>
                  <a:srgbClr val="000000"/>
                </a:solidFill>
                <a:latin typeface="Calibri"/>
                <a:ea typeface="Calibri"/>
                <a:cs typeface="Calibri"/>
                <a:sym typeface="Calibri"/>
              </a:rPr>
              <a:t>/20.04 </a:t>
            </a:r>
            <a:r>
              <a:rPr lang="en-US" sz="3600" dirty="0" err="1">
                <a:solidFill>
                  <a:srgbClr val="000000"/>
                </a:solidFill>
                <a:latin typeface="Calibri"/>
                <a:ea typeface="Calibri"/>
                <a:cs typeface="Calibri"/>
                <a:sym typeface="Calibri"/>
              </a:rPr>
              <a:t>firstlimited</a:t>
            </a:r>
            <a:r>
              <a:rPr lang="en-US" sz="3600" dirty="0">
                <a:solidFill>
                  <a:srgbClr val="000000"/>
                </a:solidFill>
                <a:latin typeface="Calibri"/>
                <a:ea typeface="Calibri"/>
                <a:cs typeface="Calibri"/>
                <a:sym typeface="Calibri"/>
              </a:rPr>
              <a:t> –c </a:t>
            </a:r>
            <a:r>
              <a:rPr lang="en-US" sz="3600" dirty="0" err="1">
                <a:solidFill>
                  <a:srgbClr val="000000"/>
                </a:solidFill>
                <a:latin typeface="Calibri"/>
                <a:ea typeface="Calibri"/>
                <a:cs typeface="Calibri"/>
                <a:sym typeface="Calibri"/>
              </a:rPr>
              <a:t>limits.cpu</a:t>
            </a:r>
            <a:r>
              <a:rPr lang="en-US" sz="3600" dirty="0">
                <a:solidFill>
                  <a:srgbClr val="000000"/>
                </a:solidFill>
                <a:latin typeface="Calibri"/>
                <a:ea typeface="Calibri"/>
                <a:cs typeface="Calibri"/>
                <a:sym typeface="Calibri"/>
              </a:rPr>
              <a:t>=2 –</a:t>
            </a:r>
            <a:r>
              <a:rPr lang="en-US" sz="3600" dirty="0" err="1">
                <a:solidFill>
                  <a:srgbClr val="000000"/>
                </a:solidFill>
                <a:latin typeface="Calibri"/>
                <a:ea typeface="Calibri"/>
                <a:cs typeface="Calibri"/>
                <a:sym typeface="Calibri"/>
              </a:rPr>
              <a:t>limits.memory</a:t>
            </a:r>
            <a:r>
              <a:rPr lang="en-US" sz="3600" dirty="0">
                <a:solidFill>
                  <a:srgbClr val="000000"/>
                </a:solidFill>
                <a:latin typeface="Calibri"/>
                <a:ea typeface="Calibri"/>
                <a:cs typeface="Calibri"/>
                <a:sym typeface="Calibri"/>
              </a:rPr>
              <a:t>=200MiB</a:t>
            </a:r>
          </a:p>
          <a:p>
            <a:pPr marL="742950" marR="0" indent="-742950" algn="l" defTabSz="914400" rtl="0" fontAlgn="auto" latinLnBrk="1" hangingPunct="0">
              <a:lnSpc>
                <a:spcPct val="100000"/>
              </a:lnSpc>
              <a:spcBef>
                <a:spcPts val="0"/>
              </a:spcBef>
              <a:spcAft>
                <a:spcPts val="0"/>
              </a:spcAft>
              <a:buClrTx/>
              <a:buSzTx/>
              <a:buFontTx/>
              <a:buAutoNum type="arabicPeriod"/>
              <a:tabLst/>
            </a:pPr>
            <a:r>
              <a:rPr lang="en-US" sz="3600" dirty="0" err="1">
                <a:solidFill>
                  <a:srgbClr val="000000"/>
                </a:solidFill>
                <a:latin typeface="Calibri"/>
                <a:ea typeface="Calibri"/>
                <a:cs typeface="Calibri"/>
                <a:sym typeface="Calibri"/>
              </a:rPr>
              <a:t>lxc</a:t>
            </a:r>
            <a:r>
              <a:rPr lang="en-US" sz="3600" dirty="0">
                <a:solidFill>
                  <a:srgbClr val="000000"/>
                </a:solidFill>
                <a:latin typeface="Calibri"/>
                <a:ea typeface="Calibri"/>
                <a:cs typeface="Calibri"/>
                <a:sym typeface="Calibri"/>
              </a:rPr>
              <a:t> execute </a:t>
            </a:r>
            <a:r>
              <a:rPr lang="en-US" sz="3600" dirty="0" err="1">
                <a:solidFill>
                  <a:srgbClr val="000000"/>
                </a:solidFill>
                <a:latin typeface="Calibri"/>
                <a:ea typeface="Calibri"/>
                <a:cs typeface="Calibri"/>
                <a:sym typeface="Calibri"/>
              </a:rPr>
              <a:t>firstlimited</a:t>
            </a:r>
            <a:r>
              <a:rPr lang="en-US" sz="3600" dirty="0">
                <a:solidFill>
                  <a:srgbClr val="000000"/>
                </a:solidFill>
                <a:latin typeface="Calibri"/>
                <a:ea typeface="Calibri"/>
                <a:cs typeface="Calibri"/>
                <a:sym typeface="Calibri"/>
              </a:rPr>
              <a:t> –bash</a:t>
            </a:r>
          </a:p>
          <a:p>
            <a:pPr marL="742950" marR="0" indent="-742950" algn="l" defTabSz="914400" rtl="0" fontAlgn="auto" latinLnBrk="1" hangingPunct="0">
              <a:lnSpc>
                <a:spcPct val="100000"/>
              </a:lnSpc>
              <a:spcBef>
                <a:spcPts val="0"/>
              </a:spcBef>
              <a:spcAft>
                <a:spcPts val="0"/>
              </a:spcAft>
              <a:buClrTx/>
              <a:buSzTx/>
              <a:buFontTx/>
              <a:buAutoNum type="arabicPeriod"/>
              <a:tabLst/>
            </a:pPr>
            <a:r>
              <a:rPr lang="en-US" sz="3600" dirty="0">
                <a:solidFill>
                  <a:srgbClr val="000000"/>
                </a:solidFill>
                <a:latin typeface="Calibri"/>
                <a:ea typeface="Calibri"/>
                <a:cs typeface="Calibri"/>
                <a:sym typeface="Calibri"/>
              </a:rPr>
              <a:t>cat /</a:t>
            </a:r>
            <a:r>
              <a:rPr lang="en-US" sz="3600" dirty="0" err="1">
                <a:solidFill>
                  <a:srgbClr val="000000"/>
                </a:solidFill>
                <a:latin typeface="Calibri"/>
                <a:ea typeface="Calibri"/>
                <a:cs typeface="Calibri"/>
                <a:sym typeface="Calibri"/>
              </a:rPr>
              <a:t>etc</a:t>
            </a:r>
            <a:r>
              <a:rPr lang="en-US" sz="3600" dirty="0">
                <a:solidFill>
                  <a:srgbClr val="000000"/>
                </a:solidFill>
                <a:latin typeface="Calibri"/>
                <a:ea typeface="Calibri"/>
                <a:cs typeface="Calibri"/>
                <a:sym typeface="Calibri"/>
              </a:rPr>
              <a:t>/*release</a:t>
            </a:r>
          </a:p>
          <a:p>
            <a:pPr marL="742950" marR="0" indent="-742950" algn="l" defTabSz="914400" rtl="0" fontAlgn="auto" latinLnBrk="1" hangingPunct="0">
              <a:lnSpc>
                <a:spcPct val="100000"/>
              </a:lnSpc>
              <a:spcBef>
                <a:spcPts val="0"/>
              </a:spcBef>
              <a:spcAft>
                <a:spcPts val="0"/>
              </a:spcAft>
              <a:buClrTx/>
              <a:buSzTx/>
              <a:buFontTx/>
              <a:buAutoNum type="arabicPeriod"/>
              <a:tabLst/>
            </a:pPr>
            <a:r>
              <a:rPr lang="en-US" sz="3600" dirty="0">
                <a:solidFill>
                  <a:srgbClr val="000000"/>
                </a:solidFill>
                <a:latin typeface="Calibri"/>
                <a:ea typeface="Calibri"/>
                <a:cs typeface="Calibri"/>
                <a:sym typeface="Calibri"/>
              </a:rPr>
              <a:t>push and pull</a:t>
            </a:r>
          </a:p>
          <a:p>
            <a:pPr marL="742950" marR="0" indent="-742950" algn="l" defTabSz="914400" rtl="0" fontAlgn="auto" latinLnBrk="1" hangingPunct="0">
              <a:lnSpc>
                <a:spcPct val="100000"/>
              </a:lnSpc>
              <a:spcBef>
                <a:spcPts val="0"/>
              </a:spcBef>
              <a:spcAft>
                <a:spcPts val="0"/>
              </a:spcAft>
              <a:buClrTx/>
              <a:buSzTx/>
              <a:buFontTx/>
              <a:buAutoNum type="arabicPeriod"/>
              <a:tabLst/>
            </a:pPr>
            <a:endParaRPr lang="en-US" sz="3600" dirty="0">
              <a:solidFill>
                <a:srgbClr val="000000"/>
              </a:solidFill>
              <a:latin typeface="Calibri"/>
              <a:ea typeface="Calibri"/>
              <a:cs typeface="Calibri"/>
              <a:sym typeface="Calibri"/>
            </a:endParaRPr>
          </a:p>
          <a:p>
            <a:pPr marL="742950" marR="0" indent="-742950" algn="l" defTabSz="914400" rtl="0" fontAlgn="auto" latinLnBrk="1" hangingPunct="0">
              <a:lnSpc>
                <a:spcPct val="100000"/>
              </a:lnSpc>
              <a:spcBef>
                <a:spcPts val="0"/>
              </a:spcBef>
              <a:spcAft>
                <a:spcPts val="0"/>
              </a:spcAft>
              <a:buClrTx/>
              <a:buSzTx/>
              <a:buFontTx/>
              <a:buAutoNum type="arabicPeriod"/>
              <a:tabLst/>
            </a:pPr>
            <a:endParaRPr lang="en-US" sz="3600" dirty="0">
              <a:solidFill>
                <a:srgbClr val="000000"/>
              </a:solidFill>
              <a:latin typeface="Calibri"/>
              <a:ea typeface="Calibri"/>
              <a:cs typeface="Calibri"/>
              <a:sym typeface="Calibri"/>
            </a:endParaRPr>
          </a:p>
          <a:p>
            <a:pPr marL="742950" marR="0" indent="-742950" algn="l" defTabSz="914400" rtl="0" fontAlgn="auto" latinLnBrk="1" hangingPunct="0">
              <a:lnSpc>
                <a:spcPct val="100000"/>
              </a:lnSpc>
              <a:spcBef>
                <a:spcPts val="0"/>
              </a:spcBef>
              <a:spcAft>
                <a:spcPts val="0"/>
              </a:spcAft>
              <a:buClrTx/>
              <a:buSzTx/>
              <a:buFontTx/>
              <a:buAutoNum type="arabicPeriod"/>
              <a:tabLst/>
            </a:pPr>
            <a:endParaRPr lang="en-US" sz="3600" dirty="0">
              <a:solidFill>
                <a:srgbClr val="000000"/>
              </a:solidFill>
              <a:latin typeface="Calibri"/>
              <a:ea typeface="Calibri"/>
              <a:cs typeface="Calibri"/>
              <a:sym typeface="Calibri"/>
            </a:endParaRPr>
          </a:p>
          <a:p>
            <a:pPr marL="742950" marR="0" indent="-742950" algn="l" defTabSz="914400" rtl="0" fontAlgn="auto" latinLnBrk="1" hangingPunct="0">
              <a:lnSpc>
                <a:spcPct val="100000"/>
              </a:lnSpc>
              <a:spcBef>
                <a:spcPts val="0"/>
              </a:spcBef>
              <a:spcAft>
                <a:spcPts val="0"/>
              </a:spcAft>
              <a:buClrTx/>
              <a:buSzTx/>
              <a:buFontTx/>
              <a:buAutoNum type="arabicPeriod"/>
              <a:tabLst/>
            </a:pPr>
            <a:endParaRPr kumimoji="0" lang="en-US" sz="3600" b="0" i="0" u="none" strike="noStrike" cap="none" spc="0" normalizeH="0" baseline="0" dirty="0">
              <a:ln>
                <a:noFill/>
              </a:ln>
              <a:solidFill>
                <a:srgbClr val="000000"/>
              </a:solidFill>
              <a:effectLst/>
              <a:uFillTx/>
              <a:latin typeface="Calibri"/>
              <a:ea typeface="Calibri"/>
              <a:cs typeface="Calibri"/>
              <a:sym typeface="Calibri"/>
            </a:endParaRPr>
          </a:p>
        </p:txBody>
      </p:sp>
    </p:spTree>
    <p:extLst>
      <p:ext uri="{BB962C8B-B14F-4D97-AF65-F5344CB8AC3E}">
        <p14:creationId xmlns:p14="http://schemas.microsoft.com/office/powerpoint/2010/main" val="391624403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406400" y="152400"/>
            <a:ext cx="10551886" cy="1143000"/>
          </a:xfrm>
        </p:spPr>
        <p:txBody>
          <a:bodyPr/>
          <a:lstStyle/>
          <a:p>
            <a:r>
              <a:rPr lang="en-US" dirty="0"/>
              <a:t>Why Do We Need Container Orchestration?</a:t>
            </a:r>
          </a:p>
          <a:p>
            <a:endParaRPr lang="en-IN" dirty="0"/>
          </a:p>
        </p:txBody>
      </p:sp>
      <p:sp>
        <p:nvSpPr>
          <p:cNvPr id="3" name="Slide Number Placeholder 2"/>
          <p:cNvSpPr>
            <a:spLocks noGrp="1"/>
          </p:cNvSpPr>
          <p:nvPr>
            <p:ph type="sldNum" sz="quarter" idx="11"/>
          </p:nvPr>
        </p:nvSpPr>
        <p:spPr/>
        <p:txBody>
          <a:bodyPr/>
          <a:lstStyle/>
          <a:p>
            <a:pPr defTabSz="914012"/>
            <a:fld id="{AC55C652-FC7F-4E15-B2B8-09AF2DB910E4}" type="slidenum">
              <a:rPr lang="en-US" smtClean="0">
                <a:solidFill>
                  <a:prstClr val="black">
                    <a:tint val="75000"/>
                  </a:prstClr>
                </a:solidFill>
              </a:rPr>
              <a:pPr defTabSz="914012"/>
              <a:t>70</a:t>
            </a:fld>
            <a:endParaRPr lang="en-US" dirty="0">
              <a:solidFill>
                <a:prstClr val="black">
                  <a:tint val="75000"/>
                </a:prstClr>
              </a:solidFill>
            </a:endParaRPr>
          </a:p>
        </p:txBody>
      </p:sp>
      <p:sp>
        <p:nvSpPr>
          <p:cNvPr id="4" name="TextBox 3"/>
          <p:cNvSpPr txBox="1"/>
          <p:nvPr/>
        </p:nvSpPr>
        <p:spPr>
          <a:xfrm>
            <a:off x="406400" y="1553029"/>
            <a:ext cx="11219543" cy="3170097"/>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latinLnBrk="1" hangingPunct="0"/>
            <a:r>
              <a:rPr lang="en-US" sz="2000" b="1" dirty="0"/>
              <a:t>Container orchestration is used to automate the following tasks at scale:</a:t>
            </a:r>
            <a:br>
              <a:rPr lang="en-US" sz="2000" dirty="0"/>
            </a:br>
            <a:r>
              <a:rPr lang="en-US" sz="2000" dirty="0"/>
              <a:t>• Configuring and scheduling of containers</a:t>
            </a:r>
            <a:br>
              <a:rPr lang="en-US" sz="2000" dirty="0"/>
            </a:br>
            <a:r>
              <a:rPr lang="en-US" sz="2000" dirty="0"/>
              <a:t>• Provisioning and deployments of containers</a:t>
            </a:r>
            <a:br>
              <a:rPr lang="en-US" sz="2000" dirty="0"/>
            </a:br>
            <a:r>
              <a:rPr lang="en-US" sz="2000" dirty="0"/>
              <a:t>• Availability of containers</a:t>
            </a:r>
            <a:br>
              <a:rPr lang="en-US" sz="2000" dirty="0"/>
            </a:br>
            <a:r>
              <a:rPr lang="en-US" sz="2000" dirty="0"/>
              <a:t>• The configuration of applications in terms of the containers that they run in</a:t>
            </a:r>
            <a:br>
              <a:rPr lang="en-US" sz="2000" dirty="0"/>
            </a:br>
            <a:r>
              <a:rPr lang="en-US" sz="2000" dirty="0"/>
              <a:t>• Scaling of containers to equally balance application workloads across infrastructure</a:t>
            </a:r>
            <a:br>
              <a:rPr lang="en-US" sz="2000" dirty="0"/>
            </a:br>
            <a:r>
              <a:rPr lang="en-US" sz="2000" dirty="0"/>
              <a:t>• Allocation of resources between containers</a:t>
            </a:r>
            <a:br>
              <a:rPr lang="en-US" sz="2000" dirty="0"/>
            </a:br>
            <a:r>
              <a:rPr lang="en-US" sz="2000" dirty="0"/>
              <a:t>• Load balancing, traffic routing and service discovery of containers</a:t>
            </a:r>
            <a:br>
              <a:rPr lang="en-US" sz="2000" dirty="0"/>
            </a:br>
            <a:r>
              <a:rPr lang="en-US" sz="2000" dirty="0"/>
              <a:t>• Health monitoring of containers</a:t>
            </a:r>
            <a:br>
              <a:rPr lang="en-US" sz="2000" dirty="0"/>
            </a:br>
            <a:r>
              <a:rPr lang="en-US" sz="2000" dirty="0"/>
              <a:t>• Securing the interactions between containers.</a:t>
            </a:r>
            <a:endParaRPr kumimoji="0" lang="en-IN" sz="2000" b="0" i="0" u="none" strike="noStrike" cap="none" spc="0" normalizeH="0" baseline="0" dirty="0">
              <a:ln>
                <a:noFill/>
              </a:ln>
              <a:solidFill>
                <a:srgbClr val="000000"/>
              </a:solidFill>
              <a:effectLst/>
              <a:uFillTx/>
              <a:latin typeface="Calibri"/>
              <a:ea typeface="Calibri"/>
              <a:cs typeface="Calibri"/>
              <a:sym typeface="Calibri"/>
            </a:endParaRPr>
          </a:p>
        </p:txBody>
      </p:sp>
    </p:spTree>
    <p:extLst>
      <p:ext uri="{BB962C8B-B14F-4D97-AF65-F5344CB8AC3E}">
        <p14:creationId xmlns:p14="http://schemas.microsoft.com/office/powerpoint/2010/main" val="377927657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406399" y="152400"/>
            <a:ext cx="9622971" cy="1143000"/>
          </a:xfrm>
        </p:spPr>
        <p:txBody>
          <a:bodyPr/>
          <a:lstStyle/>
          <a:p>
            <a:pPr latinLnBrk="1" hangingPunct="0"/>
            <a:r>
              <a:rPr lang="en-US" dirty="0"/>
              <a:t>How Does Container Orchestration Work?</a:t>
            </a:r>
          </a:p>
        </p:txBody>
      </p:sp>
      <p:sp>
        <p:nvSpPr>
          <p:cNvPr id="3" name="Slide Number Placeholder 2"/>
          <p:cNvSpPr>
            <a:spLocks noGrp="1"/>
          </p:cNvSpPr>
          <p:nvPr>
            <p:ph type="sldNum" sz="quarter" idx="11"/>
          </p:nvPr>
        </p:nvSpPr>
        <p:spPr/>
        <p:txBody>
          <a:bodyPr/>
          <a:lstStyle/>
          <a:p>
            <a:pPr defTabSz="914012"/>
            <a:fld id="{AC55C652-FC7F-4E15-B2B8-09AF2DB910E4}" type="slidenum">
              <a:rPr lang="en-US" smtClean="0">
                <a:solidFill>
                  <a:prstClr val="black">
                    <a:tint val="75000"/>
                  </a:prstClr>
                </a:solidFill>
              </a:rPr>
              <a:pPr defTabSz="914012"/>
              <a:t>71</a:t>
            </a:fld>
            <a:endParaRPr lang="en-US" dirty="0">
              <a:solidFill>
                <a:prstClr val="black">
                  <a:tint val="75000"/>
                </a:prstClr>
              </a:solidFill>
            </a:endParaRPr>
          </a:p>
        </p:txBody>
      </p:sp>
      <p:sp>
        <p:nvSpPr>
          <p:cNvPr id="5" name="TextBox 4"/>
          <p:cNvSpPr txBox="1"/>
          <p:nvPr/>
        </p:nvSpPr>
        <p:spPr>
          <a:xfrm>
            <a:off x="116114" y="1654629"/>
            <a:ext cx="11829143" cy="3970316"/>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indent="-285750" latinLnBrk="1" hangingPunct="0">
              <a:buFont typeface="Arial" panose="020B0604020202020204" pitchFamily="34" charset="0"/>
              <a:buChar char="•"/>
            </a:pPr>
            <a:r>
              <a:rPr lang="en-US" dirty="0"/>
              <a:t>Configurations files tell the container orchestration tool how to network between containers and where to store </a:t>
            </a:r>
          </a:p>
          <a:p>
            <a:pPr latinLnBrk="1" hangingPunct="0"/>
            <a:r>
              <a:rPr lang="en-US" dirty="0"/>
              <a:t>logs. </a:t>
            </a:r>
          </a:p>
          <a:p>
            <a:pPr latinLnBrk="1" hangingPunct="0"/>
            <a:endParaRPr lang="en-US" dirty="0"/>
          </a:p>
          <a:p>
            <a:pPr marL="285750" indent="-285750" latinLnBrk="1" hangingPunct="0">
              <a:buFont typeface="Arial" panose="020B0604020202020204" pitchFamily="34" charset="0"/>
              <a:buChar char="•"/>
            </a:pPr>
            <a:r>
              <a:rPr lang="en-US" dirty="0"/>
              <a:t>The orchestration tool also schedules deployment of containers into clusters and determines the best host for the container. After a host is decided, the orchestration tool manages the lifecycle of the container based on predetermined specifications. Container orchestration tools work in any environment that runs containers.</a:t>
            </a:r>
          </a:p>
          <a:p>
            <a:pPr latinLnBrk="1" hangingPunct="0"/>
            <a:endParaRPr kumimoji="0" lang="en-US" sz="1800" b="0" i="0" u="none" strike="noStrike" cap="none" spc="0" normalizeH="0" baseline="0" dirty="0">
              <a:ln>
                <a:noFill/>
              </a:ln>
              <a:solidFill>
                <a:srgbClr val="000000"/>
              </a:solidFill>
              <a:effectLst/>
              <a:uFillTx/>
              <a:latin typeface="Calibri"/>
              <a:ea typeface="Calibri"/>
              <a:cs typeface="Calibri"/>
              <a:sym typeface="Calibri"/>
            </a:endParaRPr>
          </a:p>
          <a:p>
            <a:pPr latinLnBrk="1" hangingPunct="0"/>
            <a:endParaRPr lang="en-US" dirty="0">
              <a:solidFill>
                <a:srgbClr val="000000"/>
              </a:solidFill>
              <a:latin typeface="Calibri"/>
              <a:ea typeface="Calibri"/>
              <a:cs typeface="Calibri"/>
              <a:sym typeface="Calibri"/>
            </a:endParaRPr>
          </a:p>
          <a:p>
            <a:pPr latinLnBrk="1" hangingPunct="0"/>
            <a:r>
              <a:rPr lang="en-US" b="1" dirty="0"/>
              <a:t>Orchestration tools for Docker include the following:</a:t>
            </a:r>
            <a:br>
              <a:rPr lang="en-US" dirty="0"/>
            </a:br>
            <a:r>
              <a:rPr lang="en-US" dirty="0"/>
              <a:t>• Docker Machine — Provisions hosts and installs Docker Engine.</a:t>
            </a:r>
            <a:br>
              <a:rPr lang="en-US" dirty="0"/>
            </a:br>
            <a:r>
              <a:rPr lang="en-US" dirty="0"/>
              <a:t>• Docker Swarm — Clusters multiple Docker hosts under a single host. It can also integrate with any tool that </a:t>
            </a:r>
          </a:p>
          <a:p>
            <a:pPr latinLnBrk="1" hangingPunct="0"/>
            <a:r>
              <a:rPr lang="en-US" dirty="0"/>
              <a:t>works with a single Docker host.</a:t>
            </a:r>
            <a:br>
              <a:rPr lang="en-US" dirty="0"/>
            </a:br>
            <a:r>
              <a:rPr lang="en-US" dirty="0"/>
              <a:t>• Docker Compose — Deploys multi-container applications by creating the required containers.</a:t>
            </a:r>
          </a:p>
          <a:p>
            <a:pPr latinLnBrk="1" hangingPunct="0"/>
            <a:endParaRPr kumimoji="0" lang="en-US" sz="1800" b="0" i="0" u="none" strike="noStrike" cap="none" spc="0" normalizeH="0" baseline="0" dirty="0">
              <a:ln>
                <a:noFill/>
              </a:ln>
              <a:solidFill>
                <a:srgbClr val="000000"/>
              </a:solidFill>
              <a:effectLst/>
              <a:uFillTx/>
              <a:latin typeface="Calibri"/>
              <a:ea typeface="Calibri"/>
              <a:cs typeface="Calibri"/>
              <a:sym typeface="Calibri"/>
            </a:endParaRPr>
          </a:p>
        </p:txBody>
      </p:sp>
    </p:spTree>
    <p:extLst>
      <p:ext uri="{BB962C8B-B14F-4D97-AF65-F5344CB8AC3E}">
        <p14:creationId xmlns:p14="http://schemas.microsoft.com/office/powerpoint/2010/main" val="280146348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406400" y="152400"/>
            <a:ext cx="10551886" cy="1143000"/>
          </a:xfrm>
        </p:spPr>
        <p:txBody>
          <a:bodyPr/>
          <a:lstStyle/>
          <a:p>
            <a:r>
              <a:rPr lang="en-US" dirty="0"/>
              <a:t>Benefits of Containerized Orchestration Tools</a:t>
            </a:r>
          </a:p>
          <a:p>
            <a:endParaRPr lang="en-IN" dirty="0"/>
          </a:p>
        </p:txBody>
      </p:sp>
      <p:sp>
        <p:nvSpPr>
          <p:cNvPr id="3" name="Slide Number Placeholder 2"/>
          <p:cNvSpPr>
            <a:spLocks noGrp="1"/>
          </p:cNvSpPr>
          <p:nvPr>
            <p:ph type="sldNum" sz="quarter" idx="11"/>
          </p:nvPr>
        </p:nvSpPr>
        <p:spPr/>
        <p:txBody>
          <a:bodyPr/>
          <a:lstStyle/>
          <a:p>
            <a:pPr defTabSz="914012"/>
            <a:fld id="{AC55C652-FC7F-4E15-B2B8-09AF2DB910E4}" type="slidenum">
              <a:rPr lang="en-US" smtClean="0">
                <a:solidFill>
                  <a:prstClr val="black">
                    <a:tint val="75000"/>
                  </a:prstClr>
                </a:solidFill>
              </a:rPr>
              <a:pPr defTabSz="914012"/>
              <a:t>72</a:t>
            </a:fld>
            <a:endParaRPr lang="en-US" dirty="0">
              <a:solidFill>
                <a:prstClr val="black">
                  <a:tint val="75000"/>
                </a:prstClr>
              </a:solidFill>
            </a:endParaRPr>
          </a:p>
        </p:txBody>
      </p:sp>
      <p:sp>
        <p:nvSpPr>
          <p:cNvPr id="4" name="TextBox 3"/>
          <p:cNvSpPr txBox="1"/>
          <p:nvPr/>
        </p:nvSpPr>
        <p:spPr>
          <a:xfrm>
            <a:off x="203200" y="1669143"/>
            <a:ext cx="11117943" cy="3600984"/>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latinLnBrk="1" hangingPunct="0"/>
            <a:r>
              <a:rPr lang="en-US" b="1" dirty="0"/>
              <a:t>Increased portability </a:t>
            </a:r>
            <a:r>
              <a:rPr lang="en-US" dirty="0"/>
              <a:t>— Scale applications with a single command and only scale specific functions without affecting the entire application.</a:t>
            </a:r>
            <a:br>
              <a:rPr lang="en-US" dirty="0"/>
            </a:br>
            <a:r>
              <a:rPr lang="en-US" b="1" dirty="0"/>
              <a:t>• Simple and fast deployment </a:t>
            </a:r>
            <a:r>
              <a:rPr lang="en-US" dirty="0"/>
              <a:t>— Quickly create new containerized applications to address growing traffic.</a:t>
            </a:r>
            <a:br>
              <a:rPr lang="en-US" dirty="0"/>
            </a:br>
            <a:r>
              <a:rPr lang="en-US" dirty="0"/>
              <a:t>• </a:t>
            </a:r>
            <a:r>
              <a:rPr lang="en-US" b="1" dirty="0"/>
              <a:t>Enhanced productivity </a:t>
            </a:r>
            <a:r>
              <a:rPr lang="en-US" dirty="0"/>
              <a:t>— Simplified installation process and decreased dependency errors.</a:t>
            </a:r>
            <a:br>
              <a:rPr lang="en-US" dirty="0"/>
            </a:br>
            <a:r>
              <a:rPr lang="en-US" dirty="0"/>
              <a:t>• Improved security — Share specific resources without risking internal or external security. </a:t>
            </a:r>
          </a:p>
          <a:p>
            <a:pPr latinLnBrk="1" hangingPunct="0"/>
            <a:r>
              <a:rPr lang="en-US" dirty="0"/>
              <a:t>Application isolation improves web application security by separating each application’s process into different containers.</a:t>
            </a:r>
          </a:p>
          <a:p>
            <a:pPr latinLnBrk="1" hangingPunct="0"/>
            <a:endParaRPr kumimoji="0" lang="en-US" sz="1800" b="0" i="0" u="none" strike="noStrike" cap="none" spc="0" normalizeH="0" baseline="0" dirty="0">
              <a:ln>
                <a:noFill/>
              </a:ln>
              <a:solidFill>
                <a:srgbClr val="000000"/>
              </a:solidFill>
              <a:effectLst/>
              <a:uFillTx/>
              <a:latin typeface="Calibri"/>
              <a:ea typeface="Calibri"/>
              <a:cs typeface="Calibri"/>
              <a:sym typeface="Calibri"/>
            </a:endParaRPr>
          </a:p>
          <a:p>
            <a:pPr latinLnBrk="1" hangingPunct="0"/>
            <a:endParaRPr lang="en-US" dirty="0">
              <a:solidFill>
                <a:srgbClr val="000000"/>
              </a:solidFill>
              <a:latin typeface="Calibri"/>
              <a:ea typeface="Calibri"/>
              <a:cs typeface="Calibri"/>
              <a:sym typeface="Calibri"/>
            </a:endParaRPr>
          </a:p>
          <a:p>
            <a:pPr latinLnBrk="1" hangingPunct="0"/>
            <a:endParaRPr kumimoji="0" lang="en-US" sz="1800" b="0" i="0" u="none" strike="noStrike" cap="none" spc="0" normalizeH="0" baseline="0" dirty="0">
              <a:ln>
                <a:noFill/>
              </a:ln>
              <a:solidFill>
                <a:srgbClr val="000000"/>
              </a:solidFill>
              <a:effectLst/>
              <a:uFillTx/>
              <a:latin typeface="Calibri"/>
              <a:ea typeface="Calibri"/>
              <a:cs typeface="Calibri"/>
              <a:sym typeface="Calibri"/>
            </a:endParaRPr>
          </a:p>
          <a:p>
            <a:pPr latinLnBrk="1" hangingPunct="0"/>
            <a:r>
              <a:rPr lang="en-US" sz="2400" dirty="0">
                <a:solidFill>
                  <a:srgbClr val="000000"/>
                </a:solidFill>
                <a:latin typeface="Calibri"/>
                <a:ea typeface="Calibri"/>
                <a:cs typeface="Calibri"/>
                <a:sym typeface="Calibri"/>
              </a:rPr>
              <a:t>Note: </a:t>
            </a:r>
            <a:r>
              <a:rPr lang="en-US" sz="2400" b="1" dirty="0">
                <a:solidFill>
                  <a:srgbClr val="000000"/>
                </a:solidFill>
                <a:latin typeface="Calibri"/>
                <a:ea typeface="Calibri"/>
                <a:cs typeface="Calibri"/>
                <a:sym typeface="Calibri"/>
              </a:rPr>
              <a:t>Refer to the slides of Module 2 </a:t>
            </a:r>
            <a:r>
              <a:rPr lang="en-US" sz="2400" dirty="0">
                <a:solidFill>
                  <a:srgbClr val="000000"/>
                </a:solidFill>
                <a:latin typeface="Calibri"/>
                <a:ea typeface="Calibri"/>
                <a:cs typeface="Calibri"/>
                <a:sym typeface="Calibri"/>
              </a:rPr>
              <a:t>for more information about the </a:t>
            </a:r>
            <a:r>
              <a:rPr lang="en-US" sz="2400" b="1" dirty="0">
                <a:solidFill>
                  <a:srgbClr val="000000"/>
                </a:solidFill>
                <a:latin typeface="Calibri"/>
                <a:ea typeface="Calibri"/>
                <a:cs typeface="Calibri"/>
                <a:sym typeface="Calibri"/>
              </a:rPr>
              <a:t>Docker files and their creation.</a:t>
            </a:r>
            <a:endParaRPr kumimoji="0" lang="en-IN" sz="2400" b="1" i="0" u="none" strike="noStrike" cap="none" spc="0" normalizeH="0" baseline="0" dirty="0">
              <a:ln>
                <a:noFill/>
              </a:ln>
              <a:solidFill>
                <a:srgbClr val="000000"/>
              </a:solidFill>
              <a:effectLst/>
              <a:uFillTx/>
              <a:latin typeface="Calibri"/>
              <a:ea typeface="Calibri"/>
              <a:cs typeface="Calibri"/>
              <a:sym typeface="Calibri"/>
            </a:endParaRPr>
          </a:p>
        </p:txBody>
      </p:sp>
    </p:spTree>
    <p:extLst>
      <p:ext uri="{BB962C8B-B14F-4D97-AF65-F5344CB8AC3E}">
        <p14:creationId xmlns:p14="http://schemas.microsoft.com/office/powerpoint/2010/main" val="62522398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IN" dirty="0"/>
              <a:t>Comparison of cloud Orchestration tools</a:t>
            </a:r>
          </a:p>
          <a:p>
            <a:endParaRPr lang="en-IN" dirty="0"/>
          </a:p>
        </p:txBody>
      </p:sp>
      <p:sp>
        <p:nvSpPr>
          <p:cNvPr id="3" name="Slide Number Placeholder 2"/>
          <p:cNvSpPr>
            <a:spLocks noGrp="1"/>
          </p:cNvSpPr>
          <p:nvPr>
            <p:ph type="sldNum" sz="quarter" idx="11"/>
          </p:nvPr>
        </p:nvSpPr>
        <p:spPr/>
        <p:txBody>
          <a:bodyPr/>
          <a:lstStyle/>
          <a:p>
            <a:pPr defTabSz="914012"/>
            <a:fld id="{AC55C652-FC7F-4E15-B2B8-09AF2DB910E4}" type="slidenum">
              <a:rPr lang="en-US" smtClean="0">
                <a:solidFill>
                  <a:prstClr val="black">
                    <a:tint val="75000"/>
                  </a:prstClr>
                </a:solidFill>
              </a:rPr>
              <a:pPr defTabSz="914012"/>
              <a:t>73</a:t>
            </a:fld>
            <a:endParaRPr lang="en-US" dirty="0">
              <a:solidFill>
                <a:prstClr val="black">
                  <a:tint val="75000"/>
                </a:prstClr>
              </a:solidFill>
            </a:endParaRPr>
          </a:p>
        </p:txBody>
      </p:sp>
      <p:sp>
        <p:nvSpPr>
          <p:cNvPr id="5" name="TextBox 4"/>
          <p:cNvSpPr txBox="1"/>
          <p:nvPr/>
        </p:nvSpPr>
        <p:spPr>
          <a:xfrm>
            <a:off x="406400" y="1567543"/>
            <a:ext cx="10348686" cy="646329"/>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latinLnBrk="1" hangingPunct="0"/>
            <a:endParaRPr lang="en-US" dirty="0"/>
          </a:p>
          <a:p>
            <a:pPr latinLnBrk="1" hangingPunct="0"/>
            <a:endParaRPr kumimoji="0" lang="en-US" sz="1800" b="0" i="0" u="none" strike="noStrike" cap="none" spc="0" normalizeH="0" dirty="0">
              <a:ln>
                <a:noFill/>
              </a:ln>
              <a:solidFill>
                <a:srgbClr val="000000"/>
              </a:solidFill>
              <a:effectLst/>
              <a:uFillTx/>
              <a:latin typeface="Calibri"/>
              <a:ea typeface="Calibri"/>
              <a:cs typeface="Calibri"/>
              <a:sym typeface="Calibri"/>
            </a:endParaRPr>
          </a:p>
        </p:txBody>
      </p:sp>
      <p:pic>
        <p:nvPicPr>
          <p:cNvPr id="4" name="Picture 3"/>
          <p:cNvPicPr>
            <a:picLocks noChangeAspect="1"/>
          </p:cNvPicPr>
          <p:nvPr/>
        </p:nvPicPr>
        <p:blipFill>
          <a:blip r:embed="rId2"/>
          <a:stretch>
            <a:fillRect/>
          </a:stretch>
        </p:blipFill>
        <p:spPr>
          <a:xfrm>
            <a:off x="783771" y="1465262"/>
            <a:ext cx="10290629" cy="5027613"/>
          </a:xfrm>
          <a:prstGeom prst="rect">
            <a:avLst/>
          </a:prstGeom>
        </p:spPr>
      </p:pic>
    </p:spTree>
    <p:extLst>
      <p:ext uri="{BB962C8B-B14F-4D97-AF65-F5344CB8AC3E}">
        <p14:creationId xmlns:p14="http://schemas.microsoft.com/office/powerpoint/2010/main" val="15920073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IN" dirty="0"/>
              <a:t>Virtualization and cloud computing</a:t>
            </a:r>
          </a:p>
          <a:p>
            <a:endParaRPr lang="en-IN" dirty="0"/>
          </a:p>
        </p:txBody>
      </p:sp>
      <p:sp>
        <p:nvSpPr>
          <p:cNvPr id="3" name="Slide Number Placeholder 2"/>
          <p:cNvSpPr>
            <a:spLocks noGrp="1"/>
          </p:cNvSpPr>
          <p:nvPr>
            <p:ph type="sldNum" sz="quarter" idx="11"/>
          </p:nvPr>
        </p:nvSpPr>
        <p:spPr/>
        <p:txBody>
          <a:bodyPr/>
          <a:lstStyle/>
          <a:p>
            <a:pPr defTabSz="914012"/>
            <a:fld id="{AC55C652-FC7F-4E15-B2B8-09AF2DB910E4}" type="slidenum">
              <a:rPr lang="en-US" smtClean="0">
                <a:solidFill>
                  <a:prstClr val="black">
                    <a:tint val="75000"/>
                  </a:prstClr>
                </a:solidFill>
              </a:rPr>
              <a:pPr defTabSz="914012"/>
              <a:t>8</a:t>
            </a:fld>
            <a:endParaRPr lang="en-US" dirty="0">
              <a:solidFill>
                <a:prstClr val="black">
                  <a:tint val="75000"/>
                </a:prstClr>
              </a:solidFill>
            </a:endParaRPr>
          </a:p>
        </p:txBody>
      </p:sp>
      <p:sp>
        <p:nvSpPr>
          <p:cNvPr id="4" name="TextBox 3"/>
          <p:cNvSpPr txBox="1"/>
          <p:nvPr/>
        </p:nvSpPr>
        <p:spPr>
          <a:xfrm>
            <a:off x="275771" y="1640114"/>
            <a:ext cx="11480800" cy="424731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latinLnBrk="1" hangingPunct="0"/>
            <a:r>
              <a:rPr lang="en-US" dirty="0"/>
              <a:t>The manual approach to setting up  environment included steps like these:</a:t>
            </a:r>
          </a:p>
          <a:p>
            <a:pPr marL="285750" indent="-285750">
              <a:buFont typeface="Arial" panose="020B0604020202020204" pitchFamily="34" charset="0"/>
              <a:buChar char="•"/>
            </a:pPr>
            <a:r>
              <a:rPr lang="en-US" dirty="0"/>
              <a:t>Wait for approval</a:t>
            </a:r>
          </a:p>
          <a:p>
            <a:pPr marL="285750" indent="-285750">
              <a:buFont typeface="Arial" panose="020B0604020202020204" pitchFamily="34" charset="0"/>
              <a:buChar char="•"/>
            </a:pPr>
            <a:r>
              <a:rPr lang="en-US" dirty="0"/>
              <a:t>Buy the hardware</a:t>
            </a:r>
          </a:p>
          <a:p>
            <a:pPr marL="285750" indent="-285750">
              <a:buFont typeface="Arial" panose="020B0604020202020204" pitchFamily="34" charset="0"/>
              <a:buChar char="•"/>
            </a:pPr>
            <a:r>
              <a:rPr lang="en-US" dirty="0"/>
              <a:t>Install the OS</a:t>
            </a:r>
          </a:p>
          <a:p>
            <a:pPr marL="285750" indent="-285750">
              <a:buFont typeface="Arial" panose="020B0604020202020204" pitchFamily="34" charset="0"/>
              <a:buChar char="•"/>
            </a:pPr>
            <a:r>
              <a:rPr lang="en-US" dirty="0"/>
              <a:t>Connect to and configure the network</a:t>
            </a:r>
          </a:p>
          <a:p>
            <a:pPr marL="285750" indent="-285750">
              <a:buFont typeface="Arial" panose="020B0604020202020204" pitchFamily="34" charset="0"/>
              <a:buChar char="•"/>
            </a:pPr>
            <a:r>
              <a:rPr lang="en-US" dirty="0"/>
              <a:t>Get an IP</a:t>
            </a:r>
          </a:p>
          <a:p>
            <a:pPr marL="285750" indent="-285750">
              <a:buFont typeface="Arial" panose="020B0604020202020204" pitchFamily="34" charset="0"/>
              <a:buChar char="•"/>
            </a:pPr>
            <a:r>
              <a:rPr lang="en-US" dirty="0"/>
              <a:t>Allocate the storage</a:t>
            </a:r>
          </a:p>
          <a:p>
            <a:pPr marL="285750" indent="-285750">
              <a:buFont typeface="Arial" panose="020B0604020202020204" pitchFamily="34" charset="0"/>
              <a:buChar char="•"/>
            </a:pPr>
            <a:r>
              <a:rPr lang="en-US" dirty="0"/>
              <a:t>Configure the security</a:t>
            </a:r>
          </a:p>
          <a:p>
            <a:pPr marL="285750" indent="-285750">
              <a:buFont typeface="Arial" panose="020B0604020202020204" pitchFamily="34" charset="0"/>
              <a:buChar char="•"/>
            </a:pPr>
            <a:r>
              <a:rPr lang="en-US" dirty="0"/>
              <a:t>Deploy the database</a:t>
            </a:r>
          </a:p>
          <a:p>
            <a:pPr marL="285750" indent="-285750">
              <a:buFont typeface="Arial" panose="020B0604020202020204" pitchFamily="34" charset="0"/>
              <a:buChar char="•"/>
            </a:pPr>
            <a:r>
              <a:rPr lang="en-US" dirty="0"/>
              <a:t>Connect to a back-end system</a:t>
            </a:r>
          </a:p>
          <a:p>
            <a:pPr marL="285750" indent="-285750">
              <a:buFont typeface="Arial" panose="020B0604020202020204" pitchFamily="34" charset="0"/>
              <a:buChar char="•"/>
            </a:pPr>
            <a:r>
              <a:rPr lang="en-US" dirty="0"/>
              <a:t>Deploy the application on the server</a:t>
            </a:r>
          </a:p>
          <a:p>
            <a:pPr marL="285750" indent="-285750">
              <a:buFont typeface="Arial" panose="020B0604020202020204" pitchFamily="34" charset="0"/>
              <a:buChar char="•"/>
            </a:pPr>
            <a:endParaRPr lang="en-US" dirty="0"/>
          </a:p>
          <a:p>
            <a:r>
              <a:rPr lang="en-US" b="1" dirty="0"/>
              <a:t>What challenges we face with the manual approach.?</a:t>
            </a:r>
          </a:p>
          <a:p>
            <a:r>
              <a:rPr lang="en-US" b="1" dirty="0"/>
              <a:t>Sol: </a:t>
            </a:r>
            <a:r>
              <a:rPr lang="en-US" dirty="0"/>
              <a:t>backup,  monitoring, networking, and configuring.</a:t>
            </a:r>
            <a:endParaRPr lang="en-US" b="1" dirty="0"/>
          </a:p>
          <a:p>
            <a:pPr marL="285750" indent="-285750" latinLnBrk="1" hangingPunct="0">
              <a:buFont typeface="Arial" panose="020B0604020202020204" pitchFamily="34" charset="0"/>
              <a:buChar char="•"/>
            </a:pPr>
            <a:endParaRPr kumimoji="0" lang="en-IN" sz="1800" b="0" i="0" u="none" strike="noStrike" cap="none" spc="0" normalizeH="0" baseline="0" dirty="0">
              <a:ln>
                <a:noFill/>
              </a:ln>
              <a:solidFill>
                <a:srgbClr val="000000"/>
              </a:solidFill>
              <a:effectLst/>
              <a:uFillTx/>
              <a:latin typeface="Calibri"/>
              <a:ea typeface="Calibri"/>
              <a:cs typeface="Calibri"/>
              <a:sym typeface="Calibri"/>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44392" y="2193245"/>
            <a:ext cx="4912179" cy="2886755"/>
          </a:xfrm>
          <a:prstGeom prst="rect">
            <a:avLst/>
          </a:prstGeom>
        </p:spPr>
      </p:pic>
    </p:spTree>
    <p:extLst>
      <p:ext uri="{BB962C8B-B14F-4D97-AF65-F5344CB8AC3E}">
        <p14:creationId xmlns:p14="http://schemas.microsoft.com/office/powerpoint/2010/main" val="3310054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406400" y="152400"/>
            <a:ext cx="9637486" cy="1143000"/>
          </a:xfrm>
        </p:spPr>
        <p:txBody>
          <a:bodyPr/>
          <a:lstStyle/>
          <a:p>
            <a:r>
              <a:rPr lang="en-US" dirty="0"/>
              <a:t>Significance of Configuration Management</a:t>
            </a:r>
            <a:endParaRPr lang="en-IN" dirty="0"/>
          </a:p>
        </p:txBody>
      </p:sp>
      <p:sp>
        <p:nvSpPr>
          <p:cNvPr id="3" name="Slide Number Placeholder 2"/>
          <p:cNvSpPr>
            <a:spLocks noGrp="1"/>
          </p:cNvSpPr>
          <p:nvPr>
            <p:ph type="sldNum" sz="quarter" idx="11"/>
          </p:nvPr>
        </p:nvSpPr>
        <p:spPr/>
        <p:txBody>
          <a:bodyPr/>
          <a:lstStyle/>
          <a:p>
            <a:pPr defTabSz="914012"/>
            <a:fld id="{AC55C652-FC7F-4E15-B2B8-09AF2DB910E4}" type="slidenum">
              <a:rPr lang="en-US" smtClean="0">
                <a:solidFill>
                  <a:prstClr val="black">
                    <a:tint val="75000"/>
                  </a:prstClr>
                </a:solidFill>
              </a:rPr>
              <a:pPr defTabSz="914012"/>
              <a:t>9</a:t>
            </a:fld>
            <a:endParaRPr lang="en-US" dirty="0">
              <a:solidFill>
                <a:prstClr val="black">
                  <a:tint val="75000"/>
                </a:prstClr>
              </a:solidFill>
            </a:endParaRPr>
          </a:p>
        </p:txBody>
      </p:sp>
      <p:sp>
        <p:nvSpPr>
          <p:cNvPr id="5" name="TextBox 4"/>
          <p:cNvSpPr txBox="1"/>
          <p:nvPr/>
        </p:nvSpPr>
        <p:spPr>
          <a:xfrm>
            <a:off x="203200" y="1567543"/>
            <a:ext cx="11771086" cy="5139867"/>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latinLnBrk="1" hangingPunct="0"/>
            <a:r>
              <a:rPr lang="en-US" b="1" dirty="0"/>
              <a:t>The problem Context:</a:t>
            </a:r>
          </a:p>
          <a:p>
            <a:pPr latinLnBrk="1" hangingPunct="0"/>
            <a:r>
              <a:rPr lang="en-US" dirty="0"/>
              <a:t>Suppose we have to deploy a software on top of hundreds of systems. </a:t>
            </a:r>
          </a:p>
          <a:p>
            <a:pPr latinLnBrk="1" hangingPunct="0"/>
            <a:r>
              <a:rPr lang="en-US" dirty="0"/>
              <a:t>This software can be an operating system or a code or it can be an update of an existing software. </a:t>
            </a:r>
          </a:p>
          <a:p>
            <a:pPr latinLnBrk="1" hangingPunct="0"/>
            <a:r>
              <a:rPr lang="en-US" dirty="0"/>
              <a:t>You can do this task manually, but what happens if you have to finish this task overnight because</a:t>
            </a:r>
          </a:p>
          <a:p>
            <a:pPr latinLnBrk="1" hangingPunct="0"/>
            <a:r>
              <a:rPr lang="en-US" dirty="0"/>
              <a:t> tomorrow might be a </a:t>
            </a:r>
            <a:r>
              <a:rPr lang="en-US" b="1" dirty="0"/>
              <a:t>Big Billion Day</a:t>
            </a:r>
            <a:r>
              <a:rPr lang="en-US" dirty="0"/>
              <a:t> sale in the company or some </a:t>
            </a:r>
            <a:r>
              <a:rPr lang="en-US" b="1" dirty="0"/>
              <a:t>Mega</a:t>
            </a:r>
            <a:r>
              <a:rPr lang="en-US" dirty="0"/>
              <a:t> </a:t>
            </a:r>
            <a:r>
              <a:rPr lang="en-US" b="1" dirty="0"/>
              <a:t>Sale</a:t>
            </a:r>
            <a:r>
              <a:rPr lang="en-US" dirty="0"/>
              <a:t> etc. in which heavy traffic is </a:t>
            </a:r>
          </a:p>
          <a:p>
            <a:pPr latinLnBrk="1" hangingPunct="0"/>
            <a:r>
              <a:rPr lang="en-US" dirty="0"/>
              <a:t>  expected. </a:t>
            </a:r>
          </a:p>
          <a:p>
            <a:pPr latinLnBrk="1" hangingPunct="0"/>
            <a:r>
              <a:rPr lang="en-US" dirty="0"/>
              <a:t>Even if you were able to do this manually there is a high possibility of multiple errors on your big day.</a:t>
            </a:r>
          </a:p>
          <a:p>
            <a:pPr latinLnBrk="1" hangingPunct="0"/>
            <a:endParaRPr lang="en-US" b="1" dirty="0"/>
          </a:p>
          <a:p>
            <a:pPr latinLnBrk="1" hangingPunct="0"/>
            <a:r>
              <a:rPr lang="en-US" dirty="0"/>
              <a:t>What if the software you updated on hundreds of systems is not working, then how will you revert back to the </a:t>
            </a:r>
          </a:p>
          <a:p>
            <a:pPr latinLnBrk="1" hangingPunct="0"/>
            <a:r>
              <a:rPr lang="en-US" dirty="0"/>
              <a:t>previous stable version, will you be able to do this task manually.</a:t>
            </a:r>
            <a:endParaRPr lang="en-US" b="1" dirty="0"/>
          </a:p>
          <a:p>
            <a:pPr latinLnBrk="1" hangingPunct="0"/>
            <a:endParaRPr lang="en-US" b="1" dirty="0"/>
          </a:p>
          <a:p>
            <a:pPr latinLnBrk="1" hangingPunct="0"/>
            <a:r>
              <a:rPr lang="en-US" b="1" dirty="0"/>
              <a:t>To solve the above issues:</a:t>
            </a:r>
          </a:p>
          <a:p>
            <a:pPr latinLnBrk="1" hangingPunct="0"/>
            <a:r>
              <a:rPr lang="en-IN" dirty="0"/>
              <a:t>Configuration Management was introduced. </a:t>
            </a:r>
            <a:r>
              <a:rPr lang="en-US" dirty="0"/>
              <a:t>Chef, Puppet, etc. are configuration management tools that can </a:t>
            </a:r>
          </a:p>
          <a:p>
            <a:pPr latinLnBrk="1" hangingPunct="0"/>
            <a:r>
              <a:rPr lang="en-US" dirty="0"/>
              <a:t>automate the automate above tasks.</a:t>
            </a:r>
          </a:p>
          <a:p>
            <a:pPr latinLnBrk="1" hangingPunct="0"/>
            <a:endParaRPr kumimoji="0" lang="en-US" sz="1800" b="0" i="0" u="none" strike="noStrike" cap="none" spc="0" normalizeH="0" dirty="0">
              <a:ln>
                <a:noFill/>
              </a:ln>
              <a:solidFill>
                <a:srgbClr val="000000"/>
              </a:solidFill>
              <a:effectLst/>
              <a:uFillTx/>
              <a:latin typeface="Calibri"/>
              <a:ea typeface="Calibri"/>
              <a:cs typeface="Calibri"/>
              <a:sym typeface="Calibri"/>
            </a:endParaRPr>
          </a:p>
          <a:p>
            <a:pPr latinLnBrk="1" hangingPunct="0"/>
            <a:r>
              <a:rPr lang="en-US" sz="2400" b="1" dirty="0">
                <a:solidFill>
                  <a:srgbClr val="000000"/>
                </a:solidFill>
                <a:latin typeface="Calibri"/>
                <a:ea typeface="Calibri"/>
                <a:cs typeface="Calibri"/>
                <a:sym typeface="Calibri"/>
              </a:rPr>
              <a:t>How it automates the above tasks?</a:t>
            </a:r>
          </a:p>
          <a:p>
            <a:pPr latinLnBrk="1" hangingPunct="0"/>
            <a:r>
              <a:rPr lang="en-US" dirty="0"/>
              <a:t>We need to specify the configurations once on the central server and replicate that on thousands of nodes.</a:t>
            </a:r>
          </a:p>
          <a:p>
            <a:pPr latinLnBrk="1" hangingPunct="0"/>
            <a:endParaRPr kumimoji="0" lang="en-US" sz="1800" b="1" i="0" u="none" strike="noStrike" cap="none" spc="0" normalizeH="0" dirty="0">
              <a:ln>
                <a:noFill/>
              </a:ln>
              <a:solidFill>
                <a:srgbClr val="000000"/>
              </a:solidFill>
              <a:effectLst/>
              <a:uFillTx/>
              <a:latin typeface="Calibri"/>
              <a:ea typeface="Calibri"/>
              <a:cs typeface="Calibri"/>
              <a:sym typeface="Calibri"/>
            </a:endParaRPr>
          </a:p>
        </p:txBody>
      </p:sp>
    </p:spTree>
    <p:extLst>
      <p:ext uri="{BB962C8B-B14F-4D97-AF65-F5344CB8AC3E}">
        <p14:creationId xmlns:p14="http://schemas.microsoft.com/office/powerpoint/2010/main" val="4075900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
                                            <p:txEl>
                                              <p:pRg st="11" end="11"/>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12" end="12"/>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5">
                                            <p:txEl>
                                              <p:pRg st="15" end="15"/>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5">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theme/theme1.xml><?xml version="1.0" encoding="utf-8"?>
<a:theme xmlns:a="http://schemas.openxmlformats.org/drawingml/2006/main" name="Default">
  <a:themeElements>
    <a:clrScheme name="Default">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Default">
      <a:majorFont>
        <a:latin typeface="Helvetica Neue"/>
        <a:ea typeface="Helvetica Neue"/>
        <a:cs typeface="Helvetica Neue"/>
      </a:majorFont>
      <a:minorFont>
        <a:latin typeface="Helvetica"/>
        <a:ea typeface="Helvetica"/>
        <a:cs typeface="Helvetica"/>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rgbClr val="4F81BD"/>
          </a:solidFill>
          <a:prstDash val="solid"/>
          <a:bevel/>
        </a:ln>
        <a:effectLst>
          <a:outerShdw blurRad="38100" dist="23000" dir="5400000" rotWithShape="0">
            <a:srgbClr val="000000">
              <a:alpha val="35000"/>
            </a:srgbClr>
          </a:outerShdw>
        </a:effectLst>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4F81BD"/>
          </a:solidFill>
          <a:prstDash val="solid"/>
          <a:bevel/>
        </a:ln>
        <a:effectLst>
          <a:outerShdw blurRad="38100" dist="20000" dir="5400000" rotWithShape="0">
            <a:srgbClr val="000000">
              <a:alpha val="38000"/>
            </a:srgbClr>
          </a:outerShdw>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20056</TotalTime>
  <Words>6154</Words>
  <Application>Microsoft Office PowerPoint</Application>
  <PresentationFormat>Widescreen</PresentationFormat>
  <Paragraphs>623</Paragraphs>
  <Slides>73</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73</vt:i4>
      </vt:variant>
    </vt:vector>
  </HeadingPairs>
  <TitlesOfParts>
    <vt:vector size="81" baseType="lpstr">
      <vt:lpstr>Arial</vt:lpstr>
      <vt:lpstr>Calibri</vt:lpstr>
      <vt:lpstr>Helvetica</vt:lpstr>
      <vt:lpstr>Metric Light</vt:lpstr>
      <vt:lpstr>RedHatText</vt:lpstr>
      <vt:lpstr>Times New Roman</vt:lpstr>
      <vt:lpstr>Ubuntu</vt:lpstr>
      <vt:lpstr>Default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Nayan</dc:creator>
  <cp:lastModifiedBy>Jonnalagadda Rekha</cp:lastModifiedBy>
  <cp:revision>691</cp:revision>
  <cp:lastPrinted>2016-01-04T05:30:43Z</cp:lastPrinted>
  <dcterms:created xsi:type="dcterms:W3CDTF">2015-12-29T04:14:10Z</dcterms:created>
  <dcterms:modified xsi:type="dcterms:W3CDTF">2022-03-06T09:00:47Z</dcterms:modified>
</cp:coreProperties>
</file>