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83"/>
  </p:notesMasterIdLst>
  <p:handoutMasterIdLst>
    <p:handoutMasterId r:id="rId84"/>
  </p:handoutMasterIdLst>
  <p:sldIdLst>
    <p:sldId id="282" r:id="rId2"/>
    <p:sldId id="373" r:id="rId3"/>
    <p:sldId id="398" r:id="rId4"/>
    <p:sldId id="376" r:id="rId5"/>
    <p:sldId id="488" r:id="rId6"/>
    <p:sldId id="377" r:id="rId7"/>
    <p:sldId id="378" r:id="rId8"/>
    <p:sldId id="380" r:id="rId9"/>
    <p:sldId id="381" r:id="rId10"/>
    <p:sldId id="399" r:id="rId11"/>
    <p:sldId id="402" r:id="rId12"/>
    <p:sldId id="400" r:id="rId13"/>
    <p:sldId id="461" r:id="rId14"/>
    <p:sldId id="489" r:id="rId15"/>
    <p:sldId id="462" r:id="rId16"/>
    <p:sldId id="463" r:id="rId17"/>
    <p:sldId id="466" r:id="rId18"/>
    <p:sldId id="484" r:id="rId19"/>
    <p:sldId id="468" r:id="rId20"/>
    <p:sldId id="469" r:id="rId21"/>
    <p:sldId id="471" r:id="rId22"/>
    <p:sldId id="472" r:id="rId23"/>
    <p:sldId id="473" r:id="rId24"/>
    <p:sldId id="475" r:id="rId25"/>
    <p:sldId id="477" r:id="rId26"/>
    <p:sldId id="478" r:id="rId27"/>
    <p:sldId id="480" r:id="rId28"/>
    <p:sldId id="485" r:id="rId29"/>
    <p:sldId id="481" r:id="rId30"/>
    <p:sldId id="482" r:id="rId31"/>
    <p:sldId id="483" r:id="rId32"/>
    <p:sldId id="404" r:id="rId33"/>
    <p:sldId id="408" r:id="rId34"/>
    <p:sldId id="409" r:id="rId35"/>
    <p:sldId id="410" r:id="rId36"/>
    <p:sldId id="411" r:id="rId37"/>
    <p:sldId id="412" r:id="rId38"/>
    <p:sldId id="413" r:id="rId39"/>
    <p:sldId id="415" r:id="rId40"/>
    <p:sldId id="416" r:id="rId41"/>
    <p:sldId id="407" r:id="rId42"/>
    <p:sldId id="490" r:id="rId43"/>
    <p:sldId id="543" r:id="rId44"/>
    <p:sldId id="547" r:id="rId45"/>
    <p:sldId id="548" r:id="rId46"/>
    <p:sldId id="549" r:id="rId47"/>
    <p:sldId id="551" r:id="rId48"/>
    <p:sldId id="552" r:id="rId49"/>
    <p:sldId id="553" r:id="rId50"/>
    <p:sldId id="554" r:id="rId51"/>
    <p:sldId id="492" r:id="rId52"/>
    <p:sldId id="555" r:id="rId53"/>
    <p:sldId id="501" r:id="rId54"/>
    <p:sldId id="503" r:id="rId55"/>
    <p:sldId id="504" r:id="rId56"/>
    <p:sldId id="505" r:id="rId57"/>
    <p:sldId id="506" r:id="rId58"/>
    <p:sldId id="507" r:id="rId59"/>
    <p:sldId id="508" r:id="rId60"/>
    <p:sldId id="509" r:id="rId61"/>
    <p:sldId id="510" r:id="rId62"/>
    <p:sldId id="511" r:id="rId63"/>
    <p:sldId id="544" r:id="rId64"/>
    <p:sldId id="545" r:id="rId65"/>
    <p:sldId id="556" r:id="rId66"/>
    <p:sldId id="513" r:id="rId67"/>
    <p:sldId id="532" r:id="rId68"/>
    <p:sldId id="514" r:id="rId69"/>
    <p:sldId id="533" r:id="rId70"/>
    <p:sldId id="534" r:id="rId71"/>
    <p:sldId id="535" r:id="rId72"/>
    <p:sldId id="539" r:id="rId73"/>
    <p:sldId id="537" r:id="rId74"/>
    <p:sldId id="538" r:id="rId75"/>
    <p:sldId id="536" r:id="rId76"/>
    <p:sldId id="526" r:id="rId77"/>
    <p:sldId id="540" r:id="rId78"/>
    <p:sldId id="541" r:id="rId79"/>
    <p:sldId id="542" r:id="rId80"/>
    <p:sldId id="520" r:id="rId81"/>
    <p:sldId id="521" r:id="rId82"/>
  </p:sldIdLst>
  <p:sldSz cx="12192000" cy="6858000"/>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4" autoAdjust="0"/>
  </p:normalViewPr>
  <p:slideViewPr>
    <p:cSldViewPr snapToGrid="0">
      <p:cViewPr varScale="1">
        <p:scale>
          <a:sx n="86" d="100"/>
          <a:sy n="86" d="100"/>
        </p:scale>
        <p:origin x="70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804" cy="3509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73193" y="0"/>
            <a:ext cx="4033804" cy="350916"/>
          </a:xfrm>
          <a:prstGeom prst="rect">
            <a:avLst/>
          </a:prstGeom>
        </p:spPr>
        <p:txBody>
          <a:bodyPr vert="horz" lIns="91440" tIns="45720" rIns="91440" bIns="45720" rtlCol="0"/>
          <a:lstStyle>
            <a:lvl1pPr algn="r">
              <a:defRPr sz="1200"/>
            </a:lvl1pPr>
          </a:lstStyle>
          <a:p>
            <a:fld id="{52F61D2B-A70C-4ADD-92CF-D36538FB7385}" type="datetimeFigureOut">
              <a:rPr lang="en-US" smtClean="0"/>
              <a:pPr/>
              <a:t>4/22/2022</a:t>
            </a:fld>
            <a:endParaRPr lang="en-US"/>
          </a:p>
        </p:txBody>
      </p:sp>
      <p:sp>
        <p:nvSpPr>
          <p:cNvPr id="4" name="Footer Placeholder 3"/>
          <p:cNvSpPr>
            <a:spLocks noGrp="1"/>
          </p:cNvSpPr>
          <p:nvPr>
            <p:ph type="ftr" sz="quarter" idx="2"/>
          </p:nvPr>
        </p:nvSpPr>
        <p:spPr>
          <a:xfrm>
            <a:off x="0" y="6670987"/>
            <a:ext cx="4033804" cy="3509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73193" y="6670987"/>
            <a:ext cx="4033804" cy="350916"/>
          </a:xfrm>
          <a:prstGeom prst="rect">
            <a:avLst/>
          </a:prstGeom>
        </p:spPr>
        <p:txBody>
          <a:bodyPr vert="horz" lIns="91440" tIns="45720" rIns="91440" bIns="45720" rtlCol="0" anchor="b"/>
          <a:lstStyle>
            <a:lvl1pPr algn="r">
              <a:defRPr sz="1200"/>
            </a:lvl1pPr>
          </a:lstStyle>
          <a:p>
            <a:fld id="{9A019C6D-F719-4D65-9F39-932EB2C1840B}" type="slidenum">
              <a:rPr lang="en-US" smtClean="0"/>
              <a:pPr/>
              <a:t>‹#›</a:t>
            </a:fld>
            <a:endParaRPr lang="en-US"/>
          </a:p>
        </p:txBody>
      </p:sp>
    </p:spTree>
    <p:extLst>
      <p:ext uri="{BB962C8B-B14F-4D97-AF65-F5344CB8AC3E}">
        <p14:creationId xmlns:p14="http://schemas.microsoft.com/office/powerpoint/2010/main" val="127921053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04T12:38:48.922"/>
    </inkml:context>
    <inkml:brush xml:id="br0">
      <inkml:brushProperty name="width" value="0.05292" units="cm"/>
      <inkml:brushProperty name="height" value="0.05292" units="cm"/>
      <inkml:brushProperty name="color" value="#FF0000"/>
    </inkml:brush>
  </inkml:definitions>
  <inkml:trace contextRef="#ctx0" brushRef="#br0">21334 1504 0 0,'38'13'0'0,"10"-2"0"16,5-21 0-16,3-7 0 16,10 3 0-16,17-1 0 15,20-63 0-15,3 51 0 16,-6-39 0-16,-6-41 0 16,-16 15 0-16,6-1 0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1-04T12:45:33.821"/>
    </inkml:context>
    <inkml:brush xml:id="br0">
      <inkml:brushProperty name="width" value="0.05292" units="cm"/>
      <inkml:brushProperty name="height" value="0.05292" units="cm"/>
      <inkml:brushProperty name="color" value="#FF0000"/>
    </inkml:brush>
  </inkml:definitions>
  <inkml:trace contextRef="#ctx0" brushRef="#br0">9987 10135 1987 0,'-52'-29'-192'0,"-30"-9"-73"15,-24-4-272-15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0T13:26:33.531"/>
    </inkml:context>
    <inkml:brush xml:id="br0">
      <inkml:brushProperty name="width" value="0.05292" units="cm"/>
      <inkml:brushProperty name="height" value="0.05292" units="cm"/>
      <inkml:brushProperty name="color" value="#FF0000"/>
    </inkml:brush>
  </inkml:definitions>
  <inkml:trace contextRef="#ctx0" brushRef="#br0">2753 5886 25 0,'0'0'0'16</inkml:trace>
  <inkml:trace contextRef="#ctx0" brushRef="#br0" timeOffset="72.81">2753 5886 150 0,'-3'5'57'16,"3"-5"-47"-16,0 0-10 16,0 0-70-16,0 0-77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0T14:01:17.244"/>
    </inkml:context>
    <inkml:brush xml:id="br0">
      <inkml:brushProperty name="width" value="0.05292" units="cm"/>
      <inkml:brushProperty name="height" value="0.05292" units="cm"/>
      <inkml:brushProperty name="color" value="#FF0000"/>
    </inkml:brush>
  </inkml:definitions>
  <inkml:trace contextRef="#ctx0" brushRef="#br0">16535 4010 1047 0,'0'0'0'15,"0"0"-1"-15,0 0-69 16,0 0 25-16,0 0 36 16,0 0 5-16,0 0 4 15,0 0 22-15,-1 83-12 16,1-73-10-16,0 4-30 16,0 7-32-16,-9-1-147 15,-22-5-337-15</inkml:trace>
  <inkml:trace contextRef="#ctx0" brushRef="#br0" timeOffset="832.76">13245 11070 994 0,'0'0'436'0,"0"0"-422"16,0 0-3-16,0 0-11 15,0 0-75-15,0 0-31 16,0 0 91-16,0 0 15 15,-63-106 0-15,63 106-3 16,0 0-8-16,0 0-36 16,0 4-56-16,0 12-109 15,0 5-72-15,0 2 80 0</inkml:trace>
  <inkml:trace contextRef="#ctx0" brushRef="#br0" timeOffset="4615.32">25094 10871 1162 0,'0'0'98'0,"0"0"-98"16,0 0 2-16,0 0 33 0,0 0 105 15,0 0-58-15,0 0-32 16,0 14-16-16,0-11-9 15,0-2 13-15,0 1-25 16,0-1-8-16,0-1-5 16,0 0-16-16,1 0 8 15,-1 0-11-15,0 0-27 16,0 0-28-16,0 0-53 16,-4 0-109-16,-22 0-234 15</inkml:trace>
  <inkml:trace contextRef="#ctx0" brushRef="#br0" timeOffset="5208.51">22253 11919 1179 0,'0'0'50'0,"0"0"-44"16,0 0-6-16,0 0 0 15,0 0 21-15,0 0 41 16,1 7-8-16,-1-5-30 15,0-2-17-15,2 0-7 16,-1 0-1-16,1 0-39 16,1 5-92-16,5 2-136 15,4-3-88-15,12-4-69 16</inkml:trace>
  <inkml:trace contextRef="#ctx0" brushRef="#br0" timeOffset="5769.45">25932 12931 1033 0,'0'0'7'0,"0"0"-7"16,0 0 13-16,0 0-13 15,0 0 10-15,0 0 39 16,-26 17-4-16,26-17-25 16,0 0 46-16,0 0-4 15,0 0-36-15,0 0-14 16,0 0-12-16,0 0-25 16,0 0-27-16,-2 0-20 15,-5-6-59-15,-13-3-121 16,-13-2-72-16,-15 0-43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943" cy="352375"/>
          </a:xfrm>
          <a:prstGeom prst="rect">
            <a:avLst/>
          </a:prstGeom>
        </p:spPr>
        <p:txBody>
          <a:bodyPr vert="horz" lIns="93324" tIns="46662" rIns="93324" bIns="46662" rtlCol="0"/>
          <a:lstStyle>
            <a:lvl1pPr algn="l">
              <a:defRPr sz="1200"/>
            </a:lvl1pPr>
          </a:lstStyle>
          <a:p>
            <a:endParaRPr lang="en-IN"/>
          </a:p>
        </p:txBody>
      </p:sp>
      <p:sp>
        <p:nvSpPr>
          <p:cNvPr id="3" name="Date Placeholder 2"/>
          <p:cNvSpPr>
            <a:spLocks noGrp="1"/>
          </p:cNvSpPr>
          <p:nvPr>
            <p:ph type="dt" idx="1"/>
          </p:nvPr>
        </p:nvSpPr>
        <p:spPr>
          <a:xfrm>
            <a:off x="5273004" y="0"/>
            <a:ext cx="4033943" cy="352375"/>
          </a:xfrm>
          <a:prstGeom prst="rect">
            <a:avLst/>
          </a:prstGeom>
        </p:spPr>
        <p:txBody>
          <a:bodyPr vert="horz" lIns="93324" tIns="46662" rIns="93324" bIns="46662" rtlCol="0"/>
          <a:lstStyle>
            <a:lvl1pPr algn="r">
              <a:defRPr sz="1200"/>
            </a:lvl1pPr>
          </a:lstStyle>
          <a:p>
            <a:fld id="{49A4914E-9BCE-440D-8562-8B64B9225FE2}" type="datetimeFigureOut">
              <a:rPr lang="en-IN" smtClean="0"/>
              <a:pPr/>
              <a:t>22-04-2022</a:t>
            </a:fld>
            <a:endParaRPr lang="en-IN"/>
          </a:p>
        </p:txBody>
      </p:sp>
      <p:sp>
        <p:nvSpPr>
          <p:cNvPr id="4" name="Slide Image Placeholder 3"/>
          <p:cNvSpPr>
            <a:spLocks noGrp="1" noRot="1" noChangeAspect="1"/>
          </p:cNvSpPr>
          <p:nvPr>
            <p:ph type="sldImg" idx="2"/>
          </p:nvPr>
        </p:nvSpPr>
        <p:spPr>
          <a:xfrm>
            <a:off x="2547938" y="877888"/>
            <a:ext cx="4213225" cy="2370137"/>
          </a:xfrm>
          <a:prstGeom prst="rect">
            <a:avLst/>
          </a:prstGeom>
          <a:noFill/>
          <a:ln w="12700">
            <a:solidFill>
              <a:prstClr val="black"/>
            </a:solidFill>
          </a:ln>
        </p:spPr>
        <p:txBody>
          <a:bodyPr vert="horz" lIns="93324" tIns="46662" rIns="93324" bIns="46662" rtlCol="0" anchor="ctr"/>
          <a:lstStyle/>
          <a:p>
            <a:endParaRPr lang="en-IN"/>
          </a:p>
        </p:txBody>
      </p:sp>
      <p:sp>
        <p:nvSpPr>
          <p:cNvPr id="5" name="Notes Placeholder 4"/>
          <p:cNvSpPr>
            <a:spLocks noGrp="1"/>
          </p:cNvSpPr>
          <p:nvPr>
            <p:ph type="body" sz="quarter" idx="3"/>
          </p:nvPr>
        </p:nvSpPr>
        <p:spPr>
          <a:xfrm>
            <a:off x="930910" y="3379866"/>
            <a:ext cx="7447280" cy="2765346"/>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670727"/>
            <a:ext cx="4033943" cy="352374"/>
          </a:xfrm>
          <a:prstGeom prst="rect">
            <a:avLst/>
          </a:prstGeom>
        </p:spPr>
        <p:txBody>
          <a:bodyPr vert="horz" lIns="93324" tIns="46662" rIns="93324" bIns="46662" rtlCol="0" anchor="b"/>
          <a:lstStyle>
            <a:lvl1pPr algn="l">
              <a:defRPr sz="1200"/>
            </a:lvl1pPr>
          </a:lstStyle>
          <a:p>
            <a:endParaRPr lang="en-IN"/>
          </a:p>
        </p:txBody>
      </p:sp>
      <p:sp>
        <p:nvSpPr>
          <p:cNvPr id="7" name="Slide Number Placeholder 6"/>
          <p:cNvSpPr>
            <a:spLocks noGrp="1"/>
          </p:cNvSpPr>
          <p:nvPr>
            <p:ph type="sldNum" sz="quarter" idx="5"/>
          </p:nvPr>
        </p:nvSpPr>
        <p:spPr>
          <a:xfrm>
            <a:off x="5273004" y="6670727"/>
            <a:ext cx="4033943" cy="352374"/>
          </a:xfrm>
          <a:prstGeom prst="rect">
            <a:avLst/>
          </a:prstGeom>
        </p:spPr>
        <p:txBody>
          <a:bodyPr vert="horz" lIns="93324" tIns="46662" rIns="93324" bIns="46662" rtlCol="0" anchor="b"/>
          <a:lstStyle>
            <a:lvl1pPr algn="r">
              <a:defRPr sz="1200"/>
            </a:lvl1pPr>
          </a:lstStyle>
          <a:p>
            <a:fld id="{85BB2791-3803-4408-A44C-1C2C14789E9E}" type="slidenum">
              <a:rPr lang="en-IN" smtClean="0"/>
              <a:pPr/>
              <a:t>‹#›</a:t>
            </a:fld>
            <a:endParaRPr lang="en-IN"/>
          </a:p>
        </p:txBody>
      </p:sp>
    </p:spTree>
    <p:extLst>
      <p:ext uri="{BB962C8B-B14F-4D97-AF65-F5344CB8AC3E}">
        <p14:creationId xmlns:p14="http://schemas.microsoft.com/office/powerpoint/2010/main" val="5821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4.1</a:t>
            </a:r>
          </a:p>
        </p:txBody>
      </p:sp>
    </p:spTree>
    <p:extLst>
      <p:ext uri="{BB962C8B-B14F-4D97-AF65-F5344CB8AC3E}">
        <p14:creationId xmlns:p14="http://schemas.microsoft.com/office/powerpoint/2010/main" val="3638269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4.2</a:t>
            </a:r>
          </a:p>
        </p:txBody>
      </p:sp>
    </p:spTree>
    <p:extLst>
      <p:ext uri="{BB962C8B-B14F-4D97-AF65-F5344CB8AC3E}">
        <p14:creationId xmlns:p14="http://schemas.microsoft.com/office/powerpoint/2010/main" val="1812662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5BB2791-3803-4408-A44C-1C2C14789E9E}" type="slidenum">
              <a:rPr lang="en-IN" smtClean="0"/>
              <a:pPr/>
              <a:t>46</a:t>
            </a:fld>
            <a:endParaRPr lang="en-IN"/>
          </a:p>
        </p:txBody>
      </p:sp>
    </p:spTree>
    <p:extLst>
      <p:ext uri="{BB962C8B-B14F-4D97-AF65-F5344CB8AC3E}">
        <p14:creationId xmlns:p14="http://schemas.microsoft.com/office/powerpoint/2010/main" val="3827656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5.1</a:t>
            </a:r>
          </a:p>
        </p:txBody>
      </p:sp>
    </p:spTree>
    <p:extLst>
      <p:ext uri="{BB962C8B-B14F-4D97-AF65-F5344CB8AC3E}">
        <p14:creationId xmlns:p14="http://schemas.microsoft.com/office/powerpoint/2010/main" val="3204319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4770348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8839200" y="0"/>
            <a:ext cx="27432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609600" y="274639"/>
            <a:ext cx="80264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6038973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11582400" cy="2743200"/>
          </a:xfrm>
          <a:prstGeom prst="rect">
            <a:avLst/>
          </a:prstGeom>
          <a:solidFill>
            <a:srgbClr val="101141"/>
          </a:solidFill>
          <a:ln w="12700">
            <a:miter lim="400000"/>
          </a:ln>
        </p:spPr>
        <p:txBody>
          <a:bodyPr lIns="0" tIns="0" rIns="0" bIns="0" anchor="ctr"/>
          <a:lstStyle/>
          <a:p>
            <a:pPr algn="ctr">
              <a:defRPr>
                <a:solidFill>
                  <a:srgbClr val="FFFFFF"/>
                </a:solidFill>
                <a:latin typeface="Arial"/>
                <a:ea typeface="Arial"/>
                <a:cs typeface="Arial"/>
                <a:sym typeface="Arial"/>
              </a:defRPr>
            </a:pPr>
            <a:endParaRPr sz="1800" kern="0">
              <a:solidFill>
                <a:srgbClr val="FFFFFF"/>
              </a:solidFill>
              <a:latin typeface="Arial"/>
              <a:ea typeface="Arial"/>
              <a:cs typeface="Arial"/>
              <a:sym typeface="Arial"/>
            </a:endParaRPr>
          </a:p>
        </p:txBody>
      </p:sp>
      <p:sp>
        <p:nvSpPr>
          <p:cNvPr id="48" name="Shape 48"/>
          <p:cNvSpPr/>
          <p:nvPr/>
        </p:nvSpPr>
        <p:spPr>
          <a:xfrm>
            <a:off x="3860800" y="6096000"/>
            <a:ext cx="3860800" cy="76200"/>
          </a:xfrm>
          <a:prstGeom prst="rect">
            <a:avLst/>
          </a:prstGeom>
          <a:solidFill>
            <a:srgbClr val="76C2E5"/>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49" name="Shape 49"/>
          <p:cNvSpPr/>
          <p:nvPr/>
        </p:nvSpPr>
        <p:spPr>
          <a:xfrm>
            <a:off x="0" y="6096000"/>
            <a:ext cx="3860800" cy="76200"/>
          </a:xfrm>
          <a:prstGeom prst="rect">
            <a:avLst/>
          </a:prstGeom>
          <a:solidFill>
            <a:srgbClr val="FCB017"/>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50" name="Shape 50"/>
          <p:cNvSpPr/>
          <p:nvPr/>
        </p:nvSpPr>
        <p:spPr>
          <a:xfrm>
            <a:off x="7721600" y="6096000"/>
            <a:ext cx="3860800" cy="76200"/>
          </a:xfrm>
          <a:prstGeom prst="rect">
            <a:avLst/>
          </a:prstGeom>
          <a:solidFill>
            <a:srgbClr val="FF0000"/>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pic>
        <p:nvPicPr>
          <p:cNvPr id="51" name="image2.png" descr="BITS_university_logo_whitevert.png"/>
          <p:cNvPicPr/>
          <p:nvPr/>
        </p:nvPicPr>
        <p:blipFill>
          <a:blip r:embed="rId3"/>
          <a:srcRect t="2" b="28591"/>
          <a:stretch>
            <a:fillRect/>
          </a:stretch>
        </p:blipFill>
        <p:spPr>
          <a:xfrm>
            <a:off x="101600" y="3352800"/>
            <a:ext cx="2743200" cy="1979614"/>
          </a:xfrm>
          <a:prstGeom prst="rect">
            <a:avLst/>
          </a:prstGeom>
          <a:ln w="12700">
            <a:miter lim="400000"/>
          </a:ln>
        </p:spPr>
      </p:pic>
      <p:sp>
        <p:nvSpPr>
          <p:cNvPr id="52" name="Shape 52"/>
          <p:cNvSpPr/>
          <p:nvPr/>
        </p:nvSpPr>
        <p:spPr>
          <a:xfrm>
            <a:off x="-101600" y="5257801"/>
            <a:ext cx="2946400" cy="53860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900" b="1" kern="0" spc="-150">
                <a:solidFill>
                  <a:srgbClr val="FFFFFF"/>
                </a:solidFill>
                <a:latin typeface="Arial"/>
                <a:ea typeface="Arial"/>
                <a:cs typeface="Arial"/>
                <a:sym typeface="Arial"/>
              </a:rPr>
              <a:t>BITS</a:t>
            </a:r>
            <a:r>
              <a:rPr sz="2900" kern="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3352800" y="5359400"/>
            <a:ext cx="80264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3352800" y="3784600"/>
            <a:ext cx="80264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extLst>
      <p:ext uri="{BB962C8B-B14F-4D97-AF65-F5344CB8AC3E}">
        <p14:creationId xmlns:p14="http://schemas.microsoft.com/office/powerpoint/2010/main" val="1877498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2667388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4368800" y="6596063"/>
            <a:ext cx="7823200" cy="26161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779184" y="6550026"/>
            <a:ext cx="9412816" cy="49213"/>
            <a:chOff x="0" y="0"/>
            <a:chExt cx="7059611" cy="49212"/>
          </a:xfrm>
        </p:grpSpPr>
        <p:sp>
          <p:nvSpPr>
            <p:cNvPr id="58" name="Shape 58"/>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sp>
          <p:nvSpPr>
            <p:cNvPr id="59" name="Shape 59"/>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sp>
          <p:nvSpPr>
            <p:cNvPr id="60" name="Shape 60"/>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grpSp>
      <p:grpSp>
        <p:nvGrpSpPr>
          <p:cNvPr id="66" name="Group 66"/>
          <p:cNvGrpSpPr/>
          <p:nvPr/>
        </p:nvGrpSpPr>
        <p:grpSpPr>
          <a:xfrm>
            <a:off x="2844800" y="6553200"/>
            <a:ext cx="9347201" cy="46038"/>
            <a:chOff x="0" y="0"/>
            <a:chExt cx="7010400" cy="46037"/>
          </a:xfrm>
        </p:grpSpPr>
        <p:sp>
          <p:nvSpPr>
            <p:cNvPr id="63" name="Shape 63"/>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sp>
          <p:nvSpPr>
            <p:cNvPr id="64" name="Shape 64"/>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sp>
          <p:nvSpPr>
            <p:cNvPr id="65" name="Shape 65"/>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grpSp>
      <p:grpSp>
        <p:nvGrpSpPr>
          <p:cNvPr id="70" name="Group 70"/>
          <p:cNvGrpSpPr/>
          <p:nvPr/>
        </p:nvGrpSpPr>
        <p:grpSpPr>
          <a:xfrm>
            <a:off x="-1" y="1295400"/>
            <a:ext cx="9347201" cy="46038"/>
            <a:chOff x="0" y="0"/>
            <a:chExt cx="7010400" cy="46037"/>
          </a:xfrm>
        </p:grpSpPr>
        <p:sp>
          <p:nvSpPr>
            <p:cNvPr id="67" name="Shape 67"/>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sp>
          <p:nvSpPr>
            <p:cNvPr id="68" name="Shape 68"/>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sp>
          <p:nvSpPr>
            <p:cNvPr id="69" name="Shape 69"/>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algn="ctr">
                <a:defRPr>
                  <a:solidFill>
                    <a:srgbClr val="FFFFFF"/>
                  </a:solidFill>
                </a:defRPr>
              </a:pPr>
              <a:endParaRPr sz="1800">
                <a:solidFill>
                  <a:srgbClr val="FFFFFF"/>
                </a:solidFill>
              </a:endParaRPr>
            </a:p>
          </p:txBody>
        </p:sp>
      </p:grpSp>
      <p:sp>
        <p:nvSpPr>
          <p:cNvPr id="71" name="Shape 71"/>
          <p:cNvSpPr>
            <a:spLocks noGrp="1"/>
          </p:cNvSpPr>
          <p:nvPr>
            <p:ph type="body" idx="1"/>
          </p:nvPr>
        </p:nvSpPr>
        <p:spPr>
          <a:xfrm>
            <a:off x="406400" y="1493838"/>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8737600" y="6217852"/>
            <a:ext cx="2844800" cy="276999"/>
          </a:xfrm>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082397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963084" y="4406901"/>
            <a:ext cx="103632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096989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609600" y="1600200"/>
            <a:ext cx="53848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2248714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609600" y="256810"/>
            <a:ext cx="109728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609600" y="1435466"/>
            <a:ext cx="5386917"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7465568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944662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3869863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609600" y="0"/>
            <a:ext cx="4011085"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4766733" y="273050"/>
            <a:ext cx="6815667"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9646892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2389718" y="4800600"/>
            <a:ext cx="73152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2389718" y="5367338"/>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6549327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2999665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7"/>
            <a:ext cx="109728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8737600" y="6400414"/>
            <a:ext cx="2844800" cy="276999"/>
          </a:xfrm>
          <a:prstGeom prst="rect">
            <a:avLst/>
          </a:prstGeom>
          <a:ln w="12700">
            <a:miter lim="400000"/>
          </a:ln>
        </p:spPr>
        <p:txBody>
          <a:bodyPr lIns="45719" rIns="45719" anchor="ctr">
            <a:spAutoFit/>
          </a:bodyPr>
          <a:lstStyle>
            <a:lvl1pPr algn="r">
              <a:defRPr sz="1200">
                <a:solidFill>
                  <a:srgbClr val="888888"/>
                </a:solidFill>
              </a:defRPr>
            </a:lvl1pPr>
          </a:lstStyle>
          <a:p>
            <a:fld id="{86CB4B4D-7CA3-9044-876B-883B54F8677D}" type="slidenum">
              <a:rPr kern="0">
                <a:latin typeface="Calibri"/>
                <a:sym typeface="Calibri"/>
              </a:rPr>
              <a:pPr/>
              <a:t>‹#›</a:t>
            </a:fld>
            <a:endParaRPr kern="0">
              <a:latin typeface="Calibri"/>
              <a:sym typeface="Calibri"/>
            </a:endParaRPr>
          </a:p>
        </p:txBody>
      </p:sp>
    </p:spTree>
    <p:extLst>
      <p:ext uri="{BB962C8B-B14F-4D97-AF65-F5344CB8AC3E}">
        <p14:creationId xmlns:p14="http://schemas.microsoft.com/office/powerpoint/2010/main" val="2526447374"/>
      </p:ext>
    </p:extLst>
  </p:cSld>
  <p:clrMap bg1="lt1" tx1="dk1" bg2="lt2" tx2="dk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9" r:id="rId12"/>
    <p:sldLayoutId id="2147483690" r:id="rId13"/>
  </p:sldLayoutIdLst>
  <p:transition spd="med"/>
  <p:hf hdr="0" dt="0"/>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emf"/><Relationship Id="rId1" Type="http://schemas.openxmlformats.org/officeDocument/2006/relationships/slideLayout" Target="../slideLayouts/slideLayout12.xml"/><Relationship Id="rId6" Type="http://schemas.openxmlformats.org/officeDocument/2006/relationships/image" Target="../media/image16.emf"/><Relationship Id="rId5" Type="http://schemas.openxmlformats.org/officeDocument/2006/relationships/customXml" Target="../ink/ink2.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12.xml"/><Relationship Id="rId5" Type="http://schemas.openxmlformats.org/officeDocument/2006/relationships/image" Target="../media/image22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1.emf"/><Relationship Id="rId1" Type="http://schemas.openxmlformats.org/officeDocument/2006/relationships/slideLayout" Target="../slideLayouts/slideLayout12.xml"/><Relationship Id="rId6" Type="http://schemas.openxmlformats.org/officeDocument/2006/relationships/image" Target="../media/image4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hyperlink" Target="https://cloud.google.com/community/tutorials/python-gae-quickstart" TargetMode="Externa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loud.google.com/appengine/docs/quotas" TargetMode="Externa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419100" y="242811"/>
            <a:ext cx="6019800" cy="67710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kern="0" dirty="0">
                <a:solidFill>
                  <a:srgbClr val="FFFFFF"/>
                </a:solidFill>
                <a:latin typeface="Calibri"/>
                <a:sym typeface="Calibri"/>
              </a:rPr>
              <a:t>Cloud Computing</a:t>
            </a:r>
          </a:p>
        </p:txBody>
      </p:sp>
      <p:sp>
        <p:nvSpPr>
          <p:cNvPr id="76" name="Shape 76"/>
          <p:cNvSpPr/>
          <p:nvPr/>
        </p:nvSpPr>
        <p:spPr>
          <a:xfrm>
            <a:off x="2590800" y="6488112"/>
            <a:ext cx="1676400"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b="1">
                <a:solidFill>
                  <a:srgbClr val="FFFF00"/>
                </a:solidFill>
              </a:defRPr>
            </a:lvl1pPr>
          </a:lstStyle>
          <a:p>
            <a:pPr>
              <a:defRPr b="0">
                <a:solidFill>
                  <a:srgbClr val="000000"/>
                </a:solidFill>
              </a:defRPr>
            </a:pPr>
            <a:endParaRPr kern="0" dirty="0">
              <a:latin typeface="Calibri"/>
              <a:sym typeface="Calibri"/>
            </a:endParaRPr>
          </a:p>
        </p:txBody>
      </p:sp>
      <p:sp>
        <p:nvSpPr>
          <p:cNvPr id="2" name="TextBox 1"/>
          <p:cNvSpPr txBox="1"/>
          <p:nvPr/>
        </p:nvSpPr>
        <p:spPr>
          <a:xfrm>
            <a:off x="2590800" y="3744685"/>
            <a:ext cx="8882743" cy="224676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lgn="ctr" latinLnBrk="1" hangingPunct="0"/>
            <a:r>
              <a:rPr kumimoji="0" lang="en-US" sz="2800" b="1" i="0" u="none" strike="noStrike" cap="none" spc="0" normalizeH="0" baseline="0" dirty="0">
                <a:ln>
                  <a:noFill/>
                </a:ln>
                <a:solidFill>
                  <a:schemeClr val="bg1"/>
                </a:solidFill>
                <a:effectLst/>
                <a:uFillTx/>
                <a:latin typeface="Calibri"/>
                <a:ea typeface="Calibri"/>
                <a:cs typeface="Calibri"/>
                <a:sym typeface="Calibri"/>
              </a:rPr>
              <a:t>Module</a:t>
            </a:r>
            <a:r>
              <a:rPr kumimoji="0" lang="en-US" sz="2800" b="1" i="0" u="none" strike="noStrike" cap="none" spc="0" normalizeH="0" dirty="0">
                <a:ln>
                  <a:noFill/>
                </a:ln>
                <a:solidFill>
                  <a:schemeClr val="bg1"/>
                </a:solidFill>
                <a:effectLst/>
                <a:uFillTx/>
                <a:latin typeface="Calibri"/>
                <a:ea typeface="Calibri"/>
                <a:cs typeface="Calibri"/>
                <a:sym typeface="Calibri"/>
              </a:rPr>
              <a:t> 5</a:t>
            </a:r>
          </a:p>
          <a:p>
            <a:pPr algn="ctr" latinLnBrk="1" hangingPunct="0"/>
            <a:r>
              <a:rPr lang="en-US" sz="2800" b="1" dirty="0">
                <a:solidFill>
                  <a:schemeClr val="tx2"/>
                </a:solidFill>
              </a:rPr>
              <a:t>Platform as a Service (PaaS) and </a:t>
            </a:r>
          </a:p>
          <a:p>
            <a:pPr algn="ctr" latinLnBrk="1" hangingPunct="0"/>
            <a:r>
              <a:rPr lang="en-US" sz="2800" b="1" dirty="0">
                <a:solidFill>
                  <a:schemeClr val="tx2"/>
                </a:solidFill>
              </a:rPr>
              <a:t>Software as a Service (SaaS)</a:t>
            </a:r>
            <a:endParaRPr lang="en-IN" sz="2800" dirty="0">
              <a:solidFill>
                <a:schemeClr val="tx2"/>
              </a:solidFill>
            </a:endParaRPr>
          </a:p>
          <a:p>
            <a:pPr lvl="0" algn="ctr" latinLnBrk="1" hangingPunct="0"/>
            <a:endParaRPr kumimoji="0" lang="en-US" sz="2800" b="1" i="0" u="none" strike="noStrike" cap="none" spc="0" normalizeH="0" dirty="0">
              <a:ln>
                <a:noFill/>
              </a:ln>
              <a:solidFill>
                <a:schemeClr val="bg1"/>
              </a:solidFill>
              <a:effectLst/>
              <a:uFillTx/>
              <a:latin typeface="Calibri"/>
              <a:ea typeface="Calibri"/>
              <a:cs typeface="Calibri"/>
              <a:sym typeface="Calibri"/>
            </a:endParaRPr>
          </a:p>
          <a:p>
            <a:pPr lvl="0" algn="ctr" latinLnBrk="1" hangingPunct="0"/>
            <a:r>
              <a:rPr kumimoji="0" lang="en-US" sz="1600" b="0" i="0" u="none" strike="noStrike" cap="none" spc="0" normalizeH="0" dirty="0">
                <a:ln>
                  <a:noFill/>
                </a:ln>
                <a:solidFill>
                  <a:schemeClr val="bg1"/>
                </a:solidFill>
                <a:effectLst/>
                <a:uFillTx/>
                <a:latin typeface="Calibri"/>
                <a:ea typeface="Calibri"/>
                <a:cs typeface="Calibri"/>
                <a:sym typeface="Calibri"/>
              </a:rPr>
              <a:t> </a:t>
            </a:r>
            <a:endParaRPr lang="en-IN" sz="1200" dirty="0">
              <a:solidFill>
                <a:schemeClr val="bg1"/>
              </a:solidFill>
            </a:endParaRPr>
          </a:p>
          <a:p>
            <a:pPr marL="0" marR="0" indent="0" algn="ctr" defTabSz="914400" rtl="0" fontAlgn="auto" latinLnBrk="1" hangingPunct="0">
              <a:lnSpc>
                <a:spcPct val="100000"/>
              </a:lnSpc>
              <a:spcBef>
                <a:spcPts val="0"/>
              </a:spcBef>
              <a:spcAft>
                <a:spcPts val="0"/>
              </a:spcAft>
              <a:buClrTx/>
              <a:buSzTx/>
              <a:buFontTx/>
              <a:buNone/>
              <a:tabLst/>
            </a:pPr>
            <a:endParaRPr kumimoji="0" lang="en-IN" sz="12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81542880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Uses of PaaS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10</a:t>
            </a:fld>
            <a:endParaRPr lang="en-US" dirty="0">
              <a:solidFill>
                <a:prstClr val="black">
                  <a:tint val="75000"/>
                </a:prstClr>
              </a:solidFill>
            </a:endParaRPr>
          </a:p>
        </p:txBody>
      </p:sp>
      <p:sp>
        <p:nvSpPr>
          <p:cNvPr id="4" name="TextBox 3"/>
          <p:cNvSpPr txBox="1"/>
          <p:nvPr/>
        </p:nvSpPr>
        <p:spPr>
          <a:xfrm>
            <a:off x="740229" y="1756229"/>
            <a:ext cx="10000342" cy="55707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dirty="0"/>
              <a:t>PaaS systems can be used to host a variety of cloud services.</a:t>
            </a:r>
          </a:p>
          <a:p>
            <a:pPr marL="285750" indent="-285750">
              <a:buFont typeface="Arial" panose="020B0604020202020204" pitchFamily="34" charset="0"/>
              <a:buChar char="•"/>
            </a:pPr>
            <a:r>
              <a:rPr lang="en-IN" sz="2400" dirty="0"/>
              <a:t>PaaS can be used </a:t>
            </a:r>
            <a:r>
              <a:rPr lang="en-US" sz="2400" dirty="0"/>
              <a:t>by online portal-based applications like Facebook that need to scale to thousands of users. </a:t>
            </a:r>
          </a:p>
          <a:p>
            <a:pPr marL="285750" indent="-285750">
              <a:buFont typeface="Arial" panose="020B0604020202020204" pitchFamily="34" charset="0"/>
              <a:buChar char="•"/>
            </a:pPr>
            <a:r>
              <a:rPr lang="en-US" sz="2400" dirty="0"/>
              <a:t>Startups who wants to host their new application in a Software-as-a-Service model without any upfront cost for hardware or system software, as well as benefit from the flexibility in scaling to a large number of </a:t>
            </a:r>
            <a:r>
              <a:rPr lang="en-IN" sz="2400" dirty="0"/>
              <a:t>users.</a:t>
            </a:r>
          </a:p>
          <a:p>
            <a:pPr marL="285750" indent="-285750">
              <a:buFont typeface="Arial" panose="020B0604020202020204" pitchFamily="34" charset="0"/>
              <a:buChar char="•"/>
            </a:pPr>
            <a:r>
              <a:rPr lang="en-US" sz="2400" dirty="0"/>
              <a:t>Enterprise's can deploy their Line-of-Business applications in the cloud, taking advantage of the scale and availability while still maintaining security and privacy of data.</a:t>
            </a:r>
          </a:p>
          <a:p>
            <a:pPr lvl="0"/>
            <a:r>
              <a:rPr kumimoji="0" lang="en-US" sz="2800" b="1" i="0" u="none" strike="noStrike" cap="none" spc="0" normalizeH="0" baseline="0" dirty="0">
                <a:ln>
                  <a:noFill/>
                </a:ln>
                <a:solidFill>
                  <a:srgbClr val="000000"/>
                </a:solidFill>
                <a:effectLst/>
                <a:uFillTx/>
                <a:latin typeface="Calibri"/>
                <a:ea typeface="Calibri"/>
                <a:cs typeface="Calibri"/>
                <a:sym typeface="Calibri"/>
              </a:rPr>
              <a:t>Note: </a:t>
            </a:r>
            <a:r>
              <a:rPr lang="en-US" sz="2400" dirty="0"/>
              <a:t>PaaS does not typically replace a business' entire infrastructure. Instead, a business relies on PaaS providers for key services, such as Java development or application hosting.</a:t>
            </a:r>
          </a:p>
          <a:p>
            <a:endParaRPr kumimoji="0" lang="en-IN" sz="40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96551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p:cNvSpPr>
          <p:nvPr>
            <p:ph type="body" idx="1"/>
          </p:nvPr>
        </p:nvSpPr>
        <p:spPr>
          <a:xfrm>
            <a:off x="754743" y="1493838"/>
            <a:ext cx="9535886" cy="5059363"/>
          </a:xfrm>
          <a:prstGeom prst="rect">
            <a:avLst/>
          </a:prstGeom>
        </p:spPr>
        <p:txBody>
          <a:bodyPr/>
          <a:lstStyle/>
          <a:p>
            <a:pPr lvl="0">
              <a:lnSpc>
                <a:spcPct val="80000"/>
              </a:lnSpc>
              <a:buFont typeface="Arial" panose="020B0604020202020204" pitchFamily="34" charset="0"/>
              <a:buChar char="•"/>
              <a:defRPr sz="1800"/>
            </a:pPr>
            <a:r>
              <a:rPr sz="2200" dirty="0"/>
              <a:t>	Deploying a typical business tool locally might require an IT team to</a:t>
            </a:r>
            <a:r>
              <a:rPr lang="en-US" sz="2200" dirty="0"/>
              <a:t>:</a:t>
            </a:r>
          </a:p>
          <a:p>
            <a:pPr marL="0" lvl="0" indent="0">
              <a:lnSpc>
                <a:spcPct val="80000"/>
              </a:lnSpc>
              <a:defRPr sz="1800"/>
            </a:pPr>
            <a:r>
              <a:rPr lang="en-US" sz="2200" dirty="0"/>
              <a:t>    - To</a:t>
            </a:r>
            <a:r>
              <a:rPr sz="2200" dirty="0"/>
              <a:t> buy and install hardware, operating systems, middleware (such as databases, Web servers and so on) the actual application</a:t>
            </a:r>
            <a:r>
              <a:rPr lang="en-US" sz="2200" dirty="0"/>
              <a:t>.</a:t>
            </a:r>
          </a:p>
          <a:p>
            <a:pPr marL="0" lvl="0" indent="0">
              <a:lnSpc>
                <a:spcPct val="80000"/>
              </a:lnSpc>
              <a:defRPr sz="1800"/>
            </a:pPr>
            <a:r>
              <a:rPr lang="en-US" sz="2200" dirty="0"/>
              <a:t>   - To </a:t>
            </a:r>
            <a:r>
              <a:rPr sz="2200" dirty="0"/>
              <a:t>define user access or security</a:t>
            </a:r>
            <a:r>
              <a:rPr lang="en-US" sz="2200" dirty="0"/>
              <a:t>.</a:t>
            </a:r>
          </a:p>
          <a:p>
            <a:pPr marL="0" lvl="0" indent="0">
              <a:lnSpc>
                <a:spcPct val="80000"/>
              </a:lnSpc>
              <a:defRPr sz="1800"/>
            </a:pPr>
            <a:r>
              <a:rPr lang="en-US" sz="2200" dirty="0"/>
              <a:t>   -To </a:t>
            </a:r>
            <a:r>
              <a:rPr sz="2200" dirty="0"/>
              <a:t> add the application to existing systems management or application performance monitoring (APM) tools.</a:t>
            </a:r>
            <a:endParaRPr lang="en-US" sz="2200" dirty="0"/>
          </a:p>
          <a:p>
            <a:pPr lvl="0">
              <a:lnSpc>
                <a:spcPct val="80000"/>
              </a:lnSpc>
              <a:defRPr sz="1800"/>
            </a:pPr>
            <a:r>
              <a:rPr lang="en-US" sz="2200" dirty="0"/>
              <a:t>  </a:t>
            </a:r>
          </a:p>
          <a:p>
            <a:pPr lvl="0">
              <a:lnSpc>
                <a:spcPct val="80000"/>
              </a:lnSpc>
              <a:buFont typeface="Arial" panose="020B0604020202020204" pitchFamily="34" charset="0"/>
              <a:buChar char="•"/>
              <a:defRPr sz="1800"/>
            </a:pPr>
            <a:r>
              <a:rPr lang="en-US" sz="2200" dirty="0"/>
              <a:t>   </a:t>
            </a:r>
            <a:r>
              <a:rPr sz="2200" dirty="0"/>
              <a:t> IT teams must then maintain all of these resources over time. </a:t>
            </a:r>
          </a:p>
          <a:p>
            <a:pPr lvl="0">
              <a:lnSpc>
                <a:spcPct val="80000"/>
              </a:lnSpc>
              <a:defRPr sz="1800"/>
            </a:pPr>
            <a:r>
              <a:rPr sz="2200" dirty="0"/>
              <a:t>	</a:t>
            </a:r>
            <a:endParaRPr lang="en-US" sz="2200" dirty="0"/>
          </a:p>
          <a:p>
            <a:pPr lvl="0">
              <a:lnSpc>
                <a:spcPct val="80000"/>
              </a:lnSpc>
              <a:defRPr sz="1800"/>
            </a:pPr>
            <a:r>
              <a:rPr sz="2200" b="1" dirty="0" err="1"/>
              <a:t>Paas</a:t>
            </a:r>
            <a:r>
              <a:rPr sz="2200" b="1" dirty="0"/>
              <a:t> solution</a:t>
            </a:r>
            <a:r>
              <a:rPr sz="2200" dirty="0"/>
              <a:t>: A PaaS provider</a:t>
            </a:r>
            <a:r>
              <a:rPr lang="en-US" sz="2200" dirty="0"/>
              <a:t> </a:t>
            </a:r>
            <a:r>
              <a:rPr sz="2200" dirty="0"/>
              <a:t>supports all the underlying computing and software;– usually through a Web browser </a:t>
            </a:r>
            <a:r>
              <a:rPr sz="2200" dirty="0" err="1"/>
              <a:t>interfac</a:t>
            </a:r>
            <a:r>
              <a:rPr lang="en-US" sz="2200" b="1" dirty="0" err="1"/>
              <a:t>users</a:t>
            </a:r>
            <a:r>
              <a:rPr lang="en-US" sz="2200" b="1" dirty="0"/>
              <a:t> only need to log in and start using the platform </a:t>
            </a:r>
            <a:r>
              <a:rPr sz="2200" dirty="0"/>
              <a:t>e.</a:t>
            </a:r>
          </a:p>
        </p:txBody>
      </p:sp>
      <p:sp>
        <p:nvSpPr>
          <p:cNvPr id="105" name="Shape 105"/>
          <p:cNvSpPr/>
          <p:nvPr/>
        </p:nvSpPr>
        <p:spPr>
          <a:xfrm>
            <a:off x="1828799" y="152400"/>
            <a:ext cx="9187544"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Paa</a:t>
            </a:r>
            <a:r>
              <a:rPr lang="en-US" sz="3200" dirty="0"/>
              <a:t>S</a:t>
            </a:r>
            <a:r>
              <a:rPr sz="3200" dirty="0"/>
              <a:t> </a:t>
            </a:r>
            <a:r>
              <a:rPr lang="en-US" sz="3200" dirty="0"/>
              <a:t>Significance through </a:t>
            </a:r>
            <a:r>
              <a:rPr sz="3200" dirty="0"/>
              <a:t>Example</a:t>
            </a:r>
            <a:r>
              <a:rPr lang="en-US" sz="3200" dirty="0"/>
              <a:t> Application</a:t>
            </a:r>
            <a:endParaRPr sz="3200" dirty="0"/>
          </a:p>
        </p:txBody>
      </p:sp>
    </p:spTree>
    <p:extLst>
      <p:ext uri="{BB962C8B-B14F-4D97-AF65-F5344CB8AC3E}">
        <p14:creationId xmlns:p14="http://schemas.microsoft.com/office/powerpoint/2010/main" val="212476745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Popular PaaS Providers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12</a:t>
            </a:fld>
            <a:endParaRPr lang="en-US" dirty="0">
              <a:solidFill>
                <a:prstClr val="black">
                  <a:tint val="75000"/>
                </a:prstClr>
              </a:solidFill>
            </a:endParaRPr>
          </a:p>
        </p:txBody>
      </p:sp>
      <p:sp>
        <p:nvSpPr>
          <p:cNvPr id="4" name="TextBox 3"/>
          <p:cNvSpPr txBox="1"/>
          <p:nvPr/>
        </p:nvSpPr>
        <p:spPr>
          <a:xfrm>
            <a:off x="406400" y="1582057"/>
            <a:ext cx="10682514" cy="18466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3200" b="1" dirty="0">
                <a:solidFill>
                  <a:srgbClr val="000000"/>
                </a:solidFill>
                <a:latin typeface="Calibri"/>
                <a:ea typeface="Calibri"/>
                <a:cs typeface="Calibri"/>
                <a:sym typeface="Calibri"/>
              </a:rPr>
              <a:t>Microsoft Azure</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3200" dirty="0">
                <a:solidFill>
                  <a:srgbClr val="000000"/>
                </a:solidFill>
                <a:latin typeface="Calibri"/>
                <a:ea typeface="Calibri"/>
                <a:cs typeface="Calibri"/>
                <a:sym typeface="Calibri"/>
              </a:rPr>
              <a:t>Google App Engine</a:t>
            </a:r>
          </a:p>
          <a:p>
            <a:pPr marL="285750" indent="-285750" latinLnBrk="1" hangingPunct="0">
              <a:buFont typeface="Arial" panose="020B0604020202020204" pitchFamily="34" charset="0"/>
              <a:buChar char="•"/>
            </a:pPr>
            <a:r>
              <a:rPr lang="en-US" sz="3200" dirty="0">
                <a:solidFill>
                  <a:srgbClr val="000000"/>
                </a:solidFill>
                <a:latin typeface="Calibri"/>
                <a:ea typeface="Calibri"/>
                <a:cs typeface="Calibri"/>
                <a:sym typeface="Calibri"/>
              </a:rPr>
              <a:t>Amazon Web Service (</a:t>
            </a:r>
            <a:r>
              <a:rPr lang="en-US" sz="3200" dirty="0" err="1">
                <a:solidFill>
                  <a:srgbClr val="000000"/>
                </a:solidFill>
                <a:latin typeface="Calibri"/>
                <a:ea typeface="Calibri"/>
                <a:cs typeface="Calibri"/>
                <a:sym typeface="Calibri"/>
              </a:rPr>
              <a:t>BeanStalk</a:t>
            </a:r>
            <a:r>
              <a:rPr lang="en-US" sz="3200" dirty="0">
                <a:solidFill>
                  <a:srgbClr val="000000"/>
                </a:solidFill>
                <a:latin typeface="Calibri"/>
                <a:ea typeface="Calibri"/>
                <a:cs typeface="Calibri"/>
                <a:sym typeface="Calibri"/>
              </a:rPr>
              <a:t>), etc.</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60934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4000" dirty="0"/>
              <a:t>Microsoft Azure Platform</a:t>
            </a:r>
            <a:endParaRPr lang="en-IN" sz="40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13</a:t>
            </a:fld>
            <a:endParaRPr lang="en-US" dirty="0">
              <a:solidFill>
                <a:prstClr val="black">
                  <a:tint val="75000"/>
                </a:prstClr>
              </a:solidFill>
            </a:endParaRPr>
          </a:p>
        </p:txBody>
      </p:sp>
      <p:sp>
        <p:nvSpPr>
          <p:cNvPr id="4" name="TextBox 3"/>
          <p:cNvSpPr txBox="1"/>
          <p:nvPr/>
        </p:nvSpPr>
        <p:spPr>
          <a:xfrm>
            <a:off x="522514" y="1669143"/>
            <a:ext cx="10493829" cy="517064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b="1" dirty="0"/>
              <a:t>Azure</a:t>
            </a:r>
            <a:r>
              <a:rPr lang="en-US" sz="2400" dirty="0"/>
              <a:t> can be thought of as a Cloud Operating System </a:t>
            </a:r>
            <a:r>
              <a:rPr lang="en-IN" sz="2400" dirty="0"/>
              <a:t>over Microsoft blade servers.</a:t>
            </a:r>
          </a:p>
          <a:p>
            <a:pPr marL="285750" indent="-285750">
              <a:buFont typeface="Arial" panose="020B0604020202020204" pitchFamily="34" charset="0"/>
              <a:buChar char="•"/>
            </a:pPr>
            <a:r>
              <a:rPr lang="en-IN" sz="2400" dirty="0"/>
              <a:t>This operating system handles provisioning, </a:t>
            </a:r>
            <a:r>
              <a:rPr lang="en-US" sz="2400" dirty="0"/>
              <a:t>monitoring and complete management of hardware. </a:t>
            </a:r>
          </a:p>
          <a:p>
            <a:pPr marL="285750" indent="-285750">
              <a:buFont typeface="Arial" panose="020B0604020202020204" pitchFamily="34" charset="0"/>
              <a:buChar char="•"/>
            </a:pPr>
            <a:r>
              <a:rPr lang="en-US" sz="2400" dirty="0"/>
              <a:t>It provides a shared pool of </a:t>
            </a:r>
            <a:r>
              <a:rPr lang="en-US" sz="2400" b="1" dirty="0"/>
              <a:t>compute, disk and network resources</a:t>
            </a:r>
            <a:r>
              <a:rPr lang="en-US" sz="2400" dirty="0"/>
              <a:t> to the applications.</a:t>
            </a:r>
          </a:p>
          <a:p>
            <a:pPr marL="285750" indent="-285750">
              <a:buFont typeface="Arial" panose="020B0604020202020204" pitchFamily="34" charset="0"/>
              <a:buChar char="•"/>
            </a:pPr>
            <a:r>
              <a:rPr lang="en-IN" sz="2400" dirty="0"/>
              <a:t>The operating system </a:t>
            </a:r>
            <a:r>
              <a:rPr lang="en-US" sz="2400" dirty="0"/>
              <a:t>also manages the application life-cycle on the platform and provides reliable building blocks for authoring applications such as storage, queuing, caching, access control and connectivity services. </a:t>
            </a:r>
          </a:p>
          <a:p>
            <a:pPr marL="285750" indent="-285750">
              <a:buFont typeface="Arial" panose="020B0604020202020204" pitchFamily="34" charset="0"/>
              <a:buChar char="•"/>
            </a:pPr>
            <a:r>
              <a:rPr lang="en-IN" sz="2400" dirty="0"/>
              <a:t>Azure is primarily </a:t>
            </a:r>
            <a:r>
              <a:rPr lang="en-US" sz="2400" dirty="0"/>
              <a:t>designed for PaaS capabilities, it also includes certain features for Data-as-a-Service (</a:t>
            </a:r>
            <a:r>
              <a:rPr lang="en-US" sz="2400" dirty="0" err="1"/>
              <a:t>DaaS</a:t>
            </a:r>
            <a:r>
              <a:rPr lang="en-US" sz="2400" dirty="0"/>
              <a:t>) and Infrastructure-as-a-Service (IaaS).</a:t>
            </a:r>
            <a:endParaRPr lang="en-US" sz="2400" b="1" dirty="0"/>
          </a:p>
          <a:p>
            <a:endParaRPr lang="en-US" dirty="0"/>
          </a:p>
        </p:txBody>
      </p:sp>
    </p:spTree>
    <p:extLst>
      <p:ext uri="{BB962C8B-B14F-4D97-AF65-F5344CB8AC3E}">
        <p14:creationId xmlns:p14="http://schemas.microsoft.com/office/powerpoint/2010/main" val="8078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4000" dirty="0"/>
              <a:t>Microsoft Azure Platform (</a:t>
            </a:r>
            <a:r>
              <a:rPr lang="en-US" sz="4000" dirty="0" err="1"/>
              <a:t>Cont</a:t>
            </a:r>
            <a:r>
              <a:rPr lang="en-US" sz="4000" dirty="0"/>
              <a:t>…)</a:t>
            </a:r>
            <a:endParaRPr lang="en-IN" sz="40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14</a:t>
            </a:fld>
            <a:endParaRPr lang="en-US" dirty="0">
              <a:solidFill>
                <a:prstClr val="black">
                  <a:tint val="75000"/>
                </a:prstClr>
              </a:solidFill>
            </a:endParaRPr>
          </a:p>
        </p:txBody>
      </p:sp>
      <p:sp>
        <p:nvSpPr>
          <p:cNvPr id="4" name="TextBox 3"/>
          <p:cNvSpPr txBox="1"/>
          <p:nvPr/>
        </p:nvSpPr>
        <p:spPr>
          <a:xfrm>
            <a:off x="522514" y="1669143"/>
            <a:ext cx="10493829" cy="30469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dirty="0"/>
              <a:t>Individual applications are run in virtual machines that offer a Windows Server compatible environment and are managed by the cloud operating system.</a:t>
            </a:r>
          </a:p>
          <a:p>
            <a:pPr marL="285750" indent="-285750">
              <a:buFont typeface="Arial" panose="020B0604020202020204" pitchFamily="34" charset="0"/>
              <a:buChar char="•"/>
            </a:pPr>
            <a:r>
              <a:rPr lang="en-US" sz="2400" dirty="0"/>
              <a:t>In addition, the platform offers a relational database (SQL Azure) and a set of services called </a:t>
            </a:r>
            <a:r>
              <a:rPr lang="en-US" sz="2400" b="1" dirty="0"/>
              <a:t>AppFabric</a:t>
            </a:r>
            <a:r>
              <a:rPr lang="en-US" sz="2400" dirty="0"/>
              <a:t> (formerly known as .NET services) that allow </a:t>
            </a:r>
            <a:r>
              <a:rPr lang="en-US" sz="2400" dirty="0" err="1"/>
              <a:t>on-premise</a:t>
            </a:r>
            <a:r>
              <a:rPr lang="en-US" sz="2400" dirty="0"/>
              <a:t> applications to interoperate with applications hosted in the cloud with secure connectivity, </a:t>
            </a:r>
            <a:r>
              <a:rPr lang="en-IN" sz="2400" dirty="0"/>
              <a:t>messaging, and identity management.</a:t>
            </a:r>
          </a:p>
          <a:p>
            <a:endParaRPr lang="en-US" sz="2400" dirty="0"/>
          </a:p>
        </p:txBody>
      </p:sp>
    </p:spTree>
    <p:extLst>
      <p:ext uri="{BB962C8B-B14F-4D97-AF65-F5344CB8AC3E}">
        <p14:creationId xmlns:p14="http://schemas.microsoft.com/office/powerpoint/2010/main" val="2187225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15</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449943" y="1509486"/>
            <a:ext cx="10464800" cy="4614059"/>
          </a:xfrm>
          <a:prstGeom prst="rect">
            <a:avLst/>
          </a:prstGeom>
        </p:spPr>
      </p:pic>
      <p:sp>
        <p:nvSpPr>
          <p:cNvPr id="5" name="TextBox 4"/>
          <p:cNvSpPr txBox="1"/>
          <p:nvPr/>
        </p:nvSpPr>
        <p:spPr>
          <a:xfrm>
            <a:off x="2627085" y="6123545"/>
            <a:ext cx="4325257"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Schematic View of Azure </a:t>
            </a:r>
            <a:r>
              <a:rPr kumimoji="0" lang="en-US" sz="1800" b="0" i="0" u="none" strike="noStrike" cap="none" spc="0" normalizeH="0" baseline="0" dirty="0" err="1">
                <a:ln>
                  <a:noFill/>
                </a:ln>
                <a:solidFill>
                  <a:srgbClr val="000000"/>
                </a:solidFill>
                <a:effectLst/>
                <a:uFillTx/>
                <a:latin typeface="Calibri"/>
                <a:ea typeface="Calibri"/>
                <a:cs typeface="Calibri"/>
                <a:sym typeface="Calibri"/>
              </a:rPr>
              <a:t>Platfrom</a:t>
            </a:r>
            <a:r>
              <a:rPr kumimoji="0" lang="en-US" sz="1800" b="0" i="0" u="none" strike="noStrike" cap="none" spc="0" normalizeH="0" dirty="0">
                <a:ln>
                  <a:noFill/>
                </a:ln>
                <a:solidFill>
                  <a:srgbClr val="000000"/>
                </a:solidFill>
                <a:effectLst/>
                <a:uFillTx/>
                <a:latin typeface="Calibri"/>
                <a:ea typeface="Calibri"/>
                <a:cs typeface="Calibri"/>
                <a:sym typeface="Calibri"/>
              </a:rPr>
              <a:t> Services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680240" y="363240"/>
              <a:ext cx="327600" cy="187200"/>
            </p14:xfrm>
          </p:contentPart>
        </mc:Choice>
        <mc:Fallback xmlns="">
          <p:pic>
            <p:nvPicPr>
              <p:cNvPr id="2" name="Ink 1"/>
              <p:cNvPicPr/>
              <p:nvPr/>
            </p:nvPicPr>
            <p:blipFill>
              <a:blip r:embed="rId4"/>
              <a:stretch>
                <a:fillRect/>
              </a:stretch>
            </p:blipFill>
            <p:spPr>
              <a:xfrm>
                <a:off x="7677720" y="360720"/>
                <a:ext cx="33264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508920" y="3609360"/>
              <a:ext cx="86760" cy="39600"/>
            </p14:xfrm>
          </p:contentPart>
        </mc:Choice>
        <mc:Fallback xmlns="">
          <p:pic>
            <p:nvPicPr>
              <p:cNvPr id="6" name="Ink 5"/>
              <p:cNvPicPr/>
              <p:nvPr/>
            </p:nvPicPr>
            <p:blipFill>
              <a:blip r:embed="rId6"/>
              <a:stretch>
                <a:fillRect/>
              </a:stretch>
            </p:blipFill>
            <p:spPr>
              <a:xfrm>
                <a:off x="3499560" y="3600000"/>
                <a:ext cx="112320" cy="65160"/>
              </a:xfrm>
              <a:prstGeom prst="rect">
                <a:avLst/>
              </a:prstGeom>
            </p:spPr>
          </p:pic>
        </mc:Fallback>
      </mc:AlternateContent>
      <p:sp>
        <p:nvSpPr>
          <p:cNvPr id="8" name="TextBox 7"/>
          <p:cNvSpPr txBox="1"/>
          <p:nvPr/>
        </p:nvSpPr>
        <p:spPr>
          <a:xfrm>
            <a:off x="725714" y="116114"/>
            <a:ext cx="9956800" cy="7078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sz="4000" b="1" dirty="0">
                <a:solidFill>
                  <a:srgbClr val="000000"/>
                </a:solidFill>
                <a:latin typeface="Calibri"/>
                <a:ea typeface="Calibri"/>
                <a:cs typeface="Calibri"/>
                <a:sym typeface="Calibri"/>
              </a:rPr>
              <a:t>Microsoft Azure Platform</a:t>
            </a:r>
          </a:p>
        </p:txBody>
      </p:sp>
      <p:pic>
        <p:nvPicPr>
          <p:cNvPr id="9" name="Picture 8"/>
          <p:cNvPicPr>
            <a:picLocks noChangeAspect="1"/>
          </p:cNvPicPr>
          <p:nvPr/>
        </p:nvPicPr>
        <p:blipFill>
          <a:blip r:embed="rId2"/>
          <a:stretch>
            <a:fillRect/>
          </a:stretch>
        </p:blipFill>
        <p:spPr>
          <a:xfrm>
            <a:off x="471714" y="1131516"/>
            <a:ext cx="10464800" cy="4614059"/>
          </a:xfrm>
          <a:prstGeom prst="rect">
            <a:avLst/>
          </a:prstGeom>
        </p:spPr>
      </p:pic>
    </p:spTree>
    <p:extLst>
      <p:ext uri="{BB962C8B-B14F-4D97-AF65-F5344CB8AC3E}">
        <p14:creationId xmlns:p14="http://schemas.microsoft.com/office/powerpoint/2010/main" val="1068814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Azure Runtime Environment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16</a:t>
            </a:fld>
            <a:endParaRPr lang="en-US" dirty="0">
              <a:solidFill>
                <a:prstClr val="black">
                  <a:tint val="75000"/>
                </a:prstClr>
              </a:solidFill>
            </a:endParaRPr>
          </a:p>
        </p:txBody>
      </p:sp>
      <p:pic>
        <p:nvPicPr>
          <p:cNvPr id="5" name="Picture 4"/>
          <p:cNvPicPr>
            <a:picLocks noChangeAspect="1"/>
          </p:cNvPicPr>
          <p:nvPr/>
        </p:nvPicPr>
        <p:blipFill>
          <a:blip r:embed="rId2"/>
          <a:stretch>
            <a:fillRect/>
          </a:stretch>
        </p:blipFill>
        <p:spPr>
          <a:xfrm>
            <a:off x="6082721" y="2067501"/>
            <a:ext cx="6007679" cy="3743501"/>
          </a:xfrm>
          <a:prstGeom prst="rect">
            <a:avLst/>
          </a:prstGeom>
        </p:spPr>
      </p:pic>
      <p:sp>
        <p:nvSpPr>
          <p:cNvPr id="6" name="TextBox 5"/>
          <p:cNvSpPr txBox="1"/>
          <p:nvPr/>
        </p:nvSpPr>
        <p:spPr>
          <a:xfrm>
            <a:off x="6837463" y="6029108"/>
            <a:ext cx="5252937"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dirty="0"/>
              <a:t>Windows Azure runtime environment components.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7" name="TextBox 6"/>
          <p:cNvSpPr txBox="1"/>
          <p:nvPr/>
        </p:nvSpPr>
        <p:spPr>
          <a:xfrm>
            <a:off x="304799" y="2067501"/>
            <a:ext cx="5967223" cy="397031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IN" dirty="0"/>
              <a:t>The hosting environment of </a:t>
            </a:r>
            <a:r>
              <a:rPr lang="en-US" dirty="0"/>
              <a:t>Azure is called the Fabric Controller.</a:t>
            </a:r>
          </a:p>
          <a:p>
            <a:pPr marL="285750" indent="-285750">
              <a:buFont typeface="Arial" panose="020B0604020202020204" pitchFamily="34" charset="0"/>
              <a:buChar char="•"/>
            </a:pPr>
            <a:r>
              <a:rPr lang="en-US" dirty="0"/>
              <a:t>It has a pool of individual systems connected on a network and automatically manages resources by load balancing and </a:t>
            </a:r>
            <a:r>
              <a:rPr lang="en-IN" dirty="0"/>
              <a:t>geo-replication.</a:t>
            </a:r>
          </a:p>
          <a:p>
            <a:pPr marL="285750" indent="-285750">
              <a:buFont typeface="Arial" panose="020B0604020202020204" pitchFamily="34" charset="0"/>
              <a:buChar char="•"/>
            </a:pPr>
            <a:r>
              <a:rPr lang="en-US" dirty="0"/>
              <a:t>It manages the application lifecycle without requiring the hosted apps to explicitly deal with the scalability and availability requirements.</a:t>
            </a:r>
          </a:p>
          <a:p>
            <a:pPr marL="285750" indent="-285750">
              <a:buFont typeface="Arial" panose="020B0604020202020204" pitchFamily="34" charset="0"/>
              <a:buChar char="•"/>
            </a:pPr>
            <a:r>
              <a:rPr lang="en-IN" dirty="0"/>
              <a:t>Each </a:t>
            </a:r>
            <a:r>
              <a:rPr lang="en-US" dirty="0"/>
              <a:t>physical machine hosts an Azure agent that manages the machine – starting from   boot up, installation of the operating system and then the application, application monitoring during its execution, and finally even attempting to fix the system if the agent detects any problems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51257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900229" cy="1143000"/>
          </a:xfrm>
        </p:spPr>
        <p:txBody>
          <a:bodyPr/>
          <a:lstStyle/>
          <a:p>
            <a:r>
              <a:rPr lang="en-US" b="0" dirty="0"/>
              <a:t>Bird’s-eye view of the internal modules of the platform.</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17</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167328" y="1295400"/>
            <a:ext cx="7909459" cy="4862344"/>
          </a:xfrm>
          <a:prstGeom prst="rect">
            <a:avLst/>
          </a:prstGeom>
        </p:spPr>
      </p:pic>
      <p:sp>
        <p:nvSpPr>
          <p:cNvPr id="5" name="TextBox 4"/>
          <p:cNvSpPr txBox="1"/>
          <p:nvPr/>
        </p:nvSpPr>
        <p:spPr>
          <a:xfrm>
            <a:off x="7953830" y="1910429"/>
            <a:ext cx="4122056" cy="36933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At the heart of the system are the storage and compute clusters – vast numbers of machines kept in Microsoft data centers. </a:t>
            </a:r>
          </a:p>
          <a:p>
            <a:pPr marL="285750" indent="-285750">
              <a:buFont typeface="Arial" panose="020B0604020202020204" pitchFamily="34" charset="0"/>
              <a:buChar char="•"/>
            </a:pPr>
            <a:r>
              <a:rPr lang="en-US" dirty="0"/>
              <a:t>These machines, the operating systems running on them, and applications are managed by the Fabric Controller. </a:t>
            </a:r>
          </a:p>
          <a:p>
            <a:pPr marL="285750" indent="-285750">
              <a:buFont typeface="Arial" panose="020B0604020202020204" pitchFamily="34" charset="0"/>
              <a:buChar char="•"/>
            </a:pPr>
            <a:r>
              <a:rPr lang="en-US" dirty="0"/>
              <a:t>The external interface of the Azure system consists of a set of </a:t>
            </a:r>
            <a:r>
              <a:rPr lang="en-US" b="1" dirty="0"/>
              <a:t>REST</a:t>
            </a:r>
            <a:r>
              <a:rPr lang="en-US" dirty="0"/>
              <a:t> </a:t>
            </a:r>
            <a:r>
              <a:rPr lang="en-US" b="1" dirty="0"/>
              <a:t>APIs</a:t>
            </a:r>
            <a:r>
              <a:rPr lang="en-US" dirty="0"/>
              <a:t> that perform service management and give users access to the storage system.</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71016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Fabric Controller Architecture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18</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1422400" y="1596571"/>
            <a:ext cx="7561943" cy="4896304"/>
          </a:xfrm>
          <a:prstGeom prst="rect">
            <a:avLst/>
          </a:prstGeom>
        </p:spPr>
      </p:pic>
    </p:spTree>
    <p:extLst>
      <p:ext uri="{BB962C8B-B14F-4D97-AF65-F5344CB8AC3E}">
        <p14:creationId xmlns:p14="http://schemas.microsoft.com/office/powerpoint/2010/main" val="365033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b="0" dirty="0"/>
              <a:t>Fabric Controller</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19</a:t>
            </a:fld>
            <a:endParaRPr lang="en-US" dirty="0">
              <a:solidFill>
                <a:prstClr val="black">
                  <a:tint val="75000"/>
                </a:prstClr>
              </a:solidFill>
            </a:endParaRPr>
          </a:p>
        </p:txBody>
      </p:sp>
      <p:sp>
        <p:nvSpPr>
          <p:cNvPr id="4" name="TextBox 3"/>
          <p:cNvSpPr txBox="1"/>
          <p:nvPr/>
        </p:nvSpPr>
        <p:spPr>
          <a:xfrm>
            <a:off x="522514" y="1799771"/>
            <a:ext cx="9985829" cy="397031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The </a:t>
            </a:r>
            <a:r>
              <a:rPr lang="en-US" b="1" dirty="0"/>
              <a:t>Fabric Controller (FC)</a:t>
            </a:r>
            <a:r>
              <a:rPr lang="en-US" dirty="0"/>
              <a:t> is a distributed program that manages the hardware</a:t>
            </a:r>
          </a:p>
          <a:p>
            <a:r>
              <a:rPr lang="en-US" dirty="0"/>
              <a:t>and applications in a cluster internally used by Azure.</a:t>
            </a:r>
          </a:p>
          <a:p>
            <a:pPr marL="285750" indent="-285750">
              <a:buFont typeface="Arial" panose="020B0604020202020204" pitchFamily="34" charset="0"/>
              <a:buChar char="•"/>
            </a:pPr>
            <a:r>
              <a:rPr lang="en-US" dirty="0"/>
              <a:t>The key task of the Fabric Controller is </a:t>
            </a:r>
            <a:r>
              <a:rPr lang="en-US" b="1" dirty="0"/>
              <a:t>to assign the appropriate resources to an application based on the number of roles, number of role instances, and the upgrade and fault domains specified </a:t>
            </a:r>
            <a:r>
              <a:rPr lang="en-IN" b="1" dirty="0"/>
              <a:t>by the application.</a:t>
            </a:r>
          </a:p>
          <a:p>
            <a:pPr marL="285750" indent="-285750">
              <a:buFont typeface="Arial" panose="020B0604020202020204" pitchFamily="34" charset="0"/>
              <a:buChar char="•"/>
            </a:pPr>
            <a:r>
              <a:rPr lang="en-US" dirty="0"/>
              <a:t>Each machine in the cluster runs a hypervisor which hosts virtual machines running Windows compatible OSes.</a:t>
            </a:r>
          </a:p>
          <a:p>
            <a:pPr marL="285750" indent="-285750">
              <a:buFont typeface="Arial" panose="020B0604020202020204" pitchFamily="34" charset="0"/>
              <a:buChar char="•"/>
            </a:pPr>
            <a:r>
              <a:rPr lang="en-US" dirty="0"/>
              <a:t>The host operating system has an Azure host agent that is responsible for monitoring the health of the physical machine, for starting virtual machine instances, and for reporting the health of the machine to the Fabric Controller.</a:t>
            </a:r>
          </a:p>
          <a:p>
            <a:pPr marL="285750" indent="-285750">
              <a:buFont typeface="Arial" panose="020B0604020202020204" pitchFamily="34" charset="0"/>
              <a:buChar char="•"/>
            </a:pPr>
            <a:r>
              <a:rPr lang="en-US" dirty="0"/>
              <a:t>The FC monitors host agents through a heart-beat mechanism; if the FC detects that a host hasn’t responded to a heartbeat within a pre-determined duration, it considers the machine to be down and takes measures to restore the machine.</a:t>
            </a:r>
          </a:p>
          <a:p>
            <a:pPr marL="285750" indent="-285750">
              <a:buFont typeface="Arial" panose="020B0604020202020204" pitchFamily="34" charset="0"/>
              <a:buChar char="•"/>
            </a:pPr>
            <a:r>
              <a:rPr lang="en-US" dirty="0"/>
              <a:t>Guest operating systems have a guest Azure agent that monitors the role running on the VM.</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990000" y="2118960"/>
              <a:ext cx="1440" cy="2160"/>
            </p14:xfrm>
          </p:contentPart>
        </mc:Choice>
        <mc:Fallback xmlns="">
          <p:pic>
            <p:nvPicPr>
              <p:cNvPr id="8" name="Ink 7"/>
              <p:cNvPicPr/>
              <p:nvPr/>
            </p:nvPicPr>
            <p:blipFill>
              <a:blip r:embed="rId5"/>
              <a:stretch>
                <a:fillRect/>
              </a:stretch>
            </p:blipFill>
            <p:spPr>
              <a:xfrm>
                <a:off x="986040" y="2115360"/>
                <a:ext cx="9000" cy="9720"/>
              </a:xfrm>
              <a:prstGeom prst="rect">
                <a:avLst/>
              </a:prstGeom>
            </p:spPr>
          </p:pic>
        </mc:Fallback>
      </mc:AlternateContent>
    </p:spTree>
    <p:extLst>
      <p:ext uri="{BB962C8B-B14F-4D97-AF65-F5344CB8AC3E}">
        <p14:creationId xmlns:p14="http://schemas.microsoft.com/office/powerpoint/2010/main" val="175331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Agenda</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a:t>
            </a:fld>
            <a:endParaRPr lang="en-US" dirty="0">
              <a:solidFill>
                <a:prstClr val="black">
                  <a:tint val="75000"/>
                </a:prstClr>
              </a:solidFill>
            </a:endParaRPr>
          </a:p>
        </p:txBody>
      </p:sp>
      <p:sp>
        <p:nvSpPr>
          <p:cNvPr id="4" name="TextBox 3"/>
          <p:cNvSpPr txBox="1"/>
          <p:nvPr/>
        </p:nvSpPr>
        <p:spPr>
          <a:xfrm>
            <a:off x="406400" y="1799771"/>
            <a:ext cx="10697029" cy="28623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Platform as a Service (PaaS)</a:t>
            </a:r>
            <a:endParaRPr lang="en-IN" sz="3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Building blocks of PaaS</a:t>
            </a:r>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Characteristics of PAAS</a:t>
            </a:r>
            <a:endParaRPr lang="en-US" sz="3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Windows Azure</a:t>
            </a:r>
            <a:endParaRPr lang="en-US" dirty="0"/>
          </a:p>
          <a:p>
            <a:pPr marL="285750" indent="-285750">
              <a:buFont typeface="Arial" panose="020B0604020202020204" pitchFamily="34" charset="0"/>
              <a:buChar char="•"/>
            </a:pPr>
            <a:r>
              <a:rPr lang="en-IN" sz="3600" dirty="0">
                <a:latin typeface="Times New Roman" panose="02020603050405020304" pitchFamily="18" charset="0"/>
                <a:cs typeface="Times New Roman" panose="02020603050405020304" pitchFamily="18" charset="0"/>
              </a:rPr>
              <a:t>Software as a Service (</a:t>
            </a:r>
            <a:r>
              <a:rPr lang="en-US" sz="3600" dirty="0">
                <a:latin typeface="Times New Roman" panose="02020603050405020304" pitchFamily="18" charset="0"/>
                <a:cs typeface="Times New Roman" panose="02020603050405020304" pitchFamily="18" charset="0"/>
              </a:rPr>
              <a:t>SaaS)</a:t>
            </a:r>
          </a:p>
        </p:txBody>
      </p:sp>
    </p:spTree>
    <p:extLst>
      <p:ext uri="{BB962C8B-B14F-4D97-AF65-F5344CB8AC3E}">
        <p14:creationId xmlns:p14="http://schemas.microsoft.com/office/powerpoint/2010/main" val="240371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20</a:t>
            </a:fld>
            <a:endParaRPr lang="en-US" dirty="0">
              <a:solidFill>
                <a:prstClr val="black">
                  <a:tint val="75000"/>
                </a:prstClr>
              </a:solidFill>
            </a:endParaRPr>
          </a:p>
        </p:txBody>
      </p:sp>
      <p:sp>
        <p:nvSpPr>
          <p:cNvPr id="4" name="TextBox 3"/>
          <p:cNvSpPr txBox="1"/>
          <p:nvPr/>
        </p:nvSpPr>
        <p:spPr>
          <a:xfrm>
            <a:off x="609600" y="1582057"/>
            <a:ext cx="9985829" cy="17543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IN" dirty="0"/>
              <a:t>The guest agent restarts </a:t>
            </a:r>
            <a:r>
              <a:rPr lang="en-US" dirty="0"/>
              <a:t>roles that terminate and keep the host agent informed about the status of the virtual </a:t>
            </a:r>
            <a:r>
              <a:rPr lang="en-IN" dirty="0"/>
              <a:t>machine.</a:t>
            </a:r>
          </a:p>
          <a:p>
            <a:pPr marL="285750" indent="-285750">
              <a:buFont typeface="Arial" panose="020B0604020202020204" pitchFamily="34" charset="0"/>
              <a:buChar char="•"/>
            </a:pPr>
            <a:r>
              <a:rPr lang="en-US" dirty="0"/>
              <a:t>The host agent and the guest agent also communicate through a heartbeat; when the host detects that it hasn’t received a heartbeat from a VM, it takes measures to restore the VM.</a:t>
            </a:r>
          </a:p>
          <a:p>
            <a:pPr marL="285750" indent="-285750">
              <a:buFont typeface="Arial" panose="020B0604020202020204" pitchFamily="34" charset="0"/>
              <a:buChar char="•"/>
            </a:pPr>
            <a:r>
              <a:rPr lang="en-US" dirty="0"/>
              <a:t>The FC also brings up new machines into the cluster when required, or when existing machines go down for any reason.</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571025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SQL Azure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21</a:t>
            </a:fld>
            <a:endParaRPr lang="en-US" dirty="0">
              <a:solidFill>
                <a:prstClr val="black">
                  <a:tint val="75000"/>
                </a:prstClr>
              </a:solidFill>
            </a:endParaRPr>
          </a:p>
        </p:txBody>
      </p:sp>
      <p:sp>
        <p:nvSpPr>
          <p:cNvPr id="4" name="TextBox 3"/>
          <p:cNvSpPr txBox="1"/>
          <p:nvPr/>
        </p:nvSpPr>
        <p:spPr>
          <a:xfrm>
            <a:off x="406400" y="1741714"/>
            <a:ext cx="10218057" cy="28623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b="1" dirty="0"/>
              <a:t>SQL Azure </a:t>
            </a:r>
            <a:r>
              <a:rPr lang="en-US" dirty="0"/>
              <a:t>provides a relational database on the cloud. While Azure Table storage service facilitates storing and querying of structured data, it does not provide full-relational capability provided by a traditional relational database management </a:t>
            </a:r>
            <a:r>
              <a:rPr lang="en-IN" dirty="0"/>
              <a:t>system (RDBMS).</a:t>
            </a:r>
          </a:p>
          <a:p>
            <a:pPr marL="285750" indent="-285750">
              <a:buFont typeface="Arial" panose="020B0604020202020204" pitchFamily="34" charset="0"/>
              <a:buChar char="•"/>
            </a:pPr>
            <a:r>
              <a:rPr lang="en-US" dirty="0"/>
              <a:t>SQL Azure offers a cloud-based RDBMS system based on SQL Server with nearly all the features offered by </a:t>
            </a:r>
            <a:r>
              <a:rPr lang="en-US" dirty="0" err="1"/>
              <a:t>on-premise</a:t>
            </a:r>
            <a:r>
              <a:rPr lang="en-US" dirty="0"/>
              <a:t> versions of the </a:t>
            </a:r>
            <a:r>
              <a:rPr lang="en-IN" dirty="0"/>
              <a:t>RDBMS.</a:t>
            </a:r>
          </a:p>
          <a:p>
            <a:pPr marL="285750" indent="-285750">
              <a:buFont typeface="Arial" panose="020B0604020202020204" pitchFamily="34" charset="0"/>
              <a:buChar char="•"/>
            </a:pPr>
            <a:r>
              <a:rPr lang="en-US" dirty="0"/>
              <a:t>Most applications written for SQL Server will work unchanged when the database is deployed on SQL Azure.</a:t>
            </a:r>
          </a:p>
          <a:p>
            <a:pPr marL="285750" indent="-285750">
              <a:buFont typeface="Arial" panose="020B0604020202020204" pitchFamily="34" charset="0"/>
              <a:buChar char="•"/>
            </a:pPr>
            <a:r>
              <a:rPr lang="en-US" dirty="0"/>
              <a:t>SQL Azure also frees customers from the operational details of managing large databases. Instead of focusing on service logs, configuration management, and backup, customers can now focus on what matters to their applications: data.</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3829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Azure AppFabric</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22</a:t>
            </a:fld>
            <a:endParaRPr lang="en-US" dirty="0">
              <a:solidFill>
                <a:prstClr val="black">
                  <a:tint val="75000"/>
                </a:prstClr>
              </a:solidFill>
            </a:endParaRPr>
          </a:p>
        </p:txBody>
      </p:sp>
      <p:sp>
        <p:nvSpPr>
          <p:cNvPr id="4" name="TextBox 3"/>
          <p:cNvSpPr txBox="1"/>
          <p:nvPr/>
        </p:nvSpPr>
        <p:spPr>
          <a:xfrm>
            <a:off x="609600" y="1698171"/>
            <a:ext cx="10972800" cy="203132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en-US" dirty="0"/>
          </a:p>
          <a:p>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285750" indent="-285750">
              <a:buFont typeface="Arial" panose="020B0604020202020204" pitchFamily="34" charset="0"/>
              <a:buChar char="•"/>
            </a:pPr>
            <a:r>
              <a:rPr lang="en-US" dirty="0"/>
              <a:t>The </a:t>
            </a:r>
            <a:r>
              <a:rPr lang="en-US" b="1" dirty="0"/>
              <a:t>Azure AppFabric is a middleware platform </a:t>
            </a:r>
            <a:r>
              <a:rPr lang="en-US" dirty="0"/>
              <a:t>that developers can use to bridge existing applications/data to the cloud through secure, authenticated connectivity </a:t>
            </a:r>
            <a:r>
              <a:rPr lang="en-IN" dirty="0"/>
              <a:t>across network boundaries.</a:t>
            </a:r>
          </a:p>
          <a:p>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285750" indent="-285750">
              <a:buFont typeface="Arial" panose="020B0604020202020204" pitchFamily="34" charset="0"/>
              <a:buChar char="•"/>
            </a:pPr>
            <a:r>
              <a:rPr lang="en-US" dirty="0"/>
              <a:t>The Azure AppFabric consists of three main components</a:t>
            </a:r>
            <a:r>
              <a:rPr lang="en-US" b="1" dirty="0"/>
              <a:t>: </a:t>
            </a:r>
            <a:r>
              <a:rPr lang="en-IN" b="1" dirty="0"/>
              <a:t>the Service Bus, </a:t>
            </a:r>
            <a:r>
              <a:rPr lang="en-US" b="1" dirty="0"/>
              <a:t>Access Control, and Caching modules.</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486695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Azure AppFabric</a:t>
            </a:r>
            <a:r>
              <a:rPr lang="en-IN" dirty="0"/>
              <a:t>  (</a:t>
            </a:r>
            <a:r>
              <a:rPr lang="en-IN" dirty="0" err="1"/>
              <a:t>Cont</a:t>
            </a:r>
            <a:r>
              <a:rPr lang="en-IN" dirty="0"/>
              <a:t>….)</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23</a:t>
            </a:fld>
            <a:endParaRPr lang="en-US" dirty="0">
              <a:solidFill>
                <a:prstClr val="black">
                  <a:tint val="75000"/>
                </a:prstClr>
              </a:solidFill>
            </a:endParaRPr>
          </a:p>
        </p:txBody>
      </p:sp>
      <p:sp>
        <p:nvSpPr>
          <p:cNvPr id="4" name="TextBox 3"/>
          <p:cNvSpPr txBox="1"/>
          <p:nvPr/>
        </p:nvSpPr>
        <p:spPr>
          <a:xfrm>
            <a:off x="812800" y="1756229"/>
            <a:ext cx="10682514" cy="397031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The </a:t>
            </a:r>
            <a:r>
              <a:rPr lang="en-US" b="1" dirty="0"/>
              <a:t>Service Bus</a:t>
            </a:r>
            <a:r>
              <a:rPr lang="en-US" dirty="0"/>
              <a:t> provides secure messaging and connectivity between cloud and </a:t>
            </a:r>
            <a:r>
              <a:rPr lang="en-US" dirty="0" err="1"/>
              <a:t>on-premise</a:t>
            </a:r>
            <a:r>
              <a:rPr lang="en-US" dirty="0"/>
              <a:t> applications and data. It exposes </a:t>
            </a:r>
            <a:r>
              <a:rPr lang="en-US" dirty="0" err="1"/>
              <a:t>on-premise</a:t>
            </a:r>
            <a:r>
              <a:rPr lang="en-US" dirty="0"/>
              <a:t> data and services in a secure manner to selected cloud applications </a:t>
            </a:r>
            <a:r>
              <a:rPr lang="en-US" b="1" dirty="0"/>
              <a:t>through firewalls, NAT gateways </a:t>
            </a:r>
            <a:r>
              <a:rPr lang="en-US" dirty="0"/>
              <a:t>and other restrictive network boundaries.</a:t>
            </a:r>
          </a:p>
          <a:p>
            <a:endParaRPr lang="en-US" dirty="0"/>
          </a:p>
          <a:p>
            <a:pPr marL="285750" indent="-285750">
              <a:buFont typeface="Arial" panose="020B0604020202020204" pitchFamily="34" charset="0"/>
              <a:buChar char="•"/>
            </a:pPr>
            <a:r>
              <a:rPr lang="en-US" dirty="0"/>
              <a:t>The </a:t>
            </a:r>
            <a:r>
              <a:rPr lang="en-US" b="1" dirty="0"/>
              <a:t>Access Control component </a:t>
            </a:r>
            <a:r>
              <a:rPr lang="en-US" dirty="0"/>
              <a:t>provides users across the organizations a single sign-on facility to access services hosted on Azure. Access Control allows an organization to selectively expose its data and services to partners, vendors, and customers in a secure manner, with appropriate authorization at the access points.</a:t>
            </a:r>
          </a:p>
          <a:p>
            <a:pPr marL="285750" indent="-285750">
              <a:buFont typeface="Arial" panose="020B0604020202020204" pitchFamily="34" charset="0"/>
              <a:buChar char="•"/>
            </a:pPr>
            <a:r>
              <a:rPr lang="en-US" b="1" dirty="0"/>
              <a:t>Caching component </a:t>
            </a:r>
            <a:r>
              <a:rPr lang="en-US" dirty="0"/>
              <a:t>provides an in-memory, scalable, highly available cache for application data, which includes data stored in Azure tables and SQL Azure. Caching improves the performance of both cloud applications and </a:t>
            </a:r>
            <a:r>
              <a:rPr lang="en-US" dirty="0" err="1"/>
              <a:t>on-premise</a:t>
            </a:r>
            <a:r>
              <a:rPr lang="en-US" dirty="0"/>
              <a:t> applications that access cloud resources through intelligent caching </a:t>
            </a:r>
            <a:r>
              <a:rPr lang="en-IN" dirty="0"/>
              <a:t>of managed objects.</a:t>
            </a:r>
            <a:endParaRPr lang="en-IN" dirty="0">
              <a:solidFill>
                <a:srgbClr val="000000"/>
              </a:solidFill>
              <a:latin typeface="Calibri"/>
              <a:ea typeface="Calibri"/>
              <a:cs typeface="Calibri"/>
              <a:sym typeface="Calibri"/>
            </a:endParaRPr>
          </a:p>
          <a:p>
            <a:pPr marL="285750" indent="-285750">
              <a:buFont typeface="Arial" panose="020B0604020202020204" pitchFamily="34" charset="0"/>
              <a:buChar char="•"/>
            </a:pPr>
            <a:endParaRPr lang="en-US" dirty="0"/>
          </a:p>
          <a:p>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294589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b="0" dirty="0"/>
              <a:t>Azure Programming Model</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24</a:t>
            </a:fld>
            <a:endParaRPr lang="en-US" dirty="0">
              <a:solidFill>
                <a:prstClr val="black">
                  <a:tint val="75000"/>
                </a:prstClr>
              </a:solidFill>
            </a:endParaRPr>
          </a:p>
        </p:txBody>
      </p:sp>
      <p:sp>
        <p:nvSpPr>
          <p:cNvPr id="4" name="TextBox 3"/>
          <p:cNvSpPr txBox="1"/>
          <p:nvPr/>
        </p:nvSpPr>
        <p:spPr>
          <a:xfrm>
            <a:off x="522513" y="1683657"/>
            <a:ext cx="11437257" cy="45243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The applications in Azure </a:t>
            </a:r>
            <a:r>
              <a:rPr lang="en-US" dirty="0"/>
              <a:t>use the programming model of a </a:t>
            </a:r>
            <a:r>
              <a:rPr lang="en-US" b="1" dirty="0"/>
              <a:t>Web role and a Worker role </a:t>
            </a:r>
            <a:r>
              <a:rPr lang="en-IN" dirty="0"/>
              <a:t>and applications are required to be configured on Windows Azure </a:t>
            </a:r>
            <a:r>
              <a:rPr lang="en-US" dirty="0"/>
              <a:t>with the number of instances of each role that should be created.</a:t>
            </a:r>
          </a:p>
          <a:p>
            <a:endParaRPr lang="en-US" dirty="0"/>
          </a:p>
          <a:p>
            <a:pPr marL="285750" indent="-285750">
              <a:buFont typeface="Arial" panose="020B0604020202020204" pitchFamily="34" charset="0"/>
              <a:buChar char="•"/>
            </a:pPr>
            <a:r>
              <a:rPr lang="en-IN" b="1" dirty="0"/>
              <a:t>The Web role </a:t>
            </a:r>
            <a:r>
              <a:rPr lang="en-US" dirty="0"/>
              <a:t>enables web applications to be hosted on IIS servers and </a:t>
            </a:r>
            <a:r>
              <a:rPr lang="en-US" b="1" dirty="0"/>
              <a:t>provides external interactivity</a:t>
            </a:r>
            <a:r>
              <a:rPr lang="en-US" dirty="0"/>
              <a:t> while the </a:t>
            </a:r>
            <a:r>
              <a:rPr lang="en-US" b="1" dirty="0"/>
              <a:t>Worker role mirrors the heavy-duty processing </a:t>
            </a:r>
            <a:r>
              <a:rPr lang="en-US" dirty="0"/>
              <a:t>that is typically done by </a:t>
            </a:r>
            <a:r>
              <a:rPr lang="en-IN" dirty="0"/>
              <a:t>Windows services and applications.</a:t>
            </a:r>
          </a:p>
          <a:p>
            <a:pPr marL="285750" indent="-285750">
              <a:buFont typeface="Arial" panose="020B0604020202020204" pitchFamily="34" charset="0"/>
              <a:buChar char="•"/>
            </a:pPr>
            <a:r>
              <a:rPr lang="en-US" dirty="0"/>
              <a:t>Web roles can be implemented using any technology supported by Microsoft’s web-server Internet Information Services (IIS) 7, which includes plain HTML/JS, ASP.NET, and Windows Communication Framework (WCF). </a:t>
            </a:r>
          </a:p>
          <a:p>
            <a:endParaRPr lang="en-IN" dirty="0"/>
          </a:p>
          <a:p>
            <a:r>
              <a:rPr lang="en-IN" b="1" dirty="0"/>
              <a:t>Notes:</a:t>
            </a:r>
            <a:r>
              <a:rPr lang="en-IN" dirty="0"/>
              <a:t> Windows </a:t>
            </a:r>
            <a:r>
              <a:rPr lang="en-US" dirty="0"/>
              <a:t>Azure provides in-built load-balancing to spread requests across Web-role instances of a single application.</a:t>
            </a:r>
            <a:r>
              <a:rPr lang="en-IN" dirty="0"/>
              <a:t>  </a:t>
            </a:r>
          </a:p>
          <a:p>
            <a:pPr marL="285750" indent="-285750">
              <a:buFont typeface="Arial" panose="020B0604020202020204" pitchFamily="34" charset="0"/>
              <a:buChar char="•"/>
            </a:pPr>
            <a:r>
              <a:rPr lang="en-US" dirty="0"/>
              <a:t>Web roles and Worker roles communicate by either using </a:t>
            </a:r>
            <a:r>
              <a:rPr lang="en-IN" dirty="0"/>
              <a:t>message queues.</a:t>
            </a:r>
            <a:endParaRPr lang="en-IN" dirty="0">
              <a:solidFill>
                <a:srgbClr val="000000"/>
              </a:solidFill>
              <a:latin typeface="Calibri"/>
              <a:ea typeface="Calibri"/>
              <a:cs typeface="Calibri"/>
              <a:sym typeface="Calibri"/>
            </a:endParaRPr>
          </a:p>
          <a:p>
            <a:pPr marL="285750" indent="-285750">
              <a:buFont typeface="Arial" panose="020B0604020202020204" pitchFamily="34" charset="0"/>
              <a:buChar char="•"/>
            </a:pPr>
            <a:endParaRPr lang="en-US" dirty="0"/>
          </a:p>
          <a:p>
            <a:endParaRPr lang="en-US" b="1" dirty="0"/>
          </a:p>
          <a:p>
            <a:pPr marL="285750" indent="-285750">
              <a:buFont typeface="Arial" panose="020B0604020202020204" pitchFamily="34" charset="0"/>
              <a:buChar char="•"/>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467627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1335657" cy="1143000"/>
          </a:xfrm>
        </p:spPr>
        <p:txBody>
          <a:bodyPr/>
          <a:lstStyle/>
          <a:p>
            <a:r>
              <a:rPr lang="en-US" dirty="0"/>
              <a:t>Compute service with two Web roles and two Worker roles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25</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1944915" y="1485753"/>
            <a:ext cx="6684363" cy="4323282"/>
          </a:xfrm>
          <a:prstGeom prst="rect">
            <a:avLst/>
          </a:prstGeom>
        </p:spPr>
      </p:pic>
      <p:sp>
        <p:nvSpPr>
          <p:cNvPr id="5" name="TextBox 4"/>
          <p:cNvSpPr txBox="1"/>
          <p:nvPr/>
        </p:nvSpPr>
        <p:spPr>
          <a:xfrm>
            <a:off x="2162629" y="6052457"/>
            <a:ext cx="6110514"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Compute service with two Web roles and two Worker roles.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732289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a:t>Azure Cloud Storage Services</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26</a:t>
            </a:fld>
            <a:endParaRPr lang="en-US" dirty="0">
              <a:solidFill>
                <a:prstClr val="black">
                  <a:tint val="75000"/>
                </a:prstClr>
              </a:solidFill>
            </a:endParaRPr>
          </a:p>
        </p:txBody>
      </p:sp>
      <p:sp>
        <p:nvSpPr>
          <p:cNvPr id="4" name="TextBox 3"/>
          <p:cNvSpPr txBox="1"/>
          <p:nvPr/>
        </p:nvSpPr>
        <p:spPr>
          <a:xfrm>
            <a:off x="522514" y="1698171"/>
            <a:ext cx="9884229" cy="35394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514350" indent="-514350">
              <a:buFont typeface="+mj-lt"/>
              <a:buAutoNum type="arabicPeriod"/>
            </a:pPr>
            <a:r>
              <a:rPr lang="en-US" sz="2800" b="1" dirty="0"/>
              <a:t>Blob service</a:t>
            </a:r>
            <a:r>
              <a:rPr lang="en-US" sz="2800" dirty="0"/>
              <a:t>: For large binary and text data, especially unstructured objects </a:t>
            </a:r>
            <a:r>
              <a:rPr lang="en-US" sz="2800" b="1" dirty="0"/>
              <a:t>like images and media</a:t>
            </a:r>
            <a:r>
              <a:rPr lang="en-US" sz="2800" dirty="0"/>
              <a:t>.</a:t>
            </a:r>
          </a:p>
          <a:p>
            <a:pPr marL="514350" indent="-514350">
              <a:buFont typeface="+mj-lt"/>
              <a:buAutoNum type="arabicPeriod"/>
            </a:pPr>
            <a:r>
              <a:rPr lang="en-US" sz="2800" b="1" dirty="0"/>
              <a:t>Table Service</a:t>
            </a:r>
            <a:r>
              <a:rPr lang="en-US" sz="2800" dirty="0"/>
              <a:t>: For structured storage of non-relational data.</a:t>
            </a:r>
          </a:p>
          <a:p>
            <a:pPr marL="514350" indent="-514350">
              <a:buFont typeface="+mj-lt"/>
              <a:buAutoNum type="arabicPeriod"/>
            </a:pPr>
            <a:r>
              <a:rPr lang="en-US" sz="2800" b="1" dirty="0"/>
              <a:t>Queue Service</a:t>
            </a:r>
            <a:r>
              <a:rPr lang="en-US" sz="2800" dirty="0"/>
              <a:t>: For message passing between components.</a:t>
            </a:r>
          </a:p>
          <a:p>
            <a:pPr marL="514350" indent="-514350">
              <a:buFont typeface="+mj-lt"/>
              <a:buAutoNum type="arabicPeriod"/>
            </a:pPr>
            <a:r>
              <a:rPr lang="en-US" sz="2800" b="1" dirty="0"/>
              <a:t>Azure Drives</a:t>
            </a:r>
            <a:r>
              <a:rPr lang="en-US" sz="2800" dirty="0"/>
              <a:t>: To use as mounted file systems.</a:t>
            </a:r>
          </a:p>
          <a:p>
            <a:endParaRPr kumimoji="0" lang="en-US" sz="2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233056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BLOB</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27</a:t>
            </a:fld>
            <a:endParaRPr lang="en-US" dirty="0">
              <a:solidFill>
                <a:prstClr val="black">
                  <a:tint val="75000"/>
                </a:prstClr>
              </a:solidFill>
            </a:endParaRPr>
          </a:p>
        </p:txBody>
      </p:sp>
      <p:sp>
        <p:nvSpPr>
          <p:cNvPr id="4" name="TextBox 3"/>
          <p:cNvSpPr txBox="1"/>
          <p:nvPr/>
        </p:nvSpPr>
        <p:spPr>
          <a:xfrm>
            <a:off x="522514" y="1640114"/>
            <a:ext cx="11292115" cy="45243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dirty="0"/>
              <a:t>The Blob service lets applications store and retrieve large binary and text data, called blobs </a:t>
            </a:r>
            <a:r>
              <a:rPr lang="en-US" sz="2400" b="1" dirty="0"/>
              <a:t>(Binary Large Objects)</a:t>
            </a:r>
            <a:r>
              <a:rPr lang="en-US" sz="2400" dirty="0"/>
              <a:t>. It provides file-level storage and is similar to Amazon S3.</a:t>
            </a:r>
          </a:p>
          <a:p>
            <a:pPr marL="285750" indent="-285750">
              <a:buFont typeface="Arial" panose="020B0604020202020204" pitchFamily="34" charset="0"/>
              <a:buChar char="•"/>
            </a:pPr>
            <a:r>
              <a:rPr lang="en-US" sz="2400" dirty="0"/>
              <a:t>Blobs are (typically large) unstructured objects </a:t>
            </a:r>
            <a:r>
              <a:rPr lang="en-US" sz="2400" b="1" dirty="0"/>
              <a:t>like images and media</a:t>
            </a:r>
            <a:r>
              <a:rPr lang="en-US" sz="2400" dirty="0"/>
              <a:t>.</a:t>
            </a:r>
          </a:p>
          <a:p>
            <a:pPr marL="285750" indent="-285750">
              <a:buFont typeface="Arial" panose="020B0604020202020204" pitchFamily="34" charset="0"/>
              <a:buChar char="•"/>
            </a:pPr>
            <a:r>
              <a:rPr lang="en-US" sz="2400" dirty="0"/>
              <a:t>It also allows developers to mount blobs as “cloud drives” for programmatic access from within the applications. Windows Azure Drives are used for mounting an NTFS volume to be accessed by an application, and are similar to Amazon EBS. </a:t>
            </a:r>
          </a:p>
          <a:p>
            <a:pPr marL="285750" indent="-285750">
              <a:buFont typeface="Arial" panose="020B0604020202020204" pitchFamily="34" charset="0"/>
              <a:buChar char="•"/>
            </a:pPr>
            <a:r>
              <a:rPr lang="en-US" sz="2400" dirty="0"/>
              <a:t>Applications deal with blobs as a whole, although they might read/write parts of a blob. Blobs can have optional metadata associated with them in the form of key-value pairs; for instance, an image could have a copyright notice stored </a:t>
            </a:r>
            <a:r>
              <a:rPr lang="en-IN" sz="2400" dirty="0"/>
              <a:t>as metadata.</a:t>
            </a:r>
          </a:p>
        </p:txBody>
      </p:sp>
    </p:spTree>
    <p:extLst>
      <p:ext uri="{BB962C8B-B14F-4D97-AF65-F5344CB8AC3E}">
        <p14:creationId xmlns:p14="http://schemas.microsoft.com/office/powerpoint/2010/main" val="3976267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BLOB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28</a:t>
            </a:fld>
            <a:endParaRPr lang="en-US" dirty="0">
              <a:solidFill>
                <a:prstClr val="black">
                  <a:tint val="75000"/>
                </a:prstClr>
              </a:solidFill>
            </a:endParaRPr>
          </a:p>
        </p:txBody>
      </p:sp>
      <p:sp>
        <p:nvSpPr>
          <p:cNvPr id="4" name="TextBox 3"/>
          <p:cNvSpPr txBox="1"/>
          <p:nvPr/>
        </p:nvSpPr>
        <p:spPr>
          <a:xfrm>
            <a:off x="174171" y="1669143"/>
            <a:ext cx="11553372" cy="498597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dirty="0"/>
              <a:t>Blobs are always stored under containers, which are similar to buckets in Amazon’s S3.</a:t>
            </a:r>
          </a:p>
          <a:p>
            <a:pPr marL="285750" indent="-285750">
              <a:buFont typeface="Arial" panose="020B0604020202020204" pitchFamily="34" charset="0"/>
              <a:buChar char="•"/>
            </a:pPr>
            <a:r>
              <a:rPr lang="en-US" sz="2400" dirty="0"/>
              <a:t>Every storage account must have at least one container, and containers can have blobs within them. Container names can contain the directory separator character (“/”) – this gives developers the facility to create hierarchical “file-systems” similar to those on disks.</a:t>
            </a:r>
          </a:p>
          <a:p>
            <a:r>
              <a:rPr lang="en-US" sz="2400" dirty="0"/>
              <a:t>The blob service defines two kinds of blobs to store text and binary data:</a:t>
            </a:r>
            <a:r>
              <a:rPr lang="en-IN" sz="2400" b="1" dirty="0"/>
              <a:t>A page </a:t>
            </a:r>
            <a:r>
              <a:rPr lang="en-US" sz="2400" b="1" dirty="0"/>
              <a:t>blob and a block blob</a:t>
            </a:r>
            <a:r>
              <a:rPr lang="en-US" sz="2400" dirty="0"/>
              <a:t>.</a:t>
            </a:r>
          </a:p>
          <a:p>
            <a:r>
              <a:rPr lang="en-US" sz="2400" dirty="0"/>
              <a:t>-Page blobs are blobs that are optimized for random read/write operations anywhere in the content of the blob.</a:t>
            </a:r>
          </a:p>
          <a:p>
            <a:r>
              <a:rPr lang="en-US" sz="2400" dirty="0"/>
              <a:t>-Block blobs are optimized for streaming and are read and written a block at a time.</a:t>
            </a:r>
          </a:p>
          <a:p>
            <a:endParaRPr lang="en-US" b="1" dirty="0">
              <a:solidFill>
                <a:srgbClr val="000000"/>
              </a:solidFill>
              <a:latin typeface="Calibri"/>
              <a:ea typeface="Calibri"/>
              <a:cs typeface="Calibri"/>
              <a:sym typeface="Calibri"/>
            </a:endParaRPr>
          </a:p>
          <a:p>
            <a:r>
              <a:rPr lang="en-US" b="1" dirty="0">
                <a:solidFill>
                  <a:srgbClr val="000000"/>
                </a:solidFill>
                <a:latin typeface="Calibri"/>
                <a:ea typeface="Calibri"/>
                <a:cs typeface="Calibri"/>
                <a:sym typeface="Calibri"/>
              </a:rPr>
              <a:t>Note: </a:t>
            </a:r>
            <a:r>
              <a:rPr lang="en-US" dirty="0"/>
              <a:t>access to blob and storage services in Azure is through </a:t>
            </a:r>
            <a:r>
              <a:rPr lang="en-IN" dirty="0"/>
              <a:t>REST interfaces</a:t>
            </a:r>
            <a:endParaRPr lang="en-IN" dirty="0">
              <a:solidFill>
                <a:srgbClr val="000000"/>
              </a:solidFill>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536655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b="0" dirty="0"/>
              <a:t>Table Service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29</a:t>
            </a:fld>
            <a:endParaRPr lang="en-US" dirty="0">
              <a:solidFill>
                <a:prstClr val="black">
                  <a:tint val="75000"/>
                </a:prstClr>
              </a:solidFill>
            </a:endParaRPr>
          </a:p>
        </p:txBody>
      </p:sp>
      <p:sp>
        <p:nvSpPr>
          <p:cNvPr id="4" name="TextBox 3"/>
          <p:cNvSpPr txBox="1"/>
          <p:nvPr/>
        </p:nvSpPr>
        <p:spPr>
          <a:xfrm>
            <a:off x="304800" y="1524000"/>
            <a:ext cx="11263086" cy="45243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The Table service is used for structured storage for non-relational data, and is similar to Amazon’s </a:t>
            </a:r>
            <a:r>
              <a:rPr lang="en-US" dirty="0" err="1"/>
              <a:t>SimpleDB</a:t>
            </a:r>
            <a:r>
              <a:rPr lang="en-US" dirty="0"/>
              <a:t>.</a:t>
            </a:r>
          </a:p>
          <a:p>
            <a:pPr marL="285750" indent="-285750">
              <a:buFont typeface="Arial" panose="020B0604020202020204" pitchFamily="34" charset="0"/>
              <a:buChar char="•"/>
            </a:pPr>
            <a:r>
              <a:rPr lang="en-US" dirty="0"/>
              <a:t>For structured forms of storage, Windows Azure provides structured key-value pairs stored in entities known as Tables.</a:t>
            </a:r>
          </a:p>
          <a:p>
            <a:pPr marL="285750" indent="-285750">
              <a:buFont typeface="Arial" panose="020B0604020202020204" pitchFamily="34" charset="0"/>
              <a:buChar char="•"/>
            </a:pPr>
            <a:r>
              <a:rPr lang="en-US" dirty="0"/>
              <a:t>The Table storage uses a NoSQL model based on </a:t>
            </a:r>
            <a:r>
              <a:rPr lang="en-US" dirty="0" err="1"/>
              <a:t>keyvalue</a:t>
            </a:r>
            <a:r>
              <a:rPr lang="en-US" dirty="0"/>
              <a:t> pairs for querying structured data that is not in a typical database.</a:t>
            </a:r>
          </a:p>
          <a:p>
            <a:pPr marL="285750" indent="-285750">
              <a:buFont typeface="Arial" panose="020B0604020202020204" pitchFamily="34" charset="0"/>
              <a:buChar char="•"/>
            </a:pPr>
            <a:r>
              <a:rPr lang="en-US" dirty="0"/>
              <a:t>Table is a bag of typed properties that represents an entity in the </a:t>
            </a:r>
            <a:r>
              <a:rPr lang="en-IN" dirty="0"/>
              <a:t>application domain.</a:t>
            </a:r>
          </a:p>
          <a:p>
            <a:r>
              <a:rPr lang="en-US" dirty="0"/>
              <a:t>For instance, the definition </a:t>
            </a:r>
            <a:r>
              <a:rPr lang="en-US" b="1" dirty="0"/>
              <a:t>{</a:t>
            </a:r>
            <a:r>
              <a:rPr lang="en-US" b="1" dirty="0" err="1"/>
              <a:t>EmployeeId</a:t>
            </a:r>
            <a:r>
              <a:rPr lang="en-US" b="1" dirty="0"/>
              <a:t>: </a:t>
            </a:r>
            <a:r>
              <a:rPr lang="en-US" b="1" dirty="0" err="1"/>
              <a:t>int</a:t>
            </a:r>
            <a:r>
              <a:rPr lang="en-US" b="1" dirty="0"/>
              <a:t>, </a:t>
            </a:r>
            <a:r>
              <a:rPr lang="en-US" b="1" dirty="0" err="1"/>
              <a:t>EmployeeName</a:t>
            </a:r>
            <a:r>
              <a:rPr lang="en-US" b="1" dirty="0"/>
              <a:t>: string} </a:t>
            </a:r>
            <a:r>
              <a:rPr lang="en-US" dirty="0"/>
              <a:t>defines a table that could be used to store (minimal) </a:t>
            </a:r>
            <a:r>
              <a:rPr lang="en-IN" dirty="0"/>
              <a:t>employee data.</a:t>
            </a:r>
          </a:p>
          <a:p>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285750" indent="-285750">
              <a:buFont typeface="Arial" panose="020B0604020202020204" pitchFamily="34" charset="0"/>
              <a:buChar char="•"/>
            </a:pPr>
            <a:r>
              <a:rPr lang="en-US" dirty="0"/>
              <a:t>Data stored in Azure tables is partitioned horizontally and distributed across storage nodes for optimized access.</a:t>
            </a:r>
          </a:p>
          <a:p>
            <a:pPr marL="285750" indent="-285750">
              <a:buFont typeface="Arial" panose="020B0604020202020204" pitchFamily="34" charset="0"/>
              <a:buChar char="•"/>
            </a:pPr>
            <a:r>
              <a:rPr lang="en-US" dirty="0"/>
              <a:t>Every table has a property called the Partition Key, which defines how data in the table is partitioned across storage nodes – rows that have the same partition key are stored in a partition.</a:t>
            </a:r>
          </a:p>
          <a:p>
            <a:pPr marL="285750" indent="-285750">
              <a:buFont typeface="Arial" panose="020B0604020202020204" pitchFamily="34" charset="0"/>
              <a:buChar char="•"/>
            </a:pPr>
            <a:r>
              <a:rPr lang="en-US" dirty="0"/>
              <a:t> In addition, tables can also define Row Keys which are unique within a partition and optimize access to a row within a partition. When present, the pair {partition key, row key} uniquely identifies a row in a table.</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53646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body" idx="1"/>
          </p:nvPr>
        </p:nvSpPr>
        <p:spPr>
          <a:xfrm>
            <a:off x="1828799" y="152400"/>
            <a:ext cx="8171543" cy="1143000"/>
          </a:xfrm>
          <a:prstGeom prst="rect">
            <a:avLst/>
          </a:prstGeom>
        </p:spPr>
        <p:txBody>
          <a:bodyPr lIns="0" tIns="0" rIns="0" bIns="0" anchor="ctr">
            <a:normAutofit/>
          </a:bodyPr>
          <a:lstStyle>
            <a:lvl1pPr indent="-685800">
              <a:lnSpc>
                <a:spcPts val="3600"/>
              </a:lnSpc>
              <a:spcBef>
                <a:spcPts val="0"/>
              </a:spcBef>
              <a:defRPr sz="3600" b="1" spc="-200"/>
            </a:lvl1pPr>
          </a:lstStyle>
          <a:p>
            <a:pPr lvl="0">
              <a:defRPr sz="1800" b="0" spc="0"/>
            </a:pPr>
            <a:r>
              <a:rPr lang="en-US" sz="3200" dirty="0"/>
              <a:t>Dependency on </a:t>
            </a:r>
            <a:r>
              <a:rPr lang="en-US" sz="3200" dirty="0" err="1"/>
              <a:t>IaaS</a:t>
            </a:r>
            <a:r>
              <a:rPr lang="en-US" sz="3200" dirty="0"/>
              <a:t> and </a:t>
            </a:r>
            <a:r>
              <a:rPr lang="en-US" sz="3200" dirty="0" err="1"/>
              <a:t>PaaS</a:t>
            </a:r>
            <a:endParaRPr sz="3200" dirty="0"/>
          </a:p>
        </p:txBody>
      </p:sp>
      <p:sp>
        <p:nvSpPr>
          <p:cNvPr id="104" name="Shape 104"/>
          <p:cNvSpPr>
            <a:spLocks noGrp="1"/>
          </p:cNvSpPr>
          <p:nvPr>
            <p:ph type="sldNum" sz="quarter" idx="2"/>
          </p:nvPr>
        </p:nvSpPr>
        <p:spPr>
          <a:xfrm>
            <a:off x="8737600" y="6171686"/>
            <a:ext cx="2844800" cy="369332"/>
          </a:xfrm>
          <a:prstGeom prst="rect">
            <a:avLst/>
          </a:prstGeom>
          <a:extLst>
            <a:ext uri="{C572A759-6A51-4108-AA02-DFA0A04FC94B}">
              <ma14:wrappingTextBoxFlag xmlns:ma14="http://schemas.microsoft.com/office/mac/drawingml/2011/main" xmlns="" val="1"/>
            </a:ext>
          </a:extLst>
        </p:spPr>
        <p:txBody>
          <a:bodyPr/>
          <a:lstStyle/>
          <a:p>
            <a:pPr>
              <a:defRPr sz="1800">
                <a:solidFill>
                  <a:srgbClr val="000000"/>
                </a:solidFill>
              </a:defRPr>
            </a:pPr>
            <a:fld id="{86CB4B4D-7CA3-9044-876B-883B54F8677D}" type="slidenum">
              <a:rPr/>
              <a:pPr>
                <a:defRPr sz="1800">
                  <a:solidFill>
                    <a:srgbClr val="000000"/>
                  </a:solidFill>
                </a:defRPr>
              </a:pPr>
              <a:t>3</a:t>
            </a:fld>
            <a:endParaRPr/>
          </a:p>
        </p:txBody>
      </p:sp>
      <p:pic>
        <p:nvPicPr>
          <p:cNvPr id="9" name="Picture 8" descr="C:\Users\cnagaraj\Desktop\types-of-cloud-computing1.png"/>
          <p:cNvPicPr/>
          <p:nvPr/>
        </p:nvPicPr>
        <p:blipFill>
          <a:blip r:embed="rId3">
            <a:extLst>
              <a:ext uri="{28A0092B-C50C-407E-A947-70E740481C1C}">
                <a14:useLocalDpi xmlns:a14="http://schemas.microsoft.com/office/drawing/2010/main" val="0"/>
              </a:ext>
            </a:extLst>
          </a:blip>
          <a:srcRect/>
          <a:stretch>
            <a:fillRect/>
          </a:stretch>
        </p:blipFill>
        <p:spPr bwMode="auto">
          <a:xfrm>
            <a:off x="1262743" y="1812812"/>
            <a:ext cx="8606534" cy="4543538"/>
          </a:xfrm>
          <a:prstGeom prst="rect">
            <a:avLst/>
          </a:prstGeom>
          <a:solidFill>
            <a:schemeClr val="accent6">
              <a:lumMod val="60000"/>
              <a:lumOff val="40000"/>
            </a:schemeClr>
          </a:solidFill>
          <a:ln>
            <a:noFill/>
          </a:ln>
        </p:spPr>
      </p:pic>
    </p:spTree>
    <p:extLst>
      <p:ext uri="{BB962C8B-B14F-4D97-AF65-F5344CB8AC3E}">
        <p14:creationId xmlns:p14="http://schemas.microsoft.com/office/powerpoint/2010/main" val="393082595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b="0" dirty="0"/>
              <a:t>Queue Service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30</a:t>
            </a:fld>
            <a:endParaRPr lang="en-US" dirty="0">
              <a:solidFill>
                <a:prstClr val="black">
                  <a:tint val="75000"/>
                </a:prstClr>
              </a:solidFill>
            </a:endParaRPr>
          </a:p>
        </p:txBody>
      </p:sp>
      <p:sp>
        <p:nvSpPr>
          <p:cNvPr id="4" name="TextBox 3"/>
          <p:cNvSpPr txBox="1"/>
          <p:nvPr/>
        </p:nvSpPr>
        <p:spPr>
          <a:xfrm>
            <a:off x="377371" y="1683657"/>
            <a:ext cx="11103429" cy="35394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800" dirty="0"/>
              <a:t>Queues are the third kind of storage, </a:t>
            </a:r>
            <a:r>
              <a:rPr lang="en-US" sz="2800" b="1" dirty="0"/>
              <a:t>provided for reliable message delivery within </a:t>
            </a:r>
            <a:r>
              <a:rPr lang="en-IN" sz="2800" b="1" dirty="0"/>
              <a:t>and between services</a:t>
            </a:r>
            <a:r>
              <a:rPr lang="en-IN" sz="2800" dirty="0"/>
              <a:t>.</a:t>
            </a:r>
          </a:p>
          <a:p>
            <a:pPr marL="285750" indent="-285750">
              <a:buFont typeface="Arial" panose="020B0604020202020204" pitchFamily="34" charset="0"/>
              <a:buChar char="•"/>
            </a:pPr>
            <a:r>
              <a:rPr lang="en-US" sz="2800" dirty="0"/>
              <a:t>A storage account can have unlimited number of queues, and each queue can store an unlimited number of messages, with the restriction that messages are limited to 8KB (for example).</a:t>
            </a:r>
          </a:p>
          <a:p>
            <a:pPr marL="285750" indent="-285750">
              <a:buFont typeface="Arial" panose="020B0604020202020204" pitchFamily="34" charset="0"/>
              <a:buChar char="•"/>
            </a:pPr>
            <a:r>
              <a:rPr lang="en-IN" sz="2800" dirty="0"/>
              <a:t>Queues are </a:t>
            </a:r>
            <a:r>
              <a:rPr lang="en-US" sz="2800" dirty="0"/>
              <a:t>used by Web roles and Worker roles for inter-application communication, and by applications to communicate with each other.</a:t>
            </a:r>
            <a:endParaRPr kumimoji="0" lang="en-IN" sz="2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753256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Scalability in Azure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31</a:t>
            </a:fld>
            <a:endParaRPr lang="en-US" dirty="0">
              <a:solidFill>
                <a:prstClr val="black">
                  <a:tint val="75000"/>
                </a:prstClr>
              </a:solidFill>
            </a:endParaRPr>
          </a:p>
        </p:txBody>
      </p:sp>
      <p:pic>
        <p:nvPicPr>
          <p:cNvPr id="5" name="Picture 4"/>
          <p:cNvPicPr>
            <a:picLocks noChangeAspect="1"/>
          </p:cNvPicPr>
          <p:nvPr/>
        </p:nvPicPr>
        <p:blipFill>
          <a:blip r:embed="rId2"/>
          <a:stretch>
            <a:fillRect/>
          </a:stretch>
        </p:blipFill>
        <p:spPr>
          <a:xfrm>
            <a:off x="2322286" y="2054390"/>
            <a:ext cx="6561474" cy="3649724"/>
          </a:xfrm>
          <a:prstGeom prst="rect">
            <a:avLst/>
          </a:prstGeom>
        </p:spPr>
      </p:pic>
      <p:sp>
        <p:nvSpPr>
          <p:cNvPr id="6" name="TextBox 5"/>
          <p:cNvSpPr txBox="1"/>
          <p:nvPr/>
        </p:nvSpPr>
        <p:spPr>
          <a:xfrm>
            <a:off x="2743200" y="6023429"/>
            <a:ext cx="609600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Scaling Web and Worker roles using shared queues.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7" name="TextBox 6"/>
          <p:cNvSpPr txBox="1"/>
          <p:nvPr/>
        </p:nvSpPr>
        <p:spPr>
          <a:xfrm>
            <a:off x="9390743" y="1843314"/>
            <a:ext cx="2090057" cy="480131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800" b="0" i="0" u="none" strike="noStrike" cap="none" spc="0" normalizeH="0" baseline="0" dirty="0">
                <a:ln>
                  <a:noFill/>
                </a:ln>
                <a:solidFill>
                  <a:srgbClr val="000000"/>
                </a:solidFill>
                <a:effectLst/>
                <a:uFillTx/>
                <a:latin typeface="Calibri"/>
                <a:ea typeface="Calibri"/>
                <a:cs typeface="Calibri"/>
                <a:sym typeface="Calibri"/>
              </a:rPr>
              <a:t>Note: </a:t>
            </a:r>
            <a:r>
              <a:rPr lang="en-US" dirty="0"/>
              <a:t>Each queue offers a throughput of nearly</a:t>
            </a:r>
          </a:p>
          <a:p>
            <a:r>
              <a:rPr lang="en-US" dirty="0"/>
              <a:t>500 transactions per second. For higher throughput, developers can create multiple</a:t>
            </a:r>
          </a:p>
          <a:p>
            <a:r>
              <a:rPr lang="en-US" dirty="0"/>
              <a:t>queues between Web roles and Worker roles, and have the Worker roles pick up</a:t>
            </a:r>
          </a:p>
          <a:p>
            <a:r>
              <a:rPr lang="en-US" dirty="0"/>
              <a:t>messages either at random, or based on some other scheduling strategy</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316752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580914" cy="1143000"/>
          </a:xfrm>
        </p:spPr>
        <p:txBody>
          <a:bodyPr/>
          <a:lstStyle/>
          <a:p>
            <a:r>
              <a:rPr lang="en-IN" b="0" dirty="0"/>
              <a:t>Example Application “Hello World” using Azure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32</a:t>
            </a:fld>
            <a:endParaRPr lang="en-US" dirty="0">
              <a:solidFill>
                <a:prstClr val="black">
                  <a:tint val="75000"/>
                </a:prstClr>
              </a:solidFill>
            </a:endParaRPr>
          </a:p>
        </p:txBody>
      </p:sp>
      <p:sp>
        <p:nvSpPr>
          <p:cNvPr id="4" name="TextBox 3"/>
          <p:cNvSpPr txBox="1"/>
          <p:nvPr/>
        </p:nvSpPr>
        <p:spPr>
          <a:xfrm>
            <a:off x="406400" y="1582057"/>
            <a:ext cx="10682514" cy="86177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1" hangingPunct="0">
              <a:lnSpc>
                <a:spcPct val="100000"/>
              </a:lnSpc>
              <a:spcBef>
                <a:spcPts val="0"/>
              </a:spcBef>
              <a:spcAft>
                <a:spcPts val="0"/>
              </a:spcAft>
              <a:buClrTx/>
              <a:buSzTx/>
              <a:tabLst/>
            </a:pPr>
            <a:endParaRPr lang="en-US" sz="3200" dirty="0">
              <a:solidFill>
                <a:srgbClr val="000000"/>
              </a:solidFill>
              <a:latin typeface="Calibri"/>
              <a:ea typeface="Calibri"/>
              <a:cs typeface="Calibri"/>
              <a:sym typeface="Calibri"/>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5" name="TextBox 4"/>
          <p:cNvSpPr txBox="1"/>
          <p:nvPr/>
        </p:nvSpPr>
        <p:spPr>
          <a:xfrm>
            <a:off x="406400" y="1582057"/>
            <a:ext cx="9477829" cy="467820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2800" b="1" i="0" u="none" strike="noStrike" cap="none" spc="0" normalizeH="0" baseline="0" dirty="0">
                <a:ln>
                  <a:noFill/>
                </a:ln>
                <a:solidFill>
                  <a:srgbClr val="000000"/>
                </a:solidFill>
                <a:effectLst/>
                <a:uFillTx/>
                <a:latin typeface="Calibri"/>
                <a:ea typeface="Calibri"/>
                <a:cs typeface="Calibri"/>
                <a:sym typeface="Calibri"/>
              </a:rPr>
              <a:t>Objective: </a:t>
            </a:r>
            <a:r>
              <a:rPr lang="en-US" dirty="0">
                <a:sym typeface="Calibri"/>
              </a:rPr>
              <a:t>T</a:t>
            </a:r>
            <a:r>
              <a:rPr lang="en-US" dirty="0"/>
              <a:t>o develop a Web application that displays a custom homepage, accepts the visitor’s name, and welcomes him/her.</a:t>
            </a:r>
          </a:p>
          <a:p>
            <a:endParaRPr lang="en-US" b="1" dirty="0"/>
          </a:p>
          <a:p>
            <a:r>
              <a:rPr lang="en-US" b="1" dirty="0"/>
              <a:t>Important Notes:</a:t>
            </a:r>
          </a:p>
          <a:p>
            <a:pPr marL="285750" indent="-285750">
              <a:buFont typeface="Arial" panose="020B0604020202020204" pitchFamily="34" charset="0"/>
              <a:buChar char="•"/>
            </a:pPr>
            <a:r>
              <a:rPr lang="en-IN" dirty="0"/>
              <a:t>Windows Azure applications typically </a:t>
            </a:r>
            <a:r>
              <a:rPr lang="en-US" dirty="0"/>
              <a:t>have multiple instances running on different virtual machines. </a:t>
            </a:r>
            <a:r>
              <a:rPr lang="en-IN" dirty="0"/>
              <a:t>However, developers </a:t>
            </a:r>
            <a:r>
              <a:rPr lang="en-US" dirty="0"/>
              <a:t>need not create nor manage these virtual machines explicitly.</a:t>
            </a:r>
          </a:p>
          <a:p>
            <a:pPr marL="285750" indent="-285750">
              <a:buFont typeface="Arial" panose="020B0604020202020204" pitchFamily="34" charset="0"/>
              <a:buChar char="•"/>
            </a:pPr>
            <a:r>
              <a:rPr lang="en-IN" dirty="0"/>
              <a:t>Developers </a:t>
            </a:r>
            <a:r>
              <a:rPr lang="en-US" dirty="0"/>
              <a:t>just write applications either as a Web role and/or Worker role, and tell</a:t>
            </a:r>
          </a:p>
          <a:p>
            <a:r>
              <a:rPr lang="en-US" dirty="0"/>
              <a:t> Windows Azure the number of instances of each role that should be created.</a:t>
            </a:r>
          </a:p>
          <a:p>
            <a:pPr marL="285750" indent="-285750">
              <a:buFont typeface="Arial" panose="020B0604020202020204" pitchFamily="34" charset="0"/>
              <a:buChar char="•"/>
            </a:pPr>
            <a:r>
              <a:rPr lang="en-US" dirty="0"/>
              <a:t>Windows Azure silently creates the requisite number of virtual machines, and hosts instances of the roles on them.</a:t>
            </a:r>
          </a:p>
          <a:p>
            <a:endParaRPr lang="en-US" dirty="0"/>
          </a:p>
          <a:p>
            <a:r>
              <a:rPr lang="en-US" b="1" dirty="0">
                <a:solidFill>
                  <a:srgbClr val="000000"/>
                </a:solidFill>
                <a:latin typeface="Calibri"/>
                <a:ea typeface="Calibri"/>
                <a:cs typeface="Calibri"/>
                <a:sym typeface="Calibri"/>
              </a:rPr>
              <a:t>Development tools:</a:t>
            </a:r>
          </a:p>
          <a:p>
            <a:pPr marL="285750" indent="-285750">
              <a:buFont typeface="Arial" panose="020B0604020202020204" pitchFamily="34" charset="0"/>
              <a:buChar char="•"/>
            </a:pPr>
            <a:r>
              <a:rPr lang="en-US" dirty="0"/>
              <a:t>Download (</a:t>
            </a:r>
            <a:r>
              <a:rPr lang="en-IN" b="1" dirty="0"/>
              <a:t>Windows Azure SDK and Visual Studio</a:t>
            </a:r>
            <a:r>
              <a:rPr lang="en-IN" dirty="0"/>
              <a:t>)</a:t>
            </a:r>
            <a:r>
              <a:rPr lang="en-US" dirty="0"/>
              <a:t> and install development tools required to develop </a:t>
            </a:r>
            <a:r>
              <a:rPr lang="en-IN" dirty="0"/>
              <a:t>Azure applications.</a:t>
            </a:r>
          </a:p>
          <a:p>
            <a:pPr marL="285750" indent="-285750">
              <a:buFont typeface="Arial" panose="020B0604020202020204" pitchFamily="34" charset="0"/>
              <a:buChar char="•"/>
            </a:pP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075261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33</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1378857" y="588140"/>
            <a:ext cx="9361713" cy="5681719"/>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4745520" y="1443600"/>
              <a:ext cx="4590360" cy="3218040"/>
            </p14:xfrm>
          </p:contentPart>
        </mc:Choice>
        <mc:Fallback xmlns="">
          <p:pic>
            <p:nvPicPr>
              <p:cNvPr id="6" name="Ink 5"/>
              <p:cNvPicPr/>
              <p:nvPr/>
            </p:nvPicPr>
            <p:blipFill>
              <a:blip r:embed="rId6"/>
              <a:stretch>
                <a:fillRect/>
              </a:stretch>
            </p:blipFill>
            <p:spPr>
              <a:xfrm>
                <a:off x="4734360" y="1433880"/>
                <a:ext cx="4611600" cy="3239640"/>
              </a:xfrm>
              <a:prstGeom prst="rect">
                <a:avLst/>
              </a:prstGeom>
            </p:spPr>
          </p:pic>
        </mc:Fallback>
      </mc:AlternateContent>
    </p:spTree>
    <p:extLst>
      <p:ext uri="{BB962C8B-B14F-4D97-AF65-F5344CB8AC3E}">
        <p14:creationId xmlns:p14="http://schemas.microsoft.com/office/powerpoint/2010/main" val="2996446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348686" cy="1143000"/>
          </a:xfrm>
        </p:spPr>
        <p:txBody>
          <a:bodyPr/>
          <a:lstStyle/>
          <a:p>
            <a:r>
              <a:rPr lang="en-US" dirty="0"/>
              <a:t>Web Role and Worker Role for “Hello World”</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34</a:t>
            </a:fld>
            <a:endParaRPr lang="en-US" dirty="0">
              <a:solidFill>
                <a:prstClr val="black">
                  <a:tint val="75000"/>
                </a:prstClr>
              </a:solidFill>
            </a:endParaRPr>
          </a:p>
        </p:txBody>
      </p:sp>
      <p:sp>
        <p:nvSpPr>
          <p:cNvPr id="4" name="TextBox 3"/>
          <p:cNvSpPr txBox="1"/>
          <p:nvPr/>
        </p:nvSpPr>
        <p:spPr>
          <a:xfrm>
            <a:off x="682171" y="1640114"/>
            <a:ext cx="11059886" cy="313931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IN" sz="2000" dirty="0"/>
              <a:t>A Visual Studio Solution </a:t>
            </a:r>
            <a:r>
              <a:rPr lang="en-US" sz="2000" dirty="0"/>
              <a:t>is a collection of related projects grouped as logical entities.</a:t>
            </a:r>
          </a:p>
          <a:p>
            <a:pPr marL="285750" indent="-285750">
              <a:buFont typeface="Arial" panose="020B0604020202020204" pitchFamily="34" charset="0"/>
              <a:buChar char="•"/>
            </a:pPr>
            <a:r>
              <a:rPr lang="en-US" sz="2000" dirty="0"/>
              <a:t> The </a:t>
            </a:r>
            <a:r>
              <a:rPr lang="en-US" sz="2000" b="1" dirty="0"/>
              <a:t>Web role is essentially an ASP.NET web application</a:t>
            </a:r>
            <a:r>
              <a:rPr lang="en-US" sz="2000" dirty="0"/>
              <a:t>, with additional features for cloud-based deployment.</a:t>
            </a:r>
          </a:p>
          <a:p>
            <a:pPr marL="342900" indent="-342900">
              <a:buFont typeface="Arial" panose="020B0604020202020204" pitchFamily="34" charset="0"/>
              <a:buChar char="•"/>
            </a:pPr>
            <a:r>
              <a:rPr lang="en-US" sz="2000" b="1" dirty="0"/>
              <a:t>The Worker role is a simple C# program</a:t>
            </a:r>
            <a:r>
              <a:rPr lang="en-US" sz="2000" dirty="0"/>
              <a:t>. Programming languages such as Python and </a:t>
            </a:r>
            <a:r>
              <a:rPr lang="en-US" sz="2000" dirty="0" err="1"/>
              <a:t>PhP</a:t>
            </a:r>
            <a:r>
              <a:rPr lang="en-US" sz="2000" dirty="0"/>
              <a:t> also could be used to implement worker role.</a:t>
            </a:r>
          </a:p>
          <a:p>
            <a:pPr marL="285750" indent="-285750">
              <a:buFont typeface="Arial" panose="020B0604020202020204" pitchFamily="34" charset="0"/>
              <a:buChar char="•"/>
            </a:pPr>
            <a:r>
              <a:rPr lang="en-US" sz="2000" dirty="0"/>
              <a:t>Modify the “Default.aspx” page to add a custom message, It is possible to build the solution to create a simple Azure application which consists of two files – </a:t>
            </a:r>
            <a:r>
              <a:rPr lang="en-US" sz="2000" b="1" dirty="0"/>
              <a:t>a service package (*.</a:t>
            </a:r>
            <a:r>
              <a:rPr lang="en-US" sz="2000" b="1" dirty="0" err="1"/>
              <a:t>cspkg</a:t>
            </a:r>
            <a:r>
              <a:rPr lang="en-US" sz="2000" b="1" dirty="0"/>
              <a:t>) </a:t>
            </a:r>
            <a:r>
              <a:rPr lang="en-US" sz="2000" dirty="0"/>
              <a:t>that contains the binaries, and a </a:t>
            </a:r>
            <a:r>
              <a:rPr lang="en-US" sz="2000" b="1" dirty="0"/>
              <a:t>service configuration (*.</a:t>
            </a:r>
            <a:r>
              <a:rPr lang="en-US" sz="2000" b="1" dirty="0" err="1"/>
              <a:t>cscfg</a:t>
            </a:r>
            <a:r>
              <a:rPr lang="en-US" sz="2000" b="1" dirty="0"/>
              <a:t>) </a:t>
            </a:r>
            <a:r>
              <a:rPr lang="en-US" sz="2000" dirty="0"/>
              <a:t>that is used to configure </a:t>
            </a:r>
            <a:r>
              <a:rPr lang="en-IN" sz="2000" dirty="0"/>
              <a:t>the application.</a:t>
            </a:r>
            <a:endParaRPr lang="en-US" sz="2000" b="1" dirty="0"/>
          </a:p>
          <a:p>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515697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784114" cy="1143000"/>
          </a:xfrm>
        </p:spPr>
        <p:txBody>
          <a:bodyPr/>
          <a:lstStyle/>
          <a:p>
            <a:r>
              <a:rPr lang="en-US" dirty="0"/>
              <a:t>Message Passing between web role and worker role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35</a:t>
            </a:fld>
            <a:endParaRPr lang="en-US" dirty="0">
              <a:solidFill>
                <a:prstClr val="black">
                  <a:tint val="75000"/>
                </a:prstClr>
              </a:solidFill>
            </a:endParaRPr>
          </a:p>
        </p:txBody>
      </p:sp>
      <p:sp>
        <p:nvSpPr>
          <p:cNvPr id="4" name="TextBox 3"/>
          <p:cNvSpPr txBox="1"/>
          <p:nvPr/>
        </p:nvSpPr>
        <p:spPr>
          <a:xfrm>
            <a:off x="537029" y="1640114"/>
            <a:ext cx="10043885"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b="1" dirty="0"/>
              <a:t>How messages </a:t>
            </a:r>
            <a:r>
              <a:rPr lang="en-US" b="1" dirty="0"/>
              <a:t>can be passed from one component to another?</a:t>
            </a:r>
          </a:p>
          <a:p>
            <a:r>
              <a:rPr lang="en-US" dirty="0"/>
              <a:t>-For this example, the </a:t>
            </a:r>
            <a:r>
              <a:rPr lang="en-US" b="1" dirty="0"/>
              <a:t>Web role will prompt the user </a:t>
            </a:r>
            <a:r>
              <a:rPr lang="en-US" dirty="0"/>
              <a:t>for his/her name </a:t>
            </a:r>
            <a:r>
              <a:rPr lang="en-US" b="1" dirty="0"/>
              <a:t>and pass that to the Worker role</a:t>
            </a:r>
            <a:r>
              <a:rPr lang="en-US" dirty="0"/>
              <a:t> and print back the result got from the Web role.</a:t>
            </a: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r>
              <a:rPr lang="en-US" dirty="0"/>
              <a:t>- For this, the handler </a:t>
            </a:r>
            <a:r>
              <a:rPr lang="en-US" dirty="0" err="1"/>
              <a:t>OnSubmitBtnClick</a:t>
            </a:r>
            <a:r>
              <a:rPr lang="en-US" dirty="0"/>
              <a:t> for the “Submit” button needs to pass the input string as a message to the Worker role.</a:t>
            </a:r>
          </a:p>
          <a:p>
            <a:r>
              <a:rPr lang="en-US" dirty="0"/>
              <a:t>- To enable this communication between the Web role and Worker role, it is necessary to use the message-passing features of </a:t>
            </a:r>
            <a:r>
              <a:rPr lang="en-IN" dirty="0"/>
              <a:t>Azure.</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005397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Message passing through queues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36</a:t>
            </a:fld>
            <a:endParaRPr lang="en-US" dirty="0">
              <a:solidFill>
                <a:prstClr val="black">
                  <a:tint val="75000"/>
                </a:prstClr>
              </a:solidFill>
            </a:endParaRPr>
          </a:p>
        </p:txBody>
      </p:sp>
      <p:sp>
        <p:nvSpPr>
          <p:cNvPr id="4" name="TextBox 3"/>
          <p:cNvSpPr txBox="1"/>
          <p:nvPr/>
        </p:nvSpPr>
        <p:spPr>
          <a:xfrm>
            <a:off x="715320" y="1132115"/>
            <a:ext cx="11176000" cy="529375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mj-lt"/>
              <a:buAutoNum type="arabicPeriod"/>
            </a:pPr>
            <a:endParaRPr lang="en-US" sz="2000" dirty="0"/>
          </a:p>
          <a:p>
            <a:pPr marL="342900" indent="-342900">
              <a:buFont typeface="+mj-lt"/>
              <a:buAutoNum type="arabicPeriod"/>
            </a:pPr>
            <a:r>
              <a:rPr lang="en-US" sz="2000" dirty="0"/>
              <a:t>To use the message-passing APIs, it is necessary to create a storage account object, and that is specified in the configuration file with the key </a:t>
            </a:r>
            <a:r>
              <a:rPr lang="en-IN" sz="2000" dirty="0" err="1"/>
              <a:t>AzureStorageConnectionString</a:t>
            </a:r>
            <a:r>
              <a:rPr lang="en-IN" sz="2000" dirty="0"/>
              <a:t>.</a:t>
            </a:r>
          </a:p>
          <a:p>
            <a:r>
              <a:rPr lang="en-IN" sz="2000" dirty="0"/>
              <a:t>2. </a:t>
            </a:r>
            <a:r>
              <a:rPr lang="en-US" sz="2000" dirty="0"/>
              <a:t>It is then necessary to get a reference to the queue to transmit messages to the </a:t>
            </a:r>
            <a:r>
              <a:rPr lang="en-IN" sz="2000" dirty="0"/>
              <a:t>worker. </a:t>
            </a:r>
            <a:r>
              <a:rPr lang="en-US" sz="2000" dirty="0"/>
              <a:t>This is needed for the two-way communication between the Worker role and Web role introduced for this example.</a:t>
            </a:r>
          </a:p>
          <a:p>
            <a:r>
              <a:rPr lang="en-US" sz="2000" dirty="0"/>
              <a:t>- For this, two queues are used, the first one named </a:t>
            </a:r>
            <a:r>
              <a:rPr lang="en-US" sz="2000" b="1" dirty="0" err="1"/>
              <a:t>webtoworker</a:t>
            </a:r>
            <a:r>
              <a:rPr lang="en-US" sz="2000" dirty="0"/>
              <a:t> and the second named </a:t>
            </a:r>
            <a:r>
              <a:rPr lang="en-US" sz="2000" b="1" dirty="0" err="1"/>
              <a:t>workertoweb</a:t>
            </a:r>
            <a:r>
              <a:rPr lang="en-US" sz="2000" dirty="0"/>
              <a:t>. </a:t>
            </a:r>
            <a:r>
              <a:rPr lang="en-IN" sz="2000" dirty="0"/>
              <a:t>This is accomplished </a:t>
            </a:r>
            <a:r>
              <a:rPr lang="en-US" sz="2000" dirty="0"/>
              <a:t>by the </a:t>
            </a:r>
            <a:r>
              <a:rPr lang="en-US" sz="2000" dirty="0" err="1"/>
              <a:t>GetQueueReference</a:t>
            </a:r>
            <a:r>
              <a:rPr lang="en-US" sz="2000" dirty="0"/>
              <a:t> method, which returns a reference to the queue.</a:t>
            </a:r>
          </a:p>
          <a:p>
            <a:r>
              <a:rPr lang="en-US" sz="2000" b="1" dirty="0"/>
              <a:t>Note:</a:t>
            </a:r>
            <a:r>
              <a:rPr lang="en-US" sz="2000" dirty="0"/>
              <a:t> The name of the queue</a:t>
            </a:r>
          </a:p>
          <a:p>
            <a:r>
              <a:rPr lang="en-US" sz="2000" dirty="0"/>
              <a:t>//must be the same at both the web role and the worker role.</a:t>
            </a:r>
          </a:p>
          <a:p>
            <a:r>
              <a:rPr lang="en-US" sz="2000" dirty="0"/>
              <a:t>3. It is now possible to add a message to the queue for the Worker role – simply send the string typed by the user as the message to the Worker role. </a:t>
            </a:r>
            <a:r>
              <a:rPr lang="en-IN" sz="2000" dirty="0"/>
              <a:t>This message </a:t>
            </a:r>
            <a:r>
              <a:rPr lang="en-US" sz="2000" dirty="0"/>
              <a:t>is added to the </a:t>
            </a:r>
            <a:r>
              <a:rPr lang="en-US" sz="2000" b="1" dirty="0" err="1"/>
              <a:t>webtoworker</a:t>
            </a:r>
            <a:r>
              <a:rPr lang="en-US" sz="2000" dirty="0"/>
              <a:t> queue. //Wait for a response from the worker</a:t>
            </a:r>
          </a:p>
          <a:p>
            <a:r>
              <a:rPr lang="en-US" sz="2000" dirty="0"/>
              <a:t>4. The sent message will now reach the Worker role. To process the response from the worker, it is necessary to listen to the messages on the </a:t>
            </a:r>
            <a:r>
              <a:rPr lang="en-US" sz="2000" b="1" dirty="0" err="1"/>
              <a:t>workertoweb</a:t>
            </a:r>
            <a:r>
              <a:rPr lang="en-US" sz="2000" dirty="0"/>
              <a:t> </a:t>
            </a:r>
            <a:r>
              <a:rPr lang="en-IN" sz="2000" dirty="0"/>
              <a:t>queue.</a:t>
            </a:r>
            <a:endParaRPr lang="en-US" sz="2000" dirty="0"/>
          </a:p>
          <a:p>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050643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9739086" cy="1143000"/>
          </a:xfrm>
        </p:spPr>
        <p:txBody>
          <a:bodyPr/>
          <a:lstStyle/>
          <a:p>
            <a:r>
              <a:rPr lang="en-US" dirty="0"/>
              <a:t>Message passing through queues</a:t>
            </a:r>
            <a:r>
              <a:rPr lang="en-IN" dirty="0"/>
              <a:t> (</a:t>
            </a:r>
            <a:r>
              <a:rPr lang="en-IN" dirty="0" err="1"/>
              <a:t>Cont</a:t>
            </a:r>
            <a:r>
              <a:rPr lang="en-IN" dirty="0"/>
              <a:t>…)</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37</a:t>
            </a:fld>
            <a:endParaRPr lang="en-US" dirty="0">
              <a:solidFill>
                <a:prstClr val="black">
                  <a:tint val="75000"/>
                </a:prstClr>
              </a:solidFill>
            </a:endParaRPr>
          </a:p>
        </p:txBody>
      </p:sp>
      <p:sp>
        <p:nvSpPr>
          <p:cNvPr id="4" name="TextBox 3"/>
          <p:cNvSpPr txBox="1"/>
          <p:nvPr/>
        </p:nvSpPr>
        <p:spPr>
          <a:xfrm>
            <a:off x="406400" y="1611086"/>
            <a:ext cx="11350171" cy="28623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000" dirty="0"/>
              <a:t>5. Once the message is retrieved,  delete the message from the queue, so that the same message is not processed twice, and show the reply to the user by setting the </a:t>
            </a:r>
            <a:r>
              <a:rPr lang="en-US" sz="2000" dirty="0" err="1"/>
              <a:t>ResultLabel</a:t>
            </a:r>
            <a:r>
              <a:rPr lang="en-US" sz="2000" dirty="0"/>
              <a:t> field to the text returned by the Worker role.</a:t>
            </a:r>
          </a:p>
          <a:p>
            <a:endParaRPr kumimoji="0" lang="en-US" sz="2000" b="0" i="0" u="none" strike="noStrike" cap="none" spc="0" normalizeH="0" baseline="0" dirty="0">
              <a:ln>
                <a:noFill/>
              </a:ln>
              <a:solidFill>
                <a:srgbClr val="000000"/>
              </a:solidFill>
              <a:effectLst/>
              <a:uFillTx/>
              <a:latin typeface="Calibri"/>
              <a:ea typeface="Calibri"/>
              <a:cs typeface="Calibri"/>
              <a:sym typeface="Calibri"/>
            </a:endParaRPr>
          </a:p>
          <a:p>
            <a:r>
              <a:rPr lang="en-US" sz="2000" dirty="0">
                <a:solidFill>
                  <a:srgbClr val="000000"/>
                </a:solidFill>
                <a:latin typeface="Calibri"/>
                <a:ea typeface="Calibri"/>
                <a:cs typeface="Calibri"/>
                <a:sym typeface="Calibri"/>
              </a:rPr>
              <a:t>Note1: </a:t>
            </a:r>
            <a:r>
              <a:rPr lang="en-IN" sz="2000" dirty="0"/>
              <a:t>The Worker role has </a:t>
            </a:r>
            <a:r>
              <a:rPr lang="en-US" sz="2000" dirty="0"/>
              <a:t>to monitor the incoming message queue for new messages, and when it gets a message, it has to respond back with a message, say, the server time.</a:t>
            </a:r>
          </a:p>
          <a:p>
            <a:endParaRPr kumimoji="0" lang="en-US" sz="2000" b="0" i="0" u="none" strike="noStrike" cap="none" spc="0" normalizeH="0" baseline="0" dirty="0">
              <a:ln>
                <a:noFill/>
              </a:ln>
              <a:solidFill>
                <a:srgbClr val="000000"/>
              </a:solidFill>
              <a:effectLst/>
              <a:uFillTx/>
              <a:latin typeface="Calibri"/>
              <a:ea typeface="Calibri"/>
              <a:cs typeface="Calibri"/>
              <a:sym typeface="Calibri"/>
            </a:endParaRPr>
          </a:p>
          <a:p>
            <a:r>
              <a:rPr lang="en-US" sz="2000" dirty="0"/>
              <a:t>Note2: a </a:t>
            </a:r>
            <a:r>
              <a:rPr lang="en-US" sz="2000" dirty="0" err="1"/>
              <a:t>ConfigurationSettingPublisher</a:t>
            </a:r>
            <a:r>
              <a:rPr lang="en-US" sz="2000" dirty="0"/>
              <a:t> must be set for both the Web role and Worker role so that the correct configuration files are </a:t>
            </a:r>
            <a:r>
              <a:rPr lang="en-IN" sz="2000" dirty="0"/>
              <a:t>read.</a:t>
            </a:r>
            <a:endParaRPr kumimoji="0" lang="en-IN" sz="20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589685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Azure Test and Deployment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38</a:t>
            </a:fld>
            <a:endParaRPr lang="en-US" dirty="0">
              <a:solidFill>
                <a:prstClr val="black">
                  <a:tint val="75000"/>
                </a:prstClr>
              </a:solidFill>
            </a:endParaRPr>
          </a:p>
        </p:txBody>
      </p:sp>
      <p:sp>
        <p:nvSpPr>
          <p:cNvPr id="4" name="TextBox 3"/>
          <p:cNvSpPr txBox="1"/>
          <p:nvPr/>
        </p:nvSpPr>
        <p:spPr>
          <a:xfrm>
            <a:off x="420914" y="1654629"/>
            <a:ext cx="11074400" cy="42473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Visual Studio must be started </a:t>
            </a:r>
            <a:r>
              <a:rPr lang="en-US" b="1" dirty="0"/>
              <a:t>in administrator mode </a:t>
            </a:r>
            <a:r>
              <a:rPr lang="en-US" dirty="0"/>
              <a:t>to debug cloud applications.</a:t>
            </a:r>
          </a:p>
          <a:p>
            <a:pPr marL="285750" indent="-285750">
              <a:buFont typeface="Arial" panose="020B0604020202020204" pitchFamily="34" charset="0"/>
              <a:buChar char="•"/>
            </a:pPr>
            <a:r>
              <a:rPr lang="en-US" dirty="0"/>
              <a:t>The application would be now running on the local machine on top of a Windows Azure emulator known as the development fabric. </a:t>
            </a:r>
          </a:p>
          <a:p>
            <a:pPr marL="285750" indent="-285750">
              <a:buFont typeface="Arial" panose="020B0604020202020204" pitchFamily="34" charset="0"/>
              <a:buChar char="•"/>
            </a:pPr>
            <a:r>
              <a:rPr lang="en-US" dirty="0"/>
              <a:t>The development fabric provides the functionality of Windows Azure on the local machine so that users can debug the logic of their services in the familiar environment provided by Visual </a:t>
            </a:r>
            <a:r>
              <a:rPr lang="en-IN" dirty="0"/>
              <a:t>Studio.</a:t>
            </a:r>
          </a:p>
          <a:p>
            <a:endParaRPr lang="en-IN" b="1" dirty="0"/>
          </a:p>
          <a:p>
            <a:r>
              <a:rPr lang="en-IN" b="1" dirty="0"/>
              <a:t>Deploying Azure applications: </a:t>
            </a:r>
          </a:p>
          <a:p>
            <a:r>
              <a:rPr lang="en-IN" dirty="0"/>
              <a:t>-</a:t>
            </a:r>
            <a:r>
              <a:rPr lang="en-US" dirty="0"/>
              <a:t>one needs to obtain an Azure subscription from the Microsoft Online Customer Portal.</a:t>
            </a:r>
          </a:p>
          <a:p>
            <a:r>
              <a:rPr lang="en-US" dirty="0"/>
              <a:t>- Once a subscription is created, a developer login is available to the Windows Azure developer portal at http://windows.azure.com, where the developer can create </a:t>
            </a:r>
            <a:r>
              <a:rPr lang="en-IN" dirty="0"/>
              <a:t>a new project.</a:t>
            </a:r>
          </a:p>
          <a:p>
            <a:r>
              <a:rPr lang="en-US" dirty="0"/>
              <a:t>- Once a subscription has been obtained in the developer portal</a:t>
            </a:r>
            <a:r>
              <a:rPr lang="en-US" b="1" dirty="0"/>
              <a:t>, the next step is to create a hosted service and a storage account for the new application.</a:t>
            </a:r>
          </a:p>
          <a:p>
            <a:r>
              <a:rPr lang="en-IN" dirty="0"/>
              <a:t>- </a:t>
            </a:r>
            <a:r>
              <a:rPr lang="en-IN" b="1" dirty="0"/>
              <a:t>The hosted </a:t>
            </a:r>
            <a:r>
              <a:rPr lang="en-US" b="1" dirty="0"/>
              <a:t>service </a:t>
            </a:r>
            <a:r>
              <a:rPr lang="en-US" dirty="0"/>
              <a:t>creates the end points for accessing the application. The unique service</a:t>
            </a:r>
          </a:p>
          <a:p>
            <a:r>
              <a:rPr lang="en-US" dirty="0"/>
              <a:t>URL that is selected here will be used by clients to access the application.</a:t>
            </a:r>
          </a:p>
          <a:p>
            <a:r>
              <a:rPr lang="en-US" dirty="0"/>
              <a:t>- Similarly, the storage account exposes the endpoints for accessing cloud storage for </a:t>
            </a:r>
            <a:r>
              <a:rPr lang="en-IN" dirty="0"/>
              <a:t>the application.</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050874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Deployment environments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39</a:t>
            </a:fld>
            <a:endParaRPr lang="en-US" dirty="0">
              <a:solidFill>
                <a:prstClr val="black">
                  <a:tint val="75000"/>
                </a:prstClr>
              </a:solidFill>
            </a:endParaRPr>
          </a:p>
        </p:txBody>
      </p:sp>
      <p:sp>
        <p:nvSpPr>
          <p:cNvPr id="4" name="TextBox 3"/>
          <p:cNvSpPr txBox="1"/>
          <p:nvPr/>
        </p:nvSpPr>
        <p:spPr>
          <a:xfrm>
            <a:off x="783771" y="1741714"/>
            <a:ext cx="10174515" cy="36933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t>-Two deployment environments </a:t>
            </a:r>
            <a:r>
              <a:rPr lang="en-US" dirty="0"/>
              <a:t>– </a:t>
            </a:r>
            <a:r>
              <a:rPr lang="en-US" b="1" dirty="0"/>
              <a:t>production and staging</a:t>
            </a:r>
            <a:r>
              <a:rPr lang="en-US" dirty="0"/>
              <a:t>. </a:t>
            </a:r>
          </a:p>
          <a:p>
            <a:pPr marL="285750" indent="-285750">
              <a:buFont typeface="Arial" panose="020B0604020202020204" pitchFamily="34" charset="0"/>
              <a:buChar char="•"/>
            </a:pPr>
            <a:r>
              <a:rPr lang="en-US" dirty="0"/>
              <a:t>Both environments host the application on the cloud, but the </a:t>
            </a:r>
            <a:r>
              <a:rPr lang="en-US" b="1" dirty="0"/>
              <a:t>staging environment </a:t>
            </a:r>
            <a:r>
              <a:rPr lang="en-US" dirty="0"/>
              <a:t>creates the deployment with a </a:t>
            </a:r>
            <a:r>
              <a:rPr lang="en-US" b="1" dirty="0"/>
              <a:t>temporary URL </a:t>
            </a:r>
            <a:r>
              <a:rPr lang="en-US" dirty="0"/>
              <a:t>as the end point, while </a:t>
            </a:r>
            <a:r>
              <a:rPr lang="en-US" b="1" dirty="0"/>
              <a:t>the production deployment </a:t>
            </a:r>
            <a:r>
              <a:rPr lang="en-US" dirty="0"/>
              <a:t>uses the </a:t>
            </a:r>
            <a:r>
              <a:rPr lang="en-US" b="1" dirty="0"/>
              <a:t>service UR</a:t>
            </a:r>
            <a:r>
              <a:rPr lang="en-US" dirty="0"/>
              <a:t>L.</a:t>
            </a:r>
          </a:p>
          <a:p>
            <a:pPr marL="285750" indent="-285750">
              <a:buFont typeface="Arial" panose="020B0604020202020204" pitchFamily="34" charset="0"/>
              <a:buChar char="•"/>
            </a:pPr>
            <a:r>
              <a:rPr lang="en-US" dirty="0"/>
              <a:t>Applications can be moved from production to staging and vice-versa at any </a:t>
            </a:r>
            <a:r>
              <a:rPr lang="en-IN" dirty="0"/>
              <a:t>time.</a:t>
            </a:r>
          </a:p>
          <a:p>
            <a:pPr marL="285750" indent="-285750">
              <a:buFont typeface="Arial" panose="020B0604020202020204" pitchFamily="34" charset="0"/>
              <a:buChar char="•"/>
            </a:pPr>
            <a:r>
              <a:rPr lang="en-US" dirty="0"/>
              <a:t>The staging application is hosted on a temporary URL, one that is nearly impossible to discover accidentally. </a:t>
            </a:r>
            <a:r>
              <a:rPr lang="en-US" b="1" dirty="0"/>
              <a:t>This allows developers to deploy their applications on the cloud and test them before making them publicly available.</a:t>
            </a:r>
          </a:p>
          <a:p>
            <a:pPr marL="285750" indent="-285750">
              <a:buFont typeface="Arial" panose="020B0604020202020204" pitchFamily="34" charset="0"/>
              <a:buChar char="•"/>
            </a:pPr>
            <a:r>
              <a:rPr lang="en-US" dirty="0"/>
              <a:t>Finally, the deployment switch icon is selected to move the service into production.</a:t>
            </a:r>
          </a:p>
          <a:p>
            <a:r>
              <a:rPr lang="en-US" dirty="0"/>
              <a:t>The application would be now available on, e.g.,  http://simpleazureservicecc.cloudapp.net.</a:t>
            </a:r>
          </a:p>
          <a:p>
            <a:endParaRPr lang="en-US" dirty="0"/>
          </a:p>
          <a:p>
            <a:r>
              <a:rPr lang="en-US" b="1" dirty="0"/>
              <a:t>Note:</a:t>
            </a:r>
            <a:r>
              <a:rPr lang="en-US" dirty="0"/>
              <a:t> If more instances of the Web or the Worker role are needed, the service configuration from the configuration page in the portal can be modified.</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55825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body" idx="1"/>
          </p:nvPr>
        </p:nvSpPr>
        <p:spPr>
          <a:xfrm>
            <a:off x="928914" y="1493838"/>
            <a:ext cx="10363200" cy="4525963"/>
          </a:xfrm>
          <a:prstGeom prst="rect">
            <a:avLst/>
          </a:prstGeom>
        </p:spPr>
        <p:txBody>
          <a:bodyPr>
            <a:normAutofit/>
          </a:bodyPr>
          <a:lstStyle/>
          <a:p>
            <a:pPr lvl="0" algn="just">
              <a:lnSpc>
                <a:spcPct val="90000"/>
              </a:lnSpc>
              <a:buClr>
                <a:srgbClr val="101141"/>
              </a:buClr>
              <a:buSzPct val="100000"/>
              <a:buFont typeface="Arial"/>
              <a:buChar char="•"/>
              <a:defRPr sz="1800"/>
            </a:pPr>
            <a:r>
              <a:rPr lang="en-US" sz="2000" b="1" dirty="0"/>
              <a:t>PaaS </a:t>
            </a:r>
            <a:r>
              <a:rPr lang="en-US" sz="2000" dirty="0"/>
              <a:t>is a cloud service where the customer gets a </a:t>
            </a:r>
            <a:r>
              <a:rPr lang="en-US" sz="2000" b="1" dirty="0"/>
              <a:t>set of application and product development tool hosted on the provider’s infrastructure</a:t>
            </a:r>
            <a:r>
              <a:rPr lang="en-US" sz="2000" dirty="0"/>
              <a:t>. </a:t>
            </a:r>
          </a:p>
          <a:p>
            <a:pPr lvl="0" algn="just">
              <a:lnSpc>
                <a:spcPct val="90000"/>
              </a:lnSpc>
              <a:buClr>
                <a:srgbClr val="101141"/>
              </a:buClr>
              <a:buSzPct val="100000"/>
              <a:buFont typeface="Arial"/>
              <a:buChar char="•"/>
              <a:defRPr sz="1800"/>
            </a:pPr>
            <a:r>
              <a:rPr lang="en-US" sz="2000" dirty="0"/>
              <a:t>The customer can deploy acquired applications or those created using programming languages and tools supported by the provider. </a:t>
            </a:r>
          </a:p>
          <a:p>
            <a:pPr lvl="0" algn="just">
              <a:lnSpc>
                <a:spcPct val="90000"/>
              </a:lnSpc>
              <a:buClr>
                <a:srgbClr val="101141"/>
              </a:buClr>
              <a:buSzPct val="100000"/>
              <a:buFont typeface="Arial"/>
              <a:buChar char="•"/>
              <a:defRPr sz="1800"/>
            </a:pPr>
            <a:r>
              <a:rPr sz="2000" dirty="0"/>
              <a:t>PaaS services </a:t>
            </a:r>
            <a:r>
              <a:rPr sz="2000" b="1" dirty="0"/>
              <a:t>are hosted </a:t>
            </a:r>
            <a:r>
              <a:rPr sz="2000" dirty="0"/>
              <a:t>in the cloud and </a:t>
            </a:r>
            <a:r>
              <a:rPr sz="2000" b="1" dirty="0"/>
              <a:t>accessed by users</a:t>
            </a:r>
            <a:r>
              <a:rPr sz="2000" dirty="0"/>
              <a:t> simply via their web browser. </a:t>
            </a:r>
          </a:p>
          <a:p>
            <a:pPr lvl="0" algn="just">
              <a:lnSpc>
                <a:spcPct val="90000"/>
              </a:lnSpc>
              <a:buClr>
                <a:srgbClr val="101141"/>
              </a:buClr>
              <a:buSzPct val="100000"/>
              <a:buFont typeface="Arial"/>
              <a:buChar char="•"/>
              <a:defRPr sz="1800"/>
            </a:pPr>
            <a:r>
              <a:rPr sz="2000" dirty="0"/>
              <a:t>PaaS services can consist of </a:t>
            </a:r>
            <a:r>
              <a:rPr sz="2000" b="1" dirty="0"/>
              <a:t>preconfigured features that customers can subscribe to</a:t>
            </a:r>
            <a:r>
              <a:rPr sz="2000" dirty="0"/>
              <a:t>; they can choose to include the features that meet their requirements while discarding those that do not. </a:t>
            </a:r>
            <a:endParaRPr lang="en-US" sz="2000" dirty="0"/>
          </a:p>
          <a:p>
            <a:pPr lvl="0" algn="just">
              <a:lnSpc>
                <a:spcPct val="90000"/>
              </a:lnSpc>
              <a:buClr>
                <a:srgbClr val="101141"/>
              </a:buClr>
              <a:buSzPct val="100000"/>
              <a:buFont typeface="Arial"/>
              <a:buChar char="•"/>
              <a:defRPr sz="1800"/>
            </a:pPr>
            <a:r>
              <a:rPr lang="en-US" sz="2000" dirty="0"/>
              <a:t>The customer (developer) here does not control the underlying cloud infrastructure (Servers, OS, security devices,..) but has a control over the deployed applications and also the configurations of hosting environment.</a:t>
            </a:r>
          </a:p>
        </p:txBody>
      </p:sp>
      <p:sp>
        <p:nvSpPr>
          <p:cNvPr id="83" name="Shape 83"/>
          <p:cNvSpPr/>
          <p:nvPr/>
        </p:nvSpPr>
        <p:spPr>
          <a:xfrm>
            <a:off x="1828800" y="152400"/>
            <a:ext cx="6386286" cy="11103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Introduction to PaaS</a:t>
            </a:r>
          </a:p>
        </p:txBody>
      </p:sp>
    </p:spTree>
    <p:extLst>
      <p:ext uri="{BB962C8B-B14F-4D97-AF65-F5344CB8AC3E}">
        <p14:creationId xmlns:p14="http://schemas.microsoft.com/office/powerpoint/2010/main" val="325545532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972800" cy="1143000"/>
          </a:xfrm>
        </p:spPr>
        <p:txBody>
          <a:bodyPr/>
          <a:lstStyle/>
          <a:p>
            <a:r>
              <a:rPr lang="en-US" dirty="0"/>
              <a:t>Summary of Deploying Applications on Azure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40</a:t>
            </a:fld>
            <a:endParaRPr lang="en-US" dirty="0">
              <a:solidFill>
                <a:prstClr val="black">
                  <a:tint val="75000"/>
                </a:prstClr>
              </a:solidFill>
            </a:endParaRPr>
          </a:p>
        </p:txBody>
      </p:sp>
      <p:sp>
        <p:nvSpPr>
          <p:cNvPr id="4" name="TextBox 3"/>
          <p:cNvSpPr txBox="1"/>
          <p:nvPr/>
        </p:nvSpPr>
        <p:spPr>
          <a:xfrm>
            <a:off x="827314" y="1727200"/>
            <a:ext cx="10813143" cy="36933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In general, the following are the steps needed to build an Azure application.</a:t>
            </a:r>
          </a:p>
          <a:p>
            <a:pPr marL="342900" indent="-342900">
              <a:buFont typeface="+mj-lt"/>
              <a:buAutoNum type="arabicPeriod"/>
            </a:pPr>
            <a:r>
              <a:rPr lang="en-US" sz="2400" dirty="0"/>
              <a:t>First the Web and Worker roles for the new application were created and tested in the development environment.</a:t>
            </a:r>
          </a:p>
          <a:p>
            <a:pPr marL="342900" indent="-342900">
              <a:buFont typeface="+mj-lt"/>
              <a:buAutoNum type="arabicPeriod"/>
            </a:pPr>
            <a:r>
              <a:rPr lang="en-US" sz="2400" dirty="0"/>
              <a:t>Then an Azure subscription needs to be obtained and use it to create a hosted service and storage account.</a:t>
            </a:r>
          </a:p>
          <a:p>
            <a:pPr marL="342900" indent="-342900">
              <a:buFont typeface="+mj-lt"/>
              <a:buAutoNum type="arabicPeriod"/>
            </a:pPr>
            <a:r>
              <a:rPr lang="en-IN" sz="2400" dirty="0"/>
              <a:t>Next, the application would be </a:t>
            </a:r>
            <a:r>
              <a:rPr lang="en-US" sz="2400" dirty="0"/>
              <a:t>tested in the development environment but using cloud storage.</a:t>
            </a:r>
          </a:p>
          <a:p>
            <a:pPr marL="342900" indent="-342900">
              <a:buFont typeface="+mj-lt"/>
              <a:buAutoNum type="arabicPeriod"/>
            </a:pPr>
            <a:r>
              <a:rPr lang="en-IN" sz="2400" dirty="0"/>
              <a:t>Further testing </a:t>
            </a:r>
            <a:r>
              <a:rPr lang="en-US" sz="2400" dirty="0"/>
              <a:t>on the cloud, but in a staging </a:t>
            </a:r>
            <a:r>
              <a:rPr lang="en-IN" sz="2400" dirty="0"/>
              <a:t>environment. </a:t>
            </a:r>
          </a:p>
          <a:p>
            <a:pPr marL="342900" indent="-342900">
              <a:buFont typeface="+mj-lt"/>
              <a:buAutoNum type="arabicPeriod"/>
            </a:pPr>
            <a:r>
              <a:rPr lang="en-US" sz="2400" dirty="0"/>
              <a:t>In the end, the staging environment was switched to production making the application globally accessible at the desired URL.</a:t>
            </a:r>
            <a:endParaRPr kumimoji="0" lang="en-IN" sz="24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819579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Billing on Azure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41</a:t>
            </a:fld>
            <a:endParaRPr lang="en-US" dirty="0">
              <a:solidFill>
                <a:prstClr val="black">
                  <a:tint val="75000"/>
                </a:prstClr>
              </a:solidFill>
            </a:endParaRPr>
          </a:p>
        </p:txBody>
      </p:sp>
      <p:sp>
        <p:nvSpPr>
          <p:cNvPr id="4" name="TextBox 3"/>
          <p:cNvSpPr txBox="1"/>
          <p:nvPr/>
        </p:nvSpPr>
        <p:spPr>
          <a:xfrm>
            <a:off x="537029" y="1524000"/>
            <a:ext cx="10609942" cy="16619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2400" b="1" dirty="0"/>
              <a:t>CPU Time Billing</a:t>
            </a:r>
          </a:p>
          <a:p>
            <a:r>
              <a:rPr lang="en-US" sz="2000" dirty="0"/>
              <a:t>Windows Azure starts billing for CPU time when applications are deployed in the staging</a:t>
            </a:r>
          </a:p>
          <a:p>
            <a:r>
              <a:rPr lang="en-US" sz="2000" dirty="0"/>
              <a:t>environment and continues billing when applications (either in staging or production) are</a:t>
            </a:r>
          </a:p>
          <a:p>
            <a:r>
              <a:rPr lang="en-US" sz="2000" dirty="0"/>
              <a:t>suspended. Applications must be deleted from the portal for billing to stop.</a:t>
            </a:r>
          </a:p>
          <a:p>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785713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4000" dirty="0"/>
              <a:t>Google App Engine</a:t>
            </a:r>
            <a:endParaRPr lang="en-IN" sz="40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42</a:t>
            </a:fld>
            <a:endParaRPr lang="en-US" dirty="0">
              <a:solidFill>
                <a:prstClr val="black">
                  <a:tint val="75000"/>
                </a:prstClr>
              </a:solidFill>
            </a:endParaRPr>
          </a:p>
        </p:txBody>
      </p:sp>
      <p:sp>
        <p:nvSpPr>
          <p:cNvPr id="4" name="TextBox 3"/>
          <p:cNvSpPr txBox="1"/>
          <p:nvPr/>
        </p:nvSpPr>
        <p:spPr>
          <a:xfrm>
            <a:off x="406400" y="1799771"/>
            <a:ext cx="10697029" cy="32316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dirty="0"/>
              <a:t>Google App Engine (GAE) is an example of a Platform as a Service (PaaS) that enables users to develop and host their own applications</a:t>
            </a:r>
            <a:r>
              <a:rPr lang="en-IN" sz="2400" dirty="0"/>
              <a:t>.</a:t>
            </a:r>
          </a:p>
          <a:p>
            <a:pPr marL="285750" indent="-285750">
              <a:buFont typeface="Arial" panose="020B0604020202020204" pitchFamily="34" charset="0"/>
              <a:buChar char="•"/>
            </a:pPr>
            <a:r>
              <a:rPr lang="en-US" sz="2400" dirty="0"/>
              <a:t>It enables us to run web applications on Google Infrastructure.</a:t>
            </a:r>
          </a:p>
          <a:p>
            <a:pPr marL="285750" indent="-285750">
              <a:buFont typeface="Arial" panose="020B0604020202020204" pitchFamily="34" charset="0"/>
              <a:buChar char="•"/>
            </a:pPr>
            <a:r>
              <a:rPr lang="en-US" sz="2400" dirty="0"/>
              <a:t>Application on GAE are easy to build, maintain and scale as the traffic and storage needs grow. </a:t>
            </a:r>
            <a:endParaRPr lang="en-IN" sz="2400" dirty="0"/>
          </a:p>
          <a:p>
            <a:pPr marL="285750" indent="-285750">
              <a:buFont typeface="Arial" panose="020B0604020202020204" pitchFamily="34" charset="0"/>
              <a:buChar char="•"/>
            </a:pPr>
            <a:r>
              <a:rPr lang="en-US" sz="2400" dirty="0"/>
              <a:t>It also provides distributed storage with replication and load balancing of client requests.</a:t>
            </a:r>
          </a:p>
          <a:p>
            <a:endParaRPr lang="en-US" sz="3600" dirty="0">
              <a:cs typeface="Times New Roman" panose="02020603050405020304" pitchFamily="18" charset="0"/>
            </a:endParaRPr>
          </a:p>
        </p:txBody>
      </p:sp>
    </p:spTree>
    <p:extLst>
      <p:ext uri="{BB962C8B-B14F-4D97-AF65-F5344CB8AC3E}">
        <p14:creationId xmlns:p14="http://schemas.microsoft.com/office/powerpoint/2010/main" val="1638942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4000" dirty="0"/>
              <a:t>Features of Google </a:t>
            </a:r>
            <a:r>
              <a:rPr lang="en-US" sz="4000" dirty="0" err="1"/>
              <a:t>AppEngine</a:t>
            </a:r>
            <a:endParaRPr lang="en-IN" sz="40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43</a:t>
            </a:fld>
            <a:endParaRPr lang="en-US" dirty="0">
              <a:solidFill>
                <a:prstClr val="black">
                  <a:tint val="75000"/>
                </a:prst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508544862"/>
              </p:ext>
            </p:extLst>
          </p:nvPr>
        </p:nvGraphicFramePr>
        <p:xfrm>
          <a:off x="899885" y="1427797"/>
          <a:ext cx="10160000" cy="5034280"/>
        </p:xfrm>
        <a:graphic>
          <a:graphicData uri="http://schemas.openxmlformats.org/drawingml/2006/table">
            <a:tbl>
              <a:tblPr firstRow="1" bandRow="1">
                <a:tableStyleId>{5C22544A-7EE6-4342-B048-85BDC9FD1C3A}</a:tableStyleId>
              </a:tblPr>
              <a:tblGrid>
                <a:gridCol w="1596571">
                  <a:extLst>
                    <a:ext uri="{9D8B030D-6E8A-4147-A177-3AD203B41FA5}">
                      <a16:colId xmlns:a16="http://schemas.microsoft.com/office/drawing/2014/main" val="2922065720"/>
                    </a:ext>
                  </a:extLst>
                </a:gridCol>
                <a:gridCol w="8563429">
                  <a:extLst>
                    <a:ext uri="{9D8B030D-6E8A-4147-A177-3AD203B41FA5}">
                      <a16:colId xmlns:a16="http://schemas.microsoft.com/office/drawing/2014/main" val="2918129348"/>
                    </a:ext>
                  </a:extLst>
                </a:gridCol>
              </a:tblGrid>
              <a:tr h="370840">
                <a:tc>
                  <a:txBody>
                    <a:bodyPr/>
                    <a:lstStyle/>
                    <a:p>
                      <a:pPr algn="ctr"/>
                      <a:r>
                        <a:rPr lang="en-US" sz="1400" dirty="0"/>
                        <a:t>Feature</a:t>
                      </a:r>
                      <a:endParaRPr lang="en-IN" sz="1400" dirty="0"/>
                    </a:p>
                  </a:txBody>
                  <a:tcPr/>
                </a:tc>
                <a:tc>
                  <a:txBody>
                    <a:bodyPr/>
                    <a:lstStyle/>
                    <a:p>
                      <a:pPr algn="ctr"/>
                      <a:r>
                        <a:rPr lang="en-US" sz="1400" dirty="0"/>
                        <a:t>Description</a:t>
                      </a:r>
                      <a:endParaRPr lang="en-IN" sz="1400" dirty="0"/>
                    </a:p>
                  </a:txBody>
                  <a:tcPr/>
                </a:tc>
                <a:extLst>
                  <a:ext uri="{0D108BD9-81ED-4DB2-BD59-A6C34878D82A}">
                    <a16:rowId xmlns:a16="http://schemas.microsoft.com/office/drawing/2014/main" val="4241275414"/>
                  </a:ext>
                </a:extLst>
              </a:tr>
              <a:tr h="370840">
                <a:tc>
                  <a:txBody>
                    <a:bodyPr/>
                    <a:lstStyle/>
                    <a:p>
                      <a:pPr algn="just"/>
                      <a:r>
                        <a:rPr lang="en-US" sz="1400" dirty="0"/>
                        <a:t>Popular Languages</a:t>
                      </a:r>
                      <a:endParaRPr lang="en-IN" sz="1400" dirty="0"/>
                    </a:p>
                  </a:txBody>
                  <a:tcPr/>
                </a:tc>
                <a:tc>
                  <a:txBody>
                    <a:bodyPr/>
                    <a:lstStyle/>
                    <a:p>
                      <a:pPr algn="just"/>
                      <a:r>
                        <a:rPr lang="en-US" sz="1400" dirty="0"/>
                        <a:t>Node.js, Java, Ruby, C#, Go, Python and PHP</a:t>
                      </a:r>
                      <a:endParaRPr lang="en-IN" sz="1400" dirty="0"/>
                    </a:p>
                  </a:txBody>
                  <a:tcPr/>
                </a:tc>
                <a:extLst>
                  <a:ext uri="{0D108BD9-81ED-4DB2-BD59-A6C34878D82A}">
                    <a16:rowId xmlns:a16="http://schemas.microsoft.com/office/drawing/2014/main" val="3083722692"/>
                  </a:ext>
                </a:extLst>
              </a:tr>
              <a:tr h="0">
                <a:tc>
                  <a:txBody>
                    <a:bodyPr/>
                    <a:lstStyle/>
                    <a:p>
                      <a:pPr algn="just" fontAlgn="t"/>
                      <a:r>
                        <a:rPr lang="en-IN" sz="1400" b="0" dirty="0">
                          <a:solidFill>
                            <a:srgbClr val="202124"/>
                          </a:solidFill>
                          <a:effectLst/>
                          <a:latin typeface="Google Sans"/>
                        </a:rPr>
                        <a:t>Fully managed</a:t>
                      </a:r>
                      <a:endParaRPr lang="en-IN" sz="1400" dirty="0">
                        <a:solidFill>
                          <a:srgbClr val="5F6368"/>
                        </a:solidFill>
                        <a:effectLst/>
                      </a:endParaRPr>
                    </a:p>
                  </a:txBody>
                  <a:tcPr marT="266700" marB="266700"/>
                </a:tc>
                <a:tc>
                  <a:txBody>
                    <a:bodyPr/>
                    <a:lstStyle/>
                    <a:p>
                      <a:pPr algn="just"/>
                      <a:r>
                        <a:rPr lang="en-US" sz="1400" dirty="0"/>
                        <a:t>Focus on Code while App Engine</a:t>
                      </a:r>
                      <a:r>
                        <a:rPr lang="en-US" sz="1400" baseline="0" dirty="0"/>
                        <a:t> manages infrastructure concerns</a:t>
                      </a:r>
                      <a:endParaRPr lang="en-IN" sz="1400" dirty="0"/>
                    </a:p>
                  </a:txBody>
                  <a:tcPr/>
                </a:tc>
                <a:extLst>
                  <a:ext uri="{0D108BD9-81ED-4DB2-BD59-A6C34878D82A}">
                    <a16:rowId xmlns:a16="http://schemas.microsoft.com/office/drawing/2014/main" val="3124532583"/>
                  </a:ext>
                </a:extLst>
              </a:tr>
              <a:tr h="0">
                <a:tc>
                  <a:txBody>
                    <a:bodyPr/>
                    <a:lstStyle/>
                    <a:p>
                      <a:pPr algn="just" fontAlgn="t"/>
                      <a:r>
                        <a:rPr lang="en-IN" sz="1400" b="0" dirty="0">
                          <a:solidFill>
                            <a:srgbClr val="202124"/>
                          </a:solidFill>
                          <a:effectLst/>
                          <a:latin typeface="Google Sans"/>
                        </a:rPr>
                        <a:t>Powerful application diagnostics</a:t>
                      </a:r>
                      <a:endParaRPr lang="en-IN" sz="1400" dirty="0">
                        <a:solidFill>
                          <a:srgbClr val="5F6368"/>
                        </a:solidFill>
                        <a:effectLst/>
                      </a:endParaRPr>
                    </a:p>
                  </a:txBody>
                  <a:tcPr marT="266700" marB="266700"/>
                </a:tc>
                <a:tc>
                  <a:txBody>
                    <a:bodyPr/>
                    <a:lstStyle/>
                    <a:p>
                      <a:pPr algn="just"/>
                      <a:r>
                        <a:rPr lang="en-US" sz="1400" dirty="0"/>
                        <a:t>To monitor the health and performance of our app and diagnose</a:t>
                      </a:r>
                      <a:r>
                        <a:rPr lang="en-US" sz="1400" baseline="0" dirty="0"/>
                        <a:t> and fix bugs errors easily</a:t>
                      </a:r>
                      <a:endParaRPr lang="en-IN" sz="1400" dirty="0"/>
                    </a:p>
                  </a:txBody>
                  <a:tcPr/>
                </a:tc>
                <a:extLst>
                  <a:ext uri="{0D108BD9-81ED-4DB2-BD59-A6C34878D82A}">
                    <a16:rowId xmlns:a16="http://schemas.microsoft.com/office/drawing/2014/main" val="1221117148"/>
                  </a:ext>
                </a:extLst>
              </a:tr>
              <a:tr h="370840">
                <a:tc>
                  <a:txBody>
                    <a:bodyPr/>
                    <a:lstStyle/>
                    <a:p>
                      <a:pPr algn="just"/>
                      <a:r>
                        <a:rPr lang="en-US" sz="1400" dirty="0"/>
                        <a:t>Application versioning</a:t>
                      </a:r>
                      <a:endParaRPr lang="en-IN" sz="1400" dirty="0"/>
                    </a:p>
                  </a:txBody>
                  <a:tcPr/>
                </a:tc>
                <a:tc>
                  <a:txBody>
                    <a:bodyPr/>
                    <a:lstStyle/>
                    <a:p>
                      <a:pPr algn="just"/>
                      <a:r>
                        <a:rPr lang="en-US" sz="1400" dirty="0"/>
                        <a:t>Different versions of app</a:t>
                      </a:r>
                      <a:r>
                        <a:rPr lang="en-US" sz="1400" baseline="0" dirty="0"/>
                        <a:t> can be hosted and easily create development, test, staging, and production environments </a:t>
                      </a:r>
                      <a:endParaRPr lang="en-IN" sz="1400" dirty="0"/>
                    </a:p>
                  </a:txBody>
                  <a:tcPr/>
                </a:tc>
                <a:extLst>
                  <a:ext uri="{0D108BD9-81ED-4DB2-BD59-A6C34878D82A}">
                    <a16:rowId xmlns:a16="http://schemas.microsoft.com/office/drawing/2014/main" val="3972332641"/>
                  </a:ext>
                </a:extLst>
              </a:tr>
              <a:tr h="0">
                <a:tc>
                  <a:txBody>
                    <a:bodyPr/>
                    <a:lstStyle/>
                    <a:p>
                      <a:pPr algn="just" fontAlgn="t"/>
                      <a:r>
                        <a:rPr lang="en-IN" sz="1400" b="0" dirty="0">
                          <a:solidFill>
                            <a:srgbClr val="202124"/>
                          </a:solidFill>
                          <a:effectLst/>
                          <a:latin typeface="Google Sans"/>
                        </a:rPr>
                        <a:t>Application security</a:t>
                      </a:r>
                      <a:endParaRPr lang="en-IN" sz="1400" dirty="0">
                        <a:solidFill>
                          <a:srgbClr val="5F6368"/>
                        </a:solidFill>
                        <a:effectLst/>
                      </a:endParaRPr>
                    </a:p>
                  </a:txBody>
                  <a:tcPr marT="266700" marB="266700"/>
                </a:tc>
                <a:tc>
                  <a:txBody>
                    <a:bodyPr/>
                    <a:lstStyle/>
                    <a:p>
                      <a:pPr algn="just"/>
                      <a:r>
                        <a:rPr lang="en-US" sz="1400" dirty="0"/>
                        <a:t>Help safeguard</a:t>
                      </a:r>
                      <a:r>
                        <a:rPr lang="en-US" sz="1400" baseline="0" dirty="0"/>
                        <a:t> our application by defining access rules with </a:t>
                      </a:r>
                      <a:r>
                        <a:rPr lang="en-US" sz="1400" baseline="0" dirty="0" err="1"/>
                        <a:t>AppEngine</a:t>
                      </a:r>
                      <a:r>
                        <a:rPr lang="en-US" sz="1400" baseline="0" dirty="0"/>
                        <a:t> firewall and leverage managed SSL/TLS certificates by default at no addition cost</a:t>
                      </a:r>
                      <a:endParaRPr lang="en-IN" sz="1400" dirty="0"/>
                    </a:p>
                  </a:txBody>
                  <a:tcPr/>
                </a:tc>
                <a:extLst>
                  <a:ext uri="{0D108BD9-81ED-4DB2-BD59-A6C34878D82A}">
                    <a16:rowId xmlns:a16="http://schemas.microsoft.com/office/drawing/2014/main" val="3150065567"/>
                  </a:ext>
                </a:extLst>
              </a:tr>
              <a:tr h="0">
                <a:tc>
                  <a:txBody>
                    <a:bodyPr/>
                    <a:lstStyle/>
                    <a:p>
                      <a:pPr algn="just" fontAlgn="t"/>
                      <a:r>
                        <a:rPr lang="en-IN" sz="1400" b="0" dirty="0">
                          <a:solidFill>
                            <a:srgbClr val="202124"/>
                          </a:solidFill>
                          <a:effectLst/>
                          <a:latin typeface="Google Sans"/>
                        </a:rPr>
                        <a:t>Services ecosystem</a:t>
                      </a:r>
                      <a:endParaRPr lang="en-IN" sz="1400" dirty="0">
                        <a:solidFill>
                          <a:srgbClr val="5F6368"/>
                        </a:solidFill>
                        <a:effectLst/>
                      </a:endParaRPr>
                    </a:p>
                  </a:txBody>
                  <a:tcPr marT="266700" marB="266700"/>
                </a:tc>
                <a:tc>
                  <a:txBody>
                    <a:bodyPr/>
                    <a:lstStyle/>
                    <a:p>
                      <a:pPr algn="just"/>
                      <a:r>
                        <a:rPr lang="en-US" sz="1400" dirty="0"/>
                        <a:t>Tap a growing ecosystem of Google Cloud services from our app including excellent suit</a:t>
                      </a:r>
                      <a:r>
                        <a:rPr lang="en-US" sz="1400" baseline="0" dirty="0"/>
                        <a:t> of cloud developer tools</a:t>
                      </a:r>
                      <a:endParaRPr lang="en-IN" sz="1400" dirty="0"/>
                    </a:p>
                  </a:txBody>
                  <a:tcPr/>
                </a:tc>
                <a:extLst>
                  <a:ext uri="{0D108BD9-81ED-4DB2-BD59-A6C34878D82A}">
                    <a16:rowId xmlns:a16="http://schemas.microsoft.com/office/drawing/2014/main" val="3932808244"/>
                  </a:ext>
                </a:extLst>
              </a:tr>
            </a:tbl>
          </a:graphicData>
        </a:graphic>
      </p:graphicFrame>
    </p:spTree>
    <p:extLst>
      <p:ext uri="{BB962C8B-B14F-4D97-AF65-F5344CB8AC3E}">
        <p14:creationId xmlns:p14="http://schemas.microsoft.com/office/powerpoint/2010/main" val="425305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Types of Scaling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44</a:t>
            </a:fld>
            <a:endParaRPr lang="en-US" dirty="0">
              <a:solidFill>
                <a:prstClr val="black">
                  <a:tint val="75000"/>
                </a:prstClr>
              </a:solidFill>
            </a:endParaRPr>
          </a:p>
        </p:txBody>
      </p:sp>
      <p:sp>
        <p:nvSpPr>
          <p:cNvPr id="4" name="TextBox 3"/>
          <p:cNvSpPr txBox="1"/>
          <p:nvPr/>
        </p:nvSpPr>
        <p:spPr>
          <a:xfrm>
            <a:off x="203200" y="1654629"/>
            <a:ext cx="11988800" cy="42473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800" dirty="0"/>
              <a:t>Basic</a:t>
            </a:r>
          </a:p>
          <a:p>
            <a:pPr marL="742950" lvl="1" indent="-285750">
              <a:buFont typeface="Arial" panose="020B0604020202020204" pitchFamily="34" charset="0"/>
              <a:buChar char="•"/>
            </a:pPr>
            <a:r>
              <a:rPr lang="en-US" sz="2800" dirty="0"/>
              <a:t>Creates instances when your application receives requests.</a:t>
            </a:r>
          </a:p>
          <a:p>
            <a:pPr marL="742950" lvl="1" indent="-285750">
              <a:buFont typeface="Arial" panose="020B0604020202020204" pitchFamily="34" charset="0"/>
              <a:buChar char="•"/>
            </a:pPr>
            <a:r>
              <a:rPr lang="en-US" sz="2800" dirty="0"/>
              <a:t>Each instance will be shut down when the application becomes idle.</a:t>
            </a:r>
          </a:p>
          <a:p>
            <a:pPr marL="285750" indent="-285750">
              <a:buFont typeface="Arial" panose="020B0604020202020204" pitchFamily="34" charset="0"/>
              <a:buChar char="•"/>
            </a:pPr>
            <a:r>
              <a:rPr lang="en-US" sz="2800" dirty="0"/>
              <a:t>Automatic Scaling</a:t>
            </a:r>
          </a:p>
          <a:p>
            <a:pPr marL="742950" lvl="1" indent="-285750">
              <a:buFont typeface="Arial" panose="020B0604020202020204" pitchFamily="34" charset="0"/>
              <a:buChar char="•"/>
            </a:pPr>
            <a:r>
              <a:rPr lang="en-US" sz="2800" dirty="0"/>
              <a:t>Creates instance based on request rate, response latencies, or other application metrics that you specify.</a:t>
            </a:r>
          </a:p>
          <a:p>
            <a:pPr marL="285750" indent="-285750">
              <a:buFont typeface="Arial" panose="020B0604020202020204" pitchFamily="34" charset="0"/>
              <a:buChar char="•"/>
            </a:pPr>
            <a:r>
              <a:rPr lang="en-US" sz="2800" dirty="0"/>
              <a:t>Manual Scaling</a:t>
            </a:r>
          </a:p>
          <a:p>
            <a:pPr marL="742950" lvl="1" indent="-285750">
              <a:buFont typeface="Arial" panose="020B0604020202020204" pitchFamily="34" charset="0"/>
              <a:buChar char="•"/>
            </a:pPr>
            <a:r>
              <a:rPr lang="en-US" sz="2800" dirty="0"/>
              <a:t>Allows you to manually specify the number of instances that continuously run regardless of the load level</a:t>
            </a:r>
            <a:r>
              <a:rPr lang="en-US" sz="2000" dirty="0"/>
              <a:t>.</a:t>
            </a:r>
          </a:p>
          <a:p>
            <a:pPr marL="285750" marR="0" indent="-285750" algn="l" defTabSz="914400" rtl="0" fontAlgn="auto" latinLnBrk="1" hangingPunct="0">
              <a:lnSpc>
                <a:spcPct val="100000"/>
              </a:lnSpc>
              <a:spcBef>
                <a:spcPts val="0"/>
              </a:spcBef>
              <a:spcAft>
                <a:spcPts val="0"/>
              </a:spcAft>
              <a:buClrTx/>
              <a:buSzTx/>
              <a:buFont typeface="Wingdings" panose="05000000000000000000" pitchFamily="2" charset="2"/>
              <a:buChar char="q"/>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477421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App Engine Security</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45</a:t>
            </a:fld>
            <a:endParaRPr lang="en-US" dirty="0">
              <a:solidFill>
                <a:prstClr val="black">
                  <a:tint val="75000"/>
                </a:prstClr>
              </a:solidFill>
            </a:endParaRPr>
          </a:p>
        </p:txBody>
      </p:sp>
      <p:sp>
        <p:nvSpPr>
          <p:cNvPr id="4" name="TextBox 3"/>
          <p:cNvSpPr txBox="1"/>
          <p:nvPr/>
        </p:nvSpPr>
        <p:spPr>
          <a:xfrm>
            <a:off x="304800" y="1596571"/>
            <a:ext cx="11582400" cy="52629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sz="2400" dirty="0"/>
              <a:t>Applications run in a secure environment that provides limited access to the underlying operating system</a:t>
            </a:r>
          </a:p>
          <a:p>
            <a:pPr marL="285750" indent="-285750" latinLnBrk="1" hangingPunct="0">
              <a:buFont typeface="Arial" panose="020B0604020202020204" pitchFamily="34" charset="0"/>
              <a:buChar char="•"/>
            </a:pPr>
            <a:r>
              <a:rPr lang="en-US" sz="2400" b="1" dirty="0"/>
              <a:t>Sandbox</a:t>
            </a:r>
            <a:r>
              <a:rPr lang="en-US" sz="2400" dirty="0"/>
              <a:t> isolates the application that is independent of hardware, operating system and physical location of a web server.</a:t>
            </a:r>
          </a:p>
          <a:p>
            <a:pPr marL="285750" indent="-285750" latinLnBrk="1" hangingPunct="0">
              <a:buFont typeface="Arial" panose="020B0604020202020204" pitchFamily="34" charset="0"/>
              <a:buChar char="•"/>
            </a:pPr>
            <a:r>
              <a:rPr lang="en-US" sz="2400" dirty="0"/>
              <a:t>Sandbox restricts what our application can do</a:t>
            </a:r>
          </a:p>
          <a:p>
            <a:pPr marL="285750" indent="-285750" latinLnBrk="1" hangingPunct="0">
              <a:buFont typeface="Arial" panose="020B0604020202020204" pitchFamily="34" charset="0"/>
              <a:buChar char="•"/>
            </a:pPr>
            <a:r>
              <a:rPr lang="en-US" sz="2400" b="1" dirty="0"/>
              <a:t>Limitations imposed by sandbox (for security): </a:t>
            </a:r>
          </a:p>
          <a:p>
            <a:pPr latinLnBrk="1" hangingPunct="0"/>
            <a:r>
              <a:rPr lang="en-US" sz="2400" dirty="0"/>
              <a:t>      - An application can only access other computers over internet using the provided URL fetch and email services.</a:t>
            </a:r>
          </a:p>
          <a:p>
            <a:pPr latinLnBrk="1" hangingPunct="0"/>
            <a:r>
              <a:rPr lang="en-US" sz="2400" dirty="0"/>
              <a:t>-    Applications cannot write to local file system.</a:t>
            </a:r>
          </a:p>
          <a:p>
            <a:pPr marL="285750" indent="-285750" latinLnBrk="1" hangingPunct="0">
              <a:buFontTx/>
              <a:buChar char="-"/>
            </a:pPr>
            <a:r>
              <a:rPr lang="en-US" sz="2400" dirty="0"/>
              <a:t>Application code runs only in response to a web request, a queued task or a scheduled task and must return </a:t>
            </a:r>
          </a:p>
          <a:p>
            <a:pPr latinLnBrk="1" hangingPunct="0"/>
            <a:r>
              <a:rPr lang="en-US" sz="2400" dirty="0"/>
              <a:t>   the response data within 60 seconds.</a:t>
            </a:r>
          </a:p>
          <a:p>
            <a:pPr latinLnBrk="1" hangingPunct="0"/>
            <a:r>
              <a:rPr lang="en-US" sz="2400" dirty="0"/>
              <a:t>-   A request handler cannot spawn a </a:t>
            </a:r>
            <a:r>
              <a:rPr lang="en-US" sz="2400" dirty="0" err="1"/>
              <a:t>subprocess</a:t>
            </a:r>
            <a:r>
              <a:rPr lang="en-US" sz="2400" dirty="0"/>
              <a:t> or execute code after the response has been sent.</a:t>
            </a:r>
            <a:endParaRPr kumimoji="0" lang="en-IN" sz="24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9800889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Benefits of App Engine for </a:t>
            </a:r>
            <a:r>
              <a:rPr lang="en-US" dirty="0" err="1"/>
              <a:t>WebSites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46</a:t>
            </a:fld>
            <a:endParaRPr lang="en-US" dirty="0">
              <a:solidFill>
                <a:prstClr val="black">
                  <a:tint val="75000"/>
                </a:prstClr>
              </a:solidFill>
            </a:endParaRPr>
          </a:p>
        </p:txBody>
      </p:sp>
      <p:sp>
        <p:nvSpPr>
          <p:cNvPr id="4" name="TextBox 3"/>
          <p:cNvSpPr txBox="1"/>
          <p:nvPr/>
        </p:nvSpPr>
        <p:spPr>
          <a:xfrm>
            <a:off x="116114" y="1567543"/>
            <a:ext cx="11742057" cy="31085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000000"/>
                </a:solidFill>
                <a:effectLst/>
                <a:uFillTx/>
                <a:latin typeface="Calibri"/>
                <a:ea typeface="Calibri"/>
                <a:cs typeface="Calibri"/>
                <a:sym typeface="Calibri"/>
              </a:rPr>
              <a:t>Availability</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800" dirty="0">
                <a:solidFill>
                  <a:srgbClr val="000000"/>
                </a:solidFill>
                <a:latin typeface="Calibri"/>
                <a:ea typeface="Calibri"/>
                <a:cs typeface="Calibri"/>
                <a:sym typeface="Calibri"/>
              </a:rPr>
              <a:t>Faster Launch Time</a:t>
            </a:r>
            <a:endParaRPr kumimoji="0" lang="en-US" sz="2800" b="0" i="0" u="none" strike="noStrike" cap="none" spc="0" normalizeH="0" baseline="0" dirty="0">
              <a:ln>
                <a:noFill/>
              </a:ln>
              <a:solidFill>
                <a:srgbClr val="000000"/>
              </a:solidFill>
              <a:effectLst/>
              <a:uFillTx/>
              <a:latin typeface="Calibri"/>
              <a:ea typeface="Calibri"/>
              <a:cs typeface="Calibri"/>
              <a:sym typeface="Calibri"/>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800" dirty="0">
                <a:solidFill>
                  <a:srgbClr val="000000"/>
                </a:solidFill>
                <a:latin typeface="Calibri"/>
                <a:ea typeface="Calibri"/>
                <a:cs typeface="Calibri"/>
                <a:sym typeface="Calibri"/>
              </a:rPr>
              <a:t>Easy to use</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000000"/>
                </a:solidFill>
                <a:effectLst/>
                <a:uFillTx/>
                <a:latin typeface="Calibri"/>
                <a:ea typeface="Calibri"/>
                <a:cs typeface="Calibri"/>
                <a:sym typeface="Calibri"/>
              </a:rPr>
              <a:t>Diverse set of APIs (Searching, Application log files, Cloud storage, SSL</a:t>
            </a:r>
            <a:r>
              <a:rPr kumimoji="0" lang="en-US" sz="2800" b="0" i="0" u="none" strike="noStrike" cap="none" spc="0" normalizeH="0" dirty="0">
                <a:ln>
                  <a:noFill/>
                </a:ln>
                <a:solidFill>
                  <a:srgbClr val="000000"/>
                </a:solidFill>
                <a:effectLst/>
                <a:uFillTx/>
                <a:latin typeface="Calibri"/>
                <a:ea typeface="Calibri"/>
                <a:cs typeface="Calibri"/>
                <a:sym typeface="Calibri"/>
              </a:rPr>
              <a:t> support, URL Fetch, Mail, etc.)</a:t>
            </a:r>
            <a:endParaRPr kumimoji="0" lang="en-US" sz="2800" b="0" i="0" u="none" strike="noStrike" cap="none" spc="0" normalizeH="0" baseline="0" dirty="0">
              <a:ln>
                <a:noFill/>
              </a:ln>
              <a:solidFill>
                <a:srgbClr val="000000"/>
              </a:solidFill>
              <a:effectLst/>
              <a:uFillTx/>
              <a:latin typeface="Calibri"/>
              <a:ea typeface="Calibri"/>
              <a:cs typeface="Calibri"/>
              <a:sym typeface="Calibri"/>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2800" dirty="0">
                <a:solidFill>
                  <a:srgbClr val="000000"/>
                </a:solidFill>
                <a:latin typeface="Calibri"/>
                <a:ea typeface="Calibri"/>
                <a:cs typeface="Calibri"/>
                <a:sym typeface="Calibri"/>
              </a:rPr>
              <a:t>Scalability</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000000"/>
                </a:solidFill>
                <a:effectLst/>
                <a:uFillTx/>
                <a:latin typeface="Calibri"/>
                <a:ea typeface="Calibri"/>
                <a:cs typeface="Calibri"/>
                <a:sym typeface="Calibri"/>
              </a:rPr>
              <a:t>Smart Pricing model</a:t>
            </a:r>
          </a:p>
        </p:txBody>
      </p:sp>
    </p:spTree>
    <p:extLst>
      <p:ext uri="{BB962C8B-B14F-4D97-AF65-F5344CB8AC3E}">
        <p14:creationId xmlns:p14="http://schemas.microsoft.com/office/powerpoint/2010/main" val="703428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b="0" dirty="0"/>
              <a:t>Persistent Storage</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47</a:t>
            </a:fld>
            <a:endParaRPr lang="en-US" dirty="0">
              <a:solidFill>
                <a:prstClr val="black">
                  <a:tint val="75000"/>
                </a:prstClr>
              </a:solidFill>
            </a:endParaRPr>
          </a:p>
        </p:txBody>
      </p:sp>
      <p:pic>
        <p:nvPicPr>
          <p:cNvPr id="5" name="Picture 4"/>
          <p:cNvPicPr>
            <a:picLocks noChangeAspect="1"/>
          </p:cNvPicPr>
          <p:nvPr/>
        </p:nvPicPr>
        <p:blipFill>
          <a:blip r:embed="rId2"/>
          <a:stretch>
            <a:fillRect/>
          </a:stretch>
        </p:blipFill>
        <p:spPr>
          <a:xfrm>
            <a:off x="905786" y="1295400"/>
            <a:ext cx="9227565" cy="3519150"/>
          </a:xfrm>
          <a:prstGeom prst="rect">
            <a:avLst/>
          </a:prstGeom>
        </p:spPr>
      </p:pic>
      <p:sp>
        <p:nvSpPr>
          <p:cNvPr id="6" name="TextBox 5"/>
          <p:cNvSpPr txBox="1"/>
          <p:nvPr/>
        </p:nvSpPr>
        <p:spPr>
          <a:xfrm>
            <a:off x="2515730" y="4814550"/>
            <a:ext cx="4818742"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Using persistent stores in Google App Engine.</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012682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b="0" dirty="0"/>
              <a:t>Persistent Storage</a:t>
            </a:r>
            <a:r>
              <a:rPr lang="en-IN" dirty="0"/>
              <a:t>   (</a:t>
            </a:r>
            <a:r>
              <a:rPr lang="en-IN" dirty="0" err="1"/>
              <a:t>Cont</a:t>
            </a:r>
            <a:r>
              <a:rPr lang="en-IN" dirty="0"/>
              <a:t>…)</a:t>
            </a:r>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48</a:t>
            </a:fld>
            <a:endParaRPr lang="en-US" dirty="0">
              <a:solidFill>
                <a:prstClr val="black">
                  <a:tint val="75000"/>
                </a:prstClr>
              </a:solidFill>
            </a:endParaRPr>
          </a:p>
        </p:txBody>
      </p:sp>
      <p:sp>
        <p:nvSpPr>
          <p:cNvPr id="4" name="TextBox 3"/>
          <p:cNvSpPr txBox="1"/>
          <p:nvPr/>
        </p:nvSpPr>
        <p:spPr>
          <a:xfrm>
            <a:off x="406400" y="1625600"/>
            <a:ext cx="11277600" cy="44012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800" dirty="0"/>
              <a:t>An App running within the sandbox environment of Google App Engine cannot write to the file system and has other restrictions on using OS </a:t>
            </a:r>
            <a:r>
              <a:rPr lang="en-IN" sz="2800" dirty="0"/>
              <a:t>calls.</a:t>
            </a:r>
          </a:p>
          <a:p>
            <a:pPr marL="285750" indent="-285750">
              <a:buFont typeface="Arial" panose="020B0604020202020204" pitchFamily="34" charset="0"/>
              <a:buChar char="•"/>
            </a:pPr>
            <a:r>
              <a:rPr lang="en-US" sz="2800" dirty="0"/>
              <a:t>However, in reality, </a:t>
            </a:r>
            <a:r>
              <a:rPr lang="en-US" sz="2800" b="1" dirty="0"/>
              <a:t>two apps may want to communicate or two components may want to share data or two requests may fall under a single session of the application and hence need persistent data</a:t>
            </a:r>
            <a:r>
              <a:rPr lang="en-US" sz="2800" dirty="0"/>
              <a:t>.</a:t>
            </a:r>
          </a:p>
          <a:p>
            <a:pPr marL="285750" indent="-285750">
              <a:buFont typeface="Arial" panose="020B0604020202020204" pitchFamily="34" charset="0"/>
              <a:buChar char="•"/>
            </a:pPr>
            <a:r>
              <a:rPr lang="en-US" sz="2800" dirty="0"/>
              <a:t>In order to use such persistent data across requests, the application must use special App Engine services such as </a:t>
            </a:r>
            <a:r>
              <a:rPr lang="en-US" sz="2800" b="1" dirty="0" err="1"/>
              <a:t>datastore</a:t>
            </a:r>
            <a:r>
              <a:rPr lang="en-US" sz="2800" dirty="0"/>
              <a:t>, </a:t>
            </a:r>
            <a:r>
              <a:rPr lang="en-IN" sz="2800" dirty="0"/>
              <a:t>and </a:t>
            </a:r>
            <a:r>
              <a:rPr lang="en-IN" sz="2800" b="1" dirty="0" err="1"/>
              <a:t>memcache</a:t>
            </a:r>
            <a:r>
              <a:rPr lang="en-IN" sz="2800" b="1" dirty="0"/>
              <a:t>.</a:t>
            </a:r>
            <a:endParaRPr kumimoji="0" lang="en-IN" sz="2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54974792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4000" dirty="0" err="1"/>
              <a:t>Datastore</a:t>
            </a:r>
            <a:endParaRPr lang="en-IN" sz="40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49</a:t>
            </a:fld>
            <a:endParaRPr lang="en-US" dirty="0">
              <a:solidFill>
                <a:prstClr val="black">
                  <a:tint val="75000"/>
                </a:prstClr>
              </a:solidFill>
            </a:endParaRPr>
          </a:p>
        </p:txBody>
      </p:sp>
      <p:sp>
        <p:nvSpPr>
          <p:cNvPr id="4" name="TextBox 3"/>
          <p:cNvSpPr txBox="1"/>
          <p:nvPr/>
        </p:nvSpPr>
        <p:spPr>
          <a:xfrm>
            <a:off x="406400" y="1611086"/>
            <a:ext cx="11219543" cy="341631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dirty="0"/>
              <a:t>The </a:t>
            </a:r>
            <a:r>
              <a:rPr lang="en-US" sz="2400" dirty="0" err="1"/>
              <a:t>datastore</a:t>
            </a:r>
            <a:r>
              <a:rPr lang="en-US" sz="2400" dirty="0"/>
              <a:t> service provides a distributed data storage with a query engine </a:t>
            </a:r>
            <a:r>
              <a:rPr lang="en-IN" sz="2400" dirty="0"/>
              <a:t>that supports transaction semantics.</a:t>
            </a:r>
          </a:p>
          <a:p>
            <a:pPr marL="285750" indent="-285750">
              <a:buFont typeface="Arial" panose="020B0604020202020204" pitchFamily="34" charset="0"/>
              <a:buChar char="•"/>
            </a:pPr>
            <a:r>
              <a:rPr lang="en-US" sz="2400" dirty="0"/>
              <a:t>The </a:t>
            </a:r>
            <a:r>
              <a:rPr lang="en-US" sz="2400" b="1" dirty="0" err="1"/>
              <a:t>datastore</a:t>
            </a:r>
            <a:r>
              <a:rPr lang="en-US" sz="2400" b="1" dirty="0"/>
              <a:t> is a key-value storage (</a:t>
            </a:r>
            <a:r>
              <a:rPr lang="en-US" sz="2400" dirty="0"/>
              <a:t>similar to Amazon </a:t>
            </a:r>
            <a:r>
              <a:rPr lang="en-US" sz="2400" dirty="0" err="1"/>
              <a:t>SimpleDB</a:t>
            </a:r>
            <a:r>
              <a:rPr lang="en-US" sz="2400" dirty="0"/>
              <a:t>)</a:t>
            </a:r>
          </a:p>
          <a:p>
            <a:pPr marL="285750" indent="-285750">
              <a:buFont typeface="Arial" panose="020B0604020202020204" pitchFamily="34" charset="0"/>
              <a:buChar char="•"/>
            </a:pPr>
            <a:r>
              <a:rPr lang="en-US" sz="2400" dirty="0"/>
              <a:t>Every data record is an entity and is identified using a key and a set of properties. </a:t>
            </a:r>
            <a:r>
              <a:rPr lang="en-IN" sz="2400" dirty="0"/>
              <a:t>Operations on groups </a:t>
            </a:r>
            <a:r>
              <a:rPr lang="en-US" sz="2400" dirty="0"/>
              <a:t>of entities can also be performed if a transaction requires it. </a:t>
            </a:r>
          </a:p>
          <a:p>
            <a:pPr marL="285750" indent="-285750">
              <a:buFont typeface="Arial" panose="020B0604020202020204" pitchFamily="34" charset="0"/>
              <a:buChar char="•"/>
            </a:pPr>
            <a:r>
              <a:rPr lang="en-IN" sz="2400" dirty="0"/>
              <a:t>The App Engine </a:t>
            </a:r>
            <a:r>
              <a:rPr lang="en-US" sz="2400" dirty="0" err="1"/>
              <a:t>datastore</a:t>
            </a:r>
            <a:r>
              <a:rPr lang="en-US" sz="2400" dirty="0"/>
              <a:t> provides high availability by replicating the data in multiple copies and providing a well-proven algorithm (called </a:t>
            </a:r>
            <a:r>
              <a:rPr lang="en-US" sz="2400" dirty="0" err="1"/>
              <a:t>Paxos</a:t>
            </a:r>
            <a:r>
              <a:rPr lang="en-US" sz="2400" dirty="0"/>
              <a:t> algorithm) to synchronize the multiple copies and provide eventually consistent responses</a:t>
            </a:r>
            <a:endParaRPr kumimoji="0" lang="en-IN" sz="24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41566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body" idx="1"/>
          </p:nvPr>
        </p:nvSpPr>
        <p:spPr>
          <a:xfrm>
            <a:off x="928914" y="1493838"/>
            <a:ext cx="10363200" cy="4525963"/>
          </a:xfrm>
          <a:prstGeom prst="rect">
            <a:avLst/>
          </a:prstGeom>
        </p:spPr>
        <p:txBody>
          <a:bodyPr>
            <a:normAutofit/>
          </a:bodyPr>
          <a:lstStyle/>
          <a:p>
            <a:pPr marL="285750" indent="-285750">
              <a:buFont typeface="Arial" panose="020B0604020202020204" pitchFamily="34" charset="0"/>
              <a:buChar char="•"/>
            </a:pPr>
            <a:r>
              <a:rPr lang="en-US" sz="2000" dirty="0"/>
              <a:t>PaaS systems usually support the complete life cycle of an application</a:t>
            </a:r>
          </a:p>
          <a:p>
            <a:r>
              <a:rPr lang="en-US" sz="2000" dirty="0"/>
              <a:t>      – Starting from helping in application design</a:t>
            </a:r>
          </a:p>
          <a:p>
            <a:r>
              <a:rPr lang="en-US" sz="2000" dirty="0"/>
              <a:t>      -PAPIs for application development, </a:t>
            </a:r>
          </a:p>
          <a:p>
            <a:r>
              <a:rPr lang="en-US" sz="2000" dirty="0"/>
              <a:t>      -Supporting the build and test environment as well as providing the </a:t>
            </a:r>
            <a:r>
              <a:rPr lang="en-IN" sz="2000" dirty="0"/>
              <a:t>application deployment  infrastructure on cloud. </a:t>
            </a:r>
          </a:p>
          <a:p>
            <a:pPr marL="285750" indent="-285750">
              <a:buFont typeface="Arial" panose="020B0604020202020204" pitchFamily="34" charset="0"/>
              <a:buChar char="•"/>
            </a:pPr>
            <a:r>
              <a:rPr lang="en-IN" sz="2000" dirty="0"/>
              <a:t>Additional features during application execution for persistent data usage, state management, session management, </a:t>
            </a:r>
            <a:r>
              <a:rPr lang="en-US" sz="2000" dirty="0"/>
              <a:t>versioning and application debugging are also provided by certain PaaS solutions.</a:t>
            </a:r>
            <a:endParaRPr lang="en-IN" sz="3600" dirty="0">
              <a:solidFill>
                <a:srgbClr val="000000"/>
              </a:solidFill>
              <a:latin typeface="Calibri"/>
              <a:ea typeface="Calibri"/>
              <a:cs typeface="Calibri"/>
              <a:sym typeface="Calibri"/>
            </a:endParaRPr>
          </a:p>
          <a:p>
            <a:pPr lvl="0" algn="just">
              <a:lnSpc>
                <a:spcPct val="90000"/>
              </a:lnSpc>
              <a:buClr>
                <a:srgbClr val="101141"/>
              </a:buClr>
              <a:buSzPct val="100000"/>
              <a:buFont typeface="Arial"/>
              <a:buChar char="•"/>
              <a:defRPr sz="1800"/>
            </a:pPr>
            <a:endParaRPr sz="2000" dirty="0"/>
          </a:p>
        </p:txBody>
      </p:sp>
      <p:sp>
        <p:nvSpPr>
          <p:cNvPr id="83" name="Shape 83"/>
          <p:cNvSpPr/>
          <p:nvPr/>
        </p:nvSpPr>
        <p:spPr>
          <a:xfrm>
            <a:off x="1828800" y="152400"/>
            <a:ext cx="6386286" cy="11103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Introduction to PaaS</a:t>
            </a:r>
            <a:r>
              <a:rPr lang="en-US" sz="3200" dirty="0"/>
              <a:t> (</a:t>
            </a:r>
            <a:r>
              <a:rPr lang="en-US" sz="3200" dirty="0" err="1"/>
              <a:t>Cont</a:t>
            </a:r>
            <a:r>
              <a:rPr lang="en-US" sz="3200" dirty="0"/>
              <a:t>…)</a:t>
            </a:r>
            <a:endParaRPr sz="3200" dirty="0"/>
          </a:p>
        </p:txBody>
      </p:sp>
    </p:spTree>
    <p:extLst>
      <p:ext uri="{BB962C8B-B14F-4D97-AF65-F5344CB8AC3E}">
        <p14:creationId xmlns:p14="http://schemas.microsoft.com/office/powerpoint/2010/main" val="148784968"/>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6000" dirty="0" err="1"/>
              <a:t>memcache</a:t>
            </a:r>
            <a:endParaRPr lang="en-IN" sz="60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50</a:t>
            </a:fld>
            <a:endParaRPr lang="en-US" dirty="0">
              <a:solidFill>
                <a:prstClr val="black">
                  <a:tint val="75000"/>
                </a:prstClr>
              </a:solidFill>
            </a:endParaRPr>
          </a:p>
        </p:txBody>
      </p:sp>
      <p:sp>
        <p:nvSpPr>
          <p:cNvPr id="4" name="TextBox 3"/>
          <p:cNvSpPr txBox="1"/>
          <p:nvPr/>
        </p:nvSpPr>
        <p:spPr>
          <a:xfrm>
            <a:off x="406400" y="1654629"/>
            <a:ext cx="11393714" cy="30469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dirty="0"/>
              <a:t>The </a:t>
            </a:r>
            <a:r>
              <a:rPr lang="en-US" sz="2400" dirty="0" err="1"/>
              <a:t>memcache</a:t>
            </a:r>
            <a:r>
              <a:rPr lang="en-US" sz="2400" dirty="0"/>
              <a:t> service can be used to speed up the </a:t>
            </a:r>
            <a:r>
              <a:rPr lang="en-US" sz="2400" dirty="0" err="1"/>
              <a:t>datastore</a:t>
            </a:r>
            <a:r>
              <a:rPr lang="en-US" sz="2400" dirty="0"/>
              <a:t> queries by having a local cache. </a:t>
            </a:r>
          </a:p>
          <a:p>
            <a:r>
              <a:rPr lang="en-US" sz="2400" dirty="0"/>
              <a:t>     For example, if a book is newly published and has become a hot seller, instead of going to the </a:t>
            </a:r>
            <a:r>
              <a:rPr lang="en-US" sz="2400" dirty="0" err="1"/>
              <a:t>datastore</a:t>
            </a:r>
            <a:r>
              <a:rPr lang="en-US" sz="2400" dirty="0"/>
              <a:t> for updating the sales data, the developer may wish to keep that entity information in cache, update it locally and write back to </a:t>
            </a:r>
            <a:r>
              <a:rPr lang="en-US" sz="2400" dirty="0" err="1"/>
              <a:t>datastore</a:t>
            </a:r>
            <a:r>
              <a:rPr lang="en-US" sz="2400" dirty="0"/>
              <a:t> later.</a:t>
            </a:r>
          </a:p>
          <a:p>
            <a:pPr marL="285750" indent="-285750">
              <a:buFont typeface="Arial" panose="020B0604020202020204" pitchFamily="34" charset="0"/>
              <a:buChar char="•"/>
            </a:pPr>
            <a:r>
              <a:rPr lang="en-US" sz="2400" dirty="0"/>
              <a:t>Similarly, when multiple clients are requesting the same, it helps to serve the response from the cache instead of a </a:t>
            </a:r>
            <a:r>
              <a:rPr lang="en-US" sz="2400" dirty="0" err="1"/>
              <a:t>datastore</a:t>
            </a:r>
            <a:r>
              <a:rPr lang="en-US" sz="2400" dirty="0"/>
              <a:t>. </a:t>
            </a:r>
          </a:p>
        </p:txBody>
      </p:sp>
    </p:spTree>
    <p:extLst>
      <p:ext uri="{BB962C8B-B14F-4D97-AF65-F5344CB8AC3E}">
        <p14:creationId xmlns:p14="http://schemas.microsoft.com/office/powerpoint/2010/main" val="3564947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App Engine SDK (Software Development Kit)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51</a:t>
            </a:fld>
            <a:endParaRPr lang="en-US" dirty="0">
              <a:solidFill>
                <a:prstClr val="black">
                  <a:tint val="75000"/>
                </a:prstClr>
              </a:solidFill>
            </a:endParaRPr>
          </a:p>
        </p:txBody>
      </p:sp>
      <p:sp>
        <p:nvSpPr>
          <p:cNvPr id="4" name="TextBox 3"/>
          <p:cNvSpPr txBox="1"/>
          <p:nvPr/>
        </p:nvSpPr>
        <p:spPr>
          <a:xfrm>
            <a:off x="449943" y="1698171"/>
            <a:ext cx="11350171" cy="347787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000" dirty="0"/>
              <a:t>The App Engine SDK allows us to run Google App Engine applications on our local computer. It simulates the run-time environment of the google app engine infrastructure. </a:t>
            </a:r>
          </a:p>
          <a:p>
            <a:pPr marL="285750" indent="-285750">
              <a:buFont typeface="Arial" panose="020B0604020202020204" pitchFamily="34" charset="0"/>
              <a:buChar char="•"/>
            </a:pPr>
            <a:r>
              <a:rPr lang="en-US" sz="2000" dirty="0"/>
              <a:t>A separate SDK needs to be downloaded and installed as per the programming language.</a:t>
            </a:r>
          </a:p>
          <a:p>
            <a:pPr marL="285750" indent="-285750">
              <a:buFont typeface="Arial" panose="020B0604020202020204" pitchFamily="34" charset="0"/>
              <a:buChar char="•"/>
            </a:pPr>
            <a:r>
              <a:rPr lang="en-US" sz="2000" dirty="0"/>
              <a:t>The SDK can be used for developing, deploying and managing applications.</a:t>
            </a:r>
          </a:p>
          <a:p>
            <a:pPr marL="285750" indent="-285750">
              <a:buFont typeface="Arial" panose="020B0604020202020204" pitchFamily="34" charset="0"/>
              <a:buChar char="•"/>
            </a:pPr>
            <a:r>
              <a:rPr lang="en-US" sz="2000" dirty="0"/>
              <a:t> The SDK comes with a local web server for test deployment. We can then deploy the developed application onto the Google App Engine.</a:t>
            </a:r>
          </a:p>
          <a:p>
            <a:pPr marL="285750" indent="-285750">
              <a:buFont typeface="Arial" panose="020B0604020202020204" pitchFamily="34" charset="0"/>
              <a:buChar char="•"/>
            </a:pPr>
            <a:r>
              <a:rPr lang="en-US" sz="2000" dirty="0"/>
              <a:t>This local web server simulates the secure runtime or App Engine sandbox environment with limited access to the underlying operating system. </a:t>
            </a:r>
          </a:p>
          <a:p>
            <a:r>
              <a:rPr lang="en-US" sz="2000" dirty="0"/>
              <a:t>   For example, the application can only be accessed using HTTP on specific ports.  	It cannot write to the file system and can read only files that were uploaded 	along with application code. </a:t>
            </a:r>
          </a:p>
        </p:txBody>
      </p:sp>
    </p:spTree>
    <p:extLst>
      <p:ext uri="{BB962C8B-B14F-4D97-AF65-F5344CB8AC3E}">
        <p14:creationId xmlns:p14="http://schemas.microsoft.com/office/powerpoint/2010/main" val="2988623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Developing a Web Application using Flask </a:t>
            </a:r>
            <a:r>
              <a:rPr lang="en-US" dirty="0" err="1"/>
              <a:t>Framwork</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52</a:t>
            </a:fld>
            <a:endParaRPr lang="en-US" dirty="0">
              <a:solidFill>
                <a:prstClr val="black">
                  <a:tint val="75000"/>
                </a:prstClr>
              </a:solidFill>
            </a:endParaRPr>
          </a:p>
        </p:txBody>
      </p:sp>
      <p:cxnSp>
        <p:nvCxnSpPr>
          <p:cNvPr id="6" name="Straight Connector 5"/>
          <p:cNvCxnSpPr/>
          <p:nvPr/>
        </p:nvCxnSpPr>
        <p:spPr>
          <a:xfrm flipV="1">
            <a:off x="682171" y="2262911"/>
            <a:ext cx="1030515" cy="4486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7" name="TextBox 6"/>
          <p:cNvSpPr txBox="1"/>
          <p:nvPr/>
        </p:nvSpPr>
        <p:spPr>
          <a:xfrm>
            <a:off x="614511" y="1866446"/>
            <a:ext cx="3135086"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a:solidFill>
                  <a:srgbClr val="000000"/>
                </a:solidFill>
                <a:latin typeface="Calibri"/>
                <a:ea typeface="Calibri"/>
                <a:cs typeface="Calibri"/>
                <a:sym typeface="Calibri"/>
              </a:rPr>
              <a:t>Application-Folder</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9" name="Straight Connector 8"/>
          <p:cNvCxnSpPr/>
          <p:nvPr/>
        </p:nvCxnSpPr>
        <p:spPr>
          <a:xfrm>
            <a:off x="1712686" y="2286000"/>
            <a:ext cx="58057" cy="3635829"/>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2" name="TextBox 11"/>
          <p:cNvSpPr txBox="1"/>
          <p:nvPr/>
        </p:nvSpPr>
        <p:spPr>
          <a:xfrm>
            <a:off x="2307771" y="2509487"/>
            <a:ext cx="84458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main.py</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15" name="Straight Connector 14"/>
          <p:cNvCxnSpPr/>
          <p:nvPr/>
        </p:nvCxnSpPr>
        <p:spPr>
          <a:xfrm>
            <a:off x="1727201" y="2733099"/>
            <a:ext cx="478971" cy="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16" name="Straight Connector 15"/>
          <p:cNvCxnSpPr/>
          <p:nvPr/>
        </p:nvCxnSpPr>
        <p:spPr>
          <a:xfrm>
            <a:off x="1734459" y="3030642"/>
            <a:ext cx="478971" cy="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17" name="TextBox 16"/>
          <p:cNvSpPr txBox="1"/>
          <p:nvPr/>
        </p:nvSpPr>
        <p:spPr>
          <a:xfrm>
            <a:off x="2307771" y="2833957"/>
            <a:ext cx="1029382"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templates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19" name="Straight Connector 18"/>
          <p:cNvCxnSpPr>
            <a:stCxn id="17" idx="2"/>
          </p:cNvCxnSpPr>
          <p:nvPr/>
        </p:nvCxnSpPr>
        <p:spPr>
          <a:xfrm>
            <a:off x="2822462" y="3203287"/>
            <a:ext cx="22338" cy="900627"/>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21" name="Straight Connector 20"/>
          <p:cNvCxnSpPr/>
          <p:nvPr/>
        </p:nvCxnSpPr>
        <p:spPr>
          <a:xfrm>
            <a:off x="2844800" y="3437700"/>
            <a:ext cx="307559" cy="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2" name="TextBox 21"/>
          <p:cNvSpPr txBox="1"/>
          <p:nvPr/>
        </p:nvSpPr>
        <p:spPr>
          <a:xfrm>
            <a:off x="3174697" y="3253035"/>
            <a:ext cx="114980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a:solidFill>
                  <a:srgbClr val="000000"/>
                </a:solidFill>
                <a:latin typeface="Calibri"/>
                <a:ea typeface="Calibri"/>
                <a:cs typeface="Calibri"/>
                <a:sym typeface="Calibri"/>
              </a:rPr>
              <a:t>Home.html</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24" name="Straight Connector 23"/>
          <p:cNvCxnSpPr/>
          <p:nvPr/>
        </p:nvCxnSpPr>
        <p:spPr>
          <a:xfrm>
            <a:off x="2852060" y="3822330"/>
            <a:ext cx="307559" cy="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5" name="TextBox 24"/>
          <p:cNvSpPr txBox="1"/>
          <p:nvPr/>
        </p:nvSpPr>
        <p:spPr>
          <a:xfrm>
            <a:off x="3174697" y="3684442"/>
            <a:ext cx="1602168"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a:solidFill>
                  <a:srgbClr val="000000"/>
                </a:solidFill>
                <a:latin typeface="Calibri"/>
                <a:ea typeface="Calibri"/>
                <a:cs typeface="Calibri"/>
                <a:sym typeface="Calibri"/>
              </a:rPr>
              <a:t>Page1.html, etc.</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26" name="Straight Connector 25"/>
          <p:cNvCxnSpPr/>
          <p:nvPr/>
        </p:nvCxnSpPr>
        <p:spPr>
          <a:xfrm>
            <a:off x="1756233" y="4431270"/>
            <a:ext cx="478971" cy="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27" name="TextBox 26"/>
          <p:cNvSpPr txBox="1"/>
          <p:nvPr/>
        </p:nvSpPr>
        <p:spPr>
          <a:xfrm>
            <a:off x="2329545" y="4234585"/>
            <a:ext cx="589775"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static</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29" name="Straight Connector 28"/>
          <p:cNvCxnSpPr>
            <a:stCxn id="27" idx="2"/>
          </p:cNvCxnSpPr>
          <p:nvPr/>
        </p:nvCxnSpPr>
        <p:spPr>
          <a:xfrm>
            <a:off x="2624433" y="4603915"/>
            <a:ext cx="15485" cy="948584"/>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1" name="TextBox 30"/>
          <p:cNvSpPr txBox="1"/>
          <p:nvPr/>
        </p:nvSpPr>
        <p:spPr>
          <a:xfrm>
            <a:off x="2919319" y="4562519"/>
            <a:ext cx="369651"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err="1">
                <a:solidFill>
                  <a:srgbClr val="000000"/>
                </a:solidFill>
                <a:latin typeface="Calibri"/>
                <a:ea typeface="Calibri"/>
                <a:cs typeface="Calibri"/>
                <a:sym typeface="Calibri"/>
              </a:rPr>
              <a:t>css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33" name="Straight Connector 32"/>
          <p:cNvCxnSpPr/>
          <p:nvPr/>
        </p:nvCxnSpPr>
        <p:spPr>
          <a:xfrm flipH="1">
            <a:off x="2624432" y="4805240"/>
            <a:ext cx="294887" cy="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5" name="Straight Connector 34"/>
          <p:cNvCxnSpPr>
            <a:stCxn id="31" idx="2"/>
          </p:cNvCxnSpPr>
          <p:nvPr/>
        </p:nvCxnSpPr>
        <p:spPr>
          <a:xfrm flipH="1">
            <a:off x="3104144" y="4931849"/>
            <a:ext cx="1" cy="307808"/>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cxnSp>
        <p:nvCxnSpPr>
          <p:cNvPr id="39" name="Straight Connector 38"/>
          <p:cNvCxnSpPr/>
          <p:nvPr/>
        </p:nvCxnSpPr>
        <p:spPr>
          <a:xfrm>
            <a:off x="3152359" y="5078207"/>
            <a:ext cx="184794" cy="0"/>
          </a:xfrm>
          <a:prstGeom prst="line">
            <a:avLst/>
          </a:prstGeom>
          <a:noFill/>
          <a:ln w="25400" cap="flat">
            <a:solidFill>
              <a:srgbClr val="4F81BD"/>
            </a:solidFill>
            <a:prstDash val="solid"/>
            <a:bevel/>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1" name="TextBox 40"/>
          <p:cNvSpPr txBox="1"/>
          <p:nvPr/>
        </p:nvSpPr>
        <p:spPr>
          <a:xfrm>
            <a:off x="3337153" y="4870327"/>
            <a:ext cx="1274642"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a:solidFill>
                  <a:srgbClr val="000000"/>
                </a:solidFill>
                <a:latin typeface="Calibri"/>
                <a:ea typeface="Calibri"/>
                <a:cs typeface="Calibri"/>
                <a:sym typeface="Calibri"/>
              </a:rPr>
              <a:t>t</a:t>
            </a:r>
            <a:r>
              <a:rPr kumimoji="0" lang="en-US" sz="1800" b="0" i="0" u="none" strike="noStrike" cap="none" spc="0" normalizeH="0" baseline="0" dirty="0">
                <a:ln>
                  <a:noFill/>
                </a:ln>
                <a:solidFill>
                  <a:srgbClr val="000000"/>
                </a:solidFill>
                <a:effectLst/>
                <a:uFillTx/>
                <a:latin typeface="Calibri"/>
                <a:ea typeface="Calibri"/>
                <a:cs typeface="Calibri"/>
                <a:sym typeface="Calibri"/>
              </a:rPr>
              <a:t>emplate.css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42" name="TextBox 41"/>
          <p:cNvSpPr txBox="1"/>
          <p:nvPr/>
        </p:nvSpPr>
        <p:spPr>
          <a:xfrm>
            <a:off x="406400" y="1411320"/>
            <a:ext cx="4544636"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Calibri"/>
                <a:ea typeface="Calibri"/>
                <a:cs typeface="Calibri"/>
                <a:sym typeface="Calibri"/>
              </a:rPr>
              <a:t>Directory Structure</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
        <p:nvSpPr>
          <p:cNvPr id="4" name="TextBox 3"/>
          <p:cNvSpPr txBox="1"/>
          <p:nvPr/>
        </p:nvSpPr>
        <p:spPr>
          <a:xfrm>
            <a:off x="7387771" y="1866446"/>
            <a:ext cx="3628572" cy="12003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dirty="0">
                <a:solidFill>
                  <a:srgbClr val="000000"/>
                </a:solidFill>
                <a:latin typeface="Calibri"/>
                <a:ea typeface="Calibri"/>
                <a:cs typeface="Calibri"/>
                <a:sym typeface="Calibri"/>
              </a:rPr>
              <a:t>Installations required:</a:t>
            </a:r>
          </a:p>
          <a:p>
            <a:pPr marL="285750" marR="0" indent="-285750" algn="l" defTabSz="914400" rtl="0" fontAlgn="auto" latinLnBrk="1" hangingPunct="0">
              <a:lnSpc>
                <a:spcPct val="100000"/>
              </a:lnSpc>
              <a:spcBef>
                <a:spcPts val="0"/>
              </a:spcBef>
              <a:spcAft>
                <a:spcPts val="0"/>
              </a:spcAft>
              <a:buClrTx/>
              <a:buSzTx/>
              <a:buFontTx/>
              <a:buChar char="-"/>
              <a:tabLst/>
            </a:pPr>
            <a:r>
              <a:rPr kumimoji="0" lang="en-US" sz="1800" b="0" i="0" u="none" strike="noStrike" cap="none" spc="0" normalizeH="0" dirty="0">
                <a:ln>
                  <a:noFill/>
                </a:ln>
                <a:solidFill>
                  <a:srgbClr val="000000"/>
                </a:solidFill>
                <a:effectLst/>
                <a:uFillTx/>
                <a:latin typeface="Calibri"/>
                <a:ea typeface="Calibri"/>
                <a:cs typeface="Calibri"/>
                <a:sym typeface="Calibri"/>
              </a:rPr>
              <a:t>Python 3</a:t>
            </a:r>
          </a:p>
          <a:p>
            <a:pPr marL="285750" marR="0" indent="-285750" algn="l" defTabSz="914400" rtl="0" fontAlgn="auto" latinLnBrk="1" hangingPunct="0">
              <a:lnSpc>
                <a:spcPct val="100000"/>
              </a:lnSpc>
              <a:spcBef>
                <a:spcPts val="0"/>
              </a:spcBef>
              <a:spcAft>
                <a:spcPts val="0"/>
              </a:spcAft>
              <a:buClrTx/>
              <a:buSzTx/>
              <a:buFontTx/>
              <a:buChar char="-"/>
              <a:tabLst/>
            </a:pPr>
            <a:r>
              <a:rPr lang="en-US" baseline="0" dirty="0">
                <a:solidFill>
                  <a:srgbClr val="000000"/>
                </a:solidFill>
                <a:latin typeface="Calibri"/>
                <a:ea typeface="Calibri"/>
                <a:cs typeface="Calibri"/>
                <a:sym typeface="Calibri"/>
              </a:rPr>
              <a:t>Flask</a:t>
            </a:r>
          </a:p>
          <a:p>
            <a:pPr marL="285750" marR="0" indent="-285750" algn="l" defTabSz="914400" rtl="0" fontAlgn="auto" latinLnBrk="1" hangingPunct="0">
              <a:lnSpc>
                <a:spcPct val="100000"/>
              </a:lnSpc>
              <a:spcBef>
                <a:spcPts val="0"/>
              </a:spcBef>
              <a:spcAft>
                <a:spcPts val="0"/>
              </a:spcAft>
              <a:buClrTx/>
              <a:buSzTx/>
              <a:buFontTx/>
              <a:buChar char="-"/>
              <a:tabLst/>
            </a:pPr>
            <a:r>
              <a:rPr kumimoji="0" lang="en-US" sz="1800" b="0" i="0" u="none" strike="noStrike" cap="none" spc="0" normalizeH="0" dirty="0">
                <a:ln>
                  <a:noFill/>
                </a:ln>
                <a:solidFill>
                  <a:srgbClr val="000000"/>
                </a:solidFill>
                <a:effectLst/>
                <a:uFillTx/>
                <a:latin typeface="Calibri"/>
                <a:ea typeface="Calibri"/>
                <a:cs typeface="Calibri"/>
                <a:sym typeface="Calibri"/>
              </a:rPr>
              <a:t>SDK</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025640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Choosing an App Engine environment</a:t>
            </a: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53</a:t>
            </a:fld>
            <a:endParaRPr lang="en-US" dirty="0">
              <a:solidFill>
                <a:prstClr val="black">
                  <a:tint val="75000"/>
                </a:prstClr>
              </a:solidFill>
            </a:endParaRPr>
          </a:p>
        </p:txBody>
      </p:sp>
      <p:sp>
        <p:nvSpPr>
          <p:cNvPr id="4" name="TextBox 3"/>
          <p:cNvSpPr txBox="1"/>
          <p:nvPr/>
        </p:nvSpPr>
        <p:spPr>
          <a:xfrm>
            <a:off x="406400" y="1295400"/>
            <a:ext cx="10769600" cy="184665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dirty="0"/>
              <a:t>We can run your applications in App Engine using the </a:t>
            </a:r>
            <a:r>
              <a:rPr lang="en-US" b="1" dirty="0"/>
              <a:t>flexible environment (</a:t>
            </a:r>
            <a:r>
              <a:rPr lang="en-IN" dirty="0"/>
              <a:t>Application instances run </a:t>
            </a:r>
            <a:r>
              <a:rPr lang="en-US" b="1" dirty="0"/>
              <a:t>within a </a:t>
            </a:r>
            <a:r>
              <a:rPr lang="en-IN" dirty="0"/>
              <a:t>Docker container)</a:t>
            </a:r>
            <a:r>
              <a:rPr lang="en-US" b="1" dirty="0"/>
              <a:t> </a:t>
            </a:r>
            <a:r>
              <a:rPr lang="en-US" dirty="0"/>
              <a:t>or </a:t>
            </a:r>
            <a:r>
              <a:rPr lang="en-US" b="1" dirty="0"/>
              <a:t>standard environment (</a:t>
            </a:r>
            <a:r>
              <a:rPr lang="en-IN" dirty="0"/>
              <a:t>Application instances run within a </a:t>
            </a:r>
            <a:r>
              <a:rPr lang="en-US" b="1" dirty="0"/>
              <a:t>sandbox) </a:t>
            </a:r>
            <a:r>
              <a:rPr lang="en-US" dirty="0"/>
              <a:t>.</a:t>
            </a:r>
          </a:p>
          <a:p>
            <a:pPr marL="285750" indent="-285750">
              <a:buFont typeface="Arial" panose="020B0604020202020204" pitchFamily="34" charset="0"/>
              <a:buChar char="•"/>
            </a:pPr>
            <a:r>
              <a:rPr lang="en-US" dirty="0"/>
              <a:t>We can also choose to simultaneously use both environments for your application and allow your services to take advantage of each environment's individual benefits.</a:t>
            </a:r>
          </a:p>
          <a:p>
            <a:endParaRPr lang="en-US" sz="2400" dirty="0"/>
          </a:p>
          <a:p>
            <a:endParaRPr lang="en-US" dirty="0"/>
          </a:p>
        </p:txBody>
      </p:sp>
      <p:sp>
        <p:nvSpPr>
          <p:cNvPr id="5" name="TextBox 4"/>
          <p:cNvSpPr txBox="1"/>
          <p:nvPr/>
        </p:nvSpPr>
        <p:spPr>
          <a:xfrm>
            <a:off x="1103442" y="6776247"/>
            <a:ext cx="9578715"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b="1" dirty="0">
                <a:solidFill>
                  <a:srgbClr val="000000"/>
                </a:solidFill>
                <a:latin typeface="Calibri"/>
                <a:ea typeface="Calibri"/>
                <a:cs typeface="Calibri"/>
                <a:sym typeface="Calibri"/>
              </a:rPr>
              <a:t>Ref: </a:t>
            </a:r>
            <a:r>
              <a:rPr lang="en-IN" dirty="0">
                <a:solidFill>
                  <a:srgbClr val="000000"/>
                </a:solidFill>
                <a:latin typeface="Calibri"/>
                <a:ea typeface="Calibri"/>
                <a:cs typeface="Calibri"/>
                <a:sym typeface="Calibri"/>
              </a:rPr>
              <a:t>https://cloud.google.com/appengine/docs/the-appengine-environments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6" name="Picture 5"/>
          <p:cNvPicPr>
            <a:picLocks noChangeAspect="1"/>
          </p:cNvPicPr>
          <p:nvPr/>
        </p:nvPicPr>
        <p:blipFill>
          <a:blip r:embed="rId2"/>
          <a:stretch>
            <a:fillRect/>
          </a:stretch>
        </p:blipFill>
        <p:spPr>
          <a:xfrm>
            <a:off x="271490" y="2438400"/>
            <a:ext cx="5814517" cy="4196161"/>
          </a:xfrm>
          <a:prstGeom prst="rect">
            <a:avLst/>
          </a:prstGeom>
        </p:spPr>
      </p:pic>
      <p:pic>
        <p:nvPicPr>
          <p:cNvPr id="7" name="Picture 6"/>
          <p:cNvPicPr>
            <a:picLocks noChangeAspect="1"/>
          </p:cNvPicPr>
          <p:nvPr/>
        </p:nvPicPr>
        <p:blipFill>
          <a:blip r:embed="rId3"/>
          <a:stretch>
            <a:fillRect/>
          </a:stretch>
        </p:blipFill>
        <p:spPr>
          <a:xfrm>
            <a:off x="6357497" y="2438400"/>
            <a:ext cx="5929444" cy="3855465"/>
          </a:xfrm>
          <a:prstGeom prst="rect">
            <a:avLst/>
          </a:prstGeom>
        </p:spPr>
      </p:pic>
    </p:spTree>
    <p:extLst>
      <p:ext uri="{BB962C8B-B14F-4D97-AF65-F5344CB8AC3E}">
        <p14:creationId xmlns:p14="http://schemas.microsoft.com/office/powerpoint/2010/main" val="1861999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(Python based) using Google </a:t>
            </a:r>
            <a:r>
              <a:rPr lang="en-US" dirty="0" err="1"/>
              <a:t>AppEngine</a:t>
            </a:r>
            <a:r>
              <a:rPr lang="en-US" dirty="0"/>
              <a:t> </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54</a:t>
            </a:fld>
            <a:endParaRPr lang="en-US" dirty="0">
              <a:solidFill>
                <a:prstClr val="black">
                  <a:tint val="75000"/>
                </a:prstClr>
              </a:solidFill>
            </a:endParaRPr>
          </a:p>
        </p:txBody>
      </p:sp>
      <p:sp>
        <p:nvSpPr>
          <p:cNvPr id="4" name="TextBox 3"/>
          <p:cNvSpPr txBox="1"/>
          <p:nvPr/>
        </p:nvSpPr>
        <p:spPr>
          <a:xfrm>
            <a:off x="406400" y="1858780"/>
            <a:ext cx="9996774" cy="45858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Font typeface="Arial" panose="020B0604020202020204" pitchFamily="34" charset="0"/>
              <a:buChar char="•"/>
            </a:pPr>
            <a:r>
              <a:rPr lang="en-IN" sz="2800" b="1" dirty="0"/>
              <a:t>Create a project: </a:t>
            </a:r>
            <a:r>
              <a:rPr lang="en-US" sz="2800" dirty="0"/>
              <a:t>Projects bundle code, VMs, and other resources together for easier development and monitoring.</a:t>
            </a:r>
          </a:p>
          <a:p>
            <a:pPr marL="342900" indent="-342900">
              <a:buFont typeface="Arial" panose="020B0604020202020204" pitchFamily="34" charset="0"/>
              <a:buChar char="•"/>
            </a:pPr>
            <a:r>
              <a:rPr lang="en-US" sz="2800" b="1" dirty="0"/>
              <a:t>Build and run your "Hello World!" app:  </a:t>
            </a:r>
            <a:r>
              <a:rPr lang="en-US" sz="2800" dirty="0"/>
              <a:t>Develop and deploy the app to the web using the </a:t>
            </a:r>
            <a:r>
              <a:rPr lang="en-US" sz="2800" b="1" dirty="0" err="1"/>
              <a:t>gcloud</a:t>
            </a:r>
            <a:r>
              <a:rPr lang="en-US" sz="2800" dirty="0"/>
              <a:t> command.</a:t>
            </a: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r>
              <a:rPr lang="en-US" b="1" dirty="0">
                <a:solidFill>
                  <a:srgbClr val="000000"/>
                </a:solidFill>
                <a:latin typeface="Calibri"/>
                <a:ea typeface="Calibri"/>
                <a:cs typeface="Calibri"/>
                <a:sym typeface="Calibri"/>
              </a:rPr>
              <a:t>URL: </a:t>
            </a:r>
            <a:r>
              <a:rPr lang="en-US" b="1" dirty="0">
                <a:solidFill>
                  <a:srgbClr val="000000"/>
                </a:solidFill>
                <a:latin typeface="Calibri"/>
                <a:ea typeface="Calibri"/>
                <a:cs typeface="Calibri"/>
                <a:sym typeface="Calibri"/>
                <a:hlinkClick r:id="rId2"/>
              </a:rPr>
              <a:t>https://cloud.google.com/community/tutorials/python-gae-quickstart</a:t>
            </a:r>
          </a:p>
        </p:txBody>
      </p:sp>
    </p:spTree>
    <p:extLst>
      <p:ext uri="{BB962C8B-B14F-4D97-AF65-F5344CB8AC3E}">
        <p14:creationId xmlns:p14="http://schemas.microsoft.com/office/powerpoint/2010/main" val="1686625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using Google </a:t>
            </a:r>
            <a:r>
              <a:rPr lang="en-US" dirty="0" err="1"/>
              <a:t>AppEngine</a:t>
            </a:r>
            <a:r>
              <a:rPr lang="en-US" dirty="0"/>
              <a: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55</a:t>
            </a:fld>
            <a:endParaRPr lang="en-US" dirty="0">
              <a:solidFill>
                <a:prstClr val="black">
                  <a:tint val="75000"/>
                </a:prstClr>
              </a:solidFill>
            </a:endParaRPr>
          </a:p>
        </p:txBody>
      </p:sp>
      <p:sp>
        <p:nvSpPr>
          <p:cNvPr id="4" name="TextBox 3"/>
          <p:cNvSpPr txBox="1"/>
          <p:nvPr/>
        </p:nvSpPr>
        <p:spPr>
          <a:xfrm>
            <a:off x="406400" y="1858780"/>
            <a:ext cx="99967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p:txBody>
      </p:sp>
      <p:sp>
        <p:nvSpPr>
          <p:cNvPr id="5" name="TextBox 4"/>
          <p:cNvSpPr txBox="1"/>
          <p:nvPr/>
        </p:nvSpPr>
        <p:spPr>
          <a:xfrm>
            <a:off x="406399" y="1648918"/>
            <a:ext cx="11480801" cy="37240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1" hangingPunct="0">
              <a:lnSpc>
                <a:spcPct val="100000"/>
              </a:lnSpc>
              <a:spcBef>
                <a:spcPts val="0"/>
              </a:spcBef>
              <a:spcAft>
                <a:spcPts val="0"/>
              </a:spcAft>
              <a:buClrTx/>
              <a:buSzTx/>
              <a:buFont typeface="+mj-lt"/>
              <a:buAutoNum type="arabicPeriod"/>
              <a:tabLst/>
            </a:pPr>
            <a:r>
              <a:rPr kumimoji="0" lang="en-US" sz="2800" b="0" i="0" u="none" strike="noStrike" cap="none" spc="0" normalizeH="0" baseline="0" dirty="0">
                <a:ln>
                  <a:noFill/>
                </a:ln>
                <a:solidFill>
                  <a:srgbClr val="000000"/>
                </a:solidFill>
                <a:effectLst/>
                <a:uFillTx/>
                <a:latin typeface="Calibri"/>
                <a:ea typeface="Calibri"/>
                <a:cs typeface="Calibri"/>
                <a:sym typeface="Calibri"/>
              </a:rPr>
              <a:t>Log into</a:t>
            </a:r>
            <a:r>
              <a:rPr kumimoji="0" lang="en-US" sz="2800" b="0" i="0" u="none" strike="noStrike" cap="none" spc="0" normalizeH="0" dirty="0">
                <a:ln>
                  <a:noFill/>
                </a:ln>
                <a:solidFill>
                  <a:srgbClr val="000000"/>
                </a:solidFill>
                <a:effectLst/>
                <a:uFillTx/>
                <a:latin typeface="Calibri"/>
                <a:ea typeface="Calibri"/>
                <a:cs typeface="Calibri"/>
                <a:sym typeface="Calibri"/>
              </a:rPr>
              <a:t> the Google Cloud Platform (GCP) account.</a:t>
            </a:r>
            <a:endParaRPr kumimoji="0" lang="en-US" sz="2800" b="0" i="0" u="none" strike="noStrike" cap="none" spc="0" normalizeH="0" baseline="0" dirty="0">
              <a:ln>
                <a:noFill/>
              </a:ln>
              <a:solidFill>
                <a:srgbClr val="000000"/>
              </a:solidFill>
              <a:effectLst/>
              <a:uFillTx/>
              <a:latin typeface="Calibri"/>
              <a:ea typeface="Calibri"/>
              <a:cs typeface="Calibri"/>
              <a:sym typeface="Calibri"/>
            </a:endParaRPr>
          </a:p>
          <a:p>
            <a:pPr marL="342900" marR="0" indent="-342900" algn="l" defTabSz="914400" rtl="0" fontAlgn="auto" latinLnBrk="1" hangingPunct="0">
              <a:lnSpc>
                <a:spcPct val="100000"/>
              </a:lnSpc>
              <a:spcBef>
                <a:spcPts val="0"/>
              </a:spcBef>
              <a:spcAft>
                <a:spcPts val="0"/>
              </a:spcAft>
              <a:buClrTx/>
              <a:buSzTx/>
              <a:buFont typeface="+mj-lt"/>
              <a:buAutoNum type="arabicPeriod"/>
              <a:tabLst/>
            </a:pPr>
            <a:r>
              <a:rPr kumimoji="0" lang="en-US" sz="2800" b="0" i="0" u="none" strike="noStrike" cap="none" spc="0" normalizeH="0" baseline="0" dirty="0">
                <a:ln>
                  <a:noFill/>
                </a:ln>
                <a:solidFill>
                  <a:srgbClr val="000000"/>
                </a:solidFill>
                <a:effectLst/>
                <a:uFillTx/>
                <a:latin typeface="Calibri"/>
                <a:ea typeface="Calibri"/>
                <a:cs typeface="Calibri"/>
                <a:sym typeface="Calibri"/>
              </a:rPr>
              <a:t>Select  </a:t>
            </a:r>
            <a:r>
              <a:rPr kumimoji="0" lang="en-US" sz="2800" b="1" i="0" u="none" strike="noStrike" cap="none" spc="0" normalizeH="0" baseline="0" dirty="0" err="1">
                <a:ln>
                  <a:noFill/>
                </a:ln>
                <a:solidFill>
                  <a:srgbClr val="000000"/>
                </a:solidFill>
                <a:effectLst/>
                <a:uFillTx/>
                <a:latin typeface="Calibri"/>
                <a:ea typeface="Calibri"/>
                <a:cs typeface="Calibri"/>
                <a:sym typeface="Calibri"/>
              </a:rPr>
              <a:t>AppEngine</a:t>
            </a:r>
            <a:r>
              <a:rPr kumimoji="0" lang="en-US" sz="2800" b="0" i="0" u="none" strike="noStrike" cap="none" spc="0" normalizeH="0" baseline="0" dirty="0">
                <a:ln>
                  <a:noFill/>
                </a:ln>
                <a:solidFill>
                  <a:srgbClr val="000000"/>
                </a:solidFill>
                <a:effectLst/>
                <a:uFillTx/>
                <a:latin typeface="Calibri"/>
                <a:ea typeface="Calibri"/>
                <a:cs typeface="Calibri"/>
                <a:sym typeface="Calibri"/>
              </a:rPr>
              <a:t> on Google Cloud Platform </a:t>
            </a:r>
          </a:p>
          <a:p>
            <a:pPr marL="342900" marR="0" indent="-342900" algn="l" defTabSz="914400" rtl="0" fontAlgn="auto" latinLnBrk="1" hangingPunct="0">
              <a:lnSpc>
                <a:spcPct val="100000"/>
              </a:lnSpc>
              <a:spcBef>
                <a:spcPts val="0"/>
              </a:spcBef>
              <a:spcAft>
                <a:spcPts val="0"/>
              </a:spcAft>
              <a:buClrTx/>
              <a:buSzTx/>
              <a:buFont typeface="+mj-lt"/>
              <a:buAutoNum type="arabicPeriod"/>
              <a:tabLst/>
            </a:pPr>
            <a:r>
              <a:rPr lang="en-US" sz="2800" dirty="0">
                <a:solidFill>
                  <a:srgbClr val="000000"/>
                </a:solidFill>
                <a:latin typeface="Calibri"/>
                <a:ea typeface="Calibri"/>
                <a:cs typeface="Calibri"/>
                <a:sym typeface="Calibri"/>
              </a:rPr>
              <a:t>Click </a:t>
            </a:r>
            <a:r>
              <a:rPr lang="en-US" sz="2800" b="1" dirty="0" err="1">
                <a:solidFill>
                  <a:srgbClr val="000000"/>
                </a:solidFill>
                <a:latin typeface="Calibri"/>
                <a:ea typeface="Calibri"/>
                <a:cs typeface="Calibri"/>
                <a:sym typeface="Calibri"/>
              </a:rPr>
              <a:t>CreateApplication</a:t>
            </a:r>
            <a:r>
              <a:rPr lang="en-US" sz="2800" b="1" dirty="0">
                <a:solidFill>
                  <a:srgbClr val="000000"/>
                </a:solidFill>
                <a:latin typeface="Calibri"/>
                <a:ea typeface="Calibri"/>
                <a:cs typeface="Calibri"/>
                <a:sym typeface="Calibri"/>
              </a:rPr>
              <a:t>, </a:t>
            </a:r>
            <a:r>
              <a:rPr lang="en-US" sz="2800" dirty="0">
                <a:solidFill>
                  <a:srgbClr val="000000"/>
                </a:solidFill>
                <a:latin typeface="Calibri"/>
                <a:ea typeface="Calibri"/>
                <a:cs typeface="Calibri"/>
                <a:sym typeface="Calibri"/>
              </a:rPr>
              <a:t>select the </a:t>
            </a:r>
            <a:r>
              <a:rPr lang="en-US" sz="2800" b="1" dirty="0">
                <a:solidFill>
                  <a:srgbClr val="000000"/>
                </a:solidFill>
                <a:latin typeface="Calibri"/>
                <a:ea typeface="Calibri"/>
                <a:cs typeface="Calibri"/>
                <a:sym typeface="Calibri"/>
              </a:rPr>
              <a:t>Region</a:t>
            </a:r>
            <a:r>
              <a:rPr lang="en-US" sz="2800" dirty="0">
                <a:solidFill>
                  <a:srgbClr val="000000"/>
                </a:solidFill>
                <a:latin typeface="Calibri"/>
                <a:ea typeface="Calibri"/>
                <a:cs typeface="Calibri"/>
                <a:sym typeface="Calibri"/>
              </a:rPr>
              <a:t> (e.g., US Central)</a:t>
            </a:r>
          </a:p>
          <a:p>
            <a:pPr marL="342900" marR="0" indent="-342900" algn="l" defTabSz="914400" rtl="0" fontAlgn="auto" latinLnBrk="1" hangingPunct="0">
              <a:lnSpc>
                <a:spcPct val="100000"/>
              </a:lnSpc>
              <a:spcBef>
                <a:spcPts val="0"/>
              </a:spcBef>
              <a:spcAft>
                <a:spcPts val="0"/>
              </a:spcAft>
              <a:buClrTx/>
              <a:buSzTx/>
              <a:buFont typeface="+mj-lt"/>
              <a:buAutoNum type="arabicPeriod"/>
              <a:tabLst/>
            </a:pPr>
            <a:r>
              <a:rPr lang="en-US" sz="2800" dirty="0">
                <a:solidFill>
                  <a:srgbClr val="000000"/>
                </a:solidFill>
                <a:latin typeface="Calibri"/>
                <a:ea typeface="Calibri"/>
                <a:cs typeface="Calibri"/>
                <a:sym typeface="Calibri"/>
              </a:rPr>
              <a:t>Then, click </a:t>
            </a:r>
            <a:r>
              <a:rPr lang="en-US" sz="2800" b="1" dirty="0">
                <a:solidFill>
                  <a:srgbClr val="000000"/>
                </a:solidFill>
                <a:latin typeface="Calibri"/>
                <a:ea typeface="Calibri"/>
                <a:cs typeface="Calibri"/>
                <a:sym typeface="Calibri"/>
              </a:rPr>
              <a:t>Create app </a:t>
            </a:r>
            <a:r>
              <a:rPr lang="en-US" sz="2800" dirty="0">
                <a:solidFill>
                  <a:srgbClr val="000000"/>
                </a:solidFill>
                <a:latin typeface="Calibri"/>
                <a:ea typeface="Calibri"/>
                <a:cs typeface="Calibri"/>
                <a:sym typeface="Calibri"/>
              </a:rPr>
              <a:t>and wait for a while, </a:t>
            </a:r>
            <a:r>
              <a:rPr lang="en-US" sz="2800" dirty="0">
                <a:solidFill>
                  <a:srgbClr val="FF0000"/>
                </a:solidFill>
                <a:latin typeface="Calibri"/>
                <a:ea typeface="Calibri"/>
                <a:cs typeface="Calibri"/>
                <a:sym typeface="Calibri"/>
              </a:rPr>
              <a:t>application environment would be created.</a:t>
            </a:r>
          </a:p>
          <a:p>
            <a:pPr marR="0" algn="l" defTabSz="914400" rtl="0" fontAlgn="auto" latinLnBrk="1" hangingPunct="0">
              <a:lnSpc>
                <a:spcPct val="100000"/>
              </a:lnSpc>
              <a:spcBef>
                <a:spcPts val="0"/>
              </a:spcBef>
              <a:spcAft>
                <a:spcPts val="0"/>
              </a:spcAft>
              <a:buClrTx/>
              <a:buSzTx/>
              <a:tabLst/>
            </a:pPr>
            <a:endParaRPr lang="en-US" sz="2800" b="1" dirty="0">
              <a:solidFill>
                <a:srgbClr val="000000"/>
              </a:solidFill>
              <a:latin typeface="Calibri"/>
              <a:ea typeface="Calibri"/>
              <a:cs typeface="Calibri"/>
              <a:sym typeface="Calibri"/>
            </a:endParaRPr>
          </a:p>
          <a:p>
            <a:pPr marL="342900" marR="0" indent="-342900" algn="l" defTabSz="914400" rtl="0" fontAlgn="auto" latinLnBrk="1" hangingPunct="0">
              <a:lnSpc>
                <a:spcPct val="100000"/>
              </a:lnSpc>
              <a:spcBef>
                <a:spcPts val="0"/>
              </a:spcBef>
              <a:spcAft>
                <a:spcPts val="0"/>
              </a:spcAft>
              <a:buClrTx/>
              <a:buSzTx/>
              <a:buFont typeface="+mj-lt"/>
              <a:buAutoNum type="arabicPeriod"/>
              <a:tabLst/>
            </a:pPr>
            <a:endParaRPr kumimoji="0" lang="en-US" sz="2800" i="0" u="none" strike="noStrike" cap="none" spc="0" normalizeH="0" baseline="0" dirty="0">
              <a:ln>
                <a:noFill/>
              </a:ln>
              <a:solidFill>
                <a:srgbClr val="000000"/>
              </a:solidFill>
              <a:effectLst/>
              <a:uFillTx/>
              <a:latin typeface="Calibri"/>
              <a:ea typeface="Calibri"/>
              <a:cs typeface="Calibri"/>
              <a:sym typeface="Calibri"/>
            </a:endParaRPr>
          </a:p>
          <a:p>
            <a:pPr marL="342900" marR="0" indent="-342900" algn="l" defTabSz="914400" rtl="0" fontAlgn="auto" latinLnBrk="1" hangingPunct="0">
              <a:lnSpc>
                <a:spcPct val="100000"/>
              </a:lnSpc>
              <a:spcBef>
                <a:spcPts val="0"/>
              </a:spcBef>
              <a:spcAft>
                <a:spcPts val="0"/>
              </a:spcAft>
              <a:buClrTx/>
              <a:buSzTx/>
              <a:buFont typeface="+mj-lt"/>
              <a:buAutoNum type="arabicPeriod"/>
              <a:tabLst/>
            </a:pPr>
            <a:endParaRPr kumimoji="0" lang="en-US" sz="2000" b="0" i="0" u="none" strike="noStrike" cap="none" spc="0" normalizeH="0" baseline="0" dirty="0">
              <a:ln>
                <a:noFill/>
              </a:ln>
              <a:solidFill>
                <a:srgbClr val="000000"/>
              </a:solidFill>
              <a:effectLst/>
              <a:uFillTx/>
              <a:latin typeface="Calibri"/>
              <a:ea typeface="Calibri"/>
              <a:cs typeface="Calibri"/>
              <a:sym typeface="Calibri"/>
            </a:endParaRPr>
          </a:p>
          <a:p>
            <a:pPr marL="342900" marR="0" indent="-342900" algn="l" defTabSz="914400" rtl="0" fontAlgn="auto" latinLnBrk="1" hangingPunct="0">
              <a:lnSpc>
                <a:spcPct val="100000"/>
              </a:lnSpc>
              <a:spcBef>
                <a:spcPts val="0"/>
              </a:spcBef>
              <a:spcAft>
                <a:spcPts val="0"/>
              </a:spcAft>
              <a:buClrTx/>
              <a:buSzTx/>
              <a:buFont typeface="+mj-lt"/>
              <a:buAutoNum type="arabicPeriod"/>
              <a:tabLst/>
            </a:pPr>
            <a:endParaRPr kumimoji="0" lang="en-IN" sz="20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0269136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using Google </a:t>
            </a:r>
            <a:r>
              <a:rPr lang="en-US" dirty="0" err="1"/>
              <a:t>AppEngine</a:t>
            </a:r>
            <a:r>
              <a:rPr lang="en-US" dirty="0"/>
              <a: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56</a:t>
            </a:fld>
            <a:endParaRPr lang="en-US" dirty="0">
              <a:solidFill>
                <a:prstClr val="black">
                  <a:tint val="75000"/>
                </a:prstClr>
              </a:solidFill>
            </a:endParaRPr>
          </a:p>
        </p:txBody>
      </p:sp>
      <p:sp>
        <p:nvSpPr>
          <p:cNvPr id="4" name="TextBox 3"/>
          <p:cNvSpPr txBox="1"/>
          <p:nvPr/>
        </p:nvSpPr>
        <p:spPr>
          <a:xfrm>
            <a:off x="406400" y="1858780"/>
            <a:ext cx="99967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p:txBody>
      </p:sp>
      <p:sp>
        <p:nvSpPr>
          <p:cNvPr id="5" name="TextBox 4"/>
          <p:cNvSpPr txBox="1"/>
          <p:nvPr/>
        </p:nvSpPr>
        <p:spPr>
          <a:xfrm>
            <a:off x="406399" y="1648918"/>
            <a:ext cx="11480801" cy="73866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2400" b="1" i="0" u="none" strike="noStrike" cap="none" spc="0" normalizeH="0" baseline="0" dirty="0">
                <a:ln>
                  <a:noFill/>
                </a:ln>
                <a:solidFill>
                  <a:srgbClr val="000000"/>
                </a:solidFill>
                <a:effectLst/>
                <a:uFillTx/>
                <a:latin typeface="Calibri"/>
                <a:ea typeface="Calibri"/>
                <a:cs typeface="Calibri"/>
                <a:sym typeface="Calibri"/>
              </a:rPr>
              <a:t>Project Setup: </a:t>
            </a:r>
          </a:p>
          <a:p>
            <a:pPr latinLnBrk="1" hangingPunct="0"/>
            <a:r>
              <a:rPr lang="en-US" dirty="0"/>
              <a:t>Google Cloud organizes resources into projects, which collect all of the related resources for a single application in one place.</a:t>
            </a:r>
            <a:r>
              <a:rPr lang="en-US" sz="2400" b="1" dirty="0">
                <a:solidFill>
                  <a:srgbClr val="000000"/>
                </a:solidFill>
                <a:latin typeface="Calibri"/>
                <a:cs typeface="Calibri"/>
                <a:sym typeface="Calibri"/>
              </a:rPr>
              <a:t> </a:t>
            </a:r>
            <a:r>
              <a:rPr lang="en-US" sz="2400" dirty="0">
                <a:solidFill>
                  <a:srgbClr val="000000"/>
                </a:solidFill>
                <a:latin typeface="Calibri"/>
                <a:cs typeface="Calibri"/>
                <a:sym typeface="Calibri"/>
              </a:rPr>
              <a:t>For Project Details: (https://cloud.google.com/resource-manager/docs/creating-managing-projects#creating_a_project)</a:t>
            </a:r>
            <a:endParaRPr lang="en-US" sz="2400" b="1" dirty="0">
              <a:solidFill>
                <a:srgbClr val="000000"/>
              </a:solidFill>
              <a:latin typeface="Calibri"/>
              <a:ea typeface="Calibri"/>
              <a:cs typeface="Calibri"/>
              <a:sym typeface="Calibri"/>
            </a:endParaRPr>
          </a:p>
          <a:p>
            <a:pPr marL="342900" marR="0" indent="-342900" algn="l" defTabSz="914400" rtl="0" fontAlgn="auto" latinLnBrk="1" hangingPunct="0">
              <a:lnSpc>
                <a:spcPct val="100000"/>
              </a:lnSpc>
              <a:spcBef>
                <a:spcPts val="0"/>
              </a:spcBef>
              <a:spcAft>
                <a:spcPts val="0"/>
              </a:spcAft>
              <a:buClrTx/>
              <a:buSzTx/>
              <a:buFont typeface="+mj-lt"/>
              <a:buAutoNum type="arabicPeriod"/>
              <a:tabLst/>
            </a:pPr>
            <a:endParaRPr kumimoji="0" lang="en-US" sz="2400" i="0" u="none" strike="noStrike" cap="none" spc="0" normalizeH="0" baseline="0" dirty="0">
              <a:ln>
                <a:noFill/>
              </a:ln>
              <a:solidFill>
                <a:srgbClr val="000000"/>
              </a:solidFill>
              <a:effectLst/>
              <a:uFillTx/>
              <a:latin typeface="Calibri"/>
              <a:ea typeface="Calibri"/>
              <a:cs typeface="Calibri"/>
              <a:sym typeface="Calibri"/>
            </a:endParaRPr>
          </a:p>
          <a:p>
            <a:r>
              <a:rPr lang="en-IN" b="1" dirty="0"/>
              <a:t>Using Cloud Shell: </a:t>
            </a:r>
            <a:r>
              <a:rPr lang="en-US" dirty="0"/>
              <a:t>Cloud Shell is a built-in command-line tool for the console. We will use Cloud Shell to deploy our hello world app.</a:t>
            </a:r>
          </a:p>
          <a:p>
            <a:pPr marL="342900" indent="-342900">
              <a:buFont typeface="+mj-lt"/>
              <a:buAutoNum type="arabicPeriod"/>
            </a:pPr>
            <a:r>
              <a:rPr lang="en-IN" dirty="0"/>
              <a:t>Open Cloud Shell:  </a:t>
            </a:r>
            <a:r>
              <a:rPr lang="en-US" dirty="0"/>
              <a:t>Open Cloud Shell by clicking the </a:t>
            </a:r>
            <a:r>
              <a:rPr lang="en-US" b="1" dirty="0"/>
              <a:t>view </a:t>
            </a:r>
            <a:r>
              <a:rPr lang="en-US" b="1" dirty="0" err="1"/>
              <a:t>gcloud</a:t>
            </a:r>
            <a:r>
              <a:rPr lang="en-US" b="1" dirty="0"/>
              <a:t> command</a:t>
            </a:r>
            <a:r>
              <a:rPr lang="en-US" dirty="0"/>
              <a:t> button in the navigation bar in the upper-right corner of the console on Google Cloud Instance and then select </a:t>
            </a:r>
            <a:r>
              <a:rPr lang="en-US" b="1" dirty="0"/>
              <a:t>Run in</a:t>
            </a:r>
            <a:r>
              <a:rPr lang="en-US" dirty="0"/>
              <a:t> </a:t>
            </a:r>
            <a:r>
              <a:rPr lang="en-US" b="1" dirty="0"/>
              <a:t>Cloud Shell</a:t>
            </a:r>
            <a:r>
              <a:rPr lang="en-US" dirty="0"/>
              <a:t>.</a:t>
            </a:r>
          </a:p>
          <a:p>
            <a:endParaRPr lang="en-IN" b="1" dirty="0"/>
          </a:p>
          <a:p>
            <a:r>
              <a:rPr lang="en-IN" b="1" dirty="0"/>
              <a:t>2. Clone the sample code: </a:t>
            </a:r>
          </a:p>
          <a:p>
            <a:r>
              <a:rPr lang="en-US" dirty="0"/>
              <a:t>Use Cloud Shell to clone and navigate to the "Hello World" code. The sample code is cloned from your project repository to the Cloud Shell.</a:t>
            </a:r>
          </a:p>
          <a:p>
            <a:r>
              <a:rPr lang="en-US" b="1" dirty="0"/>
              <a:t>Note:</a:t>
            </a:r>
            <a:r>
              <a:rPr lang="en-US" dirty="0"/>
              <a:t> If the directory already exists, remove the previous files before cloning.</a:t>
            </a:r>
          </a:p>
          <a:p>
            <a:r>
              <a:rPr lang="en-US" dirty="0"/>
              <a:t>In Cloud Shell, enter the following:</a:t>
            </a:r>
          </a:p>
          <a:p>
            <a:r>
              <a:rPr lang="en-US" b="1" dirty="0" err="1"/>
              <a:t>git</a:t>
            </a:r>
            <a:r>
              <a:rPr lang="en-US" b="1" dirty="0"/>
              <a:t> clone https://github.com/GoogleCloudPlatform/python-docs-samples</a:t>
            </a:r>
            <a:endParaRPr lang="en-IN" b="1" dirty="0"/>
          </a:p>
          <a:p>
            <a:r>
              <a:rPr lang="en-IN" dirty="0"/>
              <a:t/>
            </a:r>
            <a:br>
              <a:rPr lang="en-IN" dirty="0"/>
            </a:br>
            <a:endParaRPr lang="en-IN" dirty="0"/>
          </a:p>
          <a:p>
            <a:r>
              <a:rPr lang="en-IN" dirty="0"/>
              <a:t/>
            </a:r>
            <a:br>
              <a:rPr lang="en-IN" dirty="0"/>
            </a:br>
            <a:endParaRPr lang="en-US" dirty="0"/>
          </a:p>
          <a:p>
            <a:r>
              <a:rPr lang="en-US" dirty="0"/>
              <a:t/>
            </a:r>
            <a:br>
              <a:rPr lang="en-US" dirty="0"/>
            </a:br>
            <a:endParaRPr lang="en-IN" b="1" dirty="0"/>
          </a:p>
          <a:p>
            <a:r>
              <a:rPr lang="en-IN" dirty="0"/>
              <a:t/>
            </a:r>
            <a:br>
              <a:rPr lang="en-IN" dirty="0"/>
            </a:b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342900" marR="0" indent="-342900" algn="l" defTabSz="914400" rtl="0" fontAlgn="auto" latinLnBrk="1" hangingPunct="0">
              <a:lnSpc>
                <a:spcPct val="100000"/>
              </a:lnSpc>
              <a:spcBef>
                <a:spcPts val="0"/>
              </a:spcBef>
              <a:spcAft>
                <a:spcPts val="0"/>
              </a:spcAft>
              <a:buClrTx/>
              <a:buSzTx/>
              <a:buFont typeface="+mj-lt"/>
              <a:buAutoNum type="arabicPeriod"/>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7674241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using Google </a:t>
            </a:r>
            <a:r>
              <a:rPr lang="en-US" dirty="0" err="1"/>
              <a:t>AppEngine</a:t>
            </a:r>
            <a:r>
              <a:rPr lang="en-US" dirty="0"/>
              <a: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57</a:t>
            </a:fld>
            <a:endParaRPr lang="en-US" dirty="0">
              <a:solidFill>
                <a:prstClr val="black">
                  <a:tint val="75000"/>
                </a:prstClr>
              </a:solidFill>
            </a:endParaRPr>
          </a:p>
        </p:txBody>
      </p:sp>
      <p:sp>
        <p:nvSpPr>
          <p:cNvPr id="4" name="TextBox 3"/>
          <p:cNvSpPr txBox="1"/>
          <p:nvPr/>
        </p:nvSpPr>
        <p:spPr>
          <a:xfrm>
            <a:off x="406400" y="1858780"/>
            <a:ext cx="99967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p:txBody>
      </p:sp>
      <p:sp>
        <p:nvSpPr>
          <p:cNvPr id="5" name="TextBox 4"/>
          <p:cNvSpPr txBox="1"/>
          <p:nvPr/>
        </p:nvSpPr>
        <p:spPr>
          <a:xfrm>
            <a:off x="406399" y="1648918"/>
            <a:ext cx="11480801" cy="590930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3. Then, switch to the </a:t>
            </a:r>
            <a:r>
              <a:rPr lang="en-US" b="1" dirty="0"/>
              <a:t>hello world</a:t>
            </a:r>
            <a:r>
              <a:rPr lang="en-US" dirty="0"/>
              <a:t> directory:</a:t>
            </a:r>
          </a:p>
          <a:p>
            <a:endParaRPr lang="en-US" dirty="0"/>
          </a:p>
          <a:p>
            <a:r>
              <a:rPr lang="en-IN" b="1" dirty="0"/>
              <a:t>cd python-docs-samples/</a:t>
            </a:r>
            <a:r>
              <a:rPr lang="en-IN" b="1" dirty="0" err="1"/>
              <a:t>appengine</a:t>
            </a:r>
            <a:r>
              <a:rPr lang="en-IN" b="1" dirty="0"/>
              <a:t>/standard_python3/</a:t>
            </a:r>
            <a:r>
              <a:rPr lang="en-IN" b="1" dirty="0" err="1"/>
              <a:t>hello_world</a:t>
            </a:r>
            <a:endParaRPr lang="en-IN" b="1" dirty="0"/>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r>
              <a:rPr kumimoji="0" lang="en-US" sz="1800" b="1" i="0" u="none" strike="noStrike" cap="none" spc="0" normalizeH="0" baseline="0" dirty="0">
                <a:ln>
                  <a:noFill/>
                </a:ln>
                <a:solidFill>
                  <a:srgbClr val="000000"/>
                </a:solidFill>
                <a:effectLst/>
                <a:uFillTx/>
                <a:latin typeface="Calibri"/>
                <a:ea typeface="Calibri"/>
                <a:cs typeface="Calibri"/>
                <a:sym typeface="Calibri"/>
              </a:rPr>
              <a:t>4. </a:t>
            </a:r>
            <a:r>
              <a:rPr lang="en-IN" b="1" dirty="0"/>
              <a:t>Configuring our deployment</a:t>
            </a:r>
          </a:p>
          <a:p>
            <a:r>
              <a:rPr lang="en-US" dirty="0"/>
              <a:t>We are now in the main directory for the sample code. It contains the following files:</a:t>
            </a:r>
          </a:p>
          <a:p>
            <a:pPr marL="285750" indent="-285750">
              <a:buFont typeface="Arial" panose="020B0604020202020204" pitchFamily="34" charset="0"/>
              <a:buChar char="•"/>
            </a:pPr>
            <a:r>
              <a:rPr lang="en-US" b="1" dirty="0" err="1"/>
              <a:t>app.yaml</a:t>
            </a:r>
            <a:r>
              <a:rPr lang="en-US" dirty="0"/>
              <a:t>  (this file contains the minimal amount of configuration required for a Python 3 application. The </a:t>
            </a:r>
            <a:r>
              <a:rPr lang="en-US" b="1" dirty="0"/>
              <a:t>runtime</a:t>
            </a:r>
            <a:r>
              <a:rPr lang="en-US" dirty="0"/>
              <a:t> field specifies the python37 run-time environment.) </a:t>
            </a:r>
          </a:p>
          <a:p>
            <a:pPr marL="285750" indent="-285750">
              <a:buFont typeface="Arial" panose="020B0604020202020204" pitchFamily="34" charset="0"/>
              <a:buChar char="•"/>
            </a:pPr>
            <a:r>
              <a:rPr lang="en-US" b="1" dirty="0"/>
              <a:t>main.py</a:t>
            </a:r>
            <a:r>
              <a:rPr lang="en-US" dirty="0"/>
              <a:t> </a:t>
            </a:r>
          </a:p>
          <a:p>
            <a:pPr marL="285750" indent="-285750">
              <a:buFont typeface="Arial" panose="020B0604020202020204" pitchFamily="34" charset="0"/>
              <a:buChar char="•"/>
            </a:pPr>
            <a:r>
              <a:rPr lang="en-US" b="1" dirty="0"/>
              <a:t>main_test.py </a:t>
            </a:r>
          </a:p>
          <a:p>
            <a:pPr marL="285750" indent="-285750">
              <a:buFont typeface="Arial" panose="020B0604020202020204" pitchFamily="34" charset="0"/>
              <a:buChar char="•"/>
            </a:pPr>
            <a:r>
              <a:rPr lang="en-US" b="1" dirty="0"/>
              <a:t>requirements-test.txt </a:t>
            </a:r>
          </a:p>
          <a:p>
            <a:pPr marL="285750" indent="-285750">
              <a:buFont typeface="Arial" panose="020B0604020202020204" pitchFamily="34" charset="0"/>
              <a:buChar char="•"/>
            </a:pPr>
            <a:r>
              <a:rPr lang="en-US" b="1" dirty="0"/>
              <a:t>requirements.txt (list of software's to be installed)</a:t>
            </a:r>
          </a:p>
          <a:p>
            <a:r>
              <a:rPr lang="en-US" dirty="0"/>
              <a:t>We can check the content of each of the above files on cloud shell, e.g., </a:t>
            </a:r>
            <a:r>
              <a:rPr lang="en-US" b="1" dirty="0"/>
              <a:t>cat </a:t>
            </a:r>
            <a:r>
              <a:rPr lang="en-US" b="1" dirty="0" err="1"/>
              <a:t>app.yaml</a:t>
            </a:r>
            <a:endParaRPr lang="en-US" b="1" dirty="0"/>
          </a:p>
          <a:p>
            <a:r>
              <a:rPr lang="en-US" b="1" dirty="0"/>
              <a:t>Notes: </a:t>
            </a:r>
            <a:r>
              <a:rPr lang="en-US" dirty="0"/>
              <a:t/>
            </a:r>
            <a:br>
              <a:rPr lang="en-US" dirty="0"/>
            </a:br>
            <a:r>
              <a:rPr lang="en-US" dirty="0"/>
              <a:t>- The application is a simple Python application that uses the Flask web framework. This Python app responds to a request with an HTTP header and the message Hello World!.</a:t>
            </a:r>
          </a:p>
          <a:p>
            <a:r>
              <a:rPr lang="en-US" b="1" dirty="0"/>
              <a:t>- </a:t>
            </a:r>
            <a:r>
              <a:rPr lang="en-US" dirty="0"/>
              <a:t>App Engine uses YAML files to specify a deployment's configuration. </a:t>
            </a:r>
            <a:r>
              <a:rPr lang="en-US" dirty="0" err="1"/>
              <a:t>app.yaml</a:t>
            </a:r>
            <a:r>
              <a:rPr lang="en-US" dirty="0"/>
              <a:t> files contain information about our application, like the </a:t>
            </a:r>
            <a:r>
              <a:rPr lang="en-US" b="1" dirty="0"/>
              <a:t>runtime environment, environment variables,</a:t>
            </a:r>
            <a:r>
              <a:rPr lang="en-US" dirty="0"/>
              <a:t> and more.</a:t>
            </a:r>
            <a:endParaRPr lang="en-IN" dirty="0"/>
          </a:p>
          <a:p>
            <a:endParaRPr lang="en-IN" b="1" dirty="0"/>
          </a:p>
          <a:p>
            <a:r>
              <a:rPr lang="en-IN" dirty="0"/>
              <a:t/>
            </a:r>
            <a:br>
              <a:rPr lang="en-IN"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901772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using Google </a:t>
            </a:r>
            <a:r>
              <a:rPr lang="en-US" dirty="0" err="1"/>
              <a:t>AppEngine</a:t>
            </a:r>
            <a:r>
              <a:rPr lang="en-US" dirty="0"/>
              <a: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58</a:t>
            </a:fld>
            <a:endParaRPr lang="en-US" dirty="0">
              <a:solidFill>
                <a:prstClr val="black">
                  <a:tint val="75000"/>
                </a:prstClr>
              </a:solidFill>
            </a:endParaRPr>
          </a:p>
        </p:txBody>
      </p:sp>
      <p:sp>
        <p:nvSpPr>
          <p:cNvPr id="4" name="TextBox 3"/>
          <p:cNvSpPr txBox="1"/>
          <p:nvPr/>
        </p:nvSpPr>
        <p:spPr>
          <a:xfrm>
            <a:off x="406400" y="1858780"/>
            <a:ext cx="99967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p:txBody>
      </p:sp>
      <p:sp>
        <p:nvSpPr>
          <p:cNvPr id="5" name="TextBox 4"/>
          <p:cNvSpPr txBox="1"/>
          <p:nvPr/>
        </p:nvSpPr>
        <p:spPr>
          <a:xfrm>
            <a:off x="406399" y="1648918"/>
            <a:ext cx="11480801" cy="53553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a:buAutoNum type="arabicPeriod" startAt="5"/>
            </a:pPr>
            <a:r>
              <a:rPr lang="en-US" b="1" dirty="0"/>
              <a:t>Testing our app</a:t>
            </a:r>
          </a:p>
          <a:p>
            <a:r>
              <a:rPr lang="en-US" dirty="0"/>
              <a:t>Cloud Shell lets us test our app before deploying to make sure it's running as intended, just like debugging on our local machine.</a:t>
            </a:r>
          </a:p>
          <a:p>
            <a:r>
              <a:rPr lang="en-US" dirty="0"/>
              <a:t>- To test your app, first create an isolated virtual environment. This ensures that your app does not interfere with other Python applications that may be available on your system.</a:t>
            </a:r>
          </a:p>
          <a:p>
            <a:endParaRPr lang="en-US" b="1" dirty="0"/>
          </a:p>
          <a:p>
            <a:r>
              <a:rPr lang="en-US" b="1" dirty="0" err="1"/>
              <a:t>virtualenv</a:t>
            </a:r>
            <a:r>
              <a:rPr lang="en-US" b="1" dirty="0"/>
              <a:t> --python python3 ~/</a:t>
            </a:r>
            <a:r>
              <a:rPr lang="en-US" b="1" dirty="0" err="1"/>
              <a:t>envs</a:t>
            </a:r>
            <a:r>
              <a:rPr lang="en-US" b="1" dirty="0"/>
              <a:t>/</a:t>
            </a:r>
            <a:r>
              <a:rPr lang="en-US" b="1" dirty="0" err="1"/>
              <a:t>hello_world</a:t>
            </a:r>
            <a:endParaRPr lang="en-US" b="1" dirty="0"/>
          </a:p>
          <a:p>
            <a:endParaRPr lang="en-US" b="1" dirty="0"/>
          </a:p>
          <a:p>
            <a:r>
              <a:rPr lang="en-US" b="1" dirty="0"/>
              <a:t>- </a:t>
            </a:r>
            <a:r>
              <a:rPr lang="en-IN" b="1" dirty="0"/>
              <a:t> </a:t>
            </a:r>
            <a:r>
              <a:rPr lang="en-US" dirty="0"/>
              <a:t>Activate your newly created virtual environment:</a:t>
            </a:r>
          </a:p>
          <a:p>
            <a:endParaRPr lang="en-US" dirty="0"/>
          </a:p>
          <a:p>
            <a:r>
              <a:rPr lang="en-US" b="1" dirty="0"/>
              <a:t>source ~/</a:t>
            </a:r>
            <a:r>
              <a:rPr lang="en-US" b="1" dirty="0" err="1"/>
              <a:t>envs</a:t>
            </a:r>
            <a:r>
              <a:rPr lang="en-US" b="1" dirty="0"/>
              <a:t>/</a:t>
            </a:r>
            <a:r>
              <a:rPr lang="en-US" b="1" dirty="0" err="1"/>
              <a:t>hello_world</a:t>
            </a:r>
            <a:r>
              <a:rPr lang="en-US" b="1" dirty="0"/>
              <a:t>/bin/activate</a:t>
            </a:r>
          </a:p>
          <a:p>
            <a:endParaRPr lang="en-US" dirty="0"/>
          </a:p>
          <a:p>
            <a:r>
              <a:rPr lang="en-US" dirty="0"/>
              <a:t>- Use pip to install project dependencies. This "Hello World" app depends on the Flask </a:t>
            </a:r>
            <a:r>
              <a:rPr lang="en-US" dirty="0" err="1"/>
              <a:t>microframework</a:t>
            </a:r>
            <a:r>
              <a:rPr lang="en-US" dirty="0"/>
              <a:t>:</a:t>
            </a:r>
          </a:p>
          <a:p>
            <a:endParaRPr lang="en-US" dirty="0"/>
          </a:p>
          <a:p>
            <a:r>
              <a:rPr lang="en-US" b="1" dirty="0"/>
              <a:t>pip install -r requirements.txt</a:t>
            </a:r>
          </a:p>
          <a:p>
            <a:endParaRPr lang="en-US" b="1" dirty="0"/>
          </a:p>
          <a:p>
            <a:r>
              <a:rPr lang="en-US" dirty="0"/>
              <a:t>- Finally, run your app in Cloud Shell using the Flask development server:</a:t>
            </a:r>
          </a:p>
          <a:p>
            <a:r>
              <a:rPr lang="en-US" b="1" dirty="0"/>
              <a:t>python main.py</a:t>
            </a:r>
            <a:r>
              <a:rPr lang="en-IN" dirty="0"/>
              <a:t/>
            </a:r>
            <a:br>
              <a:rPr lang="en-IN"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8" name="Rectangle 3"/>
          <p:cNvSpPr>
            <a:spLocks noChangeArrowheads="1"/>
          </p:cNvSpPr>
          <p:nvPr/>
        </p:nvSpPr>
        <p:spPr bwMode="auto">
          <a:xfrm>
            <a:off x="0" y="0"/>
            <a:ext cx="12192000" cy="0"/>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12121"/>
                </a:solidFill>
                <a:effectLst/>
                <a:latin typeface="Roboto"/>
              </a:rPr>
              <a:t>The </a:t>
            </a:r>
            <a:r>
              <a:rPr kumimoji="0" lang="en-US" altLang="en-US" sz="1000" b="0" i="0" u="none" strike="noStrike" cap="none" normalizeH="0" baseline="0" dirty="0">
                <a:ln>
                  <a:noFill/>
                </a:ln>
                <a:solidFill>
                  <a:srgbClr val="37474F"/>
                </a:solidFill>
                <a:effectLst/>
                <a:latin typeface="Roboto Mono"/>
              </a:rPr>
              <a:t>runtime</a:t>
            </a:r>
            <a:r>
              <a:rPr kumimoji="0" lang="en-US" altLang="en-US" sz="1200" b="0" i="0" u="none" strike="noStrike" cap="none" normalizeH="0" baseline="0" dirty="0">
                <a:ln>
                  <a:noFill/>
                </a:ln>
                <a:solidFill>
                  <a:srgbClr val="212121"/>
                </a:solidFill>
                <a:effectLst/>
                <a:latin typeface="Roboto"/>
              </a:rPr>
              <a:t> field specifies the </a:t>
            </a:r>
            <a:r>
              <a:rPr kumimoji="0" lang="en-US" altLang="en-US" sz="1000" b="0" i="0" u="none" strike="noStrike" cap="none" normalizeH="0" baseline="0" dirty="0">
                <a:ln>
                  <a:noFill/>
                </a:ln>
                <a:solidFill>
                  <a:srgbClr val="37474F"/>
                </a:solidFill>
                <a:effectLst/>
                <a:latin typeface="Roboto Mono"/>
              </a:rPr>
              <a:t>python37</a:t>
            </a:r>
            <a:r>
              <a:rPr kumimoji="0" lang="en-US" altLang="en-US" sz="1200" b="0" i="0" u="none" strike="noStrike" cap="none" normalizeH="0" baseline="0" dirty="0">
                <a:ln>
                  <a:noFill/>
                </a:ln>
                <a:solidFill>
                  <a:srgbClr val="212121"/>
                </a:solidFill>
                <a:effectLst/>
                <a:latin typeface="Roboto"/>
              </a:rPr>
              <a:t> run-time environment.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05427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using Google </a:t>
            </a:r>
            <a:r>
              <a:rPr lang="en-US" dirty="0" err="1"/>
              <a:t>AppEngine</a:t>
            </a:r>
            <a:r>
              <a:rPr lang="en-US" dirty="0"/>
              <a: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59</a:t>
            </a:fld>
            <a:endParaRPr lang="en-US" dirty="0">
              <a:solidFill>
                <a:prstClr val="black">
                  <a:tint val="75000"/>
                </a:prstClr>
              </a:solidFill>
            </a:endParaRPr>
          </a:p>
        </p:txBody>
      </p:sp>
      <p:sp>
        <p:nvSpPr>
          <p:cNvPr id="4" name="TextBox 3"/>
          <p:cNvSpPr txBox="1"/>
          <p:nvPr/>
        </p:nvSpPr>
        <p:spPr>
          <a:xfrm>
            <a:off x="406400" y="1858780"/>
            <a:ext cx="99967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p:txBody>
      </p:sp>
      <p:sp>
        <p:nvSpPr>
          <p:cNvPr id="5" name="TextBox 4"/>
          <p:cNvSpPr txBox="1"/>
          <p:nvPr/>
        </p:nvSpPr>
        <p:spPr>
          <a:xfrm>
            <a:off x="406399" y="1648918"/>
            <a:ext cx="11480801"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
            </a:r>
            <a:br>
              <a:rPr lang="en-IN"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7" name="Picture 6"/>
          <p:cNvPicPr>
            <a:picLocks noChangeAspect="1"/>
          </p:cNvPicPr>
          <p:nvPr/>
        </p:nvPicPr>
        <p:blipFill>
          <a:blip r:embed="rId2"/>
          <a:stretch>
            <a:fillRect/>
          </a:stretch>
        </p:blipFill>
        <p:spPr>
          <a:xfrm>
            <a:off x="406398" y="1505261"/>
            <a:ext cx="9996776" cy="2946817"/>
          </a:xfrm>
          <a:prstGeom prst="rect">
            <a:avLst/>
          </a:prstGeom>
        </p:spPr>
      </p:pic>
      <p:sp>
        <p:nvSpPr>
          <p:cNvPr id="10" name="TextBox 9"/>
          <p:cNvSpPr txBox="1"/>
          <p:nvPr/>
        </p:nvSpPr>
        <p:spPr>
          <a:xfrm>
            <a:off x="284813" y="4796852"/>
            <a:ext cx="11907187"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t>Note1:</a:t>
            </a:r>
            <a:r>
              <a:rPr lang="en-US" dirty="0"/>
              <a:t> We can  Preview our app with </a:t>
            </a:r>
            <a:r>
              <a:rPr lang="en-US" b="1" dirty="0"/>
              <a:t>"Web preview“ </a:t>
            </a:r>
            <a:r>
              <a:rPr lang="en-US" dirty="0"/>
              <a:t>button available on the right corner of the cloud shell window and then select </a:t>
            </a:r>
            <a:r>
              <a:rPr lang="en-US" b="1" dirty="0"/>
              <a:t>Preview on Port 8080.</a:t>
            </a:r>
          </a:p>
          <a:p>
            <a:r>
              <a:rPr lang="en-US" b="1" dirty="0"/>
              <a:t>Note2:</a:t>
            </a:r>
            <a:r>
              <a:rPr lang="en-US" dirty="0"/>
              <a:t>Terminate the instance of the application by pressing </a:t>
            </a:r>
            <a:r>
              <a:rPr lang="en-US" b="1" dirty="0" err="1"/>
              <a:t>Ctrl+C</a:t>
            </a:r>
            <a:r>
              <a:rPr lang="en-US" dirty="0"/>
              <a:t> in the Cloud Shell.</a:t>
            </a:r>
          </a:p>
          <a:p>
            <a:endParaRPr lang="en-US" b="1" dirty="0"/>
          </a:p>
          <a:p>
            <a:r>
              <a:rPr lang="en-IN" dirty="0"/>
              <a:t/>
            </a:r>
            <a:br>
              <a:rPr lang="en-IN" dirty="0"/>
            </a:br>
            <a:r>
              <a:rPr lang="en-US" b="1" dirty="0"/>
              <a:t> </a:t>
            </a:r>
          </a:p>
          <a:p>
            <a:r>
              <a:rPr lang="en-US" dirty="0"/>
              <a:t/>
            </a:r>
            <a:br>
              <a:rPr lang="en-US"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50667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body" idx="1"/>
          </p:nvPr>
        </p:nvSpPr>
        <p:spPr>
          <a:xfrm>
            <a:off x="1828800" y="152400"/>
            <a:ext cx="6324600" cy="1143000"/>
          </a:xfrm>
          <a:prstGeom prst="rect">
            <a:avLst/>
          </a:prstGeom>
        </p:spPr>
        <p:txBody>
          <a:bodyPr lIns="0" tIns="0" rIns="0" bIns="0" anchor="ctr">
            <a:normAutofit/>
          </a:bodyPr>
          <a:lstStyle>
            <a:lvl1pPr indent="-685800">
              <a:lnSpc>
                <a:spcPts val="3600"/>
              </a:lnSpc>
              <a:spcBef>
                <a:spcPts val="0"/>
              </a:spcBef>
              <a:defRPr sz="3600" b="1" spc="-200"/>
            </a:lvl1pPr>
          </a:lstStyle>
          <a:p>
            <a:pPr lvl="0">
              <a:defRPr sz="1800" b="0" spc="0"/>
            </a:pPr>
            <a:r>
              <a:rPr lang="en-IN" sz="3200" dirty="0"/>
              <a:t>Building blocks of PaaS</a:t>
            </a:r>
            <a:endParaRPr sz="3200" dirty="0"/>
          </a:p>
        </p:txBody>
      </p:sp>
      <p:pic>
        <p:nvPicPr>
          <p:cNvPr id="86" name="image4.png" descr="http://c179631.r31.cf0.rackcdn.com/cloudcomputestackimage1.png"/>
          <p:cNvPicPr/>
          <p:nvPr/>
        </p:nvPicPr>
        <p:blipFill>
          <a:blip r:embed="rId2"/>
          <a:stretch>
            <a:fillRect/>
          </a:stretch>
        </p:blipFill>
        <p:spPr>
          <a:xfrm>
            <a:off x="6306457" y="2971801"/>
            <a:ext cx="5334000" cy="3202729"/>
          </a:xfrm>
          <a:prstGeom prst="rect">
            <a:avLst/>
          </a:prstGeom>
          <a:ln w="12700">
            <a:miter lim="400000"/>
          </a:ln>
        </p:spPr>
      </p:pic>
      <p:sp>
        <p:nvSpPr>
          <p:cNvPr id="87" name="Shape 87"/>
          <p:cNvSpPr/>
          <p:nvPr/>
        </p:nvSpPr>
        <p:spPr>
          <a:xfrm>
            <a:off x="1828800" y="1493837"/>
            <a:ext cx="8229600" cy="39395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85750" indent="-285750">
              <a:spcBef>
                <a:spcPts val="400"/>
              </a:spcBef>
              <a:buClr>
                <a:srgbClr val="101141"/>
              </a:buClr>
              <a:buSzPct val="100000"/>
              <a:buFont typeface="Arial"/>
              <a:buChar char="•"/>
            </a:pPr>
            <a:r>
              <a:rPr sz="2000" dirty="0">
                <a:latin typeface="Arial"/>
                <a:ea typeface="Arial"/>
                <a:cs typeface="Arial"/>
                <a:sym typeface="Arial"/>
              </a:rPr>
              <a:t>Below are some of the features that can be included with a PaaS offering:</a:t>
            </a:r>
            <a:endParaRPr sz="24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Operating system</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Server-side scripting environment</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Database management system</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Server Software</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Support</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Storage</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Network access</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Tools for design and development</a:t>
            </a:r>
            <a:endParaRPr sz="1600" dirty="0">
              <a:latin typeface="Arial"/>
              <a:ea typeface="Arial"/>
              <a:cs typeface="Arial"/>
              <a:sym typeface="Arial"/>
            </a:endParaRPr>
          </a:p>
          <a:p>
            <a:pPr marL="814387" lvl="1" indent="-357187">
              <a:spcBef>
                <a:spcPts val="400"/>
              </a:spcBef>
              <a:buSzPct val="100000"/>
              <a:buFont typeface="Helvetica"/>
              <a:buChar char="❑"/>
            </a:pPr>
            <a:r>
              <a:rPr sz="2000" dirty="0">
                <a:latin typeface="Arial"/>
                <a:ea typeface="Arial"/>
                <a:cs typeface="Arial"/>
                <a:sym typeface="Arial"/>
              </a:rPr>
              <a:t>Hosting</a:t>
            </a:r>
          </a:p>
        </p:txBody>
      </p:sp>
    </p:spTree>
    <p:extLst>
      <p:ext uri="{BB962C8B-B14F-4D97-AF65-F5344CB8AC3E}">
        <p14:creationId xmlns:p14="http://schemas.microsoft.com/office/powerpoint/2010/main" val="961771784"/>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using Google </a:t>
            </a:r>
            <a:r>
              <a:rPr lang="en-US" dirty="0" err="1"/>
              <a:t>AppEngine</a:t>
            </a:r>
            <a:r>
              <a:rPr lang="en-US" dirty="0"/>
              <a: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60</a:t>
            </a:fld>
            <a:endParaRPr lang="en-US" dirty="0">
              <a:solidFill>
                <a:prstClr val="black">
                  <a:tint val="75000"/>
                </a:prstClr>
              </a:solidFill>
            </a:endParaRPr>
          </a:p>
        </p:txBody>
      </p:sp>
      <p:sp>
        <p:nvSpPr>
          <p:cNvPr id="4" name="TextBox 3"/>
          <p:cNvSpPr txBox="1"/>
          <p:nvPr/>
        </p:nvSpPr>
        <p:spPr>
          <a:xfrm>
            <a:off x="406400" y="1858780"/>
            <a:ext cx="99967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p:txBody>
      </p:sp>
      <p:sp>
        <p:nvSpPr>
          <p:cNvPr id="5" name="TextBox 4"/>
          <p:cNvSpPr txBox="1"/>
          <p:nvPr/>
        </p:nvSpPr>
        <p:spPr>
          <a:xfrm>
            <a:off x="406399" y="1648918"/>
            <a:ext cx="11480801"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
            </a:r>
            <a:br>
              <a:rPr lang="en-IN"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p:cNvSpPr txBox="1"/>
          <p:nvPr/>
        </p:nvSpPr>
        <p:spPr>
          <a:xfrm>
            <a:off x="239843" y="1648918"/>
            <a:ext cx="11782268" cy="42473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1800" b="1" i="0" u="none" strike="noStrike" cap="none" spc="0" normalizeH="0" baseline="0" dirty="0">
                <a:ln>
                  <a:noFill/>
                </a:ln>
                <a:solidFill>
                  <a:srgbClr val="000000"/>
                </a:solidFill>
                <a:effectLst/>
                <a:uFillTx/>
                <a:latin typeface="Calibri"/>
                <a:ea typeface="Calibri"/>
                <a:cs typeface="Calibri"/>
                <a:sym typeface="Calibri"/>
              </a:rPr>
              <a:t>6. </a:t>
            </a:r>
            <a:r>
              <a:rPr lang="en-IN" b="1" dirty="0"/>
              <a:t>Deploying to App Engine</a:t>
            </a:r>
          </a:p>
          <a:p>
            <a:r>
              <a:rPr lang="en-US" dirty="0"/>
              <a:t>	</a:t>
            </a:r>
            <a:r>
              <a:rPr lang="en-US" dirty="0" err="1"/>
              <a:t>gcloud</a:t>
            </a:r>
            <a:r>
              <a:rPr lang="en-US" dirty="0"/>
              <a:t> app deploy</a:t>
            </a:r>
            <a:endParaRPr lang="en-US" b="1" dirty="0"/>
          </a:p>
          <a:p>
            <a:endParaRPr lang="en-US" b="1" dirty="0"/>
          </a:p>
          <a:p>
            <a:r>
              <a:rPr lang="en-US" dirty="0"/>
              <a:t>If you face some issue due to the already existing applications, then follow the below:</a:t>
            </a:r>
          </a:p>
          <a:p>
            <a:pPr marL="342900" indent="-342900">
              <a:buAutoNum type="arabicPeriod"/>
            </a:pPr>
            <a:r>
              <a:rPr lang="en-US" b="1" dirty="0" err="1"/>
              <a:t>gcloud</a:t>
            </a:r>
            <a:r>
              <a:rPr lang="en-US" b="1" dirty="0"/>
              <a:t> projects list </a:t>
            </a:r>
            <a:r>
              <a:rPr lang="en-US" dirty="0"/>
              <a:t>(it will show all the projects available, i.e., </a:t>
            </a:r>
            <a:r>
              <a:rPr lang="en-US" dirty="0" err="1"/>
              <a:t>Project_Id</a:t>
            </a:r>
            <a:r>
              <a:rPr lang="en-US" dirty="0"/>
              <a:t>, Name and </a:t>
            </a:r>
            <a:r>
              <a:rPr lang="en-US" dirty="0" err="1"/>
              <a:t>Project_Number</a:t>
            </a:r>
            <a:r>
              <a:rPr lang="en-US" dirty="0"/>
              <a:t>)</a:t>
            </a:r>
          </a:p>
          <a:p>
            <a:pPr marL="342900" indent="-342900">
              <a:buAutoNum type="arabicPeriod"/>
            </a:pPr>
            <a:r>
              <a:rPr lang="en-US" dirty="0"/>
              <a:t>Then we may set it for your current workspace by running:</a:t>
            </a:r>
          </a:p>
          <a:p>
            <a:r>
              <a:rPr lang="en-US" b="1" dirty="0" err="1"/>
              <a:t>gcloud</a:t>
            </a:r>
            <a:r>
              <a:rPr lang="en-US" b="1" dirty="0"/>
              <a:t> </a:t>
            </a:r>
            <a:r>
              <a:rPr lang="en-US" b="1" dirty="0" err="1"/>
              <a:t>config</a:t>
            </a:r>
            <a:r>
              <a:rPr lang="en-US" b="1" dirty="0"/>
              <a:t> set project VALUE </a:t>
            </a:r>
            <a:r>
              <a:rPr lang="en-US" dirty="0"/>
              <a:t>(</a:t>
            </a:r>
            <a:r>
              <a:rPr lang="en-US" dirty="0" err="1"/>
              <a:t>Project_Id</a:t>
            </a:r>
            <a:r>
              <a:rPr lang="en-US" dirty="0"/>
              <a:t> has be specified in place of VALUE.) and </a:t>
            </a:r>
          </a:p>
          <a:p>
            <a:r>
              <a:rPr lang="en-US" dirty="0"/>
              <a:t>then type </a:t>
            </a:r>
            <a:r>
              <a:rPr lang="en-US" b="1" dirty="0" err="1"/>
              <a:t>gcloud</a:t>
            </a:r>
            <a:r>
              <a:rPr lang="en-US" b="1" dirty="0"/>
              <a:t> app deploy</a:t>
            </a:r>
          </a:p>
          <a:p>
            <a:r>
              <a:rPr lang="en-US" dirty="0"/>
              <a:t>It will return the URL after successful deployment. This URL can be used to access the deployed application.</a:t>
            </a:r>
          </a:p>
          <a:p>
            <a:r>
              <a:rPr lang="en-US" b="1" dirty="0"/>
              <a:t>Note: </a:t>
            </a:r>
            <a:r>
              <a:rPr lang="en-US" dirty="0"/>
              <a:t>The default URL of your app is a subdomain on appspot.com that starts with your project's ID: .appspot.com.</a:t>
            </a:r>
          </a:p>
          <a:p>
            <a:r>
              <a:rPr lang="en-US" b="1" dirty="0"/>
              <a:t/>
            </a:r>
            <a:br>
              <a:rPr lang="en-US" b="1" dirty="0"/>
            </a:br>
            <a:endParaRPr lang="en-US" b="1" dirty="0"/>
          </a:p>
          <a:p>
            <a:pPr marL="342900" indent="-342900">
              <a:buAutoNum type="arabicPeriod"/>
            </a:pPr>
            <a:endParaRPr lang="en-US" dirty="0"/>
          </a:p>
          <a:p>
            <a:r>
              <a:rPr lang="en-IN" dirty="0"/>
              <a:t/>
            </a:r>
            <a:br>
              <a:rPr lang="en-IN" dirty="0"/>
            </a:br>
            <a:r>
              <a:rPr kumimoji="0" lang="en-US" sz="1800" b="1" i="0" u="none" strike="noStrike" cap="none" spc="0" normalizeH="0" baseline="0" dirty="0">
                <a:ln>
                  <a:noFill/>
                </a:ln>
                <a:solidFill>
                  <a:srgbClr val="000000"/>
                </a:solidFill>
                <a:effectLst/>
                <a:uFillTx/>
                <a:latin typeface="Calibri"/>
                <a:ea typeface="Calibri"/>
                <a:cs typeface="Calibri"/>
                <a:sym typeface="Calibri"/>
              </a:rPr>
              <a:t> </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788397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701311" cy="1143000"/>
          </a:xfrm>
        </p:spPr>
        <p:txBody>
          <a:bodyPr/>
          <a:lstStyle/>
          <a:p>
            <a:r>
              <a:rPr lang="en-US" dirty="0"/>
              <a:t>Demonstration of a Simple Hello World Application using Google </a:t>
            </a:r>
            <a:r>
              <a:rPr lang="en-US" dirty="0" err="1"/>
              <a:t>AppEngine</a:t>
            </a:r>
            <a:r>
              <a:rPr lang="en-US" dirty="0"/>
              <a:t>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61</a:t>
            </a:fld>
            <a:endParaRPr lang="en-US" dirty="0">
              <a:solidFill>
                <a:prstClr val="black">
                  <a:tint val="75000"/>
                </a:prstClr>
              </a:solidFill>
            </a:endParaRPr>
          </a:p>
        </p:txBody>
      </p:sp>
      <p:sp>
        <p:nvSpPr>
          <p:cNvPr id="4" name="TextBox 3"/>
          <p:cNvSpPr txBox="1"/>
          <p:nvPr/>
        </p:nvSpPr>
        <p:spPr>
          <a:xfrm>
            <a:off x="406400" y="1858780"/>
            <a:ext cx="9996774"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a:p>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endParaRPr lang="en-US" b="1" dirty="0">
              <a:solidFill>
                <a:srgbClr val="000000"/>
              </a:solidFill>
              <a:latin typeface="Calibri"/>
              <a:ea typeface="Calibri"/>
              <a:cs typeface="Calibri"/>
              <a:sym typeface="Calibri"/>
            </a:endParaRPr>
          </a:p>
        </p:txBody>
      </p:sp>
      <p:sp>
        <p:nvSpPr>
          <p:cNvPr id="5" name="TextBox 4"/>
          <p:cNvSpPr txBox="1"/>
          <p:nvPr/>
        </p:nvSpPr>
        <p:spPr>
          <a:xfrm>
            <a:off x="406399" y="1648918"/>
            <a:ext cx="11480801"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
            </a:r>
            <a:br>
              <a:rPr lang="en-IN"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p:cNvSpPr txBox="1"/>
          <p:nvPr/>
        </p:nvSpPr>
        <p:spPr>
          <a:xfrm>
            <a:off x="239843" y="1648918"/>
            <a:ext cx="11782268" cy="313931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b="1" dirty="0">
                <a:solidFill>
                  <a:srgbClr val="000000"/>
                </a:solidFill>
                <a:latin typeface="Calibri"/>
                <a:ea typeface="Calibri"/>
                <a:cs typeface="Calibri"/>
                <a:sym typeface="Calibri"/>
              </a:rPr>
              <a:t>7</a:t>
            </a:r>
            <a:r>
              <a:rPr kumimoji="0" lang="en-US" sz="1800" b="1" i="0" u="none" strike="noStrike" cap="none" spc="0" normalizeH="0" baseline="0" dirty="0">
                <a:ln>
                  <a:noFill/>
                </a:ln>
                <a:solidFill>
                  <a:srgbClr val="000000"/>
                </a:solidFill>
                <a:effectLst/>
                <a:uFillTx/>
                <a:latin typeface="Calibri"/>
                <a:ea typeface="Calibri"/>
                <a:cs typeface="Calibri"/>
                <a:sym typeface="Calibri"/>
              </a:rPr>
              <a:t>. </a:t>
            </a:r>
            <a:r>
              <a:rPr lang="en-IN" b="1" dirty="0"/>
              <a:t>Disable your project</a:t>
            </a:r>
          </a:p>
          <a:p>
            <a:r>
              <a:rPr lang="en-IN" dirty="0"/>
              <a:t/>
            </a:r>
            <a:br>
              <a:rPr lang="en-IN" dirty="0"/>
            </a:br>
            <a:r>
              <a:rPr lang="en-IN" dirty="0"/>
              <a:t>-</a:t>
            </a:r>
            <a:r>
              <a:rPr lang="en-US" dirty="0"/>
              <a:t>Go to the </a:t>
            </a:r>
            <a:r>
              <a:rPr lang="en-US" b="1" dirty="0"/>
              <a:t>Settings</a:t>
            </a:r>
            <a:r>
              <a:rPr lang="en-US" dirty="0"/>
              <a:t> page of App Engine.</a:t>
            </a:r>
          </a:p>
          <a:p>
            <a:r>
              <a:rPr lang="en-US" dirty="0"/>
              <a:t>-Click </a:t>
            </a:r>
            <a:r>
              <a:rPr lang="en-US" b="1" dirty="0"/>
              <a:t>Disable Application</a:t>
            </a:r>
            <a:r>
              <a:rPr lang="en-US" dirty="0"/>
              <a:t>.</a:t>
            </a:r>
          </a:p>
          <a:p>
            <a:endParaRPr lang="en-IN" b="1" dirty="0"/>
          </a:p>
          <a:p>
            <a:r>
              <a:rPr lang="en-US" dirty="0"/>
              <a:t>.</a:t>
            </a:r>
          </a:p>
          <a:p>
            <a:r>
              <a:rPr lang="en-US" b="1" dirty="0"/>
              <a:t/>
            </a:r>
            <a:br>
              <a:rPr lang="en-US" b="1" dirty="0"/>
            </a:br>
            <a:endParaRPr lang="en-US" b="1" dirty="0"/>
          </a:p>
          <a:p>
            <a:pPr marL="342900" indent="-342900">
              <a:buAutoNum type="arabicPeriod"/>
            </a:pPr>
            <a:endParaRPr lang="en-US" dirty="0"/>
          </a:p>
          <a:p>
            <a:r>
              <a:rPr lang="en-IN" dirty="0"/>
              <a:t/>
            </a:r>
            <a:br>
              <a:rPr lang="en-IN" dirty="0"/>
            </a:br>
            <a:r>
              <a:rPr kumimoji="0" lang="en-US" sz="1800" b="1" i="0" u="none" strike="noStrike" cap="none" spc="0" normalizeH="0" baseline="0" dirty="0">
                <a:ln>
                  <a:noFill/>
                </a:ln>
                <a:solidFill>
                  <a:srgbClr val="000000"/>
                </a:solidFill>
                <a:effectLst/>
                <a:uFillTx/>
                <a:latin typeface="Calibri"/>
                <a:ea typeface="Calibri"/>
                <a:cs typeface="Calibri"/>
                <a:sym typeface="Calibri"/>
              </a:rPr>
              <a:t> </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8700726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Creating New Project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62</a:t>
            </a:fld>
            <a:endParaRPr lang="en-US" dirty="0">
              <a:solidFill>
                <a:prstClr val="black">
                  <a:tint val="75000"/>
                </a:prstClr>
              </a:solidFill>
            </a:endParaRPr>
          </a:p>
        </p:txBody>
      </p:sp>
      <p:sp>
        <p:nvSpPr>
          <p:cNvPr id="4" name="TextBox 3"/>
          <p:cNvSpPr txBox="1"/>
          <p:nvPr/>
        </p:nvSpPr>
        <p:spPr>
          <a:xfrm>
            <a:off x="764498" y="1693889"/>
            <a:ext cx="10058400" cy="25853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Calibri"/>
                <a:ea typeface="Calibri"/>
                <a:cs typeface="Calibri"/>
                <a:sym typeface="Calibri"/>
              </a:rPr>
              <a:t>Go to cloud console</a:t>
            </a:r>
          </a:p>
          <a:p>
            <a:pPr marL="285750" indent="-285750" latinLnBrk="1" hangingPunct="0">
              <a:buFont typeface="Arial" panose="020B0604020202020204" pitchFamily="34" charset="0"/>
              <a:buChar char="•"/>
            </a:pPr>
            <a:r>
              <a:rPr lang="en-US" sz="2400" dirty="0">
                <a:solidFill>
                  <a:srgbClr val="000000"/>
                </a:solidFill>
                <a:latin typeface="Calibri"/>
                <a:ea typeface="Calibri"/>
                <a:cs typeface="Calibri"/>
                <a:sym typeface="Calibri"/>
              </a:rPr>
              <a:t>Create a new project using the below command:</a:t>
            </a:r>
          </a:p>
          <a:p>
            <a:pPr latinLnBrk="1" hangingPunct="0"/>
            <a:r>
              <a:rPr lang="en-US" sz="2400" dirty="0">
                <a:solidFill>
                  <a:srgbClr val="000000"/>
                </a:solidFill>
                <a:latin typeface="Calibri"/>
                <a:cs typeface="Calibri"/>
                <a:sym typeface="Calibri"/>
              </a:rPr>
              <a:t>	</a:t>
            </a:r>
            <a:r>
              <a:rPr lang="en-IN" sz="2400" dirty="0" err="1"/>
              <a:t>gcloud</a:t>
            </a:r>
            <a:r>
              <a:rPr lang="en-IN" sz="2400" dirty="0"/>
              <a:t> projects create </a:t>
            </a:r>
            <a:r>
              <a:rPr lang="en-IN" sz="2400" b="1" i="1" dirty="0"/>
              <a:t>PROJECT_ID</a:t>
            </a:r>
          </a:p>
          <a:p>
            <a:pPr latinLnBrk="1" hangingPunct="0"/>
            <a:r>
              <a:rPr lang="en-US" sz="2400" dirty="0"/>
              <a:t>Where </a:t>
            </a:r>
            <a:r>
              <a:rPr lang="en-US" sz="2400" b="1" i="1" dirty="0"/>
              <a:t>PROJECT_ID</a:t>
            </a:r>
            <a:r>
              <a:rPr lang="en-US" sz="2400" dirty="0"/>
              <a:t> is the ID for the project you want to create. A project ID must start with a lowercase letter, and can contain only ASCII letters, digits, and hyphens, and must be between 6 and 30 characters.</a:t>
            </a:r>
            <a:endParaRPr lang="en-US" sz="2400" dirty="0">
              <a:solidFill>
                <a:srgbClr val="000000"/>
              </a:solidFill>
              <a:latin typeface="Calibri"/>
              <a:ea typeface="Calibri"/>
              <a:cs typeface="Calibri"/>
              <a:sym typeface="Calibri"/>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IN" sz="1800" b="0" i="0" u="none" strike="noStrike" cap="none" spc="0" normalizeH="0" baseline="0" dirty="0">
              <a:ln>
                <a:noFill/>
              </a:ln>
              <a:effectLst/>
              <a:uFillTx/>
              <a:latin typeface="Calibri"/>
              <a:ea typeface="Calibri"/>
              <a:cs typeface="Calibri"/>
              <a:sym typeface="Calibri"/>
            </a:endParaRPr>
          </a:p>
        </p:txBody>
      </p:sp>
    </p:spTree>
    <p:extLst>
      <p:ext uri="{BB962C8B-B14F-4D97-AF65-F5344CB8AC3E}">
        <p14:creationId xmlns:p14="http://schemas.microsoft.com/office/powerpoint/2010/main" val="26981132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Pricing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63</a:t>
            </a:fld>
            <a:endParaRPr lang="en-US" dirty="0">
              <a:solidFill>
                <a:prstClr val="black">
                  <a:tint val="75000"/>
                </a:prstClr>
              </a:solidFill>
            </a:endParaRPr>
          </a:p>
        </p:txBody>
      </p:sp>
      <p:sp>
        <p:nvSpPr>
          <p:cNvPr id="5" name="TextBox 4"/>
          <p:cNvSpPr txBox="1"/>
          <p:nvPr/>
        </p:nvSpPr>
        <p:spPr>
          <a:xfrm>
            <a:off x="406400" y="1596571"/>
            <a:ext cx="11103429" cy="147732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dirty="0" err="1"/>
              <a:t>AppEngine</a:t>
            </a:r>
            <a:r>
              <a:rPr lang="en-US" dirty="0"/>
              <a:t> has a pricing model that scales with your app’s usage.</a:t>
            </a:r>
          </a:p>
          <a:p>
            <a:pPr marL="285750" indent="-285750" latinLnBrk="1" hangingPunct="0">
              <a:buFont typeface="Arial" panose="020B0604020202020204" pitchFamily="34" charset="0"/>
              <a:buChar char="•"/>
            </a:pPr>
            <a:r>
              <a:rPr kumimoji="0" lang="en-US" sz="1800" b="0" i="0" u="none" strike="noStrike" cap="none" spc="0" normalizeH="0" baseline="0" dirty="0">
                <a:ln>
                  <a:noFill/>
                </a:ln>
                <a:solidFill>
                  <a:srgbClr val="000000"/>
                </a:solidFill>
                <a:effectLst/>
                <a:uFillTx/>
                <a:latin typeface="Calibri"/>
                <a:ea typeface="Calibri"/>
                <a:cs typeface="Calibri"/>
                <a:sym typeface="Calibri"/>
              </a:rPr>
              <a:t>Pricing is different for apps in the standard</a:t>
            </a:r>
            <a:r>
              <a:rPr kumimoji="0" lang="en-US" sz="1800" b="0" i="0" u="none" strike="noStrike" cap="none" spc="0" normalizeH="0" dirty="0">
                <a:ln>
                  <a:noFill/>
                </a:ln>
                <a:solidFill>
                  <a:srgbClr val="000000"/>
                </a:solidFill>
                <a:effectLst/>
                <a:uFillTx/>
                <a:latin typeface="Calibri"/>
                <a:ea typeface="Calibri"/>
                <a:cs typeface="Calibri"/>
                <a:sym typeface="Calibri"/>
              </a:rPr>
              <a:t> and flexible environments.</a:t>
            </a:r>
          </a:p>
          <a:p>
            <a:pPr latinLnBrk="1" hangingPunct="0"/>
            <a:r>
              <a:rPr lang="en-US" baseline="0" dirty="0">
                <a:solidFill>
                  <a:srgbClr val="000000"/>
                </a:solidFill>
                <a:latin typeface="Calibri"/>
                <a:ea typeface="Calibri"/>
                <a:cs typeface="Calibri"/>
                <a:sym typeface="Calibri"/>
              </a:rPr>
              <a:t>	Standard</a:t>
            </a:r>
            <a:r>
              <a:rPr lang="en-US" dirty="0">
                <a:solidFill>
                  <a:srgbClr val="000000"/>
                </a:solidFill>
                <a:latin typeface="Calibri"/>
                <a:ea typeface="Calibri"/>
                <a:cs typeface="Calibri"/>
                <a:sym typeface="Calibri"/>
              </a:rPr>
              <a:t> environment:</a:t>
            </a:r>
          </a:p>
          <a:p>
            <a:pPr latinLnBrk="1" hangingPunct="0"/>
            <a:r>
              <a:rPr kumimoji="0" lang="en-US" sz="1800" b="0" i="0" u="none" strike="noStrike" cap="none" spc="0" normalizeH="0" dirty="0">
                <a:ln>
                  <a:noFill/>
                </a:ln>
                <a:solidFill>
                  <a:srgbClr val="000000"/>
                </a:solidFill>
                <a:effectLst/>
                <a:uFillTx/>
                <a:latin typeface="Calibri"/>
                <a:ea typeface="Calibri"/>
                <a:cs typeface="Calibri"/>
                <a:sym typeface="Calibri"/>
              </a:rPr>
              <a:t>                  - </a:t>
            </a:r>
            <a:r>
              <a:rPr lang="en-US" dirty="0"/>
              <a:t>Apps in the standard environment have a </a:t>
            </a:r>
            <a:r>
              <a:rPr lang="en-US" dirty="0">
                <a:hlinkClick r:id="rId2"/>
              </a:rPr>
              <a:t>free tier</a:t>
            </a:r>
            <a:r>
              <a:rPr lang="en-US" dirty="0"/>
              <a:t> for App Engine resources.</a:t>
            </a:r>
          </a:p>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6" name="Picture 5"/>
          <p:cNvPicPr>
            <a:picLocks noChangeAspect="1"/>
          </p:cNvPicPr>
          <p:nvPr/>
        </p:nvPicPr>
        <p:blipFill>
          <a:blip r:embed="rId3"/>
          <a:stretch>
            <a:fillRect/>
          </a:stretch>
        </p:blipFill>
        <p:spPr>
          <a:xfrm>
            <a:off x="6606448" y="2754122"/>
            <a:ext cx="5639587" cy="3962953"/>
          </a:xfrm>
          <a:prstGeom prst="rect">
            <a:avLst/>
          </a:prstGeom>
        </p:spPr>
      </p:pic>
      <p:sp>
        <p:nvSpPr>
          <p:cNvPr id="7" name="TextBox 6"/>
          <p:cNvSpPr txBox="1"/>
          <p:nvPr/>
        </p:nvSpPr>
        <p:spPr>
          <a:xfrm>
            <a:off x="508000" y="3350895"/>
            <a:ext cx="5805714" cy="28623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latinLnBrk="1" hangingPunct="0">
              <a:buFont typeface="Arial" panose="020B0604020202020204" pitchFamily="34" charset="0"/>
              <a:buChar char="•"/>
            </a:pPr>
            <a:r>
              <a:rPr lang="en-US" dirty="0"/>
              <a:t>Accrual of instance hours begins when an instance </a:t>
            </a:r>
          </a:p>
          <a:p>
            <a:pPr latinLnBrk="1" hangingPunct="0"/>
            <a:r>
              <a:rPr lang="en-US" dirty="0"/>
              <a:t>starts and ends as described below, depending on the </a:t>
            </a:r>
          </a:p>
          <a:p>
            <a:pPr latinLnBrk="1" hangingPunct="0"/>
            <a:r>
              <a:rPr lang="en-US" dirty="0"/>
              <a:t>type of scaling we specify for the instance:</a:t>
            </a:r>
          </a:p>
          <a:p>
            <a:pPr marL="285750" indent="-285750" latinLnBrk="1" hangingPunct="0">
              <a:buFontTx/>
              <a:buChar char="-"/>
            </a:pPr>
            <a:r>
              <a:rPr lang="en-US" b="1" dirty="0"/>
              <a:t>Basic or automatic scaling</a:t>
            </a:r>
            <a:r>
              <a:rPr lang="en-US" dirty="0"/>
              <a:t>: accrual ends fifteen </a:t>
            </a:r>
          </a:p>
          <a:p>
            <a:pPr latinLnBrk="1" hangingPunct="0"/>
            <a:r>
              <a:rPr lang="en-US" dirty="0"/>
              <a:t> minutes after an instance finishes processing its last </a:t>
            </a:r>
          </a:p>
          <a:p>
            <a:pPr latinLnBrk="1" hangingPunct="0"/>
            <a:r>
              <a:rPr lang="en-US" dirty="0"/>
              <a:t>request.</a:t>
            </a:r>
          </a:p>
          <a:p>
            <a:r>
              <a:rPr kumimoji="0" lang="en-US" sz="1800" b="0" i="0" u="none" strike="noStrike" cap="none" spc="0" normalizeH="0" baseline="0" dirty="0">
                <a:ln>
                  <a:noFill/>
                </a:ln>
                <a:solidFill>
                  <a:srgbClr val="000000"/>
                </a:solidFill>
                <a:effectLst/>
                <a:uFillTx/>
                <a:latin typeface="Calibri"/>
                <a:ea typeface="Calibri"/>
                <a:cs typeface="Calibri"/>
                <a:sym typeface="Calibri"/>
              </a:rPr>
              <a:t>- </a:t>
            </a:r>
            <a:r>
              <a:rPr lang="en-US" b="1" dirty="0"/>
              <a:t>Manual scaling: </a:t>
            </a:r>
            <a:r>
              <a:rPr lang="en-US" dirty="0"/>
              <a:t>accrual ends fifteen minutes after an instance shuts down.</a:t>
            </a:r>
          </a:p>
          <a:p>
            <a:r>
              <a:rPr lang="en-US" dirty="0"/>
              <a:t/>
            </a:r>
            <a:br>
              <a:rPr lang="en-US"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552867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Pricing (</a:t>
            </a:r>
            <a:r>
              <a:rPr lang="en-US" dirty="0" err="1"/>
              <a:t>Cont</a:t>
            </a:r>
            <a:r>
              <a:rPr lang="en-US" dirty="0"/>
              <a:t>…)</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64</a:t>
            </a:fld>
            <a:endParaRPr lang="en-US" dirty="0">
              <a:solidFill>
                <a:prstClr val="black">
                  <a:tint val="75000"/>
                </a:prstClr>
              </a:solidFill>
            </a:endParaRPr>
          </a:p>
        </p:txBody>
      </p:sp>
      <p:sp>
        <p:nvSpPr>
          <p:cNvPr id="5" name="TextBox 4"/>
          <p:cNvSpPr txBox="1"/>
          <p:nvPr/>
        </p:nvSpPr>
        <p:spPr>
          <a:xfrm>
            <a:off x="508000" y="1355224"/>
            <a:ext cx="11103429"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1800" b="0" i="0" u="none" strike="noStrike" cap="none" spc="0" normalizeH="0" baseline="0" dirty="0">
                <a:ln>
                  <a:noFill/>
                </a:ln>
                <a:solidFill>
                  <a:srgbClr val="000000"/>
                </a:solidFill>
                <a:effectLst/>
                <a:uFillTx/>
                <a:latin typeface="Calibri"/>
                <a:ea typeface="Calibri"/>
                <a:cs typeface="Calibri"/>
                <a:sym typeface="Calibri"/>
              </a:rPr>
              <a:t>Network resources:</a:t>
            </a:r>
          </a:p>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4" name="Picture 3"/>
          <p:cNvPicPr>
            <a:picLocks noChangeAspect="1"/>
          </p:cNvPicPr>
          <p:nvPr/>
        </p:nvPicPr>
        <p:blipFill>
          <a:blip r:embed="rId2"/>
          <a:stretch>
            <a:fillRect/>
          </a:stretch>
        </p:blipFill>
        <p:spPr>
          <a:xfrm>
            <a:off x="2699657" y="1188845"/>
            <a:ext cx="7354326" cy="1667108"/>
          </a:xfrm>
          <a:prstGeom prst="rect">
            <a:avLst/>
          </a:prstGeom>
        </p:spPr>
      </p:pic>
      <p:sp>
        <p:nvSpPr>
          <p:cNvPr id="8" name="TextBox 7"/>
          <p:cNvSpPr txBox="1"/>
          <p:nvPr/>
        </p:nvSpPr>
        <p:spPr>
          <a:xfrm>
            <a:off x="275771" y="3232677"/>
            <a:ext cx="3469281" cy="923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IN" b="1" dirty="0"/>
              <a:t>Legacy App Engine resources:</a:t>
            </a:r>
          </a:p>
          <a:p>
            <a:r>
              <a:rPr lang="en-IN" dirty="0"/>
              <a:t/>
            </a:r>
            <a:br>
              <a:rPr lang="en-IN" dirty="0"/>
            </a:b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9" name="Picture 8"/>
          <p:cNvPicPr>
            <a:picLocks noChangeAspect="1"/>
          </p:cNvPicPr>
          <p:nvPr/>
        </p:nvPicPr>
        <p:blipFill>
          <a:blip r:embed="rId3"/>
          <a:stretch>
            <a:fillRect/>
          </a:stretch>
        </p:blipFill>
        <p:spPr>
          <a:xfrm>
            <a:off x="3875681" y="3232677"/>
            <a:ext cx="7916380" cy="2963862"/>
          </a:xfrm>
          <a:prstGeom prst="rect">
            <a:avLst/>
          </a:prstGeom>
        </p:spPr>
      </p:pic>
      <p:sp>
        <p:nvSpPr>
          <p:cNvPr id="10" name="TextBox 9"/>
          <p:cNvSpPr txBox="1"/>
          <p:nvPr/>
        </p:nvSpPr>
        <p:spPr>
          <a:xfrm>
            <a:off x="275771" y="6211671"/>
            <a:ext cx="5631543"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1800" b="0" i="0" u="none" strike="noStrike" cap="none" spc="0" normalizeH="0" baseline="0" dirty="0">
                <a:ln>
                  <a:noFill/>
                </a:ln>
                <a:solidFill>
                  <a:srgbClr val="000000"/>
                </a:solidFill>
                <a:effectLst/>
                <a:uFillTx/>
                <a:latin typeface="Calibri"/>
                <a:ea typeface="Calibri"/>
                <a:cs typeface="Calibri"/>
                <a:sym typeface="Calibri"/>
              </a:rPr>
              <a:t>Flexible environment </a:t>
            </a:r>
            <a:r>
              <a:rPr lang="en-US" dirty="0">
                <a:solidFill>
                  <a:srgbClr val="000000"/>
                </a:solidFill>
                <a:latin typeface="Calibri"/>
                <a:ea typeface="Calibri"/>
                <a:cs typeface="Calibri"/>
                <a:sym typeface="Calibri"/>
              </a:rPr>
              <a:t>price details: https://cloud.google.com/appengine/pricing</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375145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Reference for Python Web Application</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65</a:t>
            </a:fld>
            <a:endParaRPr lang="en-US" dirty="0">
              <a:solidFill>
                <a:prstClr val="black">
                  <a:tint val="75000"/>
                </a:prstClr>
              </a:solidFill>
            </a:endParaRPr>
          </a:p>
        </p:txBody>
      </p:sp>
      <p:sp>
        <p:nvSpPr>
          <p:cNvPr id="4" name="TextBox 3"/>
          <p:cNvSpPr txBox="1"/>
          <p:nvPr/>
        </p:nvSpPr>
        <p:spPr>
          <a:xfrm>
            <a:off x="406400" y="1669143"/>
            <a:ext cx="11538857"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dirty="0">
                <a:solidFill>
                  <a:srgbClr val="000000"/>
                </a:solidFill>
                <a:latin typeface="Calibri"/>
                <a:ea typeface="Calibri"/>
                <a:cs typeface="Calibri"/>
                <a:sym typeface="Calibri"/>
              </a:rPr>
              <a:t>https://www.freecodecamp.org/news/how-to-build-a-web-application-using-flask-and-deploy-it-to-the-cloud-3551c985e492/</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0663222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p:nvPr/>
        </p:nvSpPr>
        <p:spPr>
          <a:xfrm>
            <a:off x="943429" y="1600201"/>
            <a:ext cx="9267371" cy="45259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pPr>
              <a:spcBef>
                <a:spcPts val="700"/>
              </a:spcBef>
              <a:buClr>
                <a:srgbClr val="101141"/>
              </a:buClr>
              <a:buSzPct val="100000"/>
            </a:pPr>
            <a:r>
              <a:rPr lang="en-US" sz="3200" dirty="0">
                <a:latin typeface="Arial"/>
                <a:ea typeface="Arial"/>
                <a:cs typeface="Arial"/>
                <a:sym typeface="Arial"/>
              </a:rPr>
              <a:t>The agenda of SaaS:</a:t>
            </a:r>
          </a:p>
          <a:p>
            <a:pPr marL="609600" indent="-609600">
              <a:spcBef>
                <a:spcPts val="700"/>
              </a:spcBef>
              <a:buClr>
                <a:srgbClr val="101141"/>
              </a:buClr>
              <a:buSzPct val="100000"/>
              <a:buFont typeface="Helvetica"/>
              <a:buChar char="❑"/>
            </a:pPr>
            <a:r>
              <a:rPr lang="en-US" sz="3200" dirty="0">
                <a:latin typeface="Arial"/>
                <a:ea typeface="Arial"/>
                <a:cs typeface="Arial"/>
                <a:sym typeface="Arial"/>
              </a:rPr>
              <a:t>What is SaaS?</a:t>
            </a:r>
          </a:p>
          <a:p>
            <a:pPr marL="609600" indent="-609600">
              <a:spcBef>
                <a:spcPts val="700"/>
              </a:spcBef>
              <a:buClr>
                <a:srgbClr val="101141"/>
              </a:buClr>
              <a:buSzPct val="100000"/>
              <a:buFont typeface="Helvetica"/>
              <a:buChar char="❑"/>
            </a:pPr>
            <a:r>
              <a:rPr lang="en-US" sz="3200" dirty="0">
                <a:latin typeface="Arial"/>
                <a:ea typeface="Arial"/>
                <a:cs typeface="Arial"/>
                <a:sym typeface="Arial"/>
              </a:rPr>
              <a:t>Traditional Model</a:t>
            </a:r>
          </a:p>
          <a:p>
            <a:pPr marL="609600" indent="-609600">
              <a:spcBef>
                <a:spcPts val="700"/>
              </a:spcBef>
              <a:buClr>
                <a:srgbClr val="101141"/>
              </a:buClr>
              <a:buSzPct val="100000"/>
              <a:buFont typeface="Helvetica"/>
              <a:buChar char="❑"/>
            </a:pPr>
            <a:r>
              <a:rPr sz="3200" dirty="0">
                <a:latin typeface="Arial"/>
                <a:ea typeface="Arial"/>
                <a:cs typeface="Arial"/>
                <a:sym typeface="Arial"/>
              </a:rPr>
              <a:t> </a:t>
            </a:r>
            <a:r>
              <a:rPr lang="en-US" sz="3200" dirty="0">
                <a:latin typeface="Arial"/>
                <a:ea typeface="Arial"/>
                <a:cs typeface="Arial"/>
                <a:sym typeface="Arial"/>
              </a:rPr>
              <a:t>How is it delivered?</a:t>
            </a:r>
          </a:p>
          <a:p>
            <a:pPr marL="609600" indent="-609600">
              <a:spcBef>
                <a:spcPts val="700"/>
              </a:spcBef>
              <a:buClr>
                <a:srgbClr val="101141"/>
              </a:buClr>
              <a:buSzPct val="100000"/>
              <a:buFont typeface="Helvetica"/>
              <a:buChar char="❑"/>
            </a:pPr>
            <a:r>
              <a:rPr sz="3200" dirty="0">
                <a:latin typeface="Arial"/>
                <a:ea typeface="Arial"/>
                <a:cs typeface="Arial"/>
                <a:sym typeface="Arial"/>
              </a:rPr>
              <a:t> </a:t>
            </a:r>
            <a:r>
              <a:rPr lang="en-US" sz="3200" dirty="0">
                <a:latin typeface="Arial"/>
                <a:ea typeface="Arial"/>
                <a:cs typeface="Arial"/>
                <a:sym typeface="Arial"/>
              </a:rPr>
              <a:t>SaaS Architecture</a:t>
            </a:r>
          </a:p>
          <a:p>
            <a:pPr marL="609600" indent="-609600">
              <a:spcBef>
                <a:spcPts val="700"/>
              </a:spcBef>
              <a:buClr>
                <a:srgbClr val="101141"/>
              </a:buClr>
              <a:buSzPct val="100000"/>
              <a:buFont typeface="Helvetica"/>
              <a:buChar char="❑"/>
            </a:pPr>
            <a:r>
              <a:rPr lang="en-US" sz="3200" dirty="0">
                <a:latin typeface="Arial"/>
                <a:ea typeface="Arial"/>
                <a:cs typeface="Arial"/>
                <a:sym typeface="Arial"/>
              </a:rPr>
              <a:t>Advantages of SaaS</a:t>
            </a:r>
          </a:p>
          <a:p>
            <a:pPr marL="609600" indent="-609600">
              <a:spcBef>
                <a:spcPts val="700"/>
              </a:spcBef>
              <a:buClr>
                <a:srgbClr val="101141"/>
              </a:buClr>
              <a:buSzPct val="100000"/>
              <a:buFont typeface="Helvetica"/>
              <a:buChar char="❑"/>
            </a:pPr>
            <a:r>
              <a:rPr lang="en-US" sz="3200" dirty="0">
                <a:latin typeface="Arial"/>
                <a:ea typeface="Arial"/>
                <a:cs typeface="Arial"/>
                <a:sym typeface="Arial"/>
              </a:rPr>
              <a:t>User and Vendor benefits of SaaS</a:t>
            </a:r>
            <a:endParaRPr sz="3200" dirty="0">
              <a:latin typeface="Arial"/>
              <a:ea typeface="Arial"/>
              <a:cs typeface="Arial"/>
              <a:sym typeface="Arial"/>
            </a:endParaRPr>
          </a:p>
        </p:txBody>
      </p:sp>
      <p:sp>
        <p:nvSpPr>
          <p:cNvPr id="83" name="Shape 83"/>
          <p:cNvSpPr/>
          <p:nvPr/>
        </p:nvSpPr>
        <p:spPr>
          <a:xfrm>
            <a:off x="8077200" y="6404292"/>
            <a:ext cx="2133600"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1200">
                <a:solidFill>
                  <a:srgbClr val="888888"/>
                </a:solidFill>
              </a:defRPr>
            </a:lvl1pPr>
          </a:lstStyle>
          <a:p>
            <a:pPr lvl="0">
              <a:defRPr sz="1800">
                <a:solidFill>
                  <a:srgbClr val="000000"/>
                </a:solidFill>
              </a:defRPr>
            </a:pPr>
            <a:r>
              <a:t>2</a:t>
            </a:r>
          </a:p>
        </p:txBody>
      </p:sp>
      <p:sp>
        <p:nvSpPr>
          <p:cNvPr id="84" name="Shape 84"/>
          <p:cNvSpPr>
            <a:spLocks noGrp="1"/>
          </p:cNvSpPr>
          <p:nvPr>
            <p:ph type="sldNum" sz="quarter" idx="2"/>
          </p:nvPr>
        </p:nvSpPr>
        <p:spPr>
          <a:xfrm>
            <a:off x="10261600" y="6171686"/>
            <a:ext cx="2844800" cy="369332"/>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pPr lvl="0">
                <a:defRPr sz="1800">
                  <a:solidFill>
                    <a:srgbClr val="000000"/>
                  </a:solidFill>
                </a:defRPr>
              </a:pPr>
              <a:t>66</a:t>
            </a:fld>
            <a:endParaRPr/>
          </a:p>
        </p:txBody>
      </p:sp>
      <p:sp>
        <p:nvSpPr>
          <p:cNvPr id="2" name="TextBox 1"/>
          <p:cNvSpPr txBox="1"/>
          <p:nvPr/>
        </p:nvSpPr>
        <p:spPr>
          <a:xfrm>
            <a:off x="943429" y="333829"/>
            <a:ext cx="9267371" cy="7078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rgbClr val="000000"/>
                </a:solidFill>
                <a:effectLst/>
                <a:uFillTx/>
                <a:latin typeface="Calibri"/>
                <a:ea typeface="Calibri"/>
                <a:cs typeface="Calibri"/>
                <a:sym typeface="Calibri"/>
              </a:rPr>
              <a:t>SaaS (Software As</a:t>
            </a:r>
            <a:r>
              <a:rPr kumimoji="0" lang="en-US" sz="4000" b="1" i="0" u="none" strike="noStrike" cap="none" spc="0" normalizeH="0" dirty="0">
                <a:ln>
                  <a:noFill/>
                </a:ln>
                <a:solidFill>
                  <a:srgbClr val="000000"/>
                </a:solidFill>
                <a:effectLst/>
                <a:uFillTx/>
                <a:latin typeface="Calibri"/>
                <a:ea typeface="Calibri"/>
                <a:cs typeface="Calibri"/>
                <a:sym typeface="Calibri"/>
              </a:rPr>
              <a:t> A Service)</a:t>
            </a:r>
            <a:endParaRPr kumimoji="0" lang="en-IN" sz="40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57677367"/>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l" rtl="0"/>
            <a:r>
              <a:rPr lang="en-US" spc="0" dirty="0">
                <a:solidFill>
                  <a:srgbClr val="000000"/>
                </a:solidFill>
                <a:latin typeface="Calibri"/>
                <a:cs typeface="Calibri"/>
              </a:rPr>
              <a:t>Software As A Service (SaaS)</a:t>
            </a:r>
            <a:endParaRPr lang="en-IN" spc="0" dirty="0">
              <a:solidFill>
                <a:srgbClr val="000000"/>
              </a:solidFill>
              <a:latin typeface="Calibri"/>
              <a:cs typeface="Calibri"/>
            </a:endParaRPr>
          </a:p>
          <a:p>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67</a:t>
            </a:fld>
            <a:endParaRPr lang="en-US" dirty="0">
              <a:solidFill>
                <a:prstClr val="black">
                  <a:tint val="75000"/>
                </a:prstClr>
              </a:solidFill>
            </a:endParaRPr>
          </a:p>
        </p:txBody>
      </p:sp>
      <p:sp>
        <p:nvSpPr>
          <p:cNvPr id="4" name="TextBox 3"/>
          <p:cNvSpPr txBox="1"/>
          <p:nvPr/>
        </p:nvSpPr>
        <p:spPr>
          <a:xfrm>
            <a:off x="420914" y="1727200"/>
            <a:ext cx="10522857" cy="390876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algn="l" defTabSz="914400" rtl="0" fontAlgn="auto" latinLnBrk="1" hangingPunct="0">
              <a:lnSpc>
                <a:spcPct val="100000"/>
              </a:lnSpc>
              <a:spcBef>
                <a:spcPts val="0"/>
              </a:spcBef>
              <a:spcAft>
                <a:spcPts val="0"/>
              </a:spcAft>
              <a:buClrTx/>
              <a:buSzTx/>
              <a:tabLst/>
            </a:pPr>
            <a:r>
              <a:rPr kumimoji="0" lang="en-US" sz="2800" b="1" i="0" u="none" strike="noStrike" cap="none" spc="0" normalizeH="0" baseline="0" dirty="0">
                <a:ln>
                  <a:noFill/>
                </a:ln>
                <a:solidFill>
                  <a:srgbClr val="000000"/>
                </a:solidFill>
                <a:effectLst/>
                <a:uFillTx/>
                <a:latin typeface="Calibri"/>
                <a:ea typeface="Calibri"/>
                <a:cs typeface="Calibri"/>
                <a:sym typeface="Calibri"/>
              </a:rPr>
              <a:t>IaaS:</a:t>
            </a:r>
            <a:r>
              <a:rPr kumimoji="0" lang="en-US" sz="2800" b="0" i="0" u="none" strike="noStrike" cap="none" spc="0" normalizeH="0" dirty="0">
                <a:ln>
                  <a:noFill/>
                </a:ln>
                <a:solidFill>
                  <a:srgbClr val="000000"/>
                </a:solidFill>
                <a:effectLst/>
                <a:uFillTx/>
                <a:latin typeface="Calibri"/>
                <a:ea typeface="Calibri"/>
                <a:cs typeface="Calibri"/>
                <a:sym typeface="Calibri"/>
              </a:rPr>
              <a:t> It delivers computing resources as a service.</a:t>
            </a:r>
          </a:p>
          <a:p>
            <a:r>
              <a:rPr lang="en-US" sz="2800" b="1" dirty="0">
                <a:solidFill>
                  <a:srgbClr val="000000"/>
                </a:solidFill>
                <a:latin typeface="Calibri"/>
                <a:ea typeface="Calibri"/>
                <a:cs typeface="Calibri"/>
                <a:sym typeface="Calibri"/>
              </a:rPr>
              <a:t>PaaS:</a:t>
            </a:r>
            <a:r>
              <a:rPr lang="en-US" sz="2800" dirty="0">
                <a:solidFill>
                  <a:srgbClr val="000000"/>
                </a:solidFill>
                <a:latin typeface="Calibri"/>
                <a:ea typeface="Calibri"/>
                <a:cs typeface="Calibri"/>
                <a:sym typeface="Calibri"/>
              </a:rPr>
              <a:t> </a:t>
            </a:r>
            <a:r>
              <a:rPr lang="en-IN" sz="2800" dirty="0">
                <a:sym typeface="Calibri"/>
              </a:rPr>
              <a:t>A</a:t>
            </a:r>
            <a:r>
              <a:rPr lang="en-IN" sz="2800" dirty="0"/>
              <a:t>pplication deployment platforms can be delivered as a service. </a:t>
            </a:r>
            <a:r>
              <a:rPr lang="en-US" sz="2800" dirty="0"/>
              <a:t>These are generic services that can be used by developers for creating new applications</a:t>
            </a:r>
            <a:endParaRPr lang="en-IN" sz="2800" dirty="0"/>
          </a:p>
          <a:p>
            <a:pPr latinLnBrk="1" hangingPunct="0"/>
            <a:r>
              <a:rPr lang="en-US" sz="2800" b="1" dirty="0"/>
              <a:t>SaaS: </a:t>
            </a:r>
            <a:r>
              <a:rPr lang="en-US" sz="2800" dirty="0"/>
              <a:t>It delivers application software as a service.</a:t>
            </a:r>
          </a:p>
          <a:p>
            <a:pPr latinLnBrk="1" hangingPunct="0"/>
            <a:endParaRPr lang="en-US" dirty="0"/>
          </a:p>
          <a:p>
            <a:pPr latinLnBrk="1" hangingPunct="0"/>
            <a:r>
              <a:rPr lang="en-US" dirty="0"/>
              <a:t/>
            </a:r>
            <a:br>
              <a:rPr lang="en-US" dirty="0"/>
            </a:br>
            <a:endParaRPr lang="en-US" dirty="0"/>
          </a:p>
          <a:p>
            <a:pPr marL="285750" indent="-285750" latinLnBrk="1" hangingPunct="0">
              <a:buFont typeface="Arial" panose="020B0604020202020204" pitchFamily="34" charset="0"/>
              <a:buChar char="•"/>
            </a:pPr>
            <a:endParaRPr lang="en-IN" dirty="0"/>
          </a:p>
          <a:p>
            <a:pPr marL="285750" indent="-285750" latinLnBrk="1" hangingPunct="0">
              <a:buFont typeface="Arial" panose="020B0604020202020204" pitchFamily="34" charset="0"/>
              <a:buChar char="•"/>
            </a:pPr>
            <a:endParaRPr kumimoji="0" lang="en-US" sz="1800" b="0" i="0" u="none" strike="noStrike" cap="none" spc="0" normalizeH="0" dirty="0">
              <a:ln>
                <a:noFill/>
              </a:ln>
              <a:solidFill>
                <a:srgbClr val="000000"/>
              </a:solidFill>
              <a:effectLst/>
              <a:uFillTx/>
              <a:latin typeface="Calibri"/>
              <a:ea typeface="Calibri"/>
              <a:cs typeface="Calibri"/>
              <a:sym typeface="Calibri"/>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5594251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body" idx="1"/>
          </p:nvPr>
        </p:nvSpPr>
        <p:spPr>
          <a:xfrm>
            <a:off x="1828800" y="152400"/>
            <a:ext cx="6324600" cy="1143000"/>
          </a:xfrm>
          <a:prstGeom prst="rect">
            <a:avLst/>
          </a:prstGeom>
        </p:spPr>
        <p:txBody>
          <a:bodyPr lIns="0" tIns="0" rIns="0" bIns="0" anchor="ctr">
            <a:normAutofit/>
          </a:bodyPr>
          <a:lstStyle>
            <a:lvl1pPr indent="-685800">
              <a:lnSpc>
                <a:spcPts val="3600"/>
              </a:lnSpc>
              <a:spcBef>
                <a:spcPts val="0"/>
              </a:spcBef>
              <a:defRPr sz="3600" b="1" spc="-200"/>
            </a:lvl1pPr>
          </a:lstStyle>
          <a:p>
            <a:pPr lvl="0">
              <a:defRPr sz="1800" b="0" spc="0"/>
            </a:pPr>
            <a:r>
              <a:rPr lang="en-US" sz="2800" dirty="0"/>
              <a:t>Dependency on </a:t>
            </a:r>
            <a:r>
              <a:rPr lang="en-US" sz="2800" dirty="0" err="1"/>
              <a:t>IaaS</a:t>
            </a:r>
            <a:r>
              <a:rPr lang="en-US" sz="2800" dirty="0"/>
              <a:t> and </a:t>
            </a:r>
            <a:r>
              <a:rPr lang="en-US" sz="2800" dirty="0" err="1"/>
              <a:t>PaaS</a:t>
            </a:r>
            <a:endParaRPr sz="2800" dirty="0"/>
          </a:p>
        </p:txBody>
      </p:sp>
      <p:sp>
        <p:nvSpPr>
          <p:cNvPr id="104" name="Shape 104"/>
          <p:cNvSpPr>
            <a:spLocks noGrp="1"/>
          </p:cNvSpPr>
          <p:nvPr>
            <p:ph type="sldNum" sz="quarter" idx="2"/>
          </p:nvPr>
        </p:nvSpPr>
        <p:spPr>
          <a:xfrm>
            <a:off x="10261600" y="6171686"/>
            <a:ext cx="2844800" cy="369332"/>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pPr lvl="0">
                <a:defRPr sz="1800">
                  <a:solidFill>
                    <a:srgbClr val="000000"/>
                  </a:solidFill>
                </a:defRPr>
              </a:pPr>
              <a:t>68</a:t>
            </a:fld>
            <a:endParaRPr/>
          </a:p>
        </p:txBody>
      </p:sp>
      <p:pic>
        <p:nvPicPr>
          <p:cNvPr id="9" name="Picture 8" descr="C:\Users\cnagaraj\Desktop\types-of-cloud-computing1.png"/>
          <p:cNvPicPr/>
          <p:nvPr/>
        </p:nvPicPr>
        <p:blipFill>
          <a:blip r:embed="rId3">
            <a:extLst>
              <a:ext uri="{28A0092B-C50C-407E-A947-70E740481C1C}">
                <a14:useLocalDpi xmlns:a14="http://schemas.microsoft.com/office/drawing/2010/main" val="0"/>
              </a:ext>
            </a:extLst>
          </a:blip>
          <a:srcRect/>
          <a:stretch>
            <a:fillRect/>
          </a:stretch>
        </p:blipFill>
        <p:spPr bwMode="auto">
          <a:xfrm>
            <a:off x="2275901" y="1812812"/>
            <a:ext cx="7593376" cy="4543538"/>
          </a:xfrm>
          <a:prstGeom prst="rect">
            <a:avLst/>
          </a:prstGeom>
          <a:solidFill>
            <a:schemeClr val="accent6">
              <a:lumMod val="60000"/>
              <a:lumOff val="40000"/>
            </a:schemeClr>
          </a:solidFill>
          <a:ln>
            <a:noFill/>
          </a:ln>
        </p:spPr>
      </p:pic>
    </p:spTree>
    <p:extLst>
      <p:ext uri="{BB962C8B-B14F-4D97-AF65-F5344CB8AC3E}">
        <p14:creationId xmlns:p14="http://schemas.microsoft.com/office/powerpoint/2010/main" val="2607782204"/>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Arial" panose="020B0604020202020204" pitchFamily="34" charset="0"/>
              <a:buChar char="•"/>
            </a:pPr>
            <a:r>
              <a:rPr lang="en-US" dirty="0"/>
              <a:t>In the traditional model of software delivery, the customer acquires a perpetual license and assumes responsibility for managing the software. </a:t>
            </a:r>
          </a:p>
          <a:p>
            <a:pPr>
              <a:buFont typeface="Arial" panose="020B0604020202020204" pitchFamily="34" charset="0"/>
              <a:buChar char="•"/>
            </a:pPr>
            <a:endParaRPr lang="en-US" dirty="0"/>
          </a:p>
          <a:p>
            <a:pPr>
              <a:buFont typeface="Arial" panose="020B0604020202020204" pitchFamily="34" charset="0"/>
              <a:buChar char="•"/>
            </a:pPr>
            <a:r>
              <a:rPr lang="en-US" dirty="0"/>
              <a:t>There is a high upfront cost associated with the purchase of the license, as well as the burden of implementation and ongoing maintenance. </a:t>
            </a:r>
          </a:p>
          <a:p>
            <a:pPr>
              <a:buFont typeface="Arial" panose="020B0604020202020204" pitchFamily="34" charset="0"/>
              <a:buChar char="•"/>
            </a:pPr>
            <a:endParaRPr lang="en-US" dirty="0"/>
          </a:p>
          <a:p>
            <a:pPr>
              <a:buFont typeface="Arial" panose="020B0604020202020204" pitchFamily="34" charset="0"/>
              <a:buChar char="•"/>
            </a:pPr>
            <a:r>
              <a:rPr lang="en-US" dirty="0"/>
              <a:t>ROI is often delayed considerably, and, due to the rapid pace of technological change, expensive software solutions can quickly become obsolete. </a:t>
            </a:r>
          </a:p>
        </p:txBody>
      </p:sp>
      <p:sp>
        <p:nvSpPr>
          <p:cNvPr id="3" name="Shape 91"/>
          <p:cNvSpPr/>
          <p:nvPr/>
        </p:nvSpPr>
        <p:spPr>
          <a:xfrm>
            <a:off x="1828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r>
              <a:rPr lang="en-US" dirty="0"/>
              <a:t>Problems in traditional Model </a:t>
            </a:r>
          </a:p>
        </p:txBody>
      </p:sp>
    </p:spTree>
    <p:extLst>
      <p:ext uri="{BB962C8B-B14F-4D97-AF65-F5344CB8AC3E}">
        <p14:creationId xmlns:p14="http://schemas.microsoft.com/office/powerpoint/2010/main" val="15383354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Shape 89"/>
          <p:cNvSpPr>
            <a:spLocks noGrp="1"/>
          </p:cNvSpPr>
          <p:nvPr>
            <p:ph type="body" idx="1"/>
          </p:nvPr>
        </p:nvSpPr>
        <p:spPr>
          <a:xfrm>
            <a:off x="841829" y="1524001"/>
            <a:ext cx="9749971" cy="4983163"/>
          </a:xfrm>
          <a:prstGeom prst="rect">
            <a:avLst/>
          </a:prstGeom>
        </p:spPr>
        <p:txBody>
          <a:bodyPr>
            <a:noAutofit/>
          </a:bodyPr>
          <a:lstStyle/>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marL="0" indent="0">
              <a:lnSpc>
                <a:spcPct val="80000"/>
              </a:lnSpc>
              <a:spcBef>
                <a:spcPts val="400"/>
              </a:spcBef>
              <a:buClr>
                <a:srgbClr val="101141"/>
              </a:buClr>
              <a:buSzPct val="100000"/>
              <a:defRPr sz="1800"/>
            </a:pPr>
            <a:r>
              <a:rPr sz="1800" dirty="0"/>
              <a:t> </a:t>
            </a:r>
            <a:br>
              <a:rPr sz="1800" dirty="0"/>
            </a:br>
            <a:endParaRPr sz="1800" dirty="0"/>
          </a:p>
          <a:p>
            <a:pPr marL="0" indent="0">
              <a:lnSpc>
                <a:spcPct val="80000"/>
              </a:lnSpc>
              <a:spcBef>
                <a:spcPts val="400"/>
              </a:spcBef>
              <a:buClr>
                <a:srgbClr val="101141"/>
              </a:buClr>
              <a:buSzPct val="100000"/>
              <a:defRPr sz="1800"/>
            </a:pPr>
            <a:r>
              <a:rPr sz="1800" dirty="0"/>
              <a:t> </a:t>
            </a:r>
            <a:endParaRPr lang="en-US" sz="1800" dirty="0"/>
          </a:p>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a:lnSpc>
                <a:spcPct val="80000"/>
              </a:lnSpc>
              <a:spcBef>
                <a:spcPts val="400"/>
              </a:spcBef>
              <a:buClr>
                <a:srgbClr val="101141"/>
              </a:buClr>
              <a:buSzPct val="100000"/>
              <a:buFont typeface="Arial"/>
              <a:buChar char="•"/>
              <a:defRPr sz="1800"/>
            </a:pPr>
            <a:endParaRPr lang="en-US" sz="1800" dirty="0"/>
          </a:p>
          <a:p>
            <a:pPr marL="0" indent="0">
              <a:lnSpc>
                <a:spcPct val="80000"/>
              </a:lnSpc>
              <a:spcBef>
                <a:spcPts val="400"/>
              </a:spcBef>
              <a:buClr>
                <a:srgbClr val="101141"/>
              </a:buClr>
              <a:buSzPct val="100000"/>
              <a:defRPr sz="1800"/>
            </a:pPr>
            <a:endParaRPr lang="en-US" sz="1800" b="1" dirty="0"/>
          </a:p>
          <a:p>
            <a:pPr marL="0" indent="0">
              <a:lnSpc>
                <a:spcPct val="80000"/>
              </a:lnSpc>
              <a:spcBef>
                <a:spcPts val="400"/>
              </a:spcBef>
              <a:buClr>
                <a:srgbClr val="101141"/>
              </a:buClr>
              <a:buSzPct val="100000"/>
              <a:defRPr sz="1800"/>
            </a:pPr>
            <a:endParaRPr lang="en-US" sz="1800" b="1" dirty="0"/>
          </a:p>
          <a:p>
            <a:pPr marL="0" indent="0">
              <a:lnSpc>
                <a:spcPct val="80000"/>
              </a:lnSpc>
              <a:spcBef>
                <a:spcPts val="400"/>
              </a:spcBef>
              <a:buClr>
                <a:srgbClr val="101141"/>
              </a:buClr>
              <a:buSzPct val="100000"/>
              <a:defRPr sz="1800"/>
            </a:pPr>
            <a:endParaRPr lang="en-US" sz="1800" b="1" dirty="0"/>
          </a:p>
          <a:p>
            <a:pPr marL="0" indent="0">
              <a:lnSpc>
                <a:spcPct val="80000"/>
              </a:lnSpc>
              <a:spcBef>
                <a:spcPts val="400"/>
              </a:spcBef>
              <a:buClr>
                <a:srgbClr val="101141"/>
              </a:buClr>
              <a:buSzPct val="100000"/>
              <a:defRPr sz="1800"/>
            </a:pPr>
            <a:r>
              <a:rPr lang="en-US" sz="1800" b="1" dirty="0"/>
              <a:t>Note: </a:t>
            </a:r>
            <a:r>
              <a:rPr lang="en-US" sz="1800" dirty="0"/>
              <a:t>PaaS has support of t</a:t>
            </a:r>
            <a:r>
              <a:rPr sz="1800" dirty="0"/>
              <a:t>ools to handle billing and subscription management</a:t>
            </a:r>
            <a:r>
              <a:rPr lang="en-US" sz="1800" dirty="0"/>
              <a:t>.</a:t>
            </a:r>
            <a:endParaRPr sz="1800" dirty="0"/>
          </a:p>
        </p:txBody>
      </p:sp>
      <p:sp>
        <p:nvSpPr>
          <p:cNvPr id="90" name="Shape 90"/>
          <p:cNvSpPr/>
          <p:nvPr/>
        </p:nvSpPr>
        <p:spPr>
          <a:xfrm>
            <a:off x="232229" y="152400"/>
            <a:ext cx="12583885"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lang="en-US" sz="3200" dirty="0"/>
              <a:t>Comparison of  In-House Application Development and PaaS</a:t>
            </a:r>
            <a:endParaRPr sz="3200" dirty="0"/>
          </a:p>
        </p:txBody>
      </p:sp>
      <p:graphicFrame>
        <p:nvGraphicFramePr>
          <p:cNvPr id="3" name="Table 2"/>
          <p:cNvGraphicFramePr>
            <a:graphicFrameLocks noGrp="1"/>
          </p:cNvGraphicFramePr>
          <p:nvPr>
            <p:extLst>
              <p:ext uri="{D42A27DB-BD31-4B8C-83A1-F6EECF244321}">
                <p14:modId xmlns:p14="http://schemas.microsoft.com/office/powerpoint/2010/main" val="463838509"/>
              </p:ext>
            </p:extLst>
          </p:nvPr>
        </p:nvGraphicFramePr>
        <p:xfrm>
          <a:off x="232229" y="1295400"/>
          <a:ext cx="11625945" cy="4124960"/>
        </p:xfrm>
        <a:graphic>
          <a:graphicData uri="http://schemas.openxmlformats.org/drawingml/2006/table">
            <a:tbl>
              <a:tblPr firstRow="1" bandRow="1">
                <a:tableStyleId>{5C22544A-7EE6-4342-B048-85BDC9FD1C3A}</a:tableStyleId>
              </a:tblPr>
              <a:tblGrid>
                <a:gridCol w="3875315">
                  <a:extLst>
                    <a:ext uri="{9D8B030D-6E8A-4147-A177-3AD203B41FA5}">
                      <a16:colId xmlns:a16="http://schemas.microsoft.com/office/drawing/2014/main" val="491712674"/>
                    </a:ext>
                  </a:extLst>
                </a:gridCol>
                <a:gridCol w="3875315">
                  <a:extLst>
                    <a:ext uri="{9D8B030D-6E8A-4147-A177-3AD203B41FA5}">
                      <a16:colId xmlns:a16="http://schemas.microsoft.com/office/drawing/2014/main" val="512711471"/>
                    </a:ext>
                  </a:extLst>
                </a:gridCol>
                <a:gridCol w="3875315">
                  <a:extLst>
                    <a:ext uri="{9D8B030D-6E8A-4147-A177-3AD203B41FA5}">
                      <a16:colId xmlns:a16="http://schemas.microsoft.com/office/drawing/2014/main" val="660609471"/>
                    </a:ext>
                  </a:extLst>
                </a:gridCol>
              </a:tblGrid>
              <a:tr h="370840">
                <a:tc>
                  <a:txBody>
                    <a:bodyPr/>
                    <a:lstStyle/>
                    <a:p>
                      <a:pPr algn="ctr"/>
                      <a:r>
                        <a:rPr lang="en-US" sz="1600" b="1" dirty="0">
                          <a:solidFill>
                            <a:schemeClr val="bg1"/>
                          </a:solidFill>
                        </a:rPr>
                        <a:t>Feature</a:t>
                      </a:r>
                      <a:endParaRPr lang="en-IN" sz="1600" b="1" dirty="0">
                        <a:solidFill>
                          <a:schemeClr val="bg1"/>
                        </a:solidFill>
                      </a:endParaRPr>
                    </a:p>
                  </a:txBody>
                  <a:tcPr/>
                </a:tc>
                <a:tc>
                  <a:txBody>
                    <a:bodyPr/>
                    <a:lstStyle/>
                    <a:p>
                      <a:pPr algn="ctr"/>
                      <a:r>
                        <a:rPr lang="en-US" sz="1600" b="0" dirty="0">
                          <a:solidFill>
                            <a:schemeClr val="bg1"/>
                          </a:solidFill>
                        </a:rPr>
                        <a:t>In-House Application Development</a:t>
                      </a:r>
                      <a:endParaRPr lang="en-IN" sz="1600" b="0" dirty="0">
                        <a:solidFill>
                          <a:schemeClr val="bg1"/>
                        </a:solidFill>
                      </a:endParaRPr>
                    </a:p>
                  </a:txBody>
                  <a:tcPr/>
                </a:tc>
                <a:tc>
                  <a:txBody>
                    <a:bodyPr/>
                    <a:lstStyle/>
                    <a:p>
                      <a:pPr algn="ctr"/>
                      <a:r>
                        <a:rPr lang="en-US" sz="1600" b="0" dirty="0">
                          <a:solidFill>
                            <a:schemeClr val="bg1"/>
                          </a:solidFill>
                        </a:rPr>
                        <a:t>PaaS for Application Development</a:t>
                      </a:r>
                      <a:endParaRPr lang="en-IN" sz="1600" b="0" dirty="0">
                        <a:solidFill>
                          <a:schemeClr val="bg1"/>
                        </a:solidFill>
                      </a:endParaRPr>
                    </a:p>
                  </a:txBody>
                  <a:tcPr/>
                </a:tc>
                <a:extLst>
                  <a:ext uri="{0D108BD9-81ED-4DB2-BD59-A6C34878D82A}">
                    <a16:rowId xmlns:a16="http://schemas.microsoft.com/office/drawing/2014/main" val="3662656621"/>
                  </a:ext>
                </a:extLst>
              </a:tr>
              <a:tr h="370840">
                <a:tc>
                  <a:txBody>
                    <a:bodyPr/>
                    <a:lstStyle/>
                    <a:p>
                      <a:pPr algn="ctr"/>
                      <a:r>
                        <a:rPr lang="en-US" sz="1600" b="1" dirty="0"/>
                        <a:t>Multi-Tenancy</a:t>
                      </a:r>
                      <a:endParaRPr lang="en-IN" sz="1600" b="1" dirty="0"/>
                    </a:p>
                  </a:txBody>
                  <a:tcPr/>
                </a:tc>
                <a:tc>
                  <a:txBody>
                    <a:bodyPr/>
                    <a:lstStyle/>
                    <a:p>
                      <a:pPr algn="ctr"/>
                      <a:r>
                        <a:rPr lang="en-US" sz="1600" dirty="0"/>
                        <a:t>Intended for Single or Small group of users</a:t>
                      </a:r>
                      <a:endParaRPr lang="en-IN" sz="1600" dirty="0"/>
                    </a:p>
                  </a:txBody>
                  <a:tcPr/>
                </a:tc>
                <a:tc>
                  <a:txBody>
                    <a:bodyPr/>
                    <a:lstStyle/>
                    <a:p>
                      <a:pPr algn="ctr"/>
                      <a:r>
                        <a:rPr lang="en-US" sz="1600" dirty="0"/>
                        <a:t>Hundreds</a:t>
                      </a:r>
                      <a:r>
                        <a:rPr lang="en-US" sz="1600" baseline="0" dirty="0"/>
                        <a:t> to thousands of users, each with multiple active projects. Partition of data is must to protect several users.</a:t>
                      </a:r>
                      <a:endParaRPr lang="en-IN" sz="1600" dirty="0"/>
                    </a:p>
                  </a:txBody>
                  <a:tcPr/>
                </a:tc>
                <a:extLst>
                  <a:ext uri="{0D108BD9-81ED-4DB2-BD59-A6C34878D82A}">
                    <a16:rowId xmlns:a16="http://schemas.microsoft.com/office/drawing/2014/main" val="3423951003"/>
                  </a:ext>
                </a:extLst>
              </a:tr>
              <a:tr h="370840">
                <a:tc>
                  <a:txBody>
                    <a:bodyPr/>
                    <a:lstStyle/>
                    <a:p>
                      <a:pPr algn="ctr"/>
                      <a:r>
                        <a:rPr lang="en-US" sz="1600" b="1" dirty="0"/>
                        <a:t>User End-Points</a:t>
                      </a:r>
                      <a:endParaRPr lang="en-IN" sz="1600" b="1" dirty="0"/>
                    </a:p>
                  </a:txBody>
                  <a:tcPr/>
                </a:tc>
                <a:tc>
                  <a:txBody>
                    <a:bodyPr/>
                    <a:lstStyle/>
                    <a:p>
                      <a:pPr algn="ctr"/>
                      <a:r>
                        <a:rPr lang="en-US" sz="1600" dirty="0"/>
                        <a:t>Application-based tools, browsers.</a:t>
                      </a:r>
                      <a:endParaRPr lang="en-IN" sz="1600" dirty="0"/>
                    </a:p>
                  </a:txBody>
                  <a:tcPr/>
                </a:tc>
                <a:tc>
                  <a:txBody>
                    <a:bodyPr/>
                    <a:lstStyle/>
                    <a:p>
                      <a:pPr algn="ctr"/>
                      <a:r>
                        <a:rPr lang="en-US" sz="1600" dirty="0"/>
                        <a:t>Web-browser-based tools</a:t>
                      </a:r>
                      <a:endParaRPr lang="en-IN" sz="1600" dirty="0"/>
                    </a:p>
                  </a:txBody>
                  <a:tcPr/>
                </a:tc>
                <a:extLst>
                  <a:ext uri="{0D108BD9-81ED-4DB2-BD59-A6C34878D82A}">
                    <a16:rowId xmlns:a16="http://schemas.microsoft.com/office/drawing/2014/main" val="247013177"/>
                  </a:ext>
                </a:extLst>
              </a:tr>
              <a:tr h="370840">
                <a:tc>
                  <a:txBody>
                    <a:bodyPr/>
                    <a:lstStyle/>
                    <a:p>
                      <a:pPr algn="ctr"/>
                      <a:r>
                        <a:rPr lang="en-US" sz="1600" b="1" dirty="0"/>
                        <a:t>Integrated Development Environment (IDE)</a:t>
                      </a:r>
                      <a:endParaRPr lang="en-IN" sz="1600" b="1" dirty="0"/>
                    </a:p>
                  </a:txBody>
                  <a:tcPr/>
                </a:tc>
                <a:tc>
                  <a:txBody>
                    <a:bodyPr/>
                    <a:lstStyle/>
                    <a:p>
                      <a:pPr algn="ctr"/>
                      <a:r>
                        <a:rPr lang="en-US" sz="1600" dirty="0"/>
                        <a:t>May have several environment</a:t>
                      </a:r>
                      <a:r>
                        <a:rPr lang="en-US" sz="1600" baseline="0" dirty="0"/>
                        <a:t> and infrastructure for development, test and debugging and production.</a:t>
                      </a:r>
                      <a:endParaRPr lang="en-IN" sz="1600" dirty="0"/>
                    </a:p>
                  </a:txBody>
                  <a:tcPr/>
                </a:tc>
                <a:tc>
                  <a:txBody>
                    <a:bodyPr/>
                    <a:lstStyle/>
                    <a:p>
                      <a:pPr algn="ctr"/>
                      <a:r>
                        <a:rPr lang="en-US" sz="1600" dirty="0"/>
                        <a:t>Same environment for all</a:t>
                      </a:r>
                      <a:r>
                        <a:rPr lang="en-US" sz="1600" baseline="0" dirty="0"/>
                        <a:t> phases.</a:t>
                      </a:r>
                      <a:endParaRPr lang="en-IN" sz="1600" dirty="0"/>
                    </a:p>
                  </a:txBody>
                  <a:tcPr/>
                </a:tc>
                <a:extLst>
                  <a:ext uri="{0D108BD9-81ED-4DB2-BD59-A6C34878D82A}">
                    <a16:rowId xmlns:a16="http://schemas.microsoft.com/office/drawing/2014/main" val="694072858"/>
                  </a:ext>
                </a:extLst>
              </a:tr>
              <a:tr h="370840">
                <a:tc>
                  <a:txBody>
                    <a:bodyPr/>
                    <a:lstStyle/>
                    <a:p>
                      <a:pPr algn="ctr"/>
                      <a:r>
                        <a:rPr lang="en-US" sz="1600" b="1" dirty="0"/>
                        <a:t>Virtual</a:t>
                      </a:r>
                      <a:r>
                        <a:rPr lang="en-US" sz="1600" b="1" baseline="0" dirty="0"/>
                        <a:t> Machines, Servers, Storage, Databases</a:t>
                      </a:r>
                      <a:endParaRPr lang="en-IN" sz="1600" b="1" dirty="0"/>
                    </a:p>
                  </a:txBody>
                  <a:tcPr/>
                </a:tc>
                <a:tc>
                  <a:txBody>
                    <a:bodyPr/>
                    <a:lstStyle/>
                    <a:p>
                      <a:pPr algn="ctr"/>
                      <a:r>
                        <a:rPr lang="en-US" sz="1600" dirty="0"/>
                        <a:t>Multiple options are available and can be customized</a:t>
                      </a:r>
                      <a:r>
                        <a:rPr lang="en-US" sz="1600" baseline="0" dirty="0"/>
                        <a:t> to meet any requirement.</a:t>
                      </a:r>
                      <a:endParaRPr lang="en-IN" sz="1600" dirty="0"/>
                    </a:p>
                  </a:txBody>
                  <a:tcPr/>
                </a:tc>
                <a:tc>
                  <a:txBody>
                    <a:bodyPr/>
                    <a:lstStyle/>
                    <a:p>
                      <a:pPr algn="ctr"/>
                      <a:r>
                        <a:rPr lang="en-US" sz="1600" dirty="0"/>
                        <a:t>Need to work with Infrastructure</a:t>
                      </a:r>
                      <a:r>
                        <a:rPr lang="en-US" sz="1600" baseline="0" dirty="0"/>
                        <a:t> offered by PaaS providers.</a:t>
                      </a:r>
                      <a:endParaRPr lang="en-IN" sz="1600" dirty="0"/>
                    </a:p>
                  </a:txBody>
                  <a:tcPr/>
                </a:tc>
                <a:extLst>
                  <a:ext uri="{0D108BD9-81ED-4DB2-BD59-A6C34878D82A}">
                    <a16:rowId xmlns:a16="http://schemas.microsoft.com/office/drawing/2014/main" val="3614582071"/>
                  </a:ext>
                </a:extLst>
              </a:tr>
              <a:tr h="370840">
                <a:tc>
                  <a:txBody>
                    <a:bodyPr/>
                    <a:lstStyle/>
                    <a:p>
                      <a:pPr algn="ctr"/>
                      <a:r>
                        <a:rPr lang="en-US" sz="1600" b="1" dirty="0"/>
                        <a:t>Deployment</a:t>
                      </a:r>
                      <a:endParaRPr lang="en-IN" sz="1600" b="1" dirty="0"/>
                    </a:p>
                  </a:txBody>
                  <a:tcPr/>
                </a:tc>
                <a:tc>
                  <a:txBody>
                    <a:bodyPr/>
                    <a:lstStyle/>
                    <a:p>
                      <a:pPr algn="ctr"/>
                      <a:r>
                        <a:rPr lang="en-US" sz="1600" dirty="0"/>
                        <a:t>Deployment and Scalability are left for installation and go-live phases.</a:t>
                      </a:r>
                      <a:endParaRPr lang="en-IN" sz="1600" dirty="0"/>
                    </a:p>
                  </a:txBody>
                  <a:tcPr/>
                </a:tc>
                <a:tc>
                  <a:txBody>
                    <a:bodyPr/>
                    <a:lstStyle/>
                    <a:p>
                      <a:pPr algn="ctr"/>
                      <a:r>
                        <a:rPr lang="en-US" sz="1600" dirty="0"/>
                        <a:t>Scalability, failover,</a:t>
                      </a:r>
                      <a:r>
                        <a:rPr lang="en-US" sz="1600" baseline="0" dirty="0"/>
                        <a:t> and load-balancing are the basic building blocks.</a:t>
                      </a:r>
                      <a:endParaRPr lang="en-IN" sz="1600" dirty="0"/>
                    </a:p>
                  </a:txBody>
                  <a:tcPr/>
                </a:tc>
                <a:extLst>
                  <a:ext uri="{0D108BD9-81ED-4DB2-BD59-A6C34878D82A}">
                    <a16:rowId xmlns:a16="http://schemas.microsoft.com/office/drawing/2014/main" val="1338642753"/>
                  </a:ext>
                </a:extLst>
              </a:tr>
              <a:tr h="370840">
                <a:tc>
                  <a:txBody>
                    <a:bodyPr/>
                    <a:lstStyle/>
                    <a:p>
                      <a:pPr algn="ctr"/>
                      <a:r>
                        <a:rPr lang="en-US" sz="1600" b="1" dirty="0"/>
                        <a:t>Runtime Monitoring</a:t>
                      </a:r>
                      <a:endParaRPr lang="en-IN" sz="1600" b="1" dirty="0"/>
                    </a:p>
                  </a:txBody>
                  <a:tcPr/>
                </a:tc>
                <a:tc>
                  <a:txBody>
                    <a:bodyPr/>
                    <a:lstStyle/>
                    <a:p>
                      <a:pPr algn="ctr"/>
                      <a:r>
                        <a:rPr lang="en-US" sz="1600" dirty="0"/>
                        <a:t>Development solutions</a:t>
                      </a:r>
                      <a:r>
                        <a:rPr lang="en-US" sz="1600" baseline="0" dirty="0"/>
                        <a:t> are usually not associated with runtime monitoring.</a:t>
                      </a:r>
                      <a:endParaRPr lang="en-IN" sz="1600" dirty="0"/>
                    </a:p>
                  </a:txBody>
                  <a:tcPr/>
                </a:tc>
                <a:tc>
                  <a:txBody>
                    <a:bodyPr/>
                    <a:lstStyle/>
                    <a:p>
                      <a:pPr algn="ctr"/>
                      <a:r>
                        <a:rPr lang="en-US" sz="1600" dirty="0"/>
                        <a:t>Built-in monitoring</a:t>
                      </a:r>
                      <a:r>
                        <a:rPr lang="en-US" sz="1600" baseline="0" dirty="0"/>
                        <a:t> available with the development platform.</a:t>
                      </a:r>
                      <a:endParaRPr lang="en-IN" sz="1600" dirty="0"/>
                    </a:p>
                  </a:txBody>
                  <a:tcPr/>
                </a:tc>
                <a:extLst>
                  <a:ext uri="{0D108BD9-81ED-4DB2-BD59-A6C34878D82A}">
                    <a16:rowId xmlns:a16="http://schemas.microsoft.com/office/drawing/2014/main" val="41251945"/>
                  </a:ext>
                </a:extLst>
              </a:tr>
            </a:tbl>
          </a:graphicData>
        </a:graphic>
      </p:graphicFrame>
    </p:spTree>
    <p:extLst>
      <p:ext uri="{BB962C8B-B14F-4D97-AF65-F5344CB8AC3E}">
        <p14:creationId xmlns:p14="http://schemas.microsoft.com/office/powerpoint/2010/main" val="2906704220"/>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91"/>
          <p:cNvSpPr/>
          <p:nvPr/>
        </p:nvSpPr>
        <p:spPr>
          <a:xfrm>
            <a:off x="1828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r>
              <a:rPr lang="en-US" dirty="0"/>
              <a:t>Problems in traditional Model </a:t>
            </a:r>
          </a:p>
        </p:txBody>
      </p:sp>
      <p:pic>
        <p:nvPicPr>
          <p:cNvPr id="5" name="Picture 8" descr="tmiouts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08213" y="2349500"/>
            <a:ext cx="3313112" cy="2851150"/>
          </a:xfrm>
          <a:prstGeom prst="rect">
            <a:avLst/>
          </a:prstGeom>
          <a:noFill/>
          <a:ln w="12700">
            <a:miter lim="4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C572A759-6A51-4108-AA02-DFA0A04FC94B}">
              <ma14:wrappingTextBoxFlag xmlns="" xmlns:ma14="http://schemas.microsoft.com/office/mac/drawingml/2011/main" val="1"/>
            </a:ext>
          </a:extLst>
        </p:spPr>
      </p:pic>
      <p:sp>
        <p:nvSpPr>
          <p:cNvPr id="6" name="Text Box 6"/>
          <p:cNvSpPr txBox="1">
            <a:spLocks/>
          </p:cNvSpPr>
          <p:nvPr/>
        </p:nvSpPr>
        <p:spPr bwMode="auto">
          <a:xfrm>
            <a:off x="2351088" y="1412875"/>
            <a:ext cx="3200400" cy="488950"/>
          </a:xfrm>
          <a:prstGeom prst="rect">
            <a:avLst/>
          </a:prstGeom>
          <a:noFill/>
          <a:ln>
            <a:noFill/>
          </a:ln>
          <a:effectLst/>
          <a:extLst>
            <a:ext uri="{909E8E84-426E-40DD-AFC4-6F175D3DCCD1}">
              <a14:hiddenFill xmlns:a14="http://schemas.microsoft.com/office/drawing/2010/main">
                <a:solidFill>
                  <a:srgbClr val="BADFE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1pPr>
            <a:lvl2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2pPr>
            <a:lvl3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3pPr>
            <a:lvl4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4pPr>
            <a:lvl5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5pPr>
            <a:lvl6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6pPr>
            <a:lvl7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7pPr>
            <a:lvl8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8pPr>
            <a:lvl9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9pPr>
          </a:lstStyle>
          <a:p>
            <a:pPr algn="ctr">
              <a:lnSpc>
                <a:spcPct val="130000"/>
              </a:lnSpc>
              <a:spcBef>
                <a:spcPct val="50000"/>
              </a:spcBef>
            </a:pPr>
            <a:r>
              <a:rPr lang="en-US" altLang="en-US" sz="2000" b="1" dirty="0">
                <a:latin typeface="Verdana" panose="020B0604030504040204" pitchFamily="34" charset="0"/>
              </a:rPr>
              <a:t>Traditional Software</a:t>
            </a:r>
          </a:p>
        </p:txBody>
      </p:sp>
      <p:sp>
        <p:nvSpPr>
          <p:cNvPr id="7" name="Text Box 7"/>
          <p:cNvSpPr txBox="1">
            <a:spLocks/>
          </p:cNvSpPr>
          <p:nvPr/>
        </p:nvSpPr>
        <p:spPr bwMode="auto">
          <a:xfrm>
            <a:off x="6816725" y="1412875"/>
            <a:ext cx="3276600" cy="488950"/>
          </a:xfrm>
          <a:prstGeom prst="rect">
            <a:avLst/>
          </a:prstGeom>
          <a:noFill/>
          <a:ln>
            <a:noFill/>
          </a:ln>
          <a:effectLst/>
          <a:extLst>
            <a:ext uri="{909E8E84-426E-40DD-AFC4-6F175D3DCCD1}">
              <a14:hiddenFill xmlns:a14="http://schemas.microsoft.com/office/drawing/2010/main">
                <a:solidFill>
                  <a:srgbClr val="BADFE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1pPr>
            <a:lvl2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2pPr>
            <a:lvl3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3pPr>
            <a:lvl4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4pPr>
            <a:lvl5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5pPr>
            <a:lvl6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6pPr>
            <a:lvl7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7pPr>
            <a:lvl8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8pPr>
            <a:lvl9pPr fontAlgn="base">
              <a:spcBef>
                <a:spcPct val="0"/>
              </a:spcBef>
              <a:spcAft>
                <a:spcPct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chemeClr val="tx1"/>
                </a:solidFill>
                <a:latin typeface="Times New Roman" panose="02020603050405020304" pitchFamily="18" charset="0"/>
              </a:defRPr>
            </a:lvl9pPr>
          </a:lstStyle>
          <a:p>
            <a:pPr algn="ctr">
              <a:lnSpc>
                <a:spcPct val="130000"/>
              </a:lnSpc>
            </a:pPr>
            <a:r>
              <a:rPr lang="en-US" altLang="en-US" sz="2000" b="1">
                <a:latin typeface="Verdana" panose="020B0604030504040204" pitchFamily="34" charset="0"/>
              </a:rPr>
              <a:t>On-Demand</a:t>
            </a:r>
            <a:r>
              <a:rPr lang="en-US" altLang="en-US" sz="2000" b="1">
                <a:solidFill>
                  <a:srgbClr val="000000"/>
                </a:solidFill>
                <a:latin typeface="Verdana" panose="020B0604030504040204" pitchFamily="34" charset="0"/>
              </a:rPr>
              <a:t> </a:t>
            </a:r>
            <a:r>
              <a:rPr lang="en-US" altLang="en-US" sz="2000" b="1">
                <a:latin typeface="Verdana" panose="020B0604030504040204" pitchFamily="34" charset="0"/>
              </a:rPr>
              <a:t>Utility</a:t>
            </a:r>
          </a:p>
        </p:txBody>
      </p:sp>
      <p:pic>
        <p:nvPicPr>
          <p:cNvPr id="8" name="Picture 10" descr="out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751763" y="2349501"/>
            <a:ext cx="2074862" cy="2678113"/>
          </a:xfrm>
          <a:prstGeom prst="rect">
            <a:avLst/>
          </a:prstGeom>
          <a:noFill/>
          <a:ln w="12700">
            <a:miter lim="4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13"/>
          <p:cNvSpPr>
            <a:spLocks noChangeArrowheads="1"/>
          </p:cNvSpPr>
          <p:nvPr/>
        </p:nvSpPr>
        <p:spPr bwMode="auto">
          <a:xfrm>
            <a:off x="1992313" y="5516563"/>
            <a:ext cx="3810000"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5000"/>
              <a:buFont typeface="Wingdings" panose="05000000000000000000" pitchFamily="2" charset="2"/>
              <a:buChar char="o"/>
              <a:defRPr sz="2200">
                <a:solidFill>
                  <a:schemeClr val="tx1"/>
                </a:solidFill>
                <a:latin typeface="Arial" panose="020B0604020202020204" pitchFamily="34" charset="0"/>
              </a:defRPr>
            </a:lvl1pPr>
            <a:lvl2pPr marL="635000" indent="-292100">
              <a:spcBef>
                <a:spcPct val="20000"/>
              </a:spcBef>
              <a:buClr>
                <a:schemeClr val="hlink"/>
              </a:buClr>
              <a:buSzPct val="70000"/>
              <a:buFont typeface="Wingdings" panose="05000000000000000000" pitchFamily="2" charset="2"/>
              <a:buChar char="n"/>
              <a:defRPr sz="2000">
                <a:solidFill>
                  <a:schemeClr val="tx1"/>
                </a:solidFill>
                <a:latin typeface="Arial" panose="020B0604020202020204" pitchFamily="34" charset="0"/>
              </a:defRPr>
            </a:lvl2pPr>
            <a:lvl3pPr marL="1663700" indent="-406400">
              <a:spcBef>
                <a:spcPct val="20000"/>
              </a:spcBef>
              <a:buClr>
                <a:schemeClr val="hlink"/>
              </a:buClr>
              <a:buSzPct val="70000"/>
              <a:buFont typeface="Wingdings" panose="05000000000000000000" pitchFamily="2" charset="2"/>
              <a:buChar char="p"/>
              <a:defRPr>
                <a:solidFill>
                  <a:schemeClr val="tx1"/>
                </a:solidFill>
                <a:latin typeface="Arial" panose="020B0604020202020204" pitchFamily="34" charset="0"/>
              </a:defRPr>
            </a:lvl3pPr>
            <a:lvl4pPr marL="2184400" indent="-406400">
              <a:spcBef>
                <a:spcPct val="20000"/>
              </a:spcBef>
              <a:buClr>
                <a:schemeClr val="hlink"/>
              </a:buClr>
              <a:buSzPct val="50000"/>
              <a:buFont typeface="Wingdings" panose="05000000000000000000" pitchFamily="2" charset="2"/>
              <a:buChar char="n"/>
              <a:defRPr sz="1600">
                <a:solidFill>
                  <a:schemeClr val="tx1"/>
                </a:solidFill>
                <a:latin typeface="Arial" panose="020B0604020202020204" pitchFamily="34" charset="0"/>
              </a:defRPr>
            </a:lvl4pPr>
            <a:lvl5pPr marL="2705100" indent="-406400">
              <a:spcBef>
                <a:spcPct val="20000"/>
              </a:spcBef>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5pPr>
            <a:lvl6pPr marL="316230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6pPr>
            <a:lvl7pPr marL="361950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7pPr>
            <a:lvl8pPr marL="407670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8pPr>
            <a:lvl9pPr marL="453390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9pPr>
          </a:lstStyle>
          <a:p>
            <a:pPr algn="ctr">
              <a:lnSpc>
                <a:spcPct val="130000"/>
              </a:lnSpc>
              <a:spcAft>
                <a:spcPts val="600"/>
              </a:spcAft>
              <a:buNone/>
            </a:pPr>
            <a:r>
              <a:rPr lang="en-US" altLang="en-US" b="1"/>
              <a:t>Build Your Own </a:t>
            </a:r>
            <a:br>
              <a:rPr lang="en-US" altLang="en-US" b="1"/>
            </a:br>
            <a:endParaRPr lang="en-US" altLang="en-US" b="1"/>
          </a:p>
        </p:txBody>
      </p:sp>
      <p:sp>
        <p:nvSpPr>
          <p:cNvPr id="10" name="Rectangle 14"/>
          <p:cNvSpPr>
            <a:spLocks noChangeArrowheads="1"/>
          </p:cNvSpPr>
          <p:nvPr/>
        </p:nvSpPr>
        <p:spPr bwMode="auto">
          <a:xfrm>
            <a:off x="6816725" y="5300663"/>
            <a:ext cx="335280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SzPct val="75000"/>
              <a:buFont typeface="Wingdings" panose="05000000000000000000" pitchFamily="2" charset="2"/>
              <a:buChar char="o"/>
              <a:defRPr sz="2200">
                <a:solidFill>
                  <a:schemeClr val="tx1"/>
                </a:solidFill>
                <a:latin typeface="Arial" panose="020B0604020202020204" pitchFamily="34" charset="0"/>
              </a:defRPr>
            </a:lvl1pPr>
            <a:lvl2pPr marL="685800" indent="-342900">
              <a:spcBef>
                <a:spcPct val="20000"/>
              </a:spcBef>
              <a:buClr>
                <a:schemeClr val="hlink"/>
              </a:buClr>
              <a:buSzPct val="70000"/>
              <a:buFont typeface="Wingdings" panose="05000000000000000000" pitchFamily="2" charset="2"/>
              <a:buChar char="n"/>
              <a:defRPr sz="2000">
                <a:solidFill>
                  <a:schemeClr val="tx1"/>
                </a:solidFill>
                <a:latin typeface="Arial" panose="020B0604020202020204" pitchFamily="34" charset="0"/>
              </a:defRPr>
            </a:lvl2pPr>
            <a:lvl3pPr marL="1568450" indent="-406400">
              <a:spcBef>
                <a:spcPct val="20000"/>
              </a:spcBef>
              <a:buClr>
                <a:schemeClr val="hlink"/>
              </a:buClr>
              <a:buSzPct val="70000"/>
              <a:buFont typeface="Wingdings" panose="05000000000000000000" pitchFamily="2" charset="2"/>
              <a:buChar char="p"/>
              <a:defRPr>
                <a:solidFill>
                  <a:schemeClr val="tx1"/>
                </a:solidFill>
                <a:latin typeface="Arial" panose="020B0604020202020204" pitchFamily="34" charset="0"/>
              </a:defRPr>
            </a:lvl3pPr>
            <a:lvl4pPr marL="2089150" indent="-406400">
              <a:spcBef>
                <a:spcPct val="20000"/>
              </a:spcBef>
              <a:buClr>
                <a:schemeClr val="hlink"/>
              </a:buClr>
              <a:buSzPct val="50000"/>
              <a:buFont typeface="Wingdings" panose="05000000000000000000" pitchFamily="2" charset="2"/>
              <a:buChar char="n"/>
              <a:defRPr sz="1600">
                <a:solidFill>
                  <a:schemeClr val="tx1"/>
                </a:solidFill>
                <a:latin typeface="Arial" panose="020B0604020202020204" pitchFamily="34" charset="0"/>
              </a:defRPr>
            </a:lvl4pPr>
            <a:lvl5pPr marL="2609850" indent="-406400">
              <a:spcBef>
                <a:spcPct val="20000"/>
              </a:spcBef>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5pPr>
            <a:lvl6pPr marL="306705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6pPr>
            <a:lvl7pPr marL="352425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7pPr>
            <a:lvl8pPr marL="398145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8pPr>
            <a:lvl9pPr marL="4438650" indent="-406400" fontAlgn="base">
              <a:spcBef>
                <a:spcPct val="20000"/>
              </a:spcBef>
              <a:spcAft>
                <a:spcPct val="0"/>
              </a:spcAft>
              <a:buClr>
                <a:schemeClr val="hlink"/>
              </a:buClr>
              <a:buSzPct val="55000"/>
              <a:buFont typeface="Wingdings" panose="05000000000000000000" pitchFamily="2" charset="2"/>
              <a:buChar char="o"/>
              <a:defRPr sz="1400">
                <a:solidFill>
                  <a:schemeClr val="tx1"/>
                </a:solidFill>
                <a:latin typeface="Arial" panose="020B0604020202020204" pitchFamily="34" charset="0"/>
              </a:defRPr>
            </a:lvl9pPr>
          </a:lstStyle>
          <a:p>
            <a:pPr algn="ctr">
              <a:lnSpc>
                <a:spcPct val="130000"/>
              </a:lnSpc>
              <a:spcAft>
                <a:spcPts val="600"/>
              </a:spcAft>
              <a:buNone/>
            </a:pPr>
            <a:r>
              <a:rPr lang="en-US" altLang="en-US" b="1"/>
              <a:t>Plug In, Subscribe</a:t>
            </a:r>
            <a:br>
              <a:rPr lang="en-US" altLang="en-US" b="1"/>
            </a:br>
            <a:r>
              <a:rPr lang="en-US" altLang="en-US" b="1"/>
              <a:t>Pay-per-Use</a:t>
            </a:r>
          </a:p>
        </p:txBody>
      </p:sp>
    </p:spTree>
    <p:extLst>
      <p:ext uri="{BB962C8B-B14F-4D97-AF65-F5344CB8AC3E}">
        <p14:creationId xmlns:p14="http://schemas.microsoft.com/office/powerpoint/2010/main" val="13945095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body" idx="1"/>
          </p:nvPr>
        </p:nvSpPr>
        <p:spPr>
          <a:xfrm>
            <a:off x="464457" y="1388126"/>
            <a:ext cx="9597615" cy="4784075"/>
          </a:xfrm>
          <a:prstGeom prst="rect">
            <a:avLst/>
          </a:prstGeom>
        </p:spPr>
        <p:txBody>
          <a:bodyPr>
            <a:normAutofit/>
          </a:bodyPr>
          <a:lstStyle/>
          <a:p>
            <a:pPr>
              <a:buFont typeface="Arial" panose="020B0604020202020204" pitchFamily="34" charset="0"/>
              <a:buChar char="•"/>
            </a:pPr>
            <a:r>
              <a:rPr lang="en-US" dirty="0">
                <a:latin typeface="+mn-lt"/>
              </a:rPr>
              <a:t>It is a complete cloud computing service model  in which the computing hardware and software, as well as the solution itself, are provided by a vendor as a complete service offering. It is referred to as the Software as a Service (SaaS) model.</a:t>
            </a:r>
          </a:p>
          <a:p>
            <a:pPr>
              <a:buFont typeface="Arial" panose="020B0604020202020204" pitchFamily="34" charset="0"/>
              <a:buChar char="•"/>
            </a:pPr>
            <a:r>
              <a:rPr lang="en-US" dirty="0"/>
              <a:t>SaaS can be described as software that </a:t>
            </a:r>
            <a:r>
              <a:rPr lang="en-US" b="1" dirty="0"/>
              <a:t>is deployed on a hosted service </a:t>
            </a:r>
            <a:r>
              <a:rPr lang="en-US" dirty="0"/>
              <a:t>and can be </a:t>
            </a:r>
            <a:r>
              <a:rPr lang="en-US" b="1" dirty="0"/>
              <a:t>accessed globally over the Internet, most often in a browser.</a:t>
            </a:r>
            <a:endParaRPr lang="en-US" sz="2000" b="1" dirty="0"/>
          </a:p>
          <a:p>
            <a:pPr>
              <a:buFont typeface="Arial" panose="020B0604020202020204" pitchFamily="34" charset="0"/>
              <a:buChar char="•"/>
            </a:pPr>
            <a:r>
              <a:rPr lang="en-US" dirty="0"/>
              <a:t>Every computer user is familiar with SaaS systems, which are either replacements or substitutes for </a:t>
            </a:r>
            <a:r>
              <a:rPr lang="en-IN" dirty="0"/>
              <a:t>locally installed software.</a:t>
            </a:r>
          </a:p>
          <a:p>
            <a:pPr>
              <a:buFont typeface="Arial" panose="020B0604020202020204" pitchFamily="34" charset="0"/>
              <a:buChar char="•"/>
            </a:pPr>
            <a:r>
              <a:rPr lang="en-US" dirty="0"/>
              <a:t>Examples of SaaS software for end-users are Google Docs, Gmail and Calendar, YouTube, etc.</a:t>
            </a:r>
            <a:endParaRPr lang="en-US" sz="2000" dirty="0"/>
          </a:p>
          <a:p>
            <a:pPr marL="0" indent="0">
              <a:buClr>
                <a:srgbClr val="101141"/>
              </a:buClr>
              <a:buSzPct val="100000"/>
              <a:defRPr sz="1800"/>
            </a:pPr>
            <a:endParaRPr lang="en-US" dirty="0"/>
          </a:p>
        </p:txBody>
      </p:sp>
      <p:sp>
        <p:nvSpPr>
          <p:cNvPr id="87" name="Shape 87"/>
          <p:cNvSpPr/>
          <p:nvPr/>
        </p:nvSpPr>
        <p:spPr>
          <a:xfrm>
            <a:off x="1828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What is SaaS?</a:t>
            </a:r>
            <a:endParaRPr sz="3600" b="1" spc="-200" dirty="0">
              <a:latin typeface="Arial"/>
              <a:ea typeface="Arial"/>
              <a:cs typeface="Arial"/>
              <a:sym typeface="Arial"/>
            </a:endParaRPr>
          </a:p>
        </p:txBody>
      </p:sp>
      <p:sp>
        <p:nvSpPr>
          <p:cNvPr id="88" name="Shape 88"/>
          <p:cNvSpPr>
            <a:spLocks noGrp="1"/>
          </p:cNvSpPr>
          <p:nvPr>
            <p:ph type="sldNum" sz="quarter" idx="2"/>
          </p:nvPr>
        </p:nvSpPr>
        <p:spPr>
          <a:xfrm>
            <a:off x="10261600" y="6171686"/>
            <a:ext cx="2844800" cy="369332"/>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pPr lvl="0">
                <a:defRPr sz="1800">
                  <a:solidFill>
                    <a:srgbClr val="000000"/>
                  </a:solidFill>
                </a:defRPr>
              </a:pPr>
              <a:t>71</a:t>
            </a:fld>
            <a:endParaRPr/>
          </a:p>
        </p:txBody>
      </p:sp>
    </p:spTree>
    <p:extLst>
      <p:ext uri="{BB962C8B-B14F-4D97-AF65-F5344CB8AC3E}">
        <p14:creationId xmlns:p14="http://schemas.microsoft.com/office/powerpoint/2010/main" val="2048462519"/>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4400" dirty="0"/>
              <a:t>SaaS cloud Model</a:t>
            </a:r>
            <a:endParaRPr lang="en-IN" sz="44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72</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1291771" y="1668525"/>
            <a:ext cx="8723086" cy="4267817"/>
          </a:xfrm>
          <a:prstGeom prst="rect">
            <a:avLst/>
          </a:prstGeom>
        </p:spPr>
      </p:pic>
    </p:spTree>
    <p:extLst>
      <p:ext uri="{BB962C8B-B14F-4D97-AF65-F5344CB8AC3E}">
        <p14:creationId xmlns:p14="http://schemas.microsoft.com/office/powerpoint/2010/main" val="39099819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body" idx="1"/>
          </p:nvPr>
        </p:nvSpPr>
        <p:spPr>
          <a:xfrm>
            <a:off x="464457" y="1388126"/>
            <a:ext cx="9597615" cy="4784075"/>
          </a:xfrm>
          <a:prstGeom prst="rect">
            <a:avLst/>
          </a:prstGeom>
        </p:spPr>
        <p:txBody>
          <a:bodyPr>
            <a:normAutofit fontScale="92500"/>
          </a:bodyPr>
          <a:lstStyle/>
          <a:p>
            <a:pPr marL="457200" indent="-457200">
              <a:buFont typeface="+mj-lt"/>
              <a:buAutoNum type="arabicPeriod"/>
            </a:pPr>
            <a:r>
              <a:rPr lang="en-US" dirty="0">
                <a:latin typeface="+mn-lt"/>
              </a:rPr>
              <a:t>The software is available over the Internet globally through a browser on demand.</a:t>
            </a:r>
          </a:p>
          <a:p>
            <a:r>
              <a:rPr lang="en-US" b="1" dirty="0">
                <a:latin typeface="+mn-lt"/>
              </a:rPr>
              <a:t>2. </a:t>
            </a:r>
            <a:r>
              <a:rPr lang="en-US" dirty="0">
                <a:latin typeface="+mn-lt"/>
              </a:rPr>
              <a:t>The typical license is </a:t>
            </a:r>
            <a:r>
              <a:rPr lang="en-US" b="1" dirty="0">
                <a:latin typeface="+mn-lt"/>
              </a:rPr>
              <a:t>subscription-based or usage-based </a:t>
            </a:r>
            <a:r>
              <a:rPr lang="en-US" dirty="0">
                <a:latin typeface="+mn-lt"/>
              </a:rPr>
              <a:t>and is billed on a recurring basis. In a small number of cases a flat fee may be changed, often coupled with a maintenance fee. </a:t>
            </a:r>
          </a:p>
          <a:p>
            <a:r>
              <a:rPr lang="en-US" b="1" dirty="0">
                <a:latin typeface="+mn-lt"/>
              </a:rPr>
              <a:t>3. </a:t>
            </a:r>
            <a:r>
              <a:rPr lang="en-US" dirty="0">
                <a:latin typeface="+mn-lt"/>
              </a:rPr>
              <a:t>The software and the service are monitored and maintained by the vendor, regardless of where all the different software components are running.</a:t>
            </a:r>
          </a:p>
          <a:p>
            <a:r>
              <a:rPr lang="en-US" dirty="0">
                <a:latin typeface="+mn-lt"/>
              </a:rPr>
              <a:t>     There may be executable client-side code, but the user isn’t responsible for maintaining that code or its interaction with the service.</a:t>
            </a:r>
          </a:p>
          <a:p>
            <a:r>
              <a:rPr lang="en-US" b="1" dirty="0">
                <a:latin typeface="+mn-lt"/>
              </a:rPr>
              <a:t>4. </a:t>
            </a:r>
            <a:r>
              <a:rPr lang="en-US" dirty="0">
                <a:latin typeface="+mn-lt"/>
              </a:rPr>
              <a:t>Reduced distribution and maintenance costs and minimal end-user system costs generally make SaaS applications cheaper to use than their shrink-wrapped versions.</a:t>
            </a:r>
          </a:p>
        </p:txBody>
      </p:sp>
      <p:sp>
        <p:nvSpPr>
          <p:cNvPr id="87" name="Shape 87"/>
          <p:cNvSpPr/>
          <p:nvPr/>
        </p:nvSpPr>
        <p:spPr>
          <a:xfrm>
            <a:off x="1828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SaaS Characteristics</a:t>
            </a:r>
            <a:endParaRPr sz="3600" b="1" spc="-200" dirty="0">
              <a:latin typeface="Arial"/>
              <a:ea typeface="Arial"/>
              <a:cs typeface="Arial"/>
              <a:sym typeface="Arial"/>
            </a:endParaRPr>
          </a:p>
        </p:txBody>
      </p:sp>
      <p:sp>
        <p:nvSpPr>
          <p:cNvPr id="88" name="Shape 88"/>
          <p:cNvSpPr>
            <a:spLocks noGrp="1"/>
          </p:cNvSpPr>
          <p:nvPr>
            <p:ph type="sldNum" sz="quarter" idx="2"/>
          </p:nvPr>
        </p:nvSpPr>
        <p:spPr>
          <a:xfrm>
            <a:off x="10261600" y="6171686"/>
            <a:ext cx="2844800" cy="369332"/>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pPr lvl="0">
                <a:defRPr sz="1800">
                  <a:solidFill>
                    <a:srgbClr val="000000"/>
                  </a:solidFill>
                </a:defRPr>
              </a:pPr>
              <a:t>73</a:t>
            </a:fld>
            <a:endParaRPr/>
          </a:p>
        </p:txBody>
      </p:sp>
    </p:spTree>
    <p:extLst>
      <p:ext uri="{BB962C8B-B14F-4D97-AF65-F5344CB8AC3E}">
        <p14:creationId xmlns:p14="http://schemas.microsoft.com/office/powerpoint/2010/main" val="2477618475"/>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body" idx="1"/>
          </p:nvPr>
        </p:nvSpPr>
        <p:spPr>
          <a:xfrm>
            <a:off x="464457" y="1388126"/>
            <a:ext cx="9597615" cy="4784075"/>
          </a:xfrm>
          <a:prstGeom prst="rect">
            <a:avLst/>
          </a:prstGeom>
        </p:spPr>
        <p:txBody>
          <a:bodyPr>
            <a:normAutofit/>
          </a:bodyPr>
          <a:lstStyle/>
          <a:p>
            <a:r>
              <a:rPr lang="en-US" dirty="0"/>
              <a:t>5. Automated </a:t>
            </a:r>
            <a:r>
              <a:rPr lang="en-US" dirty="0">
                <a:latin typeface="+mn-lt"/>
              </a:rPr>
              <a:t>upgrades, updates, and patch management and much faster rollout of changes.</a:t>
            </a:r>
          </a:p>
          <a:p>
            <a:r>
              <a:rPr lang="en-US" b="1" dirty="0">
                <a:latin typeface="+mn-lt"/>
              </a:rPr>
              <a:t>6. </a:t>
            </a:r>
            <a:r>
              <a:rPr lang="en-US" dirty="0">
                <a:latin typeface="+mn-lt"/>
              </a:rPr>
              <a:t>SaaS applications often have a much lower barrier to entry than their locally installed competitors, a known recurring cost, and they scale on demand (a property of cloud </a:t>
            </a:r>
            <a:r>
              <a:rPr lang="en-IN" dirty="0">
                <a:latin typeface="+mn-lt"/>
              </a:rPr>
              <a:t>computing in general).</a:t>
            </a:r>
          </a:p>
          <a:p>
            <a:r>
              <a:rPr lang="en-US" b="1" dirty="0">
                <a:latin typeface="+mn-lt"/>
              </a:rPr>
              <a:t>7. </a:t>
            </a:r>
            <a:r>
              <a:rPr lang="en-US" dirty="0">
                <a:latin typeface="+mn-lt"/>
              </a:rPr>
              <a:t>All users have the same version of the software so each user’s software is compatible with </a:t>
            </a:r>
            <a:r>
              <a:rPr lang="en-IN" dirty="0">
                <a:latin typeface="+mn-lt"/>
              </a:rPr>
              <a:t>another’s.</a:t>
            </a:r>
          </a:p>
          <a:p>
            <a:r>
              <a:rPr lang="en-US" b="1" dirty="0">
                <a:latin typeface="+mn-lt"/>
              </a:rPr>
              <a:t>8. </a:t>
            </a:r>
            <a:r>
              <a:rPr lang="en-US" dirty="0">
                <a:latin typeface="+mn-lt"/>
              </a:rPr>
              <a:t>SaaS supports multiple users and provides a shared data model through a single-instance, </a:t>
            </a:r>
            <a:r>
              <a:rPr lang="en-IN" dirty="0">
                <a:latin typeface="+mn-lt"/>
              </a:rPr>
              <a:t>multi-tenancy model.</a:t>
            </a:r>
            <a:endParaRPr lang="en-US" dirty="0">
              <a:latin typeface="+mn-lt"/>
            </a:endParaRPr>
          </a:p>
        </p:txBody>
      </p:sp>
      <p:sp>
        <p:nvSpPr>
          <p:cNvPr id="87" name="Shape 87"/>
          <p:cNvSpPr/>
          <p:nvPr/>
        </p:nvSpPr>
        <p:spPr>
          <a:xfrm>
            <a:off x="1828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SaaS Characteristics (</a:t>
            </a:r>
            <a:r>
              <a:rPr lang="en-US" sz="3600" b="1" spc="-200" dirty="0" err="1">
                <a:latin typeface="Arial"/>
                <a:ea typeface="Arial"/>
                <a:cs typeface="Arial"/>
                <a:sym typeface="Arial"/>
              </a:rPr>
              <a:t>Cont</a:t>
            </a:r>
            <a:r>
              <a:rPr lang="en-US" sz="3600" b="1" spc="-200" dirty="0">
                <a:latin typeface="Arial"/>
                <a:ea typeface="Arial"/>
                <a:cs typeface="Arial"/>
                <a:sym typeface="Arial"/>
              </a:rPr>
              <a:t>…)</a:t>
            </a:r>
            <a:endParaRPr sz="3600" b="1" spc="-200" dirty="0">
              <a:latin typeface="Arial"/>
              <a:ea typeface="Arial"/>
              <a:cs typeface="Arial"/>
              <a:sym typeface="Arial"/>
            </a:endParaRPr>
          </a:p>
        </p:txBody>
      </p:sp>
      <p:sp>
        <p:nvSpPr>
          <p:cNvPr id="88" name="Shape 88"/>
          <p:cNvSpPr>
            <a:spLocks noGrp="1"/>
          </p:cNvSpPr>
          <p:nvPr>
            <p:ph type="sldNum" sz="quarter" idx="2"/>
          </p:nvPr>
        </p:nvSpPr>
        <p:spPr>
          <a:xfrm>
            <a:off x="10261600" y="6171686"/>
            <a:ext cx="2844800" cy="369332"/>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pPr lvl="0">
                <a:defRPr sz="1800">
                  <a:solidFill>
                    <a:srgbClr val="000000"/>
                  </a:solidFill>
                </a:defRPr>
              </a:pPr>
              <a:t>74</a:t>
            </a:fld>
            <a:endParaRPr/>
          </a:p>
        </p:txBody>
      </p:sp>
    </p:spTree>
    <p:extLst>
      <p:ext uri="{BB962C8B-B14F-4D97-AF65-F5344CB8AC3E}">
        <p14:creationId xmlns:p14="http://schemas.microsoft.com/office/powerpoint/2010/main" val="993833773"/>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p:nvPr/>
        </p:nvSpPr>
        <p:spPr>
          <a:xfrm>
            <a:off x="1828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SaaS – How is it delivered</a:t>
            </a:r>
            <a:endParaRPr sz="3600" b="1" spc="-200" dirty="0">
              <a:latin typeface="Arial"/>
              <a:ea typeface="Arial"/>
              <a:cs typeface="Arial"/>
              <a:sym typeface="Arial"/>
            </a:endParaRPr>
          </a:p>
        </p:txBody>
      </p:sp>
      <p:sp>
        <p:nvSpPr>
          <p:cNvPr id="88" name="Shape 88"/>
          <p:cNvSpPr>
            <a:spLocks noGrp="1"/>
          </p:cNvSpPr>
          <p:nvPr>
            <p:ph type="sldNum" sz="quarter" idx="2"/>
          </p:nvPr>
        </p:nvSpPr>
        <p:spPr>
          <a:xfrm>
            <a:off x="10261600" y="6171686"/>
            <a:ext cx="2844800" cy="369332"/>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pPr lvl="0">
                <a:defRPr sz="1800">
                  <a:solidFill>
                    <a:srgbClr val="000000"/>
                  </a:solidFill>
                </a:defRPr>
              </a:pPr>
              <a:t>75</a:t>
            </a:fld>
            <a:endParaRPr/>
          </a:p>
        </p:txBody>
      </p:sp>
      <p:sp>
        <p:nvSpPr>
          <p:cNvPr id="2" name="TextBox 1"/>
          <p:cNvSpPr txBox="1"/>
          <p:nvPr/>
        </p:nvSpPr>
        <p:spPr>
          <a:xfrm>
            <a:off x="159657" y="1553029"/>
            <a:ext cx="11524343" cy="2308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buClr>
                <a:srgbClr val="101141"/>
              </a:buClr>
              <a:buSzPct val="100000"/>
              <a:buFont typeface="Arial"/>
              <a:buChar char="•"/>
              <a:defRPr sz="1800"/>
            </a:pPr>
            <a:r>
              <a:rPr lang="en-US" sz="2400" dirty="0"/>
              <a:t>The SaaS based software is delivered to the users with the help of internet.</a:t>
            </a:r>
            <a:endParaRPr lang="en-IN" sz="2400" dirty="0"/>
          </a:p>
          <a:p>
            <a:pPr>
              <a:buClr>
                <a:srgbClr val="101141"/>
              </a:buClr>
              <a:buSzPct val="100000"/>
              <a:buFont typeface="Arial"/>
              <a:buChar char="•"/>
              <a:defRPr sz="1800"/>
            </a:pPr>
            <a:r>
              <a:rPr lang="en-IN" sz="2400" dirty="0"/>
              <a:t>Traditional desktop applications </a:t>
            </a:r>
            <a:r>
              <a:rPr lang="en-US" sz="2400" dirty="0"/>
              <a:t>such as word processing and spreadsheet can now be accessed </a:t>
            </a:r>
            <a:r>
              <a:rPr lang="en-US" sz="2400" b="1" dirty="0"/>
              <a:t>as a service in the Web</a:t>
            </a:r>
            <a:r>
              <a:rPr lang="en-US" sz="2400" dirty="0"/>
              <a:t>. </a:t>
            </a:r>
          </a:p>
          <a:p>
            <a:pPr>
              <a:buClr>
                <a:srgbClr val="101141"/>
              </a:buClr>
              <a:buSzPct val="100000"/>
              <a:buFont typeface="Arial"/>
              <a:buChar char="•"/>
              <a:defRPr sz="1800"/>
            </a:pPr>
            <a:r>
              <a:rPr lang="en-US" sz="2400" dirty="0"/>
              <a:t>This model of delivering applications, alleviates the burden of software maintenance for customers and simplifies development and testing for providers</a:t>
            </a:r>
            <a:r>
              <a:rPr lang="en-IN" sz="2400" dirty="0"/>
              <a:t>.</a:t>
            </a:r>
            <a:endParaRPr lang="en-US" sz="2400" dirty="0"/>
          </a:p>
          <a:p>
            <a:pPr marL="0" marR="0" indent="0" algn="l" defTabSz="914400" rtl="0" fontAlgn="auto" latinLnBrk="1" hangingPunct="0">
              <a:lnSpc>
                <a:spcPct val="100000"/>
              </a:lnSpc>
              <a:spcBef>
                <a:spcPts val="0"/>
              </a:spcBef>
              <a:spcAft>
                <a:spcPts val="0"/>
              </a:spcAft>
              <a:buClrTx/>
              <a:buSzTx/>
              <a:buFontTx/>
              <a:buNone/>
              <a:tabLst/>
            </a:pPr>
            <a:endParaRPr kumimoji="0" lang="en-IN" sz="24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661289967"/>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buFont typeface="Arial" panose="020B0604020202020204" pitchFamily="34" charset="0"/>
              <a:buChar char="•"/>
            </a:pPr>
            <a:r>
              <a:rPr lang="en-IN" dirty="0"/>
              <a:t>Some SaaS solutions expose </a:t>
            </a:r>
            <a:r>
              <a:rPr lang="en-US" dirty="0"/>
              <a:t>Application Programming Interfaces</a:t>
            </a:r>
            <a:r>
              <a:rPr lang="en-US" b="1" dirty="0"/>
              <a:t> (API) to developers to allow them to create custom composite applications</a:t>
            </a:r>
            <a:r>
              <a:rPr lang="en-US" dirty="0"/>
              <a:t>.</a:t>
            </a:r>
          </a:p>
          <a:p>
            <a:pPr>
              <a:buFont typeface="Arial" panose="020B0604020202020204" pitchFamily="34" charset="0"/>
              <a:buChar char="•"/>
            </a:pPr>
            <a:r>
              <a:rPr lang="en-US" dirty="0"/>
              <a:t>These APIs may alter the security model used, the data schema, workflow characteristics, and other fundamental features of the service’s expression as experienced by the user.</a:t>
            </a:r>
          </a:p>
          <a:p>
            <a:pPr>
              <a:buFont typeface="Arial" panose="020B0604020202020204" pitchFamily="34" charset="0"/>
              <a:buChar char="•"/>
            </a:pPr>
            <a:r>
              <a:rPr lang="en-US" dirty="0"/>
              <a:t>Examples of an SaaS platform with an exposed API are </a:t>
            </a:r>
            <a:r>
              <a:rPr lang="en-US" b="1" dirty="0"/>
              <a:t>Salesforce.com</a:t>
            </a:r>
            <a:r>
              <a:rPr lang="en-US" dirty="0"/>
              <a:t> and </a:t>
            </a:r>
            <a:r>
              <a:rPr lang="en-US" b="1" dirty="0"/>
              <a:t>Quicken.com</a:t>
            </a:r>
            <a:r>
              <a:rPr lang="en-US" dirty="0"/>
              <a:t>. </a:t>
            </a:r>
            <a:endParaRPr lang="en-IN" dirty="0"/>
          </a:p>
        </p:txBody>
      </p:sp>
      <p:sp>
        <p:nvSpPr>
          <p:cNvPr id="3" name="Slide Number Placeholder 2"/>
          <p:cNvSpPr>
            <a:spLocks noGrp="1"/>
          </p:cNvSpPr>
          <p:nvPr>
            <p:ph type="sldNum" sz="quarter" idx="2"/>
          </p:nvPr>
        </p:nvSpPr>
        <p:spPr/>
        <p:txBody>
          <a:bodyPr/>
          <a:lstStyle/>
          <a:p>
            <a:fld id="{86CB4B4D-7CA3-9044-876B-883B54F8677D}" type="slidenum">
              <a:rPr lang="en-IN" smtClean="0"/>
              <a:pPr/>
              <a:t>76</a:t>
            </a:fld>
            <a:endParaRPr lang="en-IN"/>
          </a:p>
        </p:txBody>
      </p:sp>
      <p:sp>
        <p:nvSpPr>
          <p:cNvPr id="5" name="Shape 87"/>
          <p:cNvSpPr/>
          <p:nvPr/>
        </p:nvSpPr>
        <p:spPr>
          <a:xfrm>
            <a:off x="1828800" y="152400"/>
            <a:ext cx="88392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Customization Support for SaaS</a:t>
            </a:r>
            <a:endParaRPr sz="3600" b="1" spc="-200" dirty="0">
              <a:latin typeface="Arial"/>
              <a:ea typeface="Arial"/>
              <a:cs typeface="Arial"/>
              <a:sym typeface="Arial"/>
            </a:endParaRPr>
          </a:p>
        </p:txBody>
      </p:sp>
    </p:spTree>
    <p:extLst>
      <p:ext uri="{BB962C8B-B14F-4D97-AF65-F5344CB8AC3E}">
        <p14:creationId xmlns:p14="http://schemas.microsoft.com/office/powerpoint/2010/main" val="236665469"/>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body" idx="1"/>
          </p:nvPr>
        </p:nvSpPr>
        <p:spPr>
          <a:xfrm>
            <a:off x="1828800" y="1388126"/>
            <a:ext cx="8233272" cy="5026323"/>
          </a:xfrm>
          <a:prstGeom prst="rect">
            <a:avLst/>
          </a:prstGeom>
        </p:spPr>
        <p:txBody>
          <a:bodyPr>
            <a:noAutofit/>
          </a:bodyPr>
          <a:lstStyle/>
          <a:p>
            <a:pPr marL="0" indent="0">
              <a:buClr>
                <a:srgbClr val="101141"/>
              </a:buClr>
              <a:buSzPct val="100000"/>
              <a:defRPr sz="1800"/>
            </a:pPr>
            <a:r>
              <a:rPr lang="en-IN" sz="2800" b="1" u="sng" dirty="0"/>
              <a:t>Scaling the application:</a:t>
            </a:r>
          </a:p>
          <a:p>
            <a:pPr marL="0" indent="0">
              <a:buClr>
                <a:srgbClr val="101141"/>
              </a:buClr>
              <a:buSzPct val="100000"/>
              <a:defRPr sz="1800"/>
            </a:pPr>
            <a:r>
              <a:rPr lang="en-IN" sz="2800" dirty="0"/>
              <a:t>- Maximizing concurrency, and using application resources more efficiently, i.e. optimizing locking duration, sharing pooled resources such as threads and network connections, caching reference data, and partitioning large databases.</a:t>
            </a:r>
            <a:endParaRPr lang="en-US" sz="2800" dirty="0"/>
          </a:p>
        </p:txBody>
      </p:sp>
      <p:sp>
        <p:nvSpPr>
          <p:cNvPr id="87" name="Shape 87"/>
          <p:cNvSpPr/>
          <p:nvPr/>
        </p:nvSpPr>
        <p:spPr>
          <a:xfrm>
            <a:off x="1828800" y="152400"/>
            <a:ext cx="8233272"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SaaS  Application Architecture</a:t>
            </a:r>
            <a:endParaRPr sz="3600" b="1" spc="-200" dirty="0">
              <a:latin typeface="Arial"/>
              <a:ea typeface="Arial"/>
              <a:cs typeface="Arial"/>
              <a:sym typeface="Arial"/>
            </a:endParaRPr>
          </a:p>
        </p:txBody>
      </p:sp>
      <p:sp>
        <p:nvSpPr>
          <p:cNvPr id="88" name="Shape 88"/>
          <p:cNvSpPr>
            <a:spLocks noGrp="1"/>
          </p:cNvSpPr>
          <p:nvPr>
            <p:ph type="sldNum" sz="quarter" idx="2"/>
          </p:nvPr>
        </p:nvSpPr>
        <p:spPr>
          <a:xfrm>
            <a:off x="10261600" y="6171686"/>
            <a:ext cx="2844800" cy="369332"/>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pPr lvl="0">
                <a:defRPr sz="1800">
                  <a:solidFill>
                    <a:srgbClr val="000000"/>
                  </a:solidFill>
                </a:defRPr>
              </a:pPr>
              <a:t>77</a:t>
            </a:fld>
            <a:endParaRPr/>
          </a:p>
        </p:txBody>
      </p:sp>
    </p:spTree>
    <p:extLst>
      <p:ext uri="{BB962C8B-B14F-4D97-AF65-F5344CB8AC3E}">
        <p14:creationId xmlns:p14="http://schemas.microsoft.com/office/powerpoint/2010/main" val="868286501"/>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body" idx="1"/>
          </p:nvPr>
        </p:nvSpPr>
        <p:spPr>
          <a:xfrm>
            <a:off x="1828800" y="1388126"/>
            <a:ext cx="8233272" cy="5026323"/>
          </a:xfrm>
          <a:prstGeom prst="rect">
            <a:avLst/>
          </a:prstGeom>
        </p:spPr>
        <p:txBody>
          <a:bodyPr>
            <a:noAutofit/>
          </a:bodyPr>
          <a:lstStyle/>
          <a:p>
            <a:pPr marL="0" indent="0">
              <a:buClr>
                <a:srgbClr val="101141"/>
              </a:buClr>
              <a:buSzPct val="100000"/>
              <a:defRPr sz="1800"/>
            </a:pPr>
            <a:r>
              <a:rPr lang="en-IN" sz="2800" b="1" u="sng" dirty="0"/>
              <a:t>Multi-tenancy</a:t>
            </a:r>
            <a:r>
              <a:rPr lang="en-IN" sz="2800" u="sng" dirty="0"/>
              <a:t> :</a:t>
            </a:r>
          </a:p>
          <a:p>
            <a:pPr marL="285750" indent="-285750">
              <a:buClr>
                <a:srgbClr val="101141"/>
              </a:buClr>
              <a:buSzPct val="100000"/>
              <a:buFont typeface="Arial" panose="020B0604020202020204" pitchFamily="34" charset="0"/>
              <a:buChar char="•"/>
              <a:defRPr sz="1800"/>
            </a:pPr>
            <a:r>
              <a:rPr lang="en-IN" sz="2800" dirty="0"/>
              <a:t>One application instance must be able to accommodate users from multiple other companies at the same time</a:t>
            </a:r>
          </a:p>
          <a:p>
            <a:pPr marL="285750" indent="-285750">
              <a:buClr>
                <a:srgbClr val="101141"/>
              </a:buClr>
              <a:buSzPct val="100000"/>
              <a:buFont typeface="Arial" panose="020B0604020202020204" pitchFamily="34" charset="0"/>
              <a:buChar char="•"/>
              <a:defRPr sz="1800"/>
            </a:pPr>
            <a:r>
              <a:rPr lang="en-IN" sz="2800" dirty="0"/>
              <a:t>All transparent to any of the users. </a:t>
            </a:r>
          </a:p>
          <a:p>
            <a:pPr marL="285750" indent="-285750">
              <a:buClr>
                <a:srgbClr val="101141"/>
              </a:buClr>
              <a:buSzPct val="100000"/>
              <a:buFont typeface="Arial" panose="020B0604020202020204" pitchFamily="34" charset="0"/>
              <a:buChar char="•"/>
              <a:defRPr sz="1800"/>
            </a:pPr>
            <a:r>
              <a:rPr lang="en-IN" sz="2800" dirty="0"/>
              <a:t>This requires an architecture that maximizes the sharing of resources across tenants  and yet should be able to differentiate data belonging to different customers.</a:t>
            </a:r>
          </a:p>
        </p:txBody>
      </p:sp>
      <p:sp>
        <p:nvSpPr>
          <p:cNvPr id="87" name="Shape 87"/>
          <p:cNvSpPr/>
          <p:nvPr/>
        </p:nvSpPr>
        <p:spPr>
          <a:xfrm>
            <a:off x="1828800" y="152400"/>
            <a:ext cx="7721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SaaS  Application Architecture (</a:t>
            </a:r>
            <a:r>
              <a:rPr lang="en-US" sz="3600" b="1" spc="-200" dirty="0" err="1">
                <a:latin typeface="Arial"/>
                <a:ea typeface="Arial"/>
                <a:cs typeface="Arial"/>
                <a:sym typeface="Arial"/>
              </a:rPr>
              <a:t>Cont</a:t>
            </a:r>
            <a:r>
              <a:rPr lang="en-US" sz="3600" b="1" spc="-200" dirty="0">
                <a:latin typeface="Arial"/>
                <a:ea typeface="Arial"/>
                <a:cs typeface="Arial"/>
                <a:sym typeface="Arial"/>
              </a:rPr>
              <a:t>…)</a:t>
            </a:r>
            <a:endParaRPr sz="3600" b="1" spc="-200" dirty="0">
              <a:latin typeface="Arial"/>
              <a:ea typeface="Arial"/>
              <a:cs typeface="Arial"/>
              <a:sym typeface="Arial"/>
            </a:endParaRPr>
          </a:p>
        </p:txBody>
      </p:sp>
      <p:sp>
        <p:nvSpPr>
          <p:cNvPr id="88" name="Shape 88"/>
          <p:cNvSpPr>
            <a:spLocks noGrp="1"/>
          </p:cNvSpPr>
          <p:nvPr>
            <p:ph type="sldNum" sz="quarter" idx="2"/>
          </p:nvPr>
        </p:nvSpPr>
        <p:spPr>
          <a:xfrm>
            <a:off x="10261600" y="6171686"/>
            <a:ext cx="2844800" cy="369332"/>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pPr lvl="0">
                <a:defRPr sz="1800">
                  <a:solidFill>
                    <a:srgbClr val="000000"/>
                  </a:solidFill>
                </a:defRPr>
              </a:pPr>
              <a:t>78</a:t>
            </a:fld>
            <a:endParaRPr/>
          </a:p>
        </p:txBody>
      </p:sp>
    </p:spTree>
    <p:extLst>
      <p:ext uri="{BB962C8B-B14F-4D97-AF65-F5344CB8AC3E}">
        <p14:creationId xmlns:p14="http://schemas.microsoft.com/office/powerpoint/2010/main" val="49390937"/>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body" idx="1"/>
          </p:nvPr>
        </p:nvSpPr>
        <p:spPr>
          <a:xfrm>
            <a:off x="1828800" y="1388126"/>
            <a:ext cx="8233272" cy="5026323"/>
          </a:xfrm>
          <a:prstGeom prst="rect">
            <a:avLst/>
          </a:prstGeom>
        </p:spPr>
        <p:txBody>
          <a:bodyPr>
            <a:noAutofit/>
          </a:bodyPr>
          <a:lstStyle/>
          <a:p>
            <a:pPr marL="0" indent="0">
              <a:buClr>
                <a:srgbClr val="101141"/>
              </a:buClr>
              <a:buSzPct val="100000"/>
              <a:defRPr sz="1800"/>
            </a:pPr>
            <a:r>
              <a:rPr lang="en-IN" sz="2300" b="1" u="sng" dirty="0"/>
              <a:t>Configurable:</a:t>
            </a:r>
            <a:r>
              <a:rPr lang="en-IN" sz="2300" dirty="0"/>
              <a:t> </a:t>
            </a:r>
          </a:p>
          <a:p>
            <a:pPr marL="285750" indent="-285750">
              <a:buClr>
                <a:srgbClr val="101141"/>
              </a:buClr>
              <a:buSzPct val="100000"/>
              <a:buFont typeface="Arial" panose="020B0604020202020204" pitchFamily="34" charset="0"/>
              <a:buChar char="•"/>
              <a:defRPr sz="1800"/>
            </a:pPr>
            <a:r>
              <a:rPr lang="en-IN" sz="2300" dirty="0"/>
              <a:t>To customize the application for one customer will change the application for other customers as well. </a:t>
            </a:r>
          </a:p>
          <a:p>
            <a:pPr marL="285750" indent="-285750">
              <a:buClr>
                <a:srgbClr val="101141"/>
              </a:buClr>
              <a:buSzPct val="100000"/>
              <a:buFont typeface="Arial" panose="020B0604020202020204" pitchFamily="34" charset="0"/>
              <a:buChar char="•"/>
              <a:defRPr sz="1800"/>
            </a:pPr>
            <a:r>
              <a:rPr lang="en-IN" sz="2300" dirty="0"/>
              <a:t>Traditionally customizing an application would mean code changes</a:t>
            </a:r>
          </a:p>
          <a:p>
            <a:pPr marL="285750" indent="-285750">
              <a:buClr>
                <a:srgbClr val="101141"/>
              </a:buClr>
              <a:buSzPct val="100000"/>
              <a:buFont typeface="Arial" panose="020B0604020202020204" pitchFamily="34" charset="0"/>
              <a:buChar char="•"/>
              <a:defRPr sz="1800"/>
            </a:pPr>
            <a:r>
              <a:rPr lang="en-IN" sz="2300" dirty="0"/>
              <a:t>Each customer uses metadata to configure the way the application appears and behaves for its users. </a:t>
            </a:r>
          </a:p>
          <a:p>
            <a:pPr marL="285750" indent="-285750">
              <a:buClr>
                <a:srgbClr val="101141"/>
              </a:buClr>
              <a:buSzPct val="100000"/>
              <a:buFont typeface="Arial" panose="020B0604020202020204" pitchFamily="34" charset="0"/>
              <a:buChar char="•"/>
              <a:defRPr sz="1800"/>
            </a:pPr>
            <a:r>
              <a:rPr lang="en-IN" sz="2300" dirty="0"/>
              <a:t>Customers configuring applications must be simple and easy without incurring extra development or operation costs</a:t>
            </a:r>
          </a:p>
        </p:txBody>
      </p:sp>
      <p:sp>
        <p:nvSpPr>
          <p:cNvPr id="87" name="Shape 87"/>
          <p:cNvSpPr/>
          <p:nvPr/>
        </p:nvSpPr>
        <p:spPr>
          <a:xfrm>
            <a:off x="1828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marL="342900" indent="-685800">
              <a:lnSpc>
                <a:spcPts val="3600"/>
              </a:lnSpc>
            </a:pPr>
            <a:r>
              <a:rPr lang="en-US" sz="3600" b="1" spc="-200" dirty="0">
                <a:latin typeface="Arial"/>
                <a:ea typeface="Arial"/>
                <a:cs typeface="Arial"/>
                <a:sym typeface="Arial"/>
              </a:rPr>
              <a:t>SaaS  Application Architecture</a:t>
            </a:r>
            <a:endParaRPr sz="3600" b="1" spc="-200" dirty="0">
              <a:latin typeface="Arial"/>
              <a:ea typeface="Arial"/>
              <a:cs typeface="Arial"/>
              <a:sym typeface="Arial"/>
            </a:endParaRPr>
          </a:p>
        </p:txBody>
      </p:sp>
      <p:sp>
        <p:nvSpPr>
          <p:cNvPr id="88" name="Shape 88"/>
          <p:cNvSpPr>
            <a:spLocks noGrp="1"/>
          </p:cNvSpPr>
          <p:nvPr>
            <p:ph type="sldNum" sz="quarter" idx="2"/>
          </p:nvPr>
        </p:nvSpPr>
        <p:spPr>
          <a:xfrm>
            <a:off x="10261600" y="6171686"/>
            <a:ext cx="2844800" cy="369332"/>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a:pPr lvl="0">
                <a:defRPr sz="1800">
                  <a:solidFill>
                    <a:srgbClr val="000000"/>
                  </a:solidFill>
                </a:defRPr>
              </a:pPr>
              <a:t>79</a:t>
            </a:fld>
            <a:endParaRPr/>
          </a:p>
        </p:txBody>
      </p:sp>
    </p:spTree>
    <p:extLst>
      <p:ext uri="{BB962C8B-B14F-4D97-AF65-F5344CB8AC3E}">
        <p14:creationId xmlns:p14="http://schemas.microsoft.com/office/powerpoint/2010/main" val="306409756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p:cNvSpPr>
          <p:nvPr>
            <p:ph type="body" idx="1"/>
          </p:nvPr>
        </p:nvSpPr>
        <p:spPr>
          <a:xfrm>
            <a:off x="1828800" y="1493838"/>
            <a:ext cx="8610600" cy="4906963"/>
          </a:xfrm>
          <a:prstGeom prst="rect">
            <a:avLst/>
          </a:prstGeom>
        </p:spPr>
        <p:txBody>
          <a:bodyPr/>
          <a:lstStyle/>
          <a:p>
            <a:pPr lvl="0">
              <a:lnSpc>
                <a:spcPct val="80000"/>
              </a:lnSpc>
              <a:defRPr sz="1800"/>
            </a:pPr>
            <a:r>
              <a:rPr sz="2200" b="1" dirty="0"/>
              <a:t>Advantages</a:t>
            </a:r>
          </a:p>
          <a:p>
            <a:pPr lvl="0">
              <a:lnSpc>
                <a:spcPct val="80000"/>
              </a:lnSpc>
              <a:buClr>
                <a:srgbClr val="101141"/>
              </a:buClr>
              <a:buSzPct val="100000"/>
              <a:buFont typeface="Arial"/>
              <a:buChar char="•"/>
              <a:defRPr sz="1800"/>
            </a:pPr>
            <a:r>
              <a:rPr sz="2200" dirty="0"/>
              <a:t>Users don’t have to invest in physical infrastructure</a:t>
            </a:r>
          </a:p>
          <a:p>
            <a:pPr lvl="0">
              <a:lnSpc>
                <a:spcPct val="80000"/>
              </a:lnSpc>
              <a:buClr>
                <a:srgbClr val="101141"/>
              </a:buClr>
              <a:buSzPct val="100000"/>
              <a:buFont typeface="Arial"/>
              <a:buChar char="•"/>
              <a:defRPr sz="1800"/>
            </a:pPr>
            <a:r>
              <a:rPr sz="2200" dirty="0"/>
              <a:t> PaaS allows developers to frequently change or upgrade operating system features. It also helps development teams collaborate on projects.</a:t>
            </a:r>
          </a:p>
          <a:p>
            <a:pPr lvl="0">
              <a:lnSpc>
                <a:spcPct val="80000"/>
              </a:lnSpc>
              <a:buClr>
                <a:srgbClr val="101141"/>
              </a:buClr>
              <a:buSzPct val="100000"/>
              <a:buFont typeface="Arial"/>
              <a:buChar char="•"/>
              <a:defRPr sz="1800"/>
            </a:pPr>
            <a:r>
              <a:rPr sz="2200" dirty="0"/>
              <a:t>Makes development possible for ‘non-experts’</a:t>
            </a:r>
          </a:p>
          <a:p>
            <a:pPr lvl="0">
              <a:lnSpc>
                <a:spcPct val="80000"/>
              </a:lnSpc>
              <a:buClr>
                <a:srgbClr val="101141"/>
              </a:buClr>
              <a:buSzPct val="100000"/>
              <a:buFont typeface="Arial"/>
              <a:buChar char="•"/>
              <a:defRPr sz="1800"/>
            </a:pPr>
            <a:r>
              <a:rPr sz="2200" dirty="0"/>
              <a:t>Teams in various locations can work together</a:t>
            </a:r>
          </a:p>
          <a:p>
            <a:pPr lvl="0">
              <a:lnSpc>
                <a:spcPct val="80000"/>
              </a:lnSpc>
              <a:buClr>
                <a:srgbClr val="101141"/>
              </a:buClr>
              <a:buSzPct val="100000"/>
              <a:buFont typeface="Arial"/>
              <a:buChar char="•"/>
              <a:defRPr sz="1800"/>
            </a:pPr>
            <a:r>
              <a:rPr sz="2200" dirty="0"/>
              <a:t>Security is provided, including data security and backup and recovery.</a:t>
            </a:r>
          </a:p>
          <a:p>
            <a:pPr lvl="0">
              <a:lnSpc>
                <a:spcPct val="80000"/>
              </a:lnSpc>
              <a:buClr>
                <a:srgbClr val="101141"/>
              </a:buClr>
              <a:buSzPct val="100000"/>
              <a:buFont typeface="Arial"/>
              <a:buChar char="•"/>
              <a:defRPr sz="1800"/>
            </a:pPr>
            <a:r>
              <a:rPr sz="2200" dirty="0"/>
              <a:t>Adaptability; Features can be changed if circumstances dictate that they should.</a:t>
            </a:r>
          </a:p>
          <a:p>
            <a:pPr lvl="0">
              <a:lnSpc>
                <a:spcPct val="80000"/>
              </a:lnSpc>
              <a:buClr>
                <a:srgbClr val="101141"/>
              </a:buClr>
              <a:buSzPct val="100000"/>
              <a:buFont typeface="Arial"/>
              <a:buChar char="•"/>
              <a:defRPr sz="1800"/>
            </a:pPr>
            <a:r>
              <a:rPr sz="2200" dirty="0"/>
              <a:t>Flexibility; customers can have control over the tools that are installed within their platforms and can create a platform that suits their specific requirements. They can ‘pick and choose’ the features they feel are necessary.</a:t>
            </a:r>
          </a:p>
        </p:txBody>
      </p:sp>
      <p:sp>
        <p:nvSpPr>
          <p:cNvPr id="96" name="Shape 96"/>
          <p:cNvSpPr/>
          <p:nvPr/>
        </p:nvSpPr>
        <p:spPr>
          <a:xfrm>
            <a:off x="1828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Advantages and Risks</a:t>
            </a:r>
          </a:p>
        </p:txBody>
      </p:sp>
    </p:spTree>
    <p:extLst>
      <p:ext uri="{BB962C8B-B14F-4D97-AF65-F5344CB8AC3E}">
        <p14:creationId xmlns:p14="http://schemas.microsoft.com/office/powerpoint/2010/main" val="860946880"/>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marL="285750" indent="-285750">
              <a:buFont typeface="Arial" panose="020B0604020202020204" pitchFamily="34" charset="0"/>
              <a:buChar char="•"/>
            </a:pPr>
            <a:r>
              <a:rPr lang="en-US" dirty="0"/>
              <a:t>Users can directly use these applications without any new software installations on their local machines, as these applications will now execute within a web browser </a:t>
            </a:r>
            <a:r>
              <a:rPr lang="en-IN" dirty="0"/>
              <a:t>(YouTube, for example).</a:t>
            </a:r>
          </a:p>
          <a:p>
            <a:pPr marL="285750" indent="-285750">
              <a:buFont typeface="Arial" panose="020B0604020202020204" pitchFamily="34" charset="0"/>
              <a:buChar char="•"/>
            </a:pPr>
            <a:r>
              <a:rPr lang="en-US" dirty="0"/>
              <a:t>The required software will be available on multiple platforms and can be used from any of the user’s devices (say, home PC, office PC, </a:t>
            </a:r>
            <a:r>
              <a:rPr lang="en-IN" dirty="0"/>
              <a:t>mobile device).</a:t>
            </a:r>
          </a:p>
          <a:p>
            <a:pPr marL="285750" indent="-285750">
              <a:buFont typeface="Arial" panose="020B0604020202020204" pitchFamily="34" charset="0"/>
              <a:buChar char="•"/>
            </a:pPr>
            <a:r>
              <a:rPr lang="en-US" dirty="0"/>
              <a:t>If the application is needed only for a short period of time, the user</a:t>
            </a:r>
          </a:p>
          <a:p>
            <a:r>
              <a:rPr lang="en-US" dirty="0"/>
              <a:t>can simply pay per use</a:t>
            </a:r>
            <a:r>
              <a:rPr lang="en-IN" dirty="0"/>
              <a:t>.</a:t>
            </a:r>
          </a:p>
          <a:p>
            <a:pPr>
              <a:buFont typeface="Arial" panose="020B0604020202020204" pitchFamily="34" charset="0"/>
              <a:buChar char="•"/>
            </a:pPr>
            <a:r>
              <a:rPr lang="en-US" dirty="0"/>
              <a:t>Applications can be customized for different users both in terms of user interface and selected features, so there is no loss </a:t>
            </a:r>
            <a:r>
              <a:rPr lang="en-IN" dirty="0"/>
              <a:t>in flexibility.</a:t>
            </a:r>
          </a:p>
        </p:txBody>
      </p:sp>
      <p:sp>
        <p:nvSpPr>
          <p:cNvPr id="3" name="Slide Number Placeholder 2"/>
          <p:cNvSpPr>
            <a:spLocks noGrp="1"/>
          </p:cNvSpPr>
          <p:nvPr>
            <p:ph type="sldNum" sz="quarter" idx="2"/>
          </p:nvPr>
        </p:nvSpPr>
        <p:spPr/>
        <p:txBody>
          <a:bodyPr/>
          <a:lstStyle/>
          <a:p>
            <a:fld id="{86CB4B4D-7CA3-9044-876B-883B54F8677D}" type="slidenum">
              <a:rPr lang="en-IN" smtClean="0"/>
              <a:pPr/>
              <a:t>80</a:t>
            </a:fld>
            <a:endParaRPr lang="en-IN"/>
          </a:p>
        </p:txBody>
      </p:sp>
      <p:sp>
        <p:nvSpPr>
          <p:cNvPr id="4" name="TextBox 3"/>
          <p:cNvSpPr txBox="1"/>
          <p:nvPr/>
        </p:nvSpPr>
        <p:spPr>
          <a:xfrm>
            <a:off x="624114" y="377371"/>
            <a:ext cx="9027886" cy="76943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rgbClr val="000000"/>
                </a:solidFill>
                <a:effectLst/>
                <a:uFillTx/>
                <a:latin typeface="Calibri"/>
                <a:ea typeface="Calibri"/>
                <a:cs typeface="Calibri"/>
                <a:sym typeface="Calibri"/>
              </a:rPr>
              <a:t>Advantages</a:t>
            </a:r>
            <a:r>
              <a:rPr kumimoji="0" lang="en-US" sz="4400" b="1" i="0" u="none" strike="noStrike" cap="none" spc="0" normalizeH="0" dirty="0">
                <a:ln>
                  <a:noFill/>
                </a:ln>
                <a:solidFill>
                  <a:srgbClr val="000000"/>
                </a:solidFill>
                <a:effectLst/>
                <a:uFillTx/>
                <a:latin typeface="Calibri"/>
                <a:ea typeface="Calibri"/>
                <a:cs typeface="Calibri"/>
                <a:sym typeface="Calibri"/>
              </a:rPr>
              <a:t> of SaaS for Users</a:t>
            </a:r>
            <a:endParaRPr kumimoji="0" lang="en-IN" sz="44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4194503200"/>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152400"/>
            <a:ext cx="10958286" cy="1143000"/>
          </a:xfrm>
        </p:spPr>
        <p:txBody>
          <a:bodyPr/>
          <a:lstStyle/>
          <a:p>
            <a:r>
              <a:rPr lang="en-US" dirty="0"/>
              <a:t>Advantages of  SaaS from Vendors’ Point of View</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81</a:t>
            </a:fld>
            <a:endParaRPr lang="en-US" dirty="0">
              <a:solidFill>
                <a:prstClr val="black">
                  <a:tint val="75000"/>
                </a:prstClr>
              </a:solidFill>
            </a:endParaRPr>
          </a:p>
        </p:txBody>
      </p:sp>
      <p:sp>
        <p:nvSpPr>
          <p:cNvPr id="5" name="TextBox 4"/>
          <p:cNvSpPr txBox="1"/>
          <p:nvPr/>
        </p:nvSpPr>
        <p:spPr>
          <a:xfrm>
            <a:off x="449943" y="1741714"/>
            <a:ext cx="11088914" cy="25853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400" dirty="0"/>
              <a:t>Many service providers can economically offer a new application as a service directly instead of creating packages and distribution channels. </a:t>
            </a:r>
          </a:p>
          <a:p>
            <a:pPr marL="285750" indent="-285750">
              <a:buFont typeface="Arial" panose="020B0604020202020204" pitchFamily="34" charset="0"/>
              <a:buChar char="•"/>
            </a:pPr>
            <a:r>
              <a:rPr lang="en-US" sz="2400" dirty="0"/>
              <a:t>It helps to ensure that the software is not pirated.</a:t>
            </a:r>
          </a:p>
          <a:p>
            <a:pPr marL="285750" indent="-285750">
              <a:buFont typeface="Arial" panose="020B0604020202020204" pitchFamily="34" charset="0"/>
              <a:buChar char="•"/>
            </a:pPr>
            <a:r>
              <a:rPr lang="en-IN" sz="2400" dirty="0"/>
              <a:t>The </a:t>
            </a:r>
            <a:r>
              <a:rPr lang="en-US" sz="2400" dirty="0"/>
              <a:t>vendors need not worry about distributing updates of newer versions of the application; only the cloud application needs to be changed and the new version will now be used the next time the consumer accesses it.</a:t>
            </a:r>
            <a:endParaRPr lang="en-US" sz="2400" b="1" dirty="0"/>
          </a:p>
          <a:p>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291409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p:cNvSpPr>
          <p:nvPr>
            <p:ph type="body" idx="1"/>
          </p:nvPr>
        </p:nvSpPr>
        <p:spPr>
          <a:xfrm>
            <a:off x="1828800" y="1493838"/>
            <a:ext cx="8229600" cy="4525963"/>
          </a:xfrm>
          <a:prstGeom prst="rect">
            <a:avLst/>
          </a:prstGeom>
        </p:spPr>
        <p:txBody>
          <a:bodyPr/>
          <a:lstStyle/>
          <a:p>
            <a:pPr lvl="0">
              <a:defRPr sz="1800"/>
            </a:pPr>
            <a:r>
              <a:rPr b="1" dirty="0"/>
              <a:t>Risks</a:t>
            </a:r>
          </a:p>
          <a:p>
            <a:pPr lvl="0">
              <a:buClr>
                <a:srgbClr val="101141"/>
              </a:buClr>
              <a:buSzPct val="100000"/>
              <a:buFont typeface="Arial"/>
              <a:buChar char="•"/>
              <a:defRPr sz="1800"/>
            </a:pPr>
            <a:r>
              <a:rPr sz="2000" dirty="0"/>
              <a:t>Since users rely on a provider's infrastructure and software, vendor lock-in can be an issue in PaaS environments.</a:t>
            </a:r>
          </a:p>
          <a:p>
            <a:pPr lvl="0">
              <a:buClr>
                <a:srgbClr val="101141"/>
              </a:buClr>
              <a:buSzPct val="100000"/>
              <a:buFont typeface="Arial"/>
              <a:buChar char="•"/>
              <a:defRPr sz="1800"/>
            </a:pPr>
            <a:r>
              <a:rPr lang="en-US" sz="2000" dirty="0"/>
              <a:t>Portability/Interoperability.</a:t>
            </a:r>
          </a:p>
          <a:p>
            <a:pPr lvl="0">
              <a:buClr>
                <a:srgbClr val="101141"/>
              </a:buClr>
              <a:buSzPct val="100000"/>
              <a:buFont typeface="Arial"/>
              <a:buChar char="•"/>
              <a:defRPr sz="1800"/>
            </a:pPr>
            <a:r>
              <a:rPr lang="en-US" sz="2000" dirty="0"/>
              <a:t>Security.</a:t>
            </a:r>
            <a:r>
              <a:rPr sz="2000" dirty="0"/>
              <a:t> </a:t>
            </a:r>
          </a:p>
          <a:p>
            <a:pPr lvl="0">
              <a:buClr>
                <a:srgbClr val="101141"/>
              </a:buClr>
              <a:buSzPct val="100000"/>
              <a:buFont typeface="Arial"/>
              <a:buChar char="•"/>
              <a:defRPr sz="1800"/>
            </a:pPr>
            <a:r>
              <a:rPr sz="2000" dirty="0"/>
              <a:t>If a provider stops supporting a certain programming language, users may be forced to change their programming language, or the provider itself. Both are difficult and disruptive steps.</a:t>
            </a:r>
          </a:p>
        </p:txBody>
      </p:sp>
      <p:sp>
        <p:nvSpPr>
          <p:cNvPr id="99" name="Shape 99"/>
          <p:cNvSpPr/>
          <p:nvPr/>
        </p:nvSpPr>
        <p:spPr>
          <a:xfrm>
            <a:off x="1828800" y="152400"/>
            <a:ext cx="6324600" cy="1143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r>
              <a:rPr sz="3200" dirty="0"/>
              <a:t>Advantages and Risks</a:t>
            </a:r>
          </a:p>
        </p:txBody>
      </p:sp>
    </p:spTree>
    <p:extLst>
      <p:ext uri="{BB962C8B-B14F-4D97-AF65-F5344CB8AC3E}">
        <p14:creationId xmlns:p14="http://schemas.microsoft.com/office/powerpoint/2010/main" val="3697944980"/>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21035</TotalTime>
  <Words>7060</Words>
  <Application>Microsoft Office PowerPoint</Application>
  <PresentationFormat>Widescreen</PresentationFormat>
  <Paragraphs>683</Paragraphs>
  <Slides>81</Slides>
  <Notes>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81</vt:i4>
      </vt:variant>
    </vt:vector>
  </HeadingPairs>
  <TitlesOfParts>
    <vt:vector size="91" baseType="lpstr">
      <vt:lpstr>Arial</vt:lpstr>
      <vt:lpstr>Calibri</vt:lpstr>
      <vt:lpstr>Google Sans</vt:lpstr>
      <vt:lpstr>Helvetica</vt:lpstr>
      <vt:lpstr>Roboto</vt:lpstr>
      <vt:lpstr>Roboto Mono</vt:lpstr>
      <vt:lpstr>Times New Roman</vt:lpstr>
      <vt:lpstr>Verdana</vt:lpstr>
      <vt:lpstr>Wingdings</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dc:creator>
  <cp:lastModifiedBy>BHARADWAJ Manam</cp:lastModifiedBy>
  <cp:revision>771</cp:revision>
  <cp:lastPrinted>2016-01-04T05:30:43Z</cp:lastPrinted>
  <dcterms:created xsi:type="dcterms:W3CDTF">2015-12-29T04:14:10Z</dcterms:created>
  <dcterms:modified xsi:type="dcterms:W3CDTF">2022-04-21T19:24:06Z</dcterms:modified>
</cp:coreProperties>
</file>