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0"/>
  </p:notesMasterIdLst>
  <p:handoutMasterIdLst>
    <p:handoutMasterId r:id="rId51"/>
  </p:handoutMasterIdLst>
  <p:sldIdLst>
    <p:sldId id="282" r:id="rId2"/>
    <p:sldId id="402" r:id="rId3"/>
    <p:sldId id="452" r:id="rId4"/>
    <p:sldId id="451" r:id="rId5"/>
    <p:sldId id="461" r:id="rId6"/>
    <p:sldId id="453" r:id="rId7"/>
    <p:sldId id="454" r:id="rId8"/>
    <p:sldId id="456" r:id="rId9"/>
    <p:sldId id="463" r:id="rId10"/>
    <p:sldId id="457" r:id="rId11"/>
    <p:sldId id="459" r:id="rId12"/>
    <p:sldId id="438" r:id="rId13"/>
    <p:sldId id="434" r:id="rId14"/>
    <p:sldId id="442" r:id="rId15"/>
    <p:sldId id="435" r:id="rId16"/>
    <p:sldId id="436" r:id="rId17"/>
    <p:sldId id="468" r:id="rId18"/>
    <p:sldId id="469" r:id="rId19"/>
    <p:sldId id="490" r:id="rId20"/>
    <p:sldId id="460" r:id="rId21"/>
    <p:sldId id="504" r:id="rId22"/>
    <p:sldId id="491" r:id="rId23"/>
    <p:sldId id="527" r:id="rId24"/>
    <p:sldId id="528" r:id="rId25"/>
    <p:sldId id="506" r:id="rId26"/>
    <p:sldId id="511" r:id="rId27"/>
    <p:sldId id="537" r:id="rId28"/>
    <p:sldId id="535" r:id="rId29"/>
    <p:sldId id="536" r:id="rId30"/>
    <p:sldId id="509" r:id="rId31"/>
    <p:sldId id="510" r:id="rId32"/>
    <p:sldId id="534" r:id="rId33"/>
    <p:sldId id="530" r:id="rId34"/>
    <p:sldId id="523" r:id="rId35"/>
    <p:sldId id="519" r:id="rId36"/>
    <p:sldId id="538" r:id="rId37"/>
    <p:sldId id="419" r:id="rId38"/>
    <p:sldId id="420" r:id="rId39"/>
    <p:sldId id="423" r:id="rId40"/>
    <p:sldId id="424" r:id="rId41"/>
    <p:sldId id="427" r:id="rId42"/>
    <p:sldId id="428" r:id="rId43"/>
    <p:sldId id="429" r:id="rId44"/>
    <p:sldId id="431" r:id="rId45"/>
    <p:sldId id="524" r:id="rId46"/>
    <p:sldId id="526" r:id="rId47"/>
    <p:sldId id="529" r:id="rId48"/>
    <p:sldId id="531" r:id="rId49"/>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27" autoAdjust="0"/>
  </p:normalViewPr>
  <p:slideViewPr>
    <p:cSldViewPr snapToGrid="0">
      <p:cViewPr varScale="1">
        <p:scale>
          <a:sx n="64" d="100"/>
          <a:sy n="64" d="100"/>
        </p:scale>
        <p:origin x="87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04" cy="3509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193" y="0"/>
            <a:ext cx="4033804" cy="350916"/>
          </a:xfrm>
          <a:prstGeom prst="rect">
            <a:avLst/>
          </a:prstGeom>
        </p:spPr>
        <p:txBody>
          <a:bodyPr vert="horz" lIns="91440" tIns="45720" rIns="91440" bIns="45720" rtlCol="0"/>
          <a:lstStyle>
            <a:lvl1pPr algn="r">
              <a:defRPr sz="1200"/>
            </a:lvl1pPr>
          </a:lstStyle>
          <a:p>
            <a:fld id="{52F61D2B-A70C-4ADD-92CF-D36538FB7385}" type="datetimeFigureOut">
              <a:rPr lang="en-US" smtClean="0"/>
              <a:pPr/>
              <a:t>5/1/2022</a:t>
            </a:fld>
            <a:endParaRPr lang="en-US"/>
          </a:p>
        </p:txBody>
      </p:sp>
      <p:sp>
        <p:nvSpPr>
          <p:cNvPr id="4" name="Footer Placeholder 3"/>
          <p:cNvSpPr>
            <a:spLocks noGrp="1"/>
          </p:cNvSpPr>
          <p:nvPr>
            <p:ph type="ftr" sz="quarter" idx="2"/>
          </p:nvPr>
        </p:nvSpPr>
        <p:spPr>
          <a:xfrm>
            <a:off x="0" y="6670987"/>
            <a:ext cx="4033804" cy="3509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193" y="6670987"/>
            <a:ext cx="4033804" cy="350916"/>
          </a:xfrm>
          <a:prstGeom prst="rect">
            <a:avLst/>
          </a:prstGeom>
        </p:spPr>
        <p:txBody>
          <a:bodyPr vert="horz" lIns="91440" tIns="45720" rIns="91440" bIns="45720" rtlCol="0" anchor="b"/>
          <a:lstStyle>
            <a:lvl1pPr algn="r">
              <a:defRPr sz="1200"/>
            </a:lvl1pPr>
          </a:lstStyle>
          <a:p>
            <a:fld id="{9A019C6D-F719-4D65-9F39-932EB2C1840B}" type="slidenum">
              <a:rPr lang="en-US" smtClean="0"/>
              <a:pPr/>
              <a:t>‹#›</a:t>
            </a:fld>
            <a:endParaRPr lang="en-US"/>
          </a:p>
        </p:txBody>
      </p:sp>
    </p:spTree>
    <p:extLst>
      <p:ext uri="{BB962C8B-B14F-4D97-AF65-F5344CB8AC3E}">
        <p14:creationId xmlns:p14="http://schemas.microsoft.com/office/powerpoint/2010/main" val="12792105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1T12:15:50.855"/>
    </inkml:context>
    <inkml:brush xml:id="br0">
      <inkml:brushProperty name="width" value="0.05292" units="cm"/>
      <inkml:brushProperty name="height" value="0.05292" units="cm"/>
      <inkml:brushProperty name="color" value="#FF0000"/>
    </inkml:brush>
  </inkml:definitions>
  <inkml:trace contextRef="#ctx0" brushRef="#br0">27264 1092 0 0,'-28'-50'0'0,"-50"-3"0"16,15-6 0-1,-26-5 0-15,19-4 0 0,2 68 0 16,2-100 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5T10:08:04.338"/>
    </inkml:context>
    <inkml:brush xml:id="br0">
      <inkml:brushProperty name="width" value="0.05292" units="cm"/>
      <inkml:brushProperty name="height" value="0.05292" units="cm"/>
      <inkml:brushProperty name="color" value="#FF0000"/>
    </inkml:brush>
  </inkml:definitions>
  <inkml:trace contextRef="#ctx0" brushRef="#br0">23517 16716 170 0,'0'0'0'0,"0"0"-8"16,0 0-12-16,0 0 2 15,0 0-11-15,0 0-32 16</inkml:trace>
  <inkml:trace contextRef="#ctx0" brushRef="#br0" timeOffset="1567.49">22066 17754 198 0,'0'0'74'0,"0"0"-67"16,0 0 6-16,0 0 35 15,0 0 61-15,0 0-46 16,-77-55-19-16,65 47 14 16,1 2 15-16,-4 0 35 15,5 1-17-15,-3 5-38 16,3-4 55-16,3 2-3 15,4 1-26-15,0 1 1 16,-3-2 8-16,3 2-15 16,-1 0-9-16,1 0-2 15,1 0 1-15,1 0-8 0,1 0-16 16,0 0 0-16,0 0-8 16,0 0-24-16,0 0-7 15,4 3-4-15,21 13 4 16,13 4 10-16,9-4-4 15,7 0 1-15,7-6-2 16,11-4 11-16,13-6 2 16,16 0 2-16,17 0-3 15,15-6-4-15,12-5 5 16,11 2-1-16,11-1 1 16,-1 3-3-16,7 2-7 15,-6-5-7-15,-3-5-2 16,-1 1 2-16,-8-3-1 15,2 0 2-15,-1-2 1 16,-7 1 1-16,2 2-2 0,-5 0-2 16,-9 2 1-16,-4 2 3 15,-6 2 0-15,-11 3-2 16,-6 0 1-16,-7 4 2 16,-4 3-5-16,-4 0 0 15,-4 0 0-15,-9 0 0 16,-3 0 0-16,-4 0 0 15,-1 0 0-15,-2 0 0 16,1 3 0-16,-4 0 0 16,-4 2 0-16,0 1 0 0,-9 0 0 15,-4 2 0 1,-5 0 0-16,-6-2 0 0,-2 2 0 16,-1 0 0-16,3-3 0 15,4 2 0-15,6-4 0 16,3-3 0-16,4 0 0 15,1 0 0-15,3 0 0 16,-3 0 0-16,2 5 0 16,1 3 0-16,2 0 0 15,2 3 0-15,3 0 0 16,4-3 0-16,8 1 0 16,4-6 0-16,4 3 0 15,5-5 0-15,2 2 0 16,5 0 0-16,5 1 0 15,-1 1 0-15,6-1 0 0,6 1 0 16,6 0 0-16,13-1 0 16,9-1 0-16,7 0 0 15,8-1 0-15,2 0 0 16,1 1 0-16,0 1 0 16,-6-3 0-16,-7 2 0 15,-4 1 0-15,-7-1 0 16,-5 4 0-16,-2-3 0 15,-9 2 0-15,-11 1 0 16,-11-1 0-16,-20 0 0 16,-18 2 0-16,-17-2 0 15,-21-3 0-15,-16-1 0 16,-9-2 0-16,0 0 0 0,0 2 0 16,-6-1 0-16,-15 2 0 15,-10 0 0-15,-13 0 0 16,-9-3-16-16,-8 0-13 15,-11 0-32-15,-13-3-28 16,-14-4-1-16,-15 3-53 16,-19 4-106-16,-12 0-174 15,-16 0-305-15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01T04:16:48.622"/>
    </inkml:context>
    <inkml:brush xml:id="br0">
      <inkml:brushProperty name="width" value="0.05292" units="cm"/>
      <inkml:brushProperty name="height" value="0.05292" units="cm"/>
      <inkml:brushProperty name="color" value="#FF0000"/>
    </inkml:brush>
  </inkml:definitions>
  <inkml:trace contextRef="#ctx0" brushRef="#br0">7049 5329 864 0,'0'0'0'0,"0"0"-241"16,46 83-45-16,-32-47-44 16</inkml:trace>
  <inkml:trace contextRef="#ctx0" brushRef="#br0" timeOffset="51.2221">7098 5564 214 0,'0'0'0'0</inkml:trace>
  <inkml:trace contextRef="#ctx0" brushRef="#br0" timeOffset="787.1105">6315 5917 749 0,'0'0'91'0,"0"0"-65"16,0 0 20-16,0 0 77 15,0 0 34-15,0 0-35 16,-19 20 10-16,17-20-15 15,2 0-7-15,0 0-29 16,0 0-15-16,0 0-19 16,0 0-20-16,0 0 2 15,0 2-6-15,0-2 3 16,0 0-3-16,0 0-1 16,0 2-10-16,0-2 6 0,0 0-18 15,0 0 0 1,0 0 0-16,0 0 0 0,3 0 0 15,9 0 0-15,10 0 0 16,20 0 0-16,24-2 0 16,23-3 0-16,31 0 0 15,18-2 0-15,19 0 0 16,20-3 0-16,11-4 0 16,8 0 0-16,2-3 0 15,-4-1 0-15,-7-2 0 16,-10-3 0-16,-9 3 0 15,-17-4 0-15,-18 5 0 16,-23 2 0-16,-20 5 0 16,-23 7 0-16,-19 2-69 15,-21 3-143-15,-19 0-156 0,-8 0-210 16</inkml:trace>
  <inkml:trace contextRef="#ctx0" brushRef="#br0" timeOffset="2808.4338">4166 8321 125 0,'0'0'93'0,"0"0"47"15,-80-7 2-15,58 4 16 0,1 2 22 16,-1-1-38-16,1 0-8 16,3-1-5-16,3 0-19 15,5 0-11-15,5-1-26 16,4 1-15-16,1-1-20 16,0 1-1-16,0-1-9 15,0-3-10-15,0-3-1 16,0-2 17-16,0 0 10 15,0-2-13-15,3 3-6 16,3-3-8-16,4 6-13 16,-1-1 2-16,3 0-6 15,9 1 0-15,7-3 0 0,13 1 2 16,17 1 0-16,19 3 1 16,14 1 6-16,17 5-6 15,27 0 10-15,19 5 3 16,31 17-4-16,24 0 28 15,19 4 3-15,18-6-21 16,9-6-22-16,6-2 0 16,-6-5 0-16,-1 1 0 15,-9-1 0-15,-16 2-39 16,-20 1-109-16,-27-3-138 16,-36-6-246-16</inkml:trace>
  <inkml:trace contextRef="#ctx0" brushRef="#br0" timeOffset="44751.0505">16646 15601 1187 0,'0'0'439'15,"0"0"-315"-15,0 0-124 16,0 0 0-16,0 0-9 16,0 0 9-16,0 0 21 15,0 0 17-15,-64 31 17 16,80-34 19-16,11-1 4 15,16-1-38-15,24 3-40 0,27-4 0 16,29-2 0 0,24-3 0-16,26-3 0 15,15 1 0-15,18 3 0 0,7 4 0 16,2-2 0-16,-8-4 0 16,-10-3 0-16,-16-5 0 15,-14-5 0-15,-20 0 0 16,-26 0-7-16,-24 0-130 15,-31-1-86-15,-26-1-130 16,-25 4-124-16,-15 9-342 16</inkml:trace>
  <inkml:trace contextRef="#ctx0" brushRef="#br0" timeOffset="45343.8377">16074 16422 1126 0,'0'0'140'0,"-95"6"-140"16,64-6-22 0,13 0 12-16,7 0 10 15,8 0 70-15,2 0 15 16,1 0 19-16,0-3 13 0,13 3-28 15,42-4-19 1,44 2-25-16,51 2 22 0,47 0-1 16,39-3-1-1,23-7-30-15,12-2-35 0,2 1 0 16,-16-3 0-16,-13 1 0 16,-27 3-65-16,-20-1-58 15,-22-2-61-15,-26-1-112 16,-22-4-136-16,-27-3-252 15</inkml:trace>
  <inkml:trace contextRef="#ctx0" brushRef="#br0" timeOffset="52300.3027">21859 9491 824 0,'0'0'97'16,"0"0"-68"-16,0 0-21 15,0 0 51-15,0 0 70 16,0 0-33-16,0 0 28 16,86 63-59-16,-17-53 4 15,10-3-1-15,12-7-23 0,13 0-9 16,19-6 7 0,17-17 0-16,18-8 4 0,28-8-2 15,28-2-5-15,29-2-7 0,31-1-8 16,19 3-16-1,9 7 14-15,-2 5-8 16,-15 7-13-16,-21 3-2 16,-27 2-4-16,-28 4 1 15,-27 1-5-15,-25-1-79 16,-21 3-134-16,-26 0-239 16,-28 1-253-16</inkml:trace>
  <inkml:trace contextRef="#ctx0" brushRef="#br0" timeOffset="56954.9881">22196 11863 644 0,'0'0'406'0,"0"0"-352"16,0 0-51-16,0 0 16 15,173 53 95-15,-32-64 16 16,25-25-47-16,15-14-29 0,2-4 1 16,-7-1-34-16,-10 7-19 15,-14 8-2-15,-14 7-12 16,-11 8-17-16,-15 4-79 16,-15 7-36-16,-17 2-66 15,-24 5-34-15,-25 4-187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01T04:23:34.670"/>
    </inkml:context>
    <inkml:brush xml:id="br0">
      <inkml:brushProperty name="width" value="0.05292" units="cm"/>
      <inkml:brushProperty name="height" value="0.05292" units="cm"/>
      <inkml:brushProperty name="color" value="#FF0000"/>
    </inkml:brush>
  </inkml:definitions>
  <inkml:trace contextRef="#ctx0" brushRef="#br0">14023 9118 62 0,'0'0'129'0,"0"0"-129"15,0 0-19-15,0 0 7 16,0 0 12-16,0 0 1 16,0 0 11-16,-59 30 2 15,59-30-13-15,-2 0 3 16,1 0-8-16,-5 6-10 16</inkml:trace>
  <inkml:trace contextRef="#ctx0" brushRef="#br0" timeOffset="265.7631">13764 9201 837 0,'0'0'65'0,"0"0"45"16,0 0-81-16,0 0 84 15,0 0 30-15,0 0-31 16,-61 12-54-16,92 3 11 15,20 1 16-15,19-8-27 16,21-8-15-16,21-1-6 16,16-20-19-16,9-2-6 15,-1 1-12-15,-5 8-6 16,-13 11-65-16,-11 3-153 16,-19 3-212-16,-23 10-518 0</inkml:trace>
  <inkml:trace contextRef="#ctx0" brushRef="#br0" timeOffset="1034.8835">13755 10542 927 0,'0'0'88'0,"0"0"-52"15,-11 72-34-15,35-39 41 16,15-4 50-16,18 2 6 16,11-3-44-16,14-7-11 0,14-6-26 15,8-4-10 1,5 0-4-16,-4-5-4 16,-7 2-75-16,-14-1-87 0,-8-2 40 15,-15-5-242-15,-18 0-255 16</inkml:trace>
  <inkml:trace contextRef="#ctx0" brushRef="#br0" timeOffset="3983.1117">22710 13402 1080 0,'0'0'15'16,"0"0"32"0,0 0-25-16,-70-109 55 0,57 52 22 15,2-10-30-15,2-7-27 16,-1-7 5-16,1-8-5 15,-3-3-20-15,-6 5-13 16,2 12-9-16,1 21-4 16,7 18-9-16,8 19-61 15,6 12-257-15,27 5-349 16</inkml:trace>
  <inkml:trace contextRef="#ctx0" brushRef="#br0" timeOffset="4284.5812">24047 12475 1560 0,'-75'-87'135'16,"7"4"-135"-16,12-4-30 16,4-1 26-16,3 2 4 15,6 17 18-15,8 16-18 16,12 17-1-16,10 13 1 0,13 10-6 16,0 12-47-16,26 1-190 15,14 23-114-15,2 21-261 16</inkml:trace>
  <inkml:trace contextRef="#ctx0" brushRef="#br0" timeOffset="5184.6202">26402 13571 1003 0,'0'0'137'0,"0"0"-58"16,-101 0-68-16,81 0 71 16,6 0 62-16,4-3-27 15,7 3-45-15,3-2-14 16,0 1 0-16,0-2-8 0,0 0-18 16,11 2-16-16,13-1 8 15,18-3 39-15,23-2-3 16,22-6-19-16,20-7-41 15,20-3 0-15,16-7 0 16,8-6 0-16,13-2 0 16,3-2 0-16,-6 3 0 15,-6 1 0-15,-13 5 0 16,-20 4 0-16,-20 7 0 16,-25 6 0-16,-28 6 0 15,-23 5 0-15,-22 3-21 0,-7 0-102 16,-33 13-19-16,-19 2-134 15,-20-3-228-15</inkml:trace>
  <inkml:trace contextRef="#ctx0" brushRef="#br0" timeOffset="6947.2788">26764 10693 970 0,'0'0'36'0,"0"0"-26"16,0 0-4-16,0 0 109 15,0 0 0-15,-80-46-30 16,75 37 19-16,2 5 1 16,0-1-42-16,3 2-4 15,0 3-35-15,0-2-9 16,0 2 1-16,0-1 9 0,0-1-12 15,0 2-4-15,0 0 33 16,8 0-5-16,14 2-20 16,16 13-8-16,15 7 3 15,21 3 9-15,17 0 0 16,14-3-1-16,16-3-10 16,6-6 7-16,4-4-7 15,6-3-4-15,-5 4-3 16,-5 1 1-16,-8 3 2 15,-6 2-2-15,-8 1-2 16,-8 0 2-16,-6-3-4 16,-8-1-6-16,-9-5 5 15,-5-2 1-15,-6-2-2 0,-10-3 1 16,-9 3 1 0,-13-4-3-16,-10 0 4 0,-10 0-2 15,-8 0-5-15,-3 4-32 16,-6 3-20-16,-29 6-54 15,-17 4-89-15,-15 3-173 16,-3-3-237-16</inkml:trace>
  <inkml:trace contextRef="#ctx0" brushRef="#br0" timeOffset="7422.5369">27349 10701 2047 0,'0'0'0'0,"0"0"0"16,-119 85-384-16,26-4-132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5T10:34:16.433"/>
    </inkml:context>
    <inkml:brush xml:id="br0">
      <inkml:brushProperty name="width" value="0.05292" units="cm"/>
      <inkml:brushProperty name="height" value="0.05292" units="cm"/>
      <inkml:brushProperty name="color" value="#FF0000"/>
    </inkml:brush>
  </inkml:definitions>
  <inkml:trace contextRef="#ctx0" brushRef="#br0">11546 2255 646 0,'0'0'636'16,"0"0"-562"-16,0 0-74 15,0 0-1-15,0 0 1 16,0 0 33-16,0 0 19 0,-9 0 48 16,48 11-1-1,13 0-39-15,17-3-1 0,11-8-19 16,11 0-24-16,5 0-4 15,-1 0 0-15,-1 0 0 16,0 5 2-16,1 2-7 16,4 1 26-16,14-3-10 15,18-2-4-15,28-2-6 16,23-1-10-16,19 0 3 16,9-9 1-16,6-2-7 15,-1 2 0-15,-3 2 0 16,1 3 5-16,2 4 0 15,6 0-2-15,7 0 4 16,7 3 1-16,12 8-2 16,5-5 0-16,16 0 6 0,14-5-9 15,14-1-3-15,9 0 7 16,6 0-3-16,4-1 2 16,1-2-6-16,-1 3 0 15,0 0 0-15,2 0 0 16,5 0 0-16,3 0 0 15,11 0 0-15,5 0 0 16,9 3 0-16,4-2 0 16,-4-1 0-16,-18 4 0 15,-29-1 0-15,-48 6-13 0,-60 4-89 16,-66-5-133 0,-85-8-387-16</inkml:trace>
  <inkml:trace contextRef="#ctx0" brushRef="#br0" timeOffset="819.16">1200 3688 1157 0,'0'0'278'0,"0"0"-278"16,0 0 0-16,0 0-39 16,0 0 39-16,0 0 25 15,190 17 43-15,-44-14 30 0,46-3-16 16,44 0 1 0,41-18-9-16,28-6-43 0,8-7-17 15,3 1-9-15,-16 6-5 16,-24 9-26-16,-48 12-58 15,-55 3-61-15,-49 26-190 16,-55 1-228-16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2375"/>
          </a:xfrm>
          <a:prstGeom prst="rect">
            <a:avLst/>
          </a:prstGeom>
        </p:spPr>
        <p:txBody>
          <a:bodyPr vert="horz" lIns="93324" tIns="46662" rIns="93324" bIns="46662" rtlCol="0"/>
          <a:lstStyle>
            <a:lvl1pPr algn="l">
              <a:defRPr sz="1200"/>
            </a:lvl1pPr>
          </a:lstStyle>
          <a:p>
            <a:endParaRPr lang="en-IN"/>
          </a:p>
        </p:txBody>
      </p:sp>
      <p:sp>
        <p:nvSpPr>
          <p:cNvPr id="3" name="Date Placeholder 2"/>
          <p:cNvSpPr>
            <a:spLocks noGrp="1"/>
          </p:cNvSpPr>
          <p:nvPr>
            <p:ph type="dt" idx="1"/>
          </p:nvPr>
        </p:nvSpPr>
        <p:spPr>
          <a:xfrm>
            <a:off x="5273004" y="0"/>
            <a:ext cx="4033943" cy="352375"/>
          </a:xfrm>
          <a:prstGeom prst="rect">
            <a:avLst/>
          </a:prstGeom>
        </p:spPr>
        <p:txBody>
          <a:bodyPr vert="horz" lIns="93324" tIns="46662" rIns="93324" bIns="46662" rtlCol="0"/>
          <a:lstStyle>
            <a:lvl1pPr algn="r">
              <a:defRPr sz="1200"/>
            </a:lvl1pPr>
          </a:lstStyle>
          <a:p>
            <a:fld id="{49A4914E-9BCE-440D-8562-8B64B9225FE2}" type="datetimeFigureOut">
              <a:rPr lang="en-IN" smtClean="0"/>
              <a:pPr/>
              <a:t>01-05-2022</a:t>
            </a:fld>
            <a:endParaRPr lang="en-IN"/>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endParaRPr lang="en-IN"/>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670727"/>
            <a:ext cx="4033943" cy="352374"/>
          </a:xfrm>
          <a:prstGeom prst="rect">
            <a:avLst/>
          </a:prstGeom>
        </p:spPr>
        <p:txBody>
          <a:bodyPr vert="horz" lIns="93324" tIns="46662" rIns="93324" bIns="46662" rtlCol="0" anchor="b"/>
          <a:lstStyle>
            <a:lvl1pPr algn="l">
              <a:defRPr sz="1200"/>
            </a:lvl1pPr>
          </a:lstStyle>
          <a:p>
            <a:endParaRPr lang="en-IN"/>
          </a:p>
        </p:txBody>
      </p:sp>
      <p:sp>
        <p:nvSpPr>
          <p:cNvPr id="7" name="Slide Number Placeholder 6"/>
          <p:cNvSpPr>
            <a:spLocks noGrp="1"/>
          </p:cNvSpPr>
          <p:nvPr>
            <p:ph type="sldNum" sz="quarter" idx="5"/>
          </p:nvPr>
        </p:nvSpPr>
        <p:spPr>
          <a:xfrm>
            <a:off x="5273004" y="6670727"/>
            <a:ext cx="4033943" cy="352374"/>
          </a:xfrm>
          <a:prstGeom prst="rect">
            <a:avLst/>
          </a:prstGeom>
        </p:spPr>
        <p:txBody>
          <a:bodyPr vert="horz" lIns="93324" tIns="46662" rIns="93324" bIns="46662" rtlCol="0" anchor="b"/>
          <a:lstStyle>
            <a:lvl1pPr algn="r">
              <a:defRPr sz="1200"/>
            </a:lvl1pPr>
          </a:lstStyle>
          <a:p>
            <a:fld id="{85BB2791-3803-4408-A44C-1C2C14789E9E}" type="slidenum">
              <a:rPr lang="en-IN" smtClean="0"/>
              <a:pPr/>
              <a:t>‹#›</a:t>
            </a:fld>
            <a:endParaRPr lang="en-IN"/>
          </a:p>
        </p:txBody>
      </p:sp>
    </p:spTree>
    <p:extLst>
      <p:ext uri="{BB962C8B-B14F-4D97-AF65-F5344CB8AC3E}">
        <p14:creationId xmlns:p14="http://schemas.microsoft.com/office/powerpoint/2010/main" val="5821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77034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6038973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val="1877498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667388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eaLnBrk="1" fontAlgn="auto" hangingPunct="1">
              <a:spcBef>
                <a:spcPts val="0"/>
              </a:spcBef>
              <a:spcAft>
                <a:spcPts val="0"/>
              </a:spcAft>
              <a:defRPr/>
            </a:pPr>
            <a:r>
              <a:rPr lang="en-US" sz="1100" b="1" dirty="0">
                <a:solidFill>
                  <a:srgbClr val="101141"/>
                </a:solidFill>
                <a:latin typeface="Arial" charset="0"/>
              </a:rPr>
              <a:t>BITS </a:t>
            </a:r>
            <a:r>
              <a:rPr lang="en-US" sz="1100" dirty="0" err="1">
                <a:solidFill>
                  <a:srgbClr val="101141"/>
                </a:solidFill>
                <a:latin typeface="Arial" charset="0"/>
              </a:rPr>
              <a:t>Pilani</a:t>
            </a:r>
            <a:endParaRPr lang="en-US" sz="1100" dirty="0">
              <a:solidFill>
                <a:srgbClr val="101141"/>
              </a:solidFill>
              <a:latin typeface="Arial" charset="0"/>
            </a:endParaRP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89356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229243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096989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2248714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746556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944662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3869863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9646892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6549327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999665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rPr kern="0">
                <a:latin typeface="Calibri"/>
                <a:sym typeface="Calibri"/>
              </a:rPr>
              <a:pPr/>
              <a:t>‹#›</a:t>
            </a:fld>
            <a:endParaRPr kern="0">
              <a:latin typeface="Calibri"/>
              <a:sym typeface="Calibri"/>
            </a:endParaRPr>
          </a:p>
        </p:txBody>
      </p:sp>
    </p:spTree>
    <p:extLst>
      <p:ext uri="{BB962C8B-B14F-4D97-AF65-F5344CB8AC3E}">
        <p14:creationId xmlns:p14="http://schemas.microsoft.com/office/powerpoint/2010/main" val="2526447374"/>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9" r:id="rId12"/>
    <p:sldLayoutId id="2147483690" r:id="rId13"/>
    <p:sldLayoutId id="2147483691" r:id="rId14"/>
  </p:sldLayoutIdLst>
  <p:transition spd="med"/>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storageconference.us/2010/Papers/MSST/Shvachko.pdf"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4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4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8.emf"/></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0.emf"/><Relationship Id="rId1" Type="http://schemas.openxmlformats.org/officeDocument/2006/relationships/slideLayout" Target="../slideLayouts/slideLayout13.xml"/><Relationship Id="rId4" Type="http://schemas.openxmlformats.org/officeDocument/2006/relationships/image" Target="../media/image62.emf"/></Relationships>
</file>

<file path=ppt/slides/_rels/slide4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s://dl.acm.org/doi/proceedings/10.1145/945445"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419100" y="242811"/>
            <a:ext cx="6019800" cy="6771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dirty="0">
                <a:solidFill>
                  <a:srgbClr val="FFFFFF"/>
                </a:solidFill>
                <a:latin typeface="Calibri"/>
                <a:sym typeface="Calibri"/>
              </a:rPr>
              <a:t>Cloud Computing</a:t>
            </a: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
        <p:nvSpPr>
          <p:cNvPr id="2" name="TextBox 1"/>
          <p:cNvSpPr txBox="1"/>
          <p:nvPr/>
        </p:nvSpPr>
        <p:spPr>
          <a:xfrm>
            <a:off x="2590800" y="3744685"/>
            <a:ext cx="8882743"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ctr" latinLnBrk="1" hangingPunct="0"/>
            <a:r>
              <a:rPr lang="en-US" sz="4400" b="1" dirty="0">
                <a:solidFill>
                  <a:schemeClr val="bg1"/>
                </a:solidFill>
                <a:latin typeface="Calibri"/>
                <a:ea typeface="Calibri"/>
                <a:cs typeface="Calibri"/>
                <a:sym typeface="Calibri"/>
              </a:rPr>
              <a:t>Module 8</a:t>
            </a:r>
          </a:p>
          <a:p>
            <a:pPr lvl="0" algn="ctr" latinLnBrk="1" hangingPunct="0"/>
            <a:r>
              <a:rPr lang="en-US" sz="3200" b="1" dirty="0">
                <a:solidFill>
                  <a:schemeClr val="bg1"/>
                </a:solidFill>
                <a:latin typeface="Calibri"/>
                <a:ea typeface="Calibri"/>
                <a:cs typeface="Calibri"/>
                <a:sym typeface="Calibri"/>
              </a:rPr>
              <a:t>Distributed File System</a:t>
            </a:r>
          </a:p>
          <a:p>
            <a:pPr lvl="0" algn="ctr" latinLnBrk="1" hangingPunct="0"/>
            <a:r>
              <a:rPr kumimoji="0" lang="en-US" sz="3200" b="1" i="0" u="none" strike="noStrike" cap="none" spc="0" normalizeH="0" dirty="0">
                <a:ln>
                  <a:noFill/>
                </a:ln>
                <a:solidFill>
                  <a:schemeClr val="bg1"/>
                </a:solidFill>
                <a:effectLst/>
                <a:uFillTx/>
                <a:latin typeface="Calibri"/>
                <a:ea typeface="Calibri"/>
                <a:cs typeface="Calibri"/>
                <a:sym typeface="Calibri"/>
              </a:rPr>
              <a:t>And </a:t>
            </a:r>
          </a:p>
          <a:p>
            <a:pPr lvl="0" algn="ctr" latinLnBrk="1" hangingPunct="0"/>
            <a:r>
              <a:rPr lang="en-US" sz="3200" b="1" dirty="0">
                <a:solidFill>
                  <a:schemeClr val="bg1"/>
                </a:solidFill>
                <a:latin typeface="Calibri"/>
                <a:ea typeface="Calibri"/>
                <a:cs typeface="Calibri"/>
                <a:sym typeface="Calibri"/>
              </a:rPr>
              <a:t>Hadoop</a:t>
            </a:r>
          </a:p>
          <a:p>
            <a:pPr lvl="0" algn="ctr" latinLnBrk="1" hangingPunct="0"/>
            <a:endParaRPr kumimoji="0" lang="en-US" sz="4400" b="1" i="0" u="none" strike="noStrike" cap="none" spc="0" normalizeH="0" dirty="0">
              <a:ln>
                <a:noFill/>
              </a:ln>
              <a:solidFill>
                <a:schemeClr val="bg1"/>
              </a:solidFill>
              <a:effectLst/>
              <a:uFillTx/>
              <a:latin typeface="Calibri"/>
              <a:ea typeface="Calibri"/>
              <a:cs typeface="Calibri"/>
              <a:sym typeface="Calibri"/>
            </a:endParaRPr>
          </a:p>
          <a:p>
            <a:pPr lvl="0" algn="ctr" latinLnBrk="1" hangingPunct="0"/>
            <a:endParaRPr kumimoji="0" lang="en-US" sz="2800" b="1" i="0" u="none" strike="noStrike" cap="none" spc="0" normalizeH="0" dirty="0">
              <a:ln>
                <a:noFill/>
              </a:ln>
              <a:solidFill>
                <a:schemeClr val="bg1"/>
              </a:solidFill>
              <a:effectLst/>
              <a:uFillTx/>
              <a:latin typeface="Calibri"/>
              <a:ea typeface="Calibri"/>
              <a:cs typeface="Calibri"/>
              <a:sym typeface="Calibri"/>
            </a:endParaRPr>
          </a:p>
          <a:p>
            <a:pPr lvl="0" algn="ctr" latinLnBrk="1" hangingPunct="0"/>
            <a:r>
              <a:rPr kumimoji="0" lang="en-US" sz="1600" b="0" i="0" u="none" strike="noStrike" cap="none" spc="0" normalizeH="0" dirty="0">
                <a:ln>
                  <a:noFill/>
                </a:ln>
                <a:solidFill>
                  <a:schemeClr val="bg1"/>
                </a:solidFill>
                <a:effectLst/>
                <a:uFillTx/>
                <a:latin typeface="Calibri"/>
                <a:ea typeface="Calibri"/>
                <a:cs typeface="Calibri"/>
                <a:sym typeface="Calibri"/>
              </a:rPr>
              <a:t> </a:t>
            </a:r>
            <a:endParaRPr lang="en-IN" sz="1200" dirty="0">
              <a:solidFill>
                <a:schemeClr val="bg1"/>
              </a:solidFill>
            </a:endParaRPr>
          </a:p>
          <a:p>
            <a:pPr marL="0" marR="0" indent="0" algn="ctr" defTabSz="914400" rtl="0" fontAlgn="auto" latinLnBrk="1" hangingPunct="0">
              <a:lnSpc>
                <a:spcPct val="100000"/>
              </a:lnSpc>
              <a:spcBef>
                <a:spcPts val="0"/>
              </a:spcBef>
              <a:spcAft>
                <a:spcPts val="0"/>
              </a:spcAft>
              <a:buClrTx/>
              <a:buSzTx/>
              <a:buFontTx/>
              <a:buNone/>
              <a:tabLst/>
            </a:pPr>
            <a:endParaRPr kumimoji="0" lang="en-IN" sz="12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154288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696970" cy="1143000"/>
          </a:xfrm>
        </p:spPr>
        <p:txBody>
          <a:bodyPr/>
          <a:lstStyle/>
          <a:p>
            <a:r>
              <a:rPr lang="en-US" dirty="0"/>
              <a:t>Features of Distributed File System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10</a:t>
            </a:fld>
            <a:endParaRPr lang="en-US" dirty="0">
              <a:solidFill>
                <a:prstClr val="black">
                  <a:tint val="75000"/>
                </a:prstClr>
              </a:solidFill>
            </a:endParaRPr>
          </a:p>
        </p:txBody>
      </p:sp>
      <p:sp>
        <p:nvSpPr>
          <p:cNvPr id="4" name="TextBox 3"/>
          <p:cNvSpPr txBox="1"/>
          <p:nvPr/>
        </p:nvSpPr>
        <p:spPr>
          <a:xfrm>
            <a:off x="299803" y="1648918"/>
            <a:ext cx="11467476" cy="50167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3.</a:t>
            </a:r>
            <a:r>
              <a:rPr lang="en-US" b="1" dirty="0"/>
              <a:t> </a:t>
            </a:r>
            <a:r>
              <a:rPr lang="en-IN" sz="2000" b="1" dirty="0"/>
              <a:t>Fault tolerance:</a:t>
            </a:r>
            <a:r>
              <a:rPr lang="en-IN" sz="2000" dirty="0"/>
              <a:t> </a:t>
            </a:r>
            <a:r>
              <a:rPr lang="en-US" sz="2000" dirty="0"/>
              <a:t>Communication faults, machine failures (of type fail stop), storage device crashes, and decays of storage media are all considered to be faults that should be tolerated to some extent. </a:t>
            </a:r>
          </a:p>
          <a:p>
            <a:pPr marL="342900" indent="-342900" latinLnBrk="1" hangingPunct="0">
              <a:buFont typeface="Arial" panose="020B0604020202020204" pitchFamily="34" charset="0"/>
              <a:buChar char="•"/>
            </a:pPr>
            <a:r>
              <a:rPr lang="en-US" sz="2000" dirty="0"/>
              <a:t>A fault-tolerant system should continue functioning, perhaps in a degraded form, in the face of </a:t>
            </a:r>
          </a:p>
          <a:p>
            <a:pPr latinLnBrk="1" hangingPunct="0"/>
            <a:r>
              <a:rPr lang="en-US" sz="2000" dirty="0"/>
              <a:t>these failures.</a:t>
            </a:r>
          </a:p>
          <a:p>
            <a:pPr marL="342900" indent="-342900" latinLnBrk="1" hangingPunct="0">
              <a:buFont typeface="Arial" panose="020B0604020202020204" pitchFamily="34" charset="0"/>
              <a:buChar char="•"/>
            </a:pPr>
            <a:r>
              <a:rPr lang="en-US" sz="2000" dirty="0"/>
              <a:t>The degradation can be in performance, functionality, or both but should be proportional, in some sense, to the failures causing it.</a:t>
            </a:r>
          </a:p>
          <a:p>
            <a:pPr latinLnBrk="1" hangingPunct="0"/>
            <a:endParaRPr lang="en-US" sz="2000" dirty="0"/>
          </a:p>
          <a:p>
            <a:pPr latinLnBrk="1" hangingPunct="0"/>
            <a:r>
              <a:rPr lang="en-US" sz="2000" dirty="0"/>
              <a:t>4. </a:t>
            </a:r>
            <a:r>
              <a:rPr lang="en-US" sz="2000" b="1" dirty="0"/>
              <a:t>Scalability: </a:t>
            </a:r>
            <a:r>
              <a:rPr lang="en-US" sz="2000" dirty="0"/>
              <a:t>The capability of a system to adapt to increased service load is called </a:t>
            </a:r>
            <a:r>
              <a:rPr lang="en-US" sz="2000" b="1" dirty="0"/>
              <a:t>scalability</a:t>
            </a:r>
            <a:r>
              <a:rPr lang="en-US" sz="2000" dirty="0"/>
              <a:t>. </a:t>
            </a:r>
          </a:p>
          <a:p>
            <a:pPr latinLnBrk="1" hangingPunct="0"/>
            <a:r>
              <a:rPr lang="en-US" sz="2000" dirty="0"/>
              <a:t>Systems have </a:t>
            </a:r>
            <a:r>
              <a:rPr lang="en-US" sz="2000" b="1" dirty="0"/>
              <a:t>bounded resources </a:t>
            </a:r>
            <a:r>
              <a:rPr lang="en-US" sz="2000" dirty="0"/>
              <a:t>and can become completely saturated under increased load. </a:t>
            </a:r>
          </a:p>
          <a:p>
            <a:pPr latinLnBrk="1" hangingPunct="0"/>
            <a:r>
              <a:rPr lang="en-US" sz="2000" dirty="0"/>
              <a:t>Regarding a file system, saturation occurs, for example, when a server’s CPU runs at very high </a:t>
            </a:r>
          </a:p>
          <a:p>
            <a:pPr latinLnBrk="1" hangingPunct="0"/>
            <a:r>
              <a:rPr lang="en-US" sz="2000" dirty="0"/>
              <a:t>utilization rate or when disks are almost full.</a:t>
            </a:r>
          </a:p>
          <a:p>
            <a:pPr latinLnBrk="1" hangingPunct="0"/>
            <a:endParaRPr lang="en-US" sz="2000" b="1" dirty="0"/>
          </a:p>
          <a:p>
            <a:pPr latinLnBrk="1" hangingPunct="0"/>
            <a:r>
              <a:rPr lang="en-US" sz="2000" b="1" dirty="0"/>
              <a:t>In DFS,</a:t>
            </a:r>
            <a:r>
              <a:rPr lang="en-US" sz="2000" dirty="0"/>
              <a:t> a scalable system should react more gracefully to increased load. </a:t>
            </a:r>
          </a:p>
          <a:p>
            <a:pPr latinLnBrk="1" hangingPunct="0"/>
            <a:r>
              <a:rPr lang="en-US" sz="2000" dirty="0"/>
              <a:t>In short, a scalable design should withstand </a:t>
            </a:r>
            <a:r>
              <a:rPr lang="en-US" sz="2000" b="1" dirty="0"/>
              <a:t>high-service load, accommodate growth of the user community, and enable simple integration of added resources.</a:t>
            </a:r>
          </a:p>
          <a:p>
            <a:pPr latinLnBrk="1" hangingPunct="0"/>
            <a:r>
              <a:rPr lang="en-US" sz="2000" b="1" dirty="0"/>
              <a:t>Note: </a:t>
            </a:r>
            <a:r>
              <a:rPr lang="en-US" sz="2000" dirty="0"/>
              <a:t>Fault tolerance and scalability are mutually related to each other.</a:t>
            </a:r>
            <a:endParaRPr lang="en-US" sz="2000"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9648720" y="251280"/>
              <a:ext cx="166680" cy="142200"/>
            </p14:xfrm>
          </p:contentPart>
        </mc:Choice>
        <mc:Fallback xmlns="">
          <p:pic>
            <p:nvPicPr>
              <p:cNvPr id="5" name="Ink 4"/>
              <p:cNvPicPr/>
              <p:nvPr/>
            </p:nvPicPr>
            <p:blipFill>
              <a:blip r:embed="rId3"/>
              <a:stretch>
                <a:fillRect/>
              </a:stretch>
            </p:blipFill>
            <p:spPr>
              <a:xfrm>
                <a:off x="9646200" y="248760"/>
                <a:ext cx="171720" cy="147240"/>
              </a:xfrm>
              <a:prstGeom prst="rect">
                <a:avLst/>
              </a:prstGeom>
            </p:spPr>
          </p:pic>
        </mc:Fallback>
      </mc:AlternateContent>
    </p:spTree>
    <p:extLst>
      <p:ext uri="{BB962C8B-B14F-4D97-AF65-F5344CB8AC3E}">
        <p14:creationId xmlns:p14="http://schemas.microsoft.com/office/powerpoint/2010/main" val="293188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9786911" cy="1143000"/>
          </a:xfrm>
        </p:spPr>
        <p:txBody>
          <a:bodyPr/>
          <a:lstStyle/>
          <a:p>
            <a:r>
              <a:rPr lang="en-US" dirty="0"/>
              <a:t>Features of Distributed File System  (</a:t>
            </a:r>
            <a:r>
              <a:rPr lang="en-US" dirty="0" err="1"/>
              <a:t>Cont</a:t>
            </a:r>
            <a:r>
              <a:rPr lang="en-US" dirty="0"/>
              <a:t>…)</a:t>
            </a:r>
            <a:endParaRPr lang="en-IN" dirty="0"/>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11</a:t>
            </a:fld>
            <a:endParaRPr lang="en-US" dirty="0">
              <a:solidFill>
                <a:prstClr val="black">
                  <a:tint val="75000"/>
                </a:prstClr>
              </a:solidFill>
            </a:endParaRPr>
          </a:p>
        </p:txBody>
      </p:sp>
      <p:sp>
        <p:nvSpPr>
          <p:cNvPr id="4" name="TextBox 3"/>
          <p:cNvSpPr txBox="1"/>
          <p:nvPr/>
        </p:nvSpPr>
        <p:spPr>
          <a:xfrm>
            <a:off x="573437" y="1689315"/>
            <a:ext cx="11205275" cy="40626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sz="2000" dirty="0">
                <a:solidFill>
                  <a:srgbClr val="000000"/>
                </a:solidFill>
                <a:latin typeface="Calibri"/>
                <a:ea typeface="Calibri"/>
                <a:cs typeface="Calibri"/>
                <a:sym typeface="Calibri"/>
              </a:rPr>
              <a:t>5</a:t>
            </a:r>
            <a:r>
              <a:rPr kumimoji="0" lang="en-US" sz="2000" b="0" i="0" u="none" strike="noStrike" cap="none" spc="0" normalizeH="0" baseline="0" dirty="0">
                <a:ln>
                  <a:noFill/>
                </a:ln>
                <a:solidFill>
                  <a:srgbClr val="000000"/>
                </a:solidFill>
                <a:effectLst/>
                <a:uFillTx/>
                <a:latin typeface="Calibri"/>
                <a:ea typeface="Calibri"/>
                <a:cs typeface="Calibri"/>
                <a:sym typeface="Calibri"/>
              </a:rPr>
              <a:t>. </a:t>
            </a:r>
            <a:r>
              <a:rPr lang="en-US" sz="2000" b="1" dirty="0"/>
              <a:t>Simplicity and ease of use: </a:t>
            </a:r>
            <a:r>
              <a:rPr lang="en-US" sz="2000" dirty="0"/>
              <a:t>User interface to the file system be simple and number of commands should be as small as possible.</a:t>
            </a:r>
          </a:p>
          <a:p>
            <a:pPr latinLnBrk="1" hangingPunct="0"/>
            <a:endParaRPr kumimoji="0" lang="en-US" sz="2000" b="0" i="0" u="none" strike="noStrike" cap="none" spc="0" normalizeH="0" baseline="0" dirty="0">
              <a:ln>
                <a:noFill/>
              </a:ln>
              <a:solidFill>
                <a:srgbClr val="000000"/>
              </a:solidFill>
              <a:effectLst/>
              <a:uFillTx/>
              <a:latin typeface="Calibri"/>
              <a:ea typeface="Calibri"/>
              <a:cs typeface="Calibri"/>
              <a:sym typeface="Calibri"/>
            </a:endParaRPr>
          </a:p>
          <a:p>
            <a:pPr latinLnBrk="1" hangingPunct="0"/>
            <a:r>
              <a:rPr lang="en-US" sz="2000" dirty="0">
                <a:solidFill>
                  <a:srgbClr val="000000"/>
                </a:solidFill>
                <a:latin typeface="Calibri"/>
                <a:ea typeface="Calibri"/>
                <a:cs typeface="Calibri"/>
                <a:sym typeface="Calibri"/>
              </a:rPr>
              <a:t>6. </a:t>
            </a:r>
            <a:r>
              <a:rPr lang="en-IN" sz="2000" b="1" dirty="0"/>
              <a:t>High reliability: </a:t>
            </a:r>
            <a:r>
              <a:rPr lang="en-US" sz="2000" dirty="0"/>
              <a:t>Probability of loss of stored data should be minimized. System should automatically  generate backup copies  of critical files.</a:t>
            </a:r>
          </a:p>
          <a:p>
            <a:pPr latinLnBrk="1" hangingPunct="0"/>
            <a:endParaRPr lang="en-US" sz="2000" dirty="0">
              <a:solidFill>
                <a:srgbClr val="000000"/>
              </a:solidFill>
              <a:latin typeface="Calibri"/>
              <a:ea typeface="Calibri"/>
              <a:cs typeface="Calibri"/>
              <a:sym typeface="Calibri"/>
            </a:endParaRPr>
          </a:p>
          <a:p>
            <a:pPr latinLnBrk="1" hangingPunct="0"/>
            <a:r>
              <a:rPr lang="en-US" sz="2000" dirty="0">
                <a:solidFill>
                  <a:srgbClr val="000000"/>
                </a:solidFill>
                <a:latin typeface="Calibri"/>
                <a:ea typeface="Calibri"/>
                <a:cs typeface="Calibri"/>
                <a:sym typeface="Calibri"/>
              </a:rPr>
              <a:t>7. </a:t>
            </a:r>
            <a:r>
              <a:rPr lang="en-IN" sz="2000" b="1" dirty="0"/>
              <a:t>Data integrity: </a:t>
            </a:r>
            <a:r>
              <a:rPr lang="en-US" sz="2000" dirty="0"/>
              <a:t>Concurrent access requests from multiple users who are competing to access </a:t>
            </a:r>
          </a:p>
          <a:p>
            <a:pPr latinLnBrk="1" hangingPunct="0"/>
            <a:r>
              <a:rPr lang="en-US" sz="2000" dirty="0"/>
              <a:t>the file must be properly synchronized by the use of some form of concurrency control mechanism. Atomic transactions  can also be provided.</a:t>
            </a:r>
          </a:p>
          <a:p>
            <a:pPr latinLnBrk="1" hangingPunct="0"/>
            <a:endParaRPr lang="en-US" sz="2000" dirty="0"/>
          </a:p>
          <a:p>
            <a:pPr latinLnBrk="1" hangingPunct="0"/>
            <a:r>
              <a:rPr lang="en-US" sz="2000" dirty="0">
                <a:solidFill>
                  <a:srgbClr val="000000"/>
                </a:solidFill>
                <a:latin typeface="Calibri"/>
                <a:ea typeface="Calibri"/>
                <a:cs typeface="Calibri"/>
                <a:sym typeface="Calibri"/>
              </a:rPr>
              <a:t>8. </a:t>
            </a:r>
            <a:r>
              <a:rPr lang="en-US" sz="2000" b="1" dirty="0">
                <a:solidFill>
                  <a:srgbClr val="000000"/>
                </a:solidFill>
                <a:latin typeface="Calibri"/>
                <a:ea typeface="Calibri"/>
                <a:cs typeface="Calibri"/>
                <a:sym typeface="Calibri"/>
              </a:rPr>
              <a:t>Security: </a:t>
            </a:r>
            <a:r>
              <a:rPr lang="en-US" sz="2000" dirty="0"/>
              <a:t>Users should be confident of the privacy of their data.</a:t>
            </a:r>
          </a:p>
          <a:p>
            <a:pPr latinLnBrk="1" hangingPunct="0"/>
            <a:r>
              <a:rPr lang="en-US" sz="2000" dirty="0">
                <a:solidFill>
                  <a:srgbClr val="000000"/>
                </a:solidFill>
                <a:latin typeface="Calibri"/>
                <a:ea typeface="Calibri"/>
                <a:cs typeface="Calibri"/>
                <a:sym typeface="Calibri"/>
              </a:rPr>
              <a:t>9. </a:t>
            </a:r>
            <a:r>
              <a:rPr lang="en-US" sz="2000" b="1" dirty="0">
                <a:solidFill>
                  <a:srgbClr val="000000"/>
                </a:solidFill>
                <a:latin typeface="Calibri"/>
                <a:ea typeface="Calibri"/>
                <a:cs typeface="Calibri"/>
                <a:sym typeface="Calibri"/>
              </a:rPr>
              <a:t>Heterogeneity: </a:t>
            </a:r>
            <a:r>
              <a:rPr lang="en-US" sz="2000" dirty="0"/>
              <a:t>There should be easy access to shared data on diverse platforms.</a:t>
            </a:r>
          </a:p>
          <a:p>
            <a:pPr latinLnBrk="1" hangingPunct="0"/>
            <a:r>
              <a:rPr lang="en-US" dirty="0">
                <a:solidFill>
                  <a:srgbClr val="000000"/>
                </a:solidFill>
                <a:latin typeface="Calibri"/>
                <a:ea typeface="Calibri"/>
                <a:cs typeface="Calibri"/>
                <a:sym typeface="Calibri"/>
              </a:rPr>
              <a:t> </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04738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1061075" cy="1143000"/>
          </a:xfrm>
        </p:spPr>
        <p:txBody>
          <a:bodyPr/>
          <a:lstStyle/>
          <a:p>
            <a:r>
              <a:rPr lang="en-US" dirty="0"/>
              <a:t>Centralized Computing Versus Distributed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12</a:t>
            </a:fld>
            <a:endParaRPr lang="en-US"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1214202" y="1439057"/>
            <a:ext cx="9248931" cy="4467068"/>
          </a:xfrm>
          <a:prstGeom prst="rect">
            <a:avLst/>
          </a:prstGeom>
        </p:spPr>
      </p:pic>
    </p:spTree>
    <p:extLst>
      <p:ext uri="{BB962C8B-B14F-4D97-AF65-F5344CB8AC3E}">
        <p14:creationId xmlns:p14="http://schemas.microsoft.com/office/powerpoint/2010/main" val="2334755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Distributed System or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13</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803084" y="1490979"/>
            <a:ext cx="7685690" cy="3740588"/>
          </a:xfrm>
          <a:prstGeom prst="rect">
            <a:avLst/>
          </a:prstGeom>
        </p:spPr>
      </p:pic>
      <p:sp>
        <p:nvSpPr>
          <p:cNvPr id="5" name="TextBox 4"/>
          <p:cNvSpPr txBox="1"/>
          <p:nvPr/>
        </p:nvSpPr>
        <p:spPr>
          <a:xfrm>
            <a:off x="674557" y="5231567"/>
            <a:ext cx="10942820"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Def:</a:t>
            </a:r>
            <a:r>
              <a:rPr lang="en-US" dirty="0"/>
              <a:t> A distributed system is a collection of independent components located on different machines that </a:t>
            </a:r>
          </a:p>
          <a:p>
            <a:pPr latinLnBrk="1" hangingPunct="0"/>
            <a:r>
              <a:rPr lang="en-US" dirty="0"/>
              <a:t>share messages with each other in order to achieve common goals. </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Calibri"/>
                <a:ea typeface="Calibri"/>
                <a:cs typeface="Calibri"/>
                <a:sym typeface="Calibri"/>
              </a:rPr>
              <a:t>Examples</a:t>
            </a:r>
            <a:r>
              <a:rPr kumimoji="0" lang="en-US" sz="1800" b="1" i="0" u="none" strike="noStrike" cap="none" spc="0" normalizeH="0" dirty="0">
                <a:ln>
                  <a:noFill/>
                </a:ln>
                <a:solidFill>
                  <a:srgbClr val="000000"/>
                </a:solidFill>
                <a:effectLst/>
                <a:uFillTx/>
                <a:latin typeface="Calibri"/>
                <a:ea typeface="Calibri"/>
                <a:cs typeface="Calibri"/>
                <a:sym typeface="Calibri"/>
              </a:rPr>
              <a:t> of Distributed Systems are ATMs(Bank Machines), Internet, etc.</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6940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Why Distributed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14</a:t>
            </a:fld>
            <a:endParaRPr lang="en-US" dirty="0">
              <a:solidFill>
                <a:prstClr val="black">
                  <a:tint val="75000"/>
                </a:prstClr>
              </a:solidFill>
            </a:endParaRPr>
          </a:p>
        </p:txBody>
      </p:sp>
      <p:sp>
        <p:nvSpPr>
          <p:cNvPr id="4" name="TextBox 3"/>
          <p:cNvSpPr txBox="1"/>
          <p:nvPr/>
        </p:nvSpPr>
        <p:spPr>
          <a:xfrm>
            <a:off x="389744" y="1753849"/>
            <a:ext cx="10867869"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rgbClr val="000000"/>
                </a:solidFill>
                <a:effectLst/>
                <a:uFillTx/>
                <a:latin typeface="Calibri"/>
                <a:ea typeface="Calibri"/>
                <a:cs typeface="Calibri"/>
                <a:sym typeface="Calibri"/>
              </a:rPr>
              <a:t>Nature of Application</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dirty="0">
                <a:solidFill>
                  <a:srgbClr val="000000"/>
                </a:solidFill>
                <a:latin typeface="Calibri"/>
                <a:ea typeface="Calibri"/>
                <a:cs typeface="Calibri"/>
                <a:sym typeface="Calibri"/>
              </a:rPr>
              <a:t>Performance</a:t>
            </a:r>
          </a:p>
          <a:p>
            <a:pPr marL="285750" marR="0" indent="-285750" algn="l" defTabSz="914400" rtl="0" fontAlgn="auto" latinLnBrk="1" hangingPunct="0">
              <a:lnSpc>
                <a:spcPct val="100000"/>
              </a:lnSpc>
              <a:spcBef>
                <a:spcPts val="0"/>
              </a:spcBef>
              <a:spcAft>
                <a:spcPts val="0"/>
              </a:spcAft>
              <a:buClrTx/>
              <a:buSzTx/>
              <a:buFontTx/>
              <a:buChar char="-"/>
              <a:tabLst/>
            </a:pPr>
            <a:r>
              <a:rPr kumimoji="0" lang="en-US" sz="3200" b="0" i="0" u="none" strike="noStrike" cap="none" spc="0" normalizeH="0" baseline="0" dirty="0">
                <a:ln>
                  <a:noFill/>
                </a:ln>
                <a:solidFill>
                  <a:srgbClr val="000000"/>
                </a:solidFill>
                <a:effectLst/>
                <a:uFillTx/>
                <a:latin typeface="Calibri"/>
                <a:ea typeface="Calibri"/>
                <a:cs typeface="Calibri"/>
                <a:sym typeface="Calibri"/>
              </a:rPr>
              <a:t>Computing Intensive:  The task could</a:t>
            </a:r>
            <a:r>
              <a:rPr kumimoji="0" lang="en-US" sz="3200" b="0" i="0" u="none" strike="noStrike" cap="none" spc="0" normalizeH="0" dirty="0">
                <a:ln>
                  <a:noFill/>
                </a:ln>
                <a:solidFill>
                  <a:srgbClr val="000000"/>
                </a:solidFill>
                <a:effectLst/>
                <a:uFillTx/>
                <a:latin typeface="Calibri"/>
                <a:ea typeface="Calibri"/>
                <a:cs typeface="Calibri"/>
                <a:sym typeface="Calibri"/>
              </a:rPr>
              <a:t> consume a lot of time in </a:t>
            </a:r>
          </a:p>
          <a:p>
            <a:pPr marR="0" algn="l" defTabSz="914400" rtl="0" fontAlgn="auto" latinLnBrk="1" hangingPunct="0">
              <a:lnSpc>
                <a:spcPct val="100000"/>
              </a:lnSpc>
              <a:spcBef>
                <a:spcPts val="0"/>
              </a:spcBef>
              <a:spcAft>
                <a:spcPts val="0"/>
              </a:spcAft>
              <a:buClrTx/>
              <a:buSzTx/>
              <a:tabLst/>
            </a:pPr>
            <a:r>
              <a:rPr lang="en-US" sz="3200" dirty="0">
                <a:solidFill>
                  <a:srgbClr val="000000"/>
                </a:solidFill>
                <a:latin typeface="Calibri"/>
                <a:ea typeface="Calibri"/>
                <a:cs typeface="Calibri"/>
                <a:sym typeface="Calibri"/>
              </a:rPr>
              <a:t>    </a:t>
            </a:r>
            <a:r>
              <a:rPr kumimoji="0" lang="en-US" sz="3200" b="0" i="0" u="none" strike="noStrike" cap="none" spc="0" normalizeH="0" dirty="0">
                <a:ln>
                  <a:noFill/>
                </a:ln>
                <a:solidFill>
                  <a:srgbClr val="000000"/>
                </a:solidFill>
                <a:effectLst/>
                <a:uFillTx/>
                <a:latin typeface="Calibri"/>
                <a:ea typeface="Calibri"/>
                <a:cs typeface="Calibri"/>
                <a:sym typeface="Calibri"/>
              </a:rPr>
              <a:t>consuming</a:t>
            </a:r>
          </a:p>
          <a:p>
            <a:pPr marL="285750" marR="0" indent="-285750" algn="l" defTabSz="914400" rtl="0" fontAlgn="auto" latinLnBrk="1" hangingPunct="0">
              <a:lnSpc>
                <a:spcPct val="100000"/>
              </a:lnSpc>
              <a:spcBef>
                <a:spcPts val="0"/>
              </a:spcBef>
              <a:spcAft>
                <a:spcPts val="0"/>
              </a:spcAft>
              <a:buClrTx/>
              <a:buSzTx/>
              <a:buFontTx/>
              <a:buChar char="-"/>
              <a:tabLst/>
            </a:pPr>
            <a:r>
              <a:rPr lang="en-US" sz="3200" baseline="0" dirty="0">
                <a:solidFill>
                  <a:srgbClr val="000000"/>
                </a:solidFill>
                <a:latin typeface="Calibri"/>
                <a:ea typeface="Calibri"/>
                <a:cs typeface="Calibri"/>
                <a:sym typeface="Calibri"/>
              </a:rPr>
              <a:t>Data Intensive:  The task that deals with large size of datasets.</a:t>
            </a:r>
            <a:endParaRPr lang="en-IN" sz="3200" dirty="0">
              <a:solidFill>
                <a:srgbClr val="000000"/>
              </a:solidFill>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baseline="0" dirty="0">
                <a:solidFill>
                  <a:srgbClr val="000000"/>
                </a:solidFill>
                <a:latin typeface="Calibri"/>
                <a:ea typeface="Calibri"/>
                <a:cs typeface="Calibri"/>
                <a:sym typeface="Calibri"/>
              </a:rPr>
              <a:t>Robustness:</a:t>
            </a:r>
          </a:p>
          <a:p>
            <a:pPr marR="0" algn="l" defTabSz="914400" rtl="0" fontAlgn="auto" latinLnBrk="1" hangingPunct="0">
              <a:lnSpc>
                <a:spcPct val="100000"/>
              </a:lnSpc>
              <a:spcBef>
                <a:spcPts val="0"/>
              </a:spcBef>
              <a:spcAft>
                <a:spcPts val="0"/>
              </a:spcAft>
              <a:buClrTx/>
              <a:buSzTx/>
              <a:tabLst/>
            </a:pPr>
            <a:r>
              <a:rPr lang="en-US" sz="3200" b="1" dirty="0">
                <a:solidFill>
                  <a:srgbClr val="000000"/>
                </a:solidFill>
                <a:latin typeface="Calibri"/>
                <a:ea typeface="Calibri"/>
                <a:cs typeface="Calibri"/>
                <a:sym typeface="Calibri"/>
              </a:rPr>
              <a:t>	-</a:t>
            </a:r>
            <a:r>
              <a:rPr lang="en-US" sz="3200" dirty="0">
                <a:solidFill>
                  <a:srgbClr val="000000"/>
                </a:solidFill>
                <a:latin typeface="Calibri"/>
                <a:ea typeface="Calibri"/>
                <a:cs typeface="Calibri"/>
                <a:sym typeface="Calibri"/>
              </a:rPr>
              <a:t>No Single Point of Failure</a:t>
            </a:r>
          </a:p>
          <a:p>
            <a:pPr marR="0" algn="l" defTabSz="914400" rtl="0" fontAlgn="auto" latinLnBrk="1" hangingPunct="0">
              <a:lnSpc>
                <a:spcPct val="100000"/>
              </a:lnSpc>
              <a:spcBef>
                <a:spcPts val="0"/>
              </a:spcBef>
              <a:spcAft>
                <a:spcPts val="0"/>
              </a:spcAft>
              <a:buClrTx/>
              <a:buSzTx/>
              <a:tabLst/>
            </a:pPr>
            <a:r>
              <a:rPr lang="en-US" sz="3200" b="1" baseline="0" dirty="0">
                <a:solidFill>
                  <a:srgbClr val="000000"/>
                </a:solidFill>
                <a:latin typeface="Calibri"/>
                <a:ea typeface="Calibri"/>
                <a:cs typeface="Calibri"/>
                <a:sym typeface="Calibri"/>
              </a:rPr>
              <a:t>	-</a:t>
            </a:r>
            <a:r>
              <a:rPr lang="en-US" sz="3200" b="1" dirty="0">
                <a:solidFill>
                  <a:srgbClr val="000000"/>
                </a:solidFill>
                <a:latin typeface="Calibri"/>
                <a:ea typeface="Calibri"/>
                <a:cs typeface="Calibri"/>
                <a:sym typeface="Calibri"/>
              </a:rPr>
              <a:t> </a:t>
            </a:r>
            <a:r>
              <a:rPr lang="en-US" sz="3200" dirty="0" err="1">
                <a:solidFill>
                  <a:srgbClr val="000000"/>
                </a:solidFill>
                <a:latin typeface="Calibri"/>
                <a:ea typeface="Calibri"/>
                <a:cs typeface="Calibri"/>
                <a:sym typeface="Calibri"/>
              </a:rPr>
              <a:t>Othernodes</a:t>
            </a:r>
            <a:r>
              <a:rPr lang="en-US" sz="3200" dirty="0">
                <a:solidFill>
                  <a:srgbClr val="000000"/>
                </a:solidFill>
                <a:latin typeface="Calibri"/>
                <a:ea typeface="Calibri"/>
                <a:cs typeface="Calibri"/>
                <a:sym typeface="Calibri"/>
              </a:rPr>
              <a:t> can execute the same task executed on the </a:t>
            </a:r>
          </a:p>
          <a:p>
            <a:pPr marR="0" algn="l" defTabSz="914400" rtl="0" fontAlgn="auto" latinLnBrk="1" hangingPunct="0">
              <a:lnSpc>
                <a:spcPct val="100000"/>
              </a:lnSpc>
              <a:spcBef>
                <a:spcPts val="0"/>
              </a:spcBef>
              <a:spcAft>
                <a:spcPts val="0"/>
              </a:spcAft>
              <a:buClrTx/>
              <a:buSzTx/>
              <a:tabLst/>
            </a:pPr>
            <a:r>
              <a:rPr lang="en-US" sz="3200" dirty="0">
                <a:solidFill>
                  <a:srgbClr val="000000"/>
                </a:solidFill>
                <a:latin typeface="Calibri"/>
                <a:ea typeface="Calibri"/>
                <a:cs typeface="Calibri"/>
                <a:sym typeface="Calibri"/>
              </a:rPr>
              <a:t>	failed node.</a:t>
            </a:r>
            <a:endParaRPr lang="en-US" sz="3200" b="1"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1074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Advantages and Disadvantages of Distributed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15</a:t>
            </a:fld>
            <a:endParaRPr lang="en-US" dirty="0">
              <a:solidFill>
                <a:prstClr val="black">
                  <a:tint val="75000"/>
                </a:prstClr>
              </a:solidFill>
            </a:endParaRPr>
          </a:p>
        </p:txBody>
      </p:sp>
      <p:sp>
        <p:nvSpPr>
          <p:cNvPr id="4" name="TextBox 3"/>
          <p:cNvSpPr txBox="1"/>
          <p:nvPr/>
        </p:nvSpPr>
        <p:spPr>
          <a:xfrm>
            <a:off x="614597" y="1798820"/>
            <a:ext cx="10298243"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1" i="0" u="sng" strike="noStrike" cap="none" spc="0" normalizeH="0" baseline="0" dirty="0">
                <a:ln>
                  <a:noFill/>
                </a:ln>
                <a:solidFill>
                  <a:srgbClr val="000000"/>
                </a:solidFill>
                <a:effectLst/>
                <a:uFillTx/>
                <a:ea typeface="Calibri"/>
                <a:cs typeface="Calibri"/>
                <a:sym typeface="Calibri"/>
              </a:rPr>
              <a:t>Major benefits include:</a:t>
            </a:r>
          </a:p>
          <a:p>
            <a:pPr marL="285750" indent="-285750" latinLnBrk="1" hangingPunct="0">
              <a:buFont typeface="Arial" panose="020B0604020202020204" pitchFamily="34" charset="0"/>
              <a:buChar char="•"/>
            </a:pPr>
            <a:r>
              <a:rPr lang="en-US" sz="2400" b="1" dirty="0">
                <a:solidFill>
                  <a:srgbClr val="000000"/>
                </a:solidFill>
                <a:ea typeface="Calibri"/>
                <a:cs typeface="Calibri"/>
                <a:sym typeface="Calibri"/>
              </a:rPr>
              <a:t>Unlimited Horizontal Scaling </a:t>
            </a:r>
            <a:r>
              <a:rPr lang="en-US" sz="2400" dirty="0">
                <a:solidFill>
                  <a:srgbClr val="000000"/>
                </a:solidFill>
                <a:ea typeface="Calibri"/>
                <a:cs typeface="Calibri"/>
                <a:sym typeface="Calibri"/>
              </a:rPr>
              <a:t>- machines can be added whenever required.</a:t>
            </a:r>
          </a:p>
          <a:p>
            <a:pPr marL="285750" indent="-285750" latinLnBrk="1" hangingPunct="0">
              <a:buFont typeface="Arial" panose="020B0604020202020204" pitchFamily="34" charset="0"/>
              <a:buChar char="•"/>
            </a:pPr>
            <a:r>
              <a:rPr lang="en-US" sz="2400" b="1" dirty="0">
                <a:solidFill>
                  <a:srgbClr val="000000"/>
                </a:solidFill>
                <a:ea typeface="Calibri"/>
                <a:cs typeface="Calibri"/>
                <a:sym typeface="Calibri"/>
              </a:rPr>
              <a:t>Low Latency </a:t>
            </a:r>
            <a:r>
              <a:rPr lang="en-US" sz="2400" dirty="0">
                <a:solidFill>
                  <a:srgbClr val="000000"/>
                </a:solidFill>
                <a:ea typeface="Calibri"/>
                <a:cs typeface="Calibri"/>
                <a:sym typeface="Calibri"/>
              </a:rPr>
              <a:t>- having machines that are geographically located closer to users, it will reduce the time it takes to serve users.</a:t>
            </a:r>
          </a:p>
          <a:p>
            <a:pPr marL="285750" indent="-285750" latinLnBrk="1" hangingPunct="0">
              <a:buFont typeface="Arial" panose="020B0604020202020204" pitchFamily="34" charset="0"/>
              <a:buChar char="•"/>
            </a:pPr>
            <a:r>
              <a:rPr lang="en-US" sz="2400" b="1" dirty="0">
                <a:solidFill>
                  <a:srgbClr val="000000"/>
                </a:solidFill>
                <a:ea typeface="Calibri"/>
                <a:cs typeface="Calibri"/>
                <a:sym typeface="Calibri"/>
              </a:rPr>
              <a:t>Fault Tolerance </a:t>
            </a:r>
            <a:r>
              <a:rPr lang="en-US" sz="2400" dirty="0">
                <a:solidFill>
                  <a:srgbClr val="000000"/>
                </a:solidFill>
                <a:ea typeface="Calibri"/>
                <a:cs typeface="Calibri"/>
                <a:sym typeface="Calibri"/>
              </a:rPr>
              <a:t>- if one server or data </a:t>
            </a:r>
            <a:r>
              <a:rPr lang="en-US" sz="2400" dirty="0" err="1">
                <a:solidFill>
                  <a:srgbClr val="000000"/>
                </a:solidFill>
                <a:ea typeface="Calibri"/>
                <a:cs typeface="Calibri"/>
                <a:sym typeface="Calibri"/>
              </a:rPr>
              <a:t>centre</a:t>
            </a:r>
            <a:r>
              <a:rPr lang="en-US" sz="2400" dirty="0">
                <a:solidFill>
                  <a:srgbClr val="000000"/>
                </a:solidFill>
                <a:ea typeface="Calibri"/>
                <a:cs typeface="Calibri"/>
                <a:sym typeface="Calibri"/>
              </a:rPr>
              <a:t> goes down, others could still serve the users of the service.</a:t>
            </a:r>
          </a:p>
          <a:p>
            <a:pPr marL="285750" indent="-285750" latinLnBrk="1" hangingPunct="0">
              <a:buFont typeface="Arial" panose="020B0604020202020204" pitchFamily="34" charset="0"/>
              <a:buChar char="•"/>
            </a:pPr>
            <a:endParaRPr kumimoji="0" lang="en-US" sz="2400" b="0" i="0" u="sng" strike="noStrike" cap="none" spc="0" normalizeH="0" baseline="0" dirty="0">
              <a:ln>
                <a:noFill/>
              </a:ln>
              <a:solidFill>
                <a:srgbClr val="000000"/>
              </a:solidFill>
              <a:effectLst/>
              <a:uFillTx/>
              <a:ea typeface="Calibri"/>
              <a:cs typeface="Calibri"/>
              <a:sym typeface="Calibri"/>
            </a:endParaRPr>
          </a:p>
          <a:p>
            <a:pPr latinLnBrk="1" hangingPunct="0"/>
            <a:r>
              <a:rPr lang="en-US" sz="2400" b="1" u="sng" dirty="0">
                <a:solidFill>
                  <a:srgbClr val="000000"/>
                </a:solidFill>
                <a:ea typeface="Calibri"/>
                <a:cs typeface="Calibri"/>
                <a:sym typeface="Calibri"/>
              </a:rPr>
              <a:t>Disadvantages:</a:t>
            </a:r>
          </a:p>
          <a:p>
            <a:pPr marL="285750" indent="-285750" latinLnBrk="1" hangingPunct="0">
              <a:buFont typeface="Arial" panose="020B0604020202020204" pitchFamily="34" charset="0"/>
              <a:buChar char="•"/>
            </a:pPr>
            <a:r>
              <a:rPr lang="en-IN" sz="2400" dirty="0"/>
              <a:t>Data Integration &amp; Consistency</a:t>
            </a:r>
          </a:p>
          <a:p>
            <a:pPr marL="285750" indent="-285750" latinLnBrk="1" hangingPunct="0">
              <a:buFont typeface="Arial" panose="020B0604020202020204" pitchFamily="34" charset="0"/>
              <a:buChar char="•"/>
            </a:pPr>
            <a:r>
              <a:rPr lang="en-IN" sz="2400" dirty="0"/>
              <a:t>Network and Communication Failure</a:t>
            </a:r>
          </a:p>
          <a:p>
            <a:pPr marL="285750" indent="-285750" latinLnBrk="1" hangingPunct="0">
              <a:buFont typeface="Arial" panose="020B0604020202020204" pitchFamily="34" charset="0"/>
              <a:buChar char="•"/>
            </a:pPr>
            <a:r>
              <a:rPr lang="en-IN" sz="2400" dirty="0"/>
              <a:t>Management Overhead</a:t>
            </a:r>
            <a:endParaRPr kumimoji="0" lang="en-IN" sz="2400" i="0" u="none" strike="noStrike" cap="none" spc="0" normalizeH="0" baseline="0" dirty="0">
              <a:ln>
                <a:noFill/>
              </a:ln>
              <a:solidFill>
                <a:srgbClr val="000000"/>
              </a:solidFill>
              <a:effectLst/>
              <a:uFillTx/>
              <a:ea typeface="Calibri"/>
              <a:cs typeface="Calibri"/>
              <a:sym typeface="Calibri"/>
            </a:endParaRPr>
          </a:p>
        </p:txBody>
      </p:sp>
    </p:spTree>
    <p:extLst>
      <p:ext uri="{BB962C8B-B14F-4D97-AF65-F5344CB8AC3E}">
        <p14:creationId xmlns:p14="http://schemas.microsoft.com/office/powerpoint/2010/main" val="1196887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Computers in a Distributed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16</a:t>
            </a:fld>
            <a:endParaRPr lang="en-US" dirty="0">
              <a:solidFill>
                <a:prstClr val="black">
                  <a:tint val="75000"/>
                </a:prstClr>
              </a:solidFill>
            </a:endParaRPr>
          </a:p>
        </p:txBody>
      </p:sp>
      <p:sp>
        <p:nvSpPr>
          <p:cNvPr id="4" name="TextBox 3"/>
          <p:cNvSpPr txBox="1"/>
          <p:nvPr/>
        </p:nvSpPr>
        <p:spPr>
          <a:xfrm>
            <a:off x="644577" y="1813810"/>
            <a:ext cx="11167672" cy="32316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Workstations:  </a:t>
            </a:r>
            <a:r>
              <a:rPr kumimoji="0" lang="en-US" sz="3600" i="0" u="none" strike="noStrike" cap="none" spc="0" normalizeH="0" baseline="0" dirty="0">
                <a:ln>
                  <a:noFill/>
                </a:ln>
                <a:solidFill>
                  <a:srgbClr val="000000"/>
                </a:solidFill>
                <a:effectLst/>
                <a:uFillTx/>
                <a:latin typeface="Calibri"/>
                <a:ea typeface="Calibri"/>
                <a:cs typeface="Calibri"/>
                <a:sym typeface="Calibri"/>
              </a:rPr>
              <a:t>Computers used by end</a:t>
            </a:r>
            <a:r>
              <a:rPr kumimoji="0" lang="en-US" sz="3600" i="0" u="none" strike="noStrike" cap="none" spc="0" normalizeH="0" dirty="0">
                <a:ln>
                  <a:noFill/>
                </a:ln>
                <a:solidFill>
                  <a:srgbClr val="000000"/>
                </a:solidFill>
                <a:effectLst/>
                <a:uFillTx/>
                <a:latin typeface="Calibri"/>
                <a:ea typeface="Calibri"/>
                <a:cs typeface="Calibri"/>
                <a:sym typeface="Calibri"/>
              </a:rPr>
              <a:t> users to</a:t>
            </a:r>
          </a:p>
          <a:p>
            <a:pPr marR="0" algn="l" defTabSz="914400" rtl="0" fontAlgn="auto" latinLnBrk="1" hangingPunct="0">
              <a:lnSpc>
                <a:spcPct val="100000"/>
              </a:lnSpc>
              <a:spcBef>
                <a:spcPts val="0"/>
              </a:spcBef>
              <a:spcAft>
                <a:spcPts val="0"/>
              </a:spcAft>
              <a:buClrTx/>
              <a:buSzTx/>
              <a:tabLst/>
            </a:pPr>
            <a:r>
              <a:rPr kumimoji="0" lang="en-US" sz="3600" i="0" u="none" strike="noStrike" cap="none" spc="0" normalizeH="0" dirty="0">
                <a:ln>
                  <a:noFill/>
                </a:ln>
                <a:solidFill>
                  <a:srgbClr val="000000"/>
                </a:solidFill>
                <a:effectLst/>
                <a:uFillTx/>
                <a:latin typeface="Calibri"/>
                <a:ea typeface="Calibri"/>
                <a:cs typeface="Calibri"/>
                <a:sym typeface="Calibri"/>
              </a:rPr>
              <a:t> perform computing.</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600" b="1" baseline="0" dirty="0">
                <a:solidFill>
                  <a:srgbClr val="000000"/>
                </a:solidFill>
                <a:latin typeface="Calibri"/>
                <a:ea typeface="Calibri"/>
                <a:cs typeface="Calibri"/>
                <a:sym typeface="Calibri"/>
              </a:rPr>
              <a:t>Servers:</a:t>
            </a:r>
            <a:r>
              <a:rPr lang="en-US" sz="3600" b="1" dirty="0">
                <a:solidFill>
                  <a:srgbClr val="000000"/>
                </a:solidFill>
                <a:latin typeface="Calibri"/>
                <a:ea typeface="Calibri"/>
                <a:cs typeface="Calibri"/>
                <a:sym typeface="Calibri"/>
              </a:rPr>
              <a:t> </a:t>
            </a:r>
            <a:r>
              <a:rPr lang="en-US" sz="3600" dirty="0">
                <a:solidFill>
                  <a:srgbClr val="000000"/>
                </a:solidFill>
                <a:latin typeface="Calibri"/>
                <a:ea typeface="Calibri"/>
                <a:cs typeface="Calibri"/>
                <a:sym typeface="Calibri"/>
              </a:rPr>
              <a:t>Computers which provide resources and services</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rgbClr val="000000"/>
                </a:solidFill>
                <a:effectLst/>
                <a:uFillTx/>
                <a:latin typeface="Calibri"/>
                <a:ea typeface="Calibri"/>
                <a:cs typeface="Calibri"/>
                <a:sym typeface="Calibri"/>
              </a:rPr>
              <a:t>Personal</a:t>
            </a:r>
            <a:r>
              <a:rPr kumimoji="0" lang="en-US" sz="3200" b="1" i="0" u="none" strike="noStrike" cap="none" spc="0" normalizeH="0" dirty="0">
                <a:ln>
                  <a:noFill/>
                </a:ln>
                <a:solidFill>
                  <a:srgbClr val="000000"/>
                </a:solidFill>
                <a:effectLst/>
                <a:uFillTx/>
                <a:latin typeface="Calibri"/>
                <a:ea typeface="Calibri"/>
                <a:cs typeface="Calibri"/>
                <a:sym typeface="Calibri"/>
              </a:rPr>
              <a:t> Assistance Devices: </a:t>
            </a:r>
            <a:r>
              <a:rPr kumimoji="0" lang="en-US" sz="3200" i="0" u="none" strike="noStrike" cap="none" spc="0" normalizeH="0" dirty="0">
                <a:ln>
                  <a:noFill/>
                </a:ln>
                <a:solidFill>
                  <a:srgbClr val="000000"/>
                </a:solidFill>
                <a:effectLst/>
                <a:uFillTx/>
                <a:latin typeface="Calibri"/>
                <a:ea typeface="Calibri"/>
                <a:cs typeface="Calibri"/>
                <a:sym typeface="Calibri"/>
              </a:rPr>
              <a:t>Handheld devices connected to the system via a wireless network.</a:t>
            </a:r>
          </a:p>
          <a:p>
            <a:pPr marR="0" algn="l" defTabSz="914400" rtl="0" fontAlgn="auto" latinLnBrk="1" hangingPunct="0">
              <a:lnSpc>
                <a:spcPct val="100000"/>
              </a:lnSpc>
              <a:spcBef>
                <a:spcPts val="0"/>
              </a:spcBef>
              <a:spcAft>
                <a:spcPts val="0"/>
              </a:spcAft>
              <a:buClrTx/>
              <a:buSzTx/>
              <a:tabLst/>
            </a:pPr>
            <a:endParaRPr kumimoji="0" lang="en-US" sz="3200" i="0" u="none" strike="noStrike" cap="none" spc="0" normalizeH="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27464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996774" cy="1143000"/>
          </a:xfrm>
        </p:spPr>
        <p:txBody>
          <a:bodyPr/>
          <a:lstStyle/>
          <a:p>
            <a:pPr latinLnBrk="1" hangingPunct="0"/>
            <a:r>
              <a:rPr lang="en-US" dirty="0">
                <a:solidFill>
                  <a:srgbClr val="000000"/>
                </a:solidFill>
                <a:latin typeface="Calibri"/>
                <a:cs typeface="Calibri"/>
              </a:rPr>
              <a:t>Implementation of DFS</a:t>
            </a:r>
            <a:endParaRPr lang="en-US" spc="0" dirty="0">
              <a:solidFill>
                <a:srgbClr val="000000"/>
              </a:solidFill>
              <a:latin typeface="Calibri"/>
              <a:cs typeface="Calibri"/>
            </a:endParaRPr>
          </a:p>
        </p:txBody>
      </p:sp>
      <p:sp>
        <p:nvSpPr>
          <p:cNvPr id="3" name="TextBox 2"/>
          <p:cNvSpPr txBox="1"/>
          <p:nvPr/>
        </p:nvSpPr>
        <p:spPr>
          <a:xfrm>
            <a:off x="254833" y="1514007"/>
            <a:ext cx="11422505" cy="14773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pPr marL="285750" indent="-285750" latinLnBrk="1" hangingPunct="0">
              <a:buFont typeface="Arial" panose="020B0604020202020204" pitchFamily="34" charset="0"/>
              <a:buChar char="•"/>
            </a:pPr>
            <a:r>
              <a:rPr lang="en-US" dirty="0"/>
              <a:t>A DFS can be implemented </a:t>
            </a:r>
            <a:r>
              <a:rPr lang="en-US" b="1" dirty="0"/>
              <a:t>as part of a distributed operating system </a:t>
            </a:r>
            <a:r>
              <a:rPr lang="en-US" dirty="0"/>
              <a:t>or, alternatively, </a:t>
            </a:r>
            <a:r>
              <a:rPr lang="en-US" b="1" dirty="0"/>
              <a:t>by a software layer </a:t>
            </a:r>
            <a:r>
              <a:rPr lang="en-US" dirty="0"/>
              <a:t>whose task is to manage the communication between conventional operating systems and file systems.</a:t>
            </a:r>
          </a:p>
          <a:p>
            <a:pPr latinLnBrk="1" hangingPunct="0"/>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pPr latinLnBrk="1" hangingPunct="0"/>
            <a:r>
              <a:rPr lang="en-US" b="1" dirty="0"/>
              <a:t>Note:</a:t>
            </a:r>
            <a:r>
              <a:rPr lang="en-US" dirty="0"/>
              <a:t> The distinctive features of a DFS are the multiplicity and autonomy of clients and servers in the system.</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64805091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996774" cy="1143000"/>
          </a:xfrm>
        </p:spPr>
        <p:txBody>
          <a:bodyPr/>
          <a:lstStyle/>
          <a:p>
            <a:pPr latinLnBrk="1" hangingPunct="0"/>
            <a:r>
              <a:rPr lang="en-US" dirty="0">
                <a:solidFill>
                  <a:srgbClr val="000000"/>
                </a:solidFill>
                <a:latin typeface="Calibri"/>
                <a:cs typeface="Calibri"/>
              </a:rPr>
              <a:t>How do we implement DFS?</a:t>
            </a:r>
            <a:endParaRPr lang="en-US" spc="0" dirty="0">
              <a:solidFill>
                <a:srgbClr val="000000"/>
              </a:solidFill>
              <a:latin typeface="Calibri"/>
              <a:cs typeface="Calibri"/>
            </a:endParaRPr>
          </a:p>
        </p:txBody>
      </p:sp>
      <p:sp>
        <p:nvSpPr>
          <p:cNvPr id="3" name="TextBox 2"/>
          <p:cNvSpPr txBox="1"/>
          <p:nvPr/>
        </p:nvSpPr>
        <p:spPr>
          <a:xfrm>
            <a:off x="254833" y="1514007"/>
            <a:ext cx="11422505" cy="52629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sz="2400" dirty="0"/>
              <a:t>Any DFS must look into the following:</a:t>
            </a:r>
          </a:p>
          <a:p>
            <a:pPr latinLnBrk="1" hangingPunct="0"/>
            <a:endParaRPr lang="en-US" sz="2400" dirty="0"/>
          </a:p>
          <a:p>
            <a:pPr marL="342900" indent="-342900" latinLnBrk="1" hangingPunct="0">
              <a:buFont typeface="+mj-lt"/>
              <a:buAutoNum type="arabicPeriod"/>
            </a:pPr>
            <a:r>
              <a:rPr lang="en-US" sz="2400" dirty="0"/>
              <a:t>User Interface</a:t>
            </a:r>
          </a:p>
          <a:p>
            <a:pPr marL="342900" indent="-342900" latinLnBrk="1" hangingPunct="0">
              <a:buFont typeface="+mj-lt"/>
              <a:buAutoNum type="arabicPeriod"/>
            </a:pPr>
            <a:r>
              <a:rPr lang="en-US" sz="2400" dirty="0"/>
              <a:t>Naming</a:t>
            </a:r>
          </a:p>
          <a:p>
            <a:pPr marL="342900" indent="-342900" latinLnBrk="1" hangingPunct="0">
              <a:buFont typeface="+mj-lt"/>
              <a:buAutoNum type="arabicPeriod"/>
            </a:pPr>
            <a:r>
              <a:rPr lang="en-US" sz="2400" dirty="0"/>
              <a:t>Inter process Communication</a:t>
            </a:r>
          </a:p>
          <a:p>
            <a:pPr marL="342900" indent="-342900" latinLnBrk="1" hangingPunct="0">
              <a:buFont typeface="+mj-lt"/>
              <a:buAutoNum type="arabicPeriod"/>
            </a:pPr>
            <a:r>
              <a:rPr lang="en-IN" sz="2400" dirty="0"/>
              <a:t>File access mechanism</a:t>
            </a:r>
          </a:p>
          <a:p>
            <a:pPr marL="342900" indent="-342900" latinLnBrk="1" hangingPunct="0">
              <a:buFont typeface="+mj-lt"/>
              <a:buAutoNum type="arabicPeriod"/>
            </a:pPr>
            <a:r>
              <a:rPr lang="en-IN" sz="2400" dirty="0"/>
              <a:t>File consistency</a:t>
            </a:r>
          </a:p>
          <a:p>
            <a:pPr marL="342900" indent="-342900" latinLnBrk="1" hangingPunct="0">
              <a:buFont typeface="+mj-lt"/>
              <a:buAutoNum type="arabicPeriod"/>
            </a:pPr>
            <a:r>
              <a:rPr lang="en-IN" sz="2400" dirty="0"/>
              <a:t>Synchronization</a:t>
            </a:r>
          </a:p>
          <a:p>
            <a:pPr marL="342900" indent="-342900" latinLnBrk="1" hangingPunct="0">
              <a:buFont typeface="+mj-lt"/>
              <a:buAutoNum type="arabicPeriod"/>
            </a:pPr>
            <a:r>
              <a:rPr lang="en-IN" sz="2400" dirty="0"/>
              <a:t>Locking</a:t>
            </a:r>
          </a:p>
          <a:p>
            <a:pPr marL="342900" indent="-342900" latinLnBrk="1" hangingPunct="0">
              <a:buFont typeface="+mj-lt"/>
              <a:buAutoNum type="arabicPeriod"/>
            </a:pPr>
            <a:r>
              <a:rPr lang="en-IN" sz="2400" dirty="0"/>
              <a:t>Atomic transactions</a:t>
            </a:r>
          </a:p>
          <a:p>
            <a:pPr marL="342900" indent="-342900" latinLnBrk="1" hangingPunct="0">
              <a:buFont typeface="+mj-lt"/>
              <a:buAutoNum type="arabicPeriod"/>
            </a:pPr>
            <a:r>
              <a:rPr lang="en-IN" sz="2400" dirty="0"/>
              <a:t>Error recovery</a:t>
            </a:r>
          </a:p>
          <a:p>
            <a:pPr latinLnBrk="1" hangingPunct="0"/>
            <a:endParaRPr lang="en-US" dirty="0"/>
          </a:p>
          <a:p>
            <a:pPr latinLnBrk="1" hangingPunct="0"/>
            <a:r>
              <a:rPr lang="en-US" dirty="0" smtClean="0"/>
              <a:t>Examples of DFS are Google File System, HDFS(Hadoop Distributed File System)</a:t>
            </a:r>
            <a:endParaRPr lang="en-US" dirty="0"/>
          </a:p>
          <a:p>
            <a:pPr latinLnBrk="1" hangingPunct="0"/>
            <a:r>
              <a:rPr lang="en-US" b="1" dirty="0" err="1"/>
              <a:t>Reference:</a:t>
            </a:r>
            <a:r>
              <a:rPr lang="en-US" dirty="0" err="1"/>
              <a:t>https</a:t>
            </a:r>
            <a:r>
              <a:rPr lang="en-US" dirty="0"/>
              <a:t>://scholarworks.rit.edu/</a:t>
            </a:r>
            <a:r>
              <a:rPr lang="en-US" dirty="0" err="1"/>
              <a:t>cgi</a:t>
            </a:r>
            <a:r>
              <a:rPr lang="en-US" dirty="0"/>
              <a:t>/</a:t>
            </a:r>
            <a:r>
              <a:rPr lang="en-US" dirty="0" err="1"/>
              <a:t>viewcontent.cgi?article</a:t>
            </a:r>
            <a:r>
              <a:rPr lang="en-US" dirty="0"/>
              <a:t>=1322&amp;context=theses</a:t>
            </a:r>
            <a:endParaRPr lang="en-IN" dirty="0"/>
          </a:p>
          <a:p>
            <a:pPr marL="285750" indent="-285750" latinLnBrk="1" hangingPunct="0">
              <a:buFont typeface="Arial" panose="020B0604020202020204" pitchFamily="34" charset="0"/>
              <a:buChar char="•"/>
            </a:pP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3594779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1371" y="0"/>
            <a:ext cx="8432800" cy="1143000"/>
          </a:xfrm>
        </p:spPr>
        <p:txBody>
          <a:bodyPr>
            <a:normAutofit/>
          </a:bodyPr>
          <a:lstStyle/>
          <a:p>
            <a:r>
              <a:rPr lang="en-US" dirty="0"/>
              <a:t>Big Data</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19</a:t>
            </a:fld>
            <a:endParaRPr lang="en-US" dirty="0">
              <a:solidFill>
                <a:prstClr val="black">
                  <a:tint val="75000"/>
                </a:prstClr>
              </a:solidFill>
            </a:endParaRPr>
          </a:p>
        </p:txBody>
      </p:sp>
      <p:sp>
        <p:nvSpPr>
          <p:cNvPr id="4" name="TextBox 3"/>
          <p:cNvSpPr txBox="1"/>
          <p:nvPr/>
        </p:nvSpPr>
        <p:spPr>
          <a:xfrm>
            <a:off x="226517" y="1334125"/>
            <a:ext cx="11420839" cy="48936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US" sz="2400" b="0" i="0" u="none" strike="noStrike" cap="none" spc="0" normalizeH="0" dirty="0">
              <a:ln>
                <a:noFill/>
              </a:ln>
              <a:solidFill>
                <a:srgbClr val="000000"/>
              </a:solidFill>
              <a:effectLst/>
              <a:uFillTx/>
              <a:latin typeface="Calibri"/>
              <a:ea typeface="Calibri"/>
              <a:cs typeface="Calibri"/>
              <a:sym typeface="Calibri"/>
            </a:endParaRPr>
          </a:p>
          <a:p>
            <a:r>
              <a:rPr lang="en-IN" sz="2800" b="1" dirty="0"/>
              <a:t>What is Big Data?</a:t>
            </a:r>
          </a:p>
          <a:p>
            <a:pPr marL="457200" indent="-457200" latinLnBrk="1" hangingPunct="0">
              <a:buFont typeface="Arial" panose="020B0604020202020204" pitchFamily="34" charset="0"/>
              <a:buChar char="•"/>
            </a:pPr>
            <a:r>
              <a:rPr lang="en-US" sz="2800" b="1" dirty="0"/>
              <a:t>Big Data</a:t>
            </a:r>
            <a:r>
              <a:rPr lang="en-US" sz="2800" dirty="0"/>
              <a:t> is a collection of data that is huge in volume, yet growing </a:t>
            </a:r>
          </a:p>
          <a:p>
            <a:pPr latinLnBrk="1" hangingPunct="0"/>
            <a:r>
              <a:rPr lang="en-US" sz="2800" dirty="0"/>
              <a:t>exponentially with time. </a:t>
            </a:r>
          </a:p>
          <a:p>
            <a:pPr marL="457200" indent="-457200" latinLnBrk="1" hangingPunct="0">
              <a:buFont typeface="Arial" panose="020B0604020202020204" pitchFamily="34" charset="0"/>
              <a:buChar char="•"/>
            </a:pPr>
            <a:r>
              <a:rPr lang="en-US" sz="2800" dirty="0"/>
              <a:t>It is a data with so large size and complexity that none of traditional </a:t>
            </a:r>
          </a:p>
          <a:p>
            <a:pPr latinLnBrk="1" hangingPunct="0"/>
            <a:r>
              <a:rPr lang="en-US" sz="2800" dirty="0"/>
              <a:t>     data management tools can store it or process it efficiently.</a:t>
            </a:r>
            <a:endParaRPr kumimoji="0" lang="en-US" sz="2800" b="1" i="0" u="none" strike="noStrike" cap="none" spc="0" normalizeH="0" dirty="0">
              <a:ln>
                <a:noFill/>
              </a:ln>
              <a:solidFill>
                <a:srgbClr val="000000"/>
              </a:solidFill>
              <a:effectLst/>
              <a:uFillTx/>
              <a:latin typeface="Calibri"/>
              <a:ea typeface="Calibri"/>
              <a:cs typeface="Calibri"/>
              <a:sym typeface="Calibri"/>
            </a:endParaRPr>
          </a:p>
          <a:p>
            <a:pPr marR="0" algn="l" defTabSz="914400" rtl="0" fontAlgn="auto" latinLnBrk="1" hangingPunct="0">
              <a:lnSpc>
                <a:spcPct val="100000"/>
              </a:lnSpc>
              <a:spcBef>
                <a:spcPts val="0"/>
              </a:spcBef>
              <a:spcAft>
                <a:spcPts val="0"/>
              </a:spcAft>
              <a:buClrTx/>
              <a:buSzTx/>
              <a:tabLst/>
            </a:pPr>
            <a:endParaRPr kumimoji="0" lang="en-US" sz="2800" b="1" i="0" u="none" strike="noStrike" cap="none" spc="0" normalizeH="0" dirty="0">
              <a:ln>
                <a:noFill/>
              </a:ln>
              <a:solidFill>
                <a:srgbClr val="000000"/>
              </a:solidFill>
              <a:effectLst/>
              <a:uFillTx/>
              <a:latin typeface="Calibri"/>
              <a:ea typeface="Calibri"/>
              <a:cs typeface="Calibri"/>
              <a:sym typeface="Calibri"/>
            </a:endParaRPr>
          </a:p>
          <a:p>
            <a:pPr marR="0" algn="l" defTabSz="914400" rtl="0" fontAlgn="auto" latinLnBrk="1" hangingPunct="0">
              <a:lnSpc>
                <a:spcPct val="100000"/>
              </a:lnSpc>
              <a:spcBef>
                <a:spcPts val="0"/>
              </a:spcBef>
              <a:spcAft>
                <a:spcPts val="0"/>
              </a:spcAft>
              <a:buClrTx/>
              <a:buSzTx/>
              <a:tabLst/>
            </a:pPr>
            <a:r>
              <a:rPr lang="en-US" sz="2800" b="1" dirty="0">
                <a:solidFill>
                  <a:srgbClr val="000000"/>
                </a:solidFill>
                <a:latin typeface="Calibri"/>
                <a:ea typeface="Calibri"/>
                <a:cs typeface="Calibri"/>
                <a:sym typeface="Calibri"/>
              </a:rPr>
              <a:t>Few examples of Big Data?.</a:t>
            </a:r>
            <a:endParaRPr kumimoji="0" lang="en-US" sz="2800" b="1" i="0" u="none" strike="noStrike" cap="none" spc="0" normalizeH="0" dirty="0">
              <a:ln>
                <a:noFill/>
              </a:ln>
              <a:solidFill>
                <a:srgbClr val="000000"/>
              </a:solidFill>
              <a:effectLst/>
              <a:uFillTx/>
              <a:latin typeface="Calibri"/>
              <a:ea typeface="Calibri"/>
              <a:cs typeface="Calibri"/>
              <a:sym typeface="Calibri"/>
            </a:endParaRPr>
          </a:p>
          <a:p>
            <a:pPr marR="0" algn="l" defTabSz="914400" rtl="0" fontAlgn="auto" latinLnBrk="1" hangingPunct="0">
              <a:lnSpc>
                <a:spcPct val="100000"/>
              </a:lnSpc>
              <a:spcBef>
                <a:spcPts val="0"/>
              </a:spcBef>
              <a:spcAft>
                <a:spcPts val="0"/>
              </a:spcAft>
              <a:buClrTx/>
              <a:buSzTx/>
              <a:tabLst/>
            </a:pPr>
            <a:r>
              <a:rPr lang="en-US" sz="2800" dirty="0">
                <a:solidFill>
                  <a:srgbClr val="000000"/>
                </a:solidFill>
                <a:latin typeface="Calibri"/>
                <a:ea typeface="Calibri"/>
                <a:cs typeface="Calibri"/>
                <a:sym typeface="Calibri"/>
              </a:rPr>
              <a:t>Stock Market Exchange Data,  Social Media, etc.</a:t>
            </a:r>
            <a:endParaRPr kumimoji="0" lang="en-US" sz="2800" i="0" u="none" strike="noStrike" cap="none" spc="0" normalizeH="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 </a:t>
            </a:r>
          </a:p>
          <a:p>
            <a:pPr marL="0" marR="0" indent="0" algn="l" defTabSz="914400" rtl="0" fontAlgn="auto" latinLnBrk="1" hangingPunct="0">
              <a:lnSpc>
                <a:spcPct val="100000"/>
              </a:lnSpc>
              <a:spcBef>
                <a:spcPts val="0"/>
              </a:spcBef>
              <a:spcAft>
                <a:spcPts val="0"/>
              </a:spcAft>
              <a:buClrTx/>
              <a:buSzTx/>
              <a:buFontTx/>
              <a:buNone/>
              <a:tabLst/>
            </a:pPr>
            <a:endParaRPr lang="en-US" dirty="0">
              <a:solidFill>
                <a:srgbClr val="000000"/>
              </a:solidFill>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9045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4800" dirty="0"/>
              <a:t>Agenda</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a:t>
            </a:fld>
            <a:endParaRPr lang="en-US" dirty="0">
              <a:solidFill>
                <a:prstClr val="black">
                  <a:tint val="75000"/>
                </a:prstClr>
              </a:solidFill>
            </a:endParaRPr>
          </a:p>
        </p:txBody>
      </p:sp>
      <p:sp>
        <p:nvSpPr>
          <p:cNvPr id="4" name="TextBox 3"/>
          <p:cNvSpPr txBox="1"/>
          <p:nvPr/>
        </p:nvSpPr>
        <p:spPr>
          <a:xfrm>
            <a:off x="406400" y="1633928"/>
            <a:ext cx="11540761" cy="34470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rgbClr val="000000"/>
                </a:solidFill>
                <a:effectLst/>
                <a:uFillTx/>
                <a:latin typeface="Calibri"/>
                <a:ea typeface="Calibri"/>
                <a:cs typeface="Calibri"/>
                <a:sym typeface="Calibri"/>
              </a:rPr>
              <a:t>Files and</a:t>
            </a:r>
            <a:r>
              <a:rPr kumimoji="0" lang="en-US" sz="4000" b="0" i="0" u="none" strike="noStrike" cap="none" spc="0" normalizeH="0" dirty="0">
                <a:ln>
                  <a:noFill/>
                </a:ln>
                <a:solidFill>
                  <a:srgbClr val="000000"/>
                </a:solidFill>
                <a:effectLst/>
                <a:uFillTx/>
                <a:latin typeface="Calibri"/>
                <a:ea typeface="Calibri"/>
                <a:cs typeface="Calibri"/>
                <a:sym typeface="Calibri"/>
              </a:rPr>
              <a:t> File System</a:t>
            </a:r>
            <a:endParaRPr kumimoji="0" lang="en-US" sz="4000" b="0" i="0" u="none" strike="noStrike" cap="none" spc="0" normalizeH="0" baseline="0" dirty="0">
              <a:ln>
                <a:noFill/>
              </a:ln>
              <a:solidFill>
                <a:srgbClr val="000000"/>
              </a:solidFill>
              <a:effectLst/>
              <a:uFillTx/>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rgbClr val="000000"/>
                </a:solidFill>
                <a:effectLst/>
                <a:uFillTx/>
                <a:latin typeface="Calibri"/>
                <a:ea typeface="Calibri"/>
                <a:cs typeface="Calibri"/>
                <a:sym typeface="Calibri"/>
              </a:rPr>
              <a:t>Distributed File System</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rgbClr val="000000"/>
                </a:solidFill>
                <a:effectLst/>
                <a:uFillTx/>
                <a:latin typeface="Calibri"/>
                <a:ea typeface="Calibri"/>
                <a:cs typeface="Calibri"/>
                <a:sym typeface="Calibri"/>
              </a:rPr>
              <a:t>HDFS (Hadoop Distributed File System)</a:t>
            </a:r>
          </a:p>
          <a:p>
            <a:pPr marL="285750" indent="-285750" latinLnBrk="1" hangingPunct="0">
              <a:buFont typeface="Arial" panose="020B0604020202020204" pitchFamily="34" charset="0"/>
              <a:buChar char="•"/>
            </a:pPr>
            <a:r>
              <a:rPr lang="en-US" sz="4000" dirty="0" err="1">
                <a:solidFill>
                  <a:srgbClr val="000000"/>
                </a:solidFill>
                <a:latin typeface="Calibri"/>
                <a:ea typeface="Calibri"/>
                <a:cs typeface="Calibri"/>
                <a:sym typeface="Calibri"/>
              </a:rPr>
              <a:t>MapReduce</a:t>
            </a:r>
            <a:endParaRPr kumimoji="0" lang="en-US" sz="4000" b="0" i="0" u="none" strike="noStrike" cap="none" spc="0" normalizeH="0" baseline="0" dirty="0">
              <a:ln>
                <a:noFill/>
              </a:ln>
              <a:solidFill>
                <a:srgbClr val="000000"/>
              </a:solidFill>
              <a:effectLst/>
              <a:uFillTx/>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4000" dirty="0" err="1">
                <a:solidFill>
                  <a:srgbClr val="000000"/>
                </a:solidFill>
                <a:latin typeface="Calibri"/>
                <a:ea typeface="Calibri"/>
                <a:cs typeface="Calibri"/>
                <a:sym typeface="Calibri"/>
              </a:rPr>
              <a:t>MapReduce</a:t>
            </a:r>
            <a:r>
              <a:rPr lang="en-US" sz="4000" dirty="0">
                <a:solidFill>
                  <a:srgbClr val="000000"/>
                </a:solidFill>
                <a:latin typeface="Calibri"/>
                <a:ea typeface="Calibri"/>
                <a:cs typeface="Calibri"/>
                <a:sym typeface="Calibri"/>
              </a:rPr>
              <a:t> Problems</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40084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marR="0" indent="0" algn="l" defTabSz="914400" rtl="0" fontAlgn="auto" latinLnBrk="1" hangingPunct="0">
              <a:lnSpc>
                <a:spcPct val="100000"/>
              </a:lnSpc>
              <a:spcBef>
                <a:spcPts val="0"/>
              </a:spcBef>
              <a:spcAft>
                <a:spcPts val="0"/>
              </a:spcAft>
              <a:buClrTx/>
              <a:buSzTx/>
              <a:buFontTx/>
              <a:buNone/>
              <a:tabLst/>
            </a:pPr>
            <a:r>
              <a:rPr kumimoji="0" lang="en-US" sz="3600" b="1" i="0" strike="noStrike" cap="none" spc="0" normalizeH="0" baseline="0" dirty="0">
                <a:ln>
                  <a:noFill/>
                </a:ln>
                <a:solidFill>
                  <a:srgbClr val="000000"/>
                </a:solidFill>
                <a:effectLst/>
                <a:uFillTx/>
                <a:latin typeface="Calibri"/>
                <a:ea typeface="Calibri"/>
                <a:cs typeface="Calibri"/>
                <a:sym typeface="Calibri"/>
              </a:rPr>
              <a:t>Challenges of Big Data</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20</a:t>
            </a:fld>
            <a:endParaRPr lang="en-US" dirty="0">
              <a:solidFill>
                <a:prstClr val="black">
                  <a:tint val="75000"/>
                </a:prstClr>
              </a:solidFill>
            </a:endParaRPr>
          </a:p>
        </p:txBody>
      </p:sp>
      <p:sp>
        <p:nvSpPr>
          <p:cNvPr id="4" name="TextBox 3"/>
          <p:cNvSpPr txBox="1"/>
          <p:nvPr/>
        </p:nvSpPr>
        <p:spPr>
          <a:xfrm>
            <a:off x="406400" y="1693889"/>
            <a:ext cx="11166007" cy="26160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dirty="0">
                <a:solidFill>
                  <a:srgbClr val="000000"/>
                </a:solidFill>
                <a:latin typeface="Calibri"/>
                <a:ea typeface="Calibri"/>
                <a:cs typeface="Calibri"/>
                <a:sym typeface="Calibri"/>
              </a:rPr>
              <a:t>Storage</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200" i="0" u="none" strike="noStrike" cap="none" spc="0" normalizeH="0" baseline="0" dirty="0">
                <a:ln>
                  <a:noFill/>
                </a:ln>
                <a:solidFill>
                  <a:srgbClr val="000000"/>
                </a:solidFill>
                <a:effectLst/>
                <a:uFillTx/>
                <a:latin typeface="Calibri"/>
                <a:ea typeface="Calibri"/>
                <a:cs typeface="Calibri"/>
                <a:sym typeface="Calibri"/>
              </a:rPr>
              <a:t>Computational Efficiency</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dirty="0">
                <a:solidFill>
                  <a:srgbClr val="000000"/>
                </a:solidFill>
                <a:latin typeface="Calibri"/>
                <a:ea typeface="Calibri"/>
                <a:cs typeface="Calibri"/>
                <a:sym typeface="Calibri"/>
              </a:rPr>
              <a:t>Data Loss</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200" i="0" u="none" strike="noStrike" cap="none" spc="0" normalizeH="0" baseline="0" dirty="0">
                <a:ln>
                  <a:noFill/>
                </a:ln>
                <a:solidFill>
                  <a:srgbClr val="000000"/>
                </a:solidFill>
                <a:effectLst/>
                <a:uFillTx/>
                <a:latin typeface="Calibri"/>
                <a:ea typeface="Calibri"/>
                <a:cs typeface="Calibri"/>
                <a:sym typeface="Calibri"/>
              </a:rPr>
              <a:t>Cost</a:t>
            </a:r>
          </a:p>
          <a:p>
            <a:pPr marR="0" algn="l" defTabSz="914400" rtl="0" fontAlgn="auto" latinLnBrk="1" hangingPunct="0">
              <a:lnSpc>
                <a:spcPct val="100000"/>
              </a:lnSpc>
              <a:spcBef>
                <a:spcPts val="0"/>
              </a:spcBef>
              <a:spcAft>
                <a:spcPts val="0"/>
              </a:spcAft>
              <a:buClrTx/>
              <a:buSzTx/>
              <a:tabLst/>
            </a:pPr>
            <a:endParaRPr lang="en-US" b="1" dirty="0">
              <a:solidFill>
                <a:srgbClr val="000000"/>
              </a:solidFill>
              <a:latin typeface="Calibri"/>
              <a:ea typeface="Calibri"/>
              <a:cs typeface="Calibri"/>
              <a:sym typeface="Calibri"/>
            </a:endParaRPr>
          </a:p>
          <a:p>
            <a:pPr marR="0" algn="l" defTabSz="914400" rtl="0" fontAlgn="auto" latinLnBrk="1" hangingPunct="0">
              <a:lnSpc>
                <a:spcPct val="100000"/>
              </a:lnSpc>
              <a:spcBef>
                <a:spcPts val="0"/>
              </a:spcBef>
              <a:spcAft>
                <a:spcPts val="0"/>
              </a:spcAft>
              <a:buClrTx/>
              <a:buSzTx/>
              <a:tabLst/>
            </a:pP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6252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Characteristics Of Big Data</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21</a:t>
            </a:fld>
            <a:endParaRPr lang="en-US" dirty="0">
              <a:solidFill>
                <a:prstClr val="black">
                  <a:tint val="75000"/>
                </a:prstClr>
              </a:solidFill>
            </a:endParaRPr>
          </a:p>
        </p:txBody>
      </p:sp>
      <p:sp>
        <p:nvSpPr>
          <p:cNvPr id="4" name="TextBox 3"/>
          <p:cNvSpPr txBox="1"/>
          <p:nvPr/>
        </p:nvSpPr>
        <p:spPr>
          <a:xfrm>
            <a:off x="359764" y="1723869"/>
            <a:ext cx="11512446" cy="517064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mj-lt"/>
              <a:buAutoNum type="arabicPeriod"/>
            </a:pPr>
            <a:r>
              <a:rPr lang="en-US" sz="2400" b="1" dirty="0"/>
              <a:t>Volume –</a:t>
            </a:r>
            <a:r>
              <a:rPr lang="en-US" sz="2400" dirty="0"/>
              <a:t> It refers to the size of the data that is enormous. Size of data plays a very crucial role in determining value out of data.</a:t>
            </a:r>
          </a:p>
          <a:p>
            <a:pPr marL="342900" indent="-342900">
              <a:buFont typeface="+mj-lt"/>
              <a:buAutoNum type="arabicPeriod"/>
            </a:pPr>
            <a:r>
              <a:rPr lang="en-IN" sz="2400" b="1" dirty="0"/>
              <a:t>Variety-: It </a:t>
            </a:r>
            <a:r>
              <a:rPr lang="en-US" sz="2400" dirty="0"/>
              <a:t>refers to heterogeneous sources and the nature of data, both structured and unstructured. Data in the form of spreadsheets, tables (RDBMS), emails, photos, videos, monitoring devices, PDFs, audio, etc.</a:t>
            </a:r>
          </a:p>
          <a:p>
            <a:pPr marL="342900" indent="-342900">
              <a:buFont typeface="+mj-lt"/>
              <a:buAutoNum type="arabicPeriod"/>
            </a:pPr>
            <a:r>
              <a:rPr lang="en-US" sz="2400" b="1" dirty="0"/>
              <a:t>Velocity : </a:t>
            </a:r>
            <a:r>
              <a:rPr lang="en-US" sz="2400" dirty="0"/>
              <a:t>It refers to the speed of generation of data. How fast the data is generated and processed to meet the demands, determines real potential in the data. </a:t>
            </a:r>
            <a:r>
              <a:rPr lang="en-IN" sz="2400" dirty="0"/>
              <a:t>The data flows in from </a:t>
            </a:r>
            <a:r>
              <a:rPr lang="en-US" sz="2400" dirty="0"/>
              <a:t>sources like </a:t>
            </a:r>
            <a:r>
              <a:rPr lang="en-US" sz="2400" b="1" dirty="0"/>
              <a:t>business processes</a:t>
            </a:r>
            <a:r>
              <a:rPr lang="en-US" sz="2400" dirty="0"/>
              <a:t>, </a:t>
            </a:r>
            <a:r>
              <a:rPr lang="en-US" sz="2400" b="1" dirty="0"/>
              <a:t>application logs</a:t>
            </a:r>
            <a:r>
              <a:rPr lang="en-US" sz="2400" dirty="0"/>
              <a:t>, </a:t>
            </a:r>
            <a:r>
              <a:rPr lang="en-US" sz="2400" b="1" dirty="0"/>
              <a:t>networks</a:t>
            </a:r>
            <a:r>
              <a:rPr lang="en-US" sz="2400" dirty="0"/>
              <a:t>, and </a:t>
            </a:r>
            <a:r>
              <a:rPr lang="en-US" sz="2400" b="1" dirty="0"/>
              <a:t>social media sites, sensors, Mobile devices</a:t>
            </a:r>
            <a:r>
              <a:rPr lang="en-US" sz="2400" dirty="0"/>
              <a:t>, etc. The flow of data is </a:t>
            </a:r>
            <a:r>
              <a:rPr lang="en-US" sz="2400" b="1" dirty="0"/>
              <a:t>massive and continuous</a:t>
            </a:r>
            <a:r>
              <a:rPr lang="en-US" sz="2400" dirty="0"/>
              <a:t>. </a:t>
            </a:r>
          </a:p>
          <a:p>
            <a:pPr marL="342900" indent="-342900">
              <a:buFont typeface="+mj-lt"/>
              <a:buAutoNum type="arabicPeriod"/>
            </a:pPr>
            <a:r>
              <a:rPr lang="en-US" sz="2400" b="1" dirty="0"/>
              <a:t>Variability –</a:t>
            </a:r>
            <a:r>
              <a:rPr lang="en-US" sz="2400" dirty="0"/>
              <a:t> This refers to the </a:t>
            </a:r>
            <a:r>
              <a:rPr lang="en-US" sz="2400" b="1" dirty="0"/>
              <a:t>inconsistency which can be shown by the data at times,</a:t>
            </a:r>
            <a:r>
              <a:rPr lang="en-US" sz="2400" dirty="0"/>
              <a:t> thus hampering the process of being able to handle and manage the data effectively. </a:t>
            </a:r>
          </a:p>
          <a:p>
            <a:pPr marL="342900" indent="-342900">
              <a:buFont typeface="+mj-lt"/>
              <a:buAutoNum type="arabicPeriod"/>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676559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Types Of Big Data</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22</a:t>
            </a:fld>
            <a:endParaRPr lang="en-US" dirty="0">
              <a:solidFill>
                <a:prstClr val="black">
                  <a:tint val="75000"/>
                </a:prstClr>
              </a:solidFill>
            </a:endParaRPr>
          </a:p>
        </p:txBody>
      </p:sp>
      <p:sp>
        <p:nvSpPr>
          <p:cNvPr id="4" name="TextBox 3"/>
          <p:cNvSpPr txBox="1"/>
          <p:nvPr/>
        </p:nvSpPr>
        <p:spPr>
          <a:xfrm>
            <a:off x="406399" y="1295400"/>
            <a:ext cx="10866203" cy="48936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mj-lt"/>
              <a:buAutoNum type="arabicPeriod"/>
            </a:pPr>
            <a:r>
              <a:rPr lang="en-IN" sz="2400" b="1" dirty="0"/>
              <a:t>Structured Data: </a:t>
            </a:r>
            <a:r>
              <a:rPr lang="en-US" sz="2400" dirty="0"/>
              <a:t>Any data that can be stored, accessed and processed in the form of fixed format is termed as a 'structured' data. For example, data stored in tables. </a:t>
            </a:r>
            <a:r>
              <a:rPr lang="en-IN" sz="2400" dirty="0"/>
              <a:t> </a:t>
            </a:r>
          </a:p>
          <a:p>
            <a:pPr marL="342900" indent="-342900">
              <a:buFont typeface="+mj-lt"/>
              <a:buAutoNum type="arabicPeriod"/>
            </a:pPr>
            <a:r>
              <a:rPr lang="en-IN" sz="2400" b="1" dirty="0"/>
              <a:t>Unstructured Data: </a:t>
            </a:r>
            <a:r>
              <a:rPr lang="en-US" sz="2400" dirty="0"/>
              <a:t>Any data with unknown form or the structure is classified as unstructured data. For example, heterogeneous data source containing a combination of simple text files, images, videos etc. </a:t>
            </a:r>
            <a:endParaRPr lang="en-IN" sz="2400" dirty="0"/>
          </a:p>
          <a:p>
            <a:pPr marL="342900" indent="-342900">
              <a:buFont typeface="+mj-lt"/>
              <a:buAutoNum type="arabicPeriod"/>
            </a:pPr>
            <a:r>
              <a:rPr lang="en-IN" sz="2400" b="1" dirty="0"/>
              <a:t>Semi-structured Data: </a:t>
            </a:r>
            <a:r>
              <a:rPr lang="en-US" sz="2400" dirty="0"/>
              <a:t>It can </a:t>
            </a:r>
            <a:r>
              <a:rPr lang="en-US" sz="2400" dirty="0" err="1"/>
              <a:t>can</a:t>
            </a:r>
            <a:r>
              <a:rPr lang="en-US" sz="2400" dirty="0"/>
              <a:t> contain both the forms (structured and unstructured) of data. For example, the data represented in XML files.</a:t>
            </a:r>
          </a:p>
          <a:p>
            <a:r>
              <a:rPr lang="en-US" sz="2400" b="1" u="sng" dirty="0">
                <a:solidFill>
                  <a:srgbClr val="000000"/>
                </a:solidFill>
                <a:latin typeface="Calibri"/>
                <a:ea typeface="Calibri"/>
                <a:cs typeface="Calibri"/>
                <a:sym typeface="Calibri"/>
              </a:rPr>
              <a:t>Benefits of Processing Big Data:</a:t>
            </a:r>
          </a:p>
          <a:p>
            <a:pPr marL="342900" indent="-342900">
              <a:buFont typeface="Arial" panose="020B0604020202020204" pitchFamily="34" charset="0"/>
              <a:buChar char="•"/>
            </a:pPr>
            <a:r>
              <a:rPr lang="en-US" sz="2400" dirty="0"/>
              <a:t>Businesses can utilize outside intelligence while taking decisions.</a:t>
            </a:r>
          </a:p>
          <a:p>
            <a:pPr marL="342900" indent="-342900">
              <a:buFont typeface="Arial" panose="020B0604020202020204" pitchFamily="34" charset="0"/>
              <a:buChar char="•"/>
            </a:pPr>
            <a:r>
              <a:rPr lang="en-US" sz="2400" dirty="0"/>
              <a:t>Early identification of risk to the product/services, if any.</a:t>
            </a:r>
          </a:p>
          <a:p>
            <a:pPr marL="342900" indent="-342900">
              <a:buFont typeface="Arial" panose="020B0604020202020204" pitchFamily="34" charset="0"/>
              <a:buChar char="•"/>
            </a:pPr>
            <a:r>
              <a:rPr lang="en-US" sz="2400" dirty="0"/>
              <a:t>Better operational efficiency.</a:t>
            </a:r>
          </a:p>
          <a:p>
            <a:endParaRPr kumimoji="0" lang="en-US" sz="24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2880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1371" y="0"/>
            <a:ext cx="8432800" cy="1143000"/>
          </a:xfrm>
        </p:spPr>
        <p:txBody>
          <a:bodyPr>
            <a:normAutofit/>
          </a:bodyPr>
          <a:lstStyle/>
          <a:p>
            <a:r>
              <a:rPr lang="en-US" dirty="0"/>
              <a:t>Hadoop</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23</a:t>
            </a:fld>
            <a:endParaRPr lang="en-US" dirty="0">
              <a:solidFill>
                <a:prstClr val="black">
                  <a:tint val="75000"/>
                </a:prstClr>
              </a:solidFill>
            </a:endParaRPr>
          </a:p>
        </p:txBody>
      </p:sp>
      <p:sp>
        <p:nvSpPr>
          <p:cNvPr id="4" name="TextBox 3"/>
          <p:cNvSpPr txBox="1"/>
          <p:nvPr/>
        </p:nvSpPr>
        <p:spPr>
          <a:xfrm>
            <a:off x="226517" y="1334125"/>
            <a:ext cx="11420839" cy="57554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latinLnBrk="1" hangingPunct="0">
              <a:buFont typeface="Arial" panose="020B0604020202020204" pitchFamily="34" charset="0"/>
              <a:buChar char="•"/>
            </a:pPr>
            <a:r>
              <a:rPr lang="en-US" sz="2800" dirty="0"/>
              <a:t>Hadoop is an </a:t>
            </a:r>
            <a:r>
              <a:rPr lang="en-IN" sz="2800" dirty="0"/>
              <a:t>open source software framework</a:t>
            </a:r>
            <a:r>
              <a:rPr lang="en-US" sz="2800" dirty="0"/>
              <a:t> used to develop data processing applications which are executed in a distributed </a:t>
            </a:r>
          </a:p>
          <a:p>
            <a:pPr latinLnBrk="1" hangingPunct="0"/>
            <a:r>
              <a:rPr lang="en-US" sz="2800" dirty="0"/>
              <a:t>    computing environment. </a:t>
            </a:r>
          </a:p>
          <a:p>
            <a:pPr marL="457200" indent="-457200" latinLnBrk="1" hangingPunct="0">
              <a:buFont typeface="Arial" panose="020B0604020202020204" pitchFamily="34" charset="0"/>
              <a:buChar char="•"/>
            </a:pPr>
            <a:r>
              <a:rPr lang="en-US" sz="2800" dirty="0">
                <a:solidFill>
                  <a:srgbClr val="000000"/>
                </a:solidFill>
                <a:ea typeface="Calibri"/>
                <a:cs typeface="Calibri"/>
                <a:sym typeface="Calibri"/>
              </a:rPr>
              <a:t>It offers the cost effective solution to the Big Data Problem.</a:t>
            </a:r>
            <a:endParaRPr lang="en-US" sz="2800" dirty="0"/>
          </a:p>
          <a:p>
            <a:pPr marL="457200" indent="-457200" latinLnBrk="1" hangingPunct="0">
              <a:buFont typeface="Arial" panose="020B0604020202020204" pitchFamily="34" charset="0"/>
              <a:buChar char="•"/>
            </a:pPr>
            <a:r>
              <a:rPr lang="en-US" sz="2800" dirty="0"/>
              <a:t>It is designed and deployed by Apache Foundation. </a:t>
            </a:r>
          </a:p>
          <a:p>
            <a:pPr marL="457200" indent="-457200" latinLnBrk="1" hangingPunct="0">
              <a:buFont typeface="Arial" panose="020B0604020202020204" pitchFamily="34" charset="0"/>
              <a:buChar char="•"/>
            </a:pPr>
            <a:r>
              <a:rPr lang="en-US" sz="2800" dirty="0"/>
              <a:t>It  is one of the  best cloud Platforms for Big Data.</a:t>
            </a:r>
          </a:p>
          <a:p>
            <a:pPr marL="342900" indent="-342900" latinLnBrk="1" hangingPunct="0">
              <a:buFont typeface="Arial" panose="020B0604020202020204" pitchFamily="34" charset="0"/>
              <a:buChar char="•"/>
            </a:pPr>
            <a:r>
              <a:rPr lang="en-US" sz="2800" dirty="0"/>
              <a:t> Applications built using HADOOP are run on large data sets </a:t>
            </a:r>
          </a:p>
          <a:p>
            <a:pPr latinLnBrk="1" hangingPunct="0"/>
            <a:r>
              <a:rPr lang="en-US" sz="2800" dirty="0"/>
              <a:t>    distributed across clusters of commodity computers</a:t>
            </a:r>
          </a:p>
          <a:p>
            <a:pPr latinLnBrk="1" hangingPunct="0"/>
            <a:endParaRPr kumimoji="0" lang="en-US" sz="2400" b="0" i="0" u="none" strike="noStrike" cap="none" spc="0" normalizeH="0" dirty="0">
              <a:ln>
                <a:noFill/>
              </a:ln>
              <a:solidFill>
                <a:srgbClr val="000000"/>
              </a:solidFill>
              <a:effectLst/>
              <a:uFillTx/>
              <a:latin typeface="Calibri"/>
              <a:ea typeface="Calibri"/>
              <a:cs typeface="Calibri"/>
              <a:sym typeface="Calibri"/>
            </a:endParaRPr>
          </a:p>
          <a:p>
            <a:pPr marR="0" algn="l" defTabSz="914400" rtl="0" fontAlgn="auto" latinLnBrk="1" hangingPunct="0">
              <a:lnSpc>
                <a:spcPct val="100000"/>
              </a:lnSpc>
              <a:spcBef>
                <a:spcPts val="0"/>
              </a:spcBef>
              <a:spcAft>
                <a:spcPts val="0"/>
              </a:spcAft>
              <a:buClrTx/>
              <a:buSzTx/>
              <a:tabLst/>
            </a:pPr>
            <a:endParaRPr kumimoji="0" lang="en-US" sz="2800" b="1" i="0" u="none" strike="noStrike" cap="none" spc="0" normalizeH="0" dirty="0">
              <a:ln>
                <a:noFill/>
              </a:ln>
              <a:solidFill>
                <a:srgbClr val="000000"/>
              </a:solidFill>
              <a:effectLst/>
              <a:uFillTx/>
              <a:latin typeface="Calibri"/>
              <a:ea typeface="Calibri"/>
              <a:cs typeface="Calibri"/>
              <a:sym typeface="Calibri"/>
            </a:endParaRPr>
          </a:p>
          <a:p>
            <a:pPr marL="457200" marR="0" indent="-45720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US" sz="2800" b="1" i="0" u="none" strike="noStrike" cap="none" spc="0" normalizeH="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 </a:t>
            </a:r>
          </a:p>
          <a:p>
            <a:pPr marL="0" marR="0" indent="0" algn="l" defTabSz="914400" rtl="0" fontAlgn="auto" latinLnBrk="1" hangingPunct="0">
              <a:lnSpc>
                <a:spcPct val="100000"/>
              </a:lnSpc>
              <a:spcBef>
                <a:spcPts val="0"/>
              </a:spcBef>
              <a:spcAft>
                <a:spcPts val="0"/>
              </a:spcAft>
              <a:buClrTx/>
              <a:buSzTx/>
              <a:buFontTx/>
              <a:buNone/>
              <a:tabLst/>
            </a:pPr>
            <a:endParaRPr lang="en-US" dirty="0">
              <a:solidFill>
                <a:srgbClr val="000000"/>
              </a:solidFill>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085990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Hadoop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24</a:t>
            </a:fld>
            <a:endParaRPr lang="en-US" dirty="0">
              <a:solidFill>
                <a:prstClr val="black">
                  <a:tint val="75000"/>
                </a:prstClr>
              </a:solidFill>
            </a:endParaRPr>
          </a:p>
        </p:txBody>
      </p:sp>
      <p:sp>
        <p:nvSpPr>
          <p:cNvPr id="4" name="TextBox 3"/>
          <p:cNvSpPr txBox="1"/>
          <p:nvPr/>
        </p:nvSpPr>
        <p:spPr>
          <a:xfrm>
            <a:off x="406400" y="1603948"/>
            <a:ext cx="10701311" cy="295465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latinLnBrk="1" hangingPunct="0">
              <a:buFont typeface="Arial" panose="020B0604020202020204" pitchFamily="34" charset="0"/>
              <a:buChar char="•"/>
            </a:pPr>
            <a:r>
              <a:rPr lang="en-US" sz="2400" dirty="0"/>
              <a:t>Hadoop includes a </a:t>
            </a:r>
            <a:r>
              <a:rPr lang="en-US" sz="2400" b="1" dirty="0"/>
              <a:t>Distributed File System (HDFS)</a:t>
            </a:r>
            <a:r>
              <a:rPr lang="en-US" sz="2400" dirty="0"/>
              <a:t> and </a:t>
            </a:r>
            <a:r>
              <a:rPr lang="en-US" sz="2400" b="1" dirty="0"/>
              <a:t>a </a:t>
            </a:r>
            <a:r>
              <a:rPr lang="en-US" sz="2400" b="1" dirty="0" err="1"/>
              <a:t>MapReduce</a:t>
            </a:r>
            <a:r>
              <a:rPr lang="en-US" sz="2400" b="1" dirty="0"/>
              <a:t> </a:t>
            </a:r>
          </a:p>
          <a:p>
            <a:pPr latinLnBrk="1" hangingPunct="0"/>
            <a:r>
              <a:rPr lang="en-US" sz="2400" b="1" dirty="0"/>
              <a:t>framework </a:t>
            </a:r>
            <a:r>
              <a:rPr lang="en-US" sz="2400" dirty="0"/>
              <a:t>to transform and analyze huge data sets.</a:t>
            </a:r>
          </a:p>
          <a:p>
            <a:pPr marL="457200" indent="-457200" latinLnBrk="1" hangingPunct="0">
              <a:buFont typeface="Arial" panose="020B0604020202020204" pitchFamily="34" charset="0"/>
              <a:buChar char="•"/>
            </a:pPr>
            <a:r>
              <a:rPr lang="en-US" sz="2400" dirty="0"/>
              <a:t>An important </a:t>
            </a:r>
            <a:r>
              <a:rPr lang="en-US" sz="2400" b="1" dirty="0"/>
              <a:t>characteristic of Hadoop </a:t>
            </a:r>
            <a:r>
              <a:rPr lang="en-US" sz="2400" dirty="0"/>
              <a:t>is the partitioning of data and </a:t>
            </a:r>
          </a:p>
          <a:p>
            <a:pPr latinLnBrk="1" hangingPunct="0"/>
            <a:r>
              <a:rPr lang="en-US" sz="2400" dirty="0"/>
              <a:t>    computation across many (thousands) of hosts, and executing application</a:t>
            </a:r>
          </a:p>
          <a:p>
            <a:pPr latinLnBrk="1" hangingPunct="0"/>
            <a:r>
              <a:rPr lang="en-US" sz="2400" dirty="0"/>
              <a:t>    computations in  parallel close to their data.</a:t>
            </a:r>
          </a:p>
          <a:p>
            <a:pPr marL="457200" indent="-457200" latinLnBrk="1" hangingPunct="0">
              <a:buFont typeface="Arial" panose="020B0604020202020204" pitchFamily="34" charset="0"/>
              <a:buChar char="•"/>
            </a:pPr>
            <a:r>
              <a:rPr lang="en-US" sz="2400" dirty="0"/>
              <a:t>A Hadoop cluster </a:t>
            </a:r>
            <a:r>
              <a:rPr lang="en-US" sz="2400" b="1" dirty="0"/>
              <a:t>scales computation capacity</a:t>
            </a:r>
            <a:r>
              <a:rPr lang="en-US" sz="2400" dirty="0"/>
              <a:t>, storage capacity and IO </a:t>
            </a:r>
          </a:p>
          <a:p>
            <a:pPr latinLnBrk="1" hangingPunct="0"/>
            <a:r>
              <a:rPr lang="en-US" sz="2400" dirty="0"/>
              <a:t>    bandwidth by simply adding commodity servers.</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9939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Hadoop Features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25</a:t>
            </a:fld>
            <a:endParaRPr lang="en-US" dirty="0">
              <a:solidFill>
                <a:prstClr val="black">
                  <a:tint val="75000"/>
                </a:prstClr>
              </a:solidFill>
            </a:endParaRPr>
          </a:p>
        </p:txBody>
      </p:sp>
      <p:sp>
        <p:nvSpPr>
          <p:cNvPr id="4" name="TextBox 3"/>
          <p:cNvSpPr txBox="1"/>
          <p:nvPr/>
        </p:nvSpPr>
        <p:spPr>
          <a:xfrm>
            <a:off x="406400" y="1708879"/>
            <a:ext cx="11510780" cy="38164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IN" sz="3200" dirty="0"/>
              <a:t>Suitable for Big Data Analysis</a:t>
            </a:r>
          </a:p>
          <a:p>
            <a:pPr marL="285750" indent="-285750">
              <a:buFont typeface="Arial" panose="020B0604020202020204" pitchFamily="34" charset="0"/>
              <a:buChar char="•"/>
            </a:pPr>
            <a:r>
              <a:rPr lang="en-IN" sz="3200" dirty="0"/>
              <a:t>Scalability</a:t>
            </a:r>
          </a:p>
          <a:p>
            <a:pPr marL="285750" indent="-285750">
              <a:buFont typeface="Arial" panose="020B0604020202020204" pitchFamily="34" charset="0"/>
              <a:buChar char="•"/>
            </a:pPr>
            <a:r>
              <a:rPr lang="en-IN" sz="3200" dirty="0"/>
              <a:t>Fault Tolerance</a:t>
            </a:r>
          </a:p>
          <a:p>
            <a:pPr marL="285750" indent="-285750">
              <a:buFont typeface="Arial" panose="020B0604020202020204" pitchFamily="34" charset="0"/>
              <a:buChar char="•"/>
            </a:pPr>
            <a:r>
              <a:rPr lang="en-IN" sz="3200" dirty="0"/>
              <a:t>High Availability</a:t>
            </a:r>
          </a:p>
          <a:p>
            <a:pPr marL="285750" indent="-285750">
              <a:buFont typeface="Arial" panose="020B0604020202020204" pitchFamily="34" charset="0"/>
              <a:buChar char="•"/>
            </a:pPr>
            <a:r>
              <a:rPr lang="en-IN" sz="3200" dirty="0"/>
              <a:t>Cost-Effective</a:t>
            </a:r>
          </a:p>
          <a:p>
            <a:pPr marL="285750" indent="-285750">
              <a:buFont typeface="Arial" panose="020B0604020202020204" pitchFamily="34" charset="0"/>
              <a:buChar char="•"/>
            </a:pPr>
            <a:r>
              <a:rPr lang="en-IN" sz="3200" dirty="0"/>
              <a:t>High Flexibility</a:t>
            </a:r>
          </a:p>
          <a:p>
            <a:pPr marL="285750" indent="-285750">
              <a:buFont typeface="Arial" panose="020B0604020202020204" pitchFamily="34" charset="0"/>
              <a:buChar char="•"/>
            </a:pPr>
            <a:r>
              <a:rPr lang="en-IN" sz="3200" dirty="0"/>
              <a:t>Faster Data Processing</a:t>
            </a:r>
            <a:r>
              <a:rPr lang="en-IN" dirty="0"/>
              <a:t/>
            </a:r>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9815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Hadoop Terminology</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26</a:t>
            </a:fld>
            <a:endParaRPr lang="en-US" dirty="0">
              <a:solidFill>
                <a:prstClr val="black">
                  <a:tint val="75000"/>
                </a:prstClr>
              </a:solidFill>
            </a:endParaRPr>
          </a:p>
        </p:txBody>
      </p:sp>
      <p:sp>
        <p:nvSpPr>
          <p:cNvPr id="4" name="TextBox 3"/>
          <p:cNvSpPr txBox="1"/>
          <p:nvPr/>
        </p:nvSpPr>
        <p:spPr>
          <a:xfrm>
            <a:off x="406400" y="1573967"/>
            <a:ext cx="11525770" cy="35394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14350" indent="-514350">
              <a:buFont typeface="+mj-lt"/>
              <a:buAutoNum type="arabicPeriod"/>
            </a:pPr>
            <a:r>
              <a:rPr lang="en-US" sz="3200" b="1" dirty="0"/>
              <a:t>Job: </a:t>
            </a:r>
            <a:r>
              <a:rPr lang="en-US" sz="3200" dirty="0"/>
              <a:t>a full program – an execution of a Mapper and Reducer across data set</a:t>
            </a:r>
          </a:p>
          <a:p>
            <a:pPr marL="514350" indent="-514350">
              <a:buFont typeface="+mj-lt"/>
              <a:buAutoNum type="arabicPeriod"/>
            </a:pPr>
            <a:r>
              <a:rPr lang="en-US" sz="3200" b="1" dirty="0"/>
              <a:t>Task: </a:t>
            </a:r>
            <a:r>
              <a:rPr lang="en-US" sz="3200" dirty="0"/>
              <a:t>An execution of a mapper or reducer on a slice of data.</a:t>
            </a:r>
          </a:p>
          <a:p>
            <a:pPr marL="514350" indent="-514350">
              <a:buFont typeface="+mj-lt"/>
              <a:buAutoNum type="arabicPeriod"/>
            </a:pPr>
            <a:r>
              <a:rPr lang="en-US" sz="3200" b="1" dirty="0"/>
              <a:t>Task Attempt: </a:t>
            </a:r>
            <a:r>
              <a:rPr lang="en-US" sz="3200" dirty="0"/>
              <a:t>A particular instance of an attempt to execute a task on a machine</a:t>
            </a:r>
          </a:p>
          <a:p>
            <a:pPr latinLnBrk="1" hangingPunct="0"/>
            <a:endParaRPr kumimoji="0" lang="en-IN" sz="32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385857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Hadoop Architecture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30" y="1474345"/>
            <a:ext cx="7343540" cy="4101996"/>
          </a:xfrm>
          <a:prstGeom prst="rect">
            <a:avLst/>
          </a:prstGeom>
        </p:spPr>
      </p:pic>
      <p:sp>
        <p:nvSpPr>
          <p:cNvPr id="5" name="TextBox 4"/>
          <p:cNvSpPr txBox="1"/>
          <p:nvPr/>
        </p:nvSpPr>
        <p:spPr>
          <a:xfrm>
            <a:off x="951030" y="5936105"/>
            <a:ext cx="10951160"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Hadoop Master-Slave Architecture for data storage and distributed data processing </a:t>
            </a:r>
            <a:r>
              <a:rPr lang="en-US" dirty="0" smtClean="0"/>
              <a:t>using </a:t>
            </a:r>
            <a:r>
              <a:rPr lang="en-US" b="1" dirty="0" smtClean="0"/>
              <a:t>HDFS</a:t>
            </a:r>
            <a:r>
              <a:rPr lang="en-US" dirty="0" smtClean="0"/>
              <a:t> and </a:t>
            </a:r>
            <a:r>
              <a:rPr lang="en-US" dirty="0"/>
              <a:t> </a:t>
            </a:r>
            <a:r>
              <a:rPr lang="en-US" b="1" dirty="0" err="1"/>
              <a:t>MapReduce</a:t>
            </a:r>
            <a:r>
              <a:rPr lang="en-US" dirty="0"/>
              <a:t> </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15352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1. HDFS (Hadoop Distributed File System)</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28</a:t>
            </a:fld>
            <a:endParaRPr lang="en-US" dirty="0">
              <a:solidFill>
                <a:prstClr val="black">
                  <a:tint val="75000"/>
                </a:prstClr>
              </a:solidFill>
            </a:endParaRPr>
          </a:p>
        </p:txBody>
      </p:sp>
      <p:sp>
        <p:nvSpPr>
          <p:cNvPr id="4" name="TextBox 3"/>
          <p:cNvSpPr txBox="1"/>
          <p:nvPr/>
        </p:nvSpPr>
        <p:spPr>
          <a:xfrm>
            <a:off x="254833" y="1843790"/>
            <a:ext cx="11692328" cy="49552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200" dirty="0"/>
              <a:t>Hadoop File System was developed using distributed file system design.</a:t>
            </a:r>
          </a:p>
          <a:p>
            <a:pPr marL="285750" indent="-285750" latinLnBrk="1" hangingPunct="0">
              <a:buFont typeface="Arial" panose="020B0604020202020204" pitchFamily="34" charset="0"/>
              <a:buChar char="•"/>
            </a:pPr>
            <a:r>
              <a:rPr lang="en-US" sz="2200" dirty="0" smtClean="0"/>
              <a:t>It </a:t>
            </a:r>
            <a:r>
              <a:rPr lang="en-US" sz="2200" dirty="0"/>
              <a:t>allows us to store large data across multiple nodes in a Hadoop cluster</a:t>
            </a:r>
            <a:r>
              <a:rPr lang="en-US" sz="2200" dirty="0"/>
              <a:t>. Each file on HDFS is stored as sequence of blocks all of which are of the same size except the last block. </a:t>
            </a:r>
            <a:endParaRPr lang="en-US" sz="2200" dirty="0"/>
          </a:p>
          <a:p>
            <a:pPr marL="285750" indent="-285750" latinLnBrk="1" hangingPunct="0">
              <a:buFont typeface="Arial" panose="020B0604020202020204" pitchFamily="34" charset="0"/>
              <a:buChar char="•"/>
            </a:pPr>
            <a:r>
              <a:rPr lang="en-US" sz="2200" dirty="0"/>
              <a:t> HDFS stores file system </a:t>
            </a:r>
            <a:r>
              <a:rPr lang="en-US" sz="2200" b="1" dirty="0"/>
              <a:t>metadata and application data </a:t>
            </a:r>
            <a:r>
              <a:rPr lang="en-US" sz="2200" dirty="0"/>
              <a:t>separately. </a:t>
            </a:r>
            <a:endParaRPr lang="en-US" sz="2200" dirty="0" smtClean="0"/>
          </a:p>
          <a:p>
            <a:pPr marL="285750" indent="-285750" latinLnBrk="1" hangingPunct="0">
              <a:buFont typeface="Arial" panose="020B0604020202020204" pitchFamily="34" charset="0"/>
              <a:buChar char="•"/>
            </a:pPr>
            <a:r>
              <a:rPr lang="en-US" sz="2200" b="1" dirty="0" smtClean="0"/>
              <a:t>Metadata </a:t>
            </a:r>
            <a:r>
              <a:rPr lang="en-US" sz="2200" b="1" dirty="0"/>
              <a:t>on a dedicated server</a:t>
            </a:r>
            <a:r>
              <a:rPr lang="en-US" sz="2200" dirty="0"/>
              <a:t>, called the </a:t>
            </a:r>
            <a:r>
              <a:rPr lang="en-US" sz="2200" dirty="0" err="1"/>
              <a:t>NameNode</a:t>
            </a:r>
            <a:r>
              <a:rPr lang="en-US" sz="2200" dirty="0"/>
              <a:t>. </a:t>
            </a:r>
            <a:r>
              <a:rPr lang="en-US" sz="2200" b="1" dirty="0"/>
              <a:t>Application data </a:t>
            </a:r>
          </a:p>
          <a:p>
            <a:pPr latinLnBrk="1" hangingPunct="0"/>
            <a:r>
              <a:rPr lang="en-US" sz="2200" b="1" dirty="0"/>
              <a:t>   </a:t>
            </a:r>
            <a:r>
              <a:rPr lang="en-US" sz="2200" dirty="0"/>
              <a:t> are stored on other servers called </a:t>
            </a:r>
            <a:r>
              <a:rPr lang="en-US" sz="2200" b="1" dirty="0" err="1"/>
              <a:t>DataNodes</a:t>
            </a:r>
            <a:r>
              <a:rPr lang="en-US" sz="2200" dirty="0" smtClean="0"/>
              <a:t>.</a:t>
            </a:r>
          </a:p>
          <a:p>
            <a:pPr marL="285750" indent="-285750" latinLnBrk="1" hangingPunct="0">
              <a:buFont typeface="Arial" panose="020B0604020202020204" pitchFamily="34" charset="0"/>
              <a:buChar char="•"/>
            </a:pPr>
            <a:r>
              <a:rPr lang="en-US" sz="2200" dirty="0" smtClean="0"/>
              <a:t>All </a:t>
            </a:r>
            <a:r>
              <a:rPr lang="en-US" sz="2200" dirty="0"/>
              <a:t>servers are fully connected and communicate with each other using TCP-based </a:t>
            </a:r>
          </a:p>
          <a:p>
            <a:pPr latinLnBrk="1" hangingPunct="0"/>
            <a:r>
              <a:rPr lang="en-US" sz="2200" dirty="0"/>
              <a:t>   protocols.</a:t>
            </a:r>
          </a:p>
          <a:p>
            <a:pPr marL="285750" indent="-285750" latinLnBrk="1" hangingPunct="0">
              <a:buFont typeface="Arial" panose="020B0604020202020204" pitchFamily="34" charset="0"/>
              <a:buChar char="•"/>
            </a:pPr>
            <a:r>
              <a:rPr kumimoji="0" lang="en-US" sz="2200" b="0" i="0" u="none" strike="noStrike" cap="none" spc="0" normalizeH="0" baseline="0" dirty="0">
                <a:ln>
                  <a:noFill/>
                </a:ln>
                <a:solidFill>
                  <a:srgbClr val="000000"/>
                </a:solidFill>
                <a:effectLst/>
                <a:uFillTx/>
                <a:ea typeface="Calibri"/>
                <a:cs typeface="Calibri"/>
                <a:sym typeface="Calibri"/>
              </a:rPr>
              <a:t>In HDFS,</a:t>
            </a:r>
            <a:r>
              <a:rPr kumimoji="0" lang="en-US" sz="2200" b="0" i="0" u="none" strike="noStrike" cap="none" spc="0" normalizeH="0" dirty="0">
                <a:ln>
                  <a:noFill/>
                </a:ln>
                <a:solidFill>
                  <a:srgbClr val="000000"/>
                </a:solidFill>
                <a:effectLst/>
                <a:uFillTx/>
                <a:ea typeface="Calibri"/>
                <a:cs typeface="Calibri"/>
                <a:sym typeface="Calibri"/>
              </a:rPr>
              <a:t> </a:t>
            </a:r>
            <a:r>
              <a:rPr lang="en-US" sz="2200" dirty="0"/>
              <a:t>the file content is replicated on multiple </a:t>
            </a:r>
            <a:r>
              <a:rPr lang="en-US" sz="2200" dirty="0" err="1"/>
              <a:t>DataNodes</a:t>
            </a:r>
            <a:r>
              <a:rPr lang="en-US" sz="2200" dirty="0"/>
              <a:t> for reliability. This strategy </a:t>
            </a:r>
          </a:p>
          <a:p>
            <a:pPr latinLnBrk="1" hangingPunct="0"/>
            <a:r>
              <a:rPr lang="en-US" sz="2200" dirty="0"/>
              <a:t>    has the added advantage that data transfer band-width is multiplied, and there are more </a:t>
            </a:r>
          </a:p>
          <a:p>
            <a:pPr latinLnBrk="1" hangingPunct="0"/>
            <a:r>
              <a:rPr lang="en-US" sz="2200" dirty="0"/>
              <a:t>opportunities for locating computation near the needed data.</a:t>
            </a:r>
          </a:p>
          <a:p>
            <a:pPr marL="285750" indent="-285750" latinLnBrk="1" hangingPunct="0">
              <a:buFont typeface="Arial" panose="020B0604020202020204" pitchFamily="34" charset="0"/>
              <a:buChar char="•"/>
            </a:pPr>
            <a:r>
              <a:rPr lang="en-US" sz="2000" dirty="0"/>
              <a:t>By default a </a:t>
            </a:r>
            <a:r>
              <a:rPr lang="en-US" sz="2000" b="1" dirty="0"/>
              <a:t>file’s replication factor is three</a:t>
            </a:r>
            <a:endParaRPr lang="en-US" sz="2200" dirty="0"/>
          </a:p>
          <a:p>
            <a:pPr latinLnBrk="1" hangingPunct="0"/>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latinLnBrk="1" hangingPunct="0"/>
            <a:r>
              <a:rPr lang="en-US" dirty="0"/>
              <a:t>Ref: </a:t>
            </a:r>
            <a:r>
              <a:rPr lang="en-US" dirty="0">
                <a:hlinkClick r:id="rId2"/>
              </a:rPr>
              <a:t>https://storageconference.us/2010/Papers/MSST/Shvachko.pdf</a:t>
            </a:r>
            <a:r>
              <a:rPr lang="en-US" dirty="0"/>
              <a:t> (HDFS)</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931762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2. </a:t>
            </a:r>
            <a:r>
              <a:rPr lang="en-US" dirty="0" err="1"/>
              <a:t>MapReduce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29</a:t>
            </a:fld>
            <a:endParaRPr lang="en-US" dirty="0">
              <a:solidFill>
                <a:prstClr val="black">
                  <a:tint val="75000"/>
                </a:prstClr>
              </a:solidFill>
            </a:endParaRPr>
          </a:p>
        </p:txBody>
      </p:sp>
      <p:sp>
        <p:nvSpPr>
          <p:cNvPr id="4" name="TextBox 3"/>
          <p:cNvSpPr txBox="1"/>
          <p:nvPr/>
        </p:nvSpPr>
        <p:spPr>
          <a:xfrm>
            <a:off x="104930" y="1295400"/>
            <a:ext cx="11812249" cy="553997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kumimoji="0" lang="en-US" sz="2400" b="0" i="0" u="none" strike="noStrike" cap="none" spc="0" normalizeH="0" baseline="0" dirty="0">
                <a:ln>
                  <a:noFill/>
                </a:ln>
                <a:solidFill>
                  <a:srgbClr val="000000"/>
                </a:solidFill>
                <a:effectLst/>
                <a:uFillTx/>
                <a:latin typeface="Calibri"/>
                <a:ea typeface="Calibri"/>
                <a:cs typeface="Calibri"/>
                <a:sym typeface="Calibri"/>
              </a:rPr>
              <a:t>It is a </a:t>
            </a:r>
            <a:r>
              <a:rPr kumimoji="0" lang="en-US" sz="2400" b="1" i="0" u="none" strike="noStrike" cap="none" spc="0" normalizeH="0" baseline="0" dirty="0" smtClean="0">
                <a:ln>
                  <a:noFill/>
                </a:ln>
                <a:solidFill>
                  <a:srgbClr val="000000"/>
                </a:solidFill>
                <a:effectLst/>
                <a:uFillTx/>
                <a:latin typeface="Calibri"/>
                <a:ea typeface="Calibri"/>
                <a:cs typeface="Calibri"/>
                <a:sym typeface="Calibri"/>
              </a:rPr>
              <a:t>distributed</a:t>
            </a:r>
            <a:r>
              <a:rPr kumimoji="0" lang="en-US" sz="2400" b="1" i="0" u="none" strike="noStrike" cap="none" spc="0" normalizeH="0" dirty="0" smtClean="0">
                <a:ln>
                  <a:noFill/>
                </a:ln>
                <a:solidFill>
                  <a:srgbClr val="000000"/>
                </a:solidFill>
                <a:effectLst/>
                <a:uFillTx/>
                <a:latin typeface="Calibri"/>
                <a:ea typeface="Calibri"/>
                <a:cs typeface="Calibri"/>
                <a:sym typeface="Calibri"/>
              </a:rPr>
              <a:t> </a:t>
            </a:r>
            <a:r>
              <a:rPr kumimoji="0" lang="en-US" sz="2400" b="1" i="0" u="none" strike="noStrike" cap="none" spc="0" normalizeH="0" baseline="0" dirty="0">
                <a:ln>
                  <a:noFill/>
                </a:ln>
                <a:solidFill>
                  <a:srgbClr val="000000"/>
                </a:solidFill>
                <a:effectLst/>
                <a:uFillTx/>
                <a:latin typeface="Calibri"/>
                <a:ea typeface="Calibri"/>
                <a:cs typeface="Calibri"/>
                <a:sym typeface="Calibri"/>
              </a:rPr>
              <a:t>programming model</a:t>
            </a:r>
            <a:r>
              <a:rPr kumimoji="0" lang="en-US" sz="2400" b="0" i="0" u="none" strike="noStrike" cap="none" spc="0" normalizeH="0" baseline="0" dirty="0">
                <a:ln>
                  <a:noFill/>
                </a:ln>
                <a:solidFill>
                  <a:srgbClr val="000000"/>
                </a:solidFill>
                <a:effectLst/>
                <a:uFillTx/>
                <a:latin typeface="Calibri"/>
                <a:ea typeface="Calibri"/>
                <a:cs typeface="Calibri"/>
                <a:sym typeface="Calibri"/>
              </a:rPr>
              <a:t> for processing large datasets </a:t>
            </a:r>
            <a:r>
              <a:rPr kumimoji="0" lang="en-US" sz="2400" b="0" i="0" u="none" strike="noStrike" cap="none" spc="0" normalizeH="0" baseline="0" dirty="0" smtClean="0">
                <a:ln>
                  <a:noFill/>
                </a:ln>
                <a:solidFill>
                  <a:srgbClr val="000000"/>
                </a:solidFill>
                <a:effectLst/>
                <a:uFillTx/>
                <a:latin typeface="Calibri"/>
                <a:ea typeface="Calibri"/>
                <a:cs typeface="Calibri"/>
                <a:sym typeface="Calibri"/>
              </a:rPr>
              <a:t>of key-value pairs </a:t>
            </a:r>
            <a:r>
              <a:rPr lang="en-US" sz="2400" dirty="0" smtClean="0"/>
              <a:t>in</a:t>
            </a:r>
          </a:p>
          <a:p>
            <a:pPr latinLnBrk="1" hangingPunct="0"/>
            <a:r>
              <a:rPr lang="en-US" sz="2400" dirty="0" smtClean="0"/>
              <a:t>parallel </a:t>
            </a:r>
            <a:r>
              <a:rPr lang="en-US" sz="2400" dirty="0"/>
              <a:t>on large clusters (thousands of nodes) of commodity hardware in a reliable, fault-tolerant manner.</a:t>
            </a:r>
            <a:r>
              <a:rPr kumimoji="0" lang="en-US" sz="2400" b="0" i="0" u="none" strike="noStrike" cap="none" spc="0" normalizeH="0" baseline="0" dirty="0">
                <a:ln>
                  <a:noFill/>
                </a:ln>
                <a:solidFill>
                  <a:srgbClr val="000000"/>
                </a:solidFill>
                <a:effectLst/>
                <a:uFillTx/>
                <a:latin typeface="Calibri"/>
                <a:ea typeface="Calibri"/>
                <a:cs typeface="Calibri"/>
                <a:sym typeface="Calibri"/>
              </a:rPr>
              <a:t>. </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400" dirty="0">
                <a:solidFill>
                  <a:srgbClr val="000000"/>
                </a:solidFill>
                <a:latin typeface="Calibri"/>
                <a:ea typeface="Calibri"/>
                <a:cs typeface="Calibri"/>
                <a:sym typeface="Calibri"/>
              </a:rPr>
              <a:t>It is conceived at Google Inc.</a:t>
            </a:r>
          </a:p>
          <a:p>
            <a:pPr marL="342900" indent="-342900">
              <a:buFont typeface="Arial" panose="020B0604020202020204" pitchFamily="34" charset="0"/>
              <a:buChar char="•"/>
            </a:pPr>
            <a:r>
              <a:rPr lang="en-US" sz="2400" dirty="0" err="1"/>
              <a:t>MapReduce</a:t>
            </a:r>
            <a:r>
              <a:rPr lang="en-US" sz="2400" dirty="0"/>
              <a:t> consists of two distinct tasks – </a:t>
            </a:r>
            <a:r>
              <a:rPr lang="en-US" sz="2400" b="1" dirty="0"/>
              <a:t>Map</a:t>
            </a:r>
            <a:r>
              <a:rPr lang="en-US" sz="2400" dirty="0"/>
              <a:t> and </a:t>
            </a:r>
            <a:r>
              <a:rPr lang="en-US" sz="2400" b="1" dirty="0"/>
              <a:t>Reduce</a:t>
            </a:r>
            <a:r>
              <a:rPr lang="en-US" sz="2400" dirty="0"/>
              <a:t>.</a:t>
            </a:r>
          </a:p>
          <a:p>
            <a:pPr marL="285750" indent="-285750" latinLnBrk="1" hangingPunct="0">
              <a:spcBef>
                <a:spcPts val="0"/>
              </a:spcBef>
              <a:buClrTx/>
              <a:buFont typeface="Arial" panose="020B0604020202020204" pitchFamily="34" charset="0"/>
              <a:buChar char="•"/>
            </a:pPr>
            <a:r>
              <a:rPr lang="en-US" sz="2400" dirty="0">
                <a:solidFill>
                  <a:srgbClr val="000000"/>
                </a:solidFill>
                <a:latin typeface="Calibri"/>
                <a:cs typeface="Calibri"/>
              </a:rPr>
              <a:t>It works by breaking the processing into two phases.: the </a:t>
            </a:r>
            <a:r>
              <a:rPr lang="en-US" sz="2400" b="1" dirty="0">
                <a:solidFill>
                  <a:srgbClr val="000000"/>
                </a:solidFill>
                <a:latin typeface="Calibri"/>
                <a:cs typeface="Calibri"/>
              </a:rPr>
              <a:t>map phase and the reduce</a:t>
            </a:r>
          </a:p>
          <a:p>
            <a:pPr latinLnBrk="1" hangingPunct="0"/>
            <a:r>
              <a:rPr lang="en-US" sz="2400" b="1" dirty="0">
                <a:solidFill>
                  <a:srgbClr val="000000"/>
                </a:solidFill>
                <a:latin typeface="Calibri"/>
                <a:cs typeface="Calibri"/>
              </a:rPr>
              <a:t>    phase. </a:t>
            </a:r>
          </a:p>
          <a:p>
            <a:pPr marL="285750" indent="-285750" latinLnBrk="1" hangingPunct="0">
              <a:spcBef>
                <a:spcPts val="0"/>
              </a:spcBef>
              <a:buClrTx/>
              <a:buFont typeface="Arial" panose="020B0604020202020204" pitchFamily="34" charset="0"/>
              <a:buChar char="•"/>
            </a:pPr>
            <a:r>
              <a:rPr lang="en-US" sz="2400" dirty="0">
                <a:solidFill>
                  <a:srgbClr val="000000"/>
                </a:solidFill>
                <a:latin typeface="Calibri"/>
                <a:cs typeface="Calibri"/>
              </a:rPr>
              <a:t>Each phase has key-values pairs as input and output, the types of which may be chosen by </a:t>
            </a:r>
          </a:p>
          <a:p>
            <a:pPr latinLnBrk="1" hangingPunct="0">
              <a:spcBef>
                <a:spcPts val="0"/>
              </a:spcBef>
              <a:buClrTx/>
            </a:pPr>
            <a:r>
              <a:rPr lang="en-US" sz="2400" dirty="0">
                <a:solidFill>
                  <a:srgbClr val="000000"/>
                </a:solidFill>
                <a:latin typeface="Calibri"/>
                <a:cs typeface="Calibri"/>
              </a:rPr>
              <a:t>the programmer.</a:t>
            </a:r>
          </a:p>
          <a:p>
            <a:pPr marL="342900" indent="-342900">
              <a:buFont typeface="Arial" panose="020B0604020202020204" pitchFamily="34" charset="0"/>
              <a:buChar char="•"/>
            </a:pPr>
            <a:r>
              <a:rPr lang="en-US" sz="2400" dirty="0"/>
              <a:t>As the name </a:t>
            </a:r>
            <a:r>
              <a:rPr lang="en-US" sz="2400" dirty="0" err="1"/>
              <a:t>MapReduce</a:t>
            </a:r>
            <a:r>
              <a:rPr lang="en-US" sz="2400" dirty="0"/>
              <a:t> suggests, the reducer phase takes place after the   	mapper phase has been completed.</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400" dirty="0">
                <a:solidFill>
                  <a:srgbClr val="000000"/>
                </a:solidFill>
                <a:latin typeface="Calibri"/>
                <a:ea typeface="Calibri"/>
                <a:cs typeface="Calibri"/>
                <a:sym typeface="Calibri"/>
              </a:rPr>
              <a:t>It can be implementing in any programming languages, e.g., Java, Python, etc.</a:t>
            </a:r>
          </a:p>
          <a:p>
            <a:pPr marL="285750" indent="-285750" latinLnBrk="1" hangingPunct="0">
              <a:buFont typeface="Arial" panose="020B0604020202020204" pitchFamily="34" charset="0"/>
              <a:buChar char="•"/>
            </a:pPr>
            <a:r>
              <a:rPr lang="en-US" sz="2400" dirty="0">
                <a:solidFill>
                  <a:srgbClr val="000000"/>
                </a:solidFill>
                <a:latin typeface="Calibri"/>
                <a:cs typeface="Calibri"/>
              </a:rPr>
              <a:t>It manages communications, data transfers,  parallel execution across distributed servers</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lang="en-US" sz="2400" dirty="0">
              <a:solidFill>
                <a:srgbClr val="000000"/>
              </a:solidFill>
              <a:latin typeface="Calibri"/>
              <a:ea typeface="Calibri"/>
              <a:cs typeface="Calibri"/>
              <a:sym typeface="Calibri"/>
            </a:endParaRPr>
          </a:p>
          <a:p>
            <a:pPr marR="0" algn="l" defTabSz="914400" rtl="0" fontAlgn="auto" latinLnBrk="1" hangingPunct="0">
              <a:lnSpc>
                <a:spcPct val="100000"/>
              </a:lnSpc>
              <a:spcBef>
                <a:spcPts val="0"/>
              </a:spcBef>
              <a:spcAft>
                <a:spcPts val="0"/>
              </a:spcAft>
              <a:buClrTx/>
              <a:buSzTx/>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92633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Terminology</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a:t>
            </a:fld>
            <a:endParaRPr lang="en-US" dirty="0">
              <a:solidFill>
                <a:prstClr val="black">
                  <a:tint val="75000"/>
                </a:prstClr>
              </a:solidFill>
            </a:endParaRPr>
          </a:p>
        </p:txBody>
      </p:sp>
      <p:sp>
        <p:nvSpPr>
          <p:cNvPr id="5" name="TextBox 4"/>
          <p:cNvSpPr txBox="1"/>
          <p:nvPr/>
        </p:nvSpPr>
        <p:spPr>
          <a:xfrm>
            <a:off x="406400" y="1708879"/>
            <a:ext cx="11285928" cy="41549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3200" b="1" i="0" u="none" strike="noStrike" cap="none" spc="0" normalizeH="0" baseline="0" dirty="0">
                <a:ln>
                  <a:noFill/>
                </a:ln>
                <a:solidFill>
                  <a:srgbClr val="000000"/>
                </a:solidFill>
                <a:effectLst/>
                <a:uFillTx/>
                <a:latin typeface="Calibri"/>
                <a:ea typeface="Calibri"/>
                <a:cs typeface="Calibri"/>
                <a:sym typeface="Calibri"/>
              </a:rPr>
              <a:t>Service</a:t>
            </a:r>
            <a:r>
              <a:rPr lang="en-US" sz="4000" b="1" dirty="0">
                <a:solidFill>
                  <a:srgbClr val="000000"/>
                </a:solidFill>
                <a:latin typeface="Calibri"/>
                <a:ea typeface="Calibri"/>
                <a:cs typeface="Calibri"/>
                <a:sym typeface="Calibri"/>
              </a:rPr>
              <a:t>: </a:t>
            </a:r>
            <a:r>
              <a:rPr lang="en-US" sz="2400" dirty="0">
                <a:sym typeface="Calibri"/>
              </a:rPr>
              <a:t>It i</a:t>
            </a:r>
            <a:r>
              <a:rPr lang="en-US" sz="2400" dirty="0"/>
              <a:t>s a software entity running on one or more machines and providing a particular type of function to a priori unknown clients. </a:t>
            </a:r>
            <a:endParaRPr kumimoji="0" lang="en-US" sz="4000" b="1"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lang="en-US" sz="3200" b="1" dirty="0">
              <a:solidFill>
                <a:srgbClr val="000000"/>
              </a:solidFill>
              <a:latin typeface="Calibri"/>
              <a:ea typeface="Calibri"/>
              <a:cs typeface="Calibri"/>
              <a:sym typeface="Calibri"/>
            </a:endParaRPr>
          </a:p>
          <a:p>
            <a:pPr latinLnBrk="1" hangingPunct="0"/>
            <a:r>
              <a:rPr kumimoji="0" lang="en-US" sz="3200" b="1" i="0" u="none" strike="noStrike" cap="none" spc="0" normalizeH="0" baseline="0" dirty="0">
                <a:ln>
                  <a:noFill/>
                </a:ln>
                <a:solidFill>
                  <a:srgbClr val="000000"/>
                </a:solidFill>
                <a:effectLst/>
                <a:uFillTx/>
                <a:latin typeface="Calibri"/>
                <a:ea typeface="Calibri"/>
                <a:cs typeface="Calibri"/>
                <a:sym typeface="Calibri"/>
              </a:rPr>
              <a:t>Server: </a:t>
            </a:r>
            <a:r>
              <a:rPr lang="en-US" sz="2400" dirty="0"/>
              <a:t>A server is the service software running on a single machine. </a:t>
            </a:r>
            <a:endParaRPr kumimoji="0" lang="en-US" sz="4000" b="1"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lang="en-US" sz="3200" b="1" dirty="0">
              <a:solidFill>
                <a:srgbClr val="000000"/>
              </a:solidFill>
              <a:latin typeface="Calibri"/>
              <a:ea typeface="Calibri"/>
              <a:cs typeface="Calibri"/>
              <a:sym typeface="Calibri"/>
            </a:endParaRPr>
          </a:p>
          <a:p>
            <a:pPr latinLnBrk="1" hangingPunct="0"/>
            <a:r>
              <a:rPr kumimoji="0" lang="en-US" sz="3200" b="1" i="0" u="none" strike="noStrike" cap="none" spc="0" normalizeH="0" baseline="0" dirty="0">
                <a:ln>
                  <a:noFill/>
                </a:ln>
                <a:solidFill>
                  <a:srgbClr val="000000"/>
                </a:solidFill>
                <a:effectLst/>
                <a:uFillTx/>
                <a:latin typeface="Calibri"/>
                <a:ea typeface="Calibri"/>
                <a:cs typeface="Calibri"/>
                <a:sym typeface="Calibri"/>
              </a:rPr>
              <a:t>Client: </a:t>
            </a:r>
            <a:r>
              <a:rPr lang="en-US" sz="2400" dirty="0"/>
              <a:t>A client is a process that can invoke a service using a set of operations </a:t>
            </a:r>
          </a:p>
          <a:p>
            <a:pPr latinLnBrk="1" hangingPunct="0"/>
            <a:r>
              <a:rPr lang="en-US" sz="2400" dirty="0"/>
              <a:t>that form its client interface. Sometimes, a lower level interface is defined for the </a:t>
            </a:r>
          </a:p>
          <a:p>
            <a:pPr latinLnBrk="1" hangingPunct="0"/>
            <a:r>
              <a:rPr lang="en-US" sz="2400" dirty="0"/>
              <a:t>actual cross-machine interaction. Clients implement interfaces suitable for higher </a:t>
            </a:r>
          </a:p>
          <a:p>
            <a:pPr latinLnBrk="1" hangingPunct="0"/>
            <a:r>
              <a:rPr lang="en-US" sz="2400" dirty="0"/>
              <a:t>level applications or direct access by humans. </a:t>
            </a:r>
            <a:endParaRPr kumimoji="0" lang="en-IN" sz="40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016186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9567" y="1285860"/>
            <a:ext cx="11047751" cy="5357851"/>
          </a:xfrm>
        </p:spPr>
        <p:txBody>
          <a:bodyPr>
            <a:normAutofit fontScale="25000" lnSpcReduction="20000"/>
          </a:bodyPr>
          <a:lstStyle/>
          <a:p>
            <a:pPr>
              <a:spcBef>
                <a:spcPts val="100"/>
              </a:spcBef>
              <a:buSzPct val="100000"/>
            </a:pPr>
            <a:r>
              <a:rPr lang="en-US" sz="8000" b="1" u="sng" dirty="0" err="1"/>
              <a:t>MasterNode</a:t>
            </a:r>
            <a:r>
              <a:rPr lang="en-US" sz="8000" b="1" u="sng" dirty="0"/>
              <a:t>/</a:t>
            </a:r>
            <a:r>
              <a:rPr lang="en-US" sz="8000" b="1" u="sng" dirty="0" err="1"/>
              <a:t>NameNode</a:t>
            </a:r>
            <a:r>
              <a:rPr lang="en-US" sz="8000" b="1" u="sng" dirty="0"/>
              <a:t>:</a:t>
            </a:r>
          </a:p>
          <a:p>
            <a:pPr marL="285750" indent="-285750">
              <a:spcBef>
                <a:spcPts val="100"/>
              </a:spcBef>
              <a:buSzPct val="100000"/>
              <a:buFont typeface="Arial" panose="020B0604020202020204" pitchFamily="34" charset="0"/>
              <a:buChar char="•"/>
            </a:pPr>
            <a:endParaRPr lang="en-US" sz="8000" dirty="0"/>
          </a:p>
          <a:p>
            <a:pPr marL="285750" indent="-285750">
              <a:spcBef>
                <a:spcPts val="100"/>
              </a:spcBef>
              <a:buSzPct val="100000"/>
              <a:buFont typeface="Arial" panose="020B0604020202020204" pitchFamily="34" charset="0"/>
              <a:buChar char="•"/>
            </a:pPr>
            <a:r>
              <a:rPr lang="en-US" sz="8000" dirty="0">
                <a:latin typeface="+mn-lt"/>
              </a:rPr>
              <a:t>Stores metadata for the files, like the directory structure of a typical </a:t>
            </a:r>
            <a:r>
              <a:rPr lang="en-US" sz="8000" dirty="0" err="1">
                <a:latin typeface="+mn-lt"/>
              </a:rPr>
              <a:t>FileSystem</a:t>
            </a:r>
            <a:r>
              <a:rPr lang="en-US" sz="8000" dirty="0" smtClean="0">
                <a:latin typeface="+mn-lt"/>
              </a:rPr>
              <a:t>.</a:t>
            </a:r>
          </a:p>
          <a:p>
            <a:pPr marL="285750" indent="-285750">
              <a:spcBef>
                <a:spcPts val="100"/>
              </a:spcBef>
              <a:buSzPct val="100000"/>
              <a:buFont typeface="Arial" panose="020B0604020202020204" pitchFamily="34" charset="0"/>
              <a:buChar char="•"/>
            </a:pPr>
            <a:r>
              <a:rPr lang="en-US" sz="8000" dirty="0" smtClean="0">
                <a:latin typeface="+mn-lt"/>
              </a:rPr>
              <a:t>It keeps track of where across the cluster the file data is kept.</a:t>
            </a:r>
            <a:endParaRPr lang="en-US" sz="8000" dirty="0">
              <a:latin typeface="+mn-lt"/>
            </a:endParaRPr>
          </a:p>
          <a:p>
            <a:pPr marL="285750" indent="-285750">
              <a:spcBef>
                <a:spcPts val="100"/>
              </a:spcBef>
              <a:buSzPct val="100000"/>
              <a:buFont typeface="Arial" panose="020B0604020202020204" pitchFamily="34" charset="0"/>
              <a:buChar char="•"/>
            </a:pPr>
            <a:endParaRPr lang="en-US" sz="8000" dirty="0">
              <a:latin typeface="+mn-lt"/>
            </a:endParaRPr>
          </a:p>
          <a:p>
            <a:pPr marL="285750" indent="-285750">
              <a:spcBef>
                <a:spcPts val="100"/>
              </a:spcBef>
              <a:buSzPct val="100000"/>
              <a:buFont typeface="Arial" panose="020B0604020202020204" pitchFamily="34" charset="0"/>
              <a:buChar char="•"/>
            </a:pPr>
            <a:r>
              <a:rPr lang="en-US" sz="8000" dirty="0">
                <a:latin typeface="+mn-lt"/>
              </a:rPr>
              <a:t>The server holding the </a:t>
            </a:r>
            <a:r>
              <a:rPr lang="en-US" sz="8000" dirty="0" err="1">
                <a:latin typeface="+mn-lt"/>
              </a:rPr>
              <a:t>NameNode</a:t>
            </a:r>
            <a:r>
              <a:rPr lang="en-US" sz="8000" dirty="0">
                <a:latin typeface="+mn-lt"/>
              </a:rPr>
              <a:t> instance is quite crucial, as there is only one. </a:t>
            </a:r>
          </a:p>
          <a:p>
            <a:pPr marL="285750" indent="-285750">
              <a:spcBef>
                <a:spcPts val="100"/>
              </a:spcBef>
              <a:buSzPct val="100000"/>
              <a:buFont typeface="Arial" panose="020B0604020202020204" pitchFamily="34" charset="0"/>
              <a:buChar char="•"/>
            </a:pPr>
            <a:endParaRPr lang="en-US" sz="8000" dirty="0">
              <a:latin typeface="+mn-lt"/>
            </a:endParaRPr>
          </a:p>
          <a:p>
            <a:pPr marL="285750" indent="-285750">
              <a:spcBef>
                <a:spcPts val="100"/>
              </a:spcBef>
              <a:buSzPct val="100000"/>
              <a:buFont typeface="Arial" panose="020B0604020202020204" pitchFamily="34" charset="0"/>
              <a:buChar char="•"/>
            </a:pPr>
            <a:r>
              <a:rPr lang="en-US" sz="8000" dirty="0">
                <a:latin typeface="+mn-lt"/>
              </a:rPr>
              <a:t>Transaction log for file deletes/adds, etc. </a:t>
            </a:r>
          </a:p>
          <a:p>
            <a:pPr marL="285750" indent="-285750">
              <a:spcBef>
                <a:spcPts val="100"/>
              </a:spcBef>
              <a:buSzPct val="100000"/>
              <a:buFont typeface="Arial" panose="020B0604020202020204" pitchFamily="34" charset="0"/>
              <a:buChar char="•"/>
            </a:pPr>
            <a:endParaRPr lang="en-US" sz="8000" dirty="0">
              <a:latin typeface="+mn-lt"/>
            </a:endParaRPr>
          </a:p>
          <a:p>
            <a:pPr marL="285750" indent="-285750">
              <a:spcBef>
                <a:spcPts val="100"/>
              </a:spcBef>
              <a:buSzPct val="100000"/>
              <a:buFont typeface="Arial" panose="020B0604020202020204" pitchFamily="34" charset="0"/>
              <a:buChar char="•"/>
            </a:pPr>
            <a:r>
              <a:rPr lang="en-US" sz="8000" dirty="0">
                <a:latin typeface="+mn-lt"/>
              </a:rPr>
              <a:t>Handles creation of more replica blocks when necessary after a </a:t>
            </a:r>
            <a:r>
              <a:rPr lang="en-US" sz="8000" dirty="0" err="1">
                <a:latin typeface="+mn-lt"/>
              </a:rPr>
              <a:t>DataNode</a:t>
            </a:r>
            <a:r>
              <a:rPr lang="en-US" sz="8000" dirty="0">
                <a:latin typeface="+mn-lt"/>
              </a:rPr>
              <a:t> failure</a:t>
            </a:r>
          </a:p>
          <a:p>
            <a:pPr>
              <a:spcBef>
                <a:spcPts val="100"/>
              </a:spcBef>
              <a:buSzPct val="100000"/>
            </a:pPr>
            <a:endParaRPr lang="en-US" sz="8000" b="1" u="sng" dirty="0">
              <a:latin typeface="+mn-lt"/>
            </a:endParaRPr>
          </a:p>
          <a:p>
            <a:pPr>
              <a:spcBef>
                <a:spcPts val="100"/>
              </a:spcBef>
              <a:buSzPct val="100000"/>
            </a:pPr>
            <a:r>
              <a:rPr lang="en-US" sz="8000" b="1" u="sng" dirty="0" err="1">
                <a:latin typeface="+mn-lt"/>
              </a:rPr>
              <a:t>DataNode</a:t>
            </a:r>
            <a:r>
              <a:rPr lang="en-US" sz="8000" b="1" u="sng" dirty="0">
                <a:latin typeface="+mn-lt"/>
              </a:rPr>
              <a:t>/ Slave Node:</a:t>
            </a:r>
          </a:p>
          <a:p>
            <a:pPr marL="285750" indent="-285750">
              <a:spcBef>
                <a:spcPts val="100"/>
              </a:spcBef>
              <a:buSzPct val="100000"/>
              <a:buFont typeface="Arial" panose="020B0604020202020204" pitchFamily="34" charset="0"/>
              <a:buChar char="•"/>
            </a:pPr>
            <a:endParaRPr lang="en-US" sz="8000" dirty="0">
              <a:latin typeface="+mn-lt"/>
            </a:endParaRPr>
          </a:p>
          <a:p>
            <a:pPr marL="285750" indent="-285750">
              <a:spcBef>
                <a:spcPts val="100"/>
              </a:spcBef>
              <a:buSzPct val="100000"/>
              <a:buFont typeface="Arial" panose="020B0604020202020204" pitchFamily="34" charset="0"/>
              <a:buChar char="•"/>
            </a:pPr>
            <a:r>
              <a:rPr lang="en-US" sz="8000" dirty="0">
                <a:latin typeface="+mn-lt"/>
              </a:rPr>
              <a:t>Stores the actual data in </a:t>
            </a:r>
            <a:r>
              <a:rPr lang="en-US" sz="8000" dirty="0" smtClean="0">
                <a:latin typeface="+mn-lt"/>
              </a:rPr>
              <a:t>HDFS and they connect to the </a:t>
            </a:r>
            <a:r>
              <a:rPr lang="en-US" sz="8000" dirty="0" err="1" smtClean="0">
                <a:latin typeface="+mn-lt"/>
              </a:rPr>
              <a:t>NameNode</a:t>
            </a:r>
            <a:r>
              <a:rPr lang="en-US" sz="8000" dirty="0" smtClean="0">
                <a:latin typeface="+mn-lt"/>
              </a:rPr>
              <a:t> on startup. </a:t>
            </a:r>
          </a:p>
          <a:p>
            <a:pPr marL="285750" indent="-285750">
              <a:spcBef>
                <a:spcPts val="100"/>
              </a:spcBef>
              <a:buSzPct val="100000"/>
              <a:buFont typeface="Arial" panose="020B0604020202020204" pitchFamily="34" charset="0"/>
              <a:buChar char="•"/>
            </a:pPr>
            <a:r>
              <a:rPr lang="en-US" sz="8000" dirty="0" smtClean="0">
                <a:latin typeface="+mn-lt"/>
              </a:rPr>
              <a:t>They respond to requests from the </a:t>
            </a:r>
            <a:r>
              <a:rPr lang="en-US" sz="8000" dirty="0" err="1" smtClean="0">
                <a:latin typeface="+mn-lt"/>
              </a:rPr>
              <a:t>NameNode</a:t>
            </a:r>
            <a:r>
              <a:rPr lang="en-US" sz="8000" dirty="0" smtClean="0">
                <a:latin typeface="+mn-lt"/>
              </a:rPr>
              <a:t> for </a:t>
            </a:r>
            <a:r>
              <a:rPr lang="en-US" sz="8000" dirty="0" err="1" smtClean="0">
                <a:latin typeface="+mn-lt"/>
              </a:rPr>
              <a:t>filesystem</a:t>
            </a:r>
            <a:r>
              <a:rPr lang="en-US" sz="8000" dirty="0" smtClean="0">
                <a:latin typeface="+mn-lt"/>
              </a:rPr>
              <a:t> operations.  Client applications can directly talk to the </a:t>
            </a:r>
            <a:r>
              <a:rPr lang="en-US" sz="8000" dirty="0" err="1" smtClean="0">
                <a:latin typeface="+mn-lt"/>
              </a:rPr>
              <a:t>DataNodes</a:t>
            </a:r>
            <a:endParaRPr lang="en-US" sz="8000" dirty="0">
              <a:latin typeface="+mn-lt"/>
            </a:endParaRPr>
          </a:p>
          <a:p>
            <a:pPr marL="285750" indent="-285750">
              <a:spcBef>
                <a:spcPts val="100"/>
              </a:spcBef>
              <a:buSzPct val="100000"/>
              <a:buFont typeface="Arial" panose="020B0604020202020204" pitchFamily="34" charset="0"/>
              <a:buChar char="•"/>
            </a:pPr>
            <a:endParaRPr lang="en-US" sz="8000" dirty="0">
              <a:latin typeface="+mn-lt"/>
            </a:endParaRPr>
          </a:p>
          <a:p>
            <a:pPr marL="285750" indent="-285750">
              <a:spcBef>
                <a:spcPts val="100"/>
              </a:spcBef>
              <a:buSzPct val="100000"/>
              <a:buFont typeface="Arial" panose="020B0604020202020204" pitchFamily="34" charset="0"/>
              <a:buChar char="•"/>
            </a:pPr>
            <a:r>
              <a:rPr lang="en-US" sz="8000" dirty="0">
                <a:latin typeface="+mn-lt"/>
              </a:rPr>
              <a:t>Can run on any underlying </a:t>
            </a:r>
            <a:r>
              <a:rPr lang="en-US" sz="8000" dirty="0" err="1">
                <a:latin typeface="+mn-lt"/>
              </a:rPr>
              <a:t>filesystem</a:t>
            </a:r>
            <a:r>
              <a:rPr lang="en-US" sz="8000" dirty="0">
                <a:latin typeface="+mn-lt"/>
              </a:rPr>
              <a:t> (ext3/4, NTFS, etc)</a:t>
            </a:r>
          </a:p>
          <a:p>
            <a:pPr marL="285750" indent="-285750">
              <a:spcBef>
                <a:spcPts val="100"/>
              </a:spcBef>
              <a:buSzPct val="100000"/>
              <a:buFont typeface="Arial" panose="020B0604020202020204" pitchFamily="34" charset="0"/>
              <a:buChar char="•"/>
            </a:pPr>
            <a:endParaRPr lang="en-US" sz="8000" dirty="0">
              <a:latin typeface="+mn-lt"/>
            </a:endParaRPr>
          </a:p>
          <a:p>
            <a:pPr marL="285750" indent="-285750">
              <a:spcBef>
                <a:spcPts val="100"/>
              </a:spcBef>
              <a:buSzPct val="100000"/>
              <a:buFont typeface="Arial" panose="020B0604020202020204" pitchFamily="34" charset="0"/>
              <a:buChar char="•"/>
            </a:pPr>
            <a:r>
              <a:rPr lang="en-US" sz="8000" dirty="0">
                <a:latin typeface="+mn-lt"/>
              </a:rPr>
              <a:t>Notifies </a:t>
            </a:r>
            <a:r>
              <a:rPr lang="en-US" sz="8000" dirty="0" err="1">
                <a:latin typeface="+mn-lt"/>
              </a:rPr>
              <a:t>NameNode</a:t>
            </a:r>
            <a:r>
              <a:rPr lang="en-US" sz="8000" dirty="0">
                <a:latin typeface="+mn-lt"/>
              </a:rPr>
              <a:t> of what blocks it has.</a:t>
            </a:r>
          </a:p>
          <a:p>
            <a:pPr marL="285750" indent="-285750">
              <a:spcBef>
                <a:spcPts val="100"/>
              </a:spcBef>
              <a:buSzPct val="100000"/>
              <a:buFont typeface="Arial" panose="020B0604020202020204" pitchFamily="34" charset="0"/>
              <a:buChar char="•"/>
            </a:pPr>
            <a:endParaRPr lang="en-US" sz="8000" dirty="0">
              <a:latin typeface="+mn-lt"/>
            </a:endParaRPr>
          </a:p>
          <a:p>
            <a:pPr marL="285750" indent="-285750">
              <a:spcBef>
                <a:spcPts val="100"/>
              </a:spcBef>
              <a:buSzPct val="100000"/>
              <a:buFont typeface="Arial" panose="020B0604020202020204" pitchFamily="34" charset="0"/>
              <a:buChar char="•"/>
            </a:pPr>
            <a:r>
              <a:rPr lang="en-US" sz="8000" dirty="0" err="1">
                <a:latin typeface="+mn-lt"/>
              </a:rPr>
              <a:t>NameNode</a:t>
            </a:r>
            <a:r>
              <a:rPr lang="en-US" sz="8000" dirty="0">
                <a:latin typeface="+mn-lt"/>
              </a:rPr>
              <a:t> replicates blocks 2x in local rack, 1x elsewhere</a:t>
            </a:r>
          </a:p>
          <a:p>
            <a:endParaRPr lang="en-IN" dirty="0"/>
          </a:p>
        </p:txBody>
      </p:sp>
      <p:sp>
        <p:nvSpPr>
          <p:cNvPr id="3" name="Content Placeholder 2"/>
          <p:cNvSpPr>
            <a:spLocks noGrp="1"/>
          </p:cNvSpPr>
          <p:nvPr>
            <p:ph sz="quarter" idx="10"/>
          </p:nvPr>
        </p:nvSpPr>
        <p:spPr/>
        <p:txBody>
          <a:bodyPr/>
          <a:lstStyle/>
          <a:p>
            <a:r>
              <a:rPr lang="en-IN" dirty="0"/>
              <a:t>Hadoop Architecture  (</a:t>
            </a:r>
            <a:r>
              <a:rPr lang="en-IN" dirty="0" err="1"/>
              <a:t>Cont</a:t>
            </a:r>
            <a:r>
              <a:rPr lang="en-IN" dirty="0"/>
              <a:t>…)</a:t>
            </a:r>
          </a:p>
        </p:txBody>
      </p:sp>
    </p:spTree>
    <p:extLst>
      <p:ext uri="{BB962C8B-B14F-4D97-AF65-F5344CB8AC3E}">
        <p14:creationId xmlns:p14="http://schemas.microsoft.com/office/powerpoint/2010/main" val="2168335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b="1" dirty="0"/>
              <a:t>The Job Tracker:</a:t>
            </a:r>
          </a:p>
          <a:p>
            <a:pPr>
              <a:buFont typeface="Arial" pitchFamily="34" charset="0"/>
              <a:buChar char="•"/>
            </a:pPr>
            <a:r>
              <a:rPr lang="en-IN" dirty="0" smtClean="0"/>
              <a:t>It is the service (runs on Master node) within Hadoop that </a:t>
            </a:r>
            <a:r>
              <a:rPr lang="en-IN" dirty="0" smtClean="0"/>
              <a:t>distributes </a:t>
            </a:r>
            <a:r>
              <a:rPr lang="en-IN" dirty="0" err="1" smtClean="0"/>
              <a:t>MapReduce</a:t>
            </a:r>
            <a:r>
              <a:rPr lang="en-IN" dirty="0" smtClean="0"/>
              <a:t> tasks to specific nodes in the cluster(nodes that have data).</a:t>
            </a:r>
          </a:p>
          <a:p>
            <a:pPr>
              <a:buFont typeface="Arial" pitchFamily="34" charset="0"/>
              <a:buChar char="•"/>
            </a:pPr>
            <a:r>
              <a:rPr lang="en-IN" dirty="0" smtClean="0"/>
              <a:t>It is </a:t>
            </a:r>
            <a:r>
              <a:rPr lang="en-IN" dirty="0"/>
              <a:t>responsible for scheduling and monitoring </a:t>
            </a:r>
            <a:r>
              <a:rPr lang="en-IN" dirty="0" err="1"/>
              <a:t>MapReduce</a:t>
            </a:r>
            <a:r>
              <a:rPr lang="en-IN" dirty="0"/>
              <a:t> jobs </a:t>
            </a:r>
          </a:p>
          <a:p>
            <a:pPr>
              <a:buFont typeface="Arial" pitchFamily="34" charset="0"/>
              <a:buChar char="•"/>
            </a:pPr>
            <a:r>
              <a:rPr lang="en-IN" dirty="0"/>
              <a:t>Responds to client request for job submission and status</a:t>
            </a:r>
          </a:p>
          <a:p>
            <a:r>
              <a:rPr lang="en-IN" b="1" dirty="0"/>
              <a:t>The Task Tracker:</a:t>
            </a:r>
          </a:p>
          <a:p>
            <a:pPr>
              <a:buFont typeface="Arial" pitchFamily="34" charset="0"/>
              <a:buChar char="•"/>
            </a:pPr>
            <a:r>
              <a:rPr lang="en-US" dirty="0"/>
              <a:t>The </a:t>
            </a:r>
            <a:r>
              <a:rPr lang="en-US" dirty="0" err="1"/>
              <a:t>TaskTrackers</a:t>
            </a:r>
            <a:r>
              <a:rPr lang="en-US" dirty="0"/>
              <a:t> are the </a:t>
            </a:r>
            <a:r>
              <a:rPr lang="en-US" dirty="0" smtClean="0"/>
              <a:t>workers (nodes).</a:t>
            </a:r>
            <a:endParaRPr lang="en-US" dirty="0"/>
          </a:p>
          <a:p>
            <a:pPr>
              <a:buFont typeface="Arial" pitchFamily="34" charset="0"/>
              <a:buChar char="•"/>
            </a:pPr>
            <a:r>
              <a:rPr lang="en-IN" dirty="0"/>
              <a:t>Workers that accepts </a:t>
            </a:r>
            <a:r>
              <a:rPr lang="en-IN" dirty="0"/>
              <a:t>M</a:t>
            </a:r>
            <a:r>
              <a:rPr lang="en-IN" dirty="0" smtClean="0"/>
              <a:t>ap, Reduce  and Shuffles tasks </a:t>
            </a:r>
            <a:r>
              <a:rPr lang="en-IN" dirty="0"/>
              <a:t>from job tracker, launches them and keeps track of their progress, reports the same to job tracker. </a:t>
            </a:r>
          </a:p>
          <a:p>
            <a:pPr>
              <a:buFont typeface="Arial" pitchFamily="34" charset="0"/>
              <a:buChar char="•"/>
            </a:pPr>
            <a:r>
              <a:rPr lang="en-IN" dirty="0"/>
              <a:t>Keeps track of resource usage of tasks and kills the tasks that overshoots their memory limits</a:t>
            </a:r>
          </a:p>
        </p:txBody>
      </p:sp>
      <p:sp>
        <p:nvSpPr>
          <p:cNvPr id="3" name="Content Placeholder 2"/>
          <p:cNvSpPr>
            <a:spLocks noGrp="1"/>
          </p:cNvSpPr>
          <p:nvPr>
            <p:ph sz="quarter" idx="10"/>
          </p:nvPr>
        </p:nvSpPr>
        <p:spPr/>
        <p:txBody>
          <a:bodyPr/>
          <a:lstStyle/>
          <a:p>
            <a:r>
              <a:rPr lang="en-IN" dirty="0"/>
              <a:t>Hadoop Architecture  (</a:t>
            </a:r>
            <a:r>
              <a:rPr lang="en-IN" dirty="0" err="1"/>
              <a:t>Cont</a:t>
            </a:r>
            <a:r>
              <a:rPr lang="en-IN" dirty="0"/>
              <a:t>…)</a:t>
            </a:r>
          </a:p>
        </p:txBody>
      </p:sp>
    </p:spTree>
    <p:extLst>
      <p:ext uri="{BB962C8B-B14F-4D97-AF65-F5344CB8AC3E}">
        <p14:creationId xmlns:p14="http://schemas.microsoft.com/office/powerpoint/2010/main" val="765650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Hadoop </a:t>
            </a:r>
            <a:r>
              <a:rPr lang="en-US" dirty="0" err="1" smtClean="0"/>
              <a:t>MapReduce</a:t>
            </a:r>
            <a:r>
              <a:rPr lang="en-US" dirty="0" smtClean="0"/>
              <a:t> Job Execution</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32</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719528" y="1671856"/>
            <a:ext cx="9685996" cy="4174307"/>
          </a:xfrm>
          <a:prstGeom prst="rect">
            <a:avLst/>
          </a:prstGeom>
        </p:spPr>
      </p:pic>
    </p:spTree>
    <p:extLst>
      <p:ext uri="{BB962C8B-B14F-4D97-AF65-F5344CB8AC3E}">
        <p14:creationId xmlns:p14="http://schemas.microsoft.com/office/powerpoint/2010/main" val="18642982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Data Flow in </a:t>
            </a:r>
            <a:r>
              <a:rPr lang="en-US" dirty="0" err="1"/>
              <a:t>MapReduce</a:t>
            </a:r>
            <a:endParaRPr lang="en-IN" dirty="0"/>
          </a:p>
        </p:txBody>
      </p:sp>
      <p:pic>
        <p:nvPicPr>
          <p:cNvPr id="4" name="Picture 3"/>
          <p:cNvPicPr>
            <a:picLocks noChangeAspect="1"/>
          </p:cNvPicPr>
          <p:nvPr/>
        </p:nvPicPr>
        <p:blipFill>
          <a:blip r:embed="rId2"/>
          <a:stretch>
            <a:fillRect/>
          </a:stretch>
        </p:blipFill>
        <p:spPr>
          <a:xfrm>
            <a:off x="1199213" y="1582301"/>
            <a:ext cx="8889167" cy="4635938"/>
          </a:xfrm>
          <a:prstGeom prst="rect">
            <a:avLst/>
          </a:prstGeom>
        </p:spPr>
      </p:pic>
    </p:spTree>
    <p:extLst>
      <p:ext uri="{BB962C8B-B14F-4D97-AF65-F5344CB8AC3E}">
        <p14:creationId xmlns:p14="http://schemas.microsoft.com/office/powerpoint/2010/main" val="11691235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493838"/>
            <a:ext cx="11420839" cy="4525963"/>
          </a:xfrm>
        </p:spPr>
        <p:txBody>
          <a:bodyPr/>
          <a:lstStyle/>
          <a:p>
            <a:pPr marL="514350" indent="-514350">
              <a:buAutoNum type="romanLcParenR"/>
            </a:pPr>
            <a:r>
              <a:rPr lang="en-US" b="1" dirty="0"/>
              <a:t>Mapper</a:t>
            </a:r>
            <a:r>
              <a:rPr lang="en-US" dirty="0"/>
              <a:t>, where a block of data is read and processed to produce </a:t>
            </a:r>
            <a:r>
              <a:rPr lang="en-US" b="1" dirty="0"/>
              <a:t>key-value pairs </a:t>
            </a:r>
            <a:r>
              <a:rPr lang="en-US" dirty="0"/>
              <a:t>as intermediate outputs. </a:t>
            </a:r>
          </a:p>
          <a:p>
            <a:r>
              <a:rPr lang="en-US" dirty="0"/>
              <a:t>   Note: The input of the mapper is also key-value pair.</a:t>
            </a:r>
          </a:p>
          <a:p>
            <a:r>
              <a:rPr lang="en-US" dirty="0"/>
              <a:t>ii) The </a:t>
            </a:r>
            <a:r>
              <a:rPr lang="en-US" b="1" dirty="0"/>
              <a:t>Reducer</a:t>
            </a:r>
            <a:r>
              <a:rPr lang="en-US" dirty="0"/>
              <a:t> receives the key-value pair from multiple map jobs. Then, the reducer aggregates those intermediate data tuples (intermediate key-value pair) into a smaller set of tuples or key-value pairs which is the final output.</a:t>
            </a:r>
          </a:p>
          <a:p>
            <a:endParaRPr lang="en-US" dirty="0"/>
          </a:p>
        </p:txBody>
      </p:sp>
      <p:sp>
        <p:nvSpPr>
          <p:cNvPr id="3" name="Content Placeholder 2"/>
          <p:cNvSpPr>
            <a:spLocks noGrp="1"/>
          </p:cNvSpPr>
          <p:nvPr>
            <p:ph sz="quarter" idx="10"/>
          </p:nvPr>
        </p:nvSpPr>
        <p:spPr>
          <a:xfrm>
            <a:off x="406399" y="152400"/>
            <a:ext cx="10251607" cy="1143000"/>
          </a:xfrm>
        </p:spPr>
        <p:txBody>
          <a:bodyPr/>
          <a:lstStyle/>
          <a:p>
            <a:r>
              <a:rPr lang="en-US" dirty="0"/>
              <a:t>Inputs and outputs of Both Mappers and Reducers</a:t>
            </a:r>
            <a:endParaRPr lang="en-IN" dirty="0"/>
          </a:p>
        </p:txBody>
      </p:sp>
    </p:spTree>
    <p:extLst>
      <p:ext uri="{BB962C8B-B14F-4D97-AF65-F5344CB8AC3E}">
        <p14:creationId xmlns:p14="http://schemas.microsoft.com/office/powerpoint/2010/main" val="37960812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Advantages of </a:t>
            </a:r>
            <a:r>
              <a:rPr lang="en-IN" b="1" dirty="0" err="1"/>
              <a:t>MapReduce</a:t>
            </a:r>
            <a:endParaRPr lang="en-IN" b="1" dirty="0"/>
          </a:p>
          <a:p>
            <a:pPr marL="457200" indent="-457200">
              <a:buFont typeface="+mj-lt"/>
              <a:buAutoNum type="arabicPeriod"/>
            </a:pPr>
            <a:r>
              <a:rPr lang="en-IN" b="1" dirty="0"/>
              <a:t>Parallel Processing</a:t>
            </a:r>
          </a:p>
          <a:p>
            <a:pPr marL="457200" indent="-457200">
              <a:buFont typeface="+mj-lt"/>
              <a:buAutoNum type="arabicPeriod"/>
            </a:pPr>
            <a:r>
              <a:rPr lang="en-IN" b="1" dirty="0"/>
              <a:t>Data Locality</a:t>
            </a:r>
          </a:p>
          <a:p>
            <a:pPr marL="457200" indent="-457200">
              <a:buFont typeface="+mj-lt"/>
              <a:buAutoNum type="arabicPeriod"/>
            </a:pPr>
            <a:endParaRPr lang="en-IN" b="1" dirty="0"/>
          </a:p>
          <a:p>
            <a:endParaRPr lang="en-IN" dirty="0"/>
          </a:p>
        </p:txBody>
      </p:sp>
      <p:sp>
        <p:nvSpPr>
          <p:cNvPr id="3" name="Content Placeholder 2"/>
          <p:cNvSpPr>
            <a:spLocks noGrp="1"/>
          </p:cNvSpPr>
          <p:nvPr>
            <p:ph sz="quarter" idx="10"/>
          </p:nvPr>
        </p:nvSpPr>
        <p:spPr/>
        <p:txBody>
          <a:bodyPr/>
          <a:lstStyle/>
          <a:p>
            <a:r>
              <a:rPr lang="en-US" dirty="0"/>
              <a:t>Advantages of </a:t>
            </a:r>
            <a:r>
              <a:rPr lang="en-US" dirty="0" err="1"/>
              <a:t>MapReduce</a:t>
            </a:r>
            <a:endParaRPr lang="en-IN" dirty="0"/>
          </a:p>
        </p:txBody>
      </p:sp>
    </p:spTree>
    <p:extLst>
      <p:ext uri="{BB962C8B-B14F-4D97-AF65-F5344CB8AC3E}">
        <p14:creationId xmlns:p14="http://schemas.microsoft.com/office/powerpoint/2010/main" val="1083167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Hadoop Cluster</a:t>
            </a:r>
            <a:endParaRPr lang="en-IN" dirty="0"/>
          </a:p>
        </p:txBody>
      </p:sp>
      <p:pic>
        <p:nvPicPr>
          <p:cNvPr id="5" name="Picture 4"/>
          <p:cNvPicPr>
            <a:picLocks noChangeAspect="1"/>
          </p:cNvPicPr>
          <p:nvPr/>
        </p:nvPicPr>
        <p:blipFill>
          <a:blip r:embed="rId2"/>
          <a:stretch>
            <a:fillRect/>
          </a:stretch>
        </p:blipFill>
        <p:spPr>
          <a:xfrm>
            <a:off x="524656" y="1499015"/>
            <a:ext cx="10927829" cy="4582365"/>
          </a:xfrm>
          <a:prstGeom prst="rect">
            <a:avLst/>
          </a:prstGeom>
        </p:spPr>
      </p:pic>
    </p:spTree>
    <p:extLst>
      <p:ext uri="{BB962C8B-B14F-4D97-AF65-F5344CB8AC3E}">
        <p14:creationId xmlns:p14="http://schemas.microsoft.com/office/powerpoint/2010/main" val="28562070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Task:</a:t>
            </a:r>
            <a:r>
              <a:rPr lang="en-US" dirty="0"/>
              <a:t> Calculate the day having the highest temperature in each year from the log containing the daily average temperature of the years from 2000 to 2015..</a:t>
            </a:r>
            <a:endParaRPr lang="en-IN" dirty="0"/>
          </a:p>
        </p:txBody>
      </p:sp>
      <p:sp>
        <p:nvSpPr>
          <p:cNvPr id="3" name="Content Placeholder 2"/>
          <p:cNvSpPr>
            <a:spLocks noGrp="1"/>
          </p:cNvSpPr>
          <p:nvPr>
            <p:ph sz="quarter" idx="10"/>
          </p:nvPr>
        </p:nvSpPr>
        <p:spPr>
          <a:xfrm>
            <a:off x="406399" y="152400"/>
            <a:ext cx="10866203" cy="1143000"/>
          </a:xfrm>
        </p:spPr>
        <p:txBody>
          <a:bodyPr/>
          <a:lstStyle/>
          <a:p>
            <a:r>
              <a:rPr lang="en-US" dirty="0"/>
              <a:t>Traditional Way of Solving the Big problem</a:t>
            </a:r>
            <a:endParaRPr lang="en-IN" dirty="0"/>
          </a:p>
        </p:txBody>
      </p:sp>
      <p:pic>
        <p:nvPicPr>
          <p:cNvPr id="4" name="Picture 3"/>
          <p:cNvPicPr>
            <a:picLocks noChangeAspect="1"/>
          </p:cNvPicPr>
          <p:nvPr/>
        </p:nvPicPr>
        <p:blipFill>
          <a:blip r:embed="rId2"/>
          <a:stretch>
            <a:fillRect/>
          </a:stretch>
        </p:blipFill>
        <p:spPr>
          <a:xfrm>
            <a:off x="1214203" y="2352128"/>
            <a:ext cx="8581557" cy="3667673"/>
          </a:xfrm>
          <a:prstGeom prst="rect">
            <a:avLst/>
          </a:prstGeom>
        </p:spPr>
      </p:pic>
      <p:sp>
        <p:nvSpPr>
          <p:cNvPr id="6" name="TextBox 5"/>
          <p:cNvSpPr txBox="1"/>
          <p:nvPr/>
        </p:nvSpPr>
        <p:spPr>
          <a:xfrm>
            <a:off x="7784892" y="6040495"/>
            <a:ext cx="4407108"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solidFill>
                  <a:srgbClr val="000000"/>
                </a:solidFill>
                <a:latin typeface="Calibri"/>
                <a:ea typeface="Calibri"/>
                <a:cs typeface="Calibri"/>
                <a:sym typeface="Calibri"/>
              </a:rPr>
              <a:t>Ref: https://www.edureka.co/blog/mapreduce-tutorial/</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878960" y="6017760"/>
              <a:ext cx="3356280" cy="384480"/>
            </p14:xfrm>
          </p:contentPart>
        </mc:Choice>
        <mc:Fallback xmlns="">
          <p:pic>
            <p:nvPicPr>
              <p:cNvPr id="5" name="Ink 4"/>
              <p:cNvPicPr/>
              <p:nvPr/>
            </p:nvPicPr>
            <p:blipFill>
              <a:blip r:embed="rId4"/>
              <a:stretch>
                <a:fillRect/>
              </a:stretch>
            </p:blipFill>
            <p:spPr>
              <a:xfrm>
                <a:off x="7863840" y="6014160"/>
                <a:ext cx="3387960" cy="404640"/>
              </a:xfrm>
              <a:prstGeom prst="rect">
                <a:avLst/>
              </a:prstGeom>
            </p:spPr>
          </p:pic>
        </mc:Fallback>
      </mc:AlternateContent>
    </p:spTree>
    <p:extLst>
      <p:ext uri="{BB962C8B-B14F-4D97-AF65-F5344CB8AC3E}">
        <p14:creationId xmlns:p14="http://schemas.microsoft.com/office/powerpoint/2010/main" val="1396684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6399" y="152400"/>
            <a:ext cx="10986125" cy="1143000"/>
          </a:xfrm>
        </p:spPr>
        <p:txBody>
          <a:bodyPr/>
          <a:lstStyle/>
          <a:p>
            <a:r>
              <a:rPr lang="en-US" dirty="0"/>
              <a:t>Challenges to deal with the traditional approach</a:t>
            </a:r>
            <a:endParaRPr lang="en-IN" dirty="0"/>
          </a:p>
        </p:txBody>
      </p:sp>
      <p:sp>
        <p:nvSpPr>
          <p:cNvPr id="4" name="TextBox 3"/>
          <p:cNvSpPr txBox="1"/>
          <p:nvPr/>
        </p:nvSpPr>
        <p:spPr>
          <a:xfrm>
            <a:off x="299803" y="1493838"/>
            <a:ext cx="10942819" cy="52014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Calibri"/>
                <a:ea typeface="Calibri"/>
                <a:cs typeface="Calibri"/>
                <a:sym typeface="Calibri"/>
              </a:rPr>
              <a:t>Problems to dealt with:</a:t>
            </a:r>
          </a:p>
          <a:p>
            <a:pPr marL="285750" indent="-285750" latinLnBrk="1" hangingPunct="0">
              <a:buFont typeface="Arial" panose="020B0604020202020204" pitchFamily="34" charset="0"/>
              <a:buChar char="•"/>
            </a:pPr>
            <a:r>
              <a:rPr lang="en-IN" sz="2000" b="1" dirty="0"/>
              <a:t>Critical path problem (</a:t>
            </a:r>
            <a:r>
              <a:rPr lang="en-US" sz="2000" dirty="0"/>
              <a:t>if, any of the machines delay the job, the whole work gets delayed.)</a:t>
            </a:r>
          </a:p>
          <a:p>
            <a:pPr marL="285750" indent="-285750" latinLnBrk="1" hangingPunct="0">
              <a:buFont typeface="Arial" panose="020B0604020202020204" pitchFamily="34" charset="0"/>
              <a:buChar char="•"/>
            </a:pPr>
            <a:r>
              <a:rPr lang="en-US" sz="2000" b="1" dirty="0"/>
              <a:t>Reliability problem (</a:t>
            </a:r>
            <a:r>
              <a:rPr lang="en-US" sz="2000" dirty="0"/>
              <a:t>What if, any of the machines which are working with a part of data fails?)</a:t>
            </a:r>
          </a:p>
          <a:p>
            <a:pPr marL="285750" indent="-285750" latinLnBrk="1" hangingPunct="0">
              <a:buFont typeface="Arial" panose="020B0604020202020204" pitchFamily="34" charset="0"/>
              <a:buChar char="•"/>
            </a:pPr>
            <a:r>
              <a:rPr lang="en-IN" sz="2000" b="1" dirty="0"/>
              <a:t>Equal split issue (</a:t>
            </a:r>
            <a:r>
              <a:rPr lang="en-US" sz="2000" dirty="0"/>
              <a:t>how to equally divide the data such that no individual machine is overloaded or underutilized. )</a:t>
            </a:r>
          </a:p>
          <a:p>
            <a:pPr marL="285750" indent="-285750" latinLnBrk="1" hangingPunct="0">
              <a:buFont typeface="Arial" panose="020B0604020202020204" pitchFamily="34" charset="0"/>
              <a:buChar char="•"/>
            </a:pPr>
            <a:r>
              <a:rPr lang="en-US" sz="2000" b="1" dirty="0"/>
              <a:t>The single split may fail:</a:t>
            </a:r>
            <a:r>
              <a:rPr lang="en-US" sz="2000" dirty="0"/>
              <a:t> If any of the machines fail to provide the output, I will not be able to calculate the result. So, there should be a mechanism to ensure this fault tolerance capability of the system.</a:t>
            </a:r>
          </a:p>
          <a:p>
            <a:pPr marL="285750" indent="-285750" latinLnBrk="1" hangingPunct="0">
              <a:buFont typeface="Arial" panose="020B0604020202020204" pitchFamily="34" charset="0"/>
              <a:buChar char="•"/>
            </a:pPr>
            <a:r>
              <a:rPr lang="en-US" sz="2000" b="1" dirty="0"/>
              <a:t>Aggregation of the result:</a:t>
            </a:r>
            <a:r>
              <a:rPr lang="en-US" sz="2000" dirty="0"/>
              <a:t> There should be a mechanism to aggregate the result generated by each of the machines to produce the final output</a:t>
            </a:r>
          </a:p>
          <a:p>
            <a:pPr marL="285750" indent="-285750" latinLnBrk="1" hangingPunct="0">
              <a:buFont typeface="Arial" panose="020B0604020202020204" pitchFamily="34" charset="0"/>
              <a:buChar char="•"/>
            </a:pPr>
            <a:endParaRPr lang="en-US" dirty="0"/>
          </a:p>
          <a:p>
            <a:pPr latinLnBrk="1" hangingPunct="0"/>
            <a:r>
              <a:rPr lang="en-US" sz="2400" b="1" u="sng" dirty="0"/>
              <a:t>To overcome the above challenges:</a:t>
            </a:r>
            <a:r>
              <a:rPr lang="en-US" sz="2400" dirty="0"/>
              <a:t> </a:t>
            </a:r>
          </a:p>
          <a:p>
            <a:pPr latinLnBrk="1" hangingPunct="0"/>
            <a:r>
              <a:rPr lang="en-US" b="1" dirty="0"/>
              <a:t>MapReduce</a:t>
            </a:r>
            <a:r>
              <a:rPr lang="en-US" dirty="0"/>
              <a:t> framework allows us to perform such parallel computations without bothering about the issues </a:t>
            </a:r>
            <a:r>
              <a:rPr lang="en-US" b="1" dirty="0"/>
              <a:t>like reliability, fault tolerance, load balancing, etc</a:t>
            </a:r>
            <a:r>
              <a:rPr lang="en-US" dirty="0"/>
              <a:t>. Therefore, </a:t>
            </a:r>
            <a:r>
              <a:rPr lang="en-US" dirty="0" err="1"/>
              <a:t>MapReduce</a:t>
            </a:r>
            <a:r>
              <a:rPr lang="en-US" dirty="0"/>
              <a:t> gives us the flexibility to write code logic with </a:t>
            </a:r>
          </a:p>
          <a:p>
            <a:pPr latinLnBrk="1" hangingPunct="0"/>
            <a:r>
              <a:rPr lang="en-US" dirty="0"/>
              <a:t>out caring about the design issues of the system</a:t>
            </a:r>
          </a:p>
          <a:p>
            <a:pPr marL="285750" indent="-285750" latinLnBrk="1" hangingPunct="0">
              <a:buFont typeface="Arial" panose="020B0604020202020204" pitchFamily="34" charset="0"/>
              <a:buChar char="•"/>
            </a:pP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979730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Task is to find out the count of each unique keyword of the given file.</a:t>
            </a:r>
          </a:p>
          <a:p>
            <a:r>
              <a:rPr lang="en-US" b="1" dirty="0"/>
              <a:t>File content:</a:t>
            </a:r>
          </a:p>
          <a:p>
            <a:r>
              <a:rPr lang="en-US" dirty="0"/>
              <a:t>Dear, Bear, River, Car, Car, River, Deer, Car, Bear</a:t>
            </a:r>
          </a:p>
          <a:p>
            <a:endParaRPr lang="en-IN" dirty="0"/>
          </a:p>
        </p:txBody>
      </p:sp>
      <p:sp>
        <p:nvSpPr>
          <p:cNvPr id="3" name="Content Placeholder 2"/>
          <p:cNvSpPr>
            <a:spLocks noGrp="1"/>
          </p:cNvSpPr>
          <p:nvPr>
            <p:ph sz="quarter" idx="10"/>
          </p:nvPr>
        </p:nvSpPr>
        <p:spPr/>
        <p:txBody>
          <a:bodyPr/>
          <a:lstStyle/>
          <a:p>
            <a:r>
              <a:rPr lang="en-US" dirty="0"/>
              <a:t>A Word Count Example of </a:t>
            </a:r>
            <a:r>
              <a:rPr lang="en-US" dirty="0" err="1"/>
              <a:t>MapReduce</a:t>
            </a:r>
            <a:endParaRPr lang="en-US" dirty="0"/>
          </a:p>
          <a:p>
            <a:endParaRPr lang="en-IN" dirty="0"/>
          </a:p>
        </p:txBody>
      </p:sp>
    </p:spTree>
    <p:extLst>
      <p:ext uri="{BB962C8B-B14F-4D97-AF65-F5344CB8AC3E}">
        <p14:creationId xmlns:p14="http://schemas.microsoft.com/office/powerpoint/2010/main" val="2894572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8857521" cy="1143000"/>
          </a:xfrm>
        </p:spPr>
        <p:txBody>
          <a:bodyPr/>
          <a:lstStyle/>
          <a:p>
            <a:r>
              <a:rPr lang="en-US" dirty="0"/>
              <a:t>File System of a </a:t>
            </a:r>
            <a:r>
              <a:rPr lang="en-US" dirty="0" err="1"/>
              <a:t>UniProcessor</a:t>
            </a:r>
            <a:r>
              <a:rPr lang="en-US" dirty="0"/>
              <a:t> System</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a:t>
            </a:fld>
            <a:endParaRPr lang="en-US" dirty="0">
              <a:solidFill>
                <a:prstClr val="black">
                  <a:tint val="75000"/>
                </a:prstClr>
              </a:solidFill>
            </a:endParaRPr>
          </a:p>
        </p:txBody>
      </p:sp>
      <p:sp>
        <p:nvSpPr>
          <p:cNvPr id="4" name="TextBox 3"/>
          <p:cNvSpPr txBox="1"/>
          <p:nvPr/>
        </p:nvSpPr>
        <p:spPr>
          <a:xfrm>
            <a:off x="299803" y="1558977"/>
            <a:ext cx="11707318"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400" b="1" dirty="0"/>
              <a:t>File: </a:t>
            </a:r>
            <a:r>
              <a:rPr lang="en-US" sz="2400" dirty="0"/>
              <a:t>A file is a collection of data stored in one unit, identified by a filename.</a:t>
            </a:r>
            <a:endParaRPr lang="en-US" sz="2400" b="1" dirty="0"/>
          </a:p>
          <a:p>
            <a:pPr marL="285750" indent="-285750" latinLnBrk="1" hangingPunct="0">
              <a:buFont typeface="Arial" panose="020B0604020202020204" pitchFamily="34" charset="0"/>
              <a:buChar char="•"/>
            </a:pPr>
            <a:endParaRPr lang="en-US" sz="2400" dirty="0"/>
          </a:p>
          <a:p>
            <a:pPr marL="285750" indent="-285750" latinLnBrk="1" hangingPunct="0">
              <a:buFont typeface="Arial" panose="020B0604020202020204" pitchFamily="34" charset="0"/>
              <a:buChar char="•"/>
            </a:pPr>
            <a:r>
              <a:rPr lang="en-US" sz="2400" dirty="0"/>
              <a:t>A </a:t>
            </a:r>
            <a:r>
              <a:rPr lang="en-US" sz="2400" b="1" dirty="0"/>
              <a:t>file system</a:t>
            </a:r>
            <a:r>
              <a:rPr lang="en-US" sz="2400" dirty="0"/>
              <a:t> is a subsystem of the operating system that performs file </a:t>
            </a:r>
          </a:p>
          <a:p>
            <a:pPr latinLnBrk="1" hangingPunct="0"/>
            <a:r>
              <a:rPr lang="en-US" sz="2400" dirty="0"/>
              <a:t>management activities such as </a:t>
            </a:r>
            <a:r>
              <a:rPr lang="en-US" sz="2400" b="1" dirty="0"/>
              <a:t>organization, storing, retrieval, naming, sharing, </a:t>
            </a:r>
          </a:p>
          <a:p>
            <a:pPr latinLnBrk="1" hangingPunct="0"/>
            <a:r>
              <a:rPr lang="en-US" sz="2400" b="1" dirty="0"/>
              <a:t>and protection of files.</a:t>
            </a:r>
          </a:p>
          <a:p>
            <a:pPr marL="285750" indent="-285750" latinLnBrk="1" hangingPunct="0">
              <a:buFont typeface="Arial" panose="020B0604020202020204" pitchFamily="34" charset="0"/>
              <a:buChar char="•"/>
            </a:pPr>
            <a:endParaRPr lang="en-US" sz="2400" dirty="0"/>
          </a:p>
          <a:p>
            <a:pPr marL="285750" indent="-285750" latinLnBrk="1" hangingPunct="0">
              <a:buFont typeface="Arial" panose="020B0604020202020204" pitchFamily="34" charset="0"/>
              <a:buChar char="•"/>
            </a:pPr>
            <a:r>
              <a:rPr lang="en-US" sz="2400" dirty="0">
                <a:solidFill>
                  <a:srgbClr val="000000"/>
                </a:solidFill>
                <a:ea typeface="Calibri"/>
                <a:cs typeface="Calibri"/>
                <a:sym typeface="Calibri"/>
              </a:rPr>
              <a:t>A file system provides file services (Creating a file, reading from a file, writing to a file, </a:t>
            </a:r>
            <a:r>
              <a:rPr lang="en-US" sz="2400" dirty="0" err="1">
                <a:solidFill>
                  <a:srgbClr val="000000"/>
                </a:solidFill>
                <a:ea typeface="Calibri"/>
                <a:cs typeface="Calibri"/>
                <a:sym typeface="Calibri"/>
              </a:rPr>
              <a:t>etc</a:t>
            </a:r>
            <a:r>
              <a:rPr lang="en-US" sz="2400" dirty="0">
                <a:solidFill>
                  <a:srgbClr val="000000"/>
                </a:solidFill>
                <a:ea typeface="Calibri"/>
                <a:cs typeface="Calibri"/>
                <a:sym typeface="Calibri"/>
              </a:rPr>
              <a:t>) to clients.</a:t>
            </a:r>
          </a:p>
          <a:p>
            <a:pPr marL="285750" indent="-285750" latinLnBrk="1" hangingPunct="0">
              <a:buFont typeface="Arial" panose="020B0604020202020204" pitchFamily="34" charset="0"/>
              <a:buChar char="•"/>
            </a:pPr>
            <a:endParaRPr lang="en-US" sz="2400" dirty="0"/>
          </a:p>
          <a:p>
            <a:pPr marL="285750" indent="-285750" latinLnBrk="1" hangingPunct="0">
              <a:buFont typeface="Arial" panose="020B0604020202020204" pitchFamily="34" charset="0"/>
              <a:buChar char="•"/>
            </a:pPr>
            <a:r>
              <a:rPr lang="en-US" sz="2400" dirty="0">
                <a:solidFill>
                  <a:srgbClr val="000000"/>
                </a:solidFill>
                <a:latin typeface="Calibri"/>
                <a:ea typeface="Calibri"/>
                <a:cs typeface="Calibri"/>
                <a:sym typeface="Calibri"/>
              </a:rPr>
              <a:t>The purpose of file system is to </a:t>
            </a:r>
            <a:r>
              <a:rPr lang="en-US" sz="2400" b="1" dirty="0">
                <a:solidFill>
                  <a:srgbClr val="000000"/>
                </a:solidFill>
                <a:latin typeface="Calibri"/>
                <a:ea typeface="Calibri"/>
                <a:cs typeface="Calibri"/>
                <a:sym typeface="Calibri"/>
              </a:rPr>
              <a:t>provide long-term storage</a:t>
            </a:r>
            <a:r>
              <a:rPr lang="en-US" sz="2400" dirty="0">
                <a:solidFill>
                  <a:srgbClr val="000000"/>
                </a:solidFill>
                <a:latin typeface="Calibri"/>
                <a:ea typeface="Calibri"/>
                <a:cs typeface="Calibri"/>
                <a:sym typeface="Calibri"/>
              </a:rPr>
              <a:t>. It does so by implementing files- named objects that exist from their explicit creation until their explicit destruction and are immune to temporary failures in the system. </a:t>
            </a:r>
          </a:p>
        </p:txBody>
      </p:sp>
    </p:spTree>
    <p:extLst>
      <p:ext uri="{BB962C8B-B14F-4D97-AF65-F5344CB8AC3E}">
        <p14:creationId xmlns:p14="http://schemas.microsoft.com/office/powerpoint/2010/main" val="142061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err="1"/>
              <a:t>MapReduce</a:t>
            </a:r>
            <a:r>
              <a:rPr lang="en-US" dirty="0"/>
              <a:t> Word Count Process</a:t>
            </a:r>
            <a:endParaRPr lang="en-IN" dirty="0"/>
          </a:p>
        </p:txBody>
      </p:sp>
      <p:pic>
        <p:nvPicPr>
          <p:cNvPr id="4" name="Picture 3"/>
          <p:cNvPicPr>
            <a:picLocks noChangeAspect="1"/>
          </p:cNvPicPr>
          <p:nvPr/>
        </p:nvPicPr>
        <p:blipFill>
          <a:blip r:embed="rId2"/>
          <a:stretch>
            <a:fillRect/>
          </a:stretch>
        </p:blipFill>
        <p:spPr>
          <a:xfrm>
            <a:off x="689548" y="1603948"/>
            <a:ext cx="10103370" cy="4257206"/>
          </a:xfrm>
          <a:prstGeom prst="rect">
            <a:avLst/>
          </a:prstGeom>
        </p:spPr>
      </p:pic>
    </p:spTree>
    <p:extLst>
      <p:ext uri="{BB962C8B-B14F-4D97-AF65-F5344CB8AC3E}">
        <p14:creationId xmlns:p14="http://schemas.microsoft.com/office/powerpoint/2010/main" val="40303873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Task: </a:t>
            </a:r>
            <a:r>
              <a:rPr lang="en-US" dirty="0"/>
              <a:t>For every stock symbol in the dataset, we would like to find out its maximum closing price across several days.</a:t>
            </a:r>
          </a:p>
          <a:p>
            <a:r>
              <a:rPr lang="en-US" dirty="0"/>
              <a:t>Input Dataset:</a:t>
            </a:r>
          </a:p>
          <a:p>
            <a:endParaRPr lang="en-IN" dirty="0"/>
          </a:p>
        </p:txBody>
      </p:sp>
      <p:sp>
        <p:nvSpPr>
          <p:cNvPr id="3" name="Content Placeholder 2"/>
          <p:cNvSpPr>
            <a:spLocks noGrp="1"/>
          </p:cNvSpPr>
          <p:nvPr>
            <p:ph sz="quarter" idx="10"/>
          </p:nvPr>
        </p:nvSpPr>
        <p:spPr>
          <a:xfrm>
            <a:off x="406400" y="152400"/>
            <a:ext cx="11405848" cy="1143000"/>
          </a:xfrm>
        </p:spPr>
        <p:txBody>
          <a:bodyPr/>
          <a:lstStyle/>
          <a:p>
            <a:r>
              <a:rPr lang="en-US" dirty="0"/>
              <a:t>Another Example of </a:t>
            </a:r>
            <a:r>
              <a:rPr lang="en-US" dirty="0" err="1"/>
              <a:t>MapReduce</a:t>
            </a:r>
            <a:r>
              <a:rPr lang="en-US" dirty="0"/>
              <a:t>: Finding Maximum Closing Price of  each stock symbol</a:t>
            </a:r>
            <a:endParaRPr lang="en-IN" dirty="0"/>
          </a:p>
        </p:txBody>
      </p:sp>
      <p:sp>
        <p:nvSpPr>
          <p:cNvPr id="4" name="TextBox 3"/>
          <p:cNvSpPr txBox="1"/>
          <p:nvPr/>
        </p:nvSpPr>
        <p:spPr>
          <a:xfrm>
            <a:off x="224852" y="6295120"/>
            <a:ext cx="1047812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err="1">
                <a:solidFill>
                  <a:srgbClr val="000000"/>
                </a:solidFill>
                <a:latin typeface="Calibri"/>
                <a:ea typeface="Calibri"/>
                <a:cs typeface="Calibri"/>
                <a:sym typeface="Calibri"/>
              </a:rPr>
              <a:t>Ref:https</a:t>
            </a:r>
            <a:r>
              <a:rPr lang="en-US" b="1" dirty="0">
                <a:solidFill>
                  <a:srgbClr val="000000"/>
                </a:solidFill>
                <a:latin typeface="Calibri"/>
                <a:ea typeface="Calibri"/>
                <a:cs typeface="Calibri"/>
                <a:sym typeface="Calibri"/>
              </a:rPr>
              <a:t>://www.hadoopinrealworld.com/dissecting-mapreduce-components/</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pic>
        <p:nvPicPr>
          <p:cNvPr id="5" name="Picture 4"/>
          <p:cNvPicPr>
            <a:picLocks noChangeAspect="1"/>
          </p:cNvPicPr>
          <p:nvPr/>
        </p:nvPicPr>
        <p:blipFill>
          <a:blip r:embed="rId2"/>
          <a:stretch>
            <a:fillRect/>
          </a:stretch>
        </p:blipFill>
        <p:spPr>
          <a:xfrm>
            <a:off x="406400" y="2728209"/>
            <a:ext cx="4686300" cy="3490029"/>
          </a:xfrm>
          <a:prstGeom prst="rect">
            <a:avLst/>
          </a:prstGeom>
        </p:spPr>
      </p:pic>
      <p:sp>
        <p:nvSpPr>
          <p:cNvPr id="6" name="TextBox 5"/>
          <p:cNvSpPr txBox="1"/>
          <p:nvPr/>
        </p:nvSpPr>
        <p:spPr>
          <a:xfrm>
            <a:off x="5366479" y="3102964"/>
            <a:ext cx="6445769"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0" i="0" u="none" strike="noStrike" cap="none" spc="0" normalizeH="0" baseline="0" dirty="0">
                <a:ln>
                  <a:noFill/>
                </a:ln>
                <a:solidFill>
                  <a:srgbClr val="000000"/>
                </a:solidFill>
                <a:effectLst/>
                <a:uFillTx/>
                <a:latin typeface="Calibri"/>
                <a:ea typeface="Calibri"/>
                <a:cs typeface="Calibri"/>
                <a:sym typeface="Calibri"/>
              </a:rPr>
              <a:t>Description of each </a:t>
            </a:r>
            <a:r>
              <a:rPr lang="en-US" dirty="0">
                <a:solidFill>
                  <a:srgbClr val="000000"/>
                </a:solidFill>
                <a:latin typeface="Calibri"/>
                <a:ea typeface="Calibri"/>
                <a:cs typeface="Calibri"/>
                <a:sym typeface="Calibri"/>
              </a:rPr>
              <a:t>line of input: For the symbol B</a:t>
            </a:r>
            <a:r>
              <a:rPr lang="en-US" dirty="0"/>
              <a:t>7J. for date 2010-01-20 and we have the opening price, high, low close price, volume etc.</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809750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6399" y="152400"/>
            <a:ext cx="11540761" cy="1143000"/>
          </a:xfrm>
        </p:spPr>
        <p:txBody>
          <a:bodyPr/>
          <a:lstStyle/>
          <a:p>
            <a:r>
              <a:rPr lang="en-US" dirty="0"/>
              <a:t>Sample Algorithm (Traditional way) to Solve the Problem</a:t>
            </a:r>
            <a:endParaRPr lang="en-IN" dirty="0"/>
          </a:p>
        </p:txBody>
      </p:sp>
      <p:sp>
        <p:nvSpPr>
          <p:cNvPr id="5" name="Content Placeholder 4"/>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406399" y="1473125"/>
            <a:ext cx="8034727" cy="4546676"/>
          </a:xfrm>
          <a:prstGeom prst="rect">
            <a:avLst/>
          </a:prstGeom>
        </p:spPr>
      </p:pic>
      <p:sp>
        <p:nvSpPr>
          <p:cNvPr id="7" name="TextBox 6"/>
          <p:cNvSpPr txBox="1"/>
          <p:nvPr/>
        </p:nvSpPr>
        <p:spPr>
          <a:xfrm>
            <a:off x="8019738" y="2728210"/>
            <a:ext cx="3359461" cy="14773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Problem:</a:t>
            </a:r>
          </a:p>
          <a:p>
            <a:pPr latinLnBrk="1" hangingPunct="0"/>
            <a:r>
              <a:rPr lang="en-US" dirty="0"/>
              <a:t>If you have a huge dataset you will have extremely long </a:t>
            </a:r>
          </a:p>
          <a:p>
            <a:pPr latinLnBrk="1" hangingPunct="0"/>
            <a:r>
              <a:rPr lang="en-US" dirty="0"/>
              <a:t>computation time which is not </a:t>
            </a:r>
          </a:p>
          <a:p>
            <a:pPr latinLnBrk="1" hangingPunct="0"/>
            <a:r>
              <a:rPr lang="en-US" dirty="0"/>
              <a:t>ideal. </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422360" y="1918440"/>
              <a:ext cx="8003880" cy="3996000"/>
            </p14:xfrm>
          </p:contentPart>
        </mc:Choice>
        <mc:Fallback>
          <p:pic>
            <p:nvPicPr>
              <p:cNvPr id="2" name="Ink 1"/>
              <p:cNvPicPr/>
              <p:nvPr/>
            </p:nvPicPr>
            <p:blipFill>
              <a:blip r:embed="rId4"/>
              <a:stretch>
                <a:fillRect/>
              </a:stretch>
            </p:blipFill>
            <p:spPr>
              <a:xfrm>
                <a:off x="1407240" y="1910160"/>
                <a:ext cx="8024760" cy="4017600"/>
              </a:xfrm>
              <a:prstGeom prst="rect">
                <a:avLst/>
              </a:prstGeom>
            </p:spPr>
          </p:pic>
        </mc:Fallback>
      </mc:AlternateContent>
    </p:spTree>
    <p:extLst>
      <p:ext uri="{BB962C8B-B14F-4D97-AF65-F5344CB8AC3E}">
        <p14:creationId xmlns:p14="http://schemas.microsoft.com/office/powerpoint/2010/main" val="41853634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err="1"/>
              <a:t>MapReduce</a:t>
            </a:r>
            <a:r>
              <a:rPr lang="en-US" dirty="0"/>
              <a:t> Solving: Mapper Phase</a:t>
            </a:r>
            <a:endParaRPr lang="en-IN" dirty="0"/>
          </a:p>
        </p:txBody>
      </p:sp>
      <p:sp>
        <p:nvSpPr>
          <p:cNvPr id="5" name="Content Placeholder 4"/>
          <p:cNvSpPr>
            <a:spLocks noGrp="1"/>
          </p:cNvSpPr>
          <p:nvPr>
            <p:ph idx="1"/>
          </p:nvPr>
        </p:nvSpPr>
        <p:spPr/>
        <p:txBody>
          <a:bodyPr/>
          <a:lstStyle/>
          <a:p>
            <a:endParaRPr lang="en-IN"/>
          </a:p>
        </p:txBody>
      </p:sp>
      <p:pic>
        <p:nvPicPr>
          <p:cNvPr id="7" name="Picture 6"/>
          <p:cNvPicPr>
            <a:picLocks noChangeAspect="1"/>
          </p:cNvPicPr>
          <p:nvPr/>
        </p:nvPicPr>
        <p:blipFill>
          <a:blip r:embed="rId2"/>
          <a:stretch>
            <a:fillRect/>
          </a:stretch>
        </p:blipFill>
        <p:spPr>
          <a:xfrm>
            <a:off x="406400" y="1493838"/>
            <a:ext cx="10269513" cy="397192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933080" y="3282480"/>
              <a:ext cx="5441040" cy="1603440"/>
            </p14:xfrm>
          </p:contentPart>
        </mc:Choice>
        <mc:Fallback>
          <p:pic>
            <p:nvPicPr>
              <p:cNvPr id="4" name="Ink 3"/>
              <p:cNvPicPr/>
              <p:nvPr/>
            </p:nvPicPr>
            <p:blipFill>
              <a:blip r:embed="rId4"/>
              <a:stretch>
                <a:fillRect/>
              </a:stretch>
            </p:blipFill>
            <p:spPr>
              <a:xfrm>
                <a:off x="4920480" y="3278880"/>
                <a:ext cx="5469840" cy="1620000"/>
              </a:xfrm>
              <a:prstGeom prst="rect">
                <a:avLst/>
              </a:prstGeom>
            </p:spPr>
          </p:pic>
        </mc:Fallback>
      </mc:AlternateContent>
    </p:spTree>
    <p:extLst>
      <p:ext uri="{BB962C8B-B14F-4D97-AF65-F5344CB8AC3E}">
        <p14:creationId xmlns:p14="http://schemas.microsoft.com/office/powerpoint/2010/main" val="42816892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6399" y="152400"/>
            <a:ext cx="10071725" cy="1143000"/>
          </a:xfrm>
        </p:spPr>
        <p:txBody>
          <a:bodyPr/>
          <a:lstStyle/>
          <a:p>
            <a:r>
              <a:rPr lang="en-US" dirty="0" err="1"/>
              <a:t>MapReduce</a:t>
            </a:r>
            <a:r>
              <a:rPr lang="en-US" dirty="0"/>
              <a:t> Solving with Multiple Reducers</a:t>
            </a:r>
            <a:endParaRPr lang="en-IN" dirty="0"/>
          </a:p>
        </p:txBody>
      </p:sp>
      <p:pic>
        <p:nvPicPr>
          <p:cNvPr id="4" name="Picture 3"/>
          <p:cNvPicPr>
            <a:picLocks noChangeAspect="1"/>
          </p:cNvPicPr>
          <p:nvPr/>
        </p:nvPicPr>
        <p:blipFill>
          <a:blip r:embed="rId2"/>
          <a:stretch>
            <a:fillRect/>
          </a:stretch>
        </p:blipFill>
        <p:spPr>
          <a:xfrm>
            <a:off x="691213" y="1581151"/>
            <a:ext cx="10791253" cy="4438650"/>
          </a:xfrm>
          <a:prstGeom prst="rect">
            <a:avLst/>
          </a:prstGeom>
        </p:spPr>
      </p:pic>
    </p:spTree>
    <p:extLst>
      <p:ext uri="{BB962C8B-B14F-4D97-AF65-F5344CB8AC3E}">
        <p14:creationId xmlns:p14="http://schemas.microsoft.com/office/powerpoint/2010/main" val="19416582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endParaRPr lang="en-IN" dirty="0"/>
          </a:p>
          <a:p>
            <a:pPr>
              <a:buFont typeface="Arial" panose="020B0604020202020204" pitchFamily="34" charset="0"/>
              <a:buChar char="•"/>
            </a:pPr>
            <a:r>
              <a:rPr lang="en-IN" dirty="0"/>
              <a:t>The </a:t>
            </a:r>
            <a:r>
              <a:rPr lang="en-US" dirty="0"/>
              <a:t>input is a log file that lists the sales of every book from different dealers (one book per line) </a:t>
            </a:r>
          </a:p>
          <a:p>
            <a:pPr marL="0" indent="0"/>
            <a:endParaRPr lang="en-US" dirty="0"/>
          </a:p>
        </p:txBody>
      </p:sp>
      <p:sp>
        <p:nvSpPr>
          <p:cNvPr id="3" name="Content Placeholder 2"/>
          <p:cNvSpPr>
            <a:spLocks noGrp="1"/>
          </p:cNvSpPr>
          <p:nvPr>
            <p:ph sz="quarter" idx="10"/>
          </p:nvPr>
        </p:nvSpPr>
        <p:spPr>
          <a:xfrm>
            <a:off x="406399" y="152400"/>
            <a:ext cx="10851213" cy="1143000"/>
          </a:xfrm>
        </p:spPr>
        <p:txBody>
          <a:bodyPr>
            <a:normAutofit/>
          </a:bodyPr>
          <a:lstStyle/>
          <a:p>
            <a:pPr indent="0"/>
            <a:r>
              <a:rPr lang="en-US" dirty="0"/>
              <a:t>Another Example: Find the total sales of each book</a:t>
            </a:r>
            <a:endParaRPr lang="en-IN" dirty="0"/>
          </a:p>
        </p:txBody>
      </p:sp>
      <p:pic>
        <p:nvPicPr>
          <p:cNvPr id="4" name="Picture 3"/>
          <p:cNvPicPr>
            <a:picLocks noChangeAspect="1"/>
          </p:cNvPicPr>
          <p:nvPr/>
        </p:nvPicPr>
        <p:blipFill>
          <a:blip r:embed="rId2"/>
          <a:stretch>
            <a:fillRect/>
          </a:stretch>
        </p:blipFill>
        <p:spPr>
          <a:xfrm>
            <a:off x="406399" y="2758190"/>
            <a:ext cx="9601108" cy="326161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32000" y="811800"/>
              <a:ext cx="7620480" cy="523440"/>
            </p14:xfrm>
          </p:contentPart>
        </mc:Choice>
        <mc:Fallback xmlns="">
          <p:pic>
            <p:nvPicPr>
              <p:cNvPr id="5" name="Ink 4"/>
              <p:cNvPicPr/>
              <p:nvPr/>
            </p:nvPicPr>
            <p:blipFill>
              <a:blip r:embed="rId4"/>
              <a:stretch>
                <a:fillRect/>
              </a:stretch>
            </p:blipFill>
            <p:spPr>
              <a:xfrm>
                <a:off x="419400" y="798840"/>
                <a:ext cx="7642800" cy="551160"/>
              </a:xfrm>
              <a:prstGeom prst="rect">
                <a:avLst/>
              </a:prstGeom>
            </p:spPr>
          </p:pic>
        </mc:Fallback>
      </mc:AlternateContent>
    </p:spTree>
    <p:extLst>
      <p:ext uri="{BB962C8B-B14F-4D97-AF65-F5344CB8AC3E}">
        <p14:creationId xmlns:p14="http://schemas.microsoft.com/office/powerpoint/2010/main" val="32658378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4622800" y="2171591"/>
            <a:ext cx="2852592" cy="3119937"/>
          </a:xfrm>
          <a:prstGeom prst="rect">
            <a:avLst/>
          </a:prstGeom>
        </p:spPr>
      </p:pic>
      <p:sp>
        <p:nvSpPr>
          <p:cNvPr id="3" name="Content Placeholder 2"/>
          <p:cNvSpPr>
            <a:spLocks noGrp="1"/>
          </p:cNvSpPr>
          <p:nvPr>
            <p:ph sz="quarter" idx="10"/>
          </p:nvPr>
        </p:nvSpPr>
        <p:spPr/>
        <p:txBody>
          <a:bodyPr/>
          <a:lstStyle/>
          <a:p>
            <a:r>
              <a:rPr lang="en-US" dirty="0"/>
              <a:t>Map Phase and Reduce Phase</a:t>
            </a:r>
            <a:endParaRPr lang="en-IN" dirty="0"/>
          </a:p>
        </p:txBody>
      </p:sp>
      <p:pic>
        <p:nvPicPr>
          <p:cNvPr id="5" name="Picture 4"/>
          <p:cNvPicPr>
            <a:picLocks noChangeAspect="1"/>
          </p:cNvPicPr>
          <p:nvPr/>
        </p:nvPicPr>
        <p:blipFill>
          <a:blip r:embed="rId3"/>
          <a:stretch>
            <a:fillRect/>
          </a:stretch>
        </p:blipFill>
        <p:spPr>
          <a:xfrm>
            <a:off x="798743" y="1988310"/>
            <a:ext cx="2679707" cy="3303218"/>
          </a:xfrm>
          <a:prstGeom prst="rect">
            <a:avLst/>
          </a:prstGeom>
        </p:spPr>
      </p:pic>
      <p:sp>
        <p:nvSpPr>
          <p:cNvPr id="7" name="TextBox 6"/>
          <p:cNvSpPr txBox="1"/>
          <p:nvPr/>
        </p:nvSpPr>
        <p:spPr>
          <a:xfrm>
            <a:off x="798743" y="5535327"/>
            <a:ext cx="245089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err="1">
                <a:ln>
                  <a:noFill/>
                </a:ln>
                <a:solidFill>
                  <a:srgbClr val="000000"/>
                </a:solidFill>
                <a:effectLst/>
                <a:uFillTx/>
                <a:latin typeface="Calibri"/>
                <a:ea typeface="Calibri"/>
                <a:cs typeface="Calibri"/>
                <a:sym typeface="Calibri"/>
              </a:rPr>
              <a:t>MapPhase</a:t>
            </a:r>
            <a:r>
              <a:rPr kumimoji="0" lang="en-US" sz="1800" b="1" i="0" u="none" strike="noStrike" cap="none" spc="0" normalizeH="0" baseline="0" dirty="0">
                <a:ln>
                  <a:noFill/>
                </a:ln>
                <a:solidFill>
                  <a:srgbClr val="000000"/>
                </a:solidFill>
                <a:effectLst/>
                <a:uFillTx/>
                <a:latin typeface="Calibri"/>
                <a:ea typeface="Calibri"/>
                <a:cs typeface="Calibri"/>
                <a:sym typeface="Calibri"/>
              </a:rPr>
              <a:t>:</a:t>
            </a:r>
            <a:r>
              <a:rPr kumimoji="0" lang="en-US" sz="1800" b="1" i="0" u="none" strike="noStrike" cap="none" spc="0" normalizeH="0" dirty="0">
                <a:ln>
                  <a:noFill/>
                </a:ln>
                <a:solidFill>
                  <a:srgbClr val="000000"/>
                </a:solidFill>
                <a:effectLst/>
                <a:uFillTx/>
                <a:latin typeface="Calibri"/>
                <a:ea typeface="Calibri"/>
                <a:cs typeface="Calibri"/>
                <a:sym typeface="Calibri"/>
              </a:rPr>
              <a:t> </a:t>
            </a:r>
            <a:r>
              <a:rPr lang="en-US" b="1" dirty="0">
                <a:solidFill>
                  <a:srgbClr val="000000"/>
                </a:solidFill>
                <a:latin typeface="Calibri"/>
                <a:ea typeface="Calibri"/>
                <a:cs typeface="Calibri"/>
                <a:sym typeface="Calibri"/>
              </a:rPr>
              <a:t>Out</a:t>
            </a:r>
            <a:r>
              <a:rPr kumimoji="0" lang="en-US" sz="1800" b="1" i="0" u="none" strike="noStrike" cap="none" spc="0" normalizeH="0" baseline="0" dirty="0">
                <a:ln>
                  <a:noFill/>
                </a:ln>
                <a:solidFill>
                  <a:srgbClr val="000000"/>
                </a:solidFill>
                <a:effectLst/>
                <a:uFillTx/>
                <a:latin typeface="Calibri"/>
                <a:ea typeface="Calibri"/>
                <a:cs typeface="Calibri"/>
                <a:sym typeface="Calibri"/>
              </a:rPr>
              <a:t>put </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TextBox 8"/>
          <p:cNvSpPr txBox="1"/>
          <p:nvPr/>
        </p:nvSpPr>
        <p:spPr>
          <a:xfrm>
            <a:off x="4487888" y="5535327"/>
            <a:ext cx="285259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Calibri"/>
                <a:ea typeface="Calibri"/>
                <a:cs typeface="Calibri"/>
                <a:sym typeface="Calibri"/>
              </a:rPr>
              <a:t>Reducer Phase: Input</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10" name="TextBox 9"/>
          <p:cNvSpPr txBox="1"/>
          <p:nvPr/>
        </p:nvSpPr>
        <p:spPr>
          <a:xfrm>
            <a:off x="8139658" y="5535327"/>
            <a:ext cx="281815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Calibri"/>
                <a:ea typeface="Calibri"/>
                <a:cs typeface="Calibri"/>
                <a:sym typeface="Calibri"/>
              </a:rPr>
              <a:t>Reducer Phase: Output</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11" name="TextBox 10"/>
          <p:cNvSpPr txBox="1"/>
          <p:nvPr/>
        </p:nvSpPr>
        <p:spPr>
          <a:xfrm>
            <a:off x="8259580" y="2608289"/>
            <a:ext cx="2068643" cy="22159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3800" b="1" i="0" u="none" strike="noStrike" cap="none" spc="0" normalizeH="0" baseline="0" dirty="0">
                <a:ln>
                  <a:noFill/>
                </a:ln>
                <a:solidFill>
                  <a:srgbClr val="000000"/>
                </a:solidFill>
                <a:effectLst/>
                <a:uFillTx/>
                <a:latin typeface="Calibri"/>
                <a:ea typeface="Calibri"/>
                <a:cs typeface="Calibri"/>
                <a:sym typeface="Calibri"/>
              </a:rPr>
              <a:t>?</a:t>
            </a:r>
            <a:endParaRPr kumimoji="0" lang="en-IN" sz="13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596951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Take a set of translation dictionaries, </a:t>
            </a:r>
            <a:r>
              <a:rPr lang="en-US" b="1" dirty="0"/>
              <a:t>English-Spanish, English-Italian, English-</a:t>
            </a:r>
            <a:r>
              <a:rPr lang="en-US" b="1" dirty="0" err="1"/>
              <a:t>French</a:t>
            </a:r>
            <a:r>
              <a:rPr lang="en-US" dirty="0" err="1"/>
              <a:t>,and</a:t>
            </a:r>
            <a:r>
              <a:rPr lang="en-US" dirty="0"/>
              <a:t> create a dictionary file that has the </a:t>
            </a:r>
            <a:r>
              <a:rPr lang="en-US" b="1" dirty="0"/>
              <a:t>English word </a:t>
            </a:r>
            <a:r>
              <a:rPr lang="en-US" dirty="0"/>
              <a:t>followed by all the </a:t>
            </a:r>
            <a:r>
              <a:rPr lang="en-US" b="1" dirty="0"/>
              <a:t>different translations separated by the pipe (|) </a:t>
            </a:r>
            <a:r>
              <a:rPr lang="en-US" dirty="0"/>
              <a:t>character.</a:t>
            </a:r>
          </a:p>
          <a:p>
            <a:pPr marL="0" indent="0"/>
            <a:endParaRPr lang="en-IN" dirty="0"/>
          </a:p>
        </p:txBody>
      </p:sp>
      <p:sp>
        <p:nvSpPr>
          <p:cNvPr id="3" name="Content Placeholder 2"/>
          <p:cNvSpPr>
            <a:spLocks noGrp="1"/>
          </p:cNvSpPr>
          <p:nvPr>
            <p:ph sz="quarter" idx="10"/>
          </p:nvPr>
        </p:nvSpPr>
        <p:spPr>
          <a:xfrm>
            <a:off x="406400" y="152400"/>
            <a:ext cx="10746282" cy="1143000"/>
          </a:xfrm>
        </p:spPr>
        <p:txBody>
          <a:bodyPr/>
          <a:lstStyle/>
          <a:p>
            <a:r>
              <a:rPr lang="en-US" dirty="0"/>
              <a:t>Another Example of </a:t>
            </a:r>
            <a:r>
              <a:rPr lang="en-US" dirty="0" err="1"/>
              <a:t>MapReduce</a:t>
            </a:r>
            <a:r>
              <a:rPr lang="en-US" dirty="0"/>
              <a:t>: Combining Dictionaries</a:t>
            </a:r>
            <a:endParaRPr lang="en-IN" dirty="0"/>
          </a:p>
        </p:txBody>
      </p:sp>
      <p:pic>
        <p:nvPicPr>
          <p:cNvPr id="4" name="Picture 3"/>
          <p:cNvPicPr>
            <a:picLocks noChangeAspect="1"/>
          </p:cNvPicPr>
          <p:nvPr/>
        </p:nvPicPr>
        <p:blipFill>
          <a:blip r:embed="rId2"/>
          <a:stretch>
            <a:fillRect/>
          </a:stretch>
        </p:blipFill>
        <p:spPr>
          <a:xfrm>
            <a:off x="1019331" y="3135755"/>
            <a:ext cx="9668656" cy="3314700"/>
          </a:xfrm>
          <a:prstGeom prst="rect">
            <a:avLst/>
          </a:prstGeom>
        </p:spPr>
      </p:pic>
    </p:spTree>
    <p:extLst>
      <p:ext uri="{BB962C8B-B14F-4D97-AF65-F5344CB8AC3E}">
        <p14:creationId xmlns:p14="http://schemas.microsoft.com/office/powerpoint/2010/main" val="1253124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D9A20F-47A1-45E8-8130-8D2D3A90DE82}"/>
              </a:ext>
            </a:extLst>
          </p:cNvPr>
          <p:cNvSpPr>
            <a:spLocks noGrp="1"/>
          </p:cNvSpPr>
          <p:nvPr>
            <p:ph idx="1"/>
          </p:nvPr>
        </p:nvSpPr>
        <p:spPr/>
        <p:txBody>
          <a:bodyPr/>
          <a:lstStyle/>
          <a:p>
            <a:pPr marL="457200" indent="-457200">
              <a:buFont typeface="+mj-lt"/>
              <a:buAutoNum type="arabicPeriod"/>
            </a:pPr>
            <a:r>
              <a:rPr lang="en-US" dirty="0"/>
              <a:t>Sanjay Ghemawat, Howard </a:t>
            </a:r>
            <a:r>
              <a:rPr lang="en-US" dirty="0" err="1"/>
              <a:t>Gobioff</a:t>
            </a:r>
            <a:r>
              <a:rPr lang="en-US" dirty="0"/>
              <a:t>, and Shun-</a:t>
            </a:r>
            <a:r>
              <a:rPr lang="en-US" dirty="0" err="1"/>
              <a:t>Tak</a:t>
            </a:r>
            <a:r>
              <a:rPr lang="en-US" dirty="0"/>
              <a:t> Leung, “Google File Systems”, </a:t>
            </a:r>
            <a:r>
              <a:rPr lang="en-US" b="0" i="0" strike="noStrike" dirty="0">
                <a:solidFill>
                  <a:schemeClr val="tx1"/>
                </a:solidFill>
                <a:effectLst/>
                <a:latin typeface="Merriweather Sans"/>
                <a:hlinkClick r:id="rId2" tooltip="SOSP '03: Proceedings of the nineteenth ACM symposium on Operating systems principles">
                  <a:extLst>
                    <a:ext uri="{A12FA001-AC4F-418D-AE19-62706E023703}">
                      <ahyp:hlinkClr xmlns:ahyp="http://schemas.microsoft.com/office/drawing/2018/hyperlinkcolor" xmlns="" val="tx"/>
                    </a:ext>
                  </a:extLst>
                </a:hlinkClick>
              </a:rPr>
              <a:t>SOSP '03: Proceedings of the nineteenth ACM symposium on Operating systems principles</a:t>
            </a:r>
            <a:r>
              <a:rPr lang="en-US" b="0" i="0" u="none" strike="noStrike" dirty="0">
                <a:solidFill>
                  <a:schemeClr val="tx1"/>
                </a:solidFill>
                <a:effectLst/>
                <a:latin typeface="Merriweather Sans"/>
              </a:rPr>
              <a:t>, </a:t>
            </a:r>
            <a:r>
              <a:rPr lang="en-US" b="0" i="0" dirty="0">
                <a:solidFill>
                  <a:schemeClr val="tx1"/>
                </a:solidFill>
                <a:effectLst/>
                <a:latin typeface="Merriweather Sans"/>
              </a:rPr>
              <a:t> Pages 29–43</a:t>
            </a:r>
            <a:r>
              <a:rPr lang="en-US" dirty="0">
                <a:solidFill>
                  <a:schemeClr val="tx1"/>
                </a:solidFill>
              </a:rPr>
              <a:t>2003, </a:t>
            </a:r>
            <a:r>
              <a:rPr lang="en-US" b="0" i="0" dirty="0">
                <a:solidFill>
                  <a:schemeClr val="tx1"/>
                </a:solidFill>
                <a:effectLst/>
                <a:latin typeface="Merriweather Sans"/>
              </a:rPr>
              <a:t>October 2003</a:t>
            </a:r>
            <a:r>
              <a:rPr lang="en-US" dirty="0"/>
              <a:t>(https://dl.acm.org/doi/10.1145/1165389.945450)</a:t>
            </a:r>
          </a:p>
          <a:p>
            <a:pPr marL="457200" indent="-457200">
              <a:buFont typeface="+mj-lt"/>
              <a:buAutoNum type="arabicPeriod"/>
            </a:pPr>
            <a:r>
              <a:rPr lang="en-US" dirty="0"/>
              <a:t>Tom White, “Hadoop: The definitive Guide”, Third Edition, 2012.</a:t>
            </a:r>
          </a:p>
          <a:p>
            <a:pPr marL="457200" indent="-457200">
              <a:buFont typeface="+mj-lt"/>
              <a:buAutoNum type="arabicPeriod"/>
            </a:pPr>
            <a:r>
              <a:rPr lang="en-US" dirty="0"/>
              <a:t>Ananth K. Rao, “The DFS distributed file system: Design and </a:t>
            </a:r>
            <a:r>
              <a:rPr lang="en-US" dirty="0" err="1"/>
              <a:t>implementation”,Thesis</a:t>
            </a:r>
            <a:r>
              <a:rPr lang="en-US" dirty="0"/>
              <a:t>, RIT Scholar Works, 1989.</a:t>
            </a:r>
          </a:p>
        </p:txBody>
      </p:sp>
      <p:sp>
        <p:nvSpPr>
          <p:cNvPr id="3" name="Content Placeholder 2">
            <a:extLst>
              <a:ext uri="{FF2B5EF4-FFF2-40B4-BE49-F238E27FC236}">
                <a16:creationId xmlns:a16="http://schemas.microsoft.com/office/drawing/2014/main" id="{1049228C-8278-4D7F-9067-61E8B4B50B14}"/>
              </a:ext>
            </a:extLst>
          </p:cNvPr>
          <p:cNvSpPr>
            <a:spLocks noGrp="1"/>
          </p:cNvSpPr>
          <p:nvPr>
            <p:ph sz="quarter" idx="10"/>
          </p:nvPr>
        </p:nvSpPr>
        <p:spPr/>
        <p:txBody>
          <a:bodyPr/>
          <a:lstStyle/>
          <a:p>
            <a:r>
              <a:rPr lang="en-US" dirty="0"/>
              <a:t>References	</a:t>
            </a:r>
          </a:p>
        </p:txBody>
      </p:sp>
    </p:spTree>
    <p:extLst>
      <p:ext uri="{BB962C8B-B14F-4D97-AF65-F5344CB8AC3E}">
        <p14:creationId xmlns:p14="http://schemas.microsoft.com/office/powerpoint/2010/main" val="261863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641352" cy="1143000"/>
          </a:xfrm>
        </p:spPr>
        <p:txBody>
          <a:bodyPr/>
          <a:lstStyle/>
          <a:p>
            <a:r>
              <a:rPr lang="en-US" dirty="0"/>
              <a:t>File System of a </a:t>
            </a:r>
            <a:r>
              <a:rPr lang="en-US" dirty="0" err="1"/>
              <a:t>UniProcessor</a:t>
            </a:r>
            <a:r>
              <a:rPr lang="en-US" dirty="0"/>
              <a:t> System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a:t>
            </a:fld>
            <a:endParaRPr lang="en-US" dirty="0">
              <a:solidFill>
                <a:prstClr val="black">
                  <a:tint val="75000"/>
                </a:prstClr>
              </a:solidFill>
            </a:endParaRPr>
          </a:p>
        </p:txBody>
      </p:sp>
      <p:sp>
        <p:nvSpPr>
          <p:cNvPr id="4" name="TextBox 3"/>
          <p:cNvSpPr txBox="1"/>
          <p:nvPr/>
        </p:nvSpPr>
        <p:spPr>
          <a:xfrm>
            <a:off x="299803" y="1558977"/>
            <a:ext cx="11707318" cy="41549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400" dirty="0"/>
              <a:t>The primary hardware component a file server controls is a set of secondary </a:t>
            </a:r>
          </a:p>
          <a:p>
            <a:pPr latinLnBrk="1" hangingPunct="0"/>
            <a:r>
              <a:rPr lang="en-US" sz="2400" dirty="0"/>
              <a:t>storage devices (i.e., magnetic disks) on which files are stored and from which they </a:t>
            </a:r>
          </a:p>
          <a:p>
            <a:pPr latinLnBrk="1" hangingPunct="0"/>
            <a:r>
              <a:rPr lang="en-US" sz="2400" dirty="0"/>
              <a:t>are retrieved according to the client’s requests. </a:t>
            </a:r>
          </a:p>
          <a:p>
            <a:pPr marL="285750" indent="-285750" latinLnBrk="1" hangingPunct="0">
              <a:buFont typeface="Arial" panose="020B0604020202020204" pitchFamily="34" charset="0"/>
              <a:buChar char="•"/>
            </a:pPr>
            <a:r>
              <a:rPr lang="en-US" sz="2400" dirty="0"/>
              <a:t>We often say that a server, or a machine, stores a file, meaning the file resides on </a:t>
            </a:r>
          </a:p>
          <a:p>
            <a:pPr latinLnBrk="1" hangingPunct="0"/>
            <a:r>
              <a:rPr lang="en-US" sz="2400" dirty="0"/>
              <a:t>one of its attached devices. </a:t>
            </a:r>
          </a:p>
          <a:p>
            <a:pPr marL="285750" indent="-285750" latinLnBrk="1" hangingPunct="0">
              <a:buFont typeface="Arial" panose="020B0604020202020204" pitchFamily="34" charset="0"/>
              <a:buChar char="•"/>
            </a:pPr>
            <a:r>
              <a:rPr lang="en-US" sz="2400" dirty="0"/>
              <a:t>We refer to the file system offered by a uniprocessor, time-sharing operating system as a conventional file system. </a:t>
            </a:r>
            <a:r>
              <a:rPr kumimoji="0" lang="en-US" sz="2400" b="0" i="0" u="none" strike="noStrike" cap="none" spc="0" normalizeH="0" dirty="0">
                <a:ln>
                  <a:noFill/>
                </a:ln>
                <a:solidFill>
                  <a:srgbClr val="000000"/>
                </a:solidFill>
                <a:effectLst/>
                <a:uFillTx/>
                <a:latin typeface="Calibri"/>
                <a:ea typeface="Calibri"/>
                <a:cs typeface="Calibri"/>
                <a:sym typeface="Calibri"/>
              </a:rPr>
              <a:t> </a:t>
            </a:r>
          </a:p>
          <a:p>
            <a:pPr marL="285750" indent="-285750" latinLnBrk="1" hangingPunct="0">
              <a:buFont typeface="Arial" panose="020B0604020202020204" pitchFamily="34" charset="0"/>
              <a:buChar char="•"/>
            </a:pPr>
            <a:endParaRPr lang="en-US" sz="2400" baseline="0" dirty="0">
              <a:solidFill>
                <a:srgbClr val="000000"/>
              </a:solidFill>
              <a:latin typeface="Calibri"/>
              <a:ea typeface="Calibri"/>
              <a:cs typeface="Calibri"/>
              <a:sym typeface="Calibri"/>
            </a:endParaRPr>
          </a:p>
          <a:p>
            <a:pPr marL="285750" indent="-285750" latinLnBrk="1" hangingPunct="0">
              <a:buFont typeface="Arial" panose="020B0604020202020204" pitchFamily="34" charset="0"/>
              <a:buChar char="•"/>
            </a:pPr>
            <a:r>
              <a:rPr lang="en-US" sz="2400" dirty="0"/>
              <a:t>A file system frees the programmer from concerns about the details of </a:t>
            </a:r>
            <a:r>
              <a:rPr lang="en-US" sz="2400" b="1" dirty="0"/>
              <a:t>space </a:t>
            </a:r>
          </a:p>
          <a:p>
            <a:pPr latinLnBrk="1" hangingPunct="0"/>
            <a:r>
              <a:rPr lang="en-US" sz="2400" b="1" dirty="0"/>
              <a:t>allocation and layout of the secondary storage device.</a:t>
            </a:r>
          </a:p>
          <a:p>
            <a:pPr latinLnBrk="1" hangingPunct="0"/>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20662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0" y="1676401"/>
            <a:ext cx="609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File Types</a:t>
            </a:r>
          </a:p>
        </p:txBody>
      </p:sp>
      <p:pic>
        <p:nvPicPr>
          <p:cNvPr id="2" name="Picture 1"/>
          <p:cNvPicPr>
            <a:picLocks noChangeAspect="1"/>
          </p:cNvPicPr>
          <p:nvPr/>
        </p:nvPicPr>
        <p:blipFill>
          <a:blip r:embed="rId2"/>
          <a:stretch>
            <a:fillRect/>
          </a:stretch>
        </p:blipFill>
        <p:spPr>
          <a:xfrm>
            <a:off x="2286000" y="1365589"/>
            <a:ext cx="5373011" cy="5492411"/>
          </a:xfrm>
          <a:prstGeom prst="rect">
            <a:avLst/>
          </a:prstGeom>
        </p:spPr>
      </p:pic>
    </p:spTree>
    <p:extLst>
      <p:ext uri="{BB962C8B-B14F-4D97-AF65-F5344CB8AC3E}">
        <p14:creationId xmlns:p14="http://schemas.microsoft.com/office/powerpoint/2010/main" val="23987439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Distributed System and Its File System</a:t>
            </a:r>
            <a:endParaRPr lang="en-IN" dirty="0"/>
          </a:p>
        </p:txBody>
      </p:sp>
      <p:sp>
        <p:nvSpPr>
          <p:cNvPr id="3" name="TextBox 2"/>
          <p:cNvSpPr txBox="1"/>
          <p:nvPr/>
        </p:nvSpPr>
        <p:spPr>
          <a:xfrm>
            <a:off x="254833" y="1514007"/>
            <a:ext cx="11422505" cy="517064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Calibri"/>
                <a:ea typeface="Calibri"/>
                <a:cs typeface="Calibri"/>
                <a:sym typeface="Calibri"/>
              </a:rPr>
              <a:t>Def (Distributed</a:t>
            </a:r>
            <a:r>
              <a:rPr kumimoji="0" lang="en-US" sz="2400" b="1" i="0" u="none" strike="noStrike" cap="none" spc="0" normalizeH="0" dirty="0">
                <a:ln>
                  <a:noFill/>
                </a:ln>
                <a:solidFill>
                  <a:srgbClr val="000000"/>
                </a:solidFill>
                <a:effectLst/>
                <a:uFillTx/>
                <a:latin typeface="Calibri"/>
                <a:ea typeface="Calibri"/>
                <a:cs typeface="Calibri"/>
                <a:sym typeface="Calibri"/>
              </a:rPr>
              <a:t> System):</a:t>
            </a:r>
            <a:r>
              <a:rPr kumimoji="0" lang="en-US" sz="2400" b="0" i="0" u="none" strike="noStrike" cap="none" spc="0" normalizeH="0" dirty="0">
                <a:ln>
                  <a:noFill/>
                </a:ln>
                <a:solidFill>
                  <a:srgbClr val="000000"/>
                </a:solidFill>
                <a:effectLst/>
                <a:uFillTx/>
                <a:latin typeface="Calibri"/>
                <a:ea typeface="Calibri"/>
                <a:cs typeface="Calibri"/>
                <a:sym typeface="Calibri"/>
              </a:rPr>
              <a:t>  </a:t>
            </a:r>
            <a:r>
              <a:rPr kumimoji="0" lang="en-US" sz="2400" b="0" i="0" u="none" strike="noStrike" cap="none" spc="0" normalizeH="0" baseline="0" dirty="0">
                <a:ln>
                  <a:noFill/>
                </a:ln>
                <a:solidFill>
                  <a:srgbClr val="000000"/>
                </a:solidFill>
                <a:effectLst/>
                <a:uFillTx/>
                <a:latin typeface="Calibri"/>
                <a:ea typeface="Calibri"/>
                <a:cs typeface="Calibri"/>
                <a:sym typeface="Calibri"/>
              </a:rPr>
              <a:t>It is a collection of loosely connected</a:t>
            </a:r>
            <a:r>
              <a:rPr kumimoji="0" lang="en-US" sz="2400" b="0" i="0" u="none" strike="noStrike" cap="none" spc="0" normalizeH="0" dirty="0">
                <a:ln>
                  <a:noFill/>
                </a:ln>
                <a:solidFill>
                  <a:srgbClr val="000000"/>
                </a:solidFill>
                <a:effectLst/>
                <a:uFillTx/>
                <a:latin typeface="Calibri"/>
                <a:ea typeface="Calibri"/>
                <a:cs typeface="Calibri"/>
                <a:sym typeface="Calibri"/>
              </a:rPr>
              <a:t> machines either a </a:t>
            </a:r>
          </a:p>
          <a:p>
            <a:pPr marL="0" marR="0" indent="0" algn="l" defTabSz="914400" rtl="0" fontAlgn="auto" latinLnBrk="1" hangingPunct="0">
              <a:lnSpc>
                <a:spcPct val="100000"/>
              </a:lnSpc>
              <a:spcBef>
                <a:spcPts val="0"/>
              </a:spcBef>
              <a:spcAft>
                <a:spcPts val="0"/>
              </a:spcAft>
              <a:buClrTx/>
              <a:buSzTx/>
              <a:buFontTx/>
              <a:buNone/>
              <a:tabLst/>
            </a:pPr>
            <a:r>
              <a:rPr kumimoji="0" lang="en-US" sz="2400" b="1" i="0" u="none" strike="noStrike" cap="none" spc="0" normalizeH="0" dirty="0">
                <a:ln>
                  <a:noFill/>
                </a:ln>
                <a:solidFill>
                  <a:srgbClr val="000000"/>
                </a:solidFill>
                <a:effectLst/>
                <a:uFillTx/>
                <a:latin typeface="Calibri"/>
                <a:ea typeface="Calibri"/>
                <a:cs typeface="Calibri"/>
                <a:sym typeface="Calibri"/>
              </a:rPr>
              <a:t>mainframe or a workstation </a:t>
            </a:r>
            <a:r>
              <a:rPr kumimoji="0" lang="en-US" sz="2400" b="0" i="0" u="none" strike="noStrike" cap="none" spc="0" normalizeH="0" dirty="0">
                <a:ln>
                  <a:noFill/>
                </a:ln>
                <a:solidFill>
                  <a:srgbClr val="000000"/>
                </a:solidFill>
                <a:effectLst/>
                <a:uFillTx/>
                <a:latin typeface="Calibri"/>
                <a:ea typeface="Calibri"/>
                <a:cs typeface="Calibri"/>
                <a:sym typeface="Calibri"/>
              </a:rPr>
              <a:t>interconnected by a communication network. </a:t>
            </a:r>
          </a:p>
          <a:p>
            <a:pPr marL="0" marR="0" indent="0" algn="l" defTabSz="914400" rtl="0" fontAlgn="auto" latinLnBrk="1" hangingPunct="0">
              <a:lnSpc>
                <a:spcPct val="100000"/>
              </a:lnSpc>
              <a:spcBef>
                <a:spcPts val="0"/>
              </a:spcBef>
              <a:spcAft>
                <a:spcPts val="0"/>
              </a:spcAft>
              <a:buClrTx/>
              <a:buSzTx/>
              <a:buFontTx/>
              <a:buNone/>
              <a:tabLst/>
            </a:pPr>
            <a:endParaRPr lang="en-US" sz="2400" baseline="0" dirty="0">
              <a:solidFill>
                <a:srgbClr val="000000"/>
              </a:solidFill>
              <a:latin typeface="Calibri"/>
              <a:ea typeface="Calibri"/>
              <a:cs typeface="Calibri"/>
              <a:sym typeface="Calibri"/>
            </a:endParaRPr>
          </a:p>
          <a:p>
            <a:pPr latinLnBrk="1" hangingPunct="0"/>
            <a:r>
              <a:rPr lang="en-US" sz="2400" b="1" dirty="0">
                <a:solidFill>
                  <a:srgbClr val="000000"/>
                </a:solidFill>
                <a:latin typeface="Calibri"/>
                <a:ea typeface="Calibri"/>
                <a:cs typeface="Calibri"/>
                <a:sym typeface="Calibri"/>
              </a:rPr>
              <a:t>Def(Distributed File System): </a:t>
            </a:r>
            <a:r>
              <a:rPr lang="en-US" sz="2400" dirty="0"/>
              <a:t>A DFS is a file system, whose clients, servers, and </a:t>
            </a:r>
          </a:p>
          <a:p>
            <a:pPr latinLnBrk="1" hangingPunct="0"/>
            <a:r>
              <a:rPr lang="en-US" sz="2400" dirty="0"/>
              <a:t>storage devices are dispersed among the machines of a distributed system. </a:t>
            </a:r>
          </a:p>
          <a:p>
            <a:pPr marL="285750" indent="-285750" latinLnBrk="1" hangingPunct="0">
              <a:buFontTx/>
              <a:buChar char="-"/>
            </a:pPr>
            <a:r>
              <a:rPr lang="en-US" sz="2400" dirty="0"/>
              <a:t>service activity has to be carried out across the network, </a:t>
            </a:r>
          </a:p>
          <a:p>
            <a:pPr marL="285750" indent="-285750" latinLnBrk="1" hangingPunct="0">
              <a:buFontTx/>
              <a:buChar char="-"/>
            </a:pPr>
            <a:r>
              <a:rPr lang="en-US" sz="2400" dirty="0"/>
              <a:t>instead of a single centralized data repository there are multiple and independent storage devices.</a:t>
            </a:r>
          </a:p>
          <a:p>
            <a:pPr marL="285750" indent="-285750" latinLnBrk="1" hangingPunct="0">
              <a:buFontTx/>
              <a:buChar char="-"/>
            </a:pPr>
            <a:endParaRPr kumimoji="0" lang="en-US" sz="2400" b="1" i="0" u="none" strike="noStrike" cap="none" spc="0" normalizeH="0" baseline="0" dirty="0">
              <a:ln>
                <a:noFill/>
              </a:ln>
              <a:solidFill>
                <a:srgbClr val="000000"/>
              </a:solidFill>
              <a:effectLst/>
              <a:uFillTx/>
              <a:latin typeface="Calibri"/>
              <a:ea typeface="Calibri"/>
              <a:cs typeface="Calibri"/>
              <a:sym typeface="Calibri"/>
            </a:endParaRPr>
          </a:p>
          <a:p>
            <a:pPr latinLnBrk="1" hangingPunct="0"/>
            <a:r>
              <a:rPr lang="en-US" sz="2400" b="1" dirty="0">
                <a:solidFill>
                  <a:srgbClr val="000000"/>
                </a:solidFill>
                <a:latin typeface="Calibri"/>
                <a:ea typeface="Calibri"/>
                <a:cs typeface="Calibri"/>
                <a:sym typeface="Calibri"/>
              </a:rPr>
              <a:t>Note: The </a:t>
            </a:r>
            <a:r>
              <a:rPr lang="en-US" sz="2400" dirty="0"/>
              <a:t>configuration and implementation of a DFS may vary.</a:t>
            </a:r>
          </a:p>
          <a:p>
            <a:pPr latinLnBrk="1" hangingPunct="0"/>
            <a:endParaRPr kumimoji="0" lang="en-US" sz="2400" b="1" i="0" u="none" strike="noStrike" cap="none" spc="0" normalizeH="0" baseline="0" dirty="0">
              <a:ln>
                <a:noFill/>
              </a:ln>
              <a:solidFill>
                <a:srgbClr val="000000"/>
              </a:solidFill>
              <a:effectLst/>
              <a:uFillTx/>
              <a:latin typeface="Calibri"/>
              <a:ea typeface="Calibri"/>
              <a:cs typeface="Calibri"/>
              <a:sym typeface="Calibri"/>
            </a:endParaRPr>
          </a:p>
          <a:p>
            <a:pPr latinLnBrk="1" hangingPunct="0"/>
            <a:r>
              <a:rPr lang="en-US" sz="2400" b="1" dirty="0">
                <a:solidFill>
                  <a:srgbClr val="000000"/>
                </a:solidFill>
                <a:latin typeface="Calibri"/>
                <a:ea typeface="Calibri"/>
                <a:cs typeface="Calibri"/>
                <a:sym typeface="Calibri"/>
              </a:rPr>
              <a:t>Note2: </a:t>
            </a:r>
            <a:r>
              <a:rPr lang="en-US" sz="2400" dirty="0"/>
              <a:t>There are configurations where servers run on dedicated machines, as well as configurations where a  machine can be both a server and a client.</a:t>
            </a:r>
          </a:p>
          <a:p>
            <a:pPr latinLnBrk="1" hangingPunct="0"/>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91128986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Features of Distributed File System</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8</a:t>
            </a:fld>
            <a:endParaRPr lang="en-US" dirty="0">
              <a:solidFill>
                <a:prstClr val="black">
                  <a:tint val="75000"/>
                </a:prstClr>
              </a:solidFill>
            </a:endParaRPr>
          </a:p>
        </p:txBody>
      </p:sp>
      <p:sp>
        <p:nvSpPr>
          <p:cNvPr id="4" name="TextBox 3"/>
          <p:cNvSpPr txBox="1"/>
          <p:nvPr/>
        </p:nvSpPr>
        <p:spPr>
          <a:xfrm>
            <a:off x="299803" y="1648918"/>
            <a:ext cx="11467476" cy="53553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latinLnBrk="1" hangingPunct="0">
              <a:buAutoNum type="arabicPeriod"/>
            </a:pPr>
            <a:r>
              <a:rPr kumimoji="0" lang="en-US" sz="2800" b="1" i="0" u="none" strike="noStrike" cap="none" spc="0" normalizeH="0" baseline="0" dirty="0">
                <a:ln>
                  <a:noFill/>
                </a:ln>
                <a:solidFill>
                  <a:srgbClr val="000000"/>
                </a:solidFill>
                <a:effectLst/>
                <a:uFillTx/>
                <a:latin typeface="Calibri"/>
                <a:ea typeface="Calibri"/>
                <a:cs typeface="Calibri"/>
                <a:sym typeface="Calibri"/>
              </a:rPr>
              <a:t>Transparency: </a:t>
            </a:r>
          </a:p>
          <a:p>
            <a:pPr marL="285750" indent="-285750" latinLnBrk="1" hangingPunct="0">
              <a:buFont typeface="Arial" panose="020B0604020202020204" pitchFamily="34" charset="0"/>
              <a:buChar char="•"/>
            </a:pPr>
            <a:r>
              <a:rPr lang="en-US" sz="2000" b="1" dirty="0"/>
              <a:t>Network transparency: C</a:t>
            </a:r>
            <a:r>
              <a:rPr lang="en-US" sz="2000" dirty="0"/>
              <a:t>lients should be able to access remote files using the same set of file operations applicable to local files. </a:t>
            </a:r>
            <a:endParaRPr lang="en-IN" sz="2000" b="1" dirty="0">
              <a:solidFill>
                <a:srgbClr val="000000"/>
              </a:solidFill>
              <a:latin typeface="Calibri"/>
              <a:cs typeface="Calibri"/>
              <a:sym typeface="Calibri"/>
            </a:endParaRPr>
          </a:p>
          <a:p>
            <a:pPr latinLnBrk="1" hangingPunct="0"/>
            <a:r>
              <a:rPr lang="en-US" sz="2000" b="1" dirty="0">
                <a:solidFill>
                  <a:srgbClr val="000000"/>
                </a:solidFill>
                <a:latin typeface="Calibri"/>
                <a:cs typeface="Calibri"/>
                <a:sym typeface="Calibri"/>
              </a:rPr>
              <a:t>Note: </a:t>
            </a:r>
            <a:r>
              <a:rPr lang="en-US" sz="2000" dirty="0"/>
              <a:t>That is, the client interface of a DFS should not distinguish between local and remote files. It is up to the DFS to locate the files and arrange for the trans- port of the data.</a:t>
            </a:r>
          </a:p>
          <a:p>
            <a:pPr latinLnBrk="1" hangingPunct="0"/>
            <a:endParaRPr lang="en-US" sz="2000" dirty="0"/>
          </a:p>
          <a:p>
            <a:pPr marL="285750" indent="-285750" latinLnBrk="1" hangingPunct="0">
              <a:buFont typeface="Arial" panose="020B0604020202020204" pitchFamily="34" charset="0"/>
              <a:buChar char="•"/>
            </a:pPr>
            <a:r>
              <a:rPr lang="en-US" sz="2000" b="1" dirty="0"/>
              <a:t>Mobility:</a:t>
            </a:r>
            <a:r>
              <a:rPr lang="en-US" sz="2000" dirty="0"/>
              <a:t> It implies that users can log in to any machine in the system; that is, they are not forced to use a specific machine. A transparent DFS facilitates user mobility by bringing the user’s environ-</a:t>
            </a:r>
            <a:r>
              <a:rPr lang="en-US" sz="2000" dirty="0" err="1"/>
              <a:t>ment</a:t>
            </a:r>
            <a:r>
              <a:rPr lang="en-US" sz="2000" dirty="0"/>
              <a:t> (e.g., home directory) to wherever he or she logs in.</a:t>
            </a:r>
          </a:p>
          <a:p>
            <a:pPr marL="285750" indent="-285750" latinLnBrk="1" hangingPunct="0">
              <a:buFont typeface="Arial" panose="020B0604020202020204" pitchFamily="34" charset="0"/>
              <a:buChar char="•"/>
            </a:pPr>
            <a:r>
              <a:rPr lang="en-US" altLang="en-US" sz="2000" b="1" dirty="0">
                <a:latin typeface="Arial" panose="020B0604020202020204" pitchFamily="34" charset="0"/>
              </a:rPr>
              <a:t>Naming transparency: </a:t>
            </a:r>
          </a:p>
          <a:p>
            <a:pPr latinLnBrk="1" hangingPunct="0"/>
            <a:r>
              <a:rPr lang="en-US" altLang="en-US" sz="2000" dirty="0">
                <a:latin typeface="Arial" panose="020B0604020202020204" pitchFamily="34" charset="0"/>
              </a:rPr>
              <a:t>The name of the file should give no hint as to the location of the file.  The name of the file must not be changed when moving from one node to another.</a:t>
            </a:r>
          </a:p>
          <a:p>
            <a:pPr marL="171450" indent="-171450" latinLnBrk="1" hangingPunct="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 </a:t>
            </a:r>
            <a:r>
              <a:rPr lang="en-US" altLang="en-US" sz="2000" b="1" dirty="0"/>
              <a:t>Replication transparency: </a:t>
            </a:r>
            <a:r>
              <a:rPr lang="en-US" altLang="en-US" sz="2000" dirty="0">
                <a:latin typeface="Arial" panose="020B0604020202020204" pitchFamily="34" charset="0"/>
              </a:rPr>
              <a:t>If a file is replicated on multiple nodes, both the existence of multiple copies and their locations should be hidden from the clients.</a:t>
            </a:r>
          </a:p>
          <a:p>
            <a:pPr latinLnBrk="1" hangingPunct="0"/>
            <a:endParaRPr lang="en-US" dirty="0"/>
          </a:p>
          <a:p>
            <a:pPr latinLnBrk="1" hangingPunct="0"/>
            <a:endParaRPr lang="en-US" dirty="0"/>
          </a:p>
          <a:p>
            <a:pPr latinLnBrk="1" hangingPunct="0"/>
            <a:endParaRPr lang="en-US" dirty="0"/>
          </a:p>
        </p:txBody>
      </p:sp>
    </p:spTree>
    <p:extLst>
      <p:ext uri="{BB962C8B-B14F-4D97-AF65-F5344CB8AC3E}">
        <p14:creationId xmlns:p14="http://schemas.microsoft.com/office/powerpoint/2010/main" val="330480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277246" cy="1143000"/>
          </a:xfrm>
        </p:spPr>
        <p:txBody>
          <a:bodyPr/>
          <a:lstStyle/>
          <a:p>
            <a:r>
              <a:rPr lang="en-US" dirty="0"/>
              <a:t>Features of Distributed File System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9</a:t>
            </a:fld>
            <a:endParaRPr lang="en-US" dirty="0">
              <a:solidFill>
                <a:prstClr val="black">
                  <a:tint val="75000"/>
                </a:prstClr>
              </a:solidFill>
            </a:endParaRPr>
          </a:p>
        </p:txBody>
      </p:sp>
      <p:sp>
        <p:nvSpPr>
          <p:cNvPr id="4" name="TextBox 3"/>
          <p:cNvSpPr txBox="1"/>
          <p:nvPr/>
        </p:nvSpPr>
        <p:spPr>
          <a:xfrm>
            <a:off x="299803" y="1648918"/>
            <a:ext cx="11467476" cy="52322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sz="2800" b="1" dirty="0">
                <a:solidFill>
                  <a:srgbClr val="000000"/>
                </a:solidFill>
                <a:latin typeface="Calibri"/>
                <a:ea typeface="Calibri"/>
                <a:cs typeface="Calibri"/>
                <a:sym typeface="Calibri"/>
              </a:rPr>
              <a:t>2. Performance</a:t>
            </a:r>
            <a:r>
              <a:rPr kumimoji="0" lang="en-US" sz="2800" b="1" i="0" u="none" strike="noStrike" cap="none" spc="0" normalizeH="0" baseline="0" dirty="0">
                <a:ln>
                  <a:noFill/>
                </a:ln>
                <a:solidFill>
                  <a:srgbClr val="000000"/>
                </a:solidFill>
                <a:effectLst/>
                <a:uFillTx/>
                <a:latin typeface="Calibri"/>
                <a:ea typeface="Calibri"/>
                <a:cs typeface="Calibri"/>
                <a:sym typeface="Calibri"/>
              </a:rPr>
              <a:t>: </a:t>
            </a:r>
          </a:p>
          <a:p>
            <a:pPr marL="457200" indent="-457200" latinLnBrk="1" hangingPunct="0">
              <a:buFont typeface="Arial" panose="020B0604020202020204" pitchFamily="34" charset="0"/>
              <a:buChar char="•"/>
            </a:pPr>
            <a:r>
              <a:rPr lang="en-US" sz="2800" dirty="0"/>
              <a:t>It is the amount of time needed to satisfy service requests. </a:t>
            </a:r>
          </a:p>
          <a:p>
            <a:pPr latinLnBrk="1" hangingPunct="0"/>
            <a:endParaRPr lang="en-US" sz="2800" dirty="0"/>
          </a:p>
          <a:p>
            <a:pPr marL="457200" indent="-457200" latinLnBrk="1" hangingPunct="0">
              <a:buFont typeface="Arial" panose="020B0604020202020204" pitchFamily="34" charset="0"/>
              <a:buChar char="•"/>
            </a:pPr>
            <a:r>
              <a:rPr lang="en-US" sz="2800" dirty="0"/>
              <a:t>In conventional systems, this time consists of </a:t>
            </a:r>
            <a:r>
              <a:rPr lang="en-US" sz="2800" b="1" dirty="0"/>
              <a:t>disk access time and a small amount of CPU processing time</a:t>
            </a:r>
            <a:r>
              <a:rPr lang="en-US" sz="2800" dirty="0"/>
              <a:t>. In a DFS, a remote </a:t>
            </a:r>
          </a:p>
          <a:p>
            <a:pPr latinLnBrk="1" hangingPunct="0"/>
            <a:r>
              <a:rPr lang="en-US" sz="2800" dirty="0"/>
              <a:t>access has the additional overhead attributed to the distributed </a:t>
            </a:r>
          </a:p>
          <a:p>
            <a:pPr latinLnBrk="1" hangingPunct="0"/>
            <a:r>
              <a:rPr lang="en-US" sz="2800" dirty="0"/>
              <a:t>structure. This overhead includes the </a:t>
            </a:r>
            <a:r>
              <a:rPr lang="en-US" sz="2800" b="1" dirty="0"/>
              <a:t>time needed to deliver the </a:t>
            </a:r>
          </a:p>
          <a:p>
            <a:pPr latinLnBrk="1" hangingPunct="0"/>
            <a:r>
              <a:rPr lang="en-US" sz="2800" b="1" dirty="0"/>
              <a:t>request to a server, as well as the time needed to get the response across the network back to the client. </a:t>
            </a:r>
          </a:p>
          <a:p>
            <a:pPr latinLnBrk="1" hangingPunct="0"/>
            <a:endParaRPr kumimoji="0" lang="en-US" sz="2800" b="1" i="0" u="none" strike="noStrike" cap="none" spc="0" normalizeH="0" baseline="0" dirty="0">
              <a:ln>
                <a:noFill/>
              </a:ln>
              <a:solidFill>
                <a:srgbClr val="000000"/>
              </a:solidFill>
              <a:effectLst/>
              <a:uFillTx/>
              <a:latin typeface="Calibri"/>
              <a:ea typeface="Calibri"/>
              <a:cs typeface="Calibri"/>
              <a:sym typeface="Calibri"/>
            </a:endParaRPr>
          </a:p>
          <a:p>
            <a:pPr latinLnBrk="1" hangingPunct="0"/>
            <a:endParaRPr lang="en-US" dirty="0"/>
          </a:p>
          <a:p>
            <a:pPr latinLnBrk="1" hangingPunct="0"/>
            <a:endParaRPr lang="en-US" dirty="0"/>
          </a:p>
          <a:p>
            <a:pPr latinLnBrk="1" hangingPunct="0"/>
            <a:endParaRPr lang="en-US" dirty="0"/>
          </a:p>
        </p:txBody>
      </p:sp>
    </p:spTree>
    <p:extLst>
      <p:ext uri="{BB962C8B-B14F-4D97-AF65-F5344CB8AC3E}">
        <p14:creationId xmlns:p14="http://schemas.microsoft.com/office/powerpoint/2010/main" val="259444763"/>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29976</TotalTime>
  <Words>2755</Words>
  <Application>Microsoft Office PowerPoint</Application>
  <PresentationFormat>Widescreen</PresentationFormat>
  <Paragraphs>351</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Helvetica</vt:lpstr>
      <vt:lpstr>Merriweather Sans</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dc:creator>
  <cp:lastModifiedBy>BITS-PC</cp:lastModifiedBy>
  <cp:revision>1064</cp:revision>
  <cp:lastPrinted>2016-01-04T05:30:43Z</cp:lastPrinted>
  <dcterms:created xsi:type="dcterms:W3CDTF">2015-12-29T04:14:10Z</dcterms:created>
  <dcterms:modified xsi:type="dcterms:W3CDTF">2022-05-02T05:37:29Z</dcterms:modified>
</cp:coreProperties>
</file>