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ink/ink2.xml" ContentType="application/inkml+xml"/>
  <Override PartName="/ppt/ink/ink3.xml" ContentType="application/inkml+xml"/>
  <Override PartName="/ppt/ink/ink4.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Lst>
  <p:notesMasterIdLst>
    <p:notesMasterId r:id="rId82"/>
  </p:notesMasterIdLst>
  <p:handoutMasterIdLst>
    <p:handoutMasterId r:id="rId83"/>
  </p:handoutMasterIdLst>
  <p:sldIdLst>
    <p:sldId id="282" r:id="rId2"/>
    <p:sldId id="378" r:id="rId3"/>
    <p:sldId id="373" r:id="rId4"/>
    <p:sldId id="374" r:id="rId5"/>
    <p:sldId id="483" r:id="rId6"/>
    <p:sldId id="484" r:id="rId7"/>
    <p:sldId id="377" r:id="rId8"/>
    <p:sldId id="475" r:id="rId9"/>
    <p:sldId id="366" r:id="rId10"/>
    <p:sldId id="381" r:id="rId11"/>
    <p:sldId id="380" r:id="rId12"/>
    <p:sldId id="382" r:id="rId13"/>
    <p:sldId id="480" r:id="rId14"/>
    <p:sldId id="383" r:id="rId15"/>
    <p:sldId id="384" r:id="rId16"/>
    <p:sldId id="385" r:id="rId17"/>
    <p:sldId id="481" r:id="rId18"/>
    <p:sldId id="482" r:id="rId19"/>
    <p:sldId id="389" r:id="rId20"/>
    <p:sldId id="390" r:id="rId21"/>
    <p:sldId id="485" r:id="rId22"/>
    <p:sldId id="486" r:id="rId23"/>
    <p:sldId id="487" r:id="rId24"/>
    <p:sldId id="488" r:id="rId25"/>
    <p:sldId id="489" r:id="rId26"/>
    <p:sldId id="490" r:id="rId27"/>
    <p:sldId id="491" r:id="rId28"/>
    <p:sldId id="492" r:id="rId29"/>
    <p:sldId id="493" r:id="rId30"/>
    <p:sldId id="494" r:id="rId31"/>
    <p:sldId id="495" r:id="rId32"/>
    <p:sldId id="496" r:id="rId33"/>
    <p:sldId id="497" r:id="rId34"/>
    <p:sldId id="498" r:id="rId35"/>
    <p:sldId id="499" r:id="rId36"/>
    <p:sldId id="500" r:id="rId37"/>
    <p:sldId id="501" r:id="rId38"/>
    <p:sldId id="502" r:id="rId39"/>
    <p:sldId id="503" r:id="rId40"/>
    <p:sldId id="504" r:id="rId41"/>
    <p:sldId id="505" r:id="rId42"/>
    <p:sldId id="528" r:id="rId43"/>
    <p:sldId id="530" r:id="rId44"/>
    <p:sldId id="531" r:id="rId45"/>
    <p:sldId id="532" r:id="rId46"/>
    <p:sldId id="533" r:id="rId47"/>
    <p:sldId id="534" r:id="rId48"/>
    <p:sldId id="535" r:id="rId49"/>
    <p:sldId id="536" r:id="rId50"/>
    <p:sldId id="537" r:id="rId51"/>
    <p:sldId id="538" r:id="rId52"/>
    <p:sldId id="539" r:id="rId53"/>
    <p:sldId id="540" r:id="rId54"/>
    <p:sldId id="541" r:id="rId55"/>
    <p:sldId id="542" r:id="rId56"/>
    <p:sldId id="543" r:id="rId57"/>
    <p:sldId id="544" r:id="rId58"/>
    <p:sldId id="545" r:id="rId59"/>
    <p:sldId id="546" r:id="rId60"/>
    <p:sldId id="548" r:id="rId61"/>
    <p:sldId id="549" r:id="rId62"/>
    <p:sldId id="507" r:id="rId63"/>
    <p:sldId id="508" r:id="rId64"/>
    <p:sldId id="511" r:id="rId65"/>
    <p:sldId id="512" r:id="rId66"/>
    <p:sldId id="514" r:id="rId67"/>
    <p:sldId id="515" r:id="rId68"/>
    <p:sldId id="516" r:id="rId69"/>
    <p:sldId id="550" r:id="rId70"/>
    <p:sldId id="517" r:id="rId71"/>
    <p:sldId id="518" r:id="rId72"/>
    <p:sldId id="519" r:id="rId73"/>
    <p:sldId id="520" r:id="rId74"/>
    <p:sldId id="521" r:id="rId75"/>
    <p:sldId id="522" r:id="rId76"/>
    <p:sldId id="523" r:id="rId77"/>
    <p:sldId id="524" r:id="rId78"/>
    <p:sldId id="525" r:id="rId79"/>
    <p:sldId id="526" r:id="rId80"/>
    <p:sldId id="527" r:id="rId81"/>
  </p:sldIdLst>
  <p:sldSz cx="12192000" cy="6858000"/>
  <p:notesSz cx="9309100" cy="70231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6" d="100"/>
          <a:sy n="66" d="100"/>
        </p:scale>
        <p:origin x="792" y="54"/>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tableStyles" Target="tableStyles.xml"/><Relationship Id="rId61" Type="http://schemas.openxmlformats.org/officeDocument/2006/relationships/slide" Target="slides/slide60.xml"/><Relationship Id="rId82"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033804" cy="350916"/>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5273193" y="0"/>
            <a:ext cx="4033804" cy="350916"/>
          </a:xfrm>
          <a:prstGeom prst="rect">
            <a:avLst/>
          </a:prstGeom>
        </p:spPr>
        <p:txBody>
          <a:bodyPr vert="horz" lIns="91440" tIns="45720" rIns="91440" bIns="45720" rtlCol="0"/>
          <a:lstStyle>
            <a:lvl1pPr algn="r">
              <a:defRPr sz="1200"/>
            </a:lvl1pPr>
          </a:lstStyle>
          <a:p>
            <a:fld id="{52F61D2B-A70C-4ADD-92CF-D36538FB7385}" type="datetimeFigureOut">
              <a:rPr lang="en-US" smtClean="0"/>
              <a:pPr/>
              <a:t>2/24/2022</a:t>
            </a:fld>
            <a:endParaRPr lang="en-US"/>
          </a:p>
        </p:txBody>
      </p:sp>
      <p:sp>
        <p:nvSpPr>
          <p:cNvPr id="4" name="Footer Placeholder 3"/>
          <p:cNvSpPr>
            <a:spLocks noGrp="1"/>
          </p:cNvSpPr>
          <p:nvPr>
            <p:ph type="ftr" sz="quarter" idx="2"/>
          </p:nvPr>
        </p:nvSpPr>
        <p:spPr>
          <a:xfrm>
            <a:off x="0" y="6670987"/>
            <a:ext cx="4033804" cy="350916"/>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5273193" y="6670987"/>
            <a:ext cx="4033804" cy="350916"/>
          </a:xfrm>
          <a:prstGeom prst="rect">
            <a:avLst/>
          </a:prstGeom>
        </p:spPr>
        <p:txBody>
          <a:bodyPr vert="horz" lIns="91440" tIns="45720" rIns="91440" bIns="45720" rtlCol="0" anchor="b"/>
          <a:lstStyle>
            <a:lvl1pPr algn="r">
              <a:defRPr sz="1200"/>
            </a:lvl1pPr>
          </a:lstStyle>
          <a:p>
            <a:fld id="{9A019C6D-F719-4D65-9F39-932EB2C1840B}" type="slidenum">
              <a:rPr lang="en-US" smtClean="0"/>
              <a:pPr/>
              <a:t>‹#›</a:t>
            </a:fld>
            <a:endParaRPr lang="en-US"/>
          </a:p>
        </p:txBody>
      </p:sp>
    </p:spTree>
    <p:extLst>
      <p:ext uri="{BB962C8B-B14F-4D97-AF65-F5344CB8AC3E}">
        <p14:creationId xmlns:p14="http://schemas.microsoft.com/office/powerpoint/2010/main" val="127921053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44.20712" units="1/cm"/>
          <inkml:channelProperty channel="Y" name="resolution" value="44.13793" units="1/cm"/>
          <inkml:channelProperty channel="T" name="resolution" value="1" units="1/dev"/>
        </inkml:channelProperties>
      </inkml:inkSource>
      <inkml:timestamp xml:id="ts0" timeString="2022-02-17T14:37:50.101"/>
    </inkml:context>
    <inkml:brush xml:id="br0">
      <inkml:brushProperty name="width" value="0.05292" units="cm"/>
      <inkml:brushProperty name="height" value="0.05292" units="cm"/>
      <inkml:brushProperty name="color" value="#FF0000"/>
    </inkml:brush>
  </inkml:definitions>
  <inkml:trace contextRef="#ctx0" brushRef="#br0">19844 2778 0,'0'0'0,"-25"25"16,99-75 15,-49 1-31,25-1 16,-50 25-16,25 25 15,-25-49 1,49-1-16,1 0 15,24 50 1,-24 0 0</inkml:trace>
  <inkml:trace contextRef="#ctx0" brushRef="#br0" timeOffset="3650.57">6796 9178 0,'0'0'0,"-49"0"0,24 0 0,25 25 78,50-25-62,-1 49-1,-24 1-15,50-1 0,73 26 16,26-1-1,49 25-15,-24-49 0,73-50 16,1 50 0,-25-50-16,-24 0 0,-51 0 15,-24-25-15,-74-25 0</inkml:trace>
</inkml:ink>
</file>

<file path=ppt/ink/ink2.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9:45.176"/>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ink/ink3.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1:24.532"/>
    </inkml:context>
    <inkml:brush xml:id="br0">
      <inkml:brushProperty name="width" value="0.05292" units="cm"/>
      <inkml:brushProperty name="height" value="0.05292" units="cm"/>
      <inkml:brushProperty name="color" value="#FF0000"/>
    </inkml:brush>
  </inkml:definitions>
  <inkml:trace contextRef="#ctx0" brushRef="#br0">27856 9178 0,'0'49'63,"24"75"-48,-24-99-15,0 25 16,0-25-16,0 24 15,25-24-15,-25 0 16,0 0 15</inkml:trace>
</inkml:ink>
</file>

<file path=ppt/ink/ink4.xml><?xml version="1.0" encoding="utf-8"?>
<inkml:ink xmlns:inkml="http://www.w3.org/2003/InkML">
  <inkml:definitions>
    <inkml:context xml:id="ctx0">
      <inkml:inkSource xml:id="inkSrc0">
        <inkml:traceFormat>
          <inkml:channel name="X" type="integer" max="1366" units="cm"/>
          <inkml:channel name="Y" type="integer" max="768" units="cm"/>
          <inkml:channel name="T" type="integer" max="2.14748E9" units="dev"/>
        </inkml:traceFormat>
        <inkml:channelProperties>
          <inkml:channelProperty channel="X" name="resolution" value="33.31707" units="1/cm"/>
          <inkml:channelProperty channel="Y" name="resolution" value="33.3913" units="1/cm"/>
          <inkml:channelProperty channel="T" name="resolution" value="1" units="1/dev"/>
        </inkml:channelProperties>
      </inkml:inkSource>
      <inkml:timestamp xml:id="ts0" timeString="2020-09-12T10:59:47.251"/>
    </inkml:context>
    <inkml:brush xml:id="br0">
      <inkml:brushProperty name="width" value="0.06667" units="cm"/>
      <inkml:brushProperty name="height" value="0.06667" units="cm"/>
      <inkml:brushProperty name="fitToCurve" value="1"/>
    </inkml:brush>
  </inkml:definitions>
  <inkml:trace contextRef="#ctx0" brushRef="#br0">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4033943" cy="352375"/>
          </a:xfrm>
          <a:prstGeom prst="rect">
            <a:avLst/>
          </a:prstGeom>
        </p:spPr>
        <p:txBody>
          <a:bodyPr vert="horz" lIns="93324" tIns="46662" rIns="93324" bIns="46662" rtlCol="0"/>
          <a:lstStyle>
            <a:lvl1pPr algn="l">
              <a:defRPr sz="1200"/>
            </a:lvl1pPr>
          </a:lstStyle>
          <a:p>
            <a:endParaRPr lang="en-IN"/>
          </a:p>
        </p:txBody>
      </p:sp>
      <p:sp>
        <p:nvSpPr>
          <p:cNvPr id="3" name="Date Placeholder 2"/>
          <p:cNvSpPr>
            <a:spLocks noGrp="1"/>
          </p:cNvSpPr>
          <p:nvPr>
            <p:ph type="dt" idx="1"/>
          </p:nvPr>
        </p:nvSpPr>
        <p:spPr>
          <a:xfrm>
            <a:off x="5273004" y="0"/>
            <a:ext cx="4033943" cy="352375"/>
          </a:xfrm>
          <a:prstGeom prst="rect">
            <a:avLst/>
          </a:prstGeom>
        </p:spPr>
        <p:txBody>
          <a:bodyPr vert="horz" lIns="93324" tIns="46662" rIns="93324" bIns="46662" rtlCol="0"/>
          <a:lstStyle>
            <a:lvl1pPr algn="r">
              <a:defRPr sz="1200"/>
            </a:lvl1pPr>
          </a:lstStyle>
          <a:p>
            <a:fld id="{49A4914E-9BCE-440D-8562-8B64B9225FE2}" type="datetimeFigureOut">
              <a:rPr lang="en-IN" smtClean="0"/>
              <a:pPr/>
              <a:t>24-02-2022</a:t>
            </a:fld>
            <a:endParaRPr lang="en-IN"/>
          </a:p>
        </p:txBody>
      </p:sp>
      <p:sp>
        <p:nvSpPr>
          <p:cNvPr id="4" name="Slide Image Placeholder 3"/>
          <p:cNvSpPr>
            <a:spLocks noGrp="1" noRot="1" noChangeAspect="1"/>
          </p:cNvSpPr>
          <p:nvPr>
            <p:ph type="sldImg" idx="2"/>
          </p:nvPr>
        </p:nvSpPr>
        <p:spPr>
          <a:xfrm>
            <a:off x="2547938" y="877888"/>
            <a:ext cx="4213225" cy="2370137"/>
          </a:xfrm>
          <a:prstGeom prst="rect">
            <a:avLst/>
          </a:prstGeom>
          <a:noFill/>
          <a:ln w="12700">
            <a:solidFill>
              <a:prstClr val="black"/>
            </a:solidFill>
          </a:ln>
        </p:spPr>
        <p:txBody>
          <a:bodyPr vert="horz" lIns="93324" tIns="46662" rIns="93324" bIns="46662" rtlCol="0" anchor="ctr"/>
          <a:lstStyle/>
          <a:p>
            <a:endParaRPr lang="en-IN"/>
          </a:p>
        </p:txBody>
      </p:sp>
      <p:sp>
        <p:nvSpPr>
          <p:cNvPr id="5" name="Notes Placeholder 4"/>
          <p:cNvSpPr>
            <a:spLocks noGrp="1"/>
          </p:cNvSpPr>
          <p:nvPr>
            <p:ph type="body" sz="quarter" idx="3"/>
          </p:nvPr>
        </p:nvSpPr>
        <p:spPr>
          <a:xfrm>
            <a:off x="930910" y="3379866"/>
            <a:ext cx="7447280" cy="2765346"/>
          </a:xfrm>
          <a:prstGeom prst="rect">
            <a:avLst/>
          </a:prstGeom>
        </p:spPr>
        <p:txBody>
          <a:bodyPr vert="horz" lIns="93324" tIns="46662" rIns="93324" bIns="46662"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1" y="6670727"/>
            <a:ext cx="4033943" cy="352374"/>
          </a:xfrm>
          <a:prstGeom prst="rect">
            <a:avLst/>
          </a:prstGeom>
        </p:spPr>
        <p:txBody>
          <a:bodyPr vert="horz" lIns="93324" tIns="46662" rIns="93324" bIns="46662" rtlCol="0" anchor="b"/>
          <a:lstStyle>
            <a:lvl1pPr algn="l">
              <a:defRPr sz="1200"/>
            </a:lvl1pPr>
          </a:lstStyle>
          <a:p>
            <a:endParaRPr lang="en-IN"/>
          </a:p>
        </p:txBody>
      </p:sp>
      <p:sp>
        <p:nvSpPr>
          <p:cNvPr id="7" name="Slide Number Placeholder 6"/>
          <p:cNvSpPr>
            <a:spLocks noGrp="1"/>
          </p:cNvSpPr>
          <p:nvPr>
            <p:ph type="sldNum" sz="quarter" idx="5"/>
          </p:nvPr>
        </p:nvSpPr>
        <p:spPr>
          <a:xfrm>
            <a:off x="5273004" y="6670727"/>
            <a:ext cx="4033943" cy="352374"/>
          </a:xfrm>
          <a:prstGeom prst="rect">
            <a:avLst/>
          </a:prstGeom>
        </p:spPr>
        <p:txBody>
          <a:bodyPr vert="horz" lIns="93324" tIns="46662" rIns="93324" bIns="46662" rtlCol="0" anchor="b"/>
          <a:lstStyle>
            <a:lvl1pPr algn="r">
              <a:defRPr sz="1200"/>
            </a:lvl1pPr>
          </a:lstStyle>
          <a:p>
            <a:fld id="{85BB2791-3803-4408-A44C-1C2C14789E9E}" type="slidenum">
              <a:rPr lang="en-IN" smtClean="0"/>
              <a:pPr/>
              <a:t>‹#›</a:t>
            </a:fld>
            <a:endParaRPr lang="en-IN"/>
          </a:p>
        </p:txBody>
      </p:sp>
    </p:spTree>
    <p:extLst>
      <p:ext uri="{BB962C8B-B14F-4D97-AF65-F5344CB8AC3E}">
        <p14:creationId xmlns:p14="http://schemas.microsoft.com/office/powerpoint/2010/main" val="5821129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RL 3.2</a:t>
            </a:r>
          </a:p>
        </p:txBody>
      </p:sp>
    </p:spTree>
    <p:extLst>
      <p:ext uri="{BB962C8B-B14F-4D97-AF65-F5344CB8AC3E}">
        <p14:creationId xmlns:p14="http://schemas.microsoft.com/office/powerpoint/2010/main" val="21002493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IN"/>
              <a:t>RL 3.5</a:t>
            </a:r>
          </a:p>
        </p:txBody>
      </p:sp>
    </p:spTree>
    <p:extLst>
      <p:ext uri="{BB962C8B-B14F-4D97-AF65-F5344CB8AC3E}">
        <p14:creationId xmlns:p14="http://schemas.microsoft.com/office/powerpoint/2010/main" val="17941680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x">
  <p:cSld name="Title Slide">
    <p:spTree>
      <p:nvGrpSpPr>
        <p:cNvPr id="1" name=""/>
        <p:cNvGrpSpPr/>
        <p:nvPr/>
      </p:nvGrpSpPr>
      <p:grpSpPr>
        <a:xfrm>
          <a:off x="0" y="0"/>
          <a:ext cx="0" cy="0"/>
          <a:chOff x="0" y="0"/>
          <a:chExt cx="0" cy="0"/>
        </a:xfrm>
      </p:grpSpPr>
      <p:sp>
        <p:nvSpPr>
          <p:cNvPr id="6" name="Shape 6"/>
          <p:cNvSpPr>
            <a:spLocks noGrp="1"/>
          </p:cNvSpPr>
          <p:nvPr>
            <p:ph type="title"/>
          </p:nvPr>
        </p:nvSpPr>
        <p:spPr>
          <a:xfrm>
            <a:off x="914400" y="1844676"/>
            <a:ext cx="10363200" cy="2041525"/>
          </a:xfrm>
          <a:prstGeom prst="rect">
            <a:avLst/>
          </a:prstGeom>
        </p:spPr>
        <p:txBody>
          <a:bodyPr/>
          <a:lstStyle/>
          <a:p>
            <a:pPr lvl="0">
              <a:defRPr sz="1800"/>
            </a:pPr>
            <a:r>
              <a:rPr sz="4400"/>
              <a:t>Title Text</a:t>
            </a:r>
          </a:p>
        </p:txBody>
      </p:sp>
      <p:sp>
        <p:nvSpPr>
          <p:cNvPr id="7" name="Shape 7"/>
          <p:cNvSpPr>
            <a:spLocks noGrp="1"/>
          </p:cNvSpPr>
          <p:nvPr>
            <p:ph type="body" idx="1"/>
          </p:nvPr>
        </p:nvSpPr>
        <p:spPr>
          <a:xfrm>
            <a:off x="1828800" y="3886200"/>
            <a:ext cx="8534400" cy="2971800"/>
          </a:xfrm>
          <a:prstGeom prst="rect">
            <a:avLst/>
          </a:prstGeom>
        </p:spPr>
        <p:txBody>
          <a:bodyPr/>
          <a:lstStyle>
            <a:lvl1pPr marL="0" indent="0" algn="ctr">
              <a:buSzTx/>
              <a:buFontTx/>
              <a:buNone/>
              <a:defRPr>
                <a:solidFill>
                  <a:srgbClr val="888888"/>
                </a:solidFill>
              </a:defRPr>
            </a:lvl1pPr>
            <a:lvl2pPr marL="0" indent="457200" algn="ctr">
              <a:buSzTx/>
              <a:buFontTx/>
              <a:buNone/>
              <a:defRPr>
                <a:solidFill>
                  <a:srgbClr val="888888"/>
                </a:solidFill>
              </a:defRPr>
            </a:lvl2pPr>
            <a:lvl3pPr marL="0" indent="914400" algn="ctr">
              <a:buSzTx/>
              <a:buFontTx/>
              <a:buNone/>
              <a:defRPr>
                <a:solidFill>
                  <a:srgbClr val="888888"/>
                </a:solidFill>
              </a:defRPr>
            </a:lvl3pPr>
            <a:lvl4pPr marL="0" indent="1371600" algn="ctr">
              <a:buSzTx/>
              <a:buFontTx/>
              <a:buNone/>
              <a:defRPr>
                <a:solidFill>
                  <a:srgbClr val="888888"/>
                </a:solidFill>
              </a:defRPr>
            </a:lvl4pPr>
            <a:lvl5pPr marL="0" indent="1828800" algn="ctr">
              <a:buSzTx/>
              <a:buFontTx/>
              <a:buNone/>
              <a:defRPr>
                <a:solidFill>
                  <a:srgbClr val="888888"/>
                </a:solidFill>
              </a:defRPr>
            </a:lvl5pPr>
          </a:lstStyle>
          <a:p>
            <a:pPr lvl="0">
              <a:defRPr sz="1800">
                <a:solidFill>
                  <a:srgbClr val="000000"/>
                </a:solidFill>
              </a:defRPr>
            </a:pPr>
            <a:r>
              <a:rPr sz="3200">
                <a:solidFill>
                  <a:srgbClr val="888888"/>
                </a:solidFill>
              </a:rPr>
              <a:t>Body Level One</a:t>
            </a:r>
          </a:p>
          <a:p>
            <a:pPr lvl="1">
              <a:defRPr sz="1800">
                <a:solidFill>
                  <a:srgbClr val="000000"/>
                </a:solidFill>
              </a:defRPr>
            </a:pPr>
            <a:r>
              <a:rPr sz="3200">
                <a:solidFill>
                  <a:srgbClr val="888888"/>
                </a:solidFill>
              </a:rPr>
              <a:t>Body Level Two</a:t>
            </a:r>
          </a:p>
          <a:p>
            <a:pPr lvl="2">
              <a:defRPr sz="1800">
                <a:solidFill>
                  <a:srgbClr val="000000"/>
                </a:solidFill>
              </a:defRPr>
            </a:pPr>
            <a:r>
              <a:rPr sz="3200">
                <a:solidFill>
                  <a:srgbClr val="888888"/>
                </a:solidFill>
              </a:rPr>
              <a:t>Body Level Three</a:t>
            </a:r>
          </a:p>
          <a:p>
            <a:pPr lvl="3">
              <a:defRPr sz="1800">
                <a:solidFill>
                  <a:srgbClr val="000000"/>
                </a:solidFill>
              </a:defRPr>
            </a:pPr>
            <a:r>
              <a:rPr sz="3200">
                <a:solidFill>
                  <a:srgbClr val="888888"/>
                </a:solidFill>
              </a:rPr>
              <a:t>Body Level Four</a:t>
            </a:r>
          </a:p>
          <a:p>
            <a:pPr lvl="4">
              <a:defRPr sz="1800">
                <a:solidFill>
                  <a:srgbClr val="000000"/>
                </a:solidFill>
              </a:defRPr>
            </a:pPr>
            <a:r>
              <a:rPr sz="3200">
                <a:solidFill>
                  <a:srgbClr val="888888"/>
                </a:solidFill>
              </a:rPr>
              <a:t>Body Level Five</a:t>
            </a:r>
          </a:p>
        </p:txBody>
      </p:sp>
      <p:sp>
        <p:nvSpPr>
          <p:cNvPr id="8" name="Shape 8"/>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247703485"/>
      </p:ext>
    </p:extLst>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Vertical Title and Text">
    <p:spTree>
      <p:nvGrpSpPr>
        <p:cNvPr id="1" name=""/>
        <p:cNvGrpSpPr/>
        <p:nvPr/>
      </p:nvGrpSpPr>
      <p:grpSpPr>
        <a:xfrm>
          <a:off x="0" y="0"/>
          <a:ext cx="0" cy="0"/>
          <a:chOff x="0" y="0"/>
          <a:chExt cx="0" cy="0"/>
        </a:xfrm>
      </p:grpSpPr>
      <p:sp>
        <p:nvSpPr>
          <p:cNvPr id="43" name="Shape 43"/>
          <p:cNvSpPr>
            <a:spLocks noGrp="1"/>
          </p:cNvSpPr>
          <p:nvPr>
            <p:ph type="title"/>
          </p:nvPr>
        </p:nvSpPr>
        <p:spPr>
          <a:xfrm>
            <a:off x="8839200" y="0"/>
            <a:ext cx="2743200" cy="6400802"/>
          </a:xfrm>
          <a:prstGeom prst="rect">
            <a:avLst/>
          </a:prstGeom>
        </p:spPr>
        <p:txBody>
          <a:bodyPr/>
          <a:lstStyle/>
          <a:p>
            <a:pPr lvl="0">
              <a:defRPr sz="1800"/>
            </a:pPr>
            <a:r>
              <a:rPr sz="4400"/>
              <a:t>Title Text</a:t>
            </a:r>
          </a:p>
        </p:txBody>
      </p:sp>
      <p:sp>
        <p:nvSpPr>
          <p:cNvPr id="44" name="Shape 44"/>
          <p:cNvSpPr>
            <a:spLocks noGrp="1"/>
          </p:cNvSpPr>
          <p:nvPr>
            <p:ph type="body" idx="1"/>
          </p:nvPr>
        </p:nvSpPr>
        <p:spPr>
          <a:xfrm>
            <a:off x="609600" y="274639"/>
            <a:ext cx="8026400" cy="6583363"/>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5" name="Shape 45"/>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760389736"/>
      </p:ext>
    </p:extLst>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Custom Layout">
    <p:bg>
      <p:bgPr>
        <a:blipFill rotWithShape="1">
          <a:blip r:embed="rId2"/>
          <a:srcRect/>
          <a:stretch>
            <a:fillRect/>
          </a:stretch>
        </a:blipFill>
        <a:effectLst/>
      </p:bgPr>
    </p:bg>
    <p:spTree>
      <p:nvGrpSpPr>
        <p:cNvPr id="1" name=""/>
        <p:cNvGrpSpPr/>
        <p:nvPr/>
      </p:nvGrpSpPr>
      <p:grpSpPr>
        <a:xfrm>
          <a:off x="0" y="0"/>
          <a:ext cx="0" cy="0"/>
          <a:chOff x="0" y="0"/>
          <a:chExt cx="0" cy="0"/>
        </a:xfrm>
      </p:grpSpPr>
      <p:sp>
        <p:nvSpPr>
          <p:cNvPr id="47" name="Shape 47"/>
          <p:cNvSpPr/>
          <p:nvPr/>
        </p:nvSpPr>
        <p:spPr>
          <a:xfrm>
            <a:off x="0" y="3352800"/>
            <a:ext cx="11582400" cy="2743200"/>
          </a:xfrm>
          <a:prstGeom prst="rect">
            <a:avLst/>
          </a:prstGeom>
          <a:solidFill>
            <a:srgbClr val="101141"/>
          </a:solidFill>
          <a:ln w="12700">
            <a:miter lim="400000"/>
          </a:ln>
        </p:spPr>
        <p:txBody>
          <a:bodyPr lIns="0" tIns="0" rIns="0" bIns="0" anchor="ctr"/>
          <a:lstStyle/>
          <a:p>
            <a:pPr algn="ctr">
              <a:defRPr>
                <a:solidFill>
                  <a:srgbClr val="FFFFFF"/>
                </a:solidFill>
                <a:latin typeface="Arial"/>
                <a:ea typeface="Arial"/>
                <a:cs typeface="Arial"/>
                <a:sym typeface="Arial"/>
              </a:defRPr>
            </a:pPr>
            <a:endParaRPr sz="1800" kern="0">
              <a:solidFill>
                <a:srgbClr val="FFFFFF"/>
              </a:solidFill>
              <a:latin typeface="Arial"/>
              <a:ea typeface="Arial"/>
              <a:cs typeface="Arial"/>
              <a:sym typeface="Arial"/>
            </a:endParaRPr>
          </a:p>
        </p:txBody>
      </p:sp>
      <p:sp>
        <p:nvSpPr>
          <p:cNvPr id="48" name="Shape 48"/>
          <p:cNvSpPr/>
          <p:nvPr/>
        </p:nvSpPr>
        <p:spPr>
          <a:xfrm>
            <a:off x="3860800" y="6096000"/>
            <a:ext cx="3860800" cy="76200"/>
          </a:xfrm>
          <a:prstGeom prst="rect">
            <a:avLst/>
          </a:prstGeom>
          <a:solidFill>
            <a:srgbClr val="76C2E5"/>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49" name="Shape 49"/>
          <p:cNvSpPr/>
          <p:nvPr/>
        </p:nvSpPr>
        <p:spPr>
          <a:xfrm>
            <a:off x="0" y="6096000"/>
            <a:ext cx="3860800" cy="76200"/>
          </a:xfrm>
          <a:prstGeom prst="rect">
            <a:avLst/>
          </a:prstGeom>
          <a:solidFill>
            <a:srgbClr val="FCB017"/>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sp>
        <p:nvSpPr>
          <p:cNvPr id="50" name="Shape 50"/>
          <p:cNvSpPr/>
          <p:nvPr/>
        </p:nvSpPr>
        <p:spPr>
          <a:xfrm>
            <a:off x="7721600" y="6096000"/>
            <a:ext cx="3860800" cy="76200"/>
          </a:xfrm>
          <a:prstGeom prst="rect">
            <a:avLst/>
          </a:prstGeom>
          <a:solidFill>
            <a:srgbClr val="FF0000"/>
          </a:solidFill>
          <a:ln w="12700">
            <a:miter lim="400000"/>
          </a:ln>
        </p:spPr>
        <p:txBody>
          <a:bodyPr lIns="0" tIns="0" rIns="0" bIns="0" anchor="ctr"/>
          <a:lstStyle/>
          <a:p>
            <a:pPr algn="ctr">
              <a:defRPr>
                <a:solidFill>
                  <a:srgbClr val="FFFFFF"/>
                </a:solidFill>
              </a:defRPr>
            </a:pPr>
            <a:endParaRPr sz="1800" kern="0">
              <a:solidFill>
                <a:srgbClr val="FFFFFF"/>
              </a:solidFill>
              <a:latin typeface="Calibri"/>
              <a:sym typeface="Calibri"/>
            </a:endParaRPr>
          </a:p>
        </p:txBody>
      </p:sp>
      <p:pic>
        <p:nvPicPr>
          <p:cNvPr id="51" name="image2.png" descr="BITS_university_logo_whitevert.png"/>
          <p:cNvPicPr/>
          <p:nvPr/>
        </p:nvPicPr>
        <p:blipFill>
          <a:blip r:embed="rId3"/>
          <a:srcRect t="2" b="28591"/>
          <a:stretch>
            <a:fillRect/>
          </a:stretch>
        </p:blipFill>
        <p:spPr>
          <a:xfrm>
            <a:off x="101600" y="3352800"/>
            <a:ext cx="2743200" cy="1979614"/>
          </a:xfrm>
          <a:prstGeom prst="rect">
            <a:avLst/>
          </a:prstGeom>
          <a:ln w="12700">
            <a:miter lim="400000"/>
          </a:ln>
        </p:spPr>
      </p:pic>
      <p:sp>
        <p:nvSpPr>
          <p:cNvPr id="52" name="Shape 52"/>
          <p:cNvSpPr/>
          <p:nvPr/>
        </p:nvSpPr>
        <p:spPr>
          <a:xfrm>
            <a:off x="-101600" y="5257801"/>
            <a:ext cx="2946400" cy="53860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algn="ctr"/>
            <a:r>
              <a:rPr sz="2900" b="1" kern="0" spc="-150">
                <a:solidFill>
                  <a:srgbClr val="FFFFFF"/>
                </a:solidFill>
                <a:latin typeface="Arial"/>
                <a:ea typeface="Arial"/>
                <a:cs typeface="Arial"/>
                <a:sym typeface="Arial"/>
              </a:rPr>
              <a:t>BITS</a:t>
            </a:r>
            <a:r>
              <a:rPr sz="2900" kern="0" spc="-150">
                <a:solidFill>
                  <a:srgbClr val="FFFFFF"/>
                </a:solidFill>
                <a:latin typeface="Arial"/>
                <a:ea typeface="Arial"/>
                <a:cs typeface="Arial"/>
                <a:sym typeface="Arial"/>
              </a:rPr>
              <a:t> Pilani</a:t>
            </a:r>
          </a:p>
        </p:txBody>
      </p:sp>
      <p:sp>
        <p:nvSpPr>
          <p:cNvPr id="53" name="Shape 53"/>
          <p:cNvSpPr>
            <a:spLocks noGrp="1"/>
          </p:cNvSpPr>
          <p:nvPr>
            <p:ph type="body" idx="1"/>
          </p:nvPr>
        </p:nvSpPr>
        <p:spPr>
          <a:xfrm>
            <a:off x="3352800" y="5359400"/>
            <a:ext cx="8026400" cy="584200"/>
          </a:xfrm>
          <a:prstGeom prst="rect">
            <a:avLst/>
          </a:prstGeom>
        </p:spPr>
        <p:txBody>
          <a:bodyPr anchor="b">
            <a:noAutofit/>
          </a:bodyPr>
          <a:lstStyle>
            <a:lvl1pPr marL="0" indent="0" algn="r">
              <a:lnSpc>
                <a:spcPts val="1800"/>
              </a:lnSpc>
              <a:spcBef>
                <a:spcPts val="0"/>
              </a:spcBef>
              <a:buSzTx/>
              <a:buFontTx/>
              <a:buNone/>
              <a:defRPr sz="1800">
                <a:solidFill>
                  <a:srgbClr val="FFFFFF"/>
                </a:solidFill>
              </a:defRPr>
            </a:lvl1pPr>
            <a:lvl2pPr marL="640896" indent="-183696" algn="r">
              <a:lnSpc>
                <a:spcPts val="1800"/>
              </a:lnSpc>
              <a:spcBef>
                <a:spcPts val="0"/>
              </a:spcBef>
              <a:buFontTx/>
              <a:defRPr sz="1800">
                <a:solidFill>
                  <a:srgbClr val="FFFFFF"/>
                </a:solidFill>
              </a:defRPr>
            </a:lvl2pPr>
            <a:lvl3pPr marL="1085850" indent="-171450" algn="r">
              <a:lnSpc>
                <a:spcPts val="1800"/>
              </a:lnSpc>
              <a:spcBef>
                <a:spcPts val="0"/>
              </a:spcBef>
              <a:buFontTx/>
              <a:defRPr sz="1800">
                <a:solidFill>
                  <a:srgbClr val="FFFFFF"/>
                </a:solidFill>
              </a:defRPr>
            </a:lvl3pPr>
            <a:lvl4pPr marL="1577339" indent="-205739" algn="r">
              <a:lnSpc>
                <a:spcPts val="1800"/>
              </a:lnSpc>
              <a:spcBef>
                <a:spcPts val="0"/>
              </a:spcBef>
              <a:buFontTx/>
              <a:defRPr sz="1800">
                <a:solidFill>
                  <a:srgbClr val="FFFFFF"/>
                </a:solidFill>
              </a:defRPr>
            </a:lvl4pPr>
            <a:lvl5pPr marL="2034539" indent="-205739" algn="r">
              <a:lnSpc>
                <a:spcPts val="1800"/>
              </a:lnSpc>
              <a:spcBef>
                <a:spcPts val="0"/>
              </a:spcBef>
              <a:buFontTx/>
              <a:defRPr sz="1800">
                <a:solidFill>
                  <a:srgbClr val="FFFFFF"/>
                </a:solidFill>
              </a:defRPr>
            </a:lvl5pPr>
          </a:lstStyle>
          <a:p>
            <a:pPr lvl="0">
              <a:defRPr>
                <a:solidFill>
                  <a:srgbClr val="000000"/>
                </a:solidFill>
              </a:defRPr>
            </a:pPr>
            <a:r>
              <a:rPr>
                <a:solidFill>
                  <a:srgbClr val="FFFFFF"/>
                </a:solidFill>
              </a:rPr>
              <a:t>Body Level One</a:t>
            </a:r>
          </a:p>
          <a:p>
            <a:pPr lvl="1">
              <a:defRPr>
                <a:solidFill>
                  <a:srgbClr val="000000"/>
                </a:solidFill>
              </a:defRPr>
            </a:pPr>
            <a:r>
              <a:rPr>
                <a:solidFill>
                  <a:srgbClr val="FFFFFF"/>
                </a:solidFill>
              </a:rPr>
              <a:t>Body Level Two</a:t>
            </a:r>
          </a:p>
          <a:p>
            <a:pPr lvl="2">
              <a:defRPr>
                <a:solidFill>
                  <a:srgbClr val="000000"/>
                </a:solidFill>
              </a:defRPr>
            </a:pPr>
            <a:r>
              <a:rPr>
                <a:solidFill>
                  <a:srgbClr val="FFFFFF"/>
                </a:solidFill>
              </a:rPr>
              <a:t>Body Level Three</a:t>
            </a:r>
          </a:p>
          <a:p>
            <a:pPr lvl="3">
              <a:defRPr>
                <a:solidFill>
                  <a:srgbClr val="000000"/>
                </a:solidFill>
              </a:defRPr>
            </a:pPr>
            <a:r>
              <a:rPr>
                <a:solidFill>
                  <a:srgbClr val="FFFFFF"/>
                </a:solidFill>
              </a:rPr>
              <a:t>Body Level Four</a:t>
            </a:r>
          </a:p>
          <a:p>
            <a:pPr lvl="4">
              <a:defRPr>
                <a:solidFill>
                  <a:srgbClr val="000000"/>
                </a:solidFill>
              </a:defRPr>
            </a:pPr>
            <a:r>
              <a:rPr>
                <a:solidFill>
                  <a:srgbClr val="FFFFFF"/>
                </a:solidFill>
              </a:rPr>
              <a:t>Body Level Five</a:t>
            </a:r>
          </a:p>
        </p:txBody>
      </p:sp>
      <p:sp>
        <p:nvSpPr>
          <p:cNvPr id="54" name="Shape 54"/>
          <p:cNvSpPr>
            <a:spLocks noGrp="1"/>
          </p:cNvSpPr>
          <p:nvPr>
            <p:ph type="title"/>
          </p:nvPr>
        </p:nvSpPr>
        <p:spPr>
          <a:xfrm>
            <a:off x="3352800" y="3784600"/>
            <a:ext cx="8026400" cy="1574800"/>
          </a:xfrm>
          <a:prstGeom prst="rect">
            <a:avLst/>
          </a:prstGeom>
        </p:spPr>
        <p:txBody>
          <a:bodyPr>
            <a:noAutofit/>
          </a:bodyPr>
          <a:lstStyle>
            <a:lvl1pPr algn="l">
              <a:lnSpc>
                <a:spcPts val="4000"/>
              </a:lnSpc>
              <a:defRPr>
                <a:solidFill>
                  <a:srgbClr val="FFFFFF"/>
                </a:solidFill>
              </a:defRPr>
            </a:lvl1pPr>
          </a:lstStyle>
          <a:p>
            <a:pPr lvl="0">
              <a:defRPr sz="1800">
                <a:solidFill>
                  <a:srgbClr val="000000"/>
                </a:solidFill>
              </a:defRPr>
            </a:pPr>
            <a:r>
              <a:rPr sz="4400">
                <a:solidFill>
                  <a:srgbClr val="FFFFFF"/>
                </a:solidFill>
              </a:rPr>
              <a:t>Title Text</a:t>
            </a:r>
          </a:p>
        </p:txBody>
      </p:sp>
    </p:spTree>
    <p:extLst>
      <p:ext uri="{BB962C8B-B14F-4D97-AF65-F5344CB8AC3E}">
        <p14:creationId xmlns:p14="http://schemas.microsoft.com/office/powerpoint/2010/main" val="187749887"/>
      </p:ext>
    </p:extLst>
  </p:cSld>
  <p:clrMapOvr>
    <a:masterClrMapping/>
  </p:clrMapOvr>
  <p:transition spd="med"/>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406400" y="152400"/>
            <a:ext cx="84328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 name="Group 5"/>
          <p:cNvGrpSpPr/>
          <p:nvPr userDrawn="1"/>
        </p:nvGrpSpPr>
        <p:grpSpPr>
          <a:xfrm>
            <a:off x="0" y="1295405"/>
            <a:ext cx="93472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grpSp>
        <p:nvGrpSpPr>
          <p:cNvPr id="3" name="Group 10"/>
          <p:cNvGrpSpPr/>
          <p:nvPr userDrawn="1"/>
        </p:nvGrpSpPr>
        <p:grpSpPr>
          <a:xfrm>
            <a:off x="2844800" y="6553205"/>
            <a:ext cx="93472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914012"/>
              <a:endParaRPr lang="en-US">
                <a:solidFill>
                  <a:prstClr val="white"/>
                </a:solidFill>
              </a:endParaRPr>
            </a:p>
          </p:txBody>
        </p:sp>
      </p:grpSp>
      <p:sp>
        <p:nvSpPr>
          <p:cNvPr id="16" name="TextBox 15"/>
          <p:cNvSpPr txBox="1"/>
          <p:nvPr userDrawn="1"/>
        </p:nvSpPr>
        <p:spPr>
          <a:xfrm>
            <a:off x="4368800" y="6596390"/>
            <a:ext cx="7823200" cy="265040"/>
          </a:xfrm>
          <a:prstGeom prst="rect">
            <a:avLst/>
          </a:prstGeom>
          <a:noFill/>
        </p:spPr>
        <p:txBody>
          <a:bodyPr wrap="square" lIns="91402" tIns="45701" rIns="91402" bIns="45701" rtlCol="0">
            <a:spAutoFit/>
          </a:bodyPr>
          <a:lstStyle/>
          <a:p>
            <a:pPr algn="r" defTabSz="914012"/>
            <a:r>
              <a:rPr lang="en-US" sz="1100" b="1" dirty="0">
                <a:solidFill>
                  <a:srgbClr val="101141"/>
                </a:solidFill>
                <a:latin typeface="Arial"/>
                <a:cs typeface="Arial"/>
              </a:rPr>
              <a:t>BITS </a:t>
            </a:r>
            <a:r>
              <a:rPr lang="en-US" sz="1100" dirty="0">
                <a:solidFill>
                  <a:srgbClr val="101141"/>
                </a:solidFill>
                <a:latin typeface="Arial"/>
                <a:cs typeface="Arial"/>
              </a:rPr>
              <a:t>Pilani, Deemed to be University under Section 3 of UGC Act, 1956</a:t>
            </a:r>
          </a:p>
        </p:txBody>
      </p:sp>
      <p:sp>
        <p:nvSpPr>
          <p:cNvPr id="4" name="Slide Number Placeholder 3"/>
          <p:cNvSpPr>
            <a:spLocks noGrp="1"/>
          </p:cNvSpPr>
          <p:nvPr>
            <p:ph type="sldNum" sz="quarter" idx="11"/>
          </p:nvPr>
        </p:nvSpPr>
        <p:spPr>
          <a:xfrm>
            <a:off x="0" y="6492875"/>
            <a:ext cx="2844800" cy="365125"/>
          </a:xfrm>
        </p:spPr>
        <p:txBody>
          <a:bodyPr/>
          <a:lstStyle/>
          <a:p>
            <a:pPr defTabSz="914012"/>
            <a:fld id="{AC55C652-FC7F-4E15-B2B8-09AF2DB910E4}" type="slidenum">
              <a:rPr lang="en-US" smtClean="0">
                <a:solidFill>
                  <a:prstClr val="black">
                    <a:tint val="75000"/>
                  </a:prstClr>
                </a:solidFill>
              </a:rPr>
              <a:pPr defTabSz="914012"/>
              <a:t>‹#›</a:t>
            </a:fld>
            <a:endParaRPr lang="en-US" dirty="0">
              <a:solidFill>
                <a:prstClr val="black">
                  <a:tint val="75000"/>
                </a:prstClr>
              </a:solidFill>
            </a:endParaRPr>
          </a:p>
        </p:txBody>
      </p:sp>
    </p:spTree>
    <p:extLst>
      <p:ext uri="{BB962C8B-B14F-4D97-AF65-F5344CB8AC3E}">
        <p14:creationId xmlns:p14="http://schemas.microsoft.com/office/powerpoint/2010/main" val="26673889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Box 3"/>
          <p:cNvSpPr txBox="1">
            <a:spLocks noChangeArrowheads="1"/>
          </p:cNvSpPr>
          <p:nvPr userDrawn="1"/>
        </p:nvSpPr>
        <p:spPr bwMode="auto">
          <a:xfrm>
            <a:off x="4368800" y="6596064"/>
            <a:ext cx="7823200" cy="261937"/>
          </a:xfrm>
          <a:prstGeom prst="rect">
            <a:avLst/>
          </a:prstGeom>
          <a:noFill/>
          <a:ln>
            <a:noFill/>
          </a:ln>
        </p:spPr>
        <p:txBody>
          <a:bodyPr>
            <a:spAutoFit/>
          </a:bodyPr>
          <a:lstStyle>
            <a:lvl1pPr eaLnBrk="0" hangingPunct="0">
              <a:defRPr>
                <a:solidFill>
                  <a:schemeClr val="tx1"/>
                </a:solidFill>
                <a:latin typeface="Calibri" pitchFamily="34" charset="0"/>
              </a:defRPr>
            </a:lvl1pPr>
            <a:lvl2pPr marL="742950" indent="-285750" eaLnBrk="0" hangingPunct="0">
              <a:defRPr>
                <a:solidFill>
                  <a:schemeClr val="tx1"/>
                </a:solidFill>
                <a:latin typeface="Calibri" pitchFamily="34" charset="0"/>
              </a:defRPr>
            </a:lvl2pPr>
            <a:lvl3pPr marL="1143000" indent="-228600" eaLnBrk="0" hangingPunct="0">
              <a:defRPr>
                <a:solidFill>
                  <a:schemeClr val="tx1"/>
                </a:solidFill>
                <a:latin typeface="Calibri" pitchFamily="34" charset="0"/>
              </a:defRPr>
            </a:lvl3pPr>
            <a:lvl4pPr marL="1600200" indent="-228600" eaLnBrk="0" hangingPunct="0">
              <a:defRPr>
                <a:solidFill>
                  <a:schemeClr val="tx1"/>
                </a:solidFill>
                <a:latin typeface="Calibri" pitchFamily="34" charset="0"/>
              </a:defRPr>
            </a:lvl4pPr>
            <a:lvl5pPr marL="2057400" indent="-228600" eaLnBrk="0" hangingPunct="0">
              <a:defRPr>
                <a:solidFill>
                  <a:schemeClr val="tx1"/>
                </a:solidFill>
                <a:latin typeface="Calibri" pitchFamily="34" charset="0"/>
              </a:defRPr>
            </a:lvl5pPr>
            <a:lvl6pPr marL="2514600" indent="-228600" eaLnBrk="0" fontAlgn="base" hangingPunct="0">
              <a:spcBef>
                <a:spcPct val="0"/>
              </a:spcBef>
              <a:spcAft>
                <a:spcPct val="0"/>
              </a:spcAft>
              <a:defRPr>
                <a:solidFill>
                  <a:schemeClr val="tx1"/>
                </a:solidFill>
                <a:latin typeface="Calibri" pitchFamily="34" charset="0"/>
              </a:defRPr>
            </a:lvl6pPr>
            <a:lvl7pPr marL="2971800" indent="-228600" eaLnBrk="0" fontAlgn="base" hangingPunct="0">
              <a:spcBef>
                <a:spcPct val="0"/>
              </a:spcBef>
              <a:spcAft>
                <a:spcPct val="0"/>
              </a:spcAft>
              <a:defRPr>
                <a:solidFill>
                  <a:schemeClr val="tx1"/>
                </a:solidFill>
                <a:latin typeface="Calibri" pitchFamily="34" charset="0"/>
              </a:defRPr>
            </a:lvl7pPr>
            <a:lvl8pPr marL="3429000" indent="-228600" eaLnBrk="0" fontAlgn="base" hangingPunct="0">
              <a:spcBef>
                <a:spcPct val="0"/>
              </a:spcBef>
              <a:spcAft>
                <a:spcPct val="0"/>
              </a:spcAft>
              <a:defRPr>
                <a:solidFill>
                  <a:schemeClr val="tx1"/>
                </a:solidFill>
                <a:latin typeface="Calibri" pitchFamily="34" charset="0"/>
              </a:defRPr>
            </a:lvl8pPr>
            <a:lvl9pPr marL="3886200" indent="-228600" eaLnBrk="0" fontAlgn="base" hangingPunct="0">
              <a:spcBef>
                <a:spcPct val="0"/>
              </a:spcBef>
              <a:spcAft>
                <a:spcPct val="0"/>
              </a:spcAft>
              <a:defRPr>
                <a:solidFill>
                  <a:schemeClr val="tx1"/>
                </a:solidFill>
                <a:latin typeface="Calibri" pitchFamily="34" charset="0"/>
              </a:defRPr>
            </a:lvl9pPr>
          </a:lstStyle>
          <a:p>
            <a:pPr algn="r" eaLnBrk="1" fontAlgn="auto" hangingPunct="1">
              <a:spcBef>
                <a:spcPts val="0"/>
              </a:spcBef>
              <a:spcAft>
                <a:spcPts val="0"/>
              </a:spcAft>
              <a:defRPr/>
            </a:pPr>
            <a:r>
              <a:rPr lang="en-US" sz="1100" b="1" dirty="0">
                <a:solidFill>
                  <a:srgbClr val="101141"/>
                </a:solidFill>
                <a:latin typeface="Arial" charset="0"/>
              </a:rPr>
              <a:t>BITS </a:t>
            </a:r>
            <a:r>
              <a:rPr lang="en-US" sz="1100" dirty="0" err="1">
                <a:solidFill>
                  <a:srgbClr val="101141"/>
                </a:solidFill>
                <a:latin typeface="Arial" charset="0"/>
              </a:rPr>
              <a:t>Pilani</a:t>
            </a:r>
            <a:endParaRPr lang="en-US" sz="1100" dirty="0">
              <a:solidFill>
                <a:srgbClr val="101141"/>
              </a:solidFill>
              <a:latin typeface="Arial" charset="0"/>
            </a:endParaRPr>
          </a:p>
        </p:txBody>
      </p:sp>
      <p:grpSp>
        <p:nvGrpSpPr>
          <p:cNvPr id="2" name="Group 7"/>
          <p:cNvGrpSpPr>
            <a:grpSpLocks/>
          </p:cNvGrpSpPr>
          <p:nvPr userDrawn="1"/>
        </p:nvGrpSpPr>
        <p:grpSpPr bwMode="auto">
          <a:xfrm>
            <a:off x="2779184" y="6550026"/>
            <a:ext cx="9412816" cy="49213"/>
            <a:chOff x="2083888" y="6550671"/>
            <a:chExt cx="7060112" cy="48665"/>
          </a:xfrm>
        </p:grpSpPr>
        <p:sp>
          <p:nvSpPr>
            <p:cNvPr id="6" name="Rectangle 5"/>
            <p:cNvSpPr/>
            <p:nvPr/>
          </p:nvSpPr>
          <p:spPr>
            <a:xfrm>
              <a:off x="4630418" y="6550671"/>
              <a:ext cx="2329027" cy="48665"/>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7" name="Rectangle 6"/>
            <p:cNvSpPr/>
            <p:nvPr/>
          </p:nvSpPr>
          <p:spPr>
            <a:xfrm>
              <a:off x="6908642" y="6550671"/>
              <a:ext cx="2235358" cy="45525"/>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8" name="Rectangle 7"/>
            <p:cNvSpPr/>
            <p:nvPr/>
          </p:nvSpPr>
          <p:spPr>
            <a:xfrm>
              <a:off x="2083888" y="6550671"/>
              <a:ext cx="2581458" cy="48665"/>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5" name="Group 12"/>
          <p:cNvGrpSpPr>
            <a:grpSpLocks/>
          </p:cNvGrpSpPr>
          <p:nvPr userDrawn="1"/>
        </p:nvGrpSpPr>
        <p:grpSpPr bwMode="auto">
          <a:xfrm>
            <a:off x="2844800" y="6553200"/>
            <a:ext cx="9347200" cy="46038"/>
            <a:chOff x="1905000" y="6553200"/>
            <a:chExt cx="7010400" cy="45719"/>
          </a:xfrm>
        </p:grpSpPr>
        <p:sp>
          <p:nvSpPr>
            <p:cNvPr id="11" name="Rectangle 10"/>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2" name="Rectangle 1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3" name="Rectangle 12"/>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grpSp>
        <p:nvGrpSpPr>
          <p:cNvPr id="10" name="Group 16"/>
          <p:cNvGrpSpPr>
            <a:grpSpLocks/>
          </p:cNvGrpSpPr>
          <p:nvPr userDrawn="1"/>
        </p:nvGrpSpPr>
        <p:grpSpPr bwMode="auto">
          <a:xfrm>
            <a:off x="0" y="1295400"/>
            <a:ext cx="9347200" cy="46038"/>
            <a:chOff x="1905000" y="6553200"/>
            <a:chExt cx="7010400" cy="45719"/>
          </a:xfrm>
        </p:grpSpPr>
        <p:sp>
          <p:nvSpPr>
            <p:cNvPr id="15" name="Rectangle 14"/>
            <p:cNvSpPr/>
            <p:nvPr/>
          </p:nvSpPr>
          <p:spPr>
            <a:xfrm>
              <a:off x="4267200" y="6553200"/>
              <a:ext cx="2328863"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sp>
          <p:nvSpPr>
            <p:cNvPr id="17" name="Rectangle 16"/>
            <p:cNvSpPr/>
            <p:nvPr userDrawn="1"/>
          </p:nvSpPr>
          <p:spPr>
            <a:xfrm>
              <a:off x="6586538" y="6553200"/>
              <a:ext cx="2328862"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fontAlgn="auto">
                <a:spcBef>
                  <a:spcPts val="0"/>
                </a:spcBef>
                <a:spcAft>
                  <a:spcPts val="0"/>
                </a:spcAft>
                <a:defRPr/>
              </a:pPr>
              <a:endParaRPr lang="en-US" sz="1800"/>
            </a:p>
          </p:txBody>
        </p:sp>
      </p:grpSp>
      <p:sp>
        <p:nvSpPr>
          <p:cNvPr id="3" name="Content Placeholder 2"/>
          <p:cNvSpPr>
            <a:spLocks noGrp="1"/>
          </p:cNvSpPr>
          <p:nvPr>
            <p:ph idx="1"/>
          </p:nvPr>
        </p:nvSpPr>
        <p:spPr>
          <a:xfrm>
            <a:off x="406400" y="1493838"/>
            <a:ext cx="10972800" cy="452596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4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dirty="0"/>
          </a:p>
        </p:txBody>
      </p:sp>
      <p:sp>
        <p:nvSpPr>
          <p:cNvPr id="27" name="Content Placeholder 18"/>
          <p:cNvSpPr>
            <a:spLocks noGrp="1"/>
          </p:cNvSpPr>
          <p:nvPr>
            <p:ph sz="quarter" idx="10"/>
          </p:nvPr>
        </p:nvSpPr>
        <p:spPr>
          <a:xfrm>
            <a:off x="406400" y="152400"/>
            <a:ext cx="8432800" cy="1143000"/>
          </a:xfrm>
        </p:spPr>
        <p:txBody>
          <a:bodyPr anchor="ctr">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a:t>Click to edit Master text styles</a:t>
            </a:r>
          </a:p>
        </p:txBody>
      </p:sp>
    </p:spTree>
    <p:extLst>
      <p:ext uri="{BB962C8B-B14F-4D97-AF65-F5344CB8AC3E}">
        <p14:creationId xmlns:p14="http://schemas.microsoft.com/office/powerpoint/2010/main" val="28115782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56" name="Shape 56"/>
          <p:cNvSpPr/>
          <p:nvPr/>
        </p:nvSpPr>
        <p:spPr>
          <a:xfrm>
            <a:off x="4368800" y="6596063"/>
            <a:ext cx="7823200" cy="261610"/>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algn="r"/>
            <a:r>
              <a:rPr sz="1100" b="1" kern="0">
                <a:solidFill>
                  <a:srgbClr val="101141"/>
                </a:solidFill>
                <a:latin typeface="Arial"/>
                <a:ea typeface="Arial"/>
                <a:cs typeface="Arial"/>
                <a:sym typeface="Arial"/>
              </a:rPr>
              <a:t>BITS </a:t>
            </a:r>
            <a:r>
              <a:rPr sz="1100" kern="0">
                <a:solidFill>
                  <a:srgbClr val="101141"/>
                </a:solidFill>
                <a:latin typeface="Arial"/>
                <a:ea typeface="Arial"/>
                <a:cs typeface="Arial"/>
                <a:sym typeface="Arial"/>
              </a:rPr>
              <a:t>Pilani</a:t>
            </a:r>
          </a:p>
        </p:txBody>
      </p:sp>
      <p:grpSp>
        <p:nvGrpSpPr>
          <p:cNvPr id="60" name="Group 60"/>
          <p:cNvGrpSpPr/>
          <p:nvPr/>
        </p:nvGrpSpPr>
        <p:grpSpPr>
          <a:xfrm>
            <a:off x="2779184" y="6550026"/>
            <a:ext cx="9412816" cy="49213"/>
            <a:chOff x="0" y="0"/>
            <a:chExt cx="7059611" cy="49212"/>
          </a:xfrm>
        </p:grpSpPr>
        <p:sp>
          <p:nvSpPr>
            <p:cNvPr id="57" name="Shape 57"/>
            <p:cNvSpPr/>
            <p:nvPr/>
          </p:nvSpPr>
          <p:spPr>
            <a:xfrm>
              <a:off x="2546349" y="0"/>
              <a:ext cx="2328863" cy="49213"/>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8" name="Shape 58"/>
            <p:cNvSpPr/>
            <p:nvPr/>
          </p:nvSpPr>
          <p:spPr>
            <a:xfrm>
              <a:off x="4824412" y="0"/>
              <a:ext cx="2235200" cy="46038"/>
            </a:xfrm>
            <a:prstGeom prst="rect">
              <a:avLst/>
            </a:prstGeom>
            <a:solidFill>
              <a:srgbClr val="E31C24"/>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59" name="Shape 59"/>
            <p:cNvSpPr/>
            <p:nvPr/>
          </p:nvSpPr>
          <p:spPr>
            <a:xfrm>
              <a:off x="0" y="0"/>
              <a:ext cx="2581276" cy="49213"/>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pic>
        <p:nvPicPr>
          <p:cNvPr id="61" name="image3.png" descr="Picture 7.png"/>
          <p:cNvPicPr/>
          <p:nvPr/>
        </p:nvPicPr>
        <p:blipFill>
          <a:blip r:embed="rId2"/>
          <a:srcRect l="1923" b="5336"/>
          <a:stretch>
            <a:fillRect/>
          </a:stretch>
        </p:blipFill>
        <p:spPr>
          <a:xfrm>
            <a:off x="9266765" y="-1"/>
            <a:ext cx="2925235" cy="692151"/>
          </a:xfrm>
          <a:prstGeom prst="rect">
            <a:avLst/>
          </a:prstGeom>
          <a:ln w="12700">
            <a:miter lim="400000"/>
          </a:ln>
        </p:spPr>
      </p:pic>
      <p:grpSp>
        <p:nvGrpSpPr>
          <p:cNvPr id="65" name="Group 65"/>
          <p:cNvGrpSpPr/>
          <p:nvPr/>
        </p:nvGrpSpPr>
        <p:grpSpPr>
          <a:xfrm>
            <a:off x="2844800" y="6553200"/>
            <a:ext cx="9347201" cy="46038"/>
            <a:chOff x="0" y="0"/>
            <a:chExt cx="7010400" cy="46037"/>
          </a:xfrm>
        </p:grpSpPr>
        <p:sp>
          <p:nvSpPr>
            <p:cNvPr id="62" name="Shape 62"/>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3" name="Shape 63"/>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4" name="Shape 64"/>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grpSp>
        <p:nvGrpSpPr>
          <p:cNvPr id="69" name="Group 69"/>
          <p:cNvGrpSpPr/>
          <p:nvPr/>
        </p:nvGrpSpPr>
        <p:grpSpPr>
          <a:xfrm>
            <a:off x="-1" y="1295400"/>
            <a:ext cx="9347201" cy="46038"/>
            <a:chOff x="0" y="0"/>
            <a:chExt cx="7010400" cy="46037"/>
          </a:xfrm>
        </p:grpSpPr>
        <p:sp>
          <p:nvSpPr>
            <p:cNvPr id="66" name="Shape 66"/>
            <p:cNvSpPr/>
            <p:nvPr/>
          </p:nvSpPr>
          <p:spPr>
            <a:xfrm>
              <a:off x="2362200" y="0"/>
              <a:ext cx="2328864" cy="46038"/>
            </a:xfrm>
            <a:prstGeom prst="rect">
              <a:avLst/>
            </a:prstGeom>
            <a:solidFill>
              <a:srgbClr val="76C2E5"/>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7" name="Shape 67"/>
            <p:cNvSpPr/>
            <p:nvPr/>
          </p:nvSpPr>
          <p:spPr>
            <a:xfrm>
              <a:off x="-1" y="0"/>
              <a:ext cx="2362201" cy="46038"/>
            </a:xfrm>
            <a:prstGeom prst="rect">
              <a:avLst/>
            </a:prstGeom>
            <a:solidFill>
              <a:srgbClr val="FCB017"/>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sp>
          <p:nvSpPr>
            <p:cNvPr id="68" name="Shape 68"/>
            <p:cNvSpPr/>
            <p:nvPr/>
          </p:nvSpPr>
          <p:spPr>
            <a:xfrm>
              <a:off x="4681537" y="0"/>
              <a:ext cx="2328863" cy="46038"/>
            </a:xfrm>
            <a:prstGeom prst="rect">
              <a:avLst/>
            </a:prstGeom>
            <a:solidFill>
              <a:srgbClr val="FF0000"/>
            </a:solidFill>
            <a:ln w="12700" cap="flat">
              <a:noFill/>
              <a:miter lim="400000"/>
            </a:ln>
            <a:effectLst/>
          </p:spPr>
          <p:txBody>
            <a:bodyPr wrap="square" lIns="0" tIns="0" rIns="0" bIns="0" numCol="1" anchor="ctr">
              <a:noAutofit/>
            </a:bodyPr>
            <a:lstStyle/>
            <a:p>
              <a:pPr algn="ctr">
                <a:defRPr>
                  <a:solidFill>
                    <a:srgbClr val="FFFFFF"/>
                  </a:solidFill>
                </a:defRPr>
              </a:pPr>
              <a:endParaRPr sz="1800" kern="0">
                <a:solidFill>
                  <a:srgbClr val="FFFFFF"/>
                </a:solidFill>
                <a:latin typeface="Calibri"/>
                <a:sym typeface="Calibri"/>
              </a:endParaRPr>
            </a:p>
          </p:txBody>
        </p:sp>
      </p:grpSp>
      <p:sp>
        <p:nvSpPr>
          <p:cNvPr id="70" name="Shape 70"/>
          <p:cNvSpPr>
            <a:spLocks noGrp="1"/>
          </p:cNvSpPr>
          <p:nvPr>
            <p:ph type="body" idx="1"/>
          </p:nvPr>
        </p:nvSpPr>
        <p:spPr>
          <a:xfrm>
            <a:off x="406400" y="1493838"/>
            <a:ext cx="10972800" cy="5364163"/>
          </a:xfrm>
          <a:prstGeom prst="rect">
            <a:avLst/>
          </a:prstGeom>
        </p:spPr>
        <p:txBody>
          <a:bodyPr/>
          <a:lstStyle>
            <a:lvl1pPr>
              <a:spcBef>
                <a:spcPts val="500"/>
              </a:spcBef>
              <a:buSzTx/>
              <a:buFontTx/>
              <a:buNone/>
              <a:defRPr sz="2400">
                <a:latin typeface="Arial"/>
                <a:ea typeface="Arial"/>
                <a:cs typeface="Arial"/>
                <a:sym typeface="Arial"/>
              </a:defRPr>
            </a:lvl1pPr>
            <a:lvl2pPr marL="885825" indent="-428625">
              <a:spcBef>
                <a:spcPts val="500"/>
              </a:spcBef>
              <a:buFontTx/>
              <a:defRPr sz="2400">
                <a:latin typeface="Arial"/>
                <a:ea typeface="Arial"/>
                <a:cs typeface="Arial"/>
                <a:sym typeface="Arial"/>
              </a:defRPr>
            </a:lvl2pPr>
            <a:lvl3pPr marL="1143000" indent="-228600">
              <a:spcBef>
                <a:spcPts val="500"/>
              </a:spcBef>
              <a:buFontTx/>
              <a:defRPr sz="2400">
                <a:latin typeface="Arial"/>
                <a:ea typeface="Arial"/>
                <a:cs typeface="Arial"/>
                <a:sym typeface="Arial"/>
              </a:defRPr>
            </a:lvl3pPr>
            <a:lvl4pPr marL="1645920" indent="-274320">
              <a:spcBef>
                <a:spcPts val="500"/>
              </a:spcBef>
              <a:buFontTx/>
              <a:defRPr sz="2400">
                <a:latin typeface="Arial"/>
                <a:ea typeface="Arial"/>
                <a:cs typeface="Arial"/>
                <a:sym typeface="Arial"/>
              </a:defRPr>
            </a:lvl4pPr>
            <a:lvl5pPr marL="2103120" indent="-274320">
              <a:spcBef>
                <a:spcPts val="500"/>
              </a:spcBef>
              <a:buFontTx/>
              <a:defRPr sz="2400">
                <a:latin typeface="Arial"/>
                <a:ea typeface="Arial"/>
                <a:cs typeface="Arial"/>
                <a:sym typeface="Arial"/>
              </a:defRPr>
            </a:lvl5pPr>
          </a:lstStyle>
          <a:p>
            <a:pPr lvl="0">
              <a:defRPr sz="1800"/>
            </a:pPr>
            <a:r>
              <a:rPr sz="2400"/>
              <a:t>Body Level One</a:t>
            </a:r>
          </a:p>
          <a:p>
            <a:pPr lvl="1">
              <a:defRPr sz="1800"/>
            </a:pPr>
            <a:r>
              <a:rPr sz="2400"/>
              <a:t>Body Level Two</a:t>
            </a:r>
          </a:p>
          <a:p>
            <a:pPr lvl="2">
              <a:defRPr sz="1800"/>
            </a:pPr>
            <a:r>
              <a:rPr sz="2400"/>
              <a:t>Body Level Three</a:t>
            </a:r>
          </a:p>
          <a:p>
            <a:pPr lvl="3">
              <a:defRPr sz="1800"/>
            </a:pPr>
            <a:r>
              <a:rPr sz="2400"/>
              <a:t>Body Level Four</a:t>
            </a:r>
          </a:p>
          <a:p>
            <a:pPr lvl="4">
              <a:defRPr sz="1800"/>
            </a:pPr>
            <a:r>
              <a:rPr sz="2400"/>
              <a:t>Body Level Five</a:t>
            </a:r>
          </a:p>
        </p:txBody>
      </p:sp>
    </p:spTree>
    <p:extLst>
      <p:ext uri="{BB962C8B-B14F-4D97-AF65-F5344CB8AC3E}">
        <p14:creationId xmlns:p14="http://schemas.microsoft.com/office/powerpoint/2010/main" val="1364933786"/>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 Header">
    <p:spTree>
      <p:nvGrpSpPr>
        <p:cNvPr id="1" name=""/>
        <p:cNvGrpSpPr/>
        <p:nvPr/>
      </p:nvGrpSpPr>
      <p:grpSpPr>
        <a:xfrm>
          <a:off x="0" y="0"/>
          <a:ext cx="0" cy="0"/>
          <a:chOff x="0" y="0"/>
          <a:chExt cx="0" cy="0"/>
        </a:xfrm>
      </p:grpSpPr>
      <p:sp>
        <p:nvSpPr>
          <p:cNvPr id="14" name="Shape 14"/>
          <p:cNvSpPr>
            <a:spLocks noGrp="1"/>
          </p:cNvSpPr>
          <p:nvPr>
            <p:ph type="title"/>
          </p:nvPr>
        </p:nvSpPr>
        <p:spPr>
          <a:xfrm>
            <a:off x="963084" y="4406901"/>
            <a:ext cx="10363201" cy="1362075"/>
          </a:xfrm>
          <a:prstGeom prst="rect">
            <a:avLst/>
          </a:prstGeom>
        </p:spPr>
        <p:txBody>
          <a:bodyPr anchor="t"/>
          <a:lstStyle>
            <a:lvl1pPr algn="l">
              <a:defRPr sz="4000" b="1" cap="all"/>
            </a:lvl1pPr>
          </a:lstStyle>
          <a:p>
            <a:pPr lvl="0">
              <a:defRPr sz="1800" b="0" cap="none"/>
            </a:pPr>
            <a:r>
              <a:rPr sz="4000" b="1" cap="all"/>
              <a:t>Title Text</a:t>
            </a:r>
          </a:p>
        </p:txBody>
      </p:sp>
      <p:sp>
        <p:nvSpPr>
          <p:cNvPr id="15" name="Shape 15"/>
          <p:cNvSpPr>
            <a:spLocks noGrp="1"/>
          </p:cNvSpPr>
          <p:nvPr>
            <p:ph type="body" idx="1"/>
          </p:nvPr>
        </p:nvSpPr>
        <p:spPr>
          <a:xfrm>
            <a:off x="963084" y="2906713"/>
            <a:ext cx="10363201" cy="1500188"/>
          </a:xfrm>
          <a:prstGeom prst="rect">
            <a:avLst/>
          </a:prstGeom>
        </p:spPr>
        <p:txBody>
          <a:bodyPr anchor="b"/>
          <a:lstStyle>
            <a:lvl1pPr marL="0" indent="0">
              <a:spcBef>
                <a:spcPts val="400"/>
              </a:spcBef>
              <a:buSzTx/>
              <a:buFontTx/>
              <a:buNone/>
              <a:defRPr sz="2000">
                <a:solidFill>
                  <a:srgbClr val="888888"/>
                </a:solidFill>
              </a:defRPr>
            </a:lvl1pPr>
            <a:lvl2pPr marL="0" indent="457200">
              <a:spcBef>
                <a:spcPts val="400"/>
              </a:spcBef>
              <a:buSzTx/>
              <a:buFontTx/>
              <a:buNone/>
              <a:defRPr sz="2000">
                <a:solidFill>
                  <a:srgbClr val="888888"/>
                </a:solidFill>
              </a:defRPr>
            </a:lvl2pPr>
            <a:lvl3pPr marL="0" indent="914400">
              <a:spcBef>
                <a:spcPts val="400"/>
              </a:spcBef>
              <a:buSzTx/>
              <a:buFontTx/>
              <a:buNone/>
              <a:defRPr sz="2000">
                <a:solidFill>
                  <a:srgbClr val="888888"/>
                </a:solidFill>
              </a:defRPr>
            </a:lvl3pPr>
            <a:lvl4pPr marL="0" indent="1371600">
              <a:spcBef>
                <a:spcPts val="400"/>
              </a:spcBef>
              <a:buSzTx/>
              <a:buFontTx/>
              <a:buNone/>
              <a:defRPr sz="2000">
                <a:solidFill>
                  <a:srgbClr val="888888"/>
                </a:solidFill>
              </a:defRPr>
            </a:lvl4pPr>
            <a:lvl5pPr marL="0" indent="1828800">
              <a:spcBef>
                <a:spcPts val="400"/>
              </a:spcBef>
              <a:buSzTx/>
              <a:buFontTx/>
              <a:buNone/>
              <a:defRPr sz="2000">
                <a:solidFill>
                  <a:srgbClr val="888888"/>
                </a:solidFill>
              </a:defRPr>
            </a:lvl5pPr>
          </a:lstStyle>
          <a:p>
            <a:pPr lvl="0">
              <a:defRPr sz="1800">
                <a:solidFill>
                  <a:srgbClr val="000000"/>
                </a:solidFill>
              </a:defRPr>
            </a:pPr>
            <a:r>
              <a:rPr sz="2000">
                <a:solidFill>
                  <a:srgbClr val="888888"/>
                </a:solidFill>
              </a:rPr>
              <a:t>Body Level One</a:t>
            </a:r>
          </a:p>
          <a:p>
            <a:pPr lvl="1">
              <a:defRPr sz="1800">
                <a:solidFill>
                  <a:srgbClr val="000000"/>
                </a:solidFill>
              </a:defRPr>
            </a:pPr>
            <a:r>
              <a:rPr sz="2000">
                <a:solidFill>
                  <a:srgbClr val="888888"/>
                </a:solidFill>
              </a:rPr>
              <a:t>Body Level Two</a:t>
            </a:r>
          </a:p>
          <a:p>
            <a:pPr lvl="2">
              <a:defRPr sz="1800">
                <a:solidFill>
                  <a:srgbClr val="000000"/>
                </a:solidFill>
              </a:defRPr>
            </a:pPr>
            <a:r>
              <a:rPr sz="2000">
                <a:solidFill>
                  <a:srgbClr val="888888"/>
                </a:solidFill>
              </a:rPr>
              <a:t>Body Level Three</a:t>
            </a:r>
          </a:p>
          <a:p>
            <a:pPr lvl="3">
              <a:defRPr sz="1800">
                <a:solidFill>
                  <a:srgbClr val="000000"/>
                </a:solidFill>
              </a:defRPr>
            </a:pPr>
            <a:r>
              <a:rPr sz="2000">
                <a:solidFill>
                  <a:srgbClr val="888888"/>
                </a:solidFill>
              </a:rPr>
              <a:t>Body Level Four</a:t>
            </a:r>
          </a:p>
          <a:p>
            <a:pPr lvl="4">
              <a:defRPr sz="1800">
                <a:solidFill>
                  <a:srgbClr val="000000"/>
                </a:solidFill>
              </a:defRPr>
            </a:pPr>
            <a:r>
              <a:rPr sz="2000">
                <a:solidFill>
                  <a:srgbClr val="888888"/>
                </a:solidFill>
              </a:rPr>
              <a:t>Body Level Five</a:t>
            </a:r>
          </a:p>
        </p:txBody>
      </p:sp>
      <p:sp>
        <p:nvSpPr>
          <p:cNvPr id="16" name="Shape 16"/>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3409698997"/>
      </p:ext>
    </p:extLst>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wo Content">
    <p:spTree>
      <p:nvGrpSpPr>
        <p:cNvPr id="1" name=""/>
        <p:cNvGrpSpPr/>
        <p:nvPr/>
      </p:nvGrpSpPr>
      <p:grpSpPr>
        <a:xfrm>
          <a:off x="0" y="0"/>
          <a:ext cx="0" cy="0"/>
          <a:chOff x="0" y="0"/>
          <a:chExt cx="0" cy="0"/>
        </a:xfrm>
      </p:grpSpPr>
      <p:sp>
        <p:nvSpPr>
          <p:cNvPr id="18" name="Shape 18"/>
          <p:cNvSpPr>
            <a:spLocks noGrp="1"/>
          </p:cNvSpPr>
          <p:nvPr>
            <p:ph type="title"/>
          </p:nvPr>
        </p:nvSpPr>
        <p:spPr>
          <a:prstGeom prst="rect">
            <a:avLst/>
          </a:prstGeom>
        </p:spPr>
        <p:txBody>
          <a:bodyPr/>
          <a:lstStyle/>
          <a:p>
            <a:pPr lvl="0">
              <a:defRPr sz="1800"/>
            </a:pPr>
            <a:r>
              <a:rPr sz="4400"/>
              <a:t>Title Text</a:t>
            </a:r>
          </a:p>
        </p:txBody>
      </p:sp>
      <p:sp>
        <p:nvSpPr>
          <p:cNvPr id="19" name="Shape 19"/>
          <p:cNvSpPr>
            <a:spLocks noGrp="1"/>
          </p:cNvSpPr>
          <p:nvPr>
            <p:ph type="body" idx="1"/>
          </p:nvPr>
        </p:nvSpPr>
        <p:spPr>
          <a:xfrm>
            <a:off x="609600" y="1600200"/>
            <a:ext cx="5384800" cy="5257800"/>
          </a:xfrm>
          <a:prstGeom prst="rect">
            <a:avLst/>
          </a:prstGeom>
        </p:spPr>
        <p:txBody>
          <a:bodyPr/>
          <a:lstStyle>
            <a:lvl1pPr>
              <a:spcBef>
                <a:spcPts val="600"/>
              </a:spcBef>
              <a:defRPr sz="2800"/>
            </a:lvl1pPr>
            <a:lvl2pPr marL="790575" indent="-333375">
              <a:spcBef>
                <a:spcPts val="600"/>
              </a:spcBef>
              <a:defRPr sz="2800"/>
            </a:lvl2pPr>
            <a:lvl3pPr marL="1234439" indent="-320039">
              <a:spcBef>
                <a:spcPts val="600"/>
              </a:spcBef>
              <a:defRPr sz="2800"/>
            </a:lvl3pPr>
            <a:lvl4pPr marL="1727200" indent="-355600">
              <a:spcBef>
                <a:spcPts val="600"/>
              </a:spcBef>
              <a:defRPr sz="2800"/>
            </a:lvl4pPr>
            <a:lvl5pPr marL="2184400" indent="-355600">
              <a:spcBef>
                <a:spcPts val="600"/>
              </a:spcBef>
              <a:defRPr sz="2800"/>
            </a:lvl5pPr>
          </a:lstStyle>
          <a:p>
            <a:pPr lvl="0">
              <a:defRPr sz="1800"/>
            </a:pPr>
            <a:r>
              <a:rPr sz="2800"/>
              <a:t>Body Level One</a:t>
            </a:r>
          </a:p>
          <a:p>
            <a:pPr lvl="1">
              <a:defRPr sz="1800"/>
            </a:pPr>
            <a:r>
              <a:rPr sz="2800"/>
              <a:t>Body Level Two</a:t>
            </a:r>
          </a:p>
          <a:p>
            <a:pPr lvl="2">
              <a:defRPr sz="1800"/>
            </a:pPr>
            <a:r>
              <a:rPr sz="2800"/>
              <a:t>Body Level Three</a:t>
            </a:r>
          </a:p>
          <a:p>
            <a:pPr lvl="3">
              <a:defRPr sz="1800"/>
            </a:pPr>
            <a:r>
              <a:rPr sz="2800"/>
              <a:t>Body Level Four</a:t>
            </a:r>
          </a:p>
          <a:p>
            <a:pPr lvl="4">
              <a:defRPr sz="1800"/>
            </a:pPr>
            <a:r>
              <a:rPr sz="2800"/>
              <a:t>Body Level Five</a:t>
            </a:r>
          </a:p>
        </p:txBody>
      </p:sp>
      <p:sp>
        <p:nvSpPr>
          <p:cNvPr id="20" name="Shape 20"/>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122487145"/>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Comparison">
    <p:spTree>
      <p:nvGrpSpPr>
        <p:cNvPr id="1" name=""/>
        <p:cNvGrpSpPr/>
        <p:nvPr/>
      </p:nvGrpSpPr>
      <p:grpSpPr>
        <a:xfrm>
          <a:off x="0" y="0"/>
          <a:ext cx="0" cy="0"/>
          <a:chOff x="0" y="0"/>
          <a:chExt cx="0" cy="0"/>
        </a:xfrm>
      </p:grpSpPr>
      <p:sp>
        <p:nvSpPr>
          <p:cNvPr id="22" name="Shape 22"/>
          <p:cNvSpPr>
            <a:spLocks noGrp="1"/>
          </p:cNvSpPr>
          <p:nvPr>
            <p:ph type="title"/>
          </p:nvPr>
        </p:nvSpPr>
        <p:spPr>
          <a:xfrm>
            <a:off x="609600" y="256810"/>
            <a:ext cx="10972800" cy="1178656"/>
          </a:xfrm>
          <a:prstGeom prst="rect">
            <a:avLst/>
          </a:prstGeom>
        </p:spPr>
        <p:txBody>
          <a:bodyPr/>
          <a:lstStyle/>
          <a:p>
            <a:pPr lvl="0">
              <a:defRPr sz="1800"/>
            </a:pPr>
            <a:r>
              <a:rPr sz="4400"/>
              <a:t>Title Text</a:t>
            </a:r>
          </a:p>
        </p:txBody>
      </p:sp>
      <p:sp>
        <p:nvSpPr>
          <p:cNvPr id="23" name="Shape 23"/>
          <p:cNvSpPr>
            <a:spLocks noGrp="1"/>
          </p:cNvSpPr>
          <p:nvPr>
            <p:ph type="body" idx="1"/>
          </p:nvPr>
        </p:nvSpPr>
        <p:spPr>
          <a:xfrm>
            <a:off x="609600" y="1435466"/>
            <a:ext cx="5386917" cy="739411"/>
          </a:xfrm>
          <a:prstGeom prst="rect">
            <a:avLst/>
          </a:prstGeom>
        </p:spPr>
        <p:txBody>
          <a:bodyPr anchor="b"/>
          <a:lstStyle>
            <a:lvl1pPr marL="0" indent="0">
              <a:spcBef>
                <a:spcPts val="500"/>
              </a:spcBef>
              <a:buSzTx/>
              <a:buFontTx/>
              <a:buNone/>
              <a:defRPr sz="2400" b="1"/>
            </a:lvl1pPr>
            <a:lvl2pPr marL="0" indent="457200">
              <a:spcBef>
                <a:spcPts val="500"/>
              </a:spcBef>
              <a:buSzTx/>
              <a:buFontTx/>
              <a:buNone/>
              <a:defRPr sz="2400" b="1"/>
            </a:lvl2pPr>
            <a:lvl3pPr marL="0" indent="914400">
              <a:spcBef>
                <a:spcPts val="500"/>
              </a:spcBef>
              <a:buSzTx/>
              <a:buFontTx/>
              <a:buNone/>
              <a:defRPr sz="2400" b="1"/>
            </a:lvl3pPr>
            <a:lvl4pPr marL="0" indent="1371600">
              <a:spcBef>
                <a:spcPts val="500"/>
              </a:spcBef>
              <a:buSzTx/>
              <a:buFontTx/>
              <a:buNone/>
              <a:defRPr sz="2400" b="1"/>
            </a:lvl4pPr>
            <a:lvl5pPr marL="0" indent="1828800">
              <a:spcBef>
                <a:spcPts val="500"/>
              </a:spcBef>
              <a:buSzTx/>
              <a:buFontTx/>
              <a:buNone/>
              <a:defRPr sz="2400" b="1"/>
            </a:lvl5pPr>
          </a:lstStyle>
          <a:p>
            <a:pPr lvl="0">
              <a:defRPr sz="1800" b="0"/>
            </a:pPr>
            <a:r>
              <a:rPr sz="2400" b="1"/>
              <a:t>Body Level One</a:t>
            </a:r>
          </a:p>
          <a:p>
            <a:pPr lvl="1">
              <a:defRPr sz="1800" b="0"/>
            </a:pPr>
            <a:r>
              <a:rPr sz="2400" b="1"/>
              <a:t>Body Level Two</a:t>
            </a:r>
          </a:p>
          <a:p>
            <a:pPr lvl="2">
              <a:defRPr sz="1800" b="0"/>
            </a:pPr>
            <a:r>
              <a:rPr sz="2400" b="1"/>
              <a:t>Body Level Three</a:t>
            </a:r>
          </a:p>
          <a:p>
            <a:pPr lvl="3">
              <a:defRPr sz="1800" b="0"/>
            </a:pPr>
            <a:r>
              <a:rPr sz="2400" b="1"/>
              <a:t>Body Level Four</a:t>
            </a:r>
          </a:p>
          <a:p>
            <a:pPr lvl="4">
              <a:defRPr sz="1800" b="0"/>
            </a:pPr>
            <a:r>
              <a:rPr sz="2400" b="1"/>
              <a:t>Body Level Five</a:t>
            </a:r>
          </a:p>
        </p:txBody>
      </p:sp>
      <p:sp>
        <p:nvSpPr>
          <p:cNvPr id="24" name="Shape 24"/>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874655683"/>
      </p:ext>
    </p:extLst>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26" name="Shape 26"/>
          <p:cNvSpPr>
            <a:spLocks noGrp="1"/>
          </p:cNvSpPr>
          <p:nvPr>
            <p:ph type="title"/>
          </p:nvPr>
        </p:nvSpPr>
        <p:spPr>
          <a:prstGeom prst="rect">
            <a:avLst/>
          </a:prstGeom>
        </p:spPr>
        <p:txBody>
          <a:bodyPr/>
          <a:lstStyle/>
          <a:p>
            <a:pPr lvl="0">
              <a:defRPr sz="1800"/>
            </a:pPr>
            <a:r>
              <a:rPr sz="4400"/>
              <a:t>Title Text</a:t>
            </a:r>
          </a:p>
        </p:txBody>
      </p:sp>
      <p:sp>
        <p:nvSpPr>
          <p:cNvPr id="27" name="Shape 2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194466222"/>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29" name="Shape 29"/>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423869863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Content with Caption">
    <p:spTree>
      <p:nvGrpSpPr>
        <p:cNvPr id="1" name=""/>
        <p:cNvGrpSpPr/>
        <p:nvPr/>
      </p:nvGrpSpPr>
      <p:grpSpPr>
        <a:xfrm>
          <a:off x="0" y="0"/>
          <a:ext cx="0" cy="0"/>
          <a:chOff x="0" y="0"/>
          <a:chExt cx="0" cy="0"/>
        </a:xfrm>
      </p:grpSpPr>
      <p:sp>
        <p:nvSpPr>
          <p:cNvPr id="31" name="Shape 31"/>
          <p:cNvSpPr>
            <a:spLocks noGrp="1"/>
          </p:cNvSpPr>
          <p:nvPr>
            <p:ph type="title"/>
          </p:nvPr>
        </p:nvSpPr>
        <p:spPr>
          <a:xfrm>
            <a:off x="609600" y="0"/>
            <a:ext cx="4011085" cy="1435100"/>
          </a:xfrm>
          <a:prstGeom prst="rect">
            <a:avLst/>
          </a:prstGeom>
        </p:spPr>
        <p:txBody>
          <a:bodyPr anchor="b"/>
          <a:lstStyle>
            <a:lvl1pPr algn="l">
              <a:defRPr sz="2000" b="1"/>
            </a:lvl1pPr>
          </a:lstStyle>
          <a:p>
            <a:pPr lvl="0">
              <a:defRPr sz="1800" b="0"/>
            </a:pPr>
            <a:r>
              <a:rPr sz="2000" b="1"/>
              <a:t>Title Text</a:t>
            </a:r>
          </a:p>
        </p:txBody>
      </p:sp>
      <p:sp>
        <p:nvSpPr>
          <p:cNvPr id="32" name="Shape 32"/>
          <p:cNvSpPr>
            <a:spLocks noGrp="1"/>
          </p:cNvSpPr>
          <p:nvPr>
            <p:ph type="body" idx="1"/>
          </p:nvPr>
        </p:nvSpPr>
        <p:spPr>
          <a:xfrm>
            <a:off x="4766733" y="273050"/>
            <a:ext cx="6815667" cy="6584950"/>
          </a:xfrm>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33" name="Shape 33"/>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996468925"/>
      </p:ext>
    </p:extLst>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Picture with Caption">
    <p:spTree>
      <p:nvGrpSpPr>
        <p:cNvPr id="1" name=""/>
        <p:cNvGrpSpPr/>
        <p:nvPr/>
      </p:nvGrpSpPr>
      <p:grpSpPr>
        <a:xfrm>
          <a:off x="0" y="0"/>
          <a:ext cx="0" cy="0"/>
          <a:chOff x="0" y="0"/>
          <a:chExt cx="0" cy="0"/>
        </a:xfrm>
      </p:grpSpPr>
      <p:sp>
        <p:nvSpPr>
          <p:cNvPr id="35" name="Shape 35"/>
          <p:cNvSpPr>
            <a:spLocks noGrp="1"/>
          </p:cNvSpPr>
          <p:nvPr>
            <p:ph type="title"/>
          </p:nvPr>
        </p:nvSpPr>
        <p:spPr>
          <a:xfrm>
            <a:off x="2389718" y="4800600"/>
            <a:ext cx="7315201" cy="566738"/>
          </a:xfrm>
          <a:prstGeom prst="rect">
            <a:avLst/>
          </a:prstGeom>
        </p:spPr>
        <p:txBody>
          <a:bodyPr anchor="b"/>
          <a:lstStyle>
            <a:lvl1pPr algn="l">
              <a:defRPr sz="2000" b="1"/>
            </a:lvl1pPr>
          </a:lstStyle>
          <a:p>
            <a:pPr lvl="0">
              <a:defRPr sz="1800" b="0"/>
            </a:pPr>
            <a:r>
              <a:rPr sz="2000" b="1"/>
              <a:t>Title Text</a:t>
            </a:r>
          </a:p>
        </p:txBody>
      </p:sp>
      <p:sp>
        <p:nvSpPr>
          <p:cNvPr id="36" name="Shape 36"/>
          <p:cNvSpPr>
            <a:spLocks noGrp="1"/>
          </p:cNvSpPr>
          <p:nvPr>
            <p:ph type="body" idx="1"/>
          </p:nvPr>
        </p:nvSpPr>
        <p:spPr>
          <a:xfrm>
            <a:off x="2389718" y="5367338"/>
            <a:ext cx="7315201" cy="804863"/>
          </a:xfrm>
          <a:prstGeom prst="rect">
            <a:avLst/>
          </a:prstGeom>
        </p:spPr>
        <p:txBody>
          <a:bodyPr/>
          <a:lstStyle>
            <a:lvl1pPr marL="0" indent="0">
              <a:spcBef>
                <a:spcPts val="300"/>
              </a:spcBef>
              <a:buSzTx/>
              <a:buFontTx/>
              <a:buNone/>
              <a:defRPr sz="1400"/>
            </a:lvl1pPr>
            <a:lvl2pPr marL="0" indent="457200">
              <a:spcBef>
                <a:spcPts val="300"/>
              </a:spcBef>
              <a:buSzTx/>
              <a:buFontTx/>
              <a:buNone/>
              <a:defRPr sz="1400"/>
            </a:lvl2pPr>
            <a:lvl3pPr marL="0" indent="914400">
              <a:spcBef>
                <a:spcPts val="300"/>
              </a:spcBef>
              <a:buSzTx/>
              <a:buFontTx/>
              <a:buNone/>
              <a:defRPr sz="1400"/>
            </a:lvl3pPr>
            <a:lvl4pPr marL="0" indent="1371600">
              <a:spcBef>
                <a:spcPts val="300"/>
              </a:spcBef>
              <a:buSzTx/>
              <a:buFontTx/>
              <a:buNone/>
              <a:defRPr sz="1400"/>
            </a:lvl4pPr>
            <a:lvl5pPr marL="0" indent="1828800">
              <a:spcBef>
                <a:spcPts val="300"/>
              </a:spcBef>
              <a:buSzTx/>
              <a:buFontTx/>
              <a:buNone/>
              <a:defRPr sz="1400"/>
            </a:lvl5pPr>
          </a:lstStyle>
          <a:p>
            <a:pPr lvl="0">
              <a:defRPr sz="1800"/>
            </a:pPr>
            <a:r>
              <a:rPr sz="1400"/>
              <a:t>Body Level One</a:t>
            </a:r>
          </a:p>
          <a:p>
            <a:pPr lvl="1">
              <a:defRPr sz="1800"/>
            </a:pPr>
            <a:r>
              <a:rPr sz="1400"/>
              <a:t>Body Level Two</a:t>
            </a:r>
          </a:p>
          <a:p>
            <a:pPr lvl="2">
              <a:defRPr sz="1800"/>
            </a:pPr>
            <a:r>
              <a:rPr sz="1400"/>
              <a:t>Body Level Three</a:t>
            </a:r>
          </a:p>
          <a:p>
            <a:pPr lvl="3">
              <a:defRPr sz="1800"/>
            </a:pPr>
            <a:r>
              <a:rPr sz="1400"/>
              <a:t>Body Level Four</a:t>
            </a:r>
          </a:p>
          <a:p>
            <a:pPr lvl="4">
              <a:defRPr sz="1800"/>
            </a:pPr>
            <a:r>
              <a:rPr sz="1400"/>
              <a:t>Body Level Five</a:t>
            </a:r>
          </a:p>
        </p:txBody>
      </p:sp>
      <p:sp>
        <p:nvSpPr>
          <p:cNvPr id="37" name="Shape 37"/>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965493277"/>
      </p:ext>
    </p:extLst>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Title and Vertical Text">
    <p:spTree>
      <p:nvGrpSpPr>
        <p:cNvPr id="1" name=""/>
        <p:cNvGrpSpPr/>
        <p:nvPr/>
      </p:nvGrpSpPr>
      <p:grpSpPr>
        <a:xfrm>
          <a:off x="0" y="0"/>
          <a:ext cx="0" cy="0"/>
          <a:chOff x="0" y="0"/>
          <a:chExt cx="0" cy="0"/>
        </a:xfrm>
      </p:grpSpPr>
      <p:sp>
        <p:nvSpPr>
          <p:cNvPr id="39" name="Shape 39"/>
          <p:cNvSpPr>
            <a:spLocks noGrp="1"/>
          </p:cNvSpPr>
          <p:nvPr>
            <p:ph type="title"/>
          </p:nvPr>
        </p:nvSpPr>
        <p:spPr>
          <a:prstGeom prst="rect">
            <a:avLst/>
          </a:prstGeom>
        </p:spPr>
        <p:txBody>
          <a:bodyPr/>
          <a:lstStyle/>
          <a:p>
            <a:pPr lvl="0">
              <a:defRPr sz="1800"/>
            </a:pPr>
            <a:r>
              <a:rPr sz="4400"/>
              <a:t>Title Text</a:t>
            </a:r>
          </a:p>
        </p:txBody>
      </p:sp>
      <p:sp>
        <p:nvSpPr>
          <p:cNvPr id="40" name="Shape 40"/>
          <p:cNvSpPr>
            <a:spLocks noGrp="1"/>
          </p:cNvSpPr>
          <p:nvPr>
            <p:ph type="body" idx="1"/>
          </p:nvPr>
        </p:nvSpPr>
        <p:spPr>
          <a:prstGeom prst="rect">
            <a:avLst/>
          </a:prstGeom>
        </p:spPr>
        <p:txBody>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1" name="Shape 41"/>
          <p:cNvSpPr>
            <a:spLocks noGrp="1"/>
          </p:cNvSpPr>
          <p:nvPr>
            <p:ph type="sldNum" sz="quarter" idx="2"/>
          </p:nvPr>
        </p:nvSpPr>
        <p:spPr>
          <a:prstGeom prst="rect">
            <a:avLst/>
          </a:prstGeom>
        </p:spPr>
        <p:txBody>
          <a:bodyPr/>
          <a:lstStyle/>
          <a:p>
            <a:fld id="{86CB4B4D-7CA3-9044-876B-883B54F8677D}" type="slidenum">
              <a:rPr/>
              <a:pPr/>
              <a:t>‹#›</a:t>
            </a:fld>
            <a:endParaRPr/>
          </a:p>
        </p:txBody>
      </p:sp>
    </p:spTree>
    <p:extLst>
      <p:ext uri="{BB962C8B-B14F-4D97-AF65-F5344CB8AC3E}">
        <p14:creationId xmlns:p14="http://schemas.microsoft.com/office/powerpoint/2010/main" val="2529996650"/>
      </p:ext>
    </p:extLst>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609600" y="92077"/>
            <a:ext cx="10972800" cy="1508125"/>
          </a:xfrm>
          <a:prstGeom prst="rect">
            <a:avLst/>
          </a:prstGeom>
          <a:ln w="12700">
            <a:miter lim="400000"/>
          </a:ln>
          <a:extLst>
            <a:ext uri="{C572A759-6A51-4108-AA02-DFA0A04FC94B}">
              <ma14:wrappingTextBoxFlag xmlns="" xmlns:ma14="http://schemas.microsoft.com/office/mac/drawingml/2011/main" val="1"/>
            </a:ext>
          </a:extLst>
        </p:spPr>
        <p:txBody>
          <a:bodyPr lIns="45719" rIns="45719" anchor="ctr">
            <a:normAutofit/>
          </a:bodyPr>
          <a:lstStyle/>
          <a:p>
            <a:pPr lvl="0">
              <a:defRPr sz="1800"/>
            </a:pPr>
            <a:r>
              <a:rPr sz="4400"/>
              <a:t>Title Text</a:t>
            </a:r>
          </a:p>
        </p:txBody>
      </p:sp>
      <p:sp>
        <p:nvSpPr>
          <p:cNvPr id="3" name="Shape 3"/>
          <p:cNvSpPr>
            <a:spLocks noGrp="1"/>
          </p:cNvSpPr>
          <p:nvPr>
            <p:ph type="body" idx="1"/>
          </p:nvPr>
        </p:nvSpPr>
        <p:spPr>
          <a:xfrm>
            <a:off x="609600" y="1600200"/>
            <a:ext cx="10972800" cy="5257800"/>
          </a:xfrm>
          <a:prstGeom prst="rect">
            <a:avLst/>
          </a:prstGeom>
          <a:ln w="12700">
            <a:miter lim="400000"/>
          </a:ln>
          <a:extLst>
            <a:ext uri="{C572A759-6A51-4108-AA02-DFA0A04FC94B}">
              <ma14:wrappingTextBoxFlag xmlns="" xmlns:ma14="http://schemas.microsoft.com/office/mac/drawingml/2011/main" val="1"/>
            </a:ext>
          </a:extLst>
        </p:spPr>
        <p:txBody>
          <a:bodyPr lIns="45719" rIns="45719">
            <a:normAutofit/>
          </a:bodyPr>
          <a:lstStyle/>
          <a:p>
            <a:pPr lvl="0">
              <a:defRPr sz="1800"/>
            </a:pPr>
            <a:r>
              <a:rPr sz="3200"/>
              <a:t>Body Level One</a:t>
            </a:r>
          </a:p>
          <a:p>
            <a:pPr lvl="1">
              <a:defRPr sz="1800"/>
            </a:pPr>
            <a:r>
              <a:rPr sz="3200"/>
              <a:t>Body Level Two</a:t>
            </a:r>
          </a:p>
          <a:p>
            <a:pPr lvl="2">
              <a:defRPr sz="1800"/>
            </a:pPr>
            <a:r>
              <a:rPr sz="3200"/>
              <a:t>Body Level Three</a:t>
            </a:r>
          </a:p>
          <a:p>
            <a:pPr lvl="3">
              <a:defRPr sz="1800"/>
            </a:pPr>
            <a:r>
              <a:rPr sz="3200"/>
              <a:t>Body Level Four</a:t>
            </a:r>
          </a:p>
          <a:p>
            <a:pPr lvl="4">
              <a:defRPr sz="1800"/>
            </a:pPr>
            <a:r>
              <a:rPr sz="3200"/>
              <a:t>Body Level Five</a:t>
            </a:r>
          </a:p>
        </p:txBody>
      </p:sp>
      <p:sp>
        <p:nvSpPr>
          <p:cNvPr id="4" name="Shape 4"/>
          <p:cNvSpPr>
            <a:spLocks noGrp="1"/>
          </p:cNvSpPr>
          <p:nvPr>
            <p:ph type="sldNum" sz="quarter" idx="2"/>
          </p:nvPr>
        </p:nvSpPr>
        <p:spPr>
          <a:xfrm>
            <a:off x="8737600" y="6400414"/>
            <a:ext cx="2844800" cy="276999"/>
          </a:xfrm>
          <a:prstGeom prst="rect">
            <a:avLst/>
          </a:prstGeom>
          <a:ln w="12700">
            <a:miter lim="400000"/>
          </a:ln>
        </p:spPr>
        <p:txBody>
          <a:bodyPr lIns="45719" rIns="45719" anchor="ctr">
            <a:spAutoFit/>
          </a:bodyPr>
          <a:lstStyle>
            <a:lvl1pPr algn="r">
              <a:defRPr sz="1200">
                <a:solidFill>
                  <a:srgbClr val="888888"/>
                </a:solidFill>
              </a:defRPr>
            </a:lvl1pPr>
          </a:lstStyle>
          <a:p>
            <a:fld id="{86CB4B4D-7CA3-9044-876B-883B54F8677D}" type="slidenum">
              <a:rPr kern="0">
                <a:latin typeface="Calibri"/>
                <a:sym typeface="Calibri"/>
              </a:rPr>
              <a:pPr/>
              <a:t>‹#›</a:t>
            </a:fld>
            <a:endParaRPr kern="0">
              <a:latin typeface="Calibri"/>
              <a:sym typeface="Calibri"/>
            </a:endParaRPr>
          </a:p>
        </p:txBody>
      </p:sp>
    </p:spTree>
    <p:extLst>
      <p:ext uri="{BB962C8B-B14F-4D97-AF65-F5344CB8AC3E}">
        <p14:creationId xmlns:p14="http://schemas.microsoft.com/office/powerpoint/2010/main" val="2526447374"/>
      </p:ext>
    </p:extLst>
  </p:cSld>
  <p:clrMap bg1="lt1" tx1="dk1" bg2="lt2" tx2="dk2" accent1="accent1" accent2="accent2" accent3="accent3" accent4="accent4" accent5="accent5" accent6="accent6" hlink="hlink" folHlink="folHlink"/>
  <p:sldLayoutIdLst>
    <p:sldLayoutId id="2147483675"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5" r:id="rId10"/>
    <p:sldLayoutId id="2147483686" r:id="rId11"/>
    <p:sldLayoutId id="2147483689" r:id="rId12"/>
    <p:sldLayoutId id="2147483690" r:id="rId13"/>
    <p:sldLayoutId id="2147483691" r:id="rId14"/>
  </p:sldLayoutIdLst>
  <p:transition spd="med"/>
  <p:hf hdr="0" dt="0"/>
  <p:txStyles>
    <p:titleStyle>
      <a:lvl1pPr algn="ctr">
        <a:defRPr sz="4400">
          <a:latin typeface="Calibri"/>
          <a:ea typeface="Calibri"/>
          <a:cs typeface="Calibri"/>
          <a:sym typeface="Calibri"/>
        </a:defRPr>
      </a:lvl1pPr>
      <a:lvl2pPr algn="ctr">
        <a:defRPr sz="4400">
          <a:latin typeface="Calibri"/>
          <a:ea typeface="Calibri"/>
          <a:cs typeface="Calibri"/>
          <a:sym typeface="Calibri"/>
        </a:defRPr>
      </a:lvl2pPr>
      <a:lvl3pPr algn="ctr">
        <a:defRPr sz="4400">
          <a:latin typeface="Calibri"/>
          <a:ea typeface="Calibri"/>
          <a:cs typeface="Calibri"/>
          <a:sym typeface="Calibri"/>
        </a:defRPr>
      </a:lvl3pPr>
      <a:lvl4pPr algn="ctr">
        <a:defRPr sz="4400">
          <a:latin typeface="Calibri"/>
          <a:ea typeface="Calibri"/>
          <a:cs typeface="Calibri"/>
          <a:sym typeface="Calibri"/>
        </a:defRPr>
      </a:lvl4pPr>
      <a:lvl5pPr algn="ctr">
        <a:defRPr sz="4400">
          <a:latin typeface="Calibri"/>
          <a:ea typeface="Calibri"/>
          <a:cs typeface="Calibri"/>
          <a:sym typeface="Calibri"/>
        </a:defRPr>
      </a:lvl5pPr>
      <a:lvl6pPr algn="ctr">
        <a:defRPr sz="4400">
          <a:latin typeface="Calibri"/>
          <a:ea typeface="Calibri"/>
          <a:cs typeface="Calibri"/>
          <a:sym typeface="Calibri"/>
        </a:defRPr>
      </a:lvl6pPr>
      <a:lvl7pPr algn="ctr">
        <a:defRPr sz="4400">
          <a:latin typeface="Calibri"/>
          <a:ea typeface="Calibri"/>
          <a:cs typeface="Calibri"/>
          <a:sym typeface="Calibri"/>
        </a:defRPr>
      </a:lvl7pPr>
      <a:lvl8pPr algn="ctr">
        <a:defRPr sz="4400">
          <a:latin typeface="Calibri"/>
          <a:ea typeface="Calibri"/>
          <a:cs typeface="Calibri"/>
          <a:sym typeface="Calibri"/>
        </a:defRPr>
      </a:lvl8pPr>
      <a:lvl9pPr algn="ctr">
        <a:defRPr sz="4400">
          <a:latin typeface="Calibri"/>
          <a:ea typeface="Calibri"/>
          <a:cs typeface="Calibri"/>
          <a:sym typeface="Calibri"/>
        </a:defRPr>
      </a:lvl9pPr>
    </p:titleStyle>
    <p:bodyStyle>
      <a:lvl1pPr marL="342900" indent="-342900">
        <a:spcBef>
          <a:spcPts val="700"/>
        </a:spcBef>
        <a:buSzPct val="100000"/>
        <a:buFont typeface="Arial"/>
        <a:buChar char="•"/>
        <a:defRPr sz="3200">
          <a:latin typeface="Calibri"/>
          <a:ea typeface="Calibri"/>
          <a:cs typeface="Calibri"/>
          <a:sym typeface="Calibri"/>
        </a:defRPr>
      </a:lvl1pPr>
      <a:lvl2pPr marL="783771" indent="-326571">
        <a:spcBef>
          <a:spcPts val="700"/>
        </a:spcBef>
        <a:buSzPct val="100000"/>
        <a:buFont typeface="Arial"/>
        <a:buChar char="–"/>
        <a:defRPr sz="3200">
          <a:latin typeface="Calibri"/>
          <a:ea typeface="Calibri"/>
          <a:cs typeface="Calibri"/>
          <a:sym typeface="Calibri"/>
        </a:defRPr>
      </a:lvl2pPr>
      <a:lvl3pPr marL="1219200" indent="-304800">
        <a:spcBef>
          <a:spcPts val="700"/>
        </a:spcBef>
        <a:buSzPct val="100000"/>
        <a:buFont typeface="Arial"/>
        <a:buChar char="•"/>
        <a:defRPr sz="3200">
          <a:latin typeface="Calibri"/>
          <a:ea typeface="Calibri"/>
          <a:cs typeface="Calibri"/>
          <a:sym typeface="Calibri"/>
        </a:defRPr>
      </a:lvl3pPr>
      <a:lvl4pPr marL="1737360" indent="-365760">
        <a:spcBef>
          <a:spcPts val="700"/>
        </a:spcBef>
        <a:buSzPct val="100000"/>
        <a:buFont typeface="Arial"/>
        <a:buChar char="–"/>
        <a:defRPr sz="3200">
          <a:latin typeface="Calibri"/>
          <a:ea typeface="Calibri"/>
          <a:cs typeface="Calibri"/>
          <a:sym typeface="Calibri"/>
        </a:defRPr>
      </a:lvl4pPr>
      <a:lvl5pPr marL="2194560" indent="-365760">
        <a:spcBef>
          <a:spcPts val="700"/>
        </a:spcBef>
        <a:buSzPct val="100000"/>
        <a:buFont typeface="Arial"/>
        <a:buChar char="»"/>
        <a:defRPr sz="3200">
          <a:latin typeface="Calibri"/>
          <a:ea typeface="Calibri"/>
          <a:cs typeface="Calibri"/>
          <a:sym typeface="Calibri"/>
        </a:defRPr>
      </a:lvl5pPr>
      <a:lvl6pPr marL="2651760" indent="-365760">
        <a:spcBef>
          <a:spcPts val="700"/>
        </a:spcBef>
        <a:buSzPct val="100000"/>
        <a:buFont typeface="Arial"/>
        <a:buChar char="•"/>
        <a:defRPr sz="3200">
          <a:latin typeface="Calibri"/>
          <a:ea typeface="Calibri"/>
          <a:cs typeface="Calibri"/>
          <a:sym typeface="Calibri"/>
        </a:defRPr>
      </a:lvl6pPr>
      <a:lvl7pPr marL="3108960" indent="-365760">
        <a:spcBef>
          <a:spcPts val="700"/>
        </a:spcBef>
        <a:buSzPct val="100000"/>
        <a:buFont typeface="Arial"/>
        <a:buChar char="•"/>
        <a:defRPr sz="3200">
          <a:latin typeface="Calibri"/>
          <a:ea typeface="Calibri"/>
          <a:cs typeface="Calibri"/>
          <a:sym typeface="Calibri"/>
        </a:defRPr>
      </a:lvl7pPr>
      <a:lvl8pPr marL="3566159" indent="-365759">
        <a:spcBef>
          <a:spcPts val="700"/>
        </a:spcBef>
        <a:buSzPct val="100000"/>
        <a:buFont typeface="Arial"/>
        <a:buChar char="•"/>
        <a:defRPr sz="3200">
          <a:latin typeface="Calibri"/>
          <a:ea typeface="Calibri"/>
          <a:cs typeface="Calibri"/>
          <a:sym typeface="Calibri"/>
        </a:defRPr>
      </a:lvl8pPr>
      <a:lvl9pPr marL="4023359" indent="-365759">
        <a:spcBef>
          <a:spcPts val="700"/>
        </a:spcBef>
        <a:buSzPct val="100000"/>
        <a:buFont typeface="Arial"/>
        <a:buChar char="•"/>
        <a:defRPr sz="3200">
          <a:latin typeface="Calibri"/>
          <a:ea typeface="Calibri"/>
          <a:cs typeface="Calibri"/>
          <a:sym typeface="Calibri"/>
        </a:defRPr>
      </a:lvl9pPr>
    </p:bodyStyle>
    <p:otherStyle>
      <a:lvl1pPr algn="r">
        <a:defRPr sz="1200">
          <a:solidFill>
            <a:schemeClr val="tx1"/>
          </a:solidFill>
          <a:latin typeface="+mn-lt"/>
          <a:ea typeface="+mn-ea"/>
          <a:cs typeface="+mn-cs"/>
          <a:sym typeface="Calibri"/>
        </a:defRPr>
      </a:lvl1pPr>
      <a:lvl2pPr indent="457200" algn="r">
        <a:defRPr sz="1200">
          <a:solidFill>
            <a:schemeClr val="tx1"/>
          </a:solidFill>
          <a:latin typeface="+mn-lt"/>
          <a:ea typeface="+mn-ea"/>
          <a:cs typeface="+mn-cs"/>
          <a:sym typeface="Calibri"/>
        </a:defRPr>
      </a:lvl2pPr>
      <a:lvl3pPr indent="914400" algn="r">
        <a:defRPr sz="1200">
          <a:solidFill>
            <a:schemeClr val="tx1"/>
          </a:solidFill>
          <a:latin typeface="+mn-lt"/>
          <a:ea typeface="+mn-ea"/>
          <a:cs typeface="+mn-cs"/>
          <a:sym typeface="Calibri"/>
        </a:defRPr>
      </a:lvl3pPr>
      <a:lvl4pPr indent="1371600" algn="r">
        <a:defRPr sz="1200">
          <a:solidFill>
            <a:schemeClr val="tx1"/>
          </a:solidFill>
          <a:latin typeface="+mn-lt"/>
          <a:ea typeface="+mn-ea"/>
          <a:cs typeface="+mn-cs"/>
          <a:sym typeface="Calibri"/>
        </a:defRPr>
      </a:lvl4pPr>
      <a:lvl5pPr indent="1828800" algn="r">
        <a:defRPr sz="1200">
          <a:solidFill>
            <a:schemeClr val="tx1"/>
          </a:solidFill>
          <a:latin typeface="+mn-lt"/>
          <a:ea typeface="+mn-ea"/>
          <a:cs typeface="+mn-cs"/>
          <a:sym typeface="Calibri"/>
        </a:defRPr>
      </a:lvl5pPr>
      <a:lvl6pPr indent="2286000" algn="r">
        <a:defRPr sz="1200">
          <a:solidFill>
            <a:schemeClr val="tx1"/>
          </a:solidFill>
          <a:latin typeface="+mn-lt"/>
          <a:ea typeface="+mn-ea"/>
          <a:cs typeface="+mn-cs"/>
          <a:sym typeface="Calibri"/>
        </a:defRPr>
      </a:lvl6pPr>
      <a:lvl7pPr indent="2743200" algn="r">
        <a:defRPr sz="1200">
          <a:solidFill>
            <a:schemeClr val="tx1"/>
          </a:solidFill>
          <a:latin typeface="+mn-lt"/>
          <a:ea typeface="+mn-ea"/>
          <a:cs typeface="+mn-cs"/>
          <a:sym typeface="Calibri"/>
        </a:defRPr>
      </a:lvl7pPr>
      <a:lvl8pPr indent="3200400" algn="r">
        <a:defRPr sz="1200">
          <a:solidFill>
            <a:schemeClr val="tx1"/>
          </a:solidFill>
          <a:latin typeface="+mn-lt"/>
          <a:ea typeface="+mn-ea"/>
          <a:cs typeface="+mn-cs"/>
          <a:sym typeface="Calibri"/>
        </a:defRPr>
      </a:lvl8pPr>
      <a:lvl9pPr indent="3657600" algn="r">
        <a:defRPr sz="1200">
          <a:solidFill>
            <a:schemeClr val="tx1"/>
          </a:solidFill>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hyperlink" Target="http://johndoe.s3.amazonaws.com/resume.doc" TargetMode="Externa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jpeg"/><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6.png"/></Relationships>
</file>

<file path=ppt/slides/_rels/slide20.xml.rels><?xml version="1.0" encoding="UTF-8" standalone="yes"?>
<Relationships xmlns="http://schemas.openxmlformats.org/package/2006/relationships"><Relationship Id="rId3" Type="http://schemas.openxmlformats.org/officeDocument/2006/relationships/hyperlink" Target="https://console.aws.amazon.com/s3/home" TargetMode="External"/><Relationship Id="rId2" Type="http://schemas.openxmlformats.org/officeDocument/2006/relationships/hyperlink" Target="http://aws.amazon.com/s3/"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hyperlink" Target="https://aws.amazon.com/what-is-cloud-computing/" TargetMode="Externa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2" Type="http://schemas.openxmlformats.org/officeDocument/2006/relationships/customXml" Target="../ink/ink1.xml"/><Relationship Id="rId1" Type="http://schemas.openxmlformats.org/officeDocument/2006/relationships/slideLayout" Target="../slideLayouts/slideLayout13.xml"/><Relationship Id="rId5" Type="http://schemas.openxmlformats.org/officeDocument/2006/relationships/image" Target="../media/image32.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3.xml"/></Relationships>
</file>

<file path=ppt/slides/_rels/slide48.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3" Type="http://schemas.openxmlformats.org/officeDocument/2006/relationships/hyperlink" Target="https://youtu.be/wzVSGGg4fsY?list=PLvvQ7qimTOkmJFGS_uYlOA423PlvVmxOg" TargetMode="External"/><Relationship Id="rId2" Type="http://schemas.openxmlformats.org/officeDocument/2006/relationships/hyperlink" Target="https://youtu.be/x5tuyzwq16k?list=PLvvQ7qimTOkmJFGS_uYlOA423PlvVmxOg" TargetMode="External"/><Relationship Id="rId1" Type="http://schemas.openxmlformats.org/officeDocument/2006/relationships/slideLayout" Target="../slideLayouts/slideLayout13.xml"/><Relationship Id="rId5" Type="http://schemas.openxmlformats.org/officeDocument/2006/relationships/hyperlink" Target="https://youtu.be/QFkfSgjJddI?list=PLvvQ7qimTOkmJFGS_uYlOA423PlvVmxOg" TargetMode="External"/><Relationship Id="rId4" Type="http://schemas.openxmlformats.org/officeDocument/2006/relationships/hyperlink" Target="https://youtu.be/G1ZY4RorBiw?list=PLvvQ7qimTOkmJFGS_uYlOA423PlvVmxOg" TargetMode="Externa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70.xml.rels><?xml version="1.0" encoding="UTF-8" standalone="yes"?>
<Relationships xmlns="http://schemas.openxmlformats.org/package/2006/relationships"><Relationship Id="rId8" Type="http://schemas.openxmlformats.org/officeDocument/2006/relationships/image" Target="../media/image210.emf"/><Relationship Id="rId3" Type="http://schemas.openxmlformats.org/officeDocument/2006/relationships/customXml" Target="../ink/ink2.xml"/><Relationship Id="rId7" Type="http://schemas.openxmlformats.org/officeDocument/2006/relationships/customXml" Target="../ink/ink3.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image" Target="../media/image200.emf"/><Relationship Id="rId10" Type="http://schemas.openxmlformats.org/officeDocument/2006/relationships/image" Target="../media/image220.emf"/><Relationship Id="rId9" Type="http://schemas.openxmlformats.org/officeDocument/2006/relationships/customXml" Target="../ink/ink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3" Type="http://schemas.openxmlformats.org/officeDocument/2006/relationships/hyperlink" Target="https://ieeexplore.ieee.org/stamp/stamp.jsp?tp=&amp;arnumber=5071905" TargetMode="External"/><Relationship Id="rId2" Type="http://schemas.openxmlformats.org/officeDocument/2006/relationships/hyperlink" Target="https://docs.microsoft.com/en-us/previous-versions/windows/it-pro/windows-server-2012-r2-and-2012/hh831656(v=ws.11)" TargetMode="Externa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 name="Shape 74"/>
          <p:cNvSpPr/>
          <p:nvPr/>
        </p:nvSpPr>
        <p:spPr>
          <a:xfrm>
            <a:off x="419100" y="104312"/>
            <a:ext cx="6019800" cy="954107"/>
          </a:xfrm>
          <a:prstGeom prst="rect">
            <a:avLst/>
          </a:prstGeom>
          <a:ln w="12700">
            <a:miter lim="400000"/>
          </a:ln>
          <a:extLst>
            <a:ext uri="{C572A759-6A51-4108-AA02-DFA0A04FC94B}">
              <ma14:wrappingTextBoxFlag xmlns="" xmlns:ma14="http://schemas.microsoft.com/office/mac/drawingml/2011/main" val="1"/>
            </a:ext>
          </a:extLst>
        </p:spPr>
        <p:txBody>
          <a:bodyPr lIns="0" tIns="0" rIns="0" bIns="0" anchor="ctr">
            <a:spAutoFit/>
          </a:bodyPr>
          <a:lstStyle/>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sz="4400" b="1" kern="0" dirty="0">
                <a:solidFill>
                  <a:srgbClr val="FFFFFF"/>
                </a:solidFill>
                <a:latin typeface="Calibri"/>
                <a:sym typeface="Calibri"/>
              </a:rPr>
              <a:t>Cloud Computing</a:t>
            </a:r>
          </a:p>
          <a:p>
            <a:pPr>
              <a:tabLst>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US" dirty="0">
                <a:solidFill>
                  <a:schemeClr val="tx2"/>
                </a:solidFill>
              </a:rPr>
              <a:t>CSI ZG527 / SS ZG527 / SE ZG527</a:t>
            </a:r>
            <a:endParaRPr sz="2400" b="1" kern="0" dirty="0">
              <a:solidFill>
                <a:schemeClr val="tx2"/>
              </a:solidFill>
              <a:latin typeface="Calibri"/>
              <a:sym typeface="Calibri"/>
            </a:endParaRPr>
          </a:p>
        </p:txBody>
      </p:sp>
      <p:sp>
        <p:nvSpPr>
          <p:cNvPr id="76" name="Shape 76"/>
          <p:cNvSpPr/>
          <p:nvPr/>
        </p:nvSpPr>
        <p:spPr>
          <a:xfrm>
            <a:off x="2590800" y="6488112"/>
            <a:ext cx="1676400" cy="369332"/>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lvl1pPr>
              <a:defRPr b="1">
                <a:solidFill>
                  <a:srgbClr val="FFFF00"/>
                </a:solidFill>
              </a:defRPr>
            </a:lvl1pPr>
          </a:lstStyle>
          <a:p>
            <a:pPr>
              <a:defRPr b="0">
                <a:solidFill>
                  <a:srgbClr val="000000"/>
                </a:solidFill>
              </a:defRPr>
            </a:pPr>
            <a:endParaRPr kern="0" dirty="0">
              <a:latin typeface="Calibri"/>
              <a:sym typeface="Calibri"/>
            </a:endParaRPr>
          </a:p>
        </p:txBody>
      </p:sp>
      <p:sp>
        <p:nvSpPr>
          <p:cNvPr id="2" name="TextBox 1"/>
          <p:cNvSpPr txBox="1"/>
          <p:nvPr/>
        </p:nvSpPr>
        <p:spPr>
          <a:xfrm>
            <a:off x="3585028" y="3672114"/>
            <a:ext cx="6981371" cy="113877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kumimoji="0" lang="en-US" sz="2800" b="1" i="0" u="none" strike="noStrike" cap="none" spc="0" normalizeH="0" baseline="0" dirty="0">
                <a:ln>
                  <a:noFill/>
                </a:ln>
                <a:solidFill>
                  <a:schemeClr val="bg1"/>
                </a:solidFill>
                <a:effectLst/>
                <a:uFillTx/>
                <a:latin typeface="Calibri"/>
                <a:ea typeface="Calibri"/>
                <a:cs typeface="Calibri"/>
                <a:sym typeface="Calibri"/>
              </a:rPr>
              <a:t>Module</a:t>
            </a:r>
            <a:r>
              <a:rPr kumimoji="0" lang="en-US" sz="2800" b="1" i="0" u="none" strike="noStrike" cap="none" spc="0" normalizeH="0" dirty="0">
                <a:ln>
                  <a:noFill/>
                </a:ln>
                <a:solidFill>
                  <a:schemeClr val="bg1"/>
                </a:solidFill>
                <a:effectLst/>
                <a:uFillTx/>
                <a:latin typeface="Calibri"/>
                <a:ea typeface="Calibri"/>
                <a:cs typeface="Calibri"/>
                <a:sym typeface="Calibri"/>
              </a:rPr>
              <a:t> 3</a:t>
            </a:r>
          </a:p>
          <a:p>
            <a:pPr lvl="0" latinLnBrk="1" hangingPunct="0"/>
            <a:r>
              <a:rPr kumimoji="0" lang="en-US" sz="1600" b="0" i="0" u="none" strike="noStrike" cap="none" spc="0" normalizeH="0" dirty="0">
                <a:ln>
                  <a:noFill/>
                </a:ln>
                <a:solidFill>
                  <a:schemeClr val="bg1"/>
                </a:solidFill>
                <a:effectLst/>
                <a:uFillTx/>
                <a:latin typeface="Calibri"/>
                <a:ea typeface="Calibri"/>
                <a:cs typeface="Calibri"/>
                <a:sym typeface="Calibri"/>
              </a:rPr>
              <a:t> </a:t>
            </a:r>
            <a:r>
              <a:rPr lang="en-US" sz="2800" b="1" dirty="0">
                <a:solidFill>
                  <a:schemeClr val="bg1"/>
                </a:solidFill>
                <a:sym typeface="Calibri"/>
              </a:rPr>
              <a:t>Infrastructure as a Service</a:t>
            </a:r>
            <a:endParaRPr lang="en-IN" sz="1400" dirty="0">
              <a:solidFill>
                <a:schemeClr val="bg1"/>
              </a:solidFill>
            </a:endParaRPr>
          </a:p>
          <a:p>
            <a:pPr marL="0" marR="0" indent="0" algn="l" defTabSz="914400" rtl="0" fontAlgn="auto" latinLnBrk="1" hangingPunct="0">
              <a:lnSpc>
                <a:spcPct val="100000"/>
              </a:lnSpc>
              <a:spcBef>
                <a:spcPts val="0"/>
              </a:spcBef>
              <a:spcAft>
                <a:spcPts val="0"/>
              </a:spcAft>
              <a:buClrTx/>
              <a:buSzTx/>
              <a:buFontTx/>
              <a:buNone/>
              <a:tabLst/>
            </a:pPr>
            <a:endParaRPr kumimoji="0" lang="en-IN" sz="12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815428807"/>
      </p:ext>
    </p:extLst>
  </p:cSld>
  <p:clrMapOvr>
    <a:masterClrMapping/>
  </p:clrMapOvr>
  <p:transition spd="med"/>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smtClean="0"/>
              <a:t>Enterprises </a:t>
            </a:r>
            <a:r>
              <a:rPr lang="en-US" dirty="0"/>
              <a:t>have varied requirements for data, </a:t>
            </a:r>
            <a:r>
              <a:rPr lang="en-US" b="1" dirty="0"/>
              <a:t>including structured data in relational databases</a:t>
            </a:r>
            <a:r>
              <a:rPr lang="en-US" dirty="0"/>
              <a:t> that power an e-commerce business, or </a:t>
            </a:r>
            <a:r>
              <a:rPr lang="en-US" b="1" dirty="0"/>
              <a:t>documents that capture unstructured data</a:t>
            </a:r>
            <a:r>
              <a:rPr lang="en-US" dirty="0"/>
              <a:t> about business processes, </a:t>
            </a:r>
            <a:r>
              <a:rPr lang="en-IN" dirty="0"/>
              <a:t>plans and visions.</a:t>
            </a:r>
          </a:p>
          <a:p>
            <a:pPr>
              <a:buFont typeface="Arial" panose="020B0604020202020204" pitchFamily="34" charset="0"/>
              <a:buChar char="•"/>
            </a:pPr>
            <a:r>
              <a:rPr lang="en-US" dirty="0"/>
              <a:t>Enterprises may also need to store objects on behalf of their customers, like an </a:t>
            </a:r>
            <a:r>
              <a:rPr lang="en-US" b="1" dirty="0"/>
              <a:t>online photo album or a collaborative document </a:t>
            </a:r>
            <a:r>
              <a:rPr lang="en-US" dirty="0"/>
              <a:t>editing platform.</a:t>
            </a:r>
          </a:p>
          <a:p>
            <a:pPr>
              <a:buFont typeface="Arial" panose="020B0604020202020204" pitchFamily="34" charset="0"/>
              <a:buChar char="•"/>
            </a:pPr>
            <a:r>
              <a:rPr lang="en-US" dirty="0"/>
              <a:t>Further, some of the data may be </a:t>
            </a:r>
            <a:r>
              <a:rPr lang="en-US" b="1" dirty="0"/>
              <a:t>confidential and must be protected</a:t>
            </a:r>
            <a:r>
              <a:rPr lang="en-US" dirty="0"/>
              <a:t>, while</a:t>
            </a:r>
          </a:p>
          <a:p>
            <a:r>
              <a:rPr lang="en-US" dirty="0"/>
              <a:t>others data should be easily shareable.</a:t>
            </a:r>
          </a:p>
          <a:p>
            <a:pPr>
              <a:buFont typeface="Arial" panose="020B0604020202020204" pitchFamily="34" charset="0"/>
              <a:buChar char="•"/>
            </a:pPr>
            <a:r>
              <a:rPr lang="en-US" dirty="0"/>
              <a:t>In all cases, </a:t>
            </a:r>
            <a:r>
              <a:rPr lang="en-US" b="1" dirty="0"/>
              <a:t>business critical data should be secure and available </a:t>
            </a:r>
            <a:r>
              <a:rPr lang="en-US" dirty="0"/>
              <a:t>on demand in the face of hardware and software failures, network partitions and inevitable user errors.</a:t>
            </a:r>
            <a:endParaRPr lang="en-IN" dirty="0"/>
          </a:p>
        </p:txBody>
      </p:sp>
      <p:sp>
        <p:nvSpPr>
          <p:cNvPr id="3" name="Content Placeholder 2"/>
          <p:cNvSpPr>
            <a:spLocks noGrp="1"/>
          </p:cNvSpPr>
          <p:nvPr>
            <p:ph sz="quarter" idx="10"/>
          </p:nvPr>
        </p:nvSpPr>
        <p:spPr>
          <a:xfrm>
            <a:off x="406399" y="152400"/>
            <a:ext cx="10697029" cy="1143000"/>
          </a:xfrm>
        </p:spPr>
        <p:txBody>
          <a:bodyPr>
            <a:normAutofit/>
          </a:bodyPr>
          <a:lstStyle/>
          <a:p>
            <a:r>
              <a:rPr lang="en-US" sz="3200" dirty="0"/>
              <a:t>Different types of </a:t>
            </a:r>
            <a:r>
              <a:rPr lang="en-US" sz="3200" dirty="0" smtClean="0"/>
              <a:t>Data</a:t>
            </a:r>
            <a:endParaRPr lang="en-IN" sz="3200" dirty="0"/>
          </a:p>
        </p:txBody>
      </p:sp>
    </p:spTree>
    <p:extLst>
      <p:ext uri="{BB962C8B-B14F-4D97-AF65-F5344CB8AC3E}">
        <p14:creationId xmlns:p14="http://schemas.microsoft.com/office/powerpoint/2010/main" val="16322100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1" dirty="0"/>
              <a:t>Simple Storage Service </a:t>
            </a:r>
            <a:r>
              <a:rPr lang="en-US" dirty="0"/>
              <a:t>(</a:t>
            </a:r>
            <a:r>
              <a:rPr lang="en-US" b="1" dirty="0"/>
              <a:t>S3</a:t>
            </a:r>
            <a:r>
              <a:rPr lang="en-US" dirty="0"/>
              <a:t>): An object store</a:t>
            </a:r>
          </a:p>
          <a:p>
            <a:pPr>
              <a:buFont typeface="Arial" panose="020B0604020202020204" pitchFamily="34" charset="0"/>
              <a:buChar char="•"/>
            </a:pPr>
            <a:r>
              <a:rPr lang="en-IN" b="1" dirty="0" err="1"/>
              <a:t>SimpleDB</a:t>
            </a:r>
            <a:r>
              <a:rPr lang="en-IN" dirty="0"/>
              <a:t>: A Key-value store</a:t>
            </a:r>
          </a:p>
          <a:p>
            <a:pPr>
              <a:buFont typeface="Arial" panose="020B0604020202020204" pitchFamily="34" charset="0"/>
              <a:buChar char="•"/>
            </a:pPr>
            <a:r>
              <a:rPr lang="en-IN" b="1" dirty="0"/>
              <a:t>Relational Database Service (RDS): </a:t>
            </a:r>
            <a:r>
              <a:rPr lang="en-IN" dirty="0"/>
              <a:t>MySQL </a:t>
            </a:r>
            <a:r>
              <a:rPr lang="en-IN" dirty="0" smtClean="0"/>
              <a:t>instance</a:t>
            </a:r>
          </a:p>
          <a:p>
            <a:pPr marL="0" indent="0"/>
            <a:r>
              <a:rPr lang="en-US" dirty="0" smtClean="0"/>
              <a:t>and so on.</a:t>
            </a:r>
            <a:endParaRPr lang="en-IN" dirty="0"/>
          </a:p>
        </p:txBody>
      </p:sp>
      <p:sp>
        <p:nvSpPr>
          <p:cNvPr id="3" name="Content Placeholder 2"/>
          <p:cNvSpPr>
            <a:spLocks noGrp="1"/>
          </p:cNvSpPr>
          <p:nvPr>
            <p:ph sz="quarter" idx="10"/>
          </p:nvPr>
        </p:nvSpPr>
        <p:spPr/>
        <p:txBody>
          <a:bodyPr/>
          <a:lstStyle/>
          <a:p>
            <a:r>
              <a:rPr lang="en-US" sz="2800" dirty="0"/>
              <a:t>Storage as a Service: Amazon Storage Services</a:t>
            </a:r>
            <a:r>
              <a:rPr lang="en-US" dirty="0"/>
              <a:t> </a:t>
            </a:r>
            <a:endParaRPr lang="en-IN" dirty="0"/>
          </a:p>
        </p:txBody>
      </p:sp>
    </p:spTree>
    <p:extLst>
      <p:ext uri="{BB962C8B-B14F-4D97-AF65-F5344CB8AC3E}">
        <p14:creationId xmlns:p14="http://schemas.microsoft.com/office/powerpoint/2010/main" val="1805517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Amazon S3 is a </a:t>
            </a:r>
            <a:r>
              <a:rPr lang="en-US" b="1" dirty="0"/>
              <a:t>highly reliable</a:t>
            </a:r>
            <a:r>
              <a:rPr lang="en-US" dirty="0"/>
              <a:t>, </a:t>
            </a:r>
            <a:r>
              <a:rPr lang="en-US" b="1" dirty="0"/>
              <a:t>highly available</a:t>
            </a:r>
            <a:r>
              <a:rPr lang="en-US" dirty="0"/>
              <a:t>, </a:t>
            </a:r>
            <a:r>
              <a:rPr lang="en-US" b="1" dirty="0"/>
              <a:t>scalable</a:t>
            </a:r>
            <a:r>
              <a:rPr lang="en-US" dirty="0"/>
              <a:t> and </a:t>
            </a:r>
            <a:r>
              <a:rPr lang="en-US" b="1" dirty="0"/>
              <a:t>fast storage </a:t>
            </a:r>
            <a:r>
              <a:rPr lang="en-US" dirty="0"/>
              <a:t>in the cloud for storing and retrieving large amounts of data just through simple web </a:t>
            </a:r>
            <a:r>
              <a:rPr lang="en-IN" dirty="0"/>
              <a:t>services.</a:t>
            </a:r>
          </a:p>
          <a:p>
            <a:pPr>
              <a:buFont typeface="Arial" panose="020B0604020202020204" pitchFamily="34" charset="0"/>
              <a:buChar char="•"/>
            </a:pPr>
            <a:r>
              <a:rPr lang="en-US" dirty="0"/>
              <a:t>S3 is a storage service, several S3 browsers exist that allow users to explore their S3 account as if it were a directory (or a folder). There are also file system implementations that let users treat their S3 account as just another directory on their local disk.</a:t>
            </a:r>
            <a:endParaRPr lang="en-IN" dirty="0"/>
          </a:p>
          <a:p>
            <a:pPr>
              <a:buFont typeface="Arial" panose="020B0604020202020204" pitchFamily="34" charset="0"/>
              <a:buChar char="•"/>
            </a:pPr>
            <a:endParaRPr lang="en-US" dirty="0"/>
          </a:p>
          <a:p>
            <a:r>
              <a:rPr lang="en-IN" b="1" dirty="0"/>
              <a:t>S3 Access Methods:</a:t>
            </a:r>
          </a:p>
          <a:p>
            <a:r>
              <a:rPr lang="en-IN" dirty="0"/>
              <a:t>• AWS Console</a:t>
            </a:r>
          </a:p>
          <a:p>
            <a:r>
              <a:rPr lang="en-IN" dirty="0"/>
              <a:t>• Amazon’s RESTful API</a:t>
            </a:r>
          </a:p>
          <a:p>
            <a:r>
              <a:rPr lang="en-US" dirty="0"/>
              <a:t>• SDKs for Ruby and other languages</a:t>
            </a:r>
            <a:endParaRPr lang="en-IN" dirty="0"/>
          </a:p>
        </p:txBody>
      </p:sp>
      <p:sp>
        <p:nvSpPr>
          <p:cNvPr id="3" name="Content Placeholder 2"/>
          <p:cNvSpPr>
            <a:spLocks noGrp="1"/>
          </p:cNvSpPr>
          <p:nvPr>
            <p:ph sz="quarter" idx="10"/>
          </p:nvPr>
        </p:nvSpPr>
        <p:spPr/>
        <p:txBody>
          <a:bodyPr/>
          <a:lstStyle/>
          <a:p>
            <a:r>
              <a:rPr lang="en-US" dirty="0"/>
              <a:t>Amazon’s  Simple Storage Server (S3)</a:t>
            </a:r>
            <a:endParaRPr lang="en-IN" dirty="0"/>
          </a:p>
        </p:txBody>
      </p:sp>
    </p:spTree>
    <p:extLst>
      <p:ext uri="{BB962C8B-B14F-4D97-AF65-F5344CB8AC3E}">
        <p14:creationId xmlns:p14="http://schemas.microsoft.com/office/powerpoint/2010/main" val="257367074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smtClean="0"/>
              <a:t>Amazon S3: How it works?. </a:t>
            </a:r>
            <a:endParaRPr lang="en-IN" dirty="0"/>
          </a:p>
        </p:txBody>
      </p:sp>
      <p:pic>
        <p:nvPicPr>
          <p:cNvPr id="4" name="Picture 3"/>
          <p:cNvPicPr>
            <a:picLocks noChangeAspect="1"/>
          </p:cNvPicPr>
          <p:nvPr/>
        </p:nvPicPr>
        <p:blipFill>
          <a:blip r:embed="rId2"/>
          <a:stretch>
            <a:fillRect/>
          </a:stretch>
        </p:blipFill>
        <p:spPr>
          <a:xfrm>
            <a:off x="278869" y="1422759"/>
            <a:ext cx="10850489" cy="3943900"/>
          </a:xfrm>
          <a:prstGeom prst="rect">
            <a:avLst/>
          </a:prstGeom>
        </p:spPr>
      </p:pic>
      <p:sp>
        <p:nvSpPr>
          <p:cNvPr id="5" name="TextBox 4"/>
          <p:cNvSpPr txBox="1"/>
          <p:nvPr/>
        </p:nvSpPr>
        <p:spPr>
          <a:xfrm>
            <a:off x="551543" y="5907314"/>
            <a:ext cx="60524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solidFill>
                  <a:srgbClr val="000000"/>
                </a:solidFill>
                <a:latin typeface="Calibri"/>
                <a:ea typeface="Calibri"/>
                <a:cs typeface="Calibri"/>
                <a:sym typeface="Calibri"/>
              </a:rPr>
              <a:t>Ref: https://aws.amazon.com/s3/</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79483179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b="1" dirty="0"/>
              <a:t>Files</a:t>
            </a:r>
            <a:r>
              <a:rPr lang="en-US" dirty="0"/>
              <a:t> are called </a:t>
            </a:r>
            <a:r>
              <a:rPr lang="en-US" b="1" dirty="0"/>
              <a:t>objects</a:t>
            </a:r>
            <a:r>
              <a:rPr lang="en-US" dirty="0"/>
              <a:t> in S3.</a:t>
            </a:r>
          </a:p>
          <a:p>
            <a:pPr>
              <a:buFont typeface="Arial" panose="020B0604020202020204" pitchFamily="34" charset="0"/>
              <a:buChar char="•"/>
            </a:pPr>
            <a:r>
              <a:rPr lang="en-US" dirty="0"/>
              <a:t>Objects are referred to with </a:t>
            </a:r>
            <a:r>
              <a:rPr lang="en-US" b="1" dirty="0"/>
              <a:t>keys</a:t>
            </a:r>
            <a:r>
              <a:rPr lang="en-US" dirty="0"/>
              <a:t> – basically an optional </a:t>
            </a:r>
            <a:r>
              <a:rPr lang="en-US" b="1" dirty="0"/>
              <a:t>directory path name </a:t>
            </a:r>
            <a:r>
              <a:rPr lang="en-US" dirty="0"/>
              <a:t>followed by the </a:t>
            </a:r>
            <a:r>
              <a:rPr lang="en-US" b="1" dirty="0"/>
              <a:t>name</a:t>
            </a:r>
            <a:r>
              <a:rPr lang="en-US" dirty="0"/>
              <a:t> of the object.</a:t>
            </a:r>
          </a:p>
          <a:p>
            <a:pPr>
              <a:buFont typeface="Arial" panose="020B0604020202020204" pitchFamily="34" charset="0"/>
              <a:buChar char="•"/>
            </a:pPr>
            <a:r>
              <a:rPr lang="en-IN" dirty="0"/>
              <a:t>Objects </a:t>
            </a:r>
            <a:r>
              <a:rPr lang="en-IN" b="1" dirty="0"/>
              <a:t>in S3 </a:t>
            </a:r>
            <a:r>
              <a:rPr lang="en-US" b="1" dirty="0"/>
              <a:t>are replicated across multiple geographic locations </a:t>
            </a:r>
            <a:r>
              <a:rPr lang="en-US" dirty="0"/>
              <a:t>to make it resilient to several types of failures (however, consistency across replicas is not guaranteed).</a:t>
            </a:r>
          </a:p>
          <a:p>
            <a:pPr>
              <a:buFont typeface="Arial" panose="020B0604020202020204" pitchFamily="34" charset="0"/>
              <a:buChar char="•"/>
            </a:pPr>
            <a:r>
              <a:rPr lang="en-IN" b="1" dirty="0"/>
              <a:t>If object </a:t>
            </a:r>
            <a:r>
              <a:rPr lang="en-US" b="1" dirty="0"/>
              <a:t>versioning is enabled</a:t>
            </a:r>
            <a:r>
              <a:rPr lang="en-US" dirty="0"/>
              <a:t>, recovery from inadvertent deletions and modifications is </a:t>
            </a:r>
            <a:r>
              <a:rPr lang="en-IN" dirty="0"/>
              <a:t>possible.</a:t>
            </a:r>
          </a:p>
          <a:p>
            <a:pPr>
              <a:buFont typeface="Arial" panose="020B0604020202020204" pitchFamily="34" charset="0"/>
              <a:buChar char="•"/>
            </a:pPr>
            <a:r>
              <a:rPr lang="en-US" dirty="0"/>
              <a:t>S3 objects can be up to </a:t>
            </a:r>
            <a:r>
              <a:rPr lang="en-US" b="1" dirty="0"/>
              <a:t>5 Terabytes in size </a:t>
            </a:r>
            <a:r>
              <a:rPr lang="en-US" dirty="0"/>
              <a:t>and there are no limits on the number of objects that can be stored.</a:t>
            </a:r>
          </a:p>
          <a:p>
            <a:pPr>
              <a:buFont typeface="Arial" panose="020B0604020202020204" pitchFamily="34" charset="0"/>
              <a:buChar char="•"/>
            </a:pPr>
            <a:r>
              <a:rPr lang="en-US" dirty="0"/>
              <a:t>All objects in S3 </a:t>
            </a:r>
            <a:r>
              <a:rPr lang="en-US" b="1" dirty="0"/>
              <a:t>must be stored in a </a:t>
            </a:r>
            <a:r>
              <a:rPr lang="en-IN" b="1" dirty="0"/>
              <a:t>bucket</a:t>
            </a:r>
            <a:r>
              <a:rPr lang="en-IN" dirty="0"/>
              <a:t>.</a:t>
            </a:r>
            <a:endParaRPr lang="en-US" dirty="0"/>
          </a:p>
          <a:p>
            <a:endParaRPr lang="en-US" dirty="0"/>
          </a:p>
          <a:p>
            <a:endParaRPr lang="en-IN" dirty="0"/>
          </a:p>
        </p:txBody>
      </p:sp>
      <p:sp>
        <p:nvSpPr>
          <p:cNvPr id="3" name="Content Placeholder 2"/>
          <p:cNvSpPr>
            <a:spLocks noGrp="1"/>
          </p:cNvSpPr>
          <p:nvPr>
            <p:ph sz="quarter" idx="10"/>
          </p:nvPr>
        </p:nvSpPr>
        <p:spPr/>
        <p:txBody>
          <a:bodyPr>
            <a:normAutofit/>
          </a:bodyPr>
          <a:lstStyle/>
          <a:p>
            <a:r>
              <a:rPr lang="en-US" sz="2800" dirty="0"/>
              <a:t>Organizing Data In S3: Buckets, Objects and Keys</a:t>
            </a:r>
            <a:endParaRPr lang="en-IN" sz="2800" dirty="0"/>
          </a:p>
        </p:txBody>
      </p:sp>
    </p:spTree>
    <p:extLst>
      <p:ext uri="{BB962C8B-B14F-4D97-AF65-F5344CB8AC3E}">
        <p14:creationId xmlns:p14="http://schemas.microsoft.com/office/powerpoint/2010/main" val="333919530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Buckets provide a way to keep related objects in one place and separate</a:t>
            </a:r>
          </a:p>
          <a:p>
            <a:r>
              <a:rPr lang="en-US" dirty="0"/>
              <a:t>them from others. </a:t>
            </a:r>
            <a:r>
              <a:rPr lang="en-US" b="1" dirty="0"/>
              <a:t>There can be up to 100 buckets </a:t>
            </a:r>
            <a:r>
              <a:rPr lang="en-US" dirty="0"/>
              <a:t>per account and an unlimited number of objects in a bucket.</a:t>
            </a:r>
          </a:p>
          <a:p>
            <a:endParaRPr lang="en-US" dirty="0"/>
          </a:p>
          <a:p>
            <a:endParaRPr lang="en-IN" dirty="0"/>
          </a:p>
        </p:txBody>
      </p:sp>
      <p:sp>
        <p:nvSpPr>
          <p:cNvPr id="3" name="Content Placeholder 2"/>
          <p:cNvSpPr>
            <a:spLocks noGrp="1"/>
          </p:cNvSpPr>
          <p:nvPr>
            <p:ph sz="quarter" idx="10"/>
          </p:nvPr>
        </p:nvSpPr>
        <p:spPr>
          <a:xfrm>
            <a:off x="406400" y="152400"/>
            <a:ext cx="10261600" cy="1143000"/>
          </a:xfrm>
        </p:spPr>
        <p:txBody>
          <a:bodyPr>
            <a:normAutofit/>
          </a:bodyPr>
          <a:lstStyle/>
          <a:p>
            <a:r>
              <a:rPr lang="en-US" sz="2800" dirty="0"/>
              <a:t>Organizing Data In S3: Buckets, Objects and Keys  (</a:t>
            </a:r>
            <a:r>
              <a:rPr lang="en-US" sz="2800" dirty="0" err="1"/>
              <a:t>Cont</a:t>
            </a:r>
            <a:r>
              <a:rPr lang="en-US" sz="2800" dirty="0"/>
              <a:t>…)</a:t>
            </a:r>
            <a:endParaRPr lang="en-IN" sz="2800" dirty="0"/>
          </a:p>
        </p:txBody>
      </p:sp>
    </p:spTree>
    <p:extLst>
      <p:ext uri="{BB962C8B-B14F-4D97-AF65-F5344CB8AC3E}">
        <p14:creationId xmlns:p14="http://schemas.microsoft.com/office/powerpoint/2010/main" val="148170607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Each object has a </a:t>
            </a:r>
            <a:r>
              <a:rPr lang="en-US" b="1" dirty="0"/>
              <a:t>key</a:t>
            </a:r>
            <a:r>
              <a:rPr lang="en-US" dirty="0"/>
              <a:t>, which can be used as the path to the resource in an HTTP </a:t>
            </a:r>
            <a:r>
              <a:rPr lang="en-IN" dirty="0"/>
              <a:t>URL.</a:t>
            </a:r>
          </a:p>
          <a:p>
            <a:pPr>
              <a:buFont typeface="Arial" panose="020B0604020202020204" pitchFamily="34" charset="0"/>
              <a:buChar char="•"/>
            </a:pPr>
            <a:r>
              <a:rPr lang="en-US" dirty="0"/>
              <a:t>For example, if the bucket is named </a:t>
            </a:r>
            <a:r>
              <a:rPr lang="en-US" b="1" dirty="0" err="1"/>
              <a:t>johndoe</a:t>
            </a:r>
            <a:r>
              <a:rPr lang="en-US" dirty="0"/>
              <a:t> and the key to an object is</a:t>
            </a:r>
          </a:p>
          <a:p>
            <a:r>
              <a:rPr lang="en-US" b="1" dirty="0"/>
              <a:t>resume.doc</a:t>
            </a:r>
            <a:r>
              <a:rPr lang="en-US" dirty="0"/>
              <a:t>, then its HTTP URL is </a:t>
            </a:r>
            <a:r>
              <a:rPr lang="en-US" b="1" dirty="0"/>
              <a:t>http://s3.amazonaws.com/johndoe/resume.doc</a:t>
            </a:r>
          </a:p>
          <a:p>
            <a:r>
              <a:rPr lang="en-IN" dirty="0"/>
              <a:t>or alternatively, </a:t>
            </a:r>
            <a:r>
              <a:rPr lang="en-IN" dirty="0">
                <a:hlinkClick r:id="rId2"/>
              </a:rPr>
              <a:t>http://johndoe.s3.amazonaws.com/resume.doc</a:t>
            </a:r>
            <a:endParaRPr lang="en-IN" dirty="0"/>
          </a:p>
          <a:p>
            <a:pPr>
              <a:buFont typeface="Arial" panose="020B0604020202020204" pitchFamily="34" charset="0"/>
              <a:buChar char="•"/>
            </a:pPr>
            <a:r>
              <a:rPr lang="en-US" dirty="0"/>
              <a:t>URL needs </a:t>
            </a:r>
            <a:r>
              <a:rPr lang="en-US" b="1" dirty="0"/>
              <a:t>authentication parameters</a:t>
            </a:r>
            <a:r>
              <a:rPr lang="en-US" dirty="0"/>
              <a:t>; S3 objects </a:t>
            </a:r>
            <a:r>
              <a:rPr lang="en-US" b="1" dirty="0"/>
              <a:t>are private by default</a:t>
            </a:r>
          </a:p>
          <a:p>
            <a:r>
              <a:rPr lang="en-US" dirty="0"/>
              <a:t>and requests should carry authentication parameters that prove the requester has rights to access the object, unless the object has “Public” permissions.</a:t>
            </a:r>
            <a:endParaRPr lang="en-IN" dirty="0"/>
          </a:p>
          <a:p>
            <a:r>
              <a:rPr lang="en-IN" b="1" dirty="0"/>
              <a:t>Note: </a:t>
            </a:r>
            <a:r>
              <a:rPr lang="en-IN" dirty="0"/>
              <a:t>The </a:t>
            </a:r>
            <a:r>
              <a:rPr lang="en-US" dirty="0"/>
              <a:t>bucket namespace is shared; i.e., it is not possible to create a bucket with a name that has already been used by another S3 user.</a:t>
            </a:r>
            <a:endParaRPr lang="en-IN" dirty="0"/>
          </a:p>
        </p:txBody>
      </p:sp>
      <p:sp>
        <p:nvSpPr>
          <p:cNvPr id="3" name="Content Placeholder 2"/>
          <p:cNvSpPr>
            <a:spLocks noGrp="1"/>
          </p:cNvSpPr>
          <p:nvPr>
            <p:ph sz="quarter" idx="10"/>
          </p:nvPr>
        </p:nvSpPr>
        <p:spPr/>
        <p:txBody>
          <a:bodyPr/>
          <a:lstStyle/>
          <a:p>
            <a:r>
              <a:rPr lang="en-US" dirty="0" smtClean="0"/>
              <a:t>S3 </a:t>
            </a:r>
            <a:r>
              <a:rPr lang="en-US" dirty="0"/>
              <a:t>objects</a:t>
            </a:r>
            <a:endParaRPr lang="en-IN" dirty="0"/>
          </a:p>
        </p:txBody>
      </p:sp>
    </p:spTree>
    <p:extLst>
      <p:ext uri="{BB962C8B-B14F-4D97-AF65-F5344CB8AC3E}">
        <p14:creationId xmlns:p14="http://schemas.microsoft.com/office/powerpoint/2010/main" val="422866810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a:p>
        </p:txBody>
      </p:sp>
      <p:sp>
        <p:nvSpPr>
          <p:cNvPr id="3" name="Content Placeholder 2"/>
          <p:cNvSpPr>
            <a:spLocks noGrp="1"/>
          </p:cNvSpPr>
          <p:nvPr>
            <p:ph sz="quarter" idx="10"/>
          </p:nvPr>
        </p:nvSpPr>
        <p:spPr/>
        <p:txBody>
          <a:bodyPr>
            <a:normAutofit fontScale="25000" lnSpcReduction="20000"/>
          </a:bodyPr>
          <a:lstStyle/>
          <a:p>
            <a:endParaRPr lang="en-US" sz="14400" b="0" dirty="0" smtClean="0"/>
          </a:p>
          <a:p>
            <a:endParaRPr lang="en-US" sz="14400" b="0" dirty="0"/>
          </a:p>
          <a:p>
            <a:r>
              <a:rPr lang="en-US" sz="14400" b="0" dirty="0" smtClean="0"/>
              <a:t>Amazon </a:t>
            </a:r>
            <a:r>
              <a:rPr lang="en-US" sz="14400" b="0" dirty="0"/>
              <a:t>S3 security and access management</a:t>
            </a:r>
          </a:p>
          <a:p>
            <a:r>
              <a:rPr lang="en-US" b="0" dirty="0"/>
              <a:t/>
            </a:r>
            <a:br>
              <a:rPr lang="en-US" b="0" dirty="0"/>
            </a:br>
            <a:endParaRPr lang="en-IN" dirty="0"/>
          </a:p>
        </p:txBody>
      </p:sp>
      <p:pic>
        <p:nvPicPr>
          <p:cNvPr id="4" name="Picture 3"/>
          <p:cNvPicPr>
            <a:picLocks noChangeAspect="1"/>
          </p:cNvPicPr>
          <p:nvPr/>
        </p:nvPicPr>
        <p:blipFill>
          <a:blip r:embed="rId2"/>
          <a:stretch>
            <a:fillRect/>
          </a:stretch>
        </p:blipFill>
        <p:spPr>
          <a:xfrm>
            <a:off x="681898" y="1765816"/>
            <a:ext cx="10421804" cy="1991003"/>
          </a:xfrm>
          <a:prstGeom prst="rect">
            <a:avLst/>
          </a:prstGeom>
        </p:spPr>
      </p:pic>
      <p:pic>
        <p:nvPicPr>
          <p:cNvPr id="5" name="Picture 4"/>
          <p:cNvPicPr>
            <a:picLocks noChangeAspect="1"/>
          </p:cNvPicPr>
          <p:nvPr/>
        </p:nvPicPr>
        <p:blipFill>
          <a:blip r:embed="rId3"/>
          <a:stretch>
            <a:fillRect/>
          </a:stretch>
        </p:blipFill>
        <p:spPr>
          <a:xfrm>
            <a:off x="672371" y="4544181"/>
            <a:ext cx="10431331" cy="2076740"/>
          </a:xfrm>
          <a:prstGeom prst="rect">
            <a:avLst/>
          </a:prstGeom>
        </p:spPr>
      </p:pic>
    </p:spTree>
    <p:extLst>
      <p:ext uri="{BB962C8B-B14F-4D97-AF65-F5344CB8AC3E}">
        <p14:creationId xmlns:p14="http://schemas.microsoft.com/office/powerpoint/2010/main" val="359377594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normAutofit fontScale="25000" lnSpcReduction="20000"/>
          </a:bodyPr>
          <a:lstStyle/>
          <a:p>
            <a:endParaRPr lang="en-US" sz="14400" b="0" dirty="0" smtClean="0"/>
          </a:p>
          <a:p>
            <a:endParaRPr lang="en-US" sz="14400" b="0" dirty="0"/>
          </a:p>
          <a:p>
            <a:r>
              <a:rPr lang="en-US" sz="14400" b="0" dirty="0" smtClean="0"/>
              <a:t>Amazon </a:t>
            </a:r>
            <a:r>
              <a:rPr lang="en-US" sz="14400" b="0" dirty="0"/>
              <a:t>S3 security and access management</a:t>
            </a:r>
          </a:p>
          <a:p>
            <a:r>
              <a:rPr lang="en-US" b="0" dirty="0"/>
              <a:t/>
            </a:r>
            <a:br>
              <a:rPr lang="en-US" b="0" dirty="0"/>
            </a:br>
            <a:endParaRPr lang="en-IN" dirty="0"/>
          </a:p>
        </p:txBody>
      </p:sp>
      <p:pic>
        <p:nvPicPr>
          <p:cNvPr id="6" name="Picture 5"/>
          <p:cNvPicPr>
            <a:picLocks noChangeAspect="1"/>
          </p:cNvPicPr>
          <p:nvPr/>
        </p:nvPicPr>
        <p:blipFill>
          <a:blip r:embed="rId2"/>
          <a:stretch>
            <a:fillRect/>
          </a:stretch>
        </p:blipFill>
        <p:spPr>
          <a:xfrm>
            <a:off x="547466" y="1493838"/>
            <a:ext cx="3172268" cy="1952898"/>
          </a:xfrm>
          <a:prstGeom prst="rect">
            <a:avLst/>
          </a:prstGeom>
        </p:spPr>
      </p:pic>
      <p:pic>
        <p:nvPicPr>
          <p:cNvPr id="7" name="Picture 6"/>
          <p:cNvPicPr>
            <a:picLocks noChangeAspect="1"/>
          </p:cNvPicPr>
          <p:nvPr/>
        </p:nvPicPr>
        <p:blipFill>
          <a:blip r:embed="rId3"/>
          <a:stretch>
            <a:fillRect/>
          </a:stretch>
        </p:blipFill>
        <p:spPr>
          <a:xfrm>
            <a:off x="4409207" y="1693891"/>
            <a:ext cx="2676899" cy="1552792"/>
          </a:xfrm>
          <a:prstGeom prst="rect">
            <a:avLst/>
          </a:prstGeom>
        </p:spPr>
      </p:pic>
    </p:spTree>
    <p:extLst>
      <p:ext uri="{BB962C8B-B14F-4D97-AF65-F5344CB8AC3E}">
        <p14:creationId xmlns:p14="http://schemas.microsoft.com/office/powerpoint/2010/main" val="138587790"/>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a:bodyPr>
          <a:lstStyle/>
          <a:p>
            <a:pPr>
              <a:buFont typeface="Arial" panose="020B0604020202020204" pitchFamily="34" charset="0"/>
              <a:buChar char="•"/>
            </a:pPr>
            <a:r>
              <a:rPr lang="en-US" dirty="0"/>
              <a:t>The object size limit for S3 is 5 terabytes.</a:t>
            </a:r>
          </a:p>
          <a:p>
            <a:pPr>
              <a:buFont typeface="Arial" panose="020B0604020202020204" pitchFamily="34" charset="0"/>
              <a:buChar char="•"/>
            </a:pPr>
            <a:r>
              <a:rPr lang="en-US" dirty="0"/>
              <a:t>If this limit is not sufficient, the </a:t>
            </a:r>
            <a:r>
              <a:rPr lang="en-US" b="1" dirty="0"/>
              <a:t>object then can be stored in smaller chunks </a:t>
            </a:r>
            <a:r>
              <a:rPr lang="en-US" dirty="0"/>
              <a:t>with the </a:t>
            </a:r>
            <a:r>
              <a:rPr lang="en-US" b="1" dirty="0"/>
              <a:t>splitting and re-composition </a:t>
            </a:r>
            <a:r>
              <a:rPr lang="en-US" dirty="0"/>
              <a:t>being managed in the application, using the data.</a:t>
            </a:r>
          </a:p>
          <a:p>
            <a:r>
              <a:rPr lang="en-US" b="1" dirty="0"/>
              <a:t>Note: </a:t>
            </a:r>
            <a:r>
              <a:rPr lang="en-IN" dirty="0"/>
              <a:t>Uploading large </a:t>
            </a:r>
            <a:r>
              <a:rPr lang="en-US" dirty="0"/>
              <a:t>objects on Amazon S3 will still take some time even though it has high aggregate bandwidth available. Additionally, if an upload fails, the entire object needs to be uploaded again.</a:t>
            </a:r>
          </a:p>
          <a:p>
            <a:pPr>
              <a:buFont typeface="Arial" panose="020B0604020202020204" pitchFamily="34" charset="0"/>
              <a:buChar char="•"/>
            </a:pPr>
            <a:r>
              <a:rPr lang="en-US" dirty="0"/>
              <a:t>Multi-part upload solves both the above problems elegantly.</a:t>
            </a:r>
          </a:p>
          <a:p>
            <a:pPr>
              <a:buFont typeface="Arial" panose="020B0604020202020204" pitchFamily="34" charset="0"/>
              <a:buChar char="•"/>
            </a:pPr>
            <a:r>
              <a:rPr lang="en-IN" dirty="0"/>
              <a:t>S3 </a:t>
            </a:r>
            <a:r>
              <a:rPr lang="en-US" dirty="0"/>
              <a:t>provides APIs that allow the developer to write a program that splits a large object into several parts and uploads each part independently.</a:t>
            </a:r>
          </a:p>
          <a:p>
            <a:pPr>
              <a:buFont typeface="Arial" panose="020B0604020202020204" pitchFamily="34" charset="0"/>
              <a:buChar char="•"/>
            </a:pPr>
            <a:r>
              <a:rPr lang="en-US" dirty="0"/>
              <a:t>These uploads can be parallelized for greater speed to maximize the network utilization.</a:t>
            </a:r>
          </a:p>
          <a:p>
            <a:pPr>
              <a:buFont typeface="Arial" panose="020B0604020202020204" pitchFamily="34" charset="0"/>
              <a:buChar char="•"/>
            </a:pPr>
            <a:r>
              <a:rPr lang="en-US" dirty="0"/>
              <a:t>If a part fails to upload, only that part needs to be re-tried.</a:t>
            </a:r>
          </a:p>
          <a:p>
            <a:endParaRPr lang="en-US" b="1" dirty="0"/>
          </a:p>
          <a:p>
            <a:endParaRPr lang="en-IN" dirty="0"/>
          </a:p>
        </p:txBody>
      </p:sp>
      <p:sp>
        <p:nvSpPr>
          <p:cNvPr id="3" name="Content Placeholder 2"/>
          <p:cNvSpPr>
            <a:spLocks noGrp="1"/>
          </p:cNvSpPr>
          <p:nvPr>
            <p:ph sz="quarter" idx="10"/>
          </p:nvPr>
        </p:nvSpPr>
        <p:spPr/>
        <p:txBody>
          <a:bodyPr/>
          <a:lstStyle/>
          <a:p>
            <a:r>
              <a:rPr lang="en-US" b="0" dirty="0"/>
              <a:t>Large Objects and Multi-part Uploads on S3</a:t>
            </a:r>
            <a:endParaRPr lang="en-IN" dirty="0"/>
          </a:p>
        </p:txBody>
      </p:sp>
    </p:spTree>
    <p:extLst>
      <p:ext uri="{BB962C8B-B14F-4D97-AF65-F5344CB8AC3E}">
        <p14:creationId xmlns:p14="http://schemas.microsoft.com/office/powerpoint/2010/main" val="95331033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r>
              <a:rPr lang="en-IN" dirty="0"/>
              <a:t>                                         Yes, Yes, </a:t>
            </a:r>
            <a:r>
              <a:rPr lang="en-IN" dirty="0" err="1"/>
              <a:t>IaaS</a:t>
            </a:r>
            <a:r>
              <a:rPr lang="en-IN" dirty="0"/>
              <a:t>, </a:t>
            </a:r>
            <a:r>
              <a:rPr lang="en-IN" dirty="0" err="1"/>
              <a:t>PaaS</a:t>
            </a:r>
            <a:r>
              <a:rPr lang="en-IN" dirty="0"/>
              <a:t> and </a:t>
            </a:r>
            <a:r>
              <a:rPr lang="en-IN" dirty="0" err="1"/>
              <a:t>SaaS</a:t>
            </a:r>
            <a:endParaRPr lang="en-IN" dirty="0"/>
          </a:p>
          <a:p>
            <a:r>
              <a:rPr lang="en-IN" dirty="0"/>
              <a:t>           </a:t>
            </a:r>
          </a:p>
        </p:txBody>
      </p:sp>
      <p:sp>
        <p:nvSpPr>
          <p:cNvPr id="4" name="Content Placeholder 3"/>
          <p:cNvSpPr>
            <a:spLocks noGrp="1"/>
          </p:cNvSpPr>
          <p:nvPr>
            <p:ph sz="quarter" idx="10"/>
          </p:nvPr>
        </p:nvSpPr>
        <p:spPr>
          <a:xfrm>
            <a:off x="2700358" y="214290"/>
            <a:ext cx="6324600" cy="1143000"/>
          </a:xfrm>
        </p:spPr>
        <p:txBody>
          <a:bodyPr/>
          <a:lstStyle/>
          <a:p>
            <a:r>
              <a:rPr lang="en-IN" dirty="0"/>
              <a:t>heard of 3 models of Cloud Computing?</a:t>
            </a:r>
          </a:p>
        </p:txBody>
      </p:sp>
      <p:pic>
        <p:nvPicPr>
          <p:cNvPr id="5" name="Picture 18" descr="Image result for cartoon wise man"/>
          <p:cNvPicPr>
            <a:picLocks noChangeAspect="1" noChangeArrowheads="1"/>
          </p:cNvPicPr>
          <p:nvPr/>
        </p:nvPicPr>
        <p:blipFill>
          <a:blip r:embed="rId2"/>
          <a:srcRect/>
          <a:stretch>
            <a:fillRect/>
          </a:stretch>
        </p:blipFill>
        <p:spPr bwMode="auto">
          <a:xfrm flipH="1">
            <a:off x="1524001" y="0"/>
            <a:ext cx="1044075" cy="1357322"/>
          </a:xfrm>
          <a:prstGeom prst="rect">
            <a:avLst/>
          </a:prstGeom>
          <a:noFill/>
        </p:spPr>
      </p:pic>
      <p:pic>
        <p:nvPicPr>
          <p:cNvPr id="6" name="Picture 16" descr="Image result for cartoon man"/>
          <p:cNvPicPr>
            <a:picLocks noChangeAspect="1" noChangeArrowheads="1"/>
          </p:cNvPicPr>
          <p:nvPr/>
        </p:nvPicPr>
        <p:blipFill>
          <a:blip r:embed="rId3"/>
          <a:srcRect/>
          <a:stretch>
            <a:fillRect/>
          </a:stretch>
        </p:blipFill>
        <p:spPr bwMode="auto">
          <a:xfrm>
            <a:off x="9810776" y="1142984"/>
            <a:ext cx="579060" cy="1047164"/>
          </a:xfrm>
          <a:prstGeom prst="rect">
            <a:avLst/>
          </a:prstGeom>
          <a:noFill/>
        </p:spPr>
      </p:pic>
      <p:pic>
        <p:nvPicPr>
          <p:cNvPr id="1028" name="Picture 4" descr="http://filiph.net/slides/idf-cloud/src/iaas-paas-saas.png"/>
          <p:cNvPicPr>
            <a:picLocks noChangeAspect="1" noChangeArrowheads="1"/>
          </p:cNvPicPr>
          <p:nvPr/>
        </p:nvPicPr>
        <p:blipFill>
          <a:blip r:embed="rId4"/>
          <a:srcRect/>
          <a:stretch>
            <a:fillRect/>
          </a:stretch>
        </p:blipFill>
        <p:spPr bwMode="auto">
          <a:xfrm rot="5400000">
            <a:off x="6833382" y="3048812"/>
            <a:ext cx="4643471" cy="2403456"/>
          </a:xfrm>
          <a:prstGeom prst="rect">
            <a:avLst/>
          </a:prstGeom>
          <a:noFill/>
        </p:spPr>
      </p:pic>
      <p:pic>
        <p:nvPicPr>
          <p:cNvPr id="1036" name="Picture 12" descr="http://www.firstattribute.com/media/221632/cloud-software-comparison.jpg"/>
          <p:cNvPicPr>
            <a:picLocks noChangeAspect="1" noChangeArrowheads="1"/>
          </p:cNvPicPr>
          <p:nvPr/>
        </p:nvPicPr>
        <p:blipFill>
          <a:blip r:embed="rId5"/>
          <a:srcRect/>
          <a:stretch>
            <a:fillRect/>
          </a:stretch>
        </p:blipFill>
        <p:spPr bwMode="auto">
          <a:xfrm>
            <a:off x="1679574" y="1928802"/>
            <a:ext cx="6345252" cy="4572032"/>
          </a:xfrm>
          <a:prstGeom prst="rect">
            <a:avLst/>
          </a:prstGeom>
          <a:noFill/>
        </p:spPr>
      </p:pic>
    </p:spTree>
    <p:extLst>
      <p:ext uri="{BB962C8B-B14F-4D97-AF65-F5344CB8AC3E}">
        <p14:creationId xmlns:p14="http://schemas.microsoft.com/office/powerpoint/2010/main" val="2387114571"/>
      </p:ext>
    </p:extLst>
  </p:cSld>
  <p:clrMapOvr>
    <a:masterClrMapping/>
  </p:clrMapOvr>
  <p:transition spd="med"/>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pPr marL="457200" indent="-457200">
              <a:buFont typeface="+mj-lt"/>
              <a:buAutoNum type="arabicPeriod"/>
            </a:pPr>
            <a:r>
              <a:rPr lang="en-US" dirty="0"/>
              <a:t>Sign up for S3 at </a:t>
            </a:r>
            <a:r>
              <a:rPr lang="en-US" dirty="0">
                <a:hlinkClick r:id="rId2"/>
              </a:rPr>
              <a:t>http://aws.amazon.com/s3/</a:t>
            </a:r>
            <a:r>
              <a:rPr lang="en-US" dirty="0"/>
              <a:t>. While signing up, </a:t>
            </a:r>
            <a:r>
              <a:rPr lang="en-US" b="1" dirty="0"/>
              <a:t>obtain the</a:t>
            </a:r>
          </a:p>
          <a:p>
            <a:r>
              <a:rPr lang="en-US" b="1" dirty="0"/>
              <a:t>     AWS Access Key and the AWS Secret Key</a:t>
            </a:r>
            <a:r>
              <a:rPr lang="en-US" dirty="0"/>
              <a:t>. These are similar to </a:t>
            </a:r>
            <a:r>
              <a:rPr lang="en-US" dirty="0" err="1"/>
              <a:t>userid</a:t>
            </a:r>
            <a:r>
              <a:rPr lang="en-US" dirty="0"/>
              <a:t> and password that is used to authenticate all transactions with Amazon Web</a:t>
            </a:r>
          </a:p>
          <a:p>
            <a:r>
              <a:rPr lang="en-IN" dirty="0"/>
              <a:t>    Services (not just S3).</a:t>
            </a:r>
          </a:p>
          <a:p>
            <a:r>
              <a:rPr lang="en-US" dirty="0"/>
              <a:t>2. Sign in to the AWS Management Console for S3  at the below URL </a:t>
            </a:r>
          </a:p>
          <a:p>
            <a:r>
              <a:rPr lang="en-US" dirty="0"/>
              <a:t>     </a:t>
            </a:r>
            <a:r>
              <a:rPr lang="en-US" dirty="0">
                <a:hlinkClick r:id="rId3"/>
              </a:rPr>
              <a:t>https://</a:t>
            </a:r>
            <a:r>
              <a:rPr lang="en-IN" dirty="0">
                <a:hlinkClick r:id="rId3"/>
              </a:rPr>
              <a:t>console.aws.amazon.com/s3/home</a:t>
            </a:r>
            <a:endParaRPr lang="en-IN" dirty="0"/>
          </a:p>
          <a:p>
            <a:r>
              <a:rPr lang="en-US" dirty="0"/>
              <a:t>3. Create a </a:t>
            </a:r>
            <a:r>
              <a:rPr lang="en-US" b="1" dirty="0"/>
              <a:t>bucket </a:t>
            </a:r>
            <a:r>
              <a:rPr lang="en-US" dirty="0"/>
              <a:t>giving a name and geographical location where it can be stored. In S3 all files (called objects) are stored in a bucket, which represents a collection of related objects.</a:t>
            </a:r>
          </a:p>
          <a:p>
            <a:r>
              <a:rPr lang="en-US" dirty="0"/>
              <a:t>4. Click the Upload button and follow the instructions to upload </a:t>
            </a:r>
            <a:r>
              <a:rPr lang="en-IN" dirty="0"/>
              <a:t>files.</a:t>
            </a:r>
          </a:p>
          <a:p>
            <a:r>
              <a:rPr lang="en-US" dirty="0"/>
              <a:t>5. The photos or other files are now safely backed up to S3 and available for sharing with a URL if the right permissions are provided.</a:t>
            </a:r>
          </a:p>
          <a:p>
            <a:r>
              <a:rPr lang="en-US" b="1" dirty="0"/>
              <a:t>Note: </a:t>
            </a:r>
            <a:r>
              <a:rPr lang="en-US" dirty="0"/>
              <a:t>From a developer perspective, this can also be accomplished programmatically.</a:t>
            </a:r>
            <a:endParaRPr lang="en-IN" b="1" dirty="0"/>
          </a:p>
        </p:txBody>
      </p:sp>
      <p:sp>
        <p:nvSpPr>
          <p:cNvPr id="3" name="Content Placeholder 2"/>
          <p:cNvSpPr>
            <a:spLocks noGrp="1"/>
          </p:cNvSpPr>
          <p:nvPr>
            <p:ph sz="quarter" idx="10"/>
          </p:nvPr>
        </p:nvSpPr>
        <p:spPr/>
        <p:txBody>
          <a:bodyPr>
            <a:normAutofit/>
          </a:bodyPr>
          <a:lstStyle/>
          <a:p>
            <a:r>
              <a:rPr lang="en-US" sz="3200" dirty="0"/>
              <a:t>Simple use-case with S3 (Uploading photos)</a:t>
            </a:r>
            <a:endParaRPr lang="en-IN" sz="3200" dirty="0"/>
          </a:p>
        </p:txBody>
      </p:sp>
    </p:spTree>
    <p:extLst>
      <p:ext uri="{BB962C8B-B14F-4D97-AF65-F5344CB8AC3E}">
        <p14:creationId xmlns:p14="http://schemas.microsoft.com/office/powerpoint/2010/main" val="406646808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err="1"/>
              <a:t>SimpleDB</a:t>
            </a:r>
            <a:r>
              <a:rPr lang="en-IN" dirty="0"/>
              <a:t> (SDB) provides a </a:t>
            </a:r>
            <a:r>
              <a:rPr lang="en-US" dirty="0"/>
              <a:t>simple data store interface in the form of a key-value store.</a:t>
            </a:r>
          </a:p>
          <a:p>
            <a:pPr>
              <a:buFont typeface="Arial" panose="020B0604020202020204" pitchFamily="34" charset="0"/>
              <a:buChar char="•"/>
            </a:pPr>
            <a:r>
              <a:rPr lang="en-US" dirty="0"/>
              <a:t>It allows storage and retrieval of a set of attributes based on a key.</a:t>
            </a:r>
          </a:p>
          <a:p>
            <a:pPr>
              <a:buFont typeface="Arial" panose="020B0604020202020204" pitchFamily="34" charset="0"/>
              <a:buChar char="•"/>
            </a:pPr>
            <a:r>
              <a:rPr lang="en-US" dirty="0"/>
              <a:t>It is a highly available, flexible, and scalable non-relational data store that offloads the work of database administration. It provides the core database functions of data indexing and querying in </a:t>
            </a:r>
            <a:r>
              <a:rPr lang="en-US" dirty="0">
                <a:hlinkClick r:id="rId2"/>
              </a:rPr>
              <a:t>the cloud</a:t>
            </a:r>
            <a:r>
              <a:rPr lang="en-US" dirty="0"/>
              <a:t>.</a:t>
            </a:r>
          </a:p>
          <a:p>
            <a:pPr>
              <a:buFont typeface="Arial" panose="020B0604020202020204" pitchFamily="34" charset="0"/>
              <a:buChar char="•"/>
            </a:pPr>
            <a:r>
              <a:rPr lang="en-US" dirty="0"/>
              <a:t>It provides a simple web services interface to create and store multiple data sets, query your data easily, and return the results.</a:t>
            </a:r>
          </a:p>
        </p:txBody>
      </p:sp>
      <p:sp>
        <p:nvSpPr>
          <p:cNvPr id="3" name="Content Placeholder 2"/>
          <p:cNvSpPr>
            <a:spLocks noGrp="1"/>
          </p:cNvSpPr>
          <p:nvPr>
            <p:ph sz="quarter" idx="10"/>
          </p:nvPr>
        </p:nvSpPr>
        <p:spPr>
          <a:xfrm>
            <a:off x="406399" y="152400"/>
            <a:ext cx="10014857" cy="1143000"/>
          </a:xfrm>
        </p:spPr>
        <p:txBody>
          <a:bodyPr/>
          <a:lstStyle/>
          <a:p>
            <a:r>
              <a:rPr lang="en-IN" dirty="0"/>
              <a:t>Amazon Simple Database Service (</a:t>
            </a:r>
            <a:r>
              <a:rPr lang="en-IN" dirty="0" err="1"/>
              <a:t>SimpleDB</a:t>
            </a:r>
            <a:r>
              <a:rPr lang="en-IN" dirty="0"/>
              <a:t>) </a:t>
            </a:r>
          </a:p>
          <a:p>
            <a:endParaRPr lang="en-IN" dirty="0"/>
          </a:p>
        </p:txBody>
      </p:sp>
    </p:spTree>
    <p:extLst>
      <p:ext uri="{BB962C8B-B14F-4D97-AF65-F5344CB8AC3E}">
        <p14:creationId xmlns:p14="http://schemas.microsoft.com/office/powerpoint/2010/main" val="21098915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Data is organized into domains.</a:t>
            </a:r>
          </a:p>
          <a:p>
            <a:pPr>
              <a:buFont typeface="Arial" panose="020B0604020202020204" pitchFamily="34" charset="0"/>
              <a:buChar char="•"/>
            </a:pPr>
            <a:r>
              <a:rPr lang="en-US" dirty="0"/>
              <a:t>Each item in a domain has a unique key that must be provided during creation.</a:t>
            </a:r>
          </a:p>
          <a:p>
            <a:pPr>
              <a:buFont typeface="Arial" panose="020B0604020202020204" pitchFamily="34" charset="0"/>
              <a:buChar char="•"/>
            </a:pPr>
            <a:r>
              <a:rPr lang="en-US" dirty="0"/>
              <a:t>Each item can have up to 256 attributes, which are </a:t>
            </a:r>
            <a:r>
              <a:rPr lang="en-IN" dirty="0"/>
              <a:t>name-value pairs.</a:t>
            </a:r>
          </a:p>
          <a:p>
            <a:r>
              <a:rPr lang="en-US" dirty="0"/>
              <a:t>SDB provides a query language that is analogous to SQL, although there are</a:t>
            </a:r>
          </a:p>
          <a:p>
            <a:r>
              <a:rPr lang="en-US" dirty="0"/>
              <a:t>methods to fetch a single item.</a:t>
            </a:r>
          </a:p>
          <a:p>
            <a:pPr>
              <a:buFont typeface="Arial" panose="020B0604020202020204" pitchFamily="34" charset="0"/>
              <a:buChar char="•"/>
            </a:pPr>
            <a:r>
              <a:rPr lang="en-US" dirty="0"/>
              <a:t>Queries take advantage of the fact that SDB automatically </a:t>
            </a:r>
            <a:r>
              <a:rPr lang="en-IN" dirty="0"/>
              <a:t>indexes all attributes.</a:t>
            </a:r>
            <a:endParaRPr lang="en-US" dirty="0"/>
          </a:p>
          <a:p>
            <a:endParaRPr lang="en-IN" dirty="0"/>
          </a:p>
        </p:txBody>
      </p:sp>
      <p:sp>
        <p:nvSpPr>
          <p:cNvPr id="3" name="Content Placeholder 2"/>
          <p:cNvSpPr>
            <a:spLocks noGrp="1"/>
          </p:cNvSpPr>
          <p:nvPr>
            <p:ph sz="quarter" idx="10"/>
          </p:nvPr>
        </p:nvSpPr>
        <p:spPr>
          <a:xfrm>
            <a:off x="406400" y="152400"/>
            <a:ext cx="9535886" cy="1143000"/>
          </a:xfrm>
        </p:spPr>
        <p:txBody>
          <a:bodyPr/>
          <a:lstStyle/>
          <a:p>
            <a:r>
              <a:rPr lang="en-IN" dirty="0"/>
              <a:t>Data Organization and Access in </a:t>
            </a:r>
            <a:r>
              <a:rPr lang="en-IN" dirty="0" err="1"/>
              <a:t>SimpleDB</a:t>
            </a:r>
            <a:endParaRPr lang="en-IN" dirty="0"/>
          </a:p>
        </p:txBody>
      </p:sp>
    </p:spTree>
    <p:extLst>
      <p:ext uri="{BB962C8B-B14F-4D97-AF65-F5344CB8AC3E}">
        <p14:creationId xmlns:p14="http://schemas.microsoft.com/office/powerpoint/2010/main" val="40598949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dirty="0"/>
              <a:t>SDB has a number of features to increase </a:t>
            </a:r>
            <a:r>
              <a:rPr lang="en-US" b="1" dirty="0"/>
              <a:t>availability and reliability.</a:t>
            </a:r>
          </a:p>
          <a:p>
            <a:pPr>
              <a:buFont typeface="Arial" panose="020B0604020202020204" pitchFamily="34" charset="0"/>
              <a:buChar char="•"/>
            </a:pPr>
            <a:r>
              <a:rPr lang="en-IN" dirty="0"/>
              <a:t>Data stored </a:t>
            </a:r>
            <a:r>
              <a:rPr lang="en-US" dirty="0"/>
              <a:t>in SDB is automatically replicated across different geographies for high availability.</a:t>
            </a:r>
          </a:p>
          <a:p>
            <a:pPr>
              <a:buFont typeface="Arial" panose="020B0604020202020204" pitchFamily="34" charset="0"/>
              <a:buChar char="•"/>
            </a:pPr>
            <a:r>
              <a:rPr lang="en-US" dirty="0"/>
              <a:t>It also automatically adds </a:t>
            </a:r>
            <a:r>
              <a:rPr lang="en-US" b="1" dirty="0"/>
              <a:t>compute resources in proportion to the request rate </a:t>
            </a:r>
            <a:r>
              <a:rPr lang="en-US" dirty="0"/>
              <a:t>and </a:t>
            </a:r>
            <a:r>
              <a:rPr lang="en-US" b="1" dirty="0"/>
              <a:t>automatically indexes all fields </a:t>
            </a:r>
            <a:r>
              <a:rPr lang="en-US" dirty="0"/>
              <a:t>in the dataset for efficient access.</a:t>
            </a:r>
          </a:p>
          <a:p>
            <a:pPr>
              <a:buFont typeface="Arial" panose="020B0604020202020204" pitchFamily="34" charset="0"/>
              <a:buChar char="•"/>
            </a:pPr>
            <a:r>
              <a:rPr lang="en-IN" dirty="0"/>
              <a:t>SDB </a:t>
            </a:r>
            <a:r>
              <a:rPr lang="en-IN" b="1" dirty="0"/>
              <a:t>is </a:t>
            </a:r>
            <a:r>
              <a:rPr lang="en-US" b="1" dirty="0"/>
              <a:t>schema-less</a:t>
            </a:r>
            <a:r>
              <a:rPr lang="en-US" dirty="0"/>
              <a:t>; i.e., fields can be added to the dataset as the need arises.</a:t>
            </a:r>
            <a:endParaRPr lang="en-IN" dirty="0"/>
          </a:p>
        </p:txBody>
      </p:sp>
      <p:sp>
        <p:nvSpPr>
          <p:cNvPr id="3" name="Content Placeholder 2"/>
          <p:cNvSpPr>
            <a:spLocks noGrp="1"/>
          </p:cNvSpPr>
          <p:nvPr>
            <p:ph sz="quarter" idx="10"/>
          </p:nvPr>
        </p:nvSpPr>
        <p:spPr>
          <a:xfrm>
            <a:off x="406399" y="152400"/>
            <a:ext cx="9521371" cy="1143000"/>
          </a:xfrm>
        </p:spPr>
        <p:txBody>
          <a:bodyPr/>
          <a:lstStyle/>
          <a:p>
            <a:r>
              <a:rPr lang="en-IN" dirty="0"/>
              <a:t>Availability and Administration in </a:t>
            </a:r>
            <a:r>
              <a:rPr lang="en-IN" dirty="0" err="1"/>
              <a:t>SimpleDB</a:t>
            </a:r>
            <a:endParaRPr lang="en-IN" dirty="0"/>
          </a:p>
        </p:txBody>
      </p:sp>
    </p:spTree>
    <p:extLst>
      <p:ext uri="{BB962C8B-B14F-4D97-AF65-F5344CB8AC3E}">
        <p14:creationId xmlns:p14="http://schemas.microsoft.com/office/powerpoint/2010/main" val="2961365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IN" dirty="0"/>
              <a:t>RDS provides a traditional database </a:t>
            </a:r>
            <a:r>
              <a:rPr lang="en-US" dirty="0"/>
              <a:t>abstraction in the cloud, specifically a     MySQL instance in the cloud.</a:t>
            </a:r>
          </a:p>
          <a:p>
            <a:pPr>
              <a:buFont typeface="Arial" panose="020B0604020202020204" pitchFamily="34" charset="0"/>
              <a:buChar char="•"/>
            </a:pPr>
            <a:r>
              <a:rPr lang="en-IN" dirty="0"/>
              <a:t>An RDS </a:t>
            </a:r>
            <a:r>
              <a:rPr lang="en-US" dirty="0"/>
              <a:t>instance can be created using the RDS tab in the AWS Management Console as shown in the next slide.</a:t>
            </a:r>
          </a:p>
          <a:p>
            <a:pPr>
              <a:buFont typeface="Arial" panose="020B0604020202020204" pitchFamily="34" charset="0"/>
              <a:buChar char="•"/>
            </a:pPr>
            <a:r>
              <a:rPr lang="en-US" dirty="0"/>
              <a:t>AWS performs many of the administrative tasks associated with maintaining</a:t>
            </a:r>
          </a:p>
          <a:p>
            <a:r>
              <a:rPr lang="en-US" dirty="0"/>
              <a:t>a database for the user.</a:t>
            </a:r>
          </a:p>
          <a:p>
            <a:pPr>
              <a:buFont typeface="Arial" panose="020B0604020202020204" pitchFamily="34" charset="0"/>
              <a:buChar char="•"/>
            </a:pPr>
            <a:r>
              <a:rPr lang="en-US" dirty="0"/>
              <a:t>The database is backed up at configurable intervals, which can be as frequent as 5 minutes. </a:t>
            </a:r>
          </a:p>
          <a:p>
            <a:pPr>
              <a:buFont typeface="Arial" panose="020B0604020202020204" pitchFamily="34" charset="0"/>
              <a:buChar char="•"/>
            </a:pPr>
            <a:r>
              <a:rPr lang="en-US" dirty="0"/>
              <a:t>The backup data are retained for a configurable period of time which can be up to 8 days. Amazon also provides the capability to snapshot the database as needed.</a:t>
            </a:r>
          </a:p>
          <a:p>
            <a:pPr>
              <a:buFont typeface="Arial" panose="020B0604020202020204" pitchFamily="34" charset="0"/>
              <a:buChar char="•"/>
            </a:pPr>
            <a:endParaRPr lang="en-IN" dirty="0"/>
          </a:p>
        </p:txBody>
      </p:sp>
      <p:sp>
        <p:nvSpPr>
          <p:cNvPr id="3" name="Content Placeholder 2"/>
          <p:cNvSpPr>
            <a:spLocks noGrp="1"/>
          </p:cNvSpPr>
          <p:nvPr>
            <p:ph sz="quarter" idx="10"/>
          </p:nvPr>
        </p:nvSpPr>
        <p:spPr>
          <a:xfrm>
            <a:off x="406399" y="152400"/>
            <a:ext cx="9390743" cy="1143000"/>
          </a:xfrm>
        </p:spPr>
        <p:txBody>
          <a:bodyPr/>
          <a:lstStyle/>
          <a:p>
            <a:r>
              <a:rPr lang="en-IN" b="0" dirty="0"/>
              <a:t>Amazon </a:t>
            </a:r>
            <a:r>
              <a:rPr lang="en-IN" dirty="0"/>
              <a:t>Relational Database Service (RDS)</a:t>
            </a:r>
          </a:p>
        </p:txBody>
      </p:sp>
    </p:spTree>
    <p:extLst>
      <p:ext uri="{BB962C8B-B14F-4D97-AF65-F5344CB8AC3E}">
        <p14:creationId xmlns:p14="http://schemas.microsoft.com/office/powerpoint/2010/main" val="16885568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sz="4000" b="1" dirty="0"/>
              <a:t>Compute as a Service</a:t>
            </a:r>
            <a:r>
              <a:rPr lang="en-US" sz="4000" dirty="0"/>
              <a:t>:</a:t>
            </a:r>
          </a:p>
          <a:p>
            <a:pPr>
              <a:buFont typeface="Arial" panose="020B0604020202020204" pitchFamily="34" charset="0"/>
              <a:buChar char="•"/>
            </a:pPr>
            <a:r>
              <a:rPr lang="en-US" dirty="0"/>
              <a:t>Here, computing resources are offered as a service to the users.</a:t>
            </a:r>
          </a:p>
          <a:p>
            <a:pPr>
              <a:buFont typeface="Arial" panose="020B0604020202020204" pitchFamily="34" charset="0"/>
              <a:buChar char="•"/>
            </a:pPr>
            <a:r>
              <a:rPr lang="en-US" dirty="0"/>
              <a:t>It should be </a:t>
            </a:r>
            <a:r>
              <a:rPr lang="en-US" b="1" dirty="0"/>
              <a:t>possible to associate storage with the computing service </a:t>
            </a:r>
            <a:r>
              <a:rPr lang="en-US" dirty="0"/>
              <a:t>(so that the results of the computation can be made persistent).</a:t>
            </a:r>
          </a:p>
          <a:p>
            <a:pPr>
              <a:buFont typeface="Arial" panose="020B0604020202020204" pitchFamily="34" charset="0"/>
              <a:buChar char="•"/>
            </a:pPr>
            <a:r>
              <a:rPr lang="en-US" b="1" dirty="0"/>
              <a:t>Virtual networking </a:t>
            </a:r>
            <a:r>
              <a:rPr lang="en-US" dirty="0"/>
              <a:t>is needed as well, so that it is possible to communicate with the computing instance. </a:t>
            </a:r>
          </a:p>
          <a:p>
            <a:pPr marL="0" indent="0"/>
            <a:r>
              <a:rPr lang="en-US" b="1" dirty="0"/>
              <a:t>All these together make up Infrastructure as a Service.</a:t>
            </a:r>
          </a:p>
          <a:p>
            <a:pPr marL="0" indent="0"/>
            <a:endParaRPr lang="en-US" dirty="0"/>
          </a:p>
          <a:p>
            <a:pPr marL="0" indent="0"/>
            <a:r>
              <a:rPr lang="en-US" b="1" dirty="0"/>
              <a:t>Note: </a:t>
            </a:r>
            <a:r>
              <a:rPr lang="en-US" dirty="0"/>
              <a:t>Amazon’s Elastic Compute Cloud (EC2) is one of the popular Compute as a Service offerings</a:t>
            </a:r>
            <a:endParaRPr lang="en-IN" b="1" dirty="0"/>
          </a:p>
        </p:txBody>
      </p:sp>
      <p:sp>
        <p:nvSpPr>
          <p:cNvPr id="3" name="Content Placeholder 2"/>
          <p:cNvSpPr>
            <a:spLocks noGrp="1"/>
          </p:cNvSpPr>
          <p:nvPr>
            <p:ph sz="quarter" idx="10"/>
          </p:nvPr>
        </p:nvSpPr>
        <p:spPr>
          <a:xfrm>
            <a:off x="406399" y="152400"/>
            <a:ext cx="11248571" cy="1143000"/>
          </a:xfrm>
        </p:spPr>
        <p:txBody>
          <a:bodyPr>
            <a:normAutofit fontScale="92500"/>
          </a:bodyPr>
          <a:lstStyle/>
          <a:p>
            <a:r>
              <a:rPr lang="en-IN" dirty="0"/>
              <a:t>COMPUTE AS A SERVICE: AMAZON ELASTIC COMPUTE</a:t>
            </a:r>
          </a:p>
          <a:p>
            <a:r>
              <a:rPr lang="en-IN" dirty="0"/>
              <a:t>CLOUD (EC2)</a:t>
            </a:r>
          </a:p>
        </p:txBody>
      </p:sp>
    </p:spTree>
    <p:extLst>
      <p:ext uri="{BB962C8B-B14F-4D97-AF65-F5344CB8AC3E}">
        <p14:creationId xmlns:p14="http://schemas.microsoft.com/office/powerpoint/2010/main" val="6776492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r>
              <a:rPr lang="en-US" b="1" dirty="0"/>
              <a:t>Computing Resources: </a:t>
            </a:r>
          </a:p>
          <a:p>
            <a:pPr>
              <a:buFont typeface="Arial" panose="020B0604020202020204" pitchFamily="34" charset="0"/>
              <a:buChar char="•"/>
            </a:pPr>
            <a:r>
              <a:rPr lang="en-US" dirty="0"/>
              <a:t>The computing resources available on EC2, referred to as </a:t>
            </a:r>
            <a:r>
              <a:rPr lang="en-US" b="1" dirty="0"/>
              <a:t>EC2 instances</a:t>
            </a:r>
            <a:r>
              <a:rPr lang="en-US" dirty="0"/>
              <a:t>, consist of combinations of </a:t>
            </a:r>
            <a:r>
              <a:rPr lang="en-US" b="1" dirty="0"/>
              <a:t>computing power, together with other resources such as memory</a:t>
            </a:r>
            <a:r>
              <a:rPr lang="en-US" dirty="0"/>
              <a:t>.</a:t>
            </a:r>
          </a:p>
          <a:p>
            <a:pPr>
              <a:buFont typeface="Arial" panose="020B0604020202020204" pitchFamily="34" charset="0"/>
              <a:buChar char="•"/>
            </a:pPr>
            <a:r>
              <a:rPr lang="en-US" dirty="0"/>
              <a:t>Amazon measures the </a:t>
            </a:r>
            <a:r>
              <a:rPr lang="en-US" b="1" dirty="0"/>
              <a:t>computing power </a:t>
            </a:r>
            <a:r>
              <a:rPr lang="en-US" dirty="0"/>
              <a:t>of an EC2 instance in </a:t>
            </a:r>
            <a:r>
              <a:rPr lang="en-US" b="1" dirty="0"/>
              <a:t>terms of EC2 Compute Units</a:t>
            </a:r>
            <a:r>
              <a:rPr lang="en-US" dirty="0"/>
              <a:t>. </a:t>
            </a:r>
          </a:p>
          <a:p>
            <a:pPr>
              <a:buFont typeface="Arial" panose="020B0604020202020204" pitchFamily="34" charset="0"/>
              <a:buChar char="•"/>
            </a:pPr>
            <a:r>
              <a:rPr lang="en-US" dirty="0"/>
              <a:t>An EC2 Compute Unit (CU) is a standard </a:t>
            </a:r>
            <a:r>
              <a:rPr lang="en-US" b="1" dirty="0"/>
              <a:t>measure of computing power </a:t>
            </a:r>
            <a:r>
              <a:rPr lang="en-US" dirty="0"/>
              <a:t>in the same way that bytes are a standard measure of storage.</a:t>
            </a:r>
          </a:p>
          <a:p>
            <a:pPr>
              <a:buFont typeface="Arial" panose="020B0604020202020204" pitchFamily="34" charset="0"/>
              <a:buChar char="•"/>
            </a:pPr>
            <a:r>
              <a:rPr lang="en-US" dirty="0"/>
              <a:t>One EC2 CU provides the same amount of computing power as a 1.0–1.2 GHz Opteron or Xeon processor in 2007</a:t>
            </a:r>
          </a:p>
          <a:p>
            <a:endParaRPr lang="en-US" dirty="0"/>
          </a:p>
          <a:p>
            <a:r>
              <a:rPr lang="en-US" dirty="0"/>
              <a:t>For example, if a developer requests a computing resource of 1 EC2 CU, and the resource is allocated on a2.4 GHz processor, they may get 50% of the CPU. This allows developers to request standard amounts of CPU power regardless of the physical hardware.</a:t>
            </a:r>
          </a:p>
          <a:p>
            <a:endParaRPr lang="en-US" dirty="0"/>
          </a:p>
          <a:p>
            <a:endParaRPr lang="en-US" dirty="0"/>
          </a:p>
          <a:p>
            <a:endParaRPr lang="en-US" dirty="0"/>
          </a:p>
          <a:p>
            <a:r>
              <a:rPr lang="en-US" dirty="0"/>
              <a:t>    </a:t>
            </a:r>
          </a:p>
          <a:p>
            <a:endParaRPr lang="en-IN" b="1" dirty="0"/>
          </a:p>
        </p:txBody>
      </p:sp>
      <p:sp>
        <p:nvSpPr>
          <p:cNvPr id="3" name="Content Placeholder 2"/>
          <p:cNvSpPr>
            <a:spLocks noGrp="1"/>
          </p:cNvSpPr>
          <p:nvPr>
            <p:ph sz="quarter" idx="10"/>
          </p:nvPr>
        </p:nvSpPr>
        <p:spPr/>
        <p:txBody>
          <a:bodyPr/>
          <a:lstStyle/>
          <a:p>
            <a:r>
              <a:rPr lang="en-US" dirty="0"/>
              <a:t>EC2 Computational  Resources</a:t>
            </a:r>
            <a:endParaRPr lang="en-IN" dirty="0"/>
          </a:p>
        </p:txBody>
      </p:sp>
    </p:spTree>
    <p:extLst>
      <p:ext uri="{BB962C8B-B14F-4D97-AF65-F5344CB8AC3E}">
        <p14:creationId xmlns:p14="http://schemas.microsoft.com/office/powerpoint/2010/main" val="25808520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001486" y="1737694"/>
            <a:ext cx="9869713" cy="4397829"/>
          </a:xfrm>
          <a:prstGeom prst="rect">
            <a:avLst/>
          </a:prstGeom>
        </p:spPr>
      </p:pic>
      <p:sp>
        <p:nvSpPr>
          <p:cNvPr id="3" name="Content Placeholder 2"/>
          <p:cNvSpPr>
            <a:spLocks noGrp="1"/>
          </p:cNvSpPr>
          <p:nvPr>
            <p:ph sz="quarter" idx="10"/>
          </p:nvPr>
        </p:nvSpPr>
        <p:spPr/>
        <p:txBody>
          <a:bodyPr/>
          <a:lstStyle/>
          <a:p>
            <a:r>
              <a:rPr lang="en-US" dirty="0"/>
              <a:t>Instance Types in EC2 </a:t>
            </a:r>
            <a:endParaRPr lang="en-IN" dirty="0"/>
          </a:p>
        </p:txBody>
      </p:sp>
      <p:sp>
        <p:nvSpPr>
          <p:cNvPr id="5" name="TextBox 4"/>
          <p:cNvSpPr txBox="1"/>
          <p:nvPr/>
        </p:nvSpPr>
        <p:spPr>
          <a:xfrm>
            <a:off x="798285" y="1553029"/>
            <a:ext cx="981165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A developer can request a computing resource of one of the instance types shown in the table.</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6" name="TextBox 5"/>
          <p:cNvSpPr txBox="1"/>
          <p:nvPr/>
        </p:nvSpPr>
        <p:spPr>
          <a:xfrm>
            <a:off x="1117600" y="5994400"/>
            <a:ext cx="10189029"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  </a:t>
            </a:r>
            <a:r>
              <a:rPr kumimoji="0" lang="en-US" sz="1800" b="0" i="0" u="none" strike="noStrike" cap="none" spc="0" normalizeH="0" baseline="0" dirty="0">
                <a:ln>
                  <a:noFill/>
                </a:ln>
                <a:solidFill>
                  <a:srgbClr val="000000"/>
                </a:solidFill>
                <a:effectLst/>
                <a:uFillTx/>
                <a:latin typeface="Calibri"/>
                <a:ea typeface="Calibri"/>
                <a:cs typeface="Calibri"/>
                <a:sym typeface="Calibri"/>
              </a:rPr>
              <a:t>High memory instances are also available for </a:t>
            </a:r>
            <a:r>
              <a:rPr lang="en-IN" dirty="0"/>
              <a:t>databases and other memory-hungry applications</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01038572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Amazon makes available operating system and application software in the form of </a:t>
            </a:r>
            <a:r>
              <a:rPr lang="en-US" b="1" dirty="0"/>
              <a:t>Amazon Machine Images(AMIs</a:t>
            </a:r>
            <a:r>
              <a:rPr lang="en-US" dirty="0"/>
              <a:t>).</a:t>
            </a:r>
          </a:p>
          <a:p>
            <a:pPr>
              <a:buFont typeface="Arial" panose="020B0604020202020204" pitchFamily="34" charset="0"/>
              <a:buChar char="•"/>
            </a:pPr>
            <a:r>
              <a:rPr lang="en-US" dirty="0"/>
              <a:t>Operating systems available in AMIs include various flavors of </a:t>
            </a:r>
            <a:r>
              <a:rPr lang="en-US" b="1" dirty="0"/>
              <a:t>Linux</a:t>
            </a:r>
            <a:r>
              <a:rPr lang="en-US" dirty="0"/>
              <a:t>, such as </a:t>
            </a:r>
            <a:r>
              <a:rPr lang="en-US" b="1" dirty="0"/>
              <a:t>Red Hat Enterprise Linux and </a:t>
            </a:r>
            <a:r>
              <a:rPr lang="en-US" b="1" dirty="0" err="1"/>
              <a:t>SuSE</a:t>
            </a:r>
            <a:r>
              <a:rPr lang="en-US" dirty="0"/>
              <a:t>, the </a:t>
            </a:r>
            <a:r>
              <a:rPr lang="en-US" b="1" dirty="0"/>
              <a:t>Windows server, and Solaris</a:t>
            </a:r>
            <a:r>
              <a:rPr lang="en-US" dirty="0"/>
              <a:t>.</a:t>
            </a:r>
          </a:p>
          <a:p>
            <a:pPr>
              <a:buFont typeface="Arial" panose="020B0604020202020204" pitchFamily="34" charset="0"/>
              <a:buChar char="•"/>
            </a:pPr>
            <a:r>
              <a:rPr lang="en-US" dirty="0"/>
              <a:t>The required AMI has to be specified </a:t>
            </a:r>
            <a:r>
              <a:rPr lang="en-US" b="1" dirty="0"/>
              <a:t>when requesting the EC2 instance</a:t>
            </a:r>
            <a:r>
              <a:rPr lang="en-US" dirty="0"/>
              <a:t>, as demonstrated. The AMI running on an EC2 instance is also called the </a:t>
            </a:r>
            <a:r>
              <a:rPr lang="en-US" b="1" dirty="0"/>
              <a:t>root AMI</a:t>
            </a:r>
            <a:r>
              <a:rPr lang="en-US" dirty="0"/>
              <a:t>.</a:t>
            </a:r>
          </a:p>
          <a:p>
            <a:pPr>
              <a:buFont typeface="Arial" panose="020B0604020202020204" pitchFamily="34" charset="0"/>
              <a:buChar char="•"/>
            </a:pPr>
            <a:r>
              <a:rPr lang="en-US" dirty="0"/>
              <a:t>Software available includes databases such as IBM DB2, Oracle and Microsoft SQL Server. A wide variety of other application software and middleware, such as Hadoop, Apache, and Ruby on Rails, are also available.</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US" dirty="0"/>
              <a:t>EC2 </a:t>
            </a:r>
            <a:r>
              <a:rPr lang="en-US" dirty="0" err="1"/>
              <a:t>Softwares</a:t>
            </a:r>
            <a:endParaRPr lang="en-IN" dirty="0"/>
          </a:p>
        </p:txBody>
      </p:sp>
    </p:spTree>
    <p:extLst>
      <p:ext uri="{BB962C8B-B14F-4D97-AF65-F5344CB8AC3E}">
        <p14:creationId xmlns:p14="http://schemas.microsoft.com/office/powerpoint/2010/main" val="3511825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There are two ways of using additional software not available in standard AMIs.</a:t>
            </a:r>
          </a:p>
          <a:p>
            <a:endParaRPr lang="en-US" dirty="0"/>
          </a:p>
          <a:p>
            <a:pPr marL="457200" indent="-457200">
              <a:buFont typeface="+mj-lt"/>
              <a:buAutoNum type="arabicPeriod"/>
            </a:pPr>
            <a:r>
              <a:rPr lang="en-US" dirty="0"/>
              <a:t>Request a standard AMI, and then install the additional software needed. This AMI can then be saved as one of the available AMIs in Amazon.</a:t>
            </a:r>
          </a:p>
          <a:p>
            <a:pPr marL="457200" indent="-457200">
              <a:buFont typeface="+mj-lt"/>
              <a:buAutoNum type="arabicPeriod"/>
            </a:pPr>
            <a:r>
              <a:rPr lang="en-US" dirty="0"/>
              <a:t>Import a VMware image as an AMI using the </a:t>
            </a:r>
            <a:r>
              <a:rPr lang="en-US" b="1" dirty="0"/>
              <a:t>ec2-import-instance </a:t>
            </a:r>
            <a:r>
              <a:rPr lang="en-US" dirty="0"/>
              <a:t>and </a:t>
            </a:r>
          </a:p>
          <a:p>
            <a:pPr marL="0" indent="0"/>
            <a:r>
              <a:rPr lang="en-US" b="1" dirty="0"/>
              <a:t>     ec2-import-disk-image</a:t>
            </a:r>
            <a:r>
              <a:rPr lang="en-US" dirty="0"/>
              <a:t> commands</a:t>
            </a:r>
            <a:endParaRPr lang="en-IN" dirty="0"/>
          </a:p>
        </p:txBody>
      </p:sp>
      <p:sp>
        <p:nvSpPr>
          <p:cNvPr id="3" name="Content Placeholder 2"/>
          <p:cNvSpPr>
            <a:spLocks noGrp="1"/>
          </p:cNvSpPr>
          <p:nvPr>
            <p:ph sz="quarter" idx="10"/>
          </p:nvPr>
        </p:nvSpPr>
        <p:spPr/>
        <p:txBody>
          <a:bodyPr/>
          <a:lstStyle/>
          <a:p>
            <a:r>
              <a:rPr lang="en-US" dirty="0"/>
              <a:t>Accessing additional </a:t>
            </a:r>
            <a:r>
              <a:rPr lang="en-US" dirty="0" err="1"/>
              <a:t>softwares</a:t>
            </a:r>
            <a:r>
              <a:rPr lang="en-US" dirty="0"/>
              <a:t> on EC2</a:t>
            </a:r>
            <a:endParaRPr lang="en-IN" dirty="0"/>
          </a:p>
        </p:txBody>
      </p:sp>
    </p:spTree>
    <p:extLst>
      <p:ext uri="{BB962C8B-B14F-4D97-AF65-F5344CB8AC3E}">
        <p14:creationId xmlns:p14="http://schemas.microsoft.com/office/powerpoint/2010/main" val="38001014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Infrastructure as a </a:t>
            </a:r>
            <a:r>
              <a:rPr lang="en-US" dirty="0" smtClean="0"/>
              <a:t>Service (IaaS)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3</a:t>
            </a:fld>
            <a:endParaRPr lang="en-US" dirty="0">
              <a:solidFill>
                <a:prstClr val="black">
                  <a:tint val="75000"/>
                </a:prstClr>
              </a:solidFill>
            </a:endParaRPr>
          </a:p>
        </p:txBody>
      </p:sp>
      <p:sp>
        <p:nvSpPr>
          <p:cNvPr id="4" name="TextBox 3"/>
          <p:cNvSpPr txBox="1"/>
          <p:nvPr/>
        </p:nvSpPr>
        <p:spPr>
          <a:xfrm>
            <a:off x="406400" y="1799771"/>
            <a:ext cx="10697029" cy="2585321"/>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indent="-285750">
              <a:buFont typeface="Arial" panose="020B0604020202020204" pitchFamily="34" charset="0"/>
              <a:buChar char="•"/>
            </a:pPr>
            <a:r>
              <a:rPr lang="en-IN" sz="2400" dirty="0"/>
              <a:t>Under </a:t>
            </a:r>
            <a:r>
              <a:rPr lang="en-US" sz="2400" dirty="0"/>
              <a:t>the IaaS cloud computing model, </a:t>
            </a:r>
            <a:r>
              <a:rPr lang="en-US" sz="2400" b="1" dirty="0"/>
              <a:t>cloud service providers make computing and storage resources (such as servers and storage) available as a service</a:t>
            </a:r>
            <a:r>
              <a:rPr lang="en-US" sz="2400" dirty="0"/>
              <a:t>.</a:t>
            </a:r>
          </a:p>
          <a:p>
            <a:pPr marL="285750" indent="-285750">
              <a:buFont typeface="Arial" panose="020B0604020202020204" pitchFamily="34" charset="0"/>
              <a:buChar char="•"/>
            </a:pPr>
            <a:r>
              <a:rPr lang="en-IN" sz="2400" dirty="0"/>
              <a:t>This offers </a:t>
            </a:r>
            <a:r>
              <a:rPr lang="en-US" sz="2400" dirty="0"/>
              <a:t>maximum flexibility for users to work with the cloud infrastructure, wherein exactly how the virtual computing and storage resources are used is left to the cloud user.</a:t>
            </a: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240371962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EC2 offers </a:t>
            </a:r>
            <a:r>
              <a:rPr lang="en-US" b="1" dirty="0"/>
              <a:t>regions</a:t>
            </a:r>
            <a:r>
              <a:rPr lang="en-US" dirty="0"/>
              <a:t>, which are the same as the S3 regions described in the earlier slides of S3.</a:t>
            </a:r>
          </a:p>
          <a:p>
            <a:pPr>
              <a:buFont typeface="Arial" panose="020B0604020202020204" pitchFamily="34" charset="0"/>
              <a:buChar char="•"/>
            </a:pPr>
            <a:r>
              <a:rPr lang="en-US" dirty="0"/>
              <a:t>Within a </a:t>
            </a:r>
            <a:r>
              <a:rPr lang="en-US" b="1" dirty="0"/>
              <a:t>region</a:t>
            </a:r>
            <a:r>
              <a:rPr lang="en-US" dirty="0"/>
              <a:t>, there are multiple </a:t>
            </a:r>
            <a:r>
              <a:rPr lang="en-US" b="1" dirty="0"/>
              <a:t>availability zones</a:t>
            </a:r>
            <a:r>
              <a:rPr lang="en-US" dirty="0"/>
              <a:t>, where each availability zone corresponds to a virtual data center that is isolated (for failure purposes) from other availability zones.</a:t>
            </a:r>
          </a:p>
          <a:p>
            <a:pPr marL="0" indent="0"/>
            <a:r>
              <a:rPr lang="en-US" dirty="0"/>
              <a:t>For example, an enterprise that wishes to have its EC2 computing instances in Europe could select the “Europe” region when creating EC2 instances.</a:t>
            </a:r>
          </a:p>
          <a:p>
            <a:pPr>
              <a:buFont typeface="Arial" panose="020B0604020202020204" pitchFamily="34" charset="0"/>
              <a:buChar char="•"/>
            </a:pPr>
            <a:r>
              <a:rPr lang="en-US" dirty="0"/>
              <a:t>By creating two instances in different availability zones, the enterprise could have a highly available configuration that is tolerant to failures in any one availability zone.</a:t>
            </a:r>
            <a:endParaRPr lang="en-IN" dirty="0"/>
          </a:p>
        </p:txBody>
      </p:sp>
      <p:sp>
        <p:nvSpPr>
          <p:cNvPr id="3" name="Content Placeholder 2"/>
          <p:cNvSpPr>
            <a:spLocks noGrp="1"/>
          </p:cNvSpPr>
          <p:nvPr>
            <p:ph sz="quarter" idx="10"/>
          </p:nvPr>
        </p:nvSpPr>
        <p:spPr/>
        <p:txBody>
          <a:bodyPr/>
          <a:lstStyle/>
          <a:p>
            <a:r>
              <a:rPr lang="en-US" dirty="0"/>
              <a:t>Regions and Availability Zones of EC2</a:t>
            </a:r>
            <a:endParaRPr lang="en-IN" dirty="0"/>
          </a:p>
        </p:txBody>
      </p:sp>
    </p:spTree>
    <p:extLst>
      <p:ext uri="{BB962C8B-B14F-4D97-AF65-F5344CB8AC3E}">
        <p14:creationId xmlns:p14="http://schemas.microsoft.com/office/powerpoint/2010/main" val="135430628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EC2 provides the </a:t>
            </a:r>
            <a:r>
              <a:rPr lang="en-US" b="1" dirty="0"/>
              <a:t>Elastic Load Balancer</a:t>
            </a:r>
            <a:r>
              <a:rPr lang="en-US" dirty="0"/>
              <a:t>, which is a service that balances the load across multiple servers.</a:t>
            </a:r>
          </a:p>
          <a:p>
            <a:pPr>
              <a:buFont typeface="Arial" panose="020B0604020202020204" pitchFamily="34" charset="0"/>
              <a:buChar char="•"/>
            </a:pPr>
            <a:r>
              <a:rPr lang="en-US" dirty="0"/>
              <a:t>The default load balancing policy is to treat all requests as being independent.</a:t>
            </a:r>
          </a:p>
          <a:p>
            <a:pPr>
              <a:buFont typeface="Arial" panose="020B0604020202020204" pitchFamily="34" charset="0"/>
              <a:buChar char="•"/>
            </a:pPr>
            <a:r>
              <a:rPr lang="en-US" dirty="0"/>
              <a:t>It is also possible to have </a:t>
            </a:r>
            <a:r>
              <a:rPr lang="en-US" b="1" dirty="0"/>
              <a:t>timer-based and application controlled sessions</a:t>
            </a:r>
            <a:r>
              <a:rPr lang="en-US" dirty="0"/>
              <a:t>, whereby successive requests from the same client are routed to the same server based upon time or application direction.</a:t>
            </a:r>
          </a:p>
          <a:p>
            <a:pPr>
              <a:buFont typeface="Arial" panose="020B0604020202020204" pitchFamily="34" charset="0"/>
              <a:buChar char="•"/>
            </a:pPr>
            <a:r>
              <a:rPr lang="en-US" dirty="0"/>
              <a:t>The </a:t>
            </a:r>
            <a:r>
              <a:rPr lang="en-US" b="1" dirty="0"/>
              <a:t>load balancer </a:t>
            </a:r>
            <a:r>
              <a:rPr lang="en-US" dirty="0"/>
              <a:t>also scales the number of servers up or down depending upon the load. This can also be used as a failover policy, since failure of a server is detected by the Elastic Load Balancer.</a:t>
            </a:r>
          </a:p>
          <a:p>
            <a:pPr>
              <a:buFont typeface="Arial" panose="020B0604020202020204" pitchFamily="34" charset="0"/>
              <a:buChar char="•"/>
            </a:pPr>
            <a:r>
              <a:rPr lang="en-US" dirty="0"/>
              <a:t>If the load on the remaining server is too high, the </a:t>
            </a:r>
            <a:r>
              <a:rPr lang="en-US" b="1" dirty="0"/>
              <a:t>Elastic Load Balancer </a:t>
            </a:r>
            <a:r>
              <a:rPr lang="en-US" dirty="0"/>
              <a:t>could start a new server instance.</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IN" dirty="0"/>
              <a:t>Load Balancing and Scaling on EC2</a:t>
            </a:r>
          </a:p>
        </p:txBody>
      </p:sp>
    </p:spTree>
    <p:extLst>
      <p:ext uri="{BB962C8B-B14F-4D97-AF65-F5344CB8AC3E}">
        <p14:creationId xmlns:p14="http://schemas.microsoft.com/office/powerpoint/2010/main" val="379286178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457200" indent="-457200">
              <a:buFont typeface="+mj-lt"/>
              <a:buAutoNum type="arabicPeriod"/>
            </a:pPr>
            <a:r>
              <a:rPr lang="en-US" b="1" dirty="0"/>
              <a:t>Amazon S3: </a:t>
            </a:r>
            <a:r>
              <a:rPr lang="en-US" dirty="0"/>
              <a:t>Highly available object store (already covered in the earlier slides).</a:t>
            </a:r>
          </a:p>
          <a:p>
            <a:pPr marL="457200" indent="-457200">
              <a:buFont typeface="+mj-lt"/>
              <a:buAutoNum type="arabicPeriod"/>
            </a:pPr>
            <a:r>
              <a:rPr lang="en-US" b="1" dirty="0"/>
              <a:t>Elastic Block Service: </a:t>
            </a:r>
            <a:r>
              <a:rPr lang="en-US" dirty="0"/>
              <a:t>Permanent block storage</a:t>
            </a:r>
          </a:p>
          <a:p>
            <a:pPr marL="457200" indent="-457200">
              <a:buFont typeface="+mj-lt"/>
              <a:buAutoNum type="arabicPeriod"/>
            </a:pPr>
            <a:r>
              <a:rPr lang="en-US" b="1" dirty="0"/>
              <a:t>Instance Storage: </a:t>
            </a:r>
            <a:r>
              <a:rPr lang="en-US" dirty="0"/>
              <a:t>Transient block storage.</a:t>
            </a:r>
          </a:p>
        </p:txBody>
      </p:sp>
      <p:sp>
        <p:nvSpPr>
          <p:cNvPr id="3" name="Content Placeholder 2"/>
          <p:cNvSpPr>
            <a:spLocks noGrp="1"/>
          </p:cNvSpPr>
          <p:nvPr>
            <p:ph sz="quarter" idx="10"/>
          </p:nvPr>
        </p:nvSpPr>
        <p:spPr/>
        <p:txBody>
          <a:bodyPr/>
          <a:lstStyle/>
          <a:p>
            <a:r>
              <a:rPr lang="en-US" dirty="0"/>
              <a:t>EC2 Storage Resources</a:t>
            </a:r>
            <a:endParaRPr lang="en-IN" dirty="0"/>
          </a:p>
        </p:txBody>
      </p:sp>
    </p:spTree>
    <p:extLst>
      <p:ext uri="{BB962C8B-B14F-4D97-AF65-F5344CB8AC3E}">
        <p14:creationId xmlns:p14="http://schemas.microsoft.com/office/powerpoint/2010/main" val="79673339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dirty="0"/>
              <a:t>In the same way that S3 provides file storage services, EBS provides a block storage service for EC2.</a:t>
            </a:r>
          </a:p>
          <a:p>
            <a:pPr>
              <a:buFont typeface="Arial" panose="020B0604020202020204" pitchFamily="34" charset="0"/>
              <a:buChar char="•"/>
            </a:pPr>
            <a:r>
              <a:rPr lang="en-US" dirty="0"/>
              <a:t>It is possible to request an EBS disk volume of a particular size and attach this volume to one or multiple EC2 instances using the instance ID returned during the time the volume is created</a:t>
            </a:r>
            <a:r>
              <a:rPr lang="en-IN" dirty="0"/>
              <a:t>.</a:t>
            </a:r>
          </a:p>
          <a:p>
            <a:pPr>
              <a:buFont typeface="Arial" panose="020B0604020202020204" pitchFamily="34" charset="0"/>
              <a:buChar char="•"/>
            </a:pPr>
            <a:r>
              <a:rPr lang="en-US" dirty="0"/>
              <a:t>The EBS volume has an existence independent of any EC2 instance, which is critical to have persistence of data</a:t>
            </a:r>
          </a:p>
        </p:txBody>
      </p:sp>
      <p:sp>
        <p:nvSpPr>
          <p:cNvPr id="3" name="Content Placeholder 2"/>
          <p:cNvSpPr>
            <a:spLocks noGrp="1"/>
          </p:cNvSpPr>
          <p:nvPr>
            <p:ph sz="quarter" idx="10"/>
          </p:nvPr>
        </p:nvSpPr>
        <p:spPr/>
        <p:txBody>
          <a:bodyPr/>
          <a:lstStyle/>
          <a:p>
            <a:r>
              <a:rPr lang="en-US" dirty="0"/>
              <a:t>2. Elastic Block Service (EBS)</a:t>
            </a:r>
            <a:endParaRPr lang="en-IN" dirty="0"/>
          </a:p>
        </p:txBody>
      </p:sp>
    </p:spTree>
    <p:extLst>
      <p:ext uri="{BB962C8B-B14F-4D97-AF65-F5344CB8AC3E}">
        <p14:creationId xmlns:p14="http://schemas.microsoft.com/office/powerpoint/2010/main" val="34069158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sz="2000" dirty="0"/>
              <a:t>Every EC2 instance has local storage that can be configured as a part of the compute resource. This is referred to as instance storage.</a:t>
            </a:r>
          </a:p>
          <a:p>
            <a:pPr>
              <a:buFont typeface="Arial" panose="020B0604020202020204" pitchFamily="34" charset="0"/>
              <a:buChar char="•"/>
            </a:pPr>
            <a:r>
              <a:rPr lang="en-US" sz="2000" dirty="0"/>
              <a:t>Storage exists only as long as the EC2 instance exists, and cannot be attached to any other EC2 instance.</a:t>
            </a:r>
          </a:p>
          <a:p>
            <a:pPr>
              <a:buFont typeface="Arial" panose="020B0604020202020204" pitchFamily="34" charset="0"/>
              <a:buChar char="•"/>
            </a:pPr>
            <a:r>
              <a:rPr lang="en-US" dirty="0"/>
              <a:t>If the EC2instance is terminated, the instance storage ceases to exist.</a:t>
            </a:r>
            <a:endParaRPr lang="en-US" sz="2000" dirty="0"/>
          </a:p>
          <a:p>
            <a:pPr>
              <a:buFont typeface="Arial" panose="020B0604020202020204" pitchFamily="34" charset="0"/>
              <a:buChar char="•"/>
            </a:pPr>
            <a:r>
              <a:rPr lang="en-US" sz="2000" dirty="0"/>
              <a:t>To overcome this limitation of local storage of Instance service, developers can use</a:t>
            </a:r>
          </a:p>
          <a:p>
            <a:pPr latinLnBrk="1" hangingPunct="0"/>
            <a:r>
              <a:rPr lang="en-US" sz="2000" dirty="0"/>
              <a:t>      either </a:t>
            </a:r>
            <a:r>
              <a:rPr lang="en-US" sz="2000" b="1" dirty="0"/>
              <a:t>EBS or S3 </a:t>
            </a:r>
            <a:r>
              <a:rPr lang="en-US" sz="2000" dirty="0"/>
              <a:t>for persistent storage and sharing.</a:t>
            </a:r>
            <a:endParaRPr lang="en-IN" sz="2000" dirty="0">
              <a:solidFill>
                <a:srgbClr val="000000"/>
              </a:solidFill>
              <a:latin typeface="Calibri"/>
              <a:cs typeface="Calibri"/>
            </a:endParaRPr>
          </a:p>
          <a:p>
            <a:pPr>
              <a:buFont typeface="Arial" panose="020B0604020202020204" pitchFamily="34" charset="0"/>
              <a:buChar char="•"/>
            </a:pPr>
            <a:endParaRPr lang="en-US" sz="2000" dirty="0"/>
          </a:p>
          <a:p>
            <a:pPr marL="0" indent="0"/>
            <a:endParaRPr lang="en-IN" dirty="0"/>
          </a:p>
        </p:txBody>
      </p:sp>
      <p:sp>
        <p:nvSpPr>
          <p:cNvPr id="3" name="Content Placeholder 2"/>
          <p:cNvSpPr>
            <a:spLocks noGrp="1"/>
          </p:cNvSpPr>
          <p:nvPr>
            <p:ph sz="quarter" idx="10"/>
          </p:nvPr>
        </p:nvSpPr>
        <p:spPr/>
        <p:txBody>
          <a:bodyPr/>
          <a:lstStyle/>
          <a:p>
            <a:r>
              <a:rPr lang="en-US" dirty="0"/>
              <a:t>3. Instance Service</a:t>
            </a:r>
            <a:endParaRPr lang="en-IN" dirty="0"/>
          </a:p>
        </p:txBody>
      </p:sp>
      <p:sp>
        <p:nvSpPr>
          <p:cNvPr id="6" name="TextBox 5"/>
          <p:cNvSpPr txBox="1"/>
          <p:nvPr/>
        </p:nvSpPr>
        <p:spPr>
          <a:xfrm>
            <a:off x="1006130" y="6083699"/>
            <a:ext cx="92396"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65561872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marL="0" indent="0"/>
            <a:r>
              <a:rPr lang="en-US" b="1" dirty="0"/>
              <a:t> </a:t>
            </a:r>
            <a:endParaRPr lang="en-IN" b="1" dirty="0"/>
          </a:p>
        </p:txBody>
      </p:sp>
      <p:sp>
        <p:nvSpPr>
          <p:cNvPr id="3" name="Content Placeholder 2"/>
          <p:cNvSpPr>
            <a:spLocks noGrp="1"/>
          </p:cNvSpPr>
          <p:nvPr>
            <p:ph sz="quarter" idx="10"/>
          </p:nvPr>
        </p:nvSpPr>
        <p:spPr>
          <a:xfrm>
            <a:off x="406399" y="152400"/>
            <a:ext cx="10305143" cy="1143000"/>
          </a:xfrm>
        </p:spPr>
        <p:txBody>
          <a:bodyPr>
            <a:normAutofit/>
          </a:bodyPr>
          <a:lstStyle/>
          <a:p>
            <a:pPr indent="0"/>
            <a:r>
              <a:rPr lang="en-US" dirty="0"/>
              <a:t>Comparison of Instance Storage and EBS Storage</a:t>
            </a:r>
            <a:endParaRPr lang="en-IN" dirty="0"/>
          </a:p>
        </p:txBody>
      </p:sp>
      <p:pic>
        <p:nvPicPr>
          <p:cNvPr id="6" name="Picture 5"/>
          <p:cNvPicPr>
            <a:picLocks noChangeAspect="1"/>
          </p:cNvPicPr>
          <p:nvPr/>
        </p:nvPicPr>
        <p:blipFill>
          <a:blip r:embed="rId2"/>
          <a:stretch>
            <a:fillRect/>
          </a:stretch>
        </p:blipFill>
        <p:spPr>
          <a:xfrm>
            <a:off x="537029" y="1493838"/>
            <a:ext cx="9463314" cy="3803876"/>
          </a:xfrm>
          <a:prstGeom prst="rect">
            <a:avLst/>
          </a:prstGeom>
        </p:spPr>
      </p:pic>
    </p:spTree>
    <p:extLst>
      <p:ext uri="{BB962C8B-B14F-4D97-AF65-F5344CB8AC3E}">
        <p14:creationId xmlns:p14="http://schemas.microsoft.com/office/powerpoint/2010/main" val="41027145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a:buFont typeface="Arial" panose="020B0604020202020204" pitchFamily="34" charset="0"/>
              <a:buChar char="•"/>
            </a:pPr>
            <a:r>
              <a:rPr lang="en-US" dirty="0"/>
              <a:t>Network resources are also needed by applications in addition to compute and storage resources.</a:t>
            </a:r>
          </a:p>
          <a:p>
            <a:pPr>
              <a:buFont typeface="Arial" panose="020B0604020202020204" pitchFamily="34" charset="0"/>
              <a:buChar char="•"/>
            </a:pPr>
            <a:r>
              <a:rPr lang="en-US" dirty="0"/>
              <a:t>For networking between EC2 instances, EC2 offers both a </a:t>
            </a:r>
            <a:r>
              <a:rPr lang="en-US" b="1" dirty="0"/>
              <a:t>public address</a:t>
            </a:r>
            <a:r>
              <a:rPr lang="en-US" dirty="0"/>
              <a:t> as well as a </a:t>
            </a:r>
            <a:r>
              <a:rPr lang="en-US" b="1" dirty="0"/>
              <a:t>private address </a:t>
            </a:r>
            <a:r>
              <a:rPr lang="en-US" dirty="0"/>
              <a:t>to each instance.</a:t>
            </a:r>
          </a:p>
          <a:p>
            <a:pPr>
              <a:buFont typeface="Arial" panose="020B0604020202020204" pitchFamily="34" charset="0"/>
              <a:buChar char="•"/>
            </a:pPr>
            <a:r>
              <a:rPr lang="en-US" dirty="0"/>
              <a:t>It also offers </a:t>
            </a:r>
            <a:r>
              <a:rPr lang="en-US" b="1" dirty="0"/>
              <a:t>DNS services </a:t>
            </a:r>
            <a:r>
              <a:rPr lang="en-US" dirty="0"/>
              <a:t>for managing DNS names associated with these IP addressees.  </a:t>
            </a:r>
            <a:r>
              <a:rPr lang="en-US" b="1" i="0" dirty="0">
                <a:solidFill>
                  <a:srgbClr val="232F3E"/>
                </a:solidFill>
                <a:effectLst/>
              </a:rPr>
              <a:t>Amazon Route 53 </a:t>
            </a:r>
            <a:r>
              <a:rPr lang="en-US" b="0" i="0" dirty="0">
                <a:solidFill>
                  <a:srgbClr val="232F3E"/>
                </a:solidFill>
                <a:effectLst/>
              </a:rPr>
              <a:t>effectively connects user requests to infrastructure running in AWS – such as Amazon EC2 instances, Elastic Load Balancing load balancers, or Amazon S3 buckets – and can also be used to route users to infrastructure outside of AWS.</a:t>
            </a:r>
            <a:endParaRPr lang="en-US" dirty="0"/>
          </a:p>
          <a:p>
            <a:pPr>
              <a:buFont typeface="Arial" panose="020B0604020202020204" pitchFamily="34" charset="0"/>
              <a:buChar char="•"/>
            </a:pPr>
            <a:r>
              <a:rPr lang="en-US" b="1" dirty="0"/>
              <a:t>Elastic IP address: </a:t>
            </a:r>
            <a:r>
              <a:rPr lang="en-US" dirty="0"/>
              <a:t>It is a</a:t>
            </a:r>
            <a:r>
              <a:rPr lang="en-US" b="1" dirty="0"/>
              <a:t> </a:t>
            </a:r>
            <a:r>
              <a:rPr lang="en-US" b="0" i="0" dirty="0">
                <a:solidFill>
                  <a:srgbClr val="16191F"/>
                </a:solidFill>
                <a:effectLst/>
              </a:rPr>
              <a:t>public IPv4 address, which is reachable from the internet.</a:t>
            </a:r>
            <a:r>
              <a:rPr lang="en-US" b="1" dirty="0"/>
              <a:t> </a:t>
            </a:r>
            <a:r>
              <a:rPr lang="en-US" dirty="0"/>
              <a:t>These addresses are independent of any instance, and can be used to support failover of servers</a:t>
            </a:r>
          </a:p>
          <a:p>
            <a:pPr>
              <a:buFont typeface="Arial" panose="020B0604020202020204" pitchFamily="34" charset="0"/>
              <a:buChar char="•"/>
            </a:pPr>
            <a:endParaRPr lang="en-IN" dirty="0"/>
          </a:p>
        </p:txBody>
      </p:sp>
      <p:sp>
        <p:nvSpPr>
          <p:cNvPr id="3" name="Content Placeholder 2"/>
          <p:cNvSpPr>
            <a:spLocks noGrp="1"/>
          </p:cNvSpPr>
          <p:nvPr>
            <p:ph sz="quarter" idx="10"/>
          </p:nvPr>
        </p:nvSpPr>
        <p:spPr/>
        <p:txBody>
          <a:bodyPr/>
          <a:lstStyle/>
          <a:p>
            <a:r>
              <a:rPr lang="en-US" dirty="0"/>
              <a:t>EC2 Networking Resources</a:t>
            </a:r>
            <a:endParaRPr lang="en-IN" dirty="0"/>
          </a:p>
        </p:txBody>
      </p:sp>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BA055D51-61D0-4F3D-99F3-CA304CAFB0A7}"/>
                  </a:ext>
                </a:extLst>
              </p14:cNvPr>
              <p14:cNvContentPartPr/>
              <p14:nvPr/>
            </p14:nvContentPartPr>
            <p14:xfrm>
              <a:off x="2419920" y="892800"/>
              <a:ext cx="4858200" cy="2599200"/>
            </p14:xfrm>
          </p:contentPart>
        </mc:Choice>
        <mc:Fallback xmlns="">
          <p:pic>
            <p:nvPicPr>
              <p:cNvPr id="5" name="Ink 4">
                <a:extLst>
                  <a:ext uri="{FF2B5EF4-FFF2-40B4-BE49-F238E27FC236}">
                    <a16:creationId xmlns:a16="http://schemas.microsoft.com/office/drawing/2014/main" id="{BA055D51-61D0-4F3D-99F3-CA304CAFB0A7}"/>
                  </a:ext>
                </a:extLst>
              </p:cNvPr>
              <p:cNvPicPr/>
              <p:nvPr/>
            </p:nvPicPr>
            <p:blipFill>
              <a:blip r:embed="rId5"/>
              <a:stretch>
                <a:fillRect/>
              </a:stretch>
            </p:blipFill>
            <p:spPr>
              <a:xfrm>
                <a:off x="2410560" y="883440"/>
                <a:ext cx="4876920" cy="2617920"/>
              </a:xfrm>
              <a:prstGeom prst="rect">
                <a:avLst/>
              </a:prstGeom>
            </p:spPr>
          </p:pic>
        </mc:Fallback>
      </mc:AlternateContent>
    </p:spTree>
    <p:extLst>
      <p:ext uri="{BB962C8B-B14F-4D97-AF65-F5344CB8AC3E}">
        <p14:creationId xmlns:p14="http://schemas.microsoft.com/office/powerpoint/2010/main" val="111176107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Font typeface="Arial" panose="020B0604020202020204" pitchFamily="34" charset="0"/>
              <a:buChar char="•"/>
            </a:pPr>
            <a:r>
              <a:rPr lang="en-US" b="0" i="0" dirty="0">
                <a:solidFill>
                  <a:srgbClr val="222222"/>
                </a:solidFill>
                <a:effectLst/>
                <a:latin typeface="-apple-system"/>
              </a:rPr>
              <a:t>A virtual private cloud (VPC) is a secure, isolated </a:t>
            </a:r>
            <a:r>
              <a:rPr lang="en-US" dirty="0">
                <a:solidFill>
                  <a:srgbClr val="0051C3"/>
                </a:solidFill>
                <a:latin typeface="-apple-system"/>
              </a:rPr>
              <a:t>private cloud</a:t>
            </a:r>
            <a:r>
              <a:rPr lang="en-US" b="0" i="0" dirty="0">
                <a:solidFill>
                  <a:srgbClr val="222222"/>
                </a:solidFill>
                <a:effectLst/>
                <a:latin typeface="-apple-system"/>
              </a:rPr>
              <a:t> hosted within a </a:t>
            </a:r>
            <a:r>
              <a:rPr lang="en-US" dirty="0">
                <a:solidFill>
                  <a:srgbClr val="0051C3"/>
                </a:solidFill>
                <a:latin typeface="-apple-system"/>
              </a:rPr>
              <a:t>public cloud</a:t>
            </a:r>
            <a:r>
              <a:rPr lang="en-US" b="0" i="0" dirty="0">
                <a:solidFill>
                  <a:srgbClr val="222222"/>
                </a:solidFill>
                <a:effectLst/>
                <a:latin typeface="-apple-system"/>
              </a:rPr>
              <a:t>.</a:t>
            </a:r>
          </a:p>
          <a:p>
            <a:pPr>
              <a:buFont typeface="Arial" panose="020B0604020202020204" pitchFamily="34" charset="0"/>
              <a:buChar char="•"/>
            </a:pPr>
            <a:r>
              <a:rPr lang="en-US" dirty="0"/>
              <a:t>Enterprises that desire more control over their networking configuration can use Virtual Private Cloud (VPC). Examples of VPC are provided below:</a:t>
            </a:r>
          </a:p>
          <a:p>
            <a:pPr marL="457200" indent="-457200">
              <a:buFont typeface="+mj-lt"/>
              <a:buAutoNum type="arabicPeriod"/>
            </a:pPr>
            <a:r>
              <a:rPr lang="en-US" dirty="0"/>
              <a:t>The ability to allocate both public and private IP addresses to instances from any address range</a:t>
            </a:r>
            <a:r>
              <a:rPr lang="en-IN" dirty="0"/>
              <a:t>.</a:t>
            </a:r>
          </a:p>
          <a:p>
            <a:pPr marL="457200" indent="-457200">
              <a:buFont typeface="+mj-lt"/>
              <a:buAutoNum type="arabicPeriod"/>
            </a:pPr>
            <a:r>
              <a:rPr lang="en-US" dirty="0"/>
              <a:t>The ability to divide the addresses into subnets and control the routing between subnets.</a:t>
            </a:r>
          </a:p>
          <a:p>
            <a:pPr marL="457200" indent="-457200">
              <a:buFont typeface="+mj-lt"/>
              <a:buAutoNum type="arabicPeriod"/>
            </a:pPr>
            <a:r>
              <a:rPr lang="en-US" dirty="0"/>
              <a:t>The ability to connect the EC2 network with an Intranet using a VPN tunnel. </a:t>
            </a:r>
          </a:p>
        </p:txBody>
      </p:sp>
      <p:sp>
        <p:nvSpPr>
          <p:cNvPr id="3" name="Content Placeholder 2"/>
          <p:cNvSpPr>
            <a:spLocks noGrp="1"/>
          </p:cNvSpPr>
          <p:nvPr>
            <p:ph sz="quarter" idx="10"/>
          </p:nvPr>
        </p:nvSpPr>
        <p:spPr/>
        <p:txBody>
          <a:bodyPr/>
          <a:lstStyle/>
          <a:p>
            <a:r>
              <a:rPr lang="en-US" dirty="0"/>
              <a:t>Virtual Private Cloud</a:t>
            </a:r>
            <a:endParaRPr lang="en-IN" dirty="0"/>
          </a:p>
        </p:txBody>
      </p:sp>
    </p:spTree>
    <p:extLst>
      <p:ext uri="{BB962C8B-B14F-4D97-AF65-F5344CB8AC3E}">
        <p14:creationId xmlns:p14="http://schemas.microsoft.com/office/powerpoint/2010/main" val="65700227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20000"/>
          </a:bodyPr>
          <a:lstStyle/>
          <a:p>
            <a:r>
              <a:rPr lang="en-US" dirty="0"/>
              <a:t>The web server will be created as an EBS-backed instance, to avoid the necessity of having to periodically back up the storage to S3.</a:t>
            </a:r>
          </a:p>
          <a:p>
            <a:r>
              <a:rPr lang="en-US" dirty="0"/>
              <a:t>The process is broken down into four steps:</a:t>
            </a:r>
          </a:p>
          <a:p>
            <a:pPr marL="457200" indent="-457200">
              <a:buFont typeface="+mj-lt"/>
              <a:buAutoNum type="arabicPeriod"/>
            </a:pPr>
            <a:r>
              <a:rPr lang="en-US" dirty="0"/>
              <a:t>Selecting the AMI for the instance (Amazon Images” and “Amazon Linux” brings up a list of Linux images supplied by Amazon). </a:t>
            </a:r>
          </a:p>
          <a:p>
            <a:pPr marL="457200" indent="-457200">
              <a:buFont typeface="+mj-lt"/>
              <a:buAutoNum type="arabicPeriod"/>
            </a:pPr>
            <a:r>
              <a:rPr lang="en-US" dirty="0"/>
              <a:t>Creating the EC2 instance and installing the web server.</a:t>
            </a:r>
          </a:p>
          <a:p>
            <a:pPr marL="457200" indent="-457200">
              <a:buFont typeface="+mj-lt"/>
              <a:buAutoNum type="arabicPeriod"/>
            </a:pPr>
            <a:r>
              <a:rPr lang="en-US" dirty="0"/>
              <a:t>Creating an EBS volume for data, such as HTML files and so on.</a:t>
            </a:r>
          </a:p>
          <a:p>
            <a:pPr marL="457200" indent="-457200">
              <a:buFont typeface="+mj-lt"/>
              <a:buAutoNum type="arabicPeriod"/>
            </a:pPr>
            <a:r>
              <a:rPr lang="en-US" dirty="0"/>
              <a:t>Setting up networking and access rules (for allowing external access to the Web server).</a:t>
            </a:r>
          </a:p>
          <a:p>
            <a:pPr marL="0" indent="0"/>
            <a:r>
              <a:rPr lang="en-US" b="1" dirty="0"/>
              <a:t>Assumptions:</a:t>
            </a:r>
            <a:endParaRPr lang="en-US" dirty="0"/>
          </a:p>
          <a:p>
            <a:pPr marL="514350" indent="-514350">
              <a:buFont typeface="+mj-lt"/>
              <a:buAutoNum type="romanLcPeriod"/>
            </a:pPr>
            <a:r>
              <a:rPr lang="en-US" dirty="0"/>
              <a:t>The data needed for the web server (HTML files, scripts, executables, and so on) are available, and have been uploaded to EC2.</a:t>
            </a:r>
          </a:p>
          <a:p>
            <a:pPr marL="514350" indent="-514350">
              <a:buFont typeface="+mj-lt"/>
              <a:buAutoNum type="romanLcPeriod"/>
            </a:pPr>
            <a:r>
              <a:rPr lang="en-US" dirty="0"/>
              <a:t>The web server needed also has to be uploaded to EC2 and then installed (in reality, a web server instance may be available as an image as well)</a:t>
            </a:r>
            <a:endParaRPr lang="en-IN" b="1" dirty="0"/>
          </a:p>
        </p:txBody>
      </p:sp>
      <p:sp>
        <p:nvSpPr>
          <p:cNvPr id="3" name="Content Placeholder 2"/>
          <p:cNvSpPr>
            <a:spLocks noGrp="1"/>
          </p:cNvSpPr>
          <p:nvPr>
            <p:ph sz="quarter" idx="10"/>
          </p:nvPr>
        </p:nvSpPr>
        <p:spPr/>
        <p:txBody>
          <a:bodyPr/>
          <a:lstStyle/>
          <a:p>
            <a:r>
              <a:rPr lang="en-US" dirty="0"/>
              <a:t>Simple EC2 Example: Setting up a Web Server</a:t>
            </a:r>
            <a:endParaRPr lang="en-IN" dirty="0"/>
          </a:p>
        </p:txBody>
      </p:sp>
    </p:spTree>
    <p:extLst>
      <p:ext uri="{BB962C8B-B14F-4D97-AF65-F5344CB8AC3E}">
        <p14:creationId xmlns:p14="http://schemas.microsoft.com/office/powerpoint/2010/main" val="41796182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b="1" dirty="0"/>
              <a:t>What is </a:t>
            </a:r>
            <a:r>
              <a:rPr lang="en-US" b="1" dirty="0" err="1"/>
              <a:t>Pustak</a:t>
            </a:r>
            <a:r>
              <a:rPr lang="en-US" b="1" dirty="0"/>
              <a:t> Portal (a simple book publishing portal):</a:t>
            </a:r>
            <a:r>
              <a:rPr lang="en-US" dirty="0"/>
              <a:t> </a:t>
            </a:r>
            <a:r>
              <a:rPr lang="en-US" b="1" dirty="0"/>
              <a:t>I</a:t>
            </a:r>
            <a:r>
              <a:rPr lang="en-US" dirty="0"/>
              <a:t>t allows authors to upload and share book chapters or short articles in various formats with readers, who have to be registered with the portal.</a:t>
            </a:r>
          </a:p>
          <a:p>
            <a:r>
              <a:rPr lang="en-US" b="1" dirty="0"/>
              <a:t>Requirements:</a:t>
            </a:r>
          </a:p>
          <a:p>
            <a:pPr>
              <a:buFont typeface="Arial" panose="020B0604020202020204" pitchFamily="34" charset="0"/>
              <a:buChar char="•"/>
            </a:pPr>
            <a:r>
              <a:rPr lang="en-US" dirty="0"/>
              <a:t>It is necessary to store the documents, together with metadata such as the file type, and an access control list of readers who have been given access permission. </a:t>
            </a:r>
          </a:p>
          <a:p>
            <a:pPr>
              <a:buFont typeface="Arial" panose="020B0604020202020204" pitchFamily="34" charset="0"/>
              <a:buChar char="•"/>
            </a:pPr>
            <a:r>
              <a:rPr lang="en-US" dirty="0"/>
              <a:t>As a particular article may become very popular due to its topical nature, the load on the portal could vary greatly, and it is necessary that the number of servers scale up and down with usage. </a:t>
            </a:r>
          </a:p>
          <a:p>
            <a:pPr marL="0" indent="0"/>
            <a:endParaRPr lang="en-IN" dirty="0"/>
          </a:p>
        </p:txBody>
      </p:sp>
      <p:sp>
        <p:nvSpPr>
          <p:cNvPr id="3" name="Content Placeholder 2"/>
          <p:cNvSpPr>
            <a:spLocks noGrp="1"/>
          </p:cNvSpPr>
          <p:nvPr>
            <p:ph sz="quarter" idx="10"/>
          </p:nvPr>
        </p:nvSpPr>
        <p:spPr>
          <a:xfrm>
            <a:off x="406400" y="152400"/>
            <a:ext cx="10972800" cy="1143000"/>
          </a:xfrm>
        </p:spPr>
        <p:txBody>
          <a:bodyPr/>
          <a:lstStyle/>
          <a:p>
            <a:r>
              <a:rPr lang="en-IN" dirty="0"/>
              <a:t>Case study of Using Amazon EC2 for </a:t>
            </a:r>
            <a:r>
              <a:rPr lang="en-IN" dirty="0" err="1"/>
              <a:t>Pustak</a:t>
            </a:r>
            <a:r>
              <a:rPr lang="en-IN" dirty="0"/>
              <a:t> Portal</a:t>
            </a:r>
          </a:p>
        </p:txBody>
      </p:sp>
    </p:spTree>
    <p:extLst>
      <p:ext uri="{BB962C8B-B14F-4D97-AF65-F5344CB8AC3E}">
        <p14:creationId xmlns:p14="http://schemas.microsoft.com/office/powerpoint/2010/main" val="26436460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a:t>Features of IaaS</a:t>
            </a:r>
            <a:endParaRPr lang="en-IN"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4</a:t>
            </a:fld>
            <a:endParaRPr lang="en-US" dirty="0">
              <a:solidFill>
                <a:prstClr val="black">
                  <a:tint val="75000"/>
                </a:prstClr>
              </a:solidFill>
            </a:endParaRPr>
          </a:p>
        </p:txBody>
      </p:sp>
      <p:sp>
        <p:nvSpPr>
          <p:cNvPr id="4" name="TextBox 3"/>
          <p:cNvSpPr txBox="1"/>
          <p:nvPr/>
        </p:nvSpPr>
        <p:spPr>
          <a:xfrm>
            <a:off x="406400" y="1799771"/>
            <a:ext cx="10697029" cy="32624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457200" indent="-457200">
              <a:buFont typeface="Arial" panose="020B0604020202020204" pitchFamily="34" charset="0"/>
              <a:buChar char="•"/>
            </a:pPr>
            <a:r>
              <a:rPr lang="en-IN" sz="2800" dirty="0" smtClean="0">
                <a:latin typeface="Calibri" panose="020F0502020204030204" pitchFamily="34" charset="0"/>
                <a:cs typeface="Calibri" panose="020F0502020204030204" pitchFamily="34" charset="0"/>
              </a:rPr>
              <a:t>Geographic Presence</a:t>
            </a:r>
            <a:endParaRPr kumimoji="0" lang="en-US" sz="2800" i="0" u="none" strike="noStrike" cap="none" spc="0" normalizeH="0" baseline="0" dirty="0">
              <a:ln>
                <a:noFill/>
              </a:ln>
              <a:solidFill>
                <a:srgbClr val="000000"/>
              </a:solidFill>
              <a:effectLst/>
              <a:uFillTx/>
              <a:latin typeface="Calibri" panose="020F0502020204030204" pitchFamily="34" charset="0"/>
              <a:ea typeface="Calibri"/>
              <a:cs typeface="Calibri" panose="020F0502020204030204" pitchFamily="34" charset="0"/>
              <a:sym typeface="Calibri"/>
            </a:endParaRP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User </a:t>
            </a:r>
            <a:r>
              <a:rPr lang="en-US" sz="2800" dirty="0">
                <a:latin typeface="Calibri" panose="020F0502020204030204" pitchFamily="34" charset="0"/>
                <a:cs typeface="Calibri" panose="020F0502020204030204" pitchFamily="34" charset="0"/>
              </a:rPr>
              <a:t>Interfaces and Access to </a:t>
            </a:r>
            <a:r>
              <a:rPr lang="en-US" sz="2800" dirty="0" smtClean="0">
                <a:latin typeface="Calibri" panose="020F0502020204030204" pitchFamily="34" charset="0"/>
                <a:cs typeface="Calibri" panose="020F0502020204030204" pitchFamily="34" charset="0"/>
              </a:rPr>
              <a:t>Servers</a:t>
            </a:r>
            <a:endParaRPr lang="en-US" sz="2800" dirty="0">
              <a:latin typeface="Calibri" panose="020F0502020204030204" pitchFamily="34" charset="0"/>
              <a:cs typeface="Calibri" panose="020F0502020204030204" pitchFamily="34" charset="0"/>
            </a:endParaRPr>
          </a:p>
          <a:p>
            <a:pPr marL="457200" indent="-457200">
              <a:buFont typeface="Arial" panose="020B0604020202020204" pitchFamily="34" charset="0"/>
              <a:buChar char="•"/>
            </a:pPr>
            <a:r>
              <a:rPr lang="en-IN" sz="2800" dirty="0" smtClean="0">
                <a:latin typeface="Calibri" panose="020F0502020204030204" pitchFamily="34" charset="0"/>
                <a:cs typeface="Calibri" panose="020F0502020204030204" pitchFamily="34" charset="0"/>
              </a:rPr>
              <a:t>Advance </a:t>
            </a:r>
            <a:r>
              <a:rPr lang="en-IN" sz="2800" dirty="0">
                <a:latin typeface="Calibri" panose="020F0502020204030204" pitchFamily="34" charset="0"/>
                <a:cs typeface="Calibri" panose="020F0502020204030204" pitchFamily="34" charset="0"/>
              </a:rPr>
              <a:t>Reservation of </a:t>
            </a:r>
            <a:r>
              <a:rPr lang="en-IN" sz="2800" dirty="0" smtClean="0">
                <a:latin typeface="Calibri" panose="020F0502020204030204" pitchFamily="34" charset="0"/>
                <a:cs typeface="Calibri" panose="020F0502020204030204" pitchFamily="34" charset="0"/>
              </a:rPr>
              <a:t>Capacity</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Automatic </a:t>
            </a:r>
            <a:r>
              <a:rPr lang="en-US" sz="2800" dirty="0">
                <a:latin typeface="Calibri" panose="020F0502020204030204" pitchFamily="34" charset="0"/>
                <a:cs typeface="Calibri" panose="020F0502020204030204" pitchFamily="34" charset="0"/>
              </a:rPr>
              <a:t>Scaling and Load </a:t>
            </a:r>
            <a:r>
              <a:rPr lang="en-US" sz="2800" dirty="0" smtClean="0">
                <a:latin typeface="Calibri" panose="020F0502020204030204" pitchFamily="34" charset="0"/>
                <a:cs typeface="Calibri" panose="020F0502020204030204" pitchFamily="34" charset="0"/>
              </a:rPr>
              <a:t>Balancing</a:t>
            </a:r>
          </a:p>
          <a:p>
            <a:pPr marL="457200" indent="-457200">
              <a:buFont typeface="Arial" panose="020B0604020202020204" pitchFamily="34" charset="0"/>
              <a:buChar char="•"/>
            </a:pPr>
            <a:r>
              <a:rPr lang="en-US" sz="2800" dirty="0" smtClean="0">
                <a:latin typeface="Calibri" panose="020F0502020204030204" pitchFamily="34" charset="0"/>
                <a:cs typeface="Calibri" panose="020F0502020204030204" pitchFamily="34" charset="0"/>
              </a:rPr>
              <a:t>Automatic </a:t>
            </a:r>
            <a:r>
              <a:rPr lang="en-US" sz="2800" dirty="0">
                <a:latin typeface="Calibri" panose="020F0502020204030204" pitchFamily="34" charset="0"/>
                <a:cs typeface="Calibri" panose="020F0502020204030204" pitchFamily="34" charset="0"/>
              </a:rPr>
              <a:t>Scaling and Load </a:t>
            </a:r>
            <a:r>
              <a:rPr lang="en-US" sz="2800" dirty="0" smtClean="0">
                <a:latin typeface="Calibri" panose="020F0502020204030204" pitchFamily="34" charset="0"/>
                <a:cs typeface="Calibri" panose="020F0502020204030204" pitchFamily="34" charset="0"/>
              </a:rPr>
              <a:t>Balancing</a:t>
            </a:r>
          </a:p>
          <a:p>
            <a:pPr marL="342900" indent="-342900">
              <a:buFont typeface="Arial" panose="020B0604020202020204" pitchFamily="34" charset="0"/>
              <a:buChar char="•"/>
            </a:pPr>
            <a:r>
              <a:rPr lang="en-IN" sz="2400" dirty="0" smtClean="0">
                <a:latin typeface="Calibri" panose="020F0502020204030204" pitchFamily="34" charset="0"/>
                <a:cs typeface="Calibri" panose="020F0502020204030204" pitchFamily="34" charset="0"/>
              </a:rPr>
              <a:t>Service-Level </a:t>
            </a:r>
            <a:r>
              <a:rPr lang="en-IN" sz="2400" dirty="0">
                <a:latin typeface="Calibri" panose="020F0502020204030204" pitchFamily="34" charset="0"/>
                <a:cs typeface="Calibri" panose="020F0502020204030204" pitchFamily="34" charset="0"/>
              </a:rPr>
              <a:t>Agreement (SLA</a:t>
            </a:r>
            <a:r>
              <a:rPr lang="en-IN" sz="2400" dirty="0" smtClean="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400" dirty="0" smtClean="0">
                <a:latin typeface="Calibri" panose="020F0502020204030204" pitchFamily="34" charset="0"/>
                <a:cs typeface="Calibri" panose="020F0502020204030204" pitchFamily="34" charset="0"/>
              </a:rPr>
              <a:t>Hypervisor </a:t>
            </a:r>
            <a:r>
              <a:rPr lang="en-US" sz="2400" dirty="0">
                <a:latin typeface="Calibri" panose="020F0502020204030204" pitchFamily="34" charset="0"/>
                <a:cs typeface="Calibri" panose="020F0502020204030204" pitchFamily="34" charset="0"/>
              </a:rPr>
              <a:t>and Operating System </a:t>
            </a:r>
            <a:r>
              <a:rPr lang="en-US" sz="2400" dirty="0" smtClean="0">
                <a:latin typeface="Calibri" panose="020F0502020204030204" pitchFamily="34" charset="0"/>
                <a:cs typeface="Calibri" panose="020F0502020204030204" pitchFamily="34" charset="0"/>
              </a:rPr>
              <a:t>Choice</a:t>
            </a:r>
            <a:endParaRPr lang="en-US" sz="2400" dirty="0">
              <a:solidFill>
                <a:srgbClr val="000000"/>
              </a:solidFill>
              <a:latin typeface="Calibri" panose="020F0502020204030204" pitchFamily="34" charset="0"/>
              <a:ea typeface="Calibri"/>
              <a:cs typeface="Calibri" panose="020F0502020204030204" pitchFamily="34" charset="0"/>
              <a:sym typeface="Calibri"/>
            </a:endParaRPr>
          </a:p>
          <a:p>
            <a:endParaRPr kumimoji="0" lang="en-IN" sz="1800" b="1" i="0" u="none" strike="noStrike" cap="none" spc="0" normalizeH="0" baseline="0" dirty="0">
              <a:ln>
                <a:noFill/>
              </a:ln>
              <a:solidFill>
                <a:srgbClr val="000000"/>
              </a:solidFill>
              <a:effectLst/>
              <a:uFillTx/>
              <a:ea typeface="Calibri"/>
              <a:cs typeface="Calibri"/>
              <a:sym typeface="Calibri"/>
            </a:endParaRPr>
          </a:p>
        </p:txBody>
      </p:sp>
    </p:spTree>
    <p:extLst>
      <p:ext uri="{BB962C8B-B14F-4D97-AF65-F5344CB8AC3E}">
        <p14:creationId xmlns:p14="http://schemas.microsoft.com/office/powerpoint/2010/main" val="4014738521"/>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a:xfrm>
            <a:off x="406399" y="152400"/>
            <a:ext cx="11625943" cy="1143000"/>
          </a:xfrm>
        </p:spPr>
        <p:txBody>
          <a:bodyPr/>
          <a:lstStyle/>
          <a:p>
            <a:r>
              <a:rPr lang="en-US" dirty="0"/>
              <a:t>The High-level architecture of the enhanced </a:t>
            </a:r>
            <a:r>
              <a:rPr lang="en-US" dirty="0" err="1"/>
              <a:t>Pustak</a:t>
            </a:r>
            <a:r>
              <a:rPr lang="en-US" dirty="0"/>
              <a:t> Portal</a:t>
            </a:r>
            <a:endParaRPr lang="en-IN" dirty="0"/>
          </a:p>
        </p:txBody>
      </p:sp>
      <p:pic>
        <p:nvPicPr>
          <p:cNvPr id="4" name="Picture 3"/>
          <p:cNvPicPr>
            <a:picLocks noChangeAspect="1"/>
          </p:cNvPicPr>
          <p:nvPr/>
        </p:nvPicPr>
        <p:blipFill>
          <a:blip r:embed="rId2"/>
          <a:stretch>
            <a:fillRect/>
          </a:stretch>
        </p:blipFill>
        <p:spPr>
          <a:xfrm>
            <a:off x="1016000" y="1436915"/>
            <a:ext cx="9448800" cy="5059816"/>
          </a:xfrm>
          <a:prstGeom prst="rect">
            <a:avLst/>
          </a:prstGeom>
        </p:spPr>
      </p:pic>
    </p:spTree>
    <p:extLst>
      <p:ext uri="{BB962C8B-B14F-4D97-AF65-F5344CB8AC3E}">
        <p14:creationId xmlns:p14="http://schemas.microsoft.com/office/powerpoint/2010/main" val="153900040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dirty="0"/>
              <a:t>Amazon S3 is used for storing articles.</a:t>
            </a:r>
          </a:p>
          <a:p>
            <a:pPr>
              <a:buFont typeface="Arial" panose="020B0604020202020204" pitchFamily="34" charset="0"/>
              <a:buChar char="•"/>
            </a:pPr>
            <a:endParaRPr lang="en-US" dirty="0"/>
          </a:p>
          <a:p>
            <a:pPr marL="0" indent="0"/>
            <a:endParaRPr lang="en-US" dirty="0"/>
          </a:p>
          <a:p>
            <a:pPr marL="0" indent="0"/>
            <a:endParaRPr lang="en-US" dirty="0"/>
          </a:p>
          <a:p>
            <a:pPr>
              <a:buFont typeface="Arial" panose="020B0604020202020204" pitchFamily="34" charset="0"/>
              <a:buChar char="•"/>
            </a:pPr>
            <a:r>
              <a:rPr lang="en-US" dirty="0"/>
              <a:t>The associated metadata of articles, such as the name of the article, author, and a list of readers, etc., are stored in </a:t>
            </a:r>
            <a:r>
              <a:rPr lang="en-US" dirty="0" err="1"/>
              <a:t>SimpleDB</a:t>
            </a:r>
            <a:r>
              <a:rPr lang="en-US" dirty="0"/>
              <a:t>. </a:t>
            </a:r>
          </a:p>
          <a:p>
            <a:pPr>
              <a:buFont typeface="Arial" panose="020B0604020202020204" pitchFamily="34" charset="0"/>
              <a:buChar char="•"/>
            </a:pPr>
            <a:endParaRPr lang="en-US" dirty="0"/>
          </a:p>
          <a:p>
            <a:pPr marL="0" indent="0"/>
            <a:endParaRPr lang="en-US" dirty="0"/>
          </a:p>
          <a:p>
            <a:pPr marL="0" indent="0"/>
            <a:endParaRPr lang="en-US" b="1" dirty="0"/>
          </a:p>
        </p:txBody>
      </p:sp>
      <p:sp>
        <p:nvSpPr>
          <p:cNvPr id="3" name="Content Placeholder 2"/>
          <p:cNvSpPr>
            <a:spLocks noGrp="1"/>
          </p:cNvSpPr>
          <p:nvPr>
            <p:ph sz="quarter" idx="10"/>
          </p:nvPr>
        </p:nvSpPr>
        <p:spPr>
          <a:xfrm>
            <a:off x="406399" y="152400"/>
            <a:ext cx="10595430" cy="1143000"/>
          </a:xfrm>
        </p:spPr>
        <p:txBody>
          <a:bodyPr>
            <a:normAutofit/>
          </a:bodyPr>
          <a:lstStyle/>
          <a:p>
            <a:r>
              <a:rPr lang="en-US" dirty="0" err="1"/>
              <a:t>Pustak</a:t>
            </a:r>
            <a:r>
              <a:rPr lang="en-US" dirty="0"/>
              <a:t> Portal (</a:t>
            </a:r>
            <a:r>
              <a:rPr lang="en-US" dirty="0" err="1"/>
              <a:t>Cont</a:t>
            </a:r>
            <a:r>
              <a:rPr lang="en-US" dirty="0"/>
              <a:t>…)</a:t>
            </a:r>
            <a:endParaRPr lang="en-IN" dirty="0"/>
          </a:p>
        </p:txBody>
      </p:sp>
      <p:pic>
        <p:nvPicPr>
          <p:cNvPr id="5" name="Picture 4"/>
          <p:cNvPicPr>
            <a:picLocks noChangeAspect="1"/>
          </p:cNvPicPr>
          <p:nvPr/>
        </p:nvPicPr>
        <p:blipFill>
          <a:blip r:embed="rId2"/>
          <a:stretch>
            <a:fillRect/>
          </a:stretch>
        </p:blipFill>
        <p:spPr>
          <a:xfrm>
            <a:off x="956382" y="4182947"/>
            <a:ext cx="1857375" cy="876300"/>
          </a:xfrm>
          <a:prstGeom prst="rect">
            <a:avLst/>
          </a:prstGeom>
        </p:spPr>
      </p:pic>
      <p:pic>
        <p:nvPicPr>
          <p:cNvPr id="6" name="Picture 5"/>
          <p:cNvPicPr>
            <a:picLocks noChangeAspect="1"/>
          </p:cNvPicPr>
          <p:nvPr/>
        </p:nvPicPr>
        <p:blipFill>
          <a:blip r:embed="rId3"/>
          <a:stretch>
            <a:fillRect/>
          </a:stretch>
        </p:blipFill>
        <p:spPr>
          <a:xfrm>
            <a:off x="900112" y="1899444"/>
            <a:ext cx="1457325" cy="647700"/>
          </a:xfrm>
          <a:prstGeom prst="rect">
            <a:avLst/>
          </a:prstGeom>
        </p:spPr>
      </p:pic>
    </p:spTree>
    <p:extLst>
      <p:ext uri="{BB962C8B-B14F-4D97-AF65-F5344CB8AC3E}">
        <p14:creationId xmlns:p14="http://schemas.microsoft.com/office/powerpoint/2010/main" val="8617983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anose="020B0604020202020204" pitchFamily="34" charset="0"/>
              <a:buChar char="•"/>
            </a:pPr>
            <a:r>
              <a:rPr lang="en-US" sz="2400" dirty="0"/>
              <a:t>OpenStack is considered as – Infrastructure as a Service (IaaS).</a:t>
            </a:r>
          </a:p>
          <a:p>
            <a:pPr>
              <a:buFont typeface="Arial" panose="020B0604020202020204" pitchFamily="34" charset="0"/>
              <a:buChar char="•"/>
            </a:pPr>
            <a:r>
              <a:rPr lang="en-US" dirty="0" smtClean="0"/>
              <a:t>It is a </a:t>
            </a:r>
            <a:r>
              <a:rPr lang="en-US" dirty="0"/>
              <a:t>cloud operating system that controls large pools of compute, storage, and networking resources throughout a datacenter, all managed and provisioned through APIs with common authentication mechanisms</a:t>
            </a:r>
            <a:r>
              <a:rPr lang="en-US" dirty="0" smtClean="0"/>
              <a:t>.</a:t>
            </a:r>
          </a:p>
          <a:p>
            <a:pPr>
              <a:buFont typeface="Arial" panose="020B0604020202020204" pitchFamily="34" charset="0"/>
              <a:buChar char="•"/>
            </a:pPr>
            <a:r>
              <a:rPr lang="en-US" dirty="0" smtClean="0"/>
              <a:t>It </a:t>
            </a:r>
            <a:r>
              <a:rPr lang="en-US" dirty="0"/>
              <a:t>is one among several open-source cloud building software through which various organizations </a:t>
            </a:r>
            <a:r>
              <a:rPr lang="en-US" dirty="0" smtClean="0"/>
              <a:t>offer </a:t>
            </a:r>
            <a:r>
              <a:rPr lang="en-US" dirty="0"/>
              <a:t>cloud </a:t>
            </a:r>
            <a:r>
              <a:rPr lang="en-US" dirty="0" smtClean="0"/>
              <a:t>services </a:t>
            </a:r>
            <a:r>
              <a:rPr lang="en-US" dirty="0"/>
              <a:t>to </a:t>
            </a:r>
            <a:r>
              <a:rPr lang="en-US" dirty="0" smtClean="0"/>
              <a:t>their clients</a:t>
            </a:r>
            <a:r>
              <a:rPr lang="en-US" dirty="0"/>
              <a:t>. </a:t>
            </a:r>
          </a:p>
          <a:p>
            <a:pPr>
              <a:buFont typeface="Arial" panose="020B0604020202020204" pitchFamily="34" charset="0"/>
              <a:buChar char="•"/>
            </a:pPr>
            <a:r>
              <a:rPr lang="en-US" dirty="0" smtClean="0"/>
              <a:t>The </a:t>
            </a:r>
            <a:r>
              <a:rPr lang="en-US" dirty="0"/>
              <a:t>cloud can run on the </a:t>
            </a:r>
            <a:r>
              <a:rPr lang="en-US" dirty="0" smtClean="0"/>
              <a:t>commodity</a:t>
            </a:r>
          </a:p>
          <a:p>
            <a:pPr marL="0" indent="0"/>
            <a:r>
              <a:rPr lang="en-US" dirty="0" smtClean="0"/>
              <a:t> </a:t>
            </a:r>
            <a:r>
              <a:rPr lang="en-US" dirty="0"/>
              <a:t>hardware that are available at </a:t>
            </a:r>
            <a:r>
              <a:rPr lang="en-US" dirty="0" smtClean="0"/>
              <a:t>economical</a:t>
            </a:r>
          </a:p>
          <a:p>
            <a:pPr marL="0" indent="0"/>
            <a:r>
              <a:rPr lang="en-US" dirty="0" smtClean="0"/>
              <a:t> </a:t>
            </a:r>
            <a:r>
              <a:rPr lang="en-US" dirty="0"/>
              <a:t>costs.</a:t>
            </a:r>
          </a:p>
          <a:p>
            <a:pPr marL="0" indent="0"/>
            <a:endParaRPr lang="en-IN" dirty="0"/>
          </a:p>
        </p:txBody>
      </p:sp>
      <p:sp>
        <p:nvSpPr>
          <p:cNvPr id="3" name="Content Placeholder 2"/>
          <p:cNvSpPr>
            <a:spLocks noGrp="1"/>
          </p:cNvSpPr>
          <p:nvPr>
            <p:ph sz="quarter" idx="10"/>
          </p:nvPr>
        </p:nvSpPr>
        <p:spPr/>
        <p:txBody>
          <a:bodyPr/>
          <a:lstStyle/>
          <a:p>
            <a:r>
              <a:rPr lang="en-US" dirty="0"/>
              <a:t>Topic: </a:t>
            </a:r>
            <a:r>
              <a:rPr lang="en-US" dirty="0" err="1"/>
              <a:t>Openstack</a:t>
            </a:r>
            <a:endParaRPr lang="en-IN" dirty="0"/>
          </a:p>
        </p:txBody>
      </p:sp>
      <p:pic>
        <p:nvPicPr>
          <p:cNvPr id="4" name="Picture 8" descr="openstack-software-diagram.png"/>
          <p:cNvPicPr>
            <a:picLocks noChangeAspect="1"/>
          </p:cNvPicPr>
          <p:nvPr/>
        </p:nvPicPr>
        <p:blipFill>
          <a:blip r:embed="rId2"/>
          <a:srcRect/>
          <a:stretch>
            <a:fillRect/>
          </a:stretch>
        </p:blipFill>
        <p:spPr bwMode="auto">
          <a:xfrm>
            <a:off x="6362246" y="3933371"/>
            <a:ext cx="5713639" cy="2714172"/>
          </a:xfrm>
          <a:prstGeom prst="rect">
            <a:avLst/>
          </a:prstGeom>
          <a:noFill/>
          <a:ln w="9525">
            <a:noFill/>
            <a:miter lim="800000"/>
            <a:headEnd/>
            <a:tailEnd/>
          </a:ln>
        </p:spPr>
      </p:pic>
    </p:spTree>
    <p:extLst>
      <p:ext uri="{BB962C8B-B14F-4D97-AF65-F5344CB8AC3E}">
        <p14:creationId xmlns:p14="http://schemas.microsoft.com/office/powerpoint/2010/main" val="323804911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8436" name="Title 1"/>
          <p:cNvSpPr txBox="1">
            <a:spLocks/>
          </p:cNvSpPr>
          <p:nvPr/>
        </p:nvSpPr>
        <p:spPr bwMode="auto">
          <a:xfrm>
            <a:off x="1309653" y="500042"/>
            <a:ext cx="10549411" cy="838200"/>
          </a:xfrm>
          <a:prstGeom prst="rect">
            <a:avLst/>
          </a:prstGeom>
          <a:noFill/>
          <a:ln w="9525">
            <a:noFill/>
            <a:miter lim="800000"/>
            <a:headEnd/>
            <a:tailEnd/>
          </a:ln>
        </p:spPr>
        <p:txBody>
          <a:bodyPr/>
          <a:lstStyle/>
          <a:p>
            <a:pPr algn="ctr"/>
            <a:r>
              <a:rPr lang="en-US" sz="4400" b="1" dirty="0">
                <a:latin typeface="Lucida Sans Unicode" pitchFamily="34" charset="0"/>
              </a:rPr>
              <a:t>Conceptual OpenStack Architecture</a:t>
            </a:r>
          </a:p>
        </p:txBody>
      </p:sp>
      <p:pic>
        <p:nvPicPr>
          <p:cNvPr id="6" name="Picture 5" descr="Diagram, schematic&#10;&#10;Description automatically generated">
            <a:extLst>
              <a:ext uri="{FF2B5EF4-FFF2-40B4-BE49-F238E27FC236}">
                <a16:creationId xmlns:a16="http://schemas.microsoft.com/office/drawing/2014/main" id="{0385AA72-247E-4F61-B987-4EF15DECFF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59655" y="1362860"/>
            <a:ext cx="10846191" cy="5402676"/>
          </a:xfrm>
          <a:prstGeom prst="rect">
            <a:avLst/>
          </a:prstGeom>
        </p:spPr>
      </p:pic>
    </p:spTree>
    <p:extLst>
      <p:ext uri="{BB962C8B-B14F-4D97-AF65-F5344CB8AC3E}">
        <p14:creationId xmlns:p14="http://schemas.microsoft.com/office/powerpoint/2010/main" val="1610208901"/>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8436" name="Title 1"/>
          <p:cNvSpPr txBox="1">
            <a:spLocks/>
          </p:cNvSpPr>
          <p:nvPr/>
        </p:nvSpPr>
        <p:spPr bwMode="auto">
          <a:xfrm>
            <a:off x="1309654" y="500042"/>
            <a:ext cx="9358346" cy="838200"/>
          </a:xfrm>
          <a:prstGeom prst="rect">
            <a:avLst/>
          </a:prstGeom>
          <a:noFill/>
          <a:ln w="9525">
            <a:noFill/>
            <a:miter lim="800000"/>
            <a:headEnd/>
            <a:tailEnd/>
          </a:ln>
        </p:spPr>
        <p:txBody>
          <a:bodyPr/>
          <a:lstStyle/>
          <a:p>
            <a:pPr algn="ctr"/>
            <a:r>
              <a:rPr lang="en-US" sz="4400" b="1" dirty="0">
                <a:latin typeface="Lucida Sans Unicode" pitchFamily="34" charset="0"/>
              </a:rPr>
              <a:t>Logical OpenStack Architecture</a:t>
            </a:r>
          </a:p>
        </p:txBody>
      </p:sp>
      <p:pic>
        <p:nvPicPr>
          <p:cNvPr id="3" name="Picture 2" descr="Diagram&#10;&#10;Description automatically generated">
            <a:extLst>
              <a:ext uri="{FF2B5EF4-FFF2-40B4-BE49-F238E27FC236}">
                <a16:creationId xmlns:a16="http://schemas.microsoft.com/office/drawing/2014/main" id="{8F8F9994-C173-4AEF-9B61-19C657348550}"/>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956603" y="1533378"/>
            <a:ext cx="10297551" cy="4824580"/>
          </a:xfrm>
          <a:prstGeom prst="rect">
            <a:avLst/>
          </a:prstGeom>
        </p:spPr>
      </p:pic>
    </p:spTree>
    <p:extLst>
      <p:ext uri="{BB962C8B-B14F-4D97-AF65-F5344CB8AC3E}">
        <p14:creationId xmlns:p14="http://schemas.microsoft.com/office/powerpoint/2010/main" val="379326089"/>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17412" name="Title 1"/>
          <p:cNvSpPr txBox="1">
            <a:spLocks/>
          </p:cNvSpPr>
          <p:nvPr/>
        </p:nvSpPr>
        <p:spPr bwMode="auto">
          <a:xfrm>
            <a:off x="1452530" y="519098"/>
            <a:ext cx="9534784" cy="838200"/>
          </a:xfrm>
          <a:prstGeom prst="rect">
            <a:avLst/>
          </a:prstGeom>
          <a:noFill/>
          <a:ln w="9525">
            <a:noFill/>
            <a:miter lim="800000"/>
            <a:headEnd/>
            <a:tailEnd/>
          </a:ln>
        </p:spPr>
        <p:txBody>
          <a:bodyPr/>
          <a:lstStyle/>
          <a:p>
            <a:pPr algn="ctr"/>
            <a:r>
              <a:rPr lang="en-US" sz="4800" b="1" dirty="0" err="1">
                <a:latin typeface="Lucida Sans Unicode" pitchFamily="34" charset="0"/>
              </a:rPr>
              <a:t>Openstack</a:t>
            </a:r>
            <a:r>
              <a:rPr lang="en-US" sz="4800" b="1" dirty="0">
                <a:latin typeface="Lucida Sans Unicode" pitchFamily="34" charset="0"/>
              </a:rPr>
              <a:t> Key Components</a:t>
            </a:r>
          </a:p>
        </p:txBody>
      </p:sp>
      <p:pic>
        <p:nvPicPr>
          <p:cNvPr id="17413" name="Picture 2" descr="OpenStack Platform"/>
          <p:cNvPicPr>
            <a:picLocks noChangeAspect="1" noChangeArrowheads="1"/>
          </p:cNvPicPr>
          <p:nvPr/>
        </p:nvPicPr>
        <p:blipFill>
          <a:blip r:embed="rId2"/>
          <a:srcRect/>
          <a:stretch>
            <a:fillRect/>
          </a:stretch>
        </p:blipFill>
        <p:spPr bwMode="auto">
          <a:xfrm>
            <a:off x="2209800" y="1676400"/>
            <a:ext cx="8078788" cy="3733800"/>
          </a:xfrm>
          <a:prstGeom prst="rect">
            <a:avLst/>
          </a:prstGeom>
          <a:noFill/>
          <a:ln w="9525">
            <a:noFill/>
            <a:miter lim="800000"/>
            <a:headEnd/>
            <a:tailEnd/>
          </a:ln>
        </p:spPr>
      </p:pic>
    </p:spTree>
    <p:extLst>
      <p:ext uri="{BB962C8B-B14F-4D97-AF65-F5344CB8AC3E}">
        <p14:creationId xmlns:p14="http://schemas.microsoft.com/office/powerpoint/2010/main" val="1445318711"/>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1508" name="Title 1"/>
          <p:cNvSpPr txBox="1">
            <a:spLocks/>
          </p:cNvSpPr>
          <p:nvPr/>
        </p:nvSpPr>
        <p:spPr bwMode="auto">
          <a:xfrm>
            <a:off x="1595406" y="571488"/>
            <a:ext cx="7848600" cy="1143000"/>
          </a:xfrm>
          <a:prstGeom prst="rect">
            <a:avLst/>
          </a:prstGeom>
          <a:noFill/>
          <a:ln w="9525">
            <a:noFill/>
            <a:miter lim="800000"/>
            <a:headEnd/>
            <a:tailEnd/>
          </a:ln>
        </p:spPr>
        <p:txBody>
          <a:bodyPr/>
          <a:lstStyle/>
          <a:p>
            <a:pPr algn="ctr"/>
            <a:r>
              <a:rPr lang="en-US" sz="4000" b="1" dirty="0" err="1">
                <a:latin typeface="Lucida Sans Unicode" pitchFamily="34" charset="0"/>
              </a:rPr>
              <a:t>Openstack</a:t>
            </a:r>
            <a:r>
              <a:rPr lang="en-US" sz="4000" b="1" dirty="0">
                <a:latin typeface="Lucida Sans Unicode" pitchFamily="34" charset="0"/>
              </a:rPr>
              <a:t> Components</a:t>
            </a:r>
            <a:r>
              <a:rPr lang="en-US" sz="4800" b="1" dirty="0">
                <a:latin typeface="Lucida Sans Unicode" pitchFamily="34" charset="0"/>
              </a:rPr>
              <a:t>. </a:t>
            </a:r>
            <a:r>
              <a:rPr lang="en-US" sz="2800" b="1" dirty="0">
                <a:latin typeface="Lucida Sans Unicode" pitchFamily="34" charset="0"/>
              </a:rPr>
              <a:t>Cont.</a:t>
            </a:r>
            <a:endParaRPr lang="en-US" sz="4800" b="1" dirty="0">
              <a:latin typeface="Lucida Sans Unicode" pitchFamily="34" charset="0"/>
            </a:endParaRPr>
          </a:p>
        </p:txBody>
      </p:sp>
      <p:sp>
        <p:nvSpPr>
          <p:cNvPr id="11" name="TextBox 10"/>
          <p:cNvSpPr txBox="1"/>
          <p:nvPr/>
        </p:nvSpPr>
        <p:spPr>
          <a:xfrm>
            <a:off x="203200" y="1524000"/>
            <a:ext cx="11727543" cy="5016758"/>
          </a:xfrm>
          <a:prstGeom prst="rect">
            <a:avLst/>
          </a:prstGeom>
          <a:noFill/>
        </p:spPr>
        <p:txBody>
          <a:bodyPr wrap="square">
            <a:spAutoFit/>
          </a:bodyPr>
          <a:lstStyle/>
          <a:p>
            <a:pPr>
              <a:defRPr/>
            </a:pPr>
            <a:r>
              <a:rPr lang="en-IN" sz="3200" b="1" dirty="0">
                <a:latin typeface="Arial" charset="0"/>
                <a:cs typeface="Arial" charset="0"/>
              </a:rPr>
              <a:t>Horizon – Dashboard</a:t>
            </a:r>
            <a:endParaRPr lang="en-IN" sz="3200" dirty="0">
              <a:latin typeface="Arial" charset="0"/>
              <a:cs typeface="Arial" charset="0"/>
            </a:endParaRPr>
          </a:p>
          <a:p>
            <a:pPr marL="457200" indent="-457200">
              <a:buFont typeface="Arial" panose="020B0604020202020204" pitchFamily="34" charset="0"/>
              <a:buChar char="•"/>
              <a:defRPr/>
            </a:pPr>
            <a:r>
              <a:rPr lang="en-IN" sz="3200" dirty="0">
                <a:latin typeface="Arial" charset="0"/>
                <a:cs typeface="Arial" charset="0"/>
              </a:rPr>
              <a:t>It provides a modular web-based user interface for all the </a:t>
            </a:r>
            <a:r>
              <a:rPr lang="en-IN" sz="3200" dirty="0" err="1">
                <a:latin typeface="Arial" charset="0"/>
                <a:cs typeface="Arial" charset="0"/>
              </a:rPr>
              <a:t>OpenStack</a:t>
            </a:r>
            <a:r>
              <a:rPr lang="en-IN" sz="3200" dirty="0">
                <a:latin typeface="Arial" charset="0"/>
                <a:cs typeface="Arial" charset="0"/>
              </a:rPr>
              <a:t> services. With this web GUI, you can perform most operations on your cloud like </a:t>
            </a:r>
            <a:r>
              <a:rPr lang="en-IN" sz="3200" b="1" dirty="0">
                <a:latin typeface="Arial" charset="0"/>
                <a:cs typeface="Arial" charset="0"/>
              </a:rPr>
              <a:t>launching an instance</a:t>
            </a:r>
            <a:r>
              <a:rPr lang="en-IN" sz="3200" dirty="0">
                <a:latin typeface="Arial" charset="0"/>
                <a:cs typeface="Arial" charset="0"/>
              </a:rPr>
              <a:t>, </a:t>
            </a:r>
            <a:r>
              <a:rPr lang="en-IN" sz="3200" b="1" dirty="0">
                <a:latin typeface="Arial" charset="0"/>
                <a:cs typeface="Arial" charset="0"/>
              </a:rPr>
              <a:t>assigning IP addresses </a:t>
            </a:r>
            <a:r>
              <a:rPr lang="en-IN" sz="3200" dirty="0">
                <a:latin typeface="Arial" charset="0"/>
                <a:cs typeface="Arial" charset="0"/>
              </a:rPr>
              <a:t>and </a:t>
            </a:r>
            <a:r>
              <a:rPr lang="en-IN" sz="3200" b="1" dirty="0">
                <a:latin typeface="Arial" charset="0"/>
                <a:cs typeface="Arial" charset="0"/>
              </a:rPr>
              <a:t>setting access controls</a:t>
            </a:r>
            <a:r>
              <a:rPr lang="en-IN" sz="3200" dirty="0">
                <a:latin typeface="Arial" charset="0"/>
                <a:cs typeface="Arial" charset="0"/>
              </a:rPr>
              <a:t>.</a:t>
            </a:r>
          </a:p>
          <a:p>
            <a:pPr marL="457200" indent="-457200">
              <a:buFont typeface="Arial" panose="020B0604020202020204" pitchFamily="34" charset="0"/>
              <a:buChar char="•"/>
              <a:defRPr/>
            </a:pPr>
            <a:r>
              <a:rPr lang="en-US" sz="3200" dirty="0"/>
              <a:t>Its primary objective is to interact with the backend API's of other components and execute requests initiated by users.</a:t>
            </a:r>
          </a:p>
          <a:p>
            <a:pPr marL="457200" indent="-457200">
              <a:buFont typeface="Arial" panose="020B0604020202020204" pitchFamily="34" charset="0"/>
              <a:buChar char="•"/>
              <a:defRPr/>
            </a:pPr>
            <a:r>
              <a:rPr lang="en-US" sz="3200" dirty="0"/>
              <a:t>It interacts with keystone authentication service, to authorize requests before doing anything</a:t>
            </a:r>
            <a:endParaRPr lang="en-US" sz="3200" dirty="0">
              <a:latin typeface="Arial" charset="0"/>
              <a:cs typeface="Arial" charset="0"/>
            </a:endParaRPr>
          </a:p>
          <a:p>
            <a:pPr marL="342900" indent="-342900">
              <a:buFont typeface="+mj-lt"/>
              <a:buAutoNum type="arabicPeriod"/>
              <a:defRPr/>
            </a:pPr>
            <a:endParaRPr lang="en-US" sz="3200" dirty="0">
              <a:latin typeface="Arial" charset="0"/>
              <a:cs typeface="Arial" charset="0"/>
            </a:endParaRPr>
          </a:p>
        </p:txBody>
      </p:sp>
    </p:spTree>
    <p:extLst>
      <p:ext uri="{BB962C8B-B14F-4D97-AF65-F5344CB8AC3E}">
        <p14:creationId xmlns:p14="http://schemas.microsoft.com/office/powerpoint/2010/main" val="133124975"/>
      </p:ext>
    </p:extLst>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p:cNvSpPr txBox="1"/>
          <p:nvPr/>
        </p:nvSpPr>
        <p:spPr>
          <a:xfrm>
            <a:off x="10595429" y="1422400"/>
            <a:ext cx="1494971"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t>OpenStack </a:t>
            </a:r>
          </a:p>
          <a:p>
            <a:pPr latinLnBrk="1" hangingPunct="0"/>
            <a:r>
              <a:rPr lang="en-IN" b="1" dirty="0"/>
              <a:t>dashboard </a:t>
            </a:r>
          </a:p>
          <a:p>
            <a:pPr latinLnBrk="1" hangingPunct="0"/>
            <a:r>
              <a:rPr lang="en-IN" b="1" dirty="0"/>
              <a:t>Admin tab</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pic>
        <p:nvPicPr>
          <p:cNvPr id="2" name="Picture 1"/>
          <p:cNvPicPr>
            <a:picLocks noChangeAspect="1"/>
          </p:cNvPicPr>
          <p:nvPr/>
        </p:nvPicPr>
        <p:blipFill>
          <a:blip r:embed="rId2"/>
          <a:stretch>
            <a:fillRect/>
          </a:stretch>
        </p:blipFill>
        <p:spPr>
          <a:xfrm>
            <a:off x="99176" y="537759"/>
            <a:ext cx="10293054" cy="5782482"/>
          </a:xfrm>
          <a:prstGeom prst="rect">
            <a:avLst/>
          </a:prstGeom>
        </p:spPr>
      </p:pic>
    </p:spTree>
    <p:extLst>
      <p:ext uri="{BB962C8B-B14F-4D97-AF65-F5344CB8AC3E}">
        <p14:creationId xmlns:p14="http://schemas.microsoft.com/office/powerpoint/2010/main" val="75666583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Content Placeholder 1"/>
          <p:cNvSpPr>
            <a:spLocks noGrp="1"/>
          </p:cNvSpPr>
          <p:nvPr>
            <p:ph idx="1"/>
          </p:nvPr>
        </p:nvSpPr>
        <p:spPr>
          <a:xfrm>
            <a:off x="895320" y="1367853"/>
            <a:ext cx="8229600" cy="3000396"/>
          </a:xfrm>
        </p:spPr>
        <p:txBody>
          <a:bodyPr>
            <a:normAutofit lnSpcReduction="10000"/>
          </a:bodyPr>
          <a:lstStyle/>
          <a:p>
            <a:r>
              <a:rPr lang="en-IN" dirty="0">
                <a:latin typeface="Arial" pitchFamily="34" charset="0"/>
                <a:cs typeface="Arial" pitchFamily="34" charset="0"/>
              </a:rPr>
              <a:t>Keystone is a framework for authentication and authorization for all the </a:t>
            </a:r>
            <a:r>
              <a:rPr lang="en-IN" dirty="0" err="1">
                <a:latin typeface="Arial" pitchFamily="34" charset="0"/>
                <a:cs typeface="Arial" pitchFamily="34" charset="0"/>
              </a:rPr>
              <a:t>OpenStack</a:t>
            </a:r>
            <a:r>
              <a:rPr lang="en-IN" dirty="0">
                <a:latin typeface="Arial" pitchFamily="34" charset="0"/>
                <a:cs typeface="Arial" pitchFamily="34" charset="0"/>
              </a:rPr>
              <a:t> services.</a:t>
            </a:r>
          </a:p>
          <a:p>
            <a:r>
              <a:rPr lang="en-US" dirty="0"/>
              <a:t>Keystone has two primary functions</a:t>
            </a:r>
          </a:p>
          <a:p>
            <a:r>
              <a:rPr lang="en-US" dirty="0"/>
              <a:t>1) Manage Users. Like tracking of all users, and their permissions.</a:t>
            </a:r>
          </a:p>
          <a:p>
            <a:r>
              <a:rPr lang="en-US" dirty="0"/>
              <a:t>2) Service list/catalog. This is nothing but providing information regarding what services are available and their respective API endpoint details.</a:t>
            </a:r>
          </a:p>
          <a:p>
            <a:endParaRPr lang="en-IN" dirty="0"/>
          </a:p>
        </p:txBody>
      </p:sp>
      <p:sp>
        <p:nvSpPr>
          <p:cNvPr id="3" name="Title 2"/>
          <p:cNvSpPr>
            <a:spLocks noGrp="1"/>
          </p:cNvSpPr>
          <p:nvPr>
            <p:ph type="title" idx="4294967295"/>
          </p:nvPr>
        </p:nvSpPr>
        <p:spPr>
          <a:xfrm>
            <a:off x="1524000" y="92076"/>
            <a:ext cx="8229600" cy="1508125"/>
          </a:xfrm>
        </p:spPr>
        <p:txBody>
          <a:bodyPr/>
          <a:lstStyle/>
          <a:p>
            <a:pPr>
              <a:defRPr/>
            </a:pPr>
            <a:r>
              <a:rPr lang="en-IN" dirty="0"/>
              <a:t>Keystone – Identity</a:t>
            </a:r>
          </a:p>
        </p:txBody>
      </p:sp>
      <p:pic>
        <p:nvPicPr>
          <p:cNvPr id="5" name="Picture 2" descr="http://ilearnstack.files.wordpress.com/2013/04/keystone.png"/>
          <p:cNvPicPr>
            <a:picLocks noChangeAspect="1" noChangeArrowheads="1"/>
          </p:cNvPicPr>
          <p:nvPr/>
        </p:nvPicPr>
        <p:blipFill>
          <a:blip r:embed="rId2"/>
          <a:srcRect/>
          <a:stretch>
            <a:fillRect/>
          </a:stretch>
        </p:blipFill>
        <p:spPr bwMode="auto">
          <a:xfrm>
            <a:off x="5638800" y="4179444"/>
            <a:ext cx="5952978" cy="2379459"/>
          </a:xfrm>
          <a:prstGeom prst="rect">
            <a:avLst/>
          </a:prstGeom>
          <a:noFill/>
          <a:ln w="9525">
            <a:noFill/>
            <a:miter lim="800000"/>
            <a:headEnd/>
            <a:tailEnd/>
          </a:ln>
        </p:spPr>
      </p:pic>
    </p:spTree>
    <p:extLst>
      <p:ext uri="{BB962C8B-B14F-4D97-AF65-F5344CB8AC3E}">
        <p14:creationId xmlns:p14="http://schemas.microsoft.com/office/powerpoint/2010/main" val="3177338497"/>
      </p:ext>
    </p:extLst>
  </p:cSld>
  <p:clrMapOvr>
    <a:masterClrMapping/>
  </p:clrMapOvr>
  <p:transition spd="med"/>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5058" name="Picture 8" descr="keystone.png"/>
          <p:cNvPicPr>
            <a:picLocks noChangeAspect="1"/>
          </p:cNvPicPr>
          <p:nvPr/>
        </p:nvPicPr>
        <p:blipFill>
          <a:blip r:embed="rId2"/>
          <a:srcRect/>
          <a:stretch>
            <a:fillRect/>
          </a:stretch>
        </p:blipFill>
        <p:spPr bwMode="auto">
          <a:xfrm>
            <a:off x="6019800" y="2047884"/>
            <a:ext cx="4648200" cy="2667000"/>
          </a:xfrm>
          <a:prstGeom prst="rect">
            <a:avLst/>
          </a:prstGeom>
          <a:noFill/>
          <a:ln w="9525">
            <a:noFill/>
            <a:miter lim="800000"/>
            <a:headEnd/>
            <a:tailEnd/>
          </a:ln>
        </p:spPr>
      </p:pic>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5060" name="TextBox 6"/>
          <p:cNvSpPr txBox="1">
            <a:spLocks noChangeArrowheads="1"/>
          </p:cNvSpPr>
          <p:nvPr/>
        </p:nvSpPr>
        <p:spPr bwMode="auto">
          <a:xfrm>
            <a:off x="3276600" y="2667001"/>
            <a:ext cx="4648200" cy="646113"/>
          </a:xfrm>
          <a:prstGeom prst="rect">
            <a:avLst/>
          </a:prstGeom>
          <a:noFill/>
          <a:ln w="9525">
            <a:noFill/>
            <a:miter lim="800000"/>
            <a:headEnd/>
            <a:tailEnd/>
          </a:ln>
        </p:spPr>
        <p:txBody>
          <a:bodyPr>
            <a:spAutoFit/>
          </a:bodyPr>
          <a:lstStyle/>
          <a:p>
            <a:endParaRPr lang="en-US" sz="3600" b="1"/>
          </a:p>
        </p:txBody>
      </p:sp>
      <p:sp>
        <p:nvSpPr>
          <p:cNvPr id="45061" name="Rectangle 1"/>
          <p:cNvSpPr>
            <a:spLocks noChangeArrowheads="1"/>
          </p:cNvSpPr>
          <p:nvPr/>
        </p:nvSpPr>
        <p:spPr bwMode="auto">
          <a:xfrm>
            <a:off x="1524000" y="1001476"/>
            <a:ext cx="5257800" cy="5663089"/>
          </a:xfrm>
          <a:prstGeom prst="rect">
            <a:avLst/>
          </a:prstGeom>
          <a:noFill/>
          <a:ln w="9525">
            <a:noFill/>
            <a:miter lim="800000"/>
            <a:headEnd/>
            <a:tailEnd/>
          </a:ln>
        </p:spPr>
        <p:txBody>
          <a:bodyPr tIns="0" bIns="0" anchor="ctr">
            <a:spAutoFit/>
          </a:bodyPr>
          <a:lstStyle/>
          <a:p>
            <a:endParaRPr lang="en-US" dirty="0"/>
          </a:p>
          <a:p>
            <a:pPr eaLnBrk="0" hangingPunct="0"/>
            <a:r>
              <a:rPr lang="en-US" sz="3200" b="1" dirty="0"/>
              <a:t>Keystone </a:t>
            </a:r>
            <a:r>
              <a:rPr lang="en-US" sz="2400" b="1" dirty="0"/>
              <a:t>(OpenStack Identity Service):</a:t>
            </a:r>
            <a:r>
              <a:rPr lang="en-US" sz="2400" dirty="0"/>
              <a:t> </a:t>
            </a:r>
          </a:p>
          <a:p>
            <a:pPr eaLnBrk="0" hangingPunct="0"/>
            <a:endParaRPr lang="en-US" dirty="0"/>
          </a:p>
          <a:p>
            <a:pPr eaLnBrk="0" hangingPunct="0"/>
            <a:endParaRPr lang="en-US" dirty="0"/>
          </a:p>
          <a:p>
            <a:pPr eaLnBrk="0" hangingPunct="0"/>
            <a:r>
              <a:rPr lang="en-US" sz="2000" dirty="0"/>
              <a:t>The OpenStack Identity Service provides the cloud environment with an authentication and authorization system. In this system, users are a part of one or more projects. In each of these projects, they hold a specific role. Users need to have identity and a particular level of access in the cloud. When a user logs into the cloud, Keystone authenticates that he is indeed a user and </a:t>
            </a:r>
            <a:r>
              <a:rPr lang="en-US" sz="2000" dirty="0" err="1"/>
              <a:t>authorises</a:t>
            </a:r>
            <a:r>
              <a:rPr lang="en-US" sz="2000" dirty="0"/>
              <a:t> his level of access within the cloud.</a:t>
            </a:r>
            <a:endParaRPr lang="en-US" sz="2000" dirty="0">
              <a:solidFill>
                <a:srgbClr val="000000"/>
              </a:solidFill>
              <a:cs typeface="Times New Roman" pitchFamily="18" charset="0"/>
            </a:endParaRPr>
          </a:p>
          <a:p>
            <a:pPr eaLnBrk="0" hangingPunct="0"/>
            <a:endParaRPr lang="en-US" sz="2000" dirty="0"/>
          </a:p>
          <a:p>
            <a:pPr eaLnBrk="0" hangingPunct="0"/>
            <a:endParaRPr lang="en-US" dirty="0"/>
          </a:p>
        </p:txBody>
      </p:sp>
    </p:spTree>
    <p:extLst>
      <p:ext uri="{BB962C8B-B14F-4D97-AF65-F5344CB8AC3E}">
        <p14:creationId xmlns:p14="http://schemas.microsoft.com/office/powerpoint/2010/main" val="4053015974"/>
      </p:ext>
    </p:extLst>
  </p:cSld>
  <p:clrMapOvr>
    <a:masterClrMapping/>
  </p:clrMapOvr>
  <p:transition spd="med"/>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For businesses, the greatest value of </a:t>
            </a:r>
            <a:r>
              <a:rPr lang="en-IN" dirty="0" err="1"/>
              <a:t>IaaS</a:t>
            </a:r>
            <a:r>
              <a:rPr lang="en-IN" dirty="0"/>
              <a:t> is through a concept known as </a:t>
            </a:r>
            <a:r>
              <a:rPr lang="en-IN" b="1" i="1" dirty="0" err="1"/>
              <a:t>cloudbursting</a:t>
            </a:r>
            <a:r>
              <a:rPr lang="en-IN" dirty="0"/>
              <a:t>—the process of off-loading tasks to the cloud during times when the most compute resources are needed.</a:t>
            </a:r>
          </a:p>
          <a:p>
            <a:r>
              <a:rPr lang="en-IN" dirty="0"/>
              <a:t>To take advantage of </a:t>
            </a:r>
            <a:r>
              <a:rPr lang="en-IN" dirty="0" err="1"/>
              <a:t>IaaS</a:t>
            </a:r>
            <a:r>
              <a:rPr lang="en-IN" dirty="0"/>
              <a:t> in this capacity, IT departments must be able to build and implement the software that handles the ability to re-allocate processes to an </a:t>
            </a:r>
            <a:r>
              <a:rPr lang="en-IN" dirty="0" err="1"/>
              <a:t>IaaS</a:t>
            </a:r>
            <a:r>
              <a:rPr lang="en-IN" dirty="0"/>
              <a:t> cloud.</a:t>
            </a:r>
          </a:p>
          <a:p>
            <a:r>
              <a:rPr lang="en-IN" dirty="0"/>
              <a:t>There are </a:t>
            </a:r>
            <a:r>
              <a:rPr lang="en-IN" b="1" dirty="0"/>
              <a:t>four important considerations </a:t>
            </a:r>
            <a:r>
              <a:rPr lang="en-IN" dirty="0"/>
              <a:t>to build and implement software that can manage such reallocation processes.</a:t>
            </a:r>
          </a:p>
        </p:txBody>
      </p:sp>
      <p:sp>
        <p:nvSpPr>
          <p:cNvPr id="3" name="Content Placeholder 2"/>
          <p:cNvSpPr>
            <a:spLocks noGrp="1"/>
          </p:cNvSpPr>
          <p:nvPr>
            <p:ph sz="quarter" idx="10"/>
          </p:nvPr>
        </p:nvSpPr>
        <p:spPr/>
        <p:txBody>
          <a:bodyPr/>
          <a:lstStyle/>
          <a:p>
            <a:r>
              <a:rPr lang="en-IN" dirty="0"/>
              <a:t>The value of </a:t>
            </a:r>
            <a:r>
              <a:rPr lang="en-IN" dirty="0" err="1"/>
              <a:t>IaaS</a:t>
            </a:r>
            <a:endParaRPr lang="en-IN" dirty="0"/>
          </a:p>
        </p:txBody>
      </p:sp>
    </p:spTree>
    <p:extLst>
      <p:ext uri="{BB962C8B-B14F-4D97-AF65-F5344CB8AC3E}">
        <p14:creationId xmlns:p14="http://schemas.microsoft.com/office/powerpoint/2010/main" val="2108073258"/>
      </p:ext>
    </p:extLst>
  </p:cSld>
  <p:clrMapOvr>
    <a:masterClrMapping/>
  </p:clrMapOvr>
  <p:transition spd="med"/>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828800" y="1493838"/>
            <a:ext cx="8267728" cy="4525963"/>
          </a:xfrm>
        </p:spPr>
        <p:txBody>
          <a:bodyPr>
            <a:normAutofit fontScale="92500" lnSpcReduction="20000"/>
          </a:bodyPr>
          <a:lstStyle/>
          <a:p>
            <a:pPr>
              <a:defRPr/>
            </a:pPr>
            <a:r>
              <a:rPr lang="en-IN" sz="2450" dirty="0"/>
              <a:t>It provides discovery, registration and delivery services for disk and server images.</a:t>
            </a:r>
            <a:br>
              <a:rPr lang="en-IN" sz="2450" dirty="0"/>
            </a:br>
            <a:r>
              <a:rPr lang="en-IN" sz="2450" dirty="0"/>
              <a:t>List of processes and their functions:</a:t>
            </a:r>
          </a:p>
          <a:p>
            <a:pPr>
              <a:defRPr/>
            </a:pPr>
            <a:r>
              <a:rPr lang="en-IN" sz="2450" b="1" i="1" dirty="0"/>
              <a:t>glance-</a:t>
            </a:r>
            <a:r>
              <a:rPr lang="en-IN" sz="2450" b="1" i="1" dirty="0" err="1"/>
              <a:t>api</a:t>
            </a:r>
            <a:r>
              <a:rPr lang="en-IN" sz="2450" b="1" i="1" dirty="0"/>
              <a:t> :  </a:t>
            </a:r>
            <a:r>
              <a:rPr lang="en-IN" sz="2450" dirty="0"/>
              <a:t>It</a:t>
            </a:r>
            <a:r>
              <a:rPr lang="en-IN" sz="2450" i="1" dirty="0"/>
              <a:t> </a:t>
            </a:r>
            <a:r>
              <a:rPr lang="en-IN" sz="2450" dirty="0"/>
              <a:t>accepts Image API calls for image discovery, image retrieval and image storage.</a:t>
            </a:r>
          </a:p>
          <a:p>
            <a:pPr>
              <a:defRPr/>
            </a:pPr>
            <a:r>
              <a:rPr lang="en-IN" sz="2450" b="1" i="1" dirty="0"/>
              <a:t>glance-registry :</a:t>
            </a:r>
            <a:r>
              <a:rPr lang="en-IN" sz="2450" dirty="0"/>
              <a:t> it stores, processes and retrieves metadata about images (size, type, etc.).</a:t>
            </a:r>
          </a:p>
          <a:p>
            <a:pPr>
              <a:defRPr/>
            </a:pPr>
            <a:r>
              <a:rPr lang="en-IN" sz="2450" b="1" i="1" dirty="0"/>
              <a:t>glance database :</a:t>
            </a:r>
            <a:r>
              <a:rPr lang="en-IN" sz="2450" dirty="0"/>
              <a:t> A database to </a:t>
            </a:r>
          </a:p>
          <a:p>
            <a:pPr>
              <a:defRPr/>
            </a:pPr>
            <a:r>
              <a:rPr lang="en-IN" sz="2450" dirty="0"/>
              <a:t>	store the image metadata.</a:t>
            </a:r>
          </a:p>
          <a:p>
            <a:pPr>
              <a:defRPr/>
            </a:pPr>
            <a:r>
              <a:rPr lang="en-IN" sz="2450" dirty="0"/>
              <a:t>A </a:t>
            </a:r>
            <a:r>
              <a:rPr lang="en-IN" sz="2450" b="1" i="1" dirty="0"/>
              <a:t>storage repository</a:t>
            </a:r>
            <a:r>
              <a:rPr lang="en-IN" sz="2450" dirty="0"/>
              <a:t> for the actual</a:t>
            </a:r>
          </a:p>
          <a:p>
            <a:pPr>
              <a:defRPr/>
            </a:pPr>
            <a:r>
              <a:rPr lang="en-IN" sz="2450" dirty="0"/>
              <a:t>	 image files. Glance supports </a:t>
            </a:r>
          </a:p>
          <a:p>
            <a:pPr>
              <a:defRPr/>
            </a:pPr>
            <a:r>
              <a:rPr lang="en-IN" sz="2450" dirty="0"/>
              <a:t>	normal file-systems, Amazon S3, </a:t>
            </a:r>
          </a:p>
          <a:p>
            <a:pPr>
              <a:defRPr/>
            </a:pPr>
            <a:r>
              <a:rPr lang="en-IN" sz="2450" dirty="0"/>
              <a:t>	and Swift.</a:t>
            </a:r>
          </a:p>
          <a:p>
            <a:pPr>
              <a:defRPr/>
            </a:pPr>
            <a:endParaRPr lang="en-IN" dirty="0"/>
          </a:p>
        </p:txBody>
      </p:sp>
      <p:sp>
        <p:nvSpPr>
          <p:cNvPr id="3" name="Title 2"/>
          <p:cNvSpPr>
            <a:spLocks noGrp="1"/>
          </p:cNvSpPr>
          <p:nvPr>
            <p:ph type="title" idx="4294967295"/>
          </p:nvPr>
        </p:nvSpPr>
        <p:spPr>
          <a:xfrm>
            <a:off x="1524000" y="92076"/>
            <a:ext cx="8229600" cy="1508125"/>
          </a:xfrm>
        </p:spPr>
        <p:txBody>
          <a:bodyPr/>
          <a:lstStyle/>
          <a:p>
            <a:pPr>
              <a:defRPr/>
            </a:pPr>
            <a:r>
              <a:rPr lang="en-IN" dirty="0"/>
              <a:t>Glance – Image Store</a:t>
            </a:r>
          </a:p>
        </p:txBody>
      </p:sp>
      <p:pic>
        <p:nvPicPr>
          <p:cNvPr id="5" name="Picture 2" descr="glance"/>
          <p:cNvPicPr>
            <a:picLocks noChangeAspect="1" noChangeArrowheads="1"/>
          </p:cNvPicPr>
          <p:nvPr/>
        </p:nvPicPr>
        <p:blipFill>
          <a:blip r:embed="rId2"/>
          <a:srcRect/>
          <a:stretch>
            <a:fillRect/>
          </a:stretch>
        </p:blipFill>
        <p:spPr bwMode="auto">
          <a:xfrm>
            <a:off x="6993018" y="3429000"/>
            <a:ext cx="3674983" cy="3214710"/>
          </a:xfrm>
          <a:prstGeom prst="rect">
            <a:avLst/>
          </a:prstGeom>
          <a:noFill/>
          <a:ln w="9525">
            <a:noFill/>
            <a:miter lim="800000"/>
            <a:headEnd/>
            <a:tailEnd/>
          </a:ln>
        </p:spPr>
      </p:pic>
    </p:spTree>
    <p:extLst>
      <p:ext uri="{BB962C8B-B14F-4D97-AF65-F5344CB8AC3E}">
        <p14:creationId xmlns:p14="http://schemas.microsoft.com/office/powerpoint/2010/main" val="2130891215"/>
      </p:ext>
    </p:extLst>
  </p:cSld>
  <p:clrMapOvr>
    <a:masterClrMapping/>
  </p:clrMapOvr>
  <p:transition spd="med"/>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Content Placeholder 1"/>
          <p:cNvSpPr>
            <a:spLocks noGrp="1"/>
          </p:cNvSpPr>
          <p:nvPr>
            <p:ph idx="1"/>
          </p:nvPr>
        </p:nvSpPr>
        <p:spPr/>
        <p:txBody>
          <a:bodyPr>
            <a:normAutofit/>
          </a:bodyPr>
          <a:lstStyle/>
          <a:p>
            <a:r>
              <a:rPr lang="en-IN"/>
              <a:t>It provides virtual servers upon demand. Nova is the most complicated and distributed component of OpenStack. A large number of processes cooperate to turn end user API requests into running virtual machines.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Compute</a:t>
            </a:r>
          </a:p>
        </p:txBody>
      </p:sp>
      <p:pic>
        <p:nvPicPr>
          <p:cNvPr id="27652" name="Picture 2" descr="nova-compute"/>
          <p:cNvPicPr>
            <a:picLocks noChangeAspect="1" noChangeArrowheads="1"/>
          </p:cNvPicPr>
          <p:nvPr/>
        </p:nvPicPr>
        <p:blipFill>
          <a:blip r:embed="rId2"/>
          <a:srcRect/>
          <a:stretch>
            <a:fillRect/>
          </a:stretch>
        </p:blipFill>
        <p:spPr bwMode="auto">
          <a:xfrm>
            <a:off x="956604" y="2757268"/>
            <a:ext cx="9959926" cy="3591142"/>
          </a:xfrm>
          <a:prstGeom prst="rect">
            <a:avLst/>
          </a:prstGeom>
          <a:noFill/>
          <a:ln w="9525">
            <a:noFill/>
            <a:miter lim="800000"/>
            <a:headEnd/>
            <a:tailEnd/>
          </a:ln>
        </p:spPr>
      </p:pic>
    </p:spTree>
    <p:extLst>
      <p:ext uri="{BB962C8B-B14F-4D97-AF65-F5344CB8AC3E}">
        <p14:creationId xmlns:p14="http://schemas.microsoft.com/office/powerpoint/2010/main" val="1656945019"/>
      </p:ext>
    </p:extLst>
  </p:cSld>
  <p:clrMapOvr>
    <a:masterClrMapping/>
  </p:clrMapOvr>
  <p:transition spd="med"/>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8674" name="Content Placeholder 1"/>
          <p:cNvSpPr>
            <a:spLocks noGrp="1"/>
          </p:cNvSpPr>
          <p:nvPr>
            <p:ph idx="1"/>
          </p:nvPr>
        </p:nvSpPr>
        <p:spPr/>
        <p:txBody>
          <a:bodyPr>
            <a:normAutofit/>
          </a:bodyPr>
          <a:lstStyle/>
          <a:p>
            <a:r>
              <a:rPr lang="en-IN" b="1" i="1" dirty="0"/>
              <a:t>nova-</a:t>
            </a:r>
            <a:r>
              <a:rPr lang="en-IN" b="1" i="1" dirty="0" err="1"/>
              <a:t>api</a:t>
            </a:r>
            <a:r>
              <a:rPr lang="en-IN" b="1" dirty="0"/>
              <a:t> :</a:t>
            </a:r>
            <a:r>
              <a:rPr lang="en-IN" dirty="0"/>
              <a:t> it’s  a RESTful API web service which accepts incoming commands to interact with the OpenStack cloud. </a:t>
            </a:r>
          </a:p>
          <a:p>
            <a:r>
              <a:rPr lang="en-IN" b="1" i="1" dirty="0"/>
              <a:t>nova-compute</a:t>
            </a:r>
            <a:r>
              <a:rPr lang="en-IN" b="1" dirty="0"/>
              <a:t>:</a:t>
            </a:r>
            <a:r>
              <a:rPr lang="en-IN" dirty="0"/>
              <a:t> it’s a worker daemon which creates and terminates virtual machine instances via Hypervisor’s APIs . </a:t>
            </a:r>
          </a:p>
          <a:p>
            <a:r>
              <a:rPr lang="en-IN" b="1" i="1" dirty="0"/>
              <a:t>nova-scheduler:</a:t>
            </a:r>
            <a:r>
              <a:rPr lang="en-IN" dirty="0"/>
              <a:t>  it takes a request from the queue and determines which compute server host it should run on. </a:t>
            </a:r>
          </a:p>
          <a:p>
            <a:r>
              <a:rPr lang="en-IN" b="1" i="1" dirty="0"/>
              <a:t>nova-conductor:</a:t>
            </a:r>
            <a:r>
              <a:rPr lang="en-IN" dirty="0"/>
              <a:t> It  provides services for nova-compute, such as completing database updates and handling long-running tasks.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a:t>
            </a:r>
            <a:r>
              <a:rPr lang="en-IN" dirty="0" smtClean="0"/>
              <a:t>Compute (</a:t>
            </a:r>
            <a:r>
              <a:rPr lang="en-IN" dirty="0" err="1" smtClean="0"/>
              <a:t>Cont</a:t>
            </a:r>
            <a:r>
              <a:rPr lang="en-IN" dirty="0" smtClean="0"/>
              <a:t>…)</a:t>
            </a:r>
            <a:endParaRPr lang="en-IN" dirty="0"/>
          </a:p>
        </p:txBody>
      </p:sp>
    </p:spTree>
    <p:extLst>
      <p:ext uri="{BB962C8B-B14F-4D97-AF65-F5344CB8AC3E}">
        <p14:creationId xmlns:p14="http://schemas.microsoft.com/office/powerpoint/2010/main" val="3506784102"/>
      </p:ext>
    </p:extLst>
  </p:cSld>
  <p:clrMapOvr>
    <a:masterClrMapping/>
  </p:clrMapOvr>
  <p:transition spd="med"/>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9698" name="Content Placeholder 1"/>
          <p:cNvSpPr>
            <a:spLocks noGrp="1"/>
          </p:cNvSpPr>
          <p:nvPr>
            <p:ph idx="1"/>
          </p:nvPr>
        </p:nvSpPr>
        <p:spPr/>
        <p:txBody>
          <a:bodyPr>
            <a:normAutofit/>
          </a:bodyPr>
          <a:lstStyle/>
          <a:p>
            <a:r>
              <a:rPr lang="en-IN" b="1" i="1"/>
              <a:t>nova database:</a:t>
            </a:r>
            <a:r>
              <a:rPr lang="en-IN" b="1"/>
              <a:t> </a:t>
            </a:r>
            <a:r>
              <a:rPr lang="en-IN"/>
              <a:t>It stores most of the build-time and run-time state for a cloud infrastructure. </a:t>
            </a:r>
          </a:p>
          <a:p>
            <a:r>
              <a:rPr lang="en-IN"/>
              <a:t>The</a:t>
            </a:r>
            <a:r>
              <a:rPr lang="en-IN" b="1" i="1"/>
              <a:t> queue</a:t>
            </a:r>
            <a:r>
              <a:rPr lang="en-IN"/>
              <a:t> provides a central hub for passing messages between daemons. This is usually implemented with RabbitMQ. </a:t>
            </a:r>
          </a:p>
          <a:p>
            <a:r>
              <a:rPr lang="en-IN"/>
              <a:t>Nova also provides console services to allow end users to access their virtual instance’s console through a proxy. This involves several daemons (</a:t>
            </a:r>
            <a:r>
              <a:rPr lang="en-IN" b="1" i="1"/>
              <a:t>nova-console, nova-novncproxy </a:t>
            </a:r>
            <a:r>
              <a:rPr lang="en-IN" i="1"/>
              <a:t>and</a:t>
            </a:r>
            <a:r>
              <a:rPr lang="en-IN" b="1" i="1"/>
              <a:t> nova-consoleauth</a:t>
            </a:r>
            <a:r>
              <a:rPr lang="en-IN"/>
              <a:t>). </a:t>
            </a:r>
          </a:p>
          <a:p>
            <a:endParaRPr lang="en-IN"/>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a:t>
            </a:r>
            <a:r>
              <a:rPr lang="en-IN" dirty="0" smtClean="0"/>
              <a:t>Compute (</a:t>
            </a:r>
            <a:r>
              <a:rPr lang="en-IN" dirty="0" err="1" smtClean="0"/>
              <a:t>Cont</a:t>
            </a:r>
            <a:r>
              <a:rPr lang="en-IN" dirty="0" smtClean="0"/>
              <a:t>…)</a:t>
            </a:r>
            <a:endParaRPr lang="en-IN" dirty="0"/>
          </a:p>
        </p:txBody>
      </p:sp>
    </p:spTree>
    <p:extLst>
      <p:ext uri="{BB962C8B-B14F-4D97-AF65-F5344CB8AC3E}">
        <p14:creationId xmlns:p14="http://schemas.microsoft.com/office/powerpoint/2010/main" val="2967677647"/>
      </p:ext>
    </p:extLst>
  </p:cSld>
  <p:clrMapOvr>
    <a:masterClrMapping/>
  </p:clrMapOvr>
  <p:transition spd="med"/>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0722" name="Content Placeholder 1"/>
          <p:cNvSpPr>
            <a:spLocks noGrp="1"/>
          </p:cNvSpPr>
          <p:nvPr>
            <p:ph idx="1"/>
          </p:nvPr>
        </p:nvSpPr>
        <p:spPr/>
        <p:txBody>
          <a:bodyPr>
            <a:normAutofit/>
          </a:bodyPr>
          <a:lstStyle/>
          <a:p>
            <a:r>
              <a:rPr lang="en-IN" b="1" i="1" dirty="0"/>
              <a:t>nova-network :</a:t>
            </a:r>
            <a:r>
              <a:rPr lang="en-IN" dirty="0"/>
              <a:t> it’s a worker daemon very similar to nova-compute. It accepts networking tasks from the queue and then performs tasks to manipulate the network (such as setting up bridging interfaces or changing </a:t>
            </a:r>
            <a:r>
              <a:rPr lang="en-IN" dirty="0" err="1"/>
              <a:t>iptables</a:t>
            </a:r>
            <a:r>
              <a:rPr lang="en-IN" dirty="0"/>
              <a:t> rules). This functionality is being migrated to </a:t>
            </a:r>
            <a:r>
              <a:rPr lang="en-IN" b="1" dirty="0"/>
              <a:t>Quantum</a:t>
            </a:r>
            <a:r>
              <a:rPr lang="en-IN" dirty="0"/>
              <a:t>, a separate OpenStack service. </a:t>
            </a:r>
          </a:p>
          <a:p>
            <a:r>
              <a:rPr lang="en-IN" b="1" i="1" dirty="0"/>
              <a:t>nova-volume :</a:t>
            </a:r>
            <a:r>
              <a:rPr lang="en-IN" b="1" dirty="0"/>
              <a:t> </a:t>
            </a:r>
            <a:r>
              <a:rPr lang="en-IN" dirty="0"/>
              <a:t>Manages creation, attaching and detaching of persistent volumes to compute instances. This functionality is being migrated to Cinder, a separate OpenStack service.</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Nova – </a:t>
            </a:r>
            <a:r>
              <a:rPr lang="en-IN" dirty="0" smtClean="0"/>
              <a:t>Compute (</a:t>
            </a:r>
            <a:r>
              <a:rPr lang="en-IN" dirty="0" err="1" smtClean="0"/>
              <a:t>Cont</a:t>
            </a:r>
            <a:r>
              <a:rPr lang="en-IN" dirty="0" smtClean="0"/>
              <a:t>…)</a:t>
            </a:r>
            <a:endParaRPr lang="en-IN" dirty="0"/>
          </a:p>
        </p:txBody>
      </p:sp>
    </p:spTree>
    <p:extLst>
      <p:ext uri="{BB962C8B-B14F-4D97-AF65-F5344CB8AC3E}">
        <p14:creationId xmlns:p14="http://schemas.microsoft.com/office/powerpoint/2010/main" val="2718664699"/>
      </p:ext>
    </p:extLst>
  </p:cSld>
  <p:clrMapOvr>
    <a:masterClrMapping/>
  </p:clrMapOvr>
  <p:transition spd="med"/>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Content Placeholder 1"/>
          <p:cNvSpPr>
            <a:spLocks noGrp="1"/>
          </p:cNvSpPr>
          <p:nvPr>
            <p:ph idx="1"/>
          </p:nvPr>
        </p:nvSpPr>
        <p:spPr/>
        <p:txBody>
          <a:bodyPr/>
          <a:lstStyle/>
          <a:p>
            <a:r>
              <a:rPr lang="en-IN"/>
              <a:t>Cinder allows block devices to be exposed and connected to compute instances for expanded storage &amp; better performance.</a:t>
            </a:r>
          </a:p>
          <a:p>
            <a:endParaRPr lang="en-IN"/>
          </a:p>
        </p:txBody>
      </p:sp>
      <p:sp>
        <p:nvSpPr>
          <p:cNvPr id="3" name="Title 2"/>
          <p:cNvSpPr>
            <a:spLocks noGrp="1"/>
          </p:cNvSpPr>
          <p:nvPr>
            <p:ph type="title" idx="4294967295"/>
          </p:nvPr>
        </p:nvSpPr>
        <p:spPr>
          <a:xfrm>
            <a:off x="1524000" y="92076"/>
            <a:ext cx="8229600" cy="1508125"/>
          </a:xfrm>
        </p:spPr>
        <p:txBody>
          <a:bodyPr/>
          <a:lstStyle/>
          <a:p>
            <a:pPr>
              <a:defRPr/>
            </a:pPr>
            <a:r>
              <a:rPr lang="en-IN" dirty="0"/>
              <a:t>Cinder – Block Storage</a:t>
            </a:r>
          </a:p>
        </p:txBody>
      </p:sp>
      <p:pic>
        <p:nvPicPr>
          <p:cNvPr id="32772" name="Picture 2" descr="cinder"/>
          <p:cNvPicPr>
            <a:picLocks noChangeAspect="1" noChangeArrowheads="1"/>
          </p:cNvPicPr>
          <p:nvPr/>
        </p:nvPicPr>
        <p:blipFill>
          <a:blip r:embed="rId2"/>
          <a:srcRect/>
          <a:stretch>
            <a:fillRect/>
          </a:stretch>
        </p:blipFill>
        <p:spPr bwMode="auto">
          <a:xfrm>
            <a:off x="6877080" y="2500307"/>
            <a:ext cx="3505200" cy="3984625"/>
          </a:xfrm>
          <a:prstGeom prst="rect">
            <a:avLst/>
          </a:prstGeom>
          <a:noFill/>
          <a:ln w="9525">
            <a:noFill/>
            <a:miter lim="800000"/>
            <a:headEnd/>
            <a:tailEnd/>
          </a:ln>
        </p:spPr>
      </p:pic>
    </p:spTree>
    <p:extLst>
      <p:ext uri="{BB962C8B-B14F-4D97-AF65-F5344CB8AC3E}">
        <p14:creationId xmlns:p14="http://schemas.microsoft.com/office/powerpoint/2010/main" val="1651591219"/>
      </p:ext>
    </p:extLst>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Content Placeholder 1"/>
          <p:cNvSpPr>
            <a:spLocks noGrp="1"/>
          </p:cNvSpPr>
          <p:nvPr>
            <p:ph idx="1"/>
          </p:nvPr>
        </p:nvSpPr>
        <p:spPr>
          <a:xfrm>
            <a:off x="1828800" y="1493838"/>
            <a:ext cx="6053150" cy="4525963"/>
          </a:xfrm>
        </p:spPr>
        <p:txBody>
          <a:bodyPr/>
          <a:lstStyle/>
          <a:p>
            <a:r>
              <a:rPr lang="en-IN" sz="2500" dirty="0"/>
              <a:t>Object store allows you to store or retrieve files. It provides a fully distributed, API-accessible storage platform that can be integrated directly into applications or used for backup, archiving and data retention.</a:t>
            </a:r>
          </a:p>
          <a:p>
            <a:r>
              <a:rPr lang="en-IN" sz="2500" i="1" dirty="0"/>
              <a:t>Note :</a:t>
            </a:r>
            <a:r>
              <a:rPr lang="en-IN" sz="2500" dirty="0"/>
              <a:t> Object Storage is not a traditional file system, but rather a distributed storage system for static data such as virtual machine images, photo storage, email storage, backups and archives.</a:t>
            </a:r>
          </a:p>
        </p:txBody>
      </p:sp>
      <p:sp>
        <p:nvSpPr>
          <p:cNvPr id="3" name="Title 2"/>
          <p:cNvSpPr>
            <a:spLocks noGrp="1"/>
          </p:cNvSpPr>
          <p:nvPr>
            <p:ph type="title" idx="4294967295"/>
          </p:nvPr>
        </p:nvSpPr>
        <p:spPr>
          <a:xfrm>
            <a:off x="1524000" y="92076"/>
            <a:ext cx="8229600" cy="1508125"/>
          </a:xfrm>
        </p:spPr>
        <p:txBody>
          <a:bodyPr/>
          <a:lstStyle/>
          <a:p>
            <a:pPr>
              <a:defRPr/>
            </a:pPr>
            <a:r>
              <a:rPr lang="en-IN" dirty="0"/>
              <a:t>Swift – Object Storage</a:t>
            </a:r>
          </a:p>
        </p:txBody>
      </p:sp>
      <p:pic>
        <p:nvPicPr>
          <p:cNvPr id="33796" name="Picture 2" descr="object store"/>
          <p:cNvPicPr>
            <a:picLocks noChangeAspect="1" noChangeArrowheads="1"/>
          </p:cNvPicPr>
          <p:nvPr/>
        </p:nvPicPr>
        <p:blipFill>
          <a:blip r:embed="rId2"/>
          <a:srcRect/>
          <a:stretch>
            <a:fillRect/>
          </a:stretch>
        </p:blipFill>
        <p:spPr bwMode="auto">
          <a:xfrm>
            <a:off x="8239141" y="914400"/>
            <a:ext cx="2428860" cy="5638800"/>
          </a:xfrm>
          <a:prstGeom prst="rect">
            <a:avLst/>
          </a:prstGeom>
          <a:noFill/>
          <a:ln w="9525">
            <a:noFill/>
            <a:miter lim="800000"/>
            <a:headEnd/>
            <a:tailEnd/>
          </a:ln>
        </p:spPr>
      </p:pic>
    </p:spTree>
    <p:extLst>
      <p:ext uri="{BB962C8B-B14F-4D97-AF65-F5344CB8AC3E}">
        <p14:creationId xmlns:p14="http://schemas.microsoft.com/office/powerpoint/2010/main" val="3453719969"/>
      </p:ext>
    </p:extLst>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7892" name="Title 1"/>
          <p:cNvSpPr txBox="1">
            <a:spLocks/>
          </p:cNvSpPr>
          <p:nvPr/>
        </p:nvSpPr>
        <p:spPr bwMode="auto">
          <a:xfrm>
            <a:off x="2819400" y="0"/>
            <a:ext cx="7848600" cy="1143000"/>
          </a:xfrm>
          <a:prstGeom prst="rect">
            <a:avLst/>
          </a:prstGeom>
          <a:noFill/>
          <a:ln w="9525">
            <a:noFill/>
            <a:miter lim="800000"/>
            <a:headEnd/>
            <a:tailEnd/>
          </a:ln>
        </p:spPr>
        <p:txBody>
          <a:bodyPr/>
          <a:lstStyle/>
          <a:p>
            <a:pPr algn="ctr"/>
            <a:r>
              <a:rPr lang="en-US" sz="6000" b="1">
                <a:latin typeface="Lucida Sans Unicode" pitchFamily="34" charset="0"/>
              </a:rPr>
              <a:t>Networking</a:t>
            </a:r>
          </a:p>
        </p:txBody>
      </p:sp>
      <p:sp>
        <p:nvSpPr>
          <p:cNvPr id="8" name="TextBox 7"/>
          <p:cNvSpPr txBox="1"/>
          <p:nvPr/>
        </p:nvSpPr>
        <p:spPr>
          <a:xfrm>
            <a:off x="8077200" y="3352800"/>
            <a:ext cx="2514600" cy="2308324"/>
          </a:xfrm>
          <a:prstGeom prst="rect">
            <a:avLst/>
          </a:prstGeom>
          <a:noFill/>
        </p:spPr>
        <p:txBody>
          <a:bodyPr>
            <a:spAutoFit/>
          </a:bodyPr>
          <a:lstStyle/>
          <a:p>
            <a:pPr>
              <a:defRPr/>
            </a:pPr>
            <a:r>
              <a:rPr lang="en-US" dirty="0">
                <a:latin typeface="Arial" charset="0"/>
                <a:cs typeface="Arial" charset="0"/>
              </a:rPr>
              <a:t>There are two networks : </a:t>
            </a:r>
          </a:p>
          <a:p>
            <a:pPr marL="342900" indent="-342900">
              <a:buFont typeface="+mj-lt"/>
              <a:buAutoNum type="arabicPeriod"/>
              <a:defRPr/>
            </a:pPr>
            <a:r>
              <a:rPr lang="en-US" dirty="0">
                <a:latin typeface="Arial" charset="0"/>
                <a:cs typeface="Arial" charset="0"/>
              </a:rPr>
              <a:t>Internal or Management network</a:t>
            </a:r>
          </a:p>
          <a:p>
            <a:pPr marL="342900" indent="-342900">
              <a:buFont typeface="+mj-lt"/>
              <a:buAutoNum type="arabicPeriod"/>
              <a:defRPr/>
            </a:pPr>
            <a:r>
              <a:rPr lang="en-US" dirty="0">
                <a:latin typeface="Arial" charset="0"/>
                <a:cs typeface="Arial" charset="0"/>
              </a:rPr>
              <a:t>External or</a:t>
            </a:r>
          </a:p>
          <a:p>
            <a:pPr>
              <a:defRPr/>
            </a:pPr>
            <a:r>
              <a:rPr lang="en-US" dirty="0">
                <a:latin typeface="Arial" charset="0"/>
                <a:cs typeface="Arial" charset="0"/>
              </a:rPr>
              <a:t>       Internet</a:t>
            </a:r>
          </a:p>
          <a:p>
            <a:pPr>
              <a:defRPr/>
            </a:pPr>
            <a:r>
              <a:rPr lang="en-US" dirty="0">
                <a:latin typeface="Arial" charset="0"/>
                <a:cs typeface="Arial" charset="0"/>
              </a:rPr>
              <a:t>        network</a:t>
            </a:r>
          </a:p>
        </p:txBody>
      </p:sp>
      <p:pic>
        <p:nvPicPr>
          <p:cNvPr id="37894" name="Picture 9"/>
          <p:cNvPicPr>
            <a:picLocks noChangeAspect="1"/>
          </p:cNvPicPr>
          <p:nvPr/>
        </p:nvPicPr>
        <p:blipFill>
          <a:blip r:embed="rId2"/>
          <a:srcRect/>
          <a:stretch>
            <a:fillRect/>
          </a:stretch>
        </p:blipFill>
        <p:spPr bwMode="auto">
          <a:xfrm>
            <a:off x="942535" y="1524001"/>
            <a:ext cx="7018779" cy="4094163"/>
          </a:xfrm>
          <a:prstGeom prst="rect">
            <a:avLst/>
          </a:prstGeom>
          <a:noFill/>
          <a:ln w="9525">
            <a:noFill/>
            <a:miter lim="800000"/>
            <a:headEnd/>
            <a:tailEnd/>
          </a:ln>
        </p:spPr>
      </p:pic>
    </p:spTree>
    <p:extLst>
      <p:ext uri="{BB962C8B-B14F-4D97-AF65-F5344CB8AC3E}">
        <p14:creationId xmlns:p14="http://schemas.microsoft.com/office/powerpoint/2010/main" val="196336682"/>
      </p:ext>
    </p:extLst>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38916" name="TextBox 6"/>
          <p:cNvSpPr txBox="1">
            <a:spLocks noChangeArrowheads="1"/>
          </p:cNvSpPr>
          <p:nvPr/>
        </p:nvSpPr>
        <p:spPr bwMode="auto">
          <a:xfrm>
            <a:off x="1981200" y="1557339"/>
            <a:ext cx="8001000" cy="1570037"/>
          </a:xfrm>
          <a:prstGeom prst="rect">
            <a:avLst/>
          </a:prstGeom>
          <a:noFill/>
          <a:ln w="9525">
            <a:noFill/>
            <a:miter lim="800000"/>
            <a:headEnd/>
            <a:tailEnd/>
          </a:ln>
        </p:spPr>
        <p:txBody>
          <a:bodyPr>
            <a:spAutoFit/>
          </a:bodyPr>
          <a:lstStyle/>
          <a:p>
            <a:pPr marL="342900" indent="-342900">
              <a:buFontTx/>
              <a:buAutoNum type="arabicPeriod"/>
            </a:pPr>
            <a:r>
              <a:rPr lang="en-US" sz="2400" b="1"/>
              <a:t>INTERNAL / MANAGEMENT NETWORK: </a:t>
            </a:r>
            <a:br>
              <a:rPr lang="en-US" sz="2400" b="1"/>
            </a:br>
            <a:r>
              <a:rPr lang="en-US"/>
              <a:t/>
            </a:r>
            <a:br>
              <a:rPr lang="en-US"/>
            </a:br>
            <a:r>
              <a:rPr lang="en-US">
                <a:sym typeface="Wingdings" pitchFamily="2" charset="2"/>
              </a:rPr>
              <a:t> </a:t>
            </a:r>
            <a:r>
              <a:rPr lang="en-US"/>
              <a:t>This network is present for internal connection between the machines. </a:t>
            </a:r>
            <a:br>
              <a:rPr lang="en-US"/>
            </a:br>
            <a:r>
              <a:rPr lang="en-US">
                <a:sym typeface="Wingdings" pitchFamily="2" charset="2"/>
              </a:rPr>
              <a:t> </a:t>
            </a:r>
            <a:r>
              <a:rPr lang="en-US"/>
              <a:t>The IP addresses for the network must be reachable only by the admin. </a:t>
            </a:r>
          </a:p>
        </p:txBody>
      </p:sp>
      <p:sp>
        <p:nvSpPr>
          <p:cNvPr id="38917" name="TextBox 7"/>
          <p:cNvSpPr txBox="1">
            <a:spLocks noChangeArrowheads="1"/>
          </p:cNvSpPr>
          <p:nvPr/>
        </p:nvSpPr>
        <p:spPr bwMode="auto">
          <a:xfrm>
            <a:off x="2057400" y="3767139"/>
            <a:ext cx="7696200" cy="1292225"/>
          </a:xfrm>
          <a:prstGeom prst="rect">
            <a:avLst/>
          </a:prstGeom>
          <a:noFill/>
          <a:ln w="9525">
            <a:noFill/>
            <a:miter lim="800000"/>
            <a:headEnd/>
            <a:tailEnd/>
          </a:ln>
        </p:spPr>
        <p:txBody>
          <a:bodyPr>
            <a:spAutoFit/>
          </a:bodyPr>
          <a:lstStyle/>
          <a:p>
            <a:r>
              <a:rPr lang="en-US" sz="2400" b="1" dirty="0"/>
              <a:t>2.  INTERNET / EXTERNAL NETWORK : </a:t>
            </a:r>
            <a:r>
              <a:rPr lang="en-US" dirty="0"/>
              <a:t/>
            </a:r>
            <a:br>
              <a:rPr lang="en-US" dirty="0"/>
            </a:br>
            <a:r>
              <a:rPr lang="en-US" dirty="0"/>
              <a:t>    </a:t>
            </a:r>
            <a:r>
              <a:rPr lang="en-US" dirty="0">
                <a:sym typeface="Wingdings" pitchFamily="2" charset="2"/>
              </a:rPr>
              <a:t> </a:t>
            </a:r>
            <a:r>
              <a:rPr lang="en-US" dirty="0"/>
              <a:t>provides the VMs with internet access in some scenarios. </a:t>
            </a:r>
            <a:br>
              <a:rPr lang="en-US" dirty="0"/>
            </a:br>
            <a:r>
              <a:rPr lang="en-US" dirty="0"/>
              <a:t>    </a:t>
            </a:r>
            <a:r>
              <a:rPr lang="en-US" dirty="0">
                <a:sym typeface="Wingdings" pitchFamily="2" charset="2"/>
              </a:rPr>
              <a:t> </a:t>
            </a:r>
            <a:r>
              <a:rPr lang="en-US" dirty="0"/>
              <a:t>The IP addresses are reachable by anyone on the internet.</a:t>
            </a:r>
          </a:p>
          <a:p>
            <a:endParaRPr lang="en-US" dirty="0"/>
          </a:p>
        </p:txBody>
      </p:sp>
      <p:sp>
        <p:nvSpPr>
          <p:cNvPr id="38918" name="TextBox 9"/>
          <p:cNvSpPr txBox="1">
            <a:spLocks noChangeArrowheads="1"/>
          </p:cNvSpPr>
          <p:nvPr/>
        </p:nvSpPr>
        <p:spPr bwMode="auto">
          <a:xfrm>
            <a:off x="3276600" y="5334000"/>
            <a:ext cx="7391400" cy="922338"/>
          </a:xfrm>
          <a:prstGeom prst="rect">
            <a:avLst/>
          </a:prstGeom>
          <a:noFill/>
          <a:ln w="9525">
            <a:noFill/>
            <a:miter lim="800000"/>
            <a:headEnd/>
            <a:tailEnd/>
          </a:ln>
        </p:spPr>
        <p:txBody>
          <a:bodyPr>
            <a:spAutoFit/>
          </a:bodyPr>
          <a:lstStyle/>
          <a:p>
            <a:pPr marL="285750" indent="-285750">
              <a:buFont typeface="Arial" pitchFamily="34" charset="0"/>
              <a:buChar char="•"/>
            </a:pPr>
            <a:r>
              <a:rPr lang="en-US"/>
              <a:t>Note the IP addresses of the two networks. They are </a:t>
            </a:r>
            <a:r>
              <a:rPr lang="en-US" b="1"/>
              <a:t>different.</a:t>
            </a:r>
            <a:r>
              <a:rPr lang="en-US"/>
              <a:t> </a:t>
            </a:r>
          </a:p>
          <a:p>
            <a:pPr marL="285750" indent="-285750">
              <a:buFont typeface="Arial" pitchFamily="34" charset="0"/>
              <a:buChar char="•"/>
            </a:pPr>
            <a:r>
              <a:rPr lang="en-US"/>
              <a:t>The networks </a:t>
            </a:r>
            <a:r>
              <a:rPr lang="en-US" b="1"/>
              <a:t>must </a:t>
            </a:r>
            <a:r>
              <a:rPr lang="en-US"/>
              <a:t>be different from each other.</a:t>
            </a:r>
          </a:p>
          <a:p>
            <a:pPr marL="285750" indent="-285750">
              <a:buFont typeface="Arial" pitchFamily="34" charset="0"/>
              <a:buChar char="•"/>
            </a:pPr>
            <a:r>
              <a:rPr lang="en-US"/>
              <a:t>They are </a:t>
            </a:r>
            <a:r>
              <a:rPr lang="en-US" b="1"/>
              <a:t>isolated </a:t>
            </a:r>
            <a:r>
              <a:rPr lang="en-US"/>
              <a:t>from one another. </a:t>
            </a:r>
          </a:p>
        </p:txBody>
      </p:sp>
    </p:spTree>
    <p:extLst>
      <p:ext uri="{BB962C8B-B14F-4D97-AF65-F5344CB8AC3E}">
        <p14:creationId xmlns:p14="http://schemas.microsoft.com/office/powerpoint/2010/main" val="2238854939"/>
      </p:ext>
    </p:extLst>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41987" name="TextBox 6"/>
          <p:cNvSpPr txBox="1">
            <a:spLocks noChangeArrowheads="1"/>
          </p:cNvSpPr>
          <p:nvPr/>
        </p:nvSpPr>
        <p:spPr bwMode="auto">
          <a:xfrm>
            <a:off x="1525814" y="-40468"/>
            <a:ext cx="9330872" cy="1477328"/>
          </a:xfrm>
          <a:prstGeom prst="rect">
            <a:avLst/>
          </a:prstGeom>
          <a:noFill/>
          <a:ln w="9525">
            <a:noFill/>
            <a:miter lim="800000"/>
            <a:headEnd/>
            <a:tailEnd/>
          </a:ln>
        </p:spPr>
        <p:txBody>
          <a:bodyPr wrap="square">
            <a:spAutoFit/>
          </a:bodyPr>
          <a:lstStyle/>
          <a:p>
            <a:r>
              <a:rPr lang="en-US" sz="5400" b="1" dirty="0"/>
              <a:t>CONTROLLER NODE</a:t>
            </a:r>
          </a:p>
          <a:p>
            <a:endParaRPr lang="en-US" sz="3600" b="1" dirty="0"/>
          </a:p>
        </p:txBody>
      </p:sp>
      <p:sp>
        <p:nvSpPr>
          <p:cNvPr id="8" name="TextBox 7"/>
          <p:cNvSpPr txBox="1"/>
          <p:nvPr/>
        </p:nvSpPr>
        <p:spPr>
          <a:xfrm>
            <a:off x="1959428" y="1803399"/>
            <a:ext cx="7645400" cy="5262979"/>
          </a:xfrm>
          <a:prstGeom prst="rect">
            <a:avLst/>
          </a:prstGeom>
          <a:noFill/>
        </p:spPr>
        <p:txBody>
          <a:bodyPr>
            <a:spAutoFit/>
          </a:bodyPr>
          <a:lstStyle/>
          <a:p>
            <a:r>
              <a:rPr lang="en-US" sz="2800" dirty="0" smtClean="0">
                <a:latin typeface="+mj-lt"/>
                <a:cs typeface="Arial" charset="0"/>
              </a:rPr>
              <a:t>- The </a:t>
            </a:r>
            <a:r>
              <a:rPr lang="en-US" sz="2800" dirty="0">
                <a:latin typeface="+mj-lt"/>
                <a:cs typeface="Arial" charset="0"/>
              </a:rPr>
              <a:t>controller is the central management system in a </a:t>
            </a:r>
            <a:r>
              <a:rPr lang="en-US" sz="2800" dirty="0" err="1">
                <a:latin typeface="+mj-lt"/>
                <a:cs typeface="Arial" charset="0"/>
              </a:rPr>
              <a:t>multinode</a:t>
            </a:r>
            <a:r>
              <a:rPr lang="en-US" sz="2800" dirty="0">
                <a:latin typeface="+mj-lt"/>
                <a:cs typeface="Arial" charset="0"/>
              </a:rPr>
              <a:t> cloud installation. </a:t>
            </a:r>
            <a:endParaRPr lang="en-US" sz="2800" dirty="0" smtClean="0">
              <a:latin typeface="+mj-lt"/>
              <a:cs typeface="Arial" charset="0"/>
            </a:endParaRPr>
          </a:p>
          <a:p>
            <a:pPr marL="457200" indent="-457200">
              <a:buFontTx/>
              <a:buChar char="-"/>
            </a:pPr>
            <a:r>
              <a:rPr lang="en-US" sz="2800" dirty="0" smtClean="0"/>
              <a:t>The </a:t>
            </a:r>
            <a:r>
              <a:rPr lang="en-US" sz="2800" dirty="0"/>
              <a:t>Controller node supplies API, scheduling, and other shared services for the cloud. </a:t>
            </a:r>
            <a:endParaRPr lang="en-US" sz="2800" dirty="0" smtClean="0"/>
          </a:p>
          <a:p>
            <a:pPr marL="457200" indent="-457200">
              <a:buFontTx/>
              <a:buChar char="-"/>
            </a:pPr>
            <a:r>
              <a:rPr lang="en-US" sz="2800" dirty="0" smtClean="0"/>
              <a:t>The </a:t>
            </a:r>
            <a:r>
              <a:rPr lang="en-US" sz="2800" dirty="0"/>
              <a:t>Controller node has the dashboard, the image store, and the identity service. Additionally, Nova compute management service as well as the Neutron server are also configured in this node.</a:t>
            </a:r>
          </a:p>
          <a:p>
            <a:r>
              <a:rPr lang="en-US" sz="2800" dirty="0"/>
              <a:t/>
            </a:r>
            <a:br>
              <a:rPr lang="en-US" sz="2800" dirty="0"/>
            </a:br>
            <a:endParaRPr lang="en-US" sz="2800" dirty="0">
              <a:latin typeface="+mj-lt"/>
              <a:cs typeface="Arial" charset="0"/>
            </a:endParaRPr>
          </a:p>
        </p:txBody>
      </p:sp>
    </p:spTree>
    <p:extLst>
      <p:ext uri="{BB962C8B-B14F-4D97-AF65-F5344CB8AC3E}">
        <p14:creationId xmlns:p14="http://schemas.microsoft.com/office/powerpoint/2010/main" val="2475813988"/>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pPr>
              <a:buFont typeface="Arial" pitchFamily="34" charset="0"/>
              <a:buChar char="•"/>
            </a:pPr>
            <a:r>
              <a:rPr lang="en-IN" dirty="0"/>
              <a:t>Developing for a specific vendor's proprietary IaaS could prove to be a costly mistake.</a:t>
            </a:r>
          </a:p>
          <a:p>
            <a:pPr>
              <a:buFont typeface="Arial" pitchFamily="34" charset="0"/>
              <a:buChar char="•"/>
            </a:pPr>
            <a:r>
              <a:rPr lang="en-IN" dirty="0"/>
              <a:t>The complexity of well-written resource allocation software is significant and do not come cheap</a:t>
            </a:r>
          </a:p>
          <a:p>
            <a:pPr>
              <a:buFont typeface="Arial" pitchFamily="34" charset="0"/>
              <a:buChar char="•"/>
            </a:pPr>
            <a:r>
              <a:rPr lang="en-IN" dirty="0"/>
              <a:t>What will you be sending off to be processed in the cloud? Sending data such as personal identities, financial information, and health care data put an organization's compliance at risk</a:t>
            </a:r>
          </a:p>
          <a:p>
            <a:pPr>
              <a:buFont typeface="Arial" pitchFamily="34" charset="0"/>
              <a:buChar char="•"/>
            </a:pPr>
            <a:r>
              <a:rPr lang="en-IN" dirty="0"/>
              <a:t>Understand the dangers of shipping off processes that are critical to the day-to-day operation of the business. </a:t>
            </a:r>
          </a:p>
          <a:p>
            <a:pPr>
              <a:buFont typeface="Arial" pitchFamily="34" charset="0"/>
              <a:buChar char="•"/>
            </a:pPr>
            <a:endParaRPr lang="en-IN" dirty="0"/>
          </a:p>
          <a:p>
            <a:pPr>
              <a:buFont typeface="Arial" pitchFamily="34" charset="0"/>
              <a:buChar char="•"/>
            </a:pPr>
            <a:r>
              <a:rPr lang="en-IN" sz="1200" dirty="0"/>
              <a:t>http://www.ibm.com/developerworks/cloud/library/cl-cloudservices1iaas/</a:t>
            </a:r>
          </a:p>
        </p:txBody>
      </p:sp>
      <p:sp>
        <p:nvSpPr>
          <p:cNvPr id="3" name="Content Placeholder 2"/>
          <p:cNvSpPr>
            <a:spLocks noGrp="1"/>
          </p:cNvSpPr>
          <p:nvPr>
            <p:ph sz="quarter" idx="10"/>
          </p:nvPr>
        </p:nvSpPr>
        <p:spPr/>
        <p:txBody>
          <a:bodyPr/>
          <a:lstStyle/>
          <a:p>
            <a:r>
              <a:rPr lang="en-IN" dirty="0"/>
              <a:t>4 considerations:</a:t>
            </a:r>
          </a:p>
        </p:txBody>
      </p:sp>
    </p:spTree>
    <p:extLst>
      <p:ext uri="{BB962C8B-B14F-4D97-AF65-F5344CB8AC3E}">
        <p14:creationId xmlns:p14="http://schemas.microsoft.com/office/powerpoint/2010/main" val="1103544518"/>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406400" y="290286"/>
            <a:ext cx="10479314" cy="6043839"/>
          </a:xfrm>
          <a:prstGeom prst="rect">
            <a:avLst/>
          </a:prstGeom>
        </p:spPr>
      </p:pic>
    </p:spTree>
    <p:extLst>
      <p:ext uri="{BB962C8B-B14F-4D97-AF65-F5344CB8AC3E}">
        <p14:creationId xmlns:p14="http://schemas.microsoft.com/office/powerpoint/2010/main" val="395232673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 name="Straight Connector 14"/>
          <p:cNvCxnSpPr/>
          <p:nvPr/>
        </p:nvCxnSpPr>
        <p:spPr>
          <a:xfrm>
            <a:off x="1524000" y="1295400"/>
            <a:ext cx="9144000" cy="1588"/>
          </a:xfrm>
          <a:prstGeom prst="line">
            <a:avLst/>
          </a:prstGeom>
        </p:spPr>
        <p:style>
          <a:lnRef idx="1">
            <a:schemeClr val="accent2"/>
          </a:lnRef>
          <a:fillRef idx="0">
            <a:schemeClr val="accent2"/>
          </a:fillRef>
          <a:effectRef idx="0">
            <a:schemeClr val="accent2"/>
          </a:effectRef>
          <a:fontRef idx="minor">
            <a:schemeClr val="tx1"/>
          </a:fontRef>
        </p:style>
      </p:cxnSp>
      <p:sp>
        <p:nvSpPr>
          <p:cNvPr id="2" name="TextBox 1">
            <a:extLst>
              <a:ext uri="{FF2B5EF4-FFF2-40B4-BE49-F238E27FC236}">
                <a16:creationId xmlns:a16="http://schemas.microsoft.com/office/drawing/2014/main" id="{B6306DFC-8249-4A48-AD58-D836670054B7}"/>
              </a:ext>
            </a:extLst>
          </p:cNvPr>
          <p:cNvSpPr txBox="1"/>
          <p:nvPr/>
        </p:nvSpPr>
        <p:spPr>
          <a:xfrm>
            <a:off x="604911" y="407963"/>
            <a:ext cx="929874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1" hangingPunct="0">
              <a:lnSpc>
                <a:spcPct val="100000"/>
              </a:lnSpc>
              <a:spcBef>
                <a:spcPts val="0"/>
              </a:spcBef>
              <a:spcAft>
                <a:spcPts val="0"/>
              </a:spcAft>
              <a:buClrTx/>
              <a:buSzTx/>
              <a:buFontTx/>
              <a:buNone/>
              <a:tabLst/>
            </a:pPr>
            <a:r>
              <a:rPr kumimoji="0" lang="en-US" sz="3600" b="0" i="0" u="none" strike="noStrike" cap="none" spc="0" normalizeH="0" baseline="0" dirty="0">
                <a:ln>
                  <a:noFill/>
                </a:ln>
                <a:solidFill>
                  <a:srgbClr val="000000"/>
                </a:solidFill>
                <a:effectLst/>
                <a:uFillTx/>
                <a:latin typeface="Calibri"/>
                <a:ea typeface="Calibri"/>
                <a:cs typeface="Calibri"/>
                <a:sym typeface="Calibri"/>
              </a:rPr>
              <a:t>OpenStack Installation References (Taxila)</a:t>
            </a:r>
          </a:p>
        </p:txBody>
      </p:sp>
      <p:sp>
        <p:nvSpPr>
          <p:cNvPr id="3" name="TextBox 2">
            <a:extLst>
              <a:ext uri="{FF2B5EF4-FFF2-40B4-BE49-F238E27FC236}">
                <a16:creationId xmlns:a16="http://schemas.microsoft.com/office/drawing/2014/main" id="{6AEC707A-FB59-4830-AD1D-016A1608EF6E}"/>
              </a:ext>
            </a:extLst>
          </p:cNvPr>
          <p:cNvSpPr txBox="1"/>
          <p:nvPr/>
        </p:nvSpPr>
        <p:spPr>
          <a:xfrm>
            <a:off x="393895" y="1538096"/>
            <a:ext cx="11591779" cy="203132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Calibri"/>
                <a:ea typeface="Calibri"/>
                <a:cs typeface="Calibri"/>
                <a:sym typeface="Calibri"/>
                <a:hlinkClick r:id="rId2"/>
              </a:rPr>
              <a:t>https://youtu.be/x5tuyzwq16k?list=PLvvQ7qimTOkmJFGS_uYlOA423PlvVmxOg</a:t>
            </a:r>
            <a:r>
              <a:rPr kumimoji="0" lang="en-US" sz="1800" b="0" i="0" u="none" strike="noStrike" cap="none" spc="0" normalizeH="0" baseline="0" dirty="0">
                <a:ln>
                  <a:noFill/>
                </a:ln>
                <a:solidFill>
                  <a:srgbClr val="000000"/>
                </a:solidFill>
                <a:effectLst/>
                <a:uFillTx/>
                <a:latin typeface="Calibri"/>
                <a:ea typeface="Calibri"/>
                <a:cs typeface="Calibri"/>
                <a:sym typeface="Calibri"/>
              </a:rPr>
              <a:t> (Installation)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kumimoji="0" lang="en-US" sz="1800" b="0" i="0" u="none" strike="noStrike" cap="none" spc="0" normalizeH="0" baseline="0" dirty="0">
                <a:ln>
                  <a:noFill/>
                </a:ln>
                <a:solidFill>
                  <a:srgbClr val="000000"/>
                </a:solidFill>
                <a:effectLst/>
                <a:uFillTx/>
                <a:latin typeface="Calibri"/>
                <a:ea typeface="Calibri"/>
                <a:cs typeface="Calibri"/>
                <a:sym typeface="Calibri"/>
                <a:hlinkClick r:id="rId3"/>
              </a:rPr>
              <a:t>https://youtu.be/wzVSGGg4fsY?list=PLvvQ7qimTOkmJFGS_uYlOA423PlvVmxOg</a:t>
            </a:r>
            <a:r>
              <a:rPr kumimoji="0" lang="en-US" sz="1800" b="0" i="0" u="none" strike="noStrike" cap="none" spc="0" normalizeH="0" baseline="0" dirty="0">
                <a:ln>
                  <a:noFill/>
                </a:ln>
                <a:solidFill>
                  <a:srgbClr val="000000"/>
                </a:solidFill>
                <a:effectLst/>
                <a:uFillTx/>
                <a:latin typeface="Calibri"/>
                <a:ea typeface="Calibri"/>
                <a:cs typeface="Calibri"/>
                <a:sym typeface="Calibri"/>
              </a:rPr>
              <a:t>  (Instance Creation)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hlinkClick r:id="rId4"/>
              </a:rPr>
              <a:t>https://youtu.be/G1ZY4RorBiw?list=PLvvQ7qimTOkmJFGS_uYlOA423PlvVmxOg</a:t>
            </a:r>
            <a:r>
              <a:rPr lang="en-US" dirty="0">
                <a:solidFill>
                  <a:srgbClr val="000000"/>
                </a:solidFill>
                <a:latin typeface="Calibri"/>
                <a:ea typeface="Calibri"/>
                <a:cs typeface="Calibri"/>
                <a:sym typeface="Calibri"/>
              </a:rPr>
              <a:t> (Instance Creation with Volume)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hlinkClick r:id="rId5"/>
              </a:rPr>
              <a:t>https://youtu.be/QFkfSgjJddI?list=PLvvQ7qimTOkmJFGS_uYlOA423PlvVmxOg</a:t>
            </a:r>
            <a:r>
              <a:rPr lang="en-US" dirty="0">
                <a:solidFill>
                  <a:srgbClr val="000000"/>
                </a:solidFill>
                <a:latin typeface="Calibri"/>
                <a:ea typeface="Calibri"/>
                <a:cs typeface="Calibri"/>
                <a:sym typeface="Calibri"/>
              </a:rPr>
              <a:t> (Swift Object Storage)</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r>
              <a:rPr lang="en-US" dirty="0">
                <a:solidFill>
                  <a:srgbClr val="000000"/>
                </a:solidFill>
                <a:latin typeface="Calibri"/>
                <a:ea typeface="Calibri"/>
                <a:cs typeface="Calibri"/>
                <a:sym typeface="Calibri"/>
              </a:rPr>
              <a:t>Cloud Computing Black Book, Kailash Jaiswal, etc., 2020 Edition.</a:t>
            </a:r>
          </a:p>
          <a:p>
            <a:pPr marL="285750" marR="0" indent="-285750" algn="l" defTabSz="914400" rtl="0" fontAlgn="auto" latinLnBrk="1" hangingPunct="0">
              <a:lnSpc>
                <a:spcPct val="100000"/>
              </a:lnSpc>
              <a:spcBef>
                <a:spcPts val="0"/>
              </a:spcBef>
              <a:spcAft>
                <a:spcPts val="0"/>
              </a:spcAft>
              <a:buClrTx/>
              <a:buSzTx/>
              <a:buFont typeface="Arial" panose="020B0604020202020204" pitchFamily="34" charset="0"/>
              <a:buChar char="•"/>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a:p>
            <a:pPr marL="0" marR="0" indent="0" algn="l" defTabSz="914400" rtl="0" fontAlgn="auto" latinLnBrk="1"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472559358"/>
      </p:ext>
    </p:extLst>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Public cloud: </a:t>
            </a:r>
            <a:r>
              <a:rPr lang="en-US" dirty="0"/>
              <a:t>Public cloud or external cloud describes cloud computing in a traditional mainstream sense, whereby resources are dynamically provisioned via publicly accessible Web applications/Web services (SOAP or RESTful interfaces) from an off-site third-party provider, who shares resources and bills on a fine-grained utility computing </a:t>
            </a:r>
            <a:r>
              <a:rPr lang="en-US" dirty="0" smtClean="0"/>
              <a:t>basis, </a:t>
            </a:r>
            <a:r>
              <a:rPr lang="en-US" dirty="0"/>
              <a:t>the user pays only for the capacity of the provisioned resources at a particular time.</a:t>
            </a:r>
          </a:p>
          <a:p>
            <a:endParaRPr lang="en-US" b="1" dirty="0"/>
          </a:p>
          <a:p>
            <a:r>
              <a:rPr lang="en-US" dirty="0"/>
              <a:t>There are many examples for vendors who publicly provide </a:t>
            </a:r>
            <a:r>
              <a:rPr lang="en-US" b="1" dirty="0"/>
              <a:t>infrastructure as a service</a:t>
            </a:r>
            <a:r>
              <a:rPr lang="en-US" dirty="0"/>
              <a:t>. </a:t>
            </a:r>
            <a:r>
              <a:rPr lang="en-US" b="1" dirty="0"/>
              <a:t>Amazon Elastic Compute Cloud (EC2)</a:t>
            </a:r>
            <a:r>
              <a:rPr lang="en-US" dirty="0"/>
              <a:t> is the best known </a:t>
            </a:r>
            <a:r>
              <a:rPr lang="en-US" dirty="0" smtClean="0"/>
              <a:t>example. Few other examples </a:t>
            </a:r>
            <a:r>
              <a:rPr lang="en-US" b="1" dirty="0" err="1" smtClean="0"/>
              <a:t>GoGrid</a:t>
            </a:r>
            <a:r>
              <a:rPr lang="en-US" dirty="0"/>
              <a:t>, </a:t>
            </a:r>
            <a:r>
              <a:rPr lang="en-US" b="1" dirty="0" err="1"/>
              <a:t>JoyentAccelerator</a:t>
            </a:r>
            <a:r>
              <a:rPr lang="en-US" dirty="0"/>
              <a:t>, </a:t>
            </a:r>
            <a:r>
              <a:rPr lang="en-US" b="1" dirty="0"/>
              <a:t>Rackspace</a:t>
            </a:r>
            <a:r>
              <a:rPr lang="en-US" dirty="0"/>
              <a:t>, </a:t>
            </a:r>
            <a:r>
              <a:rPr lang="en-US" b="1" dirty="0" err="1"/>
              <a:t>AppNexus</a:t>
            </a:r>
            <a:r>
              <a:rPr lang="en-US" dirty="0"/>
              <a:t>, </a:t>
            </a:r>
            <a:r>
              <a:rPr lang="en-US" b="1" dirty="0" err="1"/>
              <a:t>FlexiScale</a:t>
            </a:r>
            <a:r>
              <a:rPr lang="en-US" dirty="0"/>
              <a:t>, and </a:t>
            </a:r>
            <a:r>
              <a:rPr lang="en-US" b="1" dirty="0" err="1"/>
              <a:t>ManjrasoftAneka</a:t>
            </a:r>
            <a:r>
              <a:rPr lang="en-US" dirty="0"/>
              <a:t>.</a:t>
            </a:r>
            <a:endParaRPr lang="en-US" b="1" dirty="0"/>
          </a:p>
          <a:p>
            <a:endParaRPr lang="en-US" dirty="0"/>
          </a:p>
          <a:p>
            <a:endParaRPr lang="en-IN" dirty="0"/>
          </a:p>
        </p:txBody>
      </p:sp>
      <p:sp>
        <p:nvSpPr>
          <p:cNvPr id="3" name="Content Placeholder 2"/>
          <p:cNvSpPr>
            <a:spLocks noGrp="1"/>
          </p:cNvSpPr>
          <p:nvPr>
            <p:ph sz="quarter" idx="10"/>
          </p:nvPr>
        </p:nvSpPr>
        <p:spPr/>
        <p:txBody>
          <a:bodyPr/>
          <a:lstStyle/>
          <a:p>
            <a:pPr marL="457200" lvl="1" indent="0">
              <a:buNone/>
            </a:pPr>
            <a:r>
              <a:rPr lang="en-US" b="1" dirty="0"/>
              <a:t>Topic: </a:t>
            </a:r>
            <a:r>
              <a:rPr lang="en-US" dirty="0"/>
              <a:t>Managing Virtual Resources on the Cloud: </a:t>
            </a:r>
            <a:r>
              <a:rPr lang="en-US" b="1" dirty="0"/>
              <a:t>Provisioning and Migration</a:t>
            </a:r>
            <a:endParaRPr lang="en-IN" b="1" dirty="0"/>
          </a:p>
        </p:txBody>
      </p:sp>
    </p:spTree>
    <p:extLst>
      <p:ext uri="{BB962C8B-B14F-4D97-AF65-F5344CB8AC3E}">
        <p14:creationId xmlns:p14="http://schemas.microsoft.com/office/powerpoint/2010/main" val="191476792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b="1" dirty="0"/>
              <a:t>Private Cloud:  </a:t>
            </a:r>
            <a:r>
              <a:rPr lang="en-US" dirty="0"/>
              <a:t>A private cloud aims at providing public cloud functionality, but on private resources, </a:t>
            </a:r>
            <a:r>
              <a:rPr lang="en-US" b="1" dirty="0"/>
              <a:t>while maintaining control over an organization’s data and resources to meet security and governance’s requirements</a:t>
            </a:r>
            <a:r>
              <a:rPr lang="en-US" dirty="0"/>
              <a:t> in an organization. Private cloud exhibits a highly virtualized cloud data center </a:t>
            </a:r>
            <a:r>
              <a:rPr lang="en-US" b="1" dirty="0"/>
              <a:t>located inside your organization’s firewall</a:t>
            </a:r>
            <a:r>
              <a:rPr lang="en-US" dirty="0"/>
              <a:t>. </a:t>
            </a:r>
            <a:endParaRPr lang="en-US" dirty="0" smtClean="0"/>
          </a:p>
          <a:p>
            <a:r>
              <a:rPr lang="en-US" dirty="0"/>
              <a:t> </a:t>
            </a:r>
            <a:r>
              <a:rPr lang="en-US" dirty="0" smtClean="0"/>
              <a:t>   -  The </a:t>
            </a:r>
            <a:r>
              <a:rPr lang="en-US" dirty="0"/>
              <a:t>best-known examples are </a:t>
            </a:r>
            <a:r>
              <a:rPr lang="en-US" b="1" dirty="0"/>
              <a:t>Eucalyptus</a:t>
            </a:r>
            <a:r>
              <a:rPr lang="en-US" dirty="0"/>
              <a:t> and </a:t>
            </a:r>
            <a:r>
              <a:rPr lang="en-US" b="1" dirty="0" err="1"/>
              <a:t>OpenNebula</a:t>
            </a:r>
            <a:r>
              <a:rPr lang="en-US" dirty="0"/>
              <a:t>. </a:t>
            </a:r>
          </a:p>
          <a:p>
            <a:r>
              <a:rPr lang="en-US" b="1" dirty="0"/>
              <a:t>High Availability:</a:t>
            </a:r>
            <a:r>
              <a:rPr lang="en-US" dirty="0"/>
              <a:t>  It allows virtual machines to automatically be restarted in case of an underlying hardware failure or individual VM failure. </a:t>
            </a:r>
            <a:endParaRPr lang="en-US" dirty="0" smtClean="0"/>
          </a:p>
          <a:p>
            <a:r>
              <a:rPr lang="en-US" dirty="0"/>
              <a:t> </a:t>
            </a:r>
            <a:r>
              <a:rPr lang="en-US" dirty="0" smtClean="0"/>
              <a:t>  - If </a:t>
            </a:r>
            <a:r>
              <a:rPr lang="en-US" dirty="0"/>
              <a:t>one of your servers fails, the VMs will be restarted on other virtualized servers in the resource pool, restoring the essential services with minimal service interruption.</a:t>
            </a:r>
          </a:p>
          <a:p>
            <a:endParaRPr lang="en-US" dirty="0"/>
          </a:p>
          <a:p>
            <a:endParaRPr lang="en-IN" dirty="0"/>
          </a:p>
        </p:txBody>
      </p:sp>
      <p:sp>
        <p:nvSpPr>
          <p:cNvPr id="3" name="Content Placeholder 2"/>
          <p:cNvSpPr>
            <a:spLocks noGrp="1"/>
          </p:cNvSpPr>
          <p:nvPr>
            <p:ph sz="quarter" idx="10"/>
          </p:nvPr>
        </p:nvSpPr>
        <p:spPr/>
        <p:txBody>
          <a:bodyPr/>
          <a:lstStyle/>
          <a:p>
            <a:pPr marL="457200" lvl="1" indent="0">
              <a:buNone/>
            </a:pPr>
            <a:r>
              <a:rPr lang="en-US" b="1" dirty="0"/>
              <a:t>Topic: </a:t>
            </a:r>
            <a:r>
              <a:rPr lang="en-US" dirty="0"/>
              <a:t>Managing Virtual Resources on the Cloud: </a:t>
            </a:r>
            <a:r>
              <a:rPr lang="en-US" b="1" dirty="0"/>
              <a:t>Provisioning and </a:t>
            </a:r>
            <a:r>
              <a:rPr lang="en-US" b="1" dirty="0" smtClean="0"/>
              <a:t>Migration (</a:t>
            </a:r>
            <a:r>
              <a:rPr lang="en-US" b="1" dirty="0" err="1" smtClean="0"/>
              <a:t>Cont</a:t>
            </a:r>
            <a:r>
              <a:rPr lang="en-US" b="1" dirty="0" smtClean="0"/>
              <a:t>…)</a:t>
            </a:r>
            <a:endParaRPr lang="en-IN" b="1" dirty="0"/>
          </a:p>
        </p:txBody>
      </p:sp>
    </p:spTree>
    <p:extLst>
      <p:ext uri="{BB962C8B-B14F-4D97-AF65-F5344CB8AC3E}">
        <p14:creationId xmlns:p14="http://schemas.microsoft.com/office/powerpoint/2010/main" val="100716421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dirty="0"/>
              <a:t>In Infrastructure as a Service (IaaS), the </a:t>
            </a:r>
            <a:r>
              <a:rPr lang="en-US" dirty="0"/>
              <a:t>provisioning of required resources  for systems and applications on a large number of physical machines is traditionally a time-consuming process with low assurance on deployment’s time and cost.</a:t>
            </a:r>
          </a:p>
          <a:p>
            <a:endParaRPr lang="en-US" dirty="0"/>
          </a:p>
          <a:p>
            <a:r>
              <a:rPr lang="en-US" dirty="0"/>
              <a:t>Two core services are there that enable the users to get the best out of the IaaS model in public and private cloud setups. </a:t>
            </a:r>
          </a:p>
          <a:p>
            <a:pPr marL="457200" indent="-457200">
              <a:buAutoNum type="arabicParenR"/>
            </a:pPr>
            <a:r>
              <a:rPr lang="en-US" b="1" dirty="0"/>
              <a:t>Virtual machine provisioning </a:t>
            </a:r>
            <a:r>
              <a:rPr lang="en-US" dirty="0"/>
              <a:t>and</a:t>
            </a:r>
          </a:p>
          <a:p>
            <a:pPr marL="457200" indent="-457200">
              <a:buAutoNum type="arabicParenR"/>
            </a:pPr>
            <a:r>
              <a:rPr lang="en-US" b="1" dirty="0"/>
              <a:t>Migration services</a:t>
            </a:r>
            <a:endParaRPr lang="en-IN" b="1" dirty="0"/>
          </a:p>
        </p:txBody>
      </p:sp>
      <p:sp>
        <p:nvSpPr>
          <p:cNvPr id="4" name="Content Placeholder 3"/>
          <p:cNvSpPr>
            <a:spLocks noGrp="1"/>
          </p:cNvSpPr>
          <p:nvPr>
            <p:ph sz="quarter" idx="10"/>
          </p:nvPr>
        </p:nvSpPr>
        <p:spPr>
          <a:xfrm>
            <a:off x="406399" y="152400"/>
            <a:ext cx="10116457" cy="1143000"/>
          </a:xfrm>
        </p:spPr>
        <p:txBody>
          <a:bodyPr/>
          <a:lstStyle/>
          <a:p>
            <a:r>
              <a:rPr lang="en-US" dirty="0"/>
              <a:t>Two core services of getting resources for VMs</a:t>
            </a:r>
            <a:endParaRPr lang="en-IN" dirty="0"/>
          </a:p>
        </p:txBody>
      </p:sp>
    </p:spTree>
    <p:extLst>
      <p:ext uri="{BB962C8B-B14F-4D97-AF65-F5344CB8AC3E}">
        <p14:creationId xmlns:p14="http://schemas.microsoft.com/office/powerpoint/2010/main" val="308716565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smtClean="0"/>
              <a:t>To provide a </a:t>
            </a:r>
            <a:r>
              <a:rPr lang="en-US" dirty="0"/>
              <a:t>new virtual machine </a:t>
            </a:r>
            <a:r>
              <a:rPr lang="en-US" dirty="0" smtClean="0"/>
              <a:t>in </a:t>
            </a:r>
            <a:r>
              <a:rPr lang="en-US" dirty="0"/>
              <a:t>a matter of minutes, </a:t>
            </a:r>
            <a:r>
              <a:rPr lang="en-US" b="1" dirty="0"/>
              <a:t>saving lots of time and effort.</a:t>
            </a:r>
          </a:p>
          <a:p>
            <a:r>
              <a:rPr lang="en-IN" b="1" dirty="0" smtClean="0"/>
              <a:t>Generic procedure </a:t>
            </a:r>
            <a:r>
              <a:rPr lang="en-IN" b="1" dirty="0"/>
              <a:t>for virtual machine provisioning: </a:t>
            </a:r>
            <a:endParaRPr lang="en-IN" b="1" dirty="0" smtClean="0"/>
          </a:p>
          <a:p>
            <a:r>
              <a:rPr lang="en-US" dirty="0" smtClean="0"/>
              <a:t>    </a:t>
            </a:r>
            <a:r>
              <a:rPr lang="en-US" dirty="0"/>
              <a:t>-</a:t>
            </a:r>
            <a:r>
              <a:rPr lang="en-IN" dirty="0"/>
              <a:t>Check the inventory </a:t>
            </a:r>
            <a:r>
              <a:rPr lang="en-US" dirty="0"/>
              <a:t>for a new machine, get one, format, install OS required, and install services; a server is needed along with lots of security batches and appliances.</a:t>
            </a:r>
          </a:p>
          <a:p>
            <a:r>
              <a:rPr lang="en-US" dirty="0"/>
              <a:t>With the emergence of virtualization technology, </a:t>
            </a:r>
            <a:r>
              <a:rPr lang="en-US" b="1" dirty="0"/>
              <a:t>it is just a matter of minutes to achieve the above task of IT admin  through </a:t>
            </a:r>
            <a:r>
              <a:rPr lang="en-IN" dirty="0"/>
              <a:t>public cloud </a:t>
            </a:r>
            <a:r>
              <a:rPr lang="en-US" dirty="0"/>
              <a:t>virtualization management software package or a private cloud management solution installed at your data center in order to provision the virtual machine inside the organization and within the private cloud setup.</a:t>
            </a:r>
            <a:endParaRPr lang="en-IN" b="1" dirty="0"/>
          </a:p>
        </p:txBody>
      </p:sp>
      <p:sp>
        <p:nvSpPr>
          <p:cNvPr id="3" name="Content Placeholder 2"/>
          <p:cNvSpPr>
            <a:spLocks noGrp="1"/>
          </p:cNvSpPr>
          <p:nvPr>
            <p:ph sz="quarter" idx="10"/>
          </p:nvPr>
        </p:nvSpPr>
        <p:spPr>
          <a:xfrm>
            <a:off x="406400" y="152400"/>
            <a:ext cx="9855200" cy="1143000"/>
          </a:xfrm>
        </p:spPr>
        <p:txBody>
          <a:bodyPr/>
          <a:lstStyle/>
          <a:p>
            <a:r>
              <a:rPr lang="en-US" dirty="0"/>
              <a:t>Why Virtual Machine Provisioning is required?</a:t>
            </a:r>
            <a:endParaRPr lang="en-IN" dirty="0"/>
          </a:p>
        </p:txBody>
      </p:sp>
    </p:spTree>
    <p:extLst>
      <p:ext uri="{BB962C8B-B14F-4D97-AF65-F5344CB8AC3E}">
        <p14:creationId xmlns:p14="http://schemas.microsoft.com/office/powerpoint/2010/main" val="26479797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6" name="image4.png"/>
          <p:cNvPicPr/>
          <p:nvPr/>
        </p:nvPicPr>
        <p:blipFill>
          <a:blip r:embed="rId2"/>
          <a:stretch>
            <a:fillRect/>
          </a:stretch>
        </p:blipFill>
        <p:spPr>
          <a:xfrm>
            <a:off x="7373037" y="2844811"/>
            <a:ext cx="3962400" cy="3505200"/>
          </a:xfrm>
          <a:prstGeom prst="rect">
            <a:avLst/>
          </a:prstGeom>
          <a:ln w="12700">
            <a:miter lim="400000"/>
          </a:ln>
        </p:spPr>
      </p:pic>
      <p:sp>
        <p:nvSpPr>
          <p:cNvPr id="97" name="Shape 97"/>
          <p:cNvSpPr/>
          <p:nvPr/>
        </p:nvSpPr>
        <p:spPr>
          <a:xfrm>
            <a:off x="1524000" y="1214422"/>
            <a:ext cx="5500694" cy="4611519"/>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gn="just">
              <a:lnSpc>
                <a:spcPct val="150000"/>
              </a:lnSpc>
            </a:pPr>
            <a:r>
              <a:rPr b="1"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The cycle starts by a request delivered to the IT department,</a:t>
            </a:r>
            <a:r>
              <a:rPr lang="en-IN"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stating the requirement for creating a new server for a</a:t>
            </a:r>
            <a:r>
              <a:rPr lang="en-IN" dirty="0">
                <a:latin typeface="Arial" pitchFamily="34" charset="0"/>
                <a:ea typeface="Verdana"/>
                <a:cs typeface="Arial" pitchFamily="34" charset="0"/>
                <a:sym typeface="Verdana"/>
              </a:rPr>
              <a:t> </a:t>
            </a:r>
            <a:r>
              <a:rPr dirty="0">
                <a:latin typeface="Arial" pitchFamily="34" charset="0"/>
                <a:ea typeface="Verdana"/>
                <a:cs typeface="Arial" pitchFamily="34" charset="0"/>
                <a:sym typeface="Verdana"/>
              </a:rPr>
              <a:t>particular service.  </a:t>
            </a:r>
          </a:p>
          <a:p>
            <a:pPr lvl="0" algn="just">
              <a:lnSpc>
                <a:spcPct val="150000"/>
              </a:lnSpc>
            </a:pPr>
            <a:r>
              <a:rPr dirty="0">
                <a:latin typeface="Arial" pitchFamily="34" charset="0"/>
                <a:ea typeface="Verdana"/>
                <a:cs typeface="Arial" pitchFamily="34" charset="0"/>
                <a:sym typeface="Verdana"/>
              </a:rPr>
              <a:t>• This request is being processed by the IT administration to start</a:t>
            </a:r>
            <a:r>
              <a:rPr lang="en-IN" dirty="0">
                <a:latin typeface="Arial" pitchFamily="34" charset="0"/>
                <a:ea typeface="Verdana"/>
                <a:cs typeface="Arial" pitchFamily="34" charset="0"/>
                <a:sym typeface="Verdana"/>
              </a:rPr>
              <a:t> s</a:t>
            </a:r>
            <a:r>
              <a:rPr dirty="0" err="1">
                <a:latin typeface="Arial" pitchFamily="34" charset="0"/>
                <a:ea typeface="Verdana"/>
                <a:cs typeface="Arial" pitchFamily="34" charset="0"/>
                <a:sym typeface="Verdana"/>
              </a:rPr>
              <a:t>eeing</a:t>
            </a:r>
            <a:r>
              <a:rPr dirty="0">
                <a:latin typeface="Arial" pitchFamily="34" charset="0"/>
                <a:ea typeface="Verdana"/>
                <a:cs typeface="Arial" pitchFamily="34" charset="0"/>
                <a:sym typeface="Verdana"/>
              </a:rPr>
              <a:t> the servers’ resource pool, matching these resources with requirements </a:t>
            </a:r>
            <a:endParaRPr lang="en-IN" dirty="0">
              <a:latin typeface="Arial" pitchFamily="34" charset="0"/>
              <a:ea typeface="Verdana"/>
              <a:cs typeface="Arial" pitchFamily="34" charset="0"/>
              <a:sym typeface="Verdana"/>
            </a:endParaRPr>
          </a:p>
          <a:p>
            <a:pPr lvl="0">
              <a:lnSpc>
                <a:spcPct val="150000"/>
              </a:lnSpc>
              <a:buFont typeface="Arial" pitchFamily="34" charset="0"/>
              <a:buChar char="•"/>
            </a:pPr>
            <a:r>
              <a:rPr lang="en-IN" dirty="0">
                <a:latin typeface="Arial" pitchFamily="34" charset="0"/>
                <a:ea typeface="Verdana"/>
                <a:cs typeface="Arial" pitchFamily="34" charset="0"/>
                <a:sym typeface="Verdana"/>
              </a:rPr>
              <a:t>Starting the provision of the needed virtual machine.  </a:t>
            </a:r>
          </a:p>
          <a:p>
            <a:pPr lvl="0">
              <a:lnSpc>
                <a:spcPct val="150000"/>
              </a:lnSpc>
            </a:pPr>
            <a:r>
              <a:rPr lang="en-IN" dirty="0">
                <a:latin typeface="Arial" pitchFamily="34" charset="0"/>
                <a:ea typeface="Verdana"/>
                <a:cs typeface="Arial" pitchFamily="34" charset="0"/>
                <a:sym typeface="Verdana"/>
              </a:rPr>
              <a:t>• Once it provisioned and started, it is ready to provide the required service according to an SLA(Service Level agreement ).  </a:t>
            </a:r>
          </a:p>
          <a:p>
            <a:pPr lvl="0">
              <a:lnSpc>
                <a:spcPct val="150000"/>
              </a:lnSpc>
            </a:pPr>
            <a:r>
              <a:rPr lang="en-IN" dirty="0">
                <a:latin typeface="Arial" pitchFamily="34" charset="0"/>
                <a:ea typeface="Verdana"/>
                <a:cs typeface="Arial" pitchFamily="34" charset="0"/>
                <a:sym typeface="Verdana"/>
              </a:rPr>
              <a:t>• Virtual is being released; and free resources.</a:t>
            </a:r>
            <a:endParaRPr dirty="0">
              <a:latin typeface="Arial" pitchFamily="34" charset="0"/>
              <a:ea typeface="Verdana"/>
              <a:cs typeface="Arial" pitchFamily="34" charset="0"/>
              <a:sym typeface="Verdana"/>
            </a:endParaRPr>
          </a:p>
        </p:txBody>
      </p:sp>
      <p:sp>
        <p:nvSpPr>
          <p:cNvPr id="99" name="Shape 99"/>
          <p:cNvSpPr/>
          <p:nvPr/>
        </p:nvSpPr>
        <p:spPr>
          <a:xfrm>
            <a:off x="7707207" y="2336980"/>
            <a:ext cx="3071865" cy="507831"/>
          </a:xfrm>
          <a:prstGeom prst="rect">
            <a:avLst/>
          </a:prstGeom>
          <a:ln w="12700">
            <a:miter lim="400000"/>
          </a:ln>
          <a:extLst>
            <a:ext uri="{C572A759-6A51-4108-AA02-DFA0A04FC94B}">
              <ma14:wrappingTextBoxFlag xmlns="" xmlns:ma14="http://schemas.microsoft.com/office/mac/drawingml/2011/main" val="1"/>
            </a:ext>
          </a:extLst>
        </p:spPr>
        <p:txBody>
          <a:bodyPr wrap="none" lIns="45719" rIns="45719">
            <a:spAutoFit/>
          </a:bodyPr>
          <a:lstStyle>
            <a:lvl1pPr>
              <a:lnSpc>
                <a:spcPct val="150000"/>
              </a:lnSpc>
              <a:defRPr b="1">
                <a:latin typeface="Verdana"/>
                <a:ea typeface="Verdana"/>
                <a:cs typeface="Verdana"/>
                <a:sym typeface="Verdana"/>
              </a:defRPr>
            </a:lvl1pPr>
          </a:lstStyle>
          <a:p>
            <a:pPr lvl="0">
              <a:defRPr b="0"/>
            </a:pPr>
            <a:r>
              <a:rPr dirty="0"/>
              <a:t>Virtual Machine Life Cycle</a:t>
            </a:r>
          </a:p>
        </p:txBody>
      </p:sp>
      <p:sp>
        <p:nvSpPr>
          <p:cNvPr id="100" name="Shape 100"/>
          <p:cNvSpPr>
            <a:spLocks noGrp="1"/>
          </p:cNvSpPr>
          <p:nvPr>
            <p:ph type="sldNum" sz="quarter" idx="4294967295"/>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66</a:t>
            </a:fld>
            <a:endParaRPr sz="1200">
              <a:solidFill>
                <a:srgbClr val="888888"/>
              </a:solidFill>
            </a:endParaRPr>
          </a:p>
        </p:txBody>
      </p:sp>
      <p:sp>
        <p:nvSpPr>
          <p:cNvPr id="2" name="TextBox 1"/>
          <p:cNvSpPr txBox="1"/>
          <p:nvPr/>
        </p:nvSpPr>
        <p:spPr>
          <a:xfrm>
            <a:off x="638629" y="159944"/>
            <a:ext cx="7910286" cy="1354215"/>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US" sz="3200" b="1" dirty="0">
                <a:latin typeface="Arial" pitchFamily="34" charset="0"/>
                <a:cs typeface="Arial" pitchFamily="34" charset="0"/>
              </a:rPr>
              <a:t>Virtual Machine Provisioning and Manageability Life Cycle </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278272980"/>
      </p:ext>
    </p:extLst>
  </p:cSld>
  <p:clrMapOvr>
    <a:masterClrMapping/>
  </p:clrMapOvr>
  <p:transition spd="med"/>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5" name="image5.png"/>
          <p:cNvPicPr/>
          <p:nvPr/>
        </p:nvPicPr>
        <p:blipFill>
          <a:blip r:embed="rId2"/>
          <a:stretch>
            <a:fillRect/>
          </a:stretch>
        </p:blipFill>
        <p:spPr>
          <a:xfrm>
            <a:off x="1262743" y="4376742"/>
            <a:ext cx="8915400" cy="2266950"/>
          </a:xfrm>
          <a:prstGeom prst="rect">
            <a:avLst/>
          </a:prstGeom>
          <a:ln w="12700">
            <a:miter lim="400000"/>
          </a:ln>
        </p:spPr>
      </p:pic>
      <p:sp>
        <p:nvSpPr>
          <p:cNvPr id="106" name="Shape 106"/>
          <p:cNvSpPr/>
          <p:nvPr/>
        </p:nvSpPr>
        <p:spPr>
          <a:xfrm>
            <a:off x="1148443" y="1118191"/>
            <a:ext cx="9144000" cy="3554819"/>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nSpc>
                <a:spcPct val="150000"/>
              </a:lnSpc>
            </a:pPr>
            <a:r>
              <a:rPr sz="2000" b="1" dirty="0">
                <a:latin typeface="Arial" pitchFamily="34" charset="0"/>
                <a:ea typeface="Verdana"/>
                <a:cs typeface="Arial" pitchFamily="34" charset="0"/>
                <a:sym typeface="Verdana"/>
              </a:rPr>
              <a:t>Steps to Provision VM </a:t>
            </a:r>
            <a:r>
              <a:rPr sz="2400" b="1" dirty="0">
                <a:latin typeface="Arial" pitchFamily="34" charset="0"/>
                <a:ea typeface="Verdana"/>
                <a:cs typeface="Arial" pitchFamily="34" charset="0"/>
                <a:sym typeface="Verdana"/>
              </a:rPr>
              <a:t>- </a:t>
            </a:r>
            <a:endParaRPr b="1" dirty="0">
              <a:latin typeface="Arial" pitchFamily="34" charset="0"/>
              <a:ea typeface="Verdana"/>
              <a:cs typeface="Arial" pitchFamily="34" charset="0"/>
              <a:sym typeface="Verdana"/>
            </a:endParaRPr>
          </a:p>
          <a:p>
            <a:pPr lvl="0">
              <a:lnSpc>
                <a:spcPct val="150000"/>
              </a:lnSpc>
              <a:buSzPct val="100000"/>
              <a:buFont typeface="Arial"/>
              <a:buChar char="•"/>
            </a:pPr>
            <a:r>
              <a:rPr dirty="0">
                <a:latin typeface="Arial" pitchFamily="34" charset="0"/>
                <a:ea typeface="Verdana"/>
                <a:cs typeface="Arial" pitchFamily="34" charset="0"/>
                <a:sym typeface="Verdana"/>
              </a:rPr>
              <a:t> Select a server from a pool of available servers along with the appropriate OS template you need to provision the virtual </a:t>
            </a:r>
            <a:r>
              <a:rPr lang="en-IN" dirty="0">
                <a:latin typeface="Arial" pitchFamily="34" charset="0"/>
                <a:ea typeface="Verdana"/>
                <a:cs typeface="Arial" pitchFamily="34" charset="0"/>
                <a:sym typeface="Verdana"/>
              </a:rPr>
              <a:t>m</a:t>
            </a:r>
            <a:r>
              <a:rPr dirty="0" err="1">
                <a:latin typeface="Arial" pitchFamily="34" charset="0"/>
                <a:ea typeface="Verdana"/>
                <a:cs typeface="Arial" pitchFamily="34" charset="0"/>
                <a:sym typeface="Verdana"/>
              </a:rPr>
              <a:t>achine</a:t>
            </a:r>
            <a:r>
              <a:rPr dirty="0">
                <a:latin typeface="Arial" pitchFamily="34" charset="0"/>
                <a:ea typeface="Verdana"/>
                <a:cs typeface="Arial" pitchFamily="34" charset="0"/>
                <a:sym typeface="Verdana"/>
              </a:rPr>
              <a:t>.</a:t>
            </a:r>
          </a:p>
          <a:p>
            <a:pPr lvl="0">
              <a:lnSpc>
                <a:spcPct val="150000"/>
              </a:lnSpc>
            </a:pPr>
            <a:r>
              <a:rPr dirty="0">
                <a:latin typeface="Arial" pitchFamily="34" charset="0"/>
                <a:ea typeface="Verdana"/>
                <a:cs typeface="Arial" pitchFamily="34" charset="0"/>
                <a:sym typeface="Verdana"/>
              </a:rPr>
              <a:t> • Load the appropriate software</a:t>
            </a:r>
            <a:r>
              <a:rPr lang="en-US" dirty="0">
                <a:latin typeface="Arial" pitchFamily="34" charset="0"/>
                <a:ea typeface="Verdana"/>
                <a:cs typeface="Arial" pitchFamily="34" charset="0"/>
                <a:sym typeface="Verdana"/>
              </a:rPr>
              <a:t> (</a:t>
            </a:r>
            <a:r>
              <a:rPr lang="en-IN" dirty="0"/>
              <a:t>operating system, </a:t>
            </a:r>
            <a:r>
              <a:rPr lang="en-US" dirty="0"/>
              <a:t>device drivers, middleware, and the needed applications for the service </a:t>
            </a:r>
            <a:r>
              <a:rPr lang="en-IN" dirty="0"/>
              <a:t>), </a:t>
            </a:r>
            <a:r>
              <a:rPr dirty="0">
                <a:latin typeface="Arial" pitchFamily="34" charset="0"/>
                <a:ea typeface="Verdana"/>
                <a:cs typeface="Arial" pitchFamily="34" charset="0"/>
                <a:sym typeface="Verdana"/>
              </a:rPr>
              <a:t>.</a:t>
            </a:r>
            <a:endParaRPr lang="en-IN" dirty="0">
              <a:latin typeface="Arial" pitchFamily="34" charset="0"/>
              <a:ea typeface="Verdana"/>
              <a:cs typeface="Arial" pitchFamily="34" charset="0"/>
              <a:sym typeface="Verdana"/>
            </a:endParaRPr>
          </a:p>
          <a:p>
            <a:pPr lvl="0">
              <a:lnSpc>
                <a:spcPct val="150000"/>
              </a:lnSpc>
              <a:buFont typeface="Arial" pitchFamily="34" charset="0"/>
              <a:buChar char="•"/>
            </a:pPr>
            <a:r>
              <a:rPr lang="en-IN" dirty="0">
                <a:latin typeface="Arial" pitchFamily="34" charset="0"/>
                <a:ea typeface="Verdana"/>
                <a:cs typeface="Arial" pitchFamily="34" charset="0"/>
                <a:sym typeface="Verdana"/>
              </a:rPr>
              <a:t> Customize and configure the machine (e.g., IP address, Gateway) to an associated network and storage resources. </a:t>
            </a:r>
          </a:p>
          <a:p>
            <a:pPr lvl="0">
              <a:lnSpc>
                <a:spcPct val="150000"/>
              </a:lnSpc>
            </a:pPr>
            <a:r>
              <a:rPr lang="en-IN" dirty="0">
                <a:latin typeface="Arial" pitchFamily="34" charset="0"/>
                <a:ea typeface="Verdana"/>
                <a:cs typeface="Arial" pitchFamily="34" charset="0"/>
                <a:sym typeface="Verdana"/>
              </a:rPr>
              <a:t>• Finally, the virtual server is ready to start with its newly loaded  S/W.   </a:t>
            </a:r>
          </a:p>
        </p:txBody>
      </p:sp>
      <p:sp>
        <p:nvSpPr>
          <p:cNvPr id="108" name="Shape 108"/>
          <p:cNvSpPr/>
          <p:nvPr/>
        </p:nvSpPr>
        <p:spPr>
          <a:xfrm>
            <a:off x="1600200" y="2895601"/>
            <a:ext cx="9144000" cy="507831"/>
          </a:xfrm>
          <a:prstGeom prst="rect">
            <a:avLst/>
          </a:prstGeom>
          <a:ln w="12700">
            <a:miter lim="400000"/>
          </a:ln>
          <a:extLst>
            <a:ext uri="{C572A759-6A51-4108-AA02-DFA0A04FC94B}">
              <ma14:wrappingTextBoxFlag xmlns="" xmlns:ma14="http://schemas.microsoft.com/office/mac/drawingml/2011/main" val="1"/>
            </a:ext>
          </a:extLst>
        </p:spPr>
        <p:txBody>
          <a:bodyPr lIns="45719" rIns="45719">
            <a:spAutoFit/>
          </a:bodyPr>
          <a:lstStyle/>
          <a:p>
            <a:pPr lvl="0">
              <a:lnSpc>
                <a:spcPct val="150000"/>
              </a:lnSpc>
            </a:pPr>
            <a:endParaRPr b="1">
              <a:latin typeface="Verdana"/>
              <a:ea typeface="Verdana"/>
              <a:cs typeface="Verdana"/>
              <a:sym typeface="Verdana"/>
            </a:endParaRPr>
          </a:p>
        </p:txBody>
      </p:sp>
      <p:sp>
        <p:nvSpPr>
          <p:cNvPr id="109" name="Shape 109"/>
          <p:cNvSpPr>
            <a:spLocks noGrp="1"/>
          </p:cNvSpPr>
          <p:nvPr>
            <p:ph type="sldNum" sz="quarter" idx="4294967295"/>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67</a:t>
            </a:fld>
            <a:endParaRPr sz="1200">
              <a:solidFill>
                <a:srgbClr val="888888"/>
              </a:solidFill>
            </a:endParaRPr>
          </a:p>
        </p:txBody>
      </p:sp>
      <p:sp>
        <p:nvSpPr>
          <p:cNvPr id="2" name="TextBox 1"/>
          <p:cNvSpPr txBox="1"/>
          <p:nvPr/>
        </p:nvSpPr>
        <p:spPr>
          <a:xfrm flipH="1">
            <a:off x="1240838" y="449943"/>
            <a:ext cx="5261561" cy="523218"/>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a:defRPr sz="1800" b="0">
                <a:solidFill>
                  <a:srgbClr val="000000"/>
                </a:solidFill>
              </a:defRPr>
            </a:pPr>
            <a:r>
              <a:rPr lang="en-IN" sz="2800" b="1" dirty="0">
                <a:latin typeface="Arial" pitchFamily="34" charset="0"/>
                <a:cs typeface="Arial" pitchFamily="34" charset="0"/>
              </a:rPr>
              <a:t>VM Provisioning Process </a:t>
            </a:r>
          </a:p>
        </p:txBody>
      </p:sp>
    </p:spTree>
    <p:extLst>
      <p:ext uri="{BB962C8B-B14F-4D97-AF65-F5344CB8AC3E}">
        <p14:creationId xmlns:p14="http://schemas.microsoft.com/office/powerpoint/2010/main" val="2657465381"/>
      </p:ext>
    </p:extLst>
  </p:cSld>
  <p:clrMapOvr>
    <a:masterClrMapping/>
  </p:clrMapOvr>
  <p:transition spd="med"/>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Shape 114"/>
          <p:cNvSpPr/>
          <p:nvPr/>
        </p:nvSpPr>
        <p:spPr>
          <a:xfrm>
            <a:off x="1881158" y="1502182"/>
            <a:ext cx="8786842" cy="4708981"/>
          </a:xfrm>
          <a:prstGeom prst="rect">
            <a:avLst/>
          </a:prstGeom>
          <a:ln w="12700">
            <a:miter lim="400000"/>
          </a:ln>
          <a:extLst>
            <a:ext uri="{C572A759-6A51-4108-AA02-DFA0A04FC94B}">
              <ma14:wrappingTextBoxFlag xmlns="" xmlns:ma14="http://schemas.microsoft.com/office/mac/drawingml/2011/main" val="1"/>
            </a:ext>
          </a:extLst>
        </p:spPr>
        <p:txBody>
          <a:bodyPr wrap="square" lIns="45719" rIns="45719">
            <a:spAutoFit/>
          </a:bodyPr>
          <a:lstStyle/>
          <a:p>
            <a:pPr lvl="0">
              <a:lnSpc>
                <a:spcPct val="150000"/>
              </a:lnSpc>
            </a:pPr>
            <a:r>
              <a:rPr b="1" dirty="0">
                <a:latin typeface="Arial" pitchFamily="34" charset="0"/>
                <a:ea typeface="Verdana"/>
                <a:cs typeface="Arial" pitchFamily="34" charset="0"/>
                <a:sym typeface="Verdana"/>
              </a:rPr>
              <a:t>• </a:t>
            </a:r>
            <a:r>
              <a:rPr sz="2000" dirty="0">
                <a:latin typeface="Arial" pitchFamily="34" charset="0"/>
                <a:ea typeface="Verdana"/>
                <a:cs typeface="Arial" pitchFamily="34" charset="0"/>
                <a:sym typeface="Verdana"/>
              </a:rPr>
              <a:t>Provisioning from a template reduces the time required to create a </a:t>
            </a:r>
          </a:p>
          <a:p>
            <a:pPr lvl="0">
              <a:lnSpc>
                <a:spcPct val="150000"/>
              </a:lnSpc>
            </a:pPr>
            <a:r>
              <a:rPr sz="2000" dirty="0">
                <a:latin typeface="Arial" pitchFamily="34" charset="0"/>
                <a:ea typeface="Verdana"/>
                <a:cs typeface="Arial" pitchFamily="34" charset="0"/>
                <a:sym typeface="Verdana"/>
              </a:rPr>
              <a:t>   new virtual machine. </a:t>
            </a:r>
          </a:p>
          <a:p>
            <a:pPr lvl="0">
              <a:lnSpc>
                <a:spcPct val="150000"/>
              </a:lnSpc>
            </a:pPr>
            <a:r>
              <a:rPr sz="2000" dirty="0">
                <a:latin typeface="Arial" pitchFamily="34" charset="0"/>
                <a:ea typeface="Verdana"/>
                <a:cs typeface="Arial" pitchFamily="34" charset="0"/>
                <a:sym typeface="Verdana"/>
              </a:rPr>
              <a:t>• Administrators can create different templates for different </a:t>
            </a:r>
            <a:br>
              <a:rPr sz="2000" dirty="0">
                <a:latin typeface="Arial" pitchFamily="34" charset="0"/>
                <a:ea typeface="Verdana"/>
                <a:cs typeface="Arial" pitchFamily="34" charset="0"/>
                <a:sym typeface="Verdana"/>
              </a:rPr>
            </a:br>
            <a:r>
              <a:rPr sz="2000" dirty="0">
                <a:latin typeface="Arial" pitchFamily="34" charset="0"/>
                <a:ea typeface="Verdana"/>
                <a:cs typeface="Arial" pitchFamily="34" charset="0"/>
                <a:sym typeface="Verdana"/>
              </a:rPr>
              <a:t>   purposes. </a:t>
            </a:r>
          </a:p>
          <a:p>
            <a:pPr lvl="0">
              <a:lnSpc>
                <a:spcPct val="150000"/>
              </a:lnSpc>
            </a:pPr>
            <a:r>
              <a:rPr sz="2000" dirty="0">
                <a:latin typeface="Arial" pitchFamily="34" charset="0"/>
                <a:ea typeface="Verdana"/>
                <a:cs typeface="Arial" pitchFamily="34" charset="0"/>
                <a:sym typeface="Verdana"/>
              </a:rPr>
              <a:t>   For example – </a:t>
            </a:r>
            <a:endParaRPr lang="en-IN" sz="2000" dirty="0">
              <a:latin typeface="Arial" pitchFamily="34" charset="0"/>
              <a:ea typeface="Verdana"/>
              <a:cs typeface="Arial" pitchFamily="34" charset="0"/>
              <a:sym typeface="Verdana"/>
            </a:endParaRPr>
          </a:p>
          <a:p>
            <a:pPr lvl="1">
              <a:lnSpc>
                <a:spcPct val="150000"/>
              </a:lnSpc>
              <a:buFont typeface="Arial" pitchFamily="34" charset="0"/>
              <a:buChar char="•"/>
            </a:pPr>
            <a:r>
              <a:rPr lang="en-IN" sz="2000" dirty="0">
                <a:latin typeface="Arial" pitchFamily="34" charset="0"/>
                <a:ea typeface="Verdana"/>
                <a:cs typeface="Arial" pitchFamily="34" charset="0"/>
                <a:sym typeface="Verdana"/>
              </a:rPr>
              <a:t> </a:t>
            </a:r>
            <a:r>
              <a:rPr lang="en-IN" sz="2000" b="1" dirty="0">
                <a:latin typeface="Arial" pitchFamily="34" charset="0"/>
                <a:ea typeface="Verdana"/>
                <a:cs typeface="Arial" pitchFamily="34" charset="0"/>
                <a:sym typeface="Verdana"/>
              </a:rPr>
              <a:t>Vagrant provision </a:t>
            </a:r>
            <a:r>
              <a:rPr lang="en-IN" sz="2000" dirty="0">
                <a:latin typeface="Arial" pitchFamily="34" charset="0"/>
                <a:ea typeface="Verdana"/>
                <a:cs typeface="Arial" pitchFamily="34" charset="0"/>
                <a:sym typeface="Verdana"/>
              </a:rPr>
              <a:t>tool using </a:t>
            </a:r>
            <a:r>
              <a:rPr lang="en-IN" sz="2000" dirty="0" err="1">
                <a:latin typeface="Arial" pitchFamily="34" charset="0"/>
                <a:ea typeface="Verdana"/>
                <a:cs typeface="Arial" pitchFamily="34" charset="0"/>
                <a:sym typeface="Verdana"/>
              </a:rPr>
              <a:t>VagrantFile</a:t>
            </a:r>
            <a:r>
              <a:rPr lang="en-IN" sz="2000" dirty="0">
                <a:latin typeface="Arial" pitchFamily="34" charset="0"/>
                <a:ea typeface="Verdana"/>
                <a:cs typeface="Arial" pitchFamily="34" charset="0"/>
                <a:sym typeface="Verdana"/>
              </a:rPr>
              <a:t> (template file) (demo)</a:t>
            </a:r>
          </a:p>
          <a:p>
            <a:pPr lvl="1">
              <a:lnSpc>
                <a:spcPct val="150000"/>
              </a:lnSpc>
              <a:buFont typeface="Arial" pitchFamily="34" charset="0"/>
              <a:buChar char="•"/>
            </a:pPr>
            <a:r>
              <a:rPr lang="en-IN" sz="2000" dirty="0">
                <a:latin typeface="Arial" pitchFamily="34" charset="0"/>
                <a:ea typeface="Verdana"/>
                <a:cs typeface="Arial" pitchFamily="34" charset="0"/>
                <a:sym typeface="Verdana"/>
              </a:rPr>
              <a:t> </a:t>
            </a:r>
            <a:r>
              <a:rPr lang="en-IN" sz="2000" b="1" dirty="0">
                <a:latin typeface="Arial" pitchFamily="34" charset="0"/>
                <a:ea typeface="Verdana"/>
                <a:cs typeface="Arial" pitchFamily="34" charset="0"/>
                <a:sym typeface="Verdana"/>
              </a:rPr>
              <a:t>Heat</a:t>
            </a:r>
            <a:r>
              <a:rPr lang="en-IN" sz="2000" dirty="0">
                <a:latin typeface="Arial" pitchFamily="34" charset="0"/>
                <a:ea typeface="Verdana"/>
                <a:cs typeface="Arial" pitchFamily="34" charset="0"/>
                <a:sym typeface="Verdana"/>
              </a:rPr>
              <a:t> – Orchestration Tool of </a:t>
            </a:r>
            <a:r>
              <a:rPr lang="en-IN" sz="2000" dirty="0" err="1">
                <a:latin typeface="Arial" pitchFamily="34" charset="0"/>
                <a:ea typeface="Verdana"/>
                <a:cs typeface="Arial" pitchFamily="34" charset="0"/>
                <a:sym typeface="Verdana"/>
              </a:rPr>
              <a:t>openstack</a:t>
            </a:r>
            <a:r>
              <a:rPr lang="en-IN" sz="2000" dirty="0">
                <a:latin typeface="Arial" pitchFamily="34" charset="0"/>
                <a:ea typeface="Verdana"/>
                <a:cs typeface="Arial" pitchFamily="34" charset="0"/>
                <a:sym typeface="Verdana"/>
              </a:rPr>
              <a:t> (Heat template in YAML format)</a:t>
            </a:r>
          </a:p>
          <a:p>
            <a:pPr lvl="1">
              <a:lnSpc>
                <a:spcPct val="150000"/>
              </a:lnSpc>
            </a:pPr>
            <a:r>
              <a:rPr lang="en-IN" sz="2000" dirty="0">
                <a:latin typeface="Arial" pitchFamily="34" charset="0"/>
                <a:ea typeface="Verdana"/>
                <a:cs typeface="Arial" pitchFamily="34" charset="0"/>
                <a:sym typeface="Verdana"/>
              </a:rPr>
              <a:t>(demo – Instance creation in cloud, Load balancer in cloud)</a:t>
            </a:r>
          </a:p>
          <a:p>
            <a:pPr lvl="0">
              <a:lnSpc>
                <a:spcPct val="150000"/>
              </a:lnSpc>
            </a:pPr>
            <a:r>
              <a:rPr sz="2000" dirty="0">
                <a:latin typeface="Arial" pitchFamily="34" charset="0"/>
                <a:ea typeface="Verdana"/>
                <a:cs typeface="Arial" pitchFamily="34" charset="0"/>
                <a:sym typeface="Verdana"/>
              </a:rPr>
              <a:t>This enables the administrator to quickly provision a correctly configured virtual server on demand.</a:t>
            </a:r>
          </a:p>
        </p:txBody>
      </p:sp>
      <p:sp>
        <p:nvSpPr>
          <p:cNvPr id="115" name="Shape 115"/>
          <p:cNvSpPr>
            <a:spLocks noGrp="1"/>
          </p:cNvSpPr>
          <p:nvPr>
            <p:ph type="sldNum" sz="quarter" idx="4294967295"/>
          </p:nvPr>
        </p:nvSpPr>
        <p:spPr>
          <a:prstGeom prst="rect">
            <a:avLst/>
          </a:prstGeom>
          <a:extLst>
            <a:ext uri="{C572A759-6A51-4108-AA02-DFA0A04FC94B}">
              <ma14:wrappingTextBoxFlag xmlns="" xmlns:ma14="http://schemas.microsoft.com/office/mac/drawingml/2011/main"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68</a:t>
            </a:fld>
            <a:endParaRPr sz="1200">
              <a:solidFill>
                <a:srgbClr val="888888"/>
              </a:solidFill>
            </a:endParaRPr>
          </a:p>
        </p:txBody>
      </p:sp>
      <p:sp>
        <p:nvSpPr>
          <p:cNvPr id="2" name="TextBox 1"/>
          <p:cNvSpPr txBox="1"/>
          <p:nvPr/>
        </p:nvSpPr>
        <p:spPr>
          <a:xfrm>
            <a:off x="1059543" y="537029"/>
            <a:ext cx="5791200"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sz="2800" b="1" dirty="0">
                <a:latin typeface="Arial" pitchFamily="34" charset="0"/>
                <a:cs typeface="Arial" pitchFamily="34" charset="0"/>
              </a:rPr>
              <a:t>VM Provisioning using templates</a:t>
            </a:r>
            <a:endParaRPr lang="en-IN" sz="2800" b="1"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2988550899"/>
      </p:ext>
    </p:extLst>
  </p:cSld>
  <p:clrMapOvr>
    <a:masterClrMapping/>
  </p:clrMapOvr>
  <p:transition spd="me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Migrations of a virtual machine is a matter of milliseconds: </a:t>
            </a:r>
            <a:r>
              <a:rPr lang="en-US" b="1" dirty="0"/>
              <a:t>saving time, effort, making the service alive for customers, and achieving the SLA/SLO agreements and quality-of-service (</a:t>
            </a:r>
            <a:r>
              <a:rPr lang="en-US" b="1" dirty="0" err="1"/>
              <a:t>QoS</a:t>
            </a:r>
            <a:r>
              <a:rPr lang="en-US" b="1" dirty="0"/>
              <a:t>) specifications required.</a:t>
            </a:r>
          </a:p>
          <a:p>
            <a:pPr>
              <a:buFont typeface="Arial" panose="020B0604020202020204" pitchFamily="34" charset="0"/>
              <a:buChar char="•"/>
            </a:pPr>
            <a:r>
              <a:rPr lang="en-US" dirty="0"/>
              <a:t>A particular VM is consuming more than its fair share of resources at the expense of other VMs on the same host, it will be eligible, for this machine, to either be moved to another underutilized host or assign more resources for it.</a:t>
            </a:r>
            <a:endParaRPr lang="en-IN" dirty="0"/>
          </a:p>
        </p:txBody>
      </p:sp>
      <p:sp>
        <p:nvSpPr>
          <p:cNvPr id="3" name="Content Placeholder 2"/>
          <p:cNvSpPr>
            <a:spLocks noGrp="1"/>
          </p:cNvSpPr>
          <p:nvPr>
            <p:ph sz="quarter" idx="10"/>
          </p:nvPr>
        </p:nvSpPr>
        <p:spPr/>
        <p:txBody>
          <a:bodyPr/>
          <a:lstStyle/>
          <a:p>
            <a:r>
              <a:rPr lang="en-US" dirty="0"/>
              <a:t>Why Migration  is required?</a:t>
            </a:r>
            <a:endParaRPr lang="en-IN" dirty="0"/>
          </a:p>
        </p:txBody>
      </p:sp>
    </p:spTree>
    <p:extLst>
      <p:ext uri="{BB962C8B-B14F-4D97-AF65-F5344CB8AC3E}">
        <p14:creationId xmlns:p14="http://schemas.microsoft.com/office/powerpoint/2010/main" val="29915325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551543" y="-108857"/>
            <a:ext cx="9971314" cy="1143000"/>
          </a:xfrm>
        </p:spPr>
        <p:txBody>
          <a:bodyPr>
            <a:normAutofit/>
          </a:bodyPr>
          <a:lstStyle/>
          <a:p>
            <a:r>
              <a:rPr lang="en-US" sz="3200" dirty="0"/>
              <a:t>Feature Comparison of Virtual Infrastructure Managers</a:t>
            </a:r>
            <a:endParaRPr lang="en-IN" sz="3200" dirty="0"/>
          </a:p>
        </p:txBody>
      </p:sp>
      <p:sp>
        <p:nvSpPr>
          <p:cNvPr id="3" name="Slide Number Placeholder 2"/>
          <p:cNvSpPr>
            <a:spLocks noGrp="1"/>
          </p:cNvSpPr>
          <p:nvPr>
            <p:ph type="sldNum" sz="quarter" idx="11"/>
          </p:nvPr>
        </p:nvSpPr>
        <p:spPr/>
        <p:txBody>
          <a:bodyPr/>
          <a:lstStyle/>
          <a:p>
            <a:pPr defTabSz="914012"/>
            <a:fld id="{AC55C652-FC7F-4E15-B2B8-09AF2DB910E4}" type="slidenum">
              <a:rPr lang="en-US" smtClean="0">
                <a:solidFill>
                  <a:prstClr val="black">
                    <a:tint val="75000"/>
                  </a:prstClr>
                </a:solidFill>
              </a:rPr>
              <a:pPr defTabSz="914012"/>
              <a:t>7</a:t>
            </a:fld>
            <a:endParaRPr lang="en-US" dirty="0">
              <a:solidFill>
                <a:prstClr val="black">
                  <a:tint val="75000"/>
                </a:prstClr>
              </a:solidFill>
            </a:endParaRPr>
          </a:p>
        </p:txBody>
      </p:sp>
      <p:pic>
        <p:nvPicPr>
          <p:cNvPr id="4" name="Picture 3"/>
          <p:cNvPicPr>
            <a:picLocks noChangeAspect="1"/>
          </p:cNvPicPr>
          <p:nvPr/>
        </p:nvPicPr>
        <p:blipFill>
          <a:blip r:embed="rId2"/>
          <a:stretch>
            <a:fillRect/>
          </a:stretch>
        </p:blipFill>
        <p:spPr>
          <a:xfrm>
            <a:off x="232229" y="804862"/>
            <a:ext cx="11959771" cy="6053138"/>
          </a:xfrm>
          <a:prstGeom prst="rect">
            <a:avLst/>
          </a:prstGeom>
        </p:spPr>
      </p:pic>
    </p:spTree>
    <p:extLst>
      <p:ext uri="{BB962C8B-B14F-4D97-AF65-F5344CB8AC3E}">
        <p14:creationId xmlns:p14="http://schemas.microsoft.com/office/powerpoint/2010/main" val="3290158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Shape 117"/>
          <p:cNvSpPr/>
          <p:nvPr/>
        </p:nvSpPr>
        <p:spPr>
          <a:xfrm>
            <a:off x="1524000" y="1814186"/>
            <a:ext cx="8915400" cy="4662815"/>
          </a:xfrm>
          <a:prstGeom prst="rect">
            <a:avLst/>
          </a:prstGeom>
          <a:ln w="12700">
            <a:miter lim="400000"/>
          </a:ln>
          <a:extLst>
            <a:ext uri="{C572A759-6A51-4108-AA02-DFA0A04FC94B}">
              <ma14:wrappingTextBoxFlag xmlns:ma14="http://schemas.microsoft.com/office/mac/drawingml/2011/main" xmlns="" val="1"/>
            </a:ext>
          </a:extLst>
        </p:spPr>
        <p:txBody>
          <a:bodyPr lIns="45719" rIns="45719">
            <a:spAutoFit/>
          </a:bodyPr>
          <a:lstStyle/>
          <a:p>
            <a:pPr lvl="0">
              <a:lnSpc>
                <a:spcPct val="150000"/>
              </a:lnSpc>
            </a:pPr>
            <a:r>
              <a:rPr dirty="0">
                <a:latin typeface="Arial" pitchFamily="34" charset="0"/>
                <a:ea typeface="Verdana"/>
                <a:cs typeface="Arial" pitchFamily="34" charset="0"/>
                <a:sym typeface="Verdana"/>
              </a:rPr>
              <a:t>The process of moving a virtual machine from one host server or storage location to another</a:t>
            </a:r>
            <a:r>
              <a:rPr lang="en-US" dirty="0">
                <a:latin typeface="Arial" pitchFamily="34" charset="0"/>
                <a:ea typeface="Verdana"/>
                <a:cs typeface="Arial" pitchFamily="34" charset="0"/>
                <a:sym typeface="Verdana"/>
              </a:rPr>
              <a:t>. It</a:t>
            </a:r>
            <a:r>
              <a:rPr lang="en-US" dirty="0"/>
              <a:t> plays an important role in datacenters by making it easy to adjust resource’s priorities to match resource’s demand conditions.</a:t>
            </a:r>
            <a:endParaRPr dirty="0">
              <a:latin typeface="Arial" pitchFamily="34" charset="0"/>
              <a:ea typeface="Verdana"/>
              <a:cs typeface="Arial" pitchFamily="34" charset="0"/>
              <a:sym typeface="Verdana"/>
            </a:endParaRPr>
          </a:p>
          <a:p>
            <a:pPr lvl="0">
              <a:lnSpc>
                <a:spcPct val="150000"/>
              </a:lnSpc>
            </a:pPr>
            <a:r>
              <a:rPr dirty="0">
                <a:latin typeface="Arial" pitchFamily="34" charset="0"/>
                <a:ea typeface="Verdana"/>
                <a:cs typeface="Arial" pitchFamily="34" charset="0"/>
                <a:sym typeface="Verdana"/>
              </a:rPr>
              <a:t>There are different techniques of VM migration- </a:t>
            </a:r>
          </a:p>
          <a:p>
            <a:pPr marL="1657350" lvl="3" indent="-285750">
              <a:lnSpc>
                <a:spcPct val="150000"/>
              </a:lnSpc>
              <a:buSzPct val="100000"/>
              <a:buFontTx/>
              <a:buChar char="-"/>
            </a:pPr>
            <a:r>
              <a:rPr b="1" dirty="0">
                <a:latin typeface="Arial" pitchFamily="34" charset="0"/>
                <a:ea typeface="Verdana"/>
                <a:cs typeface="Arial" pitchFamily="34" charset="0"/>
                <a:sym typeface="Verdana"/>
              </a:rPr>
              <a:t>Cold/regular migration,</a:t>
            </a:r>
            <a:endParaRPr lang="en-US" b="1" dirty="0">
              <a:latin typeface="Arial" pitchFamily="34" charset="0"/>
              <a:ea typeface="Verdana"/>
              <a:cs typeface="Arial" pitchFamily="34" charset="0"/>
              <a:sym typeface="Verdana"/>
            </a:endParaRPr>
          </a:p>
          <a:p>
            <a:pPr marL="1657350" lvl="3" indent="-285750">
              <a:lnSpc>
                <a:spcPct val="150000"/>
              </a:lnSpc>
              <a:buSzPct val="100000"/>
              <a:buFontTx/>
              <a:buChar char="-"/>
            </a:pPr>
            <a:r>
              <a:rPr lang="en-IN" b="1" dirty="0">
                <a:latin typeface="Arial" pitchFamily="34" charset="0"/>
                <a:ea typeface="Verdana"/>
                <a:cs typeface="Arial" pitchFamily="34" charset="0"/>
                <a:sym typeface="Verdana"/>
              </a:rPr>
              <a:t> Hot/live migration, and</a:t>
            </a:r>
            <a:endParaRPr b="1" dirty="0">
              <a:latin typeface="Arial" pitchFamily="34" charset="0"/>
              <a:ea typeface="Verdana"/>
              <a:cs typeface="Arial" pitchFamily="34" charset="0"/>
              <a:sym typeface="Verdana"/>
            </a:endParaRPr>
          </a:p>
          <a:p>
            <a:pPr lvl="3">
              <a:lnSpc>
                <a:spcPct val="150000"/>
              </a:lnSpc>
              <a:buSzPct val="100000"/>
            </a:pPr>
            <a:r>
              <a:rPr b="1" dirty="0">
                <a:latin typeface="Arial" pitchFamily="34" charset="0"/>
                <a:ea typeface="Verdana"/>
                <a:cs typeface="Arial" pitchFamily="34" charset="0"/>
                <a:sym typeface="Verdana"/>
              </a:rPr>
              <a:t>  </a:t>
            </a:r>
            <a:r>
              <a:rPr lang="en-IN" b="1" dirty="0">
                <a:latin typeface="Arial" pitchFamily="34" charset="0"/>
                <a:ea typeface="Verdana"/>
                <a:cs typeface="Arial" pitchFamily="34" charset="0"/>
                <a:sym typeface="Verdana"/>
              </a:rPr>
              <a:t> - </a:t>
            </a:r>
            <a:r>
              <a:rPr b="1" dirty="0">
                <a:latin typeface="Arial" pitchFamily="34" charset="0"/>
                <a:ea typeface="Verdana"/>
                <a:cs typeface="Arial" pitchFamily="34" charset="0"/>
                <a:sym typeface="Verdana"/>
              </a:rPr>
              <a:t>Live storage migration of a virtual machine</a:t>
            </a:r>
            <a:r>
              <a:rPr dirty="0">
                <a:latin typeface="Arial" pitchFamily="34" charset="0"/>
                <a:ea typeface="Verdana"/>
                <a:cs typeface="Arial" pitchFamily="34" charset="0"/>
                <a:sym typeface="Verdana"/>
              </a:rPr>
              <a:t>.</a:t>
            </a:r>
          </a:p>
          <a:p>
            <a:pPr lvl="0">
              <a:lnSpc>
                <a:spcPct val="150000"/>
              </a:lnSpc>
            </a:pPr>
            <a:endParaRPr b="1" dirty="0">
              <a:latin typeface="Verdana"/>
              <a:ea typeface="Verdana"/>
              <a:cs typeface="Verdana"/>
              <a:sym typeface="Verdana"/>
            </a:endParaRPr>
          </a:p>
          <a:p>
            <a:pPr lvl="0" algn="just">
              <a:lnSpc>
                <a:spcPct val="150000"/>
              </a:lnSpc>
            </a:pPr>
            <a:r>
              <a:rPr b="1" dirty="0">
                <a:latin typeface="Verdana"/>
                <a:ea typeface="Verdana"/>
                <a:cs typeface="Verdana"/>
                <a:sym typeface="Verdana"/>
              </a:rPr>
              <a:t> </a:t>
            </a:r>
            <a:r>
              <a:rPr dirty="0">
                <a:latin typeface="Arial" pitchFamily="34" charset="0"/>
                <a:ea typeface="Verdana"/>
                <a:cs typeface="Arial" pitchFamily="34" charset="0"/>
                <a:sym typeface="Verdana"/>
              </a:rPr>
              <a:t>In this process, all key machines’ components, such as </a:t>
            </a:r>
            <a:r>
              <a:rPr b="1" dirty="0">
                <a:latin typeface="Arial" pitchFamily="34" charset="0"/>
                <a:ea typeface="Verdana"/>
                <a:cs typeface="Arial" pitchFamily="34" charset="0"/>
                <a:sym typeface="Verdana"/>
              </a:rPr>
              <a:t>CPU, storage disks, networking, and memory, </a:t>
            </a:r>
            <a:r>
              <a:rPr dirty="0">
                <a:latin typeface="Arial" pitchFamily="34" charset="0"/>
                <a:ea typeface="Verdana"/>
                <a:cs typeface="Arial" pitchFamily="34" charset="0"/>
                <a:sym typeface="Verdana"/>
              </a:rPr>
              <a:t>are completely virtualized, thereby facilitating the entire state of a virtual machine to be captured by a set of easily moved data ﬁles. </a:t>
            </a:r>
          </a:p>
        </p:txBody>
      </p:sp>
      <p:sp>
        <p:nvSpPr>
          <p:cNvPr id="118" name="Shape 118"/>
          <p:cNvSpPr/>
          <p:nvPr/>
        </p:nvSpPr>
        <p:spPr>
          <a:xfrm>
            <a:off x="2362200" y="381001"/>
            <a:ext cx="92396" cy="646331"/>
          </a:xfrm>
          <a:prstGeom prst="rect">
            <a:avLst/>
          </a:prstGeom>
          <a:ln w="12700">
            <a:miter lim="400000"/>
          </a:ln>
          <a:extLst>
            <a:ext uri="{C572A759-6A51-4108-AA02-DFA0A04FC94B}">
              <ma14:wrappingTextBoxFlag xmlns:ma14="http://schemas.microsoft.com/office/mac/drawingml/2011/main" xmlns="" val="1"/>
            </a:ext>
          </a:extLst>
        </p:spPr>
        <p:txBody>
          <a:bodyPr wrap="none" lIns="45719" rIns="45719">
            <a:spAutoFit/>
          </a:bodyPr>
          <a:lstStyle>
            <a:lvl1pPr>
              <a:defRPr sz="2400" b="1">
                <a:solidFill>
                  <a:srgbClr val="FF0000"/>
                </a:solidFill>
                <a:latin typeface="Verdana"/>
                <a:ea typeface="Verdana"/>
                <a:cs typeface="Verdana"/>
                <a:sym typeface="Verdana"/>
              </a:defRPr>
            </a:lvl1pPr>
          </a:lstStyle>
          <a:p>
            <a:pPr lvl="0">
              <a:defRPr sz="1800" b="0">
                <a:solidFill>
                  <a:srgbClr val="000000"/>
                </a:solidFill>
              </a:defRPr>
            </a:pPr>
            <a:endParaRPr sz="3600" dirty="0">
              <a:solidFill>
                <a:schemeClr val="tx1"/>
              </a:solidFill>
              <a:latin typeface="Arial" pitchFamily="34" charset="0"/>
              <a:cs typeface="Arial" pitchFamily="34" charset="0"/>
            </a:endParaRPr>
          </a:p>
        </p:txBody>
      </p:sp>
      <p:sp>
        <p:nvSpPr>
          <p:cNvPr id="120" name="Shape 120"/>
          <p:cNvSpPr>
            <a:spLocks noGrp="1"/>
          </p:cNvSpPr>
          <p:nvPr>
            <p:ph type="sldNum" sz="quarter" idx="4294967295"/>
          </p:nvPr>
        </p:nvSpPr>
        <p:spPr>
          <a:prstGeom prst="rect">
            <a:avLst/>
          </a:prstGeom>
          <a:extLst>
            <a:ext uri="{C572A759-6A51-4108-AA02-DFA0A04FC94B}">
              <ma14:wrappingTextBoxFlag xmlns:ma14="http://schemas.microsoft.com/office/mac/drawingml/2011/main" xmlns="" val="1"/>
            </a:ext>
          </a:extLst>
        </p:spPr>
        <p:txBody>
          <a:bodyPr/>
          <a:lstStyle/>
          <a:p>
            <a:pPr lvl="0">
              <a:defRPr sz="1800">
                <a:solidFill>
                  <a:srgbClr val="000000"/>
                </a:solidFill>
              </a:defRPr>
            </a:pPr>
            <a:fld id="{86CB4B4D-7CA3-9044-876B-883B54F8677D}" type="slidenum">
              <a:rPr sz="1200">
                <a:solidFill>
                  <a:srgbClr val="888888"/>
                </a:solidFill>
              </a:rPr>
              <a:pPr lvl="0">
                <a:defRPr sz="1800">
                  <a:solidFill>
                    <a:srgbClr val="000000"/>
                  </a:solidFill>
                </a:defRPr>
              </a:pPr>
              <a:t>70</a:t>
            </a:fld>
            <a:endParaRPr sz="1200">
              <a:solidFill>
                <a:srgbClr val="888888"/>
              </a:solidFill>
            </a:endParaRPr>
          </a:p>
        </p:txBody>
      </p:sp>
      <p:sp>
        <p:nvSpPr>
          <p:cNvPr id="2" name="TextBox 1"/>
          <p:cNvSpPr txBox="1"/>
          <p:nvPr/>
        </p:nvSpPr>
        <p:spPr>
          <a:xfrm>
            <a:off x="1524000" y="550458"/>
            <a:ext cx="6313714"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IN" sz="2800" b="1" dirty="0">
                <a:latin typeface="Arial" pitchFamily="34" charset="0"/>
                <a:cs typeface="Arial" pitchFamily="34" charset="0"/>
              </a:rPr>
              <a:t>Virtual Machine Migration Services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
        <p:nvSpPr>
          <p:cNvPr id="3" name="TextBox 2"/>
          <p:cNvSpPr txBox="1"/>
          <p:nvPr/>
        </p:nvSpPr>
        <p:spPr>
          <a:xfrm>
            <a:off x="1524000" y="1509486"/>
            <a:ext cx="2409371"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b="1" dirty="0"/>
              <a:t>Migration service -  </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mc:AlternateContent xmlns:mc="http://schemas.openxmlformats.org/markup-compatibility/2006" xmlns:p14="http://schemas.microsoft.com/office/powerpoint/2010/main">
        <mc:Choice Requires="p14">
          <p:contentPart p14:bwMode="auto" r:id="rId3">
            <p14:nvContentPartPr>
              <p14:cNvPr id="31" name="Ink 30"/>
              <p14:cNvContentPartPr/>
              <p14:nvPr/>
            </p14:nvContentPartPr>
            <p14:xfrm>
              <a:off x="5181514" y="4557651"/>
              <a:ext cx="360" cy="360"/>
            </p14:xfrm>
          </p:contentPart>
        </mc:Choice>
        <mc:Fallback xmlns="">
          <p:pic>
            <p:nvPicPr>
              <p:cNvPr id="31" name="Ink 30"/>
              <p:cNvPicPr/>
              <p:nvPr/>
            </p:nvPicPr>
            <p:blipFill>
              <a:blip r:embed="rId6"/>
              <a:stretch>
                <a:fillRect/>
              </a:stretch>
            </p:blipFill>
            <p:spPr>
              <a:xfrm>
                <a:off x="5169634" y="4545771"/>
                <a:ext cx="2412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44" name="Ink 43"/>
              <p14:cNvContentPartPr/>
              <p14:nvPr/>
            </p14:nvContentPartPr>
            <p14:xfrm>
              <a:off x="10028160" y="3304080"/>
              <a:ext cx="18000" cy="143280"/>
            </p14:xfrm>
          </p:contentPart>
        </mc:Choice>
        <mc:Fallback xmlns="">
          <p:pic>
            <p:nvPicPr>
              <p:cNvPr id="44" name="Ink 43"/>
              <p:cNvPicPr/>
              <p:nvPr/>
            </p:nvPicPr>
            <p:blipFill>
              <a:blip r:embed="rId8"/>
              <a:stretch>
                <a:fillRect/>
              </a:stretch>
            </p:blipFill>
            <p:spPr>
              <a:xfrm>
                <a:off x="10018800" y="3294720"/>
                <a:ext cx="36720" cy="1620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50" name="Ink 49"/>
              <p14:cNvContentPartPr/>
              <p14:nvPr/>
            </p14:nvContentPartPr>
            <p14:xfrm>
              <a:off x="1320874" y="5137971"/>
              <a:ext cx="360" cy="360"/>
            </p14:xfrm>
          </p:contentPart>
        </mc:Choice>
        <mc:Fallback xmlns="">
          <p:pic>
            <p:nvPicPr>
              <p:cNvPr id="50" name="Ink 49"/>
              <p:cNvPicPr/>
              <p:nvPr/>
            </p:nvPicPr>
            <p:blipFill>
              <a:blip r:embed="rId10"/>
              <a:stretch>
                <a:fillRect/>
              </a:stretch>
            </p:blipFill>
            <p:spPr>
              <a:xfrm>
                <a:off x="1308994" y="5126091"/>
                <a:ext cx="24120" cy="24120"/>
              </a:xfrm>
              <a:prstGeom prst="rect">
                <a:avLst/>
              </a:prstGeom>
            </p:spPr>
          </p:pic>
        </mc:Fallback>
      </mc:AlternateContent>
      <p:sp>
        <p:nvSpPr>
          <p:cNvPr id="11" name="TextBox 10"/>
          <p:cNvSpPr txBox="1"/>
          <p:nvPr/>
        </p:nvSpPr>
        <p:spPr>
          <a:xfrm>
            <a:off x="1320874" y="461511"/>
            <a:ext cx="6313714" cy="80021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vl="0" latinLnBrk="1" hangingPunct="0"/>
            <a:r>
              <a:rPr lang="en-IN" sz="2800" b="1" dirty="0">
                <a:latin typeface="Arial" pitchFamily="34" charset="0"/>
                <a:cs typeface="Arial" pitchFamily="34" charset="0"/>
              </a:rPr>
              <a:t>Virtual Machine Migration Services</a:t>
            </a:r>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9705063"/>
      </p:ext>
    </p:extLst>
  </p:cSld>
  <p:clrMapOvr>
    <a:masterClrMapping/>
  </p:clrMapOvr>
  <p:transition spd="me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idx="1"/>
          </p:nvPr>
        </p:nvSpPr>
        <p:spPr>
          <a:xfrm>
            <a:off x="1828800" y="1493838"/>
            <a:ext cx="8229600" cy="4721245"/>
          </a:xfrm>
        </p:spPr>
        <p:txBody>
          <a:bodyPr>
            <a:normAutofit/>
          </a:bodyPr>
          <a:lstStyle/>
          <a:p>
            <a:r>
              <a:rPr lang="en-IN" sz="1800" dirty="0"/>
              <a:t>Cold migration is the migration of a </a:t>
            </a:r>
            <a:r>
              <a:rPr lang="en-IN" sz="1800" b="1" dirty="0"/>
              <a:t>powered-off virtual machine </a:t>
            </a:r>
            <a:r>
              <a:rPr lang="en-IN" sz="1800" dirty="0"/>
              <a:t>and is done in the following tasks:</a:t>
            </a:r>
          </a:p>
          <a:p>
            <a:pPr fontAlgn="t">
              <a:buFont typeface="Arial" pitchFamily="34" charset="0"/>
              <a:buChar char="•"/>
            </a:pPr>
            <a:r>
              <a:rPr lang="en-IN" sz="1800" dirty="0"/>
              <a:t>If the option to move to a different </a:t>
            </a:r>
            <a:r>
              <a:rPr lang="en-IN" sz="1800" dirty="0" err="1"/>
              <a:t>datastore</a:t>
            </a:r>
            <a:r>
              <a:rPr lang="en-IN" sz="1800" dirty="0"/>
              <a:t> was chosen, the configuration files, including the </a:t>
            </a:r>
            <a:r>
              <a:rPr lang="en-IN" sz="1800" b="1" dirty="0"/>
              <a:t>NVRAM file (BIOS settings), and log files </a:t>
            </a:r>
            <a:r>
              <a:rPr lang="en-IN" sz="1800" dirty="0"/>
              <a:t>are moved from the source host to the destination host’s associated storage area. If you chose to move the virtual machine's disks, these are also moved.</a:t>
            </a:r>
          </a:p>
          <a:p>
            <a:pPr fontAlgn="t">
              <a:buFont typeface="Arial" pitchFamily="34" charset="0"/>
              <a:buChar char="•"/>
            </a:pPr>
            <a:r>
              <a:rPr lang="en-IN" sz="1800" dirty="0"/>
              <a:t>The virtual machine is registered with the new host.</a:t>
            </a:r>
          </a:p>
          <a:p>
            <a:pPr fontAlgn="t">
              <a:buFont typeface="Arial" pitchFamily="34" charset="0"/>
              <a:buChar char="•"/>
            </a:pPr>
            <a:r>
              <a:rPr lang="en-IN" sz="1800" dirty="0"/>
              <a:t>After the migration is completed, the old version of the virtual machine is deleted from the source host if the option to move to a different </a:t>
            </a:r>
            <a:r>
              <a:rPr lang="en-IN" sz="1800" dirty="0" err="1"/>
              <a:t>datastore</a:t>
            </a:r>
            <a:r>
              <a:rPr lang="en-IN" sz="1800" dirty="0"/>
              <a:t> was chosen.</a:t>
            </a:r>
          </a:p>
          <a:p>
            <a:endParaRPr lang="en-IN" sz="1800" dirty="0"/>
          </a:p>
        </p:txBody>
      </p:sp>
      <p:sp>
        <p:nvSpPr>
          <p:cNvPr id="103426" name="AutoShape 2" descr="Image result for vm provisioning proces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103428" name="AutoShape 4" descr="Image result for vm provisioning process"/>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IN"/>
          </a:p>
        </p:txBody>
      </p:sp>
      <p:sp>
        <p:nvSpPr>
          <p:cNvPr id="3" name="TextBox 2"/>
          <p:cNvSpPr txBox="1"/>
          <p:nvPr/>
        </p:nvSpPr>
        <p:spPr>
          <a:xfrm>
            <a:off x="1679575" y="508000"/>
            <a:ext cx="5592235" cy="984883"/>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latinLnBrk="1" hangingPunct="0"/>
            <a:r>
              <a:rPr lang="en-IN" sz="4000" b="1" dirty="0">
                <a:latin typeface="Arial" pitchFamily="34" charset="0"/>
                <a:ea typeface="Verdana"/>
                <a:cs typeface="Arial" pitchFamily="34" charset="0"/>
                <a:sym typeface="Verdana"/>
              </a:rPr>
              <a:t>Cold/regular migration</a:t>
            </a:r>
            <a:endParaRPr lang="en-IN" sz="4000" b="1" dirty="0"/>
          </a:p>
          <a:p>
            <a:pPr marL="0" marR="0" indent="0" algn="l" defTabSz="914400" rtl="0" fontAlgn="auto" latinLnBrk="1" hangingPunct="0">
              <a:lnSpc>
                <a:spcPct val="100000"/>
              </a:lnSpc>
              <a:spcBef>
                <a:spcPts val="0"/>
              </a:spcBef>
              <a:spcAft>
                <a:spcPts val="0"/>
              </a:spcAft>
              <a:buClrTx/>
              <a:buSzTx/>
              <a:buFontTx/>
              <a:buNone/>
              <a:tabLst/>
            </a:pP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592578274"/>
      </p:ext>
    </p:extLst>
  </p:cSld>
  <p:clrMapOvr>
    <a:masterClrMapping/>
  </p:clrMapOvr>
  <p:transition spd="me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2462666"/>
            <a:ext cx="10972800" cy="4525963"/>
          </a:xfrm>
        </p:spPr>
        <p:txBody>
          <a:bodyPr>
            <a:normAutofit fontScale="92500" lnSpcReduction="20000"/>
          </a:bodyPr>
          <a:lstStyle/>
          <a:p>
            <a:r>
              <a:rPr lang="en-US" dirty="0"/>
              <a:t>Pre-assumption :</a:t>
            </a:r>
          </a:p>
          <a:p>
            <a:pPr lvl="1"/>
            <a:r>
              <a:rPr lang="en-US" dirty="0"/>
              <a:t>We assume that all storage resources are</a:t>
            </a:r>
            <a:br>
              <a:rPr lang="en-US" dirty="0"/>
            </a:br>
            <a:r>
              <a:rPr lang="en-US" dirty="0"/>
              <a:t>separated from computing resources.</a:t>
            </a:r>
          </a:p>
          <a:p>
            <a:pPr lvl="1"/>
            <a:r>
              <a:rPr lang="en-US" dirty="0"/>
              <a:t>Storage devices of VMs are attached from</a:t>
            </a:r>
            <a:br>
              <a:rPr lang="en-US" dirty="0"/>
            </a:br>
            <a:r>
              <a:rPr lang="en-US" dirty="0"/>
              <a:t>network :</a:t>
            </a:r>
          </a:p>
          <a:p>
            <a:pPr lvl="2"/>
            <a:r>
              <a:rPr lang="en-US" b="1" i="1" dirty="0"/>
              <a:t>NAS</a:t>
            </a:r>
            <a:r>
              <a:rPr lang="en-US" dirty="0"/>
              <a:t>: NFS, CIFS</a:t>
            </a:r>
          </a:p>
          <a:p>
            <a:pPr lvl="2"/>
            <a:r>
              <a:rPr lang="en-US" b="1" i="1" dirty="0"/>
              <a:t>SAN</a:t>
            </a:r>
            <a:r>
              <a:rPr lang="en-US" dirty="0"/>
              <a:t>: </a:t>
            </a:r>
            <a:r>
              <a:rPr lang="en-US" dirty="0" err="1"/>
              <a:t>Fibre</a:t>
            </a:r>
            <a:r>
              <a:rPr lang="en-US" dirty="0"/>
              <a:t> Channel</a:t>
            </a:r>
          </a:p>
          <a:p>
            <a:pPr lvl="2"/>
            <a:r>
              <a:rPr lang="en-US" b="1" i="1" dirty="0" err="1"/>
              <a:t>iSCSI</a:t>
            </a:r>
            <a:r>
              <a:rPr lang="en-US" dirty="0"/>
              <a:t>, network block device</a:t>
            </a:r>
          </a:p>
          <a:p>
            <a:pPr lvl="2"/>
            <a:r>
              <a:rPr lang="en-US" b="1" i="1" dirty="0" err="1"/>
              <a:t>drdb</a:t>
            </a:r>
            <a:r>
              <a:rPr lang="en-US" dirty="0"/>
              <a:t> network RAID</a:t>
            </a:r>
          </a:p>
          <a:p>
            <a:pPr lvl="1"/>
            <a:r>
              <a:rPr lang="en-US" dirty="0"/>
              <a:t>Require high quality network  connection</a:t>
            </a:r>
          </a:p>
          <a:p>
            <a:pPr lvl="2"/>
            <a:r>
              <a:rPr lang="en-US" dirty="0"/>
              <a:t>Common L2 network (LAN)</a:t>
            </a:r>
          </a:p>
          <a:p>
            <a:pPr lvl="2"/>
            <a:r>
              <a:rPr lang="en-US" dirty="0"/>
              <a:t>L3 re-routing </a:t>
            </a:r>
          </a:p>
        </p:txBody>
      </p:sp>
      <p:sp>
        <p:nvSpPr>
          <p:cNvPr id="2" name="Title 1"/>
          <p:cNvSpPr>
            <a:spLocks noGrp="1"/>
          </p:cNvSpPr>
          <p:nvPr>
            <p:ph type="title" idx="4294967295"/>
          </p:nvPr>
        </p:nvSpPr>
        <p:spPr>
          <a:xfrm>
            <a:off x="522514" y="92076"/>
            <a:ext cx="11669486" cy="1508125"/>
          </a:xfrm>
        </p:spPr>
        <p:txBody>
          <a:bodyPr>
            <a:normAutofit/>
          </a:bodyPr>
          <a:lstStyle/>
          <a:p>
            <a:pPr algn="l"/>
            <a:r>
              <a:rPr lang="en-US" sz="3600" b="1" dirty="0">
                <a:latin typeface="Arial" pitchFamily="34" charset="0"/>
                <a:cs typeface="Arial" pitchFamily="34" charset="0"/>
              </a:rPr>
              <a:t>Live Migration Technique (</a:t>
            </a:r>
            <a:r>
              <a:rPr lang="en-IN" sz="3600" dirty="0"/>
              <a:t>hot or real-time migration)</a:t>
            </a:r>
            <a:endParaRPr lang="en-US" sz="3600" b="1" dirty="0">
              <a:latin typeface="Arial" pitchFamily="34" charset="0"/>
              <a:cs typeface="Arial" pitchFamily="34" charset="0"/>
            </a:endParaRPr>
          </a:p>
        </p:txBody>
      </p:sp>
      <p:pic>
        <p:nvPicPr>
          <p:cNvPr id="148482" name="Picture 2"/>
          <p:cNvPicPr>
            <a:picLocks noChangeAspect="1" noChangeArrowheads="1"/>
          </p:cNvPicPr>
          <p:nvPr/>
        </p:nvPicPr>
        <p:blipFill>
          <a:blip r:embed="rId2" cstate="print"/>
          <a:srcRect/>
          <a:stretch>
            <a:fillRect/>
          </a:stretch>
        </p:blipFill>
        <p:spPr bwMode="auto">
          <a:xfrm>
            <a:off x="7467600" y="2599458"/>
            <a:ext cx="2743200" cy="3901377"/>
          </a:xfrm>
          <a:prstGeom prst="rect">
            <a:avLst/>
          </a:prstGeom>
          <a:noFill/>
          <a:ln w="9525">
            <a:noFill/>
            <a:miter lim="800000"/>
            <a:headEnd/>
            <a:tailEnd/>
          </a:ln>
          <a:effectLst/>
        </p:spPr>
      </p:pic>
      <p:sp>
        <p:nvSpPr>
          <p:cNvPr id="5" name="Rectangle 4"/>
          <p:cNvSpPr/>
          <p:nvPr/>
        </p:nvSpPr>
        <p:spPr>
          <a:xfrm>
            <a:off x="7620000" y="2743200"/>
            <a:ext cx="457200" cy="274320"/>
          </a:xfrm>
          <a:prstGeom prst="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a:t>VM 1</a:t>
            </a:r>
          </a:p>
        </p:txBody>
      </p:sp>
      <p:sp>
        <p:nvSpPr>
          <p:cNvPr id="27" name="Rectangle 26"/>
          <p:cNvSpPr/>
          <p:nvPr/>
        </p:nvSpPr>
        <p:spPr>
          <a:xfrm>
            <a:off x="8575496" y="2743200"/>
            <a:ext cx="457200" cy="274320"/>
          </a:xfrm>
          <a:prstGeom prst="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a:t>VM 2</a:t>
            </a:r>
          </a:p>
        </p:txBody>
      </p:sp>
      <p:sp>
        <p:nvSpPr>
          <p:cNvPr id="29" name="Round Diagonal Corner Rectangle 28"/>
          <p:cNvSpPr/>
          <p:nvPr/>
        </p:nvSpPr>
        <p:spPr>
          <a:xfrm>
            <a:off x="9504452" y="5613970"/>
            <a:ext cx="548640" cy="457200"/>
          </a:xfrm>
          <a:prstGeom prst="round2DiagRect">
            <a:avLst/>
          </a:prstGeom>
        </p:spPr>
        <p:style>
          <a:lnRef idx="0">
            <a:schemeClr val="accent6"/>
          </a:lnRef>
          <a:fillRef idx="3">
            <a:schemeClr val="accent6"/>
          </a:fillRef>
          <a:effectRef idx="3">
            <a:schemeClr val="accent6"/>
          </a:effectRef>
          <a:fontRef idx="minor">
            <a:schemeClr val="lt1"/>
          </a:fontRef>
        </p:style>
        <p:txBody>
          <a:bodyPr wrap="none" rtlCol="0" anchor="ctr"/>
          <a:lstStyle/>
          <a:p>
            <a:pPr algn="ctr"/>
            <a:r>
              <a:rPr lang="en-US" sz="1200" b="1" i="1" dirty="0"/>
              <a:t>VM 1</a:t>
            </a:r>
          </a:p>
          <a:p>
            <a:pPr algn="ctr"/>
            <a:r>
              <a:rPr lang="en-US" sz="1200" b="1" i="1" dirty="0"/>
              <a:t>Disk</a:t>
            </a:r>
          </a:p>
        </p:txBody>
      </p:sp>
      <p:sp>
        <p:nvSpPr>
          <p:cNvPr id="30" name="Round Diagonal Corner Rectangle 29"/>
          <p:cNvSpPr/>
          <p:nvPr/>
        </p:nvSpPr>
        <p:spPr>
          <a:xfrm>
            <a:off x="8579778" y="5613970"/>
            <a:ext cx="548640" cy="457200"/>
          </a:xfrm>
          <a:prstGeom prst="round2DiagRect">
            <a:avLst/>
          </a:prstGeom>
        </p:spPr>
        <p:style>
          <a:lnRef idx="0">
            <a:schemeClr val="accent1"/>
          </a:lnRef>
          <a:fillRef idx="3">
            <a:schemeClr val="accent1"/>
          </a:fillRef>
          <a:effectRef idx="3">
            <a:schemeClr val="accent1"/>
          </a:effectRef>
          <a:fontRef idx="minor">
            <a:schemeClr val="lt1"/>
          </a:fontRef>
        </p:style>
        <p:txBody>
          <a:bodyPr wrap="none" rtlCol="0" anchor="ctr"/>
          <a:lstStyle/>
          <a:p>
            <a:pPr algn="ctr"/>
            <a:r>
              <a:rPr lang="en-US" sz="1200" b="1" i="1" dirty="0"/>
              <a:t>VM 2</a:t>
            </a:r>
          </a:p>
          <a:p>
            <a:pPr algn="ctr"/>
            <a:r>
              <a:rPr lang="en-US" sz="1200" b="1" i="1" dirty="0"/>
              <a:t>Disk</a:t>
            </a:r>
          </a:p>
        </p:txBody>
      </p:sp>
      <p:sp>
        <p:nvSpPr>
          <p:cNvPr id="4" name="TextBox 3"/>
          <p:cNvSpPr txBox="1"/>
          <p:nvPr/>
        </p:nvSpPr>
        <p:spPr>
          <a:xfrm>
            <a:off x="486227" y="1327260"/>
            <a:ext cx="10355943" cy="1200327"/>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US" dirty="0"/>
              <a:t>It can be defined as the movement of a virtual machine from one physical host to another while being powered on. When it is properly carried out, this process takes place without any noticeable effect </a:t>
            </a:r>
          </a:p>
          <a:p>
            <a:pPr latinLnBrk="1" hangingPunct="0"/>
            <a:r>
              <a:rPr lang="en-US" dirty="0"/>
              <a:t>from the end user’s point of view (a matter of milliseconds). Live migration can also be used for load balancing.</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1824327201"/>
      </p:ext>
    </p:extLst>
  </p:cSld>
  <p:clrMapOvr>
    <a:masterClrMapping/>
  </p:clrMapOvr>
  <p:transition spd="me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US" dirty="0"/>
              <a:t>In-site and Cross-site Migration</a:t>
            </a:r>
            <a:endParaRPr lang="en-IN" dirty="0"/>
          </a:p>
        </p:txBody>
      </p:sp>
      <p:pic>
        <p:nvPicPr>
          <p:cNvPr id="4" name="Picture 3"/>
          <p:cNvPicPr>
            <a:picLocks noChangeAspect="1"/>
          </p:cNvPicPr>
          <p:nvPr/>
        </p:nvPicPr>
        <p:blipFill>
          <a:blip r:embed="rId2"/>
          <a:stretch>
            <a:fillRect/>
          </a:stretch>
        </p:blipFill>
        <p:spPr>
          <a:xfrm>
            <a:off x="1001486" y="1285875"/>
            <a:ext cx="10392228" cy="5071382"/>
          </a:xfrm>
          <a:prstGeom prst="rect">
            <a:avLst/>
          </a:prstGeom>
        </p:spPr>
      </p:pic>
    </p:spTree>
    <p:extLst>
      <p:ext uri="{BB962C8B-B14F-4D97-AF65-F5344CB8AC3E}">
        <p14:creationId xmlns:p14="http://schemas.microsoft.com/office/powerpoint/2010/main" val="30903671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Autofit/>
          </a:bodyPr>
          <a:lstStyle/>
          <a:p>
            <a:r>
              <a:rPr lang="en-US" dirty="0"/>
              <a:t>Challenges of live migration :</a:t>
            </a:r>
          </a:p>
          <a:p>
            <a:pPr lvl="1"/>
            <a:r>
              <a:rPr lang="en-GB" dirty="0"/>
              <a:t>VMs have lots of state in memory</a:t>
            </a:r>
          </a:p>
          <a:p>
            <a:pPr lvl="1"/>
            <a:r>
              <a:rPr lang="en-GB" dirty="0"/>
              <a:t>Some VMs have soft real-time</a:t>
            </a:r>
            <a:br>
              <a:rPr lang="en-GB" dirty="0"/>
            </a:br>
            <a:r>
              <a:rPr lang="en-GB" dirty="0"/>
              <a:t>requirements :</a:t>
            </a:r>
          </a:p>
          <a:p>
            <a:pPr lvl="2"/>
            <a:r>
              <a:rPr lang="en-GB" dirty="0"/>
              <a:t>For examples, web servers, </a:t>
            </a:r>
            <a:br>
              <a:rPr lang="en-GB" dirty="0"/>
            </a:br>
            <a:r>
              <a:rPr lang="en-GB" dirty="0"/>
              <a:t>databases and game servers, ...etc.</a:t>
            </a:r>
          </a:p>
          <a:p>
            <a:pPr lvl="2"/>
            <a:r>
              <a:rPr lang="en-GB" dirty="0"/>
              <a:t>Need to minimize down-time</a:t>
            </a:r>
            <a:endParaRPr lang="en-US" dirty="0"/>
          </a:p>
          <a:p>
            <a:r>
              <a:rPr lang="en-GB" dirty="0"/>
              <a:t>Relocation strategy :</a:t>
            </a:r>
          </a:p>
          <a:p>
            <a:pPr marL="822960" lvl="1" indent="-365760">
              <a:buFont typeface="+mj-lt"/>
              <a:buAutoNum type="arabicPeriod"/>
            </a:pPr>
            <a:r>
              <a:rPr lang="en-GB" dirty="0"/>
              <a:t>Pre-migration process</a:t>
            </a:r>
          </a:p>
          <a:p>
            <a:pPr marL="822960" lvl="1" indent="-365760">
              <a:buFont typeface="+mj-lt"/>
              <a:buAutoNum type="arabicPeriod"/>
            </a:pPr>
            <a:r>
              <a:rPr lang="en-GB" dirty="0"/>
              <a:t>Reservation process</a:t>
            </a:r>
          </a:p>
          <a:p>
            <a:pPr marL="822960" lvl="1" indent="-365760">
              <a:buFont typeface="+mj-lt"/>
              <a:buAutoNum type="arabicPeriod"/>
            </a:pPr>
            <a:r>
              <a:rPr lang="en-GB" dirty="0"/>
              <a:t>Iterative pre-copy</a:t>
            </a:r>
          </a:p>
          <a:p>
            <a:pPr marL="822960" lvl="1" indent="-365760">
              <a:buFont typeface="+mj-lt"/>
              <a:buAutoNum type="arabicPeriod"/>
            </a:pPr>
            <a:r>
              <a:rPr lang="en-GB" dirty="0"/>
              <a:t>Stop and copy</a:t>
            </a:r>
          </a:p>
          <a:p>
            <a:pPr marL="822960" lvl="1" indent="-365760">
              <a:buFont typeface="+mj-lt"/>
              <a:buAutoNum type="arabicPeriod"/>
            </a:pPr>
            <a:r>
              <a:rPr lang="en-GB" dirty="0"/>
              <a:t>Commitment</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4" name="TextBox 3"/>
          <p:cNvSpPr txBox="1"/>
          <p:nvPr/>
        </p:nvSpPr>
        <p:spPr>
          <a:xfrm>
            <a:off x="1074057" y="6502400"/>
            <a:ext cx="9361714" cy="646329"/>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lang="en-IN" dirty="0">
                <a:solidFill>
                  <a:srgbClr val="000000"/>
                </a:solidFill>
                <a:latin typeface="Calibri"/>
                <a:ea typeface="Calibri"/>
                <a:cs typeface="Calibri"/>
                <a:sym typeface="Calibri"/>
              </a:rPr>
              <a:t>Reference (complete information of Live Migration) http://www.diva-portal.org/smash/get/diva2:707793/FULLTEXT02</a:t>
            </a:r>
            <a:endParaRPr kumimoji="0" lang="en-IN" sz="1800" b="0"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985182663"/>
      </p:ext>
    </p:extLst>
  </p:cSld>
  <p:clrMapOvr>
    <a:masterClrMapping/>
  </p:clrMapOvr>
  <p:transition spd="med"/>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IN" dirty="0"/>
          </a:p>
        </p:txBody>
      </p:sp>
      <p:sp>
        <p:nvSpPr>
          <p:cNvPr id="3" name="Content Placeholder 2"/>
          <p:cNvSpPr>
            <a:spLocks noGrp="1"/>
          </p:cNvSpPr>
          <p:nvPr>
            <p:ph sz="quarter" idx="10"/>
          </p:nvPr>
        </p:nvSpPr>
        <p:spPr/>
        <p:txBody>
          <a:bodyPr/>
          <a:lstStyle/>
          <a:p>
            <a:pPr algn="ctr"/>
            <a:r>
              <a:rPr lang="en-US" dirty="0"/>
              <a:t>Live Migration Technique</a:t>
            </a:r>
            <a:endParaRPr lang="en-IN" dirty="0"/>
          </a:p>
        </p:txBody>
      </p:sp>
      <p:pic>
        <p:nvPicPr>
          <p:cNvPr id="1026" name="Picture 2" descr="http://usenix.org/legacy/publications/library/proceedings/nsdi05/tech/full_papers/clark/clark_html/migration-timeline.png"/>
          <p:cNvPicPr>
            <a:picLocks noChangeAspect="1" noChangeArrowheads="1"/>
          </p:cNvPicPr>
          <p:nvPr/>
        </p:nvPicPr>
        <p:blipFill>
          <a:blip r:embed="rId2"/>
          <a:srcRect/>
          <a:stretch>
            <a:fillRect/>
          </a:stretch>
        </p:blipFill>
        <p:spPr bwMode="auto">
          <a:xfrm>
            <a:off x="1461861" y="1196924"/>
            <a:ext cx="8559829" cy="5224462"/>
          </a:xfrm>
          <a:prstGeom prst="rect">
            <a:avLst/>
          </a:prstGeom>
          <a:noFill/>
        </p:spPr>
      </p:pic>
      <p:sp>
        <p:nvSpPr>
          <p:cNvPr id="4" name="TextBox 3"/>
          <p:cNvSpPr txBox="1"/>
          <p:nvPr/>
        </p:nvSpPr>
        <p:spPr>
          <a:xfrm>
            <a:off x="510749" y="6475816"/>
            <a:ext cx="7878507" cy="369330"/>
          </a:xfrm>
          <a:prstGeom prst="rect">
            <a:avLst/>
          </a:prstGeom>
          <a:noFill/>
          <a:ln w="12700" cap="flat">
            <a:noFill/>
            <a:miter lim="400000"/>
          </a:ln>
          <a:effectLst/>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latinLnBrk="1" hangingPunct="0"/>
            <a:r>
              <a:rPr kumimoji="0" lang="en-US" sz="1800" b="1" i="0" u="none" strike="noStrike" cap="none" spc="0" normalizeH="0" baseline="0" dirty="0">
                <a:ln>
                  <a:noFill/>
                </a:ln>
                <a:solidFill>
                  <a:srgbClr val="000000"/>
                </a:solidFill>
                <a:effectLst/>
                <a:uFillTx/>
                <a:latin typeface="Calibri"/>
                <a:ea typeface="Calibri"/>
                <a:cs typeface="Calibri"/>
                <a:sym typeface="Calibri"/>
              </a:rPr>
              <a:t>Note</a:t>
            </a:r>
            <a:r>
              <a:rPr lang="en-US" b="1" dirty="0">
                <a:solidFill>
                  <a:srgbClr val="000000"/>
                </a:solidFill>
                <a:latin typeface="Calibri"/>
                <a:ea typeface="Calibri"/>
                <a:cs typeface="Calibri"/>
                <a:sym typeface="Calibri"/>
              </a:rPr>
              <a:t>: We can migrate but with </a:t>
            </a:r>
            <a:r>
              <a:rPr kumimoji="0" lang="en-US" sz="1800" b="1" i="0" u="none" strike="noStrike" cap="none" spc="0" normalizeH="0" baseline="0" dirty="0">
                <a:ln>
                  <a:noFill/>
                </a:ln>
                <a:solidFill>
                  <a:srgbClr val="000000"/>
                </a:solidFill>
                <a:effectLst/>
                <a:uFillTx/>
                <a:latin typeface="Calibri"/>
                <a:ea typeface="Calibri"/>
                <a:cs typeface="Calibri"/>
                <a:sym typeface="Calibri"/>
              </a:rPr>
              <a:t>Short downtime.</a:t>
            </a:r>
            <a:endParaRPr kumimoji="0" lang="en-IN" sz="1800" b="1" i="0" u="none" strike="noStrike" cap="none" spc="0" normalizeH="0" baseline="0" dirty="0">
              <a:ln>
                <a:noFill/>
              </a:ln>
              <a:solidFill>
                <a:srgbClr val="000000"/>
              </a:solidFill>
              <a:effectLst/>
              <a:uFillTx/>
              <a:latin typeface="Calibri"/>
              <a:ea typeface="Calibri"/>
              <a:cs typeface="Calibri"/>
              <a:sym typeface="Calibri"/>
            </a:endParaRPr>
          </a:p>
        </p:txBody>
      </p:sp>
    </p:spTree>
    <p:extLst>
      <p:ext uri="{BB962C8B-B14F-4D97-AF65-F5344CB8AC3E}">
        <p14:creationId xmlns:p14="http://schemas.microsoft.com/office/powerpoint/2010/main" val="339532600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5" name="Rounded Rectangle 4"/>
          <p:cNvSpPr/>
          <p:nvPr/>
        </p:nvSpPr>
        <p:spPr>
          <a:xfrm>
            <a:off x="2590800" y="17221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Pre-migration process</a:t>
            </a:r>
          </a:p>
        </p:txBody>
      </p:sp>
      <p:sp>
        <p:nvSpPr>
          <p:cNvPr id="6" name="Rounded Rectangle 5"/>
          <p:cNvSpPr/>
          <p:nvPr/>
        </p:nvSpPr>
        <p:spPr>
          <a:xfrm>
            <a:off x="2590800" y="26936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Reservation process</a:t>
            </a:r>
          </a:p>
        </p:txBody>
      </p:sp>
      <p:sp>
        <p:nvSpPr>
          <p:cNvPr id="7" name="Rounded Rectangle 6"/>
          <p:cNvSpPr/>
          <p:nvPr/>
        </p:nvSpPr>
        <p:spPr>
          <a:xfrm>
            <a:off x="2590800" y="36652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Iterative pre-copy</a:t>
            </a:r>
          </a:p>
        </p:txBody>
      </p:sp>
      <p:sp>
        <p:nvSpPr>
          <p:cNvPr id="8" name="Rounded Rectangle 7"/>
          <p:cNvSpPr/>
          <p:nvPr/>
        </p:nvSpPr>
        <p:spPr>
          <a:xfrm>
            <a:off x="2590800" y="463677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Stop and copy</a:t>
            </a:r>
          </a:p>
        </p:txBody>
      </p:sp>
      <p:sp>
        <p:nvSpPr>
          <p:cNvPr id="9" name="Rounded Rectangle 8"/>
          <p:cNvSpPr/>
          <p:nvPr/>
        </p:nvSpPr>
        <p:spPr>
          <a:xfrm>
            <a:off x="2590800" y="5608320"/>
            <a:ext cx="3017520" cy="640080"/>
          </a:xfrm>
          <a:prstGeom prst="roundRect">
            <a:avLst/>
          </a:prstGeom>
          <a:gradFill flip="none" rotWithShape="1">
            <a:gsLst>
              <a:gs pos="0">
                <a:schemeClr val="accent3">
                  <a:lumMod val="40000"/>
                  <a:lumOff val="60000"/>
                </a:schemeClr>
              </a:gs>
              <a:gs pos="50000">
                <a:schemeClr val="accent3">
                  <a:lumMod val="75000"/>
                </a:schemeClr>
              </a:gs>
              <a:gs pos="100000">
                <a:schemeClr val="accent3">
                  <a:lumMod val="50000"/>
                </a:schemeClr>
              </a:gs>
            </a:gsLst>
            <a:lin ang="16200000" scaled="1"/>
            <a:tileRect/>
          </a:gradFill>
          <a:ln w="57150"/>
        </p:spPr>
        <p:style>
          <a:lnRef idx="3">
            <a:schemeClr val="lt1"/>
          </a:lnRef>
          <a:fillRef idx="1">
            <a:schemeClr val="accent3"/>
          </a:fillRef>
          <a:effectRef idx="1">
            <a:schemeClr val="accent3"/>
          </a:effectRef>
          <a:fontRef idx="minor">
            <a:schemeClr val="lt1"/>
          </a:fontRef>
        </p:style>
        <p:txBody>
          <a:bodyPr rtlCol="0" anchor="ctr"/>
          <a:lstStyle/>
          <a:p>
            <a:pPr algn="ctr"/>
            <a:r>
              <a:rPr lang="en-US" sz="2000" b="1" dirty="0"/>
              <a:t>Commitment</a:t>
            </a:r>
          </a:p>
        </p:txBody>
      </p:sp>
      <p:sp>
        <p:nvSpPr>
          <p:cNvPr id="10" name="Down Arrow 9"/>
          <p:cNvSpPr/>
          <p:nvPr/>
        </p:nvSpPr>
        <p:spPr>
          <a:xfrm>
            <a:off x="3916680" y="241819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1" name="Down Arrow 10"/>
          <p:cNvSpPr/>
          <p:nvPr/>
        </p:nvSpPr>
        <p:spPr>
          <a:xfrm>
            <a:off x="3916680" y="339355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2" name="Down Arrow 11"/>
          <p:cNvSpPr/>
          <p:nvPr/>
        </p:nvSpPr>
        <p:spPr>
          <a:xfrm>
            <a:off x="3916680" y="436891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3" name="Down Arrow 12"/>
          <p:cNvSpPr/>
          <p:nvPr/>
        </p:nvSpPr>
        <p:spPr>
          <a:xfrm>
            <a:off x="3916680" y="5344274"/>
            <a:ext cx="365760" cy="274320"/>
          </a:xfrm>
          <a:prstGeom prst="downArrow">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a:p>
        </p:txBody>
      </p:sp>
      <p:sp>
        <p:nvSpPr>
          <p:cNvPr id="16" name="Rounded Rectangular Callout 15"/>
          <p:cNvSpPr/>
          <p:nvPr/>
        </p:nvSpPr>
        <p:spPr>
          <a:xfrm>
            <a:off x="6339156" y="3515474"/>
            <a:ext cx="3657600" cy="914400"/>
          </a:xfrm>
          <a:prstGeom prst="wedgeRoundRectCallout">
            <a:avLst>
              <a:gd name="adj1" fmla="val -68586"/>
              <a:gd name="adj2" fmla="val -2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GB" b="1" dirty="0">
                <a:solidFill>
                  <a:schemeClr val="accent2">
                    <a:lumMod val="50000"/>
                  </a:schemeClr>
                </a:solidFill>
              </a:rPr>
              <a:t>VM active on host A</a:t>
            </a:r>
          </a:p>
          <a:p>
            <a:pPr marL="182880" indent="-182880">
              <a:buFont typeface="Arial" pitchFamily="34" charset="0"/>
              <a:buChar char="•"/>
            </a:pPr>
            <a:r>
              <a:rPr lang="en-GB" b="1" dirty="0">
                <a:solidFill>
                  <a:schemeClr val="accent2">
                    <a:lumMod val="50000"/>
                  </a:schemeClr>
                </a:solidFill>
              </a:rPr>
              <a:t>Destination host selected</a:t>
            </a:r>
            <a:br>
              <a:rPr lang="en-GB" b="1" dirty="0">
                <a:solidFill>
                  <a:schemeClr val="accent2">
                    <a:lumMod val="50000"/>
                  </a:schemeClr>
                </a:solidFill>
              </a:rPr>
            </a:br>
            <a:r>
              <a:rPr lang="en-GB" b="1" dirty="0">
                <a:solidFill>
                  <a:schemeClr val="accent2">
                    <a:lumMod val="50000"/>
                  </a:schemeClr>
                </a:solidFill>
              </a:rPr>
              <a:t>(Block devices mirrored)</a:t>
            </a:r>
          </a:p>
        </p:txBody>
      </p:sp>
      <p:sp>
        <p:nvSpPr>
          <p:cNvPr id="17" name="Rounded Rectangular Callout 16"/>
          <p:cNvSpPr/>
          <p:nvPr/>
        </p:nvSpPr>
        <p:spPr>
          <a:xfrm>
            <a:off x="6339156" y="3515474"/>
            <a:ext cx="3657600" cy="914400"/>
          </a:xfrm>
          <a:prstGeom prst="wedgeRoundRectCallout">
            <a:avLst>
              <a:gd name="adj1" fmla="val -67462"/>
              <a:gd name="adj2" fmla="val -109091"/>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Initialize container on target host</a:t>
            </a:r>
          </a:p>
        </p:txBody>
      </p:sp>
      <p:sp>
        <p:nvSpPr>
          <p:cNvPr id="18" name="Rounded Rectangular Callout 17"/>
          <p:cNvSpPr/>
          <p:nvPr/>
        </p:nvSpPr>
        <p:spPr>
          <a:xfrm>
            <a:off x="6339156" y="3515474"/>
            <a:ext cx="3657600" cy="914400"/>
          </a:xfrm>
          <a:prstGeom prst="wedgeRoundRectCallout">
            <a:avLst>
              <a:gd name="adj1" fmla="val -67182"/>
              <a:gd name="adj2" fmla="val 1022"/>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Copy dirty pages in successive rounds</a:t>
            </a:r>
          </a:p>
        </p:txBody>
      </p:sp>
      <p:sp>
        <p:nvSpPr>
          <p:cNvPr id="19" name="Rounded Rectangular Callout 18"/>
          <p:cNvSpPr/>
          <p:nvPr/>
        </p:nvSpPr>
        <p:spPr>
          <a:xfrm>
            <a:off x="6339156" y="3515474"/>
            <a:ext cx="3657600" cy="914400"/>
          </a:xfrm>
          <a:prstGeom prst="wedgeRoundRectCallout">
            <a:avLst>
              <a:gd name="adj1" fmla="val -67182"/>
              <a:gd name="adj2" fmla="val 104393"/>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Suspend VM on host A</a:t>
            </a:r>
          </a:p>
          <a:p>
            <a:pPr marL="182880" indent="-182880">
              <a:buFont typeface="Arial" pitchFamily="34" charset="0"/>
              <a:buChar char="•"/>
            </a:pPr>
            <a:r>
              <a:rPr lang="en-US" b="1" dirty="0">
                <a:solidFill>
                  <a:schemeClr val="accent2">
                    <a:lumMod val="50000"/>
                  </a:schemeClr>
                </a:solidFill>
              </a:rPr>
              <a:t>Redirect network traffic</a:t>
            </a:r>
          </a:p>
          <a:p>
            <a:pPr marL="182880" indent="-182880">
              <a:buFont typeface="Arial" pitchFamily="34" charset="0"/>
              <a:buChar char="•"/>
            </a:pPr>
            <a:r>
              <a:rPr lang="en-US" b="1" dirty="0">
                <a:solidFill>
                  <a:schemeClr val="accent2">
                    <a:lumMod val="50000"/>
                  </a:schemeClr>
                </a:solidFill>
              </a:rPr>
              <a:t>Synch remaining state</a:t>
            </a:r>
          </a:p>
        </p:txBody>
      </p:sp>
      <p:sp>
        <p:nvSpPr>
          <p:cNvPr id="20" name="Rounded Rectangular Callout 19"/>
          <p:cNvSpPr/>
          <p:nvPr/>
        </p:nvSpPr>
        <p:spPr>
          <a:xfrm>
            <a:off x="6339156" y="3515474"/>
            <a:ext cx="3657600" cy="914400"/>
          </a:xfrm>
          <a:prstGeom prst="wedgeRoundRectCallout">
            <a:avLst>
              <a:gd name="adj1" fmla="val -68025"/>
              <a:gd name="adj2" fmla="val 214505"/>
              <a:gd name="adj3" fmla="val 16667"/>
            </a:avLst>
          </a:prstGeom>
          <a:ln w="28575"/>
        </p:spPr>
        <p:style>
          <a:lnRef idx="1">
            <a:schemeClr val="accent2"/>
          </a:lnRef>
          <a:fillRef idx="2">
            <a:schemeClr val="accent2"/>
          </a:fillRef>
          <a:effectRef idx="1">
            <a:schemeClr val="accent2"/>
          </a:effectRef>
          <a:fontRef idx="minor">
            <a:schemeClr val="dk1"/>
          </a:fontRef>
        </p:style>
        <p:txBody>
          <a:bodyPr rtlCol="0" anchor="ctr"/>
          <a:lstStyle/>
          <a:p>
            <a:pPr marL="182880" indent="-182880">
              <a:buFont typeface="Arial" pitchFamily="34" charset="0"/>
              <a:buChar char="•"/>
            </a:pPr>
            <a:r>
              <a:rPr lang="en-US" b="1" dirty="0">
                <a:solidFill>
                  <a:schemeClr val="accent2">
                    <a:lumMod val="50000"/>
                  </a:schemeClr>
                </a:solidFill>
              </a:rPr>
              <a:t>Activate on host B</a:t>
            </a:r>
          </a:p>
          <a:p>
            <a:pPr marL="182880" indent="-182880">
              <a:buFont typeface="Arial" pitchFamily="34" charset="0"/>
              <a:buChar char="•"/>
            </a:pPr>
            <a:r>
              <a:rPr lang="en-US" b="1" dirty="0">
                <a:solidFill>
                  <a:schemeClr val="accent2">
                    <a:lumMod val="50000"/>
                  </a:schemeClr>
                </a:solidFill>
              </a:rPr>
              <a:t>VM state on host A released</a:t>
            </a:r>
          </a:p>
        </p:txBody>
      </p:sp>
      <p:pic>
        <p:nvPicPr>
          <p:cNvPr id="150531" name="Picture 3"/>
          <p:cNvPicPr>
            <a:picLocks noChangeAspect="1" noChangeArrowheads="1"/>
          </p:cNvPicPr>
          <p:nvPr/>
        </p:nvPicPr>
        <p:blipFill>
          <a:blip r:embed="rId2" cstate="print"/>
          <a:srcRect/>
          <a:stretch>
            <a:fillRect/>
          </a:stretch>
        </p:blipFill>
        <p:spPr bwMode="auto">
          <a:xfrm>
            <a:off x="2133601" y="3352801"/>
            <a:ext cx="804863" cy="1420813"/>
          </a:xfrm>
          <a:prstGeom prst="rect">
            <a:avLst/>
          </a:prstGeom>
          <a:noFill/>
          <a:ln w="9525">
            <a:noFill/>
            <a:miter lim="800000"/>
            <a:headEnd/>
            <a:tailEnd/>
          </a:ln>
          <a:effectLst/>
        </p:spPr>
      </p:pic>
    </p:spTree>
    <p:extLst>
      <p:ext uri="{BB962C8B-B14F-4D97-AF65-F5344CB8AC3E}">
        <p14:creationId xmlns:p14="http://schemas.microsoft.com/office/powerpoint/2010/main" val="244231244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6"/>
                                        </p:tgtEl>
                                      </p:cBhvr>
                                    </p:animEffect>
                                    <p:set>
                                      <p:cBhvr>
                                        <p:cTn id="7" dur="1" fill="hold">
                                          <p:stCondLst>
                                            <p:cond delay="499"/>
                                          </p:stCondLst>
                                        </p:cTn>
                                        <p:tgtEl>
                                          <p:spTgt spid="16"/>
                                        </p:tgtEl>
                                        <p:attrNameLst>
                                          <p:attrName>style.visibility</p:attrName>
                                        </p:attrNameLst>
                                      </p:cBhvr>
                                      <p:to>
                                        <p:strVal val="hidden"/>
                                      </p:to>
                                    </p:se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wipe(up)">
                                      <p:cBhvr>
                                        <p:cTn id="11" dur="500"/>
                                        <p:tgtEl>
                                          <p:spTgt spid="10"/>
                                        </p:tgtEl>
                                      </p:cBhvr>
                                    </p:animEffect>
                                  </p:childTnLst>
                                </p:cTn>
                              </p:par>
                              <p:par>
                                <p:cTn id="12" presetID="22" presetClass="entr" presetSubtype="1" fill="hold" grpId="0" nodeType="with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wipe(up)">
                                      <p:cBhvr>
                                        <p:cTn id="14" dur="500"/>
                                        <p:tgtEl>
                                          <p:spTgt spid="6"/>
                                        </p:tgtEl>
                                      </p:cBhvr>
                                    </p:animEffect>
                                  </p:childTnLst>
                                </p:cTn>
                              </p:par>
                            </p:childTnLst>
                          </p:cTn>
                        </p:par>
                        <p:par>
                          <p:cTn id="15" fill="hold">
                            <p:stCondLst>
                              <p:cond delay="1000"/>
                            </p:stCondLst>
                            <p:childTnLst>
                              <p:par>
                                <p:cTn id="16" presetID="10" presetClass="entr" presetSubtype="0" fill="hold" grpId="0" nodeType="after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fade">
                                      <p:cBhvr>
                                        <p:cTn id="18" dur="500"/>
                                        <p:tgtEl>
                                          <p:spTgt spid="17"/>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xit" presetSubtype="0" fill="hold" grpId="1" nodeType="clickEffect">
                                  <p:stCondLst>
                                    <p:cond delay="0"/>
                                  </p:stCondLst>
                                  <p:childTnLst>
                                    <p:animEffect transition="out" filter="fade">
                                      <p:cBhvr>
                                        <p:cTn id="22" dur="500"/>
                                        <p:tgtEl>
                                          <p:spTgt spid="17"/>
                                        </p:tgtEl>
                                      </p:cBhvr>
                                    </p:animEffect>
                                    <p:set>
                                      <p:cBhvr>
                                        <p:cTn id="23" dur="1" fill="hold">
                                          <p:stCondLst>
                                            <p:cond delay="499"/>
                                          </p:stCondLst>
                                        </p:cTn>
                                        <p:tgtEl>
                                          <p:spTgt spid="17"/>
                                        </p:tgtEl>
                                        <p:attrNameLst>
                                          <p:attrName>style.visibility</p:attrName>
                                        </p:attrNameLst>
                                      </p:cBhvr>
                                      <p:to>
                                        <p:strVal val="hidden"/>
                                      </p:to>
                                    </p:set>
                                  </p:childTnLst>
                                </p:cTn>
                              </p:par>
                            </p:childTnLst>
                          </p:cTn>
                        </p:par>
                        <p:par>
                          <p:cTn id="24" fill="hold">
                            <p:stCondLst>
                              <p:cond delay="500"/>
                            </p:stCondLst>
                            <p:childTnLst>
                              <p:par>
                                <p:cTn id="25" presetID="22" presetClass="entr" presetSubtype="1" fill="hold" grpId="0" nodeType="after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up)">
                                      <p:cBhvr>
                                        <p:cTn id="27" dur="500"/>
                                        <p:tgtEl>
                                          <p:spTgt spid="11"/>
                                        </p:tgtEl>
                                      </p:cBhvr>
                                    </p:animEffect>
                                  </p:childTnLst>
                                </p:cTn>
                              </p:par>
                              <p:par>
                                <p:cTn id="28" presetID="22" presetClass="entr" presetSubtype="1" fill="hold" grpId="0" nodeType="with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up)">
                                      <p:cBhvr>
                                        <p:cTn id="30" dur="500"/>
                                        <p:tgtEl>
                                          <p:spTgt spid="7"/>
                                        </p:tgtEl>
                                      </p:cBhvr>
                                    </p:animEffect>
                                  </p:childTnLst>
                                </p:cTn>
                              </p:par>
                            </p:childTnLst>
                          </p:cTn>
                        </p:par>
                        <p:par>
                          <p:cTn id="31" fill="hold">
                            <p:stCondLst>
                              <p:cond delay="1000"/>
                            </p:stCondLst>
                            <p:childTnLst>
                              <p:par>
                                <p:cTn id="32" presetID="10" presetClass="entr" presetSubtype="0" fill="hold" grpId="0" nodeType="afterEffect">
                                  <p:stCondLst>
                                    <p:cond delay="0"/>
                                  </p:stCondLst>
                                  <p:childTnLst>
                                    <p:set>
                                      <p:cBhvr>
                                        <p:cTn id="33" dur="1" fill="hold">
                                          <p:stCondLst>
                                            <p:cond delay="0"/>
                                          </p:stCondLst>
                                        </p:cTn>
                                        <p:tgtEl>
                                          <p:spTgt spid="18"/>
                                        </p:tgtEl>
                                        <p:attrNameLst>
                                          <p:attrName>style.visibility</p:attrName>
                                        </p:attrNameLst>
                                      </p:cBhvr>
                                      <p:to>
                                        <p:strVal val="visible"/>
                                      </p:to>
                                    </p:set>
                                    <p:animEffect transition="in" filter="fade">
                                      <p:cBhvr>
                                        <p:cTn id="34" dur="500"/>
                                        <p:tgtEl>
                                          <p:spTgt spid="18"/>
                                        </p:tgtEl>
                                      </p:cBhvr>
                                    </p:animEffect>
                                  </p:childTnLst>
                                </p:cTn>
                              </p:par>
                              <p:par>
                                <p:cTn id="35" presetID="10" presetClass="entr" presetSubtype="0" fill="hold" nodeType="withEffect">
                                  <p:stCondLst>
                                    <p:cond delay="0"/>
                                  </p:stCondLst>
                                  <p:childTnLst>
                                    <p:set>
                                      <p:cBhvr>
                                        <p:cTn id="36" dur="1" fill="hold">
                                          <p:stCondLst>
                                            <p:cond delay="0"/>
                                          </p:stCondLst>
                                        </p:cTn>
                                        <p:tgtEl>
                                          <p:spTgt spid="150531"/>
                                        </p:tgtEl>
                                        <p:attrNameLst>
                                          <p:attrName>style.visibility</p:attrName>
                                        </p:attrNameLst>
                                      </p:cBhvr>
                                      <p:to>
                                        <p:strVal val="visible"/>
                                      </p:to>
                                    </p:set>
                                    <p:animEffect transition="in" filter="fade">
                                      <p:cBhvr>
                                        <p:cTn id="37" dur="500"/>
                                        <p:tgtEl>
                                          <p:spTgt spid="150531"/>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xit" presetSubtype="0" fill="hold" grpId="1" nodeType="clickEffect">
                                  <p:stCondLst>
                                    <p:cond delay="0"/>
                                  </p:stCondLst>
                                  <p:childTnLst>
                                    <p:animEffect transition="out" filter="fade">
                                      <p:cBhvr>
                                        <p:cTn id="41" dur="500"/>
                                        <p:tgtEl>
                                          <p:spTgt spid="18"/>
                                        </p:tgtEl>
                                      </p:cBhvr>
                                    </p:animEffect>
                                    <p:set>
                                      <p:cBhvr>
                                        <p:cTn id="42" dur="1" fill="hold">
                                          <p:stCondLst>
                                            <p:cond delay="499"/>
                                          </p:stCondLst>
                                        </p:cTn>
                                        <p:tgtEl>
                                          <p:spTgt spid="18"/>
                                        </p:tgtEl>
                                        <p:attrNameLst>
                                          <p:attrName>style.visibility</p:attrName>
                                        </p:attrNameLst>
                                      </p:cBhvr>
                                      <p:to>
                                        <p:strVal val="hidden"/>
                                      </p:to>
                                    </p:set>
                                  </p:childTnLst>
                                </p:cTn>
                              </p:par>
                            </p:childTnLst>
                          </p:cTn>
                        </p:par>
                        <p:par>
                          <p:cTn id="43" fill="hold">
                            <p:stCondLst>
                              <p:cond delay="500"/>
                            </p:stCondLst>
                            <p:childTnLst>
                              <p:par>
                                <p:cTn id="44" presetID="22" presetClass="entr" presetSubtype="1" fill="hold" grpId="0" nodeType="afterEffect">
                                  <p:stCondLst>
                                    <p:cond delay="0"/>
                                  </p:stCondLst>
                                  <p:childTnLst>
                                    <p:set>
                                      <p:cBhvr>
                                        <p:cTn id="45" dur="1" fill="hold">
                                          <p:stCondLst>
                                            <p:cond delay="0"/>
                                          </p:stCondLst>
                                        </p:cTn>
                                        <p:tgtEl>
                                          <p:spTgt spid="12"/>
                                        </p:tgtEl>
                                        <p:attrNameLst>
                                          <p:attrName>style.visibility</p:attrName>
                                        </p:attrNameLst>
                                      </p:cBhvr>
                                      <p:to>
                                        <p:strVal val="visible"/>
                                      </p:to>
                                    </p:set>
                                    <p:animEffect transition="in" filter="wipe(up)">
                                      <p:cBhvr>
                                        <p:cTn id="46" dur="500"/>
                                        <p:tgtEl>
                                          <p:spTgt spid="12"/>
                                        </p:tgtEl>
                                      </p:cBhvr>
                                    </p:animEffect>
                                  </p:childTnLst>
                                </p:cTn>
                              </p:par>
                              <p:par>
                                <p:cTn id="47" presetID="22" presetClass="entr" presetSubtype="1"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wipe(up)">
                                      <p:cBhvr>
                                        <p:cTn id="49" dur="500"/>
                                        <p:tgtEl>
                                          <p:spTgt spid="8"/>
                                        </p:tgtEl>
                                      </p:cBhvr>
                                    </p:animEffect>
                                  </p:childTnLst>
                                </p:cTn>
                              </p:par>
                            </p:childTnLst>
                          </p:cTn>
                        </p:par>
                        <p:par>
                          <p:cTn id="50" fill="hold">
                            <p:stCondLst>
                              <p:cond delay="1000"/>
                            </p:stCondLst>
                            <p:childTnLst>
                              <p:par>
                                <p:cTn id="51" presetID="10" presetClass="entr" presetSubtype="0" fill="hold" grpId="0" nodeType="after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fade">
                                      <p:cBhvr>
                                        <p:cTn id="53" dur="500"/>
                                        <p:tgtEl>
                                          <p:spTgt spid="19"/>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xit" presetSubtype="0" fill="hold" grpId="1" nodeType="clickEffect">
                                  <p:stCondLst>
                                    <p:cond delay="0"/>
                                  </p:stCondLst>
                                  <p:childTnLst>
                                    <p:animEffect transition="out" filter="fade">
                                      <p:cBhvr>
                                        <p:cTn id="57" dur="500"/>
                                        <p:tgtEl>
                                          <p:spTgt spid="19"/>
                                        </p:tgtEl>
                                      </p:cBhvr>
                                    </p:animEffect>
                                    <p:set>
                                      <p:cBhvr>
                                        <p:cTn id="58" dur="1" fill="hold">
                                          <p:stCondLst>
                                            <p:cond delay="499"/>
                                          </p:stCondLst>
                                        </p:cTn>
                                        <p:tgtEl>
                                          <p:spTgt spid="19"/>
                                        </p:tgtEl>
                                        <p:attrNameLst>
                                          <p:attrName>style.visibility</p:attrName>
                                        </p:attrNameLst>
                                      </p:cBhvr>
                                      <p:to>
                                        <p:strVal val="hidden"/>
                                      </p:to>
                                    </p:set>
                                  </p:childTnLst>
                                </p:cTn>
                              </p:par>
                            </p:childTnLst>
                          </p:cTn>
                        </p:par>
                        <p:par>
                          <p:cTn id="59" fill="hold">
                            <p:stCondLst>
                              <p:cond delay="500"/>
                            </p:stCondLst>
                            <p:childTnLst>
                              <p:par>
                                <p:cTn id="60" presetID="22" presetClass="entr" presetSubtype="1" fill="hold" grpId="0"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wipe(up)">
                                      <p:cBhvr>
                                        <p:cTn id="62" dur="500"/>
                                        <p:tgtEl>
                                          <p:spTgt spid="13"/>
                                        </p:tgtEl>
                                      </p:cBhvr>
                                    </p:animEffect>
                                  </p:childTnLst>
                                </p:cTn>
                              </p:par>
                              <p:par>
                                <p:cTn id="63" presetID="22" presetClass="entr" presetSubtype="1" fill="hold" grpId="0" nodeType="withEffect">
                                  <p:stCondLst>
                                    <p:cond delay="0"/>
                                  </p:stCondLst>
                                  <p:childTnLst>
                                    <p:set>
                                      <p:cBhvr>
                                        <p:cTn id="64" dur="1" fill="hold">
                                          <p:stCondLst>
                                            <p:cond delay="0"/>
                                          </p:stCondLst>
                                        </p:cTn>
                                        <p:tgtEl>
                                          <p:spTgt spid="9"/>
                                        </p:tgtEl>
                                        <p:attrNameLst>
                                          <p:attrName>style.visibility</p:attrName>
                                        </p:attrNameLst>
                                      </p:cBhvr>
                                      <p:to>
                                        <p:strVal val="visible"/>
                                      </p:to>
                                    </p:set>
                                    <p:animEffect transition="in" filter="wipe(up)">
                                      <p:cBhvr>
                                        <p:cTn id="65" dur="500"/>
                                        <p:tgtEl>
                                          <p:spTgt spid="9"/>
                                        </p:tgtEl>
                                      </p:cBhvr>
                                    </p:animEffect>
                                  </p:childTnLst>
                                </p:cTn>
                              </p:par>
                            </p:childTnLst>
                          </p:cTn>
                        </p:par>
                        <p:par>
                          <p:cTn id="66" fill="hold">
                            <p:stCondLst>
                              <p:cond delay="1000"/>
                            </p:stCondLst>
                            <p:childTnLst>
                              <p:par>
                                <p:cTn id="67" presetID="10" presetClass="entr" presetSubtype="0" fill="hold" grpId="0" nodeType="afterEffect">
                                  <p:stCondLst>
                                    <p:cond delay="0"/>
                                  </p:stCondLst>
                                  <p:childTnLst>
                                    <p:set>
                                      <p:cBhvr>
                                        <p:cTn id="68" dur="1" fill="hold">
                                          <p:stCondLst>
                                            <p:cond delay="0"/>
                                          </p:stCondLst>
                                        </p:cTn>
                                        <p:tgtEl>
                                          <p:spTgt spid="20"/>
                                        </p:tgtEl>
                                        <p:attrNameLst>
                                          <p:attrName>style.visibility</p:attrName>
                                        </p:attrNameLst>
                                      </p:cBhvr>
                                      <p:to>
                                        <p:strVal val="visible"/>
                                      </p:to>
                                    </p:set>
                                    <p:animEffect transition="in" filter="fade">
                                      <p:cBhvr>
                                        <p:cTn id="69"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9" grpId="0" animBg="1"/>
      <p:bldP spid="10" grpId="0" animBg="1"/>
      <p:bldP spid="11" grpId="0" animBg="1"/>
      <p:bldP spid="12" grpId="0" animBg="1"/>
      <p:bldP spid="13" grpId="0" animBg="1"/>
      <p:bldP spid="16" grpId="0" animBg="1"/>
      <p:bldP spid="17" grpId="0" animBg="1"/>
      <p:bldP spid="17" grpId="1" animBg="1"/>
      <p:bldP spid="18" grpId="0" animBg="1"/>
      <p:bldP spid="18" grpId="1" animBg="1"/>
      <p:bldP spid="19" grpId="0" animBg="1"/>
      <p:bldP spid="19" grpId="1" animBg="1"/>
      <p:bldP spid="20" grpId="0" animBg="1"/>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 name="Rectangle 13"/>
          <p:cNvSpPr>
            <a:spLocks noChangeArrowheads="1"/>
          </p:cNvSpPr>
          <p:nvPr/>
        </p:nvSpPr>
        <p:spPr bwMode="auto">
          <a:xfrm>
            <a:off x="2135188" y="2667000"/>
            <a:ext cx="3600450" cy="36004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4" name="Group 9"/>
          <p:cNvGrpSpPr>
            <a:grpSpLocks/>
          </p:cNvGrpSpPr>
          <p:nvPr/>
        </p:nvGrpSpPr>
        <p:grpSpPr bwMode="auto">
          <a:xfrm>
            <a:off x="2135188" y="2667001"/>
            <a:ext cx="3600450" cy="2881313"/>
            <a:chOff x="385" y="1366"/>
            <a:chExt cx="2268" cy="1815"/>
          </a:xfrm>
        </p:grpSpPr>
        <p:sp>
          <p:nvSpPr>
            <p:cNvPr id="226" name="Rectangle 10"/>
            <p:cNvSpPr>
              <a:spLocks noChangeArrowheads="1"/>
            </p:cNvSpPr>
            <p:nvPr/>
          </p:nvSpPr>
          <p:spPr bwMode="auto">
            <a:xfrm>
              <a:off x="385" y="1366"/>
              <a:ext cx="2268" cy="1588"/>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27" name="Line 11"/>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grpSp>
        <p:nvGrpSpPr>
          <p:cNvPr id="5" name="Group 6"/>
          <p:cNvGrpSpPr>
            <a:grpSpLocks/>
          </p:cNvGrpSpPr>
          <p:nvPr/>
        </p:nvGrpSpPr>
        <p:grpSpPr bwMode="auto">
          <a:xfrm>
            <a:off x="2135188" y="2667001"/>
            <a:ext cx="3600450" cy="2339975"/>
            <a:chOff x="385" y="1366"/>
            <a:chExt cx="2268" cy="1474"/>
          </a:xfrm>
        </p:grpSpPr>
        <p:sp>
          <p:nvSpPr>
            <p:cNvPr id="214" name="Rectangle 7"/>
            <p:cNvSpPr>
              <a:spLocks noChangeArrowheads="1"/>
            </p:cNvSpPr>
            <p:nvPr/>
          </p:nvSpPr>
          <p:spPr bwMode="auto">
            <a:xfrm>
              <a:off x="385" y="1366"/>
              <a:ext cx="2268" cy="1134"/>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15" name="Line 8"/>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3"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62" name="Rectangle 61"/>
          <p:cNvSpPr/>
          <p:nvPr/>
        </p:nvSpPr>
        <p:spPr>
          <a:xfrm>
            <a:off x="3135093" y="1643050"/>
            <a:ext cx="6149440" cy="1077218"/>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1, </a:t>
            </a:r>
          </a:p>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Enable Shadow Paging</a:t>
            </a:r>
          </a:p>
        </p:txBody>
      </p:sp>
      <p:sp>
        <p:nvSpPr>
          <p:cNvPr id="145" name="Rectangle 16"/>
          <p:cNvSpPr>
            <a:spLocks noChangeArrowheads="1"/>
          </p:cNvSpPr>
          <p:nvPr/>
        </p:nvSpPr>
        <p:spPr bwMode="auto">
          <a:xfrm>
            <a:off x="2493963" y="3746500"/>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7" name="Rectangle 18"/>
          <p:cNvSpPr>
            <a:spLocks noChangeArrowheads="1"/>
          </p:cNvSpPr>
          <p:nvPr/>
        </p:nvSpPr>
        <p:spPr bwMode="auto">
          <a:xfrm>
            <a:off x="249396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8" name="Rectangle 19"/>
          <p:cNvSpPr>
            <a:spLocks noChangeArrowheads="1"/>
          </p:cNvSpPr>
          <p:nvPr/>
        </p:nvSpPr>
        <p:spPr bwMode="auto">
          <a:xfrm>
            <a:off x="3573463" y="4465638"/>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9" name="Rectangle 20"/>
          <p:cNvSpPr>
            <a:spLocks noChangeArrowheads="1"/>
          </p:cNvSpPr>
          <p:nvPr/>
        </p:nvSpPr>
        <p:spPr bwMode="auto">
          <a:xfrm>
            <a:off x="4294188" y="41052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0" name="Rectangle 21"/>
          <p:cNvSpPr>
            <a:spLocks noChangeArrowheads="1"/>
          </p:cNvSpPr>
          <p:nvPr/>
        </p:nvSpPr>
        <p:spPr bwMode="auto">
          <a:xfrm>
            <a:off x="5014913" y="44672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1" name="Rectangle 22"/>
          <p:cNvSpPr>
            <a:spLocks noChangeArrowheads="1"/>
          </p:cNvSpPr>
          <p:nvPr/>
        </p:nvSpPr>
        <p:spPr bwMode="auto">
          <a:xfrm>
            <a:off x="501491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2" name="Rectangle 23"/>
          <p:cNvSpPr>
            <a:spLocks noChangeArrowheads="1"/>
          </p:cNvSpPr>
          <p:nvPr/>
        </p:nvSpPr>
        <p:spPr bwMode="auto">
          <a:xfrm>
            <a:off x="4654551" y="3384550"/>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3" name="Rectangle 24"/>
          <p:cNvSpPr>
            <a:spLocks noChangeArrowheads="1"/>
          </p:cNvSpPr>
          <p:nvPr/>
        </p:nvSpPr>
        <p:spPr bwMode="auto">
          <a:xfrm>
            <a:off x="3933826" y="5545138"/>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4" name="Rectangle 25"/>
          <p:cNvSpPr>
            <a:spLocks noChangeArrowheads="1"/>
          </p:cNvSpPr>
          <p:nvPr/>
        </p:nvSpPr>
        <p:spPr bwMode="auto">
          <a:xfrm>
            <a:off x="3933826" y="48244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2" name="Rectangle 2"/>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6" name="Group 31"/>
          <p:cNvGrpSpPr>
            <a:grpSpLocks/>
          </p:cNvGrpSpPr>
          <p:nvPr/>
        </p:nvGrpSpPr>
        <p:grpSpPr bwMode="auto">
          <a:xfrm>
            <a:off x="6456363" y="2667001"/>
            <a:ext cx="3600450" cy="2881313"/>
            <a:chOff x="385" y="1366"/>
            <a:chExt cx="2268" cy="1815"/>
          </a:xfrm>
        </p:grpSpPr>
        <p:sp>
          <p:nvSpPr>
            <p:cNvPr id="229" name="Rectangle 32"/>
            <p:cNvSpPr>
              <a:spLocks noChangeArrowheads="1"/>
            </p:cNvSpPr>
            <p:nvPr/>
          </p:nvSpPr>
          <p:spPr bwMode="auto">
            <a:xfrm>
              <a:off x="385" y="1366"/>
              <a:ext cx="2268" cy="1588"/>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30" name="Line 33"/>
            <p:cNvSpPr>
              <a:spLocks noChangeShapeType="1"/>
            </p:cNvSpPr>
            <p:nvPr/>
          </p:nvSpPr>
          <p:spPr bwMode="auto">
            <a:xfrm>
              <a:off x="1519" y="2954"/>
              <a:ext cx="1" cy="227"/>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grpSp>
        <p:nvGrpSpPr>
          <p:cNvPr id="7" name="Group 22"/>
          <p:cNvGrpSpPr>
            <a:grpSpLocks/>
          </p:cNvGrpSpPr>
          <p:nvPr/>
        </p:nvGrpSpPr>
        <p:grpSpPr bwMode="auto">
          <a:xfrm>
            <a:off x="6456363" y="2667001"/>
            <a:ext cx="3600450" cy="2339975"/>
            <a:chOff x="385" y="1366"/>
            <a:chExt cx="2268" cy="1474"/>
          </a:xfrm>
        </p:grpSpPr>
        <p:sp>
          <p:nvSpPr>
            <p:cNvPr id="217" name="Rectangle 23"/>
            <p:cNvSpPr>
              <a:spLocks noChangeArrowheads="1"/>
            </p:cNvSpPr>
            <p:nvPr/>
          </p:nvSpPr>
          <p:spPr bwMode="auto">
            <a:xfrm>
              <a:off x="385" y="1366"/>
              <a:ext cx="2268" cy="1134"/>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18" name="Line 24"/>
            <p:cNvSpPr>
              <a:spLocks noChangeShapeType="1"/>
            </p:cNvSpPr>
            <p:nvPr/>
          </p:nvSpPr>
          <p:spPr bwMode="auto">
            <a:xfrm>
              <a:off x="1519" y="250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84" name="Rectangle 27"/>
          <p:cNvSpPr>
            <a:spLocks noChangeArrowheads="1"/>
          </p:cNvSpPr>
          <p:nvPr/>
        </p:nvSpPr>
        <p:spPr bwMode="auto">
          <a:xfrm>
            <a:off x="6815138" y="3746500"/>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6" name="Rectangle 29"/>
          <p:cNvSpPr>
            <a:spLocks noChangeArrowheads="1"/>
          </p:cNvSpPr>
          <p:nvPr/>
        </p:nvSpPr>
        <p:spPr bwMode="auto">
          <a:xfrm>
            <a:off x="681513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7" name="Rectangle 30"/>
          <p:cNvSpPr>
            <a:spLocks noChangeArrowheads="1"/>
          </p:cNvSpPr>
          <p:nvPr/>
        </p:nvSpPr>
        <p:spPr bwMode="auto">
          <a:xfrm>
            <a:off x="7894638" y="446563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8" name="Rectangle 31"/>
          <p:cNvSpPr>
            <a:spLocks noChangeArrowheads="1"/>
          </p:cNvSpPr>
          <p:nvPr/>
        </p:nvSpPr>
        <p:spPr bwMode="auto">
          <a:xfrm>
            <a:off x="8615363" y="41052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9" name="Rectangle 32"/>
          <p:cNvSpPr>
            <a:spLocks noChangeArrowheads="1"/>
          </p:cNvSpPr>
          <p:nvPr/>
        </p:nvSpPr>
        <p:spPr bwMode="auto">
          <a:xfrm>
            <a:off x="9336088" y="44672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0" name="Rectangle 33"/>
          <p:cNvSpPr>
            <a:spLocks noChangeArrowheads="1"/>
          </p:cNvSpPr>
          <p:nvPr/>
        </p:nvSpPr>
        <p:spPr bwMode="auto">
          <a:xfrm>
            <a:off x="933608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2" name="Rectangle 35"/>
          <p:cNvSpPr>
            <a:spLocks noChangeArrowheads="1"/>
          </p:cNvSpPr>
          <p:nvPr/>
        </p:nvSpPr>
        <p:spPr bwMode="auto">
          <a:xfrm>
            <a:off x="8255001" y="554513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3" name="Rectangle 36"/>
          <p:cNvSpPr>
            <a:spLocks noChangeArrowheads="1"/>
          </p:cNvSpPr>
          <p:nvPr/>
        </p:nvSpPr>
        <p:spPr bwMode="auto">
          <a:xfrm>
            <a:off x="8255001" y="48244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4" name="Rectangle 4"/>
          <p:cNvSpPr>
            <a:spLocks noChangeArrowheads="1"/>
          </p:cNvSpPr>
          <p:nvPr/>
        </p:nvSpPr>
        <p:spPr bwMode="auto">
          <a:xfrm>
            <a:off x="6456363" y="2667000"/>
            <a:ext cx="3600450" cy="3600450"/>
          </a:xfrm>
          <a:prstGeom prst="rect">
            <a:avLst/>
          </a:prstGeom>
          <a:noFill/>
          <a:ln w="38100" algn="ctr">
            <a:solidFill>
              <a:schemeClr val="tx1"/>
            </a:solidFill>
            <a:miter lim="800000"/>
            <a:headEnd/>
            <a:tailEnd/>
          </a:ln>
        </p:spPr>
        <p:txBody>
          <a:bodyPr wrap="none" anchor="ctr"/>
          <a:lstStyle/>
          <a:p>
            <a:endParaRPr lang="en-US"/>
          </a:p>
        </p:txBody>
      </p:sp>
      <p:grpSp>
        <p:nvGrpSpPr>
          <p:cNvPr id="8" name="Group 14"/>
          <p:cNvGrpSpPr>
            <a:grpSpLocks/>
          </p:cNvGrpSpPr>
          <p:nvPr/>
        </p:nvGrpSpPr>
        <p:grpSpPr bwMode="auto">
          <a:xfrm>
            <a:off x="6456363" y="2667001"/>
            <a:ext cx="3600450" cy="1260475"/>
            <a:chOff x="385" y="1366"/>
            <a:chExt cx="2268" cy="794"/>
          </a:xfrm>
        </p:grpSpPr>
        <p:sp>
          <p:nvSpPr>
            <p:cNvPr id="205" name="Rectangle 15"/>
            <p:cNvSpPr>
              <a:spLocks noChangeArrowheads="1"/>
            </p:cNvSpPr>
            <p:nvPr/>
          </p:nvSpPr>
          <p:spPr bwMode="auto">
            <a:xfrm>
              <a:off x="385" y="1366"/>
              <a:ext cx="2268" cy="454"/>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06" name="Line 16"/>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83" name="Rectangle 26"/>
          <p:cNvSpPr>
            <a:spLocks noChangeArrowheads="1"/>
          </p:cNvSpPr>
          <p:nvPr/>
        </p:nvSpPr>
        <p:spPr bwMode="auto">
          <a:xfrm>
            <a:off x="8615363" y="302418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85" name="Rectangle 28"/>
          <p:cNvSpPr>
            <a:spLocks noChangeArrowheads="1"/>
          </p:cNvSpPr>
          <p:nvPr/>
        </p:nvSpPr>
        <p:spPr bwMode="auto">
          <a:xfrm>
            <a:off x="7175501" y="302418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91" name="Rectangle 34"/>
          <p:cNvSpPr>
            <a:spLocks noChangeArrowheads="1"/>
          </p:cNvSpPr>
          <p:nvPr/>
        </p:nvSpPr>
        <p:spPr bwMode="auto">
          <a:xfrm>
            <a:off x="8975726" y="3384550"/>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9" name="Group 3"/>
          <p:cNvGrpSpPr>
            <a:grpSpLocks/>
          </p:cNvGrpSpPr>
          <p:nvPr/>
        </p:nvGrpSpPr>
        <p:grpSpPr bwMode="auto">
          <a:xfrm>
            <a:off x="2135188" y="2667001"/>
            <a:ext cx="3600450" cy="1260475"/>
            <a:chOff x="385" y="1366"/>
            <a:chExt cx="2268" cy="794"/>
          </a:xfrm>
        </p:grpSpPr>
        <p:sp>
          <p:nvSpPr>
            <p:cNvPr id="202" name="Rectangle 4"/>
            <p:cNvSpPr>
              <a:spLocks noChangeArrowheads="1"/>
            </p:cNvSpPr>
            <p:nvPr/>
          </p:nvSpPr>
          <p:spPr bwMode="auto">
            <a:xfrm>
              <a:off x="385" y="1366"/>
              <a:ext cx="2268" cy="454"/>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03" name="Line 5"/>
            <p:cNvSpPr>
              <a:spLocks noChangeShapeType="1"/>
            </p:cNvSpPr>
            <p:nvPr/>
          </p:nvSpPr>
          <p:spPr bwMode="auto">
            <a:xfrm>
              <a:off x="1519" y="1820"/>
              <a:ext cx="0" cy="340"/>
            </a:xfrm>
            <a:prstGeom prst="line">
              <a:avLst/>
            </a:prstGeom>
            <a:noFill/>
            <a:ln w="38100">
              <a:solidFill>
                <a:srgbClr val="000000"/>
              </a:solidFill>
              <a:round/>
              <a:headEnd/>
              <a:tailEnd type="triangle" w="med" len="med"/>
            </a:ln>
          </p:spPr>
          <p:txBody>
            <a:bodyPr/>
            <a:lstStyle/>
            <a:p>
              <a:pPr>
                <a:defRPr/>
              </a:pPr>
              <a:endParaRPr lang="en-US" kern="0">
                <a:solidFill>
                  <a:sysClr val="windowText" lastClr="000000"/>
                </a:solidFill>
              </a:endParaRPr>
            </a:p>
          </p:txBody>
        </p:sp>
      </p:grpSp>
      <p:sp>
        <p:nvSpPr>
          <p:cNvPr id="144" name="Rectangle 15"/>
          <p:cNvSpPr>
            <a:spLocks noChangeArrowheads="1"/>
          </p:cNvSpPr>
          <p:nvPr/>
        </p:nvSpPr>
        <p:spPr bwMode="auto">
          <a:xfrm>
            <a:off x="4294188" y="3024188"/>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6" name="Rectangle 17"/>
          <p:cNvSpPr>
            <a:spLocks noChangeArrowheads="1"/>
          </p:cNvSpPr>
          <p:nvPr/>
        </p:nvSpPr>
        <p:spPr bwMode="auto">
          <a:xfrm>
            <a:off x="2854326" y="3024188"/>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231" name="TextBox 230"/>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232" name="TextBox 231"/>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112903283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500"/>
                                        <p:tgtEl>
                                          <p:spTgt spid="9"/>
                                        </p:tgtEl>
                                      </p:cBhvr>
                                    </p:animEffect>
                                  </p:childTnLst>
                                </p:cTn>
                              </p:par>
                              <p:par>
                                <p:cTn id="8" presetID="22" presetClass="entr" presetSubtype="1" fill="hold"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wipe(up)">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7"/>
                                        </p:tgtEl>
                                        <p:attrNameLst>
                                          <p:attrName>style.visibility</p:attrName>
                                        </p:attrNameLst>
                                      </p:cBhvr>
                                      <p:to>
                                        <p:strVal val="visible"/>
                                      </p:to>
                                    </p:set>
                                    <p:animEffect transition="in" filter="fade">
                                      <p:cBhvr>
                                        <p:cTn id="13" dur="500"/>
                                        <p:tgtEl>
                                          <p:spTgt spid="147"/>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3"/>
                                        </p:tgtEl>
                                        <p:attrNameLst>
                                          <p:attrName>style.visibility</p:attrName>
                                        </p:attrNameLst>
                                      </p:cBhvr>
                                      <p:to>
                                        <p:strVal val="visible"/>
                                      </p:to>
                                    </p:set>
                                    <p:animEffect transition="in" filter="fade">
                                      <p:cBhvr>
                                        <p:cTn id="16" dur="500"/>
                                        <p:tgtEl>
                                          <p:spTgt spid="15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48"/>
                                        </p:tgtEl>
                                        <p:attrNameLst>
                                          <p:attrName>style.visibility</p:attrName>
                                        </p:attrNameLst>
                                      </p:cBhvr>
                                      <p:to>
                                        <p:strVal val="visible"/>
                                      </p:to>
                                    </p:set>
                                    <p:animEffect transition="in" filter="fade">
                                      <p:cBhvr>
                                        <p:cTn id="19" dur="500"/>
                                        <p:tgtEl>
                                          <p:spTgt spid="148"/>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50"/>
                                        </p:tgtEl>
                                        <p:attrNameLst>
                                          <p:attrName>style.visibility</p:attrName>
                                        </p:attrNameLst>
                                      </p:cBhvr>
                                      <p:to>
                                        <p:strVal val="visible"/>
                                      </p:to>
                                    </p:set>
                                    <p:animEffect transition="in" filter="fade">
                                      <p:cBhvr>
                                        <p:cTn id="22" dur="500"/>
                                        <p:tgtEl>
                                          <p:spTgt spid="15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xit" presetSubtype="1" fill="hold" nodeType="clickEffect">
                                  <p:stCondLst>
                                    <p:cond delay="0"/>
                                  </p:stCondLst>
                                  <p:childTnLst>
                                    <p:animEffect transition="out" filter="wipe(up)">
                                      <p:cBhvr>
                                        <p:cTn id="26" dur="500"/>
                                        <p:tgtEl>
                                          <p:spTgt spid="9"/>
                                        </p:tgtEl>
                                      </p:cBhvr>
                                    </p:animEffect>
                                    <p:set>
                                      <p:cBhvr>
                                        <p:cTn id="27" dur="1" fill="hold">
                                          <p:stCondLst>
                                            <p:cond delay="499"/>
                                          </p:stCondLst>
                                        </p:cTn>
                                        <p:tgtEl>
                                          <p:spTgt spid="9"/>
                                        </p:tgtEl>
                                        <p:attrNameLst>
                                          <p:attrName>style.visibility</p:attrName>
                                        </p:attrNameLst>
                                      </p:cBhvr>
                                      <p:to>
                                        <p:strVal val="hidden"/>
                                      </p:to>
                                    </p:set>
                                  </p:childTnLst>
                                </p:cTn>
                              </p:par>
                              <p:par>
                                <p:cTn id="28" presetID="22" presetClass="exit" presetSubtype="1" fill="hold" nodeType="withEffect">
                                  <p:stCondLst>
                                    <p:cond delay="0"/>
                                  </p:stCondLst>
                                  <p:childTnLst>
                                    <p:animEffect transition="out" filter="wipe(up)">
                                      <p:cBhvr>
                                        <p:cTn id="29" dur="500"/>
                                        <p:tgtEl>
                                          <p:spTgt spid="8"/>
                                        </p:tgtEl>
                                      </p:cBhvr>
                                    </p:animEffect>
                                    <p:set>
                                      <p:cBhvr>
                                        <p:cTn id="30" dur="1" fill="hold">
                                          <p:stCondLst>
                                            <p:cond delay="499"/>
                                          </p:stCondLst>
                                        </p:cTn>
                                        <p:tgtEl>
                                          <p:spTgt spid="8"/>
                                        </p:tgtEl>
                                        <p:attrNameLst>
                                          <p:attrName>style.visibility</p:attrName>
                                        </p:attrNameLst>
                                      </p:cBhvr>
                                      <p:to>
                                        <p:strVal val="hidden"/>
                                      </p:to>
                                    </p:set>
                                  </p:childTnLst>
                                </p:cTn>
                              </p:par>
                              <p:par>
                                <p:cTn id="31" presetID="22" presetClass="entr" presetSubtype="1" fill="hold" nodeType="withEffect">
                                  <p:stCondLst>
                                    <p:cond delay="0"/>
                                  </p:stCondLst>
                                  <p:childTnLst>
                                    <p:set>
                                      <p:cBhvr>
                                        <p:cTn id="32" dur="1" fill="hold">
                                          <p:stCondLst>
                                            <p:cond delay="0"/>
                                          </p:stCondLst>
                                        </p:cTn>
                                        <p:tgtEl>
                                          <p:spTgt spid="5"/>
                                        </p:tgtEl>
                                        <p:attrNameLst>
                                          <p:attrName>style.visibility</p:attrName>
                                        </p:attrNameLst>
                                      </p:cBhvr>
                                      <p:to>
                                        <p:strVal val="visible"/>
                                      </p:to>
                                    </p:set>
                                    <p:animEffect transition="in" filter="wipe(up)">
                                      <p:cBhvr>
                                        <p:cTn id="33" dur="500"/>
                                        <p:tgtEl>
                                          <p:spTgt spid="5"/>
                                        </p:tgtEl>
                                      </p:cBhvr>
                                    </p:animEffect>
                                  </p:childTnLst>
                                </p:cTn>
                              </p:par>
                              <p:par>
                                <p:cTn id="34" presetID="22" presetClass="entr" presetSubtype="1" fill="hold"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wipe(up)">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44"/>
                                        </p:tgtEl>
                                        <p:attrNameLst>
                                          <p:attrName>style.visibility</p:attrName>
                                        </p:attrNameLst>
                                      </p:cBhvr>
                                      <p:to>
                                        <p:strVal val="visible"/>
                                      </p:to>
                                    </p:set>
                                    <p:animEffect transition="in" filter="fade">
                                      <p:cBhvr>
                                        <p:cTn id="39" dur="500"/>
                                        <p:tgtEl>
                                          <p:spTgt spid="144"/>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145"/>
                                        </p:tgtEl>
                                        <p:attrNameLst>
                                          <p:attrName>style.visibility</p:attrName>
                                        </p:attrNameLst>
                                      </p:cBhvr>
                                      <p:to>
                                        <p:strVal val="visible"/>
                                      </p:to>
                                    </p:set>
                                    <p:animEffect transition="in" filter="fade">
                                      <p:cBhvr>
                                        <p:cTn id="42" dur="500"/>
                                        <p:tgtEl>
                                          <p:spTgt spid="145"/>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84"/>
                                        </p:tgtEl>
                                        <p:attrNameLst>
                                          <p:attrName>style.visibility</p:attrName>
                                        </p:attrNameLst>
                                      </p:cBhvr>
                                      <p:to>
                                        <p:strVal val="visible"/>
                                      </p:to>
                                    </p:set>
                                    <p:animEffect transition="in" filter="fade">
                                      <p:cBhvr>
                                        <p:cTn id="45" dur="500"/>
                                        <p:tgtEl>
                                          <p:spTgt spid="184"/>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83"/>
                                        </p:tgtEl>
                                        <p:attrNameLst>
                                          <p:attrName>style.visibility</p:attrName>
                                        </p:attrNameLst>
                                      </p:cBhvr>
                                      <p:to>
                                        <p:strVal val="visible"/>
                                      </p:to>
                                    </p:set>
                                    <p:animEffect transition="in" filter="fade">
                                      <p:cBhvr>
                                        <p:cTn id="48" dur="500"/>
                                        <p:tgtEl>
                                          <p:spTgt spid="183"/>
                                        </p:tgtEl>
                                      </p:cBhvr>
                                    </p:animEffect>
                                  </p:childTnLst>
                                </p:cTn>
                              </p:par>
                              <p:par>
                                <p:cTn id="49" presetID="10" presetClass="entr" presetSubtype="0" fill="hold" grpId="0" nodeType="withEffect">
                                  <p:stCondLst>
                                    <p:cond delay="0"/>
                                  </p:stCondLst>
                                  <p:childTnLst>
                                    <p:set>
                                      <p:cBhvr>
                                        <p:cTn id="50" dur="1" fill="hold">
                                          <p:stCondLst>
                                            <p:cond delay="0"/>
                                          </p:stCondLst>
                                        </p:cTn>
                                        <p:tgtEl>
                                          <p:spTgt spid="151"/>
                                        </p:tgtEl>
                                        <p:attrNameLst>
                                          <p:attrName>style.visibility</p:attrName>
                                        </p:attrNameLst>
                                      </p:cBhvr>
                                      <p:to>
                                        <p:strVal val="visible"/>
                                      </p:to>
                                    </p:set>
                                    <p:animEffect transition="in" filter="fade">
                                      <p:cBhvr>
                                        <p:cTn id="51" dur="500"/>
                                        <p:tgtEl>
                                          <p:spTgt spid="151"/>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xit" presetSubtype="1" fill="hold" nodeType="clickEffect">
                                  <p:stCondLst>
                                    <p:cond delay="0"/>
                                  </p:stCondLst>
                                  <p:childTnLst>
                                    <p:animEffect transition="out" filter="wipe(up)">
                                      <p:cBhvr>
                                        <p:cTn id="55" dur="500"/>
                                        <p:tgtEl>
                                          <p:spTgt spid="5"/>
                                        </p:tgtEl>
                                      </p:cBhvr>
                                    </p:animEffect>
                                    <p:set>
                                      <p:cBhvr>
                                        <p:cTn id="56" dur="1" fill="hold">
                                          <p:stCondLst>
                                            <p:cond delay="499"/>
                                          </p:stCondLst>
                                        </p:cTn>
                                        <p:tgtEl>
                                          <p:spTgt spid="5"/>
                                        </p:tgtEl>
                                        <p:attrNameLst>
                                          <p:attrName>style.visibility</p:attrName>
                                        </p:attrNameLst>
                                      </p:cBhvr>
                                      <p:to>
                                        <p:strVal val="hidden"/>
                                      </p:to>
                                    </p:set>
                                  </p:childTnLst>
                                </p:cTn>
                              </p:par>
                              <p:par>
                                <p:cTn id="57" presetID="22" presetClass="exit" presetSubtype="1" fill="hold" nodeType="withEffect">
                                  <p:stCondLst>
                                    <p:cond delay="0"/>
                                  </p:stCondLst>
                                  <p:childTnLst>
                                    <p:animEffect transition="out" filter="wipe(up)">
                                      <p:cBhvr>
                                        <p:cTn id="58" dur="500"/>
                                        <p:tgtEl>
                                          <p:spTgt spid="7"/>
                                        </p:tgtEl>
                                      </p:cBhvr>
                                    </p:animEffect>
                                    <p:set>
                                      <p:cBhvr>
                                        <p:cTn id="59" dur="1" fill="hold">
                                          <p:stCondLst>
                                            <p:cond delay="499"/>
                                          </p:stCondLst>
                                        </p:cTn>
                                        <p:tgtEl>
                                          <p:spTgt spid="7"/>
                                        </p:tgtEl>
                                        <p:attrNameLst>
                                          <p:attrName>style.visibility</p:attrName>
                                        </p:attrNameLst>
                                      </p:cBhvr>
                                      <p:to>
                                        <p:strVal val="hidden"/>
                                      </p:to>
                                    </p:set>
                                  </p:childTnLst>
                                </p:cTn>
                              </p:par>
                              <p:par>
                                <p:cTn id="60" presetID="22" presetClass="entr" presetSubtype="1" fill="hold" nodeType="with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wipe(up)">
                                      <p:cBhvr>
                                        <p:cTn id="62" dur="500"/>
                                        <p:tgtEl>
                                          <p:spTgt spid="4"/>
                                        </p:tgtEl>
                                      </p:cBhvr>
                                    </p:animEffect>
                                  </p:childTnLst>
                                </p:cTn>
                              </p:par>
                              <p:par>
                                <p:cTn id="63" presetID="22" presetClass="entr" presetSubtype="1"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wipe(up)">
                                      <p:cBhvr>
                                        <p:cTn id="65" dur="500"/>
                                        <p:tgtEl>
                                          <p:spTgt spid="6"/>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146"/>
                                        </p:tgtEl>
                                        <p:attrNameLst>
                                          <p:attrName>style.visibility</p:attrName>
                                        </p:attrNameLst>
                                      </p:cBhvr>
                                      <p:to>
                                        <p:strVal val="visible"/>
                                      </p:to>
                                    </p:set>
                                    <p:animEffect transition="in" filter="fade">
                                      <p:cBhvr>
                                        <p:cTn id="68" dur="500"/>
                                        <p:tgtEl>
                                          <p:spTgt spid="146"/>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149"/>
                                        </p:tgtEl>
                                        <p:attrNameLst>
                                          <p:attrName>style.visibility</p:attrName>
                                        </p:attrNameLst>
                                      </p:cBhvr>
                                      <p:to>
                                        <p:strVal val="visible"/>
                                      </p:to>
                                    </p:set>
                                    <p:animEffect transition="in" filter="fade">
                                      <p:cBhvr>
                                        <p:cTn id="71" dur="500"/>
                                        <p:tgtEl>
                                          <p:spTgt spid="14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185"/>
                                        </p:tgtEl>
                                        <p:attrNameLst>
                                          <p:attrName>style.visibility</p:attrName>
                                        </p:attrNameLst>
                                      </p:cBhvr>
                                      <p:to>
                                        <p:strVal val="visible"/>
                                      </p:to>
                                    </p:set>
                                    <p:animEffect transition="in" filter="fade">
                                      <p:cBhvr>
                                        <p:cTn id="74" dur="500"/>
                                        <p:tgtEl>
                                          <p:spTgt spid="185"/>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188"/>
                                        </p:tgtEl>
                                        <p:attrNameLst>
                                          <p:attrName>style.visibility</p:attrName>
                                        </p:attrNameLst>
                                      </p:cBhvr>
                                      <p:to>
                                        <p:strVal val="visible"/>
                                      </p:to>
                                    </p:set>
                                    <p:animEffect transition="in" filter="fade">
                                      <p:cBhvr>
                                        <p:cTn id="77" dur="500"/>
                                        <p:tgtEl>
                                          <p:spTgt spid="188"/>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187"/>
                                        </p:tgtEl>
                                        <p:attrNameLst>
                                          <p:attrName>style.visibility</p:attrName>
                                        </p:attrNameLst>
                                      </p:cBhvr>
                                      <p:to>
                                        <p:strVal val="visible"/>
                                      </p:to>
                                    </p:set>
                                    <p:animEffect transition="in" filter="fade">
                                      <p:cBhvr>
                                        <p:cTn id="80" dur="500"/>
                                        <p:tgtEl>
                                          <p:spTgt spid="187"/>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189"/>
                                        </p:tgtEl>
                                        <p:attrNameLst>
                                          <p:attrName>style.visibility</p:attrName>
                                        </p:attrNameLst>
                                      </p:cBhvr>
                                      <p:to>
                                        <p:strVal val="visible"/>
                                      </p:to>
                                    </p:set>
                                    <p:animEffect transition="in" filter="fade">
                                      <p:cBhvr>
                                        <p:cTn id="83" dur="500"/>
                                        <p:tgtEl>
                                          <p:spTgt spid="189"/>
                                        </p:tgtEl>
                                      </p:cBhvr>
                                    </p:animEffect>
                                  </p:childTnLst>
                                </p:cTn>
                              </p:par>
                            </p:childTnLst>
                          </p:cTn>
                        </p:par>
                      </p:childTnLst>
                    </p:cTn>
                  </p:par>
                  <p:par>
                    <p:cTn id="84" fill="hold">
                      <p:stCondLst>
                        <p:cond delay="indefinite"/>
                      </p:stCondLst>
                      <p:childTnLst>
                        <p:par>
                          <p:cTn id="85" fill="hold">
                            <p:stCondLst>
                              <p:cond delay="0"/>
                            </p:stCondLst>
                            <p:childTnLst>
                              <p:par>
                                <p:cTn id="86" presetID="22" presetClass="exit" presetSubtype="1" fill="hold" nodeType="clickEffect">
                                  <p:stCondLst>
                                    <p:cond delay="0"/>
                                  </p:stCondLst>
                                  <p:childTnLst>
                                    <p:animEffect transition="out" filter="wipe(up)">
                                      <p:cBhvr>
                                        <p:cTn id="87" dur="500"/>
                                        <p:tgtEl>
                                          <p:spTgt spid="4"/>
                                        </p:tgtEl>
                                      </p:cBhvr>
                                    </p:animEffect>
                                    <p:set>
                                      <p:cBhvr>
                                        <p:cTn id="88" dur="1" fill="hold">
                                          <p:stCondLst>
                                            <p:cond delay="499"/>
                                          </p:stCondLst>
                                        </p:cTn>
                                        <p:tgtEl>
                                          <p:spTgt spid="4"/>
                                        </p:tgtEl>
                                        <p:attrNameLst>
                                          <p:attrName>style.visibility</p:attrName>
                                        </p:attrNameLst>
                                      </p:cBhvr>
                                      <p:to>
                                        <p:strVal val="hidden"/>
                                      </p:to>
                                    </p:set>
                                  </p:childTnLst>
                                </p:cTn>
                              </p:par>
                              <p:par>
                                <p:cTn id="89" presetID="22" presetClass="exit" presetSubtype="1" fill="hold" nodeType="withEffect">
                                  <p:stCondLst>
                                    <p:cond delay="0"/>
                                  </p:stCondLst>
                                  <p:childTnLst>
                                    <p:animEffect transition="out" filter="wipe(up)">
                                      <p:cBhvr>
                                        <p:cTn id="90" dur="500"/>
                                        <p:tgtEl>
                                          <p:spTgt spid="6"/>
                                        </p:tgtEl>
                                      </p:cBhvr>
                                    </p:animEffect>
                                    <p:set>
                                      <p:cBhvr>
                                        <p:cTn id="91" dur="1" fill="hold">
                                          <p:stCondLst>
                                            <p:cond delay="499"/>
                                          </p:stCondLst>
                                        </p:cTn>
                                        <p:tgtEl>
                                          <p:spTgt spid="6"/>
                                        </p:tgtEl>
                                        <p:attrNameLst>
                                          <p:attrName>style.visibility</p:attrName>
                                        </p:attrNameLst>
                                      </p:cBhvr>
                                      <p:to>
                                        <p:strVal val="hidden"/>
                                      </p:to>
                                    </p:set>
                                  </p:childTnLst>
                                </p:cTn>
                              </p:par>
                              <p:par>
                                <p:cTn id="92" presetID="22" presetClass="entr" presetSubtype="1" fill="hold" grpId="0" nodeType="withEffect">
                                  <p:stCondLst>
                                    <p:cond delay="0"/>
                                  </p:stCondLst>
                                  <p:childTnLst>
                                    <p:set>
                                      <p:cBhvr>
                                        <p:cTn id="93" dur="1" fill="hold">
                                          <p:stCondLst>
                                            <p:cond delay="0"/>
                                          </p:stCondLst>
                                        </p:cTn>
                                        <p:tgtEl>
                                          <p:spTgt spid="182"/>
                                        </p:tgtEl>
                                        <p:attrNameLst>
                                          <p:attrName>style.visibility</p:attrName>
                                        </p:attrNameLst>
                                      </p:cBhvr>
                                      <p:to>
                                        <p:strVal val="visible"/>
                                      </p:to>
                                    </p:set>
                                    <p:animEffect transition="in" filter="wipe(up)">
                                      <p:cBhvr>
                                        <p:cTn id="94" dur="500"/>
                                        <p:tgtEl>
                                          <p:spTgt spid="182"/>
                                        </p:tgtEl>
                                      </p:cBhvr>
                                    </p:animEffect>
                                  </p:childTnLst>
                                </p:cTn>
                              </p:par>
                              <p:par>
                                <p:cTn id="95" presetID="10" presetClass="entr" presetSubtype="0" fill="hold" grpId="0" nodeType="withEffect">
                                  <p:stCondLst>
                                    <p:cond delay="0"/>
                                  </p:stCondLst>
                                  <p:childTnLst>
                                    <p:set>
                                      <p:cBhvr>
                                        <p:cTn id="96" dur="1" fill="hold">
                                          <p:stCondLst>
                                            <p:cond delay="0"/>
                                          </p:stCondLst>
                                        </p:cTn>
                                        <p:tgtEl>
                                          <p:spTgt spid="152"/>
                                        </p:tgtEl>
                                        <p:attrNameLst>
                                          <p:attrName>style.visibility</p:attrName>
                                        </p:attrNameLst>
                                      </p:cBhvr>
                                      <p:to>
                                        <p:strVal val="visible"/>
                                      </p:to>
                                    </p:set>
                                    <p:animEffect transition="in" filter="fade">
                                      <p:cBhvr>
                                        <p:cTn id="97" dur="500"/>
                                        <p:tgtEl>
                                          <p:spTgt spid="152"/>
                                        </p:tgtEl>
                                      </p:cBhvr>
                                    </p:animEffect>
                                  </p:childTnLst>
                                </p:cTn>
                              </p:par>
                              <p:par>
                                <p:cTn id="98" presetID="10" presetClass="entr" presetSubtype="0" fill="hold" grpId="0" nodeType="withEffect">
                                  <p:stCondLst>
                                    <p:cond delay="0"/>
                                  </p:stCondLst>
                                  <p:childTnLst>
                                    <p:set>
                                      <p:cBhvr>
                                        <p:cTn id="99" dur="1" fill="hold">
                                          <p:stCondLst>
                                            <p:cond delay="0"/>
                                          </p:stCondLst>
                                        </p:cTn>
                                        <p:tgtEl>
                                          <p:spTgt spid="154"/>
                                        </p:tgtEl>
                                        <p:attrNameLst>
                                          <p:attrName>style.visibility</p:attrName>
                                        </p:attrNameLst>
                                      </p:cBhvr>
                                      <p:to>
                                        <p:strVal val="visible"/>
                                      </p:to>
                                    </p:set>
                                    <p:animEffect transition="in" filter="fade">
                                      <p:cBhvr>
                                        <p:cTn id="100" dur="500"/>
                                        <p:tgtEl>
                                          <p:spTgt spid="154"/>
                                        </p:tgtEl>
                                      </p:cBhvr>
                                    </p:animEffect>
                                  </p:childTnLst>
                                </p:cTn>
                              </p:par>
                              <p:par>
                                <p:cTn id="101" presetID="10" presetClass="entr" presetSubtype="0" fill="hold" grpId="0" nodeType="withEffect">
                                  <p:stCondLst>
                                    <p:cond delay="0"/>
                                  </p:stCondLst>
                                  <p:childTnLst>
                                    <p:set>
                                      <p:cBhvr>
                                        <p:cTn id="102" dur="1" fill="hold">
                                          <p:stCondLst>
                                            <p:cond delay="0"/>
                                          </p:stCondLst>
                                        </p:cTn>
                                        <p:tgtEl>
                                          <p:spTgt spid="191"/>
                                        </p:tgtEl>
                                        <p:attrNameLst>
                                          <p:attrName>style.visibility</p:attrName>
                                        </p:attrNameLst>
                                      </p:cBhvr>
                                      <p:to>
                                        <p:strVal val="visible"/>
                                      </p:to>
                                    </p:set>
                                    <p:animEffect transition="in" filter="fade">
                                      <p:cBhvr>
                                        <p:cTn id="103" dur="500"/>
                                        <p:tgtEl>
                                          <p:spTgt spid="191"/>
                                        </p:tgtEl>
                                      </p:cBhvr>
                                    </p:animEffect>
                                  </p:childTnLst>
                                </p:cTn>
                              </p:par>
                              <p:par>
                                <p:cTn id="104" presetID="10" presetClass="entr" presetSubtype="0" fill="hold" grpId="0" nodeType="withEffect">
                                  <p:stCondLst>
                                    <p:cond delay="0"/>
                                  </p:stCondLst>
                                  <p:childTnLst>
                                    <p:set>
                                      <p:cBhvr>
                                        <p:cTn id="105" dur="1" fill="hold">
                                          <p:stCondLst>
                                            <p:cond delay="0"/>
                                          </p:stCondLst>
                                        </p:cTn>
                                        <p:tgtEl>
                                          <p:spTgt spid="193"/>
                                        </p:tgtEl>
                                        <p:attrNameLst>
                                          <p:attrName>style.visibility</p:attrName>
                                        </p:attrNameLst>
                                      </p:cBhvr>
                                      <p:to>
                                        <p:strVal val="visible"/>
                                      </p:to>
                                    </p:set>
                                    <p:animEffect transition="in" filter="fade">
                                      <p:cBhvr>
                                        <p:cTn id="106" dur="500"/>
                                        <p:tgtEl>
                                          <p:spTgt spid="193"/>
                                        </p:tgtEl>
                                      </p:cBhvr>
                                    </p:animEffect>
                                  </p:childTnLst>
                                </p:cTn>
                              </p:par>
                              <p:par>
                                <p:cTn id="107" presetID="10" presetClass="entr" presetSubtype="0" fill="hold" grpId="0" nodeType="withEffect">
                                  <p:stCondLst>
                                    <p:cond delay="0"/>
                                  </p:stCondLst>
                                  <p:childTnLst>
                                    <p:set>
                                      <p:cBhvr>
                                        <p:cTn id="108" dur="1" fill="hold">
                                          <p:stCondLst>
                                            <p:cond delay="0"/>
                                          </p:stCondLst>
                                        </p:cTn>
                                        <p:tgtEl>
                                          <p:spTgt spid="186"/>
                                        </p:tgtEl>
                                        <p:attrNameLst>
                                          <p:attrName>style.visibility</p:attrName>
                                        </p:attrNameLst>
                                      </p:cBhvr>
                                      <p:to>
                                        <p:strVal val="visible"/>
                                      </p:to>
                                    </p:set>
                                    <p:animEffect transition="in" filter="fade">
                                      <p:cBhvr>
                                        <p:cTn id="109" dur="500"/>
                                        <p:tgtEl>
                                          <p:spTgt spid="186"/>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192"/>
                                        </p:tgtEl>
                                        <p:attrNameLst>
                                          <p:attrName>style.visibility</p:attrName>
                                        </p:attrNameLst>
                                      </p:cBhvr>
                                      <p:to>
                                        <p:strVal val="visible"/>
                                      </p:to>
                                    </p:set>
                                    <p:animEffect transition="in" filter="fade">
                                      <p:cBhvr>
                                        <p:cTn id="112" dur="500"/>
                                        <p:tgtEl>
                                          <p:spTgt spid="192"/>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190"/>
                                        </p:tgtEl>
                                        <p:attrNameLst>
                                          <p:attrName>style.visibility</p:attrName>
                                        </p:attrNameLst>
                                      </p:cBhvr>
                                      <p:to>
                                        <p:strVal val="visible"/>
                                      </p:to>
                                    </p:set>
                                    <p:animEffect transition="in" filter="fade">
                                      <p:cBhvr>
                                        <p:cTn id="115" dur="500"/>
                                        <p:tgtEl>
                                          <p:spTgt spid="1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5" grpId="0" animBg="1"/>
      <p:bldP spid="147" grpId="0" animBg="1"/>
      <p:bldP spid="148" grpId="0" animBg="1"/>
      <p:bldP spid="149" grpId="0" animBg="1"/>
      <p:bldP spid="150" grpId="0" animBg="1"/>
      <p:bldP spid="151" grpId="0" animBg="1"/>
      <p:bldP spid="152" grpId="0" animBg="1"/>
      <p:bldP spid="153" grpId="0" animBg="1"/>
      <p:bldP spid="154" grpId="0" animBg="1"/>
      <p:bldP spid="182" grpId="0" animBg="1"/>
      <p:bldP spid="184" grpId="0" animBg="1"/>
      <p:bldP spid="186" grpId="0" animBg="1"/>
      <p:bldP spid="187" grpId="0" animBg="1"/>
      <p:bldP spid="188" grpId="0" animBg="1"/>
      <p:bldP spid="189" grpId="0" animBg="1"/>
      <p:bldP spid="190" grpId="0" animBg="1"/>
      <p:bldP spid="192" grpId="0" animBg="1"/>
      <p:bldP spid="193" grpId="0" animBg="1"/>
      <p:bldP spid="183" grpId="0" animBg="1"/>
      <p:bldP spid="185" grpId="0" animBg="1"/>
      <p:bldP spid="191" grpId="0" animBg="1"/>
      <p:bldP spid="144" grpId="0" animBg="1"/>
      <p:bldP spid="146"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4" name="Rectangle 3"/>
          <p:cNvSpPr/>
          <p:nvPr/>
        </p:nvSpPr>
        <p:spPr>
          <a:xfrm>
            <a:off x="3135097" y="1905001"/>
            <a:ext cx="5921814"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Pre-copy migration : Round 2</a:t>
            </a:r>
          </a:p>
        </p:txBody>
      </p:sp>
      <p:sp>
        <p:nvSpPr>
          <p:cNvPr id="30" name="Rectangle 2"/>
          <p:cNvSpPr>
            <a:spLocks noChangeArrowheads="1"/>
          </p:cNvSpPr>
          <p:nvPr/>
        </p:nvSpPr>
        <p:spPr bwMode="auto">
          <a:xfrm>
            <a:off x="2133600" y="2667000"/>
            <a:ext cx="3600450" cy="3600450"/>
          </a:xfrm>
          <a:prstGeom prst="rect">
            <a:avLst/>
          </a:prstGeom>
          <a:no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1" name="Rectangle 4"/>
          <p:cNvSpPr>
            <a:spLocks noChangeArrowheads="1"/>
          </p:cNvSpPr>
          <p:nvPr/>
        </p:nvSpPr>
        <p:spPr bwMode="auto">
          <a:xfrm>
            <a:off x="4292600" y="3024188"/>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2" name="Rectangle 5"/>
          <p:cNvSpPr>
            <a:spLocks noChangeArrowheads="1"/>
          </p:cNvSpPr>
          <p:nvPr/>
        </p:nvSpPr>
        <p:spPr bwMode="auto">
          <a:xfrm>
            <a:off x="2492375" y="3746500"/>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3" name="Rectangle 6"/>
          <p:cNvSpPr>
            <a:spLocks noChangeArrowheads="1"/>
          </p:cNvSpPr>
          <p:nvPr/>
        </p:nvSpPr>
        <p:spPr bwMode="auto">
          <a:xfrm>
            <a:off x="2852738" y="3024188"/>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4" name="Rectangle 7"/>
          <p:cNvSpPr>
            <a:spLocks noChangeArrowheads="1"/>
          </p:cNvSpPr>
          <p:nvPr/>
        </p:nvSpPr>
        <p:spPr bwMode="auto">
          <a:xfrm>
            <a:off x="2492375" y="51847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5" name="Rectangle 8"/>
          <p:cNvSpPr>
            <a:spLocks noChangeArrowheads="1"/>
          </p:cNvSpPr>
          <p:nvPr/>
        </p:nvSpPr>
        <p:spPr bwMode="auto">
          <a:xfrm>
            <a:off x="3571875" y="4465638"/>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6" name="Rectangle 9"/>
          <p:cNvSpPr>
            <a:spLocks noChangeArrowheads="1"/>
          </p:cNvSpPr>
          <p:nvPr/>
        </p:nvSpPr>
        <p:spPr bwMode="auto">
          <a:xfrm>
            <a:off x="4292600" y="41052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7" name="Rectangle 10"/>
          <p:cNvSpPr>
            <a:spLocks noChangeArrowheads="1"/>
          </p:cNvSpPr>
          <p:nvPr/>
        </p:nvSpPr>
        <p:spPr bwMode="auto">
          <a:xfrm>
            <a:off x="5013325" y="446722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8" name="Rectangle 11"/>
          <p:cNvSpPr>
            <a:spLocks noChangeArrowheads="1"/>
          </p:cNvSpPr>
          <p:nvPr/>
        </p:nvSpPr>
        <p:spPr bwMode="auto">
          <a:xfrm>
            <a:off x="5013325" y="5184775"/>
            <a:ext cx="360362"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39" name="Rectangle 12"/>
          <p:cNvSpPr>
            <a:spLocks noChangeArrowheads="1"/>
          </p:cNvSpPr>
          <p:nvPr/>
        </p:nvSpPr>
        <p:spPr bwMode="auto">
          <a:xfrm>
            <a:off x="4652963" y="3394824"/>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0" name="Rectangle 13"/>
          <p:cNvSpPr>
            <a:spLocks noChangeArrowheads="1"/>
          </p:cNvSpPr>
          <p:nvPr/>
        </p:nvSpPr>
        <p:spPr bwMode="auto">
          <a:xfrm>
            <a:off x="3932238" y="5545138"/>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1" name="Rectangle 14"/>
          <p:cNvSpPr>
            <a:spLocks noChangeArrowheads="1"/>
          </p:cNvSpPr>
          <p:nvPr/>
        </p:nvSpPr>
        <p:spPr bwMode="auto">
          <a:xfrm>
            <a:off x="3932238" y="4824413"/>
            <a:ext cx="360363" cy="361950"/>
          </a:xfrm>
          <a:prstGeom prst="rect">
            <a:avLst/>
          </a:prstGeom>
          <a:solidFill>
            <a:srgbClr val="C0C0C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2" name="Rectangle 15"/>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3" name="Rectangle 16"/>
          <p:cNvSpPr>
            <a:spLocks noChangeArrowheads="1"/>
          </p:cNvSpPr>
          <p:nvPr/>
        </p:nvSpPr>
        <p:spPr bwMode="auto">
          <a:xfrm>
            <a:off x="8615363" y="302418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4" name="Rectangle 17"/>
          <p:cNvSpPr>
            <a:spLocks noChangeArrowheads="1"/>
          </p:cNvSpPr>
          <p:nvPr/>
        </p:nvSpPr>
        <p:spPr bwMode="auto">
          <a:xfrm>
            <a:off x="6815138" y="3746500"/>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5" name="Rectangle 18"/>
          <p:cNvSpPr>
            <a:spLocks noChangeArrowheads="1"/>
          </p:cNvSpPr>
          <p:nvPr/>
        </p:nvSpPr>
        <p:spPr bwMode="auto">
          <a:xfrm>
            <a:off x="7175501" y="302418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6" name="Rectangle 19"/>
          <p:cNvSpPr>
            <a:spLocks noChangeArrowheads="1"/>
          </p:cNvSpPr>
          <p:nvPr/>
        </p:nvSpPr>
        <p:spPr bwMode="auto">
          <a:xfrm>
            <a:off x="681513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7" name="Rectangle 20"/>
          <p:cNvSpPr>
            <a:spLocks noChangeArrowheads="1"/>
          </p:cNvSpPr>
          <p:nvPr/>
        </p:nvSpPr>
        <p:spPr bwMode="auto">
          <a:xfrm>
            <a:off x="7894638" y="4465638"/>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8" name="Rectangle 21"/>
          <p:cNvSpPr>
            <a:spLocks noChangeArrowheads="1"/>
          </p:cNvSpPr>
          <p:nvPr/>
        </p:nvSpPr>
        <p:spPr bwMode="auto">
          <a:xfrm>
            <a:off x="8615363" y="41052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49" name="Rectangle 22"/>
          <p:cNvSpPr>
            <a:spLocks noChangeArrowheads="1"/>
          </p:cNvSpPr>
          <p:nvPr/>
        </p:nvSpPr>
        <p:spPr bwMode="auto">
          <a:xfrm>
            <a:off x="9336088" y="44672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0" name="Rectangle 23"/>
          <p:cNvSpPr>
            <a:spLocks noChangeArrowheads="1"/>
          </p:cNvSpPr>
          <p:nvPr/>
        </p:nvSpPr>
        <p:spPr bwMode="auto">
          <a:xfrm>
            <a:off x="9336088" y="51847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1" name="Rectangle 24"/>
          <p:cNvSpPr>
            <a:spLocks noChangeArrowheads="1"/>
          </p:cNvSpPr>
          <p:nvPr/>
        </p:nvSpPr>
        <p:spPr bwMode="auto">
          <a:xfrm>
            <a:off x="8975726" y="3394824"/>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2" name="Rectangle 25"/>
          <p:cNvSpPr>
            <a:spLocks noChangeArrowheads="1"/>
          </p:cNvSpPr>
          <p:nvPr/>
        </p:nvSpPr>
        <p:spPr bwMode="auto">
          <a:xfrm>
            <a:off x="8255001" y="5545138"/>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53" name="Rectangle 26"/>
          <p:cNvSpPr>
            <a:spLocks noChangeArrowheads="1"/>
          </p:cNvSpPr>
          <p:nvPr/>
        </p:nvSpPr>
        <p:spPr bwMode="auto">
          <a:xfrm>
            <a:off x="8255001" y="48244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5" name="Group 58"/>
          <p:cNvGrpSpPr/>
          <p:nvPr/>
        </p:nvGrpSpPr>
        <p:grpSpPr>
          <a:xfrm>
            <a:off x="2135188" y="2667001"/>
            <a:ext cx="3600450" cy="1260475"/>
            <a:chOff x="611188" y="2168525"/>
            <a:chExt cx="3600450" cy="1260475"/>
          </a:xfrm>
        </p:grpSpPr>
        <p:sp>
          <p:nvSpPr>
            <p:cNvPr id="60" name="Rectangle 23"/>
            <p:cNvSpPr>
              <a:spLocks noChangeArrowheads="1"/>
            </p:cNvSpPr>
            <p:nvPr/>
          </p:nvSpPr>
          <p:spPr bwMode="auto">
            <a:xfrm>
              <a:off x="611188" y="2168525"/>
              <a:ext cx="3600450" cy="720725"/>
            </a:xfrm>
            <a:prstGeom prst="rect">
              <a:avLst/>
            </a:prstGeom>
            <a:noFill/>
            <a:ln w="38100" algn="ctr">
              <a:solidFill>
                <a:schemeClr val="tx1"/>
              </a:solidFill>
              <a:miter lim="800000"/>
              <a:headEnd/>
              <a:tailEnd/>
            </a:ln>
          </p:spPr>
          <p:txBody>
            <a:bodyPr wrap="none" anchor="ctr"/>
            <a:lstStyle/>
            <a:p>
              <a:endParaRPr lang="en-US"/>
            </a:p>
          </p:txBody>
        </p:sp>
        <p:sp>
          <p:nvSpPr>
            <p:cNvPr id="61" name="Line 24"/>
            <p:cNvSpPr>
              <a:spLocks noChangeShapeType="1"/>
            </p:cNvSpPr>
            <p:nvPr/>
          </p:nvSpPr>
          <p:spPr bwMode="auto">
            <a:xfrm>
              <a:off x="2411413" y="2889250"/>
              <a:ext cx="1587" cy="539750"/>
            </a:xfrm>
            <a:prstGeom prst="line">
              <a:avLst/>
            </a:prstGeom>
            <a:noFill/>
            <a:ln w="38100">
              <a:solidFill>
                <a:schemeClr val="tx1"/>
              </a:solidFill>
              <a:round/>
              <a:headEnd/>
              <a:tailEnd type="triangle" w="med" len="med"/>
            </a:ln>
          </p:spPr>
          <p:txBody>
            <a:bodyPr/>
            <a:lstStyle/>
            <a:p>
              <a:endParaRPr lang="en-US"/>
            </a:p>
          </p:txBody>
        </p:sp>
      </p:grpSp>
      <p:grpSp>
        <p:nvGrpSpPr>
          <p:cNvPr id="6" name="Group 19"/>
          <p:cNvGrpSpPr>
            <a:grpSpLocks/>
          </p:cNvGrpSpPr>
          <p:nvPr/>
        </p:nvGrpSpPr>
        <p:grpSpPr bwMode="auto">
          <a:xfrm>
            <a:off x="2135188" y="2667001"/>
            <a:ext cx="3600450" cy="2339975"/>
            <a:chOff x="385" y="1366"/>
            <a:chExt cx="2268" cy="1474"/>
          </a:xfrm>
        </p:grpSpPr>
        <p:sp>
          <p:nvSpPr>
            <p:cNvPr id="64" name="Rectangle 20"/>
            <p:cNvSpPr>
              <a:spLocks noChangeArrowheads="1"/>
            </p:cNvSpPr>
            <p:nvPr/>
          </p:nvSpPr>
          <p:spPr bwMode="auto">
            <a:xfrm>
              <a:off x="385" y="1366"/>
              <a:ext cx="2268" cy="1134"/>
            </a:xfrm>
            <a:prstGeom prst="rect">
              <a:avLst/>
            </a:prstGeom>
            <a:noFill/>
            <a:ln w="38100" algn="ctr">
              <a:solidFill>
                <a:schemeClr val="tx1"/>
              </a:solidFill>
              <a:miter lim="800000"/>
              <a:headEnd/>
              <a:tailEnd/>
            </a:ln>
          </p:spPr>
          <p:txBody>
            <a:bodyPr wrap="none" anchor="ctr"/>
            <a:lstStyle/>
            <a:p>
              <a:endParaRPr lang="en-US"/>
            </a:p>
          </p:txBody>
        </p:sp>
        <p:sp>
          <p:nvSpPr>
            <p:cNvPr id="65" name="Line 21"/>
            <p:cNvSpPr>
              <a:spLocks noChangeShapeType="1"/>
            </p:cNvSpPr>
            <p:nvPr/>
          </p:nvSpPr>
          <p:spPr bwMode="auto">
            <a:xfrm>
              <a:off x="1519" y="2500"/>
              <a:ext cx="0" cy="340"/>
            </a:xfrm>
            <a:prstGeom prst="line">
              <a:avLst/>
            </a:prstGeom>
            <a:noFill/>
            <a:ln w="38100">
              <a:solidFill>
                <a:schemeClr val="tx1"/>
              </a:solidFill>
              <a:round/>
              <a:headEnd/>
              <a:tailEnd type="triangle" w="med" len="med"/>
            </a:ln>
          </p:spPr>
          <p:txBody>
            <a:bodyPr/>
            <a:lstStyle/>
            <a:p>
              <a:endParaRPr lang="en-US"/>
            </a:p>
          </p:txBody>
        </p:sp>
      </p:grpSp>
      <p:grpSp>
        <p:nvGrpSpPr>
          <p:cNvPr id="7" name="Group 17"/>
          <p:cNvGrpSpPr>
            <a:grpSpLocks/>
          </p:cNvGrpSpPr>
          <p:nvPr/>
        </p:nvGrpSpPr>
        <p:grpSpPr bwMode="auto">
          <a:xfrm>
            <a:off x="2135188" y="2667001"/>
            <a:ext cx="3600450" cy="2881313"/>
            <a:chOff x="385" y="1366"/>
            <a:chExt cx="2268" cy="1815"/>
          </a:xfrm>
        </p:grpSpPr>
        <p:sp>
          <p:nvSpPr>
            <p:cNvPr id="67" name="Rectangle 18"/>
            <p:cNvSpPr>
              <a:spLocks noChangeArrowheads="1"/>
            </p:cNvSpPr>
            <p:nvPr/>
          </p:nvSpPr>
          <p:spPr bwMode="auto">
            <a:xfrm>
              <a:off x="385" y="1366"/>
              <a:ext cx="2268" cy="1588"/>
            </a:xfrm>
            <a:prstGeom prst="rect">
              <a:avLst/>
            </a:prstGeom>
            <a:noFill/>
            <a:ln w="38100" algn="ctr">
              <a:solidFill>
                <a:schemeClr val="tx1"/>
              </a:solidFill>
              <a:miter lim="800000"/>
              <a:headEnd/>
              <a:tailEnd/>
            </a:ln>
          </p:spPr>
          <p:txBody>
            <a:bodyPr wrap="none" anchor="ctr"/>
            <a:lstStyle/>
            <a:p>
              <a:endParaRPr lang="en-US"/>
            </a:p>
          </p:txBody>
        </p:sp>
        <p:sp>
          <p:nvSpPr>
            <p:cNvPr id="68" name="Line 19"/>
            <p:cNvSpPr>
              <a:spLocks noChangeShapeType="1"/>
            </p:cNvSpPr>
            <p:nvPr/>
          </p:nvSpPr>
          <p:spPr bwMode="auto">
            <a:xfrm>
              <a:off x="1519" y="2954"/>
              <a:ext cx="1" cy="227"/>
            </a:xfrm>
            <a:prstGeom prst="line">
              <a:avLst/>
            </a:prstGeom>
            <a:noFill/>
            <a:ln w="38100">
              <a:solidFill>
                <a:schemeClr val="tx1"/>
              </a:solidFill>
              <a:round/>
              <a:headEnd/>
              <a:tailEnd type="triangle" w="med" len="med"/>
            </a:ln>
          </p:spPr>
          <p:txBody>
            <a:bodyPr/>
            <a:lstStyle/>
            <a:p>
              <a:endParaRPr lang="en-US"/>
            </a:p>
          </p:txBody>
        </p:sp>
      </p:grpSp>
      <p:sp>
        <p:nvSpPr>
          <p:cNvPr id="71" name="Rectangle 9"/>
          <p:cNvSpPr>
            <a:spLocks noChangeArrowheads="1"/>
          </p:cNvSpPr>
          <p:nvPr/>
        </p:nvSpPr>
        <p:spPr bwMode="auto">
          <a:xfrm>
            <a:off x="4654551" y="3394824"/>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2" name="Rectangle 11"/>
          <p:cNvSpPr>
            <a:spLocks noChangeArrowheads="1"/>
          </p:cNvSpPr>
          <p:nvPr/>
        </p:nvSpPr>
        <p:spPr bwMode="auto">
          <a:xfrm>
            <a:off x="3933826" y="48244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4" name="Rectangle 6"/>
          <p:cNvSpPr>
            <a:spLocks noChangeArrowheads="1"/>
          </p:cNvSpPr>
          <p:nvPr/>
        </p:nvSpPr>
        <p:spPr bwMode="auto">
          <a:xfrm>
            <a:off x="5014913" y="44672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6" name="Rectangle 4"/>
          <p:cNvSpPr>
            <a:spLocks noChangeArrowheads="1"/>
          </p:cNvSpPr>
          <p:nvPr/>
        </p:nvSpPr>
        <p:spPr bwMode="auto">
          <a:xfrm>
            <a:off x="2493963" y="51847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7" name="TextBox 76"/>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78" name="TextBox 77"/>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2961138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33"/>
                                        </p:tgtEl>
                                      </p:cBhvr>
                                    </p:animEffect>
                                    <p:set>
                                      <p:cBhvr>
                                        <p:cTn id="7" dur="1" fill="hold">
                                          <p:stCondLst>
                                            <p:cond delay="499"/>
                                          </p:stCondLst>
                                        </p:cTn>
                                        <p:tgtEl>
                                          <p:spTgt spid="33"/>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31"/>
                                        </p:tgtEl>
                                      </p:cBhvr>
                                    </p:animEffect>
                                    <p:set>
                                      <p:cBhvr>
                                        <p:cTn id="10" dur="1" fill="hold">
                                          <p:stCondLst>
                                            <p:cond delay="499"/>
                                          </p:stCondLst>
                                        </p:cTn>
                                        <p:tgtEl>
                                          <p:spTgt spid="31"/>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5"/>
                                        </p:tgtEl>
                                      </p:cBhvr>
                                    </p:animEffect>
                                    <p:set>
                                      <p:cBhvr>
                                        <p:cTn id="13" dur="1" fill="hold">
                                          <p:stCondLst>
                                            <p:cond delay="499"/>
                                          </p:stCondLst>
                                        </p:cTn>
                                        <p:tgtEl>
                                          <p:spTgt spid="45"/>
                                        </p:tgtEl>
                                        <p:attrNameLst>
                                          <p:attrName>style.visibility</p:attrName>
                                        </p:attrNameLst>
                                      </p:cBhvr>
                                      <p:to>
                                        <p:strVal val="hidden"/>
                                      </p:to>
                                    </p:set>
                                  </p:childTnLst>
                                </p:cTn>
                              </p:par>
                              <p:par>
                                <p:cTn id="14" presetID="10" presetClass="exit" presetSubtype="0" fill="hold" grpId="0" nodeType="withEffect">
                                  <p:stCondLst>
                                    <p:cond delay="0"/>
                                  </p:stCondLst>
                                  <p:childTnLst>
                                    <p:animEffect transition="out" filter="fade">
                                      <p:cBhvr>
                                        <p:cTn id="15" dur="500"/>
                                        <p:tgtEl>
                                          <p:spTgt spid="43"/>
                                        </p:tgtEl>
                                      </p:cBhvr>
                                    </p:animEffect>
                                    <p:set>
                                      <p:cBhvr>
                                        <p:cTn id="16" dur="1" fill="hold">
                                          <p:stCondLst>
                                            <p:cond delay="499"/>
                                          </p:stCondLst>
                                        </p:cTn>
                                        <p:tgtEl>
                                          <p:spTgt spid="43"/>
                                        </p:tgtEl>
                                        <p:attrNameLst>
                                          <p:attrName>style.visibility</p:attrName>
                                        </p:attrNameLst>
                                      </p:cBhvr>
                                      <p:to>
                                        <p:strVal val="hidden"/>
                                      </p:to>
                                    </p:set>
                                  </p:childTnLst>
                                </p:cTn>
                              </p:par>
                              <p:par>
                                <p:cTn id="17" presetID="22" presetClass="entr" presetSubtype="1" fill="hold" nodeType="withEffect">
                                  <p:stCondLst>
                                    <p:cond delay="0"/>
                                  </p:stCondLst>
                                  <p:childTnLst>
                                    <p:set>
                                      <p:cBhvr>
                                        <p:cTn id="18" dur="1" fill="hold">
                                          <p:stCondLst>
                                            <p:cond delay="0"/>
                                          </p:stCondLst>
                                        </p:cTn>
                                        <p:tgtEl>
                                          <p:spTgt spid="5"/>
                                        </p:tgtEl>
                                        <p:attrNameLst>
                                          <p:attrName>style.visibility</p:attrName>
                                        </p:attrNameLst>
                                      </p:cBhvr>
                                      <p:to>
                                        <p:strVal val="visible"/>
                                      </p:to>
                                    </p:set>
                                    <p:animEffect transition="in" filter="wipe(up)">
                                      <p:cBhvr>
                                        <p:cTn id="19" dur="500"/>
                                        <p:tgtEl>
                                          <p:spTgt spid="5"/>
                                        </p:tgtEl>
                                      </p:cBhvr>
                                    </p:animEffect>
                                  </p:childTnLst>
                                </p:cTn>
                              </p:par>
                            </p:childTnLst>
                          </p:cTn>
                        </p:par>
                      </p:childTnLst>
                    </p:cTn>
                  </p:par>
                  <p:par>
                    <p:cTn id="20" fill="hold">
                      <p:stCondLst>
                        <p:cond delay="indefinite"/>
                      </p:stCondLst>
                      <p:childTnLst>
                        <p:par>
                          <p:cTn id="21" fill="hold">
                            <p:stCondLst>
                              <p:cond delay="0"/>
                            </p:stCondLst>
                            <p:childTnLst>
                              <p:par>
                                <p:cTn id="22" presetID="22" presetClass="exit" presetSubtype="1" fill="hold" nodeType="clickEffect">
                                  <p:stCondLst>
                                    <p:cond delay="0"/>
                                  </p:stCondLst>
                                  <p:childTnLst>
                                    <p:animEffect transition="out" filter="wipe(up)">
                                      <p:cBhvr>
                                        <p:cTn id="23" dur="500"/>
                                        <p:tgtEl>
                                          <p:spTgt spid="5"/>
                                        </p:tgtEl>
                                      </p:cBhvr>
                                    </p:animEffect>
                                    <p:set>
                                      <p:cBhvr>
                                        <p:cTn id="24" dur="1" fill="hold">
                                          <p:stCondLst>
                                            <p:cond delay="499"/>
                                          </p:stCondLst>
                                        </p:cTn>
                                        <p:tgtEl>
                                          <p:spTgt spid="5"/>
                                        </p:tgtEl>
                                        <p:attrNameLst>
                                          <p:attrName>style.visibility</p:attrName>
                                        </p:attrNameLst>
                                      </p:cBhvr>
                                      <p:to>
                                        <p:strVal val="hidden"/>
                                      </p:to>
                                    </p:set>
                                  </p:childTnLst>
                                </p:cTn>
                              </p:par>
                              <p:par>
                                <p:cTn id="25" presetID="10" presetClass="exit" presetSubtype="0" fill="hold" grpId="0" nodeType="withEffect">
                                  <p:stCondLst>
                                    <p:cond delay="0"/>
                                  </p:stCondLst>
                                  <p:childTnLst>
                                    <p:animEffect transition="out" filter="fade">
                                      <p:cBhvr>
                                        <p:cTn id="26" dur="500"/>
                                        <p:tgtEl>
                                          <p:spTgt spid="32"/>
                                        </p:tgtEl>
                                      </p:cBhvr>
                                    </p:animEffect>
                                    <p:set>
                                      <p:cBhvr>
                                        <p:cTn id="27" dur="1" fill="hold">
                                          <p:stCondLst>
                                            <p:cond delay="499"/>
                                          </p:stCondLst>
                                        </p:cTn>
                                        <p:tgtEl>
                                          <p:spTgt spid="32"/>
                                        </p:tgtEl>
                                        <p:attrNameLst>
                                          <p:attrName>style.visibility</p:attrName>
                                        </p:attrNameLst>
                                      </p:cBhvr>
                                      <p:to>
                                        <p:strVal val="hidden"/>
                                      </p:to>
                                    </p:set>
                                  </p:childTnLst>
                                </p:cTn>
                              </p:par>
                              <p:par>
                                <p:cTn id="28" presetID="10" presetClass="exit" presetSubtype="0" fill="hold" grpId="0" nodeType="withEffect">
                                  <p:stCondLst>
                                    <p:cond delay="0"/>
                                  </p:stCondLst>
                                  <p:childTnLst>
                                    <p:animEffect transition="out" filter="fade">
                                      <p:cBhvr>
                                        <p:cTn id="29" dur="500"/>
                                        <p:tgtEl>
                                          <p:spTgt spid="36"/>
                                        </p:tgtEl>
                                      </p:cBhvr>
                                    </p:animEffect>
                                    <p:set>
                                      <p:cBhvr>
                                        <p:cTn id="30" dur="1" fill="hold">
                                          <p:stCondLst>
                                            <p:cond delay="499"/>
                                          </p:stCondLst>
                                        </p:cTn>
                                        <p:tgtEl>
                                          <p:spTgt spid="36"/>
                                        </p:tgtEl>
                                        <p:attrNameLst>
                                          <p:attrName>style.visibility</p:attrName>
                                        </p:attrNameLst>
                                      </p:cBhvr>
                                      <p:to>
                                        <p:strVal val="hidden"/>
                                      </p:to>
                                    </p:set>
                                  </p:childTnLst>
                                </p:cTn>
                              </p:par>
                              <p:par>
                                <p:cTn id="31" presetID="10" presetClass="exit" presetSubtype="0" fill="hold" grpId="0" nodeType="withEffect">
                                  <p:stCondLst>
                                    <p:cond delay="0"/>
                                  </p:stCondLst>
                                  <p:childTnLst>
                                    <p:animEffect transition="out" filter="fade">
                                      <p:cBhvr>
                                        <p:cTn id="32" dur="500"/>
                                        <p:tgtEl>
                                          <p:spTgt spid="39"/>
                                        </p:tgtEl>
                                      </p:cBhvr>
                                    </p:animEffect>
                                    <p:set>
                                      <p:cBhvr>
                                        <p:cTn id="33" dur="1" fill="hold">
                                          <p:stCondLst>
                                            <p:cond delay="499"/>
                                          </p:stCondLst>
                                        </p:cTn>
                                        <p:tgtEl>
                                          <p:spTgt spid="39"/>
                                        </p:tgtEl>
                                        <p:attrNameLst>
                                          <p:attrName>style.visibility</p:attrName>
                                        </p:attrNameLst>
                                      </p:cBhvr>
                                      <p:to>
                                        <p:strVal val="hidden"/>
                                      </p:to>
                                    </p:set>
                                  </p:childTnLst>
                                </p:cTn>
                              </p:par>
                              <p:par>
                                <p:cTn id="34" presetID="10" presetClass="exit" presetSubtype="0" fill="hold" grpId="0" nodeType="withEffect">
                                  <p:stCondLst>
                                    <p:cond delay="0"/>
                                  </p:stCondLst>
                                  <p:childTnLst>
                                    <p:animEffect transition="out" filter="fade">
                                      <p:cBhvr>
                                        <p:cTn id="35" dur="500"/>
                                        <p:tgtEl>
                                          <p:spTgt spid="44"/>
                                        </p:tgtEl>
                                      </p:cBhvr>
                                    </p:animEffect>
                                    <p:set>
                                      <p:cBhvr>
                                        <p:cTn id="36" dur="1" fill="hold">
                                          <p:stCondLst>
                                            <p:cond delay="499"/>
                                          </p:stCondLst>
                                        </p:cTn>
                                        <p:tgtEl>
                                          <p:spTgt spid="44"/>
                                        </p:tgtEl>
                                        <p:attrNameLst>
                                          <p:attrName>style.visibility</p:attrName>
                                        </p:attrNameLst>
                                      </p:cBhvr>
                                      <p:to>
                                        <p:strVal val="hidden"/>
                                      </p:to>
                                    </p:set>
                                  </p:childTnLst>
                                </p:cTn>
                              </p:par>
                              <p:par>
                                <p:cTn id="37" presetID="10" presetClass="exit" presetSubtype="0" fill="hold" grpId="0" nodeType="withEffect">
                                  <p:stCondLst>
                                    <p:cond delay="0"/>
                                  </p:stCondLst>
                                  <p:childTnLst>
                                    <p:animEffect transition="out" filter="fade">
                                      <p:cBhvr>
                                        <p:cTn id="38" dur="500"/>
                                        <p:tgtEl>
                                          <p:spTgt spid="48"/>
                                        </p:tgtEl>
                                      </p:cBhvr>
                                    </p:animEffect>
                                    <p:set>
                                      <p:cBhvr>
                                        <p:cTn id="39" dur="1" fill="hold">
                                          <p:stCondLst>
                                            <p:cond delay="499"/>
                                          </p:stCondLst>
                                        </p:cTn>
                                        <p:tgtEl>
                                          <p:spTgt spid="48"/>
                                        </p:tgtEl>
                                        <p:attrNameLst>
                                          <p:attrName>style.visibility</p:attrName>
                                        </p:attrNameLst>
                                      </p:cBhvr>
                                      <p:to>
                                        <p:strVal val="hidden"/>
                                      </p:to>
                                    </p:set>
                                  </p:childTnLst>
                                </p:cTn>
                              </p:par>
                              <p:par>
                                <p:cTn id="40" presetID="22" presetClass="entr" presetSubtype="1" fill="hold" nodeType="withEffect">
                                  <p:stCondLst>
                                    <p:cond delay="0"/>
                                  </p:stCondLst>
                                  <p:childTnLst>
                                    <p:set>
                                      <p:cBhvr>
                                        <p:cTn id="41" dur="1" fill="hold">
                                          <p:stCondLst>
                                            <p:cond delay="0"/>
                                          </p:stCondLst>
                                        </p:cTn>
                                        <p:tgtEl>
                                          <p:spTgt spid="6"/>
                                        </p:tgtEl>
                                        <p:attrNameLst>
                                          <p:attrName>style.visibility</p:attrName>
                                        </p:attrNameLst>
                                      </p:cBhvr>
                                      <p:to>
                                        <p:strVal val="visible"/>
                                      </p:to>
                                    </p:set>
                                    <p:animEffect transition="in" filter="wipe(up)">
                                      <p:cBhvr>
                                        <p:cTn id="42" dur="500"/>
                                        <p:tgtEl>
                                          <p:spTgt spid="6"/>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71"/>
                                        </p:tgtEl>
                                        <p:attrNameLst>
                                          <p:attrName>style.visibility</p:attrName>
                                        </p:attrNameLst>
                                      </p:cBhvr>
                                      <p:to>
                                        <p:strVal val="visible"/>
                                      </p:to>
                                    </p:set>
                                    <p:animEffect transition="in" filter="fade">
                                      <p:cBhvr>
                                        <p:cTn id="45" dur="500"/>
                                        <p:tgtEl>
                                          <p:spTgt spid="71"/>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72"/>
                                        </p:tgtEl>
                                        <p:attrNameLst>
                                          <p:attrName>style.visibility</p:attrName>
                                        </p:attrNameLst>
                                      </p:cBhvr>
                                      <p:to>
                                        <p:strVal val="visible"/>
                                      </p:to>
                                    </p:set>
                                    <p:animEffect transition="in" filter="fade">
                                      <p:cBhvr>
                                        <p:cTn id="48" dur="500"/>
                                        <p:tgtEl>
                                          <p:spTgt spid="72"/>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xit" presetSubtype="1" fill="hold" nodeType="clickEffect">
                                  <p:stCondLst>
                                    <p:cond delay="0"/>
                                  </p:stCondLst>
                                  <p:childTnLst>
                                    <p:animEffect transition="out" filter="wipe(up)">
                                      <p:cBhvr>
                                        <p:cTn id="52" dur="500"/>
                                        <p:tgtEl>
                                          <p:spTgt spid="6"/>
                                        </p:tgtEl>
                                      </p:cBhvr>
                                    </p:animEffect>
                                    <p:set>
                                      <p:cBhvr>
                                        <p:cTn id="53" dur="1" fill="hold">
                                          <p:stCondLst>
                                            <p:cond delay="499"/>
                                          </p:stCondLst>
                                        </p:cTn>
                                        <p:tgtEl>
                                          <p:spTgt spid="6"/>
                                        </p:tgtEl>
                                        <p:attrNameLst>
                                          <p:attrName>style.visibility</p:attrName>
                                        </p:attrNameLst>
                                      </p:cBhvr>
                                      <p:to>
                                        <p:strVal val="hidden"/>
                                      </p:to>
                                    </p:set>
                                  </p:childTnLst>
                                </p:cTn>
                              </p:par>
                              <p:par>
                                <p:cTn id="54" presetID="10" presetClass="exit" presetSubtype="0" fill="hold" grpId="0" nodeType="withEffect">
                                  <p:stCondLst>
                                    <p:cond delay="0"/>
                                  </p:stCondLst>
                                  <p:childTnLst>
                                    <p:animEffect transition="out" filter="fade">
                                      <p:cBhvr>
                                        <p:cTn id="55" dur="500"/>
                                        <p:tgtEl>
                                          <p:spTgt spid="35"/>
                                        </p:tgtEl>
                                      </p:cBhvr>
                                    </p:animEffect>
                                    <p:set>
                                      <p:cBhvr>
                                        <p:cTn id="56" dur="1" fill="hold">
                                          <p:stCondLst>
                                            <p:cond delay="499"/>
                                          </p:stCondLst>
                                        </p:cTn>
                                        <p:tgtEl>
                                          <p:spTgt spid="35"/>
                                        </p:tgtEl>
                                        <p:attrNameLst>
                                          <p:attrName>style.visibility</p:attrName>
                                        </p:attrNameLst>
                                      </p:cBhvr>
                                      <p:to>
                                        <p:strVal val="hidden"/>
                                      </p:to>
                                    </p:set>
                                  </p:childTnLst>
                                </p:cTn>
                              </p:par>
                              <p:par>
                                <p:cTn id="57" presetID="10" presetClass="exit" presetSubtype="0" fill="hold" grpId="0" nodeType="withEffect">
                                  <p:stCondLst>
                                    <p:cond delay="0"/>
                                  </p:stCondLst>
                                  <p:childTnLst>
                                    <p:animEffect transition="out" filter="fade">
                                      <p:cBhvr>
                                        <p:cTn id="58" dur="500"/>
                                        <p:tgtEl>
                                          <p:spTgt spid="37"/>
                                        </p:tgtEl>
                                      </p:cBhvr>
                                    </p:animEffect>
                                    <p:set>
                                      <p:cBhvr>
                                        <p:cTn id="59" dur="1" fill="hold">
                                          <p:stCondLst>
                                            <p:cond delay="499"/>
                                          </p:stCondLst>
                                        </p:cTn>
                                        <p:tgtEl>
                                          <p:spTgt spid="37"/>
                                        </p:tgtEl>
                                        <p:attrNameLst>
                                          <p:attrName>style.visibility</p:attrName>
                                        </p:attrNameLst>
                                      </p:cBhvr>
                                      <p:to>
                                        <p:strVal val="hidden"/>
                                      </p:to>
                                    </p:set>
                                  </p:childTnLst>
                                </p:cTn>
                              </p:par>
                              <p:par>
                                <p:cTn id="60" presetID="10" presetClass="exit" presetSubtype="0" fill="hold" grpId="0" nodeType="withEffect">
                                  <p:stCondLst>
                                    <p:cond delay="0"/>
                                  </p:stCondLst>
                                  <p:childTnLst>
                                    <p:animEffect transition="out" filter="fade">
                                      <p:cBhvr>
                                        <p:cTn id="61" dur="500"/>
                                        <p:tgtEl>
                                          <p:spTgt spid="47"/>
                                        </p:tgtEl>
                                      </p:cBhvr>
                                    </p:animEffect>
                                    <p:set>
                                      <p:cBhvr>
                                        <p:cTn id="62" dur="1" fill="hold">
                                          <p:stCondLst>
                                            <p:cond delay="499"/>
                                          </p:stCondLst>
                                        </p:cTn>
                                        <p:tgtEl>
                                          <p:spTgt spid="47"/>
                                        </p:tgtEl>
                                        <p:attrNameLst>
                                          <p:attrName>style.visibility</p:attrName>
                                        </p:attrNameLst>
                                      </p:cBhvr>
                                      <p:to>
                                        <p:strVal val="hidden"/>
                                      </p:to>
                                    </p:set>
                                  </p:childTnLst>
                                </p:cTn>
                              </p:par>
                              <p:par>
                                <p:cTn id="63" presetID="22" presetClass="entr" presetSubtype="1" fill="hold" nodeType="withEffect">
                                  <p:stCondLst>
                                    <p:cond delay="0"/>
                                  </p:stCondLst>
                                  <p:childTnLst>
                                    <p:set>
                                      <p:cBhvr>
                                        <p:cTn id="64" dur="1" fill="hold">
                                          <p:stCondLst>
                                            <p:cond delay="0"/>
                                          </p:stCondLst>
                                        </p:cTn>
                                        <p:tgtEl>
                                          <p:spTgt spid="7"/>
                                        </p:tgtEl>
                                        <p:attrNameLst>
                                          <p:attrName>style.visibility</p:attrName>
                                        </p:attrNameLst>
                                      </p:cBhvr>
                                      <p:to>
                                        <p:strVal val="visible"/>
                                      </p:to>
                                    </p:set>
                                    <p:animEffect transition="in" filter="wipe(up)">
                                      <p:cBhvr>
                                        <p:cTn id="65" dur="500"/>
                                        <p:tgtEl>
                                          <p:spTgt spid="7"/>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4"/>
                                        </p:tgtEl>
                                        <p:attrNameLst>
                                          <p:attrName>style.visibility</p:attrName>
                                        </p:attrNameLst>
                                      </p:cBhvr>
                                      <p:to>
                                        <p:strVal val="visible"/>
                                      </p:to>
                                    </p:set>
                                    <p:animEffect transition="in" filter="fade">
                                      <p:cBhvr>
                                        <p:cTn id="68" dur="500"/>
                                        <p:tgtEl>
                                          <p:spTgt spid="74"/>
                                        </p:tgtEl>
                                      </p:cBhvr>
                                    </p:animEffect>
                                  </p:childTnLst>
                                </p:cTn>
                              </p:par>
                            </p:childTnLst>
                          </p:cTn>
                        </p:par>
                      </p:childTnLst>
                    </p:cTn>
                  </p:par>
                  <p:par>
                    <p:cTn id="69" fill="hold">
                      <p:stCondLst>
                        <p:cond delay="indefinite"/>
                      </p:stCondLst>
                      <p:childTnLst>
                        <p:par>
                          <p:cTn id="70" fill="hold">
                            <p:stCondLst>
                              <p:cond delay="0"/>
                            </p:stCondLst>
                            <p:childTnLst>
                              <p:par>
                                <p:cTn id="71" presetID="22" presetClass="exit" presetSubtype="4" fill="hold" nodeType="clickEffect">
                                  <p:stCondLst>
                                    <p:cond delay="0"/>
                                  </p:stCondLst>
                                  <p:childTnLst>
                                    <p:animEffect transition="out" filter="wipe(down)">
                                      <p:cBhvr>
                                        <p:cTn id="72" dur="500"/>
                                        <p:tgtEl>
                                          <p:spTgt spid="7"/>
                                        </p:tgtEl>
                                      </p:cBhvr>
                                    </p:animEffect>
                                    <p:set>
                                      <p:cBhvr>
                                        <p:cTn id="73" dur="1" fill="hold">
                                          <p:stCondLst>
                                            <p:cond delay="499"/>
                                          </p:stCondLst>
                                        </p:cTn>
                                        <p:tgtEl>
                                          <p:spTgt spid="7"/>
                                        </p:tgtEl>
                                        <p:attrNameLst>
                                          <p:attrName>style.visibility</p:attrName>
                                        </p:attrNameLst>
                                      </p:cBhvr>
                                      <p:to>
                                        <p:strVal val="hidden"/>
                                      </p:to>
                                    </p:set>
                                  </p:childTnLst>
                                </p:cTn>
                              </p:par>
                              <p:par>
                                <p:cTn id="74" presetID="10" presetClass="exit" presetSubtype="0" fill="hold" grpId="0" nodeType="withEffect">
                                  <p:stCondLst>
                                    <p:cond delay="0"/>
                                  </p:stCondLst>
                                  <p:childTnLst>
                                    <p:animEffect transition="out" filter="fade">
                                      <p:cBhvr>
                                        <p:cTn id="75" dur="500"/>
                                        <p:tgtEl>
                                          <p:spTgt spid="40"/>
                                        </p:tgtEl>
                                      </p:cBhvr>
                                    </p:animEffect>
                                    <p:set>
                                      <p:cBhvr>
                                        <p:cTn id="76" dur="1" fill="hold">
                                          <p:stCondLst>
                                            <p:cond delay="499"/>
                                          </p:stCondLst>
                                        </p:cTn>
                                        <p:tgtEl>
                                          <p:spTgt spid="40"/>
                                        </p:tgtEl>
                                        <p:attrNameLst>
                                          <p:attrName>style.visibility</p:attrName>
                                        </p:attrNameLst>
                                      </p:cBhvr>
                                      <p:to>
                                        <p:strVal val="hidden"/>
                                      </p:to>
                                    </p:set>
                                  </p:childTnLst>
                                </p:cTn>
                              </p:par>
                              <p:par>
                                <p:cTn id="77" presetID="10" presetClass="exit" presetSubtype="0" fill="hold" grpId="0" nodeType="withEffect">
                                  <p:stCondLst>
                                    <p:cond delay="0"/>
                                  </p:stCondLst>
                                  <p:childTnLst>
                                    <p:animEffect transition="out" filter="fade">
                                      <p:cBhvr>
                                        <p:cTn id="78" dur="500"/>
                                        <p:tgtEl>
                                          <p:spTgt spid="34"/>
                                        </p:tgtEl>
                                      </p:cBhvr>
                                    </p:animEffect>
                                    <p:set>
                                      <p:cBhvr>
                                        <p:cTn id="79" dur="1" fill="hold">
                                          <p:stCondLst>
                                            <p:cond delay="499"/>
                                          </p:stCondLst>
                                        </p:cTn>
                                        <p:tgtEl>
                                          <p:spTgt spid="34"/>
                                        </p:tgtEl>
                                        <p:attrNameLst>
                                          <p:attrName>style.visibility</p:attrName>
                                        </p:attrNameLst>
                                      </p:cBhvr>
                                      <p:to>
                                        <p:strVal val="hidden"/>
                                      </p:to>
                                    </p:set>
                                  </p:childTnLst>
                                </p:cTn>
                              </p:par>
                              <p:par>
                                <p:cTn id="80" presetID="10" presetClass="exit" presetSubtype="0" fill="hold" grpId="0" nodeType="withEffect">
                                  <p:stCondLst>
                                    <p:cond delay="0"/>
                                  </p:stCondLst>
                                  <p:childTnLst>
                                    <p:animEffect transition="out" filter="fade">
                                      <p:cBhvr>
                                        <p:cTn id="81" dur="500"/>
                                        <p:tgtEl>
                                          <p:spTgt spid="38"/>
                                        </p:tgtEl>
                                      </p:cBhvr>
                                    </p:animEffect>
                                    <p:set>
                                      <p:cBhvr>
                                        <p:cTn id="82" dur="1" fill="hold">
                                          <p:stCondLst>
                                            <p:cond delay="499"/>
                                          </p:stCondLst>
                                        </p:cTn>
                                        <p:tgtEl>
                                          <p:spTgt spid="38"/>
                                        </p:tgtEl>
                                        <p:attrNameLst>
                                          <p:attrName>style.visibility</p:attrName>
                                        </p:attrNameLst>
                                      </p:cBhvr>
                                      <p:to>
                                        <p:strVal val="hidden"/>
                                      </p:to>
                                    </p:set>
                                  </p:childTnLst>
                                </p:cTn>
                              </p:par>
                              <p:par>
                                <p:cTn id="83" presetID="10" presetClass="exit" presetSubtype="0" fill="hold" grpId="0" nodeType="withEffect">
                                  <p:stCondLst>
                                    <p:cond delay="0"/>
                                  </p:stCondLst>
                                  <p:childTnLst>
                                    <p:animEffect transition="out" filter="fade">
                                      <p:cBhvr>
                                        <p:cTn id="84" dur="500"/>
                                        <p:tgtEl>
                                          <p:spTgt spid="52"/>
                                        </p:tgtEl>
                                      </p:cBhvr>
                                    </p:animEffect>
                                    <p:set>
                                      <p:cBhvr>
                                        <p:cTn id="85" dur="1" fill="hold">
                                          <p:stCondLst>
                                            <p:cond delay="499"/>
                                          </p:stCondLst>
                                        </p:cTn>
                                        <p:tgtEl>
                                          <p:spTgt spid="52"/>
                                        </p:tgtEl>
                                        <p:attrNameLst>
                                          <p:attrName>style.visibility</p:attrName>
                                        </p:attrNameLst>
                                      </p:cBhvr>
                                      <p:to>
                                        <p:strVal val="hidden"/>
                                      </p:to>
                                    </p:set>
                                  </p:childTnLst>
                                </p:cTn>
                              </p:par>
                              <p:par>
                                <p:cTn id="86" presetID="10" presetClass="exit" presetSubtype="0" fill="hold" grpId="0" nodeType="withEffect">
                                  <p:stCondLst>
                                    <p:cond delay="0"/>
                                  </p:stCondLst>
                                  <p:childTnLst>
                                    <p:animEffect transition="out" filter="fade">
                                      <p:cBhvr>
                                        <p:cTn id="87" dur="500"/>
                                        <p:tgtEl>
                                          <p:spTgt spid="50"/>
                                        </p:tgtEl>
                                      </p:cBhvr>
                                    </p:animEffect>
                                    <p:set>
                                      <p:cBhvr>
                                        <p:cTn id="88" dur="1" fill="hold">
                                          <p:stCondLst>
                                            <p:cond delay="499"/>
                                          </p:stCondLst>
                                        </p:cTn>
                                        <p:tgtEl>
                                          <p:spTgt spid="50"/>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76"/>
                                        </p:tgtEl>
                                        <p:attrNameLst>
                                          <p:attrName>style.visibility</p:attrName>
                                        </p:attrNameLst>
                                      </p:cBhvr>
                                      <p:to>
                                        <p:strVal val="visible"/>
                                      </p:to>
                                    </p:set>
                                    <p:animEffect transition="in" filter="fade">
                                      <p:cBhvr>
                                        <p:cTn id="91" dur="500"/>
                                        <p:tgtEl>
                                          <p:spTgt spid="7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3" grpId="0" animBg="1"/>
      <p:bldP spid="44" grpId="0" animBg="1"/>
      <p:bldP spid="45" grpId="0" animBg="1"/>
      <p:bldP spid="47" grpId="0" animBg="1"/>
      <p:bldP spid="48" grpId="0" animBg="1"/>
      <p:bldP spid="50" grpId="0" animBg="1"/>
      <p:bldP spid="52" grpId="0" animBg="1"/>
      <p:bldP spid="71" grpId="0" animBg="1"/>
      <p:bldP spid="72" grpId="0" animBg="1"/>
      <p:bldP spid="74" grpId="0" animBg="1"/>
      <p:bldP spid="76" grpId="0" animBg="1"/>
    </p:bld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a:spLocks noGrp="1"/>
          </p:cNvSpPr>
          <p:nvPr>
            <p:ph idx="1"/>
          </p:nvPr>
        </p:nvSpPr>
        <p:spPr/>
        <p:txBody>
          <a:bodyPr>
            <a:normAutofit/>
          </a:bodyPr>
          <a:lstStyle/>
          <a:p>
            <a:r>
              <a:rPr lang="en-US" dirty="0"/>
              <a:t>Live migration process :</a:t>
            </a:r>
          </a:p>
        </p:txBody>
      </p:sp>
      <p:sp>
        <p:nvSpPr>
          <p:cNvPr id="2" name="Title 1"/>
          <p:cNvSpPr>
            <a:spLocks noGrp="1"/>
          </p:cNvSpPr>
          <p:nvPr>
            <p:ph type="title" idx="4294967295"/>
          </p:nvPr>
        </p:nvSpPr>
        <p:spPr>
          <a:xfrm>
            <a:off x="1524000" y="92076"/>
            <a:ext cx="8229600" cy="1508125"/>
          </a:xfrm>
        </p:spPr>
        <p:txBody>
          <a:bodyPr/>
          <a:lstStyle/>
          <a:p>
            <a:r>
              <a:rPr lang="en-US" b="1" dirty="0"/>
              <a:t>Live Migration Technique</a:t>
            </a:r>
          </a:p>
        </p:txBody>
      </p:sp>
      <p:sp>
        <p:nvSpPr>
          <p:cNvPr id="5" name="Rectangle 4"/>
          <p:cNvSpPr/>
          <p:nvPr/>
        </p:nvSpPr>
        <p:spPr>
          <a:xfrm>
            <a:off x="3228074" y="1905001"/>
            <a:ext cx="5735866" cy="584775"/>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32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Stop and copy : Final Round</a:t>
            </a:r>
          </a:p>
        </p:txBody>
      </p:sp>
      <p:sp>
        <p:nvSpPr>
          <p:cNvPr id="6" name="Rectangle 2"/>
          <p:cNvSpPr>
            <a:spLocks noChangeArrowheads="1"/>
          </p:cNvSpPr>
          <p:nvPr/>
        </p:nvSpPr>
        <p:spPr bwMode="auto">
          <a:xfrm>
            <a:off x="2133600" y="2667000"/>
            <a:ext cx="3600450" cy="3600450"/>
          </a:xfrm>
          <a:prstGeom prst="rect">
            <a:avLst/>
          </a:prstGeom>
          <a:no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7" name="Rectangle 15"/>
          <p:cNvSpPr>
            <a:spLocks noChangeArrowheads="1"/>
          </p:cNvSpPr>
          <p:nvPr/>
        </p:nvSpPr>
        <p:spPr bwMode="auto">
          <a:xfrm>
            <a:off x="6456363" y="2667000"/>
            <a:ext cx="3600450" cy="3600450"/>
          </a:xfrm>
          <a:prstGeom prst="rect">
            <a:avLst/>
          </a:prstGeom>
          <a:solidFill>
            <a:srgbClr val="5E574E"/>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nvGrpSpPr>
          <p:cNvPr id="3" name="Group 16"/>
          <p:cNvGrpSpPr/>
          <p:nvPr/>
        </p:nvGrpSpPr>
        <p:grpSpPr>
          <a:xfrm>
            <a:off x="6815138" y="3394825"/>
            <a:ext cx="2881312" cy="2151901"/>
            <a:chOff x="5291138" y="3623424"/>
            <a:chExt cx="2881312" cy="2151901"/>
          </a:xfrm>
        </p:grpSpPr>
        <p:sp>
          <p:nvSpPr>
            <p:cNvPr id="8" name="Rectangle 19"/>
            <p:cNvSpPr>
              <a:spLocks noChangeArrowheads="1"/>
            </p:cNvSpPr>
            <p:nvPr/>
          </p:nvSpPr>
          <p:spPr bwMode="auto">
            <a:xfrm>
              <a:off x="5291138" y="541337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9" name="Rectangle 22"/>
            <p:cNvSpPr>
              <a:spLocks noChangeArrowheads="1"/>
            </p:cNvSpPr>
            <p:nvPr/>
          </p:nvSpPr>
          <p:spPr bwMode="auto">
            <a:xfrm>
              <a:off x="7812088" y="4695825"/>
              <a:ext cx="360362"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0" name="Rectangle 24"/>
            <p:cNvSpPr>
              <a:spLocks noChangeArrowheads="1"/>
            </p:cNvSpPr>
            <p:nvPr/>
          </p:nvSpPr>
          <p:spPr bwMode="auto">
            <a:xfrm>
              <a:off x="7451725" y="3623424"/>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1" name="Rectangle 26"/>
            <p:cNvSpPr>
              <a:spLocks noChangeArrowheads="1"/>
            </p:cNvSpPr>
            <p:nvPr/>
          </p:nvSpPr>
          <p:spPr bwMode="auto">
            <a:xfrm>
              <a:off x="6731000" y="5053013"/>
              <a:ext cx="360363" cy="361950"/>
            </a:xfrm>
            <a:prstGeom prst="rect">
              <a:avLst/>
            </a:prstGeom>
            <a:solidFill>
              <a:srgbClr val="FFFFFF"/>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grpSp>
        <p:nvGrpSpPr>
          <p:cNvPr id="16" name="Group 15"/>
          <p:cNvGrpSpPr/>
          <p:nvPr/>
        </p:nvGrpSpPr>
        <p:grpSpPr>
          <a:xfrm>
            <a:off x="2493963" y="3394825"/>
            <a:ext cx="2881312" cy="2151901"/>
            <a:chOff x="969963" y="3623424"/>
            <a:chExt cx="2881312" cy="2151901"/>
          </a:xfrm>
        </p:grpSpPr>
        <p:sp>
          <p:nvSpPr>
            <p:cNvPr id="12" name="Rectangle 9"/>
            <p:cNvSpPr>
              <a:spLocks noChangeArrowheads="1"/>
            </p:cNvSpPr>
            <p:nvPr/>
          </p:nvSpPr>
          <p:spPr bwMode="auto">
            <a:xfrm>
              <a:off x="3130550" y="3623424"/>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3" name="Rectangle 11"/>
            <p:cNvSpPr>
              <a:spLocks noChangeArrowheads="1"/>
            </p:cNvSpPr>
            <p:nvPr/>
          </p:nvSpPr>
          <p:spPr bwMode="auto">
            <a:xfrm>
              <a:off x="2409825" y="5053013"/>
              <a:ext cx="360363"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4" name="Rectangle 6"/>
            <p:cNvSpPr>
              <a:spLocks noChangeArrowheads="1"/>
            </p:cNvSpPr>
            <p:nvPr/>
          </p:nvSpPr>
          <p:spPr bwMode="auto">
            <a:xfrm>
              <a:off x="3490913" y="469582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sp>
          <p:nvSpPr>
            <p:cNvPr id="15" name="Rectangle 4"/>
            <p:cNvSpPr>
              <a:spLocks noChangeArrowheads="1"/>
            </p:cNvSpPr>
            <p:nvPr/>
          </p:nvSpPr>
          <p:spPr bwMode="auto">
            <a:xfrm>
              <a:off x="969963" y="5413375"/>
              <a:ext cx="360362" cy="361950"/>
            </a:xfrm>
            <a:prstGeom prst="rect">
              <a:avLst/>
            </a:prstGeom>
            <a:solidFill>
              <a:srgbClr val="FF6600"/>
            </a:solidFill>
            <a:ln w="38100" algn="ctr">
              <a:solidFill>
                <a:srgbClr val="000000"/>
              </a:solidFill>
              <a:miter lim="800000"/>
              <a:headEnd/>
              <a:tailEnd/>
            </a:ln>
          </p:spPr>
          <p:txBody>
            <a:bodyPr wrap="none" anchor="ctr"/>
            <a:lstStyle/>
            <a:p>
              <a:pPr>
                <a:defRPr/>
              </a:pPr>
              <a:endParaRPr lang="en-US" kern="0">
                <a:solidFill>
                  <a:sysClr val="windowText" lastClr="000000"/>
                </a:solidFill>
              </a:endParaRPr>
            </a:p>
          </p:txBody>
        </p:sp>
      </p:grpSp>
      <p:sp>
        <p:nvSpPr>
          <p:cNvPr id="18" name="Rectangle 17"/>
          <p:cNvSpPr>
            <a:spLocks noChangeArrowheads="1"/>
          </p:cNvSpPr>
          <p:nvPr/>
        </p:nvSpPr>
        <p:spPr bwMode="auto">
          <a:xfrm>
            <a:off x="6456363" y="2667000"/>
            <a:ext cx="3600450" cy="3600450"/>
          </a:xfrm>
          <a:prstGeom prst="rect">
            <a:avLst/>
          </a:prstGeom>
          <a:solidFill>
            <a:srgbClr val="C0C0C0"/>
          </a:solidFill>
          <a:ln w="38100" algn="ctr">
            <a:solidFill>
              <a:schemeClr val="tx1"/>
            </a:solidFill>
            <a:miter lim="800000"/>
            <a:headEnd/>
            <a:tailEnd/>
          </a:ln>
        </p:spPr>
        <p:txBody>
          <a:bodyPr wrap="none" anchor="ctr"/>
          <a:lstStyle/>
          <a:p>
            <a:endParaRPr lang="en-US"/>
          </a:p>
        </p:txBody>
      </p:sp>
      <p:sp>
        <p:nvSpPr>
          <p:cNvPr id="19" name="TextBox 18"/>
          <p:cNvSpPr txBox="1"/>
          <p:nvPr/>
        </p:nvSpPr>
        <p:spPr>
          <a:xfrm>
            <a:off x="3495132" y="6324600"/>
            <a:ext cx="1002326"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A</a:t>
            </a:r>
          </a:p>
        </p:txBody>
      </p:sp>
      <p:sp>
        <p:nvSpPr>
          <p:cNvPr id="20" name="TextBox 19"/>
          <p:cNvSpPr txBox="1"/>
          <p:nvPr/>
        </p:nvSpPr>
        <p:spPr>
          <a:xfrm>
            <a:off x="7821919" y="6324600"/>
            <a:ext cx="1011815" cy="400110"/>
          </a:xfrm>
          <a:prstGeom prst="rect">
            <a:avLst/>
          </a:prstGeom>
          <a:noFill/>
          <a:effectLst>
            <a:outerShdw blurRad="50800" dist="38100" dir="2700000" algn="tl" rotWithShape="0">
              <a:prstClr val="black">
                <a:alpha val="40000"/>
              </a:prstClr>
            </a:outerShdw>
          </a:effectLst>
        </p:spPr>
        <p:txBody>
          <a:bodyPr wrap="none" rtlCol="0">
            <a:spAutoFit/>
          </a:bodyPr>
          <a:lstStyle/>
          <a:p>
            <a:r>
              <a:rPr lang="en-US" sz="2000" b="1" i="1" dirty="0"/>
              <a:t>Host B</a:t>
            </a:r>
          </a:p>
        </p:txBody>
      </p:sp>
    </p:spTree>
    <p:extLst>
      <p:ext uri="{BB962C8B-B14F-4D97-AF65-F5344CB8AC3E}">
        <p14:creationId xmlns:p14="http://schemas.microsoft.com/office/powerpoint/2010/main" val="416266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3" presetClass="path" presetSubtype="0" accel="50000" decel="50000" fill="hold" nodeType="clickEffect">
                                  <p:stCondLst>
                                    <p:cond delay="0"/>
                                  </p:stCondLst>
                                  <p:childTnLst>
                                    <p:animMotion origin="layout" path="M -1.66667E-6 4.81481E-6 L 0.47327 0.00208 " pathEditMode="relative" rAng="0" ptsTypes="AA">
                                      <p:cBhvr>
                                        <p:cTn id="6" dur="2000" fill="hold"/>
                                        <p:tgtEl>
                                          <p:spTgt spid="16"/>
                                        </p:tgtEl>
                                        <p:attrNameLst>
                                          <p:attrName>ppt_x</p:attrName>
                                          <p:attrName>ppt_y</p:attrName>
                                        </p:attrNameLst>
                                      </p:cBhvr>
                                      <p:rCtr x="23700" y="100"/>
                                    </p:animMotion>
                                  </p:childTnLst>
                                </p:cTn>
                              </p:par>
                            </p:childTnLst>
                          </p:cTn>
                        </p:par>
                        <p:par>
                          <p:cTn id="7" fill="hold">
                            <p:stCondLst>
                              <p:cond delay="2000"/>
                            </p:stCondLst>
                            <p:childTnLst>
                              <p:par>
                                <p:cTn id="8" presetID="10" presetClass="exit" presetSubtype="0" fill="hold" nodeType="afterEffect">
                                  <p:stCondLst>
                                    <p:cond delay="0"/>
                                  </p:stCondLst>
                                  <p:childTnLst>
                                    <p:animEffect transition="out" filter="fade">
                                      <p:cBhvr>
                                        <p:cTn id="9" dur="500"/>
                                        <p:tgtEl>
                                          <p:spTgt spid="3"/>
                                        </p:tgtEl>
                                      </p:cBhvr>
                                    </p:animEffect>
                                    <p:set>
                                      <p:cBhvr>
                                        <p:cTn id="10" dur="1" fill="hold">
                                          <p:stCondLst>
                                            <p:cond delay="499"/>
                                          </p:stCondLst>
                                        </p:cTn>
                                        <p:tgtEl>
                                          <p:spTgt spid="3"/>
                                        </p:tgtEl>
                                        <p:attrNameLst>
                                          <p:attrName>style.visibility</p:attrName>
                                        </p:attrNameLst>
                                      </p:cBhvr>
                                      <p:to>
                                        <p:strVal val="hidden"/>
                                      </p:to>
                                    </p:set>
                                  </p:childTnLst>
                                </p:cTn>
                              </p:par>
                              <p:par>
                                <p:cTn id="11" presetID="10" presetClass="exit" presetSubtype="0" fill="hold" nodeType="withEffect">
                                  <p:stCondLst>
                                    <p:cond delay="0"/>
                                  </p:stCondLst>
                                  <p:childTnLst>
                                    <p:animEffect transition="out" filter="fade">
                                      <p:cBhvr>
                                        <p:cTn id="12" dur="500"/>
                                        <p:tgtEl>
                                          <p:spTgt spid="16"/>
                                        </p:tgtEl>
                                      </p:cBhvr>
                                    </p:animEffect>
                                    <p:set>
                                      <p:cBhvr>
                                        <p:cTn id="13" dur="1" fill="hold">
                                          <p:stCondLst>
                                            <p:cond delay="499"/>
                                          </p:stCondLst>
                                        </p:cTn>
                                        <p:tgtEl>
                                          <p:spTgt spid="16"/>
                                        </p:tgtEl>
                                        <p:attrNameLst>
                                          <p:attrName>style.visibility</p:attrName>
                                        </p:attrNameLst>
                                      </p:cBhvr>
                                      <p:to>
                                        <p:strVal val="hidden"/>
                                      </p:to>
                                    </p:se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0"/>
          </p:nvPr>
        </p:nvSpPr>
        <p:spPr/>
        <p:txBody>
          <a:bodyPr/>
          <a:lstStyle/>
          <a:p>
            <a:r>
              <a:rPr lang="en-IN" dirty="0"/>
              <a:t>AWS infrastructure services </a:t>
            </a:r>
          </a:p>
        </p:txBody>
      </p:sp>
      <p:pic>
        <p:nvPicPr>
          <p:cNvPr id="48129" name="Picture 1"/>
          <p:cNvPicPr>
            <a:picLocks noChangeAspect="1" noChangeArrowheads="1"/>
          </p:cNvPicPr>
          <p:nvPr/>
        </p:nvPicPr>
        <p:blipFill>
          <a:blip r:embed="rId2"/>
          <a:srcRect/>
          <a:stretch>
            <a:fillRect/>
          </a:stretch>
        </p:blipFill>
        <p:spPr bwMode="auto">
          <a:xfrm>
            <a:off x="406400" y="1357298"/>
            <a:ext cx="9975880" cy="5083088"/>
          </a:xfrm>
          <a:prstGeom prst="rect">
            <a:avLst/>
          </a:prstGeom>
          <a:noFill/>
          <a:ln w="9525">
            <a:noFill/>
            <a:miter lim="800000"/>
            <a:headEnd/>
            <a:tailEnd/>
          </a:ln>
          <a:effectLst/>
        </p:spPr>
      </p:pic>
    </p:spTree>
    <p:extLst>
      <p:ext uri="{BB962C8B-B14F-4D97-AF65-F5344CB8AC3E}">
        <p14:creationId xmlns:p14="http://schemas.microsoft.com/office/powerpoint/2010/main" val="123989309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dirty="0"/>
              <a:t>This migration technique constitutes moving the virtual disks or configuration file of a running virtual machine to a new data store without any interruption in the availability of the virtual machine’s service.</a:t>
            </a:r>
          </a:p>
          <a:p>
            <a:endParaRPr lang="en-US" dirty="0"/>
          </a:p>
          <a:p>
            <a:endParaRPr lang="en-US" dirty="0"/>
          </a:p>
          <a:p>
            <a:endParaRPr lang="en-US" dirty="0"/>
          </a:p>
          <a:p>
            <a:endParaRPr lang="en-US" dirty="0"/>
          </a:p>
          <a:p>
            <a:endParaRPr lang="en-US" dirty="0"/>
          </a:p>
          <a:p>
            <a:r>
              <a:rPr lang="en-US" dirty="0" err="1"/>
              <a:t>Refererences</a:t>
            </a:r>
            <a:r>
              <a:rPr lang="en-US" dirty="0"/>
              <a:t>: </a:t>
            </a:r>
            <a:r>
              <a:rPr lang="en-US" dirty="0">
                <a:hlinkClick r:id="rId2"/>
              </a:rPr>
              <a:t>https://docs.microsoft.com/en-us/previous-versions/windows/it-pro/windows-server-2012-r2-and-2012/hh831656(v=ws.11)</a:t>
            </a:r>
            <a:endParaRPr lang="en-US" dirty="0"/>
          </a:p>
          <a:p>
            <a:r>
              <a:rPr lang="en-US" dirty="0">
                <a:hlinkClick r:id="rId3"/>
              </a:rPr>
              <a:t>https://ieeexplore.ieee.org/stamp/stamp.jsp?tp=&amp;arnumber=5071905</a:t>
            </a:r>
            <a:r>
              <a:rPr lang="en-US" dirty="0"/>
              <a:t> (A Live Storage Migration Mechanism over WAN for Relocatable Virtual Machine Services on Clouds)</a:t>
            </a:r>
          </a:p>
        </p:txBody>
      </p:sp>
      <p:sp>
        <p:nvSpPr>
          <p:cNvPr id="3" name="Content Placeholder 2"/>
          <p:cNvSpPr>
            <a:spLocks noGrp="1"/>
          </p:cNvSpPr>
          <p:nvPr>
            <p:ph sz="quarter" idx="10"/>
          </p:nvPr>
        </p:nvSpPr>
        <p:spPr/>
        <p:txBody>
          <a:bodyPr/>
          <a:lstStyle/>
          <a:p>
            <a:r>
              <a:rPr lang="en-US" dirty="0"/>
              <a:t>Live Storage Migration of Virtual Machine.</a:t>
            </a:r>
            <a:endParaRPr lang="en-IN" dirty="0"/>
          </a:p>
        </p:txBody>
      </p:sp>
    </p:spTree>
    <p:extLst>
      <p:ext uri="{BB962C8B-B14F-4D97-AF65-F5344CB8AC3E}">
        <p14:creationId xmlns:p14="http://schemas.microsoft.com/office/powerpoint/2010/main" val="19538865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IN" b="1" dirty="0" smtClean="0"/>
              <a:t>IaaS that AWS offer:</a:t>
            </a:r>
          </a:p>
          <a:p>
            <a:pPr>
              <a:buFontTx/>
              <a:buChar char="-"/>
            </a:pPr>
            <a:r>
              <a:rPr lang="en-US" dirty="0" smtClean="0"/>
              <a:t>Storage as a Service</a:t>
            </a:r>
          </a:p>
          <a:p>
            <a:pPr marL="0" indent="0"/>
            <a:r>
              <a:rPr lang="en-US" dirty="0"/>
              <a:t>	</a:t>
            </a:r>
            <a:r>
              <a:rPr lang="en-US" dirty="0" smtClean="0"/>
              <a:t>- Amazon Simple Storage Service</a:t>
            </a:r>
          </a:p>
          <a:p>
            <a:pPr marL="0" indent="0"/>
            <a:r>
              <a:rPr lang="en-US" dirty="0"/>
              <a:t>	</a:t>
            </a:r>
            <a:r>
              <a:rPr lang="en-US" dirty="0" smtClean="0"/>
              <a:t>- Amazon </a:t>
            </a:r>
            <a:r>
              <a:rPr lang="en-US" dirty="0" err="1" smtClean="0"/>
              <a:t>SimpleDB</a:t>
            </a:r>
            <a:endParaRPr lang="en-US" dirty="0" smtClean="0"/>
          </a:p>
          <a:p>
            <a:pPr marL="0" indent="0"/>
            <a:r>
              <a:rPr lang="en-US" dirty="0"/>
              <a:t>	</a:t>
            </a:r>
            <a:r>
              <a:rPr lang="en-US" dirty="0" smtClean="0"/>
              <a:t>- Amazon Relational Database Service</a:t>
            </a:r>
          </a:p>
          <a:p>
            <a:pPr>
              <a:buFontTx/>
              <a:buChar char="-"/>
            </a:pPr>
            <a:r>
              <a:rPr lang="en-US" dirty="0" smtClean="0"/>
              <a:t>Compute as a Service</a:t>
            </a:r>
          </a:p>
          <a:p>
            <a:pPr marL="0" indent="0"/>
            <a:r>
              <a:rPr lang="en-US" dirty="0"/>
              <a:t>	</a:t>
            </a:r>
            <a:r>
              <a:rPr lang="en-US" dirty="0" smtClean="0"/>
              <a:t>- Amazon Elastic Compute Cloud (EC2)</a:t>
            </a:r>
            <a:endParaRPr lang="en-IN" dirty="0" smtClean="0"/>
          </a:p>
          <a:p>
            <a:endParaRPr lang="en-IN" b="1" dirty="0"/>
          </a:p>
        </p:txBody>
      </p:sp>
      <p:sp>
        <p:nvSpPr>
          <p:cNvPr id="3" name="Content Placeholder 2"/>
          <p:cNvSpPr>
            <a:spLocks noGrp="1"/>
          </p:cNvSpPr>
          <p:nvPr>
            <p:ph sz="quarter" idx="10"/>
          </p:nvPr>
        </p:nvSpPr>
        <p:spPr/>
        <p:txBody>
          <a:bodyPr/>
          <a:lstStyle/>
          <a:p>
            <a:r>
              <a:rPr lang="en-IN" dirty="0"/>
              <a:t>Amazon Web </a:t>
            </a:r>
            <a:r>
              <a:rPr lang="en-IN" dirty="0" smtClean="0"/>
              <a:t>Services (AWS)</a:t>
            </a:r>
            <a:endParaRPr lang="en-IN" dirty="0"/>
          </a:p>
        </p:txBody>
      </p:sp>
    </p:spTree>
    <p:extLst>
      <p:ext uri="{BB962C8B-B14F-4D97-AF65-F5344CB8AC3E}">
        <p14:creationId xmlns:p14="http://schemas.microsoft.com/office/powerpoint/2010/main" val="2828172217"/>
      </p:ext>
    </p:extLst>
  </p:cSld>
  <p:clrMapOvr>
    <a:masterClrMapping/>
  </p:clrMapOvr>
  <p:timing>
    <p:tnLst>
      <p:par>
        <p:cTn id="1" dur="indefinite" restart="never" nodeType="tmRoot"/>
      </p:par>
    </p:tnLst>
  </p:timing>
</p:sld>
</file>

<file path=ppt/theme/theme1.xml><?xml version="1.0" encoding="utf-8"?>
<a:theme xmlns:a="http://schemas.openxmlformats.org/drawingml/2006/main" name="Default">
  <a:themeElements>
    <a:clrScheme name="Default">
      <a:dk1>
        <a:srgbClr val="000000"/>
      </a:dk1>
      <a:lt1>
        <a:srgbClr val="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FF00FF"/>
      </a:folHlink>
    </a:clrScheme>
    <a:fontScheme name="Default">
      <a:majorFont>
        <a:latin typeface="Helvetica Neue"/>
        <a:ea typeface="Helvetica Neue"/>
        <a:cs typeface="Helvetica Neue"/>
      </a:majorFont>
      <a:minorFont>
        <a:latin typeface="Helvetica"/>
        <a:ea typeface="Helvetica"/>
        <a:cs typeface="Helvetica"/>
      </a:minorFont>
    </a:fontScheme>
    <a:fmtScheme name="Defaul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38100" dist="23000" dir="5400000" rotWithShape="0">
              <a:srgbClr val="000000">
                <a:alpha val="35000"/>
              </a:srgbClr>
            </a:outerShdw>
          </a:effectLst>
        </a:effectStyle>
        <a:effectStyle>
          <a:effectLst>
            <a:outerShdw blurRad="38100" dist="23000" dir="5400000" rotWithShape="0">
              <a:srgbClr val="000000">
                <a:alpha val="35000"/>
              </a:srgbClr>
            </a:outerShdw>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rgbClr val="4F81BD"/>
          </a:solidFill>
          <a:prstDash val="solid"/>
          <a:bevel/>
        </a:ln>
        <a:effectLst>
          <a:outerShdw blurRad="38100" dist="23000" dir="5400000" rotWithShape="0">
            <a:srgbClr val="000000">
              <a:alpha val="35000"/>
            </a:srgbClr>
          </a:outerShdw>
        </a:effectLst>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4F81BD"/>
          </a:solidFill>
          <a:prstDash val="solid"/>
          <a:bevel/>
        </a:ln>
        <a:effectLst>
          <a:outerShdw blurRad="38100" dist="20000" dir="5400000" rotWithShape="0">
            <a:srgbClr val="000000">
              <a:alpha val="38000"/>
            </a:srgbClr>
          </a:outerShdw>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Calibri"/>
            <a:ea typeface="Calibri"/>
            <a:cs typeface="Calibri"/>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29019</TotalTime>
  <Words>4999</Words>
  <Application>Microsoft Office PowerPoint</Application>
  <PresentationFormat>Widescreen</PresentationFormat>
  <Paragraphs>447</Paragraphs>
  <Slides>80</Slides>
  <Notes>2</Notes>
  <HiddenSlides>5</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80</vt:i4>
      </vt:variant>
    </vt:vector>
  </HeadingPairs>
  <TitlesOfParts>
    <vt:vector size="90" baseType="lpstr">
      <vt:lpstr>-apple-system</vt:lpstr>
      <vt:lpstr>Arial</vt:lpstr>
      <vt:lpstr>Calibri</vt:lpstr>
      <vt:lpstr>Helvetica</vt:lpstr>
      <vt:lpstr>Helvetica Neue</vt:lpstr>
      <vt:lpstr>Lucida Sans Unicode</vt:lpstr>
      <vt:lpstr>Times New Roman</vt:lpstr>
      <vt:lpstr>Verdana</vt:lpstr>
      <vt:lpstr>Wingdings</vt:lpstr>
      <vt:lpstr>Default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Keystone – Identity</vt:lpstr>
      <vt:lpstr>PowerPoint Presentation</vt:lpstr>
      <vt:lpstr>Glance – Image Store</vt:lpstr>
      <vt:lpstr>Nova – Compute</vt:lpstr>
      <vt:lpstr>Nova – Compute (Cont…)</vt:lpstr>
      <vt:lpstr>Nova – Compute (Cont…)</vt:lpstr>
      <vt:lpstr>Nova – Compute (Cont…)</vt:lpstr>
      <vt:lpstr>Cinder – Block Storage</vt:lpstr>
      <vt:lpstr>Swift – Object Storage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Live Migration Technique (hot or real-time migration)</vt:lpstr>
      <vt:lpstr>PowerPoint Presentation</vt:lpstr>
      <vt:lpstr>Live Migration Technique</vt:lpstr>
      <vt:lpstr>PowerPoint Presentation</vt:lpstr>
      <vt:lpstr>Live Migration Technique</vt:lpstr>
      <vt:lpstr>Live Migration Technique</vt:lpstr>
      <vt:lpstr>Live Migration Technique</vt:lpstr>
      <vt:lpstr>Live Migration Technique</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Nayan</dc:creator>
  <cp:lastModifiedBy>BITS-PC</cp:lastModifiedBy>
  <cp:revision>515</cp:revision>
  <cp:lastPrinted>2016-01-04T05:30:43Z</cp:lastPrinted>
  <dcterms:created xsi:type="dcterms:W3CDTF">2015-12-29T04:14:10Z</dcterms:created>
  <dcterms:modified xsi:type="dcterms:W3CDTF">2022-02-24T13:02:20Z</dcterms:modified>
</cp:coreProperties>
</file>