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man Kamal -X (aikamal - ADECCO INDIA PRIVATE LIMITED at Cisco)" userId="3f11d2ca-8d56-4319-9855-6de829450510" providerId="ADAL" clId="{98A03777-08A2-434E-9EA1-C3AB754066A1}"/>
    <pc:docChg chg="modSld">
      <pc:chgData name="Aiman Kamal -X (aikamal - ADECCO INDIA PRIVATE LIMITED at Cisco)" userId="3f11d2ca-8d56-4319-9855-6de829450510" providerId="ADAL" clId="{98A03777-08A2-434E-9EA1-C3AB754066A1}" dt="2022-02-28T10:17:14.981" v="1" actId="20577"/>
      <pc:docMkLst>
        <pc:docMk/>
      </pc:docMkLst>
      <pc:sldChg chg="modSp mod">
        <pc:chgData name="Aiman Kamal -X (aikamal - ADECCO INDIA PRIVATE LIMITED at Cisco)" userId="3f11d2ca-8d56-4319-9855-6de829450510" providerId="ADAL" clId="{98A03777-08A2-434E-9EA1-C3AB754066A1}" dt="2022-02-28T10:17:14.981" v="1" actId="20577"/>
        <pc:sldMkLst>
          <pc:docMk/>
          <pc:sldMk cId="0" sldId="269"/>
        </pc:sldMkLst>
        <pc:spChg chg="mod">
          <ac:chgData name="Aiman Kamal -X (aikamal - ADECCO INDIA PRIVATE LIMITED at Cisco)" userId="3f11d2ca-8d56-4319-9855-6de829450510" providerId="ADAL" clId="{98A03777-08A2-434E-9EA1-C3AB754066A1}" dt="2022-02-28T10:17:14.981" v="1" actId="20577"/>
          <ac:spMkLst>
            <pc:docMk/>
            <pc:sldMk cId="0" sldId="269"/>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sp>
        <p:nvSpPr>
          <p:cNvPr id="17" name="bg object 17"/>
          <p:cNvSpPr/>
          <p:nvPr/>
        </p:nvSpPr>
        <p:spPr>
          <a:xfrm>
            <a:off x="0" y="3375659"/>
            <a:ext cx="8685530" cy="2741930"/>
          </a:xfrm>
          <a:custGeom>
            <a:avLst/>
            <a:gdLst/>
            <a:ahLst/>
            <a:cxnLst/>
            <a:rect l="l" t="t" r="r" b="b"/>
            <a:pathLst>
              <a:path w="8685530" h="2741929">
                <a:moveTo>
                  <a:pt x="8685530" y="0"/>
                </a:moveTo>
                <a:lnTo>
                  <a:pt x="0" y="0"/>
                </a:lnTo>
                <a:lnTo>
                  <a:pt x="0" y="2741929"/>
                </a:lnTo>
                <a:lnTo>
                  <a:pt x="4343400" y="2741929"/>
                </a:lnTo>
                <a:lnTo>
                  <a:pt x="8685530" y="2741929"/>
                </a:lnTo>
                <a:lnTo>
                  <a:pt x="8685530" y="0"/>
                </a:lnTo>
                <a:close/>
              </a:path>
            </a:pathLst>
          </a:custGeom>
          <a:solidFill>
            <a:srgbClr val="000000">
              <a:alpha val="34999"/>
            </a:srgbClr>
          </a:solidFill>
        </p:spPr>
        <p:txBody>
          <a:bodyPr wrap="square" lIns="0" tIns="0" rIns="0" bIns="0" rtlCol="0"/>
          <a:lstStyle/>
          <a:p>
            <a:endParaRPr/>
          </a:p>
        </p:txBody>
      </p:sp>
      <p:sp>
        <p:nvSpPr>
          <p:cNvPr id="18" name="bg object 18"/>
          <p:cNvSpPr/>
          <p:nvPr/>
        </p:nvSpPr>
        <p:spPr>
          <a:xfrm>
            <a:off x="0" y="3352800"/>
            <a:ext cx="8685530" cy="2741930"/>
          </a:xfrm>
          <a:custGeom>
            <a:avLst/>
            <a:gdLst/>
            <a:ahLst/>
            <a:cxnLst/>
            <a:rect l="l" t="t" r="r" b="b"/>
            <a:pathLst>
              <a:path w="8685530" h="2741929">
                <a:moveTo>
                  <a:pt x="8685530" y="0"/>
                </a:moveTo>
                <a:lnTo>
                  <a:pt x="0" y="0"/>
                </a:lnTo>
                <a:lnTo>
                  <a:pt x="0" y="2741930"/>
                </a:lnTo>
                <a:lnTo>
                  <a:pt x="4343400" y="2741930"/>
                </a:lnTo>
                <a:lnTo>
                  <a:pt x="8685530" y="2741930"/>
                </a:lnTo>
                <a:lnTo>
                  <a:pt x="8685530" y="0"/>
                </a:lnTo>
                <a:close/>
              </a:path>
            </a:pathLst>
          </a:custGeom>
          <a:solidFill>
            <a:srgbClr val="0F1040"/>
          </a:solidFill>
        </p:spPr>
        <p:txBody>
          <a:bodyPr wrap="square" lIns="0" tIns="0" rIns="0" bIns="0" rtlCol="0"/>
          <a:lstStyle/>
          <a:p>
            <a:endParaRPr/>
          </a:p>
        </p:txBody>
      </p:sp>
      <p:sp>
        <p:nvSpPr>
          <p:cNvPr id="19" name="bg object 19"/>
          <p:cNvSpPr/>
          <p:nvPr/>
        </p:nvSpPr>
        <p:spPr>
          <a:xfrm>
            <a:off x="2895600" y="6118859"/>
            <a:ext cx="2895600" cy="76200"/>
          </a:xfrm>
          <a:custGeom>
            <a:avLst/>
            <a:gdLst/>
            <a:ahLst/>
            <a:cxnLst/>
            <a:rect l="l" t="t" r="r" b="b"/>
            <a:pathLst>
              <a:path w="2895600" h="76200">
                <a:moveTo>
                  <a:pt x="2895600" y="0"/>
                </a:moveTo>
                <a:lnTo>
                  <a:pt x="0" y="0"/>
                </a:lnTo>
                <a:lnTo>
                  <a:pt x="0" y="76199"/>
                </a:lnTo>
                <a:lnTo>
                  <a:pt x="1447800" y="76199"/>
                </a:lnTo>
                <a:lnTo>
                  <a:pt x="2895600" y="76199"/>
                </a:lnTo>
                <a:lnTo>
                  <a:pt x="2895600" y="0"/>
                </a:lnTo>
                <a:close/>
              </a:path>
            </a:pathLst>
          </a:custGeom>
          <a:solidFill>
            <a:srgbClr val="000000">
              <a:alpha val="34999"/>
            </a:srgbClr>
          </a:solidFill>
        </p:spPr>
        <p:txBody>
          <a:bodyPr wrap="square" lIns="0" tIns="0" rIns="0" bIns="0" rtlCol="0"/>
          <a:lstStyle/>
          <a:p>
            <a:endParaRPr/>
          </a:p>
        </p:txBody>
      </p:sp>
      <p:sp>
        <p:nvSpPr>
          <p:cNvPr id="20" name="bg object 20"/>
          <p:cNvSpPr/>
          <p:nvPr/>
        </p:nvSpPr>
        <p:spPr>
          <a:xfrm>
            <a:off x="2895600" y="6096000"/>
            <a:ext cx="2895600" cy="74930"/>
          </a:xfrm>
          <a:custGeom>
            <a:avLst/>
            <a:gdLst/>
            <a:ahLst/>
            <a:cxnLst/>
            <a:rect l="l" t="t" r="r" b="b"/>
            <a:pathLst>
              <a:path w="2895600" h="74929">
                <a:moveTo>
                  <a:pt x="2895600" y="0"/>
                </a:moveTo>
                <a:lnTo>
                  <a:pt x="0" y="0"/>
                </a:lnTo>
                <a:lnTo>
                  <a:pt x="0" y="74929"/>
                </a:lnTo>
                <a:lnTo>
                  <a:pt x="1447800" y="74929"/>
                </a:lnTo>
                <a:lnTo>
                  <a:pt x="2895600" y="74929"/>
                </a:lnTo>
                <a:lnTo>
                  <a:pt x="2895600" y="0"/>
                </a:lnTo>
                <a:close/>
              </a:path>
            </a:pathLst>
          </a:custGeom>
          <a:solidFill>
            <a:srgbClr val="75C1E4"/>
          </a:solidFill>
        </p:spPr>
        <p:txBody>
          <a:bodyPr wrap="square" lIns="0" tIns="0" rIns="0" bIns="0" rtlCol="0"/>
          <a:lstStyle/>
          <a:p>
            <a:endParaRPr/>
          </a:p>
        </p:txBody>
      </p:sp>
      <p:sp>
        <p:nvSpPr>
          <p:cNvPr id="21" name="bg object 21"/>
          <p:cNvSpPr/>
          <p:nvPr/>
        </p:nvSpPr>
        <p:spPr>
          <a:xfrm>
            <a:off x="0" y="6118859"/>
            <a:ext cx="2895600" cy="76200"/>
          </a:xfrm>
          <a:custGeom>
            <a:avLst/>
            <a:gdLst/>
            <a:ahLst/>
            <a:cxnLst/>
            <a:rect l="l" t="t" r="r" b="b"/>
            <a:pathLst>
              <a:path w="2895600" h="76200">
                <a:moveTo>
                  <a:pt x="2895600" y="0"/>
                </a:moveTo>
                <a:lnTo>
                  <a:pt x="0" y="0"/>
                </a:lnTo>
                <a:lnTo>
                  <a:pt x="0" y="76199"/>
                </a:lnTo>
                <a:lnTo>
                  <a:pt x="1447800" y="76199"/>
                </a:lnTo>
                <a:lnTo>
                  <a:pt x="2895600" y="76199"/>
                </a:lnTo>
                <a:lnTo>
                  <a:pt x="2895600" y="0"/>
                </a:lnTo>
                <a:close/>
              </a:path>
            </a:pathLst>
          </a:custGeom>
          <a:solidFill>
            <a:srgbClr val="000000">
              <a:alpha val="34999"/>
            </a:srgbClr>
          </a:solidFill>
        </p:spPr>
        <p:txBody>
          <a:bodyPr wrap="square" lIns="0" tIns="0" rIns="0" bIns="0" rtlCol="0"/>
          <a:lstStyle/>
          <a:p>
            <a:endParaRPr/>
          </a:p>
        </p:txBody>
      </p:sp>
      <p:sp>
        <p:nvSpPr>
          <p:cNvPr id="22" name="bg object 22"/>
          <p:cNvSpPr/>
          <p:nvPr/>
        </p:nvSpPr>
        <p:spPr>
          <a:xfrm>
            <a:off x="0" y="6096000"/>
            <a:ext cx="2895600" cy="74930"/>
          </a:xfrm>
          <a:custGeom>
            <a:avLst/>
            <a:gdLst/>
            <a:ahLst/>
            <a:cxnLst/>
            <a:rect l="l" t="t" r="r" b="b"/>
            <a:pathLst>
              <a:path w="2895600" h="74929">
                <a:moveTo>
                  <a:pt x="2895600" y="0"/>
                </a:moveTo>
                <a:lnTo>
                  <a:pt x="0" y="0"/>
                </a:lnTo>
                <a:lnTo>
                  <a:pt x="0" y="74929"/>
                </a:lnTo>
                <a:lnTo>
                  <a:pt x="1447800" y="74929"/>
                </a:lnTo>
                <a:lnTo>
                  <a:pt x="2895600" y="74929"/>
                </a:lnTo>
                <a:lnTo>
                  <a:pt x="2895600" y="0"/>
                </a:lnTo>
                <a:close/>
              </a:path>
            </a:pathLst>
          </a:custGeom>
          <a:solidFill>
            <a:srgbClr val="FBAF16"/>
          </a:solidFill>
        </p:spPr>
        <p:txBody>
          <a:bodyPr wrap="square" lIns="0" tIns="0" rIns="0" bIns="0" rtlCol="0"/>
          <a:lstStyle/>
          <a:p>
            <a:endParaRPr/>
          </a:p>
        </p:txBody>
      </p:sp>
      <p:sp>
        <p:nvSpPr>
          <p:cNvPr id="23" name="bg object 23"/>
          <p:cNvSpPr/>
          <p:nvPr/>
        </p:nvSpPr>
        <p:spPr>
          <a:xfrm>
            <a:off x="5791200" y="6118859"/>
            <a:ext cx="2895600" cy="76200"/>
          </a:xfrm>
          <a:custGeom>
            <a:avLst/>
            <a:gdLst/>
            <a:ahLst/>
            <a:cxnLst/>
            <a:rect l="l" t="t" r="r" b="b"/>
            <a:pathLst>
              <a:path w="2895600" h="76200">
                <a:moveTo>
                  <a:pt x="2895600" y="0"/>
                </a:moveTo>
                <a:lnTo>
                  <a:pt x="0" y="0"/>
                </a:lnTo>
                <a:lnTo>
                  <a:pt x="0" y="76199"/>
                </a:lnTo>
                <a:lnTo>
                  <a:pt x="1447800" y="76199"/>
                </a:lnTo>
                <a:lnTo>
                  <a:pt x="2895600" y="76199"/>
                </a:lnTo>
                <a:lnTo>
                  <a:pt x="2895600" y="0"/>
                </a:lnTo>
                <a:close/>
              </a:path>
            </a:pathLst>
          </a:custGeom>
          <a:solidFill>
            <a:srgbClr val="000000">
              <a:alpha val="34999"/>
            </a:srgbClr>
          </a:solidFill>
        </p:spPr>
        <p:txBody>
          <a:bodyPr wrap="square" lIns="0" tIns="0" rIns="0" bIns="0" rtlCol="0"/>
          <a:lstStyle/>
          <a:p>
            <a:endParaRPr/>
          </a:p>
        </p:txBody>
      </p:sp>
      <p:sp>
        <p:nvSpPr>
          <p:cNvPr id="24" name="bg object 24"/>
          <p:cNvSpPr/>
          <p:nvPr/>
        </p:nvSpPr>
        <p:spPr>
          <a:xfrm>
            <a:off x="5791200" y="6096000"/>
            <a:ext cx="2895600" cy="74930"/>
          </a:xfrm>
          <a:custGeom>
            <a:avLst/>
            <a:gdLst/>
            <a:ahLst/>
            <a:cxnLst/>
            <a:rect l="l" t="t" r="r" b="b"/>
            <a:pathLst>
              <a:path w="2895600" h="74929">
                <a:moveTo>
                  <a:pt x="2895600" y="0"/>
                </a:moveTo>
                <a:lnTo>
                  <a:pt x="0" y="0"/>
                </a:lnTo>
                <a:lnTo>
                  <a:pt x="0" y="74929"/>
                </a:lnTo>
                <a:lnTo>
                  <a:pt x="1447800" y="74929"/>
                </a:lnTo>
                <a:lnTo>
                  <a:pt x="2895600" y="74929"/>
                </a:lnTo>
                <a:lnTo>
                  <a:pt x="2895600" y="0"/>
                </a:lnTo>
                <a:close/>
              </a:path>
            </a:pathLst>
          </a:custGeom>
          <a:solidFill>
            <a:srgbClr val="FF0000"/>
          </a:solidFill>
        </p:spPr>
        <p:txBody>
          <a:bodyPr wrap="square" lIns="0" tIns="0" rIns="0" bIns="0" rtlCol="0"/>
          <a:lstStyle/>
          <a:p>
            <a:endParaRPr/>
          </a:p>
        </p:txBody>
      </p:sp>
      <p:pic>
        <p:nvPicPr>
          <p:cNvPr id="25" name="bg object 25"/>
          <p:cNvPicPr/>
          <p:nvPr/>
        </p:nvPicPr>
        <p:blipFill>
          <a:blip r:embed="rId3" cstate="print"/>
          <a:stretch>
            <a:fillRect/>
          </a:stretch>
        </p:blipFill>
        <p:spPr>
          <a:xfrm>
            <a:off x="76200" y="3354070"/>
            <a:ext cx="2057400" cy="197865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2/28/2022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630420" y="6573520"/>
            <a:ext cx="2329180" cy="48260"/>
          </a:xfrm>
          <a:custGeom>
            <a:avLst/>
            <a:gdLst/>
            <a:ahLst/>
            <a:cxnLst/>
            <a:rect l="l" t="t" r="r" b="b"/>
            <a:pathLst>
              <a:path w="2329179" h="48259">
                <a:moveTo>
                  <a:pt x="2329179" y="0"/>
                </a:moveTo>
                <a:lnTo>
                  <a:pt x="0" y="0"/>
                </a:lnTo>
                <a:lnTo>
                  <a:pt x="0" y="48259"/>
                </a:lnTo>
                <a:lnTo>
                  <a:pt x="1164589" y="48259"/>
                </a:lnTo>
                <a:lnTo>
                  <a:pt x="2329179" y="48259"/>
                </a:lnTo>
                <a:lnTo>
                  <a:pt x="2329179" y="0"/>
                </a:lnTo>
                <a:close/>
              </a:path>
            </a:pathLst>
          </a:custGeom>
          <a:solidFill>
            <a:srgbClr val="000000">
              <a:alpha val="34999"/>
            </a:srgbClr>
          </a:solidFill>
        </p:spPr>
        <p:txBody>
          <a:bodyPr wrap="square" lIns="0" tIns="0" rIns="0" bIns="0" rtlCol="0"/>
          <a:lstStyle/>
          <a:p>
            <a:endParaRPr/>
          </a:p>
        </p:txBody>
      </p:sp>
      <p:sp>
        <p:nvSpPr>
          <p:cNvPr id="17" name="bg object 17"/>
          <p:cNvSpPr/>
          <p:nvPr/>
        </p:nvSpPr>
        <p:spPr>
          <a:xfrm>
            <a:off x="4630420" y="6550660"/>
            <a:ext cx="2329180" cy="48260"/>
          </a:xfrm>
          <a:custGeom>
            <a:avLst/>
            <a:gdLst/>
            <a:ahLst/>
            <a:cxnLst/>
            <a:rect l="l" t="t" r="r" b="b"/>
            <a:pathLst>
              <a:path w="2329179" h="48259">
                <a:moveTo>
                  <a:pt x="2329179" y="0"/>
                </a:moveTo>
                <a:lnTo>
                  <a:pt x="0" y="0"/>
                </a:lnTo>
                <a:lnTo>
                  <a:pt x="0" y="48260"/>
                </a:lnTo>
                <a:lnTo>
                  <a:pt x="1164589" y="48260"/>
                </a:lnTo>
                <a:lnTo>
                  <a:pt x="2329179" y="48260"/>
                </a:lnTo>
                <a:lnTo>
                  <a:pt x="2329179" y="0"/>
                </a:lnTo>
                <a:close/>
              </a:path>
            </a:pathLst>
          </a:custGeom>
          <a:solidFill>
            <a:srgbClr val="75C1E4"/>
          </a:solidFill>
        </p:spPr>
        <p:txBody>
          <a:bodyPr wrap="square" lIns="0" tIns="0" rIns="0" bIns="0" rtlCol="0"/>
          <a:lstStyle/>
          <a:p>
            <a:endParaRPr/>
          </a:p>
        </p:txBody>
      </p:sp>
      <p:sp>
        <p:nvSpPr>
          <p:cNvPr id="18" name="bg object 18"/>
          <p:cNvSpPr/>
          <p:nvPr/>
        </p:nvSpPr>
        <p:spPr>
          <a:xfrm>
            <a:off x="6908800" y="6572250"/>
            <a:ext cx="2235200" cy="45720"/>
          </a:xfrm>
          <a:custGeom>
            <a:avLst/>
            <a:gdLst/>
            <a:ahLst/>
            <a:cxnLst/>
            <a:rect l="l" t="t" r="r" b="b"/>
            <a:pathLst>
              <a:path w="2235200" h="45720">
                <a:moveTo>
                  <a:pt x="2235200" y="0"/>
                </a:moveTo>
                <a:lnTo>
                  <a:pt x="0" y="0"/>
                </a:lnTo>
                <a:lnTo>
                  <a:pt x="0" y="45720"/>
                </a:lnTo>
                <a:lnTo>
                  <a:pt x="1117600" y="45720"/>
                </a:lnTo>
                <a:lnTo>
                  <a:pt x="2235200" y="45720"/>
                </a:lnTo>
                <a:lnTo>
                  <a:pt x="2235200" y="0"/>
                </a:lnTo>
                <a:close/>
              </a:path>
            </a:pathLst>
          </a:custGeom>
          <a:solidFill>
            <a:srgbClr val="000000">
              <a:alpha val="34999"/>
            </a:srgbClr>
          </a:solidFill>
        </p:spPr>
        <p:txBody>
          <a:bodyPr wrap="square" lIns="0" tIns="0" rIns="0" bIns="0" rtlCol="0"/>
          <a:lstStyle/>
          <a:p>
            <a:endParaRPr/>
          </a:p>
        </p:txBody>
      </p:sp>
      <p:sp>
        <p:nvSpPr>
          <p:cNvPr id="19" name="bg object 19"/>
          <p:cNvSpPr/>
          <p:nvPr/>
        </p:nvSpPr>
        <p:spPr>
          <a:xfrm>
            <a:off x="6908800" y="6549390"/>
            <a:ext cx="2235200" cy="45720"/>
          </a:xfrm>
          <a:custGeom>
            <a:avLst/>
            <a:gdLst/>
            <a:ahLst/>
            <a:cxnLst/>
            <a:rect l="l" t="t" r="r" b="b"/>
            <a:pathLst>
              <a:path w="2235200" h="45720">
                <a:moveTo>
                  <a:pt x="2235200" y="0"/>
                </a:moveTo>
                <a:lnTo>
                  <a:pt x="0" y="0"/>
                </a:lnTo>
                <a:lnTo>
                  <a:pt x="0" y="45719"/>
                </a:lnTo>
                <a:lnTo>
                  <a:pt x="1117600" y="45719"/>
                </a:lnTo>
                <a:lnTo>
                  <a:pt x="2235200" y="45719"/>
                </a:lnTo>
                <a:lnTo>
                  <a:pt x="2235200" y="0"/>
                </a:lnTo>
                <a:close/>
              </a:path>
            </a:pathLst>
          </a:custGeom>
          <a:solidFill>
            <a:srgbClr val="E21B23"/>
          </a:solidFill>
        </p:spPr>
        <p:txBody>
          <a:bodyPr wrap="square" lIns="0" tIns="0" rIns="0" bIns="0" rtlCol="0"/>
          <a:lstStyle/>
          <a:p>
            <a:endParaRPr/>
          </a:p>
        </p:txBody>
      </p:sp>
      <p:sp>
        <p:nvSpPr>
          <p:cNvPr id="20" name="bg object 20"/>
          <p:cNvSpPr/>
          <p:nvPr/>
        </p:nvSpPr>
        <p:spPr>
          <a:xfrm>
            <a:off x="2084070" y="6573520"/>
            <a:ext cx="2580640" cy="48260"/>
          </a:xfrm>
          <a:custGeom>
            <a:avLst/>
            <a:gdLst/>
            <a:ahLst/>
            <a:cxnLst/>
            <a:rect l="l" t="t" r="r" b="b"/>
            <a:pathLst>
              <a:path w="2580640" h="48259">
                <a:moveTo>
                  <a:pt x="2580640" y="0"/>
                </a:moveTo>
                <a:lnTo>
                  <a:pt x="0" y="0"/>
                </a:lnTo>
                <a:lnTo>
                  <a:pt x="0" y="48259"/>
                </a:lnTo>
                <a:lnTo>
                  <a:pt x="1290320" y="48259"/>
                </a:lnTo>
                <a:lnTo>
                  <a:pt x="2580640" y="48259"/>
                </a:lnTo>
                <a:lnTo>
                  <a:pt x="2580640" y="0"/>
                </a:lnTo>
                <a:close/>
              </a:path>
            </a:pathLst>
          </a:custGeom>
          <a:solidFill>
            <a:srgbClr val="000000">
              <a:alpha val="34999"/>
            </a:srgbClr>
          </a:solidFill>
        </p:spPr>
        <p:txBody>
          <a:bodyPr wrap="square" lIns="0" tIns="0" rIns="0" bIns="0" rtlCol="0"/>
          <a:lstStyle/>
          <a:p>
            <a:endParaRPr/>
          </a:p>
        </p:txBody>
      </p:sp>
      <p:sp>
        <p:nvSpPr>
          <p:cNvPr id="21" name="bg object 21"/>
          <p:cNvSpPr/>
          <p:nvPr/>
        </p:nvSpPr>
        <p:spPr>
          <a:xfrm>
            <a:off x="2084070" y="6550660"/>
            <a:ext cx="2580640" cy="48260"/>
          </a:xfrm>
          <a:custGeom>
            <a:avLst/>
            <a:gdLst/>
            <a:ahLst/>
            <a:cxnLst/>
            <a:rect l="l" t="t" r="r" b="b"/>
            <a:pathLst>
              <a:path w="2580640" h="48259">
                <a:moveTo>
                  <a:pt x="2580640" y="0"/>
                </a:moveTo>
                <a:lnTo>
                  <a:pt x="0" y="0"/>
                </a:lnTo>
                <a:lnTo>
                  <a:pt x="0" y="48260"/>
                </a:lnTo>
                <a:lnTo>
                  <a:pt x="1290320" y="48260"/>
                </a:lnTo>
                <a:lnTo>
                  <a:pt x="2580640" y="48260"/>
                </a:lnTo>
                <a:lnTo>
                  <a:pt x="2580640" y="0"/>
                </a:lnTo>
                <a:close/>
              </a:path>
            </a:pathLst>
          </a:custGeom>
          <a:solidFill>
            <a:srgbClr val="FBAF16"/>
          </a:solidFill>
        </p:spPr>
        <p:txBody>
          <a:bodyPr wrap="square" lIns="0" tIns="0" rIns="0" bIns="0" rtlCol="0"/>
          <a:lstStyle/>
          <a:p>
            <a:endParaRPr/>
          </a:p>
        </p:txBody>
      </p:sp>
      <p:pic>
        <p:nvPicPr>
          <p:cNvPr id="22" name="bg object 22"/>
          <p:cNvPicPr/>
          <p:nvPr/>
        </p:nvPicPr>
        <p:blipFill>
          <a:blip r:embed="rId7" cstate="print"/>
          <a:stretch>
            <a:fillRect/>
          </a:stretch>
        </p:blipFill>
        <p:spPr>
          <a:xfrm>
            <a:off x="6629400" y="1270"/>
            <a:ext cx="2193290" cy="690879"/>
          </a:xfrm>
          <a:prstGeom prst="rect">
            <a:avLst/>
          </a:prstGeom>
        </p:spPr>
      </p:pic>
      <p:sp>
        <p:nvSpPr>
          <p:cNvPr id="23" name="bg object 23"/>
          <p:cNvSpPr/>
          <p:nvPr/>
        </p:nvSpPr>
        <p:spPr>
          <a:xfrm>
            <a:off x="4495800" y="6576059"/>
            <a:ext cx="2327910" cy="45720"/>
          </a:xfrm>
          <a:custGeom>
            <a:avLst/>
            <a:gdLst/>
            <a:ahLst/>
            <a:cxnLst/>
            <a:rect l="l" t="t" r="r" b="b"/>
            <a:pathLst>
              <a:path w="2327909" h="45720">
                <a:moveTo>
                  <a:pt x="2327909" y="0"/>
                </a:moveTo>
                <a:lnTo>
                  <a:pt x="0" y="0"/>
                </a:lnTo>
                <a:lnTo>
                  <a:pt x="0" y="45720"/>
                </a:lnTo>
                <a:lnTo>
                  <a:pt x="1164589" y="45720"/>
                </a:lnTo>
                <a:lnTo>
                  <a:pt x="2327909" y="45720"/>
                </a:lnTo>
                <a:lnTo>
                  <a:pt x="2327909" y="0"/>
                </a:lnTo>
                <a:close/>
              </a:path>
            </a:pathLst>
          </a:custGeom>
          <a:solidFill>
            <a:srgbClr val="000000">
              <a:alpha val="34999"/>
            </a:srgbClr>
          </a:solidFill>
        </p:spPr>
        <p:txBody>
          <a:bodyPr wrap="square" lIns="0" tIns="0" rIns="0" bIns="0" rtlCol="0"/>
          <a:lstStyle/>
          <a:p>
            <a:endParaRPr/>
          </a:p>
        </p:txBody>
      </p:sp>
      <p:sp>
        <p:nvSpPr>
          <p:cNvPr id="24" name="bg object 24"/>
          <p:cNvSpPr/>
          <p:nvPr/>
        </p:nvSpPr>
        <p:spPr>
          <a:xfrm>
            <a:off x="4495800" y="6553200"/>
            <a:ext cx="2327910" cy="45720"/>
          </a:xfrm>
          <a:custGeom>
            <a:avLst/>
            <a:gdLst/>
            <a:ahLst/>
            <a:cxnLst/>
            <a:rect l="l" t="t" r="r" b="b"/>
            <a:pathLst>
              <a:path w="2327909" h="45720">
                <a:moveTo>
                  <a:pt x="2327909" y="0"/>
                </a:moveTo>
                <a:lnTo>
                  <a:pt x="0" y="0"/>
                </a:lnTo>
                <a:lnTo>
                  <a:pt x="0" y="45720"/>
                </a:lnTo>
                <a:lnTo>
                  <a:pt x="1164589" y="45720"/>
                </a:lnTo>
                <a:lnTo>
                  <a:pt x="2327909" y="45720"/>
                </a:lnTo>
                <a:lnTo>
                  <a:pt x="2327909" y="0"/>
                </a:lnTo>
                <a:close/>
              </a:path>
            </a:pathLst>
          </a:custGeom>
          <a:solidFill>
            <a:srgbClr val="75C1E4"/>
          </a:solidFill>
        </p:spPr>
        <p:txBody>
          <a:bodyPr wrap="square" lIns="0" tIns="0" rIns="0" bIns="0" rtlCol="0"/>
          <a:lstStyle/>
          <a:p>
            <a:endParaRPr/>
          </a:p>
        </p:txBody>
      </p:sp>
      <p:sp>
        <p:nvSpPr>
          <p:cNvPr id="25" name="bg object 25"/>
          <p:cNvSpPr/>
          <p:nvPr/>
        </p:nvSpPr>
        <p:spPr>
          <a:xfrm>
            <a:off x="2133600" y="6576059"/>
            <a:ext cx="2362200" cy="45720"/>
          </a:xfrm>
          <a:custGeom>
            <a:avLst/>
            <a:gdLst/>
            <a:ahLst/>
            <a:cxnLst/>
            <a:rect l="l" t="t" r="r" b="b"/>
            <a:pathLst>
              <a:path w="2362200" h="45720">
                <a:moveTo>
                  <a:pt x="2362200" y="0"/>
                </a:moveTo>
                <a:lnTo>
                  <a:pt x="0" y="0"/>
                </a:lnTo>
                <a:lnTo>
                  <a:pt x="0" y="45720"/>
                </a:lnTo>
                <a:lnTo>
                  <a:pt x="1181100" y="45720"/>
                </a:lnTo>
                <a:lnTo>
                  <a:pt x="2362200" y="45720"/>
                </a:lnTo>
                <a:lnTo>
                  <a:pt x="2362200" y="0"/>
                </a:lnTo>
                <a:close/>
              </a:path>
            </a:pathLst>
          </a:custGeom>
          <a:solidFill>
            <a:srgbClr val="000000">
              <a:alpha val="34999"/>
            </a:srgbClr>
          </a:solidFill>
        </p:spPr>
        <p:txBody>
          <a:bodyPr wrap="square" lIns="0" tIns="0" rIns="0" bIns="0" rtlCol="0"/>
          <a:lstStyle/>
          <a:p>
            <a:endParaRPr/>
          </a:p>
        </p:txBody>
      </p:sp>
      <p:sp>
        <p:nvSpPr>
          <p:cNvPr id="26" name="bg object 26"/>
          <p:cNvSpPr/>
          <p:nvPr/>
        </p:nvSpPr>
        <p:spPr>
          <a:xfrm>
            <a:off x="2133600" y="6553200"/>
            <a:ext cx="2362200" cy="45720"/>
          </a:xfrm>
          <a:custGeom>
            <a:avLst/>
            <a:gdLst/>
            <a:ahLst/>
            <a:cxnLst/>
            <a:rect l="l" t="t" r="r" b="b"/>
            <a:pathLst>
              <a:path w="2362200" h="45720">
                <a:moveTo>
                  <a:pt x="2362200" y="0"/>
                </a:moveTo>
                <a:lnTo>
                  <a:pt x="0" y="0"/>
                </a:lnTo>
                <a:lnTo>
                  <a:pt x="0" y="45720"/>
                </a:lnTo>
                <a:lnTo>
                  <a:pt x="1181100" y="45720"/>
                </a:lnTo>
                <a:lnTo>
                  <a:pt x="2362200" y="45720"/>
                </a:lnTo>
                <a:lnTo>
                  <a:pt x="2362200" y="0"/>
                </a:lnTo>
                <a:close/>
              </a:path>
            </a:pathLst>
          </a:custGeom>
          <a:solidFill>
            <a:srgbClr val="FBAF16"/>
          </a:solidFill>
        </p:spPr>
        <p:txBody>
          <a:bodyPr wrap="square" lIns="0" tIns="0" rIns="0" bIns="0" rtlCol="0"/>
          <a:lstStyle/>
          <a:p>
            <a:endParaRPr/>
          </a:p>
        </p:txBody>
      </p:sp>
      <p:sp>
        <p:nvSpPr>
          <p:cNvPr id="27" name="bg object 27"/>
          <p:cNvSpPr/>
          <p:nvPr/>
        </p:nvSpPr>
        <p:spPr>
          <a:xfrm>
            <a:off x="6814820" y="6576059"/>
            <a:ext cx="2329180" cy="45720"/>
          </a:xfrm>
          <a:custGeom>
            <a:avLst/>
            <a:gdLst/>
            <a:ahLst/>
            <a:cxnLst/>
            <a:rect l="l" t="t" r="r" b="b"/>
            <a:pathLst>
              <a:path w="2329179" h="45720">
                <a:moveTo>
                  <a:pt x="2329179" y="0"/>
                </a:moveTo>
                <a:lnTo>
                  <a:pt x="0" y="0"/>
                </a:lnTo>
                <a:lnTo>
                  <a:pt x="0" y="45720"/>
                </a:lnTo>
                <a:lnTo>
                  <a:pt x="1164589" y="45720"/>
                </a:lnTo>
                <a:lnTo>
                  <a:pt x="2329179" y="45720"/>
                </a:lnTo>
                <a:lnTo>
                  <a:pt x="2329179" y="0"/>
                </a:lnTo>
                <a:close/>
              </a:path>
            </a:pathLst>
          </a:custGeom>
          <a:solidFill>
            <a:srgbClr val="000000">
              <a:alpha val="34999"/>
            </a:srgbClr>
          </a:solidFill>
        </p:spPr>
        <p:txBody>
          <a:bodyPr wrap="square" lIns="0" tIns="0" rIns="0" bIns="0" rtlCol="0"/>
          <a:lstStyle/>
          <a:p>
            <a:endParaRPr/>
          </a:p>
        </p:txBody>
      </p:sp>
      <p:sp>
        <p:nvSpPr>
          <p:cNvPr id="28" name="bg object 28"/>
          <p:cNvSpPr/>
          <p:nvPr/>
        </p:nvSpPr>
        <p:spPr>
          <a:xfrm>
            <a:off x="6814820" y="6553200"/>
            <a:ext cx="2329180" cy="45720"/>
          </a:xfrm>
          <a:custGeom>
            <a:avLst/>
            <a:gdLst/>
            <a:ahLst/>
            <a:cxnLst/>
            <a:rect l="l" t="t" r="r" b="b"/>
            <a:pathLst>
              <a:path w="2329179" h="45720">
                <a:moveTo>
                  <a:pt x="2329179" y="0"/>
                </a:moveTo>
                <a:lnTo>
                  <a:pt x="0" y="0"/>
                </a:lnTo>
                <a:lnTo>
                  <a:pt x="0" y="45720"/>
                </a:lnTo>
                <a:lnTo>
                  <a:pt x="1164589" y="45720"/>
                </a:lnTo>
                <a:lnTo>
                  <a:pt x="2329179" y="45720"/>
                </a:lnTo>
                <a:lnTo>
                  <a:pt x="2329179" y="0"/>
                </a:lnTo>
                <a:close/>
              </a:path>
            </a:pathLst>
          </a:custGeom>
          <a:solidFill>
            <a:srgbClr val="FF0000"/>
          </a:solidFill>
        </p:spPr>
        <p:txBody>
          <a:bodyPr wrap="square" lIns="0" tIns="0" rIns="0" bIns="0" rtlCol="0"/>
          <a:lstStyle/>
          <a:p>
            <a:endParaRPr/>
          </a:p>
        </p:txBody>
      </p:sp>
      <p:sp>
        <p:nvSpPr>
          <p:cNvPr id="29" name="bg object 29"/>
          <p:cNvSpPr/>
          <p:nvPr/>
        </p:nvSpPr>
        <p:spPr>
          <a:xfrm>
            <a:off x="2362200" y="1318259"/>
            <a:ext cx="2329180" cy="45720"/>
          </a:xfrm>
          <a:custGeom>
            <a:avLst/>
            <a:gdLst/>
            <a:ahLst/>
            <a:cxnLst/>
            <a:rect l="l" t="t" r="r" b="b"/>
            <a:pathLst>
              <a:path w="2329179" h="45719">
                <a:moveTo>
                  <a:pt x="2329179" y="0"/>
                </a:moveTo>
                <a:lnTo>
                  <a:pt x="0" y="0"/>
                </a:lnTo>
                <a:lnTo>
                  <a:pt x="0" y="45719"/>
                </a:lnTo>
                <a:lnTo>
                  <a:pt x="1164589" y="45719"/>
                </a:lnTo>
                <a:lnTo>
                  <a:pt x="2329179" y="45719"/>
                </a:lnTo>
                <a:lnTo>
                  <a:pt x="2329179" y="0"/>
                </a:lnTo>
                <a:close/>
              </a:path>
            </a:pathLst>
          </a:custGeom>
          <a:solidFill>
            <a:srgbClr val="000000">
              <a:alpha val="34999"/>
            </a:srgbClr>
          </a:solidFill>
        </p:spPr>
        <p:txBody>
          <a:bodyPr wrap="square" lIns="0" tIns="0" rIns="0" bIns="0" rtlCol="0"/>
          <a:lstStyle/>
          <a:p>
            <a:endParaRPr/>
          </a:p>
        </p:txBody>
      </p:sp>
      <p:sp>
        <p:nvSpPr>
          <p:cNvPr id="30" name="bg object 30"/>
          <p:cNvSpPr/>
          <p:nvPr/>
        </p:nvSpPr>
        <p:spPr>
          <a:xfrm>
            <a:off x="2362200" y="1295400"/>
            <a:ext cx="2329180" cy="45720"/>
          </a:xfrm>
          <a:custGeom>
            <a:avLst/>
            <a:gdLst/>
            <a:ahLst/>
            <a:cxnLst/>
            <a:rect l="l" t="t" r="r" b="b"/>
            <a:pathLst>
              <a:path w="2329179" h="45719">
                <a:moveTo>
                  <a:pt x="2329179" y="0"/>
                </a:moveTo>
                <a:lnTo>
                  <a:pt x="0" y="0"/>
                </a:lnTo>
                <a:lnTo>
                  <a:pt x="0" y="45720"/>
                </a:lnTo>
                <a:lnTo>
                  <a:pt x="1164589" y="45720"/>
                </a:lnTo>
                <a:lnTo>
                  <a:pt x="2329179" y="45720"/>
                </a:lnTo>
                <a:lnTo>
                  <a:pt x="2329179" y="0"/>
                </a:lnTo>
                <a:close/>
              </a:path>
            </a:pathLst>
          </a:custGeom>
          <a:solidFill>
            <a:srgbClr val="75C1E4"/>
          </a:solidFill>
        </p:spPr>
        <p:txBody>
          <a:bodyPr wrap="square" lIns="0" tIns="0" rIns="0" bIns="0" rtlCol="0"/>
          <a:lstStyle/>
          <a:p>
            <a:endParaRPr/>
          </a:p>
        </p:txBody>
      </p:sp>
      <p:sp>
        <p:nvSpPr>
          <p:cNvPr id="31" name="bg object 31"/>
          <p:cNvSpPr/>
          <p:nvPr/>
        </p:nvSpPr>
        <p:spPr>
          <a:xfrm>
            <a:off x="0" y="1318259"/>
            <a:ext cx="2362200" cy="45720"/>
          </a:xfrm>
          <a:custGeom>
            <a:avLst/>
            <a:gdLst/>
            <a:ahLst/>
            <a:cxnLst/>
            <a:rect l="l" t="t" r="r" b="b"/>
            <a:pathLst>
              <a:path w="2362200" h="45719">
                <a:moveTo>
                  <a:pt x="2362200" y="0"/>
                </a:moveTo>
                <a:lnTo>
                  <a:pt x="0" y="0"/>
                </a:lnTo>
                <a:lnTo>
                  <a:pt x="0" y="45719"/>
                </a:lnTo>
                <a:lnTo>
                  <a:pt x="1181100" y="45719"/>
                </a:lnTo>
                <a:lnTo>
                  <a:pt x="2362200" y="45719"/>
                </a:lnTo>
                <a:lnTo>
                  <a:pt x="2362200" y="0"/>
                </a:lnTo>
                <a:close/>
              </a:path>
            </a:pathLst>
          </a:custGeom>
          <a:solidFill>
            <a:srgbClr val="000000">
              <a:alpha val="34999"/>
            </a:srgbClr>
          </a:solidFill>
        </p:spPr>
        <p:txBody>
          <a:bodyPr wrap="square" lIns="0" tIns="0" rIns="0" bIns="0" rtlCol="0"/>
          <a:lstStyle/>
          <a:p>
            <a:endParaRPr/>
          </a:p>
        </p:txBody>
      </p:sp>
      <p:sp>
        <p:nvSpPr>
          <p:cNvPr id="32" name="bg object 32"/>
          <p:cNvSpPr/>
          <p:nvPr/>
        </p:nvSpPr>
        <p:spPr>
          <a:xfrm>
            <a:off x="0" y="1295400"/>
            <a:ext cx="2362200" cy="45720"/>
          </a:xfrm>
          <a:custGeom>
            <a:avLst/>
            <a:gdLst/>
            <a:ahLst/>
            <a:cxnLst/>
            <a:rect l="l" t="t" r="r" b="b"/>
            <a:pathLst>
              <a:path w="2362200" h="45719">
                <a:moveTo>
                  <a:pt x="2362200" y="0"/>
                </a:moveTo>
                <a:lnTo>
                  <a:pt x="0" y="0"/>
                </a:lnTo>
                <a:lnTo>
                  <a:pt x="0" y="45720"/>
                </a:lnTo>
                <a:lnTo>
                  <a:pt x="1181100" y="45720"/>
                </a:lnTo>
                <a:lnTo>
                  <a:pt x="2362200" y="45720"/>
                </a:lnTo>
                <a:lnTo>
                  <a:pt x="2362200" y="0"/>
                </a:lnTo>
                <a:close/>
              </a:path>
            </a:pathLst>
          </a:custGeom>
          <a:solidFill>
            <a:srgbClr val="FBAF16"/>
          </a:solidFill>
        </p:spPr>
        <p:txBody>
          <a:bodyPr wrap="square" lIns="0" tIns="0" rIns="0" bIns="0" rtlCol="0"/>
          <a:lstStyle/>
          <a:p>
            <a:endParaRPr/>
          </a:p>
        </p:txBody>
      </p:sp>
      <p:sp>
        <p:nvSpPr>
          <p:cNvPr id="33" name="bg object 33"/>
          <p:cNvSpPr/>
          <p:nvPr/>
        </p:nvSpPr>
        <p:spPr>
          <a:xfrm>
            <a:off x="4681220" y="1318259"/>
            <a:ext cx="2329180" cy="45720"/>
          </a:xfrm>
          <a:custGeom>
            <a:avLst/>
            <a:gdLst/>
            <a:ahLst/>
            <a:cxnLst/>
            <a:rect l="l" t="t" r="r" b="b"/>
            <a:pathLst>
              <a:path w="2329179" h="45719">
                <a:moveTo>
                  <a:pt x="2329179" y="0"/>
                </a:moveTo>
                <a:lnTo>
                  <a:pt x="0" y="0"/>
                </a:lnTo>
                <a:lnTo>
                  <a:pt x="0" y="45719"/>
                </a:lnTo>
                <a:lnTo>
                  <a:pt x="1164589" y="45719"/>
                </a:lnTo>
                <a:lnTo>
                  <a:pt x="2329179" y="45719"/>
                </a:lnTo>
                <a:lnTo>
                  <a:pt x="2329179" y="0"/>
                </a:lnTo>
                <a:close/>
              </a:path>
            </a:pathLst>
          </a:custGeom>
          <a:solidFill>
            <a:srgbClr val="000000">
              <a:alpha val="34999"/>
            </a:srgbClr>
          </a:solidFill>
        </p:spPr>
        <p:txBody>
          <a:bodyPr wrap="square" lIns="0" tIns="0" rIns="0" bIns="0" rtlCol="0"/>
          <a:lstStyle/>
          <a:p>
            <a:endParaRPr/>
          </a:p>
        </p:txBody>
      </p:sp>
      <p:sp>
        <p:nvSpPr>
          <p:cNvPr id="34" name="bg object 34"/>
          <p:cNvSpPr/>
          <p:nvPr/>
        </p:nvSpPr>
        <p:spPr>
          <a:xfrm>
            <a:off x="4681220" y="1295400"/>
            <a:ext cx="2329180" cy="45720"/>
          </a:xfrm>
          <a:custGeom>
            <a:avLst/>
            <a:gdLst/>
            <a:ahLst/>
            <a:cxnLst/>
            <a:rect l="l" t="t" r="r" b="b"/>
            <a:pathLst>
              <a:path w="2329179" h="45719">
                <a:moveTo>
                  <a:pt x="2329179" y="0"/>
                </a:moveTo>
                <a:lnTo>
                  <a:pt x="0" y="0"/>
                </a:lnTo>
                <a:lnTo>
                  <a:pt x="0" y="45720"/>
                </a:lnTo>
                <a:lnTo>
                  <a:pt x="1164589" y="45720"/>
                </a:lnTo>
                <a:lnTo>
                  <a:pt x="2329179" y="45720"/>
                </a:lnTo>
                <a:lnTo>
                  <a:pt x="2329179" y="0"/>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a:xfrm>
            <a:off x="2842260" y="1527809"/>
            <a:ext cx="3459479" cy="436880"/>
          </a:xfrm>
          <a:prstGeom prst="rect">
            <a:avLst/>
          </a:prstGeom>
        </p:spPr>
        <p:txBody>
          <a:bodyPr wrap="square" lIns="0" tIns="0" rIns="0" bIns="0">
            <a:spAutoFit/>
          </a:bodyPr>
          <a:lstStyle>
            <a:lvl1pPr>
              <a:defRPr sz="2700" b="0" i="0">
                <a:solidFill>
                  <a:schemeClr val="tx1"/>
                </a:solidFill>
                <a:latin typeface="Arial MT"/>
                <a:cs typeface="Arial MT"/>
              </a:defRPr>
            </a:lvl1pPr>
          </a:lstStyle>
          <a:p>
            <a:endParaRPr/>
          </a:p>
        </p:txBody>
      </p:sp>
      <p:sp>
        <p:nvSpPr>
          <p:cNvPr id="3" name="Holder 3"/>
          <p:cNvSpPr>
            <a:spLocks noGrp="1"/>
          </p:cNvSpPr>
          <p:nvPr>
            <p:ph type="body" idx="1"/>
          </p:nvPr>
        </p:nvSpPr>
        <p:spPr>
          <a:xfrm>
            <a:off x="299720" y="1595119"/>
            <a:ext cx="8169275" cy="4157979"/>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2/28/2022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6529" y="3423920"/>
            <a:ext cx="6732905" cy="2332990"/>
          </a:xfrm>
          <a:prstGeom prst="rect">
            <a:avLst/>
          </a:prstGeom>
        </p:spPr>
        <p:txBody>
          <a:bodyPr vert="horz" wrap="square" lIns="0" tIns="12700" rIns="0" bIns="0" rtlCol="0">
            <a:spAutoFit/>
          </a:bodyPr>
          <a:lstStyle/>
          <a:p>
            <a:pPr marL="3395979" marR="5080" indent="-642620">
              <a:lnSpc>
                <a:spcPct val="100000"/>
              </a:lnSpc>
              <a:spcBef>
                <a:spcPts val="100"/>
              </a:spcBef>
            </a:pPr>
            <a:r>
              <a:rPr sz="3300" b="1" spc="-155" dirty="0">
                <a:solidFill>
                  <a:srgbClr val="FFFFFF"/>
                </a:solidFill>
                <a:latin typeface="Arial"/>
                <a:cs typeface="Arial"/>
              </a:rPr>
              <a:t>S</a:t>
            </a:r>
            <a:r>
              <a:rPr sz="3300" b="1" spc="-145" dirty="0">
                <a:solidFill>
                  <a:srgbClr val="FFFFFF"/>
                </a:solidFill>
                <a:latin typeface="Arial"/>
                <a:cs typeface="Arial"/>
              </a:rPr>
              <a:t>o</a:t>
            </a:r>
            <a:r>
              <a:rPr sz="3300" b="1" spc="-150" dirty="0">
                <a:solidFill>
                  <a:srgbClr val="FFFFFF"/>
                </a:solidFill>
                <a:latin typeface="Arial"/>
                <a:cs typeface="Arial"/>
              </a:rPr>
              <a:t>f</a:t>
            </a:r>
            <a:r>
              <a:rPr sz="3300" b="1" spc="-140" dirty="0">
                <a:solidFill>
                  <a:srgbClr val="FFFFFF"/>
                </a:solidFill>
                <a:latin typeface="Arial"/>
                <a:cs typeface="Arial"/>
              </a:rPr>
              <a:t>t</a:t>
            </a:r>
            <a:r>
              <a:rPr sz="3300" b="1" spc="-150" dirty="0">
                <a:solidFill>
                  <a:srgbClr val="FFFFFF"/>
                </a:solidFill>
                <a:latin typeface="Arial"/>
                <a:cs typeface="Arial"/>
              </a:rPr>
              <a:t>war</a:t>
            </a:r>
            <a:r>
              <a:rPr sz="3300" b="1" dirty="0">
                <a:solidFill>
                  <a:srgbClr val="FFFFFF"/>
                </a:solidFill>
                <a:latin typeface="Arial"/>
                <a:cs typeface="Arial"/>
              </a:rPr>
              <a:t>e</a:t>
            </a:r>
            <a:r>
              <a:rPr sz="3300" b="1" spc="-425" dirty="0">
                <a:solidFill>
                  <a:srgbClr val="FFFFFF"/>
                </a:solidFill>
                <a:latin typeface="Arial"/>
                <a:cs typeface="Arial"/>
              </a:rPr>
              <a:t> </a:t>
            </a:r>
            <a:r>
              <a:rPr sz="3300" b="1" spc="-145" dirty="0">
                <a:solidFill>
                  <a:srgbClr val="FFFFFF"/>
                </a:solidFill>
                <a:latin typeface="Arial"/>
                <a:cs typeface="Arial"/>
              </a:rPr>
              <a:t>A</a:t>
            </a:r>
            <a:r>
              <a:rPr sz="3300" b="1" spc="-150" dirty="0">
                <a:solidFill>
                  <a:srgbClr val="FFFFFF"/>
                </a:solidFill>
                <a:latin typeface="Arial"/>
                <a:cs typeface="Arial"/>
              </a:rPr>
              <a:t>rc</a:t>
            </a:r>
            <a:r>
              <a:rPr sz="3300" b="1" spc="-145" dirty="0">
                <a:solidFill>
                  <a:srgbClr val="FFFFFF"/>
                </a:solidFill>
                <a:latin typeface="Arial"/>
                <a:cs typeface="Arial"/>
              </a:rPr>
              <a:t>h</a:t>
            </a:r>
            <a:r>
              <a:rPr sz="3300" b="1" spc="-160" dirty="0">
                <a:solidFill>
                  <a:srgbClr val="FFFFFF"/>
                </a:solidFill>
                <a:latin typeface="Arial"/>
                <a:cs typeface="Arial"/>
              </a:rPr>
              <a:t>i</a:t>
            </a:r>
            <a:r>
              <a:rPr sz="3300" b="1" spc="-140" dirty="0">
                <a:solidFill>
                  <a:srgbClr val="FFFFFF"/>
                </a:solidFill>
                <a:latin typeface="Arial"/>
                <a:cs typeface="Arial"/>
              </a:rPr>
              <a:t>t</a:t>
            </a:r>
            <a:r>
              <a:rPr sz="3300" b="1" spc="-150" dirty="0">
                <a:solidFill>
                  <a:srgbClr val="FFFFFF"/>
                </a:solidFill>
                <a:latin typeface="Arial"/>
                <a:cs typeface="Arial"/>
              </a:rPr>
              <a:t>e</a:t>
            </a:r>
            <a:r>
              <a:rPr sz="3300" b="1" spc="-160" dirty="0">
                <a:solidFill>
                  <a:srgbClr val="FFFFFF"/>
                </a:solidFill>
                <a:latin typeface="Arial"/>
                <a:cs typeface="Arial"/>
              </a:rPr>
              <a:t>c</a:t>
            </a:r>
            <a:r>
              <a:rPr sz="3300" b="1" spc="-140" dirty="0">
                <a:solidFill>
                  <a:srgbClr val="FFFFFF"/>
                </a:solidFill>
                <a:latin typeface="Arial"/>
                <a:cs typeface="Arial"/>
              </a:rPr>
              <a:t>t</a:t>
            </a:r>
            <a:r>
              <a:rPr sz="3300" b="1" spc="-145" dirty="0">
                <a:solidFill>
                  <a:srgbClr val="FFFFFF"/>
                </a:solidFill>
                <a:latin typeface="Arial"/>
                <a:cs typeface="Arial"/>
              </a:rPr>
              <a:t>u</a:t>
            </a:r>
            <a:r>
              <a:rPr sz="3300" b="1" spc="-160" dirty="0">
                <a:solidFill>
                  <a:srgbClr val="FFFFFF"/>
                </a:solidFill>
                <a:latin typeface="Arial"/>
                <a:cs typeface="Arial"/>
              </a:rPr>
              <a:t>r</a:t>
            </a:r>
            <a:r>
              <a:rPr sz="3300" b="1" dirty="0">
                <a:solidFill>
                  <a:srgbClr val="FFFFFF"/>
                </a:solidFill>
                <a:latin typeface="Arial"/>
                <a:cs typeface="Arial"/>
              </a:rPr>
              <a:t>e  </a:t>
            </a:r>
            <a:r>
              <a:rPr sz="3300" b="1" spc="-155" dirty="0">
                <a:solidFill>
                  <a:srgbClr val="FFFFFF"/>
                </a:solidFill>
                <a:latin typeface="Arial"/>
                <a:cs typeface="Arial"/>
              </a:rPr>
              <a:t>A</a:t>
            </a:r>
            <a:r>
              <a:rPr sz="3300" b="1" spc="-150" dirty="0">
                <a:solidFill>
                  <a:srgbClr val="FFFFFF"/>
                </a:solidFill>
                <a:latin typeface="Arial"/>
                <a:cs typeface="Arial"/>
              </a:rPr>
              <a:t>ssi</a:t>
            </a:r>
            <a:r>
              <a:rPr sz="3300" b="1" spc="-145" dirty="0">
                <a:solidFill>
                  <a:srgbClr val="FFFFFF"/>
                </a:solidFill>
                <a:latin typeface="Arial"/>
                <a:cs typeface="Arial"/>
              </a:rPr>
              <a:t>gn</a:t>
            </a:r>
            <a:r>
              <a:rPr sz="3300" b="1" spc="-150" dirty="0">
                <a:solidFill>
                  <a:srgbClr val="FFFFFF"/>
                </a:solidFill>
                <a:latin typeface="Arial"/>
                <a:cs typeface="Arial"/>
              </a:rPr>
              <a:t>me</a:t>
            </a:r>
            <a:r>
              <a:rPr sz="3300" b="1" spc="-155" dirty="0">
                <a:solidFill>
                  <a:srgbClr val="FFFFFF"/>
                </a:solidFill>
                <a:latin typeface="Arial"/>
                <a:cs typeface="Arial"/>
              </a:rPr>
              <a:t>n</a:t>
            </a:r>
            <a:r>
              <a:rPr sz="3300" b="1" dirty="0">
                <a:solidFill>
                  <a:srgbClr val="FFFFFF"/>
                </a:solidFill>
                <a:latin typeface="Arial"/>
                <a:cs typeface="Arial"/>
              </a:rPr>
              <a:t>t</a:t>
            </a:r>
            <a:r>
              <a:rPr sz="3300" b="1" spc="-290" dirty="0">
                <a:solidFill>
                  <a:srgbClr val="FFFFFF"/>
                </a:solidFill>
                <a:latin typeface="Arial"/>
                <a:cs typeface="Arial"/>
              </a:rPr>
              <a:t> </a:t>
            </a:r>
            <a:r>
              <a:rPr sz="3300" b="1" spc="-150" dirty="0">
                <a:solidFill>
                  <a:srgbClr val="FFFFFF"/>
                </a:solidFill>
                <a:latin typeface="Arial"/>
                <a:cs typeface="Arial"/>
              </a:rPr>
              <a:t>:</a:t>
            </a:r>
            <a:r>
              <a:rPr sz="3300" b="1" dirty="0">
                <a:solidFill>
                  <a:srgbClr val="FFFFFF"/>
                </a:solidFill>
                <a:latin typeface="Arial"/>
                <a:cs typeface="Arial"/>
              </a:rPr>
              <a:t>1</a:t>
            </a:r>
            <a:endParaRPr sz="3300" dirty="0">
              <a:latin typeface="Arial"/>
              <a:cs typeface="Arial"/>
            </a:endParaRPr>
          </a:p>
          <a:p>
            <a:pPr>
              <a:lnSpc>
                <a:spcPct val="100000"/>
              </a:lnSpc>
            </a:pPr>
            <a:endParaRPr sz="3700" dirty="0">
              <a:latin typeface="Arial"/>
              <a:cs typeface="Arial"/>
            </a:endParaRPr>
          </a:p>
          <a:p>
            <a:pPr marL="12700">
              <a:lnSpc>
                <a:spcPct val="100000"/>
              </a:lnSpc>
              <a:spcBef>
                <a:spcPts val="2515"/>
              </a:spcBef>
            </a:pPr>
            <a:r>
              <a:rPr sz="2900" b="1" spc="-135" dirty="0">
                <a:solidFill>
                  <a:srgbClr val="FFFFFF"/>
                </a:solidFill>
                <a:latin typeface="Arial"/>
                <a:cs typeface="Arial"/>
              </a:rPr>
              <a:t>B</a:t>
            </a:r>
            <a:r>
              <a:rPr sz="2900" b="1" spc="-160" dirty="0">
                <a:solidFill>
                  <a:srgbClr val="FFFFFF"/>
                </a:solidFill>
                <a:latin typeface="Arial"/>
                <a:cs typeface="Arial"/>
              </a:rPr>
              <a:t>I</a:t>
            </a:r>
            <a:r>
              <a:rPr sz="2900" b="1" spc="-145" dirty="0">
                <a:solidFill>
                  <a:srgbClr val="FFFFFF"/>
                </a:solidFill>
                <a:latin typeface="Arial"/>
                <a:cs typeface="Arial"/>
              </a:rPr>
              <a:t>T</a:t>
            </a:r>
            <a:r>
              <a:rPr sz="2900" b="1" dirty="0">
                <a:solidFill>
                  <a:srgbClr val="FFFFFF"/>
                </a:solidFill>
                <a:latin typeface="Arial"/>
                <a:cs typeface="Arial"/>
              </a:rPr>
              <a:t>S</a:t>
            </a:r>
            <a:r>
              <a:rPr sz="2900" b="1" spc="-150" dirty="0">
                <a:solidFill>
                  <a:srgbClr val="FFFFFF"/>
                </a:solidFill>
                <a:latin typeface="Arial"/>
                <a:cs typeface="Arial"/>
              </a:rPr>
              <a:t> </a:t>
            </a:r>
            <a:r>
              <a:rPr sz="2900" spc="-145" dirty="0">
                <a:solidFill>
                  <a:srgbClr val="FFFFFF"/>
                </a:solidFill>
                <a:latin typeface="Arial MT"/>
                <a:cs typeface="Arial MT"/>
              </a:rPr>
              <a:t>P</a:t>
            </a:r>
            <a:r>
              <a:rPr sz="2900" spc="-150" dirty="0">
                <a:solidFill>
                  <a:srgbClr val="FFFFFF"/>
                </a:solidFill>
                <a:latin typeface="Arial MT"/>
                <a:cs typeface="Arial MT"/>
              </a:rPr>
              <a:t>il</a:t>
            </a:r>
            <a:r>
              <a:rPr sz="2900" spc="-145" dirty="0">
                <a:solidFill>
                  <a:srgbClr val="FFFFFF"/>
                </a:solidFill>
                <a:latin typeface="Arial MT"/>
                <a:cs typeface="Arial MT"/>
              </a:rPr>
              <a:t>an</a:t>
            </a:r>
            <a:r>
              <a:rPr sz="2900" dirty="0">
                <a:solidFill>
                  <a:srgbClr val="FFFFFF"/>
                </a:solidFill>
                <a:latin typeface="Arial MT"/>
                <a:cs typeface="Arial MT"/>
              </a:rPr>
              <a:t>i</a:t>
            </a:r>
            <a:endParaRPr sz="2900" dirty="0">
              <a:latin typeface="Arial MT"/>
              <a:cs typeface="Arial MT"/>
            </a:endParaRPr>
          </a:p>
        </p:txBody>
      </p:sp>
      <p:graphicFrame>
        <p:nvGraphicFramePr>
          <p:cNvPr id="3" name="object 3"/>
          <p:cNvGraphicFramePr>
            <a:graphicFrameLocks noGrp="1"/>
          </p:cNvGraphicFramePr>
          <p:nvPr>
            <p:extLst>
              <p:ext uri="{D42A27DB-BD31-4B8C-83A1-F6EECF244321}">
                <p14:modId xmlns:p14="http://schemas.microsoft.com/office/powerpoint/2010/main" val="859423716"/>
              </p:ext>
            </p:extLst>
          </p:nvPr>
        </p:nvGraphicFramePr>
        <p:xfrm>
          <a:off x="3733800" y="5181600"/>
          <a:ext cx="4899659" cy="904874"/>
        </p:xfrm>
        <a:graphic>
          <a:graphicData uri="http://schemas.openxmlformats.org/drawingml/2006/table">
            <a:tbl>
              <a:tblPr firstRow="1" bandRow="1">
                <a:tableStyleId>{2D5ABB26-0587-4C30-8999-92F81FD0307C}</a:tableStyleId>
              </a:tblPr>
              <a:tblGrid>
                <a:gridCol w="1411605">
                  <a:extLst>
                    <a:ext uri="{9D8B030D-6E8A-4147-A177-3AD203B41FA5}">
                      <a16:colId xmlns:a16="http://schemas.microsoft.com/office/drawing/2014/main" val="20000"/>
                    </a:ext>
                  </a:extLst>
                </a:gridCol>
                <a:gridCol w="2266315">
                  <a:extLst>
                    <a:ext uri="{9D8B030D-6E8A-4147-A177-3AD203B41FA5}">
                      <a16:colId xmlns:a16="http://schemas.microsoft.com/office/drawing/2014/main" val="20001"/>
                    </a:ext>
                  </a:extLst>
                </a:gridCol>
                <a:gridCol w="1221739">
                  <a:extLst>
                    <a:ext uri="{9D8B030D-6E8A-4147-A177-3AD203B41FA5}">
                      <a16:colId xmlns:a16="http://schemas.microsoft.com/office/drawing/2014/main" val="20002"/>
                    </a:ext>
                  </a:extLst>
                </a:gridCol>
              </a:tblGrid>
              <a:tr h="180975">
                <a:tc>
                  <a:txBody>
                    <a:bodyPr/>
                    <a:lstStyle/>
                    <a:p>
                      <a:pPr marL="4445">
                        <a:lnSpc>
                          <a:spcPts val="1270"/>
                        </a:lnSpc>
                        <a:spcBef>
                          <a:spcPts val="50"/>
                        </a:spcBef>
                      </a:pPr>
                      <a:r>
                        <a:rPr sz="1100" spc="-5" dirty="0">
                          <a:solidFill>
                            <a:schemeClr val="bg1"/>
                          </a:solidFill>
                          <a:latin typeface="Calibri"/>
                          <a:cs typeface="Calibri"/>
                        </a:rPr>
                        <a:t>Name</a:t>
                      </a:r>
                      <a:endParaRPr sz="1100">
                        <a:solidFill>
                          <a:schemeClr val="bg1"/>
                        </a:solidFill>
                        <a:latin typeface="Calibri"/>
                        <a:cs typeface="Calibri"/>
                      </a:endParaRPr>
                    </a:p>
                  </a:txBody>
                  <a:tcPr marL="0" marR="0" marT="6350" marB="0">
                    <a:solidFill>
                      <a:srgbClr val="000000"/>
                    </a:solidFill>
                  </a:tcPr>
                </a:tc>
                <a:tc>
                  <a:txBody>
                    <a:bodyPr/>
                    <a:lstStyle/>
                    <a:p>
                      <a:pPr marL="17780">
                        <a:lnSpc>
                          <a:spcPts val="1270"/>
                        </a:lnSpc>
                        <a:spcBef>
                          <a:spcPts val="50"/>
                        </a:spcBef>
                      </a:pPr>
                      <a:r>
                        <a:rPr sz="1100" spc="-5" dirty="0">
                          <a:solidFill>
                            <a:schemeClr val="bg1"/>
                          </a:solidFill>
                          <a:latin typeface="Calibri"/>
                          <a:cs typeface="Calibri"/>
                        </a:rPr>
                        <a:t>Email</a:t>
                      </a:r>
                      <a:r>
                        <a:rPr sz="1100" spc="-40" dirty="0">
                          <a:solidFill>
                            <a:schemeClr val="bg1"/>
                          </a:solidFill>
                          <a:latin typeface="Calibri"/>
                          <a:cs typeface="Calibri"/>
                        </a:rPr>
                        <a:t> </a:t>
                      </a:r>
                      <a:r>
                        <a:rPr sz="1100" spc="-5" dirty="0">
                          <a:solidFill>
                            <a:schemeClr val="bg1"/>
                          </a:solidFill>
                          <a:latin typeface="Calibri"/>
                          <a:cs typeface="Calibri"/>
                        </a:rPr>
                        <a:t>Address</a:t>
                      </a:r>
                      <a:endParaRPr sz="1100">
                        <a:solidFill>
                          <a:schemeClr val="bg1"/>
                        </a:solidFill>
                        <a:latin typeface="Calibri"/>
                        <a:cs typeface="Calibri"/>
                      </a:endParaRPr>
                    </a:p>
                  </a:txBody>
                  <a:tcPr marL="0" marR="0" marT="6350" marB="0">
                    <a:solidFill>
                      <a:srgbClr val="000000"/>
                    </a:solidFill>
                  </a:tcPr>
                </a:tc>
                <a:tc>
                  <a:txBody>
                    <a:bodyPr/>
                    <a:lstStyle/>
                    <a:p>
                      <a:pPr marL="228600">
                        <a:lnSpc>
                          <a:spcPts val="1270"/>
                        </a:lnSpc>
                        <a:spcBef>
                          <a:spcPts val="50"/>
                        </a:spcBef>
                      </a:pPr>
                      <a:r>
                        <a:rPr sz="1100" dirty="0">
                          <a:solidFill>
                            <a:schemeClr val="bg1"/>
                          </a:solidFill>
                          <a:latin typeface="Calibri"/>
                          <a:cs typeface="Calibri"/>
                        </a:rPr>
                        <a:t>ID</a:t>
                      </a:r>
                      <a:r>
                        <a:rPr sz="1100" spc="-35" dirty="0">
                          <a:solidFill>
                            <a:schemeClr val="bg1"/>
                          </a:solidFill>
                          <a:latin typeface="Calibri"/>
                          <a:cs typeface="Calibri"/>
                        </a:rPr>
                        <a:t> </a:t>
                      </a:r>
                      <a:r>
                        <a:rPr sz="1100" spc="-5" dirty="0">
                          <a:solidFill>
                            <a:schemeClr val="bg1"/>
                          </a:solidFill>
                          <a:latin typeface="Calibri"/>
                          <a:cs typeface="Calibri"/>
                        </a:rPr>
                        <a:t>Number</a:t>
                      </a:r>
                      <a:endParaRPr sz="1100">
                        <a:solidFill>
                          <a:schemeClr val="bg1"/>
                        </a:solidFill>
                        <a:latin typeface="Calibri"/>
                        <a:cs typeface="Calibri"/>
                      </a:endParaRPr>
                    </a:p>
                  </a:txBody>
                  <a:tcPr marL="0" marR="0" marT="6350" marB="0">
                    <a:solidFill>
                      <a:srgbClr val="000000"/>
                    </a:solidFill>
                  </a:tcPr>
                </a:tc>
                <a:extLst>
                  <a:ext uri="{0D108BD9-81ED-4DB2-BD59-A6C34878D82A}">
                    <a16:rowId xmlns:a16="http://schemas.microsoft.com/office/drawing/2014/main" val="10000"/>
                  </a:ext>
                </a:extLst>
              </a:tr>
              <a:tr h="200660">
                <a:tc>
                  <a:txBody>
                    <a:bodyPr/>
                    <a:lstStyle/>
                    <a:p>
                      <a:pPr marL="4445">
                        <a:lnSpc>
                          <a:spcPct val="100000"/>
                        </a:lnSpc>
                        <a:spcBef>
                          <a:spcPts val="50"/>
                        </a:spcBef>
                      </a:pPr>
                      <a:r>
                        <a:rPr lang="en-US" sz="1100" spc="-5" dirty="0">
                          <a:solidFill>
                            <a:schemeClr val="bg1"/>
                          </a:solidFill>
                          <a:latin typeface="Calibri"/>
                          <a:cs typeface="Calibri"/>
                        </a:rPr>
                        <a:t>Aiman Kamal</a:t>
                      </a:r>
                      <a:r>
                        <a:rPr sz="1100" spc="-25" dirty="0">
                          <a:solidFill>
                            <a:schemeClr val="bg1"/>
                          </a:solidFill>
                          <a:latin typeface="Calibri"/>
                          <a:cs typeface="Calibri"/>
                        </a:rPr>
                        <a:t> </a:t>
                      </a:r>
                      <a:endParaRPr sz="1100" dirty="0">
                        <a:solidFill>
                          <a:schemeClr val="bg1"/>
                        </a:solidFill>
                        <a:latin typeface="Calibri"/>
                        <a:cs typeface="Calibri"/>
                      </a:endParaRPr>
                    </a:p>
                  </a:txBody>
                  <a:tcPr marL="0" marR="0" marT="6350" marB="0"/>
                </a:tc>
                <a:tc>
                  <a:txBody>
                    <a:bodyPr/>
                    <a:lstStyle/>
                    <a:p>
                      <a:pPr marL="17780">
                        <a:lnSpc>
                          <a:spcPct val="100000"/>
                        </a:lnSpc>
                        <a:spcBef>
                          <a:spcPts val="50"/>
                        </a:spcBef>
                      </a:pPr>
                      <a:r>
                        <a:rPr lang="en-US" sz="1100" dirty="0">
                          <a:solidFill>
                            <a:schemeClr val="bg1"/>
                          </a:solidFill>
                        </a:rPr>
                        <a:t>2021mt12160@wilp.bits-pilani.ac.in</a:t>
                      </a:r>
                      <a:endParaRPr sz="1100" dirty="0">
                        <a:solidFill>
                          <a:schemeClr val="bg1"/>
                        </a:solidFill>
                        <a:latin typeface="Calibri"/>
                        <a:cs typeface="Calibri"/>
                      </a:endParaRPr>
                    </a:p>
                  </a:txBody>
                  <a:tcPr marL="0" marR="0" marT="6350" marB="0"/>
                </a:tc>
                <a:tc>
                  <a:txBody>
                    <a:bodyPr/>
                    <a:lstStyle/>
                    <a:p>
                      <a:pPr marL="228600">
                        <a:lnSpc>
                          <a:spcPct val="100000"/>
                        </a:lnSpc>
                        <a:spcBef>
                          <a:spcPts val="50"/>
                        </a:spcBef>
                      </a:pPr>
                      <a:r>
                        <a:rPr lang="en-US" sz="1100" dirty="0">
                          <a:solidFill>
                            <a:schemeClr val="bg1"/>
                          </a:solidFill>
                          <a:latin typeface="Calibri"/>
                          <a:cs typeface="Calibri"/>
                        </a:rPr>
                        <a:t>2021mt12160</a:t>
                      </a:r>
                      <a:endParaRPr sz="1100" dirty="0">
                        <a:solidFill>
                          <a:schemeClr val="bg1"/>
                        </a:solidFill>
                        <a:latin typeface="Calibri"/>
                        <a:cs typeface="Calibri"/>
                      </a:endParaRPr>
                    </a:p>
                  </a:txBody>
                  <a:tcPr marL="0" marR="0" marT="6350" marB="0"/>
                </a:tc>
                <a:extLst>
                  <a:ext uri="{0D108BD9-81ED-4DB2-BD59-A6C34878D82A}">
                    <a16:rowId xmlns:a16="http://schemas.microsoft.com/office/drawing/2014/main" val="10001"/>
                  </a:ext>
                </a:extLst>
              </a:tr>
              <a:tr h="180975">
                <a:tc>
                  <a:txBody>
                    <a:bodyPr/>
                    <a:lstStyle/>
                    <a:p>
                      <a:pPr marL="4445">
                        <a:lnSpc>
                          <a:spcPts val="1205"/>
                        </a:lnSpc>
                      </a:pPr>
                      <a:endParaRPr sz="1100" dirty="0">
                        <a:solidFill>
                          <a:schemeClr val="bg1"/>
                        </a:solidFill>
                        <a:latin typeface="Calibri"/>
                        <a:cs typeface="Calibri"/>
                      </a:endParaRPr>
                    </a:p>
                  </a:txBody>
                  <a:tcPr marL="0" marR="0" marT="0" marB="0"/>
                </a:tc>
                <a:tc>
                  <a:txBody>
                    <a:bodyPr/>
                    <a:lstStyle/>
                    <a:p>
                      <a:pPr marL="17780">
                        <a:lnSpc>
                          <a:spcPts val="1205"/>
                        </a:lnSpc>
                      </a:pPr>
                      <a:endParaRPr sz="1100" dirty="0">
                        <a:solidFill>
                          <a:schemeClr val="bg1"/>
                        </a:solidFill>
                        <a:latin typeface="Calibri"/>
                        <a:cs typeface="Calibri"/>
                      </a:endParaRPr>
                    </a:p>
                  </a:txBody>
                  <a:tcPr marL="0" marR="0" marT="0" marB="0"/>
                </a:tc>
                <a:tc>
                  <a:txBody>
                    <a:bodyPr/>
                    <a:lstStyle/>
                    <a:p>
                      <a:pPr marL="228600">
                        <a:lnSpc>
                          <a:spcPts val="1205"/>
                        </a:lnSpc>
                      </a:pPr>
                      <a:endParaRPr sz="1100" dirty="0">
                        <a:solidFill>
                          <a:schemeClr val="bg1"/>
                        </a:solidFill>
                        <a:latin typeface="Calibri"/>
                        <a:cs typeface="Calibri"/>
                      </a:endParaRPr>
                    </a:p>
                  </a:txBody>
                  <a:tcPr marL="0" marR="0" marT="0" marB="0"/>
                </a:tc>
                <a:extLst>
                  <a:ext uri="{0D108BD9-81ED-4DB2-BD59-A6C34878D82A}">
                    <a16:rowId xmlns:a16="http://schemas.microsoft.com/office/drawing/2014/main" val="10002"/>
                  </a:ext>
                </a:extLst>
              </a:tr>
              <a:tr h="181609">
                <a:tc>
                  <a:txBody>
                    <a:bodyPr/>
                    <a:lstStyle/>
                    <a:p>
                      <a:pPr marL="4445">
                        <a:lnSpc>
                          <a:spcPts val="1210"/>
                        </a:lnSpc>
                      </a:pPr>
                      <a:endParaRPr sz="1100" dirty="0">
                        <a:solidFill>
                          <a:schemeClr val="bg1"/>
                        </a:solidFill>
                        <a:latin typeface="Calibri"/>
                        <a:cs typeface="Calibri"/>
                      </a:endParaRPr>
                    </a:p>
                  </a:txBody>
                  <a:tcPr marL="0" marR="0" marT="0" marB="0"/>
                </a:tc>
                <a:tc>
                  <a:txBody>
                    <a:bodyPr/>
                    <a:lstStyle/>
                    <a:p>
                      <a:pPr marL="17780">
                        <a:lnSpc>
                          <a:spcPts val="1210"/>
                        </a:lnSpc>
                      </a:pPr>
                      <a:endParaRPr sz="1100" dirty="0">
                        <a:solidFill>
                          <a:schemeClr val="bg1"/>
                        </a:solidFill>
                        <a:latin typeface="Calibri"/>
                        <a:cs typeface="Calibri"/>
                      </a:endParaRPr>
                    </a:p>
                  </a:txBody>
                  <a:tcPr marL="0" marR="0" marT="0" marB="0"/>
                </a:tc>
                <a:tc>
                  <a:txBody>
                    <a:bodyPr/>
                    <a:lstStyle/>
                    <a:p>
                      <a:pPr marL="228600">
                        <a:lnSpc>
                          <a:spcPts val="1210"/>
                        </a:lnSpc>
                      </a:pPr>
                      <a:endParaRPr sz="1100" dirty="0">
                        <a:solidFill>
                          <a:schemeClr val="bg1"/>
                        </a:solidFill>
                        <a:latin typeface="Calibri"/>
                        <a:cs typeface="Calibri"/>
                      </a:endParaRPr>
                    </a:p>
                  </a:txBody>
                  <a:tcPr marL="0" marR="0" marT="0" marB="0"/>
                </a:tc>
                <a:extLst>
                  <a:ext uri="{0D108BD9-81ED-4DB2-BD59-A6C34878D82A}">
                    <a16:rowId xmlns:a16="http://schemas.microsoft.com/office/drawing/2014/main" val="10003"/>
                  </a:ext>
                </a:extLst>
              </a:tr>
              <a:tr h="160655">
                <a:tc>
                  <a:txBody>
                    <a:bodyPr/>
                    <a:lstStyle/>
                    <a:p>
                      <a:pPr marL="4445">
                        <a:lnSpc>
                          <a:spcPts val="1165"/>
                        </a:lnSpc>
                      </a:pPr>
                      <a:endParaRPr sz="1100" dirty="0">
                        <a:solidFill>
                          <a:schemeClr val="bg1"/>
                        </a:solidFill>
                        <a:latin typeface="Calibri"/>
                        <a:cs typeface="Calibri"/>
                      </a:endParaRPr>
                    </a:p>
                  </a:txBody>
                  <a:tcPr marL="0" marR="0" marT="0" marB="0"/>
                </a:tc>
                <a:tc>
                  <a:txBody>
                    <a:bodyPr/>
                    <a:lstStyle/>
                    <a:p>
                      <a:pPr marL="17780">
                        <a:lnSpc>
                          <a:spcPts val="1165"/>
                        </a:lnSpc>
                      </a:pPr>
                      <a:endParaRPr sz="1100" dirty="0">
                        <a:solidFill>
                          <a:schemeClr val="bg1"/>
                        </a:solidFill>
                        <a:latin typeface="Calibri"/>
                        <a:cs typeface="Calibri"/>
                      </a:endParaRPr>
                    </a:p>
                  </a:txBody>
                  <a:tcPr marL="0" marR="0" marT="0" marB="0"/>
                </a:tc>
                <a:tc>
                  <a:txBody>
                    <a:bodyPr/>
                    <a:lstStyle/>
                    <a:p>
                      <a:pPr marL="228600">
                        <a:lnSpc>
                          <a:spcPts val="1165"/>
                        </a:lnSpc>
                      </a:pPr>
                      <a:endParaRPr sz="1100" dirty="0">
                        <a:solidFill>
                          <a:schemeClr val="bg1"/>
                        </a:solidFill>
                        <a:latin typeface="Calibri"/>
                        <a:cs typeface="Calibri"/>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85709" y="1690370"/>
            <a:ext cx="467359" cy="185420"/>
          </a:xfrm>
          <a:prstGeom prst="rect">
            <a:avLst/>
          </a:prstGeom>
        </p:spPr>
        <p:txBody>
          <a:bodyPr vert="horz" wrap="square" lIns="0" tIns="12700" rIns="0" bIns="0" rtlCol="0">
            <a:spAutoFit/>
          </a:bodyPr>
          <a:lstStyle/>
          <a:p>
            <a:pPr marL="12700">
              <a:lnSpc>
                <a:spcPct val="100000"/>
              </a:lnSpc>
              <a:spcBef>
                <a:spcPts val="100"/>
              </a:spcBef>
            </a:pPr>
            <a:r>
              <a:rPr sz="1050" spc="5" dirty="0">
                <a:latin typeface="Calibri"/>
                <a:cs typeface="Calibri"/>
              </a:rPr>
              <a:t>L</a:t>
            </a:r>
            <a:r>
              <a:rPr sz="1050" spc="-15" dirty="0">
                <a:latin typeface="Calibri"/>
                <a:cs typeface="Calibri"/>
              </a:rPr>
              <a:t>eg</a:t>
            </a:r>
            <a:r>
              <a:rPr sz="1050" spc="-5" dirty="0">
                <a:latin typeface="Calibri"/>
                <a:cs typeface="Calibri"/>
              </a:rPr>
              <a:t>en</a:t>
            </a:r>
            <a:r>
              <a:rPr sz="1050" spc="5" dirty="0">
                <a:latin typeface="Calibri"/>
                <a:cs typeface="Calibri"/>
              </a:rPr>
              <a:t>d</a:t>
            </a:r>
            <a:r>
              <a:rPr sz="1050" dirty="0">
                <a:latin typeface="Calibri"/>
                <a:cs typeface="Calibri"/>
              </a:rPr>
              <a:t>s</a:t>
            </a:r>
            <a:endParaRPr sz="1050">
              <a:latin typeface="Calibri"/>
              <a:cs typeface="Calibri"/>
            </a:endParaRPr>
          </a:p>
        </p:txBody>
      </p:sp>
      <p:sp>
        <p:nvSpPr>
          <p:cNvPr id="3" name="object 3"/>
          <p:cNvSpPr txBox="1"/>
          <p:nvPr/>
        </p:nvSpPr>
        <p:spPr>
          <a:xfrm>
            <a:off x="6934200" y="1902460"/>
            <a:ext cx="1901189" cy="276998"/>
          </a:xfrm>
          <a:prstGeom prst="rect">
            <a:avLst/>
          </a:prstGeom>
          <a:ln w="3175">
            <a:solidFill>
              <a:srgbClr val="000000"/>
            </a:solidFill>
          </a:ln>
        </p:spPr>
        <p:txBody>
          <a:bodyPr vert="horz" wrap="square" lIns="0" tIns="45719" rIns="0" bIns="0" rtlCol="0">
            <a:spAutoFit/>
          </a:bodyPr>
          <a:lstStyle/>
          <a:p>
            <a:pPr marL="90170">
              <a:lnSpc>
                <a:spcPct val="100000"/>
              </a:lnSpc>
              <a:spcBef>
                <a:spcPts val="359"/>
              </a:spcBef>
            </a:pPr>
            <a:r>
              <a:rPr sz="750" spc="-5" dirty="0">
                <a:solidFill>
                  <a:srgbClr val="548DD4"/>
                </a:solidFill>
                <a:latin typeface="Arial MT"/>
                <a:cs typeface="Arial MT"/>
              </a:rPr>
              <a:t>DB:</a:t>
            </a:r>
            <a:r>
              <a:rPr sz="750" spc="-35" dirty="0">
                <a:solidFill>
                  <a:srgbClr val="548DD4"/>
                </a:solidFill>
                <a:latin typeface="Arial MT"/>
                <a:cs typeface="Arial MT"/>
              </a:rPr>
              <a:t> </a:t>
            </a:r>
            <a:r>
              <a:rPr sz="750" dirty="0">
                <a:latin typeface="Arial MT"/>
                <a:cs typeface="Arial MT"/>
              </a:rPr>
              <a:t>Database</a:t>
            </a:r>
          </a:p>
          <a:p>
            <a:pPr>
              <a:lnSpc>
                <a:spcPct val="100000"/>
              </a:lnSpc>
              <a:spcBef>
                <a:spcPts val="45"/>
              </a:spcBef>
            </a:pPr>
            <a:endParaRPr sz="750" dirty="0">
              <a:latin typeface="Arial MT"/>
              <a:cs typeface="Arial MT"/>
            </a:endParaRPr>
          </a:p>
        </p:txBody>
      </p:sp>
      <p:sp>
        <p:nvSpPr>
          <p:cNvPr id="4" name="object 4"/>
          <p:cNvSpPr txBox="1">
            <a:spLocks noGrp="1"/>
          </p:cNvSpPr>
          <p:nvPr>
            <p:ph type="title"/>
          </p:nvPr>
        </p:nvSpPr>
        <p:spPr>
          <a:xfrm>
            <a:off x="755650" y="212090"/>
            <a:ext cx="5706745" cy="513080"/>
          </a:xfrm>
          <a:prstGeom prst="rect">
            <a:avLst/>
          </a:prstGeom>
        </p:spPr>
        <p:txBody>
          <a:bodyPr vert="horz" wrap="square" lIns="0" tIns="12700" rIns="0" bIns="0" rtlCol="0">
            <a:spAutoFit/>
          </a:bodyPr>
          <a:lstStyle/>
          <a:p>
            <a:pPr marL="12700">
              <a:lnSpc>
                <a:spcPct val="100000"/>
              </a:lnSpc>
              <a:spcBef>
                <a:spcPts val="100"/>
              </a:spcBef>
            </a:pPr>
            <a:r>
              <a:rPr sz="3200" b="1" spc="-150" dirty="0">
                <a:solidFill>
                  <a:srgbClr val="006FBF"/>
                </a:solidFill>
                <a:latin typeface="Arial"/>
                <a:cs typeface="Arial"/>
              </a:rPr>
              <a:t>M</a:t>
            </a:r>
            <a:r>
              <a:rPr sz="3200" b="1" spc="-160" dirty="0">
                <a:solidFill>
                  <a:srgbClr val="006FBF"/>
                </a:solidFill>
                <a:latin typeface="Arial"/>
                <a:cs typeface="Arial"/>
              </a:rPr>
              <a:t>o</a:t>
            </a:r>
            <a:r>
              <a:rPr sz="3200" b="1" spc="-145" dirty="0">
                <a:solidFill>
                  <a:srgbClr val="006FBF"/>
                </a:solidFill>
                <a:latin typeface="Arial"/>
                <a:cs typeface="Arial"/>
              </a:rPr>
              <a:t>du</a:t>
            </a:r>
            <a:r>
              <a:rPr sz="3200" b="1" spc="-150" dirty="0">
                <a:solidFill>
                  <a:srgbClr val="006FBF"/>
                </a:solidFill>
                <a:latin typeface="Arial"/>
                <a:cs typeface="Arial"/>
              </a:rPr>
              <a:t>l</a:t>
            </a:r>
            <a:r>
              <a:rPr sz="3200" b="1" dirty="0">
                <a:solidFill>
                  <a:srgbClr val="006FBF"/>
                </a:solidFill>
                <a:latin typeface="Arial"/>
                <a:cs typeface="Arial"/>
              </a:rPr>
              <a:t>e</a:t>
            </a:r>
            <a:r>
              <a:rPr sz="3200" b="1" spc="-390" dirty="0">
                <a:solidFill>
                  <a:srgbClr val="006FBF"/>
                </a:solidFill>
                <a:latin typeface="Arial"/>
                <a:cs typeface="Arial"/>
              </a:rPr>
              <a:t> </a:t>
            </a:r>
            <a:r>
              <a:rPr sz="3200" b="1" spc="-145" dirty="0">
                <a:solidFill>
                  <a:srgbClr val="006FBF"/>
                </a:solidFill>
                <a:latin typeface="Arial"/>
                <a:cs typeface="Arial"/>
              </a:rPr>
              <a:t>D</a:t>
            </a:r>
            <a:r>
              <a:rPr sz="3200" b="1" spc="-155" dirty="0">
                <a:solidFill>
                  <a:srgbClr val="006FBF"/>
                </a:solidFill>
                <a:latin typeface="Arial"/>
                <a:cs typeface="Arial"/>
              </a:rPr>
              <a:t>ec</a:t>
            </a:r>
            <a:r>
              <a:rPr sz="3200" b="1" spc="-145" dirty="0">
                <a:solidFill>
                  <a:srgbClr val="006FBF"/>
                </a:solidFill>
                <a:latin typeface="Arial"/>
                <a:cs typeface="Arial"/>
              </a:rPr>
              <a:t>o</a:t>
            </a:r>
            <a:r>
              <a:rPr sz="3200" b="1" spc="-155" dirty="0">
                <a:solidFill>
                  <a:srgbClr val="006FBF"/>
                </a:solidFill>
                <a:latin typeface="Arial"/>
                <a:cs typeface="Arial"/>
              </a:rPr>
              <a:t>m</a:t>
            </a:r>
            <a:r>
              <a:rPr sz="3200" b="1" spc="-145" dirty="0">
                <a:solidFill>
                  <a:srgbClr val="006FBF"/>
                </a:solidFill>
                <a:latin typeface="Arial"/>
                <a:cs typeface="Arial"/>
              </a:rPr>
              <a:t>po</a:t>
            </a:r>
            <a:r>
              <a:rPr sz="3200" b="1" spc="-155" dirty="0">
                <a:solidFill>
                  <a:srgbClr val="006FBF"/>
                </a:solidFill>
                <a:latin typeface="Arial"/>
                <a:cs typeface="Arial"/>
              </a:rPr>
              <a:t>s</a:t>
            </a:r>
            <a:r>
              <a:rPr sz="3200" b="1" spc="-150" dirty="0">
                <a:solidFill>
                  <a:srgbClr val="006FBF"/>
                </a:solidFill>
                <a:latin typeface="Arial"/>
                <a:cs typeface="Arial"/>
              </a:rPr>
              <a:t>iti</a:t>
            </a:r>
            <a:r>
              <a:rPr sz="3200" b="1" spc="-145" dirty="0">
                <a:solidFill>
                  <a:srgbClr val="006FBF"/>
                </a:solidFill>
                <a:latin typeface="Arial"/>
                <a:cs typeface="Arial"/>
              </a:rPr>
              <a:t>o</a:t>
            </a:r>
            <a:r>
              <a:rPr sz="3200" b="1" dirty="0">
                <a:solidFill>
                  <a:srgbClr val="006FBF"/>
                </a:solidFill>
                <a:latin typeface="Arial"/>
                <a:cs typeface="Arial"/>
              </a:rPr>
              <a:t>n</a:t>
            </a:r>
            <a:r>
              <a:rPr sz="3200" b="1" spc="-385" dirty="0">
                <a:solidFill>
                  <a:srgbClr val="006FBF"/>
                </a:solidFill>
                <a:latin typeface="Arial"/>
                <a:cs typeface="Arial"/>
              </a:rPr>
              <a:t> </a:t>
            </a:r>
            <a:r>
              <a:rPr sz="3200" b="1" spc="-145" dirty="0">
                <a:solidFill>
                  <a:srgbClr val="006FBF"/>
                </a:solidFill>
                <a:latin typeface="Arial"/>
                <a:cs typeface="Arial"/>
              </a:rPr>
              <a:t>D</a:t>
            </a:r>
            <a:r>
              <a:rPr sz="3200" b="1" spc="-150" dirty="0">
                <a:solidFill>
                  <a:srgbClr val="006FBF"/>
                </a:solidFill>
                <a:latin typeface="Arial"/>
                <a:cs typeface="Arial"/>
              </a:rPr>
              <a:t>i</a:t>
            </a:r>
            <a:r>
              <a:rPr sz="3200" b="1" spc="-155" dirty="0">
                <a:solidFill>
                  <a:srgbClr val="006FBF"/>
                </a:solidFill>
                <a:latin typeface="Arial"/>
                <a:cs typeface="Arial"/>
              </a:rPr>
              <a:t>a</a:t>
            </a:r>
            <a:r>
              <a:rPr sz="3200" b="1" spc="-145" dirty="0">
                <a:solidFill>
                  <a:srgbClr val="006FBF"/>
                </a:solidFill>
                <a:latin typeface="Arial"/>
                <a:cs typeface="Arial"/>
              </a:rPr>
              <a:t>gr</a:t>
            </a:r>
            <a:r>
              <a:rPr sz="3200" b="1" spc="-155" dirty="0">
                <a:solidFill>
                  <a:srgbClr val="006FBF"/>
                </a:solidFill>
                <a:latin typeface="Arial"/>
                <a:cs typeface="Arial"/>
              </a:rPr>
              <a:t>a</a:t>
            </a:r>
            <a:r>
              <a:rPr sz="3200" b="1" dirty="0">
                <a:solidFill>
                  <a:srgbClr val="006FBF"/>
                </a:solidFill>
                <a:latin typeface="Arial"/>
                <a:cs typeface="Arial"/>
              </a:rPr>
              <a:t>m</a:t>
            </a:r>
            <a:endParaRPr sz="3200" dirty="0">
              <a:latin typeface="Arial"/>
              <a:cs typeface="Arial"/>
            </a:endParaRPr>
          </a:p>
        </p:txBody>
      </p:sp>
      <p:grpSp>
        <p:nvGrpSpPr>
          <p:cNvPr id="5" name="object 5"/>
          <p:cNvGrpSpPr/>
          <p:nvPr/>
        </p:nvGrpSpPr>
        <p:grpSpPr>
          <a:xfrm>
            <a:off x="3057520" y="2757823"/>
            <a:ext cx="886459" cy="1300480"/>
            <a:chOff x="1322069" y="2772410"/>
            <a:chExt cx="886459" cy="1300480"/>
          </a:xfrm>
        </p:grpSpPr>
        <p:pic>
          <p:nvPicPr>
            <p:cNvPr id="6" name="object 6"/>
            <p:cNvPicPr/>
            <p:nvPr/>
          </p:nvPicPr>
          <p:blipFill>
            <a:blip r:embed="rId2" cstate="print"/>
            <a:stretch>
              <a:fillRect/>
            </a:stretch>
          </p:blipFill>
          <p:spPr>
            <a:xfrm>
              <a:off x="1322069" y="2772410"/>
              <a:ext cx="886459" cy="1300480"/>
            </a:xfrm>
            <a:prstGeom prst="rect">
              <a:avLst/>
            </a:prstGeom>
          </p:spPr>
        </p:pic>
        <p:sp>
          <p:nvSpPr>
            <p:cNvPr id="7" name="object 7"/>
            <p:cNvSpPr/>
            <p:nvPr/>
          </p:nvSpPr>
          <p:spPr>
            <a:xfrm>
              <a:off x="1322069" y="2772410"/>
              <a:ext cx="885190" cy="1300480"/>
            </a:xfrm>
            <a:custGeom>
              <a:avLst/>
              <a:gdLst/>
              <a:ahLst/>
              <a:cxnLst/>
              <a:rect l="l" t="t" r="r" b="b"/>
              <a:pathLst>
                <a:path w="885189" h="1300479">
                  <a:moveTo>
                    <a:pt x="443230" y="1300479"/>
                  </a:moveTo>
                  <a:lnTo>
                    <a:pt x="0" y="1300479"/>
                  </a:lnTo>
                  <a:lnTo>
                    <a:pt x="0" y="0"/>
                  </a:lnTo>
                  <a:lnTo>
                    <a:pt x="885190" y="0"/>
                  </a:lnTo>
                  <a:lnTo>
                    <a:pt x="885190" y="1300479"/>
                  </a:lnTo>
                  <a:lnTo>
                    <a:pt x="443230" y="1300479"/>
                  </a:lnTo>
                  <a:close/>
                </a:path>
              </a:pathLst>
            </a:custGeom>
            <a:ln w="38097">
              <a:solidFill>
                <a:srgbClr val="008582"/>
              </a:solidFill>
            </a:ln>
          </p:spPr>
          <p:txBody>
            <a:bodyPr wrap="square" lIns="0" tIns="0" rIns="0" bIns="0" rtlCol="0"/>
            <a:lstStyle/>
            <a:p>
              <a:endParaRPr/>
            </a:p>
          </p:txBody>
        </p:sp>
      </p:grpSp>
      <p:sp>
        <p:nvSpPr>
          <p:cNvPr id="12" name="object 12"/>
          <p:cNvSpPr/>
          <p:nvPr/>
        </p:nvSpPr>
        <p:spPr>
          <a:xfrm>
            <a:off x="3109280" y="2811146"/>
            <a:ext cx="787400" cy="162560"/>
          </a:xfrm>
          <a:custGeom>
            <a:avLst/>
            <a:gdLst/>
            <a:ahLst/>
            <a:cxnLst/>
            <a:rect l="l" t="t" r="r" b="b"/>
            <a:pathLst>
              <a:path w="787400" h="162560">
                <a:moveTo>
                  <a:pt x="0" y="26669"/>
                </a:moveTo>
                <a:lnTo>
                  <a:pt x="0" y="25400"/>
                </a:lnTo>
                <a:lnTo>
                  <a:pt x="0" y="24129"/>
                </a:lnTo>
                <a:lnTo>
                  <a:pt x="0" y="22859"/>
                </a:lnTo>
                <a:lnTo>
                  <a:pt x="1269" y="21589"/>
                </a:lnTo>
                <a:lnTo>
                  <a:pt x="1269" y="20319"/>
                </a:lnTo>
                <a:lnTo>
                  <a:pt x="1269" y="19050"/>
                </a:lnTo>
                <a:lnTo>
                  <a:pt x="2540" y="17779"/>
                </a:lnTo>
                <a:lnTo>
                  <a:pt x="2540" y="16509"/>
                </a:lnTo>
                <a:lnTo>
                  <a:pt x="2540" y="15239"/>
                </a:lnTo>
                <a:lnTo>
                  <a:pt x="3809" y="13969"/>
                </a:lnTo>
                <a:lnTo>
                  <a:pt x="5080" y="12700"/>
                </a:lnTo>
                <a:lnTo>
                  <a:pt x="5080" y="11429"/>
                </a:lnTo>
                <a:lnTo>
                  <a:pt x="6350" y="10159"/>
                </a:lnTo>
                <a:lnTo>
                  <a:pt x="7619" y="8889"/>
                </a:lnTo>
                <a:lnTo>
                  <a:pt x="8890" y="7619"/>
                </a:lnTo>
                <a:lnTo>
                  <a:pt x="10159" y="6350"/>
                </a:lnTo>
                <a:lnTo>
                  <a:pt x="11430" y="5079"/>
                </a:lnTo>
                <a:lnTo>
                  <a:pt x="12700" y="5079"/>
                </a:lnTo>
                <a:lnTo>
                  <a:pt x="13969" y="3809"/>
                </a:lnTo>
                <a:lnTo>
                  <a:pt x="15240" y="3809"/>
                </a:lnTo>
                <a:lnTo>
                  <a:pt x="16509" y="2539"/>
                </a:lnTo>
                <a:lnTo>
                  <a:pt x="17780" y="2539"/>
                </a:lnTo>
                <a:lnTo>
                  <a:pt x="19050" y="1269"/>
                </a:lnTo>
                <a:lnTo>
                  <a:pt x="20319" y="1269"/>
                </a:lnTo>
                <a:lnTo>
                  <a:pt x="21590" y="1269"/>
                </a:lnTo>
                <a:lnTo>
                  <a:pt x="22859" y="1269"/>
                </a:lnTo>
                <a:lnTo>
                  <a:pt x="24130" y="0"/>
                </a:lnTo>
                <a:lnTo>
                  <a:pt x="25400" y="0"/>
                </a:lnTo>
                <a:lnTo>
                  <a:pt x="759460" y="0"/>
                </a:lnTo>
                <a:lnTo>
                  <a:pt x="763269" y="0"/>
                </a:lnTo>
                <a:lnTo>
                  <a:pt x="764539" y="1269"/>
                </a:lnTo>
                <a:lnTo>
                  <a:pt x="765810" y="1269"/>
                </a:lnTo>
                <a:lnTo>
                  <a:pt x="767080" y="1269"/>
                </a:lnTo>
                <a:lnTo>
                  <a:pt x="768350" y="1269"/>
                </a:lnTo>
                <a:lnTo>
                  <a:pt x="769619" y="2539"/>
                </a:lnTo>
                <a:lnTo>
                  <a:pt x="770889" y="2539"/>
                </a:lnTo>
                <a:lnTo>
                  <a:pt x="772160" y="3809"/>
                </a:lnTo>
                <a:lnTo>
                  <a:pt x="773430" y="3809"/>
                </a:lnTo>
                <a:lnTo>
                  <a:pt x="774700" y="5079"/>
                </a:lnTo>
                <a:lnTo>
                  <a:pt x="777239" y="6350"/>
                </a:lnTo>
                <a:lnTo>
                  <a:pt x="777239" y="7619"/>
                </a:lnTo>
                <a:lnTo>
                  <a:pt x="778510" y="8889"/>
                </a:lnTo>
                <a:lnTo>
                  <a:pt x="779780" y="8889"/>
                </a:lnTo>
                <a:lnTo>
                  <a:pt x="781050" y="10159"/>
                </a:lnTo>
                <a:lnTo>
                  <a:pt x="781050" y="11429"/>
                </a:lnTo>
                <a:lnTo>
                  <a:pt x="782319" y="12700"/>
                </a:lnTo>
                <a:lnTo>
                  <a:pt x="782319" y="13969"/>
                </a:lnTo>
                <a:lnTo>
                  <a:pt x="783589" y="15239"/>
                </a:lnTo>
                <a:lnTo>
                  <a:pt x="784860" y="16509"/>
                </a:lnTo>
                <a:lnTo>
                  <a:pt x="784860" y="17779"/>
                </a:lnTo>
                <a:lnTo>
                  <a:pt x="784860" y="19050"/>
                </a:lnTo>
                <a:lnTo>
                  <a:pt x="784860" y="20319"/>
                </a:lnTo>
                <a:lnTo>
                  <a:pt x="786130" y="21589"/>
                </a:lnTo>
                <a:lnTo>
                  <a:pt x="786130" y="22859"/>
                </a:lnTo>
                <a:lnTo>
                  <a:pt x="786130" y="24129"/>
                </a:lnTo>
                <a:lnTo>
                  <a:pt x="786130" y="25400"/>
                </a:lnTo>
                <a:lnTo>
                  <a:pt x="786130" y="26669"/>
                </a:lnTo>
                <a:lnTo>
                  <a:pt x="787400" y="134619"/>
                </a:lnTo>
                <a:lnTo>
                  <a:pt x="786130" y="134619"/>
                </a:lnTo>
                <a:lnTo>
                  <a:pt x="786130" y="137159"/>
                </a:lnTo>
                <a:lnTo>
                  <a:pt x="786130" y="138429"/>
                </a:lnTo>
                <a:lnTo>
                  <a:pt x="786130" y="140969"/>
                </a:lnTo>
                <a:lnTo>
                  <a:pt x="786130" y="142239"/>
                </a:lnTo>
                <a:lnTo>
                  <a:pt x="784860" y="143509"/>
                </a:lnTo>
                <a:lnTo>
                  <a:pt x="784860" y="144779"/>
                </a:lnTo>
                <a:lnTo>
                  <a:pt x="784860" y="146050"/>
                </a:lnTo>
                <a:lnTo>
                  <a:pt x="783589" y="147319"/>
                </a:lnTo>
                <a:lnTo>
                  <a:pt x="782319" y="148589"/>
                </a:lnTo>
                <a:lnTo>
                  <a:pt x="782319" y="149859"/>
                </a:lnTo>
                <a:lnTo>
                  <a:pt x="781050" y="151129"/>
                </a:lnTo>
                <a:lnTo>
                  <a:pt x="779780" y="152400"/>
                </a:lnTo>
                <a:lnTo>
                  <a:pt x="778510" y="153669"/>
                </a:lnTo>
                <a:lnTo>
                  <a:pt x="777239" y="154939"/>
                </a:lnTo>
                <a:lnTo>
                  <a:pt x="777239" y="156209"/>
                </a:lnTo>
                <a:lnTo>
                  <a:pt x="775969" y="156209"/>
                </a:lnTo>
                <a:lnTo>
                  <a:pt x="774700" y="157479"/>
                </a:lnTo>
                <a:lnTo>
                  <a:pt x="773430" y="158750"/>
                </a:lnTo>
                <a:lnTo>
                  <a:pt x="772160" y="158750"/>
                </a:lnTo>
                <a:lnTo>
                  <a:pt x="770889" y="158750"/>
                </a:lnTo>
                <a:lnTo>
                  <a:pt x="769619" y="160019"/>
                </a:lnTo>
                <a:lnTo>
                  <a:pt x="768350" y="160019"/>
                </a:lnTo>
                <a:lnTo>
                  <a:pt x="767080" y="160019"/>
                </a:lnTo>
                <a:lnTo>
                  <a:pt x="765810" y="161289"/>
                </a:lnTo>
                <a:lnTo>
                  <a:pt x="764539" y="161289"/>
                </a:lnTo>
                <a:lnTo>
                  <a:pt x="763269" y="161289"/>
                </a:lnTo>
                <a:lnTo>
                  <a:pt x="762000" y="161289"/>
                </a:lnTo>
                <a:lnTo>
                  <a:pt x="760730" y="161289"/>
                </a:lnTo>
                <a:lnTo>
                  <a:pt x="26669" y="162559"/>
                </a:lnTo>
                <a:lnTo>
                  <a:pt x="26669" y="161289"/>
                </a:lnTo>
                <a:lnTo>
                  <a:pt x="25400" y="161289"/>
                </a:lnTo>
                <a:lnTo>
                  <a:pt x="24130" y="161289"/>
                </a:lnTo>
                <a:lnTo>
                  <a:pt x="22859" y="161289"/>
                </a:lnTo>
                <a:lnTo>
                  <a:pt x="21590" y="161289"/>
                </a:lnTo>
                <a:lnTo>
                  <a:pt x="20319" y="161289"/>
                </a:lnTo>
                <a:lnTo>
                  <a:pt x="19050" y="160019"/>
                </a:lnTo>
                <a:lnTo>
                  <a:pt x="17780" y="160019"/>
                </a:lnTo>
                <a:lnTo>
                  <a:pt x="16509" y="160019"/>
                </a:lnTo>
                <a:lnTo>
                  <a:pt x="15240" y="158750"/>
                </a:lnTo>
                <a:lnTo>
                  <a:pt x="13969" y="158750"/>
                </a:lnTo>
                <a:lnTo>
                  <a:pt x="12700" y="157479"/>
                </a:lnTo>
                <a:lnTo>
                  <a:pt x="11430" y="156209"/>
                </a:lnTo>
                <a:lnTo>
                  <a:pt x="10159" y="156209"/>
                </a:lnTo>
                <a:lnTo>
                  <a:pt x="8890" y="154939"/>
                </a:lnTo>
                <a:lnTo>
                  <a:pt x="7619" y="153669"/>
                </a:lnTo>
                <a:lnTo>
                  <a:pt x="6350" y="152400"/>
                </a:lnTo>
                <a:lnTo>
                  <a:pt x="5080" y="151129"/>
                </a:lnTo>
                <a:lnTo>
                  <a:pt x="5080" y="149859"/>
                </a:lnTo>
                <a:lnTo>
                  <a:pt x="3809" y="148589"/>
                </a:lnTo>
                <a:lnTo>
                  <a:pt x="2540" y="147319"/>
                </a:lnTo>
                <a:lnTo>
                  <a:pt x="2540" y="146050"/>
                </a:lnTo>
                <a:lnTo>
                  <a:pt x="2540" y="144779"/>
                </a:lnTo>
                <a:lnTo>
                  <a:pt x="1269" y="143509"/>
                </a:lnTo>
                <a:lnTo>
                  <a:pt x="1269" y="142239"/>
                </a:lnTo>
                <a:lnTo>
                  <a:pt x="1269" y="140969"/>
                </a:lnTo>
                <a:lnTo>
                  <a:pt x="0" y="139700"/>
                </a:lnTo>
                <a:lnTo>
                  <a:pt x="0" y="138429"/>
                </a:lnTo>
                <a:lnTo>
                  <a:pt x="0" y="137159"/>
                </a:lnTo>
                <a:lnTo>
                  <a:pt x="0" y="135889"/>
                </a:lnTo>
                <a:lnTo>
                  <a:pt x="0" y="26669"/>
                </a:lnTo>
                <a:close/>
              </a:path>
              <a:path w="787400" h="162560">
                <a:moveTo>
                  <a:pt x="0" y="0"/>
                </a:moveTo>
                <a:lnTo>
                  <a:pt x="0" y="0"/>
                </a:lnTo>
              </a:path>
              <a:path w="787400" h="162560">
                <a:moveTo>
                  <a:pt x="787400" y="162559"/>
                </a:moveTo>
                <a:lnTo>
                  <a:pt x="787400" y="162559"/>
                </a:lnTo>
              </a:path>
            </a:pathLst>
          </a:custGeom>
          <a:ln w="19048">
            <a:solidFill>
              <a:srgbClr val="008582"/>
            </a:solidFill>
          </a:ln>
        </p:spPr>
        <p:txBody>
          <a:bodyPr wrap="square" lIns="0" tIns="0" rIns="0" bIns="0" rtlCol="0"/>
          <a:lstStyle/>
          <a:p>
            <a:endParaRPr/>
          </a:p>
        </p:txBody>
      </p:sp>
      <p:sp>
        <p:nvSpPr>
          <p:cNvPr id="13" name="object 13"/>
          <p:cNvSpPr txBox="1"/>
          <p:nvPr/>
        </p:nvSpPr>
        <p:spPr>
          <a:xfrm>
            <a:off x="3181986" y="2820140"/>
            <a:ext cx="748030" cy="120546"/>
          </a:xfrm>
          <a:prstGeom prst="rect">
            <a:avLst/>
          </a:prstGeom>
        </p:spPr>
        <p:txBody>
          <a:bodyPr vert="horz" wrap="square" lIns="0" tIns="12700" rIns="0" bIns="0" rtlCol="0">
            <a:spAutoFit/>
          </a:bodyPr>
          <a:lstStyle/>
          <a:p>
            <a:pPr marL="97155">
              <a:lnSpc>
                <a:spcPct val="100000"/>
              </a:lnSpc>
              <a:spcBef>
                <a:spcPts val="100"/>
              </a:spcBef>
            </a:pPr>
            <a:r>
              <a:rPr lang="en-US" sz="700" spc="-5" dirty="0">
                <a:latin typeface="Arial MT"/>
                <a:cs typeface="Arial MT"/>
              </a:rPr>
              <a:t> Network</a:t>
            </a:r>
            <a:endParaRPr sz="700" dirty="0">
              <a:latin typeface="Arial MT"/>
              <a:cs typeface="Arial MT"/>
            </a:endParaRPr>
          </a:p>
        </p:txBody>
      </p:sp>
      <p:grpSp>
        <p:nvGrpSpPr>
          <p:cNvPr id="22" name="object 22"/>
          <p:cNvGrpSpPr/>
          <p:nvPr/>
        </p:nvGrpSpPr>
        <p:grpSpPr>
          <a:xfrm>
            <a:off x="442594" y="1894204"/>
            <a:ext cx="6003290" cy="393700"/>
            <a:chOff x="442594" y="1894204"/>
            <a:chExt cx="6003290" cy="393700"/>
          </a:xfrm>
        </p:grpSpPr>
        <p:pic>
          <p:nvPicPr>
            <p:cNvPr id="23" name="object 23"/>
            <p:cNvPicPr/>
            <p:nvPr/>
          </p:nvPicPr>
          <p:blipFill>
            <a:blip r:embed="rId3" cstate="print"/>
            <a:stretch>
              <a:fillRect/>
            </a:stretch>
          </p:blipFill>
          <p:spPr>
            <a:xfrm>
              <a:off x="452119" y="1902459"/>
              <a:ext cx="5984240" cy="375920"/>
            </a:xfrm>
            <a:prstGeom prst="rect">
              <a:avLst/>
            </a:prstGeom>
          </p:spPr>
        </p:pic>
        <p:sp>
          <p:nvSpPr>
            <p:cNvPr id="24" name="object 24"/>
            <p:cNvSpPr/>
            <p:nvPr/>
          </p:nvSpPr>
          <p:spPr>
            <a:xfrm>
              <a:off x="452119" y="1903729"/>
              <a:ext cx="5984240" cy="374650"/>
            </a:xfrm>
            <a:custGeom>
              <a:avLst/>
              <a:gdLst/>
              <a:ahLst/>
              <a:cxnLst/>
              <a:rect l="l" t="t" r="r" b="b"/>
              <a:pathLst>
                <a:path w="5984240" h="374650">
                  <a:moveTo>
                    <a:pt x="0" y="62230"/>
                  </a:moveTo>
                  <a:lnTo>
                    <a:pt x="0" y="58420"/>
                  </a:lnTo>
                  <a:lnTo>
                    <a:pt x="0" y="55880"/>
                  </a:lnTo>
                  <a:lnTo>
                    <a:pt x="0" y="52070"/>
                  </a:lnTo>
                  <a:lnTo>
                    <a:pt x="1270" y="49530"/>
                  </a:lnTo>
                  <a:lnTo>
                    <a:pt x="1270" y="45720"/>
                  </a:lnTo>
                  <a:lnTo>
                    <a:pt x="2539" y="43180"/>
                  </a:lnTo>
                  <a:lnTo>
                    <a:pt x="3809" y="39370"/>
                  </a:lnTo>
                  <a:lnTo>
                    <a:pt x="5079" y="36830"/>
                  </a:lnTo>
                  <a:lnTo>
                    <a:pt x="6350" y="33020"/>
                  </a:lnTo>
                  <a:lnTo>
                    <a:pt x="7620" y="30480"/>
                  </a:lnTo>
                  <a:lnTo>
                    <a:pt x="10159" y="27940"/>
                  </a:lnTo>
                  <a:lnTo>
                    <a:pt x="11429" y="25400"/>
                  </a:lnTo>
                  <a:lnTo>
                    <a:pt x="13970" y="22860"/>
                  </a:lnTo>
                  <a:lnTo>
                    <a:pt x="15239" y="20320"/>
                  </a:lnTo>
                  <a:lnTo>
                    <a:pt x="17779" y="17780"/>
                  </a:lnTo>
                  <a:lnTo>
                    <a:pt x="20320" y="15240"/>
                  </a:lnTo>
                  <a:lnTo>
                    <a:pt x="22859" y="13970"/>
                  </a:lnTo>
                  <a:lnTo>
                    <a:pt x="25400" y="11430"/>
                  </a:lnTo>
                  <a:lnTo>
                    <a:pt x="27939" y="10160"/>
                  </a:lnTo>
                  <a:lnTo>
                    <a:pt x="30479" y="7620"/>
                  </a:lnTo>
                  <a:lnTo>
                    <a:pt x="33020" y="6350"/>
                  </a:lnTo>
                  <a:lnTo>
                    <a:pt x="36829" y="5080"/>
                  </a:lnTo>
                  <a:lnTo>
                    <a:pt x="39370" y="3810"/>
                  </a:lnTo>
                  <a:lnTo>
                    <a:pt x="43179" y="2540"/>
                  </a:lnTo>
                  <a:lnTo>
                    <a:pt x="45720" y="1270"/>
                  </a:lnTo>
                  <a:lnTo>
                    <a:pt x="49529" y="1270"/>
                  </a:lnTo>
                  <a:lnTo>
                    <a:pt x="52070" y="0"/>
                  </a:lnTo>
                  <a:lnTo>
                    <a:pt x="55879" y="0"/>
                  </a:lnTo>
                  <a:lnTo>
                    <a:pt x="58420" y="0"/>
                  </a:lnTo>
                  <a:lnTo>
                    <a:pt x="5920740" y="0"/>
                  </a:lnTo>
                  <a:lnTo>
                    <a:pt x="5930900" y="0"/>
                  </a:lnTo>
                  <a:lnTo>
                    <a:pt x="5934709" y="1270"/>
                  </a:lnTo>
                  <a:lnTo>
                    <a:pt x="5937250" y="1270"/>
                  </a:lnTo>
                  <a:lnTo>
                    <a:pt x="5939790" y="2540"/>
                  </a:lnTo>
                  <a:lnTo>
                    <a:pt x="5943600" y="3810"/>
                  </a:lnTo>
                  <a:lnTo>
                    <a:pt x="5946140" y="5080"/>
                  </a:lnTo>
                  <a:lnTo>
                    <a:pt x="5949950" y="6350"/>
                  </a:lnTo>
                  <a:lnTo>
                    <a:pt x="5952490" y="7620"/>
                  </a:lnTo>
                  <a:lnTo>
                    <a:pt x="5955030" y="10160"/>
                  </a:lnTo>
                  <a:lnTo>
                    <a:pt x="5957570" y="11430"/>
                  </a:lnTo>
                  <a:lnTo>
                    <a:pt x="5960109" y="13970"/>
                  </a:lnTo>
                  <a:lnTo>
                    <a:pt x="5962650" y="15240"/>
                  </a:lnTo>
                  <a:lnTo>
                    <a:pt x="5965190" y="17780"/>
                  </a:lnTo>
                  <a:lnTo>
                    <a:pt x="5967730" y="20320"/>
                  </a:lnTo>
                  <a:lnTo>
                    <a:pt x="5969000" y="22860"/>
                  </a:lnTo>
                  <a:lnTo>
                    <a:pt x="5971540" y="25400"/>
                  </a:lnTo>
                  <a:lnTo>
                    <a:pt x="5974080" y="27940"/>
                  </a:lnTo>
                  <a:lnTo>
                    <a:pt x="5975350" y="30480"/>
                  </a:lnTo>
                  <a:lnTo>
                    <a:pt x="5976620" y="33020"/>
                  </a:lnTo>
                  <a:lnTo>
                    <a:pt x="5977890" y="36830"/>
                  </a:lnTo>
                  <a:lnTo>
                    <a:pt x="5979159" y="39370"/>
                  </a:lnTo>
                  <a:lnTo>
                    <a:pt x="5980430" y="43180"/>
                  </a:lnTo>
                  <a:lnTo>
                    <a:pt x="5981700" y="45720"/>
                  </a:lnTo>
                  <a:lnTo>
                    <a:pt x="5981700" y="49530"/>
                  </a:lnTo>
                  <a:lnTo>
                    <a:pt x="5982970" y="52070"/>
                  </a:lnTo>
                  <a:lnTo>
                    <a:pt x="5982970" y="55880"/>
                  </a:lnTo>
                  <a:lnTo>
                    <a:pt x="5982970" y="58420"/>
                  </a:lnTo>
                  <a:lnTo>
                    <a:pt x="5982970" y="62230"/>
                  </a:lnTo>
                  <a:lnTo>
                    <a:pt x="5984240" y="312420"/>
                  </a:lnTo>
                  <a:lnTo>
                    <a:pt x="5982970" y="312420"/>
                  </a:lnTo>
                  <a:lnTo>
                    <a:pt x="5982970" y="316230"/>
                  </a:lnTo>
                  <a:lnTo>
                    <a:pt x="5982970" y="318770"/>
                  </a:lnTo>
                  <a:lnTo>
                    <a:pt x="5982970" y="322580"/>
                  </a:lnTo>
                  <a:lnTo>
                    <a:pt x="5981700" y="325120"/>
                  </a:lnTo>
                  <a:lnTo>
                    <a:pt x="5981700" y="328930"/>
                  </a:lnTo>
                  <a:lnTo>
                    <a:pt x="5980430" y="331470"/>
                  </a:lnTo>
                  <a:lnTo>
                    <a:pt x="5979159" y="335280"/>
                  </a:lnTo>
                  <a:lnTo>
                    <a:pt x="5977890" y="337820"/>
                  </a:lnTo>
                  <a:lnTo>
                    <a:pt x="5976620" y="340360"/>
                  </a:lnTo>
                  <a:lnTo>
                    <a:pt x="5975350" y="342900"/>
                  </a:lnTo>
                  <a:lnTo>
                    <a:pt x="5974080" y="346710"/>
                  </a:lnTo>
                  <a:lnTo>
                    <a:pt x="5971540" y="349250"/>
                  </a:lnTo>
                  <a:lnTo>
                    <a:pt x="5970270" y="351790"/>
                  </a:lnTo>
                  <a:lnTo>
                    <a:pt x="5967730" y="354330"/>
                  </a:lnTo>
                  <a:lnTo>
                    <a:pt x="5965190" y="356870"/>
                  </a:lnTo>
                  <a:lnTo>
                    <a:pt x="5962650" y="358140"/>
                  </a:lnTo>
                  <a:lnTo>
                    <a:pt x="5960109" y="360680"/>
                  </a:lnTo>
                  <a:lnTo>
                    <a:pt x="5957570" y="363220"/>
                  </a:lnTo>
                  <a:lnTo>
                    <a:pt x="5955030" y="364490"/>
                  </a:lnTo>
                  <a:lnTo>
                    <a:pt x="5952490" y="365760"/>
                  </a:lnTo>
                  <a:lnTo>
                    <a:pt x="5949950" y="368300"/>
                  </a:lnTo>
                  <a:lnTo>
                    <a:pt x="5947409" y="369570"/>
                  </a:lnTo>
                  <a:lnTo>
                    <a:pt x="5943600" y="370840"/>
                  </a:lnTo>
                  <a:lnTo>
                    <a:pt x="5941059" y="370840"/>
                  </a:lnTo>
                  <a:lnTo>
                    <a:pt x="5937250" y="372110"/>
                  </a:lnTo>
                  <a:lnTo>
                    <a:pt x="5934709" y="373380"/>
                  </a:lnTo>
                  <a:lnTo>
                    <a:pt x="5930900" y="373380"/>
                  </a:lnTo>
                  <a:lnTo>
                    <a:pt x="5928359" y="374650"/>
                  </a:lnTo>
                  <a:lnTo>
                    <a:pt x="55879" y="374650"/>
                  </a:lnTo>
                  <a:lnTo>
                    <a:pt x="52070" y="373380"/>
                  </a:lnTo>
                  <a:lnTo>
                    <a:pt x="49529" y="373380"/>
                  </a:lnTo>
                  <a:lnTo>
                    <a:pt x="45720" y="372110"/>
                  </a:lnTo>
                  <a:lnTo>
                    <a:pt x="43179" y="372110"/>
                  </a:lnTo>
                  <a:lnTo>
                    <a:pt x="39370" y="370840"/>
                  </a:lnTo>
                  <a:lnTo>
                    <a:pt x="36829" y="369570"/>
                  </a:lnTo>
                  <a:lnTo>
                    <a:pt x="34289" y="368300"/>
                  </a:lnTo>
                  <a:lnTo>
                    <a:pt x="30479" y="367030"/>
                  </a:lnTo>
                  <a:lnTo>
                    <a:pt x="27939" y="364490"/>
                  </a:lnTo>
                  <a:lnTo>
                    <a:pt x="25400" y="363220"/>
                  </a:lnTo>
                  <a:lnTo>
                    <a:pt x="22859" y="360680"/>
                  </a:lnTo>
                  <a:lnTo>
                    <a:pt x="20320" y="359410"/>
                  </a:lnTo>
                  <a:lnTo>
                    <a:pt x="17779" y="356870"/>
                  </a:lnTo>
                  <a:lnTo>
                    <a:pt x="16509" y="354330"/>
                  </a:lnTo>
                  <a:lnTo>
                    <a:pt x="13970" y="351790"/>
                  </a:lnTo>
                  <a:lnTo>
                    <a:pt x="11429" y="349250"/>
                  </a:lnTo>
                  <a:lnTo>
                    <a:pt x="10159" y="346710"/>
                  </a:lnTo>
                  <a:lnTo>
                    <a:pt x="8889" y="344170"/>
                  </a:lnTo>
                  <a:lnTo>
                    <a:pt x="6350" y="340360"/>
                  </a:lnTo>
                  <a:lnTo>
                    <a:pt x="5079" y="337820"/>
                  </a:lnTo>
                  <a:lnTo>
                    <a:pt x="3809" y="335280"/>
                  </a:lnTo>
                  <a:lnTo>
                    <a:pt x="2539" y="331470"/>
                  </a:lnTo>
                  <a:lnTo>
                    <a:pt x="1270" y="328930"/>
                  </a:lnTo>
                  <a:lnTo>
                    <a:pt x="1270" y="325120"/>
                  </a:lnTo>
                  <a:lnTo>
                    <a:pt x="0" y="322580"/>
                  </a:lnTo>
                  <a:lnTo>
                    <a:pt x="0" y="318770"/>
                  </a:lnTo>
                  <a:lnTo>
                    <a:pt x="0" y="316230"/>
                  </a:lnTo>
                  <a:lnTo>
                    <a:pt x="0" y="312420"/>
                  </a:lnTo>
                  <a:lnTo>
                    <a:pt x="0" y="62230"/>
                  </a:lnTo>
                  <a:close/>
                </a:path>
                <a:path w="5984240" h="374650">
                  <a:moveTo>
                    <a:pt x="0" y="0"/>
                  </a:moveTo>
                  <a:lnTo>
                    <a:pt x="0" y="0"/>
                  </a:lnTo>
                </a:path>
                <a:path w="5984240" h="374650">
                  <a:moveTo>
                    <a:pt x="5984240" y="374650"/>
                  </a:moveTo>
                  <a:lnTo>
                    <a:pt x="5984240" y="374650"/>
                  </a:lnTo>
                </a:path>
              </a:pathLst>
            </a:custGeom>
            <a:ln w="19048">
              <a:solidFill>
                <a:srgbClr val="008582"/>
              </a:solidFill>
            </a:ln>
          </p:spPr>
          <p:txBody>
            <a:bodyPr wrap="square" lIns="0" tIns="0" rIns="0" bIns="0" rtlCol="0"/>
            <a:lstStyle/>
            <a:p>
              <a:endParaRPr/>
            </a:p>
          </p:txBody>
        </p:sp>
      </p:grpSp>
      <p:sp>
        <p:nvSpPr>
          <p:cNvPr id="25" name="object 25"/>
          <p:cNvSpPr txBox="1"/>
          <p:nvPr/>
        </p:nvSpPr>
        <p:spPr>
          <a:xfrm>
            <a:off x="2917189" y="1958049"/>
            <a:ext cx="2312670" cy="228268"/>
          </a:xfrm>
          <a:prstGeom prst="rect">
            <a:avLst/>
          </a:prstGeom>
        </p:spPr>
        <p:txBody>
          <a:bodyPr vert="horz" wrap="square" lIns="0" tIns="12700" rIns="0" bIns="0" rtlCol="0">
            <a:spAutoFit/>
          </a:bodyPr>
          <a:lstStyle/>
          <a:p>
            <a:pPr marL="12700">
              <a:lnSpc>
                <a:spcPct val="100000"/>
              </a:lnSpc>
              <a:spcBef>
                <a:spcPts val="100"/>
              </a:spcBef>
            </a:pPr>
            <a:r>
              <a:rPr lang="en-US" sz="1400" spc="-5" dirty="0">
                <a:latin typeface="Arial MT"/>
                <a:cs typeface="Arial MT"/>
              </a:rPr>
              <a:t>CFME Engine</a:t>
            </a:r>
            <a:endParaRPr sz="1400" dirty="0">
              <a:latin typeface="Arial MT"/>
              <a:cs typeface="Arial MT"/>
            </a:endParaRPr>
          </a:p>
        </p:txBody>
      </p:sp>
      <p:grpSp>
        <p:nvGrpSpPr>
          <p:cNvPr id="36" name="object 36"/>
          <p:cNvGrpSpPr/>
          <p:nvPr/>
        </p:nvGrpSpPr>
        <p:grpSpPr>
          <a:xfrm>
            <a:off x="461646" y="2777013"/>
            <a:ext cx="5440679" cy="1319530"/>
            <a:chOff x="450850" y="2772410"/>
            <a:chExt cx="5440679" cy="1319530"/>
          </a:xfrm>
        </p:grpSpPr>
        <p:pic>
          <p:nvPicPr>
            <p:cNvPr id="37" name="object 37"/>
            <p:cNvPicPr/>
            <p:nvPr/>
          </p:nvPicPr>
          <p:blipFill>
            <a:blip r:embed="rId4" cstate="print"/>
            <a:stretch>
              <a:fillRect/>
            </a:stretch>
          </p:blipFill>
          <p:spPr>
            <a:xfrm>
              <a:off x="450850" y="2772410"/>
              <a:ext cx="815340" cy="1305559"/>
            </a:xfrm>
            <a:prstGeom prst="rect">
              <a:avLst/>
            </a:prstGeom>
          </p:spPr>
        </p:pic>
        <p:sp>
          <p:nvSpPr>
            <p:cNvPr id="38" name="object 38"/>
            <p:cNvSpPr/>
            <p:nvPr/>
          </p:nvSpPr>
          <p:spPr>
            <a:xfrm>
              <a:off x="450850" y="2772410"/>
              <a:ext cx="815340" cy="1305560"/>
            </a:xfrm>
            <a:custGeom>
              <a:avLst/>
              <a:gdLst/>
              <a:ahLst/>
              <a:cxnLst/>
              <a:rect l="l" t="t" r="r" b="b"/>
              <a:pathLst>
                <a:path w="815340" h="1305560">
                  <a:moveTo>
                    <a:pt x="407669" y="1305559"/>
                  </a:moveTo>
                  <a:lnTo>
                    <a:pt x="0" y="1305559"/>
                  </a:lnTo>
                  <a:lnTo>
                    <a:pt x="0" y="0"/>
                  </a:lnTo>
                  <a:lnTo>
                    <a:pt x="815340" y="0"/>
                  </a:lnTo>
                  <a:lnTo>
                    <a:pt x="815340" y="1305559"/>
                  </a:lnTo>
                  <a:lnTo>
                    <a:pt x="407669" y="1305559"/>
                  </a:lnTo>
                  <a:close/>
                </a:path>
              </a:pathLst>
            </a:custGeom>
            <a:ln w="38097">
              <a:solidFill>
                <a:srgbClr val="008582"/>
              </a:solidFill>
            </a:ln>
          </p:spPr>
          <p:txBody>
            <a:bodyPr wrap="square" lIns="0" tIns="0" rIns="0" bIns="0" rtlCol="0"/>
            <a:lstStyle/>
            <a:p>
              <a:endParaRPr/>
            </a:p>
          </p:txBody>
        </p:sp>
        <p:sp>
          <p:nvSpPr>
            <p:cNvPr id="39" name="object 39"/>
            <p:cNvSpPr/>
            <p:nvPr/>
          </p:nvSpPr>
          <p:spPr>
            <a:xfrm>
              <a:off x="487680" y="2846070"/>
              <a:ext cx="731520" cy="167640"/>
            </a:xfrm>
            <a:custGeom>
              <a:avLst/>
              <a:gdLst/>
              <a:ahLst/>
              <a:cxnLst/>
              <a:rect l="l" t="t" r="r" b="b"/>
              <a:pathLst>
                <a:path w="731519" h="167639">
                  <a:moveTo>
                    <a:pt x="0" y="27939"/>
                  </a:moveTo>
                  <a:lnTo>
                    <a:pt x="0" y="26669"/>
                  </a:lnTo>
                  <a:lnTo>
                    <a:pt x="0" y="25400"/>
                  </a:lnTo>
                  <a:lnTo>
                    <a:pt x="0" y="22859"/>
                  </a:lnTo>
                  <a:lnTo>
                    <a:pt x="0" y="21589"/>
                  </a:lnTo>
                  <a:lnTo>
                    <a:pt x="0" y="20319"/>
                  </a:lnTo>
                  <a:lnTo>
                    <a:pt x="1270" y="19050"/>
                  </a:lnTo>
                  <a:lnTo>
                    <a:pt x="1270" y="17779"/>
                  </a:lnTo>
                  <a:lnTo>
                    <a:pt x="2540" y="16509"/>
                  </a:lnTo>
                  <a:lnTo>
                    <a:pt x="2540" y="15239"/>
                  </a:lnTo>
                  <a:lnTo>
                    <a:pt x="2540" y="13969"/>
                  </a:lnTo>
                  <a:lnTo>
                    <a:pt x="3810" y="12700"/>
                  </a:lnTo>
                  <a:lnTo>
                    <a:pt x="5079" y="11429"/>
                  </a:lnTo>
                  <a:lnTo>
                    <a:pt x="5079" y="10159"/>
                  </a:lnTo>
                  <a:lnTo>
                    <a:pt x="6350" y="8889"/>
                  </a:lnTo>
                  <a:lnTo>
                    <a:pt x="7620" y="8889"/>
                  </a:lnTo>
                  <a:lnTo>
                    <a:pt x="8890" y="7619"/>
                  </a:lnTo>
                  <a:lnTo>
                    <a:pt x="10160" y="6350"/>
                  </a:lnTo>
                  <a:lnTo>
                    <a:pt x="11429" y="5079"/>
                  </a:lnTo>
                  <a:lnTo>
                    <a:pt x="11429" y="3809"/>
                  </a:lnTo>
                  <a:lnTo>
                    <a:pt x="13970" y="3809"/>
                  </a:lnTo>
                  <a:lnTo>
                    <a:pt x="13970" y="2539"/>
                  </a:lnTo>
                  <a:lnTo>
                    <a:pt x="16510" y="2539"/>
                  </a:lnTo>
                  <a:lnTo>
                    <a:pt x="16510" y="1269"/>
                  </a:lnTo>
                  <a:lnTo>
                    <a:pt x="19050" y="1269"/>
                  </a:lnTo>
                  <a:lnTo>
                    <a:pt x="20320" y="1269"/>
                  </a:lnTo>
                  <a:lnTo>
                    <a:pt x="21590" y="1269"/>
                  </a:lnTo>
                  <a:lnTo>
                    <a:pt x="22860" y="0"/>
                  </a:lnTo>
                  <a:lnTo>
                    <a:pt x="703580" y="0"/>
                  </a:lnTo>
                  <a:lnTo>
                    <a:pt x="707390" y="0"/>
                  </a:lnTo>
                  <a:lnTo>
                    <a:pt x="708660" y="1269"/>
                  </a:lnTo>
                  <a:lnTo>
                    <a:pt x="709930" y="1269"/>
                  </a:lnTo>
                  <a:lnTo>
                    <a:pt x="712470" y="1269"/>
                  </a:lnTo>
                  <a:lnTo>
                    <a:pt x="713740" y="1269"/>
                  </a:lnTo>
                  <a:lnTo>
                    <a:pt x="713740" y="2539"/>
                  </a:lnTo>
                  <a:lnTo>
                    <a:pt x="716280" y="2539"/>
                  </a:lnTo>
                  <a:lnTo>
                    <a:pt x="717550" y="3809"/>
                  </a:lnTo>
                  <a:lnTo>
                    <a:pt x="718820" y="3809"/>
                  </a:lnTo>
                  <a:lnTo>
                    <a:pt x="718820" y="5079"/>
                  </a:lnTo>
                  <a:lnTo>
                    <a:pt x="720090" y="6350"/>
                  </a:lnTo>
                  <a:lnTo>
                    <a:pt x="721360" y="7619"/>
                  </a:lnTo>
                  <a:lnTo>
                    <a:pt x="722630" y="8889"/>
                  </a:lnTo>
                  <a:lnTo>
                    <a:pt x="723900" y="8889"/>
                  </a:lnTo>
                  <a:lnTo>
                    <a:pt x="725170" y="10159"/>
                  </a:lnTo>
                  <a:lnTo>
                    <a:pt x="725170" y="11429"/>
                  </a:lnTo>
                  <a:lnTo>
                    <a:pt x="726440" y="12700"/>
                  </a:lnTo>
                  <a:lnTo>
                    <a:pt x="727710" y="13969"/>
                  </a:lnTo>
                  <a:lnTo>
                    <a:pt x="727710" y="15239"/>
                  </a:lnTo>
                  <a:lnTo>
                    <a:pt x="728980" y="16509"/>
                  </a:lnTo>
                  <a:lnTo>
                    <a:pt x="728980" y="17779"/>
                  </a:lnTo>
                  <a:lnTo>
                    <a:pt x="728980" y="19050"/>
                  </a:lnTo>
                  <a:lnTo>
                    <a:pt x="730250" y="20319"/>
                  </a:lnTo>
                  <a:lnTo>
                    <a:pt x="730250" y="21589"/>
                  </a:lnTo>
                  <a:lnTo>
                    <a:pt x="730250" y="22859"/>
                  </a:lnTo>
                  <a:lnTo>
                    <a:pt x="731520" y="25400"/>
                  </a:lnTo>
                  <a:lnTo>
                    <a:pt x="731520" y="139700"/>
                  </a:lnTo>
                  <a:lnTo>
                    <a:pt x="731520" y="142239"/>
                  </a:lnTo>
                  <a:lnTo>
                    <a:pt x="730250" y="143509"/>
                  </a:lnTo>
                  <a:lnTo>
                    <a:pt x="730250" y="146050"/>
                  </a:lnTo>
                  <a:lnTo>
                    <a:pt x="730250" y="147319"/>
                  </a:lnTo>
                  <a:lnTo>
                    <a:pt x="728980" y="148589"/>
                  </a:lnTo>
                  <a:lnTo>
                    <a:pt x="728980" y="149859"/>
                  </a:lnTo>
                  <a:lnTo>
                    <a:pt x="728980" y="151129"/>
                  </a:lnTo>
                  <a:lnTo>
                    <a:pt x="727710" y="152400"/>
                  </a:lnTo>
                  <a:lnTo>
                    <a:pt x="727710" y="153669"/>
                  </a:lnTo>
                  <a:lnTo>
                    <a:pt x="726440" y="154939"/>
                  </a:lnTo>
                  <a:lnTo>
                    <a:pt x="726440" y="156209"/>
                  </a:lnTo>
                  <a:lnTo>
                    <a:pt x="725170" y="157479"/>
                  </a:lnTo>
                  <a:lnTo>
                    <a:pt x="723900" y="158750"/>
                  </a:lnTo>
                  <a:lnTo>
                    <a:pt x="722630" y="158750"/>
                  </a:lnTo>
                  <a:lnTo>
                    <a:pt x="721360" y="160019"/>
                  </a:lnTo>
                  <a:lnTo>
                    <a:pt x="721360" y="161289"/>
                  </a:lnTo>
                  <a:lnTo>
                    <a:pt x="720090" y="162559"/>
                  </a:lnTo>
                  <a:lnTo>
                    <a:pt x="718820" y="162559"/>
                  </a:lnTo>
                  <a:lnTo>
                    <a:pt x="717550" y="163829"/>
                  </a:lnTo>
                  <a:lnTo>
                    <a:pt x="716280" y="163829"/>
                  </a:lnTo>
                  <a:lnTo>
                    <a:pt x="715010" y="165100"/>
                  </a:lnTo>
                  <a:lnTo>
                    <a:pt x="713740" y="165100"/>
                  </a:lnTo>
                  <a:lnTo>
                    <a:pt x="712470" y="166369"/>
                  </a:lnTo>
                  <a:lnTo>
                    <a:pt x="711200" y="166369"/>
                  </a:lnTo>
                  <a:lnTo>
                    <a:pt x="709930" y="166369"/>
                  </a:lnTo>
                  <a:lnTo>
                    <a:pt x="707390" y="167639"/>
                  </a:lnTo>
                  <a:lnTo>
                    <a:pt x="22860" y="167639"/>
                  </a:lnTo>
                  <a:lnTo>
                    <a:pt x="21590" y="166369"/>
                  </a:lnTo>
                  <a:lnTo>
                    <a:pt x="20320" y="166369"/>
                  </a:lnTo>
                  <a:lnTo>
                    <a:pt x="19050" y="166369"/>
                  </a:lnTo>
                  <a:lnTo>
                    <a:pt x="17779" y="165100"/>
                  </a:lnTo>
                  <a:lnTo>
                    <a:pt x="16510" y="165100"/>
                  </a:lnTo>
                  <a:lnTo>
                    <a:pt x="13970" y="165100"/>
                  </a:lnTo>
                  <a:lnTo>
                    <a:pt x="13970" y="163829"/>
                  </a:lnTo>
                  <a:lnTo>
                    <a:pt x="11429" y="162559"/>
                  </a:lnTo>
                  <a:lnTo>
                    <a:pt x="10160" y="161289"/>
                  </a:lnTo>
                  <a:lnTo>
                    <a:pt x="8890" y="160019"/>
                  </a:lnTo>
                  <a:lnTo>
                    <a:pt x="7620" y="160019"/>
                  </a:lnTo>
                  <a:lnTo>
                    <a:pt x="6350" y="158750"/>
                  </a:lnTo>
                  <a:lnTo>
                    <a:pt x="6350" y="157479"/>
                  </a:lnTo>
                  <a:lnTo>
                    <a:pt x="5079" y="156209"/>
                  </a:lnTo>
                  <a:lnTo>
                    <a:pt x="3810" y="154939"/>
                  </a:lnTo>
                  <a:lnTo>
                    <a:pt x="3810" y="153669"/>
                  </a:lnTo>
                  <a:lnTo>
                    <a:pt x="2540" y="152400"/>
                  </a:lnTo>
                  <a:lnTo>
                    <a:pt x="2540" y="151129"/>
                  </a:lnTo>
                  <a:lnTo>
                    <a:pt x="1270" y="149859"/>
                  </a:lnTo>
                  <a:lnTo>
                    <a:pt x="1270" y="148589"/>
                  </a:lnTo>
                  <a:lnTo>
                    <a:pt x="0" y="147319"/>
                  </a:lnTo>
                  <a:lnTo>
                    <a:pt x="0" y="146050"/>
                  </a:lnTo>
                  <a:lnTo>
                    <a:pt x="0" y="144779"/>
                  </a:lnTo>
                  <a:lnTo>
                    <a:pt x="0" y="143509"/>
                  </a:lnTo>
                  <a:lnTo>
                    <a:pt x="0" y="140969"/>
                  </a:lnTo>
                  <a:lnTo>
                    <a:pt x="0" y="139700"/>
                  </a:lnTo>
                  <a:lnTo>
                    <a:pt x="0" y="27939"/>
                  </a:lnTo>
                  <a:close/>
                </a:path>
                <a:path w="731519" h="167639">
                  <a:moveTo>
                    <a:pt x="0" y="0"/>
                  </a:moveTo>
                  <a:lnTo>
                    <a:pt x="0" y="0"/>
                  </a:lnTo>
                </a:path>
                <a:path w="731519" h="167639">
                  <a:moveTo>
                    <a:pt x="731520" y="167639"/>
                  </a:moveTo>
                  <a:lnTo>
                    <a:pt x="731520" y="167639"/>
                  </a:lnTo>
                </a:path>
              </a:pathLst>
            </a:custGeom>
            <a:ln w="19048">
              <a:solidFill>
                <a:srgbClr val="008582"/>
              </a:solidFill>
            </a:ln>
          </p:spPr>
          <p:txBody>
            <a:bodyPr wrap="square" lIns="0" tIns="0" rIns="0" bIns="0" rtlCol="0"/>
            <a:lstStyle/>
            <a:p>
              <a:endParaRPr dirty="0"/>
            </a:p>
          </p:txBody>
        </p:sp>
        <p:sp>
          <p:nvSpPr>
            <p:cNvPr id="41" name="object 41"/>
            <p:cNvSpPr/>
            <p:nvPr/>
          </p:nvSpPr>
          <p:spPr>
            <a:xfrm>
              <a:off x="5449570" y="2786380"/>
              <a:ext cx="441959" cy="1305560"/>
            </a:xfrm>
            <a:custGeom>
              <a:avLst/>
              <a:gdLst/>
              <a:ahLst/>
              <a:cxnLst/>
              <a:rect l="l" t="t" r="r" b="b"/>
              <a:pathLst>
                <a:path w="441960" h="1305560">
                  <a:moveTo>
                    <a:pt x="0" y="0"/>
                  </a:moveTo>
                  <a:lnTo>
                    <a:pt x="0" y="0"/>
                  </a:lnTo>
                </a:path>
                <a:path w="441960" h="1305560">
                  <a:moveTo>
                    <a:pt x="441959" y="1305560"/>
                  </a:moveTo>
                  <a:lnTo>
                    <a:pt x="441959" y="1305560"/>
                  </a:lnTo>
                </a:path>
              </a:pathLst>
            </a:custGeom>
            <a:ln w="19048">
              <a:solidFill>
                <a:srgbClr val="008582"/>
              </a:solidFill>
            </a:ln>
          </p:spPr>
          <p:txBody>
            <a:bodyPr wrap="square" lIns="0" tIns="0" rIns="0" bIns="0" rtlCol="0"/>
            <a:lstStyle/>
            <a:p>
              <a:endParaRPr/>
            </a:p>
          </p:txBody>
        </p:sp>
      </p:grpSp>
      <p:sp>
        <p:nvSpPr>
          <p:cNvPr id="42" name="object 42"/>
          <p:cNvSpPr txBox="1"/>
          <p:nvPr/>
        </p:nvSpPr>
        <p:spPr>
          <a:xfrm>
            <a:off x="661669" y="2856229"/>
            <a:ext cx="38163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latin typeface="Arial MT"/>
                <a:cs typeface="Arial MT"/>
              </a:rPr>
              <a:t>Storage</a:t>
            </a:r>
            <a:endParaRPr sz="800" dirty="0">
              <a:latin typeface="Arial MT"/>
              <a:cs typeface="Arial MT"/>
            </a:endParaRPr>
          </a:p>
        </p:txBody>
      </p:sp>
      <p:sp>
        <p:nvSpPr>
          <p:cNvPr id="44" name="object 44"/>
          <p:cNvSpPr txBox="1"/>
          <p:nvPr/>
        </p:nvSpPr>
        <p:spPr>
          <a:xfrm rot="16200000">
            <a:off x="752553" y="3192150"/>
            <a:ext cx="246221" cy="708665"/>
          </a:xfrm>
          <a:prstGeom prst="rect">
            <a:avLst/>
          </a:prstGeom>
          <a:ln w="3175">
            <a:solidFill>
              <a:srgbClr val="008582"/>
            </a:solidFill>
          </a:ln>
        </p:spPr>
        <p:txBody>
          <a:bodyPr vert="vert" wrap="square" lIns="0" tIns="45720" rIns="0" bIns="0" rtlCol="0">
            <a:spAutoFit/>
          </a:bodyPr>
          <a:lstStyle/>
          <a:p>
            <a:pPr marL="150495">
              <a:lnSpc>
                <a:spcPct val="100000"/>
              </a:lnSpc>
              <a:spcBef>
                <a:spcPts val="360"/>
              </a:spcBef>
            </a:pPr>
            <a:r>
              <a:rPr lang="en-US" sz="800" dirty="0">
                <a:latin typeface="Arial MT"/>
                <a:cs typeface="Arial MT"/>
              </a:rPr>
              <a:t>Storage</a:t>
            </a:r>
            <a:r>
              <a:rPr sz="800" spc="-40" dirty="0">
                <a:latin typeface="Arial MT"/>
                <a:cs typeface="Arial MT"/>
              </a:rPr>
              <a:t> </a:t>
            </a:r>
            <a:r>
              <a:rPr sz="800" spc="5" dirty="0">
                <a:latin typeface="Arial MT"/>
                <a:cs typeface="Arial MT"/>
              </a:rPr>
              <a:t>A</a:t>
            </a:r>
            <a:r>
              <a:rPr sz="800" spc="-5" dirty="0">
                <a:latin typeface="Arial MT"/>
                <a:cs typeface="Arial MT"/>
              </a:rPr>
              <a:t>d</a:t>
            </a:r>
            <a:r>
              <a:rPr sz="800" spc="5" dirty="0">
                <a:latin typeface="Arial MT"/>
                <a:cs typeface="Arial MT"/>
              </a:rPr>
              <a:t>a</a:t>
            </a:r>
            <a:r>
              <a:rPr sz="800" spc="-5" dirty="0">
                <a:latin typeface="Arial MT"/>
                <a:cs typeface="Arial MT"/>
              </a:rPr>
              <a:t>p</a:t>
            </a:r>
            <a:r>
              <a:rPr sz="800" spc="5" dirty="0">
                <a:latin typeface="Arial MT"/>
                <a:cs typeface="Arial MT"/>
              </a:rPr>
              <a:t>t</a:t>
            </a:r>
            <a:r>
              <a:rPr sz="800" spc="-5" dirty="0">
                <a:latin typeface="Arial MT"/>
                <a:cs typeface="Arial MT"/>
              </a:rPr>
              <a:t>e</a:t>
            </a:r>
            <a:r>
              <a:rPr sz="800" dirty="0">
                <a:latin typeface="Arial MT"/>
                <a:cs typeface="Arial MT"/>
              </a:rPr>
              <a:t>r</a:t>
            </a:r>
          </a:p>
        </p:txBody>
      </p:sp>
      <p:grpSp>
        <p:nvGrpSpPr>
          <p:cNvPr id="47" name="object 47"/>
          <p:cNvGrpSpPr/>
          <p:nvPr/>
        </p:nvGrpSpPr>
        <p:grpSpPr>
          <a:xfrm>
            <a:off x="53051" y="4744719"/>
            <a:ext cx="2080549" cy="774699"/>
            <a:chOff x="3310254" y="4360545"/>
            <a:chExt cx="2779395" cy="750570"/>
          </a:xfrm>
        </p:grpSpPr>
        <p:sp>
          <p:nvSpPr>
            <p:cNvPr id="48" name="object 48"/>
            <p:cNvSpPr/>
            <p:nvPr/>
          </p:nvSpPr>
          <p:spPr>
            <a:xfrm>
              <a:off x="3326129" y="4370070"/>
              <a:ext cx="2748280" cy="138430"/>
            </a:xfrm>
            <a:custGeom>
              <a:avLst/>
              <a:gdLst/>
              <a:ahLst/>
              <a:cxnLst/>
              <a:rect l="l" t="t" r="r" b="b"/>
              <a:pathLst>
                <a:path w="2748279" h="138429">
                  <a:moveTo>
                    <a:pt x="0" y="121919"/>
                  </a:moveTo>
                  <a:lnTo>
                    <a:pt x="0" y="115569"/>
                  </a:lnTo>
                  <a:lnTo>
                    <a:pt x="1270" y="109219"/>
                  </a:lnTo>
                  <a:lnTo>
                    <a:pt x="1270" y="102869"/>
                  </a:lnTo>
                  <a:lnTo>
                    <a:pt x="2540" y="96519"/>
                  </a:lnTo>
                  <a:lnTo>
                    <a:pt x="3810" y="92709"/>
                  </a:lnTo>
                </a:path>
                <a:path w="2748279" h="138429">
                  <a:moveTo>
                    <a:pt x="7620" y="82549"/>
                  </a:moveTo>
                  <a:lnTo>
                    <a:pt x="7620" y="78739"/>
                  </a:lnTo>
                  <a:lnTo>
                    <a:pt x="10160" y="72389"/>
                  </a:lnTo>
                  <a:lnTo>
                    <a:pt x="13970" y="67309"/>
                  </a:lnTo>
                  <a:lnTo>
                    <a:pt x="16510" y="60959"/>
                  </a:lnTo>
                  <a:lnTo>
                    <a:pt x="20320" y="55879"/>
                  </a:lnTo>
                </a:path>
                <a:path w="2748279" h="138429">
                  <a:moveTo>
                    <a:pt x="26670" y="46989"/>
                  </a:moveTo>
                  <a:lnTo>
                    <a:pt x="26670" y="45719"/>
                  </a:lnTo>
                  <a:lnTo>
                    <a:pt x="31750" y="40639"/>
                  </a:lnTo>
                  <a:lnTo>
                    <a:pt x="35560" y="35559"/>
                  </a:lnTo>
                  <a:lnTo>
                    <a:pt x="40640" y="31749"/>
                  </a:lnTo>
                  <a:lnTo>
                    <a:pt x="45720" y="27939"/>
                  </a:lnTo>
                  <a:lnTo>
                    <a:pt x="48260" y="25399"/>
                  </a:lnTo>
                </a:path>
                <a:path w="2748279" h="138429">
                  <a:moveTo>
                    <a:pt x="55880" y="20319"/>
                  </a:moveTo>
                  <a:lnTo>
                    <a:pt x="60960" y="16509"/>
                  </a:lnTo>
                  <a:lnTo>
                    <a:pt x="67310" y="13969"/>
                  </a:lnTo>
                  <a:lnTo>
                    <a:pt x="72390" y="10159"/>
                  </a:lnTo>
                  <a:lnTo>
                    <a:pt x="78740" y="7619"/>
                  </a:lnTo>
                  <a:lnTo>
                    <a:pt x="82550" y="6349"/>
                  </a:lnTo>
                </a:path>
                <a:path w="2748279" h="138429">
                  <a:moveTo>
                    <a:pt x="92710" y="3809"/>
                  </a:moveTo>
                  <a:lnTo>
                    <a:pt x="96520" y="2539"/>
                  </a:lnTo>
                  <a:lnTo>
                    <a:pt x="102870" y="1269"/>
                  </a:lnTo>
                  <a:lnTo>
                    <a:pt x="109220" y="1269"/>
                  </a:lnTo>
                  <a:lnTo>
                    <a:pt x="115570" y="0"/>
                  </a:lnTo>
                  <a:lnTo>
                    <a:pt x="121920" y="0"/>
                  </a:lnTo>
                  <a:lnTo>
                    <a:pt x="123190" y="0"/>
                  </a:lnTo>
                </a:path>
                <a:path w="2748279" h="138429">
                  <a:moveTo>
                    <a:pt x="133350" y="0"/>
                  </a:moveTo>
                  <a:lnTo>
                    <a:pt x="163830" y="0"/>
                  </a:lnTo>
                </a:path>
                <a:path w="2748279" h="138429">
                  <a:moveTo>
                    <a:pt x="173990" y="0"/>
                  </a:moveTo>
                  <a:lnTo>
                    <a:pt x="203200" y="0"/>
                  </a:lnTo>
                </a:path>
                <a:path w="2748279" h="138429">
                  <a:moveTo>
                    <a:pt x="213360" y="0"/>
                  </a:moveTo>
                  <a:lnTo>
                    <a:pt x="243840" y="0"/>
                  </a:lnTo>
                </a:path>
                <a:path w="2748279" h="138429">
                  <a:moveTo>
                    <a:pt x="254000" y="0"/>
                  </a:moveTo>
                  <a:lnTo>
                    <a:pt x="284480" y="0"/>
                  </a:lnTo>
                </a:path>
                <a:path w="2748279" h="138429">
                  <a:moveTo>
                    <a:pt x="294640" y="0"/>
                  </a:moveTo>
                  <a:lnTo>
                    <a:pt x="325120" y="0"/>
                  </a:lnTo>
                </a:path>
                <a:path w="2748279" h="138429">
                  <a:moveTo>
                    <a:pt x="335280" y="0"/>
                  </a:moveTo>
                  <a:lnTo>
                    <a:pt x="365760" y="0"/>
                  </a:lnTo>
                </a:path>
                <a:path w="2748279" h="138429">
                  <a:moveTo>
                    <a:pt x="375920" y="0"/>
                  </a:moveTo>
                  <a:lnTo>
                    <a:pt x="406400" y="0"/>
                  </a:lnTo>
                </a:path>
                <a:path w="2748279" h="138429">
                  <a:moveTo>
                    <a:pt x="416560" y="0"/>
                  </a:moveTo>
                  <a:lnTo>
                    <a:pt x="447040" y="0"/>
                  </a:lnTo>
                </a:path>
                <a:path w="2748279" h="138429">
                  <a:moveTo>
                    <a:pt x="457200" y="0"/>
                  </a:moveTo>
                  <a:lnTo>
                    <a:pt x="486410" y="0"/>
                  </a:lnTo>
                </a:path>
                <a:path w="2748279" h="138429">
                  <a:moveTo>
                    <a:pt x="496570" y="0"/>
                  </a:moveTo>
                  <a:lnTo>
                    <a:pt x="527050" y="0"/>
                  </a:lnTo>
                </a:path>
                <a:path w="2748279" h="138429">
                  <a:moveTo>
                    <a:pt x="537210" y="0"/>
                  </a:moveTo>
                  <a:lnTo>
                    <a:pt x="567690" y="0"/>
                  </a:lnTo>
                </a:path>
                <a:path w="2748279" h="138429">
                  <a:moveTo>
                    <a:pt x="577850" y="0"/>
                  </a:moveTo>
                  <a:lnTo>
                    <a:pt x="608330" y="0"/>
                  </a:lnTo>
                </a:path>
                <a:path w="2748279" h="138429">
                  <a:moveTo>
                    <a:pt x="618490" y="0"/>
                  </a:moveTo>
                  <a:lnTo>
                    <a:pt x="648970" y="0"/>
                  </a:lnTo>
                </a:path>
                <a:path w="2748279" h="138429">
                  <a:moveTo>
                    <a:pt x="659130" y="0"/>
                  </a:moveTo>
                  <a:lnTo>
                    <a:pt x="689610" y="0"/>
                  </a:lnTo>
                </a:path>
                <a:path w="2748279" h="138429">
                  <a:moveTo>
                    <a:pt x="699770" y="0"/>
                  </a:moveTo>
                  <a:lnTo>
                    <a:pt x="730250" y="0"/>
                  </a:lnTo>
                </a:path>
                <a:path w="2748279" h="138429">
                  <a:moveTo>
                    <a:pt x="739140" y="0"/>
                  </a:moveTo>
                  <a:lnTo>
                    <a:pt x="769620" y="0"/>
                  </a:lnTo>
                </a:path>
                <a:path w="2748279" h="138429">
                  <a:moveTo>
                    <a:pt x="779780" y="0"/>
                  </a:moveTo>
                  <a:lnTo>
                    <a:pt x="810260" y="0"/>
                  </a:lnTo>
                </a:path>
                <a:path w="2748279" h="138429">
                  <a:moveTo>
                    <a:pt x="820420" y="0"/>
                  </a:moveTo>
                  <a:lnTo>
                    <a:pt x="850900" y="0"/>
                  </a:lnTo>
                </a:path>
                <a:path w="2748279" h="138429">
                  <a:moveTo>
                    <a:pt x="861060" y="0"/>
                  </a:moveTo>
                  <a:lnTo>
                    <a:pt x="891540" y="0"/>
                  </a:lnTo>
                </a:path>
                <a:path w="2748279" h="138429">
                  <a:moveTo>
                    <a:pt x="901700" y="0"/>
                  </a:moveTo>
                  <a:lnTo>
                    <a:pt x="932180" y="0"/>
                  </a:lnTo>
                </a:path>
                <a:path w="2748279" h="138429">
                  <a:moveTo>
                    <a:pt x="942340" y="0"/>
                  </a:moveTo>
                  <a:lnTo>
                    <a:pt x="972820" y="0"/>
                  </a:lnTo>
                </a:path>
                <a:path w="2748279" h="138429">
                  <a:moveTo>
                    <a:pt x="982980" y="0"/>
                  </a:moveTo>
                  <a:lnTo>
                    <a:pt x="1013460" y="0"/>
                  </a:lnTo>
                </a:path>
                <a:path w="2748279" h="138429">
                  <a:moveTo>
                    <a:pt x="1023620" y="0"/>
                  </a:moveTo>
                  <a:lnTo>
                    <a:pt x="1052830" y="0"/>
                  </a:lnTo>
                </a:path>
                <a:path w="2748279" h="138429">
                  <a:moveTo>
                    <a:pt x="1062990" y="0"/>
                  </a:moveTo>
                  <a:lnTo>
                    <a:pt x="1093470" y="0"/>
                  </a:lnTo>
                </a:path>
                <a:path w="2748279" h="138429">
                  <a:moveTo>
                    <a:pt x="1103630" y="0"/>
                  </a:moveTo>
                  <a:lnTo>
                    <a:pt x="1134110" y="0"/>
                  </a:lnTo>
                </a:path>
                <a:path w="2748279" h="138429">
                  <a:moveTo>
                    <a:pt x="1144270" y="0"/>
                  </a:moveTo>
                  <a:lnTo>
                    <a:pt x="1174750" y="0"/>
                  </a:lnTo>
                </a:path>
                <a:path w="2748279" h="138429">
                  <a:moveTo>
                    <a:pt x="1184910" y="0"/>
                  </a:moveTo>
                  <a:lnTo>
                    <a:pt x="1215390" y="0"/>
                  </a:lnTo>
                </a:path>
                <a:path w="2748279" h="138429">
                  <a:moveTo>
                    <a:pt x="1225550" y="0"/>
                  </a:moveTo>
                  <a:lnTo>
                    <a:pt x="1256030" y="0"/>
                  </a:lnTo>
                </a:path>
                <a:path w="2748279" h="138429">
                  <a:moveTo>
                    <a:pt x="1266190" y="0"/>
                  </a:moveTo>
                  <a:lnTo>
                    <a:pt x="1295400" y="0"/>
                  </a:lnTo>
                </a:path>
                <a:path w="2748279" h="138429">
                  <a:moveTo>
                    <a:pt x="1305560" y="0"/>
                  </a:moveTo>
                  <a:lnTo>
                    <a:pt x="1336040" y="0"/>
                  </a:lnTo>
                </a:path>
                <a:path w="2748279" h="138429">
                  <a:moveTo>
                    <a:pt x="1346200" y="0"/>
                  </a:moveTo>
                  <a:lnTo>
                    <a:pt x="1376680" y="0"/>
                  </a:lnTo>
                </a:path>
                <a:path w="2748279" h="138429">
                  <a:moveTo>
                    <a:pt x="1386840" y="0"/>
                  </a:moveTo>
                  <a:lnTo>
                    <a:pt x="1417320" y="0"/>
                  </a:lnTo>
                </a:path>
                <a:path w="2748279" h="138429">
                  <a:moveTo>
                    <a:pt x="1427480" y="0"/>
                  </a:moveTo>
                  <a:lnTo>
                    <a:pt x="1457960" y="0"/>
                  </a:lnTo>
                </a:path>
                <a:path w="2748279" h="138429">
                  <a:moveTo>
                    <a:pt x="1468120" y="0"/>
                  </a:moveTo>
                  <a:lnTo>
                    <a:pt x="1498600" y="0"/>
                  </a:lnTo>
                </a:path>
                <a:path w="2748279" h="138429">
                  <a:moveTo>
                    <a:pt x="1508760" y="0"/>
                  </a:moveTo>
                  <a:lnTo>
                    <a:pt x="1537970" y="0"/>
                  </a:lnTo>
                </a:path>
                <a:path w="2748279" h="138429">
                  <a:moveTo>
                    <a:pt x="1548130" y="0"/>
                  </a:moveTo>
                  <a:lnTo>
                    <a:pt x="1578610" y="0"/>
                  </a:lnTo>
                </a:path>
                <a:path w="2748279" h="138429">
                  <a:moveTo>
                    <a:pt x="1588770" y="0"/>
                  </a:moveTo>
                  <a:lnTo>
                    <a:pt x="1619250" y="0"/>
                  </a:lnTo>
                </a:path>
                <a:path w="2748279" h="138429">
                  <a:moveTo>
                    <a:pt x="1629410" y="0"/>
                  </a:moveTo>
                  <a:lnTo>
                    <a:pt x="1659890" y="0"/>
                  </a:lnTo>
                </a:path>
                <a:path w="2748279" h="138429">
                  <a:moveTo>
                    <a:pt x="1670050" y="0"/>
                  </a:moveTo>
                  <a:lnTo>
                    <a:pt x="1700530" y="0"/>
                  </a:lnTo>
                </a:path>
                <a:path w="2748279" h="138429">
                  <a:moveTo>
                    <a:pt x="1710690" y="0"/>
                  </a:moveTo>
                  <a:lnTo>
                    <a:pt x="1741170" y="0"/>
                  </a:lnTo>
                </a:path>
                <a:path w="2748279" h="138429">
                  <a:moveTo>
                    <a:pt x="1751330" y="0"/>
                  </a:moveTo>
                  <a:lnTo>
                    <a:pt x="1781810" y="0"/>
                  </a:lnTo>
                </a:path>
                <a:path w="2748279" h="138429">
                  <a:moveTo>
                    <a:pt x="1790700" y="0"/>
                  </a:moveTo>
                  <a:lnTo>
                    <a:pt x="1822450" y="0"/>
                  </a:lnTo>
                </a:path>
                <a:path w="2748279" h="138429">
                  <a:moveTo>
                    <a:pt x="1831340" y="0"/>
                  </a:moveTo>
                  <a:lnTo>
                    <a:pt x="1861820" y="0"/>
                  </a:lnTo>
                </a:path>
                <a:path w="2748279" h="138429">
                  <a:moveTo>
                    <a:pt x="1871980" y="0"/>
                  </a:moveTo>
                  <a:lnTo>
                    <a:pt x="1902460" y="0"/>
                  </a:lnTo>
                </a:path>
                <a:path w="2748279" h="138429">
                  <a:moveTo>
                    <a:pt x="1912620" y="0"/>
                  </a:moveTo>
                  <a:lnTo>
                    <a:pt x="1943100" y="0"/>
                  </a:lnTo>
                </a:path>
                <a:path w="2748279" h="138429">
                  <a:moveTo>
                    <a:pt x="1953260" y="0"/>
                  </a:moveTo>
                  <a:lnTo>
                    <a:pt x="1983740" y="0"/>
                  </a:lnTo>
                </a:path>
                <a:path w="2748279" h="138429">
                  <a:moveTo>
                    <a:pt x="1993900" y="0"/>
                  </a:moveTo>
                  <a:lnTo>
                    <a:pt x="2024380" y="0"/>
                  </a:lnTo>
                </a:path>
                <a:path w="2748279" h="138429">
                  <a:moveTo>
                    <a:pt x="2034540" y="0"/>
                  </a:moveTo>
                  <a:lnTo>
                    <a:pt x="2065020" y="0"/>
                  </a:lnTo>
                </a:path>
                <a:path w="2748279" h="138429">
                  <a:moveTo>
                    <a:pt x="2075180" y="0"/>
                  </a:moveTo>
                  <a:lnTo>
                    <a:pt x="2104390" y="0"/>
                  </a:lnTo>
                </a:path>
                <a:path w="2748279" h="138429">
                  <a:moveTo>
                    <a:pt x="2114550" y="0"/>
                  </a:moveTo>
                  <a:lnTo>
                    <a:pt x="2145030" y="0"/>
                  </a:lnTo>
                </a:path>
                <a:path w="2748279" h="138429">
                  <a:moveTo>
                    <a:pt x="2155190" y="0"/>
                  </a:moveTo>
                  <a:lnTo>
                    <a:pt x="2185670" y="0"/>
                  </a:lnTo>
                </a:path>
                <a:path w="2748279" h="138429">
                  <a:moveTo>
                    <a:pt x="2195830" y="0"/>
                  </a:moveTo>
                  <a:lnTo>
                    <a:pt x="2226310" y="0"/>
                  </a:lnTo>
                </a:path>
                <a:path w="2748279" h="138429">
                  <a:moveTo>
                    <a:pt x="2236470" y="0"/>
                  </a:moveTo>
                  <a:lnTo>
                    <a:pt x="2266950" y="0"/>
                  </a:lnTo>
                </a:path>
                <a:path w="2748279" h="138429">
                  <a:moveTo>
                    <a:pt x="2277110" y="0"/>
                  </a:moveTo>
                  <a:lnTo>
                    <a:pt x="2307590" y="0"/>
                  </a:lnTo>
                </a:path>
                <a:path w="2748279" h="138429">
                  <a:moveTo>
                    <a:pt x="2317750" y="0"/>
                  </a:moveTo>
                  <a:lnTo>
                    <a:pt x="2346960" y="0"/>
                  </a:lnTo>
                </a:path>
                <a:path w="2748279" h="138429">
                  <a:moveTo>
                    <a:pt x="2358390" y="0"/>
                  </a:moveTo>
                  <a:lnTo>
                    <a:pt x="2387600" y="0"/>
                  </a:lnTo>
                </a:path>
                <a:path w="2748279" h="138429">
                  <a:moveTo>
                    <a:pt x="2397760" y="0"/>
                  </a:moveTo>
                  <a:lnTo>
                    <a:pt x="2428240" y="0"/>
                  </a:lnTo>
                </a:path>
                <a:path w="2748279" h="138429">
                  <a:moveTo>
                    <a:pt x="2438400" y="0"/>
                  </a:moveTo>
                  <a:lnTo>
                    <a:pt x="2468880" y="0"/>
                  </a:lnTo>
                </a:path>
                <a:path w="2748279" h="138429">
                  <a:moveTo>
                    <a:pt x="2479040" y="0"/>
                  </a:moveTo>
                  <a:lnTo>
                    <a:pt x="2509520" y="0"/>
                  </a:lnTo>
                </a:path>
                <a:path w="2748279" h="138429">
                  <a:moveTo>
                    <a:pt x="2519680" y="0"/>
                  </a:moveTo>
                  <a:lnTo>
                    <a:pt x="2550160" y="0"/>
                  </a:lnTo>
                </a:path>
                <a:path w="2748279" h="138429">
                  <a:moveTo>
                    <a:pt x="2560320" y="0"/>
                  </a:moveTo>
                  <a:lnTo>
                    <a:pt x="2590800" y="0"/>
                  </a:lnTo>
                </a:path>
                <a:path w="2748279" h="138429">
                  <a:moveTo>
                    <a:pt x="2600960" y="0"/>
                  </a:moveTo>
                  <a:lnTo>
                    <a:pt x="2626360" y="0"/>
                  </a:lnTo>
                  <a:lnTo>
                    <a:pt x="2630170" y="0"/>
                  </a:lnTo>
                </a:path>
                <a:path w="2748279" h="138429">
                  <a:moveTo>
                    <a:pt x="2640330" y="1269"/>
                  </a:moveTo>
                  <a:lnTo>
                    <a:pt x="2645410" y="1269"/>
                  </a:lnTo>
                  <a:lnTo>
                    <a:pt x="2651760" y="2539"/>
                  </a:lnTo>
                  <a:lnTo>
                    <a:pt x="2656840" y="5079"/>
                  </a:lnTo>
                  <a:lnTo>
                    <a:pt x="2663190" y="6349"/>
                  </a:lnTo>
                  <a:lnTo>
                    <a:pt x="2669540" y="7619"/>
                  </a:lnTo>
                  <a:lnTo>
                    <a:pt x="2670810" y="8889"/>
                  </a:lnTo>
                </a:path>
                <a:path w="2748279" h="138429">
                  <a:moveTo>
                    <a:pt x="2679700" y="12699"/>
                  </a:moveTo>
                  <a:lnTo>
                    <a:pt x="2680970" y="13969"/>
                  </a:lnTo>
                  <a:lnTo>
                    <a:pt x="2687320" y="16509"/>
                  </a:lnTo>
                  <a:lnTo>
                    <a:pt x="2692400" y="20319"/>
                  </a:lnTo>
                  <a:lnTo>
                    <a:pt x="2697480" y="24129"/>
                  </a:lnTo>
                  <a:lnTo>
                    <a:pt x="2702560" y="27939"/>
                  </a:lnTo>
                  <a:lnTo>
                    <a:pt x="2705100" y="29209"/>
                  </a:lnTo>
                </a:path>
                <a:path w="2748279" h="138429">
                  <a:moveTo>
                    <a:pt x="2712720" y="35559"/>
                  </a:moveTo>
                  <a:lnTo>
                    <a:pt x="2716530" y="40639"/>
                  </a:lnTo>
                  <a:lnTo>
                    <a:pt x="2720340" y="45719"/>
                  </a:lnTo>
                  <a:lnTo>
                    <a:pt x="2724150" y="50799"/>
                  </a:lnTo>
                  <a:lnTo>
                    <a:pt x="2727960" y="55879"/>
                  </a:lnTo>
                  <a:lnTo>
                    <a:pt x="2730500" y="59689"/>
                  </a:lnTo>
                </a:path>
                <a:path w="2748279" h="138429">
                  <a:moveTo>
                    <a:pt x="2735580" y="68579"/>
                  </a:moveTo>
                  <a:lnTo>
                    <a:pt x="2736850" y="72389"/>
                  </a:lnTo>
                  <a:lnTo>
                    <a:pt x="2739390" y="78739"/>
                  </a:lnTo>
                  <a:lnTo>
                    <a:pt x="2741930" y="85089"/>
                  </a:lnTo>
                  <a:lnTo>
                    <a:pt x="2743200" y="90169"/>
                  </a:lnTo>
                  <a:lnTo>
                    <a:pt x="2745740" y="96519"/>
                  </a:lnTo>
                  <a:lnTo>
                    <a:pt x="2745740" y="97789"/>
                  </a:lnTo>
                </a:path>
                <a:path w="2748279" h="138429">
                  <a:moveTo>
                    <a:pt x="2747010" y="107949"/>
                  </a:moveTo>
                  <a:lnTo>
                    <a:pt x="2747010" y="109219"/>
                  </a:lnTo>
                  <a:lnTo>
                    <a:pt x="2748280" y="115569"/>
                  </a:lnTo>
                  <a:lnTo>
                    <a:pt x="2748280" y="121919"/>
                  </a:lnTo>
                  <a:lnTo>
                    <a:pt x="2748280" y="138429"/>
                  </a:lnTo>
                </a:path>
              </a:pathLst>
            </a:custGeom>
            <a:ln w="19048">
              <a:solidFill>
                <a:srgbClr val="008582"/>
              </a:solidFill>
            </a:ln>
          </p:spPr>
          <p:txBody>
            <a:bodyPr wrap="square" lIns="0" tIns="0" rIns="0" bIns="0" rtlCol="0"/>
            <a:lstStyle/>
            <a:p>
              <a:endParaRPr/>
            </a:p>
          </p:txBody>
        </p:sp>
        <p:sp>
          <p:nvSpPr>
            <p:cNvPr id="49" name="object 49"/>
            <p:cNvSpPr/>
            <p:nvPr/>
          </p:nvSpPr>
          <p:spPr>
            <a:xfrm>
              <a:off x="6064885" y="4532630"/>
              <a:ext cx="19050" cy="81280"/>
            </a:xfrm>
            <a:custGeom>
              <a:avLst/>
              <a:gdLst/>
              <a:ahLst/>
              <a:cxnLst/>
              <a:rect l="l" t="t" r="r" b="b"/>
              <a:pathLst>
                <a:path w="19050" h="81279">
                  <a:moveTo>
                    <a:pt x="0" y="0"/>
                  </a:moveTo>
                  <a:lnTo>
                    <a:pt x="19048" y="0"/>
                  </a:lnTo>
                </a:path>
                <a:path w="19050" h="81279">
                  <a:moveTo>
                    <a:pt x="0" y="40640"/>
                  </a:moveTo>
                  <a:lnTo>
                    <a:pt x="19048" y="40640"/>
                  </a:lnTo>
                </a:path>
                <a:path w="19050" h="81279">
                  <a:moveTo>
                    <a:pt x="0" y="81280"/>
                  </a:moveTo>
                  <a:lnTo>
                    <a:pt x="19048" y="81280"/>
                  </a:lnTo>
                </a:path>
              </a:pathLst>
            </a:custGeom>
            <a:ln w="30480">
              <a:solidFill>
                <a:srgbClr val="008582"/>
              </a:solidFill>
            </a:ln>
          </p:spPr>
          <p:txBody>
            <a:bodyPr wrap="square" lIns="0" tIns="0" rIns="0" bIns="0" rtlCol="0"/>
            <a:lstStyle/>
            <a:p>
              <a:endParaRPr/>
            </a:p>
          </p:txBody>
        </p:sp>
        <p:sp>
          <p:nvSpPr>
            <p:cNvPr id="50" name="object 50"/>
            <p:cNvSpPr/>
            <p:nvPr/>
          </p:nvSpPr>
          <p:spPr>
            <a:xfrm>
              <a:off x="6074409" y="4639310"/>
              <a:ext cx="0" cy="30480"/>
            </a:xfrm>
            <a:custGeom>
              <a:avLst/>
              <a:gdLst/>
              <a:ahLst/>
              <a:cxnLst/>
              <a:rect l="l" t="t" r="r" b="b"/>
              <a:pathLst>
                <a:path h="30479">
                  <a:moveTo>
                    <a:pt x="-9524" y="15239"/>
                  </a:moveTo>
                  <a:lnTo>
                    <a:pt x="9524" y="15239"/>
                  </a:lnTo>
                </a:path>
              </a:pathLst>
            </a:custGeom>
            <a:ln w="30479">
              <a:solidFill>
                <a:srgbClr val="008582"/>
              </a:solidFill>
            </a:ln>
          </p:spPr>
          <p:txBody>
            <a:bodyPr wrap="square" lIns="0" tIns="0" rIns="0" bIns="0" rtlCol="0"/>
            <a:lstStyle/>
            <a:p>
              <a:endParaRPr/>
            </a:p>
          </p:txBody>
        </p:sp>
        <p:sp>
          <p:nvSpPr>
            <p:cNvPr id="51" name="object 51"/>
            <p:cNvSpPr/>
            <p:nvPr/>
          </p:nvSpPr>
          <p:spPr>
            <a:xfrm>
              <a:off x="6064885" y="4695190"/>
              <a:ext cx="19050" cy="40640"/>
            </a:xfrm>
            <a:custGeom>
              <a:avLst/>
              <a:gdLst/>
              <a:ahLst/>
              <a:cxnLst/>
              <a:rect l="l" t="t" r="r" b="b"/>
              <a:pathLst>
                <a:path w="19050" h="40639">
                  <a:moveTo>
                    <a:pt x="0" y="0"/>
                  </a:moveTo>
                  <a:lnTo>
                    <a:pt x="19048" y="0"/>
                  </a:lnTo>
                </a:path>
                <a:path w="19050" h="40639">
                  <a:moveTo>
                    <a:pt x="0" y="40639"/>
                  </a:moveTo>
                  <a:lnTo>
                    <a:pt x="19048" y="40639"/>
                  </a:lnTo>
                </a:path>
              </a:pathLst>
            </a:custGeom>
            <a:ln w="30480">
              <a:solidFill>
                <a:srgbClr val="008582"/>
              </a:solidFill>
            </a:ln>
          </p:spPr>
          <p:txBody>
            <a:bodyPr wrap="square" lIns="0" tIns="0" rIns="0" bIns="0" rtlCol="0"/>
            <a:lstStyle/>
            <a:p>
              <a:endParaRPr/>
            </a:p>
          </p:txBody>
        </p:sp>
        <p:sp>
          <p:nvSpPr>
            <p:cNvPr id="52" name="object 52"/>
            <p:cNvSpPr/>
            <p:nvPr/>
          </p:nvSpPr>
          <p:spPr>
            <a:xfrm>
              <a:off x="6074409" y="4761230"/>
              <a:ext cx="0" cy="29209"/>
            </a:xfrm>
            <a:custGeom>
              <a:avLst/>
              <a:gdLst/>
              <a:ahLst/>
              <a:cxnLst/>
              <a:rect l="l" t="t" r="r" b="b"/>
              <a:pathLst>
                <a:path h="29210">
                  <a:moveTo>
                    <a:pt x="-9524" y="14605"/>
                  </a:moveTo>
                  <a:lnTo>
                    <a:pt x="9524" y="14605"/>
                  </a:lnTo>
                </a:path>
              </a:pathLst>
            </a:custGeom>
            <a:ln w="29209">
              <a:solidFill>
                <a:srgbClr val="008582"/>
              </a:solidFill>
            </a:ln>
          </p:spPr>
          <p:txBody>
            <a:bodyPr wrap="square" lIns="0" tIns="0" rIns="0" bIns="0" rtlCol="0"/>
            <a:lstStyle/>
            <a:p>
              <a:endParaRPr/>
            </a:p>
          </p:txBody>
        </p:sp>
        <p:sp>
          <p:nvSpPr>
            <p:cNvPr id="53" name="object 53"/>
            <p:cNvSpPr/>
            <p:nvPr/>
          </p:nvSpPr>
          <p:spPr>
            <a:xfrm>
              <a:off x="6064885" y="4815840"/>
              <a:ext cx="19050" cy="121920"/>
            </a:xfrm>
            <a:custGeom>
              <a:avLst/>
              <a:gdLst/>
              <a:ahLst/>
              <a:cxnLst/>
              <a:rect l="l" t="t" r="r" b="b"/>
              <a:pathLst>
                <a:path w="19050" h="121920">
                  <a:moveTo>
                    <a:pt x="0" y="0"/>
                  </a:moveTo>
                  <a:lnTo>
                    <a:pt x="19048" y="0"/>
                  </a:lnTo>
                </a:path>
                <a:path w="19050" h="121920">
                  <a:moveTo>
                    <a:pt x="0" y="40639"/>
                  </a:moveTo>
                  <a:lnTo>
                    <a:pt x="19048" y="40639"/>
                  </a:lnTo>
                </a:path>
                <a:path w="19050" h="121920">
                  <a:moveTo>
                    <a:pt x="0" y="81280"/>
                  </a:moveTo>
                  <a:lnTo>
                    <a:pt x="19048" y="81280"/>
                  </a:lnTo>
                </a:path>
                <a:path w="19050" h="121920">
                  <a:moveTo>
                    <a:pt x="0" y="121920"/>
                  </a:moveTo>
                  <a:lnTo>
                    <a:pt x="19048" y="121920"/>
                  </a:lnTo>
                </a:path>
              </a:pathLst>
            </a:custGeom>
            <a:ln w="30480">
              <a:solidFill>
                <a:srgbClr val="008582"/>
              </a:solidFill>
            </a:ln>
          </p:spPr>
          <p:txBody>
            <a:bodyPr wrap="square" lIns="0" tIns="0" rIns="0" bIns="0" rtlCol="0"/>
            <a:lstStyle/>
            <a:p>
              <a:endParaRPr/>
            </a:p>
          </p:txBody>
        </p:sp>
        <p:sp>
          <p:nvSpPr>
            <p:cNvPr id="54" name="object 54"/>
            <p:cNvSpPr/>
            <p:nvPr/>
          </p:nvSpPr>
          <p:spPr>
            <a:xfrm>
              <a:off x="3326129" y="4963160"/>
              <a:ext cx="2748280" cy="138430"/>
            </a:xfrm>
            <a:custGeom>
              <a:avLst/>
              <a:gdLst/>
              <a:ahLst/>
              <a:cxnLst/>
              <a:rect l="l" t="t" r="r" b="b"/>
              <a:pathLst>
                <a:path w="2748279" h="138429">
                  <a:moveTo>
                    <a:pt x="2748280" y="0"/>
                  </a:moveTo>
                  <a:lnTo>
                    <a:pt x="2748280" y="16509"/>
                  </a:lnTo>
                  <a:lnTo>
                    <a:pt x="2748280" y="22859"/>
                  </a:lnTo>
                  <a:lnTo>
                    <a:pt x="2747010" y="29209"/>
                  </a:lnTo>
                </a:path>
                <a:path w="2748279" h="138429">
                  <a:moveTo>
                    <a:pt x="2745740" y="39369"/>
                  </a:moveTo>
                  <a:lnTo>
                    <a:pt x="2745740" y="41909"/>
                  </a:lnTo>
                  <a:lnTo>
                    <a:pt x="2743200" y="48259"/>
                  </a:lnTo>
                  <a:lnTo>
                    <a:pt x="2741930" y="53339"/>
                  </a:lnTo>
                  <a:lnTo>
                    <a:pt x="2739390" y="59689"/>
                  </a:lnTo>
                  <a:lnTo>
                    <a:pt x="2736850" y="66039"/>
                  </a:lnTo>
                  <a:lnTo>
                    <a:pt x="2735580" y="68579"/>
                  </a:lnTo>
                </a:path>
                <a:path w="2748279" h="138429">
                  <a:moveTo>
                    <a:pt x="2731770" y="77469"/>
                  </a:moveTo>
                  <a:lnTo>
                    <a:pt x="2727960" y="82550"/>
                  </a:lnTo>
                  <a:lnTo>
                    <a:pt x="2724150" y="87629"/>
                  </a:lnTo>
                  <a:lnTo>
                    <a:pt x="2720340" y="92709"/>
                  </a:lnTo>
                  <a:lnTo>
                    <a:pt x="2716530" y="97789"/>
                  </a:lnTo>
                  <a:lnTo>
                    <a:pt x="2712720" y="101600"/>
                  </a:lnTo>
                </a:path>
                <a:path w="2748279" h="138429">
                  <a:moveTo>
                    <a:pt x="2705100" y="107950"/>
                  </a:moveTo>
                  <a:lnTo>
                    <a:pt x="2702560" y="110489"/>
                  </a:lnTo>
                  <a:lnTo>
                    <a:pt x="2697480" y="114300"/>
                  </a:lnTo>
                  <a:lnTo>
                    <a:pt x="2692400" y="118109"/>
                  </a:lnTo>
                  <a:lnTo>
                    <a:pt x="2687320" y="121919"/>
                  </a:lnTo>
                  <a:lnTo>
                    <a:pt x="2680970" y="124459"/>
                  </a:lnTo>
                </a:path>
                <a:path w="2748279" h="138429">
                  <a:moveTo>
                    <a:pt x="2672080" y="129539"/>
                  </a:moveTo>
                  <a:lnTo>
                    <a:pt x="2669540" y="129539"/>
                  </a:lnTo>
                  <a:lnTo>
                    <a:pt x="2664460" y="132079"/>
                  </a:lnTo>
                  <a:lnTo>
                    <a:pt x="2658110" y="133350"/>
                  </a:lnTo>
                  <a:lnTo>
                    <a:pt x="2651760" y="134619"/>
                  </a:lnTo>
                  <a:lnTo>
                    <a:pt x="2645410" y="137159"/>
                  </a:lnTo>
                  <a:lnTo>
                    <a:pt x="2641600" y="137159"/>
                  </a:lnTo>
                </a:path>
                <a:path w="2748279" h="138429">
                  <a:moveTo>
                    <a:pt x="2631440" y="137159"/>
                  </a:moveTo>
                  <a:lnTo>
                    <a:pt x="2626360" y="138429"/>
                  </a:lnTo>
                  <a:lnTo>
                    <a:pt x="2602230" y="138429"/>
                  </a:lnTo>
                </a:path>
                <a:path w="2748279" h="138429">
                  <a:moveTo>
                    <a:pt x="2592070" y="138429"/>
                  </a:moveTo>
                  <a:lnTo>
                    <a:pt x="2561590" y="138429"/>
                  </a:lnTo>
                </a:path>
                <a:path w="2748279" h="138429">
                  <a:moveTo>
                    <a:pt x="2551430" y="138429"/>
                  </a:moveTo>
                  <a:lnTo>
                    <a:pt x="2520950" y="138429"/>
                  </a:lnTo>
                </a:path>
                <a:path w="2748279" h="138429">
                  <a:moveTo>
                    <a:pt x="2510790" y="138429"/>
                  </a:moveTo>
                  <a:lnTo>
                    <a:pt x="2480310" y="138429"/>
                  </a:lnTo>
                </a:path>
                <a:path w="2748279" h="138429">
                  <a:moveTo>
                    <a:pt x="2470150" y="138429"/>
                  </a:moveTo>
                  <a:lnTo>
                    <a:pt x="2439670" y="138429"/>
                  </a:lnTo>
                </a:path>
                <a:path w="2748279" h="138429">
                  <a:moveTo>
                    <a:pt x="2429510" y="138429"/>
                  </a:moveTo>
                  <a:lnTo>
                    <a:pt x="2399030" y="138429"/>
                  </a:lnTo>
                </a:path>
                <a:path w="2748279" h="138429">
                  <a:moveTo>
                    <a:pt x="2388870" y="138429"/>
                  </a:moveTo>
                  <a:lnTo>
                    <a:pt x="2358390" y="138429"/>
                  </a:lnTo>
                </a:path>
                <a:path w="2748279" h="138429">
                  <a:moveTo>
                    <a:pt x="2349500" y="138429"/>
                  </a:moveTo>
                  <a:lnTo>
                    <a:pt x="2319020" y="138429"/>
                  </a:lnTo>
                </a:path>
                <a:path w="2748279" h="138429">
                  <a:moveTo>
                    <a:pt x="2308860" y="138429"/>
                  </a:moveTo>
                  <a:lnTo>
                    <a:pt x="2278380" y="138429"/>
                  </a:lnTo>
                </a:path>
                <a:path w="2748279" h="138429">
                  <a:moveTo>
                    <a:pt x="2268220" y="138429"/>
                  </a:moveTo>
                  <a:lnTo>
                    <a:pt x="2237740" y="138429"/>
                  </a:lnTo>
                </a:path>
                <a:path w="2748279" h="138429">
                  <a:moveTo>
                    <a:pt x="2227580" y="138429"/>
                  </a:moveTo>
                  <a:lnTo>
                    <a:pt x="2197100" y="138429"/>
                  </a:lnTo>
                </a:path>
                <a:path w="2748279" h="138429">
                  <a:moveTo>
                    <a:pt x="2186940" y="138429"/>
                  </a:moveTo>
                  <a:lnTo>
                    <a:pt x="2156460" y="138429"/>
                  </a:lnTo>
                </a:path>
                <a:path w="2748279" h="138429">
                  <a:moveTo>
                    <a:pt x="2146300" y="138429"/>
                  </a:moveTo>
                  <a:lnTo>
                    <a:pt x="2115820" y="138429"/>
                  </a:lnTo>
                </a:path>
                <a:path w="2748279" h="138429">
                  <a:moveTo>
                    <a:pt x="2105660" y="138429"/>
                  </a:moveTo>
                  <a:lnTo>
                    <a:pt x="2075180" y="138429"/>
                  </a:lnTo>
                </a:path>
                <a:path w="2748279" h="138429">
                  <a:moveTo>
                    <a:pt x="2065020" y="138429"/>
                  </a:moveTo>
                  <a:lnTo>
                    <a:pt x="2035810" y="138429"/>
                  </a:lnTo>
                </a:path>
                <a:path w="2748279" h="138429">
                  <a:moveTo>
                    <a:pt x="2025650" y="138429"/>
                  </a:moveTo>
                  <a:lnTo>
                    <a:pt x="1995170" y="138429"/>
                  </a:lnTo>
                </a:path>
                <a:path w="2748279" h="138429">
                  <a:moveTo>
                    <a:pt x="1985010" y="138429"/>
                  </a:moveTo>
                  <a:lnTo>
                    <a:pt x="1954530" y="138429"/>
                  </a:lnTo>
                </a:path>
                <a:path w="2748279" h="138429">
                  <a:moveTo>
                    <a:pt x="1944370" y="138429"/>
                  </a:moveTo>
                  <a:lnTo>
                    <a:pt x="1913890" y="138429"/>
                  </a:lnTo>
                </a:path>
                <a:path w="2748279" h="138429">
                  <a:moveTo>
                    <a:pt x="1903730" y="138429"/>
                  </a:moveTo>
                  <a:lnTo>
                    <a:pt x="1873250" y="138429"/>
                  </a:lnTo>
                </a:path>
                <a:path w="2748279" h="138429">
                  <a:moveTo>
                    <a:pt x="1863090" y="138429"/>
                  </a:moveTo>
                  <a:lnTo>
                    <a:pt x="1832610" y="138429"/>
                  </a:lnTo>
                </a:path>
                <a:path w="2748279" h="138429">
                  <a:moveTo>
                    <a:pt x="1822450" y="138429"/>
                  </a:moveTo>
                  <a:lnTo>
                    <a:pt x="1793240" y="138429"/>
                  </a:lnTo>
                </a:path>
                <a:path w="2748279" h="138429">
                  <a:moveTo>
                    <a:pt x="1783080" y="138429"/>
                  </a:moveTo>
                  <a:lnTo>
                    <a:pt x="1752600" y="138429"/>
                  </a:lnTo>
                </a:path>
                <a:path w="2748279" h="138429">
                  <a:moveTo>
                    <a:pt x="1742440" y="138429"/>
                  </a:moveTo>
                  <a:lnTo>
                    <a:pt x="1711960" y="138429"/>
                  </a:lnTo>
                </a:path>
                <a:path w="2748279" h="138429">
                  <a:moveTo>
                    <a:pt x="1701800" y="138429"/>
                  </a:moveTo>
                  <a:lnTo>
                    <a:pt x="1671320" y="138429"/>
                  </a:lnTo>
                </a:path>
                <a:path w="2748279" h="138429">
                  <a:moveTo>
                    <a:pt x="1661160" y="138429"/>
                  </a:moveTo>
                  <a:lnTo>
                    <a:pt x="1630680" y="138429"/>
                  </a:lnTo>
                </a:path>
                <a:path w="2748279" h="138429">
                  <a:moveTo>
                    <a:pt x="1620520" y="138429"/>
                  </a:moveTo>
                  <a:lnTo>
                    <a:pt x="1590040" y="138429"/>
                  </a:lnTo>
                </a:path>
                <a:path w="2748279" h="138429">
                  <a:moveTo>
                    <a:pt x="1579880" y="138429"/>
                  </a:moveTo>
                  <a:lnTo>
                    <a:pt x="1550670" y="138429"/>
                  </a:lnTo>
                </a:path>
                <a:path w="2748279" h="138429">
                  <a:moveTo>
                    <a:pt x="1540510" y="138429"/>
                  </a:moveTo>
                  <a:lnTo>
                    <a:pt x="1508760" y="138429"/>
                  </a:lnTo>
                </a:path>
                <a:path w="2748279" h="138429">
                  <a:moveTo>
                    <a:pt x="1499870" y="138429"/>
                  </a:moveTo>
                  <a:lnTo>
                    <a:pt x="1469390" y="138429"/>
                  </a:lnTo>
                </a:path>
                <a:path w="2748279" h="138429">
                  <a:moveTo>
                    <a:pt x="1459230" y="138429"/>
                  </a:moveTo>
                  <a:lnTo>
                    <a:pt x="1428750" y="138429"/>
                  </a:lnTo>
                </a:path>
                <a:path w="2748279" h="138429">
                  <a:moveTo>
                    <a:pt x="1418590" y="138429"/>
                  </a:moveTo>
                  <a:lnTo>
                    <a:pt x="1388110" y="138429"/>
                  </a:lnTo>
                </a:path>
                <a:path w="2748279" h="138429">
                  <a:moveTo>
                    <a:pt x="1377950" y="138429"/>
                  </a:moveTo>
                  <a:lnTo>
                    <a:pt x="1347470" y="138429"/>
                  </a:lnTo>
                </a:path>
                <a:path w="2748279" h="138429">
                  <a:moveTo>
                    <a:pt x="1337310" y="138429"/>
                  </a:moveTo>
                  <a:lnTo>
                    <a:pt x="1306830" y="138429"/>
                  </a:lnTo>
                </a:path>
                <a:path w="2748279" h="138429">
                  <a:moveTo>
                    <a:pt x="1297940" y="138429"/>
                  </a:moveTo>
                  <a:lnTo>
                    <a:pt x="1266190" y="138429"/>
                  </a:lnTo>
                </a:path>
                <a:path w="2748279" h="138429">
                  <a:moveTo>
                    <a:pt x="1257300" y="138429"/>
                  </a:moveTo>
                  <a:lnTo>
                    <a:pt x="1226820" y="138429"/>
                  </a:lnTo>
                </a:path>
                <a:path w="2748279" h="138429">
                  <a:moveTo>
                    <a:pt x="1216660" y="138429"/>
                  </a:moveTo>
                  <a:lnTo>
                    <a:pt x="1186180" y="138429"/>
                  </a:lnTo>
                </a:path>
                <a:path w="2748279" h="138429">
                  <a:moveTo>
                    <a:pt x="1176020" y="138429"/>
                  </a:moveTo>
                  <a:lnTo>
                    <a:pt x="1145540" y="138429"/>
                  </a:lnTo>
                </a:path>
                <a:path w="2748279" h="138429">
                  <a:moveTo>
                    <a:pt x="1135380" y="138429"/>
                  </a:moveTo>
                  <a:lnTo>
                    <a:pt x="1104900" y="138429"/>
                  </a:lnTo>
                </a:path>
                <a:path w="2748279" h="138429">
                  <a:moveTo>
                    <a:pt x="1094740" y="138429"/>
                  </a:moveTo>
                  <a:lnTo>
                    <a:pt x="1064260" y="138429"/>
                  </a:lnTo>
                </a:path>
                <a:path w="2748279" h="138429">
                  <a:moveTo>
                    <a:pt x="1054100" y="138429"/>
                  </a:moveTo>
                  <a:lnTo>
                    <a:pt x="1023620" y="138429"/>
                  </a:lnTo>
                </a:path>
                <a:path w="2748279" h="138429">
                  <a:moveTo>
                    <a:pt x="1013460" y="138429"/>
                  </a:moveTo>
                  <a:lnTo>
                    <a:pt x="984250" y="138429"/>
                  </a:lnTo>
                </a:path>
                <a:path w="2748279" h="138429">
                  <a:moveTo>
                    <a:pt x="974090" y="138429"/>
                  </a:moveTo>
                  <a:lnTo>
                    <a:pt x="943610" y="138429"/>
                  </a:lnTo>
                </a:path>
                <a:path w="2748279" h="138429">
                  <a:moveTo>
                    <a:pt x="933450" y="138429"/>
                  </a:moveTo>
                  <a:lnTo>
                    <a:pt x="902970" y="138429"/>
                  </a:lnTo>
                </a:path>
                <a:path w="2748279" h="138429">
                  <a:moveTo>
                    <a:pt x="892810" y="138429"/>
                  </a:moveTo>
                  <a:lnTo>
                    <a:pt x="862330" y="138429"/>
                  </a:lnTo>
                </a:path>
                <a:path w="2748279" h="138429">
                  <a:moveTo>
                    <a:pt x="852170" y="138429"/>
                  </a:moveTo>
                  <a:lnTo>
                    <a:pt x="821690" y="138429"/>
                  </a:lnTo>
                </a:path>
                <a:path w="2748279" h="138429">
                  <a:moveTo>
                    <a:pt x="811530" y="138429"/>
                  </a:moveTo>
                  <a:lnTo>
                    <a:pt x="781050" y="138429"/>
                  </a:lnTo>
                </a:path>
                <a:path w="2748279" h="138429">
                  <a:moveTo>
                    <a:pt x="770890" y="138429"/>
                  </a:moveTo>
                  <a:lnTo>
                    <a:pt x="741680" y="138429"/>
                  </a:lnTo>
                </a:path>
                <a:path w="2748279" h="138429">
                  <a:moveTo>
                    <a:pt x="731520" y="138429"/>
                  </a:moveTo>
                  <a:lnTo>
                    <a:pt x="701040" y="138429"/>
                  </a:lnTo>
                </a:path>
                <a:path w="2748279" h="138429">
                  <a:moveTo>
                    <a:pt x="690880" y="138429"/>
                  </a:moveTo>
                  <a:lnTo>
                    <a:pt x="660400" y="138429"/>
                  </a:lnTo>
                </a:path>
                <a:path w="2748279" h="138429">
                  <a:moveTo>
                    <a:pt x="650240" y="138429"/>
                  </a:moveTo>
                  <a:lnTo>
                    <a:pt x="619760" y="138429"/>
                  </a:lnTo>
                </a:path>
                <a:path w="2748279" h="138429">
                  <a:moveTo>
                    <a:pt x="609600" y="138429"/>
                  </a:moveTo>
                  <a:lnTo>
                    <a:pt x="579120" y="138429"/>
                  </a:lnTo>
                </a:path>
                <a:path w="2748279" h="138429">
                  <a:moveTo>
                    <a:pt x="568960" y="138429"/>
                  </a:moveTo>
                  <a:lnTo>
                    <a:pt x="538480" y="138429"/>
                  </a:lnTo>
                </a:path>
                <a:path w="2748279" h="138429">
                  <a:moveTo>
                    <a:pt x="528320" y="138429"/>
                  </a:moveTo>
                  <a:lnTo>
                    <a:pt x="497840" y="138429"/>
                  </a:lnTo>
                </a:path>
                <a:path w="2748279" h="138429">
                  <a:moveTo>
                    <a:pt x="487680" y="138429"/>
                  </a:moveTo>
                  <a:lnTo>
                    <a:pt x="457200" y="138429"/>
                  </a:lnTo>
                </a:path>
                <a:path w="2748279" h="138429">
                  <a:moveTo>
                    <a:pt x="448310" y="138429"/>
                  </a:moveTo>
                  <a:lnTo>
                    <a:pt x="417830" y="138429"/>
                  </a:lnTo>
                </a:path>
                <a:path w="2748279" h="138429">
                  <a:moveTo>
                    <a:pt x="407670" y="138429"/>
                  </a:moveTo>
                  <a:lnTo>
                    <a:pt x="377190" y="138429"/>
                  </a:lnTo>
                </a:path>
                <a:path w="2748279" h="138429">
                  <a:moveTo>
                    <a:pt x="367030" y="138429"/>
                  </a:moveTo>
                  <a:lnTo>
                    <a:pt x="336550" y="138429"/>
                  </a:lnTo>
                </a:path>
                <a:path w="2748279" h="138429">
                  <a:moveTo>
                    <a:pt x="326390" y="138429"/>
                  </a:moveTo>
                  <a:lnTo>
                    <a:pt x="295910" y="138429"/>
                  </a:lnTo>
                </a:path>
                <a:path w="2748279" h="138429">
                  <a:moveTo>
                    <a:pt x="285750" y="138429"/>
                  </a:moveTo>
                  <a:lnTo>
                    <a:pt x="255270" y="138429"/>
                  </a:lnTo>
                </a:path>
                <a:path w="2748279" h="138429">
                  <a:moveTo>
                    <a:pt x="245110" y="138429"/>
                  </a:moveTo>
                  <a:lnTo>
                    <a:pt x="214630" y="138429"/>
                  </a:lnTo>
                </a:path>
                <a:path w="2748279" h="138429">
                  <a:moveTo>
                    <a:pt x="205740" y="138429"/>
                  </a:moveTo>
                  <a:lnTo>
                    <a:pt x="175260" y="138429"/>
                  </a:lnTo>
                </a:path>
                <a:path w="2748279" h="138429">
                  <a:moveTo>
                    <a:pt x="163830" y="138429"/>
                  </a:moveTo>
                  <a:lnTo>
                    <a:pt x="134620" y="138429"/>
                  </a:lnTo>
                </a:path>
                <a:path w="2748279" h="138429">
                  <a:moveTo>
                    <a:pt x="124460" y="138429"/>
                  </a:moveTo>
                  <a:lnTo>
                    <a:pt x="121920" y="138429"/>
                  </a:lnTo>
                  <a:lnTo>
                    <a:pt x="115570" y="138429"/>
                  </a:lnTo>
                  <a:lnTo>
                    <a:pt x="109220" y="137159"/>
                  </a:lnTo>
                  <a:lnTo>
                    <a:pt x="102870" y="137159"/>
                  </a:lnTo>
                  <a:lnTo>
                    <a:pt x="96520" y="135889"/>
                  </a:lnTo>
                  <a:lnTo>
                    <a:pt x="93980" y="134619"/>
                  </a:lnTo>
                </a:path>
                <a:path w="2748279" h="138429">
                  <a:moveTo>
                    <a:pt x="85090" y="132079"/>
                  </a:moveTo>
                  <a:lnTo>
                    <a:pt x="78740" y="129539"/>
                  </a:lnTo>
                  <a:lnTo>
                    <a:pt x="72390" y="127000"/>
                  </a:lnTo>
                  <a:lnTo>
                    <a:pt x="67310" y="124459"/>
                  </a:lnTo>
                  <a:lnTo>
                    <a:pt x="60960" y="121919"/>
                  </a:lnTo>
                  <a:lnTo>
                    <a:pt x="57150" y="119379"/>
                  </a:lnTo>
                </a:path>
                <a:path w="2748279" h="138429">
                  <a:moveTo>
                    <a:pt x="48260" y="113029"/>
                  </a:moveTo>
                  <a:lnTo>
                    <a:pt x="45720" y="110489"/>
                  </a:lnTo>
                  <a:lnTo>
                    <a:pt x="40640" y="106679"/>
                  </a:lnTo>
                  <a:lnTo>
                    <a:pt x="35560" y="102869"/>
                  </a:lnTo>
                  <a:lnTo>
                    <a:pt x="31750" y="97789"/>
                  </a:lnTo>
                  <a:lnTo>
                    <a:pt x="27940" y="92709"/>
                  </a:lnTo>
                  <a:lnTo>
                    <a:pt x="26670" y="92709"/>
                  </a:lnTo>
                </a:path>
                <a:path w="2748279" h="138429">
                  <a:moveTo>
                    <a:pt x="21590" y="83819"/>
                  </a:moveTo>
                  <a:lnTo>
                    <a:pt x="20320" y="82550"/>
                  </a:lnTo>
                  <a:lnTo>
                    <a:pt x="16510" y="77469"/>
                  </a:lnTo>
                  <a:lnTo>
                    <a:pt x="13970" y="72389"/>
                  </a:lnTo>
                  <a:lnTo>
                    <a:pt x="11430" y="66039"/>
                  </a:lnTo>
                  <a:lnTo>
                    <a:pt x="8890" y="59689"/>
                  </a:lnTo>
                  <a:lnTo>
                    <a:pt x="7620" y="57150"/>
                  </a:lnTo>
                </a:path>
                <a:path w="2748279" h="138429">
                  <a:moveTo>
                    <a:pt x="5080" y="48259"/>
                  </a:moveTo>
                  <a:lnTo>
                    <a:pt x="2540" y="41909"/>
                  </a:lnTo>
                  <a:lnTo>
                    <a:pt x="1270" y="35559"/>
                  </a:lnTo>
                  <a:lnTo>
                    <a:pt x="1270" y="29209"/>
                  </a:lnTo>
                  <a:lnTo>
                    <a:pt x="0" y="22859"/>
                  </a:lnTo>
                  <a:lnTo>
                    <a:pt x="0" y="17779"/>
                  </a:lnTo>
                </a:path>
              </a:pathLst>
            </a:custGeom>
            <a:ln w="19048">
              <a:solidFill>
                <a:srgbClr val="008582"/>
              </a:solidFill>
            </a:ln>
          </p:spPr>
          <p:txBody>
            <a:bodyPr wrap="square" lIns="0" tIns="0" rIns="0" bIns="0" rtlCol="0"/>
            <a:lstStyle/>
            <a:p>
              <a:endParaRPr/>
            </a:p>
          </p:txBody>
        </p:sp>
        <p:sp>
          <p:nvSpPr>
            <p:cNvPr id="55" name="object 55"/>
            <p:cNvSpPr/>
            <p:nvPr/>
          </p:nvSpPr>
          <p:spPr>
            <a:xfrm>
              <a:off x="3326129" y="4940300"/>
              <a:ext cx="0" cy="30480"/>
            </a:xfrm>
            <a:custGeom>
              <a:avLst/>
              <a:gdLst/>
              <a:ahLst/>
              <a:cxnLst/>
              <a:rect l="l" t="t" r="r" b="b"/>
              <a:pathLst>
                <a:path h="30479">
                  <a:moveTo>
                    <a:pt x="-9524" y="15239"/>
                  </a:moveTo>
                  <a:lnTo>
                    <a:pt x="9524" y="15239"/>
                  </a:lnTo>
                </a:path>
              </a:pathLst>
            </a:custGeom>
            <a:ln w="30480">
              <a:solidFill>
                <a:srgbClr val="008582"/>
              </a:solidFill>
            </a:ln>
          </p:spPr>
          <p:txBody>
            <a:bodyPr wrap="square" lIns="0" tIns="0" rIns="0" bIns="0" rtlCol="0"/>
            <a:lstStyle/>
            <a:p>
              <a:endParaRPr/>
            </a:p>
          </p:txBody>
        </p:sp>
        <p:sp>
          <p:nvSpPr>
            <p:cNvPr id="56" name="object 56"/>
            <p:cNvSpPr/>
            <p:nvPr/>
          </p:nvSpPr>
          <p:spPr>
            <a:xfrm>
              <a:off x="3326129" y="4900930"/>
              <a:ext cx="0" cy="29209"/>
            </a:xfrm>
            <a:custGeom>
              <a:avLst/>
              <a:gdLst/>
              <a:ahLst/>
              <a:cxnLst/>
              <a:rect l="l" t="t" r="r" b="b"/>
              <a:pathLst>
                <a:path h="29210">
                  <a:moveTo>
                    <a:pt x="-9524" y="14605"/>
                  </a:moveTo>
                  <a:lnTo>
                    <a:pt x="9524" y="14605"/>
                  </a:lnTo>
                </a:path>
              </a:pathLst>
            </a:custGeom>
            <a:ln w="29209">
              <a:solidFill>
                <a:srgbClr val="008582"/>
              </a:solidFill>
            </a:ln>
          </p:spPr>
          <p:txBody>
            <a:bodyPr wrap="square" lIns="0" tIns="0" rIns="0" bIns="0" rtlCol="0"/>
            <a:lstStyle/>
            <a:p>
              <a:endParaRPr/>
            </a:p>
          </p:txBody>
        </p:sp>
        <p:sp>
          <p:nvSpPr>
            <p:cNvPr id="57" name="object 57"/>
            <p:cNvSpPr/>
            <p:nvPr/>
          </p:nvSpPr>
          <p:spPr>
            <a:xfrm>
              <a:off x="3326129" y="4859020"/>
              <a:ext cx="0" cy="31750"/>
            </a:xfrm>
            <a:custGeom>
              <a:avLst/>
              <a:gdLst/>
              <a:ahLst/>
              <a:cxnLst/>
              <a:rect l="l" t="t" r="r" b="b"/>
              <a:pathLst>
                <a:path h="31750">
                  <a:moveTo>
                    <a:pt x="-9524" y="15874"/>
                  </a:moveTo>
                  <a:lnTo>
                    <a:pt x="9524" y="15874"/>
                  </a:lnTo>
                </a:path>
              </a:pathLst>
            </a:custGeom>
            <a:ln w="31750">
              <a:solidFill>
                <a:srgbClr val="008582"/>
              </a:solidFill>
            </a:ln>
          </p:spPr>
          <p:txBody>
            <a:bodyPr wrap="square" lIns="0" tIns="0" rIns="0" bIns="0" rtlCol="0"/>
            <a:lstStyle/>
            <a:p>
              <a:endParaRPr/>
            </a:p>
          </p:txBody>
        </p:sp>
        <p:sp>
          <p:nvSpPr>
            <p:cNvPr id="58" name="object 58"/>
            <p:cNvSpPr/>
            <p:nvPr/>
          </p:nvSpPr>
          <p:spPr>
            <a:xfrm>
              <a:off x="3326129" y="4819650"/>
              <a:ext cx="0" cy="30480"/>
            </a:xfrm>
            <a:custGeom>
              <a:avLst/>
              <a:gdLst/>
              <a:ahLst/>
              <a:cxnLst/>
              <a:rect l="l" t="t" r="r" b="b"/>
              <a:pathLst>
                <a:path h="30479">
                  <a:moveTo>
                    <a:pt x="-9524" y="15239"/>
                  </a:moveTo>
                  <a:lnTo>
                    <a:pt x="9524" y="15239"/>
                  </a:lnTo>
                </a:path>
              </a:pathLst>
            </a:custGeom>
            <a:ln w="30480">
              <a:solidFill>
                <a:srgbClr val="008582"/>
              </a:solidFill>
            </a:ln>
          </p:spPr>
          <p:txBody>
            <a:bodyPr wrap="square" lIns="0" tIns="0" rIns="0" bIns="0" rtlCol="0"/>
            <a:lstStyle/>
            <a:p>
              <a:endParaRPr/>
            </a:p>
          </p:txBody>
        </p:sp>
        <p:sp>
          <p:nvSpPr>
            <p:cNvPr id="59" name="object 59"/>
            <p:cNvSpPr/>
            <p:nvPr/>
          </p:nvSpPr>
          <p:spPr>
            <a:xfrm>
              <a:off x="3326129" y="4779010"/>
              <a:ext cx="0" cy="30480"/>
            </a:xfrm>
            <a:custGeom>
              <a:avLst/>
              <a:gdLst/>
              <a:ahLst/>
              <a:cxnLst/>
              <a:rect l="l" t="t" r="r" b="b"/>
              <a:pathLst>
                <a:path h="30479">
                  <a:moveTo>
                    <a:pt x="-9524" y="15239"/>
                  </a:moveTo>
                  <a:lnTo>
                    <a:pt x="9524" y="15239"/>
                  </a:lnTo>
                </a:path>
              </a:pathLst>
            </a:custGeom>
            <a:ln w="30479">
              <a:solidFill>
                <a:srgbClr val="008582"/>
              </a:solidFill>
            </a:ln>
          </p:spPr>
          <p:txBody>
            <a:bodyPr wrap="square" lIns="0" tIns="0" rIns="0" bIns="0" rtlCol="0"/>
            <a:lstStyle/>
            <a:p>
              <a:endParaRPr/>
            </a:p>
          </p:txBody>
        </p:sp>
        <p:sp>
          <p:nvSpPr>
            <p:cNvPr id="60" name="object 60"/>
            <p:cNvSpPr/>
            <p:nvPr/>
          </p:nvSpPr>
          <p:spPr>
            <a:xfrm>
              <a:off x="3316605" y="4631690"/>
              <a:ext cx="19050" cy="121920"/>
            </a:xfrm>
            <a:custGeom>
              <a:avLst/>
              <a:gdLst/>
              <a:ahLst/>
              <a:cxnLst/>
              <a:rect l="l" t="t" r="r" b="b"/>
              <a:pathLst>
                <a:path w="19050" h="121920">
                  <a:moveTo>
                    <a:pt x="0" y="121920"/>
                  </a:moveTo>
                  <a:lnTo>
                    <a:pt x="19048" y="121920"/>
                  </a:lnTo>
                </a:path>
                <a:path w="19050" h="121920">
                  <a:moveTo>
                    <a:pt x="0" y="81280"/>
                  </a:moveTo>
                  <a:lnTo>
                    <a:pt x="19048" y="81280"/>
                  </a:lnTo>
                </a:path>
                <a:path w="19050" h="121920">
                  <a:moveTo>
                    <a:pt x="0" y="40639"/>
                  </a:moveTo>
                  <a:lnTo>
                    <a:pt x="19048" y="40639"/>
                  </a:lnTo>
                </a:path>
                <a:path w="19050" h="121920">
                  <a:moveTo>
                    <a:pt x="0" y="0"/>
                  </a:moveTo>
                  <a:lnTo>
                    <a:pt x="19048" y="0"/>
                  </a:lnTo>
                </a:path>
              </a:pathLst>
            </a:custGeom>
            <a:ln w="30480">
              <a:solidFill>
                <a:srgbClr val="008582"/>
              </a:solidFill>
            </a:ln>
          </p:spPr>
          <p:txBody>
            <a:bodyPr wrap="square" lIns="0" tIns="0" rIns="0" bIns="0" rtlCol="0"/>
            <a:lstStyle/>
            <a:p>
              <a:endParaRPr/>
            </a:p>
          </p:txBody>
        </p:sp>
        <p:sp>
          <p:nvSpPr>
            <p:cNvPr id="61" name="object 61"/>
            <p:cNvSpPr/>
            <p:nvPr/>
          </p:nvSpPr>
          <p:spPr>
            <a:xfrm>
              <a:off x="3326129" y="4577080"/>
              <a:ext cx="0" cy="29209"/>
            </a:xfrm>
            <a:custGeom>
              <a:avLst/>
              <a:gdLst/>
              <a:ahLst/>
              <a:cxnLst/>
              <a:rect l="l" t="t" r="r" b="b"/>
              <a:pathLst>
                <a:path h="29210">
                  <a:moveTo>
                    <a:pt x="-9524" y="14605"/>
                  </a:moveTo>
                  <a:lnTo>
                    <a:pt x="9524" y="14605"/>
                  </a:lnTo>
                </a:path>
              </a:pathLst>
            </a:custGeom>
            <a:ln w="29209">
              <a:solidFill>
                <a:srgbClr val="008582"/>
              </a:solidFill>
            </a:ln>
          </p:spPr>
          <p:txBody>
            <a:bodyPr wrap="square" lIns="0" tIns="0" rIns="0" bIns="0" rtlCol="0"/>
            <a:lstStyle/>
            <a:p>
              <a:endParaRPr/>
            </a:p>
          </p:txBody>
        </p:sp>
        <p:sp>
          <p:nvSpPr>
            <p:cNvPr id="62" name="object 62"/>
            <p:cNvSpPr/>
            <p:nvPr/>
          </p:nvSpPr>
          <p:spPr>
            <a:xfrm>
              <a:off x="3316605" y="4511040"/>
              <a:ext cx="19050" cy="40640"/>
            </a:xfrm>
            <a:custGeom>
              <a:avLst/>
              <a:gdLst/>
              <a:ahLst/>
              <a:cxnLst/>
              <a:rect l="l" t="t" r="r" b="b"/>
              <a:pathLst>
                <a:path w="19050" h="40639">
                  <a:moveTo>
                    <a:pt x="0" y="40639"/>
                  </a:moveTo>
                  <a:lnTo>
                    <a:pt x="19048" y="40639"/>
                  </a:lnTo>
                </a:path>
                <a:path w="19050" h="40639">
                  <a:moveTo>
                    <a:pt x="0" y="0"/>
                  </a:moveTo>
                  <a:lnTo>
                    <a:pt x="19048" y="0"/>
                  </a:lnTo>
                </a:path>
              </a:pathLst>
            </a:custGeom>
            <a:ln w="30480">
              <a:solidFill>
                <a:srgbClr val="008582"/>
              </a:solidFill>
            </a:ln>
          </p:spPr>
          <p:txBody>
            <a:bodyPr wrap="square" lIns="0" tIns="0" rIns="0" bIns="0" rtlCol="0"/>
            <a:lstStyle/>
            <a:p>
              <a:endParaRPr/>
            </a:p>
          </p:txBody>
        </p:sp>
      </p:grpSp>
      <p:sp>
        <p:nvSpPr>
          <p:cNvPr id="63" name="object 63"/>
          <p:cNvSpPr txBox="1"/>
          <p:nvPr/>
        </p:nvSpPr>
        <p:spPr>
          <a:xfrm>
            <a:off x="676591" y="4772498"/>
            <a:ext cx="924560" cy="135935"/>
          </a:xfrm>
          <a:prstGeom prst="rect">
            <a:avLst/>
          </a:prstGeom>
        </p:spPr>
        <p:txBody>
          <a:bodyPr vert="horz" wrap="square" lIns="0" tIns="12700" rIns="0" bIns="0" rtlCol="0">
            <a:spAutoFit/>
          </a:bodyPr>
          <a:lstStyle/>
          <a:p>
            <a:pPr marL="12700">
              <a:lnSpc>
                <a:spcPct val="100000"/>
              </a:lnSpc>
              <a:spcBef>
                <a:spcPts val="100"/>
              </a:spcBef>
            </a:pPr>
            <a:r>
              <a:rPr lang="en-US" sz="800" b="1" spc="-10" dirty="0">
                <a:latin typeface="Arial"/>
                <a:cs typeface="Arial"/>
              </a:rPr>
              <a:t>D</a:t>
            </a:r>
            <a:r>
              <a:rPr lang="en-US" sz="800" b="1" dirty="0">
                <a:latin typeface="Arial"/>
                <a:cs typeface="Arial"/>
              </a:rPr>
              <a:t>a</a:t>
            </a:r>
            <a:r>
              <a:rPr lang="en-US" sz="800" b="1" spc="-10" dirty="0">
                <a:latin typeface="Arial"/>
                <a:cs typeface="Arial"/>
              </a:rPr>
              <a:t>t</a:t>
            </a:r>
            <a:r>
              <a:rPr lang="en-US" sz="800" b="1" dirty="0">
                <a:latin typeface="Arial"/>
                <a:cs typeface="Arial"/>
              </a:rPr>
              <a:t>a</a:t>
            </a:r>
            <a:r>
              <a:rPr lang="en-US" sz="800" b="1" spc="-30" dirty="0">
                <a:latin typeface="Arial"/>
                <a:cs typeface="Arial"/>
              </a:rPr>
              <a:t> </a:t>
            </a:r>
            <a:r>
              <a:rPr lang="en-US" sz="800" b="1" dirty="0">
                <a:latin typeface="Arial"/>
                <a:cs typeface="Arial"/>
              </a:rPr>
              <a:t>A</a:t>
            </a:r>
            <a:r>
              <a:rPr lang="en-US" sz="800" b="1" spc="-5" dirty="0">
                <a:latin typeface="Arial"/>
                <a:cs typeface="Arial"/>
              </a:rPr>
              <a:t>cc</a:t>
            </a:r>
            <a:r>
              <a:rPr lang="en-US" sz="800" b="1" dirty="0">
                <a:latin typeface="Arial"/>
                <a:cs typeface="Arial"/>
              </a:rPr>
              <a:t>e</a:t>
            </a:r>
            <a:r>
              <a:rPr lang="en-US" sz="800" b="1" spc="-5" dirty="0">
                <a:latin typeface="Arial"/>
                <a:cs typeface="Arial"/>
              </a:rPr>
              <a:t>s</a:t>
            </a:r>
            <a:r>
              <a:rPr lang="en-US" sz="800" b="1" dirty="0">
                <a:latin typeface="Arial"/>
                <a:cs typeface="Arial"/>
              </a:rPr>
              <a:t>s </a:t>
            </a:r>
            <a:r>
              <a:rPr lang="en-US" sz="800" b="1" spc="10" dirty="0">
                <a:latin typeface="Arial"/>
                <a:cs typeface="Arial"/>
              </a:rPr>
              <a:t>L</a:t>
            </a:r>
            <a:r>
              <a:rPr lang="en-US" sz="800" b="1" spc="-5" dirty="0">
                <a:latin typeface="Arial"/>
                <a:cs typeface="Arial"/>
              </a:rPr>
              <a:t>ay</a:t>
            </a:r>
            <a:r>
              <a:rPr lang="en-US" sz="800" b="1" dirty="0">
                <a:latin typeface="Arial"/>
                <a:cs typeface="Arial"/>
              </a:rPr>
              <a:t>er</a:t>
            </a:r>
            <a:endParaRPr lang="en-US" sz="800" dirty="0">
              <a:latin typeface="Arial"/>
              <a:cs typeface="Arial"/>
            </a:endParaRPr>
          </a:p>
        </p:txBody>
      </p:sp>
      <p:grpSp>
        <p:nvGrpSpPr>
          <p:cNvPr id="64" name="object 64"/>
          <p:cNvGrpSpPr/>
          <p:nvPr/>
        </p:nvGrpSpPr>
        <p:grpSpPr>
          <a:xfrm>
            <a:off x="246697" y="4932680"/>
            <a:ext cx="774700" cy="455930"/>
            <a:chOff x="3585845" y="4570095"/>
            <a:chExt cx="774700" cy="455930"/>
          </a:xfrm>
        </p:grpSpPr>
        <p:sp>
          <p:nvSpPr>
            <p:cNvPr id="65" name="object 65"/>
            <p:cNvSpPr/>
            <p:nvPr/>
          </p:nvSpPr>
          <p:spPr>
            <a:xfrm>
              <a:off x="3595370" y="4579620"/>
              <a:ext cx="755650" cy="436880"/>
            </a:xfrm>
            <a:custGeom>
              <a:avLst/>
              <a:gdLst/>
              <a:ahLst/>
              <a:cxnLst/>
              <a:rect l="l" t="t" r="r" b="b"/>
              <a:pathLst>
                <a:path w="755650" h="436879">
                  <a:moveTo>
                    <a:pt x="0" y="72389"/>
                  </a:moveTo>
                  <a:lnTo>
                    <a:pt x="1269" y="68579"/>
                  </a:lnTo>
                  <a:lnTo>
                    <a:pt x="2539" y="64769"/>
                  </a:lnTo>
                  <a:lnTo>
                    <a:pt x="5079" y="60959"/>
                  </a:lnTo>
                  <a:lnTo>
                    <a:pt x="7619" y="57149"/>
                  </a:lnTo>
                  <a:lnTo>
                    <a:pt x="12700" y="53339"/>
                  </a:lnTo>
                  <a:lnTo>
                    <a:pt x="17779" y="50799"/>
                  </a:lnTo>
                  <a:lnTo>
                    <a:pt x="24129" y="46989"/>
                  </a:lnTo>
                  <a:lnTo>
                    <a:pt x="30479" y="43179"/>
                  </a:lnTo>
                  <a:lnTo>
                    <a:pt x="39369" y="40639"/>
                  </a:lnTo>
                  <a:lnTo>
                    <a:pt x="48259" y="36829"/>
                  </a:lnTo>
                  <a:lnTo>
                    <a:pt x="57150" y="34289"/>
                  </a:lnTo>
                  <a:lnTo>
                    <a:pt x="68579" y="30479"/>
                  </a:lnTo>
                  <a:lnTo>
                    <a:pt x="118109" y="20319"/>
                  </a:lnTo>
                  <a:lnTo>
                    <a:pt x="147319" y="15239"/>
                  </a:lnTo>
                  <a:lnTo>
                    <a:pt x="162559" y="12699"/>
                  </a:lnTo>
                  <a:lnTo>
                    <a:pt x="177800" y="10159"/>
                  </a:lnTo>
                  <a:lnTo>
                    <a:pt x="194309" y="8889"/>
                  </a:lnTo>
                  <a:lnTo>
                    <a:pt x="212089" y="7619"/>
                  </a:lnTo>
                  <a:lnTo>
                    <a:pt x="228600" y="5079"/>
                  </a:lnTo>
                  <a:lnTo>
                    <a:pt x="246379" y="3809"/>
                  </a:lnTo>
                  <a:lnTo>
                    <a:pt x="265429" y="2539"/>
                  </a:lnTo>
                  <a:lnTo>
                    <a:pt x="283209" y="1269"/>
                  </a:lnTo>
                  <a:lnTo>
                    <a:pt x="302259" y="1269"/>
                  </a:lnTo>
                  <a:lnTo>
                    <a:pt x="321309" y="0"/>
                  </a:lnTo>
                  <a:lnTo>
                    <a:pt x="340359" y="0"/>
                  </a:lnTo>
                  <a:lnTo>
                    <a:pt x="435609" y="0"/>
                  </a:lnTo>
                  <a:lnTo>
                    <a:pt x="453389" y="1269"/>
                  </a:lnTo>
                  <a:lnTo>
                    <a:pt x="472439" y="1269"/>
                  </a:lnTo>
                  <a:lnTo>
                    <a:pt x="491489" y="2539"/>
                  </a:lnTo>
                  <a:lnTo>
                    <a:pt x="509269" y="3809"/>
                  </a:lnTo>
                  <a:lnTo>
                    <a:pt x="527050" y="5079"/>
                  </a:lnTo>
                  <a:lnTo>
                    <a:pt x="544829" y="7619"/>
                  </a:lnTo>
                  <a:lnTo>
                    <a:pt x="561339" y="8889"/>
                  </a:lnTo>
                  <a:lnTo>
                    <a:pt x="577850" y="10159"/>
                  </a:lnTo>
                  <a:lnTo>
                    <a:pt x="593089" y="12699"/>
                  </a:lnTo>
                  <a:lnTo>
                    <a:pt x="609600" y="15239"/>
                  </a:lnTo>
                  <a:lnTo>
                    <a:pt x="623569" y="17779"/>
                  </a:lnTo>
                  <a:lnTo>
                    <a:pt x="638809" y="20319"/>
                  </a:lnTo>
                  <a:lnTo>
                    <a:pt x="651509" y="22859"/>
                  </a:lnTo>
                  <a:lnTo>
                    <a:pt x="664209" y="25399"/>
                  </a:lnTo>
                  <a:lnTo>
                    <a:pt x="676909" y="27939"/>
                  </a:lnTo>
                  <a:lnTo>
                    <a:pt x="688339" y="30479"/>
                  </a:lnTo>
                  <a:lnTo>
                    <a:pt x="698500" y="34289"/>
                  </a:lnTo>
                  <a:lnTo>
                    <a:pt x="708659" y="36829"/>
                  </a:lnTo>
                  <a:lnTo>
                    <a:pt x="717550" y="40639"/>
                  </a:lnTo>
                  <a:lnTo>
                    <a:pt x="725169" y="43179"/>
                  </a:lnTo>
                  <a:lnTo>
                    <a:pt x="732789" y="46989"/>
                  </a:lnTo>
                  <a:lnTo>
                    <a:pt x="737869" y="50799"/>
                  </a:lnTo>
                  <a:lnTo>
                    <a:pt x="744219" y="53339"/>
                  </a:lnTo>
                  <a:lnTo>
                    <a:pt x="748029" y="57149"/>
                  </a:lnTo>
                  <a:lnTo>
                    <a:pt x="751839" y="60959"/>
                  </a:lnTo>
                  <a:lnTo>
                    <a:pt x="754379" y="64769"/>
                  </a:lnTo>
                  <a:lnTo>
                    <a:pt x="755650" y="68579"/>
                  </a:lnTo>
                  <a:lnTo>
                    <a:pt x="755650" y="72389"/>
                  </a:lnTo>
                  <a:lnTo>
                    <a:pt x="755650" y="364489"/>
                  </a:lnTo>
                  <a:lnTo>
                    <a:pt x="755650" y="368299"/>
                  </a:lnTo>
                  <a:lnTo>
                    <a:pt x="754379" y="370839"/>
                  </a:lnTo>
                  <a:lnTo>
                    <a:pt x="751839" y="375919"/>
                  </a:lnTo>
                  <a:lnTo>
                    <a:pt x="748029" y="378459"/>
                  </a:lnTo>
                  <a:lnTo>
                    <a:pt x="744219" y="382269"/>
                  </a:lnTo>
                  <a:lnTo>
                    <a:pt x="737869" y="386079"/>
                  </a:lnTo>
                  <a:lnTo>
                    <a:pt x="732789" y="389889"/>
                  </a:lnTo>
                  <a:lnTo>
                    <a:pt x="725169" y="392429"/>
                  </a:lnTo>
                  <a:lnTo>
                    <a:pt x="717550" y="396239"/>
                  </a:lnTo>
                  <a:lnTo>
                    <a:pt x="708659" y="400049"/>
                  </a:lnTo>
                  <a:lnTo>
                    <a:pt x="698500" y="402589"/>
                  </a:lnTo>
                  <a:lnTo>
                    <a:pt x="688339" y="405129"/>
                  </a:lnTo>
                  <a:lnTo>
                    <a:pt x="676909" y="408939"/>
                  </a:lnTo>
                  <a:lnTo>
                    <a:pt x="664209" y="411479"/>
                  </a:lnTo>
                  <a:lnTo>
                    <a:pt x="651509" y="414019"/>
                  </a:lnTo>
                  <a:lnTo>
                    <a:pt x="638809" y="416559"/>
                  </a:lnTo>
                  <a:lnTo>
                    <a:pt x="623569" y="419099"/>
                  </a:lnTo>
                  <a:lnTo>
                    <a:pt x="609600" y="421639"/>
                  </a:lnTo>
                  <a:lnTo>
                    <a:pt x="593089" y="424179"/>
                  </a:lnTo>
                  <a:lnTo>
                    <a:pt x="577850" y="425449"/>
                  </a:lnTo>
                  <a:lnTo>
                    <a:pt x="561339" y="427989"/>
                  </a:lnTo>
                  <a:lnTo>
                    <a:pt x="544829" y="429259"/>
                  </a:lnTo>
                  <a:lnTo>
                    <a:pt x="527050" y="431799"/>
                  </a:lnTo>
                  <a:lnTo>
                    <a:pt x="509269" y="431799"/>
                  </a:lnTo>
                  <a:lnTo>
                    <a:pt x="491489" y="434339"/>
                  </a:lnTo>
                  <a:lnTo>
                    <a:pt x="472439" y="434339"/>
                  </a:lnTo>
                  <a:lnTo>
                    <a:pt x="453389" y="435609"/>
                  </a:lnTo>
                  <a:lnTo>
                    <a:pt x="435609" y="436879"/>
                  </a:lnTo>
                  <a:lnTo>
                    <a:pt x="416559" y="436879"/>
                  </a:lnTo>
                  <a:lnTo>
                    <a:pt x="321309" y="436879"/>
                  </a:lnTo>
                  <a:lnTo>
                    <a:pt x="302259" y="435609"/>
                  </a:lnTo>
                  <a:lnTo>
                    <a:pt x="283209" y="434339"/>
                  </a:lnTo>
                  <a:lnTo>
                    <a:pt x="265429" y="434339"/>
                  </a:lnTo>
                  <a:lnTo>
                    <a:pt x="246379" y="431799"/>
                  </a:lnTo>
                  <a:lnTo>
                    <a:pt x="228600" y="431799"/>
                  </a:lnTo>
                  <a:lnTo>
                    <a:pt x="212089" y="429259"/>
                  </a:lnTo>
                  <a:lnTo>
                    <a:pt x="194309" y="427989"/>
                  </a:lnTo>
                  <a:lnTo>
                    <a:pt x="177800" y="425449"/>
                  </a:lnTo>
                  <a:lnTo>
                    <a:pt x="162559" y="424179"/>
                  </a:lnTo>
                  <a:lnTo>
                    <a:pt x="147319" y="421639"/>
                  </a:lnTo>
                  <a:lnTo>
                    <a:pt x="132079" y="419099"/>
                  </a:lnTo>
                  <a:lnTo>
                    <a:pt x="118109" y="416559"/>
                  </a:lnTo>
                  <a:lnTo>
                    <a:pt x="104139" y="414019"/>
                  </a:lnTo>
                  <a:lnTo>
                    <a:pt x="91439" y="411479"/>
                  </a:lnTo>
                  <a:lnTo>
                    <a:pt x="78739" y="408939"/>
                  </a:lnTo>
                  <a:lnTo>
                    <a:pt x="68579" y="405129"/>
                  </a:lnTo>
                  <a:lnTo>
                    <a:pt x="57150" y="402589"/>
                  </a:lnTo>
                  <a:lnTo>
                    <a:pt x="48259" y="400049"/>
                  </a:lnTo>
                  <a:lnTo>
                    <a:pt x="39369" y="396239"/>
                  </a:lnTo>
                  <a:lnTo>
                    <a:pt x="30479" y="392429"/>
                  </a:lnTo>
                  <a:lnTo>
                    <a:pt x="24129" y="389889"/>
                  </a:lnTo>
                  <a:lnTo>
                    <a:pt x="17779" y="386079"/>
                  </a:lnTo>
                  <a:lnTo>
                    <a:pt x="12700" y="382269"/>
                  </a:lnTo>
                  <a:lnTo>
                    <a:pt x="7619" y="378459"/>
                  </a:lnTo>
                  <a:lnTo>
                    <a:pt x="5079" y="375919"/>
                  </a:lnTo>
                  <a:lnTo>
                    <a:pt x="2539" y="370839"/>
                  </a:lnTo>
                  <a:lnTo>
                    <a:pt x="1269" y="368299"/>
                  </a:lnTo>
                  <a:lnTo>
                    <a:pt x="0" y="364489"/>
                  </a:lnTo>
                  <a:lnTo>
                    <a:pt x="0" y="72389"/>
                  </a:lnTo>
                  <a:close/>
                </a:path>
              </a:pathLst>
            </a:custGeom>
            <a:ln w="19048">
              <a:solidFill>
                <a:srgbClr val="008582"/>
              </a:solidFill>
            </a:ln>
          </p:spPr>
          <p:txBody>
            <a:bodyPr wrap="square" lIns="0" tIns="0" rIns="0" bIns="0" rtlCol="0"/>
            <a:lstStyle/>
            <a:p>
              <a:endParaRPr/>
            </a:p>
          </p:txBody>
        </p:sp>
        <p:sp>
          <p:nvSpPr>
            <p:cNvPr id="66" name="object 66"/>
            <p:cNvSpPr/>
            <p:nvPr/>
          </p:nvSpPr>
          <p:spPr>
            <a:xfrm>
              <a:off x="3595370" y="4652010"/>
              <a:ext cx="755650" cy="72390"/>
            </a:xfrm>
            <a:custGeom>
              <a:avLst/>
              <a:gdLst/>
              <a:ahLst/>
              <a:cxnLst/>
              <a:rect l="l" t="t" r="r" b="b"/>
              <a:pathLst>
                <a:path w="755650" h="72389">
                  <a:moveTo>
                    <a:pt x="755650" y="0"/>
                  </a:moveTo>
                  <a:lnTo>
                    <a:pt x="755650" y="3809"/>
                  </a:lnTo>
                  <a:lnTo>
                    <a:pt x="754379" y="7619"/>
                  </a:lnTo>
                  <a:lnTo>
                    <a:pt x="751839" y="11429"/>
                  </a:lnTo>
                  <a:lnTo>
                    <a:pt x="748029" y="15239"/>
                  </a:lnTo>
                  <a:lnTo>
                    <a:pt x="744219" y="17779"/>
                  </a:lnTo>
                  <a:lnTo>
                    <a:pt x="737869" y="21589"/>
                  </a:lnTo>
                  <a:lnTo>
                    <a:pt x="732789" y="25400"/>
                  </a:lnTo>
                  <a:lnTo>
                    <a:pt x="725169" y="29209"/>
                  </a:lnTo>
                  <a:lnTo>
                    <a:pt x="717550" y="31750"/>
                  </a:lnTo>
                  <a:lnTo>
                    <a:pt x="708659" y="35559"/>
                  </a:lnTo>
                  <a:lnTo>
                    <a:pt x="698500" y="38100"/>
                  </a:lnTo>
                  <a:lnTo>
                    <a:pt x="688339" y="41909"/>
                  </a:lnTo>
                  <a:lnTo>
                    <a:pt x="676909" y="44450"/>
                  </a:lnTo>
                  <a:lnTo>
                    <a:pt x="664209" y="46989"/>
                  </a:lnTo>
                  <a:lnTo>
                    <a:pt x="651509" y="49529"/>
                  </a:lnTo>
                  <a:lnTo>
                    <a:pt x="638809" y="52069"/>
                  </a:lnTo>
                  <a:lnTo>
                    <a:pt x="623569" y="54609"/>
                  </a:lnTo>
                  <a:lnTo>
                    <a:pt x="609600" y="57150"/>
                  </a:lnTo>
                  <a:lnTo>
                    <a:pt x="593089" y="59689"/>
                  </a:lnTo>
                  <a:lnTo>
                    <a:pt x="577850" y="60959"/>
                  </a:lnTo>
                  <a:lnTo>
                    <a:pt x="561339" y="63500"/>
                  </a:lnTo>
                  <a:lnTo>
                    <a:pt x="544829" y="64769"/>
                  </a:lnTo>
                  <a:lnTo>
                    <a:pt x="527050" y="67309"/>
                  </a:lnTo>
                  <a:lnTo>
                    <a:pt x="509269" y="68579"/>
                  </a:lnTo>
                  <a:lnTo>
                    <a:pt x="491489" y="69850"/>
                  </a:lnTo>
                  <a:lnTo>
                    <a:pt x="472439" y="69850"/>
                  </a:lnTo>
                  <a:lnTo>
                    <a:pt x="453389" y="71119"/>
                  </a:lnTo>
                  <a:lnTo>
                    <a:pt x="435609" y="72389"/>
                  </a:lnTo>
                  <a:lnTo>
                    <a:pt x="416559" y="72389"/>
                  </a:lnTo>
                  <a:lnTo>
                    <a:pt x="321309" y="72389"/>
                  </a:lnTo>
                  <a:lnTo>
                    <a:pt x="302259" y="71119"/>
                  </a:lnTo>
                  <a:lnTo>
                    <a:pt x="283209" y="69850"/>
                  </a:lnTo>
                  <a:lnTo>
                    <a:pt x="265429" y="69850"/>
                  </a:lnTo>
                  <a:lnTo>
                    <a:pt x="246379" y="68579"/>
                  </a:lnTo>
                  <a:lnTo>
                    <a:pt x="228600" y="67309"/>
                  </a:lnTo>
                  <a:lnTo>
                    <a:pt x="212089" y="64769"/>
                  </a:lnTo>
                  <a:lnTo>
                    <a:pt x="194309" y="63500"/>
                  </a:lnTo>
                  <a:lnTo>
                    <a:pt x="177800" y="60959"/>
                  </a:lnTo>
                  <a:lnTo>
                    <a:pt x="162559" y="59689"/>
                  </a:lnTo>
                  <a:lnTo>
                    <a:pt x="147319" y="57150"/>
                  </a:lnTo>
                  <a:lnTo>
                    <a:pt x="132079" y="54609"/>
                  </a:lnTo>
                  <a:lnTo>
                    <a:pt x="118109" y="52069"/>
                  </a:lnTo>
                  <a:lnTo>
                    <a:pt x="104139" y="49529"/>
                  </a:lnTo>
                  <a:lnTo>
                    <a:pt x="91439" y="46989"/>
                  </a:lnTo>
                  <a:lnTo>
                    <a:pt x="78739" y="44450"/>
                  </a:lnTo>
                  <a:lnTo>
                    <a:pt x="68579" y="41909"/>
                  </a:lnTo>
                  <a:lnTo>
                    <a:pt x="57150" y="38100"/>
                  </a:lnTo>
                  <a:lnTo>
                    <a:pt x="48259" y="35559"/>
                  </a:lnTo>
                  <a:lnTo>
                    <a:pt x="39369" y="31750"/>
                  </a:lnTo>
                  <a:lnTo>
                    <a:pt x="30479" y="29209"/>
                  </a:lnTo>
                  <a:lnTo>
                    <a:pt x="24129" y="25400"/>
                  </a:lnTo>
                  <a:lnTo>
                    <a:pt x="17779" y="21589"/>
                  </a:lnTo>
                  <a:lnTo>
                    <a:pt x="12700" y="17779"/>
                  </a:lnTo>
                  <a:lnTo>
                    <a:pt x="7619" y="15239"/>
                  </a:lnTo>
                  <a:lnTo>
                    <a:pt x="5079" y="11429"/>
                  </a:lnTo>
                  <a:lnTo>
                    <a:pt x="2539" y="7619"/>
                  </a:lnTo>
                  <a:lnTo>
                    <a:pt x="1269" y="3809"/>
                  </a:lnTo>
                  <a:lnTo>
                    <a:pt x="0" y="0"/>
                  </a:lnTo>
                </a:path>
              </a:pathLst>
            </a:custGeom>
            <a:ln w="19048">
              <a:solidFill>
                <a:srgbClr val="008582"/>
              </a:solidFill>
            </a:ln>
          </p:spPr>
          <p:txBody>
            <a:bodyPr wrap="square" lIns="0" tIns="0" rIns="0" bIns="0" rtlCol="0"/>
            <a:lstStyle/>
            <a:p>
              <a:endParaRPr/>
            </a:p>
          </p:txBody>
        </p:sp>
      </p:grpSp>
      <p:sp>
        <p:nvSpPr>
          <p:cNvPr id="67" name="object 67"/>
          <p:cNvSpPr txBox="1"/>
          <p:nvPr/>
        </p:nvSpPr>
        <p:spPr>
          <a:xfrm>
            <a:off x="351472" y="5123814"/>
            <a:ext cx="564515" cy="135935"/>
          </a:xfrm>
          <a:prstGeom prst="rect">
            <a:avLst/>
          </a:prstGeom>
        </p:spPr>
        <p:txBody>
          <a:bodyPr vert="horz" wrap="square" lIns="0" tIns="12700" rIns="0" bIns="0" rtlCol="0">
            <a:spAutoFit/>
          </a:bodyPr>
          <a:lstStyle/>
          <a:p>
            <a:pPr marL="12700">
              <a:lnSpc>
                <a:spcPct val="100000"/>
              </a:lnSpc>
              <a:spcBef>
                <a:spcPts val="100"/>
              </a:spcBef>
            </a:pPr>
            <a:r>
              <a:rPr lang="en-US" sz="800" spc="-5" dirty="0">
                <a:latin typeface="Arial MT"/>
                <a:cs typeface="Arial MT"/>
              </a:rPr>
              <a:t>External</a:t>
            </a:r>
            <a:r>
              <a:rPr sz="800" spc="-35" dirty="0">
                <a:latin typeface="Arial MT"/>
                <a:cs typeface="Arial MT"/>
              </a:rPr>
              <a:t> </a:t>
            </a:r>
            <a:r>
              <a:rPr sz="800" spc="-5" dirty="0">
                <a:latin typeface="Arial MT"/>
                <a:cs typeface="Arial MT"/>
              </a:rPr>
              <a:t>DB</a:t>
            </a:r>
            <a:endParaRPr sz="800" dirty="0">
              <a:latin typeface="Arial MT"/>
              <a:cs typeface="Arial MT"/>
            </a:endParaRPr>
          </a:p>
        </p:txBody>
      </p:sp>
      <p:grpSp>
        <p:nvGrpSpPr>
          <p:cNvPr id="68" name="object 68"/>
          <p:cNvGrpSpPr/>
          <p:nvPr/>
        </p:nvGrpSpPr>
        <p:grpSpPr>
          <a:xfrm>
            <a:off x="1120456" y="4932680"/>
            <a:ext cx="779780" cy="455930"/>
            <a:chOff x="4459604" y="4570095"/>
            <a:chExt cx="779780" cy="455930"/>
          </a:xfrm>
        </p:grpSpPr>
        <p:sp>
          <p:nvSpPr>
            <p:cNvPr id="69" name="object 69"/>
            <p:cNvSpPr/>
            <p:nvPr/>
          </p:nvSpPr>
          <p:spPr>
            <a:xfrm>
              <a:off x="4469129" y="4579620"/>
              <a:ext cx="760730" cy="436880"/>
            </a:xfrm>
            <a:custGeom>
              <a:avLst/>
              <a:gdLst/>
              <a:ahLst/>
              <a:cxnLst/>
              <a:rect l="l" t="t" r="r" b="b"/>
              <a:pathLst>
                <a:path w="760729" h="436879">
                  <a:moveTo>
                    <a:pt x="0" y="72389"/>
                  </a:moveTo>
                  <a:lnTo>
                    <a:pt x="1270" y="68579"/>
                  </a:lnTo>
                  <a:lnTo>
                    <a:pt x="2540" y="64769"/>
                  </a:lnTo>
                  <a:lnTo>
                    <a:pt x="5080" y="60959"/>
                  </a:lnTo>
                  <a:lnTo>
                    <a:pt x="8890" y="57149"/>
                  </a:lnTo>
                  <a:lnTo>
                    <a:pt x="12700" y="53339"/>
                  </a:lnTo>
                  <a:lnTo>
                    <a:pt x="17780" y="50799"/>
                  </a:lnTo>
                  <a:lnTo>
                    <a:pt x="24130" y="46989"/>
                  </a:lnTo>
                  <a:lnTo>
                    <a:pt x="31750" y="43179"/>
                  </a:lnTo>
                  <a:lnTo>
                    <a:pt x="39370" y="40639"/>
                  </a:lnTo>
                  <a:lnTo>
                    <a:pt x="48260" y="36829"/>
                  </a:lnTo>
                  <a:lnTo>
                    <a:pt x="58420" y="34289"/>
                  </a:lnTo>
                  <a:lnTo>
                    <a:pt x="68580" y="30479"/>
                  </a:lnTo>
                  <a:lnTo>
                    <a:pt x="80010" y="27939"/>
                  </a:lnTo>
                  <a:lnTo>
                    <a:pt x="92710" y="25399"/>
                  </a:lnTo>
                  <a:lnTo>
                    <a:pt x="105410" y="22859"/>
                  </a:lnTo>
                  <a:lnTo>
                    <a:pt x="118110" y="20319"/>
                  </a:lnTo>
                  <a:lnTo>
                    <a:pt x="133350" y="17779"/>
                  </a:lnTo>
                  <a:lnTo>
                    <a:pt x="148590" y="15239"/>
                  </a:lnTo>
                  <a:lnTo>
                    <a:pt x="163830" y="12699"/>
                  </a:lnTo>
                  <a:lnTo>
                    <a:pt x="179070" y="10159"/>
                  </a:lnTo>
                  <a:lnTo>
                    <a:pt x="196850" y="8889"/>
                  </a:lnTo>
                  <a:lnTo>
                    <a:pt x="213360" y="7619"/>
                  </a:lnTo>
                  <a:lnTo>
                    <a:pt x="231140" y="5079"/>
                  </a:lnTo>
                  <a:lnTo>
                    <a:pt x="248920" y="3809"/>
                  </a:lnTo>
                  <a:lnTo>
                    <a:pt x="266700" y="2539"/>
                  </a:lnTo>
                  <a:lnTo>
                    <a:pt x="285750" y="1269"/>
                  </a:lnTo>
                  <a:lnTo>
                    <a:pt x="303530" y="1269"/>
                  </a:lnTo>
                  <a:lnTo>
                    <a:pt x="322580" y="0"/>
                  </a:lnTo>
                  <a:lnTo>
                    <a:pt x="438150" y="0"/>
                  </a:lnTo>
                  <a:lnTo>
                    <a:pt x="457200" y="1269"/>
                  </a:lnTo>
                  <a:lnTo>
                    <a:pt x="476250" y="1269"/>
                  </a:lnTo>
                  <a:lnTo>
                    <a:pt x="494030" y="2539"/>
                  </a:lnTo>
                  <a:lnTo>
                    <a:pt x="513080" y="3809"/>
                  </a:lnTo>
                  <a:lnTo>
                    <a:pt x="530860" y="5079"/>
                  </a:lnTo>
                  <a:lnTo>
                    <a:pt x="548640" y="7619"/>
                  </a:lnTo>
                  <a:lnTo>
                    <a:pt x="565150" y="8889"/>
                  </a:lnTo>
                  <a:lnTo>
                    <a:pt x="581660" y="10159"/>
                  </a:lnTo>
                  <a:lnTo>
                    <a:pt x="598170" y="12699"/>
                  </a:lnTo>
                  <a:lnTo>
                    <a:pt x="613410" y="15239"/>
                  </a:lnTo>
                  <a:lnTo>
                    <a:pt x="628650" y="17779"/>
                  </a:lnTo>
                  <a:lnTo>
                    <a:pt x="669290" y="25399"/>
                  </a:lnTo>
                  <a:lnTo>
                    <a:pt x="703580" y="34289"/>
                  </a:lnTo>
                  <a:lnTo>
                    <a:pt x="712470" y="36829"/>
                  </a:lnTo>
                  <a:lnTo>
                    <a:pt x="722630" y="40639"/>
                  </a:lnTo>
                  <a:lnTo>
                    <a:pt x="730250" y="43179"/>
                  </a:lnTo>
                  <a:lnTo>
                    <a:pt x="736600" y="46989"/>
                  </a:lnTo>
                  <a:lnTo>
                    <a:pt x="760730" y="68579"/>
                  </a:lnTo>
                  <a:lnTo>
                    <a:pt x="760730" y="72389"/>
                  </a:lnTo>
                  <a:lnTo>
                    <a:pt x="760730" y="364489"/>
                  </a:lnTo>
                  <a:lnTo>
                    <a:pt x="760730" y="368299"/>
                  </a:lnTo>
                  <a:lnTo>
                    <a:pt x="759460" y="370839"/>
                  </a:lnTo>
                  <a:lnTo>
                    <a:pt x="756920" y="375919"/>
                  </a:lnTo>
                  <a:lnTo>
                    <a:pt x="753110" y="378459"/>
                  </a:lnTo>
                  <a:lnTo>
                    <a:pt x="749300" y="382269"/>
                  </a:lnTo>
                  <a:lnTo>
                    <a:pt x="744220" y="386079"/>
                  </a:lnTo>
                  <a:lnTo>
                    <a:pt x="736600" y="389889"/>
                  </a:lnTo>
                  <a:lnTo>
                    <a:pt x="730250" y="392429"/>
                  </a:lnTo>
                  <a:lnTo>
                    <a:pt x="722630" y="396239"/>
                  </a:lnTo>
                  <a:lnTo>
                    <a:pt x="712470" y="400049"/>
                  </a:lnTo>
                  <a:lnTo>
                    <a:pt x="703580" y="402589"/>
                  </a:lnTo>
                  <a:lnTo>
                    <a:pt x="693420" y="405129"/>
                  </a:lnTo>
                  <a:lnTo>
                    <a:pt x="681990" y="408939"/>
                  </a:lnTo>
                  <a:lnTo>
                    <a:pt x="669290" y="411479"/>
                  </a:lnTo>
                  <a:lnTo>
                    <a:pt x="656590" y="414019"/>
                  </a:lnTo>
                  <a:lnTo>
                    <a:pt x="642620" y="416559"/>
                  </a:lnTo>
                  <a:lnTo>
                    <a:pt x="628650" y="419099"/>
                  </a:lnTo>
                  <a:lnTo>
                    <a:pt x="613410" y="421639"/>
                  </a:lnTo>
                  <a:lnTo>
                    <a:pt x="598170" y="424179"/>
                  </a:lnTo>
                  <a:lnTo>
                    <a:pt x="581660" y="425449"/>
                  </a:lnTo>
                  <a:lnTo>
                    <a:pt x="565150" y="427989"/>
                  </a:lnTo>
                  <a:lnTo>
                    <a:pt x="548640" y="429259"/>
                  </a:lnTo>
                  <a:lnTo>
                    <a:pt x="530860" y="431799"/>
                  </a:lnTo>
                  <a:lnTo>
                    <a:pt x="513080" y="431799"/>
                  </a:lnTo>
                  <a:lnTo>
                    <a:pt x="494030" y="434339"/>
                  </a:lnTo>
                  <a:lnTo>
                    <a:pt x="476250" y="434339"/>
                  </a:lnTo>
                  <a:lnTo>
                    <a:pt x="457200" y="435609"/>
                  </a:lnTo>
                  <a:lnTo>
                    <a:pt x="438150" y="436879"/>
                  </a:lnTo>
                  <a:lnTo>
                    <a:pt x="419100" y="436879"/>
                  </a:lnTo>
                  <a:lnTo>
                    <a:pt x="400050" y="436879"/>
                  </a:lnTo>
                  <a:lnTo>
                    <a:pt x="381000" y="436879"/>
                  </a:lnTo>
                  <a:lnTo>
                    <a:pt x="361950" y="436879"/>
                  </a:lnTo>
                  <a:lnTo>
                    <a:pt x="342900" y="436879"/>
                  </a:lnTo>
                  <a:lnTo>
                    <a:pt x="322580" y="436879"/>
                  </a:lnTo>
                  <a:lnTo>
                    <a:pt x="303530" y="435609"/>
                  </a:lnTo>
                  <a:lnTo>
                    <a:pt x="285750" y="434339"/>
                  </a:lnTo>
                  <a:lnTo>
                    <a:pt x="266700" y="434339"/>
                  </a:lnTo>
                  <a:lnTo>
                    <a:pt x="248920" y="431799"/>
                  </a:lnTo>
                  <a:lnTo>
                    <a:pt x="231140" y="431799"/>
                  </a:lnTo>
                  <a:lnTo>
                    <a:pt x="213360" y="429259"/>
                  </a:lnTo>
                  <a:lnTo>
                    <a:pt x="196850" y="427989"/>
                  </a:lnTo>
                  <a:lnTo>
                    <a:pt x="179070" y="425449"/>
                  </a:lnTo>
                  <a:lnTo>
                    <a:pt x="163830" y="424179"/>
                  </a:lnTo>
                  <a:lnTo>
                    <a:pt x="148590" y="421639"/>
                  </a:lnTo>
                  <a:lnTo>
                    <a:pt x="133350" y="419099"/>
                  </a:lnTo>
                  <a:lnTo>
                    <a:pt x="118110" y="416559"/>
                  </a:lnTo>
                  <a:lnTo>
                    <a:pt x="105410" y="414019"/>
                  </a:lnTo>
                  <a:lnTo>
                    <a:pt x="92710" y="411479"/>
                  </a:lnTo>
                  <a:lnTo>
                    <a:pt x="80010" y="408939"/>
                  </a:lnTo>
                  <a:lnTo>
                    <a:pt x="68580" y="405129"/>
                  </a:lnTo>
                  <a:lnTo>
                    <a:pt x="58420" y="402589"/>
                  </a:lnTo>
                  <a:lnTo>
                    <a:pt x="48260" y="400049"/>
                  </a:lnTo>
                  <a:lnTo>
                    <a:pt x="39370" y="396239"/>
                  </a:lnTo>
                  <a:lnTo>
                    <a:pt x="31750" y="392429"/>
                  </a:lnTo>
                  <a:lnTo>
                    <a:pt x="24130" y="389889"/>
                  </a:lnTo>
                  <a:lnTo>
                    <a:pt x="17780" y="386079"/>
                  </a:lnTo>
                  <a:lnTo>
                    <a:pt x="12700" y="382269"/>
                  </a:lnTo>
                  <a:lnTo>
                    <a:pt x="8890" y="378459"/>
                  </a:lnTo>
                  <a:lnTo>
                    <a:pt x="5080" y="375919"/>
                  </a:lnTo>
                  <a:lnTo>
                    <a:pt x="2540" y="370839"/>
                  </a:lnTo>
                  <a:lnTo>
                    <a:pt x="1270" y="368299"/>
                  </a:lnTo>
                  <a:lnTo>
                    <a:pt x="0" y="364489"/>
                  </a:lnTo>
                  <a:lnTo>
                    <a:pt x="0" y="72389"/>
                  </a:lnTo>
                  <a:close/>
                </a:path>
              </a:pathLst>
            </a:custGeom>
            <a:ln w="19048">
              <a:solidFill>
                <a:srgbClr val="008582"/>
              </a:solidFill>
            </a:ln>
          </p:spPr>
          <p:txBody>
            <a:bodyPr wrap="square" lIns="0" tIns="0" rIns="0" bIns="0" rtlCol="0"/>
            <a:lstStyle/>
            <a:p>
              <a:endParaRPr/>
            </a:p>
          </p:txBody>
        </p:sp>
        <p:sp>
          <p:nvSpPr>
            <p:cNvPr id="70" name="object 70"/>
            <p:cNvSpPr/>
            <p:nvPr/>
          </p:nvSpPr>
          <p:spPr>
            <a:xfrm>
              <a:off x="4469129" y="4652010"/>
              <a:ext cx="760730" cy="72390"/>
            </a:xfrm>
            <a:custGeom>
              <a:avLst/>
              <a:gdLst/>
              <a:ahLst/>
              <a:cxnLst/>
              <a:rect l="l" t="t" r="r" b="b"/>
              <a:pathLst>
                <a:path w="760729" h="72389">
                  <a:moveTo>
                    <a:pt x="760730" y="0"/>
                  </a:moveTo>
                  <a:lnTo>
                    <a:pt x="760730" y="3809"/>
                  </a:lnTo>
                  <a:lnTo>
                    <a:pt x="759460" y="7619"/>
                  </a:lnTo>
                  <a:lnTo>
                    <a:pt x="756920" y="11429"/>
                  </a:lnTo>
                  <a:lnTo>
                    <a:pt x="753110" y="15239"/>
                  </a:lnTo>
                  <a:lnTo>
                    <a:pt x="749300" y="17779"/>
                  </a:lnTo>
                  <a:lnTo>
                    <a:pt x="744220" y="21589"/>
                  </a:lnTo>
                  <a:lnTo>
                    <a:pt x="736600" y="25400"/>
                  </a:lnTo>
                  <a:lnTo>
                    <a:pt x="730250" y="29209"/>
                  </a:lnTo>
                  <a:lnTo>
                    <a:pt x="722630" y="31750"/>
                  </a:lnTo>
                  <a:lnTo>
                    <a:pt x="712470" y="35559"/>
                  </a:lnTo>
                  <a:lnTo>
                    <a:pt x="703580" y="38100"/>
                  </a:lnTo>
                  <a:lnTo>
                    <a:pt x="693420" y="41909"/>
                  </a:lnTo>
                  <a:lnTo>
                    <a:pt x="681990" y="44450"/>
                  </a:lnTo>
                  <a:lnTo>
                    <a:pt x="669290" y="46989"/>
                  </a:lnTo>
                  <a:lnTo>
                    <a:pt x="656590" y="49529"/>
                  </a:lnTo>
                  <a:lnTo>
                    <a:pt x="613410" y="57150"/>
                  </a:lnTo>
                  <a:lnTo>
                    <a:pt x="581660" y="60959"/>
                  </a:lnTo>
                  <a:lnTo>
                    <a:pt x="565150" y="63500"/>
                  </a:lnTo>
                  <a:lnTo>
                    <a:pt x="548640" y="64769"/>
                  </a:lnTo>
                  <a:lnTo>
                    <a:pt x="530860" y="67309"/>
                  </a:lnTo>
                  <a:lnTo>
                    <a:pt x="513080" y="68579"/>
                  </a:lnTo>
                  <a:lnTo>
                    <a:pt x="494030" y="69850"/>
                  </a:lnTo>
                  <a:lnTo>
                    <a:pt x="476250" y="69850"/>
                  </a:lnTo>
                  <a:lnTo>
                    <a:pt x="457200" y="71119"/>
                  </a:lnTo>
                  <a:lnTo>
                    <a:pt x="438150" y="72389"/>
                  </a:lnTo>
                  <a:lnTo>
                    <a:pt x="419100" y="72389"/>
                  </a:lnTo>
                  <a:lnTo>
                    <a:pt x="400050" y="72389"/>
                  </a:lnTo>
                  <a:lnTo>
                    <a:pt x="381000" y="72389"/>
                  </a:lnTo>
                  <a:lnTo>
                    <a:pt x="361950" y="72389"/>
                  </a:lnTo>
                  <a:lnTo>
                    <a:pt x="342900" y="72389"/>
                  </a:lnTo>
                  <a:lnTo>
                    <a:pt x="322580" y="72389"/>
                  </a:lnTo>
                  <a:lnTo>
                    <a:pt x="303530" y="71119"/>
                  </a:lnTo>
                  <a:lnTo>
                    <a:pt x="285750" y="69850"/>
                  </a:lnTo>
                  <a:lnTo>
                    <a:pt x="266700" y="69850"/>
                  </a:lnTo>
                  <a:lnTo>
                    <a:pt x="248920" y="68579"/>
                  </a:lnTo>
                  <a:lnTo>
                    <a:pt x="231140" y="67309"/>
                  </a:lnTo>
                  <a:lnTo>
                    <a:pt x="213360" y="64769"/>
                  </a:lnTo>
                  <a:lnTo>
                    <a:pt x="196850" y="63500"/>
                  </a:lnTo>
                  <a:lnTo>
                    <a:pt x="179070" y="60959"/>
                  </a:lnTo>
                  <a:lnTo>
                    <a:pt x="163830" y="59689"/>
                  </a:lnTo>
                  <a:lnTo>
                    <a:pt x="148590" y="57150"/>
                  </a:lnTo>
                  <a:lnTo>
                    <a:pt x="133350" y="54609"/>
                  </a:lnTo>
                  <a:lnTo>
                    <a:pt x="118110" y="52069"/>
                  </a:lnTo>
                  <a:lnTo>
                    <a:pt x="105410" y="49529"/>
                  </a:lnTo>
                  <a:lnTo>
                    <a:pt x="92710" y="46989"/>
                  </a:lnTo>
                  <a:lnTo>
                    <a:pt x="80010" y="44450"/>
                  </a:lnTo>
                  <a:lnTo>
                    <a:pt x="68580" y="41909"/>
                  </a:lnTo>
                  <a:lnTo>
                    <a:pt x="58420" y="38100"/>
                  </a:lnTo>
                  <a:lnTo>
                    <a:pt x="48260" y="35559"/>
                  </a:lnTo>
                  <a:lnTo>
                    <a:pt x="39370" y="31750"/>
                  </a:lnTo>
                  <a:lnTo>
                    <a:pt x="31750" y="29209"/>
                  </a:lnTo>
                  <a:lnTo>
                    <a:pt x="24130" y="25400"/>
                  </a:lnTo>
                  <a:lnTo>
                    <a:pt x="17780" y="21589"/>
                  </a:lnTo>
                  <a:lnTo>
                    <a:pt x="12700" y="17779"/>
                  </a:lnTo>
                  <a:lnTo>
                    <a:pt x="8890" y="15239"/>
                  </a:lnTo>
                  <a:lnTo>
                    <a:pt x="5080" y="11429"/>
                  </a:lnTo>
                  <a:lnTo>
                    <a:pt x="2540" y="7619"/>
                  </a:lnTo>
                  <a:lnTo>
                    <a:pt x="1270" y="3809"/>
                  </a:lnTo>
                  <a:lnTo>
                    <a:pt x="0" y="0"/>
                  </a:lnTo>
                </a:path>
              </a:pathLst>
            </a:custGeom>
            <a:ln w="19048">
              <a:solidFill>
                <a:srgbClr val="008582"/>
              </a:solidFill>
            </a:ln>
          </p:spPr>
          <p:txBody>
            <a:bodyPr wrap="square" lIns="0" tIns="0" rIns="0" bIns="0" rtlCol="0"/>
            <a:lstStyle/>
            <a:p>
              <a:endParaRPr/>
            </a:p>
          </p:txBody>
        </p:sp>
      </p:grpSp>
      <p:sp>
        <p:nvSpPr>
          <p:cNvPr id="71" name="object 71"/>
          <p:cNvSpPr txBox="1"/>
          <p:nvPr/>
        </p:nvSpPr>
        <p:spPr>
          <a:xfrm>
            <a:off x="1221422" y="5123814"/>
            <a:ext cx="57785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Physical</a:t>
            </a:r>
            <a:r>
              <a:rPr sz="800" spc="-55" dirty="0">
                <a:latin typeface="Arial MT"/>
                <a:cs typeface="Arial MT"/>
              </a:rPr>
              <a:t> </a:t>
            </a:r>
            <a:r>
              <a:rPr sz="800" dirty="0">
                <a:latin typeface="Arial MT"/>
                <a:cs typeface="Arial MT"/>
              </a:rPr>
              <a:t>DB</a:t>
            </a:r>
          </a:p>
        </p:txBody>
      </p:sp>
      <p:sp>
        <p:nvSpPr>
          <p:cNvPr id="75" name="object 75"/>
          <p:cNvSpPr txBox="1"/>
          <p:nvPr/>
        </p:nvSpPr>
        <p:spPr>
          <a:xfrm>
            <a:off x="2265361" y="5123814"/>
            <a:ext cx="127000" cy="147320"/>
          </a:xfrm>
          <a:prstGeom prst="rect">
            <a:avLst/>
          </a:prstGeom>
        </p:spPr>
        <p:txBody>
          <a:bodyPr vert="horz" wrap="square" lIns="0" tIns="12700" rIns="0" bIns="0" rtlCol="0">
            <a:spAutoFit/>
          </a:bodyPr>
          <a:lstStyle/>
          <a:p>
            <a:pPr marL="12700">
              <a:lnSpc>
                <a:spcPct val="100000"/>
              </a:lnSpc>
              <a:spcBef>
                <a:spcPts val="100"/>
              </a:spcBef>
            </a:pPr>
            <a:r>
              <a:rPr sz="800" dirty="0">
                <a:latin typeface="Arial MT"/>
                <a:cs typeface="Arial MT"/>
              </a:rPr>
              <a:t>…</a:t>
            </a:r>
            <a:endParaRPr sz="800">
              <a:latin typeface="Arial MT"/>
              <a:cs typeface="Arial MT"/>
            </a:endParaRPr>
          </a:p>
        </p:txBody>
      </p:sp>
      <p:grpSp>
        <p:nvGrpSpPr>
          <p:cNvPr id="113" name="object 5">
            <a:extLst>
              <a:ext uri="{FF2B5EF4-FFF2-40B4-BE49-F238E27FC236}">
                <a16:creationId xmlns:a16="http://schemas.microsoft.com/office/drawing/2014/main" id="{7F61730B-ACAA-4369-9A47-41DEF0B8315A}"/>
              </a:ext>
            </a:extLst>
          </p:cNvPr>
          <p:cNvGrpSpPr/>
          <p:nvPr/>
        </p:nvGrpSpPr>
        <p:grpSpPr>
          <a:xfrm>
            <a:off x="5331775" y="2680667"/>
            <a:ext cx="923290" cy="1338580"/>
            <a:chOff x="1303019" y="2753360"/>
            <a:chExt cx="923290" cy="1338580"/>
          </a:xfrm>
        </p:grpSpPr>
        <p:pic>
          <p:nvPicPr>
            <p:cNvPr id="114" name="object 6">
              <a:extLst>
                <a:ext uri="{FF2B5EF4-FFF2-40B4-BE49-F238E27FC236}">
                  <a16:creationId xmlns:a16="http://schemas.microsoft.com/office/drawing/2014/main" id="{A960926B-6A2A-400C-8FB1-847290893005}"/>
                </a:ext>
              </a:extLst>
            </p:cNvPr>
            <p:cNvPicPr/>
            <p:nvPr/>
          </p:nvPicPr>
          <p:blipFill>
            <a:blip r:embed="rId2" cstate="print"/>
            <a:stretch>
              <a:fillRect/>
            </a:stretch>
          </p:blipFill>
          <p:spPr>
            <a:xfrm>
              <a:off x="1322069" y="2772410"/>
              <a:ext cx="886459" cy="1300480"/>
            </a:xfrm>
            <a:prstGeom prst="rect">
              <a:avLst/>
            </a:prstGeom>
          </p:spPr>
        </p:pic>
        <p:sp>
          <p:nvSpPr>
            <p:cNvPr id="115" name="object 7">
              <a:extLst>
                <a:ext uri="{FF2B5EF4-FFF2-40B4-BE49-F238E27FC236}">
                  <a16:creationId xmlns:a16="http://schemas.microsoft.com/office/drawing/2014/main" id="{708CC689-29C2-47E6-85C4-3BE09CF3C689}"/>
                </a:ext>
              </a:extLst>
            </p:cNvPr>
            <p:cNvSpPr/>
            <p:nvPr/>
          </p:nvSpPr>
          <p:spPr>
            <a:xfrm>
              <a:off x="1322069" y="2772410"/>
              <a:ext cx="885190" cy="1300480"/>
            </a:xfrm>
            <a:custGeom>
              <a:avLst/>
              <a:gdLst/>
              <a:ahLst/>
              <a:cxnLst/>
              <a:rect l="l" t="t" r="r" b="b"/>
              <a:pathLst>
                <a:path w="885189" h="1300479">
                  <a:moveTo>
                    <a:pt x="443230" y="1300479"/>
                  </a:moveTo>
                  <a:lnTo>
                    <a:pt x="0" y="1300479"/>
                  </a:lnTo>
                  <a:lnTo>
                    <a:pt x="0" y="0"/>
                  </a:lnTo>
                  <a:lnTo>
                    <a:pt x="885190" y="0"/>
                  </a:lnTo>
                  <a:lnTo>
                    <a:pt x="885190" y="1300479"/>
                  </a:lnTo>
                  <a:lnTo>
                    <a:pt x="443230" y="1300479"/>
                  </a:lnTo>
                  <a:close/>
                </a:path>
              </a:pathLst>
            </a:custGeom>
            <a:ln w="38097">
              <a:solidFill>
                <a:srgbClr val="008582"/>
              </a:solidFill>
            </a:ln>
          </p:spPr>
          <p:txBody>
            <a:bodyPr wrap="square" lIns="0" tIns="0" rIns="0" bIns="0" rtlCol="0"/>
            <a:lstStyle/>
            <a:p>
              <a:endParaRPr/>
            </a:p>
          </p:txBody>
        </p:sp>
      </p:grpSp>
      <p:cxnSp>
        <p:nvCxnSpPr>
          <p:cNvPr id="117" name="Straight Arrow Connector 116">
            <a:extLst>
              <a:ext uri="{FF2B5EF4-FFF2-40B4-BE49-F238E27FC236}">
                <a16:creationId xmlns:a16="http://schemas.microsoft.com/office/drawing/2014/main" id="{0838F350-AA14-4CDE-B322-78EB725DCBCC}"/>
              </a:ext>
            </a:extLst>
          </p:cNvPr>
          <p:cNvCxnSpPr/>
          <p:nvPr/>
        </p:nvCxnSpPr>
        <p:spPr>
          <a:xfrm flipH="1">
            <a:off x="1126490" y="2278379"/>
            <a:ext cx="2315845" cy="446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2B3FD63-AC98-4CF6-971C-F770CBC1123D}"/>
              </a:ext>
            </a:extLst>
          </p:cNvPr>
          <p:cNvCxnSpPr/>
          <p:nvPr/>
        </p:nvCxnSpPr>
        <p:spPr>
          <a:xfrm>
            <a:off x="3442335" y="2301239"/>
            <a:ext cx="0" cy="435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1405892B-085C-4C7B-B1EB-14D3BE20FC3A}"/>
              </a:ext>
            </a:extLst>
          </p:cNvPr>
          <p:cNvCxnSpPr/>
          <p:nvPr/>
        </p:nvCxnSpPr>
        <p:spPr>
          <a:xfrm>
            <a:off x="3442335" y="2278379"/>
            <a:ext cx="2299016" cy="38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8BA0B55-D3A5-4EC5-9B6F-BCBBFFA097C7}"/>
              </a:ext>
            </a:extLst>
          </p:cNvPr>
          <p:cNvCxnSpPr/>
          <p:nvPr/>
        </p:nvCxnSpPr>
        <p:spPr>
          <a:xfrm>
            <a:off x="755650" y="4082572"/>
            <a:ext cx="0" cy="6621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5" name="object 44">
            <a:extLst>
              <a:ext uri="{FF2B5EF4-FFF2-40B4-BE49-F238E27FC236}">
                <a16:creationId xmlns:a16="http://schemas.microsoft.com/office/drawing/2014/main" id="{83CD4952-D8D3-4AAB-AD55-279D754AA9AF}"/>
              </a:ext>
            </a:extLst>
          </p:cNvPr>
          <p:cNvSpPr txBox="1"/>
          <p:nvPr/>
        </p:nvSpPr>
        <p:spPr>
          <a:xfrm rot="16200000">
            <a:off x="3377004" y="3192150"/>
            <a:ext cx="246221" cy="708665"/>
          </a:xfrm>
          <a:prstGeom prst="rect">
            <a:avLst/>
          </a:prstGeom>
          <a:ln w="3175">
            <a:solidFill>
              <a:srgbClr val="008582"/>
            </a:solidFill>
          </a:ln>
        </p:spPr>
        <p:txBody>
          <a:bodyPr vert="vert" wrap="square" lIns="0" tIns="45720" rIns="0" bIns="0" rtlCol="0">
            <a:spAutoFit/>
          </a:bodyPr>
          <a:lstStyle/>
          <a:p>
            <a:pPr marL="150495">
              <a:lnSpc>
                <a:spcPct val="100000"/>
              </a:lnSpc>
              <a:spcBef>
                <a:spcPts val="360"/>
              </a:spcBef>
            </a:pPr>
            <a:r>
              <a:rPr lang="en-US" sz="800" spc="-40" dirty="0">
                <a:latin typeface="Arial MT"/>
                <a:cs typeface="Arial MT"/>
              </a:rPr>
              <a:t>Network</a:t>
            </a:r>
            <a:r>
              <a:rPr sz="800" spc="-40" dirty="0">
                <a:latin typeface="Arial MT"/>
                <a:cs typeface="Arial MT"/>
              </a:rPr>
              <a:t> </a:t>
            </a:r>
            <a:r>
              <a:rPr sz="800" spc="5" dirty="0">
                <a:latin typeface="Arial MT"/>
                <a:cs typeface="Arial MT"/>
              </a:rPr>
              <a:t>A</a:t>
            </a:r>
            <a:r>
              <a:rPr sz="800" spc="-5" dirty="0">
                <a:latin typeface="Arial MT"/>
                <a:cs typeface="Arial MT"/>
              </a:rPr>
              <a:t>d</a:t>
            </a:r>
            <a:r>
              <a:rPr sz="800" spc="5" dirty="0">
                <a:latin typeface="Arial MT"/>
                <a:cs typeface="Arial MT"/>
              </a:rPr>
              <a:t>a</a:t>
            </a:r>
            <a:r>
              <a:rPr sz="800" spc="-5" dirty="0">
                <a:latin typeface="Arial MT"/>
                <a:cs typeface="Arial MT"/>
              </a:rPr>
              <a:t>p</a:t>
            </a:r>
            <a:r>
              <a:rPr sz="800" spc="5" dirty="0">
                <a:latin typeface="Arial MT"/>
                <a:cs typeface="Arial MT"/>
              </a:rPr>
              <a:t>t</a:t>
            </a:r>
            <a:r>
              <a:rPr sz="800" spc="-5" dirty="0">
                <a:latin typeface="Arial MT"/>
                <a:cs typeface="Arial MT"/>
              </a:rPr>
              <a:t>e</a:t>
            </a:r>
            <a:r>
              <a:rPr sz="800" dirty="0">
                <a:latin typeface="Arial MT"/>
                <a:cs typeface="Arial MT"/>
              </a:rPr>
              <a:t>r</a:t>
            </a:r>
          </a:p>
        </p:txBody>
      </p:sp>
      <p:grpSp>
        <p:nvGrpSpPr>
          <p:cNvPr id="128" name="object 47">
            <a:extLst>
              <a:ext uri="{FF2B5EF4-FFF2-40B4-BE49-F238E27FC236}">
                <a16:creationId xmlns:a16="http://schemas.microsoft.com/office/drawing/2014/main" id="{88F7DA96-2065-4E91-A171-5275F7774931}"/>
              </a:ext>
            </a:extLst>
          </p:cNvPr>
          <p:cNvGrpSpPr/>
          <p:nvPr/>
        </p:nvGrpSpPr>
        <p:grpSpPr>
          <a:xfrm>
            <a:off x="2485117" y="4754550"/>
            <a:ext cx="2080549" cy="774699"/>
            <a:chOff x="3310254" y="4360545"/>
            <a:chExt cx="2779395" cy="750570"/>
          </a:xfrm>
        </p:grpSpPr>
        <p:sp>
          <p:nvSpPr>
            <p:cNvPr id="129" name="object 48">
              <a:extLst>
                <a:ext uri="{FF2B5EF4-FFF2-40B4-BE49-F238E27FC236}">
                  <a16:creationId xmlns:a16="http://schemas.microsoft.com/office/drawing/2014/main" id="{FA05FA21-B1E6-4D3F-96A1-75996CF1F6BF}"/>
                </a:ext>
              </a:extLst>
            </p:cNvPr>
            <p:cNvSpPr/>
            <p:nvPr/>
          </p:nvSpPr>
          <p:spPr>
            <a:xfrm>
              <a:off x="3326129" y="4370070"/>
              <a:ext cx="2748280" cy="138430"/>
            </a:xfrm>
            <a:custGeom>
              <a:avLst/>
              <a:gdLst/>
              <a:ahLst/>
              <a:cxnLst/>
              <a:rect l="l" t="t" r="r" b="b"/>
              <a:pathLst>
                <a:path w="2748279" h="138429">
                  <a:moveTo>
                    <a:pt x="0" y="121919"/>
                  </a:moveTo>
                  <a:lnTo>
                    <a:pt x="0" y="115569"/>
                  </a:lnTo>
                  <a:lnTo>
                    <a:pt x="1270" y="109219"/>
                  </a:lnTo>
                  <a:lnTo>
                    <a:pt x="1270" y="102869"/>
                  </a:lnTo>
                  <a:lnTo>
                    <a:pt x="2540" y="96519"/>
                  </a:lnTo>
                  <a:lnTo>
                    <a:pt x="3810" y="92709"/>
                  </a:lnTo>
                </a:path>
                <a:path w="2748279" h="138429">
                  <a:moveTo>
                    <a:pt x="7620" y="82549"/>
                  </a:moveTo>
                  <a:lnTo>
                    <a:pt x="7620" y="78739"/>
                  </a:lnTo>
                  <a:lnTo>
                    <a:pt x="10160" y="72389"/>
                  </a:lnTo>
                  <a:lnTo>
                    <a:pt x="13970" y="67309"/>
                  </a:lnTo>
                  <a:lnTo>
                    <a:pt x="16510" y="60959"/>
                  </a:lnTo>
                  <a:lnTo>
                    <a:pt x="20320" y="55879"/>
                  </a:lnTo>
                </a:path>
                <a:path w="2748279" h="138429">
                  <a:moveTo>
                    <a:pt x="26670" y="46989"/>
                  </a:moveTo>
                  <a:lnTo>
                    <a:pt x="26670" y="45719"/>
                  </a:lnTo>
                  <a:lnTo>
                    <a:pt x="31750" y="40639"/>
                  </a:lnTo>
                  <a:lnTo>
                    <a:pt x="35560" y="35559"/>
                  </a:lnTo>
                  <a:lnTo>
                    <a:pt x="40640" y="31749"/>
                  </a:lnTo>
                  <a:lnTo>
                    <a:pt x="45720" y="27939"/>
                  </a:lnTo>
                  <a:lnTo>
                    <a:pt x="48260" y="25399"/>
                  </a:lnTo>
                </a:path>
                <a:path w="2748279" h="138429">
                  <a:moveTo>
                    <a:pt x="55880" y="20319"/>
                  </a:moveTo>
                  <a:lnTo>
                    <a:pt x="60960" y="16509"/>
                  </a:lnTo>
                  <a:lnTo>
                    <a:pt x="67310" y="13969"/>
                  </a:lnTo>
                  <a:lnTo>
                    <a:pt x="72390" y="10159"/>
                  </a:lnTo>
                  <a:lnTo>
                    <a:pt x="78740" y="7619"/>
                  </a:lnTo>
                  <a:lnTo>
                    <a:pt x="82550" y="6349"/>
                  </a:lnTo>
                </a:path>
                <a:path w="2748279" h="138429">
                  <a:moveTo>
                    <a:pt x="92710" y="3809"/>
                  </a:moveTo>
                  <a:lnTo>
                    <a:pt x="96520" y="2539"/>
                  </a:lnTo>
                  <a:lnTo>
                    <a:pt x="102870" y="1269"/>
                  </a:lnTo>
                  <a:lnTo>
                    <a:pt x="109220" y="1269"/>
                  </a:lnTo>
                  <a:lnTo>
                    <a:pt x="115570" y="0"/>
                  </a:lnTo>
                  <a:lnTo>
                    <a:pt x="121920" y="0"/>
                  </a:lnTo>
                  <a:lnTo>
                    <a:pt x="123190" y="0"/>
                  </a:lnTo>
                </a:path>
                <a:path w="2748279" h="138429">
                  <a:moveTo>
                    <a:pt x="133350" y="0"/>
                  </a:moveTo>
                  <a:lnTo>
                    <a:pt x="163830" y="0"/>
                  </a:lnTo>
                </a:path>
                <a:path w="2748279" h="138429">
                  <a:moveTo>
                    <a:pt x="173990" y="0"/>
                  </a:moveTo>
                  <a:lnTo>
                    <a:pt x="203200" y="0"/>
                  </a:lnTo>
                </a:path>
                <a:path w="2748279" h="138429">
                  <a:moveTo>
                    <a:pt x="213360" y="0"/>
                  </a:moveTo>
                  <a:lnTo>
                    <a:pt x="243840" y="0"/>
                  </a:lnTo>
                </a:path>
                <a:path w="2748279" h="138429">
                  <a:moveTo>
                    <a:pt x="254000" y="0"/>
                  </a:moveTo>
                  <a:lnTo>
                    <a:pt x="284480" y="0"/>
                  </a:lnTo>
                </a:path>
                <a:path w="2748279" h="138429">
                  <a:moveTo>
                    <a:pt x="294640" y="0"/>
                  </a:moveTo>
                  <a:lnTo>
                    <a:pt x="325120" y="0"/>
                  </a:lnTo>
                </a:path>
                <a:path w="2748279" h="138429">
                  <a:moveTo>
                    <a:pt x="335280" y="0"/>
                  </a:moveTo>
                  <a:lnTo>
                    <a:pt x="365760" y="0"/>
                  </a:lnTo>
                </a:path>
                <a:path w="2748279" h="138429">
                  <a:moveTo>
                    <a:pt x="375920" y="0"/>
                  </a:moveTo>
                  <a:lnTo>
                    <a:pt x="406400" y="0"/>
                  </a:lnTo>
                </a:path>
                <a:path w="2748279" h="138429">
                  <a:moveTo>
                    <a:pt x="416560" y="0"/>
                  </a:moveTo>
                  <a:lnTo>
                    <a:pt x="447040" y="0"/>
                  </a:lnTo>
                </a:path>
                <a:path w="2748279" h="138429">
                  <a:moveTo>
                    <a:pt x="457200" y="0"/>
                  </a:moveTo>
                  <a:lnTo>
                    <a:pt x="486410" y="0"/>
                  </a:lnTo>
                </a:path>
                <a:path w="2748279" h="138429">
                  <a:moveTo>
                    <a:pt x="496570" y="0"/>
                  </a:moveTo>
                  <a:lnTo>
                    <a:pt x="527050" y="0"/>
                  </a:lnTo>
                </a:path>
                <a:path w="2748279" h="138429">
                  <a:moveTo>
                    <a:pt x="537210" y="0"/>
                  </a:moveTo>
                  <a:lnTo>
                    <a:pt x="567690" y="0"/>
                  </a:lnTo>
                </a:path>
                <a:path w="2748279" h="138429">
                  <a:moveTo>
                    <a:pt x="577850" y="0"/>
                  </a:moveTo>
                  <a:lnTo>
                    <a:pt x="608330" y="0"/>
                  </a:lnTo>
                </a:path>
                <a:path w="2748279" h="138429">
                  <a:moveTo>
                    <a:pt x="618490" y="0"/>
                  </a:moveTo>
                  <a:lnTo>
                    <a:pt x="648970" y="0"/>
                  </a:lnTo>
                </a:path>
                <a:path w="2748279" h="138429">
                  <a:moveTo>
                    <a:pt x="659130" y="0"/>
                  </a:moveTo>
                  <a:lnTo>
                    <a:pt x="689610" y="0"/>
                  </a:lnTo>
                </a:path>
                <a:path w="2748279" h="138429">
                  <a:moveTo>
                    <a:pt x="699770" y="0"/>
                  </a:moveTo>
                  <a:lnTo>
                    <a:pt x="730250" y="0"/>
                  </a:lnTo>
                </a:path>
                <a:path w="2748279" h="138429">
                  <a:moveTo>
                    <a:pt x="739140" y="0"/>
                  </a:moveTo>
                  <a:lnTo>
                    <a:pt x="769620" y="0"/>
                  </a:lnTo>
                </a:path>
                <a:path w="2748279" h="138429">
                  <a:moveTo>
                    <a:pt x="779780" y="0"/>
                  </a:moveTo>
                  <a:lnTo>
                    <a:pt x="810260" y="0"/>
                  </a:lnTo>
                </a:path>
                <a:path w="2748279" h="138429">
                  <a:moveTo>
                    <a:pt x="820420" y="0"/>
                  </a:moveTo>
                  <a:lnTo>
                    <a:pt x="850900" y="0"/>
                  </a:lnTo>
                </a:path>
                <a:path w="2748279" h="138429">
                  <a:moveTo>
                    <a:pt x="861060" y="0"/>
                  </a:moveTo>
                  <a:lnTo>
                    <a:pt x="891540" y="0"/>
                  </a:lnTo>
                </a:path>
                <a:path w="2748279" h="138429">
                  <a:moveTo>
                    <a:pt x="901700" y="0"/>
                  </a:moveTo>
                  <a:lnTo>
                    <a:pt x="932180" y="0"/>
                  </a:lnTo>
                </a:path>
                <a:path w="2748279" h="138429">
                  <a:moveTo>
                    <a:pt x="942340" y="0"/>
                  </a:moveTo>
                  <a:lnTo>
                    <a:pt x="972820" y="0"/>
                  </a:lnTo>
                </a:path>
                <a:path w="2748279" h="138429">
                  <a:moveTo>
                    <a:pt x="982980" y="0"/>
                  </a:moveTo>
                  <a:lnTo>
                    <a:pt x="1013460" y="0"/>
                  </a:lnTo>
                </a:path>
                <a:path w="2748279" h="138429">
                  <a:moveTo>
                    <a:pt x="1023620" y="0"/>
                  </a:moveTo>
                  <a:lnTo>
                    <a:pt x="1052830" y="0"/>
                  </a:lnTo>
                </a:path>
                <a:path w="2748279" h="138429">
                  <a:moveTo>
                    <a:pt x="1062990" y="0"/>
                  </a:moveTo>
                  <a:lnTo>
                    <a:pt x="1093470" y="0"/>
                  </a:lnTo>
                </a:path>
                <a:path w="2748279" h="138429">
                  <a:moveTo>
                    <a:pt x="1103630" y="0"/>
                  </a:moveTo>
                  <a:lnTo>
                    <a:pt x="1134110" y="0"/>
                  </a:lnTo>
                </a:path>
                <a:path w="2748279" h="138429">
                  <a:moveTo>
                    <a:pt x="1144270" y="0"/>
                  </a:moveTo>
                  <a:lnTo>
                    <a:pt x="1174750" y="0"/>
                  </a:lnTo>
                </a:path>
                <a:path w="2748279" h="138429">
                  <a:moveTo>
                    <a:pt x="1184910" y="0"/>
                  </a:moveTo>
                  <a:lnTo>
                    <a:pt x="1215390" y="0"/>
                  </a:lnTo>
                </a:path>
                <a:path w="2748279" h="138429">
                  <a:moveTo>
                    <a:pt x="1225550" y="0"/>
                  </a:moveTo>
                  <a:lnTo>
                    <a:pt x="1256030" y="0"/>
                  </a:lnTo>
                </a:path>
                <a:path w="2748279" h="138429">
                  <a:moveTo>
                    <a:pt x="1266190" y="0"/>
                  </a:moveTo>
                  <a:lnTo>
                    <a:pt x="1295400" y="0"/>
                  </a:lnTo>
                </a:path>
                <a:path w="2748279" h="138429">
                  <a:moveTo>
                    <a:pt x="1305560" y="0"/>
                  </a:moveTo>
                  <a:lnTo>
                    <a:pt x="1336040" y="0"/>
                  </a:lnTo>
                </a:path>
                <a:path w="2748279" h="138429">
                  <a:moveTo>
                    <a:pt x="1346200" y="0"/>
                  </a:moveTo>
                  <a:lnTo>
                    <a:pt x="1376680" y="0"/>
                  </a:lnTo>
                </a:path>
                <a:path w="2748279" h="138429">
                  <a:moveTo>
                    <a:pt x="1386840" y="0"/>
                  </a:moveTo>
                  <a:lnTo>
                    <a:pt x="1417320" y="0"/>
                  </a:lnTo>
                </a:path>
                <a:path w="2748279" h="138429">
                  <a:moveTo>
                    <a:pt x="1427480" y="0"/>
                  </a:moveTo>
                  <a:lnTo>
                    <a:pt x="1457960" y="0"/>
                  </a:lnTo>
                </a:path>
                <a:path w="2748279" h="138429">
                  <a:moveTo>
                    <a:pt x="1468120" y="0"/>
                  </a:moveTo>
                  <a:lnTo>
                    <a:pt x="1498600" y="0"/>
                  </a:lnTo>
                </a:path>
                <a:path w="2748279" h="138429">
                  <a:moveTo>
                    <a:pt x="1508760" y="0"/>
                  </a:moveTo>
                  <a:lnTo>
                    <a:pt x="1537970" y="0"/>
                  </a:lnTo>
                </a:path>
                <a:path w="2748279" h="138429">
                  <a:moveTo>
                    <a:pt x="1548130" y="0"/>
                  </a:moveTo>
                  <a:lnTo>
                    <a:pt x="1578610" y="0"/>
                  </a:lnTo>
                </a:path>
                <a:path w="2748279" h="138429">
                  <a:moveTo>
                    <a:pt x="1588770" y="0"/>
                  </a:moveTo>
                  <a:lnTo>
                    <a:pt x="1619250" y="0"/>
                  </a:lnTo>
                </a:path>
                <a:path w="2748279" h="138429">
                  <a:moveTo>
                    <a:pt x="1629410" y="0"/>
                  </a:moveTo>
                  <a:lnTo>
                    <a:pt x="1659890" y="0"/>
                  </a:lnTo>
                </a:path>
                <a:path w="2748279" h="138429">
                  <a:moveTo>
                    <a:pt x="1670050" y="0"/>
                  </a:moveTo>
                  <a:lnTo>
                    <a:pt x="1700530" y="0"/>
                  </a:lnTo>
                </a:path>
                <a:path w="2748279" h="138429">
                  <a:moveTo>
                    <a:pt x="1710690" y="0"/>
                  </a:moveTo>
                  <a:lnTo>
                    <a:pt x="1741170" y="0"/>
                  </a:lnTo>
                </a:path>
                <a:path w="2748279" h="138429">
                  <a:moveTo>
                    <a:pt x="1751330" y="0"/>
                  </a:moveTo>
                  <a:lnTo>
                    <a:pt x="1781810" y="0"/>
                  </a:lnTo>
                </a:path>
                <a:path w="2748279" h="138429">
                  <a:moveTo>
                    <a:pt x="1790700" y="0"/>
                  </a:moveTo>
                  <a:lnTo>
                    <a:pt x="1822450" y="0"/>
                  </a:lnTo>
                </a:path>
                <a:path w="2748279" h="138429">
                  <a:moveTo>
                    <a:pt x="1831340" y="0"/>
                  </a:moveTo>
                  <a:lnTo>
                    <a:pt x="1861820" y="0"/>
                  </a:lnTo>
                </a:path>
                <a:path w="2748279" h="138429">
                  <a:moveTo>
                    <a:pt x="1871980" y="0"/>
                  </a:moveTo>
                  <a:lnTo>
                    <a:pt x="1902460" y="0"/>
                  </a:lnTo>
                </a:path>
                <a:path w="2748279" h="138429">
                  <a:moveTo>
                    <a:pt x="1912620" y="0"/>
                  </a:moveTo>
                  <a:lnTo>
                    <a:pt x="1943100" y="0"/>
                  </a:lnTo>
                </a:path>
                <a:path w="2748279" h="138429">
                  <a:moveTo>
                    <a:pt x="1953260" y="0"/>
                  </a:moveTo>
                  <a:lnTo>
                    <a:pt x="1983740" y="0"/>
                  </a:lnTo>
                </a:path>
                <a:path w="2748279" h="138429">
                  <a:moveTo>
                    <a:pt x="1993900" y="0"/>
                  </a:moveTo>
                  <a:lnTo>
                    <a:pt x="2024380" y="0"/>
                  </a:lnTo>
                </a:path>
                <a:path w="2748279" h="138429">
                  <a:moveTo>
                    <a:pt x="2034540" y="0"/>
                  </a:moveTo>
                  <a:lnTo>
                    <a:pt x="2065020" y="0"/>
                  </a:lnTo>
                </a:path>
                <a:path w="2748279" h="138429">
                  <a:moveTo>
                    <a:pt x="2075180" y="0"/>
                  </a:moveTo>
                  <a:lnTo>
                    <a:pt x="2104390" y="0"/>
                  </a:lnTo>
                </a:path>
                <a:path w="2748279" h="138429">
                  <a:moveTo>
                    <a:pt x="2114550" y="0"/>
                  </a:moveTo>
                  <a:lnTo>
                    <a:pt x="2145030" y="0"/>
                  </a:lnTo>
                </a:path>
                <a:path w="2748279" h="138429">
                  <a:moveTo>
                    <a:pt x="2155190" y="0"/>
                  </a:moveTo>
                  <a:lnTo>
                    <a:pt x="2185670" y="0"/>
                  </a:lnTo>
                </a:path>
                <a:path w="2748279" h="138429">
                  <a:moveTo>
                    <a:pt x="2195830" y="0"/>
                  </a:moveTo>
                  <a:lnTo>
                    <a:pt x="2226310" y="0"/>
                  </a:lnTo>
                </a:path>
                <a:path w="2748279" h="138429">
                  <a:moveTo>
                    <a:pt x="2236470" y="0"/>
                  </a:moveTo>
                  <a:lnTo>
                    <a:pt x="2266950" y="0"/>
                  </a:lnTo>
                </a:path>
                <a:path w="2748279" h="138429">
                  <a:moveTo>
                    <a:pt x="2277110" y="0"/>
                  </a:moveTo>
                  <a:lnTo>
                    <a:pt x="2307590" y="0"/>
                  </a:lnTo>
                </a:path>
                <a:path w="2748279" h="138429">
                  <a:moveTo>
                    <a:pt x="2317750" y="0"/>
                  </a:moveTo>
                  <a:lnTo>
                    <a:pt x="2346960" y="0"/>
                  </a:lnTo>
                </a:path>
                <a:path w="2748279" h="138429">
                  <a:moveTo>
                    <a:pt x="2358390" y="0"/>
                  </a:moveTo>
                  <a:lnTo>
                    <a:pt x="2387600" y="0"/>
                  </a:lnTo>
                </a:path>
                <a:path w="2748279" h="138429">
                  <a:moveTo>
                    <a:pt x="2397760" y="0"/>
                  </a:moveTo>
                  <a:lnTo>
                    <a:pt x="2428240" y="0"/>
                  </a:lnTo>
                </a:path>
                <a:path w="2748279" h="138429">
                  <a:moveTo>
                    <a:pt x="2438400" y="0"/>
                  </a:moveTo>
                  <a:lnTo>
                    <a:pt x="2468880" y="0"/>
                  </a:lnTo>
                </a:path>
                <a:path w="2748279" h="138429">
                  <a:moveTo>
                    <a:pt x="2479040" y="0"/>
                  </a:moveTo>
                  <a:lnTo>
                    <a:pt x="2509520" y="0"/>
                  </a:lnTo>
                </a:path>
                <a:path w="2748279" h="138429">
                  <a:moveTo>
                    <a:pt x="2519680" y="0"/>
                  </a:moveTo>
                  <a:lnTo>
                    <a:pt x="2550160" y="0"/>
                  </a:lnTo>
                </a:path>
                <a:path w="2748279" h="138429">
                  <a:moveTo>
                    <a:pt x="2560320" y="0"/>
                  </a:moveTo>
                  <a:lnTo>
                    <a:pt x="2590800" y="0"/>
                  </a:lnTo>
                </a:path>
                <a:path w="2748279" h="138429">
                  <a:moveTo>
                    <a:pt x="2600960" y="0"/>
                  </a:moveTo>
                  <a:lnTo>
                    <a:pt x="2626360" y="0"/>
                  </a:lnTo>
                  <a:lnTo>
                    <a:pt x="2630170" y="0"/>
                  </a:lnTo>
                </a:path>
                <a:path w="2748279" h="138429">
                  <a:moveTo>
                    <a:pt x="2640330" y="1269"/>
                  </a:moveTo>
                  <a:lnTo>
                    <a:pt x="2645410" y="1269"/>
                  </a:lnTo>
                  <a:lnTo>
                    <a:pt x="2651760" y="2539"/>
                  </a:lnTo>
                  <a:lnTo>
                    <a:pt x="2656840" y="5079"/>
                  </a:lnTo>
                  <a:lnTo>
                    <a:pt x="2663190" y="6349"/>
                  </a:lnTo>
                  <a:lnTo>
                    <a:pt x="2669540" y="7619"/>
                  </a:lnTo>
                  <a:lnTo>
                    <a:pt x="2670810" y="8889"/>
                  </a:lnTo>
                </a:path>
                <a:path w="2748279" h="138429">
                  <a:moveTo>
                    <a:pt x="2679700" y="12699"/>
                  </a:moveTo>
                  <a:lnTo>
                    <a:pt x="2680970" y="13969"/>
                  </a:lnTo>
                  <a:lnTo>
                    <a:pt x="2687320" y="16509"/>
                  </a:lnTo>
                  <a:lnTo>
                    <a:pt x="2692400" y="20319"/>
                  </a:lnTo>
                  <a:lnTo>
                    <a:pt x="2697480" y="24129"/>
                  </a:lnTo>
                  <a:lnTo>
                    <a:pt x="2702560" y="27939"/>
                  </a:lnTo>
                  <a:lnTo>
                    <a:pt x="2705100" y="29209"/>
                  </a:lnTo>
                </a:path>
                <a:path w="2748279" h="138429">
                  <a:moveTo>
                    <a:pt x="2712720" y="35559"/>
                  </a:moveTo>
                  <a:lnTo>
                    <a:pt x="2716530" y="40639"/>
                  </a:lnTo>
                  <a:lnTo>
                    <a:pt x="2720340" y="45719"/>
                  </a:lnTo>
                  <a:lnTo>
                    <a:pt x="2724150" y="50799"/>
                  </a:lnTo>
                  <a:lnTo>
                    <a:pt x="2727960" y="55879"/>
                  </a:lnTo>
                  <a:lnTo>
                    <a:pt x="2730500" y="59689"/>
                  </a:lnTo>
                </a:path>
                <a:path w="2748279" h="138429">
                  <a:moveTo>
                    <a:pt x="2735580" y="68579"/>
                  </a:moveTo>
                  <a:lnTo>
                    <a:pt x="2736850" y="72389"/>
                  </a:lnTo>
                  <a:lnTo>
                    <a:pt x="2739390" y="78739"/>
                  </a:lnTo>
                  <a:lnTo>
                    <a:pt x="2741930" y="85089"/>
                  </a:lnTo>
                  <a:lnTo>
                    <a:pt x="2743200" y="90169"/>
                  </a:lnTo>
                  <a:lnTo>
                    <a:pt x="2745740" y="96519"/>
                  </a:lnTo>
                  <a:lnTo>
                    <a:pt x="2745740" y="97789"/>
                  </a:lnTo>
                </a:path>
                <a:path w="2748279" h="138429">
                  <a:moveTo>
                    <a:pt x="2747010" y="107949"/>
                  </a:moveTo>
                  <a:lnTo>
                    <a:pt x="2747010" y="109219"/>
                  </a:lnTo>
                  <a:lnTo>
                    <a:pt x="2748280" y="115569"/>
                  </a:lnTo>
                  <a:lnTo>
                    <a:pt x="2748280" y="121919"/>
                  </a:lnTo>
                  <a:lnTo>
                    <a:pt x="2748280" y="138429"/>
                  </a:lnTo>
                </a:path>
              </a:pathLst>
            </a:custGeom>
            <a:ln w="19048">
              <a:solidFill>
                <a:srgbClr val="008582"/>
              </a:solidFill>
            </a:ln>
          </p:spPr>
          <p:txBody>
            <a:bodyPr wrap="square" lIns="0" tIns="0" rIns="0" bIns="0" rtlCol="0"/>
            <a:lstStyle/>
            <a:p>
              <a:endParaRPr/>
            </a:p>
          </p:txBody>
        </p:sp>
        <p:sp>
          <p:nvSpPr>
            <p:cNvPr id="130" name="object 49">
              <a:extLst>
                <a:ext uri="{FF2B5EF4-FFF2-40B4-BE49-F238E27FC236}">
                  <a16:creationId xmlns:a16="http://schemas.microsoft.com/office/drawing/2014/main" id="{117F3255-0669-4D4E-984D-6D6E8E53F28A}"/>
                </a:ext>
              </a:extLst>
            </p:cNvPr>
            <p:cNvSpPr/>
            <p:nvPr/>
          </p:nvSpPr>
          <p:spPr>
            <a:xfrm>
              <a:off x="6064885" y="4532630"/>
              <a:ext cx="19050" cy="81280"/>
            </a:xfrm>
            <a:custGeom>
              <a:avLst/>
              <a:gdLst/>
              <a:ahLst/>
              <a:cxnLst/>
              <a:rect l="l" t="t" r="r" b="b"/>
              <a:pathLst>
                <a:path w="19050" h="81279">
                  <a:moveTo>
                    <a:pt x="0" y="0"/>
                  </a:moveTo>
                  <a:lnTo>
                    <a:pt x="19048" y="0"/>
                  </a:lnTo>
                </a:path>
                <a:path w="19050" h="81279">
                  <a:moveTo>
                    <a:pt x="0" y="40640"/>
                  </a:moveTo>
                  <a:lnTo>
                    <a:pt x="19048" y="40640"/>
                  </a:lnTo>
                </a:path>
                <a:path w="19050" h="81279">
                  <a:moveTo>
                    <a:pt x="0" y="81280"/>
                  </a:moveTo>
                  <a:lnTo>
                    <a:pt x="19048" y="81280"/>
                  </a:lnTo>
                </a:path>
              </a:pathLst>
            </a:custGeom>
            <a:ln w="30480">
              <a:solidFill>
                <a:srgbClr val="008582"/>
              </a:solidFill>
            </a:ln>
          </p:spPr>
          <p:txBody>
            <a:bodyPr wrap="square" lIns="0" tIns="0" rIns="0" bIns="0" rtlCol="0"/>
            <a:lstStyle/>
            <a:p>
              <a:endParaRPr/>
            </a:p>
          </p:txBody>
        </p:sp>
        <p:sp>
          <p:nvSpPr>
            <p:cNvPr id="131" name="object 50">
              <a:extLst>
                <a:ext uri="{FF2B5EF4-FFF2-40B4-BE49-F238E27FC236}">
                  <a16:creationId xmlns:a16="http://schemas.microsoft.com/office/drawing/2014/main" id="{AD2A5296-E11E-49C8-B618-463A35265B11}"/>
                </a:ext>
              </a:extLst>
            </p:cNvPr>
            <p:cNvSpPr/>
            <p:nvPr/>
          </p:nvSpPr>
          <p:spPr>
            <a:xfrm>
              <a:off x="6074409" y="4639310"/>
              <a:ext cx="0" cy="30480"/>
            </a:xfrm>
            <a:custGeom>
              <a:avLst/>
              <a:gdLst/>
              <a:ahLst/>
              <a:cxnLst/>
              <a:rect l="l" t="t" r="r" b="b"/>
              <a:pathLst>
                <a:path h="30479">
                  <a:moveTo>
                    <a:pt x="-9524" y="15239"/>
                  </a:moveTo>
                  <a:lnTo>
                    <a:pt x="9524" y="15239"/>
                  </a:lnTo>
                </a:path>
              </a:pathLst>
            </a:custGeom>
            <a:ln w="30479">
              <a:solidFill>
                <a:srgbClr val="008582"/>
              </a:solidFill>
            </a:ln>
          </p:spPr>
          <p:txBody>
            <a:bodyPr wrap="square" lIns="0" tIns="0" rIns="0" bIns="0" rtlCol="0"/>
            <a:lstStyle/>
            <a:p>
              <a:endParaRPr/>
            </a:p>
          </p:txBody>
        </p:sp>
        <p:sp>
          <p:nvSpPr>
            <p:cNvPr id="132" name="object 51">
              <a:extLst>
                <a:ext uri="{FF2B5EF4-FFF2-40B4-BE49-F238E27FC236}">
                  <a16:creationId xmlns:a16="http://schemas.microsoft.com/office/drawing/2014/main" id="{83BE2FB2-350C-4F66-BA51-D86DE488124A}"/>
                </a:ext>
              </a:extLst>
            </p:cNvPr>
            <p:cNvSpPr/>
            <p:nvPr/>
          </p:nvSpPr>
          <p:spPr>
            <a:xfrm>
              <a:off x="6064885" y="4695190"/>
              <a:ext cx="19050" cy="40640"/>
            </a:xfrm>
            <a:custGeom>
              <a:avLst/>
              <a:gdLst/>
              <a:ahLst/>
              <a:cxnLst/>
              <a:rect l="l" t="t" r="r" b="b"/>
              <a:pathLst>
                <a:path w="19050" h="40639">
                  <a:moveTo>
                    <a:pt x="0" y="0"/>
                  </a:moveTo>
                  <a:lnTo>
                    <a:pt x="19048" y="0"/>
                  </a:lnTo>
                </a:path>
                <a:path w="19050" h="40639">
                  <a:moveTo>
                    <a:pt x="0" y="40639"/>
                  </a:moveTo>
                  <a:lnTo>
                    <a:pt x="19048" y="40639"/>
                  </a:lnTo>
                </a:path>
              </a:pathLst>
            </a:custGeom>
            <a:ln w="30480">
              <a:solidFill>
                <a:srgbClr val="008582"/>
              </a:solidFill>
            </a:ln>
          </p:spPr>
          <p:txBody>
            <a:bodyPr wrap="square" lIns="0" tIns="0" rIns="0" bIns="0" rtlCol="0"/>
            <a:lstStyle/>
            <a:p>
              <a:endParaRPr/>
            </a:p>
          </p:txBody>
        </p:sp>
        <p:sp>
          <p:nvSpPr>
            <p:cNvPr id="133" name="object 52">
              <a:extLst>
                <a:ext uri="{FF2B5EF4-FFF2-40B4-BE49-F238E27FC236}">
                  <a16:creationId xmlns:a16="http://schemas.microsoft.com/office/drawing/2014/main" id="{3DE69CAC-3691-4E8C-9FF7-F0ECC9E14B9C}"/>
                </a:ext>
              </a:extLst>
            </p:cNvPr>
            <p:cNvSpPr/>
            <p:nvPr/>
          </p:nvSpPr>
          <p:spPr>
            <a:xfrm>
              <a:off x="6074409" y="4761230"/>
              <a:ext cx="0" cy="29209"/>
            </a:xfrm>
            <a:custGeom>
              <a:avLst/>
              <a:gdLst/>
              <a:ahLst/>
              <a:cxnLst/>
              <a:rect l="l" t="t" r="r" b="b"/>
              <a:pathLst>
                <a:path h="29210">
                  <a:moveTo>
                    <a:pt x="-9524" y="14605"/>
                  </a:moveTo>
                  <a:lnTo>
                    <a:pt x="9524" y="14605"/>
                  </a:lnTo>
                </a:path>
              </a:pathLst>
            </a:custGeom>
            <a:ln w="29209">
              <a:solidFill>
                <a:srgbClr val="008582"/>
              </a:solidFill>
            </a:ln>
          </p:spPr>
          <p:txBody>
            <a:bodyPr wrap="square" lIns="0" tIns="0" rIns="0" bIns="0" rtlCol="0"/>
            <a:lstStyle/>
            <a:p>
              <a:endParaRPr/>
            </a:p>
          </p:txBody>
        </p:sp>
        <p:sp>
          <p:nvSpPr>
            <p:cNvPr id="134" name="object 53">
              <a:extLst>
                <a:ext uri="{FF2B5EF4-FFF2-40B4-BE49-F238E27FC236}">
                  <a16:creationId xmlns:a16="http://schemas.microsoft.com/office/drawing/2014/main" id="{C1EB9393-4B14-4872-8F14-4E69E232E80A}"/>
                </a:ext>
              </a:extLst>
            </p:cNvPr>
            <p:cNvSpPr/>
            <p:nvPr/>
          </p:nvSpPr>
          <p:spPr>
            <a:xfrm>
              <a:off x="6064885" y="4815840"/>
              <a:ext cx="19050" cy="121920"/>
            </a:xfrm>
            <a:custGeom>
              <a:avLst/>
              <a:gdLst/>
              <a:ahLst/>
              <a:cxnLst/>
              <a:rect l="l" t="t" r="r" b="b"/>
              <a:pathLst>
                <a:path w="19050" h="121920">
                  <a:moveTo>
                    <a:pt x="0" y="0"/>
                  </a:moveTo>
                  <a:lnTo>
                    <a:pt x="19048" y="0"/>
                  </a:lnTo>
                </a:path>
                <a:path w="19050" h="121920">
                  <a:moveTo>
                    <a:pt x="0" y="40639"/>
                  </a:moveTo>
                  <a:lnTo>
                    <a:pt x="19048" y="40639"/>
                  </a:lnTo>
                </a:path>
                <a:path w="19050" h="121920">
                  <a:moveTo>
                    <a:pt x="0" y="81280"/>
                  </a:moveTo>
                  <a:lnTo>
                    <a:pt x="19048" y="81280"/>
                  </a:lnTo>
                </a:path>
                <a:path w="19050" h="121920">
                  <a:moveTo>
                    <a:pt x="0" y="121920"/>
                  </a:moveTo>
                  <a:lnTo>
                    <a:pt x="19048" y="121920"/>
                  </a:lnTo>
                </a:path>
              </a:pathLst>
            </a:custGeom>
            <a:ln w="30480">
              <a:solidFill>
                <a:srgbClr val="008582"/>
              </a:solidFill>
            </a:ln>
          </p:spPr>
          <p:txBody>
            <a:bodyPr wrap="square" lIns="0" tIns="0" rIns="0" bIns="0" rtlCol="0"/>
            <a:lstStyle/>
            <a:p>
              <a:endParaRPr/>
            </a:p>
          </p:txBody>
        </p:sp>
        <p:sp>
          <p:nvSpPr>
            <p:cNvPr id="135" name="object 54">
              <a:extLst>
                <a:ext uri="{FF2B5EF4-FFF2-40B4-BE49-F238E27FC236}">
                  <a16:creationId xmlns:a16="http://schemas.microsoft.com/office/drawing/2014/main" id="{3DD5E89F-09F5-4A53-A72B-649DBF65A276}"/>
                </a:ext>
              </a:extLst>
            </p:cNvPr>
            <p:cNvSpPr/>
            <p:nvPr/>
          </p:nvSpPr>
          <p:spPr>
            <a:xfrm>
              <a:off x="3326129" y="4963160"/>
              <a:ext cx="2748280" cy="138430"/>
            </a:xfrm>
            <a:custGeom>
              <a:avLst/>
              <a:gdLst/>
              <a:ahLst/>
              <a:cxnLst/>
              <a:rect l="l" t="t" r="r" b="b"/>
              <a:pathLst>
                <a:path w="2748279" h="138429">
                  <a:moveTo>
                    <a:pt x="2748280" y="0"/>
                  </a:moveTo>
                  <a:lnTo>
                    <a:pt x="2748280" y="16509"/>
                  </a:lnTo>
                  <a:lnTo>
                    <a:pt x="2748280" y="22859"/>
                  </a:lnTo>
                  <a:lnTo>
                    <a:pt x="2747010" y="29209"/>
                  </a:lnTo>
                </a:path>
                <a:path w="2748279" h="138429">
                  <a:moveTo>
                    <a:pt x="2745740" y="39369"/>
                  </a:moveTo>
                  <a:lnTo>
                    <a:pt x="2745740" y="41909"/>
                  </a:lnTo>
                  <a:lnTo>
                    <a:pt x="2743200" y="48259"/>
                  </a:lnTo>
                  <a:lnTo>
                    <a:pt x="2741930" y="53339"/>
                  </a:lnTo>
                  <a:lnTo>
                    <a:pt x="2739390" y="59689"/>
                  </a:lnTo>
                  <a:lnTo>
                    <a:pt x="2736850" y="66039"/>
                  </a:lnTo>
                  <a:lnTo>
                    <a:pt x="2735580" y="68579"/>
                  </a:lnTo>
                </a:path>
                <a:path w="2748279" h="138429">
                  <a:moveTo>
                    <a:pt x="2731770" y="77469"/>
                  </a:moveTo>
                  <a:lnTo>
                    <a:pt x="2727960" y="82550"/>
                  </a:lnTo>
                  <a:lnTo>
                    <a:pt x="2724150" y="87629"/>
                  </a:lnTo>
                  <a:lnTo>
                    <a:pt x="2720340" y="92709"/>
                  </a:lnTo>
                  <a:lnTo>
                    <a:pt x="2716530" y="97789"/>
                  </a:lnTo>
                  <a:lnTo>
                    <a:pt x="2712720" y="101600"/>
                  </a:lnTo>
                </a:path>
                <a:path w="2748279" h="138429">
                  <a:moveTo>
                    <a:pt x="2705100" y="107950"/>
                  </a:moveTo>
                  <a:lnTo>
                    <a:pt x="2702560" y="110489"/>
                  </a:lnTo>
                  <a:lnTo>
                    <a:pt x="2697480" y="114300"/>
                  </a:lnTo>
                  <a:lnTo>
                    <a:pt x="2692400" y="118109"/>
                  </a:lnTo>
                  <a:lnTo>
                    <a:pt x="2687320" y="121919"/>
                  </a:lnTo>
                  <a:lnTo>
                    <a:pt x="2680970" y="124459"/>
                  </a:lnTo>
                </a:path>
                <a:path w="2748279" h="138429">
                  <a:moveTo>
                    <a:pt x="2672080" y="129539"/>
                  </a:moveTo>
                  <a:lnTo>
                    <a:pt x="2669540" y="129539"/>
                  </a:lnTo>
                  <a:lnTo>
                    <a:pt x="2664460" y="132079"/>
                  </a:lnTo>
                  <a:lnTo>
                    <a:pt x="2658110" y="133350"/>
                  </a:lnTo>
                  <a:lnTo>
                    <a:pt x="2651760" y="134619"/>
                  </a:lnTo>
                  <a:lnTo>
                    <a:pt x="2645410" y="137159"/>
                  </a:lnTo>
                  <a:lnTo>
                    <a:pt x="2641600" y="137159"/>
                  </a:lnTo>
                </a:path>
                <a:path w="2748279" h="138429">
                  <a:moveTo>
                    <a:pt x="2631440" y="137159"/>
                  </a:moveTo>
                  <a:lnTo>
                    <a:pt x="2626360" y="138429"/>
                  </a:lnTo>
                  <a:lnTo>
                    <a:pt x="2602230" y="138429"/>
                  </a:lnTo>
                </a:path>
                <a:path w="2748279" h="138429">
                  <a:moveTo>
                    <a:pt x="2592070" y="138429"/>
                  </a:moveTo>
                  <a:lnTo>
                    <a:pt x="2561590" y="138429"/>
                  </a:lnTo>
                </a:path>
                <a:path w="2748279" h="138429">
                  <a:moveTo>
                    <a:pt x="2551430" y="138429"/>
                  </a:moveTo>
                  <a:lnTo>
                    <a:pt x="2520950" y="138429"/>
                  </a:lnTo>
                </a:path>
                <a:path w="2748279" h="138429">
                  <a:moveTo>
                    <a:pt x="2510790" y="138429"/>
                  </a:moveTo>
                  <a:lnTo>
                    <a:pt x="2480310" y="138429"/>
                  </a:lnTo>
                </a:path>
                <a:path w="2748279" h="138429">
                  <a:moveTo>
                    <a:pt x="2470150" y="138429"/>
                  </a:moveTo>
                  <a:lnTo>
                    <a:pt x="2439670" y="138429"/>
                  </a:lnTo>
                </a:path>
                <a:path w="2748279" h="138429">
                  <a:moveTo>
                    <a:pt x="2429510" y="138429"/>
                  </a:moveTo>
                  <a:lnTo>
                    <a:pt x="2399030" y="138429"/>
                  </a:lnTo>
                </a:path>
                <a:path w="2748279" h="138429">
                  <a:moveTo>
                    <a:pt x="2388870" y="138429"/>
                  </a:moveTo>
                  <a:lnTo>
                    <a:pt x="2358390" y="138429"/>
                  </a:lnTo>
                </a:path>
                <a:path w="2748279" h="138429">
                  <a:moveTo>
                    <a:pt x="2349500" y="138429"/>
                  </a:moveTo>
                  <a:lnTo>
                    <a:pt x="2319020" y="138429"/>
                  </a:lnTo>
                </a:path>
                <a:path w="2748279" h="138429">
                  <a:moveTo>
                    <a:pt x="2308860" y="138429"/>
                  </a:moveTo>
                  <a:lnTo>
                    <a:pt x="2278380" y="138429"/>
                  </a:lnTo>
                </a:path>
                <a:path w="2748279" h="138429">
                  <a:moveTo>
                    <a:pt x="2268220" y="138429"/>
                  </a:moveTo>
                  <a:lnTo>
                    <a:pt x="2237740" y="138429"/>
                  </a:lnTo>
                </a:path>
                <a:path w="2748279" h="138429">
                  <a:moveTo>
                    <a:pt x="2227580" y="138429"/>
                  </a:moveTo>
                  <a:lnTo>
                    <a:pt x="2197100" y="138429"/>
                  </a:lnTo>
                </a:path>
                <a:path w="2748279" h="138429">
                  <a:moveTo>
                    <a:pt x="2186940" y="138429"/>
                  </a:moveTo>
                  <a:lnTo>
                    <a:pt x="2156460" y="138429"/>
                  </a:lnTo>
                </a:path>
                <a:path w="2748279" h="138429">
                  <a:moveTo>
                    <a:pt x="2146300" y="138429"/>
                  </a:moveTo>
                  <a:lnTo>
                    <a:pt x="2115820" y="138429"/>
                  </a:lnTo>
                </a:path>
                <a:path w="2748279" h="138429">
                  <a:moveTo>
                    <a:pt x="2105660" y="138429"/>
                  </a:moveTo>
                  <a:lnTo>
                    <a:pt x="2075180" y="138429"/>
                  </a:lnTo>
                </a:path>
                <a:path w="2748279" h="138429">
                  <a:moveTo>
                    <a:pt x="2065020" y="138429"/>
                  </a:moveTo>
                  <a:lnTo>
                    <a:pt x="2035810" y="138429"/>
                  </a:lnTo>
                </a:path>
                <a:path w="2748279" h="138429">
                  <a:moveTo>
                    <a:pt x="2025650" y="138429"/>
                  </a:moveTo>
                  <a:lnTo>
                    <a:pt x="1995170" y="138429"/>
                  </a:lnTo>
                </a:path>
                <a:path w="2748279" h="138429">
                  <a:moveTo>
                    <a:pt x="1985010" y="138429"/>
                  </a:moveTo>
                  <a:lnTo>
                    <a:pt x="1954530" y="138429"/>
                  </a:lnTo>
                </a:path>
                <a:path w="2748279" h="138429">
                  <a:moveTo>
                    <a:pt x="1944370" y="138429"/>
                  </a:moveTo>
                  <a:lnTo>
                    <a:pt x="1913890" y="138429"/>
                  </a:lnTo>
                </a:path>
                <a:path w="2748279" h="138429">
                  <a:moveTo>
                    <a:pt x="1903730" y="138429"/>
                  </a:moveTo>
                  <a:lnTo>
                    <a:pt x="1873250" y="138429"/>
                  </a:lnTo>
                </a:path>
                <a:path w="2748279" h="138429">
                  <a:moveTo>
                    <a:pt x="1863090" y="138429"/>
                  </a:moveTo>
                  <a:lnTo>
                    <a:pt x="1832610" y="138429"/>
                  </a:lnTo>
                </a:path>
                <a:path w="2748279" h="138429">
                  <a:moveTo>
                    <a:pt x="1822450" y="138429"/>
                  </a:moveTo>
                  <a:lnTo>
                    <a:pt x="1793240" y="138429"/>
                  </a:lnTo>
                </a:path>
                <a:path w="2748279" h="138429">
                  <a:moveTo>
                    <a:pt x="1783080" y="138429"/>
                  </a:moveTo>
                  <a:lnTo>
                    <a:pt x="1752600" y="138429"/>
                  </a:lnTo>
                </a:path>
                <a:path w="2748279" h="138429">
                  <a:moveTo>
                    <a:pt x="1742440" y="138429"/>
                  </a:moveTo>
                  <a:lnTo>
                    <a:pt x="1711960" y="138429"/>
                  </a:lnTo>
                </a:path>
                <a:path w="2748279" h="138429">
                  <a:moveTo>
                    <a:pt x="1701800" y="138429"/>
                  </a:moveTo>
                  <a:lnTo>
                    <a:pt x="1671320" y="138429"/>
                  </a:lnTo>
                </a:path>
                <a:path w="2748279" h="138429">
                  <a:moveTo>
                    <a:pt x="1661160" y="138429"/>
                  </a:moveTo>
                  <a:lnTo>
                    <a:pt x="1630680" y="138429"/>
                  </a:lnTo>
                </a:path>
                <a:path w="2748279" h="138429">
                  <a:moveTo>
                    <a:pt x="1620520" y="138429"/>
                  </a:moveTo>
                  <a:lnTo>
                    <a:pt x="1590040" y="138429"/>
                  </a:lnTo>
                </a:path>
                <a:path w="2748279" h="138429">
                  <a:moveTo>
                    <a:pt x="1579880" y="138429"/>
                  </a:moveTo>
                  <a:lnTo>
                    <a:pt x="1550670" y="138429"/>
                  </a:lnTo>
                </a:path>
                <a:path w="2748279" h="138429">
                  <a:moveTo>
                    <a:pt x="1540510" y="138429"/>
                  </a:moveTo>
                  <a:lnTo>
                    <a:pt x="1508760" y="138429"/>
                  </a:lnTo>
                </a:path>
                <a:path w="2748279" h="138429">
                  <a:moveTo>
                    <a:pt x="1499870" y="138429"/>
                  </a:moveTo>
                  <a:lnTo>
                    <a:pt x="1469390" y="138429"/>
                  </a:lnTo>
                </a:path>
                <a:path w="2748279" h="138429">
                  <a:moveTo>
                    <a:pt x="1459230" y="138429"/>
                  </a:moveTo>
                  <a:lnTo>
                    <a:pt x="1428750" y="138429"/>
                  </a:lnTo>
                </a:path>
                <a:path w="2748279" h="138429">
                  <a:moveTo>
                    <a:pt x="1418590" y="138429"/>
                  </a:moveTo>
                  <a:lnTo>
                    <a:pt x="1388110" y="138429"/>
                  </a:lnTo>
                </a:path>
                <a:path w="2748279" h="138429">
                  <a:moveTo>
                    <a:pt x="1377950" y="138429"/>
                  </a:moveTo>
                  <a:lnTo>
                    <a:pt x="1347470" y="138429"/>
                  </a:lnTo>
                </a:path>
                <a:path w="2748279" h="138429">
                  <a:moveTo>
                    <a:pt x="1337310" y="138429"/>
                  </a:moveTo>
                  <a:lnTo>
                    <a:pt x="1306830" y="138429"/>
                  </a:lnTo>
                </a:path>
                <a:path w="2748279" h="138429">
                  <a:moveTo>
                    <a:pt x="1297940" y="138429"/>
                  </a:moveTo>
                  <a:lnTo>
                    <a:pt x="1266190" y="138429"/>
                  </a:lnTo>
                </a:path>
                <a:path w="2748279" h="138429">
                  <a:moveTo>
                    <a:pt x="1257300" y="138429"/>
                  </a:moveTo>
                  <a:lnTo>
                    <a:pt x="1226820" y="138429"/>
                  </a:lnTo>
                </a:path>
                <a:path w="2748279" h="138429">
                  <a:moveTo>
                    <a:pt x="1216660" y="138429"/>
                  </a:moveTo>
                  <a:lnTo>
                    <a:pt x="1186180" y="138429"/>
                  </a:lnTo>
                </a:path>
                <a:path w="2748279" h="138429">
                  <a:moveTo>
                    <a:pt x="1176020" y="138429"/>
                  </a:moveTo>
                  <a:lnTo>
                    <a:pt x="1145540" y="138429"/>
                  </a:lnTo>
                </a:path>
                <a:path w="2748279" h="138429">
                  <a:moveTo>
                    <a:pt x="1135380" y="138429"/>
                  </a:moveTo>
                  <a:lnTo>
                    <a:pt x="1104900" y="138429"/>
                  </a:lnTo>
                </a:path>
                <a:path w="2748279" h="138429">
                  <a:moveTo>
                    <a:pt x="1094740" y="138429"/>
                  </a:moveTo>
                  <a:lnTo>
                    <a:pt x="1064260" y="138429"/>
                  </a:lnTo>
                </a:path>
                <a:path w="2748279" h="138429">
                  <a:moveTo>
                    <a:pt x="1054100" y="138429"/>
                  </a:moveTo>
                  <a:lnTo>
                    <a:pt x="1023620" y="138429"/>
                  </a:lnTo>
                </a:path>
                <a:path w="2748279" h="138429">
                  <a:moveTo>
                    <a:pt x="1013460" y="138429"/>
                  </a:moveTo>
                  <a:lnTo>
                    <a:pt x="984250" y="138429"/>
                  </a:lnTo>
                </a:path>
                <a:path w="2748279" h="138429">
                  <a:moveTo>
                    <a:pt x="974090" y="138429"/>
                  </a:moveTo>
                  <a:lnTo>
                    <a:pt x="943610" y="138429"/>
                  </a:lnTo>
                </a:path>
                <a:path w="2748279" h="138429">
                  <a:moveTo>
                    <a:pt x="933450" y="138429"/>
                  </a:moveTo>
                  <a:lnTo>
                    <a:pt x="902970" y="138429"/>
                  </a:lnTo>
                </a:path>
                <a:path w="2748279" h="138429">
                  <a:moveTo>
                    <a:pt x="892810" y="138429"/>
                  </a:moveTo>
                  <a:lnTo>
                    <a:pt x="862330" y="138429"/>
                  </a:lnTo>
                </a:path>
                <a:path w="2748279" h="138429">
                  <a:moveTo>
                    <a:pt x="852170" y="138429"/>
                  </a:moveTo>
                  <a:lnTo>
                    <a:pt x="821690" y="138429"/>
                  </a:lnTo>
                </a:path>
                <a:path w="2748279" h="138429">
                  <a:moveTo>
                    <a:pt x="811530" y="138429"/>
                  </a:moveTo>
                  <a:lnTo>
                    <a:pt x="781050" y="138429"/>
                  </a:lnTo>
                </a:path>
                <a:path w="2748279" h="138429">
                  <a:moveTo>
                    <a:pt x="770890" y="138429"/>
                  </a:moveTo>
                  <a:lnTo>
                    <a:pt x="741680" y="138429"/>
                  </a:lnTo>
                </a:path>
                <a:path w="2748279" h="138429">
                  <a:moveTo>
                    <a:pt x="731520" y="138429"/>
                  </a:moveTo>
                  <a:lnTo>
                    <a:pt x="701040" y="138429"/>
                  </a:lnTo>
                </a:path>
                <a:path w="2748279" h="138429">
                  <a:moveTo>
                    <a:pt x="690880" y="138429"/>
                  </a:moveTo>
                  <a:lnTo>
                    <a:pt x="660400" y="138429"/>
                  </a:lnTo>
                </a:path>
                <a:path w="2748279" h="138429">
                  <a:moveTo>
                    <a:pt x="650240" y="138429"/>
                  </a:moveTo>
                  <a:lnTo>
                    <a:pt x="619760" y="138429"/>
                  </a:lnTo>
                </a:path>
                <a:path w="2748279" h="138429">
                  <a:moveTo>
                    <a:pt x="609600" y="138429"/>
                  </a:moveTo>
                  <a:lnTo>
                    <a:pt x="579120" y="138429"/>
                  </a:lnTo>
                </a:path>
                <a:path w="2748279" h="138429">
                  <a:moveTo>
                    <a:pt x="568960" y="138429"/>
                  </a:moveTo>
                  <a:lnTo>
                    <a:pt x="538480" y="138429"/>
                  </a:lnTo>
                </a:path>
                <a:path w="2748279" h="138429">
                  <a:moveTo>
                    <a:pt x="528320" y="138429"/>
                  </a:moveTo>
                  <a:lnTo>
                    <a:pt x="497840" y="138429"/>
                  </a:lnTo>
                </a:path>
                <a:path w="2748279" h="138429">
                  <a:moveTo>
                    <a:pt x="487680" y="138429"/>
                  </a:moveTo>
                  <a:lnTo>
                    <a:pt x="457200" y="138429"/>
                  </a:lnTo>
                </a:path>
                <a:path w="2748279" h="138429">
                  <a:moveTo>
                    <a:pt x="448310" y="138429"/>
                  </a:moveTo>
                  <a:lnTo>
                    <a:pt x="417830" y="138429"/>
                  </a:lnTo>
                </a:path>
                <a:path w="2748279" h="138429">
                  <a:moveTo>
                    <a:pt x="407670" y="138429"/>
                  </a:moveTo>
                  <a:lnTo>
                    <a:pt x="377190" y="138429"/>
                  </a:lnTo>
                </a:path>
                <a:path w="2748279" h="138429">
                  <a:moveTo>
                    <a:pt x="367030" y="138429"/>
                  </a:moveTo>
                  <a:lnTo>
                    <a:pt x="336550" y="138429"/>
                  </a:lnTo>
                </a:path>
                <a:path w="2748279" h="138429">
                  <a:moveTo>
                    <a:pt x="326390" y="138429"/>
                  </a:moveTo>
                  <a:lnTo>
                    <a:pt x="295910" y="138429"/>
                  </a:lnTo>
                </a:path>
                <a:path w="2748279" h="138429">
                  <a:moveTo>
                    <a:pt x="285750" y="138429"/>
                  </a:moveTo>
                  <a:lnTo>
                    <a:pt x="255270" y="138429"/>
                  </a:lnTo>
                </a:path>
                <a:path w="2748279" h="138429">
                  <a:moveTo>
                    <a:pt x="245110" y="138429"/>
                  </a:moveTo>
                  <a:lnTo>
                    <a:pt x="214630" y="138429"/>
                  </a:lnTo>
                </a:path>
                <a:path w="2748279" h="138429">
                  <a:moveTo>
                    <a:pt x="205740" y="138429"/>
                  </a:moveTo>
                  <a:lnTo>
                    <a:pt x="175260" y="138429"/>
                  </a:lnTo>
                </a:path>
                <a:path w="2748279" h="138429">
                  <a:moveTo>
                    <a:pt x="163830" y="138429"/>
                  </a:moveTo>
                  <a:lnTo>
                    <a:pt x="134620" y="138429"/>
                  </a:lnTo>
                </a:path>
                <a:path w="2748279" h="138429">
                  <a:moveTo>
                    <a:pt x="124460" y="138429"/>
                  </a:moveTo>
                  <a:lnTo>
                    <a:pt x="121920" y="138429"/>
                  </a:lnTo>
                  <a:lnTo>
                    <a:pt x="115570" y="138429"/>
                  </a:lnTo>
                  <a:lnTo>
                    <a:pt x="109220" y="137159"/>
                  </a:lnTo>
                  <a:lnTo>
                    <a:pt x="102870" y="137159"/>
                  </a:lnTo>
                  <a:lnTo>
                    <a:pt x="96520" y="135889"/>
                  </a:lnTo>
                  <a:lnTo>
                    <a:pt x="93980" y="134619"/>
                  </a:lnTo>
                </a:path>
                <a:path w="2748279" h="138429">
                  <a:moveTo>
                    <a:pt x="85090" y="132079"/>
                  </a:moveTo>
                  <a:lnTo>
                    <a:pt x="78740" y="129539"/>
                  </a:lnTo>
                  <a:lnTo>
                    <a:pt x="72390" y="127000"/>
                  </a:lnTo>
                  <a:lnTo>
                    <a:pt x="67310" y="124459"/>
                  </a:lnTo>
                  <a:lnTo>
                    <a:pt x="60960" y="121919"/>
                  </a:lnTo>
                  <a:lnTo>
                    <a:pt x="57150" y="119379"/>
                  </a:lnTo>
                </a:path>
                <a:path w="2748279" h="138429">
                  <a:moveTo>
                    <a:pt x="48260" y="113029"/>
                  </a:moveTo>
                  <a:lnTo>
                    <a:pt x="45720" y="110489"/>
                  </a:lnTo>
                  <a:lnTo>
                    <a:pt x="40640" y="106679"/>
                  </a:lnTo>
                  <a:lnTo>
                    <a:pt x="35560" y="102869"/>
                  </a:lnTo>
                  <a:lnTo>
                    <a:pt x="31750" y="97789"/>
                  </a:lnTo>
                  <a:lnTo>
                    <a:pt x="27940" y="92709"/>
                  </a:lnTo>
                  <a:lnTo>
                    <a:pt x="26670" y="92709"/>
                  </a:lnTo>
                </a:path>
                <a:path w="2748279" h="138429">
                  <a:moveTo>
                    <a:pt x="21590" y="83819"/>
                  </a:moveTo>
                  <a:lnTo>
                    <a:pt x="20320" y="82550"/>
                  </a:lnTo>
                  <a:lnTo>
                    <a:pt x="16510" y="77469"/>
                  </a:lnTo>
                  <a:lnTo>
                    <a:pt x="13970" y="72389"/>
                  </a:lnTo>
                  <a:lnTo>
                    <a:pt x="11430" y="66039"/>
                  </a:lnTo>
                  <a:lnTo>
                    <a:pt x="8890" y="59689"/>
                  </a:lnTo>
                  <a:lnTo>
                    <a:pt x="7620" y="57150"/>
                  </a:lnTo>
                </a:path>
                <a:path w="2748279" h="138429">
                  <a:moveTo>
                    <a:pt x="5080" y="48259"/>
                  </a:moveTo>
                  <a:lnTo>
                    <a:pt x="2540" y="41909"/>
                  </a:lnTo>
                  <a:lnTo>
                    <a:pt x="1270" y="35559"/>
                  </a:lnTo>
                  <a:lnTo>
                    <a:pt x="1270" y="29209"/>
                  </a:lnTo>
                  <a:lnTo>
                    <a:pt x="0" y="22859"/>
                  </a:lnTo>
                  <a:lnTo>
                    <a:pt x="0" y="17779"/>
                  </a:lnTo>
                </a:path>
              </a:pathLst>
            </a:custGeom>
            <a:ln w="19048">
              <a:solidFill>
                <a:srgbClr val="008582"/>
              </a:solidFill>
            </a:ln>
          </p:spPr>
          <p:txBody>
            <a:bodyPr wrap="square" lIns="0" tIns="0" rIns="0" bIns="0" rtlCol="0"/>
            <a:lstStyle/>
            <a:p>
              <a:endParaRPr/>
            </a:p>
          </p:txBody>
        </p:sp>
        <p:sp>
          <p:nvSpPr>
            <p:cNvPr id="136" name="object 55">
              <a:extLst>
                <a:ext uri="{FF2B5EF4-FFF2-40B4-BE49-F238E27FC236}">
                  <a16:creationId xmlns:a16="http://schemas.microsoft.com/office/drawing/2014/main" id="{ACBA9F54-B716-4A46-93A6-07137C3A5FD7}"/>
                </a:ext>
              </a:extLst>
            </p:cNvPr>
            <p:cNvSpPr/>
            <p:nvPr/>
          </p:nvSpPr>
          <p:spPr>
            <a:xfrm>
              <a:off x="3326129" y="4940300"/>
              <a:ext cx="0" cy="30480"/>
            </a:xfrm>
            <a:custGeom>
              <a:avLst/>
              <a:gdLst/>
              <a:ahLst/>
              <a:cxnLst/>
              <a:rect l="l" t="t" r="r" b="b"/>
              <a:pathLst>
                <a:path h="30479">
                  <a:moveTo>
                    <a:pt x="-9524" y="15239"/>
                  </a:moveTo>
                  <a:lnTo>
                    <a:pt x="9524" y="15239"/>
                  </a:lnTo>
                </a:path>
              </a:pathLst>
            </a:custGeom>
            <a:ln w="30480">
              <a:solidFill>
                <a:srgbClr val="008582"/>
              </a:solidFill>
            </a:ln>
          </p:spPr>
          <p:txBody>
            <a:bodyPr wrap="square" lIns="0" tIns="0" rIns="0" bIns="0" rtlCol="0"/>
            <a:lstStyle/>
            <a:p>
              <a:endParaRPr/>
            </a:p>
          </p:txBody>
        </p:sp>
        <p:sp>
          <p:nvSpPr>
            <p:cNvPr id="137" name="object 56">
              <a:extLst>
                <a:ext uri="{FF2B5EF4-FFF2-40B4-BE49-F238E27FC236}">
                  <a16:creationId xmlns:a16="http://schemas.microsoft.com/office/drawing/2014/main" id="{051AB33B-5E4B-4537-A139-D85274D8CFA5}"/>
                </a:ext>
              </a:extLst>
            </p:cNvPr>
            <p:cNvSpPr/>
            <p:nvPr/>
          </p:nvSpPr>
          <p:spPr>
            <a:xfrm>
              <a:off x="3326129" y="4900930"/>
              <a:ext cx="0" cy="29209"/>
            </a:xfrm>
            <a:custGeom>
              <a:avLst/>
              <a:gdLst/>
              <a:ahLst/>
              <a:cxnLst/>
              <a:rect l="l" t="t" r="r" b="b"/>
              <a:pathLst>
                <a:path h="29210">
                  <a:moveTo>
                    <a:pt x="-9524" y="14605"/>
                  </a:moveTo>
                  <a:lnTo>
                    <a:pt x="9524" y="14605"/>
                  </a:lnTo>
                </a:path>
              </a:pathLst>
            </a:custGeom>
            <a:ln w="29209">
              <a:solidFill>
                <a:srgbClr val="008582"/>
              </a:solidFill>
            </a:ln>
          </p:spPr>
          <p:txBody>
            <a:bodyPr wrap="square" lIns="0" tIns="0" rIns="0" bIns="0" rtlCol="0"/>
            <a:lstStyle/>
            <a:p>
              <a:endParaRPr/>
            </a:p>
          </p:txBody>
        </p:sp>
        <p:sp>
          <p:nvSpPr>
            <p:cNvPr id="138" name="object 57">
              <a:extLst>
                <a:ext uri="{FF2B5EF4-FFF2-40B4-BE49-F238E27FC236}">
                  <a16:creationId xmlns:a16="http://schemas.microsoft.com/office/drawing/2014/main" id="{A485BE5E-65BF-4EEC-ACBD-2F4BE0F83310}"/>
                </a:ext>
              </a:extLst>
            </p:cNvPr>
            <p:cNvSpPr/>
            <p:nvPr/>
          </p:nvSpPr>
          <p:spPr>
            <a:xfrm>
              <a:off x="3326129" y="4859020"/>
              <a:ext cx="0" cy="31750"/>
            </a:xfrm>
            <a:custGeom>
              <a:avLst/>
              <a:gdLst/>
              <a:ahLst/>
              <a:cxnLst/>
              <a:rect l="l" t="t" r="r" b="b"/>
              <a:pathLst>
                <a:path h="31750">
                  <a:moveTo>
                    <a:pt x="-9524" y="15874"/>
                  </a:moveTo>
                  <a:lnTo>
                    <a:pt x="9524" y="15874"/>
                  </a:lnTo>
                </a:path>
              </a:pathLst>
            </a:custGeom>
            <a:ln w="31750">
              <a:solidFill>
                <a:srgbClr val="008582"/>
              </a:solidFill>
            </a:ln>
          </p:spPr>
          <p:txBody>
            <a:bodyPr wrap="square" lIns="0" tIns="0" rIns="0" bIns="0" rtlCol="0"/>
            <a:lstStyle/>
            <a:p>
              <a:endParaRPr/>
            </a:p>
          </p:txBody>
        </p:sp>
        <p:sp>
          <p:nvSpPr>
            <p:cNvPr id="139" name="object 58">
              <a:extLst>
                <a:ext uri="{FF2B5EF4-FFF2-40B4-BE49-F238E27FC236}">
                  <a16:creationId xmlns:a16="http://schemas.microsoft.com/office/drawing/2014/main" id="{E8A58428-1F26-463B-B59B-D1F741993381}"/>
                </a:ext>
              </a:extLst>
            </p:cNvPr>
            <p:cNvSpPr/>
            <p:nvPr/>
          </p:nvSpPr>
          <p:spPr>
            <a:xfrm>
              <a:off x="3326129" y="4819650"/>
              <a:ext cx="0" cy="30480"/>
            </a:xfrm>
            <a:custGeom>
              <a:avLst/>
              <a:gdLst/>
              <a:ahLst/>
              <a:cxnLst/>
              <a:rect l="l" t="t" r="r" b="b"/>
              <a:pathLst>
                <a:path h="30479">
                  <a:moveTo>
                    <a:pt x="-9524" y="15239"/>
                  </a:moveTo>
                  <a:lnTo>
                    <a:pt x="9524" y="15239"/>
                  </a:lnTo>
                </a:path>
              </a:pathLst>
            </a:custGeom>
            <a:ln w="30480">
              <a:solidFill>
                <a:srgbClr val="008582"/>
              </a:solidFill>
            </a:ln>
          </p:spPr>
          <p:txBody>
            <a:bodyPr wrap="square" lIns="0" tIns="0" rIns="0" bIns="0" rtlCol="0"/>
            <a:lstStyle/>
            <a:p>
              <a:endParaRPr/>
            </a:p>
          </p:txBody>
        </p:sp>
        <p:sp>
          <p:nvSpPr>
            <p:cNvPr id="140" name="object 59">
              <a:extLst>
                <a:ext uri="{FF2B5EF4-FFF2-40B4-BE49-F238E27FC236}">
                  <a16:creationId xmlns:a16="http://schemas.microsoft.com/office/drawing/2014/main" id="{A312E2DC-EF22-4547-A78E-CD14EC0F2D83}"/>
                </a:ext>
              </a:extLst>
            </p:cNvPr>
            <p:cNvSpPr/>
            <p:nvPr/>
          </p:nvSpPr>
          <p:spPr>
            <a:xfrm>
              <a:off x="3326129" y="4779010"/>
              <a:ext cx="0" cy="30480"/>
            </a:xfrm>
            <a:custGeom>
              <a:avLst/>
              <a:gdLst/>
              <a:ahLst/>
              <a:cxnLst/>
              <a:rect l="l" t="t" r="r" b="b"/>
              <a:pathLst>
                <a:path h="30479">
                  <a:moveTo>
                    <a:pt x="-9524" y="15239"/>
                  </a:moveTo>
                  <a:lnTo>
                    <a:pt x="9524" y="15239"/>
                  </a:lnTo>
                </a:path>
              </a:pathLst>
            </a:custGeom>
            <a:ln w="30479">
              <a:solidFill>
                <a:srgbClr val="008582"/>
              </a:solidFill>
            </a:ln>
          </p:spPr>
          <p:txBody>
            <a:bodyPr wrap="square" lIns="0" tIns="0" rIns="0" bIns="0" rtlCol="0"/>
            <a:lstStyle/>
            <a:p>
              <a:endParaRPr/>
            </a:p>
          </p:txBody>
        </p:sp>
        <p:sp>
          <p:nvSpPr>
            <p:cNvPr id="141" name="object 60">
              <a:extLst>
                <a:ext uri="{FF2B5EF4-FFF2-40B4-BE49-F238E27FC236}">
                  <a16:creationId xmlns:a16="http://schemas.microsoft.com/office/drawing/2014/main" id="{10D28BF2-2D96-4D66-BD09-083176355A00}"/>
                </a:ext>
              </a:extLst>
            </p:cNvPr>
            <p:cNvSpPr/>
            <p:nvPr/>
          </p:nvSpPr>
          <p:spPr>
            <a:xfrm>
              <a:off x="3316605" y="4631690"/>
              <a:ext cx="19050" cy="121920"/>
            </a:xfrm>
            <a:custGeom>
              <a:avLst/>
              <a:gdLst/>
              <a:ahLst/>
              <a:cxnLst/>
              <a:rect l="l" t="t" r="r" b="b"/>
              <a:pathLst>
                <a:path w="19050" h="121920">
                  <a:moveTo>
                    <a:pt x="0" y="121920"/>
                  </a:moveTo>
                  <a:lnTo>
                    <a:pt x="19048" y="121920"/>
                  </a:lnTo>
                </a:path>
                <a:path w="19050" h="121920">
                  <a:moveTo>
                    <a:pt x="0" y="81280"/>
                  </a:moveTo>
                  <a:lnTo>
                    <a:pt x="19048" y="81280"/>
                  </a:lnTo>
                </a:path>
                <a:path w="19050" h="121920">
                  <a:moveTo>
                    <a:pt x="0" y="40639"/>
                  </a:moveTo>
                  <a:lnTo>
                    <a:pt x="19048" y="40639"/>
                  </a:lnTo>
                </a:path>
                <a:path w="19050" h="121920">
                  <a:moveTo>
                    <a:pt x="0" y="0"/>
                  </a:moveTo>
                  <a:lnTo>
                    <a:pt x="19048" y="0"/>
                  </a:lnTo>
                </a:path>
              </a:pathLst>
            </a:custGeom>
            <a:ln w="30480">
              <a:solidFill>
                <a:srgbClr val="008582"/>
              </a:solidFill>
            </a:ln>
          </p:spPr>
          <p:txBody>
            <a:bodyPr wrap="square" lIns="0" tIns="0" rIns="0" bIns="0" rtlCol="0"/>
            <a:lstStyle/>
            <a:p>
              <a:endParaRPr/>
            </a:p>
          </p:txBody>
        </p:sp>
        <p:sp>
          <p:nvSpPr>
            <p:cNvPr id="142" name="object 61">
              <a:extLst>
                <a:ext uri="{FF2B5EF4-FFF2-40B4-BE49-F238E27FC236}">
                  <a16:creationId xmlns:a16="http://schemas.microsoft.com/office/drawing/2014/main" id="{1154A1FA-FE30-4C2F-8957-0965DDB4946C}"/>
                </a:ext>
              </a:extLst>
            </p:cNvPr>
            <p:cNvSpPr/>
            <p:nvPr/>
          </p:nvSpPr>
          <p:spPr>
            <a:xfrm>
              <a:off x="3326129" y="4577080"/>
              <a:ext cx="0" cy="29209"/>
            </a:xfrm>
            <a:custGeom>
              <a:avLst/>
              <a:gdLst/>
              <a:ahLst/>
              <a:cxnLst/>
              <a:rect l="l" t="t" r="r" b="b"/>
              <a:pathLst>
                <a:path h="29210">
                  <a:moveTo>
                    <a:pt x="-9524" y="14605"/>
                  </a:moveTo>
                  <a:lnTo>
                    <a:pt x="9524" y="14605"/>
                  </a:lnTo>
                </a:path>
              </a:pathLst>
            </a:custGeom>
            <a:ln w="29209">
              <a:solidFill>
                <a:srgbClr val="008582"/>
              </a:solidFill>
            </a:ln>
          </p:spPr>
          <p:txBody>
            <a:bodyPr wrap="square" lIns="0" tIns="0" rIns="0" bIns="0" rtlCol="0"/>
            <a:lstStyle/>
            <a:p>
              <a:endParaRPr/>
            </a:p>
          </p:txBody>
        </p:sp>
        <p:sp>
          <p:nvSpPr>
            <p:cNvPr id="143" name="object 62">
              <a:extLst>
                <a:ext uri="{FF2B5EF4-FFF2-40B4-BE49-F238E27FC236}">
                  <a16:creationId xmlns:a16="http://schemas.microsoft.com/office/drawing/2014/main" id="{7A17C909-41E1-4DED-96FF-6790E8FB1D86}"/>
                </a:ext>
              </a:extLst>
            </p:cNvPr>
            <p:cNvSpPr/>
            <p:nvPr/>
          </p:nvSpPr>
          <p:spPr>
            <a:xfrm>
              <a:off x="3316605" y="4511040"/>
              <a:ext cx="19050" cy="40640"/>
            </a:xfrm>
            <a:custGeom>
              <a:avLst/>
              <a:gdLst/>
              <a:ahLst/>
              <a:cxnLst/>
              <a:rect l="l" t="t" r="r" b="b"/>
              <a:pathLst>
                <a:path w="19050" h="40639">
                  <a:moveTo>
                    <a:pt x="0" y="40639"/>
                  </a:moveTo>
                  <a:lnTo>
                    <a:pt x="19048" y="40639"/>
                  </a:lnTo>
                </a:path>
                <a:path w="19050" h="40639">
                  <a:moveTo>
                    <a:pt x="0" y="0"/>
                  </a:moveTo>
                  <a:lnTo>
                    <a:pt x="19048" y="0"/>
                  </a:lnTo>
                </a:path>
              </a:pathLst>
            </a:custGeom>
            <a:ln w="30480">
              <a:solidFill>
                <a:srgbClr val="008582"/>
              </a:solidFill>
            </a:ln>
          </p:spPr>
          <p:txBody>
            <a:bodyPr wrap="square" lIns="0" tIns="0" rIns="0" bIns="0" rtlCol="0"/>
            <a:lstStyle/>
            <a:p>
              <a:endParaRPr/>
            </a:p>
          </p:txBody>
        </p:sp>
      </p:grpSp>
      <p:sp>
        <p:nvSpPr>
          <p:cNvPr id="144" name="object 63">
            <a:extLst>
              <a:ext uri="{FF2B5EF4-FFF2-40B4-BE49-F238E27FC236}">
                <a16:creationId xmlns:a16="http://schemas.microsoft.com/office/drawing/2014/main" id="{5FD80C0C-D064-4A36-BDFB-92B7237D9CE1}"/>
              </a:ext>
            </a:extLst>
          </p:cNvPr>
          <p:cNvSpPr txBox="1"/>
          <p:nvPr/>
        </p:nvSpPr>
        <p:spPr>
          <a:xfrm>
            <a:off x="3063348" y="4765945"/>
            <a:ext cx="924560" cy="135935"/>
          </a:xfrm>
          <a:prstGeom prst="rect">
            <a:avLst/>
          </a:prstGeom>
        </p:spPr>
        <p:txBody>
          <a:bodyPr vert="horz" wrap="square" lIns="0" tIns="12700" rIns="0" bIns="0" rtlCol="0">
            <a:spAutoFit/>
          </a:bodyPr>
          <a:lstStyle/>
          <a:p>
            <a:pPr marL="12700">
              <a:lnSpc>
                <a:spcPct val="100000"/>
              </a:lnSpc>
              <a:spcBef>
                <a:spcPts val="100"/>
              </a:spcBef>
            </a:pPr>
            <a:r>
              <a:rPr lang="en-US" sz="800" b="1" spc="-10" dirty="0">
                <a:latin typeface="Arial"/>
                <a:cs typeface="Arial"/>
              </a:rPr>
              <a:t>Network Layer</a:t>
            </a:r>
            <a:endParaRPr lang="en-US" sz="800" dirty="0">
              <a:latin typeface="Arial"/>
              <a:cs typeface="Arial"/>
            </a:endParaRPr>
          </a:p>
        </p:txBody>
      </p:sp>
      <p:sp>
        <p:nvSpPr>
          <p:cNvPr id="145" name="TextBox 144">
            <a:extLst>
              <a:ext uri="{FF2B5EF4-FFF2-40B4-BE49-F238E27FC236}">
                <a16:creationId xmlns:a16="http://schemas.microsoft.com/office/drawing/2014/main" id="{16DCD097-4952-4690-BDD8-587E2B241965}"/>
              </a:ext>
            </a:extLst>
          </p:cNvPr>
          <p:cNvSpPr txBox="1"/>
          <p:nvPr/>
        </p:nvSpPr>
        <p:spPr>
          <a:xfrm flipH="1">
            <a:off x="2953030" y="5074867"/>
            <a:ext cx="1159458" cy="338554"/>
          </a:xfrm>
          <a:prstGeom prst="rect">
            <a:avLst/>
          </a:prstGeom>
          <a:noFill/>
        </p:spPr>
        <p:txBody>
          <a:bodyPr wrap="square" rtlCol="0">
            <a:spAutoFit/>
          </a:bodyPr>
          <a:lstStyle/>
          <a:p>
            <a:r>
              <a:rPr lang="en-US" sz="800" dirty="0">
                <a:latin typeface="Arial MT"/>
              </a:rPr>
              <a:t>Select From Available Network</a:t>
            </a:r>
          </a:p>
        </p:txBody>
      </p:sp>
      <p:grpSp>
        <p:nvGrpSpPr>
          <p:cNvPr id="147" name="object 68">
            <a:extLst>
              <a:ext uri="{FF2B5EF4-FFF2-40B4-BE49-F238E27FC236}">
                <a16:creationId xmlns:a16="http://schemas.microsoft.com/office/drawing/2014/main" id="{2E8AEBE0-ECDF-4A92-8B82-A20E84B5F9D4}"/>
              </a:ext>
            </a:extLst>
          </p:cNvPr>
          <p:cNvGrpSpPr/>
          <p:nvPr/>
        </p:nvGrpSpPr>
        <p:grpSpPr>
          <a:xfrm>
            <a:off x="2933501" y="4917296"/>
            <a:ext cx="1081026" cy="518682"/>
            <a:chOff x="4459604" y="4570095"/>
            <a:chExt cx="779780" cy="455930"/>
          </a:xfrm>
        </p:grpSpPr>
        <p:sp>
          <p:nvSpPr>
            <p:cNvPr id="148" name="object 69">
              <a:extLst>
                <a:ext uri="{FF2B5EF4-FFF2-40B4-BE49-F238E27FC236}">
                  <a16:creationId xmlns:a16="http://schemas.microsoft.com/office/drawing/2014/main" id="{E6E5F3D5-4E70-4099-BA0B-153F26E28853}"/>
                </a:ext>
              </a:extLst>
            </p:cNvPr>
            <p:cNvSpPr/>
            <p:nvPr/>
          </p:nvSpPr>
          <p:spPr>
            <a:xfrm>
              <a:off x="4469129" y="4579620"/>
              <a:ext cx="760730" cy="436880"/>
            </a:xfrm>
            <a:custGeom>
              <a:avLst/>
              <a:gdLst/>
              <a:ahLst/>
              <a:cxnLst/>
              <a:rect l="l" t="t" r="r" b="b"/>
              <a:pathLst>
                <a:path w="760729" h="436879">
                  <a:moveTo>
                    <a:pt x="0" y="72389"/>
                  </a:moveTo>
                  <a:lnTo>
                    <a:pt x="1270" y="68579"/>
                  </a:lnTo>
                  <a:lnTo>
                    <a:pt x="2540" y="64769"/>
                  </a:lnTo>
                  <a:lnTo>
                    <a:pt x="5080" y="60959"/>
                  </a:lnTo>
                  <a:lnTo>
                    <a:pt x="8890" y="57149"/>
                  </a:lnTo>
                  <a:lnTo>
                    <a:pt x="12700" y="53339"/>
                  </a:lnTo>
                  <a:lnTo>
                    <a:pt x="17780" y="50799"/>
                  </a:lnTo>
                  <a:lnTo>
                    <a:pt x="24130" y="46989"/>
                  </a:lnTo>
                  <a:lnTo>
                    <a:pt x="31750" y="43179"/>
                  </a:lnTo>
                  <a:lnTo>
                    <a:pt x="39370" y="40639"/>
                  </a:lnTo>
                  <a:lnTo>
                    <a:pt x="48260" y="36829"/>
                  </a:lnTo>
                  <a:lnTo>
                    <a:pt x="58420" y="34289"/>
                  </a:lnTo>
                  <a:lnTo>
                    <a:pt x="68580" y="30479"/>
                  </a:lnTo>
                  <a:lnTo>
                    <a:pt x="80010" y="27939"/>
                  </a:lnTo>
                  <a:lnTo>
                    <a:pt x="92710" y="25399"/>
                  </a:lnTo>
                  <a:lnTo>
                    <a:pt x="105410" y="22859"/>
                  </a:lnTo>
                  <a:lnTo>
                    <a:pt x="118110" y="20319"/>
                  </a:lnTo>
                  <a:lnTo>
                    <a:pt x="133350" y="17779"/>
                  </a:lnTo>
                  <a:lnTo>
                    <a:pt x="148590" y="15239"/>
                  </a:lnTo>
                  <a:lnTo>
                    <a:pt x="163830" y="12699"/>
                  </a:lnTo>
                  <a:lnTo>
                    <a:pt x="179070" y="10159"/>
                  </a:lnTo>
                  <a:lnTo>
                    <a:pt x="196850" y="8889"/>
                  </a:lnTo>
                  <a:lnTo>
                    <a:pt x="213360" y="7619"/>
                  </a:lnTo>
                  <a:lnTo>
                    <a:pt x="231140" y="5079"/>
                  </a:lnTo>
                  <a:lnTo>
                    <a:pt x="248920" y="3809"/>
                  </a:lnTo>
                  <a:lnTo>
                    <a:pt x="266700" y="2539"/>
                  </a:lnTo>
                  <a:lnTo>
                    <a:pt x="285750" y="1269"/>
                  </a:lnTo>
                  <a:lnTo>
                    <a:pt x="303530" y="1269"/>
                  </a:lnTo>
                  <a:lnTo>
                    <a:pt x="322580" y="0"/>
                  </a:lnTo>
                  <a:lnTo>
                    <a:pt x="438150" y="0"/>
                  </a:lnTo>
                  <a:lnTo>
                    <a:pt x="457200" y="1269"/>
                  </a:lnTo>
                  <a:lnTo>
                    <a:pt x="476250" y="1269"/>
                  </a:lnTo>
                  <a:lnTo>
                    <a:pt x="494030" y="2539"/>
                  </a:lnTo>
                  <a:lnTo>
                    <a:pt x="513080" y="3809"/>
                  </a:lnTo>
                  <a:lnTo>
                    <a:pt x="530860" y="5079"/>
                  </a:lnTo>
                  <a:lnTo>
                    <a:pt x="548640" y="7619"/>
                  </a:lnTo>
                  <a:lnTo>
                    <a:pt x="565150" y="8889"/>
                  </a:lnTo>
                  <a:lnTo>
                    <a:pt x="581660" y="10159"/>
                  </a:lnTo>
                  <a:lnTo>
                    <a:pt x="598170" y="12699"/>
                  </a:lnTo>
                  <a:lnTo>
                    <a:pt x="613410" y="15239"/>
                  </a:lnTo>
                  <a:lnTo>
                    <a:pt x="628650" y="17779"/>
                  </a:lnTo>
                  <a:lnTo>
                    <a:pt x="669290" y="25399"/>
                  </a:lnTo>
                  <a:lnTo>
                    <a:pt x="703580" y="34289"/>
                  </a:lnTo>
                  <a:lnTo>
                    <a:pt x="712470" y="36829"/>
                  </a:lnTo>
                  <a:lnTo>
                    <a:pt x="722630" y="40639"/>
                  </a:lnTo>
                  <a:lnTo>
                    <a:pt x="730250" y="43179"/>
                  </a:lnTo>
                  <a:lnTo>
                    <a:pt x="736600" y="46989"/>
                  </a:lnTo>
                  <a:lnTo>
                    <a:pt x="760730" y="68579"/>
                  </a:lnTo>
                  <a:lnTo>
                    <a:pt x="760730" y="72389"/>
                  </a:lnTo>
                  <a:lnTo>
                    <a:pt x="760730" y="364489"/>
                  </a:lnTo>
                  <a:lnTo>
                    <a:pt x="760730" y="368299"/>
                  </a:lnTo>
                  <a:lnTo>
                    <a:pt x="759460" y="370839"/>
                  </a:lnTo>
                  <a:lnTo>
                    <a:pt x="756920" y="375919"/>
                  </a:lnTo>
                  <a:lnTo>
                    <a:pt x="753110" y="378459"/>
                  </a:lnTo>
                  <a:lnTo>
                    <a:pt x="749300" y="382269"/>
                  </a:lnTo>
                  <a:lnTo>
                    <a:pt x="744220" y="386079"/>
                  </a:lnTo>
                  <a:lnTo>
                    <a:pt x="736600" y="389889"/>
                  </a:lnTo>
                  <a:lnTo>
                    <a:pt x="730250" y="392429"/>
                  </a:lnTo>
                  <a:lnTo>
                    <a:pt x="722630" y="396239"/>
                  </a:lnTo>
                  <a:lnTo>
                    <a:pt x="712470" y="400049"/>
                  </a:lnTo>
                  <a:lnTo>
                    <a:pt x="703580" y="402589"/>
                  </a:lnTo>
                  <a:lnTo>
                    <a:pt x="693420" y="405129"/>
                  </a:lnTo>
                  <a:lnTo>
                    <a:pt x="681990" y="408939"/>
                  </a:lnTo>
                  <a:lnTo>
                    <a:pt x="669290" y="411479"/>
                  </a:lnTo>
                  <a:lnTo>
                    <a:pt x="656590" y="414019"/>
                  </a:lnTo>
                  <a:lnTo>
                    <a:pt x="642620" y="416559"/>
                  </a:lnTo>
                  <a:lnTo>
                    <a:pt x="628650" y="419099"/>
                  </a:lnTo>
                  <a:lnTo>
                    <a:pt x="613410" y="421639"/>
                  </a:lnTo>
                  <a:lnTo>
                    <a:pt x="598170" y="424179"/>
                  </a:lnTo>
                  <a:lnTo>
                    <a:pt x="581660" y="425449"/>
                  </a:lnTo>
                  <a:lnTo>
                    <a:pt x="565150" y="427989"/>
                  </a:lnTo>
                  <a:lnTo>
                    <a:pt x="548640" y="429259"/>
                  </a:lnTo>
                  <a:lnTo>
                    <a:pt x="530860" y="431799"/>
                  </a:lnTo>
                  <a:lnTo>
                    <a:pt x="513080" y="431799"/>
                  </a:lnTo>
                  <a:lnTo>
                    <a:pt x="494030" y="434339"/>
                  </a:lnTo>
                  <a:lnTo>
                    <a:pt x="476250" y="434339"/>
                  </a:lnTo>
                  <a:lnTo>
                    <a:pt x="457200" y="435609"/>
                  </a:lnTo>
                  <a:lnTo>
                    <a:pt x="438150" y="436879"/>
                  </a:lnTo>
                  <a:lnTo>
                    <a:pt x="419100" y="436879"/>
                  </a:lnTo>
                  <a:lnTo>
                    <a:pt x="400050" y="436879"/>
                  </a:lnTo>
                  <a:lnTo>
                    <a:pt x="381000" y="436879"/>
                  </a:lnTo>
                  <a:lnTo>
                    <a:pt x="361950" y="436879"/>
                  </a:lnTo>
                  <a:lnTo>
                    <a:pt x="342900" y="436879"/>
                  </a:lnTo>
                  <a:lnTo>
                    <a:pt x="322580" y="436879"/>
                  </a:lnTo>
                  <a:lnTo>
                    <a:pt x="303530" y="435609"/>
                  </a:lnTo>
                  <a:lnTo>
                    <a:pt x="285750" y="434339"/>
                  </a:lnTo>
                  <a:lnTo>
                    <a:pt x="266700" y="434339"/>
                  </a:lnTo>
                  <a:lnTo>
                    <a:pt x="248920" y="431799"/>
                  </a:lnTo>
                  <a:lnTo>
                    <a:pt x="231140" y="431799"/>
                  </a:lnTo>
                  <a:lnTo>
                    <a:pt x="213360" y="429259"/>
                  </a:lnTo>
                  <a:lnTo>
                    <a:pt x="196850" y="427989"/>
                  </a:lnTo>
                  <a:lnTo>
                    <a:pt x="179070" y="425449"/>
                  </a:lnTo>
                  <a:lnTo>
                    <a:pt x="163830" y="424179"/>
                  </a:lnTo>
                  <a:lnTo>
                    <a:pt x="148590" y="421639"/>
                  </a:lnTo>
                  <a:lnTo>
                    <a:pt x="133350" y="419099"/>
                  </a:lnTo>
                  <a:lnTo>
                    <a:pt x="118110" y="416559"/>
                  </a:lnTo>
                  <a:lnTo>
                    <a:pt x="105410" y="414019"/>
                  </a:lnTo>
                  <a:lnTo>
                    <a:pt x="92710" y="411479"/>
                  </a:lnTo>
                  <a:lnTo>
                    <a:pt x="80010" y="408939"/>
                  </a:lnTo>
                  <a:lnTo>
                    <a:pt x="68580" y="405129"/>
                  </a:lnTo>
                  <a:lnTo>
                    <a:pt x="58420" y="402589"/>
                  </a:lnTo>
                  <a:lnTo>
                    <a:pt x="48260" y="400049"/>
                  </a:lnTo>
                  <a:lnTo>
                    <a:pt x="39370" y="396239"/>
                  </a:lnTo>
                  <a:lnTo>
                    <a:pt x="31750" y="392429"/>
                  </a:lnTo>
                  <a:lnTo>
                    <a:pt x="24130" y="389889"/>
                  </a:lnTo>
                  <a:lnTo>
                    <a:pt x="17780" y="386079"/>
                  </a:lnTo>
                  <a:lnTo>
                    <a:pt x="12700" y="382269"/>
                  </a:lnTo>
                  <a:lnTo>
                    <a:pt x="8890" y="378459"/>
                  </a:lnTo>
                  <a:lnTo>
                    <a:pt x="5080" y="375919"/>
                  </a:lnTo>
                  <a:lnTo>
                    <a:pt x="2540" y="370839"/>
                  </a:lnTo>
                  <a:lnTo>
                    <a:pt x="1270" y="368299"/>
                  </a:lnTo>
                  <a:lnTo>
                    <a:pt x="0" y="364489"/>
                  </a:lnTo>
                  <a:lnTo>
                    <a:pt x="0" y="72389"/>
                  </a:lnTo>
                  <a:close/>
                </a:path>
              </a:pathLst>
            </a:custGeom>
            <a:ln w="19048">
              <a:solidFill>
                <a:srgbClr val="008582"/>
              </a:solidFill>
            </a:ln>
          </p:spPr>
          <p:txBody>
            <a:bodyPr wrap="square" lIns="0" tIns="0" rIns="0" bIns="0" rtlCol="0"/>
            <a:lstStyle/>
            <a:p>
              <a:endParaRPr/>
            </a:p>
          </p:txBody>
        </p:sp>
        <p:sp>
          <p:nvSpPr>
            <p:cNvPr id="149" name="object 70">
              <a:extLst>
                <a:ext uri="{FF2B5EF4-FFF2-40B4-BE49-F238E27FC236}">
                  <a16:creationId xmlns:a16="http://schemas.microsoft.com/office/drawing/2014/main" id="{71843E2D-B57B-4E87-8326-C39AF3BE289F}"/>
                </a:ext>
              </a:extLst>
            </p:cNvPr>
            <p:cNvSpPr/>
            <p:nvPr/>
          </p:nvSpPr>
          <p:spPr>
            <a:xfrm>
              <a:off x="4469129" y="4652010"/>
              <a:ext cx="760730" cy="72390"/>
            </a:xfrm>
            <a:custGeom>
              <a:avLst/>
              <a:gdLst/>
              <a:ahLst/>
              <a:cxnLst/>
              <a:rect l="l" t="t" r="r" b="b"/>
              <a:pathLst>
                <a:path w="760729" h="72389">
                  <a:moveTo>
                    <a:pt x="760730" y="0"/>
                  </a:moveTo>
                  <a:lnTo>
                    <a:pt x="760730" y="3809"/>
                  </a:lnTo>
                  <a:lnTo>
                    <a:pt x="759460" y="7619"/>
                  </a:lnTo>
                  <a:lnTo>
                    <a:pt x="756920" y="11429"/>
                  </a:lnTo>
                  <a:lnTo>
                    <a:pt x="753110" y="15239"/>
                  </a:lnTo>
                  <a:lnTo>
                    <a:pt x="749300" y="17779"/>
                  </a:lnTo>
                  <a:lnTo>
                    <a:pt x="744220" y="21589"/>
                  </a:lnTo>
                  <a:lnTo>
                    <a:pt x="736600" y="25400"/>
                  </a:lnTo>
                  <a:lnTo>
                    <a:pt x="730250" y="29209"/>
                  </a:lnTo>
                  <a:lnTo>
                    <a:pt x="722630" y="31750"/>
                  </a:lnTo>
                  <a:lnTo>
                    <a:pt x="712470" y="35559"/>
                  </a:lnTo>
                  <a:lnTo>
                    <a:pt x="703580" y="38100"/>
                  </a:lnTo>
                  <a:lnTo>
                    <a:pt x="693420" y="41909"/>
                  </a:lnTo>
                  <a:lnTo>
                    <a:pt x="681990" y="44450"/>
                  </a:lnTo>
                  <a:lnTo>
                    <a:pt x="669290" y="46989"/>
                  </a:lnTo>
                  <a:lnTo>
                    <a:pt x="656590" y="49529"/>
                  </a:lnTo>
                  <a:lnTo>
                    <a:pt x="613410" y="57150"/>
                  </a:lnTo>
                  <a:lnTo>
                    <a:pt x="581660" y="60959"/>
                  </a:lnTo>
                  <a:lnTo>
                    <a:pt x="565150" y="63500"/>
                  </a:lnTo>
                  <a:lnTo>
                    <a:pt x="548640" y="64769"/>
                  </a:lnTo>
                  <a:lnTo>
                    <a:pt x="530860" y="67309"/>
                  </a:lnTo>
                  <a:lnTo>
                    <a:pt x="513080" y="68579"/>
                  </a:lnTo>
                  <a:lnTo>
                    <a:pt x="494030" y="69850"/>
                  </a:lnTo>
                  <a:lnTo>
                    <a:pt x="476250" y="69850"/>
                  </a:lnTo>
                  <a:lnTo>
                    <a:pt x="457200" y="71119"/>
                  </a:lnTo>
                  <a:lnTo>
                    <a:pt x="438150" y="72389"/>
                  </a:lnTo>
                  <a:lnTo>
                    <a:pt x="419100" y="72389"/>
                  </a:lnTo>
                  <a:lnTo>
                    <a:pt x="400050" y="72389"/>
                  </a:lnTo>
                  <a:lnTo>
                    <a:pt x="381000" y="72389"/>
                  </a:lnTo>
                  <a:lnTo>
                    <a:pt x="361950" y="72389"/>
                  </a:lnTo>
                  <a:lnTo>
                    <a:pt x="342900" y="72389"/>
                  </a:lnTo>
                  <a:lnTo>
                    <a:pt x="322580" y="72389"/>
                  </a:lnTo>
                  <a:lnTo>
                    <a:pt x="303530" y="71119"/>
                  </a:lnTo>
                  <a:lnTo>
                    <a:pt x="285750" y="69850"/>
                  </a:lnTo>
                  <a:lnTo>
                    <a:pt x="266700" y="69850"/>
                  </a:lnTo>
                  <a:lnTo>
                    <a:pt x="248920" y="68579"/>
                  </a:lnTo>
                  <a:lnTo>
                    <a:pt x="231140" y="67309"/>
                  </a:lnTo>
                  <a:lnTo>
                    <a:pt x="213360" y="64769"/>
                  </a:lnTo>
                  <a:lnTo>
                    <a:pt x="196850" y="63500"/>
                  </a:lnTo>
                  <a:lnTo>
                    <a:pt x="179070" y="60959"/>
                  </a:lnTo>
                  <a:lnTo>
                    <a:pt x="163830" y="59689"/>
                  </a:lnTo>
                  <a:lnTo>
                    <a:pt x="148590" y="57150"/>
                  </a:lnTo>
                  <a:lnTo>
                    <a:pt x="133350" y="54609"/>
                  </a:lnTo>
                  <a:lnTo>
                    <a:pt x="118110" y="52069"/>
                  </a:lnTo>
                  <a:lnTo>
                    <a:pt x="105410" y="49529"/>
                  </a:lnTo>
                  <a:lnTo>
                    <a:pt x="92710" y="46989"/>
                  </a:lnTo>
                  <a:lnTo>
                    <a:pt x="80010" y="44450"/>
                  </a:lnTo>
                  <a:lnTo>
                    <a:pt x="68580" y="41909"/>
                  </a:lnTo>
                  <a:lnTo>
                    <a:pt x="58420" y="38100"/>
                  </a:lnTo>
                  <a:lnTo>
                    <a:pt x="48260" y="35559"/>
                  </a:lnTo>
                  <a:lnTo>
                    <a:pt x="39370" y="31750"/>
                  </a:lnTo>
                  <a:lnTo>
                    <a:pt x="31750" y="29209"/>
                  </a:lnTo>
                  <a:lnTo>
                    <a:pt x="24130" y="25400"/>
                  </a:lnTo>
                  <a:lnTo>
                    <a:pt x="17780" y="21589"/>
                  </a:lnTo>
                  <a:lnTo>
                    <a:pt x="12700" y="17779"/>
                  </a:lnTo>
                  <a:lnTo>
                    <a:pt x="8890" y="15239"/>
                  </a:lnTo>
                  <a:lnTo>
                    <a:pt x="5080" y="11429"/>
                  </a:lnTo>
                  <a:lnTo>
                    <a:pt x="2540" y="7619"/>
                  </a:lnTo>
                  <a:lnTo>
                    <a:pt x="1270" y="3809"/>
                  </a:lnTo>
                  <a:lnTo>
                    <a:pt x="0" y="0"/>
                  </a:lnTo>
                </a:path>
              </a:pathLst>
            </a:custGeom>
            <a:ln w="19048">
              <a:solidFill>
                <a:srgbClr val="008582"/>
              </a:solidFill>
            </a:ln>
          </p:spPr>
          <p:txBody>
            <a:bodyPr wrap="square" lIns="0" tIns="0" rIns="0" bIns="0" rtlCol="0"/>
            <a:lstStyle/>
            <a:p>
              <a:endParaRPr/>
            </a:p>
          </p:txBody>
        </p:sp>
      </p:grpSp>
      <p:cxnSp>
        <p:nvCxnSpPr>
          <p:cNvPr id="151" name="Straight Arrow Connector 150">
            <a:extLst>
              <a:ext uri="{FF2B5EF4-FFF2-40B4-BE49-F238E27FC236}">
                <a16:creationId xmlns:a16="http://schemas.microsoft.com/office/drawing/2014/main" id="{B32E0853-E5BD-48DF-9320-3C213F2FF627}"/>
              </a:ext>
            </a:extLst>
          </p:cNvPr>
          <p:cNvCxnSpPr>
            <a:endCxn id="144" idx="0"/>
          </p:cNvCxnSpPr>
          <p:nvPr/>
        </p:nvCxnSpPr>
        <p:spPr>
          <a:xfrm>
            <a:off x="3500114" y="4082572"/>
            <a:ext cx="25514" cy="6833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2" name="Diamond 151">
            <a:extLst>
              <a:ext uri="{FF2B5EF4-FFF2-40B4-BE49-F238E27FC236}">
                <a16:creationId xmlns:a16="http://schemas.microsoft.com/office/drawing/2014/main" id="{4DB894BB-5A3E-4FC8-BEFD-3346DFF52F7B}"/>
              </a:ext>
            </a:extLst>
          </p:cNvPr>
          <p:cNvSpPr/>
          <p:nvPr/>
        </p:nvSpPr>
        <p:spPr>
          <a:xfrm>
            <a:off x="5404961" y="3054915"/>
            <a:ext cx="776918" cy="74975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Abadi" panose="020B0604020104020204" pitchFamily="34" charset="0"/>
              </a:rPr>
              <a:t>CPU</a:t>
            </a:r>
          </a:p>
        </p:txBody>
      </p:sp>
      <p:grpSp>
        <p:nvGrpSpPr>
          <p:cNvPr id="153" name="object 47">
            <a:extLst>
              <a:ext uri="{FF2B5EF4-FFF2-40B4-BE49-F238E27FC236}">
                <a16:creationId xmlns:a16="http://schemas.microsoft.com/office/drawing/2014/main" id="{685C78C5-1D83-469D-9E47-F2C1CB02DF17}"/>
              </a:ext>
            </a:extLst>
          </p:cNvPr>
          <p:cNvGrpSpPr/>
          <p:nvPr/>
        </p:nvGrpSpPr>
        <p:grpSpPr>
          <a:xfrm>
            <a:off x="5026970" y="4754549"/>
            <a:ext cx="2080549" cy="774699"/>
            <a:chOff x="3310254" y="4360545"/>
            <a:chExt cx="2779395" cy="750570"/>
          </a:xfrm>
        </p:grpSpPr>
        <p:sp>
          <p:nvSpPr>
            <p:cNvPr id="154" name="object 48">
              <a:extLst>
                <a:ext uri="{FF2B5EF4-FFF2-40B4-BE49-F238E27FC236}">
                  <a16:creationId xmlns:a16="http://schemas.microsoft.com/office/drawing/2014/main" id="{0DEAC105-9C3E-4C1C-9235-D2910846BC9D}"/>
                </a:ext>
              </a:extLst>
            </p:cNvPr>
            <p:cNvSpPr/>
            <p:nvPr/>
          </p:nvSpPr>
          <p:spPr>
            <a:xfrm>
              <a:off x="3326129" y="4370070"/>
              <a:ext cx="2748280" cy="138430"/>
            </a:xfrm>
            <a:custGeom>
              <a:avLst/>
              <a:gdLst/>
              <a:ahLst/>
              <a:cxnLst/>
              <a:rect l="l" t="t" r="r" b="b"/>
              <a:pathLst>
                <a:path w="2748279" h="138429">
                  <a:moveTo>
                    <a:pt x="0" y="121919"/>
                  </a:moveTo>
                  <a:lnTo>
                    <a:pt x="0" y="115569"/>
                  </a:lnTo>
                  <a:lnTo>
                    <a:pt x="1270" y="109219"/>
                  </a:lnTo>
                  <a:lnTo>
                    <a:pt x="1270" y="102869"/>
                  </a:lnTo>
                  <a:lnTo>
                    <a:pt x="2540" y="96519"/>
                  </a:lnTo>
                  <a:lnTo>
                    <a:pt x="3810" y="92709"/>
                  </a:lnTo>
                </a:path>
                <a:path w="2748279" h="138429">
                  <a:moveTo>
                    <a:pt x="7620" y="82549"/>
                  </a:moveTo>
                  <a:lnTo>
                    <a:pt x="7620" y="78739"/>
                  </a:lnTo>
                  <a:lnTo>
                    <a:pt x="10160" y="72389"/>
                  </a:lnTo>
                  <a:lnTo>
                    <a:pt x="13970" y="67309"/>
                  </a:lnTo>
                  <a:lnTo>
                    <a:pt x="16510" y="60959"/>
                  </a:lnTo>
                  <a:lnTo>
                    <a:pt x="20320" y="55879"/>
                  </a:lnTo>
                </a:path>
                <a:path w="2748279" h="138429">
                  <a:moveTo>
                    <a:pt x="26670" y="46989"/>
                  </a:moveTo>
                  <a:lnTo>
                    <a:pt x="26670" y="45719"/>
                  </a:lnTo>
                  <a:lnTo>
                    <a:pt x="31750" y="40639"/>
                  </a:lnTo>
                  <a:lnTo>
                    <a:pt x="35560" y="35559"/>
                  </a:lnTo>
                  <a:lnTo>
                    <a:pt x="40640" y="31749"/>
                  </a:lnTo>
                  <a:lnTo>
                    <a:pt x="45720" y="27939"/>
                  </a:lnTo>
                  <a:lnTo>
                    <a:pt x="48260" y="25399"/>
                  </a:lnTo>
                </a:path>
                <a:path w="2748279" h="138429">
                  <a:moveTo>
                    <a:pt x="55880" y="20319"/>
                  </a:moveTo>
                  <a:lnTo>
                    <a:pt x="60960" y="16509"/>
                  </a:lnTo>
                  <a:lnTo>
                    <a:pt x="67310" y="13969"/>
                  </a:lnTo>
                  <a:lnTo>
                    <a:pt x="72390" y="10159"/>
                  </a:lnTo>
                  <a:lnTo>
                    <a:pt x="78740" y="7619"/>
                  </a:lnTo>
                  <a:lnTo>
                    <a:pt x="82550" y="6349"/>
                  </a:lnTo>
                </a:path>
                <a:path w="2748279" h="138429">
                  <a:moveTo>
                    <a:pt x="92710" y="3809"/>
                  </a:moveTo>
                  <a:lnTo>
                    <a:pt x="96520" y="2539"/>
                  </a:lnTo>
                  <a:lnTo>
                    <a:pt x="102870" y="1269"/>
                  </a:lnTo>
                  <a:lnTo>
                    <a:pt x="109220" y="1269"/>
                  </a:lnTo>
                  <a:lnTo>
                    <a:pt x="115570" y="0"/>
                  </a:lnTo>
                  <a:lnTo>
                    <a:pt x="121920" y="0"/>
                  </a:lnTo>
                  <a:lnTo>
                    <a:pt x="123190" y="0"/>
                  </a:lnTo>
                </a:path>
                <a:path w="2748279" h="138429">
                  <a:moveTo>
                    <a:pt x="133350" y="0"/>
                  </a:moveTo>
                  <a:lnTo>
                    <a:pt x="163830" y="0"/>
                  </a:lnTo>
                </a:path>
                <a:path w="2748279" h="138429">
                  <a:moveTo>
                    <a:pt x="173990" y="0"/>
                  </a:moveTo>
                  <a:lnTo>
                    <a:pt x="203200" y="0"/>
                  </a:lnTo>
                </a:path>
                <a:path w="2748279" h="138429">
                  <a:moveTo>
                    <a:pt x="213360" y="0"/>
                  </a:moveTo>
                  <a:lnTo>
                    <a:pt x="243840" y="0"/>
                  </a:lnTo>
                </a:path>
                <a:path w="2748279" h="138429">
                  <a:moveTo>
                    <a:pt x="254000" y="0"/>
                  </a:moveTo>
                  <a:lnTo>
                    <a:pt x="284480" y="0"/>
                  </a:lnTo>
                </a:path>
                <a:path w="2748279" h="138429">
                  <a:moveTo>
                    <a:pt x="294640" y="0"/>
                  </a:moveTo>
                  <a:lnTo>
                    <a:pt x="325120" y="0"/>
                  </a:lnTo>
                </a:path>
                <a:path w="2748279" h="138429">
                  <a:moveTo>
                    <a:pt x="335280" y="0"/>
                  </a:moveTo>
                  <a:lnTo>
                    <a:pt x="365760" y="0"/>
                  </a:lnTo>
                </a:path>
                <a:path w="2748279" h="138429">
                  <a:moveTo>
                    <a:pt x="375920" y="0"/>
                  </a:moveTo>
                  <a:lnTo>
                    <a:pt x="406400" y="0"/>
                  </a:lnTo>
                </a:path>
                <a:path w="2748279" h="138429">
                  <a:moveTo>
                    <a:pt x="416560" y="0"/>
                  </a:moveTo>
                  <a:lnTo>
                    <a:pt x="447040" y="0"/>
                  </a:lnTo>
                </a:path>
                <a:path w="2748279" h="138429">
                  <a:moveTo>
                    <a:pt x="457200" y="0"/>
                  </a:moveTo>
                  <a:lnTo>
                    <a:pt x="486410" y="0"/>
                  </a:lnTo>
                </a:path>
                <a:path w="2748279" h="138429">
                  <a:moveTo>
                    <a:pt x="496570" y="0"/>
                  </a:moveTo>
                  <a:lnTo>
                    <a:pt x="527050" y="0"/>
                  </a:lnTo>
                </a:path>
                <a:path w="2748279" h="138429">
                  <a:moveTo>
                    <a:pt x="537210" y="0"/>
                  </a:moveTo>
                  <a:lnTo>
                    <a:pt x="567690" y="0"/>
                  </a:lnTo>
                </a:path>
                <a:path w="2748279" h="138429">
                  <a:moveTo>
                    <a:pt x="577850" y="0"/>
                  </a:moveTo>
                  <a:lnTo>
                    <a:pt x="608330" y="0"/>
                  </a:lnTo>
                </a:path>
                <a:path w="2748279" h="138429">
                  <a:moveTo>
                    <a:pt x="618490" y="0"/>
                  </a:moveTo>
                  <a:lnTo>
                    <a:pt x="648970" y="0"/>
                  </a:lnTo>
                </a:path>
                <a:path w="2748279" h="138429">
                  <a:moveTo>
                    <a:pt x="659130" y="0"/>
                  </a:moveTo>
                  <a:lnTo>
                    <a:pt x="689610" y="0"/>
                  </a:lnTo>
                </a:path>
                <a:path w="2748279" h="138429">
                  <a:moveTo>
                    <a:pt x="699770" y="0"/>
                  </a:moveTo>
                  <a:lnTo>
                    <a:pt x="730250" y="0"/>
                  </a:lnTo>
                </a:path>
                <a:path w="2748279" h="138429">
                  <a:moveTo>
                    <a:pt x="739140" y="0"/>
                  </a:moveTo>
                  <a:lnTo>
                    <a:pt x="769620" y="0"/>
                  </a:lnTo>
                </a:path>
                <a:path w="2748279" h="138429">
                  <a:moveTo>
                    <a:pt x="779780" y="0"/>
                  </a:moveTo>
                  <a:lnTo>
                    <a:pt x="810260" y="0"/>
                  </a:lnTo>
                </a:path>
                <a:path w="2748279" h="138429">
                  <a:moveTo>
                    <a:pt x="820420" y="0"/>
                  </a:moveTo>
                  <a:lnTo>
                    <a:pt x="850900" y="0"/>
                  </a:lnTo>
                </a:path>
                <a:path w="2748279" h="138429">
                  <a:moveTo>
                    <a:pt x="861060" y="0"/>
                  </a:moveTo>
                  <a:lnTo>
                    <a:pt x="891540" y="0"/>
                  </a:lnTo>
                </a:path>
                <a:path w="2748279" h="138429">
                  <a:moveTo>
                    <a:pt x="901700" y="0"/>
                  </a:moveTo>
                  <a:lnTo>
                    <a:pt x="932180" y="0"/>
                  </a:lnTo>
                </a:path>
                <a:path w="2748279" h="138429">
                  <a:moveTo>
                    <a:pt x="942340" y="0"/>
                  </a:moveTo>
                  <a:lnTo>
                    <a:pt x="972820" y="0"/>
                  </a:lnTo>
                </a:path>
                <a:path w="2748279" h="138429">
                  <a:moveTo>
                    <a:pt x="982980" y="0"/>
                  </a:moveTo>
                  <a:lnTo>
                    <a:pt x="1013460" y="0"/>
                  </a:lnTo>
                </a:path>
                <a:path w="2748279" h="138429">
                  <a:moveTo>
                    <a:pt x="1023620" y="0"/>
                  </a:moveTo>
                  <a:lnTo>
                    <a:pt x="1052830" y="0"/>
                  </a:lnTo>
                </a:path>
                <a:path w="2748279" h="138429">
                  <a:moveTo>
                    <a:pt x="1062990" y="0"/>
                  </a:moveTo>
                  <a:lnTo>
                    <a:pt x="1093470" y="0"/>
                  </a:lnTo>
                </a:path>
                <a:path w="2748279" h="138429">
                  <a:moveTo>
                    <a:pt x="1103630" y="0"/>
                  </a:moveTo>
                  <a:lnTo>
                    <a:pt x="1134110" y="0"/>
                  </a:lnTo>
                </a:path>
                <a:path w="2748279" h="138429">
                  <a:moveTo>
                    <a:pt x="1144270" y="0"/>
                  </a:moveTo>
                  <a:lnTo>
                    <a:pt x="1174750" y="0"/>
                  </a:lnTo>
                </a:path>
                <a:path w="2748279" h="138429">
                  <a:moveTo>
                    <a:pt x="1184910" y="0"/>
                  </a:moveTo>
                  <a:lnTo>
                    <a:pt x="1215390" y="0"/>
                  </a:lnTo>
                </a:path>
                <a:path w="2748279" h="138429">
                  <a:moveTo>
                    <a:pt x="1225550" y="0"/>
                  </a:moveTo>
                  <a:lnTo>
                    <a:pt x="1256030" y="0"/>
                  </a:lnTo>
                </a:path>
                <a:path w="2748279" h="138429">
                  <a:moveTo>
                    <a:pt x="1266190" y="0"/>
                  </a:moveTo>
                  <a:lnTo>
                    <a:pt x="1295400" y="0"/>
                  </a:lnTo>
                </a:path>
                <a:path w="2748279" h="138429">
                  <a:moveTo>
                    <a:pt x="1305560" y="0"/>
                  </a:moveTo>
                  <a:lnTo>
                    <a:pt x="1336040" y="0"/>
                  </a:lnTo>
                </a:path>
                <a:path w="2748279" h="138429">
                  <a:moveTo>
                    <a:pt x="1346200" y="0"/>
                  </a:moveTo>
                  <a:lnTo>
                    <a:pt x="1376680" y="0"/>
                  </a:lnTo>
                </a:path>
                <a:path w="2748279" h="138429">
                  <a:moveTo>
                    <a:pt x="1386840" y="0"/>
                  </a:moveTo>
                  <a:lnTo>
                    <a:pt x="1417320" y="0"/>
                  </a:lnTo>
                </a:path>
                <a:path w="2748279" h="138429">
                  <a:moveTo>
                    <a:pt x="1427480" y="0"/>
                  </a:moveTo>
                  <a:lnTo>
                    <a:pt x="1457960" y="0"/>
                  </a:lnTo>
                </a:path>
                <a:path w="2748279" h="138429">
                  <a:moveTo>
                    <a:pt x="1468120" y="0"/>
                  </a:moveTo>
                  <a:lnTo>
                    <a:pt x="1498600" y="0"/>
                  </a:lnTo>
                </a:path>
                <a:path w="2748279" h="138429">
                  <a:moveTo>
                    <a:pt x="1508760" y="0"/>
                  </a:moveTo>
                  <a:lnTo>
                    <a:pt x="1537970" y="0"/>
                  </a:lnTo>
                </a:path>
                <a:path w="2748279" h="138429">
                  <a:moveTo>
                    <a:pt x="1548130" y="0"/>
                  </a:moveTo>
                  <a:lnTo>
                    <a:pt x="1578610" y="0"/>
                  </a:lnTo>
                </a:path>
                <a:path w="2748279" h="138429">
                  <a:moveTo>
                    <a:pt x="1588770" y="0"/>
                  </a:moveTo>
                  <a:lnTo>
                    <a:pt x="1619250" y="0"/>
                  </a:lnTo>
                </a:path>
                <a:path w="2748279" h="138429">
                  <a:moveTo>
                    <a:pt x="1629410" y="0"/>
                  </a:moveTo>
                  <a:lnTo>
                    <a:pt x="1659890" y="0"/>
                  </a:lnTo>
                </a:path>
                <a:path w="2748279" h="138429">
                  <a:moveTo>
                    <a:pt x="1670050" y="0"/>
                  </a:moveTo>
                  <a:lnTo>
                    <a:pt x="1700530" y="0"/>
                  </a:lnTo>
                </a:path>
                <a:path w="2748279" h="138429">
                  <a:moveTo>
                    <a:pt x="1710690" y="0"/>
                  </a:moveTo>
                  <a:lnTo>
                    <a:pt x="1741170" y="0"/>
                  </a:lnTo>
                </a:path>
                <a:path w="2748279" h="138429">
                  <a:moveTo>
                    <a:pt x="1751330" y="0"/>
                  </a:moveTo>
                  <a:lnTo>
                    <a:pt x="1781810" y="0"/>
                  </a:lnTo>
                </a:path>
                <a:path w="2748279" h="138429">
                  <a:moveTo>
                    <a:pt x="1790700" y="0"/>
                  </a:moveTo>
                  <a:lnTo>
                    <a:pt x="1822450" y="0"/>
                  </a:lnTo>
                </a:path>
                <a:path w="2748279" h="138429">
                  <a:moveTo>
                    <a:pt x="1831340" y="0"/>
                  </a:moveTo>
                  <a:lnTo>
                    <a:pt x="1861820" y="0"/>
                  </a:lnTo>
                </a:path>
                <a:path w="2748279" h="138429">
                  <a:moveTo>
                    <a:pt x="1871980" y="0"/>
                  </a:moveTo>
                  <a:lnTo>
                    <a:pt x="1902460" y="0"/>
                  </a:lnTo>
                </a:path>
                <a:path w="2748279" h="138429">
                  <a:moveTo>
                    <a:pt x="1912620" y="0"/>
                  </a:moveTo>
                  <a:lnTo>
                    <a:pt x="1943100" y="0"/>
                  </a:lnTo>
                </a:path>
                <a:path w="2748279" h="138429">
                  <a:moveTo>
                    <a:pt x="1953260" y="0"/>
                  </a:moveTo>
                  <a:lnTo>
                    <a:pt x="1983740" y="0"/>
                  </a:lnTo>
                </a:path>
                <a:path w="2748279" h="138429">
                  <a:moveTo>
                    <a:pt x="1993900" y="0"/>
                  </a:moveTo>
                  <a:lnTo>
                    <a:pt x="2024380" y="0"/>
                  </a:lnTo>
                </a:path>
                <a:path w="2748279" h="138429">
                  <a:moveTo>
                    <a:pt x="2034540" y="0"/>
                  </a:moveTo>
                  <a:lnTo>
                    <a:pt x="2065020" y="0"/>
                  </a:lnTo>
                </a:path>
                <a:path w="2748279" h="138429">
                  <a:moveTo>
                    <a:pt x="2075180" y="0"/>
                  </a:moveTo>
                  <a:lnTo>
                    <a:pt x="2104390" y="0"/>
                  </a:lnTo>
                </a:path>
                <a:path w="2748279" h="138429">
                  <a:moveTo>
                    <a:pt x="2114550" y="0"/>
                  </a:moveTo>
                  <a:lnTo>
                    <a:pt x="2145030" y="0"/>
                  </a:lnTo>
                </a:path>
                <a:path w="2748279" h="138429">
                  <a:moveTo>
                    <a:pt x="2155190" y="0"/>
                  </a:moveTo>
                  <a:lnTo>
                    <a:pt x="2185670" y="0"/>
                  </a:lnTo>
                </a:path>
                <a:path w="2748279" h="138429">
                  <a:moveTo>
                    <a:pt x="2195830" y="0"/>
                  </a:moveTo>
                  <a:lnTo>
                    <a:pt x="2226310" y="0"/>
                  </a:lnTo>
                </a:path>
                <a:path w="2748279" h="138429">
                  <a:moveTo>
                    <a:pt x="2236470" y="0"/>
                  </a:moveTo>
                  <a:lnTo>
                    <a:pt x="2266950" y="0"/>
                  </a:lnTo>
                </a:path>
                <a:path w="2748279" h="138429">
                  <a:moveTo>
                    <a:pt x="2277110" y="0"/>
                  </a:moveTo>
                  <a:lnTo>
                    <a:pt x="2307590" y="0"/>
                  </a:lnTo>
                </a:path>
                <a:path w="2748279" h="138429">
                  <a:moveTo>
                    <a:pt x="2317750" y="0"/>
                  </a:moveTo>
                  <a:lnTo>
                    <a:pt x="2346960" y="0"/>
                  </a:lnTo>
                </a:path>
                <a:path w="2748279" h="138429">
                  <a:moveTo>
                    <a:pt x="2358390" y="0"/>
                  </a:moveTo>
                  <a:lnTo>
                    <a:pt x="2387600" y="0"/>
                  </a:lnTo>
                </a:path>
                <a:path w="2748279" h="138429">
                  <a:moveTo>
                    <a:pt x="2397760" y="0"/>
                  </a:moveTo>
                  <a:lnTo>
                    <a:pt x="2428240" y="0"/>
                  </a:lnTo>
                </a:path>
                <a:path w="2748279" h="138429">
                  <a:moveTo>
                    <a:pt x="2438400" y="0"/>
                  </a:moveTo>
                  <a:lnTo>
                    <a:pt x="2468880" y="0"/>
                  </a:lnTo>
                </a:path>
                <a:path w="2748279" h="138429">
                  <a:moveTo>
                    <a:pt x="2479040" y="0"/>
                  </a:moveTo>
                  <a:lnTo>
                    <a:pt x="2509520" y="0"/>
                  </a:lnTo>
                </a:path>
                <a:path w="2748279" h="138429">
                  <a:moveTo>
                    <a:pt x="2519680" y="0"/>
                  </a:moveTo>
                  <a:lnTo>
                    <a:pt x="2550160" y="0"/>
                  </a:lnTo>
                </a:path>
                <a:path w="2748279" h="138429">
                  <a:moveTo>
                    <a:pt x="2560320" y="0"/>
                  </a:moveTo>
                  <a:lnTo>
                    <a:pt x="2590800" y="0"/>
                  </a:lnTo>
                </a:path>
                <a:path w="2748279" h="138429">
                  <a:moveTo>
                    <a:pt x="2600960" y="0"/>
                  </a:moveTo>
                  <a:lnTo>
                    <a:pt x="2626360" y="0"/>
                  </a:lnTo>
                  <a:lnTo>
                    <a:pt x="2630170" y="0"/>
                  </a:lnTo>
                </a:path>
                <a:path w="2748279" h="138429">
                  <a:moveTo>
                    <a:pt x="2640330" y="1269"/>
                  </a:moveTo>
                  <a:lnTo>
                    <a:pt x="2645410" y="1269"/>
                  </a:lnTo>
                  <a:lnTo>
                    <a:pt x="2651760" y="2539"/>
                  </a:lnTo>
                  <a:lnTo>
                    <a:pt x="2656840" y="5079"/>
                  </a:lnTo>
                  <a:lnTo>
                    <a:pt x="2663190" y="6349"/>
                  </a:lnTo>
                  <a:lnTo>
                    <a:pt x="2669540" y="7619"/>
                  </a:lnTo>
                  <a:lnTo>
                    <a:pt x="2670810" y="8889"/>
                  </a:lnTo>
                </a:path>
                <a:path w="2748279" h="138429">
                  <a:moveTo>
                    <a:pt x="2679700" y="12699"/>
                  </a:moveTo>
                  <a:lnTo>
                    <a:pt x="2680970" y="13969"/>
                  </a:lnTo>
                  <a:lnTo>
                    <a:pt x="2687320" y="16509"/>
                  </a:lnTo>
                  <a:lnTo>
                    <a:pt x="2692400" y="20319"/>
                  </a:lnTo>
                  <a:lnTo>
                    <a:pt x="2697480" y="24129"/>
                  </a:lnTo>
                  <a:lnTo>
                    <a:pt x="2702560" y="27939"/>
                  </a:lnTo>
                  <a:lnTo>
                    <a:pt x="2705100" y="29209"/>
                  </a:lnTo>
                </a:path>
                <a:path w="2748279" h="138429">
                  <a:moveTo>
                    <a:pt x="2712720" y="35559"/>
                  </a:moveTo>
                  <a:lnTo>
                    <a:pt x="2716530" y="40639"/>
                  </a:lnTo>
                  <a:lnTo>
                    <a:pt x="2720340" y="45719"/>
                  </a:lnTo>
                  <a:lnTo>
                    <a:pt x="2724150" y="50799"/>
                  </a:lnTo>
                  <a:lnTo>
                    <a:pt x="2727960" y="55879"/>
                  </a:lnTo>
                  <a:lnTo>
                    <a:pt x="2730500" y="59689"/>
                  </a:lnTo>
                </a:path>
                <a:path w="2748279" h="138429">
                  <a:moveTo>
                    <a:pt x="2735580" y="68579"/>
                  </a:moveTo>
                  <a:lnTo>
                    <a:pt x="2736850" y="72389"/>
                  </a:lnTo>
                  <a:lnTo>
                    <a:pt x="2739390" y="78739"/>
                  </a:lnTo>
                  <a:lnTo>
                    <a:pt x="2741930" y="85089"/>
                  </a:lnTo>
                  <a:lnTo>
                    <a:pt x="2743200" y="90169"/>
                  </a:lnTo>
                  <a:lnTo>
                    <a:pt x="2745740" y="96519"/>
                  </a:lnTo>
                  <a:lnTo>
                    <a:pt x="2745740" y="97789"/>
                  </a:lnTo>
                </a:path>
                <a:path w="2748279" h="138429">
                  <a:moveTo>
                    <a:pt x="2747010" y="107949"/>
                  </a:moveTo>
                  <a:lnTo>
                    <a:pt x="2747010" y="109219"/>
                  </a:lnTo>
                  <a:lnTo>
                    <a:pt x="2748280" y="115569"/>
                  </a:lnTo>
                  <a:lnTo>
                    <a:pt x="2748280" y="121919"/>
                  </a:lnTo>
                  <a:lnTo>
                    <a:pt x="2748280" y="138429"/>
                  </a:lnTo>
                </a:path>
              </a:pathLst>
            </a:custGeom>
            <a:ln w="19048">
              <a:solidFill>
                <a:srgbClr val="008582"/>
              </a:solidFill>
            </a:ln>
          </p:spPr>
          <p:txBody>
            <a:bodyPr wrap="square" lIns="0" tIns="0" rIns="0" bIns="0" rtlCol="0"/>
            <a:lstStyle/>
            <a:p>
              <a:endParaRPr/>
            </a:p>
          </p:txBody>
        </p:sp>
        <p:sp>
          <p:nvSpPr>
            <p:cNvPr id="155" name="object 49">
              <a:extLst>
                <a:ext uri="{FF2B5EF4-FFF2-40B4-BE49-F238E27FC236}">
                  <a16:creationId xmlns:a16="http://schemas.microsoft.com/office/drawing/2014/main" id="{CA7F8BBD-01AE-4DE7-8972-87A1A9345786}"/>
                </a:ext>
              </a:extLst>
            </p:cNvPr>
            <p:cNvSpPr/>
            <p:nvPr/>
          </p:nvSpPr>
          <p:spPr>
            <a:xfrm>
              <a:off x="6064885" y="4532630"/>
              <a:ext cx="19050" cy="81280"/>
            </a:xfrm>
            <a:custGeom>
              <a:avLst/>
              <a:gdLst/>
              <a:ahLst/>
              <a:cxnLst/>
              <a:rect l="l" t="t" r="r" b="b"/>
              <a:pathLst>
                <a:path w="19050" h="81279">
                  <a:moveTo>
                    <a:pt x="0" y="0"/>
                  </a:moveTo>
                  <a:lnTo>
                    <a:pt x="19048" y="0"/>
                  </a:lnTo>
                </a:path>
                <a:path w="19050" h="81279">
                  <a:moveTo>
                    <a:pt x="0" y="40640"/>
                  </a:moveTo>
                  <a:lnTo>
                    <a:pt x="19048" y="40640"/>
                  </a:lnTo>
                </a:path>
                <a:path w="19050" h="81279">
                  <a:moveTo>
                    <a:pt x="0" y="81280"/>
                  </a:moveTo>
                  <a:lnTo>
                    <a:pt x="19048" y="81280"/>
                  </a:lnTo>
                </a:path>
              </a:pathLst>
            </a:custGeom>
            <a:ln w="30480">
              <a:solidFill>
                <a:srgbClr val="008582"/>
              </a:solidFill>
            </a:ln>
          </p:spPr>
          <p:txBody>
            <a:bodyPr wrap="square" lIns="0" tIns="0" rIns="0" bIns="0" rtlCol="0"/>
            <a:lstStyle/>
            <a:p>
              <a:endParaRPr/>
            </a:p>
          </p:txBody>
        </p:sp>
        <p:sp>
          <p:nvSpPr>
            <p:cNvPr id="156" name="object 50">
              <a:extLst>
                <a:ext uri="{FF2B5EF4-FFF2-40B4-BE49-F238E27FC236}">
                  <a16:creationId xmlns:a16="http://schemas.microsoft.com/office/drawing/2014/main" id="{C7D2354A-3F0F-43D1-873E-95ECFC06C3DC}"/>
                </a:ext>
              </a:extLst>
            </p:cNvPr>
            <p:cNvSpPr/>
            <p:nvPr/>
          </p:nvSpPr>
          <p:spPr>
            <a:xfrm>
              <a:off x="6074409" y="4639310"/>
              <a:ext cx="0" cy="30480"/>
            </a:xfrm>
            <a:custGeom>
              <a:avLst/>
              <a:gdLst/>
              <a:ahLst/>
              <a:cxnLst/>
              <a:rect l="l" t="t" r="r" b="b"/>
              <a:pathLst>
                <a:path h="30479">
                  <a:moveTo>
                    <a:pt x="-9524" y="15239"/>
                  </a:moveTo>
                  <a:lnTo>
                    <a:pt x="9524" y="15239"/>
                  </a:lnTo>
                </a:path>
              </a:pathLst>
            </a:custGeom>
            <a:ln w="30479">
              <a:solidFill>
                <a:srgbClr val="008582"/>
              </a:solidFill>
            </a:ln>
          </p:spPr>
          <p:txBody>
            <a:bodyPr wrap="square" lIns="0" tIns="0" rIns="0" bIns="0" rtlCol="0"/>
            <a:lstStyle/>
            <a:p>
              <a:endParaRPr/>
            </a:p>
          </p:txBody>
        </p:sp>
        <p:sp>
          <p:nvSpPr>
            <p:cNvPr id="157" name="object 51">
              <a:extLst>
                <a:ext uri="{FF2B5EF4-FFF2-40B4-BE49-F238E27FC236}">
                  <a16:creationId xmlns:a16="http://schemas.microsoft.com/office/drawing/2014/main" id="{F669C8E3-9F33-48D7-83DF-924E521F54E4}"/>
                </a:ext>
              </a:extLst>
            </p:cNvPr>
            <p:cNvSpPr/>
            <p:nvPr/>
          </p:nvSpPr>
          <p:spPr>
            <a:xfrm>
              <a:off x="6064885" y="4695190"/>
              <a:ext cx="19050" cy="40640"/>
            </a:xfrm>
            <a:custGeom>
              <a:avLst/>
              <a:gdLst/>
              <a:ahLst/>
              <a:cxnLst/>
              <a:rect l="l" t="t" r="r" b="b"/>
              <a:pathLst>
                <a:path w="19050" h="40639">
                  <a:moveTo>
                    <a:pt x="0" y="0"/>
                  </a:moveTo>
                  <a:lnTo>
                    <a:pt x="19048" y="0"/>
                  </a:lnTo>
                </a:path>
                <a:path w="19050" h="40639">
                  <a:moveTo>
                    <a:pt x="0" y="40639"/>
                  </a:moveTo>
                  <a:lnTo>
                    <a:pt x="19048" y="40639"/>
                  </a:lnTo>
                </a:path>
              </a:pathLst>
            </a:custGeom>
            <a:ln w="30480">
              <a:solidFill>
                <a:srgbClr val="008582"/>
              </a:solidFill>
            </a:ln>
          </p:spPr>
          <p:txBody>
            <a:bodyPr wrap="square" lIns="0" tIns="0" rIns="0" bIns="0" rtlCol="0"/>
            <a:lstStyle/>
            <a:p>
              <a:endParaRPr/>
            </a:p>
          </p:txBody>
        </p:sp>
        <p:sp>
          <p:nvSpPr>
            <p:cNvPr id="158" name="object 52">
              <a:extLst>
                <a:ext uri="{FF2B5EF4-FFF2-40B4-BE49-F238E27FC236}">
                  <a16:creationId xmlns:a16="http://schemas.microsoft.com/office/drawing/2014/main" id="{CE17F9B7-F780-4345-B353-C19AEA35FF94}"/>
                </a:ext>
              </a:extLst>
            </p:cNvPr>
            <p:cNvSpPr/>
            <p:nvPr/>
          </p:nvSpPr>
          <p:spPr>
            <a:xfrm>
              <a:off x="6074409" y="4761230"/>
              <a:ext cx="0" cy="29209"/>
            </a:xfrm>
            <a:custGeom>
              <a:avLst/>
              <a:gdLst/>
              <a:ahLst/>
              <a:cxnLst/>
              <a:rect l="l" t="t" r="r" b="b"/>
              <a:pathLst>
                <a:path h="29210">
                  <a:moveTo>
                    <a:pt x="-9524" y="14605"/>
                  </a:moveTo>
                  <a:lnTo>
                    <a:pt x="9524" y="14605"/>
                  </a:lnTo>
                </a:path>
              </a:pathLst>
            </a:custGeom>
            <a:ln w="29209">
              <a:solidFill>
                <a:srgbClr val="008582"/>
              </a:solidFill>
            </a:ln>
          </p:spPr>
          <p:txBody>
            <a:bodyPr wrap="square" lIns="0" tIns="0" rIns="0" bIns="0" rtlCol="0"/>
            <a:lstStyle/>
            <a:p>
              <a:endParaRPr/>
            </a:p>
          </p:txBody>
        </p:sp>
        <p:sp>
          <p:nvSpPr>
            <p:cNvPr id="159" name="object 53">
              <a:extLst>
                <a:ext uri="{FF2B5EF4-FFF2-40B4-BE49-F238E27FC236}">
                  <a16:creationId xmlns:a16="http://schemas.microsoft.com/office/drawing/2014/main" id="{A70CA07C-A4D7-4AE2-8F26-DE8E1AAE4B2B}"/>
                </a:ext>
              </a:extLst>
            </p:cNvPr>
            <p:cNvSpPr/>
            <p:nvPr/>
          </p:nvSpPr>
          <p:spPr>
            <a:xfrm>
              <a:off x="6064885" y="4815840"/>
              <a:ext cx="19050" cy="121920"/>
            </a:xfrm>
            <a:custGeom>
              <a:avLst/>
              <a:gdLst/>
              <a:ahLst/>
              <a:cxnLst/>
              <a:rect l="l" t="t" r="r" b="b"/>
              <a:pathLst>
                <a:path w="19050" h="121920">
                  <a:moveTo>
                    <a:pt x="0" y="0"/>
                  </a:moveTo>
                  <a:lnTo>
                    <a:pt x="19048" y="0"/>
                  </a:lnTo>
                </a:path>
                <a:path w="19050" h="121920">
                  <a:moveTo>
                    <a:pt x="0" y="40639"/>
                  </a:moveTo>
                  <a:lnTo>
                    <a:pt x="19048" y="40639"/>
                  </a:lnTo>
                </a:path>
                <a:path w="19050" h="121920">
                  <a:moveTo>
                    <a:pt x="0" y="81280"/>
                  </a:moveTo>
                  <a:lnTo>
                    <a:pt x="19048" y="81280"/>
                  </a:lnTo>
                </a:path>
                <a:path w="19050" h="121920">
                  <a:moveTo>
                    <a:pt x="0" y="121920"/>
                  </a:moveTo>
                  <a:lnTo>
                    <a:pt x="19048" y="121920"/>
                  </a:lnTo>
                </a:path>
              </a:pathLst>
            </a:custGeom>
            <a:ln w="30480">
              <a:solidFill>
                <a:srgbClr val="008582"/>
              </a:solidFill>
            </a:ln>
          </p:spPr>
          <p:txBody>
            <a:bodyPr wrap="square" lIns="0" tIns="0" rIns="0" bIns="0" rtlCol="0"/>
            <a:lstStyle/>
            <a:p>
              <a:endParaRPr/>
            </a:p>
          </p:txBody>
        </p:sp>
        <p:sp>
          <p:nvSpPr>
            <p:cNvPr id="160" name="object 54">
              <a:extLst>
                <a:ext uri="{FF2B5EF4-FFF2-40B4-BE49-F238E27FC236}">
                  <a16:creationId xmlns:a16="http://schemas.microsoft.com/office/drawing/2014/main" id="{5A452045-8D73-421F-AD37-0CD62ED1BEB2}"/>
                </a:ext>
              </a:extLst>
            </p:cNvPr>
            <p:cNvSpPr/>
            <p:nvPr/>
          </p:nvSpPr>
          <p:spPr>
            <a:xfrm>
              <a:off x="3326129" y="4963160"/>
              <a:ext cx="2748280" cy="138430"/>
            </a:xfrm>
            <a:custGeom>
              <a:avLst/>
              <a:gdLst/>
              <a:ahLst/>
              <a:cxnLst/>
              <a:rect l="l" t="t" r="r" b="b"/>
              <a:pathLst>
                <a:path w="2748279" h="138429">
                  <a:moveTo>
                    <a:pt x="2748280" y="0"/>
                  </a:moveTo>
                  <a:lnTo>
                    <a:pt x="2748280" y="16509"/>
                  </a:lnTo>
                  <a:lnTo>
                    <a:pt x="2748280" y="22859"/>
                  </a:lnTo>
                  <a:lnTo>
                    <a:pt x="2747010" y="29209"/>
                  </a:lnTo>
                </a:path>
                <a:path w="2748279" h="138429">
                  <a:moveTo>
                    <a:pt x="2745740" y="39369"/>
                  </a:moveTo>
                  <a:lnTo>
                    <a:pt x="2745740" y="41909"/>
                  </a:lnTo>
                  <a:lnTo>
                    <a:pt x="2743200" y="48259"/>
                  </a:lnTo>
                  <a:lnTo>
                    <a:pt x="2741930" y="53339"/>
                  </a:lnTo>
                  <a:lnTo>
                    <a:pt x="2739390" y="59689"/>
                  </a:lnTo>
                  <a:lnTo>
                    <a:pt x="2736850" y="66039"/>
                  </a:lnTo>
                  <a:lnTo>
                    <a:pt x="2735580" y="68579"/>
                  </a:lnTo>
                </a:path>
                <a:path w="2748279" h="138429">
                  <a:moveTo>
                    <a:pt x="2731770" y="77469"/>
                  </a:moveTo>
                  <a:lnTo>
                    <a:pt x="2727960" y="82550"/>
                  </a:lnTo>
                  <a:lnTo>
                    <a:pt x="2724150" y="87629"/>
                  </a:lnTo>
                  <a:lnTo>
                    <a:pt x="2720340" y="92709"/>
                  </a:lnTo>
                  <a:lnTo>
                    <a:pt x="2716530" y="97789"/>
                  </a:lnTo>
                  <a:lnTo>
                    <a:pt x="2712720" y="101600"/>
                  </a:lnTo>
                </a:path>
                <a:path w="2748279" h="138429">
                  <a:moveTo>
                    <a:pt x="2705100" y="107950"/>
                  </a:moveTo>
                  <a:lnTo>
                    <a:pt x="2702560" y="110489"/>
                  </a:lnTo>
                  <a:lnTo>
                    <a:pt x="2697480" y="114300"/>
                  </a:lnTo>
                  <a:lnTo>
                    <a:pt x="2692400" y="118109"/>
                  </a:lnTo>
                  <a:lnTo>
                    <a:pt x="2687320" y="121919"/>
                  </a:lnTo>
                  <a:lnTo>
                    <a:pt x="2680970" y="124459"/>
                  </a:lnTo>
                </a:path>
                <a:path w="2748279" h="138429">
                  <a:moveTo>
                    <a:pt x="2672080" y="129539"/>
                  </a:moveTo>
                  <a:lnTo>
                    <a:pt x="2669540" y="129539"/>
                  </a:lnTo>
                  <a:lnTo>
                    <a:pt x="2664460" y="132079"/>
                  </a:lnTo>
                  <a:lnTo>
                    <a:pt x="2658110" y="133350"/>
                  </a:lnTo>
                  <a:lnTo>
                    <a:pt x="2651760" y="134619"/>
                  </a:lnTo>
                  <a:lnTo>
                    <a:pt x="2645410" y="137159"/>
                  </a:lnTo>
                  <a:lnTo>
                    <a:pt x="2641600" y="137159"/>
                  </a:lnTo>
                </a:path>
                <a:path w="2748279" h="138429">
                  <a:moveTo>
                    <a:pt x="2631440" y="137159"/>
                  </a:moveTo>
                  <a:lnTo>
                    <a:pt x="2626360" y="138429"/>
                  </a:lnTo>
                  <a:lnTo>
                    <a:pt x="2602230" y="138429"/>
                  </a:lnTo>
                </a:path>
                <a:path w="2748279" h="138429">
                  <a:moveTo>
                    <a:pt x="2592070" y="138429"/>
                  </a:moveTo>
                  <a:lnTo>
                    <a:pt x="2561590" y="138429"/>
                  </a:lnTo>
                </a:path>
                <a:path w="2748279" h="138429">
                  <a:moveTo>
                    <a:pt x="2551430" y="138429"/>
                  </a:moveTo>
                  <a:lnTo>
                    <a:pt x="2520950" y="138429"/>
                  </a:lnTo>
                </a:path>
                <a:path w="2748279" h="138429">
                  <a:moveTo>
                    <a:pt x="2510790" y="138429"/>
                  </a:moveTo>
                  <a:lnTo>
                    <a:pt x="2480310" y="138429"/>
                  </a:lnTo>
                </a:path>
                <a:path w="2748279" h="138429">
                  <a:moveTo>
                    <a:pt x="2470150" y="138429"/>
                  </a:moveTo>
                  <a:lnTo>
                    <a:pt x="2439670" y="138429"/>
                  </a:lnTo>
                </a:path>
                <a:path w="2748279" h="138429">
                  <a:moveTo>
                    <a:pt x="2429510" y="138429"/>
                  </a:moveTo>
                  <a:lnTo>
                    <a:pt x="2399030" y="138429"/>
                  </a:lnTo>
                </a:path>
                <a:path w="2748279" h="138429">
                  <a:moveTo>
                    <a:pt x="2388870" y="138429"/>
                  </a:moveTo>
                  <a:lnTo>
                    <a:pt x="2358390" y="138429"/>
                  </a:lnTo>
                </a:path>
                <a:path w="2748279" h="138429">
                  <a:moveTo>
                    <a:pt x="2349500" y="138429"/>
                  </a:moveTo>
                  <a:lnTo>
                    <a:pt x="2319020" y="138429"/>
                  </a:lnTo>
                </a:path>
                <a:path w="2748279" h="138429">
                  <a:moveTo>
                    <a:pt x="2308860" y="138429"/>
                  </a:moveTo>
                  <a:lnTo>
                    <a:pt x="2278380" y="138429"/>
                  </a:lnTo>
                </a:path>
                <a:path w="2748279" h="138429">
                  <a:moveTo>
                    <a:pt x="2268220" y="138429"/>
                  </a:moveTo>
                  <a:lnTo>
                    <a:pt x="2237740" y="138429"/>
                  </a:lnTo>
                </a:path>
                <a:path w="2748279" h="138429">
                  <a:moveTo>
                    <a:pt x="2227580" y="138429"/>
                  </a:moveTo>
                  <a:lnTo>
                    <a:pt x="2197100" y="138429"/>
                  </a:lnTo>
                </a:path>
                <a:path w="2748279" h="138429">
                  <a:moveTo>
                    <a:pt x="2186940" y="138429"/>
                  </a:moveTo>
                  <a:lnTo>
                    <a:pt x="2156460" y="138429"/>
                  </a:lnTo>
                </a:path>
                <a:path w="2748279" h="138429">
                  <a:moveTo>
                    <a:pt x="2146300" y="138429"/>
                  </a:moveTo>
                  <a:lnTo>
                    <a:pt x="2115820" y="138429"/>
                  </a:lnTo>
                </a:path>
                <a:path w="2748279" h="138429">
                  <a:moveTo>
                    <a:pt x="2105660" y="138429"/>
                  </a:moveTo>
                  <a:lnTo>
                    <a:pt x="2075180" y="138429"/>
                  </a:lnTo>
                </a:path>
                <a:path w="2748279" h="138429">
                  <a:moveTo>
                    <a:pt x="2065020" y="138429"/>
                  </a:moveTo>
                  <a:lnTo>
                    <a:pt x="2035810" y="138429"/>
                  </a:lnTo>
                </a:path>
                <a:path w="2748279" h="138429">
                  <a:moveTo>
                    <a:pt x="2025650" y="138429"/>
                  </a:moveTo>
                  <a:lnTo>
                    <a:pt x="1995170" y="138429"/>
                  </a:lnTo>
                </a:path>
                <a:path w="2748279" h="138429">
                  <a:moveTo>
                    <a:pt x="1985010" y="138429"/>
                  </a:moveTo>
                  <a:lnTo>
                    <a:pt x="1954530" y="138429"/>
                  </a:lnTo>
                </a:path>
                <a:path w="2748279" h="138429">
                  <a:moveTo>
                    <a:pt x="1944370" y="138429"/>
                  </a:moveTo>
                  <a:lnTo>
                    <a:pt x="1913890" y="138429"/>
                  </a:lnTo>
                </a:path>
                <a:path w="2748279" h="138429">
                  <a:moveTo>
                    <a:pt x="1903730" y="138429"/>
                  </a:moveTo>
                  <a:lnTo>
                    <a:pt x="1873250" y="138429"/>
                  </a:lnTo>
                </a:path>
                <a:path w="2748279" h="138429">
                  <a:moveTo>
                    <a:pt x="1863090" y="138429"/>
                  </a:moveTo>
                  <a:lnTo>
                    <a:pt x="1832610" y="138429"/>
                  </a:lnTo>
                </a:path>
                <a:path w="2748279" h="138429">
                  <a:moveTo>
                    <a:pt x="1822450" y="138429"/>
                  </a:moveTo>
                  <a:lnTo>
                    <a:pt x="1793240" y="138429"/>
                  </a:lnTo>
                </a:path>
                <a:path w="2748279" h="138429">
                  <a:moveTo>
                    <a:pt x="1783080" y="138429"/>
                  </a:moveTo>
                  <a:lnTo>
                    <a:pt x="1752600" y="138429"/>
                  </a:lnTo>
                </a:path>
                <a:path w="2748279" h="138429">
                  <a:moveTo>
                    <a:pt x="1742440" y="138429"/>
                  </a:moveTo>
                  <a:lnTo>
                    <a:pt x="1711960" y="138429"/>
                  </a:lnTo>
                </a:path>
                <a:path w="2748279" h="138429">
                  <a:moveTo>
                    <a:pt x="1701800" y="138429"/>
                  </a:moveTo>
                  <a:lnTo>
                    <a:pt x="1671320" y="138429"/>
                  </a:lnTo>
                </a:path>
                <a:path w="2748279" h="138429">
                  <a:moveTo>
                    <a:pt x="1661160" y="138429"/>
                  </a:moveTo>
                  <a:lnTo>
                    <a:pt x="1630680" y="138429"/>
                  </a:lnTo>
                </a:path>
                <a:path w="2748279" h="138429">
                  <a:moveTo>
                    <a:pt x="1620520" y="138429"/>
                  </a:moveTo>
                  <a:lnTo>
                    <a:pt x="1590040" y="138429"/>
                  </a:lnTo>
                </a:path>
                <a:path w="2748279" h="138429">
                  <a:moveTo>
                    <a:pt x="1579880" y="138429"/>
                  </a:moveTo>
                  <a:lnTo>
                    <a:pt x="1550670" y="138429"/>
                  </a:lnTo>
                </a:path>
                <a:path w="2748279" h="138429">
                  <a:moveTo>
                    <a:pt x="1540510" y="138429"/>
                  </a:moveTo>
                  <a:lnTo>
                    <a:pt x="1508760" y="138429"/>
                  </a:lnTo>
                </a:path>
                <a:path w="2748279" h="138429">
                  <a:moveTo>
                    <a:pt x="1499870" y="138429"/>
                  </a:moveTo>
                  <a:lnTo>
                    <a:pt x="1469390" y="138429"/>
                  </a:lnTo>
                </a:path>
                <a:path w="2748279" h="138429">
                  <a:moveTo>
                    <a:pt x="1459230" y="138429"/>
                  </a:moveTo>
                  <a:lnTo>
                    <a:pt x="1428750" y="138429"/>
                  </a:lnTo>
                </a:path>
                <a:path w="2748279" h="138429">
                  <a:moveTo>
                    <a:pt x="1418590" y="138429"/>
                  </a:moveTo>
                  <a:lnTo>
                    <a:pt x="1388110" y="138429"/>
                  </a:lnTo>
                </a:path>
                <a:path w="2748279" h="138429">
                  <a:moveTo>
                    <a:pt x="1377950" y="138429"/>
                  </a:moveTo>
                  <a:lnTo>
                    <a:pt x="1347470" y="138429"/>
                  </a:lnTo>
                </a:path>
                <a:path w="2748279" h="138429">
                  <a:moveTo>
                    <a:pt x="1337310" y="138429"/>
                  </a:moveTo>
                  <a:lnTo>
                    <a:pt x="1306830" y="138429"/>
                  </a:lnTo>
                </a:path>
                <a:path w="2748279" h="138429">
                  <a:moveTo>
                    <a:pt x="1297940" y="138429"/>
                  </a:moveTo>
                  <a:lnTo>
                    <a:pt x="1266190" y="138429"/>
                  </a:lnTo>
                </a:path>
                <a:path w="2748279" h="138429">
                  <a:moveTo>
                    <a:pt x="1257300" y="138429"/>
                  </a:moveTo>
                  <a:lnTo>
                    <a:pt x="1226820" y="138429"/>
                  </a:lnTo>
                </a:path>
                <a:path w="2748279" h="138429">
                  <a:moveTo>
                    <a:pt x="1216660" y="138429"/>
                  </a:moveTo>
                  <a:lnTo>
                    <a:pt x="1186180" y="138429"/>
                  </a:lnTo>
                </a:path>
                <a:path w="2748279" h="138429">
                  <a:moveTo>
                    <a:pt x="1176020" y="138429"/>
                  </a:moveTo>
                  <a:lnTo>
                    <a:pt x="1145540" y="138429"/>
                  </a:lnTo>
                </a:path>
                <a:path w="2748279" h="138429">
                  <a:moveTo>
                    <a:pt x="1135380" y="138429"/>
                  </a:moveTo>
                  <a:lnTo>
                    <a:pt x="1104900" y="138429"/>
                  </a:lnTo>
                </a:path>
                <a:path w="2748279" h="138429">
                  <a:moveTo>
                    <a:pt x="1094740" y="138429"/>
                  </a:moveTo>
                  <a:lnTo>
                    <a:pt x="1064260" y="138429"/>
                  </a:lnTo>
                </a:path>
                <a:path w="2748279" h="138429">
                  <a:moveTo>
                    <a:pt x="1054100" y="138429"/>
                  </a:moveTo>
                  <a:lnTo>
                    <a:pt x="1023620" y="138429"/>
                  </a:lnTo>
                </a:path>
                <a:path w="2748279" h="138429">
                  <a:moveTo>
                    <a:pt x="1013460" y="138429"/>
                  </a:moveTo>
                  <a:lnTo>
                    <a:pt x="984250" y="138429"/>
                  </a:lnTo>
                </a:path>
                <a:path w="2748279" h="138429">
                  <a:moveTo>
                    <a:pt x="974090" y="138429"/>
                  </a:moveTo>
                  <a:lnTo>
                    <a:pt x="943610" y="138429"/>
                  </a:lnTo>
                </a:path>
                <a:path w="2748279" h="138429">
                  <a:moveTo>
                    <a:pt x="933450" y="138429"/>
                  </a:moveTo>
                  <a:lnTo>
                    <a:pt x="902970" y="138429"/>
                  </a:lnTo>
                </a:path>
                <a:path w="2748279" h="138429">
                  <a:moveTo>
                    <a:pt x="892810" y="138429"/>
                  </a:moveTo>
                  <a:lnTo>
                    <a:pt x="862330" y="138429"/>
                  </a:lnTo>
                </a:path>
                <a:path w="2748279" h="138429">
                  <a:moveTo>
                    <a:pt x="852170" y="138429"/>
                  </a:moveTo>
                  <a:lnTo>
                    <a:pt x="821690" y="138429"/>
                  </a:lnTo>
                </a:path>
                <a:path w="2748279" h="138429">
                  <a:moveTo>
                    <a:pt x="811530" y="138429"/>
                  </a:moveTo>
                  <a:lnTo>
                    <a:pt x="781050" y="138429"/>
                  </a:lnTo>
                </a:path>
                <a:path w="2748279" h="138429">
                  <a:moveTo>
                    <a:pt x="770890" y="138429"/>
                  </a:moveTo>
                  <a:lnTo>
                    <a:pt x="741680" y="138429"/>
                  </a:lnTo>
                </a:path>
                <a:path w="2748279" h="138429">
                  <a:moveTo>
                    <a:pt x="731520" y="138429"/>
                  </a:moveTo>
                  <a:lnTo>
                    <a:pt x="701040" y="138429"/>
                  </a:lnTo>
                </a:path>
                <a:path w="2748279" h="138429">
                  <a:moveTo>
                    <a:pt x="690880" y="138429"/>
                  </a:moveTo>
                  <a:lnTo>
                    <a:pt x="660400" y="138429"/>
                  </a:lnTo>
                </a:path>
                <a:path w="2748279" h="138429">
                  <a:moveTo>
                    <a:pt x="650240" y="138429"/>
                  </a:moveTo>
                  <a:lnTo>
                    <a:pt x="619760" y="138429"/>
                  </a:lnTo>
                </a:path>
                <a:path w="2748279" h="138429">
                  <a:moveTo>
                    <a:pt x="609600" y="138429"/>
                  </a:moveTo>
                  <a:lnTo>
                    <a:pt x="579120" y="138429"/>
                  </a:lnTo>
                </a:path>
                <a:path w="2748279" h="138429">
                  <a:moveTo>
                    <a:pt x="568960" y="138429"/>
                  </a:moveTo>
                  <a:lnTo>
                    <a:pt x="538480" y="138429"/>
                  </a:lnTo>
                </a:path>
                <a:path w="2748279" h="138429">
                  <a:moveTo>
                    <a:pt x="528320" y="138429"/>
                  </a:moveTo>
                  <a:lnTo>
                    <a:pt x="497840" y="138429"/>
                  </a:lnTo>
                </a:path>
                <a:path w="2748279" h="138429">
                  <a:moveTo>
                    <a:pt x="487680" y="138429"/>
                  </a:moveTo>
                  <a:lnTo>
                    <a:pt x="457200" y="138429"/>
                  </a:lnTo>
                </a:path>
                <a:path w="2748279" h="138429">
                  <a:moveTo>
                    <a:pt x="448310" y="138429"/>
                  </a:moveTo>
                  <a:lnTo>
                    <a:pt x="417830" y="138429"/>
                  </a:lnTo>
                </a:path>
                <a:path w="2748279" h="138429">
                  <a:moveTo>
                    <a:pt x="407670" y="138429"/>
                  </a:moveTo>
                  <a:lnTo>
                    <a:pt x="377190" y="138429"/>
                  </a:lnTo>
                </a:path>
                <a:path w="2748279" h="138429">
                  <a:moveTo>
                    <a:pt x="367030" y="138429"/>
                  </a:moveTo>
                  <a:lnTo>
                    <a:pt x="336550" y="138429"/>
                  </a:lnTo>
                </a:path>
                <a:path w="2748279" h="138429">
                  <a:moveTo>
                    <a:pt x="326390" y="138429"/>
                  </a:moveTo>
                  <a:lnTo>
                    <a:pt x="295910" y="138429"/>
                  </a:lnTo>
                </a:path>
                <a:path w="2748279" h="138429">
                  <a:moveTo>
                    <a:pt x="285750" y="138429"/>
                  </a:moveTo>
                  <a:lnTo>
                    <a:pt x="255270" y="138429"/>
                  </a:lnTo>
                </a:path>
                <a:path w="2748279" h="138429">
                  <a:moveTo>
                    <a:pt x="245110" y="138429"/>
                  </a:moveTo>
                  <a:lnTo>
                    <a:pt x="214630" y="138429"/>
                  </a:lnTo>
                </a:path>
                <a:path w="2748279" h="138429">
                  <a:moveTo>
                    <a:pt x="205740" y="138429"/>
                  </a:moveTo>
                  <a:lnTo>
                    <a:pt x="175260" y="138429"/>
                  </a:lnTo>
                </a:path>
                <a:path w="2748279" h="138429">
                  <a:moveTo>
                    <a:pt x="163830" y="138429"/>
                  </a:moveTo>
                  <a:lnTo>
                    <a:pt x="134620" y="138429"/>
                  </a:lnTo>
                </a:path>
                <a:path w="2748279" h="138429">
                  <a:moveTo>
                    <a:pt x="124460" y="138429"/>
                  </a:moveTo>
                  <a:lnTo>
                    <a:pt x="121920" y="138429"/>
                  </a:lnTo>
                  <a:lnTo>
                    <a:pt x="115570" y="138429"/>
                  </a:lnTo>
                  <a:lnTo>
                    <a:pt x="109220" y="137159"/>
                  </a:lnTo>
                  <a:lnTo>
                    <a:pt x="102870" y="137159"/>
                  </a:lnTo>
                  <a:lnTo>
                    <a:pt x="96520" y="135889"/>
                  </a:lnTo>
                  <a:lnTo>
                    <a:pt x="93980" y="134619"/>
                  </a:lnTo>
                </a:path>
                <a:path w="2748279" h="138429">
                  <a:moveTo>
                    <a:pt x="85090" y="132079"/>
                  </a:moveTo>
                  <a:lnTo>
                    <a:pt x="78740" y="129539"/>
                  </a:lnTo>
                  <a:lnTo>
                    <a:pt x="72390" y="127000"/>
                  </a:lnTo>
                  <a:lnTo>
                    <a:pt x="67310" y="124459"/>
                  </a:lnTo>
                  <a:lnTo>
                    <a:pt x="60960" y="121919"/>
                  </a:lnTo>
                  <a:lnTo>
                    <a:pt x="57150" y="119379"/>
                  </a:lnTo>
                </a:path>
                <a:path w="2748279" h="138429">
                  <a:moveTo>
                    <a:pt x="48260" y="113029"/>
                  </a:moveTo>
                  <a:lnTo>
                    <a:pt x="45720" y="110489"/>
                  </a:lnTo>
                  <a:lnTo>
                    <a:pt x="40640" y="106679"/>
                  </a:lnTo>
                  <a:lnTo>
                    <a:pt x="35560" y="102869"/>
                  </a:lnTo>
                  <a:lnTo>
                    <a:pt x="31750" y="97789"/>
                  </a:lnTo>
                  <a:lnTo>
                    <a:pt x="27940" y="92709"/>
                  </a:lnTo>
                  <a:lnTo>
                    <a:pt x="26670" y="92709"/>
                  </a:lnTo>
                </a:path>
                <a:path w="2748279" h="138429">
                  <a:moveTo>
                    <a:pt x="21590" y="83819"/>
                  </a:moveTo>
                  <a:lnTo>
                    <a:pt x="20320" y="82550"/>
                  </a:lnTo>
                  <a:lnTo>
                    <a:pt x="16510" y="77469"/>
                  </a:lnTo>
                  <a:lnTo>
                    <a:pt x="13970" y="72389"/>
                  </a:lnTo>
                  <a:lnTo>
                    <a:pt x="11430" y="66039"/>
                  </a:lnTo>
                  <a:lnTo>
                    <a:pt x="8890" y="59689"/>
                  </a:lnTo>
                  <a:lnTo>
                    <a:pt x="7620" y="57150"/>
                  </a:lnTo>
                </a:path>
                <a:path w="2748279" h="138429">
                  <a:moveTo>
                    <a:pt x="5080" y="48259"/>
                  </a:moveTo>
                  <a:lnTo>
                    <a:pt x="2540" y="41909"/>
                  </a:lnTo>
                  <a:lnTo>
                    <a:pt x="1270" y="35559"/>
                  </a:lnTo>
                  <a:lnTo>
                    <a:pt x="1270" y="29209"/>
                  </a:lnTo>
                  <a:lnTo>
                    <a:pt x="0" y="22859"/>
                  </a:lnTo>
                  <a:lnTo>
                    <a:pt x="0" y="17779"/>
                  </a:lnTo>
                </a:path>
              </a:pathLst>
            </a:custGeom>
            <a:ln w="19048">
              <a:solidFill>
                <a:srgbClr val="008582"/>
              </a:solidFill>
            </a:ln>
          </p:spPr>
          <p:txBody>
            <a:bodyPr wrap="square" lIns="0" tIns="0" rIns="0" bIns="0" rtlCol="0"/>
            <a:lstStyle/>
            <a:p>
              <a:endParaRPr/>
            </a:p>
          </p:txBody>
        </p:sp>
        <p:sp>
          <p:nvSpPr>
            <p:cNvPr id="161" name="object 55">
              <a:extLst>
                <a:ext uri="{FF2B5EF4-FFF2-40B4-BE49-F238E27FC236}">
                  <a16:creationId xmlns:a16="http://schemas.microsoft.com/office/drawing/2014/main" id="{5656FC65-CDF9-4131-97DB-42095F75AF56}"/>
                </a:ext>
              </a:extLst>
            </p:cNvPr>
            <p:cNvSpPr/>
            <p:nvPr/>
          </p:nvSpPr>
          <p:spPr>
            <a:xfrm>
              <a:off x="3326129" y="4940300"/>
              <a:ext cx="0" cy="30480"/>
            </a:xfrm>
            <a:custGeom>
              <a:avLst/>
              <a:gdLst/>
              <a:ahLst/>
              <a:cxnLst/>
              <a:rect l="l" t="t" r="r" b="b"/>
              <a:pathLst>
                <a:path h="30479">
                  <a:moveTo>
                    <a:pt x="-9524" y="15239"/>
                  </a:moveTo>
                  <a:lnTo>
                    <a:pt x="9524" y="15239"/>
                  </a:lnTo>
                </a:path>
              </a:pathLst>
            </a:custGeom>
            <a:ln w="30480">
              <a:solidFill>
                <a:srgbClr val="008582"/>
              </a:solidFill>
            </a:ln>
          </p:spPr>
          <p:txBody>
            <a:bodyPr wrap="square" lIns="0" tIns="0" rIns="0" bIns="0" rtlCol="0"/>
            <a:lstStyle/>
            <a:p>
              <a:endParaRPr/>
            </a:p>
          </p:txBody>
        </p:sp>
        <p:sp>
          <p:nvSpPr>
            <p:cNvPr id="162" name="object 56">
              <a:extLst>
                <a:ext uri="{FF2B5EF4-FFF2-40B4-BE49-F238E27FC236}">
                  <a16:creationId xmlns:a16="http://schemas.microsoft.com/office/drawing/2014/main" id="{D99CD5C7-8459-41B7-BF27-779CEF094F3B}"/>
                </a:ext>
              </a:extLst>
            </p:cNvPr>
            <p:cNvSpPr/>
            <p:nvPr/>
          </p:nvSpPr>
          <p:spPr>
            <a:xfrm>
              <a:off x="3326129" y="4900930"/>
              <a:ext cx="0" cy="29209"/>
            </a:xfrm>
            <a:custGeom>
              <a:avLst/>
              <a:gdLst/>
              <a:ahLst/>
              <a:cxnLst/>
              <a:rect l="l" t="t" r="r" b="b"/>
              <a:pathLst>
                <a:path h="29210">
                  <a:moveTo>
                    <a:pt x="-9524" y="14605"/>
                  </a:moveTo>
                  <a:lnTo>
                    <a:pt x="9524" y="14605"/>
                  </a:lnTo>
                </a:path>
              </a:pathLst>
            </a:custGeom>
            <a:ln w="29209">
              <a:solidFill>
                <a:srgbClr val="008582"/>
              </a:solidFill>
            </a:ln>
          </p:spPr>
          <p:txBody>
            <a:bodyPr wrap="square" lIns="0" tIns="0" rIns="0" bIns="0" rtlCol="0"/>
            <a:lstStyle/>
            <a:p>
              <a:endParaRPr/>
            </a:p>
          </p:txBody>
        </p:sp>
        <p:sp>
          <p:nvSpPr>
            <p:cNvPr id="163" name="object 57">
              <a:extLst>
                <a:ext uri="{FF2B5EF4-FFF2-40B4-BE49-F238E27FC236}">
                  <a16:creationId xmlns:a16="http://schemas.microsoft.com/office/drawing/2014/main" id="{6741C15B-FEF7-4790-B26F-EB0C9448BA55}"/>
                </a:ext>
              </a:extLst>
            </p:cNvPr>
            <p:cNvSpPr/>
            <p:nvPr/>
          </p:nvSpPr>
          <p:spPr>
            <a:xfrm>
              <a:off x="3326129" y="4859020"/>
              <a:ext cx="0" cy="31750"/>
            </a:xfrm>
            <a:custGeom>
              <a:avLst/>
              <a:gdLst/>
              <a:ahLst/>
              <a:cxnLst/>
              <a:rect l="l" t="t" r="r" b="b"/>
              <a:pathLst>
                <a:path h="31750">
                  <a:moveTo>
                    <a:pt x="-9524" y="15874"/>
                  </a:moveTo>
                  <a:lnTo>
                    <a:pt x="9524" y="15874"/>
                  </a:lnTo>
                </a:path>
              </a:pathLst>
            </a:custGeom>
            <a:ln w="31750">
              <a:solidFill>
                <a:srgbClr val="008582"/>
              </a:solidFill>
            </a:ln>
          </p:spPr>
          <p:txBody>
            <a:bodyPr wrap="square" lIns="0" tIns="0" rIns="0" bIns="0" rtlCol="0"/>
            <a:lstStyle/>
            <a:p>
              <a:endParaRPr/>
            </a:p>
          </p:txBody>
        </p:sp>
        <p:sp>
          <p:nvSpPr>
            <p:cNvPr id="164" name="object 58">
              <a:extLst>
                <a:ext uri="{FF2B5EF4-FFF2-40B4-BE49-F238E27FC236}">
                  <a16:creationId xmlns:a16="http://schemas.microsoft.com/office/drawing/2014/main" id="{48FF9057-3F3F-4786-9723-DB8387E942A0}"/>
                </a:ext>
              </a:extLst>
            </p:cNvPr>
            <p:cNvSpPr/>
            <p:nvPr/>
          </p:nvSpPr>
          <p:spPr>
            <a:xfrm>
              <a:off x="3326129" y="4819650"/>
              <a:ext cx="0" cy="30480"/>
            </a:xfrm>
            <a:custGeom>
              <a:avLst/>
              <a:gdLst/>
              <a:ahLst/>
              <a:cxnLst/>
              <a:rect l="l" t="t" r="r" b="b"/>
              <a:pathLst>
                <a:path h="30479">
                  <a:moveTo>
                    <a:pt x="-9524" y="15239"/>
                  </a:moveTo>
                  <a:lnTo>
                    <a:pt x="9524" y="15239"/>
                  </a:lnTo>
                </a:path>
              </a:pathLst>
            </a:custGeom>
            <a:ln w="30480">
              <a:solidFill>
                <a:srgbClr val="008582"/>
              </a:solidFill>
            </a:ln>
          </p:spPr>
          <p:txBody>
            <a:bodyPr wrap="square" lIns="0" tIns="0" rIns="0" bIns="0" rtlCol="0"/>
            <a:lstStyle/>
            <a:p>
              <a:endParaRPr/>
            </a:p>
          </p:txBody>
        </p:sp>
        <p:sp>
          <p:nvSpPr>
            <p:cNvPr id="165" name="object 59">
              <a:extLst>
                <a:ext uri="{FF2B5EF4-FFF2-40B4-BE49-F238E27FC236}">
                  <a16:creationId xmlns:a16="http://schemas.microsoft.com/office/drawing/2014/main" id="{87F0E44D-F662-4504-A665-E76A5D5DA22F}"/>
                </a:ext>
              </a:extLst>
            </p:cNvPr>
            <p:cNvSpPr/>
            <p:nvPr/>
          </p:nvSpPr>
          <p:spPr>
            <a:xfrm>
              <a:off x="3326129" y="4779010"/>
              <a:ext cx="0" cy="30480"/>
            </a:xfrm>
            <a:custGeom>
              <a:avLst/>
              <a:gdLst/>
              <a:ahLst/>
              <a:cxnLst/>
              <a:rect l="l" t="t" r="r" b="b"/>
              <a:pathLst>
                <a:path h="30479">
                  <a:moveTo>
                    <a:pt x="-9524" y="15239"/>
                  </a:moveTo>
                  <a:lnTo>
                    <a:pt x="9524" y="15239"/>
                  </a:lnTo>
                </a:path>
              </a:pathLst>
            </a:custGeom>
            <a:ln w="30479">
              <a:solidFill>
                <a:srgbClr val="008582"/>
              </a:solidFill>
            </a:ln>
          </p:spPr>
          <p:txBody>
            <a:bodyPr wrap="square" lIns="0" tIns="0" rIns="0" bIns="0" rtlCol="0"/>
            <a:lstStyle/>
            <a:p>
              <a:endParaRPr/>
            </a:p>
          </p:txBody>
        </p:sp>
        <p:sp>
          <p:nvSpPr>
            <p:cNvPr id="166" name="object 60">
              <a:extLst>
                <a:ext uri="{FF2B5EF4-FFF2-40B4-BE49-F238E27FC236}">
                  <a16:creationId xmlns:a16="http://schemas.microsoft.com/office/drawing/2014/main" id="{60DAE233-7F11-4776-9BF9-6AB8632E27E5}"/>
                </a:ext>
              </a:extLst>
            </p:cNvPr>
            <p:cNvSpPr/>
            <p:nvPr/>
          </p:nvSpPr>
          <p:spPr>
            <a:xfrm>
              <a:off x="3316605" y="4631690"/>
              <a:ext cx="19050" cy="121920"/>
            </a:xfrm>
            <a:custGeom>
              <a:avLst/>
              <a:gdLst/>
              <a:ahLst/>
              <a:cxnLst/>
              <a:rect l="l" t="t" r="r" b="b"/>
              <a:pathLst>
                <a:path w="19050" h="121920">
                  <a:moveTo>
                    <a:pt x="0" y="121920"/>
                  </a:moveTo>
                  <a:lnTo>
                    <a:pt x="19048" y="121920"/>
                  </a:lnTo>
                </a:path>
                <a:path w="19050" h="121920">
                  <a:moveTo>
                    <a:pt x="0" y="81280"/>
                  </a:moveTo>
                  <a:lnTo>
                    <a:pt x="19048" y="81280"/>
                  </a:lnTo>
                </a:path>
                <a:path w="19050" h="121920">
                  <a:moveTo>
                    <a:pt x="0" y="40639"/>
                  </a:moveTo>
                  <a:lnTo>
                    <a:pt x="19048" y="40639"/>
                  </a:lnTo>
                </a:path>
                <a:path w="19050" h="121920">
                  <a:moveTo>
                    <a:pt x="0" y="0"/>
                  </a:moveTo>
                  <a:lnTo>
                    <a:pt x="19048" y="0"/>
                  </a:lnTo>
                </a:path>
              </a:pathLst>
            </a:custGeom>
            <a:ln w="30480">
              <a:solidFill>
                <a:srgbClr val="008582"/>
              </a:solidFill>
            </a:ln>
          </p:spPr>
          <p:txBody>
            <a:bodyPr wrap="square" lIns="0" tIns="0" rIns="0" bIns="0" rtlCol="0"/>
            <a:lstStyle/>
            <a:p>
              <a:endParaRPr/>
            </a:p>
          </p:txBody>
        </p:sp>
        <p:sp>
          <p:nvSpPr>
            <p:cNvPr id="167" name="object 61">
              <a:extLst>
                <a:ext uri="{FF2B5EF4-FFF2-40B4-BE49-F238E27FC236}">
                  <a16:creationId xmlns:a16="http://schemas.microsoft.com/office/drawing/2014/main" id="{2B0F78A9-023A-468C-92FF-41F52722D0F3}"/>
                </a:ext>
              </a:extLst>
            </p:cNvPr>
            <p:cNvSpPr/>
            <p:nvPr/>
          </p:nvSpPr>
          <p:spPr>
            <a:xfrm>
              <a:off x="3326129" y="4577080"/>
              <a:ext cx="0" cy="29209"/>
            </a:xfrm>
            <a:custGeom>
              <a:avLst/>
              <a:gdLst/>
              <a:ahLst/>
              <a:cxnLst/>
              <a:rect l="l" t="t" r="r" b="b"/>
              <a:pathLst>
                <a:path h="29210">
                  <a:moveTo>
                    <a:pt x="-9524" y="14605"/>
                  </a:moveTo>
                  <a:lnTo>
                    <a:pt x="9524" y="14605"/>
                  </a:lnTo>
                </a:path>
              </a:pathLst>
            </a:custGeom>
            <a:ln w="29209">
              <a:solidFill>
                <a:srgbClr val="008582"/>
              </a:solidFill>
            </a:ln>
          </p:spPr>
          <p:txBody>
            <a:bodyPr wrap="square" lIns="0" tIns="0" rIns="0" bIns="0" rtlCol="0"/>
            <a:lstStyle/>
            <a:p>
              <a:endParaRPr/>
            </a:p>
          </p:txBody>
        </p:sp>
        <p:sp>
          <p:nvSpPr>
            <p:cNvPr id="168" name="object 62">
              <a:extLst>
                <a:ext uri="{FF2B5EF4-FFF2-40B4-BE49-F238E27FC236}">
                  <a16:creationId xmlns:a16="http://schemas.microsoft.com/office/drawing/2014/main" id="{A9ADB717-4C89-4E5A-9D66-4A351D199CE6}"/>
                </a:ext>
              </a:extLst>
            </p:cNvPr>
            <p:cNvSpPr/>
            <p:nvPr/>
          </p:nvSpPr>
          <p:spPr>
            <a:xfrm>
              <a:off x="3316605" y="4511040"/>
              <a:ext cx="19050" cy="40640"/>
            </a:xfrm>
            <a:custGeom>
              <a:avLst/>
              <a:gdLst/>
              <a:ahLst/>
              <a:cxnLst/>
              <a:rect l="l" t="t" r="r" b="b"/>
              <a:pathLst>
                <a:path w="19050" h="40639">
                  <a:moveTo>
                    <a:pt x="0" y="40639"/>
                  </a:moveTo>
                  <a:lnTo>
                    <a:pt x="19048" y="40639"/>
                  </a:lnTo>
                </a:path>
                <a:path w="19050" h="40639">
                  <a:moveTo>
                    <a:pt x="0" y="0"/>
                  </a:moveTo>
                  <a:lnTo>
                    <a:pt x="19048" y="0"/>
                  </a:lnTo>
                </a:path>
              </a:pathLst>
            </a:custGeom>
            <a:ln w="30480">
              <a:solidFill>
                <a:srgbClr val="008582"/>
              </a:solidFill>
            </a:ln>
          </p:spPr>
          <p:txBody>
            <a:bodyPr wrap="square" lIns="0" tIns="0" rIns="0" bIns="0" rtlCol="0"/>
            <a:lstStyle/>
            <a:p>
              <a:endParaRPr/>
            </a:p>
          </p:txBody>
        </p:sp>
      </p:grpSp>
      <p:cxnSp>
        <p:nvCxnSpPr>
          <p:cNvPr id="174" name="Straight Arrow Connector 173">
            <a:extLst>
              <a:ext uri="{FF2B5EF4-FFF2-40B4-BE49-F238E27FC236}">
                <a16:creationId xmlns:a16="http://schemas.microsoft.com/office/drawing/2014/main" id="{9CF8BA8C-814B-4F54-A44F-C73004CEE9D1}"/>
              </a:ext>
            </a:extLst>
          </p:cNvPr>
          <p:cNvCxnSpPr/>
          <p:nvPr/>
        </p:nvCxnSpPr>
        <p:spPr>
          <a:xfrm>
            <a:off x="5793420" y="4032914"/>
            <a:ext cx="0" cy="71180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75" name="TextBox 174">
            <a:extLst>
              <a:ext uri="{FF2B5EF4-FFF2-40B4-BE49-F238E27FC236}">
                <a16:creationId xmlns:a16="http://schemas.microsoft.com/office/drawing/2014/main" id="{0C6F7C32-6FF1-46B0-8BA2-A42BC5ED7CF5}"/>
              </a:ext>
            </a:extLst>
          </p:cNvPr>
          <p:cNvSpPr txBox="1"/>
          <p:nvPr/>
        </p:nvSpPr>
        <p:spPr>
          <a:xfrm>
            <a:off x="5331350" y="4961006"/>
            <a:ext cx="1338700" cy="307777"/>
          </a:xfrm>
          <a:prstGeom prst="rect">
            <a:avLst/>
          </a:prstGeom>
          <a:noFill/>
        </p:spPr>
        <p:txBody>
          <a:bodyPr wrap="none" rtlCol="0">
            <a:spAutoFit/>
          </a:bodyPr>
          <a:lstStyle/>
          <a:p>
            <a:r>
              <a:rPr lang="en-US" sz="1400" b="1" dirty="0"/>
              <a:t>Virtualized CPU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0" name="object 2080"/>
          <p:cNvSpPr txBox="1">
            <a:spLocks noGrp="1"/>
          </p:cNvSpPr>
          <p:nvPr>
            <p:ph type="title"/>
          </p:nvPr>
        </p:nvSpPr>
        <p:spPr>
          <a:xfrm>
            <a:off x="383540" y="171450"/>
            <a:ext cx="6189345" cy="513080"/>
          </a:xfrm>
          <a:prstGeom prst="rect">
            <a:avLst/>
          </a:prstGeom>
        </p:spPr>
        <p:txBody>
          <a:bodyPr vert="horz" wrap="square" lIns="0" tIns="12700" rIns="0" bIns="0" rtlCol="0">
            <a:spAutoFit/>
          </a:bodyPr>
          <a:lstStyle/>
          <a:p>
            <a:pPr marL="12700">
              <a:lnSpc>
                <a:spcPct val="100000"/>
              </a:lnSpc>
              <a:spcBef>
                <a:spcPts val="100"/>
              </a:spcBef>
            </a:pPr>
            <a:r>
              <a:rPr sz="3200" b="1" spc="-155" dirty="0">
                <a:solidFill>
                  <a:srgbClr val="006FBF"/>
                </a:solidFill>
                <a:latin typeface="Arial"/>
                <a:cs typeface="Arial"/>
              </a:rPr>
              <a:t>C</a:t>
            </a:r>
            <a:r>
              <a:rPr sz="3200" b="1" spc="-145" dirty="0">
                <a:solidFill>
                  <a:srgbClr val="006FBF"/>
                </a:solidFill>
                <a:latin typeface="Arial"/>
                <a:cs typeface="Arial"/>
              </a:rPr>
              <a:t>ompo</a:t>
            </a:r>
            <a:r>
              <a:rPr sz="3200" b="1" spc="-160" dirty="0">
                <a:solidFill>
                  <a:srgbClr val="006FBF"/>
                </a:solidFill>
                <a:latin typeface="Arial"/>
                <a:cs typeface="Arial"/>
              </a:rPr>
              <a:t>n</a:t>
            </a:r>
            <a:r>
              <a:rPr sz="3200" b="1" spc="-155" dirty="0">
                <a:solidFill>
                  <a:srgbClr val="006FBF"/>
                </a:solidFill>
                <a:latin typeface="Arial"/>
                <a:cs typeface="Arial"/>
              </a:rPr>
              <a:t>e</a:t>
            </a:r>
            <a:r>
              <a:rPr sz="3200" b="1" spc="-145" dirty="0">
                <a:solidFill>
                  <a:srgbClr val="006FBF"/>
                </a:solidFill>
                <a:latin typeface="Arial"/>
                <a:cs typeface="Arial"/>
              </a:rPr>
              <a:t>n</a:t>
            </a:r>
            <a:r>
              <a:rPr sz="3200" b="1" dirty="0">
                <a:solidFill>
                  <a:srgbClr val="006FBF"/>
                </a:solidFill>
                <a:latin typeface="Arial"/>
                <a:cs typeface="Arial"/>
              </a:rPr>
              <a:t>t</a:t>
            </a:r>
            <a:r>
              <a:rPr sz="3200" b="1" spc="-300" dirty="0">
                <a:solidFill>
                  <a:srgbClr val="006FBF"/>
                </a:solidFill>
                <a:latin typeface="Arial"/>
                <a:cs typeface="Arial"/>
              </a:rPr>
              <a:t> </a:t>
            </a:r>
            <a:r>
              <a:rPr sz="3200" b="1" dirty="0">
                <a:solidFill>
                  <a:srgbClr val="006FBF"/>
                </a:solidFill>
                <a:latin typeface="Arial"/>
                <a:cs typeface="Arial"/>
              </a:rPr>
              <a:t>&amp;</a:t>
            </a:r>
            <a:r>
              <a:rPr sz="3200" b="1" spc="-295" dirty="0">
                <a:solidFill>
                  <a:srgbClr val="006FBF"/>
                </a:solidFill>
                <a:latin typeface="Arial"/>
                <a:cs typeface="Arial"/>
              </a:rPr>
              <a:t> </a:t>
            </a:r>
            <a:r>
              <a:rPr sz="3200" b="1" spc="-145" dirty="0">
                <a:solidFill>
                  <a:srgbClr val="006FBF"/>
                </a:solidFill>
                <a:latin typeface="Arial"/>
                <a:cs typeface="Arial"/>
              </a:rPr>
              <a:t>Conn</a:t>
            </a:r>
            <a:r>
              <a:rPr sz="3200" b="1" spc="-155" dirty="0">
                <a:solidFill>
                  <a:srgbClr val="006FBF"/>
                </a:solidFill>
                <a:latin typeface="Arial"/>
                <a:cs typeface="Arial"/>
              </a:rPr>
              <a:t>ec</a:t>
            </a:r>
            <a:r>
              <a:rPr sz="3200" b="1" spc="-160" dirty="0">
                <a:solidFill>
                  <a:srgbClr val="006FBF"/>
                </a:solidFill>
                <a:latin typeface="Arial"/>
                <a:cs typeface="Arial"/>
              </a:rPr>
              <a:t>t</a:t>
            </a:r>
            <a:r>
              <a:rPr sz="3200" b="1" spc="-145" dirty="0">
                <a:solidFill>
                  <a:srgbClr val="006FBF"/>
                </a:solidFill>
                <a:latin typeface="Arial"/>
                <a:cs typeface="Arial"/>
              </a:rPr>
              <a:t>i</a:t>
            </a:r>
            <a:r>
              <a:rPr sz="3200" b="1" spc="-160" dirty="0">
                <a:solidFill>
                  <a:srgbClr val="006FBF"/>
                </a:solidFill>
                <a:latin typeface="Arial"/>
                <a:cs typeface="Arial"/>
              </a:rPr>
              <a:t>o</a:t>
            </a:r>
            <a:r>
              <a:rPr sz="3200" b="1" dirty="0">
                <a:solidFill>
                  <a:srgbClr val="006FBF"/>
                </a:solidFill>
                <a:latin typeface="Arial"/>
                <a:cs typeface="Arial"/>
              </a:rPr>
              <a:t>n</a:t>
            </a:r>
            <a:r>
              <a:rPr sz="3200" b="1" spc="-295" dirty="0">
                <a:solidFill>
                  <a:srgbClr val="006FBF"/>
                </a:solidFill>
                <a:latin typeface="Arial"/>
                <a:cs typeface="Arial"/>
              </a:rPr>
              <a:t> </a:t>
            </a:r>
            <a:r>
              <a:rPr sz="3200" b="1" spc="-145" dirty="0">
                <a:solidFill>
                  <a:srgbClr val="006FBF"/>
                </a:solidFill>
                <a:latin typeface="Arial"/>
                <a:cs typeface="Arial"/>
              </a:rPr>
              <a:t>d</a:t>
            </a:r>
            <a:r>
              <a:rPr sz="3200" b="1" spc="-150" dirty="0">
                <a:solidFill>
                  <a:srgbClr val="006FBF"/>
                </a:solidFill>
                <a:latin typeface="Arial"/>
                <a:cs typeface="Arial"/>
              </a:rPr>
              <a:t>i</a:t>
            </a:r>
            <a:r>
              <a:rPr sz="3200" b="1" spc="-155" dirty="0">
                <a:solidFill>
                  <a:srgbClr val="006FBF"/>
                </a:solidFill>
                <a:latin typeface="Arial"/>
                <a:cs typeface="Arial"/>
              </a:rPr>
              <a:t>a</a:t>
            </a:r>
            <a:r>
              <a:rPr sz="3200" b="1" spc="-145" dirty="0">
                <a:solidFill>
                  <a:srgbClr val="006FBF"/>
                </a:solidFill>
                <a:latin typeface="Arial"/>
                <a:cs typeface="Arial"/>
              </a:rPr>
              <a:t>gr</a:t>
            </a:r>
            <a:r>
              <a:rPr sz="3200" b="1" spc="-155" dirty="0">
                <a:solidFill>
                  <a:srgbClr val="006FBF"/>
                </a:solidFill>
                <a:latin typeface="Arial"/>
                <a:cs typeface="Arial"/>
              </a:rPr>
              <a:t>a</a:t>
            </a:r>
            <a:r>
              <a:rPr sz="3200" b="1" dirty="0">
                <a:solidFill>
                  <a:srgbClr val="006FBF"/>
                </a:solidFill>
                <a:latin typeface="Arial"/>
                <a:cs typeface="Arial"/>
              </a:rPr>
              <a:t>m</a:t>
            </a:r>
            <a:endParaRPr sz="3200">
              <a:latin typeface="Arial"/>
              <a:cs typeface="Arial"/>
            </a:endParaRPr>
          </a:p>
        </p:txBody>
      </p:sp>
      <p:pic>
        <p:nvPicPr>
          <p:cNvPr id="2085" name="Picture 2084" descr="Diagram&#10;&#10;Description automatically generated">
            <a:extLst>
              <a:ext uri="{FF2B5EF4-FFF2-40B4-BE49-F238E27FC236}">
                <a16:creationId xmlns:a16="http://schemas.microsoft.com/office/drawing/2014/main" id="{0C314358-0248-4518-A0FF-EFEB191610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8436738" cy="5143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 name="object 194"/>
          <p:cNvGrpSpPr/>
          <p:nvPr/>
        </p:nvGrpSpPr>
        <p:grpSpPr>
          <a:xfrm>
            <a:off x="204787" y="1511300"/>
            <a:ext cx="6124575" cy="4817110"/>
            <a:chOff x="204787" y="1511300"/>
            <a:chExt cx="6124575" cy="4817110"/>
          </a:xfrm>
        </p:grpSpPr>
        <p:sp>
          <p:nvSpPr>
            <p:cNvPr id="195" name="object 195"/>
            <p:cNvSpPr/>
            <p:nvPr/>
          </p:nvSpPr>
          <p:spPr>
            <a:xfrm>
              <a:off x="209550" y="1828800"/>
              <a:ext cx="6115050" cy="4494530"/>
            </a:xfrm>
            <a:custGeom>
              <a:avLst/>
              <a:gdLst/>
              <a:ahLst/>
              <a:cxnLst/>
              <a:rect l="l" t="t" r="r" b="b"/>
              <a:pathLst>
                <a:path w="6115050" h="4494530">
                  <a:moveTo>
                    <a:pt x="3056890" y="4494530"/>
                  </a:moveTo>
                  <a:lnTo>
                    <a:pt x="0" y="4494530"/>
                  </a:lnTo>
                  <a:lnTo>
                    <a:pt x="0" y="0"/>
                  </a:lnTo>
                  <a:lnTo>
                    <a:pt x="6115050" y="0"/>
                  </a:lnTo>
                  <a:lnTo>
                    <a:pt x="6115050" y="4494530"/>
                  </a:lnTo>
                  <a:lnTo>
                    <a:pt x="3056890" y="4494530"/>
                  </a:lnTo>
                  <a:close/>
                </a:path>
              </a:pathLst>
            </a:custGeom>
            <a:ln w="9344">
              <a:solidFill>
                <a:srgbClr val="000000"/>
              </a:solidFill>
            </a:ln>
          </p:spPr>
          <p:txBody>
            <a:bodyPr wrap="square" lIns="0" tIns="0" rIns="0" bIns="0" rtlCol="0"/>
            <a:lstStyle/>
            <a:p>
              <a:endParaRPr/>
            </a:p>
          </p:txBody>
        </p:sp>
        <p:sp>
          <p:nvSpPr>
            <p:cNvPr id="196" name="object 196"/>
            <p:cNvSpPr/>
            <p:nvPr/>
          </p:nvSpPr>
          <p:spPr>
            <a:xfrm>
              <a:off x="471170" y="1511300"/>
              <a:ext cx="5485130" cy="186690"/>
            </a:xfrm>
            <a:custGeom>
              <a:avLst/>
              <a:gdLst/>
              <a:ahLst/>
              <a:cxnLst/>
              <a:rect l="l" t="t" r="r" b="b"/>
              <a:pathLst>
                <a:path w="5485130" h="186689">
                  <a:moveTo>
                    <a:pt x="5485130" y="0"/>
                  </a:moveTo>
                  <a:lnTo>
                    <a:pt x="0" y="0"/>
                  </a:lnTo>
                  <a:lnTo>
                    <a:pt x="0" y="186689"/>
                  </a:lnTo>
                  <a:lnTo>
                    <a:pt x="2743200" y="186689"/>
                  </a:lnTo>
                  <a:lnTo>
                    <a:pt x="5485130" y="186689"/>
                  </a:lnTo>
                  <a:lnTo>
                    <a:pt x="5485130" y="0"/>
                  </a:lnTo>
                  <a:close/>
                </a:path>
              </a:pathLst>
            </a:custGeom>
            <a:solidFill>
              <a:srgbClr val="FF0000"/>
            </a:solidFill>
          </p:spPr>
          <p:txBody>
            <a:bodyPr wrap="square" lIns="0" tIns="0" rIns="0" bIns="0" rtlCol="0"/>
            <a:lstStyle/>
            <a:p>
              <a:endParaRPr/>
            </a:p>
          </p:txBody>
        </p:sp>
      </p:grpSp>
      <p:sp>
        <p:nvSpPr>
          <p:cNvPr id="198" name="object 198"/>
          <p:cNvSpPr txBox="1">
            <a:spLocks noGrp="1"/>
          </p:cNvSpPr>
          <p:nvPr>
            <p:ph type="title"/>
          </p:nvPr>
        </p:nvSpPr>
        <p:spPr>
          <a:xfrm>
            <a:off x="330200" y="80009"/>
            <a:ext cx="3762375" cy="513080"/>
          </a:xfrm>
          <a:prstGeom prst="rect">
            <a:avLst/>
          </a:prstGeom>
        </p:spPr>
        <p:txBody>
          <a:bodyPr vert="horz" wrap="square" lIns="0" tIns="12700" rIns="0" bIns="0" rtlCol="0">
            <a:spAutoFit/>
          </a:bodyPr>
          <a:lstStyle/>
          <a:p>
            <a:pPr marL="12700">
              <a:lnSpc>
                <a:spcPct val="100000"/>
              </a:lnSpc>
              <a:spcBef>
                <a:spcPts val="100"/>
              </a:spcBef>
            </a:pPr>
            <a:r>
              <a:rPr sz="3200" b="1" spc="-140" dirty="0">
                <a:solidFill>
                  <a:srgbClr val="006FBF"/>
                </a:solidFill>
                <a:latin typeface="Arial"/>
                <a:cs typeface="Arial"/>
              </a:rPr>
              <a:t>Deployment</a:t>
            </a:r>
            <a:r>
              <a:rPr sz="3200" b="1" spc="-55" dirty="0">
                <a:solidFill>
                  <a:srgbClr val="006FBF"/>
                </a:solidFill>
                <a:latin typeface="Arial"/>
                <a:cs typeface="Arial"/>
              </a:rPr>
              <a:t> </a:t>
            </a:r>
            <a:r>
              <a:rPr sz="3200" b="1" spc="-130" dirty="0">
                <a:solidFill>
                  <a:srgbClr val="006FBF"/>
                </a:solidFill>
                <a:latin typeface="Arial"/>
                <a:cs typeface="Arial"/>
              </a:rPr>
              <a:t>diagram</a:t>
            </a:r>
            <a:endParaRPr sz="3200">
              <a:latin typeface="Arial"/>
              <a:cs typeface="Arial"/>
            </a:endParaRPr>
          </a:p>
        </p:txBody>
      </p:sp>
      <p:grpSp>
        <p:nvGrpSpPr>
          <p:cNvPr id="204" name="object 204"/>
          <p:cNvGrpSpPr/>
          <p:nvPr/>
        </p:nvGrpSpPr>
        <p:grpSpPr>
          <a:xfrm>
            <a:off x="2237104" y="981075"/>
            <a:ext cx="2216150" cy="313690"/>
            <a:chOff x="2237104" y="981075"/>
            <a:chExt cx="2216150" cy="313690"/>
          </a:xfrm>
        </p:grpSpPr>
        <p:sp>
          <p:nvSpPr>
            <p:cNvPr id="205" name="object 205"/>
            <p:cNvSpPr/>
            <p:nvPr/>
          </p:nvSpPr>
          <p:spPr>
            <a:xfrm>
              <a:off x="2239010" y="982979"/>
              <a:ext cx="2212340" cy="309880"/>
            </a:xfrm>
            <a:custGeom>
              <a:avLst/>
              <a:gdLst/>
              <a:ahLst/>
              <a:cxnLst/>
              <a:rect l="l" t="t" r="r" b="b"/>
              <a:pathLst>
                <a:path w="2212340" h="309880">
                  <a:moveTo>
                    <a:pt x="2212340" y="7620"/>
                  </a:moveTo>
                  <a:lnTo>
                    <a:pt x="2211070" y="7620"/>
                  </a:lnTo>
                  <a:lnTo>
                    <a:pt x="2211070" y="6350"/>
                  </a:lnTo>
                  <a:lnTo>
                    <a:pt x="2211070" y="5080"/>
                  </a:lnTo>
                  <a:lnTo>
                    <a:pt x="2210422" y="5080"/>
                  </a:lnTo>
                  <a:lnTo>
                    <a:pt x="2210422" y="3810"/>
                  </a:lnTo>
                  <a:lnTo>
                    <a:pt x="2209800" y="3810"/>
                  </a:lnTo>
                  <a:lnTo>
                    <a:pt x="2209800" y="2540"/>
                  </a:lnTo>
                  <a:lnTo>
                    <a:pt x="2208530" y="2540"/>
                  </a:lnTo>
                  <a:lnTo>
                    <a:pt x="2208530" y="1270"/>
                  </a:lnTo>
                  <a:lnTo>
                    <a:pt x="2205990" y="1270"/>
                  </a:lnTo>
                  <a:lnTo>
                    <a:pt x="2205990" y="0"/>
                  </a:lnTo>
                  <a:lnTo>
                    <a:pt x="6350" y="0"/>
                  </a:lnTo>
                  <a:lnTo>
                    <a:pt x="5080" y="1270"/>
                  </a:lnTo>
                  <a:lnTo>
                    <a:pt x="3810" y="1270"/>
                  </a:lnTo>
                  <a:lnTo>
                    <a:pt x="3810" y="2540"/>
                  </a:lnTo>
                  <a:lnTo>
                    <a:pt x="2540" y="2540"/>
                  </a:lnTo>
                  <a:lnTo>
                    <a:pt x="2540" y="3810"/>
                  </a:lnTo>
                  <a:lnTo>
                    <a:pt x="1270" y="3810"/>
                  </a:lnTo>
                  <a:lnTo>
                    <a:pt x="1270" y="5080"/>
                  </a:lnTo>
                  <a:lnTo>
                    <a:pt x="635" y="5080"/>
                  </a:lnTo>
                  <a:lnTo>
                    <a:pt x="635" y="6350"/>
                  </a:lnTo>
                  <a:lnTo>
                    <a:pt x="0" y="6350"/>
                  </a:lnTo>
                  <a:lnTo>
                    <a:pt x="0" y="7620"/>
                  </a:lnTo>
                  <a:lnTo>
                    <a:pt x="0" y="302260"/>
                  </a:lnTo>
                  <a:lnTo>
                    <a:pt x="0" y="303530"/>
                  </a:lnTo>
                  <a:lnTo>
                    <a:pt x="1270" y="303530"/>
                  </a:lnTo>
                  <a:lnTo>
                    <a:pt x="1270" y="306070"/>
                  </a:lnTo>
                  <a:lnTo>
                    <a:pt x="2540" y="306070"/>
                  </a:lnTo>
                  <a:lnTo>
                    <a:pt x="2540" y="307340"/>
                  </a:lnTo>
                  <a:lnTo>
                    <a:pt x="3810" y="307340"/>
                  </a:lnTo>
                  <a:lnTo>
                    <a:pt x="3810" y="308610"/>
                  </a:lnTo>
                  <a:lnTo>
                    <a:pt x="6350" y="308610"/>
                  </a:lnTo>
                  <a:lnTo>
                    <a:pt x="7620" y="309880"/>
                  </a:lnTo>
                  <a:lnTo>
                    <a:pt x="2204720" y="309880"/>
                  </a:lnTo>
                  <a:lnTo>
                    <a:pt x="2204720" y="308610"/>
                  </a:lnTo>
                  <a:lnTo>
                    <a:pt x="2207895" y="308610"/>
                  </a:lnTo>
                  <a:lnTo>
                    <a:pt x="2207895" y="307340"/>
                  </a:lnTo>
                  <a:lnTo>
                    <a:pt x="2209165" y="307340"/>
                  </a:lnTo>
                  <a:lnTo>
                    <a:pt x="2209165" y="306070"/>
                  </a:lnTo>
                  <a:lnTo>
                    <a:pt x="2211070" y="306070"/>
                  </a:lnTo>
                  <a:lnTo>
                    <a:pt x="2211070" y="303530"/>
                  </a:lnTo>
                  <a:lnTo>
                    <a:pt x="2211070" y="302260"/>
                  </a:lnTo>
                  <a:lnTo>
                    <a:pt x="2212340" y="302260"/>
                  </a:lnTo>
                  <a:lnTo>
                    <a:pt x="2212340" y="7620"/>
                  </a:lnTo>
                  <a:close/>
                </a:path>
              </a:pathLst>
            </a:custGeom>
            <a:solidFill>
              <a:srgbClr val="F1F1F1"/>
            </a:solidFill>
          </p:spPr>
          <p:txBody>
            <a:bodyPr wrap="square" lIns="0" tIns="0" rIns="0" bIns="0" rtlCol="0"/>
            <a:lstStyle/>
            <a:p>
              <a:endParaRPr/>
            </a:p>
          </p:txBody>
        </p:sp>
        <p:sp>
          <p:nvSpPr>
            <p:cNvPr id="206" name="object 206"/>
            <p:cNvSpPr/>
            <p:nvPr/>
          </p:nvSpPr>
          <p:spPr>
            <a:xfrm>
              <a:off x="2239009" y="982980"/>
              <a:ext cx="43180" cy="15240"/>
            </a:xfrm>
            <a:custGeom>
              <a:avLst/>
              <a:gdLst/>
              <a:ahLst/>
              <a:cxnLst/>
              <a:rect l="l" t="t" r="r" b="b"/>
              <a:pathLst>
                <a:path w="43180" h="15240">
                  <a:moveTo>
                    <a:pt x="0" y="15240"/>
                  </a:moveTo>
                  <a:lnTo>
                    <a:pt x="0" y="10160"/>
                  </a:lnTo>
                  <a:lnTo>
                    <a:pt x="0" y="8890"/>
                  </a:lnTo>
                  <a:lnTo>
                    <a:pt x="0" y="7620"/>
                  </a:lnTo>
                  <a:lnTo>
                    <a:pt x="0" y="6350"/>
                  </a:lnTo>
                  <a:lnTo>
                    <a:pt x="0" y="6350"/>
                  </a:lnTo>
                  <a:lnTo>
                    <a:pt x="1269" y="5080"/>
                  </a:lnTo>
                  <a:lnTo>
                    <a:pt x="1269" y="3810"/>
                  </a:lnTo>
                  <a:lnTo>
                    <a:pt x="2539" y="3810"/>
                  </a:lnTo>
                  <a:lnTo>
                    <a:pt x="2539" y="2540"/>
                  </a:lnTo>
                  <a:lnTo>
                    <a:pt x="3809" y="2540"/>
                  </a:lnTo>
                  <a:lnTo>
                    <a:pt x="3809" y="1270"/>
                  </a:lnTo>
                  <a:lnTo>
                    <a:pt x="5079" y="1270"/>
                  </a:lnTo>
                  <a:lnTo>
                    <a:pt x="6350" y="0"/>
                  </a:lnTo>
                  <a:lnTo>
                    <a:pt x="7619" y="0"/>
                  </a:lnTo>
                  <a:lnTo>
                    <a:pt x="8889" y="0"/>
                  </a:lnTo>
                  <a:lnTo>
                    <a:pt x="10159" y="0"/>
                  </a:lnTo>
                  <a:lnTo>
                    <a:pt x="43179" y="0"/>
                  </a:lnTo>
                </a:path>
              </a:pathLst>
            </a:custGeom>
            <a:ln w="3234">
              <a:solidFill>
                <a:srgbClr val="000000"/>
              </a:solidFill>
            </a:ln>
          </p:spPr>
          <p:txBody>
            <a:bodyPr wrap="square" lIns="0" tIns="0" rIns="0" bIns="0" rtlCol="0"/>
            <a:lstStyle/>
            <a:p>
              <a:endParaRPr/>
            </a:p>
          </p:txBody>
        </p:sp>
        <p:sp>
          <p:nvSpPr>
            <p:cNvPr id="207" name="object 207"/>
            <p:cNvSpPr/>
            <p:nvPr/>
          </p:nvSpPr>
          <p:spPr>
            <a:xfrm>
              <a:off x="2320289" y="982980"/>
              <a:ext cx="2078989" cy="0"/>
            </a:xfrm>
            <a:custGeom>
              <a:avLst/>
              <a:gdLst/>
              <a:ahLst/>
              <a:cxnLst/>
              <a:rect l="l" t="t" r="r" b="b"/>
              <a:pathLst>
                <a:path w="2078989">
                  <a:moveTo>
                    <a:pt x="0" y="0"/>
                  </a:moveTo>
                  <a:lnTo>
                    <a:pt x="2078989" y="0"/>
                  </a:lnTo>
                </a:path>
              </a:pathLst>
            </a:custGeom>
            <a:ln w="3234">
              <a:solidFill>
                <a:srgbClr val="000000"/>
              </a:solidFill>
              <a:prstDash val="sysDash"/>
            </a:ln>
          </p:spPr>
          <p:txBody>
            <a:bodyPr wrap="square" lIns="0" tIns="0" rIns="0" bIns="0" rtlCol="0"/>
            <a:lstStyle/>
            <a:p>
              <a:endParaRPr/>
            </a:p>
          </p:txBody>
        </p:sp>
        <p:sp>
          <p:nvSpPr>
            <p:cNvPr id="208" name="object 208"/>
            <p:cNvSpPr/>
            <p:nvPr/>
          </p:nvSpPr>
          <p:spPr>
            <a:xfrm>
              <a:off x="4436109" y="982980"/>
              <a:ext cx="15240" cy="303530"/>
            </a:xfrm>
            <a:custGeom>
              <a:avLst/>
              <a:gdLst/>
              <a:ahLst/>
              <a:cxnLst/>
              <a:rect l="l" t="t" r="r" b="b"/>
              <a:pathLst>
                <a:path w="15239" h="303530">
                  <a:moveTo>
                    <a:pt x="0" y="0"/>
                  </a:moveTo>
                  <a:lnTo>
                    <a:pt x="5079" y="0"/>
                  </a:lnTo>
                  <a:lnTo>
                    <a:pt x="6350" y="0"/>
                  </a:lnTo>
                  <a:lnTo>
                    <a:pt x="7619" y="0"/>
                  </a:lnTo>
                  <a:lnTo>
                    <a:pt x="8889" y="0"/>
                  </a:lnTo>
                  <a:lnTo>
                    <a:pt x="8889" y="1270"/>
                  </a:lnTo>
                  <a:lnTo>
                    <a:pt x="10160" y="1270"/>
                  </a:lnTo>
                  <a:lnTo>
                    <a:pt x="11429" y="1270"/>
                  </a:lnTo>
                  <a:lnTo>
                    <a:pt x="11429" y="2540"/>
                  </a:lnTo>
                  <a:lnTo>
                    <a:pt x="12700" y="2540"/>
                  </a:lnTo>
                  <a:lnTo>
                    <a:pt x="12700" y="3810"/>
                  </a:lnTo>
                  <a:lnTo>
                    <a:pt x="13969" y="5080"/>
                  </a:lnTo>
                  <a:lnTo>
                    <a:pt x="13969" y="6350"/>
                  </a:lnTo>
                  <a:lnTo>
                    <a:pt x="13969" y="7620"/>
                  </a:lnTo>
                  <a:lnTo>
                    <a:pt x="15239" y="7620"/>
                  </a:lnTo>
                  <a:lnTo>
                    <a:pt x="15239" y="8890"/>
                  </a:lnTo>
                  <a:lnTo>
                    <a:pt x="15239" y="10160"/>
                  </a:lnTo>
                  <a:lnTo>
                    <a:pt x="15239" y="38100"/>
                  </a:lnTo>
                </a:path>
                <a:path w="15239" h="303530">
                  <a:moveTo>
                    <a:pt x="15239" y="76200"/>
                  </a:moveTo>
                  <a:lnTo>
                    <a:pt x="15239" y="127000"/>
                  </a:lnTo>
                </a:path>
                <a:path w="15239" h="303530">
                  <a:moveTo>
                    <a:pt x="15239" y="165100"/>
                  </a:moveTo>
                  <a:lnTo>
                    <a:pt x="15239" y="214630"/>
                  </a:lnTo>
                </a:path>
                <a:path w="15239" h="303530">
                  <a:moveTo>
                    <a:pt x="15239" y="252730"/>
                  </a:moveTo>
                  <a:lnTo>
                    <a:pt x="15239" y="299720"/>
                  </a:lnTo>
                  <a:lnTo>
                    <a:pt x="15239" y="300990"/>
                  </a:lnTo>
                  <a:lnTo>
                    <a:pt x="15239" y="302260"/>
                  </a:lnTo>
                  <a:lnTo>
                    <a:pt x="13969" y="302260"/>
                  </a:lnTo>
                  <a:lnTo>
                    <a:pt x="13969" y="303530"/>
                  </a:lnTo>
                </a:path>
              </a:pathLst>
            </a:custGeom>
            <a:ln w="3234">
              <a:solidFill>
                <a:srgbClr val="000000"/>
              </a:solidFill>
            </a:ln>
          </p:spPr>
          <p:txBody>
            <a:bodyPr wrap="square" lIns="0" tIns="0" rIns="0" bIns="0" rtlCol="0"/>
            <a:lstStyle/>
            <a:p>
              <a:endParaRPr/>
            </a:p>
          </p:txBody>
        </p:sp>
        <p:sp>
          <p:nvSpPr>
            <p:cNvPr id="209" name="object 209"/>
            <p:cNvSpPr/>
            <p:nvPr/>
          </p:nvSpPr>
          <p:spPr>
            <a:xfrm>
              <a:off x="2249169" y="1292859"/>
              <a:ext cx="2167890" cy="0"/>
            </a:xfrm>
            <a:custGeom>
              <a:avLst/>
              <a:gdLst/>
              <a:ahLst/>
              <a:cxnLst/>
              <a:rect l="l" t="t" r="r" b="b"/>
              <a:pathLst>
                <a:path w="2167890">
                  <a:moveTo>
                    <a:pt x="0" y="0"/>
                  </a:moveTo>
                  <a:lnTo>
                    <a:pt x="2167890" y="0"/>
                  </a:lnTo>
                </a:path>
              </a:pathLst>
            </a:custGeom>
            <a:ln w="3234">
              <a:solidFill>
                <a:srgbClr val="000000"/>
              </a:solidFill>
              <a:prstDash val="sysDash"/>
            </a:ln>
          </p:spPr>
          <p:txBody>
            <a:bodyPr wrap="square" lIns="0" tIns="0" rIns="0" bIns="0" rtlCol="0"/>
            <a:lstStyle/>
            <a:p>
              <a:endParaRPr/>
            </a:p>
          </p:txBody>
        </p:sp>
        <p:sp>
          <p:nvSpPr>
            <p:cNvPr id="210" name="object 210"/>
            <p:cNvSpPr/>
            <p:nvPr/>
          </p:nvSpPr>
          <p:spPr>
            <a:xfrm>
              <a:off x="2239009" y="1036319"/>
              <a:ext cx="0" cy="226060"/>
            </a:xfrm>
            <a:custGeom>
              <a:avLst/>
              <a:gdLst/>
              <a:ahLst/>
              <a:cxnLst/>
              <a:rect l="l" t="t" r="r" b="b"/>
              <a:pathLst>
                <a:path h="226059">
                  <a:moveTo>
                    <a:pt x="0" y="226059"/>
                  </a:moveTo>
                  <a:lnTo>
                    <a:pt x="0" y="175259"/>
                  </a:lnTo>
                </a:path>
                <a:path h="226059">
                  <a:moveTo>
                    <a:pt x="0" y="138429"/>
                  </a:moveTo>
                  <a:lnTo>
                    <a:pt x="0" y="87629"/>
                  </a:lnTo>
                </a:path>
                <a:path h="226059">
                  <a:moveTo>
                    <a:pt x="0" y="49529"/>
                  </a:moveTo>
                  <a:lnTo>
                    <a:pt x="0" y="0"/>
                  </a:lnTo>
                </a:path>
              </a:pathLst>
            </a:custGeom>
            <a:ln w="3234">
              <a:solidFill>
                <a:srgbClr val="000000"/>
              </a:solidFill>
            </a:ln>
          </p:spPr>
          <p:txBody>
            <a:bodyPr wrap="square" lIns="0" tIns="0" rIns="0" bIns="0" rtlCol="0"/>
            <a:lstStyle/>
            <a:p>
              <a:endParaRPr/>
            </a:p>
          </p:txBody>
        </p:sp>
        <p:sp>
          <p:nvSpPr>
            <p:cNvPr id="211" name="object 211"/>
            <p:cNvSpPr/>
            <p:nvPr/>
          </p:nvSpPr>
          <p:spPr>
            <a:xfrm>
              <a:off x="2310129" y="1080769"/>
              <a:ext cx="2067560" cy="191770"/>
            </a:xfrm>
            <a:custGeom>
              <a:avLst/>
              <a:gdLst/>
              <a:ahLst/>
              <a:cxnLst/>
              <a:rect l="l" t="t" r="r" b="b"/>
              <a:pathLst>
                <a:path w="2067560" h="191769">
                  <a:moveTo>
                    <a:pt x="2062480" y="190500"/>
                  </a:moveTo>
                  <a:lnTo>
                    <a:pt x="5080" y="190500"/>
                  </a:lnTo>
                  <a:lnTo>
                    <a:pt x="5080" y="191769"/>
                  </a:lnTo>
                  <a:lnTo>
                    <a:pt x="2062480" y="191769"/>
                  </a:lnTo>
                  <a:lnTo>
                    <a:pt x="2062480" y="190500"/>
                  </a:lnTo>
                  <a:close/>
                </a:path>
                <a:path w="2067560" h="191769">
                  <a:moveTo>
                    <a:pt x="2066290" y="1269"/>
                  </a:moveTo>
                  <a:lnTo>
                    <a:pt x="2539" y="1269"/>
                  </a:lnTo>
                  <a:lnTo>
                    <a:pt x="1269" y="2539"/>
                  </a:lnTo>
                  <a:lnTo>
                    <a:pt x="1269" y="5079"/>
                  </a:lnTo>
                  <a:lnTo>
                    <a:pt x="0" y="5079"/>
                  </a:lnTo>
                  <a:lnTo>
                    <a:pt x="0" y="186689"/>
                  </a:lnTo>
                  <a:lnTo>
                    <a:pt x="1269" y="186689"/>
                  </a:lnTo>
                  <a:lnTo>
                    <a:pt x="1269" y="189229"/>
                  </a:lnTo>
                  <a:lnTo>
                    <a:pt x="2539" y="189229"/>
                  </a:lnTo>
                  <a:lnTo>
                    <a:pt x="2539" y="190500"/>
                  </a:lnTo>
                  <a:lnTo>
                    <a:pt x="2065020" y="190500"/>
                  </a:lnTo>
                  <a:lnTo>
                    <a:pt x="2066290" y="189229"/>
                  </a:lnTo>
                  <a:lnTo>
                    <a:pt x="2066290" y="187959"/>
                  </a:lnTo>
                  <a:lnTo>
                    <a:pt x="2067559" y="187959"/>
                  </a:lnTo>
                  <a:lnTo>
                    <a:pt x="2067559" y="3809"/>
                  </a:lnTo>
                  <a:lnTo>
                    <a:pt x="2066290" y="3809"/>
                  </a:lnTo>
                  <a:lnTo>
                    <a:pt x="2066290" y="1269"/>
                  </a:lnTo>
                  <a:close/>
                </a:path>
                <a:path w="2067560" h="191769">
                  <a:moveTo>
                    <a:pt x="2063749" y="0"/>
                  </a:moveTo>
                  <a:lnTo>
                    <a:pt x="3809" y="0"/>
                  </a:lnTo>
                  <a:lnTo>
                    <a:pt x="3809" y="1269"/>
                  </a:lnTo>
                  <a:lnTo>
                    <a:pt x="2063749" y="1269"/>
                  </a:lnTo>
                  <a:lnTo>
                    <a:pt x="2063749" y="0"/>
                  </a:lnTo>
                  <a:close/>
                </a:path>
              </a:pathLst>
            </a:custGeom>
            <a:solidFill>
              <a:srgbClr val="000000">
                <a:alpha val="34999"/>
              </a:srgbClr>
            </a:solidFill>
          </p:spPr>
          <p:txBody>
            <a:bodyPr wrap="square" lIns="0" tIns="0" rIns="0" bIns="0" rtlCol="0"/>
            <a:lstStyle/>
            <a:p>
              <a:endParaRPr/>
            </a:p>
          </p:txBody>
        </p:sp>
      </p:grpSp>
      <p:pic>
        <p:nvPicPr>
          <p:cNvPr id="223" name="Picture 222">
            <a:extLst>
              <a:ext uri="{FF2B5EF4-FFF2-40B4-BE49-F238E27FC236}">
                <a16:creationId xmlns:a16="http://schemas.microsoft.com/office/drawing/2014/main" id="{77804BE8-B8F9-4B40-A647-5C2EA898CBFA}"/>
              </a:ext>
            </a:extLst>
          </p:cNvPr>
          <p:cNvPicPr>
            <a:picLocks noChangeAspect="1"/>
          </p:cNvPicPr>
          <p:nvPr/>
        </p:nvPicPr>
        <p:blipFill>
          <a:blip r:embed="rId2"/>
          <a:stretch>
            <a:fillRect/>
          </a:stretch>
        </p:blipFill>
        <p:spPr>
          <a:xfrm>
            <a:off x="209550" y="593088"/>
            <a:ext cx="8724900" cy="618490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533400"/>
            <a:ext cx="3153410" cy="436880"/>
          </a:xfrm>
          <a:prstGeom prst="rect">
            <a:avLst/>
          </a:prstGeom>
        </p:spPr>
        <p:txBody>
          <a:bodyPr vert="horz" wrap="square" lIns="0" tIns="12700" rIns="0" bIns="0" rtlCol="0">
            <a:spAutoFit/>
          </a:bodyPr>
          <a:lstStyle/>
          <a:p>
            <a:pPr marL="12700">
              <a:lnSpc>
                <a:spcPct val="100000"/>
              </a:lnSpc>
              <a:spcBef>
                <a:spcPts val="100"/>
              </a:spcBef>
            </a:pPr>
            <a:r>
              <a:rPr lang="en-US" spc="-5" dirty="0"/>
              <a:t>CFME Works</a:t>
            </a:r>
            <a:endParaRPr spc="-5" dirty="0"/>
          </a:p>
        </p:txBody>
      </p:sp>
      <p:sp>
        <p:nvSpPr>
          <p:cNvPr id="6" name="TextBox 5">
            <a:extLst>
              <a:ext uri="{FF2B5EF4-FFF2-40B4-BE49-F238E27FC236}">
                <a16:creationId xmlns:a16="http://schemas.microsoft.com/office/drawing/2014/main" id="{D7B1B1D5-AE42-4A4F-9B87-1C560951B9F4}"/>
              </a:ext>
            </a:extLst>
          </p:cNvPr>
          <p:cNvSpPr txBox="1"/>
          <p:nvPr/>
        </p:nvSpPr>
        <p:spPr>
          <a:xfrm>
            <a:off x="190500" y="1600200"/>
            <a:ext cx="8763000" cy="5909310"/>
          </a:xfrm>
          <a:prstGeom prst="rect">
            <a:avLst/>
          </a:prstGeom>
          <a:noFill/>
        </p:spPr>
        <p:txBody>
          <a:bodyPr wrap="square">
            <a:spAutoFit/>
          </a:bodyPr>
          <a:lstStyle/>
          <a:p>
            <a:r>
              <a:rPr lang="en-US" dirty="0"/>
              <a:t>CFME handle conventional virtualization application products such as VMware vSphere </a:t>
            </a:r>
          </a:p>
          <a:p>
            <a:endParaRPr lang="en-US" dirty="0"/>
          </a:p>
          <a:p>
            <a:r>
              <a:rPr lang="en-US" dirty="0"/>
              <a:t>CFME Communicates to vSphere with the help of CFME engine.</a:t>
            </a:r>
          </a:p>
          <a:p>
            <a:endParaRPr lang="en-US" dirty="0"/>
          </a:p>
          <a:p>
            <a:r>
              <a:rPr lang="en-US" dirty="0"/>
              <a:t>CFME validates and authenticate the correct user in the domain using TACACS or Radius.</a:t>
            </a:r>
          </a:p>
          <a:p>
            <a:endParaRPr lang="en-US" dirty="0"/>
          </a:p>
          <a:p>
            <a:r>
              <a:rPr lang="en-US" dirty="0"/>
              <a:t>Once user request a service on CFME, CFME engine pass down the user instruction to vSphere to create, delete or modify the virtual machine.</a:t>
            </a:r>
          </a:p>
          <a:p>
            <a:endParaRPr lang="en-US" dirty="0"/>
          </a:p>
          <a:p>
            <a:r>
              <a:rPr lang="en-US" dirty="0"/>
              <a:t>CFME keeps track of the request made by the user, on successful completion of the request, users are notified on CFME and also via email.</a:t>
            </a:r>
          </a:p>
          <a:p>
            <a:endParaRPr lang="en-US" dirty="0"/>
          </a:p>
          <a:p>
            <a:r>
              <a:rPr lang="en-US" dirty="0"/>
              <a:t>CFME also returns various error based on the underline virtual infrastructure, when the user request fails.</a:t>
            </a:r>
          </a:p>
          <a:p>
            <a:endParaRPr lang="en-US" dirty="0"/>
          </a:p>
          <a:p>
            <a:r>
              <a:rPr lang="en-US" dirty="0"/>
              <a:t>If virtual infrastructure is not working properly, CFME would also state the error related to the virtual infrastructure status.</a:t>
            </a:r>
          </a:p>
          <a:p>
            <a:endParaRPr lang="en-US" dirty="0"/>
          </a:p>
          <a:p>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8600" y="1983740"/>
            <a:ext cx="8815070" cy="1674817"/>
          </a:xfrm>
          <a:prstGeom prst="rect">
            <a:avLst/>
          </a:prstGeom>
        </p:spPr>
        <p:txBody>
          <a:bodyPr vert="horz" wrap="square" lIns="0" tIns="12700" rIns="0" bIns="0" rtlCol="0">
            <a:spAutoFit/>
          </a:bodyPr>
          <a:lstStyle/>
          <a:p>
            <a:pPr algn="l"/>
            <a:r>
              <a:rPr lang="en-US" sz="1800" b="0" i="0" u="none" strike="noStrike" baseline="0" dirty="0">
                <a:latin typeface="MinionPro-Regular"/>
              </a:rPr>
              <a:t>• Provisioning or scaling out of </a:t>
            </a:r>
            <a:r>
              <a:rPr lang="en-US" sz="1800" b="0" i="1" u="none" strike="noStrike" baseline="0" dirty="0">
                <a:latin typeface="MinionPro-It"/>
              </a:rPr>
              <a:t>workloads</a:t>
            </a:r>
            <a:r>
              <a:rPr lang="en-US" sz="1800" b="0" i="0" u="none" strike="noStrike" baseline="0" dirty="0">
                <a:latin typeface="MinionPro-Regular"/>
              </a:rPr>
              <a:t>, such as virtual machines or cloud</a:t>
            </a:r>
          </a:p>
          <a:p>
            <a:pPr algn="l"/>
            <a:r>
              <a:rPr lang="en-US" sz="1800" b="0" i="0" u="none" strike="noStrike" baseline="0" dirty="0">
                <a:latin typeface="MinionPro-Regular"/>
              </a:rPr>
              <a:t>instances</a:t>
            </a:r>
          </a:p>
          <a:p>
            <a:pPr algn="l"/>
            <a:r>
              <a:rPr lang="en-US" sz="1800" b="0" i="0" u="none" strike="noStrike" baseline="0" dirty="0">
                <a:latin typeface="MinionPro-Regular"/>
              </a:rPr>
              <a:t>• Provisioning or scaling out of </a:t>
            </a:r>
            <a:r>
              <a:rPr lang="en-US" sz="1800" b="0" i="1" u="none" strike="noStrike" baseline="0" dirty="0">
                <a:latin typeface="MinionPro-It"/>
              </a:rPr>
              <a:t>infrastructure</a:t>
            </a:r>
            <a:r>
              <a:rPr lang="en-US" sz="1800" b="0" i="0" u="none" strike="noStrike" baseline="0" dirty="0">
                <a:latin typeface="MinionPro-Regular"/>
              </a:rPr>
              <a:t>, such as bare-metal hypervisors or</a:t>
            </a:r>
          </a:p>
          <a:p>
            <a:pPr algn="l"/>
            <a:r>
              <a:rPr lang="en-US" sz="1800" b="0" i="1" u="none" strike="noStrike" baseline="0" dirty="0">
                <a:latin typeface="MinionPro-It"/>
              </a:rPr>
              <a:t>compute nodes</a:t>
            </a:r>
          </a:p>
          <a:p>
            <a:pPr algn="l"/>
            <a:r>
              <a:rPr lang="en-US" sz="1800" b="0" i="0" u="none" strike="noStrike" baseline="0" dirty="0">
                <a:latin typeface="MinionPro-Regular"/>
              </a:rPr>
              <a:t>• Scaling back or retirement of virtual machine or cloud instances</a:t>
            </a:r>
          </a:p>
          <a:p>
            <a:pPr algn="l"/>
            <a:r>
              <a:rPr lang="en-US" sz="1800" b="0" i="0" u="none" strike="noStrike" baseline="0" dirty="0">
                <a:latin typeface="MinionPro-Regular"/>
              </a:rPr>
              <a:t>Each of these is done in the context of comprehensive role-based access control.</a:t>
            </a:r>
            <a:endParaRPr sz="1650" dirty="0">
              <a:latin typeface="Arial"/>
              <a:cs typeface="Arial"/>
            </a:endParaRPr>
          </a:p>
        </p:txBody>
      </p:sp>
      <p:sp>
        <p:nvSpPr>
          <p:cNvPr id="3" name="object 3"/>
          <p:cNvSpPr txBox="1">
            <a:spLocks noGrp="1"/>
          </p:cNvSpPr>
          <p:nvPr>
            <p:ph type="title"/>
          </p:nvPr>
        </p:nvSpPr>
        <p:spPr>
          <a:xfrm>
            <a:off x="304800" y="685800"/>
            <a:ext cx="5234940" cy="428322"/>
          </a:xfrm>
          <a:prstGeom prst="rect">
            <a:avLst/>
          </a:prstGeom>
        </p:spPr>
        <p:txBody>
          <a:bodyPr vert="horz" wrap="square" lIns="0" tIns="12700" rIns="0" bIns="0" rtlCol="0">
            <a:spAutoFit/>
          </a:bodyPr>
          <a:lstStyle/>
          <a:p>
            <a:pPr marL="12700">
              <a:lnSpc>
                <a:spcPct val="100000"/>
              </a:lnSpc>
              <a:spcBef>
                <a:spcPts val="100"/>
              </a:spcBef>
            </a:pPr>
            <a:r>
              <a:rPr spc="-100" dirty="0"/>
              <a:t>Top</a:t>
            </a:r>
            <a:r>
              <a:rPr spc="-25" dirty="0"/>
              <a:t> </a:t>
            </a:r>
            <a:r>
              <a:rPr dirty="0"/>
              <a:t>3</a:t>
            </a:r>
            <a:r>
              <a:rPr spc="-30" dirty="0"/>
              <a:t> </a:t>
            </a:r>
            <a:r>
              <a:rPr spc="-5" dirty="0"/>
              <a:t>Key</a:t>
            </a:r>
            <a:r>
              <a:rPr spc="-15" dirty="0"/>
              <a:t> </a:t>
            </a:r>
            <a:r>
              <a:rPr spc="-5" dirty="0"/>
              <a:t>Learnings</a:t>
            </a:r>
            <a:r>
              <a:rPr lang="en-US" spc="-5" dirty="0"/>
              <a:t> on CFME</a:t>
            </a:r>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445770"/>
            <a:ext cx="4008120" cy="513080"/>
          </a:xfrm>
          <a:prstGeom prst="rect">
            <a:avLst/>
          </a:prstGeom>
        </p:spPr>
        <p:txBody>
          <a:bodyPr vert="horz" wrap="square" lIns="0" tIns="12700" rIns="0" bIns="0" rtlCol="0">
            <a:spAutoFit/>
          </a:bodyPr>
          <a:lstStyle/>
          <a:p>
            <a:pPr marL="12700">
              <a:lnSpc>
                <a:spcPct val="100000"/>
              </a:lnSpc>
              <a:spcBef>
                <a:spcPts val="100"/>
              </a:spcBef>
            </a:pPr>
            <a:r>
              <a:rPr sz="3200" b="1" spc="-145" dirty="0">
                <a:solidFill>
                  <a:srgbClr val="006FBF"/>
                </a:solidFill>
                <a:latin typeface="Arial"/>
                <a:cs typeface="Arial"/>
              </a:rPr>
              <a:t>Purpo</a:t>
            </a:r>
            <a:r>
              <a:rPr sz="3200" b="1" spc="-165" dirty="0">
                <a:solidFill>
                  <a:srgbClr val="006FBF"/>
                </a:solidFill>
                <a:latin typeface="Arial"/>
                <a:cs typeface="Arial"/>
              </a:rPr>
              <a:t>s</a:t>
            </a:r>
            <a:r>
              <a:rPr sz="3200" b="1" dirty="0">
                <a:solidFill>
                  <a:srgbClr val="006FBF"/>
                </a:solidFill>
                <a:latin typeface="Arial"/>
                <a:cs typeface="Arial"/>
              </a:rPr>
              <a:t>e</a:t>
            </a:r>
            <a:r>
              <a:rPr sz="3200" b="1" spc="-305" dirty="0">
                <a:solidFill>
                  <a:srgbClr val="006FBF"/>
                </a:solidFill>
                <a:latin typeface="Arial"/>
                <a:cs typeface="Arial"/>
              </a:rPr>
              <a:t> </a:t>
            </a:r>
            <a:r>
              <a:rPr sz="3200" b="1" spc="-145" dirty="0">
                <a:solidFill>
                  <a:srgbClr val="006FBF"/>
                </a:solidFill>
                <a:latin typeface="Arial"/>
                <a:cs typeface="Arial"/>
              </a:rPr>
              <a:t>o</a:t>
            </a:r>
            <a:r>
              <a:rPr sz="3200" b="1" dirty="0">
                <a:solidFill>
                  <a:srgbClr val="006FBF"/>
                </a:solidFill>
                <a:latin typeface="Arial"/>
                <a:cs typeface="Arial"/>
              </a:rPr>
              <a:t>f</a:t>
            </a:r>
            <a:r>
              <a:rPr sz="3200" b="1" spc="-300" dirty="0">
                <a:solidFill>
                  <a:srgbClr val="006FBF"/>
                </a:solidFill>
                <a:latin typeface="Arial"/>
                <a:cs typeface="Arial"/>
              </a:rPr>
              <a:t> </a:t>
            </a:r>
            <a:r>
              <a:rPr sz="3200" b="1" spc="-150" dirty="0">
                <a:solidFill>
                  <a:srgbClr val="006FBF"/>
                </a:solidFill>
                <a:latin typeface="Arial"/>
                <a:cs typeface="Arial"/>
              </a:rPr>
              <a:t>t</a:t>
            </a:r>
            <a:r>
              <a:rPr sz="3200" b="1" spc="-145" dirty="0">
                <a:solidFill>
                  <a:srgbClr val="006FBF"/>
                </a:solidFill>
                <a:latin typeface="Arial"/>
                <a:cs typeface="Arial"/>
              </a:rPr>
              <a:t>h</a:t>
            </a:r>
            <a:r>
              <a:rPr sz="3200" b="1" dirty="0">
                <a:solidFill>
                  <a:srgbClr val="006FBF"/>
                </a:solidFill>
                <a:latin typeface="Arial"/>
                <a:cs typeface="Arial"/>
              </a:rPr>
              <a:t>e</a:t>
            </a:r>
            <a:r>
              <a:rPr sz="3200" b="1" spc="-305" dirty="0">
                <a:solidFill>
                  <a:srgbClr val="006FBF"/>
                </a:solidFill>
                <a:latin typeface="Arial"/>
                <a:cs typeface="Arial"/>
              </a:rPr>
              <a:t> </a:t>
            </a:r>
            <a:r>
              <a:rPr sz="3200" b="1" spc="-155" dirty="0">
                <a:solidFill>
                  <a:srgbClr val="006FBF"/>
                </a:solidFill>
                <a:latin typeface="Arial"/>
                <a:cs typeface="Arial"/>
              </a:rPr>
              <a:t>sys</a:t>
            </a:r>
            <a:r>
              <a:rPr sz="3200" b="1" spc="-150" dirty="0">
                <a:solidFill>
                  <a:srgbClr val="006FBF"/>
                </a:solidFill>
                <a:latin typeface="Arial"/>
                <a:cs typeface="Arial"/>
              </a:rPr>
              <a:t>t</a:t>
            </a:r>
            <a:r>
              <a:rPr sz="3200" b="1" spc="-155" dirty="0">
                <a:solidFill>
                  <a:srgbClr val="006FBF"/>
                </a:solidFill>
                <a:latin typeface="Arial"/>
                <a:cs typeface="Arial"/>
              </a:rPr>
              <a:t>e</a:t>
            </a:r>
            <a:r>
              <a:rPr sz="3200" b="1" dirty="0">
                <a:solidFill>
                  <a:srgbClr val="006FBF"/>
                </a:solidFill>
                <a:latin typeface="Arial"/>
                <a:cs typeface="Arial"/>
              </a:rPr>
              <a:t>m</a:t>
            </a:r>
            <a:endParaRPr sz="3200">
              <a:latin typeface="Arial"/>
              <a:cs typeface="Arial"/>
            </a:endParaRPr>
          </a:p>
        </p:txBody>
      </p:sp>
      <p:sp>
        <p:nvSpPr>
          <p:cNvPr id="3" name="object 3"/>
          <p:cNvSpPr txBox="1">
            <a:spLocks noGrp="1"/>
          </p:cNvSpPr>
          <p:nvPr>
            <p:ph type="body" idx="1"/>
          </p:nvPr>
        </p:nvSpPr>
        <p:spPr>
          <a:xfrm>
            <a:off x="307022" y="1524000"/>
            <a:ext cx="8169275" cy="5102038"/>
          </a:xfrm>
          <a:prstGeom prst="rect">
            <a:avLst/>
          </a:prstGeom>
        </p:spPr>
        <p:txBody>
          <a:bodyPr vert="horz" wrap="square" lIns="0" tIns="125095" rIns="0" bIns="0" rtlCol="0">
            <a:spAutoFit/>
          </a:bodyPr>
          <a:lstStyle/>
          <a:p>
            <a:pPr marL="551815" marR="490855">
              <a:lnSpc>
                <a:spcPct val="100099"/>
              </a:lnSpc>
              <a:spcBef>
                <a:spcPts val="95"/>
              </a:spcBef>
            </a:pPr>
            <a:r>
              <a:rPr lang="en-US" dirty="0"/>
              <a:t>CFME - </a:t>
            </a:r>
            <a:r>
              <a:rPr lang="en-US" dirty="0" err="1"/>
              <a:t>CloudForms</a:t>
            </a:r>
            <a:r>
              <a:rPr lang="en-US" dirty="0"/>
              <a:t> is a Red Hat product that the Labs have adopted in order to provide a menu of services (particularly virtual machines) to be ordered. It is the replacement for </a:t>
            </a:r>
            <a:r>
              <a:rPr lang="en-US" dirty="0" err="1"/>
              <a:t>Omnitool</a:t>
            </a:r>
            <a:r>
              <a:rPr lang="en-US" dirty="0"/>
              <a:t> (cxlabs.cisco.com) for virtual machine access, creation, and management.</a:t>
            </a:r>
          </a:p>
          <a:p>
            <a:pPr marL="551815" marR="490855">
              <a:lnSpc>
                <a:spcPct val="100099"/>
              </a:lnSpc>
              <a:spcBef>
                <a:spcPts val="95"/>
              </a:spcBef>
            </a:pPr>
            <a:endParaRPr lang="en-US" spc="-5" dirty="0"/>
          </a:p>
          <a:p>
            <a:pPr marL="551815" marR="490855">
              <a:lnSpc>
                <a:spcPct val="100099"/>
              </a:lnSpc>
              <a:spcBef>
                <a:spcPts val="95"/>
              </a:spcBef>
            </a:pPr>
            <a:r>
              <a:rPr lang="en-US" spc="-5" dirty="0"/>
              <a:t>CFME is an application worked on </a:t>
            </a:r>
            <a:r>
              <a:rPr lang="en-US" spc="-5" dirty="0" err="1"/>
              <a:t>CloudForm</a:t>
            </a:r>
            <a:r>
              <a:rPr lang="en-US" spc="-5" dirty="0"/>
              <a:t> technology. It is a </a:t>
            </a:r>
            <a:r>
              <a:rPr lang="en-US" i="1" dirty="0"/>
              <a:t>management platform for internal Cisco where its </a:t>
            </a:r>
            <a:r>
              <a:rPr lang="en-US" dirty="0"/>
              <a:t>managing traditional server virtualization products such as VMware vSphere.</a:t>
            </a:r>
          </a:p>
          <a:p>
            <a:pPr marL="551815" marR="490855">
              <a:lnSpc>
                <a:spcPct val="100099"/>
              </a:lnSpc>
              <a:spcBef>
                <a:spcPts val="95"/>
              </a:spcBef>
            </a:pPr>
            <a:endParaRPr lang="en-US" spc="-5" dirty="0"/>
          </a:p>
          <a:p>
            <a:pPr marL="551815" marR="490855">
              <a:lnSpc>
                <a:spcPct val="100099"/>
              </a:lnSpc>
              <a:spcBef>
                <a:spcPts val="95"/>
              </a:spcBef>
            </a:pPr>
            <a:r>
              <a:rPr lang="en-US" spc="-5" dirty="0"/>
              <a:t>Here, </a:t>
            </a:r>
            <a:r>
              <a:rPr lang="en-US" dirty="0"/>
              <a:t>Support for the local site infrastructure is provided by the local Labs team in your location. Based on local sites and its servers, CFME having as of now 11 different management tool where 1 among it is development tool which managing all other 10 tools.</a:t>
            </a:r>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54350833"/>
              </p:ext>
            </p:extLst>
          </p:nvPr>
        </p:nvGraphicFramePr>
        <p:xfrm>
          <a:off x="299720" y="1595119"/>
          <a:ext cx="8152764" cy="4147185"/>
        </p:xfrm>
        <a:graphic>
          <a:graphicData uri="http://schemas.openxmlformats.org/drawingml/2006/table">
            <a:tbl>
              <a:tblPr firstRow="1" bandRow="1">
                <a:tableStyleId>{2D5ABB26-0587-4C30-8999-92F81FD0307C}</a:tableStyleId>
              </a:tblPr>
              <a:tblGrid>
                <a:gridCol w="4011929">
                  <a:extLst>
                    <a:ext uri="{9D8B030D-6E8A-4147-A177-3AD203B41FA5}">
                      <a16:colId xmlns:a16="http://schemas.microsoft.com/office/drawing/2014/main" val="20000"/>
                    </a:ext>
                  </a:extLst>
                </a:gridCol>
                <a:gridCol w="4140835">
                  <a:extLst>
                    <a:ext uri="{9D8B030D-6E8A-4147-A177-3AD203B41FA5}">
                      <a16:colId xmlns:a16="http://schemas.microsoft.com/office/drawing/2014/main" val="20001"/>
                    </a:ext>
                  </a:extLst>
                </a:gridCol>
              </a:tblGrid>
              <a:tr h="660400">
                <a:tc>
                  <a:txBody>
                    <a:bodyPr/>
                    <a:lstStyle/>
                    <a:p>
                      <a:pPr marL="454659">
                        <a:lnSpc>
                          <a:spcPts val="2640"/>
                        </a:lnSpc>
                      </a:pPr>
                      <a:r>
                        <a:rPr sz="2400" b="1" spc="-5" dirty="0">
                          <a:solidFill>
                            <a:srgbClr val="FFFFFF"/>
                          </a:solidFill>
                          <a:latin typeface="Calibri"/>
                          <a:cs typeface="Calibri"/>
                        </a:rPr>
                        <a:t>Functional</a:t>
                      </a:r>
                      <a:r>
                        <a:rPr sz="2400" b="1" spc="-55" dirty="0">
                          <a:solidFill>
                            <a:srgbClr val="FFFFFF"/>
                          </a:solidFill>
                          <a:latin typeface="Calibri"/>
                          <a:cs typeface="Calibri"/>
                        </a:rPr>
                        <a:t> </a:t>
                      </a:r>
                      <a:r>
                        <a:rPr sz="2400" b="1" spc="-15" dirty="0">
                          <a:solidFill>
                            <a:srgbClr val="FFFFFF"/>
                          </a:solidFill>
                          <a:latin typeface="Calibri"/>
                          <a:cs typeface="Calibri"/>
                        </a:rPr>
                        <a:t>requirements</a:t>
                      </a:r>
                      <a:endParaRPr sz="2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E80BC"/>
                    </a:solidFill>
                  </a:tcPr>
                </a:tc>
                <a:tc>
                  <a:txBody>
                    <a:bodyPr/>
                    <a:lstStyle/>
                    <a:p>
                      <a:pPr marL="242570">
                        <a:lnSpc>
                          <a:spcPts val="2640"/>
                        </a:lnSpc>
                      </a:pPr>
                      <a:r>
                        <a:rPr sz="2400" b="1" dirty="0">
                          <a:solidFill>
                            <a:srgbClr val="FFFFFF"/>
                          </a:solidFill>
                          <a:latin typeface="Calibri"/>
                          <a:cs typeface="Calibri"/>
                        </a:rPr>
                        <a:t>Non</a:t>
                      </a:r>
                      <a:r>
                        <a:rPr sz="2400" b="1" spc="-45" dirty="0">
                          <a:solidFill>
                            <a:srgbClr val="FFFFFF"/>
                          </a:solidFill>
                          <a:latin typeface="Calibri"/>
                          <a:cs typeface="Calibri"/>
                        </a:rPr>
                        <a:t> </a:t>
                      </a:r>
                      <a:r>
                        <a:rPr sz="2400" b="1" spc="-5" dirty="0">
                          <a:solidFill>
                            <a:srgbClr val="FFFFFF"/>
                          </a:solidFill>
                          <a:latin typeface="Calibri"/>
                          <a:cs typeface="Calibri"/>
                        </a:rPr>
                        <a:t>functional</a:t>
                      </a:r>
                      <a:r>
                        <a:rPr sz="2400" b="1" spc="-35" dirty="0">
                          <a:solidFill>
                            <a:srgbClr val="FFFFFF"/>
                          </a:solidFill>
                          <a:latin typeface="Calibri"/>
                          <a:cs typeface="Calibri"/>
                        </a:rPr>
                        <a:t> </a:t>
                      </a:r>
                      <a:r>
                        <a:rPr sz="2400" b="1" spc="-10" dirty="0">
                          <a:solidFill>
                            <a:srgbClr val="FFFFFF"/>
                          </a:solidFill>
                          <a:latin typeface="Calibri"/>
                          <a:cs typeface="Calibri"/>
                        </a:rPr>
                        <a:t>requirements</a:t>
                      </a:r>
                      <a:endParaRPr sz="24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E80BC"/>
                    </a:solidFill>
                  </a:tcPr>
                </a:tc>
                <a:extLst>
                  <a:ext uri="{0D108BD9-81ED-4DB2-BD59-A6C34878D82A}">
                    <a16:rowId xmlns:a16="http://schemas.microsoft.com/office/drawing/2014/main" val="10000"/>
                  </a:ext>
                </a:extLst>
              </a:tr>
              <a:tr h="3486785">
                <a:tc>
                  <a:txBody>
                    <a:bodyPr/>
                    <a:lstStyle/>
                    <a:p>
                      <a:pPr marL="377190" marR="382270" indent="-285750">
                        <a:lnSpc>
                          <a:spcPts val="1789"/>
                        </a:lnSpc>
                        <a:spcBef>
                          <a:spcPts val="265"/>
                        </a:spcBef>
                        <a:buFont typeface="Arial MT"/>
                        <a:buChar char="•"/>
                        <a:tabLst>
                          <a:tab pos="376555" algn="l"/>
                          <a:tab pos="377190" algn="l"/>
                        </a:tabLst>
                      </a:pPr>
                      <a:r>
                        <a:rPr sz="1800" spc="-10" dirty="0">
                          <a:latin typeface="Calibri"/>
                          <a:cs typeface="Calibri"/>
                        </a:rPr>
                        <a:t>Customer </a:t>
                      </a:r>
                      <a:r>
                        <a:rPr sz="1800" dirty="0">
                          <a:latin typeface="Calibri"/>
                          <a:cs typeface="Calibri"/>
                        </a:rPr>
                        <a:t>, </a:t>
                      </a:r>
                      <a:r>
                        <a:rPr sz="1800" spc="-5" dirty="0">
                          <a:latin typeface="Calibri"/>
                          <a:cs typeface="Calibri"/>
                        </a:rPr>
                        <a:t>Subscriber and </a:t>
                      </a:r>
                      <a:r>
                        <a:rPr sz="1800" spc="-10" dirty="0">
                          <a:latin typeface="Calibri"/>
                          <a:cs typeface="Calibri"/>
                        </a:rPr>
                        <a:t>Account </a:t>
                      </a:r>
                      <a:r>
                        <a:rPr sz="1800" spc="-395" dirty="0">
                          <a:latin typeface="Calibri"/>
                          <a:cs typeface="Calibri"/>
                        </a:rPr>
                        <a:t> </a:t>
                      </a:r>
                      <a:r>
                        <a:rPr sz="1800" spc="-5" dirty="0">
                          <a:latin typeface="Calibri"/>
                          <a:cs typeface="Calibri"/>
                        </a:rPr>
                        <a:t>Management</a:t>
                      </a:r>
                      <a:endParaRPr sz="1800" dirty="0">
                        <a:latin typeface="Calibri"/>
                        <a:cs typeface="Calibri"/>
                      </a:endParaRPr>
                    </a:p>
                    <a:p>
                      <a:pPr marL="377190" indent="-286385">
                        <a:lnSpc>
                          <a:spcPts val="1605"/>
                        </a:lnSpc>
                        <a:buFont typeface="Arial MT"/>
                        <a:buChar char="•"/>
                        <a:tabLst>
                          <a:tab pos="376555" algn="l"/>
                          <a:tab pos="377190" algn="l"/>
                        </a:tabLst>
                      </a:pPr>
                      <a:r>
                        <a:rPr sz="1800" spc="-5" dirty="0">
                          <a:latin typeface="Calibri"/>
                          <a:cs typeface="Calibri"/>
                        </a:rPr>
                        <a:t>Basic</a:t>
                      </a:r>
                      <a:r>
                        <a:rPr sz="1800" spc="-25" dirty="0">
                          <a:latin typeface="Calibri"/>
                          <a:cs typeface="Calibri"/>
                        </a:rPr>
                        <a:t> </a:t>
                      </a:r>
                      <a:r>
                        <a:rPr sz="1800" spc="-10" dirty="0">
                          <a:latin typeface="Calibri"/>
                          <a:cs typeface="Calibri"/>
                        </a:rPr>
                        <a:t>Rating </a:t>
                      </a:r>
                      <a:endParaRPr lang="en-US" sz="1800" spc="-10" dirty="0">
                        <a:latin typeface="Calibri"/>
                        <a:cs typeface="Calibri"/>
                      </a:endParaRPr>
                    </a:p>
                    <a:p>
                      <a:pPr marL="377190" indent="-286385">
                        <a:lnSpc>
                          <a:spcPts val="1605"/>
                        </a:lnSpc>
                        <a:buFont typeface="Arial MT"/>
                        <a:buChar char="•"/>
                        <a:tabLst>
                          <a:tab pos="376555" algn="l"/>
                          <a:tab pos="377190" algn="l"/>
                        </a:tabLst>
                      </a:pPr>
                      <a:r>
                        <a:rPr sz="1800" spc="-10" dirty="0">
                          <a:latin typeface="Calibri"/>
                          <a:cs typeface="Calibri"/>
                        </a:rPr>
                        <a:t>Notification</a:t>
                      </a:r>
                      <a:r>
                        <a:rPr lang="en-US" sz="1800" spc="-10" dirty="0">
                          <a:latin typeface="Calibri"/>
                          <a:cs typeface="Calibri"/>
                        </a:rPr>
                        <a:t> over tool</a:t>
                      </a:r>
                      <a:endParaRPr sz="1800" dirty="0">
                        <a:latin typeface="Calibri"/>
                        <a:cs typeface="Calibri"/>
                      </a:endParaRPr>
                    </a:p>
                    <a:p>
                      <a:pPr marL="377190" indent="-286385">
                        <a:lnSpc>
                          <a:spcPts val="1789"/>
                        </a:lnSpc>
                        <a:buFont typeface="Arial MT"/>
                        <a:buChar char="•"/>
                        <a:tabLst>
                          <a:tab pos="376555" algn="l"/>
                          <a:tab pos="377190" algn="l"/>
                        </a:tabLst>
                      </a:pPr>
                      <a:r>
                        <a:rPr lang="en-US" sz="1800" spc="-10" dirty="0">
                          <a:latin typeface="Calibri"/>
                          <a:cs typeface="Calibri"/>
                        </a:rPr>
                        <a:t>Outlook mail </a:t>
                      </a:r>
                      <a:r>
                        <a:rPr sz="1800" spc="-10" dirty="0">
                          <a:latin typeface="Calibri"/>
                          <a:cs typeface="Calibri"/>
                        </a:rPr>
                        <a:t>Rating</a:t>
                      </a:r>
                      <a:endParaRPr sz="1800" dirty="0">
                        <a:latin typeface="Calibri"/>
                        <a:cs typeface="Calibri"/>
                      </a:endParaRPr>
                    </a:p>
                    <a:p>
                      <a:pPr marL="377190" indent="-286385">
                        <a:lnSpc>
                          <a:spcPts val="1610"/>
                        </a:lnSpc>
                        <a:buFont typeface="Arial MT"/>
                        <a:buChar char="•"/>
                        <a:tabLst>
                          <a:tab pos="376555" algn="l"/>
                          <a:tab pos="377190" algn="l"/>
                        </a:tabLst>
                      </a:pPr>
                      <a:r>
                        <a:rPr lang="en-US" sz="1800" dirty="0">
                          <a:latin typeface="Calibri"/>
                          <a:cs typeface="Calibri"/>
                        </a:rPr>
                        <a:t>VM and its template </a:t>
                      </a:r>
                      <a:r>
                        <a:rPr sz="1800" spc="-10" dirty="0">
                          <a:latin typeface="Calibri"/>
                          <a:cs typeface="Calibri"/>
                        </a:rPr>
                        <a:t>Details</a:t>
                      </a:r>
                      <a:r>
                        <a:rPr sz="1800" spc="-20" dirty="0">
                          <a:latin typeface="Calibri"/>
                          <a:cs typeface="Calibri"/>
                        </a:rPr>
                        <a:t> </a:t>
                      </a:r>
                      <a:r>
                        <a:rPr sz="1800" spc="-15" dirty="0">
                          <a:latin typeface="Calibri"/>
                          <a:cs typeface="Calibri"/>
                        </a:rPr>
                        <a:t>Records</a:t>
                      </a:r>
                      <a:endParaRPr sz="1800" dirty="0">
                        <a:latin typeface="Calibri"/>
                        <a:cs typeface="Calibri"/>
                      </a:endParaRPr>
                    </a:p>
                    <a:p>
                      <a:pPr marL="377190" indent="-286385">
                        <a:lnSpc>
                          <a:spcPts val="1770"/>
                        </a:lnSpc>
                        <a:buFont typeface="Arial MT"/>
                        <a:buChar char="•"/>
                        <a:tabLst>
                          <a:tab pos="376555" algn="l"/>
                          <a:tab pos="377190" algn="l"/>
                        </a:tabLst>
                      </a:pPr>
                      <a:r>
                        <a:rPr sz="1800" spc="-10" dirty="0">
                          <a:latin typeface="Calibri"/>
                          <a:cs typeface="Calibri"/>
                        </a:rPr>
                        <a:t>Fundamental</a:t>
                      </a:r>
                      <a:r>
                        <a:rPr sz="1800" dirty="0">
                          <a:latin typeface="Calibri"/>
                          <a:cs typeface="Calibri"/>
                        </a:rPr>
                        <a:t> </a:t>
                      </a:r>
                      <a:r>
                        <a:rPr sz="1800" spc="-20" dirty="0">
                          <a:latin typeface="Calibri"/>
                          <a:cs typeface="Calibri"/>
                        </a:rPr>
                        <a:t>Package</a:t>
                      </a:r>
                      <a:r>
                        <a:rPr sz="1800" spc="5" dirty="0">
                          <a:latin typeface="Calibri"/>
                          <a:cs typeface="Calibri"/>
                        </a:rPr>
                        <a:t> </a:t>
                      </a:r>
                      <a:r>
                        <a:rPr sz="1800" spc="-15" dirty="0">
                          <a:latin typeface="Calibri"/>
                          <a:cs typeface="Calibri"/>
                        </a:rPr>
                        <a:t>configuration</a:t>
                      </a:r>
                      <a:endParaRPr sz="1800" dirty="0">
                        <a:latin typeface="Calibri"/>
                        <a:cs typeface="Calibri"/>
                      </a:endParaRPr>
                    </a:p>
                    <a:p>
                      <a:pPr marL="377190" indent="-286385">
                        <a:lnSpc>
                          <a:spcPts val="2195"/>
                        </a:lnSpc>
                        <a:buFont typeface="Arial MT"/>
                        <a:buChar char="•"/>
                        <a:tabLst>
                          <a:tab pos="376555" algn="l"/>
                          <a:tab pos="377190" algn="l"/>
                        </a:tabLst>
                      </a:pPr>
                      <a:r>
                        <a:rPr sz="1800" dirty="0">
                          <a:latin typeface="Calibri"/>
                          <a:cs typeface="Calibri"/>
                        </a:rPr>
                        <a:t>Open</a:t>
                      </a:r>
                      <a:r>
                        <a:rPr sz="1800" spc="-10" dirty="0">
                          <a:latin typeface="Calibri"/>
                          <a:cs typeface="Calibri"/>
                        </a:rPr>
                        <a:t> </a:t>
                      </a:r>
                      <a:r>
                        <a:rPr sz="1800" spc="-5" dirty="0">
                          <a:latin typeface="Calibri"/>
                          <a:cs typeface="Calibri"/>
                        </a:rPr>
                        <a:t>API</a:t>
                      </a:r>
                      <a:r>
                        <a:rPr sz="1800" spc="-10" dirty="0">
                          <a:latin typeface="Calibri"/>
                          <a:cs typeface="Calibri"/>
                        </a:rPr>
                        <a:t> </a:t>
                      </a:r>
                      <a:r>
                        <a:rPr sz="1800" spc="-15" dirty="0">
                          <a:latin typeface="Calibri"/>
                          <a:cs typeface="Calibri"/>
                        </a:rPr>
                        <a:t>integration</a:t>
                      </a:r>
                      <a:r>
                        <a:rPr sz="1800" spc="-5" dirty="0">
                          <a:latin typeface="Calibri"/>
                          <a:cs typeface="Calibri"/>
                        </a:rPr>
                        <a:t> capability</a:t>
                      </a:r>
                      <a:endParaRPr sz="1800" dirty="0">
                        <a:latin typeface="Calibri"/>
                        <a:cs typeface="Calibri"/>
                      </a:endParaRPr>
                    </a:p>
                  </a:txBody>
                  <a:tcPr marL="0" marR="0" marT="336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7E6"/>
                    </a:solidFill>
                  </a:tcPr>
                </a:tc>
                <a:tc>
                  <a:txBody>
                    <a:bodyPr/>
                    <a:lstStyle/>
                    <a:p>
                      <a:pPr marL="377190" indent="-285750">
                        <a:lnSpc>
                          <a:spcPts val="1875"/>
                        </a:lnSpc>
                        <a:buFont typeface="Arial MT"/>
                        <a:buChar char="•"/>
                        <a:tabLst>
                          <a:tab pos="376555" algn="l"/>
                          <a:tab pos="377190" algn="l"/>
                        </a:tabLst>
                      </a:pPr>
                      <a:r>
                        <a:rPr sz="1800" spc="-15" dirty="0">
                          <a:latin typeface="Calibri"/>
                          <a:cs typeface="Calibri"/>
                        </a:rPr>
                        <a:t>Operation</a:t>
                      </a:r>
                      <a:r>
                        <a:rPr sz="1800" spc="-5" dirty="0">
                          <a:latin typeface="Calibri"/>
                          <a:cs typeface="Calibri"/>
                        </a:rPr>
                        <a:t> and </a:t>
                      </a:r>
                      <a:r>
                        <a:rPr sz="1800" spc="-10" dirty="0">
                          <a:latin typeface="Calibri"/>
                          <a:cs typeface="Calibri"/>
                        </a:rPr>
                        <a:t>Maintenance</a:t>
                      </a:r>
                      <a:endParaRPr sz="1800" dirty="0">
                        <a:latin typeface="Calibri"/>
                        <a:cs typeface="Calibri"/>
                      </a:endParaRPr>
                    </a:p>
                    <a:p>
                      <a:pPr marL="377190" indent="-285750">
                        <a:lnSpc>
                          <a:spcPts val="1789"/>
                        </a:lnSpc>
                        <a:buFont typeface="Arial MT"/>
                        <a:buChar char="•"/>
                        <a:tabLst>
                          <a:tab pos="376555" algn="l"/>
                          <a:tab pos="377190" algn="l"/>
                        </a:tabLst>
                      </a:pPr>
                      <a:r>
                        <a:rPr sz="1800" spc="-10" dirty="0">
                          <a:latin typeface="Calibri"/>
                          <a:cs typeface="Calibri"/>
                        </a:rPr>
                        <a:t>Backup</a:t>
                      </a:r>
                      <a:r>
                        <a:rPr lang="en-US" sz="1800" spc="-10" dirty="0">
                          <a:latin typeface="Calibri"/>
                          <a:cs typeface="Calibri"/>
                        </a:rPr>
                        <a:t> of records</a:t>
                      </a:r>
                      <a:endParaRPr sz="1800" dirty="0">
                        <a:latin typeface="Calibri"/>
                        <a:cs typeface="Calibri"/>
                      </a:endParaRPr>
                    </a:p>
                    <a:p>
                      <a:pPr marL="377190" indent="-285750">
                        <a:lnSpc>
                          <a:spcPts val="1789"/>
                        </a:lnSpc>
                        <a:buFont typeface="Arial MT"/>
                        <a:buChar char="•"/>
                        <a:tabLst>
                          <a:tab pos="376555" algn="l"/>
                          <a:tab pos="377190" algn="l"/>
                        </a:tabLst>
                      </a:pPr>
                      <a:r>
                        <a:rPr sz="1800" spc="-5" dirty="0">
                          <a:latin typeface="Calibri"/>
                          <a:cs typeface="Calibri"/>
                        </a:rPr>
                        <a:t>Security</a:t>
                      </a:r>
                      <a:r>
                        <a:rPr lang="en-US" sz="1800" spc="-5" dirty="0">
                          <a:latin typeface="Calibri"/>
                          <a:cs typeface="Calibri"/>
                        </a:rPr>
                        <a:t> and its ACL</a:t>
                      </a:r>
                      <a:endParaRPr sz="1800" dirty="0">
                        <a:latin typeface="Calibri"/>
                        <a:cs typeface="Calibri"/>
                      </a:endParaRPr>
                    </a:p>
                    <a:p>
                      <a:pPr marL="377190" indent="-285750">
                        <a:lnSpc>
                          <a:spcPts val="1975"/>
                        </a:lnSpc>
                        <a:buFont typeface="Arial MT"/>
                        <a:buChar char="•"/>
                        <a:tabLst>
                          <a:tab pos="376555" algn="l"/>
                          <a:tab pos="377190" algn="l"/>
                        </a:tabLst>
                      </a:pPr>
                      <a:r>
                        <a:rPr sz="1800" spc="-10" dirty="0">
                          <a:latin typeface="Calibri"/>
                          <a:cs typeface="Calibri"/>
                        </a:rPr>
                        <a:t>Automati</a:t>
                      </a:r>
                      <a:r>
                        <a:rPr lang="en-US" sz="1800" spc="-10" dirty="0">
                          <a:latin typeface="Calibri"/>
                          <a:cs typeface="Calibri"/>
                        </a:rPr>
                        <a:t>on Advancement and its </a:t>
                      </a:r>
                      <a:r>
                        <a:rPr sz="1800" spc="-10" dirty="0">
                          <a:latin typeface="Calibri"/>
                          <a:cs typeface="Calibri"/>
                        </a:rPr>
                        <a:t>Scaling</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FD7E6"/>
                    </a:solidFill>
                  </a:tcPr>
                </a:tc>
                <a:extLst>
                  <a:ext uri="{0D108BD9-81ED-4DB2-BD59-A6C34878D82A}">
                    <a16:rowId xmlns:a16="http://schemas.microsoft.com/office/drawing/2014/main" val="10001"/>
                  </a:ext>
                </a:extLst>
              </a:tr>
            </a:tbl>
          </a:graphicData>
        </a:graphic>
      </p:graphicFrame>
      <p:sp>
        <p:nvSpPr>
          <p:cNvPr id="3" name="object 3"/>
          <p:cNvSpPr txBox="1">
            <a:spLocks noGrp="1"/>
          </p:cNvSpPr>
          <p:nvPr>
            <p:ph type="title"/>
          </p:nvPr>
        </p:nvSpPr>
        <p:spPr>
          <a:xfrm>
            <a:off x="306070" y="107950"/>
            <a:ext cx="6034405" cy="1000760"/>
          </a:xfrm>
          <a:prstGeom prst="rect">
            <a:avLst/>
          </a:prstGeom>
        </p:spPr>
        <p:txBody>
          <a:bodyPr vert="horz" wrap="square" lIns="0" tIns="12700" rIns="0" bIns="0" rtlCol="0">
            <a:spAutoFit/>
          </a:bodyPr>
          <a:lstStyle/>
          <a:p>
            <a:pPr marL="12700" marR="5080">
              <a:lnSpc>
                <a:spcPct val="100000"/>
              </a:lnSpc>
              <a:spcBef>
                <a:spcPts val="100"/>
              </a:spcBef>
            </a:pPr>
            <a:r>
              <a:rPr sz="3200" b="1" spc="-100" dirty="0">
                <a:solidFill>
                  <a:srgbClr val="006FBF"/>
                </a:solidFill>
                <a:latin typeface="Arial"/>
                <a:cs typeface="Arial"/>
              </a:rPr>
              <a:t>Key</a:t>
            </a:r>
            <a:r>
              <a:rPr sz="3200" b="1" spc="25" dirty="0">
                <a:solidFill>
                  <a:srgbClr val="006FBF"/>
                </a:solidFill>
                <a:latin typeface="Arial"/>
                <a:cs typeface="Arial"/>
              </a:rPr>
              <a:t> </a:t>
            </a:r>
            <a:r>
              <a:rPr sz="3200" b="1" spc="-140" dirty="0">
                <a:solidFill>
                  <a:srgbClr val="006FBF"/>
                </a:solidFill>
                <a:latin typeface="Arial"/>
                <a:cs typeface="Arial"/>
              </a:rPr>
              <a:t>Requirements</a:t>
            </a:r>
            <a:r>
              <a:rPr sz="3200" b="1" spc="40" dirty="0">
                <a:solidFill>
                  <a:srgbClr val="006FBF"/>
                </a:solidFill>
                <a:latin typeface="Arial"/>
                <a:cs typeface="Arial"/>
              </a:rPr>
              <a:t> </a:t>
            </a:r>
            <a:r>
              <a:rPr sz="3200" b="1" dirty="0">
                <a:solidFill>
                  <a:srgbClr val="006FBF"/>
                </a:solidFill>
                <a:latin typeface="Arial"/>
                <a:cs typeface="Arial"/>
              </a:rPr>
              <a:t>:</a:t>
            </a:r>
            <a:r>
              <a:rPr sz="3200" b="1" spc="55" dirty="0">
                <a:solidFill>
                  <a:srgbClr val="006FBF"/>
                </a:solidFill>
                <a:latin typeface="Arial"/>
                <a:cs typeface="Arial"/>
              </a:rPr>
              <a:t> </a:t>
            </a:r>
            <a:r>
              <a:rPr sz="3200" b="1" spc="-135" dirty="0">
                <a:solidFill>
                  <a:srgbClr val="006FBF"/>
                </a:solidFill>
                <a:latin typeface="Arial"/>
                <a:cs typeface="Arial"/>
              </a:rPr>
              <a:t>Functional</a:t>
            </a:r>
            <a:r>
              <a:rPr sz="3200" b="1" spc="40" dirty="0">
                <a:solidFill>
                  <a:srgbClr val="006FBF"/>
                </a:solidFill>
                <a:latin typeface="Arial"/>
                <a:cs typeface="Arial"/>
              </a:rPr>
              <a:t> </a:t>
            </a:r>
            <a:r>
              <a:rPr sz="3200" b="1" dirty="0">
                <a:solidFill>
                  <a:srgbClr val="006FBF"/>
                </a:solidFill>
                <a:latin typeface="Arial"/>
                <a:cs typeface="Arial"/>
              </a:rPr>
              <a:t>&amp; </a:t>
            </a:r>
            <a:r>
              <a:rPr sz="3200" b="1" spc="-875" dirty="0">
                <a:solidFill>
                  <a:srgbClr val="006FBF"/>
                </a:solidFill>
                <a:latin typeface="Arial"/>
                <a:cs typeface="Arial"/>
              </a:rPr>
              <a:t> </a:t>
            </a:r>
            <a:r>
              <a:rPr sz="3200" b="1" spc="-140" dirty="0">
                <a:solidFill>
                  <a:srgbClr val="006FBF"/>
                </a:solidFill>
                <a:latin typeface="Arial"/>
                <a:cs typeface="Arial"/>
              </a:rPr>
              <a:t>Non-Functional</a:t>
            </a:r>
            <a:endParaRPr sz="32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629454603"/>
              </p:ext>
            </p:extLst>
          </p:nvPr>
        </p:nvGraphicFramePr>
        <p:xfrm>
          <a:off x="190500" y="1447800"/>
          <a:ext cx="8763000" cy="4907138"/>
        </p:xfrm>
        <a:graphic>
          <a:graphicData uri="http://schemas.openxmlformats.org/drawingml/2006/table">
            <a:tbl>
              <a:tblPr firstRow="1" bandRow="1">
                <a:tableStyleId>{21E4AEA4-8DFA-4A89-87EB-49C32662AFE0}</a:tableStyleId>
              </a:tblPr>
              <a:tblGrid>
                <a:gridCol w="1083881">
                  <a:extLst>
                    <a:ext uri="{9D8B030D-6E8A-4147-A177-3AD203B41FA5}">
                      <a16:colId xmlns:a16="http://schemas.microsoft.com/office/drawing/2014/main" val="20000"/>
                    </a:ext>
                  </a:extLst>
                </a:gridCol>
                <a:gridCol w="1144734">
                  <a:extLst>
                    <a:ext uri="{9D8B030D-6E8A-4147-A177-3AD203B41FA5}">
                      <a16:colId xmlns:a16="http://schemas.microsoft.com/office/drawing/2014/main" val="20001"/>
                    </a:ext>
                  </a:extLst>
                </a:gridCol>
                <a:gridCol w="4528226">
                  <a:extLst>
                    <a:ext uri="{9D8B030D-6E8A-4147-A177-3AD203B41FA5}">
                      <a16:colId xmlns:a16="http://schemas.microsoft.com/office/drawing/2014/main" val="20002"/>
                    </a:ext>
                  </a:extLst>
                </a:gridCol>
                <a:gridCol w="745801">
                  <a:extLst>
                    <a:ext uri="{9D8B030D-6E8A-4147-A177-3AD203B41FA5}">
                      <a16:colId xmlns:a16="http://schemas.microsoft.com/office/drawing/2014/main" val="20003"/>
                    </a:ext>
                  </a:extLst>
                </a:gridCol>
                <a:gridCol w="1260358">
                  <a:extLst>
                    <a:ext uri="{9D8B030D-6E8A-4147-A177-3AD203B41FA5}">
                      <a16:colId xmlns:a16="http://schemas.microsoft.com/office/drawing/2014/main" val="20004"/>
                    </a:ext>
                  </a:extLst>
                </a:gridCol>
              </a:tblGrid>
              <a:tr h="428747">
                <a:tc>
                  <a:txBody>
                    <a:bodyPr/>
                    <a:lstStyle/>
                    <a:p>
                      <a:pPr marL="93345" algn="l">
                        <a:lnSpc>
                          <a:spcPts val="969"/>
                        </a:lnSpc>
                      </a:pPr>
                      <a:endParaRPr lang="en-US" sz="900" b="1" spc="-5" dirty="0"/>
                    </a:p>
                    <a:p>
                      <a:pPr marL="93345" algn="l">
                        <a:lnSpc>
                          <a:spcPts val="969"/>
                        </a:lnSpc>
                      </a:pPr>
                      <a:r>
                        <a:rPr sz="900" b="1" spc="-5" dirty="0"/>
                        <a:t>Quality</a:t>
                      </a:r>
                      <a:r>
                        <a:rPr sz="900" b="1" spc="-50" dirty="0"/>
                        <a:t> </a:t>
                      </a:r>
                      <a:r>
                        <a:rPr sz="900" b="1" spc="-5" dirty="0"/>
                        <a:t>attribute</a:t>
                      </a:r>
                      <a:endParaRPr sz="900" dirty="0">
                        <a:latin typeface="Times New Roman"/>
                        <a:cs typeface="Times New Roman"/>
                      </a:endParaRPr>
                    </a:p>
                  </a:txBody>
                  <a:tcPr marL="0" marR="0" marT="0" marB="0"/>
                </a:tc>
                <a:tc>
                  <a:txBody>
                    <a:bodyPr/>
                    <a:lstStyle/>
                    <a:p>
                      <a:pPr marL="308610" algn="l">
                        <a:lnSpc>
                          <a:spcPts val="925"/>
                        </a:lnSpc>
                      </a:pPr>
                      <a:endParaRPr lang="en-US" sz="900" b="1" spc="-5" dirty="0"/>
                    </a:p>
                    <a:p>
                      <a:pPr marL="308610" algn="l">
                        <a:lnSpc>
                          <a:spcPts val="925"/>
                        </a:lnSpc>
                      </a:pPr>
                      <a:r>
                        <a:rPr sz="900" b="1" spc="-5" dirty="0"/>
                        <a:t>Attribute</a:t>
                      </a:r>
                      <a:endParaRPr sz="900" dirty="0"/>
                    </a:p>
                    <a:p>
                      <a:pPr marL="271780" algn="l">
                        <a:lnSpc>
                          <a:spcPts val="1035"/>
                        </a:lnSpc>
                      </a:pPr>
                      <a:r>
                        <a:rPr lang="en-US" sz="900" b="1" spc="-5" dirty="0"/>
                        <a:t>R</a:t>
                      </a:r>
                      <a:r>
                        <a:rPr sz="900" b="1" spc="-5" dirty="0"/>
                        <a:t>efinement</a:t>
                      </a:r>
                      <a:endParaRPr sz="900" dirty="0">
                        <a:latin typeface="Times New Roman"/>
                        <a:cs typeface="Times New Roman"/>
                      </a:endParaRPr>
                    </a:p>
                  </a:txBody>
                  <a:tcPr marL="0" marR="0" marT="0" marB="0"/>
                </a:tc>
                <a:tc>
                  <a:txBody>
                    <a:bodyPr/>
                    <a:lstStyle/>
                    <a:p>
                      <a:pPr algn="l">
                        <a:lnSpc>
                          <a:spcPts val="969"/>
                        </a:lnSpc>
                      </a:pPr>
                      <a:endParaRPr lang="en-US" sz="900" b="1" spc="-5" dirty="0"/>
                    </a:p>
                    <a:p>
                      <a:pPr algn="l">
                        <a:lnSpc>
                          <a:spcPts val="969"/>
                        </a:lnSpc>
                      </a:pPr>
                      <a:r>
                        <a:rPr lang="en-GB" sz="900" b="1" spc="-5" dirty="0"/>
                        <a:t>                                                                            </a:t>
                      </a:r>
                      <a:r>
                        <a:rPr sz="900" b="1" spc="-5" dirty="0"/>
                        <a:t>Scenario</a:t>
                      </a:r>
                      <a:endParaRPr sz="900" dirty="0">
                        <a:latin typeface="Times New Roman"/>
                        <a:cs typeface="Times New Roman"/>
                      </a:endParaRPr>
                    </a:p>
                  </a:txBody>
                  <a:tcPr marL="0" marR="0" marT="0" marB="0"/>
                </a:tc>
                <a:tc>
                  <a:txBody>
                    <a:bodyPr/>
                    <a:lstStyle/>
                    <a:p>
                      <a:pPr algn="l">
                        <a:lnSpc>
                          <a:spcPts val="925"/>
                        </a:lnSpc>
                      </a:pPr>
                      <a:endParaRPr lang="en-US" sz="900" b="1" spc="-5" dirty="0"/>
                    </a:p>
                    <a:p>
                      <a:pPr algn="l">
                        <a:lnSpc>
                          <a:spcPts val="925"/>
                        </a:lnSpc>
                      </a:pPr>
                      <a:r>
                        <a:rPr lang="en-GB" sz="900" b="1" spc="-5" dirty="0"/>
                        <a:t>     </a:t>
                      </a:r>
                      <a:r>
                        <a:rPr sz="900" b="1" spc="-5" dirty="0"/>
                        <a:t>Business</a:t>
                      </a:r>
                      <a:endParaRPr sz="900" dirty="0"/>
                    </a:p>
                    <a:p>
                      <a:pPr algn="l">
                        <a:lnSpc>
                          <a:spcPts val="1035"/>
                        </a:lnSpc>
                      </a:pPr>
                      <a:r>
                        <a:rPr lang="en-US" sz="900" b="1" dirty="0"/>
                        <a:t>       V</a:t>
                      </a:r>
                      <a:r>
                        <a:rPr sz="900" b="1" dirty="0"/>
                        <a:t>alue</a:t>
                      </a:r>
                      <a:endParaRPr sz="900" dirty="0">
                        <a:latin typeface="Times New Roman"/>
                        <a:cs typeface="Times New Roman"/>
                      </a:endParaRPr>
                    </a:p>
                  </a:txBody>
                  <a:tcPr marL="0" marR="0" marT="0" marB="0"/>
                </a:tc>
                <a:tc>
                  <a:txBody>
                    <a:bodyPr/>
                    <a:lstStyle/>
                    <a:p>
                      <a:pPr algn="l">
                        <a:lnSpc>
                          <a:spcPts val="969"/>
                        </a:lnSpc>
                      </a:pPr>
                      <a:endParaRPr lang="en-US" sz="900" b="1" spc="-10" dirty="0"/>
                    </a:p>
                    <a:p>
                      <a:pPr algn="l">
                        <a:lnSpc>
                          <a:spcPts val="969"/>
                        </a:lnSpc>
                      </a:pPr>
                      <a:r>
                        <a:rPr lang="en-US" sz="900" b="1" spc="-10" dirty="0"/>
                        <a:t>          </a:t>
                      </a:r>
                      <a:r>
                        <a:rPr sz="900" b="1" spc="-10" dirty="0"/>
                        <a:t>Architecture</a:t>
                      </a:r>
                      <a:r>
                        <a:rPr sz="900" b="1" spc="-25" dirty="0"/>
                        <a:t> </a:t>
                      </a:r>
                      <a:endParaRPr lang="en-US" sz="900" b="1" spc="-25" dirty="0"/>
                    </a:p>
                    <a:p>
                      <a:pPr algn="l">
                        <a:lnSpc>
                          <a:spcPts val="969"/>
                        </a:lnSpc>
                      </a:pPr>
                      <a:r>
                        <a:rPr lang="en-US" sz="900" b="1" spc="-5" dirty="0"/>
                        <a:t>               I</a:t>
                      </a:r>
                      <a:r>
                        <a:rPr sz="900" b="1" spc="-5" dirty="0"/>
                        <a:t>mpact</a:t>
                      </a:r>
                      <a:endParaRPr sz="900" dirty="0">
                        <a:latin typeface="Times New Roman"/>
                        <a:cs typeface="Times New Roman"/>
                      </a:endParaRPr>
                    </a:p>
                  </a:txBody>
                  <a:tcPr marL="0" marR="0" marT="0" marB="0"/>
                </a:tc>
                <a:extLst>
                  <a:ext uri="{0D108BD9-81ED-4DB2-BD59-A6C34878D82A}">
                    <a16:rowId xmlns:a16="http://schemas.microsoft.com/office/drawing/2014/main" val="10000"/>
                  </a:ext>
                </a:extLst>
              </a:tr>
              <a:tr h="378638">
                <a:tc>
                  <a:txBody>
                    <a:bodyPr/>
                    <a:lstStyle/>
                    <a:p>
                      <a:pPr marL="40640" algn="l">
                        <a:lnSpc>
                          <a:spcPts val="969"/>
                        </a:lnSpc>
                      </a:pPr>
                      <a:endParaRPr lang="en-US" sz="900" spc="-5" dirty="0"/>
                    </a:p>
                    <a:p>
                      <a:pPr marL="40640" algn="l">
                        <a:lnSpc>
                          <a:spcPts val="969"/>
                        </a:lnSpc>
                      </a:pPr>
                      <a:r>
                        <a:rPr lang="en-US" sz="900" spc="-5" dirty="0"/>
                        <a:t>          </a:t>
                      </a:r>
                      <a:r>
                        <a:rPr sz="900" spc="-5" dirty="0"/>
                        <a:t>Security</a:t>
                      </a:r>
                      <a:endParaRPr sz="900" dirty="0">
                        <a:latin typeface="Times New Roman"/>
                        <a:cs typeface="Times New Roman"/>
                      </a:endParaRPr>
                    </a:p>
                  </a:txBody>
                  <a:tcPr marL="0" marR="0" marT="0" marB="0"/>
                </a:tc>
                <a:tc>
                  <a:txBody>
                    <a:bodyPr/>
                    <a:lstStyle/>
                    <a:p>
                      <a:pPr marL="339725" algn="l">
                        <a:lnSpc>
                          <a:spcPts val="969"/>
                        </a:lnSpc>
                      </a:pPr>
                      <a:endParaRPr lang="en-US" sz="900" spc="-5" dirty="0"/>
                    </a:p>
                    <a:p>
                      <a:pPr marL="339725" algn="l">
                        <a:lnSpc>
                          <a:spcPts val="969"/>
                        </a:lnSpc>
                      </a:pPr>
                      <a:r>
                        <a:rPr sz="900" spc="-5" dirty="0"/>
                        <a:t>Integrity</a:t>
                      </a:r>
                      <a:endParaRPr sz="900" dirty="0">
                        <a:latin typeface="Times New Roman"/>
                        <a:cs typeface="Times New Roman"/>
                      </a:endParaRPr>
                    </a:p>
                  </a:txBody>
                  <a:tcPr marL="0" marR="0" marT="0" marB="0"/>
                </a:tc>
                <a:tc>
                  <a:txBody>
                    <a:bodyPr/>
                    <a:lstStyle/>
                    <a:p>
                      <a:pPr marL="40005" algn="l">
                        <a:lnSpc>
                          <a:spcPts val="935"/>
                        </a:lnSpc>
                      </a:pPr>
                      <a:endParaRPr lang="en-US" sz="900" dirty="0"/>
                    </a:p>
                    <a:p>
                      <a:pPr marL="40005" algn="l">
                        <a:lnSpc>
                          <a:spcPts val="935"/>
                        </a:lnSpc>
                      </a:pPr>
                      <a:r>
                        <a:rPr sz="900" dirty="0"/>
                        <a:t>The</a:t>
                      </a:r>
                      <a:r>
                        <a:rPr sz="900" spc="15" dirty="0"/>
                        <a:t> </a:t>
                      </a:r>
                      <a:r>
                        <a:rPr sz="900" spc="-5" dirty="0"/>
                        <a:t>data</a:t>
                      </a:r>
                      <a:r>
                        <a:rPr sz="900" spc="40" dirty="0"/>
                        <a:t> </a:t>
                      </a:r>
                      <a:r>
                        <a:rPr sz="900" spc="-5" dirty="0">
                          <a:solidFill>
                            <a:srgbClr val="0000FF"/>
                          </a:solidFill>
                        </a:rPr>
                        <a:t>should</a:t>
                      </a:r>
                      <a:r>
                        <a:rPr sz="900" spc="15" dirty="0">
                          <a:solidFill>
                            <a:srgbClr val="0000FF"/>
                          </a:solidFill>
                        </a:rPr>
                        <a:t> </a:t>
                      </a:r>
                      <a:r>
                        <a:rPr sz="900" spc="-5" dirty="0">
                          <a:solidFill>
                            <a:srgbClr val="0000FF"/>
                          </a:solidFill>
                        </a:rPr>
                        <a:t>not</a:t>
                      </a:r>
                      <a:r>
                        <a:rPr sz="900" spc="25" dirty="0">
                          <a:solidFill>
                            <a:srgbClr val="0000FF"/>
                          </a:solidFill>
                        </a:rPr>
                        <a:t> </a:t>
                      </a:r>
                      <a:r>
                        <a:rPr sz="900" spc="-10" dirty="0">
                          <a:solidFill>
                            <a:srgbClr val="0000FF"/>
                          </a:solidFill>
                        </a:rPr>
                        <a:t>be</a:t>
                      </a:r>
                      <a:r>
                        <a:rPr sz="900" spc="20" dirty="0">
                          <a:solidFill>
                            <a:srgbClr val="0000FF"/>
                          </a:solidFill>
                        </a:rPr>
                        <a:t> </a:t>
                      </a:r>
                      <a:r>
                        <a:rPr sz="900" spc="-10" dirty="0">
                          <a:solidFill>
                            <a:srgbClr val="0000FF"/>
                          </a:solidFill>
                        </a:rPr>
                        <a:t>lost</a:t>
                      </a:r>
                      <a:r>
                        <a:rPr sz="900" spc="30" dirty="0">
                          <a:solidFill>
                            <a:srgbClr val="0000FF"/>
                          </a:solidFill>
                        </a:rPr>
                        <a:t> </a:t>
                      </a:r>
                      <a:r>
                        <a:rPr sz="900" spc="-5" dirty="0">
                          <a:solidFill>
                            <a:srgbClr val="0000FF"/>
                          </a:solidFill>
                        </a:rPr>
                        <a:t>or</a:t>
                      </a:r>
                      <a:r>
                        <a:rPr sz="900" spc="25" dirty="0">
                          <a:solidFill>
                            <a:srgbClr val="0000FF"/>
                          </a:solidFill>
                        </a:rPr>
                        <a:t> </a:t>
                      </a:r>
                      <a:r>
                        <a:rPr sz="900" spc="-10" dirty="0">
                          <a:solidFill>
                            <a:srgbClr val="0000FF"/>
                          </a:solidFill>
                        </a:rPr>
                        <a:t>tampered</a:t>
                      </a:r>
                      <a:r>
                        <a:rPr sz="900" spc="30" dirty="0">
                          <a:solidFill>
                            <a:srgbClr val="0000FF"/>
                          </a:solidFill>
                        </a:rPr>
                        <a:t> </a:t>
                      </a:r>
                      <a:r>
                        <a:rPr sz="900" spc="-5" dirty="0"/>
                        <a:t>with</a:t>
                      </a:r>
                      <a:r>
                        <a:rPr sz="900" spc="30" dirty="0"/>
                        <a:t> </a:t>
                      </a:r>
                      <a:r>
                        <a:rPr sz="900" dirty="0"/>
                        <a:t>by</a:t>
                      </a:r>
                      <a:r>
                        <a:rPr sz="900" spc="35" dirty="0"/>
                        <a:t> </a:t>
                      </a:r>
                      <a:r>
                        <a:rPr sz="900" spc="-5" dirty="0"/>
                        <a:t>unauthorized</a:t>
                      </a:r>
                      <a:r>
                        <a:rPr sz="900" spc="25" dirty="0"/>
                        <a:t> </a:t>
                      </a:r>
                      <a:r>
                        <a:rPr sz="900" dirty="0"/>
                        <a:t>people,</a:t>
                      </a:r>
                      <a:r>
                        <a:rPr sz="900" spc="25" dirty="0"/>
                        <a:t> </a:t>
                      </a:r>
                      <a:r>
                        <a:rPr sz="900" spc="-5" dirty="0"/>
                        <a:t>including</a:t>
                      </a:r>
                      <a:endParaRPr sz="900" dirty="0"/>
                    </a:p>
                    <a:p>
                      <a:pPr marL="40005" algn="l">
                        <a:lnSpc>
                          <a:spcPts val="1045"/>
                        </a:lnSpc>
                      </a:pPr>
                      <a:r>
                        <a:rPr sz="900" spc="-5" dirty="0"/>
                        <a:t>those</a:t>
                      </a:r>
                      <a:r>
                        <a:rPr sz="900" spc="-15" dirty="0"/>
                        <a:t> </a:t>
                      </a:r>
                      <a:r>
                        <a:rPr sz="900" dirty="0"/>
                        <a:t>working</a:t>
                      </a:r>
                      <a:r>
                        <a:rPr sz="900" spc="-10" dirty="0"/>
                        <a:t> </a:t>
                      </a:r>
                      <a:r>
                        <a:rPr sz="900" dirty="0"/>
                        <a:t>in</a:t>
                      </a:r>
                      <a:r>
                        <a:rPr sz="900" spc="-5" dirty="0"/>
                        <a:t> </a:t>
                      </a:r>
                      <a:r>
                        <a:rPr sz="900" dirty="0"/>
                        <a:t>the</a:t>
                      </a:r>
                      <a:r>
                        <a:rPr sz="900" spc="-20" dirty="0"/>
                        <a:t> </a:t>
                      </a:r>
                      <a:r>
                        <a:rPr sz="900" spc="-5" dirty="0"/>
                        <a:t>company </a:t>
                      </a:r>
                      <a:r>
                        <a:rPr sz="900" dirty="0"/>
                        <a:t>(1)</a:t>
                      </a:r>
                      <a:endParaRPr sz="900" dirty="0">
                        <a:latin typeface="Times New Roman"/>
                        <a:cs typeface="Times New Roman"/>
                      </a:endParaRPr>
                    </a:p>
                  </a:txBody>
                  <a:tcPr marL="0" marR="0" marT="0" marB="0"/>
                </a:tc>
                <a:tc>
                  <a:txBody>
                    <a:bodyPr/>
                    <a:lstStyle/>
                    <a:p>
                      <a:pPr algn="l">
                        <a:lnSpc>
                          <a:spcPts val="969"/>
                        </a:lnSpc>
                      </a:pPr>
                      <a:endParaRPr lang="en-US" sz="900" spc="-5" dirty="0"/>
                    </a:p>
                    <a:p>
                      <a:pPr algn="l">
                        <a:lnSpc>
                          <a:spcPts val="969"/>
                        </a:lnSpc>
                      </a:pPr>
                      <a:r>
                        <a:rPr lang="en-GB" sz="900" spc="-5" dirty="0"/>
                        <a:t>      </a:t>
                      </a:r>
                      <a:r>
                        <a:rPr sz="900" spc="-5" dirty="0"/>
                        <a:t>High</a:t>
                      </a:r>
                      <a:endParaRPr sz="900" dirty="0">
                        <a:latin typeface="Times New Roman"/>
                        <a:cs typeface="Times New Roman"/>
                      </a:endParaRPr>
                    </a:p>
                  </a:txBody>
                  <a:tcPr marL="0" marR="0" marT="0" marB="0"/>
                </a:tc>
                <a:tc>
                  <a:txBody>
                    <a:bodyPr/>
                    <a:lstStyle/>
                    <a:p>
                      <a:pPr algn="l">
                        <a:lnSpc>
                          <a:spcPts val="969"/>
                        </a:lnSpc>
                      </a:pPr>
                      <a:endParaRPr lang="en-US" sz="900" dirty="0"/>
                    </a:p>
                    <a:p>
                      <a:pPr algn="l">
                        <a:lnSpc>
                          <a:spcPts val="969"/>
                        </a:lnSpc>
                      </a:pPr>
                      <a:r>
                        <a:rPr lang="en-GB" sz="900" dirty="0"/>
                        <a:t>      </a:t>
                      </a: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01"/>
                  </a:ext>
                </a:extLst>
              </a:tr>
              <a:tr h="247393">
                <a:tc>
                  <a:txBody>
                    <a:bodyPr/>
                    <a:lstStyle/>
                    <a:p>
                      <a:pPr marL="40640" algn="l">
                        <a:lnSpc>
                          <a:spcPts val="969"/>
                        </a:lnSpc>
                      </a:pPr>
                      <a:r>
                        <a:rPr lang="en-US" sz="900" spc="-5" dirty="0"/>
                        <a:t>      </a:t>
                      </a:r>
                      <a:r>
                        <a:rPr sz="900" spc="-5" dirty="0"/>
                        <a:t>Performance</a:t>
                      </a:r>
                      <a:endParaRPr sz="900" dirty="0">
                        <a:latin typeface="Times New Roman"/>
                        <a:cs typeface="Times New Roman"/>
                      </a:endParaRPr>
                    </a:p>
                  </a:txBody>
                  <a:tcPr marL="0" marR="0" marT="0" marB="0"/>
                </a:tc>
                <a:tc>
                  <a:txBody>
                    <a:bodyPr/>
                    <a:lstStyle/>
                    <a:p>
                      <a:pPr marL="84455" algn="l">
                        <a:lnSpc>
                          <a:spcPts val="969"/>
                        </a:lnSpc>
                      </a:pPr>
                      <a:r>
                        <a:rPr sz="900" spc="5" dirty="0"/>
                        <a:t>S</a:t>
                      </a:r>
                      <a:r>
                        <a:rPr sz="900" spc="-10" dirty="0"/>
                        <a:t>e</a:t>
                      </a:r>
                      <a:r>
                        <a:rPr sz="900" dirty="0"/>
                        <a:t>r</a:t>
                      </a:r>
                      <a:r>
                        <a:rPr sz="900" spc="5" dirty="0"/>
                        <a:t>v</a:t>
                      </a:r>
                      <a:r>
                        <a:rPr sz="900" spc="-5" dirty="0"/>
                        <a:t>ic</a:t>
                      </a:r>
                      <a:r>
                        <a:rPr sz="900" dirty="0"/>
                        <a:t>e</a:t>
                      </a:r>
                      <a:r>
                        <a:rPr sz="900" spc="-55" dirty="0"/>
                        <a:t> </a:t>
                      </a:r>
                      <a:r>
                        <a:rPr sz="900" spc="-60" dirty="0"/>
                        <a:t>A</a:t>
                      </a:r>
                      <a:r>
                        <a:rPr sz="900" dirty="0"/>
                        <a:t>vai</a:t>
                      </a:r>
                      <a:r>
                        <a:rPr sz="900" spc="5" dirty="0"/>
                        <a:t>l</a:t>
                      </a:r>
                      <a:r>
                        <a:rPr sz="900" spc="-10" dirty="0"/>
                        <a:t>a</a:t>
                      </a:r>
                      <a:r>
                        <a:rPr sz="900" spc="5" dirty="0"/>
                        <a:t>b</a:t>
                      </a:r>
                      <a:r>
                        <a:rPr sz="900" spc="-5" dirty="0"/>
                        <a:t>ility</a:t>
                      </a:r>
                      <a:endParaRPr sz="900" dirty="0">
                        <a:latin typeface="Times New Roman"/>
                        <a:cs typeface="Times New Roman"/>
                      </a:endParaRPr>
                    </a:p>
                  </a:txBody>
                  <a:tcPr marL="0" marR="0" marT="0" marB="0"/>
                </a:tc>
                <a:tc>
                  <a:txBody>
                    <a:bodyPr/>
                    <a:lstStyle/>
                    <a:p>
                      <a:pPr marL="40005" algn="l">
                        <a:lnSpc>
                          <a:spcPts val="969"/>
                        </a:lnSpc>
                      </a:pPr>
                      <a:r>
                        <a:rPr sz="900" spc="-5" dirty="0"/>
                        <a:t>System </a:t>
                      </a:r>
                      <a:r>
                        <a:rPr sz="900" dirty="0"/>
                        <a:t>should</a:t>
                      </a:r>
                      <a:r>
                        <a:rPr sz="900" spc="5" dirty="0"/>
                        <a:t> </a:t>
                      </a:r>
                      <a:r>
                        <a:rPr sz="900" dirty="0"/>
                        <a:t>support</a:t>
                      </a:r>
                      <a:r>
                        <a:rPr sz="900" spc="10" dirty="0"/>
                        <a:t> </a:t>
                      </a:r>
                      <a:r>
                        <a:rPr sz="900" spc="-5" dirty="0">
                          <a:solidFill>
                            <a:srgbClr val="0000FF"/>
                          </a:solidFill>
                        </a:rPr>
                        <a:t>99.999%</a:t>
                      </a:r>
                      <a:r>
                        <a:rPr sz="900" dirty="0">
                          <a:solidFill>
                            <a:srgbClr val="0000FF"/>
                          </a:solidFill>
                        </a:rPr>
                        <a:t> </a:t>
                      </a:r>
                      <a:r>
                        <a:rPr sz="900" spc="-10" dirty="0"/>
                        <a:t>Availability</a:t>
                      </a:r>
                      <a:r>
                        <a:rPr sz="900" spc="5" dirty="0"/>
                        <a:t> </a:t>
                      </a:r>
                      <a:r>
                        <a:rPr sz="900" dirty="0"/>
                        <a:t>(5)</a:t>
                      </a:r>
                      <a:endParaRPr sz="900" dirty="0">
                        <a:latin typeface="Times New Roman"/>
                        <a:cs typeface="Times New Roman"/>
                      </a:endParaRPr>
                    </a:p>
                  </a:txBody>
                  <a:tcPr marL="0" marR="0" marT="0" marB="0"/>
                </a:tc>
                <a:tc>
                  <a:txBody>
                    <a:bodyPr/>
                    <a:lstStyle/>
                    <a:p>
                      <a:pPr algn="l">
                        <a:lnSpc>
                          <a:spcPts val="969"/>
                        </a:lnSpc>
                      </a:pPr>
                      <a:r>
                        <a:rPr lang="en-US" sz="900" spc="-5" dirty="0"/>
                        <a:t>       </a:t>
                      </a:r>
                      <a:r>
                        <a:rPr sz="900" spc="-5" dirty="0"/>
                        <a:t>High</a:t>
                      </a:r>
                      <a:endParaRPr sz="900" dirty="0">
                        <a:latin typeface="Times New Roman"/>
                        <a:cs typeface="Times New Roman"/>
                      </a:endParaRPr>
                    </a:p>
                  </a:txBody>
                  <a:tcPr marL="0" marR="0" marT="0" marB="0"/>
                </a:tc>
                <a:tc>
                  <a:txBody>
                    <a:bodyPr/>
                    <a:lstStyle/>
                    <a:p>
                      <a:pPr algn="l">
                        <a:lnSpc>
                          <a:spcPts val="969"/>
                        </a:lnSpc>
                      </a:pPr>
                      <a:r>
                        <a:rPr lang="en-US" sz="900" dirty="0"/>
                        <a:t>      </a:t>
                      </a: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02"/>
                  </a:ext>
                </a:extLst>
              </a:tr>
              <a:tr h="301484">
                <a:tc>
                  <a:txBody>
                    <a:bodyPr/>
                    <a:lstStyle/>
                    <a:p>
                      <a:pPr marL="40640" algn="l">
                        <a:lnSpc>
                          <a:spcPts val="965"/>
                        </a:lnSpc>
                      </a:pPr>
                      <a:r>
                        <a:rPr lang="en-US" sz="900" spc="-5" dirty="0"/>
                        <a:t>          </a:t>
                      </a:r>
                      <a:r>
                        <a:rPr sz="900" spc="-5" dirty="0"/>
                        <a:t>Usability</a:t>
                      </a:r>
                      <a:endParaRPr sz="900" dirty="0">
                        <a:latin typeface="Times New Roman"/>
                        <a:cs typeface="Times New Roman"/>
                      </a:endParaRPr>
                    </a:p>
                  </a:txBody>
                  <a:tcPr marL="0" marR="0" marT="0" marB="0"/>
                </a:tc>
                <a:tc>
                  <a:txBody>
                    <a:bodyPr/>
                    <a:lstStyle/>
                    <a:p>
                      <a:pPr marL="157480" algn="l">
                        <a:lnSpc>
                          <a:spcPts val="965"/>
                        </a:lnSpc>
                      </a:pPr>
                      <a:r>
                        <a:rPr sz="900" spc="-5" dirty="0"/>
                        <a:t>User</a:t>
                      </a:r>
                      <a:r>
                        <a:rPr sz="900" spc="-30" dirty="0"/>
                        <a:t> </a:t>
                      </a:r>
                      <a:r>
                        <a:rPr sz="900" spc="-5" dirty="0"/>
                        <a:t>Experience</a:t>
                      </a:r>
                      <a:endParaRPr sz="900">
                        <a:latin typeface="Times New Roman"/>
                        <a:cs typeface="Times New Roman"/>
                      </a:endParaRPr>
                    </a:p>
                  </a:txBody>
                  <a:tcPr marL="0" marR="0" marT="0" marB="0"/>
                </a:tc>
                <a:tc>
                  <a:txBody>
                    <a:bodyPr/>
                    <a:lstStyle/>
                    <a:p>
                      <a:pPr marL="40005" algn="l">
                        <a:lnSpc>
                          <a:spcPts val="930"/>
                        </a:lnSpc>
                      </a:pPr>
                      <a:r>
                        <a:rPr sz="900" spc="-5" dirty="0"/>
                        <a:t>Customer</a:t>
                      </a:r>
                      <a:r>
                        <a:rPr lang="en-US" sz="900" spc="-5" dirty="0"/>
                        <a:t> under TACACS+</a:t>
                      </a:r>
                      <a:r>
                        <a:rPr sz="900" spc="35" dirty="0"/>
                        <a:t> </a:t>
                      </a:r>
                      <a:r>
                        <a:rPr sz="900" dirty="0"/>
                        <a:t>should</a:t>
                      </a:r>
                      <a:r>
                        <a:rPr sz="900" spc="50" dirty="0"/>
                        <a:t> </a:t>
                      </a:r>
                      <a:r>
                        <a:rPr sz="900" dirty="0"/>
                        <a:t>be</a:t>
                      </a:r>
                      <a:r>
                        <a:rPr sz="900" spc="40" dirty="0"/>
                        <a:t> </a:t>
                      </a:r>
                      <a:r>
                        <a:rPr sz="900" spc="-5" dirty="0"/>
                        <a:t>able</a:t>
                      </a:r>
                      <a:r>
                        <a:rPr sz="900" spc="40" dirty="0"/>
                        <a:t> </a:t>
                      </a:r>
                      <a:r>
                        <a:rPr sz="900" spc="-5" dirty="0"/>
                        <a:t>to</a:t>
                      </a:r>
                      <a:r>
                        <a:rPr sz="900" spc="65" dirty="0"/>
                        <a:t> </a:t>
                      </a:r>
                      <a:r>
                        <a:rPr lang="en-US" sz="900" spc="-10" dirty="0">
                          <a:solidFill>
                            <a:srgbClr val="0000FF"/>
                          </a:solidFill>
                        </a:rPr>
                        <a:t>login </a:t>
                      </a:r>
                      <a:r>
                        <a:rPr sz="900" spc="-5" dirty="0"/>
                        <a:t>using</a:t>
                      </a:r>
                      <a:r>
                        <a:rPr sz="900" spc="50" dirty="0"/>
                        <a:t> </a:t>
                      </a:r>
                      <a:r>
                        <a:rPr sz="900" spc="-5" dirty="0"/>
                        <a:t>system</a:t>
                      </a:r>
                      <a:r>
                        <a:rPr sz="900" spc="40" dirty="0"/>
                        <a:t> </a:t>
                      </a:r>
                      <a:r>
                        <a:rPr sz="900" spc="-5" dirty="0"/>
                        <a:t>UI</a:t>
                      </a:r>
                      <a:r>
                        <a:rPr sz="900" spc="40" dirty="0"/>
                        <a:t> </a:t>
                      </a:r>
                      <a:r>
                        <a:rPr sz="900" dirty="0"/>
                        <a:t>using</a:t>
                      </a:r>
                    </a:p>
                    <a:p>
                      <a:pPr marL="40005" algn="l">
                        <a:lnSpc>
                          <a:spcPts val="1045"/>
                        </a:lnSpc>
                      </a:pPr>
                      <a:r>
                        <a:rPr sz="900" spc="-5" dirty="0"/>
                        <a:t>standard</a:t>
                      </a:r>
                      <a:r>
                        <a:rPr sz="900" dirty="0"/>
                        <a:t> </a:t>
                      </a:r>
                      <a:r>
                        <a:rPr sz="900" spc="-5" dirty="0"/>
                        <a:t>self</a:t>
                      </a:r>
                      <a:r>
                        <a:rPr sz="900" spc="5" dirty="0"/>
                        <a:t> </a:t>
                      </a:r>
                      <a:r>
                        <a:rPr sz="900" spc="-5" dirty="0"/>
                        <a:t>guided</a:t>
                      </a:r>
                      <a:r>
                        <a:rPr sz="900" spc="15" dirty="0"/>
                        <a:t> </a:t>
                      </a:r>
                      <a:r>
                        <a:rPr sz="900" spc="-5" dirty="0"/>
                        <a:t>workflow</a:t>
                      </a:r>
                      <a:r>
                        <a:rPr sz="900" spc="-10" dirty="0"/>
                        <a:t> </a:t>
                      </a:r>
                      <a:r>
                        <a:rPr sz="900" spc="-5" dirty="0"/>
                        <a:t>within</a:t>
                      </a:r>
                      <a:r>
                        <a:rPr sz="900" spc="15" dirty="0"/>
                        <a:t> </a:t>
                      </a:r>
                      <a:r>
                        <a:rPr sz="900" dirty="0"/>
                        <a:t>2</a:t>
                      </a:r>
                      <a:r>
                        <a:rPr sz="900" spc="5" dirty="0"/>
                        <a:t> </a:t>
                      </a:r>
                      <a:r>
                        <a:rPr sz="900" spc="-5" dirty="0"/>
                        <a:t>minutes,</a:t>
                      </a:r>
                      <a:r>
                        <a:rPr sz="900" dirty="0"/>
                        <a:t> (3)</a:t>
                      </a:r>
                      <a:endParaRPr sz="900" dirty="0">
                        <a:latin typeface="Times New Roman"/>
                        <a:cs typeface="Times New Roman"/>
                      </a:endParaRPr>
                    </a:p>
                  </a:txBody>
                  <a:tcPr marL="0" marR="0" marT="0" marB="0"/>
                </a:tc>
                <a:tc>
                  <a:txBody>
                    <a:bodyPr/>
                    <a:lstStyle/>
                    <a:p>
                      <a:pPr algn="l">
                        <a:lnSpc>
                          <a:spcPts val="965"/>
                        </a:lnSpc>
                      </a:pPr>
                      <a:endParaRPr lang="en-US" sz="900" spc="-5" dirty="0"/>
                    </a:p>
                    <a:p>
                      <a:pPr algn="l">
                        <a:lnSpc>
                          <a:spcPts val="965"/>
                        </a:lnSpc>
                      </a:pPr>
                      <a:r>
                        <a:rPr lang="en-GB" sz="900" spc="-5" dirty="0"/>
                        <a:t>       </a:t>
                      </a:r>
                      <a:r>
                        <a:rPr sz="900" spc="-5" dirty="0"/>
                        <a:t>High</a:t>
                      </a:r>
                      <a:endParaRPr sz="900" dirty="0">
                        <a:latin typeface="Times New Roman"/>
                        <a:cs typeface="Times New Roman"/>
                      </a:endParaRPr>
                    </a:p>
                  </a:txBody>
                  <a:tcPr marL="0" marR="0" marT="0" marB="0"/>
                </a:tc>
                <a:tc>
                  <a:txBody>
                    <a:bodyPr/>
                    <a:lstStyle/>
                    <a:p>
                      <a:pPr algn="l">
                        <a:lnSpc>
                          <a:spcPts val="965"/>
                        </a:lnSpc>
                      </a:pPr>
                      <a:r>
                        <a:rPr lang="en-US" sz="900" dirty="0"/>
                        <a:t>      </a:t>
                      </a:r>
                    </a:p>
                    <a:p>
                      <a:pPr algn="l">
                        <a:lnSpc>
                          <a:spcPts val="965"/>
                        </a:lnSpc>
                      </a:pPr>
                      <a:r>
                        <a:rPr lang="en-US" sz="900" dirty="0"/>
                        <a:t>      </a:t>
                      </a: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03"/>
                  </a:ext>
                </a:extLst>
              </a:tr>
              <a:tr h="202224">
                <a:tc>
                  <a:txBody>
                    <a:bodyPr/>
                    <a:lstStyle/>
                    <a:p>
                      <a:pPr marL="40640" algn="l">
                        <a:lnSpc>
                          <a:spcPts val="975"/>
                        </a:lnSpc>
                      </a:pPr>
                      <a:r>
                        <a:rPr lang="en-US" sz="900" spc="-5" dirty="0"/>
                        <a:t>          </a:t>
                      </a:r>
                      <a:r>
                        <a:rPr sz="900" spc="-5" dirty="0"/>
                        <a:t>Usability</a:t>
                      </a:r>
                      <a:endParaRPr sz="900" dirty="0">
                        <a:latin typeface="Times New Roman"/>
                        <a:cs typeface="Times New Roman"/>
                      </a:endParaRPr>
                    </a:p>
                  </a:txBody>
                  <a:tcPr marL="0" marR="0" marT="0" marB="0"/>
                </a:tc>
                <a:tc>
                  <a:txBody>
                    <a:bodyPr/>
                    <a:lstStyle/>
                    <a:p>
                      <a:pPr marL="268605" algn="l">
                        <a:lnSpc>
                          <a:spcPts val="975"/>
                        </a:lnSpc>
                      </a:pPr>
                      <a:r>
                        <a:rPr sz="900" spc="-5" dirty="0"/>
                        <a:t>Correctness</a:t>
                      </a:r>
                      <a:endParaRPr sz="900" dirty="0">
                        <a:latin typeface="Times New Roman"/>
                        <a:cs typeface="Times New Roman"/>
                      </a:endParaRPr>
                    </a:p>
                  </a:txBody>
                  <a:tcPr marL="0" marR="0" marT="0" marB="0"/>
                </a:tc>
                <a:tc>
                  <a:txBody>
                    <a:bodyPr/>
                    <a:lstStyle/>
                    <a:p>
                      <a:pPr marL="40005" algn="l">
                        <a:lnSpc>
                          <a:spcPts val="975"/>
                        </a:lnSpc>
                      </a:pPr>
                      <a:r>
                        <a:rPr sz="900" spc="-5" dirty="0"/>
                        <a:t>System </a:t>
                      </a:r>
                      <a:r>
                        <a:rPr sz="900" dirty="0"/>
                        <a:t>should</a:t>
                      </a:r>
                      <a:r>
                        <a:rPr sz="900" spc="10" dirty="0"/>
                        <a:t> </a:t>
                      </a:r>
                      <a:r>
                        <a:rPr lang="en-US" sz="900" spc="-5" dirty="0"/>
                        <a:t>provide limited VMs to</a:t>
                      </a:r>
                      <a:r>
                        <a:rPr sz="900" spc="-10" dirty="0"/>
                        <a:t> </a:t>
                      </a:r>
                      <a:r>
                        <a:rPr sz="900" spc="-5" dirty="0"/>
                        <a:t>customer accurately</a:t>
                      </a:r>
                      <a:r>
                        <a:rPr sz="900" spc="10" dirty="0"/>
                        <a:t> </a:t>
                      </a:r>
                      <a:r>
                        <a:rPr sz="900" spc="-5" dirty="0"/>
                        <a:t>based</a:t>
                      </a:r>
                      <a:r>
                        <a:rPr sz="900" spc="10" dirty="0"/>
                        <a:t> </a:t>
                      </a:r>
                      <a:r>
                        <a:rPr sz="900" dirty="0"/>
                        <a:t>on</a:t>
                      </a:r>
                      <a:r>
                        <a:rPr sz="900" spc="5" dirty="0"/>
                        <a:t> </a:t>
                      </a:r>
                      <a:r>
                        <a:rPr lang="en-US" sz="900" spc="-5" dirty="0"/>
                        <a:t>Global policy</a:t>
                      </a:r>
                      <a:r>
                        <a:rPr sz="900" spc="-5" dirty="0"/>
                        <a:t>.</a:t>
                      </a:r>
                      <a:endParaRPr sz="900" dirty="0">
                        <a:latin typeface="Times New Roman"/>
                        <a:cs typeface="Times New Roman"/>
                      </a:endParaRPr>
                    </a:p>
                  </a:txBody>
                  <a:tcPr marL="0" marR="0" marT="0" marB="0"/>
                </a:tc>
                <a:tc>
                  <a:txBody>
                    <a:bodyPr/>
                    <a:lstStyle/>
                    <a:p>
                      <a:pPr algn="l">
                        <a:lnSpc>
                          <a:spcPts val="975"/>
                        </a:lnSpc>
                      </a:pPr>
                      <a:r>
                        <a:rPr lang="en-US" sz="900" spc="-5" dirty="0"/>
                        <a:t>       </a:t>
                      </a:r>
                      <a:r>
                        <a:rPr sz="900" spc="-5" dirty="0"/>
                        <a:t>High</a:t>
                      </a:r>
                      <a:endParaRPr sz="900" dirty="0">
                        <a:latin typeface="Times New Roman"/>
                        <a:cs typeface="Times New Roman"/>
                      </a:endParaRPr>
                    </a:p>
                  </a:txBody>
                  <a:tcPr marL="0" marR="0" marT="0" marB="0"/>
                </a:tc>
                <a:tc>
                  <a:txBody>
                    <a:bodyPr/>
                    <a:lstStyle/>
                    <a:p>
                      <a:pPr algn="l">
                        <a:lnSpc>
                          <a:spcPts val="975"/>
                        </a:lnSpc>
                      </a:pPr>
                      <a:r>
                        <a:rPr lang="en-US" sz="900" dirty="0"/>
                        <a:t>      </a:t>
                      </a: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04"/>
                  </a:ext>
                </a:extLst>
              </a:tr>
              <a:tr h="359433">
                <a:tc>
                  <a:txBody>
                    <a:bodyPr/>
                    <a:lstStyle/>
                    <a:p>
                      <a:pPr marL="40640" algn="l">
                        <a:lnSpc>
                          <a:spcPts val="969"/>
                        </a:lnSpc>
                      </a:pPr>
                      <a:r>
                        <a:rPr lang="en-US" sz="900" spc="-5" dirty="0"/>
                        <a:t>   </a:t>
                      </a:r>
                    </a:p>
                    <a:p>
                      <a:pPr marL="40640" algn="l">
                        <a:lnSpc>
                          <a:spcPts val="969"/>
                        </a:lnSpc>
                      </a:pPr>
                      <a:r>
                        <a:rPr lang="en-US" sz="900" spc="-5" dirty="0"/>
                        <a:t>   </a:t>
                      </a:r>
                      <a:r>
                        <a:rPr sz="900" spc="-5" dirty="0"/>
                        <a:t>Modifiability</a:t>
                      </a:r>
                      <a:endParaRPr sz="900" dirty="0">
                        <a:latin typeface="Times New Roman"/>
                        <a:cs typeface="Times New Roman"/>
                      </a:endParaRPr>
                    </a:p>
                  </a:txBody>
                  <a:tcPr marL="0" marR="0" marT="0" marB="0"/>
                </a:tc>
                <a:tc>
                  <a:txBody>
                    <a:bodyPr/>
                    <a:lstStyle/>
                    <a:p>
                      <a:pPr marL="55880" algn="l">
                        <a:lnSpc>
                          <a:spcPts val="969"/>
                        </a:lnSpc>
                      </a:pPr>
                      <a:endParaRPr lang="en-US" sz="900" spc="-5" dirty="0"/>
                    </a:p>
                    <a:p>
                      <a:pPr marL="55880" algn="l">
                        <a:lnSpc>
                          <a:spcPts val="969"/>
                        </a:lnSpc>
                      </a:pPr>
                      <a:r>
                        <a:rPr sz="900" spc="-5" dirty="0"/>
                        <a:t>Criteria</a:t>
                      </a:r>
                      <a:r>
                        <a:rPr sz="900" spc="-35" dirty="0"/>
                        <a:t> </a:t>
                      </a:r>
                      <a:r>
                        <a:rPr sz="900" spc="-5" dirty="0"/>
                        <a:t>specification</a:t>
                      </a:r>
                      <a:endParaRPr sz="900" dirty="0">
                        <a:latin typeface="Times New Roman"/>
                        <a:cs typeface="Times New Roman"/>
                      </a:endParaRPr>
                    </a:p>
                  </a:txBody>
                  <a:tcPr marL="0" marR="0" marT="0" marB="0"/>
                </a:tc>
                <a:tc>
                  <a:txBody>
                    <a:bodyPr/>
                    <a:lstStyle/>
                    <a:p>
                      <a:pPr marL="40005" algn="l">
                        <a:lnSpc>
                          <a:spcPts val="935"/>
                        </a:lnSpc>
                      </a:pPr>
                      <a:endParaRPr lang="en-US" sz="900" spc="-10" dirty="0"/>
                    </a:p>
                    <a:p>
                      <a:pPr marL="40005" algn="l">
                        <a:lnSpc>
                          <a:spcPts val="935"/>
                        </a:lnSpc>
                      </a:pPr>
                      <a:r>
                        <a:rPr sz="900" spc="-10" dirty="0"/>
                        <a:t>User</a:t>
                      </a:r>
                      <a:r>
                        <a:rPr sz="900" spc="215" dirty="0"/>
                        <a:t> </a:t>
                      </a:r>
                      <a:r>
                        <a:rPr sz="900" dirty="0"/>
                        <a:t>should</a:t>
                      </a:r>
                      <a:r>
                        <a:rPr sz="900" spc="229" dirty="0"/>
                        <a:t> </a:t>
                      </a:r>
                      <a:r>
                        <a:rPr sz="900" dirty="0"/>
                        <a:t>be</a:t>
                      </a:r>
                      <a:r>
                        <a:rPr sz="900" spc="220" dirty="0"/>
                        <a:t> </a:t>
                      </a:r>
                      <a:r>
                        <a:rPr sz="900" spc="-5" dirty="0"/>
                        <a:t>able</a:t>
                      </a:r>
                      <a:r>
                        <a:rPr sz="900" spc="220" dirty="0"/>
                        <a:t> </a:t>
                      </a:r>
                      <a:r>
                        <a:rPr sz="900" spc="-5" dirty="0"/>
                        <a:t>to</a:t>
                      </a:r>
                      <a:r>
                        <a:rPr sz="900" spc="254" dirty="0"/>
                        <a:t> </a:t>
                      </a:r>
                      <a:r>
                        <a:rPr sz="900" spc="-5" dirty="0">
                          <a:solidFill>
                            <a:srgbClr val="0000FF"/>
                          </a:solidFill>
                        </a:rPr>
                        <a:t>modify</a:t>
                      </a:r>
                      <a:r>
                        <a:rPr sz="900" spc="220" dirty="0">
                          <a:solidFill>
                            <a:srgbClr val="0000FF"/>
                          </a:solidFill>
                        </a:rPr>
                        <a:t> </a:t>
                      </a:r>
                      <a:r>
                        <a:rPr lang="en-US" sz="900" spc="-5" dirty="0">
                          <a:solidFill>
                            <a:srgbClr val="0000FF"/>
                          </a:solidFill>
                        </a:rPr>
                        <a:t>VM</a:t>
                      </a:r>
                      <a:r>
                        <a:rPr sz="900" spc="215" dirty="0">
                          <a:solidFill>
                            <a:srgbClr val="0000FF"/>
                          </a:solidFill>
                        </a:rPr>
                        <a:t> </a:t>
                      </a:r>
                      <a:r>
                        <a:rPr sz="900" spc="-5" dirty="0">
                          <a:solidFill>
                            <a:srgbClr val="0000FF"/>
                          </a:solidFill>
                        </a:rPr>
                        <a:t>and</a:t>
                      </a:r>
                      <a:r>
                        <a:rPr sz="900" spc="215" dirty="0">
                          <a:solidFill>
                            <a:srgbClr val="0000FF"/>
                          </a:solidFill>
                        </a:rPr>
                        <a:t> </a:t>
                      </a:r>
                      <a:r>
                        <a:rPr lang="en-US" sz="900" spc="-5" dirty="0">
                          <a:solidFill>
                            <a:srgbClr val="0000FF"/>
                          </a:solidFill>
                        </a:rPr>
                        <a:t>its template</a:t>
                      </a:r>
                      <a:r>
                        <a:rPr sz="900" spc="235" dirty="0">
                          <a:solidFill>
                            <a:srgbClr val="0000FF"/>
                          </a:solidFill>
                        </a:rPr>
                        <a:t> </a:t>
                      </a:r>
                      <a:r>
                        <a:rPr sz="900" dirty="0"/>
                        <a:t>using</a:t>
                      </a:r>
                      <a:r>
                        <a:rPr sz="900" spc="229" dirty="0"/>
                        <a:t> </a:t>
                      </a:r>
                      <a:r>
                        <a:rPr sz="900" spc="-5" dirty="0"/>
                        <a:t>syste</a:t>
                      </a:r>
                      <a:r>
                        <a:rPr lang="en-US" sz="900" spc="-5" dirty="0"/>
                        <a:t>m feature</a:t>
                      </a:r>
                      <a:r>
                        <a:rPr sz="900" spc="-5" dirty="0"/>
                        <a:t>.</a:t>
                      </a:r>
                      <a:r>
                        <a:rPr sz="900" spc="-10" dirty="0"/>
                        <a:t> </a:t>
                      </a:r>
                      <a:r>
                        <a:rPr sz="900" dirty="0"/>
                        <a:t>(4)</a:t>
                      </a:r>
                      <a:endParaRPr sz="900" dirty="0">
                        <a:latin typeface="Times New Roman"/>
                        <a:cs typeface="Times New Roman"/>
                      </a:endParaRPr>
                    </a:p>
                  </a:txBody>
                  <a:tcPr marL="0" marR="0" marT="0" marB="0"/>
                </a:tc>
                <a:tc>
                  <a:txBody>
                    <a:bodyPr/>
                    <a:lstStyle/>
                    <a:p>
                      <a:pPr algn="l">
                        <a:lnSpc>
                          <a:spcPts val="969"/>
                        </a:lnSpc>
                      </a:pPr>
                      <a:r>
                        <a:rPr lang="en-US" sz="900" dirty="0">
                          <a:latin typeface="Times New Roman"/>
                          <a:cs typeface="Times New Roman"/>
                        </a:rPr>
                        <a:t>     </a:t>
                      </a:r>
                    </a:p>
                    <a:p>
                      <a:pPr algn="l">
                        <a:lnSpc>
                          <a:spcPts val="969"/>
                        </a:lnSpc>
                      </a:pPr>
                      <a:r>
                        <a:rPr lang="en-US" sz="900" dirty="0">
                          <a:latin typeface="Times New Roman"/>
                          <a:cs typeface="Times New Roman"/>
                        </a:rPr>
                        <a:t>     High</a:t>
                      </a:r>
                      <a:endParaRPr sz="900" dirty="0">
                        <a:latin typeface="Times New Roman"/>
                        <a:cs typeface="Times New Roman"/>
                      </a:endParaRPr>
                    </a:p>
                  </a:txBody>
                  <a:tcPr marL="0" marR="0" marT="0" marB="0"/>
                </a:tc>
                <a:tc>
                  <a:txBody>
                    <a:bodyPr/>
                    <a:lstStyle/>
                    <a:p>
                      <a:pPr algn="l">
                        <a:lnSpc>
                          <a:spcPts val="969"/>
                        </a:lnSpc>
                      </a:pPr>
                      <a:r>
                        <a:rPr lang="en-US" sz="900" spc="-5" dirty="0"/>
                        <a:t>      </a:t>
                      </a:r>
                    </a:p>
                    <a:p>
                      <a:pPr algn="l">
                        <a:lnSpc>
                          <a:spcPts val="969"/>
                        </a:lnSpc>
                      </a:pPr>
                      <a:r>
                        <a:rPr lang="en-US" sz="900" spc="-5" dirty="0"/>
                        <a:t>     High</a:t>
                      </a:r>
                      <a:endParaRPr sz="900" dirty="0">
                        <a:latin typeface="Times New Roman"/>
                        <a:cs typeface="Times New Roman"/>
                      </a:endParaRPr>
                    </a:p>
                  </a:txBody>
                  <a:tcPr marL="0" marR="0" marT="0" marB="0"/>
                </a:tc>
                <a:extLst>
                  <a:ext uri="{0D108BD9-81ED-4DB2-BD59-A6C34878D82A}">
                    <a16:rowId xmlns:a16="http://schemas.microsoft.com/office/drawing/2014/main" val="10005"/>
                  </a:ext>
                </a:extLst>
              </a:tr>
              <a:tr h="358718">
                <a:tc>
                  <a:txBody>
                    <a:bodyPr/>
                    <a:lstStyle/>
                    <a:p>
                      <a:pPr marL="40640" algn="l">
                        <a:lnSpc>
                          <a:spcPts val="965"/>
                        </a:lnSpc>
                      </a:pPr>
                      <a:r>
                        <a:rPr lang="en-US" sz="900" spc="-5" dirty="0"/>
                        <a:t>   </a:t>
                      </a:r>
                    </a:p>
                    <a:p>
                      <a:pPr marL="40640" algn="l">
                        <a:lnSpc>
                          <a:spcPts val="965"/>
                        </a:lnSpc>
                      </a:pPr>
                      <a:r>
                        <a:rPr lang="en-US" sz="900" spc="-5" dirty="0"/>
                        <a:t>    </a:t>
                      </a:r>
                      <a:r>
                        <a:rPr sz="900" spc="-5" dirty="0"/>
                        <a:t>Interoperability</a:t>
                      </a:r>
                      <a:endParaRPr sz="900" dirty="0">
                        <a:latin typeface="Times New Roman"/>
                        <a:cs typeface="Times New Roman"/>
                      </a:endParaRPr>
                    </a:p>
                  </a:txBody>
                  <a:tcPr marL="0" marR="0" marT="0" marB="0"/>
                </a:tc>
                <a:tc>
                  <a:txBody>
                    <a:bodyPr/>
                    <a:lstStyle/>
                    <a:p>
                      <a:pPr marL="260350" algn="l">
                        <a:lnSpc>
                          <a:spcPts val="965"/>
                        </a:lnSpc>
                      </a:pPr>
                      <a:endParaRPr lang="en-US" sz="900" spc="-5" dirty="0"/>
                    </a:p>
                    <a:p>
                      <a:pPr marL="260350" algn="l">
                        <a:lnSpc>
                          <a:spcPts val="965"/>
                        </a:lnSpc>
                      </a:pPr>
                      <a:r>
                        <a:rPr sz="900" spc="-5" dirty="0"/>
                        <a:t>Notification</a:t>
                      </a:r>
                      <a:endParaRPr sz="900" dirty="0">
                        <a:latin typeface="Times New Roman"/>
                        <a:cs typeface="Times New Roman"/>
                      </a:endParaRPr>
                    </a:p>
                  </a:txBody>
                  <a:tcPr marL="0" marR="0" marT="0" marB="0"/>
                </a:tc>
                <a:tc>
                  <a:txBody>
                    <a:bodyPr/>
                    <a:lstStyle/>
                    <a:p>
                      <a:pPr marL="40005" algn="l">
                        <a:lnSpc>
                          <a:spcPts val="930"/>
                        </a:lnSpc>
                      </a:pPr>
                      <a:endParaRPr lang="en-US" sz="900" dirty="0"/>
                    </a:p>
                    <a:p>
                      <a:pPr marL="40005" algn="l">
                        <a:lnSpc>
                          <a:spcPts val="930"/>
                        </a:lnSpc>
                      </a:pPr>
                      <a:r>
                        <a:rPr sz="900" dirty="0"/>
                        <a:t>The</a:t>
                      </a:r>
                      <a:r>
                        <a:rPr sz="900" spc="175" dirty="0"/>
                        <a:t> </a:t>
                      </a:r>
                      <a:r>
                        <a:rPr sz="900" spc="-5" dirty="0"/>
                        <a:t>system</a:t>
                      </a:r>
                      <a:r>
                        <a:rPr sz="900" spc="190" dirty="0"/>
                        <a:t> </a:t>
                      </a:r>
                      <a:r>
                        <a:rPr sz="900" dirty="0"/>
                        <a:t>should</a:t>
                      </a:r>
                      <a:r>
                        <a:rPr sz="900" spc="200" dirty="0"/>
                        <a:t> </a:t>
                      </a:r>
                      <a:r>
                        <a:rPr sz="900" spc="-5" dirty="0">
                          <a:solidFill>
                            <a:srgbClr val="0000FF"/>
                          </a:solidFill>
                        </a:rPr>
                        <a:t>send</a:t>
                      </a:r>
                      <a:r>
                        <a:rPr sz="900" spc="180" dirty="0">
                          <a:solidFill>
                            <a:srgbClr val="0000FF"/>
                          </a:solidFill>
                        </a:rPr>
                        <a:t> </a:t>
                      </a:r>
                      <a:r>
                        <a:rPr sz="900" spc="-5" dirty="0">
                          <a:solidFill>
                            <a:srgbClr val="0000FF"/>
                          </a:solidFill>
                        </a:rPr>
                        <a:t>real</a:t>
                      </a:r>
                      <a:r>
                        <a:rPr sz="900" spc="180" dirty="0">
                          <a:solidFill>
                            <a:srgbClr val="0000FF"/>
                          </a:solidFill>
                        </a:rPr>
                        <a:t> </a:t>
                      </a:r>
                      <a:r>
                        <a:rPr sz="900" spc="-5" dirty="0">
                          <a:solidFill>
                            <a:srgbClr val="0000FF"/>
                          </a:solidFill>
                        </a:rPr>
                        <a:t>time</a:t>
                      </a:r>
                      <a:r>
                        <a:rPr sz="900" spc="180" dirty="0">
                          <a:solidFill>
                            <a:srgbClr val="0000FF"/>
                          </a:solidFill>
                        </a:rPr>
                        <a:t> </a:t>
                      </a:r>
                      <a:r>
                        <a:rPr sz="900" spc="-5" dirty="0">
                          <a:solidFill>
                            <a:srgbClr val="0000FF"/>
                          </a:solidFill>
                        </a:rPr>
                        <a:t>notification  </a:t>
                      </a:r>
                      <a:r>
                        <a:rPr sz="900" spc="-5" dirty="0"/>
                        <a:t>to</a:t>
                      </a:r>
                      <a:r>
                        <a:rPr sz="900" spc="190" dirty="0"/>
                        <a:t> </a:t>
                      </a:r>
                      <a:r>
                        <a:rPr sz="900" dirty="0"/>
                        <a:t>the</a:t>
                      </a:r>
                      <a:r>
                        <a:rPr sz="900" spc="180" dirty="0"/>
                        <a:t> </a:t>
                      </a:r>
                      <a:r>
                        <a:rPr sz="900" spc="-5" dirty="0"/>
                        <a:t>customer</a:t>
                      </a:r>
                      <a:r>
                        <a:rPr sz="900" spc="190" dirty="0"/>
                        <a:t> </a:t>
                      </a:r>
                      <a:r>
                        <a:rPr sz="900" spc="-5" dirty="0"/>
                        <a:t>when</a:t>
                      </a:r>
                      <a:r>
                        <a:rPr sz="900" spc="200" dirty="0"/>
                        <a:t> </a:t>
                      </a:r>
                      <a:r>
                        <a:rPr sz="900" dirty="0"/>
                        <a:t>he</a:t>
                      </a:r>
                      <a:r>
                        <a:rPr lang="en-US" sz="900" dirty="0"/>
                        <a:t>/she order a new Virtual machine or for any modification to it</a:t>
                      </a:r>
                      <a:r>
                        <a:rPr sz="900" spc="-5" dirty="0"/>
                        <a:t>.</a:t>
                      </a:r>
                      <a:r>
                        <a:rPr sz="900" spc="-40" dirty="0"/>
                        <a:t> </a:t>
                      </a:r>
                      <a:r>
                        <a:rPr sz="900" dirty="0"/>
                        <a:t>(5)</a:t>
                      </a:r>
                      <a:endParaRPr sz="900" dirty="0">
                        <a:latin typeface="Times New Roman"/>
                        <a:cs typeface="Times New Roman"/>
                      </a:endParaRPr>
                    </a:p>
                  </a:txBody>
                  <a:tcPr marL="0" marR="0" marT="0" marB="0"/>
                </a:tc>
                <a:tc>
                  <a:txBody>
                    <a:bodyPr/>
                    <a:lstStyle/>
                    <a:p>
                      <a:pPr algn="l">
                        <a:lnSpc>
                          <a:spcPts val="965"/>
                        </a:lnSpc>
                      </a:pPr>
                      <a:endParaRPr lang="en-US" sz="900" spc="-5" dirty="0"/>
                    </a:p>
                    <a:p>
                      <a:pPr algn="l">
                        <a:lnSpc>
                          <a:spcPts val="965"/>
                        </a:lnSpc>
                      </a:pPr>
                      <a:r>
                        <a:rPr lang="en-US" sz="900" spc="-5" dirty="0"/>
                        <a:t>       </a:t>
                      </a:r>
                      <a:r>
                        <a:rPr sz="900" spc="-5" dirty="0"/>
                        <a:t>High</a:t>
                      </a:r>
                      <a:endParaRPr sz="900" dirty="0">
                        <a:latin typeface="Times New Roman"/>
                        <a:cs typeface="Times New Roman"/>
                      </a:endParaRPr>
                    </a:p>
                  </a:txBody>
                  <a:tcPr marL="0" marR="0" marT="0" marB="0"/>
                </a:tc>
                <a:tc>
                  <a:txBody>
                    <a:bodyPr/>
                    <a:lstStyle/>
                    <a:p>
                      <a:pPr algn="l">
                        <a:lnSpc>
                          <a:spcPts val="965"/>
                        </a:lnSpc>
                      </a:pPr>
                      <a:endParaRPr lang="en-US" sz="900" spc="-5" dirty="0"/>
                    </a:p>
                    <a:p>
                      <a:pPr algn="l">
                        <a:lnSpc>
                          <a:spcPts val="965"/>
                        </a:lnSpc>
                      </a:pPr>
                      <a:r>
                        <a:rPr lang="en-US" sz="900" spc="-5" dirty="0"/>
                        <a:t>     </a:t>
                      </a:r>
                      <a:r>
                        <a:rPr sz="900" spc="-5" dirty="0"/>
                        <a:t>Medium</a:t>
                      </a:r>
                      <a:endParaRPr sz="900" dirty="0">
                        <a:latin typeface="Times New Roman"/>
                        <a:cs typeface="Times New Roman"/>
                      </a:endParaRPr>
                    </a:p>
                  </a:txBody>
                  <a:tcPr marL="0" marR="0" marT="0" marB="0"/>
                </a:tc>
                <a:extLst>
                  <a:ext uri="{0D108BD9-81ED-4DB2-BD59-A6C34878D82A}">
                    <a16:rowId xmlns:a16="http://schemas.microsoft.com/office/drawing/2014/main" val="10006"/>
                  </a:ext>
                </a:extLst>
              </a:tr>
              <a:tr h="221519">
                <a:tc>
                  <a:txBody>
                    <a:bodyPr/>
                    <a:lstStyle/>
                    <a:p>
                      <a:pPr marL="40640" algn="l">
                        <a:lnSpc>
                          <a:spcPts val="965"/>
                        </a:lnSpc>
                      </a:pPr>
                      <a:r>
                        <a:rPr lang="en-US" sz="900" spc="-5" dirty="0"/>
                        <a:t>    </a:t>
                      </a:r>
                      <a:r>
                        <a:rPr sz="900" spc="-5" dirty="0"/>
                        <a:t>Performance</a:t>
                      </a:r>
                      <a:endParaRPr sz="900" dirty="0">
                        <a:latin typeface="Times New Roman"/>
                        <a:cs typeface="Times New Roman"/>
                      </a:endParaRPr>
                    </a:p>
                  </a:txBody>
                  <a:tcPr marL="0" marR="0" marT="0" marB="0"/>
                </a:tc>
                <a:tc>
                  <a:txBody>
                    <a:bodyPr/>
                    <a:lstStyle/>
                    <a:p>
                      <a:pPr marL="201930" algn="l">
                        <a:lnSpc>
                          <a:spcPts val="965"/>
                        </a:lnSpc>
                      </a:pPr>
                      <a:r>
                        <a:rPr sz="900" spc="-5" dirty="0"/>
                        <a:t>Response</a:t>
                      </a:r>
                      <a:r>
                        <a:rPr sz="900" spc="-35" dirty="0"/>
                        <a:t> </a:t>
                      </a:r>
                      <a:r>
                        <a:rPr sz="900" spc="-5" dirty="0"/>
                        <a:t>time</a:t>
                      </a:r>
                      <a:endParaRPr sz="900" dirty="0">
                        <a:latin typeface="Times New Roman"/>
                        <a:cs typeface="Times New Roman"/>
                      </a:endParaRPr>
                    </a:p>
                  </a:txBody>
                  <a:tcPr marL="0" marR="0" marT="0" marB="0"/>
                </a:tc>
                <a:tc>
                  <a:txBody>
                    <a:bodyPr/>
                    <a:lstStyle/>
                    <a:p>
                      <a:pPr marL="40005" algn="l">
                        <a:lnSpc>
                          <a:spcPts val="965"/>
                        </a:lnSpc>
                      </a:pPr>
                      <a:r>
                        <a:rPr sz="900" spc="-5" dirty="0"/>
                        <a:t>System</a:t>
                      </a:r>
                      <a:r>
                        <a:rPr sz="900" spc="-10" dirty="0"/>
                        <a:t> </a:t>
                      </a:r>
                      <a:r>
                        <a:rPr sz="900" dirty="0"/>
                        <a:t>should</a:t>
                      </a:r>
                      <a:r>
                        <a:rPr sz="900" spc="5" dirty="0"/>
                        <a:t> </a:t>
                      </a:r>
                      <a:r>
                        <a:rPr sz="900" dirty="0"/>
                        <a:t>be</a:t>
                      </a:r>
                      <a:r>
                        <a:rPr sz="900" spc="-5" dirty="0"/>
                        <a:t> able to</a:t>
                      </a:r>
                      <a:r>
                        <a:rPr sz="900" spc="10" dirty="0"/>
                        <a:t> </a:t>
                      </a:r>
                      <a:r>
                        <a:rPr sz="900" spc="-5" dirty="0">
                          <a:solidFill>
                            <a:srgbClr val="0000FF"/>
                          </a:solidFill>
                        </a:rPr>
                        <a:t>support</a:t>
                      </a:r>
                      <a:r>
                        <a:rPr sz="900" dirty="0">
                          <a:solidFill>
                            <a:srgbClr val="0000FF"/>
                          </a:solidFill>
                        </a:rPr>
                        <a:t> </a:t>
                      </a:r>
                      <a:r>
                        <a:rPr sz="900" dirty="0"/>
                        <a:t>1000</a:t>
                      </a:r>
                      <a:r>
                        <a:rPr sz="900" spc="-5" dirty="0"/>
                        <a:t> CAPS.</a:t>
                      </a:r>
                      <a:endParaRPr sz="900" dirty="0">
                        <a:latin typeface="Times New Roman"/>
                        <a:cs typeface="Times New Roman"/>
                      </a:endParaRPr>
                    </a:p>
                  </a:txBody>
                  <a:tcPr marL="0" marR="0" marT="0" marB="0"/>
                </a:tc>
                <a:tc>
                  <a:txBody>
                    <a:bodyPr/>
                    <a:lstStyle/>
                    <a:p>
                      <a:pPr algn="l">
                        <a:lnSpc>
                          <a:spcPts val="965"/>
                        </a:lnSpc>
                      </a:pPr>
                      <a:r>
                        <a:rPr lang="en-US" sz="900" dirty="0"/>
                        <a:t>    </a:t>
                      </a:r>
                      <a:r>
                        <a:rPr sz="900" dirty="0"/>
                        <a:t>Medium</a:t>
                      </a:r>
                      <a:endParaRPr sz="900" dirty="0">
                        <a:latin typeface="Times New Roman"/>
                        <a:cs typeface="Times New Roman"/>
                      </a:endParaRPr>
                    </a:p>
                  </a:txBody>
                  <a:tcPr marL="0" marR="0" marT="0" marB="0"/>
                </a:tc>
                <a:tc>
                  <a:txBody>
                    <a:bodyPr/>
                    <a:lstStyle/>
                    <a:p>
                      <a:pPr algn="l">
                        <a:lnSpc>
                          <a:spcPts val="965"/>
                        </a:lnSpc>
                      </a:pPr>
                      <a:r>
                        <a:rPr lang="en-US" sz="900" dirty="0"/>
                        <a:t>       </a:t>
                      </a: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07"/>
                  </a:ext>
                </a:extLst>
              </a:tr>
              <a:tr h="271808">
                <a:tc>
                  <a:txBody>
                    <a:bodyPr/>
                    <a:lstStyle/>
                    <a:p>
                      <a:pPr marL="40640" algn="l">
                        <a:lnSpc>
                          <a:spcPts val="975"/>
                        </a:lnSpc>
                      </a:pPr>
                      <a:r>
                        <a:rPr lang="en-US" sz="900" spc="-5" dirty="0"/>
                        <a:t>   </a:t>
                      </a:r>
                      <a:r>
                        <a:rPr sz="900" spc="-5" dirty="0"/>
                        <a:t>Interoperability</a:t>
                      </a:r>
                      <a:endParaRPr sz="900" dirty="0">
                        <a:latin typeface="Times New Roman"/>
                        <a:cs typeface="Times New Roman"/>
                      </a:endParaRPr>
                    </a:p>
                  </a:txBody>
                  <a:tcPr marL="0" marR="0" marT="0" marB="0"/>
                </a:tc>
                <a:tc>
                  <a:txBody>
                    <a:bodyPr/>
                    <a:lstStyle/>
                    <a:p>
                      <a:pPr marL="279400" marR="233045" indent="-39370" algn="l">
                        <a:lnSpc>
                          <a:spcPts val="980"/>
                        </a:lnSpc>
                        <a:spcBef>
                          <a:spcPts val="10"/>
                        </a:spcBef>
                      </a:pPr>
                      <a:r>
                        <a:rPr sz="900" spc="-5" dirty="0"/>
                        <a:t>Unified</a:t>
                      </a:r>
                      <a:r>
                        <a:rPr sz="900" spc="-50" dirty="0"/>
                        <a:t> </a:t>
                      </a:r>
                      <a:r>
                        <a:rPr sz="900" spc="-10" dirty="0"/>
                        <a:t>User </a:t>
                      </a:r>
                      <a:r>
                        <a:rPr sz="900" spc="-210" dirty="0"/>
                        <a:t> </a:t>
                      </a:r>
                      <a:r>
                        <a:rPr sz="900" spc="-5" dirty="0"/>
                        <a:t>Experience</a:t>
                      </a:r>
                      <a:endParaRPr sz="900" dirty="0">
                        <a:latin typeface="Times New Roman"/>
                        <a:cs typeface="Times New Roman"/>
                      </a:endParaRPr>
                    </a:p>
                  </a:txBody>
                  <a:tcPr marL="0" marR="0" marT="1270" marB="0"/>
                </a:tc>
                <a:tc>
                  <a:txBody>
                    <a:bodyPr/>
                    <a:lstStyle/>
                    <a:p>
                      <a:pPr marL="40005" algn="l">
                        <a:lnSpc>
                          <a:spcPts val="975"/>
                        </a:lnSpc>
                      </a:pPr>
                      <a:r>
                        <a:rPr lang="en-US" sz="900" spc="-5" dirty="0"/>
                        <a:t>Customer</a:t>
                      </a:r>
                      <a:r>
                        <a:rPr sz="900" dirty="0"/>
                        <a:t> should</a:t>
                      </a:r>
                      <a:r>
                        <a:rPr sz="900" spc="10" dirty="0"/>
                        <a:t> </a:t>
                      </a:r>
                      <a:r>
                        <a:rPr sz="900" dirty="0"/>
                        <a:t>be</a:t>
                      </a:r>
                      <a:r>
                        <a:rPr sz="900" spc="5" dirty="0"/>
                        <a:t> </a:t>
                      </a:r>
                      <a:r>
                        <a:rPr sz="900" spc="-5" dirty="0"/>
                        <a:t>able</a:t>
                      </a:r>
                      <a:r>
                        <a:rPr sz="900" dirty="0"/>
                        <a:t> </a:t>
                      </a:r>
                      <a:r>
                        <a:rPr sz="900" spc="-5" dirty="0"/>
                        <a:t>to</a:t>
                      </a:r>
                      <a:r>
                        <a:rPr sz="900" spc="15" dirty="0"/>
                        <a:t> </a:t>
                      </a:r>
                      <a:r>
                        <a:rPr lang="en-US" sz="900" spc="-5" dirty="0">
                          <a:solidFill>
                            <a:srgbClr val="0000FF"/>
                          </a:solidFill>
                        </a:rPr>
                        <a:t>get a personal space for deployment of VM</a:t>
                      </a:r>
                      <a:r>
                        <a:rPr sz="900" spc="-10" dirty="0">
                          <a:solidFill>
                            <a:srgbClr val="0000FF"/>
                          </a:solidFill>
                        </a:rPr>
                        <a:t> </a:t>
                      </a:r>
                      <a:r>
                        <a:rPr sz="900" spc="5" dirty="0">
                          <a:solidFill>
                            <a:srgbClr val="0000FF"/>
                          </a:solidFill>
                        </a:rPr>
                        <a:t>on</a:t>
                      </a:r>
                      <a:r>
                        <a:rPr sz="900" spc="-5" dirty="0">
                          <a:solidFill>
                            <a:srgbClr val="0000FF"/>
                          </a:solidFill>
                        </a:rPr>
                        <a:t> </a:t>
                      </a:r>
                      <a:r>
                        <a:rPr sz="900" spc="-10" dirty="0">
                          <a:solidFill>
                            <a:srgbClr val="0000FF"/>
                          </a:solidFill>
                        </a:rPr>
                        <a:t>single</a:t>
                      </a:r>
                      <a:r>
                        <a:rPr sz="900" spc="-5" dirty="0">
                          <a:solidFill>
                            <a:srgbClr val="0000FF"/>
                          </a:solidFill>
                        </a:rPr>
                        <a:t> </a:t>
                      </a:r>
                      <a:r>
                        <a:rPr sz="900" spc="-15" dirty="0">
                          <a:solidFill>
                            <a:srgbClr val="0000FF"/>
                          </a:solidFill>
                        </a:rPr>
                        <a:t>platform</a:t>
                      </a:r>
                      <a:r>
                        <a:rPr lang="en-US" sz="900" spc="-15" dirty="0">
                          <a:solidFill>
                            <a:srgbClr val="0000FF"/>
                          </a:solidFill>
                        </a:rPr>
                        <a:t> each URL/site</a:t>
                      </a:r>
                      <a:endParaRPr sz="900" dirty="0">
                        <a:latin typeface="Calibri"/>
                        <a:cs typeface="Calibri"/>
                      </a:endParaRPr>
                    </a:p>
                  </a:txBody>
                  <a:tcPr marL="0" marR="0" marT="0" marB="0"/>
                </a:tc>
                <a:tc>
                  <a:txBody>
                    <a:bodyPr/>
                    <a:lstStyle/>
                    <a:p>
                      <a:pPr algn="l">
                        <a:lnSpc>
                          <a:spcPts val="975"/>
                        </a:lnSpc>
                      </a:pPr>
                      <a:r>
                        <a:rPr lang="en-US" sz="900" spc="-5" dirty="0"/>
                        <a:t>       </a:t>
                      </a:r>
                      <a:r>
                        <a:rPr sz="900" spc="-5" dirty="0"/>
                        <a:t>High</a:t>
                      </a:r>
                      <a:endParaRPr sz="900" dirty="0">
                        <a:latin typeface="Times New Roman"/>
                        <a:cs typeface="Times New Roman"/>
                      </a:endParaRPr>
                    </a:p>
                  </a:txBody>
                  <a:tcPr marL="0" marR="0" marT="0" marB="0"/>
                </a:tc>
                <a:tc>
                  <a:txBody>
                    <a:bodyPr/>
                    <a:lstStyle/>
                    <a:p>
                      <a:pPr algn="l">
                        <a:lnSpc>
                          <a:spcPts val="975"/>
                        </a:lnSpc>
                      </a:pPr>
                      <a:r>
                        <a:rPr lang="en-US" sz="900" dirty="0"/>
                        <a:t>       </a:t>
                      </a: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08"/>
                  </a:ext>
                </a:extLst>
              </a:tr>
              <a:tr h="501634">
                <a:tc>
                  <a:txBody>
                    <a:bodyPr/>
                    <a:lstStyle/>
                    <a:p>
                      <a:pPr marL="40640" algn="l">
                        <a:lnSpc>
                          <a:spcPts val="975"/>
                        </a:lnSpc>
                      </a:pPr>
                      <a:r>
                        <a:rPr lang="en-US" sz="900" spc="-5" dirty="0"/>
                        <a:t>       </a:t>
                      </a:r>
                    </a:p>
                    <a:p>
                      <a:pPr marL="40640" algn="l">
                        <a:lnSpc>
                          <a:spcPts val="975"/>
                        </a:lnSpc>
                      </a:pPr>
                      <a:r>
                        <a:rPr lang="en-US" sz="900" spc="-5" dirty="0"/>
                        <a:t>        </a:t>
                      </a:r>
                      <a:r>
                        <a:rPr sz="900" spc="-5" dirty="0"/>
                        <a:t>Usability</a:t>
                      </a:r>
                      <a:endParaRPr sz="900" dirty="0">
                        <a:latin typeface="Times New Roman"/>
                        <a:cs typeface="Times New Roman"/>
                      </a:endParaRPr>
                    </a:p>
                  </a:txBody>
                  <a:tcPr marL="0" marR="0" marT="0" marB="0"/>
                </a:tc>
                <a:tc>
                  <a:txBody>
                    <a:bodyPr/>
                    <a:lstStyle/>
                    <a:p>
                      <a:pPr marL="393700" marR="82550" indent="-304800" algn="l">
                        <a:lnSpc>
                          <a:spcPts val="980"/>
                        </a:lnSpc>
                        <a:spcBef>
                          <a:spcPts val="10"/>
                        </a:spcBef>
                      </a:pPr>
                      <a:endParaRPr lang="en-US" sz="900" spc="-5" dirty="0"/>
                    </a:p>
                    <a:p>
                      <a:pPr marL="393700" marR="82550" indent="-304800" algn="l">
                        <a:lnSpc>
                          <a:spcPts val="980"/>
                        </a:lnSpc>
                        <a:spcBef>
                          <a:spcPts val="10"/>
                        </a:spcBef>
                      </a:pPr>
                      <a:r>
                        <a:rPr sz="900" spc="-5" dirty="0"/>
                        <a:t>U</a:t>
                      </a:r>
                      <a:r>
                        <a:rPr sz="900" spc="5" dirty="0"/>
                        <a:t>n</a:t>
                      </a:r>
                      <a:r>
                        <a:rPr sz="900" dirty="0"/>
                        <a:t>derst</a:t>
                      </a:r>
                      <a:r>
                        <a:rPr sz="900" spc="-10" dirty="0"/>
                        <a:t>a</a:t>
                      </a:r>
                      <a:r>
                        <a:rPr sz="900" spc="5" dirty="0"/>
                        <a:t>nd</a:t>
                      </a:r>
                      <a:r>
                        <a:rPr sz="900" spc="-5" dirty="0"/>
                        <a:t>i</a:t>
                      </a:r>
                      <a:r>
                        <a:rPr sz="900" spc="5" dirty="0"/>
                        <a:t>n</a:t>
                      </a:r>
                      <a:r>
                        <a:rPr sz="900" dirty="0"/>
                        <a:t>g </a:t>
                      </a:r>
                      <a:r>
                        <a:rPr sz="900" spc="5" dirty="0"/>
                        <a:t>u</a:t>
                      </a:r>
                      <a:r>
                        <a:rPr sz="900" spc="-10" dirty="0"/>
                        <a:t>s</a:t>
                      </a:r>
                      <a:r>
                        <a:rPr sz="900" spc="-5" dirty="0"/>
                        <a:t>er  model</a:t>
                      </a:r>
                      <a:endParaRPr sz="900" dirty="0">
                        <a:latin typeface="Times New Roman"/>
                        <a:cs typeface="Times New Roman"/>
                      </a:endParaRPr>
                    </a:p>
                  </a:txBody>
                  <a:tcPr marL="0" marR="0" marT="1270" marB="0"/>
                </a:tc>
                <a:tc>
                  <a:txBody>
                    <a:bodyPr/>
                    <a:lstStyle/>
                    <a:p>
                      <a:pPr marL="40005" algn="l">
                        <a:lnSpc>
                          <a:spcPts val="935"/>
                        </a:lnSpc>
                      </a:pPr>
                      <a:r>
                        <a:rPr sz="900" spc="-5" dirty="0"/>
                        <a:t>Customer</a:t>
                      </a:r>
                      <a:r>
                        <a:rPr sz="900" spc="30" dirty="0"/>
                        <a:t> </a:t>
                      </a:r>
                      <a:r>
                        <a:rPr sz="900" spc="-5" dirty="0"/>
                        <a:t>should</a:t>
                      </a:r>
                      <a:r>
                        <a:rPr sz="900" spc="30" dirty="0"/>
                        <a:t> </a:t>
                      </a:r>
                      <a:r>
                        <a:rPr sz="900" dirty="0"/>
                        <a:t>be</a:t>
                      </a:r>
                      <a:r>
                        <a:rPr sz="900" spc="25" dirty="0"/>
                        <a:t> </a:t>
                      </a:r>
                      <a:r>
                        <a:rPr sz="900" spc="-5" dirty="0"/>
                        <a:t>able</a:t>
                      </a:r>
                      <a:r>
                        <a:rPr sz="900" spc="20" dirty="0"/>
                        <a:t> </a:t>
                      </a:r>
                      <a:r>
                        <a:rPr sz="900" dirty="0"/>
                        <a:t>to</a:t>
                      </a:r>
                      <a:r>
                        <a:rPr sz="900" spc="60" dirty="0"/>
                        <a:t> </a:t>
                      </a:r>
                      <a:r>
                        <a:rPr sz="900" spc="-5" dirty="0">
                          <a:solidFill>
                            <a:srgbClr val="0000FF"/>
                          </a:solidFill>
                        </a:rPr>
                        <a:t>query</a:t>
                      </a:r>
                      <a:r>
                        <a:rPr sz="900" spc="35" dirty="0">
                          <a:solidFill>
                            <a:srgbClr val="0000FF"/>
                          </a:solidFill>
                        </a:rPr>
                        <a:t> </a:t>
                      </a:r>
                      <a:r>
                        <a:rPr sz="900" spc="-5" dirty="0">
                          <a:solidFill>
                            <a:srgbClr val="0000FF"/>
                          </a:solidFill>
                        </a:rPr>
                        <a:t>his/her</a:t>
                      </a:r>
                      <a:r>
                        <a:rPr sz="900" spc="20" dirty="0">
                          <a:solidFill>
                            <a:srgbClr val="0000FF"/>
                          </a:solidFill>
                        </a:rPr>
                        <a:t> </a:t>
                      </a:r>
                      <a:r>
                        <a:rPr lang="en-US" sz="900" spc="-5" dirty="0">
                          <a:solidFill>
                            <a:srgbClr val="0000FF"/>
                          </a:solidFill>
                        </a:rPr>
                        <a:t>machine record</a:t>
                      </a:r>
                      <a:r>
                        <a:rPr sz="900" dirty="0"/>
                        <a:t>,</a:t>
                      </a:r>
                      <a:r>
                        <a:rPr sz="900" spc="30" dirty="0"/>
                        <a:t> </a:t>
                      </a:r>
                      <a:r>
                        <a:rPr sz="900" spc="-5" dirty="0"/>
                        <a:t>system</a:t>
                      </a:r>
                      <a:r>
                        <a:rPr sz="900" spc="30" dirty="0"/>
                        <a:t> </a:t>
                      </a:r>
                      <a:r>
                        <a:rPr sz="900" dirty="0"/>
                        <a:t>should</a:t>
                      </a:r>
                      <a:r>
                        <a:rPr sz="900" spc="35" dirty="0"/>
                        <a:t> </a:t>
                      </a:r>
                      <a:r>
                        <a:rPr sz="900" spc="-5" dirty="0"/>
                        <a:t>store</a:t>
                      </a:r>
                      <a:r>
                        <a:rPr sz="900" spc="25" dirty="0"/>
                        <a:t> </a:t>
                      </a:r>
                      <a:r>
                        <a:rPr sz="900" dirty="0"/>
                        <a:t>&amp;</a:t>
                      </a:r>
                    </a:p>
                    <a:p>
                      <a:pPr marL="40005" marR="38735" algn="l">
                        <a:lnSpc>
                          <a:spcPts val="990"/>
                        </a:lnSpc>
                        <a:spcBef>
                          <a:spcPts val="65"/>
                        </a:spcBef>
                      </a:pPr>
                      <a:r>
                        <a:rPr sz="900" dirty="0"/>
                        <a:t>support</a:t>
                      </a:r>
                      <a:r>
                        <a:rPr sz="900" spc="175" dirty="0"/>
                        <a:t> </a:t>
                      </a:r>
                      <a:r>
                        <a:rPr sz="900" spc="-5" dirty="0"/>
                        <a:t>the</a:t>
                      </a:r>
                      <a:r>
                        <a:rPr sz="900" spc="170" dirty="0"/>
                        <a:t> </a:t>
                      </a:r>
                      <a:r>
                        <a:rPr sz="900" dirty="0"/>
                        <a:t>query</a:t>
                      </a:r>
                      <a:r>
                        <a:rPr sz="900" spc="175" dirty="0"/>
                        <a:t> </a:t>
                      </a:r>
                      <a:r>
                        <a:rPr sz="900" dirty="0"/>
                        <a:t>of</a:t>
                      </a:r>
                      <a:r>
                        <a:rPr sz="900" spc="170" dirty="0"/>
                        <a:t> </a:t>
                      </a:r>
                      <a:r>
                        <a:rPr sz="900" spc="-5" dirty="0"/>
                        <a:t>minimum</a:t>
                      </a:r>
                      <a:r>
                        <a:rPr sz="900" spc="170" dirty="0"/>
                        <a:t> </a:t>
                      </a:r>
                      <a:r>
                        <a:rPr sz="900" dirty="0"/>
                        <a:t>6</a:t>
                      </a:r>
                      <a:r>
                        <a:rPr sz="900" spc="175" dirty="0"/>
                        <a:t> </a:t>
                      </a:r>
                      <a:r>
                        <a:rPr sz="900" dirty="0"/>
                        <a:t>months</a:t>
                      </a:r>
                      <a:r>
                        <a:rPr sz="900" spc="-5" dirty="0"/>
                        <a:t>,</a:t>
                      </a:r>
                      <a:r>
                        <a:rPr sz="900" spc="175" dirty="0"/>
                        <a:t> </a:t>
                      </a:r>
                      <a:r>
                        <a:rPr sz="900" spc="-5" dirty="0"/>
                        <a:t>query</a:t>
                      </a:r>
                      <a:r>
                        <a:rPr sz="900" spc="175" dirty="0"/>
                        <a:t> </a:t>
                      </a:r>
                      <a:r>
                        <a:rPr sz="900" dirty="0"/>
                        <a:t>response</a:t>
                      </a:r>
                      <a:r>
                        <a:rPr sz="900" spc="170" dirty="0"/>
                        <a:t> </a:t>
                      </a:r>
                      <a:r>
                        <a:rPr sz="900" dirty="0"/>
                        <a:t>should</a:t>
                      </a:r>
                      <a:r>
                        <a:rPr sz="900" spc="180" dirty="0"/>
                        <a:t> </a:t>
                      </a:r>
                      <a:r>
                        <a:rPr sz="900" dirty="0"/>
                        <a:t>be</a:t>
                      </a:r>
                      <a:r>
                        <a:rPr sz="900" spc="165" dirty="0"/>
                        <a:t> </a:t>
                      </a:r>
                      <a:r>
                        <a:rPr sz="900" spc="-5" dirty="0"/>
                        <a:t>less</a:t>
                      </a:r>
                      <a:r>
                        <a:rPr sz="900" spc="170" dirty="0"/>
                        <a:t> </a:t>
                      </a:r>
                      <a:r>
                        <a:rPr sz="900" dirty="0"/>
                        <a:t>than</a:t>
                      </a:r>
                      <a:r>
                        <a:rPr sz="900" spc="180" dirty="0"/>
                        <a:t> </a:t>
                      </a:r>
                      <a:r>
                        <a:rPr sz="900" dirty="0"/>
                        <a:t>5 </a:t>
                      </a:r>
                      <a:r>
                        <a:rPr sz="900" spc="-210" dirty="0"/>
                        <a:t> </a:t>
                      </a:r>
                      <a:r>
                        <a:rPr sz="900" spc="-5" dirty="0"/>
                        <a:t>seconds.(2)</a:t>
                      </a:r>
                      <a:endParaRPr sz="900" dirty="0">
                        <a:latin typeface="Times New Roman"/>
                        <a:cs typeface="Times New Roman"/>
                      </a:endParaRPr>
                    </a:p>
                  </a:txBody>
                  <a:tcPr marL="0" marR="0" marT="0" marB="0"/>
                </a:tc>
                <a:tc>
                  <a:txBody>
                    <a:bodyPr/>
                    <a:lstStyle/>
                    <a:p>
                      <a:pPr algn="l">
                        <a:lnSpc>
                          <a:spcPts val="975"/>
                        </a:lnSpc>
                      </a:pPr>
                      <a:r>
                        <a:rPr lang="en-US" sz="900" dirty="0"/>
                        <a:t>    </a:t>
                      </a:r>
                    </a:p>
                    <a:p>
                      <a:pPr algn="l">
                        <a:lnSpc>
                          <a:spcPts val="975"/>
                        </a:lnSpc>
                      </a:pPr>
                      <a:r>
                        <a:rPr lang="en-US" sz="900" dirty="0"/>
                        <a:t>    </a:t>
                      </a:r>
                      <a:r>
                        <a:rPr sz="900" dirty="0"/>
                        <a:t>Medium</a:t>
                      </a:r>
                      <a:endParaRPr sz="900" dirty="0">
                        <a:latin typeface="Times New Roman"/>
                        <a:cs typeface="Times New Roman"/>
                      </a:endParaRPr>
                    </a:p>
                  </a:txBody>
                  <a:tcPr marL="0" marR="0" marT="0" marB="0"/>
                </a:tc>
                <a:tc>
                  <a:txBody>
                    <a:bodyPr/>
                    <a:lstStyle/>
                    <a:p>
                      <a:pPr algn="l">
                        <a:lnSpc>
                          <a:spcPts val="975"/>
                        </a:lnSpc>
                      </a:pPr>
                      <a:endParaRPr lang="en-US" sz="900" dirty="0"/>
                    </a:p>
                    <a:p>
                      <a:pPr algn="l">
                        <a:lnSpc>
                          <a:spcPts val="975"/>
                        </a:lnSpc>
                      </a:pPr>
                      <a:r>
                        <a:rPr lang="en-GB" sz="900" dirty="0"/>
                        <a:t>       </a:t>
                      </a:r>
                      <a:r>
                        <a:rPr sz="900" dirty="0"/>
                        <a:t>Low</a:t>
                      </a:r>
                      <a:endParaRPr sz="900" dirty="0">
                        <a:latin typeface="Times New Roman"/>
                        <a:cs typeface="Times New Roman"/>
                      </a:endParaRPr>
                    </a:p>
                  </a:txBody>
                  <a:tcPr marL="0" marR="0" marT="0" marB="0"/>
                </a:tc>
                <a:extLst>
                  <a:ext uri="{0D108BD9-81ED-4DB2-BD59-A6C34878D82A}">
                    <a16:rowId xmlns:a16="http://schemas.microsoft.com/office/drawing/2014/main" val="10009"/>
                  </a:ext>
                </a:extLst>
              </a:tr>
              <a:tr h="179358">
                <a:tc>
                  <a:txBody>
                    <a:bodyPr/>
                    <a:lstStyle/>
                    <a:p>
                      <a:pPr marL="40640" algn="l">
                        <a:lnSpc>
                          <a:spcPts val="965"/>
                        </a:lnSpc>
                      </a:pPr>
                      <a:r>
                        <a:rPr lang="en-US" sz="900" spc="-5" dirty="0"/>
                        <a:t>       </a:t>
                      </a:r>
                      <a:r>
                        <a:rPr sz="900" spc="-5" dirty="0"/>
                        <a:t>Usability</a:t>
                      </a:r>
                      <a:endParaRPr sz="900" dirty="0">
                        <a:latin typeface="Times New Roman"/>
                        <a:cs typeface="Times New Roman"/>
                      </a:endParaRPr>
                    </a:p>
                  </a:txBody>
                  <a:tcPr marL="0" marR="0" marT="0" marB="0"/>
                </a:tc>
                <a:tc>
                  <a:txBody>
                    <a:bodyPr/>
                    <a:lstStyle/>
                    <a:p>
                      <a:pPr marL="244475" algn="l">
                        <a:lnSpc>
                          <a:spcPts val="965"/>
                        </a:lnSpc>
                      </a:pPr>
                      <a:r>
                        <a:rPr sz="900" spc="-5" dirty="0"/>
                        <a:t>Intuitiveness</a:t>
                      </a:r>
                      <a:endParaRPr sz="900">
                        <a:latin typeface="Times New Roman"/>
                        <a:cs typeface="Times New Roman"/>
                      </a:endParaRPr>
                    </a:p>
                  </a:txBody>
                  <a:tcPr marL="0" marR="0" marT="0" marB="0"/>
                </a:tc>
                <a:tc>
                  <a:txBody>
                    <a:bodyPr/>
                    <a:lstStyle/>
                    <a:p>
                      <a:pPr marL="40005" algn="l">
                        <a:lnSpc>
                          <a:spcPts val="965"/>
                        </a:lnSpc>
                      </a:pPr>
                      <a:r>
                        <a:rPr sz="900" spc="-5" dirty="0"/>
                        <a:t>Using</a:t>
                      </a:r>
                      <a:r>
                        <a:rPr sz="900" dirty="0"/>
                        <a:t> </a:t>
                      </a:r>
                      <a:r>
                        <a:rPr sz="900" spc="-10" dirty="0">
                          <a:solidFill>
                            <a:srgbClr val="0000FF"/>
                          </a:solidFill>
                        </a:rPr>
                        <a:t>Data</a:t>
                      </a:r>
                      <a:r>
                        <a:rPr sz="900" spc="-5" dirty="0">
                          <a:solidFill>
                            <a:srgbClr val="0000FF"/>
                          </a:solidFill>
                        </a:rPr>
                        <a:t> service</a:t>
                      </a:r>
                      <a:r>
                        <a:rPr sz="900" dirty="0">
                          <a:solidFill>
                            <a:srgbClr val="0000FF"/>
                          </a:solidFill>
                        </a:rPr>
                        <a:t> </a:t>
                      </a:r>
                      <a:r>
                        <a:rPr sz="900" dirty="0"/>
                        <a:t>should</a:t>
                      </a:r>
                      <a:r>
                        <a:rPr sz="900" spc="-5" dirty="0"/>
                        <a:t> </a:t>
                      </a:r>
                      <a:r>
                        <a:rPr sz="900" dirty="0"/>
                        <a:t>be</a:t>
                      </a:r>
                      <a:r>
                        <a:rPr sz="900" spc="-10" dirty="0"/>
                        <a:t> </a:t>
                      </a:r>
                      <a:r>
                        <a:rPr sz="900" spc="-5" dirty="0"/>
                        <a:t>very</a:t>
                      </a:r>
                      <a:r>
                        <a:rPr sz="900" spc="5" dirty="0"/>
                        <a:t> </a:t>
                      </a:r>
                      <a:r>
                        <a:rPr sz="900" spc="-5" dirty="0"/>
                        <a:t>easy </a:t>
                      </a:r>
                      <a:r>
                        <a:rPr sz="900" dirty="0"/>
                        <a:t>(2)</a:t>
                      </a:r>
                      <a:endParaRPr sz="900" dirty="0">
                        <a:latin typeface="Times New Roman"/>
                        <a:cs typeface="Times New Roman"/>
                      </a:endParaRPr>
                    </a:p>
                  </a:txBody>
                  <a:tcPr marL="0" marR="0" marT="0" marB="0"/>
                </a:tc>
                <a:tc>
                  <a:txBody>
                    <a:bodyPr/>
                    <a:lstStyle/>
                    <a:p>
                      <a:pPr algn="l">
                        <a:lnSpc>
                          <a:spcPts val="965"/>
                        </a:lnSpc>
                      </a:pPr>
                      <a:r>
                        <a:rPr lang="en-US" sz="900" spc="-5" dirty="0"/>
                        <a:t>     </a:t>
                      </a:r>
                      <a:r>
                        <a:rPr sz="900" spc="-5" dirty="0"/>
                        <a:t>High</a:t>
                      </a:r>
                      <a:endParaRPr sz="900" dirty="0">
                        <a:latin typeface="Times New Roman"/>
                        <a:cs typeface="Times New Roman"/>
                      </a:endParaRPr>
                    </a:p>
                  </a:txBody>
                  <a:tcPr marL="0" marR="0" marT="0" marB="0"/>
                </a:tc>
                <a:tc>
                  <a:txBody>
                    <a:bodyPr/>
                    <a:lstStyle/>
                    <a:p>
                      <a:pPr algn="l">
                        <a:lnSpc>
                          <a:spcPts val="965"/>
                        </a:lnSpc>
                      </a:pPr>
                      <a:r>
                        <a:rPr lang="en-US" sz="900" spc="-5" dirty="0"/>
                        <a:t>      </a:t>
                      </a:r>
                      <a:r>
                        <a:rPr sz="900" spc="-5" dirty="0"/>
                        <a:t>Medium</a:t>
                      </a:r>
                      <a:endParaRPr sz="900" dirty="0">
                        <a:latin typeface="Times New Roman"/>
                        <a:cs typeface="Times New Roman"/>
                      </a:endParaRPr>
                    </a:p>
                  </a:txBody>
                  <a:tcPr marL="0" marR="0" marT="0" marB="0"/>
                </a:tc>
                <a:extLst>
                  <a:ext uri="{0D108BD9-81ED-4DB2-BD59-A6C34878D82A}">
                    <a16:rowId xmlns:a16="http://schemas.microsoft.com/office/drawing/2014/main" val="10010"/>
                  </a:ext>
                </a:extLst>
              </a:tr>
              <a:tr h="484485">
                <a:tc>
                  <a:txBody>
                    <a:bodyPr/>
                    <a:lstStyle/>
                    <a:p>
                      <a:pPr marL="40640" algn="l">
                        <a:lnSpc>
                          <a:spcPts val="969"/>
                        </a:lnSpc>
                      </a:pPr>
                      <a:endParaRPr lang="en-US" sz="900" spc="-5" dirty="0"/>
                    </a:p>
                    <a:p>
                      <a:pPr marL="40640" algn="l">
                        <a:lnSpc>
                          <a:spcPts val="969"/>
                        </a:lnSpc>
                      </a:pPr>
                      <a:r>
                        <a:rPr lang="en-GB" sz="900" spc="-5" dirty="0"/>
                        <a:t>   </a:t>
                      </a:r>
                      <a:r>
                        <a:rPr sz="900" spc="-5" dirty="0"/>
                        <a:t>Interoperability</a:t>
                      </a:r>
                      <a:endParaRPr sz="900" dirty="0">
                        <a:latin typeface="Times New Roman"/>
                        <a:cs typeface="Times New Roman"/>
                      </a:endParaRPr>
                    </a:p>
                  </a:txBody>
                  <a:tcPr marL="0" marR="0" marT="0" marB="0"/>
                </a:tc>
                <a:tc>
                  <a:txBody>
                    <a:bodyPr/>
                    <a:lstStyle/>
                    <a:p>
                      <a:pPr marL="157480" algn="l">
                        <a:lnSpc>
                          <a:spcPts val="969"/>
                        </a:lnSpc>
                      </a:pPr>
                      <a:endParaRPr lang="en-US" sz="900" spc="-5" dirty="0"/>
                    </a:p>
                    <a:p>
                      <a:pPr marL="157480" algn="l">
                        <a:lnSpc>
                          <a:spcPts val="969"/>
                        </a:lnSpc>
                      </a:pPr>
                      <a:r>
                        <a:rPr sz="900" spc="-5" dirty="0"/>
                        <a:t>User</a:t>
                      </a:r>
                      <a:r>
                        <a:rPr sz="900" spc="-30" dirty="0"/>
                        <a:t> </a:t>
                      </a:r>
                      <a:r>
                        <a:rPr sz="900" spc="-5" dirty="0"/>
                        <a:t>Experience</a:t>
                      </a:r>
                      <a:endParaRPr sz="900" dirty="0">
                        <a:latin typeface="Times New Roman"/>
                        <a:cs typeface="Times New Roman"/>
                      </a:endParaRPr>
                    </a:p>
                  </a:txBody>
                  <a:tcPr marL="0" marR="0" marT="0" marB="0"/>
                </a:tc>
                <a:tc>
                  <a:txBody>
                    <a:bodyPr/>
                    <a:lstStyle/>
                    <a:p>
                      <a:pPr marL="40005" algn="l">
                        <a:lnSpc>
                          <a:spcPts val="935"/>
                        </a:lnSpc>
                      </a:pPr>
                      <a:endParaRPr lang="en-US" sz="900" spc="-5" dirty="0"/>
                    </a:p>
                    <a:p>
                      <a:pPr marL="40005" algn="l">
                        <a:lnSpc>
                          <a:spcPts val="935"/>
                        </a:lnSpc>
                      </a:pPr>
                      <a:r>
                        <a:rPr sz="900" spc="-5" dirty="0"/>
                        <a:t>Customer</a:t>
                      </a:r>
                      <a:r>
                        <a:rPr sz="900" spc="130" dirty="0"/>
                        <a:t> </a:t>
                      </a:r>
                      <a:r>
                        <a:rPr sz="900" dirty="0"/>
                        <a:t>should</a:t>
                      </a:r>
                      <a:r>
                        <a:rPr sz="900" spc="135" dirty="0"/>
                        <a:t> </a:t>
                      </a:r>
                      <a:r>
                        <a:rPr sz="900" dirty="0"/>
                        <a:t>be</a:t>
                      </a:r>
                      <a:r>
                        <a:rPr sz="900" spc="125" dirty="0"/>
                        <a:t> </a:t>
                      </a:r>
                      <a:r>
                        <a:rPr sz="900" spc="-5" dirty="0"/>
                        <a:t>able</a:t>
                      </a:r>
                      <a:r>
                        <a:rPr sz="900" spc="120" dirty="0"/>
                        <a:t> </a:t>
                      </a:r>
                      <a:r>
                        <a:rPr sz="900" spc="-5" dirty="0"/>
                        <a:t>to</a:t>
                      </a:r>
                      <a:r>
                        <a:rPr sz="900" spc="145" dirty="0"/>
                        <a:t> </a:t>
                      </a:r>
                      <a:r>
                        <a:rPr sz="900" dirty="0"/>
                        <a:t>use</a:t>
                      </a:r>
                      <a:r>
                        <a:rPr sz="900" spc="155" dirty="0"/>
                        <a:t> </a:t>
                      </a:r>
                      <a:r>
                        <a:rPr sz="900" spc="-5" dirty="0">
                          <a:solidFill>
                            <a:srgbClr val="0000FF"/>
                          </a:solidFill>
                        </a:rPr>
                        <a:t>basic</a:t>
                      </a:r>
                      <a:r>
                        <a:rPr sz="900" spc="135" dirty="0">
                          <a:solidFill>
                            <a:srgbClr val="0000FF"/>
                          </a:solidFill>
                        </a:rPr>
                        <a:t> </a:t>
                      </a:r>
                      <a:r>
                        <a:rPr sz="900" spc="-5" dirty="0">
                          <a:solidFill>
                            <a:srgbClr val="0000FF"/>
                          </a:solidFill>
                        </a:rPr>
                        <a:t>services</a:t>
                      </a:r>
                      <a:r>
                        <a:rPr sz="900" spc="135" dirty="0">
                          <a:solidFill>
                            <a:srgbClr val="0000FF"/>
                          </a:solidFill>
                        </a:rPr>
                        <a:t> </a:t>
                      </a:r>
                      <a:r>
                        <a:rPr lang="en-US" sz="900" spc="-5" dirty="0">
                          <a:solidFill>
                            <a:srgbClr val="0000FF"/>
                          </a:solidFill>
                        </a:rPr>
                        <a:t>and Record</a:t>
                      </a:r>
                      <a:r>
                        <a:rPr sz="900" spc="-5" dirty="0"/>
                        <a:t>,</a:t>
                      </a:r>
                      <a:r>
                        <a:rPr sz="900" spc="125" dirty="0"/>
                        <a:t> </a:t>
                      </a:r>
                      <a:r>
                        <a:rPr lang="en-US" sz="900" spc="-10" dirty="0"/>
                        <a:t>Virtual Machine deployment</a:t>
                      </a:r>
                      <a:endParaRPr sz="900" dirty="0"/>
                    </a:p>
                    <a:p>
                      <a:pPr marL="40005" algn="l">
                        <a:lnSpc>
                          <a:spcPts val="1045"/>
                        </a:lnSpc>
                      </a:pPr>
                      <a:r>
                        <a:rPr lang="en-US" sz="900" spc="-5" dirty="0">
                          <a:latin typeface="Times New Roman"/>
                          <a:cs typeface="Times New Roman"/>
                        </a:rPr>
                        <a:t>Should not take time more then 30 minutes</a:t>
                      </a:r>
                      <a:endParaRPr sz="900" dirty="0">
                        <a:latin typeface="Times New Roman"/>
                        <a:cs typeface="Times New Roman"/>
                      </a:endParaRPr>
                    </a:p>
                  </a:txBody>
                  <a:tcPr marL="0" marR="0" marT="0" marB="0"/>
                </a:tc>
                <a:tc>
                  <a:txBody>
                    <a:bodyPr/>
                    <a:lstStyle/>
                    <a:p>
                      <a:pPr algn="l">
                        <a:lnSpc>
                          <a:spcPts val="969"/>
                        </a:lnSpc>
                      </a:pPr>
                      <a:endParaRPr lang="en-US" sz="900" spc="-5" dirty="0"/>
                    </a:p>
                    <a:p>
                      <a:pPr algn="l">
                        <a:lnSpc>
                          <a:spcPts val="969"/>
                        </a:lnSpc>
                      </a:pPr>
                      <a:r>
                        <a:rPr lang="en-GB" sz="900" spc="-5" dirty="0"/>
                        <a:t>     </a:t>
                      </a:r>
                      <a:r>
                        <a:rPr sz="900" spc="-5" dirty="0"/>
                        <a:t>High</a:t>
                      </a:r>
                      <a:endParaRPr sz="900" dirty="0">
                        <a:latin typeface="Times New Roman"/>
                        <a:cs typeface="Times New Roman"/>
                      </a:endParaRPr>
                    </a:p>
                  </a:txBody>
                  <a:tcPr marL="0" marR="0" marT="0" marB="0"/>
                </a:tc>
                <a:tc>
                  <a:txBody>
                    <a:bodyPr/>
                    <a:lstStyle/>
                    <a:p>
                      <a:pPr algn="l">
                        <a:lnSpc>
                          <a:spcPts val="969"/>
                        </a:lnSpc>
                      </a:pPr>
                      <a:endParaRPr lang="en-US" sz="900" dirty="0"/>
                    </a:p>
                    <a:p>
                      <a:pPr algn="l">
                        <a:lnSpc>
                          <a:spcPts val="969"/>
                        </a:lnSpc>
                      </a:pPr>
                      <a:r>
                        <a:rPr lang="en-GB" sz="900" dirty="0"/>
                        <a:t>       </a:t>
                      </a: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11"/>
                  </a:ext>
                </a:extLst>
              </a:tr>
              <a:tr h="359432">
                <a:tc>
                  <a:txBody>
                    <a:bodyPr/>
                    <a:lstStyle/>
                    <a:p>
                      <a:pPr marL="40640" algn="l">
                        <a:lnSpc>
                          <a:spcPts val="969"/>
                        </a:lnSpc>
                      </a:pPr>
                      <a:r>
                        <a:rPr lang="en-US" sz="900" spc="-5" dirty="0"/>
                        <a:t>      </a:t>
                      </a:r>
                    </a:p>
                    <a:p>
                      <a:pPr marL="40640" algn="l">
                        <a:lnSpc>
                          <a:spcPts val="969"/>
                        </a:lnSpc>
                      </a:pPr>
                      <a:r>
                        <a:rPr lang="en-US" sz="900" spc="-5" dirty="0"/>
                        <a:t>        </a:t>
                      </a:r>
                      <a:r>
                        <a:rPr sz="900" spc="-5" dirty="0"/>
                        <a:t>Usability</a:t>
                      </a:r>
                      <a:endParaRPr sz="900" dirty="0">
                        <a:latin typeface="Times New Roman"/>
                        <a:cs typeface="Times New Roman"/>
                      </a:endParaRPr>
                    </a:p>
                  </a:txBody>
                  <a:tcPr marL="0" marR="0" marT="0" marB="0"/>
                </a:tc>
                <a:tc>
                  <a:txBody>
                    <a:bodyPr/>
                    <a:lstStyle/>
                    <a:p>
                      <a:pPr algn="l">
                        <a:lnSpc>
                          <a:spcPts val="925"/>
                        </a:lnSpc>
                      </a:pPr>
                      <a:endParaRPr lang="en-US" sz="900" dirty="0"/>
                    </a:p>
                    <a:p>
                      <a:pPr algn="l">
                        <a:lnSpc>
                          <a:spcPts val="925"/>
                        </a:lnSpc>
                      </a:pPr>
                      <a:r>
                        <a:rPr lang="en-GB" sz="900" dirty="0"/>
                        <a:t>  </a:t>
                      </a:r>
                      <a:r>
                        <a:rPr sz="900" dirty="0"/>
                        <a:t>Understanding</a:t>
                      </a:r>
                      <a:r>
                        <a:rPr sz="900" spc="-45" dirty="0"/>
                        <a:t> </a:t>
                      </a:r>
                      <a:r>
                        <a:rPr sz="900" spc="-5" dirty="0"/>
                        <a:t>user</a:t>
                      </a:r>
                      <a:endParaRPr sz="900" dirty="0"/>
                    </a:p>
                    <a:p>
                      <a:pPr algn="l">
                        <a:lnSpc>
                          <a:spcPts val="1035"/>
                        </a:lnSpc>
                      </a:pPr>
                      <a:r>
                        <a:rPr lang="en-US" sz="900" spc="-5" dirty="0"/>
                        <a:t>           M</a:t>
                      </a:r>
                      <a:r>
                        <a:rPr sz="900" spc="-5" dirty="0"/>
                        <a:t>odel</a:t>
                      </a:r>
                      <a:endParaRPr sz="900" dirty="0">
                        <a:latin typeface="Times New Roman"/>
                        <a:cs typeface="Times New Roman"/>
                      </a:endParaRPr>
                    </a:p>
                  </a:txBody>
                  <a:tcPr marL="0" marR="0" marT="0" marB="0"/>
                </a:tc>
                <a:tc>
                  <a:txBody>
                    <a:bodyPr/>
                    <a:lstStyle/>
                    <a:p>
                      <a:pPr marL="40005" algn="l">
                        <a:lnSpc>
                          <a:spcPts val="935"/>
                        </a:lnSpc>
                      </a:pPr>
                      <a:r>
                        <a:rPr sz="900" spc="-5" dirty="0"/>
                        <a:t>Customer</a:t>
                      </a:r>
                      <a:r>
                        <a:rPr sz="900" spc="80" dirty="0"/>
                        <a:t> </a:t>
                      </a:r>
                      <a:r>
                        <a:rPr sz="900" spc="-5" dirty="0"/>
                        <a:t>should</a:t>
                      </a:r>
                      <a:r>
                        <a:rPr sz="900" spc="85" dirty="0"/>
                        <a:t> </a:t>
                      </a:r>
                      <a:r>
                        <a:rPr sz="900" dirty="0"/>
                        <a:t>be</a:t>
                      </a:r>
                      <a:r>
                        <a:rPr sz="900" spc="75" dirty="0"/>
                        <a:t> </a:t>
                      </a:r>
                      <a:r>
                        <a:rPr sz="900" spc="-5" dirty="0"/>
                        <a:t>able</a:t>
                      </a:r>
                      <a:r>
                        <a:rPr sz="900" spc="75" dirty="0"/>
                        <a:t> </a:t>
                      </a:r>
                      <a:r>
                        <a:rPr sz="900" spc="-5" dirty="0"/>
                        <a:t>to</a:t>
                      </a:r>
                      <a:r>
                        <a:rPr sz="900" spc="110" dirty="0"/>
                        <a:t> </a:t>
                      </a:r>
                      <a:r>
                        <a:rPr sz="900" spc="-5" dirty="0">
                          <a:solidFill>
                            <a:srgbClr val="0000FF"/>
                          </a:solidFill>
                        </a:rPr>
                        <a:t>choose</a:t>
                      </a:r>
                      <a:r>
                        <a:rPr sz="900" spc="70" dirty="0">
                          <a:solidFill>
                            <a:srgbClr val="0000FF"/>
                          </a:solidFill>
                        </a:rPr>
                        <a:t> </a:t>
                      </a:r>
                      <a:r>
                        <a:rPr lang="en-US" sz="900" spc="-5" dirty="0">
                          <a:solidFill>
                            <a:srgbClr val="0000FF"/>
                          </a:solidFill>
                        </a:rPr>
                        <a:t>machine feature and resource</a:t>
                      </a:r>
                      <a:r>
                        <a:rPr sz="900" spc="-5" dirty="0"/>
                        <a:t>,</a:t>
                      </a:r>
                      <a:r>
                        <a:rPr lang="en-US" sz="900" spc="80" dirty="0"/>
                        <a:t> Can raise the concern/feedback using another tool </a:t>
                      </a:r>
                      <a:endParaRPr sz="900" dirty="0"/>
                    </a:p>
                  </a:txBody>
                  <a:tcPr marL="0" marR="0" marT="0" marB="0"/>
                </a:tc>
                <a:tc>
                  <a:txBody>
                    <a:bodyPr/>
                    <a:lstStyle/>
                    <a:p>
                      <a:pPr algn="l">
                        <a:lnSpc>
                          <a:spcPts val="969"/>
                        </a:lnSpc>
                      </a:pPr>
                      <a:r>
                        <a:rPr lang="en-US" sz="900" spc="-5" dirty="0"/>
                        <a:t>     </a:t>
                      </a:r>
                    </a:p>
                    <a:p>
                      <a:pPr algn="l">
                        <a:lnSpc>
                          <a:spcPts val="969"/>
                        </a:lnSpc>
                      </a:pPr>
                      <a:r>
                        <a:rPr lang="en-US" sz="900" spc="-5" dirty="0"/>
                        <a:t>     </a:t>
                      </a:r>
                      <a:r>
                        <a:rPr sz="900" spc="-5" dirty="0"/>
                        <a:t>High</a:t>
                      </a:r>
                      <a:endParaRPr sz="900" dirty="0">
                        <a:latin typeface="Times New Roman"/>
                        <a:cs typeface="Times New Roman"/>
                      </a:endParaRPr>
                    </a:p>
                  </a:txBody>
                  <a:tcPr marL="0" marR="0" marT="0" marB="0"/>
                </a:tc>
                <a:tc>
                  <a:txBody>
                    <a:bodyPr/>
                    <a:lstStyle/>
                    <a:p>
                      <a:pPr algn="l">
                        <a:lnSpc>
                          <a:spcPts val="969"/>
                        </a:lnSpc>
                      </a:pPr>
                      <a:r>
                        <a:rPr lang="en-US" sz="900" dirty="0"/>
                        <a:t>       </a:t>
                      </a:r>
                    </a:p>
                    <a:p>
                      <a:pPr algn="l">
                        <a:lnSpc>
                          <a:spcPts val="969"/>
                        </a:lnSpc>
                      </a:pPr>
                      <a:r>
                        <a:rPr lang="en-US" sz="900" dirty="0"/>
                        <a:t>     </a:t>
                      </a:r>
                      <a:r>
                        <a:rPr sz="900" dirty="0"/>
                        <a:t>Low</a:t>
                      </a:r>
                      <a:endParaRPr sz="900" dirty="0">
                        <a:latin typeface="Times New Roman"/>
                        <a:cs typeface="Times New Roman"/>
                      </a:endParaRPr>
                    </a:p>
                  </a:txBody>
                  <a:tcPr marL="0" marR="0" marT="0" marB="0"/>
                </a:tc>
                <a:extLst>
                  <a:ext uri="{0D108BD9-81ED-4DB2-BD59-A6C34878D82A}">
                    <a16:rowId xmlns:a16="http://schemas.microsoft.com/office/drawing/2014/main" val="10012"/>
                  </a:ext>
                </a:extLst>
              </a:tr>
              <a:tr h="277127">
                <a:tc>
                  <a:txBody>
                    <a:bodyPr/>
                    <a:lstStyle/>
                    <a:p>
                      <a:pPr marL="40640" algn="l">
                        <a:lnSpc>
                          <a:spcPts val="965"/>
                        </a:lnSpc>
                      </a:pPr>
                      <a:r>
                        <a:rPr lang="en-US" sz="900" spc="-5" dirty="0"/>
                        <a:t>        </a:t>
                      </a:r>
                    </a:p>
                    <a:p>
                      <a:pPr marL="40640" algn="l">
                        <a:lnSpc>
                          <a:spcPts val="965"/>
                        </a:lnSpc>
                      </a:pPr>
                      <a:r>
                        <a:rPr lang="en-US" sz="900" spc="-5" dirty="0"/>
                        <a:t>        </a:t>
                      </a:r>
                      <a:r>
                        <a:rPr sz="900" spc="-5" dirty="0"/>
                        <a:t>Usability</a:t>
                      </a:r>
                      <a:endParaRPr sz="900" dirty="0">
                        <a:latin typeface="Times New Roman"/>
                        <a:cs typeface="Times New Roman"/>
                      </a:endParaRPr>
                    </a:p>
                  </a:txBody>
                  <a:tcPr marL="0" marR="0" marT="0" marB="0"/>
                </a:tc>
                <a:tc>
                  <a:txBody>
                    <a:bodyPr/>
                    <a:lstStyle/>
                    <a:p>
                      <a:pPr marL="117475" algn="l">
                        <a:lnSpc>
                          <a:spcPts val="965"/>
                        </a:lnSpc>
                      </a:pPr>
                      <a:endParaRPr lang="en-US" sz="900" spc="-5" dirty="0"/>
                    </a:p>
                    <a:p>
                      <a:pPr marL="117475" algn="l">
                        <a:lnSpc>
                          <a:spcPts val="965"/>
                        </a:lnSpc>
                      </a:pPr>
                      <a:r>
                        <a:rPr sz="900" spc="-5" dirty="0"/>
                        <a:t>Status</a:t>
                      </a:r>
                      <a:r>
                        <a:rPr sz="900" spc="-15" dirty="0"/>
                        <a:t> </a:t>
                      </a:r>
                      <a:r>
                        <a:rPr sz="900" spc="-5" dirty="0"/>
                        <a:t>notification</a:t>
                      </a:r>
                      <a:endParaRPr sz="900" dirty="0">
                        <a:latin typeface="Times New Roman"/>
                        <a:cs typeface="Times New Roman"/>
                      </a:endParaRPr>
                    </a:p>
                  </a:txBody>
                  <a:tcPr marL="0" marR="0" marT="0" marB="0"/>
                </a:tc>
                <a:tc>
                  <a:txBody>
                    <a:bodyPr/>
                    <a:lstStyle/>
                    <a:p>
                      <a:pPr marL="40005" algn="l">
                        <a:lnSpc>
                          <a:spcPts val="965"/>
                        </a:lnSpc>
                      </a:pPr>
                      <a:endParaRPr lang="en-US" sz="900" spc="-5" dirty="0"/>
                    </a:p>
                    <a:p>
                      <a:pPr marL="40005" algn="l">
                        <a:lnSpc>
                          <a:spcPts val="965"/>
                        </a:lnSpc>
                      </a:pPr>
                      <a:r>
                        <a:rPr sz="900" spc="-5" dirty="0"/>
                        <a:t>Customer</a:t>
                      </a:r>
                      <a:r>
                        <a:rPr sz="900" dirty="0"/>
                        <a:t> should</a:t>
                      </a:r>
                      <a:r>
                        <a:rPr sz="900" spc="5" dirty="0"/>
                        <a:t> </a:t>
                      </a:r>
                      <a:r>
                        <a:rPr sz="900" dirty="0"/>
                        <a:t>be</a:t>
                      </a:r>
                      <a:r>
                        <a:rPr sz="900" spc="-10" dirty="0"/>
                        <a:t> </a:t>
                      </a:r>
                      <a:r>
                        <a:rPr sz="900" dirty="0"/>
                        <a:t>notified</a:t>
                      </a:r>
                      <a:r>
                        <a:rPr sz="900" spc="15" dirty="0"/>
                        <a:t> </a:t>
                      </a:r>
                      <a:r>
                        <a:rPr sz="900" spc="-5" dirty="0"/>
                        <a:t>when</a:t>
                      </a:r>
                      <a:r>
                        <a:rPr sz="900" spc="5" dirty="0"/>
                        <a:t> </a:t>
                      </a:r>
                      <a:r>
                        <a:rPr lang="en-US" sz="900" spc="-5" dirty="0"/>
                        <a:t>VM </a:t>
                      </a:r>
                      <a:r>
                        <a:rPr sz="900" spc="-5" dirty="0"/>
                        <a:t>is</a:t>
                      </a:r>
                      <a:r>
                        <a:rPr sz="900" spc="25" dirty="0"/>
                        <a:t> </a:t>
                      </a:r>
                      <a:r>
                        <a:rPr lang="en-US" sz="900" spc="-10" dirty="0">
                          <a:solidFill>
                            <a:srgbClr val="0000FF"/>
                          </a:solidFill>
                        </a:rPr>
                        <a:t>activated</a:t>
                      </a:r>
                      <a:r>
                        <a:rPr sz="900" spc="-10" dirty="0">
                          <a:solidFill>
                            <a:srgbClr val="0000FF"/>
                          </a:solidFill>
                        </a:rPr>
                        <a:t>,</a:t>
                      </a:r>
                      <a:r>
                        <a:rPr sz="900" spc="5" dirty="0">
                          <a:solidFill>
                            <a:srgbClr val="0000FF"/>
                          </a:solidFill>
                        </a:rPr>
                        <a:t> </a:t>
                      </a:r>
                      <a:r>
                        <a:rPr lang="en-US" sz="900" spc="-10" dirty="0">
                          <a:solidFill>
                            <a:srgbClr val="0000FF"/>
                          </a:solidFill>
                        </a:rPr>
                        <a:t>or failed</a:t>
                      </a:r>
                      <a:endParaRPr sz="900" dirty="0">
                        <a:latin typeface="Times New Roman"/>
                        <a:cs typeface="Times New Roman"/>
                      </a:endParaRPr>
                    </a:p>
                  </a:txBody>
                  <a:tcPr marL="0" marR="0" marT="0" marB="0"/>
                </a:tc>
                <a:tc>
                  <a:txBody>
                    <a:bodyPr/>
                    <a:lstStyle/>
                    <a:p>
                      <a:pPr algn="l">
                        <a:lnSpc>
                          <a:spcPts val="965"/>
                        </a:lnSpc>
                      </a:pPr>
                      <a:endParaRPr lang="en-US" sz="900" spc="-5" dirty="0"/>
                    </a:p>
                    <a:p>
                      <a:pPr algn="l">
                        <a:lnSpc>
                          <a:spcPts val="965"/>
                        </a:lnSpc>
                      </a:pPr>
                      <a:r>
                        <a:rPr lang="en-GB" sz="900" spc="-5" dirty="0"/>
                        <a:t>     </a:t>
                      </a:r>
                      <a:r>
                        <a:rPr sz="900" spc="-5" dirty="0"/>
                        <a:t>High</a:t>
                      </a:r>
                      <a:endParaRPr sz="900" dirty="0">
                        <a:latin typeface="Times New Roman"/>
                        <a:cs typeface="Times New Roman"/>
                      </a:endParaRPr>
                    </a:p>
                  </a:txBody>
                  <a:tcPr marL="0" marR="0" marT="0" marB="0"/>
                </a:tc>
                <a:tc>
                  <a:txBody>
                    <a:bodyPr/>
                    <a:lstStyle/>
                    <a:p>
                      <a:pPr algn="l">
                        <a:lnSpc>
                          <a:spcPts val="965"/>
                        </a:lnSpc>
                      </a:pPr>
                      <a:endParaRPr lang="en-US" sz="900" spc="-5" dirty="0"/>
                    </a:p>
                    <a:p>
                      <a:pPr algn="l">
                        <a:lnSpc>
                          <a:spcPts val="965"/>
                        </a:lnSpc>
                      </a:pPr>
                      <a:r>
                        <a:rPr lang="en-GB" sz="900" spc="-5" dirty="0"/>
                        <a:t>     </a:t>
                      </a:r>
                      <a:r>
                        <a:rPr sz="900" spc="-5" dirty="0"/>
                        <a:t>Medium</a:t>
                      </a:r>
                      <a:endParaRPr sz="900" dirty="0">
                        <a:latin typeface="Times New Roman"/>
                        <a:cs typeface="Times New Roman"/>
                      </a:endParaRPr>
                    </a:p>
                  </a:txBody>
                  <a:tcPr marL="0" marR="0" marT="0" marB="0"/>
                </a:tc>
                <a:extLst>
                  <a:ext uri="{0D108BD9-81ED-4DB2-BD59-A6C34878D82A}">
                    <a16:rowId xmlns:a16="http://schemas.microsoft.com/office/drawing/2014/main" val="10013"/>
                  </a:ext>
                </a:extLst>
              </a:tr>
              <a:tr h="335138">
                <a:tc>
                  <a:txBody>
                    <a:bodyPr/>
                    <a:lstStyle/>
                    <a:p>
                      <a:pPr marL="40640" algn="l">
                        <a:lnSpc>
                          <a:spcPts val="975"/>
                        </a:lnSpc>
                      </a:pPr>
                      <a:r>
                        <a:rPr lang="en-US" sz="900" spc="-5" dirty="0"/>
                        <a:t>     </a:t>
                      </a:r>
                    </a:p>
                    <a:p>
                      <a:pPr marL="40640" algn="l">
                        <a:lnSpc>
                          <a:spcPts val="975"/>
                        </a:lnSpc>
                      </a:pPr>
                      <a:r>
                        <a:rPr lang="en-US" sz="900" spc="-5" dirty="0"/>
                        <a:t>      </a:t>
                      </a:r>
                      <a:r>
                        <a:rPr sz="900" spc="-5" dirty="0"/>
                        <a:t>Performance</a:t>
                      </a:r>
                      <a:endParaRPr sz="900" dirty="0">
                        <a:latin typeface="Times New Roman"/>
                        <a:cs typeface="Times New Roman"/>
                      </a:endParaRPr>
                    </a:p>
                  </a:txBody>
                  <a:tcPr marL="0" marR="0" marT="0" marB="0"/>
                </a:tc>
                <a:tc>
                  <a:txBody>
                    <a:bodyPr/>
                    <a:lstStyle/>
                    <a:p>
                      <a:pPr marL="292100" algn="l">
                        <a:lnSpc>
                          <a:spcPts val="975"/>
                        </a:lnSpc>
                      </a:pPr>
                      <a:endParaRPr lang="en-US" sz="900" spc="-5" dirty="0"/>
                    </a:p>
                    <a:p>
                      <a:pPr marL="292100" algn="l">
                        <a:lnSpc>
                          <a:spcPts val="975"/>
                        </a:lnSpc>
                      </a:pPr>
                      <a:r>
                        <a:rPr sz="900" spc="-5" dirty="0"/>
                        <a:t>Scalability</a:t>
                      </a:r>
                      <a:endParaRPr sz="900" dirty="0">
                        <a:latin typeface="Times New Roman"/>
                        <a:cs typeface="Times New Roman"/>
                      </a:endParaRPr>
                    </a:p>
                  </a:txBody>
                  <a:tcPr marL="0" marR="0" marT="0" marB="0"/>
                </a:tc>
                <a:tc>
                  <a:txBody>
                    <a:bodyPr/>
                    <a:lstStyle/>
                    <a:p>
                      <a:pPr marL="40005" algn="l">
                        <a:lnSpc>
                          <a:spcPts val="935"/>
                        </a:lnSpc>
                      </a:pPr>
                      <a:endParaRPr lang="en-US" sz="900" spc="-5" dirty="0"/>
                    </a:p>
                    <a:p>
                      <a:pPr marL="40005" algn="l">
                        <a:lnSpc>
                          <a:spcPts val="935"/>
                        </a:lnSpc>
                      </a:pPr>
                      <a:r>
                        <a:rPr lang="en-GB" sz="900" spc="-5" dirty="0"/>
                        <a:t>  </a:t>
                      </a:r>
                      <a:r>
                        <a:rPr sz="900" spc="-5" dirty="0"/>
                        <a:t>System</a:t>
                      </a:r>
                      <a:r>
                        <a:rPr sz="900" spc="30" dirty="0"/>
                        <a:t> </a:t>
                      </a:r>
                      <a:r>
                        <a:rPr sz="900" spc="-5" dirty="0"/>
                        <a:t>should</a:t>
                      </a:r>
                      <a:r>
                        <a:rPr sz="900" spc="45" dirty="0"/>
                        <a:t> </a:t>
                      </a:r>
                      <a:r>
                        <a:rPr sz="900" dirty="0"/>
                        <a:t>support</a:t>
                      </a:r>
                      <a:r>
                        <a:rPr sz="900" spc="45" dirty="0"/>
                        <a:t> </a:t>
                      </a:r>
                      <a:r>
                        <a:rPr sz="900" spc="-5" dirty="0">
                          <a:solidFill>
                            <a:srgbClr val="0000FF"/>
                          </a:solidFill>
                        </a:rPr>
                        <a:t>Millions</a:t>
                      </a:r>
                      <a:r>
                        <a:rPr sz="900" spc="50" dirty="0">
                          <a:solidFill>
                            <a:srgbClr val="0000FF"/>
                          </a:solidFill>
                        </a:rPr>
                        <a:t> </a:t>
                      </a:r>
                      <a:r>
                        <a:rPr sz="900" dirty="0"/>
                        <a:t>of</a:t>
                      </a:r>
                      <a:r>
                        <a:rPr sz="900" spc="35" dirty="0"/>
                        <a:t> </a:t>
                      </a:r>
                      <a:r>
                        <a:rPr lang="en-US" sz="900" spc="-5" dirty="0"/>
                        <a:t>VMs</a:t>
                      </a:r>
                      <a:r>
                        <a:rPr sz="900" spc="35" dirty="0"/>
                        <a:t> </a:t>
                      </a:r>
                      <a:r>
                        <a:rPr lang="en-US" sz="900" spc="35" dirty="0"/>
                        <a:t>deployment for any kind of ISO/OVF</a:t>
                      </a:r>
                      <a:endParaRPr sz="900" dirty="0"/>
                    </a:p>
                  </a:txBody>
                  <a:tcPr marL="0" marR="0" marT="0" marB="0"/>
                </a:tc>
                <a:tc>
                  <a:txBody>
                    <a:bodyPr/>
                    <a:lstStyle/>
                    <a:p>
                      <a:pPr algn="l">
                        <a:lnSpc>
                          <a:spcPts val="975"/>
                        </a:lnSpc>
                      </a:pPr>
                      <a:r>
                        <a:rPr lang="en-US" sz="900" spc="-5" dirty="0"/>
                        <a:t>     </a:t>
                      </a:r>
                    </a:p>
                    <a:p>
                      <a:pPr algn="l">
                        <a:lnSpc>
                          <a:spcPts val="975"/>
                        </a:lnSpc>
                      </a:pPr>
                      <a:r>
                        <a:rPr lang="en-US" sz="900" spc="-5" dirty="0"/>
                        <a:t>     </a:t>
                      </a:r>
                      <a:r>
                        <a:rPr sz="900" spc="-5" dirty="0"/>
                        <a:t>High</a:t>
                      </a:r>
                      <a:endParaRPr sz="900" dirty="0">
                        <a:latin typeface="Times New Roman"/>
                        <a:cs typeface="Times New Roman"/>
                      </a:endParaRPr>
                    </a:p>
                  </a:txBody>
                  <a:tcPr marL="0" marR="0" marT="0" marB="0"/>
                </a:tc>
                <a:tc>
                  <a:txBody>
                    <a:bodyPr/>
                    <a:lstStyle/>
                    <a:p>
                      <a:pPr algn="l">
                        <a:lnSpc>
                          <a:spcPts val="975"/>
                        </a:lnSpc>
                      </a:pPr>
                      <a:endParaRPr lang="en-US" sz="900" dirty="0"/>
                    </a:p>
                    <a:p>
                      <a:pPr algn="l">
                        <a:lnSpc>
                          <a:spcPts val="975"/>
                        </a:lnSpc>
                      </a:pPr>
                      <a:r>
                        <a:rPr lang="en-GB" sz="900" dirty="0"/>
                        <a:t>      </a:t>
                      </a: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14"/>
                  </a:ext>
                </a:extLst>
              </a:tr>
            </a:tbl>
          </a:graphicData>
        </a:graphic>
      </p:graphicFrame>
      <p:sp>
        <p:nvSpPr>
          <p:cNvPr id="3" name="object 3"/>
          <p:cNvSpPr txBox="1">
            <a:spLocks noGrp="1"/>
          </p:cNvSpPr>
          <p:nvPr>
            <p:ph type="title"/>
          </p:nvPr>
        </p:nvSpPr>
        <p:spPr>
          <a:xfrm>
            <a:off x="505459" y="107950"/>
            <a:ext cx="5616575" cy="787400"/>
          </a:xfrm>
          <a:prstGeom prst="rect">
            <a:avLst/>
          </a:prstGeom>
        </p:spPr>
        <p:txBody>
          <a:bodyPr vert="horz" wrap="square" lIns="0" tIns="12700" rIns="0" bIns="0" rtlCol="0">
            <a:spAutoFit/>
          </a:bodyPr>
          <a:lstStyle/>
          <a:p>
            <a:pPr marR="102870" algn="ctr">
              <a:lnSpc>
                <a:spcPct val="100000"/>
              </a:lnSpc>
              <a:spcBef>
                <a:spcPts val="100"/>
              </a:spcBef>
            </a:pPr>
            <a:r>
              <a:rPr sz="3200" b="1" spc="-130" dirty="0">
                <a:solidFill>
                  <a:srgbClr val="006FBF"/>
                </a:solidFill>
                <a:latin typeface="Arial"/>
                <a:cs typeface="Arial"/>
              </a:rPr>
              <a:t>Utility</a:t>
            </a:r>
            <a:r>
              <a:rPr sz="3200" b="1" spc="-35" dirty="0">
                <a:solidFill>
                  <a:srgbClr val="006FBF"/>
                </a:solidFill>
                <a:latin typeface="Arial"/>
                <a:cs typeface="Arial"/>
              </a:rPr>
              <a:t> </a:t>
            </a:r>
            <a:r>
              <a:rPr sz="3200" b="1" spc="-160" dirty="0">
                <a:solidFill>
                  <a:srgbClr val="006FBF"/>
                </a:solidFill>
                <a:latin typeface="Arial"/>
                <a:cs typeface="Arial"/>
              </a:rPr>
              <a:t>Tree</a:t>
            </a:r>
            <a:endParaRPr sz="3200">
              <a:latin typeface="Arial"/>
              <a:cs typeface="Arial"/>
            </a:endParaRPr>
          </a:p>
          <a:p>
            <a:pPr marL="12700">
              <a:lnSpc>
                <a:spcPct val="100000"/>
              </a:lnSpc>
            </a:pPr>
            <a:r>
              <a:rPr sz="1800" spc="-10" dirty="0"/>
              <a:t>Understanding</a:t>
            </a:r>
            <a:r>
              <a:rPr sz="1800" dirty="0"/>
              <a:t> </a:t>
            </a:r>
            <a:r>
              <a:rPr sz="1800" spc="-10" dirty="0"/>
              <a:t>business</a:t>
            </a:r>
            <a:r>
              <a:rPr sz="1800" spc="15" dirty="0"/>
              <a:t> </a:t>
            </a:r>
            <a:r>
              <a:rPr sz="1800" spc="-10" dirty="0"/>
              <a:t>value</a:t>
            </a:r>
            <a:r>
              <a:rPr sz="1800" dirty="0"/>
              <a:t> &amp;</a:t>
            </a:r>
            <a:r>
              <a:rPr sz="1800" spc="15" dirty="0"/>
              <a:t> </a:t>
            </a:r>
            <a:r>
              <a:rPr sz="1800" spc="-5" dirty="0"/>
              <a:t>Impact</a:t>
            </a:r>
            <a:r>
              <a:rPr sz="1800" dirty="0"/>
              <a:t> </a:t>
            </a:r>
            <a:r>
              <a:rPr sz="1800" spc="-5" dirty="0"/>
              <a:t>on</a:t>
            </a:r>
            <a:r>
              <a:rPr sz="1800" spc="5" dirty="0"/>
              <a:t> </a:t>
            </a:r>
            <a:r>
              <a:rPr sz="1800" spc="-10" dirty="0"/>
              <a:t>architecture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861031671"/>
              </p:ext>
            </p:extLst>
          </p:nvPr>
        </p:nvGraphicFramePr>
        <p:xfrm>
          <a:off x="604519" y="1976120"/>
          <a:ext cx="7924164" cy="3467730"/>
        </p:xfrm>
        <a:graphic>
          <a:graphicData uri="http://schemas.openxmlformats.org/drawingml/2006/table">
            <a:tbl>
              <a:tblPr firstRow="1" bandRow="1">
                <a:effectLst>
                  <a:reflection blurRad="6350" stA="50000" endA="300" endPos="55500" dist="50800" dir="5400000" sy="-100000" algn="bl" rotWithShape="0"/>
                </a:effectLst>
                <a:tableStyleId>{21E4AEA4-8DFA-4A89-87EB-49C32662AFE0}</a:tableStyleId>
              </a:tblPr>
              <a:tblGrid>
                <a:gridCol w="919481">
                  <a:extLst>
                    <a:ext uri="{9D8B030D-6E8A-4147-A177-3AD203B41FA5}">
                      <a16:colId xmlns:a16="http://schemas.microsoft.com/office/drawing/2014/main" val="20000"/>
                    </a:ext>
                  </a:extLst>
                </a:gridCol>
                <a:gridCol w="1095374">
                  <a:extLst>
                    <a:ext uri="{9D8B030D-6E8A-4147-A177-3AD203B41FA5}">
                      <a16:colId xmlns:a16="http://schemas.microsoft.com/office/drawing/2014/main" val="20001"/>
                    </a:ext>
                  </a:extLst>
                </a:gridCol>
                <a:gridCol w="4095750">
                  <a:extLst>
                    <a:ext uri="{9D8B030D-6E8A-4147-A177-3AD203B41FA5}">
                      <a16:colId xmlns:a16="http://schemas.microsoft.com/office/drawing/2014/main" val="20002"/>
                    </a:ext>
                  </a:extLst>
                </a:gridCol>
                <a:gridCol w="673734">
                  <a:extLst>
                    <a:ext uri="{9D8B030D-6E8A-4147-A177-3AD203B41FA5}">
                      <a16:colId xmlns:a16="http://schemas.microsoft.com/office/drawing/2014/main" val="20003"/>
                    </a:ext>
                  </a:extLst>
                </a:gridCol>
                <a:gridCol w="1139825">
                  <a:extLst>
                    <a:ext uri="{9D8B030D-6E8A-4147-A177-3AD203B41FA5}">
                      <a16:colId xmlns:a16="http://schemas.microsoft.com/office/drawing/2014/main" val="20004"/>
                    </a:ext>
                  </a:extLst>
                </a:gridCol>
              </a:tblGrid>
              <a:tr h="429260">
                <a:tc>
                  <a:txBody>
                    <a:bodyPr/>
                    <a:lstStyle/>
                    <a:p>
                      <a:pPr marL="73025">
                        <a:lnSpc>
                          <a:spcPts val="969"/>
                        </a:lnSpc>
                      </a:pPr>
                      <a:r>
                        <a:rPr lang="en-US" sz="900" b="1" spc="-5" dirty="0"/>
                        <a:t>       </a:t>
                      </a:r>
                    </a:p>
                    <a:p>
                      <a:pPr marL="73025">
                        <a:lnSpc>
                          <a:spcPts val="969"/>
                        </a:lnSpc>
                      </a:pPr>
                      <a:r>
                        <a:rPr lang="en-US" sz="900" b="1" spc="-5" dirty="0"/>
                        <a:t>        </a:t>
                      </a:r>
                      <a:r>
                        <a:rPr sz="900" b="1" spc="-5" dirty="0"/>
                        <a:t>Qu</a:t>
                      </a:r>
                      <a:r>
                        <a:rPr sz="900" b="1" spc="5" dirty="0"/>
                        <a:t>a</a:t>
                      </a:r>
                      <a:r>
                        <a:rPr sz="900" b="1" spc="-5" dirty="0"/>
                        <a:t>lit</a:t>
                      </a:r>
                      <a:r>
                        <a:rPr sz="900" b="1" dirty="0"/>
                        <a:t>y</a:t>
                      </a:r>
                      <a:r>
                        <a:rPr sz="900" b="1" spc="10" dirty="0"/>
                        <a:t> </a:t>
                      </a:r>
                      <a:endParaRPr lang="en-US" sz="900" b="1" spc="10" dirty="0"/>
                    </a:p>
                    <a:p>
                      <a:pPr marL="73025">
                        <a:lnSpc>
                          <a:spcPts val="969"/>
                        </a:lnSpc>
                      </a:pPr>
                      <a:r>
                        <a:rPr lang="en-US" sz="900" b="1" dirty="0"/>
                        <a:t>       A</a:t>
                      </a:r>
                      <a:r>
                        <a:rPr sz="900" b="1" dirty="0"/>
                        <a:t>ttrib</a:t>
                      </a:r>
                      <a:r>
                        <a:rPr sz="900" b="1" spc="5" dirty="0"/>
                        <a:t>u</a:t>
                      </a:r>
                      <a:r>
                        <a:rPr sz="900" b="1" dirty="0"/>
                        <a:t>te</a:t>
                      </a:r>
                      <a:endParaRPr sz="900" dirty="0">
                        <a:latin typeface="Times New Roman"/>
                        <a:cs typeface="Times New Roman"/>
                      </a:endParaRPr>
                    </a:p>
                  </a:txBody>
                  <a:tcPr marL="0" marR="0" marT="0" marB="0"/>
                </a:tc>
                <a:tc>
                  <a:txBody>
                    <a:bodyPr/>
                    <a:lstStyle/>
                    <a:p>
                      <a:pPr marL="251460" marR="244475" indent="36830">
                        <a:lnSpc>
                          <a:spcPts val="980"/>
                        </a:lnSpc>
                        <a:spcBef>
                          <a:spcPts val="5"/>
                        </a:spcBef>
                      </a:pPr>
                      <a:endParaRPr lang="en-US" sz="900" b="1" spc="-5" dirty="0"/>
                    </a:p>
                    <a:p>
                      <a:pPr marL="251460" marR="244475" indent="36830">
                        <a:lnSpc>
                          <a:spcPts val="980"/>
                        </a:lnSpc>
                        <a:spcBef>
                          <a:spcPts val="5"/>
                        </a:spcBef>
                      </a:pPr>
                      <a:r>
                        <a:rPr sz="900" b="1" spc="-5" dirty="0"/>
                        <a:t>Attribute </a:t>
                      </a:r>
                      <a:r>
                        <a:rPr sz="900" b="1" dirty="0"/>
                        <a:t> </a:t>
                      </a:r>
                      <a:r>
                        <a:rPr sz="900" b="1" spc="-10" dirty="0"/>
                        <a:t>re</a:t>
                      </a:r>
                      <a:r>
                        <a:rPr sz="900" b="1" dirty="0"/>
                        <a:t>f</a:t>
                      </a:r>
                      <a:r>
                        <a:rPr sz="900" b="1" spc="5" dirty="0"/>
                        <a:t>i</a:t>
                      </a:r>
                      <a:r>
                        <a:rPr sz="900" b="1" spc="-5" dirty="0"/>
                        <a:t>ne</a:t>
                      </a:r>
                      <a:r>
                        <a:rPr sz="900" b="1" spc="-10" dirty="0"/>
                        <a:t>m</a:t>
                      </a:r>
                      <a:r>
                        <a:rPr sz="900" b="1" spc="-5" dirty="0"/>
                        <a:t>ent</a:t>
                      </a:r>
                      <a:endParaRPr sz="900" dirty="0">
                        <a:latin typeface="Times New Roman"/>
                        <a:cs typeface="Times New Roman"/>
                      </a:endParaRPr>
                    </a:p>
                  </a:txBody>
                  <a:tcPr marL="0" marR="0" marT="635" marB="0"/>
                </a:tc>
                <a:tc>
                  <a:txBody>
                    <a:bodyPr/>
                    <a:lstStyle/>
                    <a:p>
                      <a:pPr algn="ctr">
                        <a:lnSpc>
                          <a:spcPts val="969"/>
                        </a:lnSpc>
                      </a:pPr>
                      <a:endParaRPr lang="en-US" sz="900" b="1" spc="-5" dirty="0"/>
                    </a:p>
                    <a:p>
                      <a:pPr algn="ctr">
                        <a:lnSpc>
                          <a:spcPts val="969"/>
                        </a:lnSpc>
                      </a:pPr>
                      <a:r>
                        <a:rPr sz="900" b="1" spc="-5" dirty="0" err="1"/>
                        <a:t>Scenrario</a:t>
                      </a:r>
                      <a:endParaRPr sz="900" dirty="0">
                        <a:latin typeface="Times New Roman"/>
                        <a:cs typeface="Times New Roman"/>
                      </a:endParaRPr>
                    </a:p>
                  </a:txBody>
                  <a:tcPr marL="0" marR="0" marT="0" marB="0"/>
                </a:tc>
                <a:tc>
                  <a:txBody>
                    <a:bodyPr/>
                    <a:lstStyle/>
                    <a:p>
                      <a:pPr marL="205740" marR="119380" indent="-78740">
                        <a:lnSpc>
                          <a:spcPts val="980"/>
                        </a:lnSpc>
                        <a:spcBef>
                          <a:spcPts val="5"/>
                        </a:spcBef>
                      </a:pPr>
                      <a:endParaRPr lang="en-US" sz="900" b="1" spc="-5" dirty="0"/>
                    </a:p>
                    <a:p>
                      <a:pPr marL="205740" marR="119380" indent="-78740">
                        <a:lnSpc>
                          <a:spcPts val="980"/>
                        </a:lnSpc>
                        <a:spcBef>
                          <a:spcPts val="5"/>
                        </a:spcBef>
                      </a:pPr>
                      <a:r>
                        <a:rPr sz="900" b="1" spc="-5" dirty="0"/>
                        <a:t>Busi</a:t>
                      </a:r>
                      <a:r>
                        <a:rPr sz="900" b="1" spc="5" dirty="0"/>
                        <a:t>n</a:t>
                      </a:r>
                      <a:r>
                        <a:rPr sz="900" b="1" spc="-10" dirty="0"/>
                        <a:t>e</a:t>
                      </a:r>
                      <a:r>
                        <a:rPr sz="900" b="1" spc="-5" dirty="0"/>
                        <a:t>ss  value</a:t>
                      </a:r>
                      <a:endParaRPr sz="900" dirty="0">
                        <a:latin typeface="Times New Roman"/>
                        <a:cs typeface="Times New Roman"/>
                      </a:endParaRPr>
                    </a:p>
                  </a:txBody>
                  <a:tcPr marL="0" marR="0" marT="635" marB="0"/>
                </a:tc>
                <a:tc>
                  <a:txBody>
                    <a:bodyPr/>
                    <a:lstStyle/>
                    <a:p>
                      <a:pPr algn="ctr">
                        <a:lnSpc>
                          <a:spcPts val="969"/>
                        </a:lnSpc>
                      </a:pPr>
                      <a:endParaRPr lang="en-US" sz="900" b="1" spc="-10" dirty="0"/>
                    </a:p>
                    <a:p>
                      <a:pPr algn="ctr">
                        <a:lnSpc>
                          <a:spcPts val="969"/>
                        </a:lnSpc>
                      </a:pPr>
                      <a:r>
                        <a:rPr sz="900" b="1" spc="-10" dirty="0"/>
                        <a:t>Architecture</a:t>
                      </a:r>
                      <a:r>
                        <a:rPr sz="900" b="1" spc="-25" dirty="0"/>
                        <a:t> </a:t>
                      </a:r>
                      <a:r>
                        <a:rPr lang="en-US" sz="900" b="1" spc="-5" dirty="0"/>
                        <a:t>I</a:t>
                      </a:r>
                      <a:r>
                        <a:rPr sz="900" b="1" spc="-5" dirty="0"/>
                        <a:t>mpact</a:t>
                      </a:r>
                      <a:endParaRPr sz="900" dirty="0">
                        <a:latin typeface="Times New Roman"/>
                        <a:cs typeface="Times New Roman"/>
                      </a:endParaRPr>
                    </a:p>
                  </a:txBody>
                  <a:tcPr marL="0" marR="0" marT="0" marB="0"/>
                </a:tc>
                <a:extLst>
                  <a:ext uri="{0D108BD9-81ED-4DB2-BD59-A6C34878D82A}">
                    <a16:rowId xmlns:a16="http://schemas.microsoft.com/office/drawing/2014/main" val="10000"/>
                  </a:ext>
                </a:extLst>
              </a:tr>
              <a:tr h="344169">
                <a:tc>
                  <a:txBody>
                    <a:bodyPr/>
                    <a:lstStyle/>
                    <a:p>
                      <a:pPr marL="40640">
                        <a:lnSpc>
                          <a:spcPts val="969"/>
                        </a:lnSpc>
                      </a:pPr>
                      <a:endParaRPr lang="en-US" sz="900" spc="-5" dirty="0"/>
                    </a:p>
                    <a:p>
                      <a:pPr marL="40640">
                        <a:lnSpc>
                          <a:spcPts val="969"/>
                        </a:lnSpc>
                      </a:pPr>
                      <a:r>
                        <a:rPr lang="en-GB" sz="900" spc="-5" dirty="0"/>
                        <a:t>  </a:t>
                      </a:r>
                      <a:r>
                        <a:rPr sz="900" spc="-5" dirty="0"/>
                        <a:t>Maintainability</a:t>
                      </a:r>
                      <a:endParaRPr sz="900" dirty="0">
                        <a:latin typeface="Times New Roman"/>
                        <a:cs typeface="Times New Roman"/>
                      </a:endParaRPr>
                    </a:p>
                  </a:txBody>
                  <a:tcPr marL="0" marR="0" marT="0" marB="0"/>
                </a:tc>
                <a:tc>
                  <a:txBody>
                    <a:bodyPr/>
                    <a:lstStyle/>
                    <a:p>
                      <a:pPr marL="220979" marR="97155" indent="-118110">
                        <a:lnSpc>
                          <a:spcPts val="980"/>
                        </a:lnSpc>
                        <a:spcBef>
                          <a:spcPts val="5"/>
                        </a:spcBef>
                      </a:pPr>
                      <a:r>
                        <a:rPr sz="900" spc="-5" dirty="0"/>
                        <a:t>Easy</a:t>
                      </a:r>
                      <a:r>
                        <a:rPr sz="900" spc="-30" dirty="0"/>
                        <a:t> </a:t>
                      </a:r>
                      <a:r>
                        <a:rPr sz="900" spc="-5" dirty="0"/>
                        <a:t>Operation</a:t>
                      </a:r>
                      <a:r>
                        <a:rPr sz="900" spc="-35" dirty="0"/>
                        <a:t> </a:t>
                      </a:r>
                      <a:r>
                        <a:rPr sz="900" dirty="0"/>
                        <a:t>&amp; </a:t>
                      </a:r>
                      <a:r>
                        <a:rPr sz="900" spc="-210" dirty="0"/>
                        <a:t> </a:t>
                      </a:r>
                      <a:r>
                        <a:rPr sz="900" spc="-5" dirty="0"/>
                        <a:t>Maintenance</a:t>
                      </a:r>
                      <a:endParaRPr sz="900" dirty="0">
                        <a:latin typeface="Times New Roman"/>
                        <a:cs typeface="Times New Roman"/>
                      </a:endParaRPr>
                    </a:p>
                  </a:txBody>
                  <a:tcPr marL="0" marR="0" marT="635" marB="0"/>
                </a:tc>
                <a:tc>
                  <a:txBody>
                    <a:bodyPr/>
                    <a:lstStyle/>
                    <a:p>
                      <a:pPr marL="41275" marR="33020">
                        <a:lnSpc>
                          <a:spcPts val="890"/>
                        </a:lnSpc>
                        <a:spcBef>
                          <a:spcPts val="75"/>
                        </a:spcBef>
                      </a:pPr>
                      <a:endParaRPr lang="en-US" sz="900" dirty="0"/>
                    </a:p>
                    <a:p>
                      <a:pPr marL="41275" marR="33020">
                        <a:lnSpc>
                          <a:spcPts val="890"/>
                        </a:lnSpc>
                        <a:spcBef>
                          <a:spcPts val="75"/>
                        </a:spcBef>
                      </a:pPr>
                      <a:r>
                        <a:rPr lang="en-GB" sz="900" dirty="0"/>
                        <a:t>     </a:t>
                      </a:r>
                      <a:r>
                        <a:rPr sz="900" dirty="0"/>
                        <a:t>System</a:t>
                      </a:r>
                      <a:r>
                        <a:rPr sz="900" spc="215" dirty="0"/>
                        <a:t> </a:t>
                      </a:r>
                      <a:r>
                        <a:rPr sz="900" dirty="0"/>
                        <a:t>should</a:t>
                      </a:r>
                      <a:r>
                        <a:rPr sz="900" spc="15" dirty="0"/>
                        <a:t> </a:t>
                      </a:r>
                      <a:r>
                        <a:rPr sz="900" dirty="0"/>
                        <a:t>support  </a:t>
                      </a:r>
                      <a:r>
                        <a:rPr sz="900" spc="-5" dirty="0"/>
                        <a:t>easy</a:t>
                      </a:r>
                      <a:r>
                        <a:rPr sz="900" spc="5" dirty="0"/>
                        <a:t> </a:t>
                      </a:r>
                      <a:r>
                        <a:rPr sz="900" spc="-5" dirty="0"/>
                        <a:t>monitoring,</a:t>
                      </a:r>
                      <a:r>
                        <a:rPr sz="900" spc="10" dirty="0"/>
                        <a:t> </a:t>
                      </a:r>
                      <a:r>
                        <a:rPr sz="900" spc="-5" dirty="0"/>
                        <a:t>alarms  </a:t>
                      </a:r>
                      <a:r>
                        <a:rPr sz="900" dirty="0"/>
                        <a:t>,</a:t>
                      </a:r>
                      <a:r>
                        <a:rPr sz="900" spc="220" dirty="0"/>
                        <a:t> </a:t>
                      </a:r>
                      <a:r>
                        <a:rPr sz="900" spc="-5" dirty="0"/>
                        <a:t>deployment</a:t>
                      </a:r>
                      <a:r>
                        <a:rPr sz="900" spc="-15" dirty="0">
                          <a:solidFill>
                            <a:srgbClr val="0000FF"/>
                          </a:solidFill>
                        </a:rPr>
                        <a:t>.</a:t>
                      </a:r>
                      <a:endParaRPr sz="900" dirty="0">
                        <a:latin typeface="Calibri"/>
                        <a:cs typeface="Calibri"/>
                      </a:endParaRPr>
                    </a:p>
                  </a:txBody>
                  <a:tcPr marL="0" marR="0" marT="9525" marB="0"/>
                </a:tc>
                <a:tc>
                  <a:txBody>
                    <a:bodyPr/>
                    <a:lstStyle/>
                    <a:p>
                      <a:pPr algn="ctr">
                        <a:lnSpc>
                          <a:spcPts val="969"/>
                        </a:lnSpc>
                      </a:pPr>
                      <a:r>
                        <a:rPr sz="900" spc="-5" dirty="0"/>
                        <a:t>High</a:t>
                      </a:r>
                      <a:endParaRPr sz="900">
                        <a:latin typeface="Times New Roman"/>
                        <a:cs typeface="Times New Roman"/>
                      </a:endParaRPr>
                    </a:p>
                  </a:txBody>
                  <a:tcPr marL="0" marR="0" marT="0" marB="0"/>
                </a:tc>
                <a:tc>
                  <a:txBody>
                    <a:bodyPr/>
                    <a:lstStyle/>
                    <a:p>
                      <a:pPr algn="ctr">
                        <a:lnSpc>
                          <a:spcPts val="969"/>
                        </a:lnSpc>
                      </a:pPr>
                      <a:r>
                        <a:rPr sz="900" dirty="0"/>
                        <a:t>High</a:t>
                      </a:r>
                      <a:endParaRPr sz="900">
                        <a:latin typeface="Times New Roman"/>
                        <a:cs typeface="Times New Roman"/>
                      </a:endParaRPr>
                    </a:p>
                  </a:txBody>
                  <a:tcPr marL="0" marR="0" marT="0" marB="0"/>
                </a:tc>
                <a:extLst>
                  <a:ext uri="{0D108BD9-81ED-4DB2-BD59-A6C34878D82A}">
                    <a16:rowId xmlns:a16="http://schemas.microsoft.com/office/drawing/2014/main" val="10001"/>
                  </a:ext>
                </a:extLst>
              </a:tr>
              <a:tr h="344169">
                <a:tc>
                  <a:txBody>
                    <a:bodyPr/>
                    <a:lstStyle/>
                    <a:p>
                      <a:pPr marL="40640">
                        <a:lnSpc>
                          <a:spcPts val="969"/>
                        </a:lnSpc>
                      </a:pPr>
                      <a:r>
                        <a:rPr lang="en-US" sz="900" spc="-5" dirty="0"/>
                        <a:t>       </a:t>
                      </a:r>
                    </a:p>
                    <a:p>
                      <a:pPr marL="40640">
                        <a:lnSpc>
                          <a:spcPts val="969"/>
                        </a:lnSpc>
                      </a:pPr>
                      <a:r>
                        <a:rPr lang="en-US" sz="900" spc="-5" dirty="0"/>
                        <a:t>       </a:t>
                      </a:r>
                      <a:r>
                        <a:rPr sz="900" spc="-5" dirty="0"/>
                        <a:t>Security</a:t>
                      </a:r>
                      <a:endParaRPr sz="900" dirty="0">
                        <a:latin typeface="Times New Roman"/>
                        <a:cs typeface="Times New Roman"/>
                      </a:endParaRPr>
                    </a:p>
                  </a:txBody>
                  <a:tcPr marL="0" marR="0" marT="0" marB="0"/>
                </a:tc>
                <a:tc>
                  <a:txBody>
                    <a:bodyPr/>
                    <a:lstStyle/>
                    <a:p>
                      <a:pPr algn="ctr">
                        <a:lnSpc>
                          <a:spcPts val="969"/>
                        </a:lnSpc>
                      </a:pPr>
                      <a:endParaRPr lang="en-US" sz="900" spc="-5" dirty="0"/>
                    </a:p>
                    <a:p>
                      <a:pPr algn="ctr">
                        <a:lnSpc>
                          <a:spcPts val="969"/>
                        </a:lnSpc>
                      </a:pPr>
                      <a:r>
                        <a:rPr sz="900" spc="-5" dirty="0"/>
                        <a:t>Confidentiality</a:t>
                      </a:r>
                      <a:endParaRPr sz="900" dirty="0">
                        <a:latin typeface="Times New Roman"/>
                        <a:cs typeface="Times New Roman"/>
                      </a:endParaRPr>
                    </a:p>
                  </a:txBody>
                  <a:tcPr marL="0" marR="0" marT="0" marB="0"/>
                </a:tc>
                <a:tc>
                  <a:txBody>
                    <a:bodyPr/>
                    <a:lstStyle/>
                    <a:p>
                      <a:pPr marL="41275">
                        <a:lnSpc>
                          <a:spcPts val="935"/>
                        </a:lnSpc>
                      </a:pPr>
                      <a:r>
                        <a:rPr sz="900" spc="-5" dirty="0"/>
                        <a:t>Customer</a:t>
                      </a:r>
                      <a:r>
                        <a:rPr sz="900" spc="210" dirty="0"/>
                        <a:t> </a:t>
                      </a:r>
                      <a:r>
                        <a:rPr sz="900" spc="-10" dirty="0">
                          <a:solidFill>
                            <a:srgbClr val="0000FF"/>
                          </a:solidFill>
                        </a:rPr>
                        <a:t>personal</a:t>
                      </a:r>
                      <a:r>
                        <a:rPr sz="900" spc="10" dirty="0">
                          <a:solidFill>
                            <a:srgbClr val="0000FF"/>
                          </a:solidFill>
                        </a:rPr>
                        <a:t> </a:t>
                      </a:r>
                      <a:r>
                        <a:rPr sz="900" spc="-15" dirty="0">
                          <a:solidFill>
                            <a:srgbClr val="0000FF"/>
                          </a:solidFill>
                        </a:rPr>
                        <a:t>data</a:t>
                      </a:r>
                      <a:r>
                        <a:rPr sz="900" spc="210" dirty="0">
                          <a:solidFill>
                            <a:srgbClr val="0000FF"/>
                          </a:solidFill>
                        </a:rPr>
                        <a:t> </a:t>
                      </a:r>
                      <a:r>
                        <a:rPr sz="900" spc="-5" dirty="0"/>
                        <a:t>like</a:t>
                      </a:r>
                      <a:r>
                        <a:rPr sz="900" spc="200" dirty="0"/>
                        <a:t> </a:t>
                      </a:r>
                      <a:r>
                        <a:rPr sz="900" spc="-5" dirty="0"/>
                        <a:t>email/password</a:t>
                      </a:r>
                      <a:r>
                        <a:rPr sz="900" spc="204" dirty="0"/>
                        <a:t> </a:t>
                      </a:r>
                      <a:r>
                        <a:rPr sz="900" spc="-5" dirty="0"/>
                        <a:t>..etc</a:t>
                      </a:r>
                      <a:r>
                        <a:rPr sz="900" spc="195" dirty="0"/>
                        <a:t> </a:t>
                      </a:r>
                      <a:r>
                        <a:rPr sz="900" spc="-5" dirty="0"/>
                        <a:t>should</a:t>
                      </a:r>
                      <a:r>
                        <a:rPr sz="900" spc="204" dirty="0"/>
                        <a:t> </a:t>
                      </a:r>
                      <a:r>
                        <a:rPr sz="900" dirty="0"/>
                        <a:t>be</a:t>
                      </a:r>
                      <a:r>
                        <a:rPr sz="900" spc="195" dirty="0"/>
                        <a:t> </a:t>
                      </a:r>
                      <a:r>
                        <a:rPr sz="900" spc="-5" dirty="0"/>
                        <a:t>encrypted</a:t>
                      </a:r>
                      <a:r>
                        <a:rPr sz="900" spc="204" dirty="0"/>
                        <a:t> </a:t>
                      </a:r>
                      <a:r>
                        <a:rPr sz="900" spc="-5" dirty="0"/>
                        <a:t>in</a:t>
                      </a:r>
                      <a:r>
                        <a:rPr sz="900" spc="204" dirty="0"/>
                        <a:t> </a:t>
                      </a:r>
                      <a:r>
                        <a:rPr sz="900" dirty="0"/>
                        <a:t>database</a:t>
                      </a:r>
                      <a:endParaRPr sz="900"/>
                    </a:p>
                    <a:p>
                      <a:pPr marL="41275">
                        <a:lnSpc>
                          <a:spcPts val="1045"/>
                        </a:lnSpc>
                      </a:pPr>
                      <a:r>
                        <a:rPr sz="900" spc="-5" dirty="0"/>
                        <a:t>using</a:t>
                      </a:r>
                      <a:r>
                        <a:rPr sz="900" dirty="0"/>
                        <a:t> </a:t>
                      </a:r>
                      <a:r>
                        <a:rPr sz="900" spc="-5" dirty="0"/>
                        <a:t>standard</a:t>
                      </a:r>
                      <a:r>
                        <a:rPr sz="900" dirty="0"/>
                        <a:t> </a:t>
                      </a:r>
                      <a:r>
                        <a:rPr sz="900" spc="-5" dirty="0"/>
                        <a:t>algorithm(5)</a:t>
                      </a:r>
                      <a:endParaRPr sz="900">
                        <a:latin typeface="Times New Roman"/>
                        <a:cs typeface="Times New Roman"/>
                      </a:endParaRPr>
                    </a:p>
                  </a:txBody>
                  <a:tcPr marL="0" marR="0" marT="0" marB="0"/>
                </a:tc>
                <a:tc>
                  <a:txBody>
                    <a:bodyPr/>
                    <a:lstStyle/>
                    <a:p>
                      <a:pPr algn="ctr">
                        <a:lnSpc>
                          <a:spcPts val="969"/>
                        </a:lnSpc>
                      </a:pPr>
                      <a:r>
                        <a:rPr sz="900" spc="-5" dirty="0"/>
                        <a:t>High</a:t>
                      </a:r>
                      <a:endParaRPr sz="900">
                        <a:latin typeface="Times New Roman"/>
                        <a:cs typeface="Times New Roman"/>
                      </a:endParaRPr>
                    </a:p>
                  </a:txBody>
                  <a:tcPr marL="0" marR="0" marT="0" marB="0"/>
                </a:tc>
                <a:tc>
                  <a:txBody>
                    <a:bodyPr/>
                    <a:lstStyle/>
                    <a:p>
                      <a:pPr algn="ctr">
                        <a:lnSpc>
                          <a:spcPts val="969"/>
                        </a:lnSpc>
                      </a:pPr>
                      <a:r>
                        <a:rPr sz="900" spc="-5" dirty="0"/>
                        <a:t>Medium</a:t>
                      </a:r>
                      <a:endParaRPr sz="900">
                        <a:latin typeface="Times New Roman"/>
                        <a:cs typeface="Times New Roman"/>
                      </a:endParaRPr>
                    </a:p>
                  </a:txBody>
                  <a:tcPr marL="0" marR="0" marT="0" marB="0"/>
                </a:tc>
                <a:extLst>
                  <a:ext uri="{0D108BD9-81ED-4DB2-BD59-A6C34878D82A}">
                    <a16:rowId xmlns:a16="http://schemas.microsoft.com/office/drawing/2014/main" val="10002"/>
                  </a:ext>
                </a:extLst>
              </a:tr>
              <a:tr h="344170">
                <a:tc>
                  <a:txBody>
                    <a:bodyPr/>
                    <a:lstStyle/>
                    <a:p>
                      <a:pPr marL="40640">
                        <a:lnSpc>
                          <a:spcPts val="969"/>
                        </a:lnSpc>
                      </a:pPr>
                      <a:endParaRPr lang="en-US" sz="900" spc="-10" dirty="0"/>
                    </a:p>
                    <a:p>
                      <a:pPr marL="40640">
                        <a:lnSpc>
                          <a:spcPts val="969"/>
                        </a:lnSpc>
                      </a:pPr>
                      <a:r>
                        <a:rPr lang="en-GB" sz="900" spc="-10" dirty="0"/>
                        <a:t>      </a:t>
                      </a:r>
                      <a:r>
                        <a:rPr sz="900" spc="-10" dirty="0"/>
                        <a:t>Availability</a:t>
                      </a:r>
                      <a:endParaRPr sz="900" dirty="0">
                        <a:latin typeface="Times New Roman"/>
                        <a:cs typeface="Times New Roman"/>
                      </a:endParaRPr>
                    </a:p>
                  </a:txBody>
                  <a:tcPr marL="0" marR="0" marT="0" marB="0"/>
                </a:tc>
                <a:tc>
                  <a:txBody>
                    <a:bodyPr/>
                    <a:lstStyle/>
                    <a:p>
                      <a:pPr algn="ctr">
                        <a:lnSpc>
                          <a:spcPts val="969"/>
                        </a:lnSpc>
                      </a:pPr>
                      <a:endParaRPr lang="en-US" sz="900" spc="-5" dirty="0"/>
                    </a:p>
                    <a:p>
                      <a:pPr algn="ctr">
                        <a:lnSpc>
                          <a:spcPts val="969"/>
                        </a:lnSpc>
                      </a:pPr>
                      <a:r>
                        <a:rPr sz="900" spc="-5" dirty="0"/>
                        <a:t>Data</a:t>
                      </a:r>
                      <a:r>
                        <a:rPr sz="900" spc="-45" dirty="0"/>
                        <a:t> </a:t>
                      </a:r>
                      <a:r>
                        <a:rPr sz="900" dirty="0"/>
                        <a:t>backup</a:t>
                      </a:r>
                      <a:endParaRPr sz="900" dirty="0">
                        <a:latin typeface="Times New Roman"/>
                        <a:cs typeface="Times New Roman"/>
                      </a:endParaRPr>
                    </a:p>
                  </a:txBody>
                  <a:tcPr marL="0" marR="0" marT="0" marB="0"/>
                </a:tc>
                <a:tc>
                  <a:txBody>
                    <a:bodyPr/>
                    <a:lstStyle/>
                    <a:p>
                      <a:pPr marL="41275">
                        <a:lnSpc>
                          <a:spcPts val="930"/>
                        </a:lnSpc>
                      </a:pPr>
                      <a:r>
                        <a:rPr sz="900" dirty="0"/>
                        <a:t>System</a:t>
                      </a:r>
                      <a:r>
                        <a:rPr sz="900" spc="15" dirty="0"/>
                        <a:t> </a:t>
                      </a:r>
                      <a:r>
                        <a:rPr sz="900" dirty="0"/>
                        <a:t>should</a:t>
                      </a:r>
                      <a:r>
                        <a:rPr sz="900" spc="25" dirty="0"/>
                        <a:t> </a:t>
                      </a:r>
                      <a:r>
                        <a:rPr sz="900" spc="-10" dirty="0">
                          <a:solidFill>
                            <a:srgbClr val="0000FF"/>
                          </a:solidFill>
                        </a:rPr>
                        <a:t>keep</a:t>
                      </a:r>
                      <a:r>
                        <a:rPr sz="900" spc="10" dirty="0">
                          <a:solidFill>
                            <a:srgbClr val="0000FF"/>
                          </a:solidFill>
                        </a:rPr>
                        <a:t> </a:t>
                      </a:r>
                      <a:r>
                        <a:rPr sz="900" spc="-5" dirty="0">
                          <a:solidFill>
                            <a:srgbClr val="0000FF"/>
                          </a:solidFill>
                        </a:rPr>
                        <a:t>back</a:t>
                      </a:r>
                      <a:r>
                        <a:rPr sz="900" spc="15" dirty="0">
                          <a:solidFill>
                            <a:srgbClr val="0000FF"/>
                          </a:solidFill>
                        </a:rPr>
                        <a:t> </a:t>
                      </a:r>
                      <a:r>
                        <a:rPr sz="900" spc="-5" dirty="0">
                          <a:solidFill>
                            <a:srgbClr val="0000FF"/>
                          </a:solidFill>
                        </a:rPr>
                        <a:t>up</a:t>
                      </a:r>
                      <a:r>
                        <a:rPr sz="900" spc="5" dirty="0">
                          <a:solidFill>
                            <a:srgbClr val="0000FF"/>
                          </a:solidFill>
                        </a:rPr>
                        <a:t> </a:t>
                      </a:r>
                      <a:r>
                        <a:rPr sz="900" dirty="0"/>
                        <a:t>of</a:t>
                      </a:r>
                      <a:r>
                        <a:rPr sz="900" spc="20" dirty="0"/>
                        <a:t> </a:t>
                      </a:r>
                      <a:r>
                        <a:rPr sz="900" spc="-5" dirty="0"/>
                        <a:t>complete</a:t>
                      </a:r>
                      <a:r>
                        <a:rPr sz="900" spc="15" dirty="0"/>
                        <a:t> </a:t>
                      </a:r>
                      <a:r>
                        <a:rPr sz="900" spc="-5" dirty="0"/>
                        <a:t>system</a:t>
                      </a:r>
                      <a:r>
                        <a:rPr sz="900" spc="10" dirty="0"/>
                        <a:t> </a:t>
                      </a:r>
                      <a:r>
                        <a:rPr sz="900" dirty="0"/>
                        <a:t>data</a:t>
                      </a:r>
                      <a:r>
                        <a:rPr sz="900" spc="10" dirty="0"/>
                        <a:t> </a:t>
                      </a:r>
                      <a:r>
                        <a:rPr sz="900" spc="-5" dirty="0"/>
                        <a:t>including</a:t>
                      </a:r>
                      <a:r>
                        <a:rPr sz="900" spc="20" dirty="0"/>
                        <a:t> </a:t>
                      </a:r>
                      <a:r>
                        <a:rPr sz="900" spc="-5" dirty="0"/>
                        <a:t>customer</a:t>
                      </a:r>
                      <a:r>
                        <a:rPr sz="900" spc="20" dirty="0"/>
                        <a:t> </a:t>
                      </a:r>
                      <a:r>
                        <a:rPr sz="900" dirty="0"/>
                        <a:t>information</a:t>
                      </a:r>
                      <a:r>
                        <a:rPr sz="900" spc="30" dirty="0"/>
                        <a:t> </a:t>
                      </a:r>
                      <a:r>
                        <a:rPr sz="900" dirty="0"/>
                        <a:t>,</a:t>
                      </a:r>
                      <a:endParaRPr sz="900"/>
                    </a:p>
                    <a:p>
                      <a:pPr marL="41275">
                        <a:lnSpc>
                          <a:spcPts val="1040"/>
                        </a:lnSpc>
                      </a:pPr>
                      <a:r>
                        <a:rPr sz="900" spc="-5" dirty="0"/>
                        <a:t>system</a:t>
                      </a:r>
                      <a:r>
                        <a:rPr sz="900" spc="-30" dirty="0"/>
                        <a:t> </a:t>
                      </a:r>
                      <a:r>
                        <a:rPr sz="900" dirty="0"/>
                        <a:t>configuration</a:t>
                      </a:r>
                      <a:r>
                        <a:rPr sz="900" spc="-10" dirty="0"/>
                        <a:t> </a:t>
                      </a:r>
                      <a:r>
                        <a:rPr sz="900" dirty="0"/>
                        <a:t>details,</a:t>
                      </a:r>
                      <a:r>
                        <a:rPr sz="900" spc="-25" dirty="0"/>
                        <a:t> </a:t>
                      </a:r>
                      <a:r>
                        <a:rPr sz="900" dirty="0"/>
                        <a:t>(3)</a:t>
                      </a:r>
                      <a:endParaRPr sz="900">
                        <a:latin typeface="Times New Roman"/>
                        <a:cs typeface="Times New Roman"/>
                      </a:endParaRPr>
                    </a:p>
                  </a:txBody>
                  <a:tcPr marL="0" marR="0" marT="0" marB="0"/>
                </a:tc>
                <a:tc>
                  <a:txBody>
                    <a:bodyPr/>
                    <a:lstStyle/>
                    <a:p>
                      <a:pPr algn="ctr">
                        <a:lnSpc>
                          <a:spcPts val="969"/>
                        </a:lnSpc>
                      </a:pPr>
                      <a:endParaRPr lang="en-US" sz="900" spc="-5" dirty="0"/>
                    </a:p>
                    <a:p>
                      <a:pPr algn="ctr">
                        <a:lnSpc>
                          <a:spcPts val="969"/>
                        </a:lnSpc>
                      </a:pPr>
                      <a:r>
                        <a:rPr sz="900" spc="-5" dirty="0"/>
                        <a:t>Medium</a:t>
                      </a:r>
                      <a:endParaRPr sz="900" dirty="0">
                        <a:latin typeface="Times New Roman"/>
                        <a:cs typeface="Times New Roman"/>
                      </a:endParaRPr>
                    </a:p>
                  </a:txBody>
                  <a:tcPr marL="0" marR="0" marT="0" marB="0"/>
                </a:tc>
                <a:tc>
                  <a:txBody>
                    <a:bodyPr/>
                    <a:lstStyle/>
                    <a:p>
                      <a:pPr algn="ctr">
                        <a:lnSpc>
                          <a:spcPts val="969"/>
                        </a:lnSpc>
                      </a:pPr>
                      <a:endParaRPr lang="en-US" sz="900" dirty="0"/>
                    </a:p>
                    <a:p>
                      <a:pPr algn="ctr">
                        <a:lnSpc>
                          <a:spcPts val="969"/>
                        </a:lnSpc>
                      </a:pP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03"/>
                  </a:ext>
                </a:extLst>
              </a:tr>
              <a:tr h="344169">
                <a:tc>
                  <a:txBody>
                    <a:bodyPr/>
                    <a:lstStyle/>
                    <a:p>
                      <a:pPr marL="40640">
                        <a:lnSpc>
                          <a:spcPts val="969"/>
                        </a:lnSpc>
                      </a:pPr>
                      <a:endParaRPr lang="en-US" sz="900" spc="-10" dirty="0"/>
                    </a:p>
                    <a:p>
                      <a:pPr marL="40640">
                        <a:lnSpc>
                          <a:spcPts val="969"/>
                        </a:lnSpc>
                      </a:pPr>
                      <a:r>
                        <a:rPr lang="en-GB" sz="900" spc="-10" dirty="0"/>
                        <a:t>      </a:t>
                      </a:r>
                      <a:r>
                        <a:rPr sz="900" spc="-10" dirty="0"/>
                        <a:t>Testability</a:t>
                      </a:r>
                      <a:endParaRPr sz="900" dirty="0">
                        <a:latin typeface="Times New Roman"/>
                        <a:cs typeface="Times New Roman"/>
                      </a:endParaRPr>
                    </a:p>
                  </a:txBody>
                  <a:tcPr marL="0" marR="0" marT="0" marB="0"/>
                </a:tc>
                <a:tc>
                  <a:txBody>
                    <a:bodyPr/>
                    <a:lstStyle/>
                    <a:p>
                      <a:pPr marL="368300" marR="135890" indent="-224790">
                        <a:lnSpc>
                          <a:spcPts val="980"/>
                        </a:lnSpc>
                        <a:spcBef>
                          <a:spcPts val="5"/>
                        </a:spcBef>
                      </a:pPr>
                      <a:r>
                        <a:rPr lang="en-US" sz="900" spc="-5" dirty="0"/>
                        <a:t>     D</a:t>
                      </a:r>
                      <a:r>
                        <a:rPr sz="900" spc="-5" dirty="0"/>
                        <a:t>etectin</a:t>
                      </a:r>
                      <a:r>
                        <a:rPr lang="en-US" sz="900" spc="-5" dirty="0"/>
                        <a:t>g </a:t>
                      </a:r>
                      <a:r>
                        <a:rPr sz="900" spc="-5" dirty="0"/>
                        <a:t>failure</a:t>
                      </a:r>
                      <a:r>
                        <a:rPr lang="en-US" sz="900" spc="-5" dirty="0"/>
                        <a:t> </a:t>
                      </a:r>
                      <a:r>
                        <a:rPr sz="900" spc="-5" dirty="0"/>
                        <a:t>modes</a:t>
                      </a:r>
                      <a:endParaRPr sz="900" dirty="0">
                        <a:latin typeface="Times New Roman"/>
                        <a:cs typeface="Times New Roman"/>
                      </a:endParaRPr>
                    </a:p>
                  </a:txBody>
                  <a:tcPr marL="0" marR="0" marT="635" marB="0"/>
                </a:tc>
                <a:tc>
                  <a:txBody>
                    <a:bodyPr/>
                    <a:lstStyle/>
                    <a:p>
                      <a:pPr marL="41275">
                        <a:lnSpc>
                          <a:spcPts val="969"/>
                        </a:lnSpc>
                      </a:pPr>
                      <a:r>
                        <a:rPr sz="900" dirty="0"/>
                        <a:t>System</a:t>
                      </a:r>
                      <a:r>
                        <a:rPr sz="900" spc="-5" dirty="0"/>
                        <a:t> </a:t>
                      </a:r>
                      <a:r>
                        <a:rPr sz="900" dirty="0"/>
                        <a:t>should</a:t>
                      </a:r>
                      <a:r>
                        <a:rPr sz="900" spc="5" dirty="0"/>
                        <a:t> </a:t>
                      </a:r>
                      <a:r>
                        <a:rPr sz="900" spc="-5" dirty="0">
                          <a:solidFill>
                            <a:srgbClr val="0000FF"/>
                          </a:solidFill>
                        </a:rPr>
                        <a:t>support auto/mock </a:t>
                      </a:r>
                      <a:r>
                        <a:rPr sz="900" spc="-10" dirty="0">
                          <a:solidFill>
                            <a:srgbClr val="0000FF"/>
                          </a:solidFill>
                        </a:rPr>
                        <a:t>testing</a:t>
                      </a:r>
                      <a:r>
                        <a:rPr sz="900" spc="15" dirty="0">
                          <a:solidFill>
                            <a:srgbClr val="0000FF"/>
                          </a:solidFill>
                        </a:rPr>
                        <a:t> </a:t>
                      </a:r>
                      <a:r>
                        <a:rPr sz="900" spc="-5" dirty="0"/>
                        <a:t>to</a:t>
                      </a:r>
                      <a:r>
                        <a:rPr sz="900" dirty="0"/>
                        <a:t> </a:t>
                      </a:r>
                      <a:r>
                        <a:rPr sz="900" spc="-5" dirty="0"/>
                        <a:t>reduces</a:t>
                      </a:r>
                      <a:r>
                        <a:rPr sz="900" spc="5" dirty="0"/>
                        <a:t> </a:t>
                      </a:r>
                      <a:r>
                        <a:rPr sz="900" spc="-5" dirty="0"/>
                        <a:t>testing</a:t>
                      </a:r>
                      <a:r>
                        <a:rPr sz="900" dirty="0"/>
                        <a:t> </a:t>
                      </a:r>
                      <a:r>
                        <a:rPr sz="900" spc="-5" dirty="0"/>
                        <a:t>cost</a:t>
                      </a:r>
                      <a:r>
                        <a:rPr sz="900" spc="5" dirty="0"/>
                        <a:t> </a:t>
                      </a:r>
                      <a:r>
                        <a:rPr sz="900" spc="-5" dirty="0"/>
                        <a:t>and</a:t>
                      </a:r>
                      <a:r>
                        <a:rPr sz="900" spc="10" dirty="0"/>
                        <a:t> </a:t>
                      </a:r>
                      <a:r>
                        <a:rPr sz="900" spc="-5" dirty="0"/>
                        <a:t>efforts.</a:t>
                      </a:r>
                      <a:r>
                        <a:rPr sz="900" spc="10" dirty="0"/>
                        <a:t> </a:t>
                      </a:r>
                      <a:r>
                        <a:rPr sz="900" dirty="0"/>
                        <a:t>(4)</a:t>
                      </a:r>
                      <a:endParaRPr sz="900">
                        <a:latin typeface="Times New Roman"/>
                        <a:cs typeface="Times New Roman"/>
                      </a:endParaRPr>
                    </a:p>
                  </a:txBody>
                  <a:tcPr marL="0" marR="0" marT="0" marB="0"/>
                </a:tc>
                <a:tc>
                  <a:txBody>
                    <a:bodyPr/>
                    <a:lstStyle/>
                    <a:p>
                      <a:pPr algn="ctr">
                        <a:lnSpc>
                          <a:spcPts val="969"/>
                        </a:lnSpc>
                      </a:pPr>
                      <a:endParaRPr lang="en-US" sz="900" spc="-5" dirty="0"/>
                    </a:p>
                    <a:p>
                      <a:pPr algn="ctr">
                        <a:lnSpc>
                          <a:spcPts val="969"/>
                        </a:lnSpc>
                      </a:pPr>
                      <a:r>
                        <a:rPr sz="900" spc="-5" dirty="0"/>
                        <a:t>Medium</a:t>
                      </a:r>
                      <a:endParaRPr sz="900" dirty="0">
                        <a:latin typeface="Times New Roman"/>
                        <a:cs typeface="Times New Roman"/>
                      </a:endParaRPr>
                    </a:p>
                  </a:txBody>
                  <a:tcPr marL="0" marR="0" marT="0" marB="0"/>
                </a:tc>
                <a:tc>
                  <a:txBody>
                    <a:bodyPr/>
                    <a:lstStyle/>
                    <a:p>
                      <a:pPr algn="ctr">
                        <a:lnSpc>
                          <a:spcPts val="969"/>
                        </a:lnSpc>
                      </a:pPr>
                      <a:endParaRPr lang="en-US" sz="900" dirty="0"/>
                    </a:p>
                    <a:p>
                      <a:pPr algn="ctr">
                        <a:lnSpc>
                          <a:spcPts val="969"/>
                        </a:lnSpc>
                      </a:pPr>
                      <a:r>
                        <a:rPr sz="900" dirty="0"/>
                        <a:t>Low</a:t>
                      </a:r>
                      <a:endParaRPr sz="900" dirty="0">
                        <a:latin typeface="Times New Roman"/>
                        <a:cs typeface="Times New Roman"/>
                      </a:endParaRPr>
                    </a:p>
                  </a:txBody>
                  <a:tcPr marL="0" marR="0" marT="0" marB="0"/>
                </a:tc>
                <a:extLst>
                  <a:ext uri="{0D108BD9-81ED-4DB2-BD59-A6C34878D82A}">
                    <a16:rowId xmlns:a16="http://schemas.microsoft.com/office/drawing/2014/main" val="10004"/>
                  </a:ext>
                </a:extLst>
              </a:tr>
              <a:tr h="344169">
                <a:tc>
                  <a:txBody>
                    <a:bodyPr/>
                    <a:lstStyle/>
                    <a:p>
                      <a:pPr marL="40640">
                        <a:lnSpc>
                          <a:spcPts val="969"/>
                        </a:lnSpc>
                      </a:pPr>
                      <a:r>
                        <a:rPr lang="en-US" sz="900" spc="-10" dirty="0"/>
                        <a:t>      </a:t>
                      </a:r>
                    </a:p>
                    <a:p>
                      <a:pPr marL="40640">
                        <a:lnSpc>
                          <a:spcPts val="969"/>
                        </a:lnSpc>
                      </a:pPr>
                      <a:r>
                        <a:rPr lang="en-US" sz="900" spc="-10" dirty="0"/>
                        <a:t>     </a:t>
                      </a:r>
                      <a:r>
                        <a:rPr sz="900" spc="-10" dirty="0"/>
                        <a:t>Availability</a:t>
                      </a:r>
                      <a:endParaRPr sz="900" dirty="0">
                        <a:latin typeface="Times New Roman"/>
                        <a:cs typeface="Times New Roman"/>
                      </a:endParaRPr>
                    </a:p>
                  </a:txBody>
                  <a:tcPr marL="0" marR="0" marT="0" marB="0"/>
                </a:tc>
                <a:tc>
                  <a:txBody>
                    <a:bodyPr/>
                    <a:lstStyle/>
                    <a:p>
                      <a:pPr algn="ctr">
                        <a:lnSpc>
                          <a:spcPts val="969"/>
                        </a:lnSpc>
                      </a:pPr>
                      <a:endParaRPr lang="en-US" sz="900" spc="-5" dirty="0"/>
                    </a:p>
                    <a:p>
                      <a:pPr algn="ctr">
                        <a:lnSpc>
                          <a:spcPts val="969"/>
                        </a:lnSpc>
                      </a:pPr>
                      <a:r>
                        <a:rPr sz="900" spc="-5" dirty="0"/>
                        <a:t>Data</a:t>
                      </a:r>
                      <a:r>
                        <a:rPr sz="900" spc="-45" dirty="0"/>
                        <a:t> </a:t>
                      </a:r>
                      <a:r>
                        <a:rPr sz="900" dirty="0"/>
                        <a:t>backup</a:t>
                      </a:r>
                      <a:endParaRPr sz="900" dirty="0">
                        <a:latin typeface="Times New Roman"/>
                        <a:cs typeface="Times New Roman"/>
                      </a:endParaRPr>
                    </a:p>
                  </a:txBody>
                  <a:tcPr marL="0" marR="0" marT="0" marB="0"/>
                </a:tc>
                <a:tc>
                  <a:txBody>
                    <a:bodyPr/>
                    <a:lstStyle/>
                    <a:p>
                      <a:pPr marL="41275">
                        <a:lnSpc>
                          <a:spcPts val="930"/>
                        </a:lnSpc>
                      </a:pPr>
                      <a:r>
                        <a:rPr lang="en-US" sz="900" spc="-5" dirty="0"/>
                        <a:t>S</a:t>
                      </a:r>
                      <a:r>
                        <a:rPr sz="900" spc="-5" dirty="0"/>
                        <a:t>olution</a:t>
                      </a:r>
                      <a:r>
                        <a:rPr sz="900" spc="35" dirty="0"/>
                        <a:t> </a:t>
                      </a:r>
                      <a:r>
                        <a:rPr sz="900" dirty="0"/>
                        <a:t>supports</a:t>
                      </a:r>
                      <a:r>
                        <a:rPr sz="900" spc="40" dirty="0"/>
                        <a:t> </a:t>
                      </a:r>
                      <a:r>
                        <a:rPr sz="900" spc="-10" dirty="0">
                          <a:solidFill>
                            <a:srgbClr val="0000FF"/>
                          </a:solidFill>
                        </a:rPr>
                        <a:t>databases</a:t>
                      </a:r>
                      <a:r>
                        <a:rPr sz="900" spc="55" dirty="0">
                          <a:solidFill>
                            <a:srgbClr val="0000FF"/>
                          </a:solidFill>
                        </a:rPr>
                        <a:t> </a:t>
                      </a:r>
                      <a:r>
                        <a:rPr sz="900" spc="-5" dirty="0">
                          <a:solidFill>
                            <a:srgbClr val="0000FF"/>
                          </a:solidFill>
                        </a:rPr>
                        <a:t>and</a:t>
                      </a:r>
                      <a:r>
                        <a:rPr sz="900" spc="50" dirty="0">
                          <a:solidFill>
                            <a:srgbClr val="0000FF"/>
                          </a:solidFill>
                        </a:rPr>
                        <a:t> </a:t>
                      </a:r>
                      <a:r>
                        <a:rPr sz="900" spc="-10" dirty="0">
                          <a:solidFill>
                            <a:srgbClr val="0000FF"/>
                          </a:solidFill>
                        </a:rPr>
                        <a:t>virtualization</a:t>
                      </a:r>
                      <a:r>
                        <a:rPr sz="900" spc="40" dirty="0">
                          <a:solidFill>
                            <a:srgbClr val="0000FF"/>
                          </a:solidFill>
                        </a:rPr>
                        <a:t> </a:t>
                      </a:r>
                      <a:r>
                        <a:rPr sz="900" spc="-5" dirty="0"/>
                        <a:t>environments</a:t>
                      </a:r>
                      <a:r>
                        <a:rPr sz="900" spc="40" dirty="0"/>
                        <a:t> </a:t>
                      </a:r>
                      <a:r>
                        <a:rPr sz="900" spc="-5" dirty="0">
                          <a:solidFill>
                            <a:srgbClr val="0000FF"/>
                          </a:solidFill>
                        </a:rPr>
                        <a:t>full</a:t>
                      </a:r>
                      <a:r>
                        <a:rPr sz="900" spc="25" dirty="0">
                          <a:solidFill>
                            <a:srgbClr val="0000FF"/>
                          </a:solidFill>
                        </a:rPr>
                        <a:t> </a:t>
                      </a:r>
                      <a:r>
                        <a:rPr sz="900" spc="-5" dirty="0">
                          <a:solidFill>
                            <a:srgbClr val="0000FF"/>
                          </a:solidFill>
                        </a:rPr>
                        <a:t>backup</a:t>
                      </a:r>
                      <a:r>
                        <a:rPr sz="900" spc="30" dirty="0">
                          <a:solidFill>
                            <a:srgbClr val="0000FF"/>
                          </a:solidFill>
                        </a:rPr>
                        <a:t> </a:t>
                      </a:r>
                      <a:r>
                        <a:rPr sz="900" dirty="0"/>
                        <a:t>or</a:t>
                      </a:r>
                      <a:r>
                        <a:rPr sz="900" spc="30" dirty="0"/>
                        <a:t> </a:t>
                      </a:r>
                      <a:r>
                        <a:rPr sz="900" spc="-5" dirty="0"/>
                        <a:t>Differential</a:t>
                      </a:r>
                      <a:endParaRPr sz="900" dirty="0"/>
                    </a:p>
                    <a:p>
                      <a:pPr marL="41275">
                        <a:lnSpc>
                          <a:spcPts val="1040"/>
                        </a:lnSpc>
                      </a:pPr>
                      <a:r>
                        <a:rPr sz="900" spc="-5" dirty="0"/>
                        <a:t>incremental</a:t>
                      </a:r>
                      <a:r>
                        <a:rPr sz="900" spc="-30" dirty="0"/>
                        <a:t> </a:t>
                      </a:r>
                      <a:r>
                        <a:rPr sz="900" dirty="0"/>
                        <a:t>backup</a:t>
                      </a:r>
                      <a:endParaRPr sz="900" dirty="0">
                        <a:latin typeface="Times New Roman"/>
                        <a:cs typeface="Times New Roman"/>
                      </a:endParaRPr>
                    </a:p>
                  </a:txBody>
                  <a:tcPr marL="0" marR="0" marT="0" marB="0"/>
                </a:tc>
                <a:tc>
                  <a:txBody>
                    <a:bodyPr/>
                    <a:lstStyle/>
                    <a:p>
                      <a:pPr algn="ctr">
                        <a:lnSpc>
                          <a:spcPts val="969"/>
                        </a:lnSpc>
                      </a:pPr>
                      <a:endParaRPr lang="en-US" sz="900" spc="-5" dirty="0"/>
                    </a:p>
                    <a:p>
                      <a:pPr algn="ctr">
                        <a:lnSpc>
                          <a:spcPts val="969"/>
                        </a:lnSpc>
                      </a:pPr>
                      <a:r>
                        <a:rPr sz="900" spc="-5" dirty="0"/>
                        <a:t>High</a:t>
                      </a:r>
                      <a:endParaRPr sz="900" dirty="0">
                        <a:latin typeface="Times New Roman"/>
                        <a:cs typeface="Times New Roman"/>
                      </a:endParaRPr>
                    </a:p>
                  </a:txBody>
                  <a:tcPr marL="0" marR="0" marT="0" marB="0"/>
                </a:tc>
                <a:tc>
                  <a:txBody>
                    <a:bodyPr/>
                    <a:lstStyle/>
                    <a:p>
                      <a:pPr algn="ctr">
                        <a:lnSpc>
                          <a:spcPts val="969"/>
                        </a:lnSpc>
                      </a:pPr>
                      <a:endParaRPr lang="en-US" sz="900" spc="-5" dirty="0"/>
                    </a:p>
                    <a:p>
                      <a:pPr algn="ctr">
                        <a:lnSpc>
                          <a:spcPts val="969"/>
                        </a:lnSpc>
                      </a:pPr>
                      <a:r>
                        <a:rPr sz="900" spc="-5" dirty="0"/>
                        <a:t>Medium</a:t>
                      </a:r>
                      <a:endParaRPr sz="900" dirty="0">
                        <a:latin typeface="Times New Roman"/>
                        <a:cs typeface="Times New Roman"/>
                      </a:endParaRPr>
                    </a:p>
                  </a:txBody>
                  <a:tcPr marL="0" marR="0" marT="0" marB="0"/>
                </a:tc>
                <a:extLst>
                  <a:ext uri="{0D108BD9-81ED-4DB2-BD59-A6C34878D82A}">
                    <a16:rowId xmlns:a16="http://schemas.microsoft.com/office/drawing/2014/main" val="10005"/>
                  </a:ext>
                </a:extLst>
              </a:tr>
              <a:tr h="343534">
                <a:tc>
                  <a:txBody>
                    <a:bodyPr/>
                    <a:lstStyle/>
                    <a:p>
                      <a:pPr marL="40640">
                        <a:lnSpc>
                          <a:spcPts val="969"/>
                        </a:lnSpc>
                      </a:pPr>
                      <a:r>
                        <a:rPr lang="en-US" sz="900" spc="-5" dirty="0"/>
                        <a:t>       </a:t>
                      </a:r>
                    </a:p>
                    <a:p>
                      <a:pPr marL="40640">
                        <a:lnSpc>
                          <a:spcPts val="969"/>
                        </a:lnSpc>
                      </a:pPr>
                      <a:r>
                        <a:rPr lang="en-US" sz="900" spc="-5" dirty="0"/>
                        <a:t>      </a:t>
                      </a:r>
                      <a:r>
                        <a:rPr sz="900" spc="-5" dirty="0"/>
                        <a:t>Security</a:t>
                      </a:r>
                      <a:endParaRPr sz="900" dirty="0">
                        <a:latin typeface="Times New Roman"/>
                        <a:cs typeface="Times New Roman"/>
                      </a:endParaRPr>
                    </a:p>
                  </a:txBody>
                  <a:tcPr marL="0" marR="0" marT="0" marB="0"/>
                </a:tc>
                <a:tc>
                  <a:txBody>
                    <a:bodyPr/>
                    <a:lstStyle/>
                    <a:p>
                      <a:pPr marL="220979" marR="214629" indent="8890">
                        <a:lnSpc>
                          <a:spcPts val="980"/>
                        </a:lnSpc>
                        <a:spcBef>
                          <a:spcPts val="5"/>
                        </a:spcBef>
                      </a:pPr>
                      <a:r>
                        <a:rPr sz="900" spc="-5" dirty="0"/>
                        <a:t>Oper</a:t>
                      </a:r>
                      <a:r>
                        <a:rPr sz="900" spc="-10" dirty="0"/>
                        <a:t>a</a:t>
                      </a:r>
                      <a:r>
                        <a:rPr sz="900" spc="5" dirty="0"/>
                        <a:t>t</a:t>
                      </a:r>
                      <a:r>
                        <a:rPr sz="900" spc="-5" dirty="0"/>
                        <a:t>io</a:t>
                      </a:r>
                      <a:r>
                        <a:rPr sz="900" dirty="0"/>
                        <a:t>n</a:t>
                      </a:r>
                      <a:r>
                        <a:rPr sz="900" spc="10" dirty="0"/>
                        <a:t> </a:t>
                      </a:r>
                      <a:r>
                        <a:rPr sz="900" dirty="0"/>
                        <a:t>&amp; </a:t>
                      </a:r>
                      <a:r>
                        <a:rPr sz="900" spc="5" dirty="0"/>
                        <a:t>Maintenance</a:t>
                      </a:r>
                      <a:endParaRPr sz="900" dirty="0">
                        <a:latin typeface="Times New Roman"/>
                        <a:cs typeface="Times New Roman"/>
                      </a:endParaRPr>
                    </a:p>
                  </a:txBody>
                  <a:tcPr marL="0" marR="0" marT="635" marB="0"/>
                </a:tc>
                <a:tc>
                  <a:txBody>
                    <a:bodyPr/>
                    <a:lstStyle/>
                    <a:p>
                      <a:pPr marL="41275">
                        <a:lnSpc>
                          <a:spcPts val="969"/>
                        </a:lnSpc>
                      </a:pPr>
                      <a:r>
                        <a:rPr sz="900" spc="-5" dirty="0"/>
                        <a:t>Manage</a:t>
                      </a:r>
                      <a:r>
                        <a:rPr sz="900" spc="-10" dirty="0"/>
                        <a:t> </a:t>
                      </a:r>
                      <a:r>
                        <a:rPr sz="900" spc="-5" dirty="0"/>
                        <a:t>and</a:t>
                      </a:r>
                      <a:r>
                        <a:rPr sz="900" spc="20" dirty="0"/>
                        <a:t> </a:t>
                      </a:r>
                      <a:r>
                        <a:rPr sz="900" spc="-5" dirty="0">
                          <a:solidFill>
                            <a:srgbClr val="0000FF"/>
                          </a:solidFill>
                        </a:rPr>
                        <a:t>audit</a:t>
                      </a:r>
                      <a:r>
                        <a:rPr sz="900" spc="-10" dirty="0">
                          <a:solidFill>
                            <a:srgbClr val="0000FF"/>
                          </a:solidFill>
                        </a:rPr>
                        <a:t> </a:t>
                      </a:r>
                      <a:r>
                        <a:rPr sz="900" spc="-5" dirty="0">
                          <a:solidFill>
                            <a:srgbClr val="0000FF"/>
                          </a:solidFill>
                        </a:rPr>
                        <a:t>all </a:t>
                      </a:r>
                      <a:r>
                        <a:rPr sz="900" spc="-15" dirty="0">
                          <a:solidFill>
                            <a:srgbClr val="0000FF"/>
                          </a:solidFill>
                        </a:rPr>
                        <a:t>system</a:t>
                      </a:r>
                      <a:r>
                        <a:rPr sz="900" dirty="0">
                          <a:solidFill>
                            <a:srgbClr val="0000FF"/>
                          </a:solidFill>
                        </a:rPr>
                        <a:t> </a:t>
                      </a:r>
                      <a:r>
                        <a:rPr sz="900" dirty="0"/>
                        <a:t>logs</a:t>
                      </a:r>
                      <a:r>
                        <a:rPr sz="900" spc="-10" dirty="0"/>
                        <a:t> </a:t>
                      </a:r>
                      <a:r>
                        <a:rPr sz="900" dirty="0"/>
                        <a:t>through a </a:t>
                      </a:r>
                      <a:r>
                        <a:rPr sz="900" spc="-5" dirty="0"/>
                        <a:t>centralized</a:t>
                      </a:r>
                      <a:r>
                        <a:rPr sz="900" spc="10" dirty="0"/>
                        <a:t> </a:t>
                      </a:r>
                      <a:r>
                        <a:rPr sz="900" spc="-5" dirty="0"/>
                        <a:t>log</a:t>
                      </a:r>
                      <a:r>
                        <a:rPr sz="900" spc="10" dirty="0"/>
                        <a:t> </a:t>
                      </a:r>
                      <a:r>
                        <a:rPr sz="900" spc="-5" dirty="0"/>
                        <a:t>server</a:t>
                      </a:r>
                      <a:endParaRPr sz="900" dirty="0">
                        <a:latin typeface="Times New Roman"/>
                        <a:cs typeface="Times New Roman"/>
                      </a:endParaRPr>
                    </a:p>
                  </a:txBody>
                  <a:tcPr marL="0" marR="0" marT="0" marB="0"/>
                </a:tc>
                <a:tc>
                  <a:txBody>
                    <a:bodyPr/>
                    <a:lstStyle/>
                    <a:p>
                      <a:pPr algn="ctr">
                        <a:lnSpc>
                          <a:spcPts val="969"/>
                        </a:lnSpc>
                      </a:pPr>
                      <a:endParaRPr lang="en-US" sz="900" spc="-5" dirty="0"/>
                    </a:p>
                    <a:p>
                      <a:pPr algn="ctr">
                        <a:lnSpc>
                          <a:spcPts val="969"/>
                        </a:lnSpc>
                      </a:pPr>
                      <a:r>
                        <a:rPr sz="900" spc="-5" dirty="0"/>
                        <a:t>Medium</a:t>
                      </a:r>
                      <a:endParaRPr sz="900" dirty="0">
                        <a:latin typeface="Times New Roman"/>
                        <a:cs typeface="Times New Roman"/>
                      </a:endParaRPr>
                    </a:p>
                  </a:txBody>
                  <a:tcPr marL="0" marR="0" marT="0" marB="0"/>
                </a:tc>
                <a:tc>
                  <a:txBody>
                    <a:bodyPr/>
                    <a:lstStyle/>
                    <a:p>
                      <a:pPr algn="ctr">
                        <a:lnSpc>
                          <a:spcPts val="969"/>
                        </a:lnSpc>
                      </a:pPr>
                      <a:endParaRPr lang="en-US" sz="900" dirty="0"/>
                    </a:p>
                    <a:p>
                      <a:pPr algn="ctr">
                        <a:lnSpc>
                          <a:spcPts val="969"/>
                        </a:lnSpc>
                      </a:pP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06"/>
                  </a:ext>
                </a:extLst>
              </a:tr>
              <a:tr h="344170">
                <a:tc>
                  <a:txBody>
                    <a:bodyPr/>
                    <a:lstStyle/>
                    <a:p>
                      <a:pPr marL="40640">
                        <a:lnSpc>
                          <a:spcPts val="975"/>
                        </a:lnSpc>
                      </a:pPr>
                      <a:r>
                        <a:rPr lang="en-US" sz="900" spc="-5" dirty="0"/>
                        <a:t>      </a:t>
                      </a:r>
                    </a:p>
                    <a:p>
                      <a:pPr marL="40640">
                        <a:lnSpc>
                          <a:spcPts val="975"/>
                        </a:lnSpc>
                      </a:pPr>
                      <a:r>
                        <a:rPr lang="en-US" sz="900" spc="-5" dirty="0"/>
                        <a:t>     </a:t>
                      </a:r>
                      <a:r>
                        <a:rPr sz="900" spc="-5" dirty="0"/>
                        <a:t>Security</a:t>
                      </a:r>
                      <a:endParaRPr sz="900" dirty="0">
                        <a:latin typeface="Times New Roman"/>
                        <a:cs typeface="Times New Roman"/>
                      </a:endParaRPr>
                    </a:p>
                  </a:txBody>
                  <a:tcPr marL="0" marR="0" marT="0" marB="0"/>
                </a:tc>
                <a:tc>
                  <a:txBody>
                    <a:bodyPr/>
                    <a:lstStyle/>
                    <a:p>
                      <a:pPr marL="220979" marR="214629" indent="8890">
                        <a:lnSpc>
                          <a:spcPts val="980"/>
                        </a:lnSpc>
                        <a:spcBef>
                          <a:spcPts val="10"/>
                        </a:spcBef>
                      </a:pPr>
                      <a:r>
                        <a:rPr sz="900" spc="-5" dirty="0"/>
                        <a:t>Oper</a:t>
                      </a:r>
                      <a:r>
                        <a:rPr sz="900" spc="-10" dirty="0"/>
                        <a:t>a</a:t>
                      </a:r>
                      <a:r>
                        <a:rPr sz="900" spc="5" dirty="0"/>
                        <a:t>t</a:t>
                      </a:r>
                      <a:r>
                        <a:rPr sz="900" spc="-5" dirty="0"/>
                        <a:t>io</a:t>
                      </a:r>
                      <a:r>
                        <a:rPr sz="900" dirty="0"/>
                        <a:t>n</a:t>
                      </a:r>
                      <a:r>
                        <a:rPr sz="900" spc="10" dirty="0"/>
                        <a:t> </a:t>
                      </a:r>
                      <a:r>
                        <a:rPr sz="900" dirty="0"/>
                        <a:t>&amp;  </a:t>
                      </a:r>
                      <a:r>
                        <a:rPr sz="900" spc="5" dirty="0"/>
                        <a:t>M</a:t>
                      </a:r>
                      <a:r>
                        <a:rPr sz="900" spc="-10" dirty="0"/>
                        <a:t>a</a:t>
                      </a:r>
                      <a:r>
                        <a:rPr sz="900" spc="5" dirty="0"/>
                        <a:t>i</a:t>
                      </a:r>
                      <a:r>
                        <a:rPr sz="900" dirty="0"/>
                        <a:t>nte</a:t>
                      </a:r>
                      <a:r>
                        <a:rPr sz="900" spc="5" dirty="0"/>
                        <a:t>n</a:t>
                      </a:r>
                      <a:r>
                        <a:rPr sz="900" spc="-10" dirty="0"/>
                        <a:t>a</a:t>
                      </a:r>
                      <a:r>
                        <a:rPr sz="900" spc="5" dirty="0"/>
                        <a:t>n</a:t>
                      </a:r>
                      <a:r>
                        <a:rPr sz="900" spc="-10" dirty="0"/>
                        <a:t>c</a:t>
                      </a:r>
                      <a:r>
                        <a:rPr sz="900" dirty="0"/>
                        <a:t>e</a:t>
                      </a:r>
                      <a:endParaRPr sz="900" dirty="0">
                        <a:latin typeface="Times New Roman"/>
                        <a:cs typeface="Times New Roman"/>
                      </a:endParaRPr>
                    </a:p>
                  </a:txBody>
                  <a:tcPr marL="0" marR="0" marT="1270" marB="0"/>
                </a:tc>
                <a:tc>
                  <a:txBody>
                    <a:bodyPr/>
                    <a:lstStyle/>
                    <a:p>
                      <a:pPr marL="41275">
                        <a:lnSpc>
                          <a:spcPts val="975"/>
                        </a:lnSpc>
                      </a:pPr>
                      <a:r>
                        <a:rPr lang="en-US" sz="900" spc="-5" dirty="0">
                          <a:solidFill>
                            <a:srgbClr val="0000FF"/>
                          </a:solidFill>
                        </a:rPr>
                        <a:t> </a:t>
                      </a:r>
                    </a:p>
                    <a:p>
                      <a:pPr marL="41275">
                        <a:lnSpc>
                          <a:spcPts val="975"/>
                        </a:lnSpc>
                      </a:pPr>
                      <a:r>
                        <a:rPr sz="900" spc="-5" dirty="0">
                          <a:solidFill>
                            <a:srgbClr val="0000FF"/>
                          </a:solidFill>
                        </a:rPr>
                        <a:t>Monitor</a:t>
                      </a:r>
                      <a:r>
                        <a:rPr sz="900" spc="-15" dirty="0">
                          <a:solidFill>
                            <a:srgbClr val="0000FF"/>
                          </a:solidFill>
                        </a:rPr>
                        <a:t> </a:t>
                      </a:r>
                      <a:r>
                        <a:rPr sz="900" spc="-5" dirty="0">
                          <a:solidFill>
                            <a:srgbClr val="0000FF"/>
                          </a:solidFill>
                        </a:rPr>
                        <a:t>all </a:t>
                      </a:r>
                      <a:r>
                        <a:rPr sz="900" spc="-15" dirty="0">
                          <a:solidFill>
                            <a:srgbClr val="0000FF"/>
                          </a:solidFill>
                        </a:rPr>
                        <a:t>systems</a:t>
                      </a:r>
                      <a:r>
                        <a:rPr sz="900" dirty="0">
                          <a:solidFill>
                            <a:srgbClr val="0000FF"/>
                          </a:solidFill>
                        </a:rPr>
                        <a:t> </a:t>
                      </a:r>
                      <a:r>
                        <a:rPr sz="900" spc="-5" dirty="0"/>
                        <a:t>to</a:t>
                      </a:r>
                      <a:r>
                        <a:rPr sz="900" spc="10" dirty="0"/>
                        <a:t> </a:t>
                      </a:r>
                      <a:r>
                        <a:rPr sz="900" dirty="0"/>
                        <a:t>find</a:t>
                      </a:r>
                      <a:r>
                        <a:rPr sz="900" spc="5" dirty="0"/>
                        <a:t> </a:t>
                      </a:r>
                      <a:r>
                        <a:rPr sz="900" spc="-5" dirty="0"/>
                        <a:t>exceptions</a:t>
                      </a:r>
                      <a:r>
                        <a:rPr sz="900" dirty="0"/>
                        <a:t> </a:t>
                      </a:r>
                      <a:r>
                        <a:rPr sz="900" spc="-5" dirty="0"/>
                        <a:t>and</a:t>
                      </a:r>
                      <a:r>
                        <a:rPr sz="900" spc="10" dirty="0"/>
                        <a:t> </a:t>
                      </a:r>
                      <a:r>
                        <a:rPr sz="900" spc="-5" dirty="0"/>
                        <a:t>attacks</a:t>
                      </a:r>
                      <a:endParaRPr sz="900" dirty="0">
                        <a:latin typeface="Times New Roman"/>
                        <a:cs typeface="Times New Roman"/>
                      </a:endParaRPr>
                    </a:p>
                  </a:txBody>
                  <a:tcPr marL="0" marR="0" marT="0" marB="0"/>
                </a:tc>
                <a:tc>
                  <a:txBody>
                    <a:bodyPr/>
                    <a:lstStyle/>
                    <a:p>
                      <a:pPr algn="ctr">
                        <a:lnSpc>
                          <a:spcPts val="975"/>
                        </a:lnSpc>
                      </a:pPr>
                      <a:endParaRPr lang="en-US" sz="900" spc="-5" dirty="0"/>
                    </a:p>
                    <a:p>
                      <a:pPr algn="ctr">
                        <a:lnSpc>
                          <a:spcPts val="975"/>
                        </a:lnSpc>
                      </a:pPr>
                      <a:r>
                        <a:rPr sz="900" spc="-5" dirty="0"/>
                        <a:t>Medium</a:t>
                      </a:r>
                      <a:endParaRPr sz="900" dirty="0">
                        <a:latin typeface="Times New Roman"/>
                        <a:cs typeface="Times New Roman"/>
                      </a:endParaRPr>
                    </a:p>
                  </a:txBody>
                  <a:tcPr marL="0" marR="0" marT="0" marB="0"/>
                </a:tc>
                <a:tc>
                  <a:txBody>
                    <a:bodyPr/>
                    <a:lstStyle/>
                    <a:p>
                      <a:pPr algn="ctr">
                        <a:lnSpc>
                          <a:spcPts val="975"/>
                        </a:lnSpc>
                      </a:pPr>
                      <a:endParaRPr lang="en-US" sz="900" dirty="0"/>
                    </a:p>
                    <a:p>
                      <a:pPr algn="ctr">
                        <a:lnSpc>
                          <a:spcPts val="975"/>
                        </a:lnSpc>
                      </a:pP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07"/>
                  </a:ext>
                </a:extLst>
              </a:tr>
              <a:tr h="254635">
                <a:tc>
                  <a:txBody>
                    <a:bodyPr/>
                    <a:lstStyle/>
                    <a:p>
                      <a:pPr marL="40640">
                        <a:lnSpc>
                          <a:spcPts val="975"/>
                        </a:lnSpc>
                      </a:pPr>
                      <a:r>
                        <a:rPr lang="en-US" sz="900" spc="-5" dirty="0"/>
                        <a:t>  </a:t>
                      </a:r>
                      <a:r>
                        <a:rPr sz="900" spc="-5" dirty="0"/>
                        <a:t>Performance</a:t>
                      </a:r>
                      <a:endParaRPr sz="900" dirty="0">
                        <a:latin typeface="Times New Roman"/>
                        <a:cs typeface="Times New Roman"/>
                      </a:endParaRPr>
                    </a:p>
                  </a:txBody>
                  <a:tcPr marL="0" marR="0" marT="0" marB="0"/>
                </a:tc>
                <a:tc>
                  <a:txBody>
                    <a:bodyPr/>
                    <a:lstStyle/>
                    <a:p>
                      <a:pPr algn="ctr">
                        <a:lnSpc>
                          <a:spcPts val="975"/>
                        </a:lnSpc>
                      </a:pPr>
                      <a:r>
                        <a:rPr sz="900" spc="-5" dirty="0"/>
                        <a:t>Scalability</a:t>
                      </a:r>
                      <a:endParaRPr sz="900" dirty="0">
                        <a:latin typeface="Times New Roman"/>
                        <a:cs typeface="Times New Roman"/>
                      </a:endParaRPr>
                    </a:p>
                  </a:txBody>
                  <a:tcPr marL="0" marR="0" marT="0" marB="0"/>
                </a:tc>
                <a:tc>
                  <a:txBody>
                    <a:bodyPr/>
                    <a:lstStyle/>
                    <a:p>
                      <a:pPr marL="41275">
                        <a:lnSpc>
                          <a:spcPts val="975"/>
                        </a:lnSpc>
                      </a:pPr>
                      <a:r>
                        <a:rPr sz="900" dirty="0"/>
                        <a:t>System</a:t>
                      </a:r>
                      <a:r>
                        <a:rPr sz="900" spc="-5" dirty="0"/>
                        <a:t> </a:t>
                      </a:r>
                      <a:r>
                        <a:rPr sz="900" dirty="0"/>
                        <a:t>should be</a:t>
                      </a:r>
                      <a:r>
                        <a:rPr sz="900" spc="-5" dirty="0"/>
                        <a:t> able</a:t>
                      </a:r>
                      <a:r>
                        <a:rPr sz="900" spc="-10" dirty="0"/>
                        <a:t> </a:t>
                      </a:r>
                      <a:r>
                        <a:rPr sz="900" spc="-5" dirty="0"/>
                        <a:t>to</a:t>
                      </a:r>
                      <a:r>
                        <a:rPr sz="900" spc="15" dirty="0"/>
                        <a:t> </a:t>
                      </a:r>
                      <a:r>
                        <a:rPr sz="900" spc="-5" dirty="0"/>
                        <a:t>Scale</a:t>
                      </a:r>
                      <a:r>
                        <a:rPr sz="900" dirty="0"/>
                        <a:t> </a:t>
                      </a:r>
                      <a:r>
                        <a:rPr sz="900" spc="-5" dirty="0"/>
                        <a:t>In/Out</a:t>
                      </a:r>
                      <a:r>
                        <a:rPr sz="900" dirty="0"/>
                        <a:t> </a:t>
                      </a:r>
                      <a:r>
                        <a:rPr sz="900" spc="-5" dirty="0"/>
                        <a:t>based</a:t>
                      </a:r>
                      <a:r>
                        <a:rPr sz="900" spc="5" dirty="0"/>
                        <a:t> </a:t>
                      </a:r>
                      <a:r>
                        <a:rPr sz="900" dirty="0"/>
                        <a:t>on future</a:t>
                      </a:r>
                      <a:r>
                        <a:rPr sz="900" spc="-5" dirty="0"/>
                        <a:t> business</a:t>
                      </a:r>
                      <a:r>
                        <a:rPr sz="900" dirty="0"/>
                        <a:t> </a:t>
                      </a:r>
                      <a:r>
                        <a:rPr sz="900" spc="-5" dirty="0"/>
                        <a:t>need.</a:t>
                      </a:r>
                      <a:endParaRPr sz="900" dirty="0">
                        <a:latin typeface="Times New Roman"/>
                        <a:cs typeface="Times New Roman"/>
                      </a:endParaRPr>
                    </a:p>
                  </a:txBody>
                  <a:tcPr marL="0" marR="0" marT="0" marB="0"/>
                </a:tc>
                <a:tc>
                  <a:txBody>
                    <a:bodyPr/>
                    <a:lstStyle/>
                    <a:p>
                      <a:pPr algn="ctr">
                        <a:lnSpc>
                          <a:spcPts val="975"/>
                        </a:lnSpc>
                      </a:pPr>
                      <a:r>
                        <a:rPr sz="900" spc="-5" dirty="0"/>
                        <a:t>Medium</a:t>
                      </a:r>
                      <a:endParaRPr sz="900" dirty="0">
                        <a:latin typeface="Times New Roman"/>
                        <a:cs typeface="Times New Roman"/>
                      </a:endParaRPr>
                    </a:p>
                  </a:txBody>
                  <a:tcPr marL="0" marR="0" marT="0" marB="0"/>
                </a:tc>
                <a:tc>
                  <a:txBody>
                    <a:bodyPr/>
                    <a:lstStyle/>
                    <a:p>
                      <a:pPr algn="ctr">
                        <a:lnSpc>
                          <a:spcPts val="975"/>
                        </a:lnSpc>
                      </a:pPr>
                      <a:r>
                        <a:rPr sz="900" dirty="0"/>
                        <a:t>High</a:t>
                      </a:r>
                      <a:endParaRPr sz="900" dirty="0">
                        <a:latin typeface="Times New Roman"/>
                        <a:cs typeface="Times New Roman"/>
                      </a:endParaRPr>
                    </a:p>
                  </a:txBody>
                  <a:tcPr marL="0" marR="0" marT="0" marB="0"/>
                </a:tc>
                <a:extLst>
                  <a:ext uri="{0D108BD9-81ED-4DB2-BD59-A6C34878D82A}">
                    <a16:rowId xmlns:a16="http://schemas.microsoft.com/office/drawing/2014/main" val="10008"/>
                  </a:ext>
                </a:extLst>
              </a:tr>
              <a:tr h="337819">
                <a:tc>
                  <a:txBody>
                    <a:bodyPr/>
                    <a:lstStyle/>
                    <a:p>
                      <a:pPr>
                        <a:lnSpc>
                          <a:spcPct val="100000"/>
                        </a:lnSpc>
                      </a:pPr>
                      <a:endParaRPr sz="900" dirty="0">
                        <a:latin typeface="Times New Roman"/>
                        <a:cs typeface="Times New Roman"/>
                      </a:endParaRPr>
                    </a:p>
                  </a:txBody>
                  <a:tcPr marL="0" marR="0" marT="0" marB="0"/>
                </a:tc>
                <a:tc>
                  <a:txBody>
                    <a:bodyPr/>
                    <a:lstStyle/>
                    <a:p>
                      <a:pPr>
                        <a:lnSpc>
                          <a:spcPct val="100000"/>
                        </a:lnSpc>
                      </a:pPr>
                      <a:endParaRPr sz="900" dirty="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dirty="0">
                        <a:latin typeface="Times New Roman"/>
                        <a:cs typeface="Times New Roman"/>
                      </a:endParaRPr>
                    </a:p>
                  </a:txBody>
                  <a:tcPr marL="0" marR="0" marT="0" marB="0"/>
                </a:tc>
                <a:extLst>
                  <a:ext uri="{0D108BD9-81ED-4DB2-BD59-A6C34878D82A}">
                    <a16:rowId xmlns:a16="http://schemas.microsoft.com/office/drawing/2014/main" val="10009"/>
                  </a:ext>
                </a:extLst>
              </a:tr>
            </a:tbl>
          </a:graphicData>
        </a:graphic>
      </p:graphicFrame>
      <p:sp>
        <p:nvSpPr>
          <p:cNvPr id="3" name="object 3"/>
          <p:cNvSpPr txBox="1">
            <a:spLocks noGrp="1"/>
          </p:cNvSpPr>
          <p:nvPr>
            <p:ph type="title"/>
          </p:nvPr>
        </p:nvSpPr>
        <p:spPr>
          <a:xfrm>
            <a:off x="791209" y="107950"/>
            <a:ext cx="4358640" cy="1061720"/>
          </a:xfrm>
          <a:prstGeom prst="rect">
            <a:avLst/>
          </a:prstGeom>
        </p:spPr>
        <p:txBody>
          <a:bodyPr vert="horz" wrap="square" lIns="0" tIns="12700" rIns="0" bIns="0" rtlCol="0">
            <a:spAutoFit/>
          </a:bodyPr>
          <a:lstStyle/>
          <a:p>
            <a:pPr marL="1169670">
              <a:lnSpc>
                <a:spcPct val="100000"/>
              </a:lnSpc>
              <a:spcBef>
                <a:spcPts val="100"/>
              </a:spcBef>
            </a:pPr>
            <a:r>
              <a:rPr sz="3200" b="1" spc="-130" dirty="0">
                <a:solidFill>
                  <a:srgbClr val="006FBF"/>
                </a:solidFill>
                <a:latin typeface="Arial"/>
                <a:cs typeface="Arial"/>
              </a:rPr>
              <a:t>Utility</a:t>
            </a:r>
            <a:r>
              <a:rPr sz="3200" b="1" spc="-35" dirty="0">
                <a:solidFill>
                  <a:srgbClr val="006FBF"/>
                </a:solidFill>
                <a:latin typeface="Arial"/>
                <a:cs typeface="Arial"/>
              </a:rPr>
              <a:t> </a:t>
            </a:r>
            <a:r>
              <a:rPr sz="3200" b="1" spc="-160" dirty="0">
                <a:solidFill>
                  <a:srgbClr val="006FBF"/>
                </a:solidFill>
                <a:latin typeface="Arial"/>
                <a:cs typeface="Arial"/>
              </a:rPr>
              <a:t>Tree</a:t>
            </a:r>
            <a:endParaRPr sz="3200">
              <a:latin typeface="Arial"/>
              <a:cs typeface="Arial"/>
            </a:endParaRPr>
          </a:p>
          <a:p>
            <a:pPr marL="1584960" marR="5080" indent="-1572260">
              <a:lnSpc>
                <a:spcPct val="100000"/>
              </a:lnSpc>
            </a:pPr>
            <a:r>
              <a:rPr sz="1800" spc="-10" dirty="0"/>
              <a:t>Understanding</a:t>
            </a:r>
            <a:r>
              <a:rPr sz="1800" spc="5" dirty="0"/>
              <a:t> </a:t>
            </a:r>
            <a:r>
              <a:rPr sz="1800" spc="-10" dirty="0"/>
              <a:t>business</a:t>
            </a:r>
            <a:r>
              <a:rPr sz="1800" spc="-5" dirty="0"/>
              <a:t> value </a:t>
            </a:r>
            <a:r>
              <a:rPr sz="1800" dirty="0"/>
              <a:t>&amp;</a:t>
            </a:r>
            <a:r>
              <a:rPr sz="1800" spc="-10" dirty="0"/>
              <a:t> </a:t>
            </a:r>
            <a:r>
              <a:rPr sz="1800" spc="-5" dirty="0"/>
              <a:t>Impact on </a:t>
            </a:r>
            <a:r>
              <a:rPr sz="1800" spc="-484" dirty="0"/>
              <a:t> </a:t>
            </a:r>
            <a:r>
              <a:rPr sz="1800" spc="-5" dirty="0"/>
              <a:t>architecture</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85795925"/>
              </p:ext>
            </p:extLst>
          </p:nvPr>
        </p:nvGraphicFramePr>
        <p:xfrm>
          <a:off x="299720" y="1442719"/>
          <a:ext cx="8458200" cy="4663437"/>
        </p:xfrm>
        <a:graphic>
          <a:graphicData uri="http://schemas.openxmlformats.org/drawingml/2006/table">
            <a:tbl>
              <a:tblPr firstRow="1" bandRow="1">
                <a:tableStyleId>{2D5ABB26-0587-4C30-8999-92F81FD0307C}</a:tableStyleId>
              </a:tblPr>
              <a:tblGrid>
                <a:gridCol w="1176020">
                  <a:extLst>
                    <a:ext uri="{9D8B030D-6E8A-4147-A177-3AD203B41FA5}">
                      <a16:colId xmlns:a16="http://schemas.microsoft.com/office/drawing/2014/main" val="20000"/>
                    </a:ext>
                  </a:extLst>
                </a:gridCol>
                <a:gridCol w="2854960">
                  <a:extLst>
                    <a:ext uri="{9D8B030D-6E8A-4147-A177-3AD203B41FA5}">
                      <a16:colId xmlns:a16="http://schemas.microsoft.com/office/drawing/2014/main" val="20001"/>
                    </a:ext>
                  </a:extLst>
                </a:gridCol>
                <a:gridCol w="4427220">
                  <a:extLst>
                    <a:ext uri="{9D8B030D-6E8A-4147-A177-3AD203B41FA5}">
                      <a16:colId xmlns:a16="http://schemas.microsoft.com/office/drawing/2014/main" val="20002"/>
                    </a:ext>
                  </a:extLst>
                </a:gridCol>
              </a:tblGrid>
              <a:tr h="228600">
                <a:tc>
                  <a:txBody>
                    <a:bodyPr/>
                    <a:lstStyle/>
                    <a:p>
                      <a:pPr marL="97155">
                        <a:lnSpc>
                          <a:spcPct val="100000"/>
                        </a:lnSpc>
                        <a:spcBef>
                          <a:spcPts val="80"/>
                        </a:spcBef>
                      </a:pPr>
                      <a:r>
                        <a:rPr sz="1100" b="1" spc="-5" dirty="0">
                          <a:solidFill>
                            <a:srgbClr val="FFFFFF"/>
                          </a:solidFill>
                          <a:latin typeface="Calibri"/>
                          <a:cs typeface="Calibri"/>
                        </a:rPr>
                        <a:t>Quality</a:t>
                      </a:r>
                      <a:r>
                        <a:rPr sz="1100" b="1" spc="-50" dirty="0">
                          <a:solidFill>
                            <a:srgbClr val="FFFFFF"/>
                          </a:solidFill>
                          <a:latin typeface="Calibri"/>
                          <a:cs typeface="Calibri"/>
                        </a:rPr>
                        <a:t> </a:t>
                      </a:r>
                      <a:r>
                        <a:rPr sz="1100" b="1" spc="-15" dirty="0">
                          <a:solidFill>
                            <a:srgbClr val="FFFFFF"/>
                          </a:solidFill>
                          <a:latin typeface="Calibri"/>
                          <a:cs typeface="Calibri"/>
                        </a:rPr>
                        <a:t>Attribute</a:t>
                      </a:r>
                      <a:endParaRPr sz="1100">
                        <a:latin typeface="Calibri"/>
                        <a:cs typeface="Calibri"/>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E80BC"/>
                    </a:solidFill>
                  </a:tcPr>
                </a:tc>
                <a:tc>
                  <a:txBody>
                    <a:bodyPr/>
                    <a:lstStyle/>
                    <a:p>
                      <a:pPr algn="ctr">
                        <a:lnSpc>
                          <a:spcPct val="100000"/>
                        </a:lnSpc>
                        <a:spcBef>
                          <a:spcPts val="80"/>
                        </a:spcBef>
                      </a:pPr>
                      <a:r>
                        <a:rPr sz="1100" b="1" spc="-5" dirty="0">
                          <a:solidFill>
                            <a:srgbClr val="FFFFFF"/>
                          </a:solidFill>
                          <a:latin typeface="Calibri"/>
                          <a:cs typeface="Calibri"/>
                        </a:rPr>
                        <a:t>Scenario</a:t>
                      </a:r>
                      <a:r>
                        <a:rPr sz="1100" b="1" spc="-40" dirty="0">
                          <a:solidFill>
                            <a:srgbClr val="FFFFFF"/>
                          </a:solidFill>
                          <a:latin typeface="Calibri"/>
                          <a:cs typeface="Calibri"/>
                        </a:rPr>
                        <a:t> </a:t>
                      </a:r>
                      <a:r>
                        <a:rPr sz="1100" b="1" dirty="0">
                          <a:solidFill>
                            <a:srgbClr val="FFFFFF"/>
                          </a:solidFill>
                          <a:latin typeface="Calibri"/>
                          <a:cs typeface="Calibri"/>
                        </a:rPr>
                        <a:t>(ASR)</a:t>
                      </a:r>
                      <a:endParaRPr sz="1100">
                        <a:latin typeface="Calibri"/>
                        <a:cs typeface="Calibri"/>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E80BC"/>
                    </a:solidFill>
                  </a:tcPr>
                </a:tc>
                <a:tc>
                  <a:txBody>
                    <a:bodyPr/>
                    <a:lstStyle/>
                    <a:p>
                      <a:pPr algn="ctr">
                        <a:lnSpc>
                          <a:spcPct val="100000"/>
                        </a:lnSpc>
                        <a:spcBef>
                          <a:spcPts val="80"/>
                        </a:spcBef>
                      </a:pPr>
                      <a:r>
                        <a:rPr sz="1100" b="1" spc="-20" dirty="0">
                          <a:solidFill>
                            <a:srgbClr val="FFFFFF"/>
                          </a:solidFill>
                          <a:latin typeface="Calibri"/>
                          <a:cs typeface="Calibri"/>
                        </a:rPr>
                        <a:t>Tactics</a:t>
                      </a:r>
                      <a:endParaRPr sz="1100" dirty="0">
                        <a:latin typeface="Calibri"/>
                        <a:cs typeface="Calibri"/>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E80BC"/>
                    </a:solidFill>
                  </a:tcPr>
                </a:tc>
                <a:extLst>
                  <a:ext uri="{0D108BD9-81ED-4DB2-BD59-A6C34878D82A}">
                    <a16:rowId xmlns:a16="http://schemas.microsoft.com/office/drawing/2014/main" val="10000"/>
                  </a:ext>
                </a:extLst>
              </a:tr>
              <a:tr h="391160">
                <a:tc rowSpan="13">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20"/>
                        </a:spcBef>
                      </a:pPr>
                      <a:endParaRPr sz="1250">
                        <a:latin typeface="Times New Roman"/>
                        <a:cs typeface="Times New Roman"/>
                      </a:endParaRPr>
                    </a:p>
                    <a:p>
                      <a:pPr marL="358140">
                        <a:lnSpc>
                          <a:spcPct val="100000"/>
                        </a:lnSpc>
                      </a:pPr>
                      <a:r>
                        <a:rPr sz="1100" spc="-5" dirty="0">
                          <a:latin typeface="Calibri"/>
                          <a:cs typeface="Calibri"/>
                        </a:rPr>
                        <a:t>Security</a:t>
                      </a:r>
                      <a:endParaRPr sz="11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6">
                  <a:txBody>
                    <a:bodyPr/>
                    <a:lstStyle/>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pPr>
                      <a:endParaRPr sz="1100">
                        <a:latin typeface="Times New Roman"/>
                        <a:cs typeface="Times New Roman"/>
                      </a:endParaRPr>
                    </a:p>
                    <a:p>
                      <a:pPr>
                        <a:lnSpc>
                          <a:spcPct val="100000"/>
                        </a:lnSpc>
                        <a:spcBef>
                          <a:spcPts val="35"/>
                        </a:spcBef>
                      </a:pPr>
                      <a:endParaRPr sz="1000">
                        <a:latin typeface="Times New Roman"/>
                        <a:cs typeface="Times New Roman"/>
                      </a:endParaRPr>
                    </a:p>
                    <a:p>
                      <a:pPr marL="50800" marR="45085" algn="just">
                        <a:lnSpc>
                          <a:spcPct val="83700"/>
                        </a:lnSpc>
                      </a:pPr>
                      <a:r>
                        <a:rPr sz="1100" dirty="0">
                          <a:latin typeface="Calibri"/>
                          <a:cs typeface="Calibri"/>
                        </a:rPr>
                        <a:t>The</a:t>
                      </a:r>
                      <a:r>
                        <a:rPr sz="1100" spc="5" dirty="0">
                          <a:latin typeface="Calibri"/>
                          <a:cs typeface="Calibri"/>
                        </a:rPr>
                        <a:t> </a:t>
                      </a:r>
                      <a:r>
                        <a:rPr sz="1100" spc="-5" dirty="0">
                          <a:latin typeface="Calibri"/>
                          <a:cs typeface="Calibri"/>
                        </a:rPr>
                        <a:t>customer</a:t>
                      </a:r>
                      <a:r>
                        <a:rPr sz="1100" dirty="0">
                          <a:latin typeface="Calibri"/>
                          <a:cs typeface="Calibri"/>
                        </a:rPr>
                        <a:t> </a:t>
                      </a:r>
                      <a:r>
                        <a:rPr sz="1100" spc="-10" dirty="0">
                          <a:latin typeface="Calibri"/>
                          <a:cs typeface="Calibri"/>
                        </a:rPr>
                        <a:t>data</a:t>
                      </a:r>
                      <a:r>
                        <a:rPr sz="1100" spc="-5" dirty="0">
                          <a:latin typeface="Calibri"/>
                          <a:cs typeface="Calibri"/>
                        </a:rPr>
                        <a:t> </a:t>
                      </a:r>
                      <a:r>
                        <a:rPr sz="1100" spc="-5" dirty="0">
                          <a:solidFill>
                            <a:srgbClr val="0000FF"/>
                          </a:solidFill>
                          <a:latin typeface="Calibri"/>
                          <a:cs typeface="Calibri"/>
                        </a:rPr>
                        <a:t>should</a:t>
                      </a:r>
                      <a:r>
                        <a:rPr sz="1100" dirty="0">
                          <a:solidFill>
                            <a:srgbClr val="0000FF"/>
                          </a:solidFill>
                          <a:latin typeface="Calibri"/>
                          <a:cs typeface="Calibri"/>
                        </a:rPr>
                        <a:t> not</a:t>
                      </a:r>
                      <a:r>
                        <a:rPr sz="1100" spc="5" dirty="0">
                          <a:solidFill>
                            <a:srgbClr val="0000FF"/>
                          </a:solidFill>
                          <a:latin typeface="Calibri"/>
                          <a:cs typeface="Calibri"/>
                        </a:rPr>
                        <a:t> </a:t>
                      </a:r>
                      <a:r>
                        <a:rPr sz="1100" dirty="0">
                          <a:solidFill>
                            <a:srgbClr val="0000FF"/>
                          </a:solidFill>
                          <a:latin typeface="Calibri"/>
                          <a:cs typeface="Calibri"/>
                        </a:rPr>
                        <a:t>be</a:t>
                      </a:r>
                      <a:r>
                        <a:rPr sz="1100" spc="5" dirty="0">
                          <a:solidFill>
                            <a:srgbClr val="0000FF"/>
                          </a:solidFill>
                          <a:latin typeface="Calibri"/>
                          <a:cs typeface="Calibri"/>
                        </a:rPr>
                        <a:t> </a:t>
                      </a:r>
                      <a:r>
                        <a:rPr sz="1100" spc="-5" dirty="0">
                          <a:solidFill>
                            <a:srgbClr val="0000FF"/>
                          </a:solidFill>
                          <a:latin typeface="Calibri"/>
                          <a:cs typeface="Calibri"/>
                        </a:rPr>
                        <a:t>lost</a:t>
                      </a:r>
                      <a:r>
                        <a:rPr sz="1100" dirty="0">
                          <a:solidFill>
                            <a:srgbClr val="0000FF"/>
                          </a:solidFill>
                          <a:latin typeface="Calibri"/>
                          <a:cs typeface="Calibri"/>
                        </a:rPr>
                        <a:t> or </a:t>
                      </a:r>
                      <a:r>
                        <a:rPr sz="1100" spc="5" dirty="0">
                          <a:solidFill>
                            <a:srgbClr val="0000FF"/>
                          </a:solidFill>
                          <a:latin typeface="Calibri"/>
                          <a:cs typeface="Calibri"/>
                        </a:rPr>
                        <a:t> </a:t>
                      </a:r>
                      <a:r>
                        <a:rPr sz="1100" spc="-5" dirty="0">
                          <a:solidFill>
                            <a:srgbClr val="0000FF"/>
                          </a:solidFill>
                          <a:latin typeface="Calibri"/>
                          <a:cs typeface="Calibri"/>
                        </a:rPr>
                        <a:t>tampered</a:t>
                      </a:r>
                      <a:r>
                        <a:rPr sz="1100" dirty="0">
                          <a:solidFill>
                            <a:srgbClr val="0000FF"/>
                          </a:solidFill>
                          <a:latin typeface="Calibri"/>
                          <a:cs typeface="Calibri"/>
                        </a:rPr>
                        <a:t> </a:t>
                      </a:r>
                      <a:r>
                        <a:rPr sz="1100" dirty="0">
                          <a:latin typeface="Calibri"/>
                          <a:cs typeface="Calibri"/>
                        </a:rPr>
                        <a:t>with</a:t>
                      </a:r>
                      <a:r>
                        <a:rPr sz="1100" spc="5" dirty="0">
                          <a:latin typeface="Calibri"/>
                          <a:cs typeface="Calibri"/>
                        </a:rPr>
                        <a:t> </a:t>
                      </a:r>
                      <a:r>
                        <a:rPr sz="1100" spc="-5" dirty="0">
                          <a:latin typeface="Calibri"/>
                          <a:cs typeface="Calibri"/>
                        </a:rPr>
                        <a:t>by</a:t>
                      </a:r>
                      <a:r>
                        <a:rPr sz="1100" dirty="0">
                          <a:latin typeface="Calibri"/>
                          <a:cs typeface="Calibri"/>
                        </a:rPr>
                        <a:t> </a:t>
                      </a:r>
                      <a:r>
                        <a:rPr sz="1100" spc="-5" dirty="0">
                          <a:latin typeface="Calibri"/>
                          <a:cs typeface="Calibri"/>
                        </a:rPr>
                        <a:t>unauthorized</a:t>
                      </a:r>
                      <a:r>
                        <a:rPr sz="1100" dirty="0">
                          <a:latin typeface="Calibri"/>
                          <a:cs typeface="Calibri"/>
                        </a:rPr>
                        <a:t> people, </a:t>
                      </a:r>
                      <a:r>
                        <a:rPr sz="1100" spc="5" dirty="0">
                          <a:latin typeface="Calibri"/>
                          <a:cs typeface="Calibri"/>
                        </a:rPr>
                        <a:t> </a:t>
                      </a:r>
                      <a:r>
                        <a:rPr sz="1100" spc="-5" dirty="0">
                          <a:latin typeface="Calibri"/>
                          <a:cs typeface="Calibri"/>
                        </a:rPr>
                        <a:t>including those</a:t>
                      </a:r>
                      <a:r>
                        <a:rPr sz="1100" spc="5" dirty="0">
                          <a:latin typeface="Calibri"/>
                          <a:cs typeface="Calibri"/>
                        </a:rPr>
                        <a:t> </a:t>
                      </a:r>
                      <a:r>
                        <a:rPr sz="1100" spc="-5" dirty="0">
                          <a:latin typeface="Calibri"/>
                          <a:cs typeface="Calibri"/>
                        </a:rPr>
                        <a:t>working</a:t>
                      </a:r>
                      <a:r>
                        <a:rPr sz="1100" dirty="0">
                          <a:latin typeface="Calibri"/>
                          <a:cs typeface="Calibri"/>
                        </a:rPr>
                        <a:t> </a:t>
                      </a:r>
                      <a:r>
                        <a:rPr sz="1100" spc="-5" dirty="0">
                          <a:latin typeface="Calibri"/>
                          <a:cs typeface="Calibri"/>
                        </a:rPr>
                        <a:t>in </a:t>
                      </a:r>
                      <a:r>
                        <a:rPr sz="1100" dirty="0">
                          <a:latin typeface="Calibri"/>
                          <a:cs typeface="Calibri"/>
                        </a:rPr>
                        <a:t>the </a:t>
                      </a:r>
                      <a:r>
                        <a:rPr sz="1100" spc="-5" dirty="0">
                          <a:latin typeface="Calibri"/>
                          <a:cs typeface="Calibri"/>
                        </a:rPr>
                        <a:t>company </a:t>
                      </a:r>
                      <a:r>
                        <a:rPr sz="1100" dirty="0">
                          <a:latin typeface="Calibri"/>
                          <a:cs typeface="Calibri"/>
                        </a:rPr>
                        <a:t>(1)</a:t>
                      </a:r>
                      <a:endParaRPr sz="110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marR="191770">
                        <a:lnSpc>
                          <a:spcPts val="1100"/>
                        </a:lnSpc>
                        <a:spcBef>
                          <a:spcPts val="390"/>
                        </a:spcBef>
                      </a:pPr>
                      <a:r>
                        <a:rPr sz="1100" spc="-5" dirty="0">
                          <a:solidFill>
                            <a:srgbClr val="0000FF"/>
                          </a:solidFill>
                          <a:latin typeface="Calibri"/>
                          <a:cs typeface="Calibri"/>
                        </a:rPr>
                        <a:t>No</a:t>
                      </a:r>
                      <a:r>
                        <a:rPr sz="1100" spc="5" dirty="0">
                          <a:solidFill>
                            <a:srgbClr val="0000FF"/>
                          </a:solidFill>
                          <a:latin typeface="Calibri"/>
                          <a:cs typeface="Calibri"/>
                        </a:rPr>
                        <a:t> </a:t>
                      </a:r>
                      <a:r>
                        <a:rPr sz="1100" spc="-5" dirty="0">
                          <a:solidFill>
                            <a:srgbClr val="0000FF"/>
                          </a:solidFill>
                          <a:latin typeface="Calibri"/>
                          <a:cs typeface="Calibri"/>
                        </a:rPr>
                        <a:t>direct</a:t>
                      </a:r>
                      <a:r>
                        <a:rPr sz="1100" spc="5" dirty="0">
                          <a:solidFill>
                            <a:srgbClr val="0000FF"/>
                          </a:solidFill>
                          <a:latin typeface="Calibri"/>
                          <a:cs typeface="Calibri"/>
                        </a:rPr>
                        <a:t> </a:t>
                      </a:r>
                      <a:r>
                        <a:rPr sz="1100" spc="-5" dirty="0">
                          <a:solidFill>
                            <a:srgbClr val="0000FF"/>
                          </a:solidFill>
                          <a:latin typeface="Calibri"/>
                          <a:cs typeface="Calibri"/>
                        </a:rPr>
                        <a:t>access</a:t>
                      </a:r>
                      <a:r>
                        <a:rPr sz="1100" spc="20" dirty="0">
                          <a:solidFill>
                            <a:srgbClr val="0000FF"/>
                          </a:solidFill>
                          <a:latin typeface="Calibri"/>
                          <a:cs typeface="Calibri"/>
                        </a:rPr>
                        <a:t> </a:t>
                      </a:r>
                      <a:r>
                        <a:rPr sz="1100" spc="-5" dirty="0">
                          <a:latin typeface="Calibri"/>
                          <a:cs typeface="Calibri"/>
                        </a:rPr>
                        <a:t>database</a:t>
                      </a:r>
                      <a:r>
                        <a:rPr sz="1100" spc="5" dirty="0">
                          <a:latin typeface="Calibri"/>
                          <a:cs typeface="Calibri"/>
                        </a:rPr>
                        <a:t> </a:t>
                      </a:r>
                      <a:r>
                        <a:rPr sz="1100" dirty="0">
                          <a:latin typeface="Calibri"/>
                          <a:cs typeface="Calibri"/>
                        </a:rPr>
                        <a:t>by</a:t>
                      </a:r>
                      <a:r>
                        <a:rPr sz="1100" spc="15" dirty="0">
                          <a:latin typeface="Calibri"/>
                          <a:cs typeface="Calibri"/>
                        </a:rPr>
                        <a:t> </a:t>
                      </a:r>
                      <a:r>
                        <a:rPr sz="1100" spc="-10" dirty="0">
                          <a:latin typeface="Calibri"/>
                          <a:cs typeface="Calibri"/>
                        </a:rPr>
                        <a:t>any</a:t>
                      </a:r>
                      <a:r>
                        <a:rPr sz="1100" dirty="0">
                          <a:latin typeface="Calibri"/>
                          <a:cs typeface="Calibri"/>
                        </a:rPr>
                        <a:t> </a:t>
                      </a:r>
                      <a:r>
                        <a:rPr sz="1100" spc="-20" dirty="0">
                          <a:latin typeface="Calibri"/>
                          <a:cs typeface="Calibri"/>
                        </a:rPr>
                        <a:t>user,</a:t>
                      </a:r>
                      <a:r>
                        <a:rPr sz="1100" spc="5" dirty="0">
                          <a:latin typeface="Calibri"/>
                          <a:cs typeface="Calibri"/>
                        </a:rPr>
                        <a:t> </a:t>
                      </a:r>
                      <a:r>
                        <a:rPr sz="1100" spc="-5" dirty="0">
                          <a:latin typeface="Calibri"/>
                          <a:cs typeface="Calibri"/>
                        </a:rPr>
                        <a:t>all</a:t>
                      </a:r>
                      <a:r>
                        <a:rPr sz="1100" dirty="0">
                          <a:latin typeface="Calibri"/>
                          <a:cs typeface="Calibri"/>
                        </a:rPr>
                        <a:t> </a:t>
                      </a:r>
                      <a:r>
                        <a:rPr sz="1100" spc="-10" dirty="0">
                          <a:latin typeface="Calibri"/>
                          <a:cs typeface="Calibri"/>
                        </a:rPr>
                        <a:t>system</a:t>
                      </a:r>
                      <a:r>
                        <a:rPr sz="1100" spc="5" dirty="0">
                          <a:latin typeface="Calibri"/>
                          <a:cs typeface="Calibri"/>
                        </a:rPr>
                        <a:t> </a:t>
                      </a:r>
                      <a:r>
                        <a:rPr sz="1100" spc="-5" dirty="0">
                          <a:latin typeface="Calibri"/>
                          <a:cs typeface="Calibri"/>
                        </a:rPr>
                        <a:t>user</a:t>
                      </a:r>
                      <a:r>
                        <a:rPr sz="1100" spc="5" dirty="0">
                          <a:latin typeface="Calibri"/>
                          <a:cs typeface="Calibri"/>
                        </a:rPr>
                        <a:t> </a:t>
                      </a:r>
                      <a:r>
                        <a:rPr sz="1100" spc="-10" dirty="0">
                          <a:latin typeface="Calibri"/>
                          <a:cs typeface="Calibri"/>
                        </a:rPr>
                        <a:t>can</a:t>
                      </a:r>
                      <a:r>
                        <a:rPr sz="1100" spc="5" dirty="0">
                          <a:latin typeface="Calibri"/>
                          <a:cs typeface="Calibri"/>
                        </a:rPr>
                        <a:t> </a:t>
                      </a:r>
                      <a:r>
                        <a:rPr sz="1100" spc="-5" dirty="0">
                          <a:latin typeface="Calibri"/>
                          <a:cs typeface="Calibri"/>
                        </a:rPr>
                        <a:t>access</a:t>
                      </a:r>
                      <a:r>
                        <a:rPr sz="1100" dirty="0">
                          <a:latin typeface="Calibri"/>
                          <a:cs typeface="Calibri"/>
                        </a:rPr>
                        <a:t> </a:t>
                      </a:r>
                      <a:r>
                        <a:rPr sz="1100" spc="-10" dirty="0">
                          <a:latin typeface="Calibri"/>
                          <a:cs typeface="Calibri"/>
                        </a:rPr>
                        <a:t>backend </a:t>
                      </a:r>
                      <a:r>
                        <a:rPr sz="1100" spc="-235" dirty="0">
                          <a:latin typeface="Calibri"/>
                          <a:cs typeface="Calibri"/>
                        </a:rPr>
                        <a:t> </a:t>
                      </a:r>
                      <a:r>
                        <a:rPr sz="1100" spc="-10" dirty="0">
                          <a:latin typeface="Calibri"/>
                          <a:cs typeface="Calibri"/>
                        </a:rPr>
                        <a:t>data</a:t>
                      </a:r>
                      <a:r>
                        <a:rPr sz="1100" dirty="0">
                          <a:latin typeface="Calibri"/>
                          <a:cs typeface="Calibri"/>
                        </a:rPr>
                        <a:t> </a:t>
                      </a:r>
                      <a:r>
                        <a:rPr sz="1100" spc="-5" dirty="0">
                          <a:latin typeface="Calibri"/>
                          <a:cs typeface="Calibri"/>
                        </a:rPr>
                        <a:t>through</a:t>
                      </a:r>
                      <a:r>
                        <a:rPr sz="1100" dirty="0">
                          <a:latin typeface="Calibri"/>
                          <a:cs typeface="Calibri"/>
                        </a:rPr>
                        <a:t> </a:t>
                      </a:r>
                      <a:r>
                        <a:rPr sz="1100" spc="-10" dirty="0">
                          <a:latin typeface="Calibri"/>
                          <a:cs typeface="Calibri"/>
                        </a:rPr>
                        <a:t>system</a:t>
                      </a:r>
                      <a:r>
                        <a:rPr sz="1100" dirty="0">
                          <a:latin typeface="Calibri"/>
                          <a:cs typeface="Calibri"/>
                        </a:rPr>
                        <a:t> </a:t>
                      </a:r>
                      <a:r>
                        <a:rPr sz="1100" spc="-5" dirty="0">
                          <a:latin typeface="Calibri"/>
                          <a:cs typeface="Calibri"/>
                        </a:rPr>
                        <a:t>business process </a:t>
                      </a:r>
                      <a:r>
                        <a:rPr sz="1100" dirty="0">
                          <a:latin typeface="Calibri"/>
                          <a:cs typeface="Calibri"/>
                        </a:rPr>
                        <a:t>with </a:t>
                      </a:r>
                      <a:r>
                        <a:rPr sz="1100" spc="-5" dirty="0">
                          <a:latin typeface="Calibri"/>
                          <a:cs typeface="Calibri"/>
                        </a:rPr>
                        <a:t>respective</a:t>
                      </a:r>
                      <a:r>
                        <a:rPr sz="1100" spc="10" dirty="0">
                          <a:latin typeface="Calibri"/>
                          <a:cs typeface="Calibri"/>
                        </a:rPr>
                        <a:t> </a:t>
                      </a:r>
                      <a:r>
                        <a:rPr sz="1100" spc="-5" dirty="0">
                          <a:latin typeface="Calibri"/>
                          <a:cs typeface="Calibri"/>
                        </a:rPr>
                        <a:t>access rights.</a:t>
                      </a:r>
                      <a:endParaRPr sz="1100" dirty="0">
                        <a:latin typeface="Calibri"/>
                        <a:cs typeface="Calibri"/>
                      </a:endParaRPr>
                    </a:p>
                  </a:txBody>
                  <a:tcPr marL="0" marR="0" marT="495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2860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a:lnSpc>
                          <a:spcPct val="100000"/>
                        </a:lnSpc>
                        <a:spcBef>
                          <a:spcPts val="80"/>
                        </a:spcBef>
                      </a:pPr>
                      <a:r>
                        <a:rPr sz="1100" spc="-15" dirty="0">
                          <a:latin typeface="Calibri"/>
                          <a:cs typeface="Calibri"/>
                        </a:rPr>
                        <a:t>Web</a:t>
                      </a:r>
                      <a:r>
                        <a:rPr sz="1100" dirty="0">
                          <a:latin typeface="Calibri"/>
                          <a:cs typeface="Calibri"/>
                        </a:rPr>
                        <a:t> Service</a:t>
                      </a:r>
                      <a:r>
                        <a:rPr sz="1100" spc="15" dirty="0">
                          <a:latin typeface="Calibri"/>
                          <a:cs typeface="Calibri"/>
                        </a:rPr>
                        <a:t> </a:t>
                      </a:r>
                      <a:r>
                        <a:rPr sz="1100" spc="-10" dirty="0">
                          <a:latin typeface="Calibri"/>
                          <a:cs typeface="Calibri"/>
                        </a:rPr>
                        <a:t>Interfaces</a:t>
                      </a:r>
                      <a:r>
                        <a:rPr sz="1100" spc="10" dirty="0">
                          <a:latin typeface="Calibri"/>
                          <a:cs typeface="Calibri"/>
                        </a:rPr>
                        <a:t> </a:t>
                      </a:r>
                      <a:r>
                        <a:rPr sz="1100" spc="-5" dirty="0">
                          <a:latin typeface="Calibri"/>
                          <a:cs typeface="Calibri"/>
                        </a:rPr>
                        <a:t>will</a:t>
                      </a:r>
                      <a:r>
                        <a:rPr sz="1100" spc="10" dirty="0">
                          <a:latin typeface="Calibri"/>
                          <a:cs typeface="Calibri"/>
                        </a:rPr>
                        <a:t> </a:t>
                      </a:r>
                      <a:r>
                        <a:rPr sz="1100" spc="-5" dirty="0">
                          <a:latin typeface="Calibri"/>
                          <a:cs typeface="Calibri"/>
                        </a:rPr>
                        <a:t>be</a:t>
                      </a:r>
                      <a:r>
                        <a:rPr sz="1100" spc="40" dirty="0">
                          <a:latin typeface="Calibri"/>
                          <a:cs typeface="Calibri"/>
                        </a:rPr>
                        <a:t> </a:t>
                      </a:r>
                      <a:r>
                        <a:rPr sz="1100" spc="-10" dirty="0">
                          <a:solidFill>
                            <a:srgbClr val="0000FF"/>
                          </a:solidFill>
                          <a:latin typeface="Calibri"/>
                          <a:cs typeface="Calibri"/>
                        </a:rPr>
                        <a:t>authenticated</a:t>
                      </a:r>
                      <a:r>
                        <a:rPr sz="1100" spc="10" dirty="0">
                          <a:solidFill>
                            <a:srgbClr val="0000FF"/>
                          </a:solidFill>
                          <a:latin typeface="Calibri"/>
                          <a:cs typeface="Calibri"/>
                        </a:rPr>
                        <a:t> </a:t>
                      </a:r>
                      <a:r>
                        <a:rPr sz="1100" spc="-5" dirty="0">
                          <a:latin typeface="Calibri"/>
                          <a:cs typeface="Calibri"/>
                        </a:rPr>
                        <a:t>with</a:t>
                      </a:r>
                      <a:r>
                        <a:rPr sz="1100" dirty="0">
                          <a:latin typeface="Calibri"/>
                          <a:cs typeface="Calibri"/>
                        </a:rPr>
                        <a:t> </a:t>
                      </a:r>
                      <a:r>
                        <a:rPr sz="1100" spc="-5" dirty="0">
                          <a:latin typeface="Calibri"/>
                          <a:cs typeface="Calibri"/>
                        </a:rPr>
                        <a:t>User/Password</a:t>
                      </a:r>
                      <a:endParaRPr sz="1100" dirty="0">
                        <a:latin typeface="Calibri"/>
                        <a:cs typeface="Calibri"/>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2860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a:lnSpc>
                          <a:spcPct val="100000"/>
                        </a:lnSpc>
                        <a:spcBef>
                          <a:spcPts val="80"/>
                        </a:spcBef>
                      </a:pPr>
                      <a:r>
                        <a:rPr sz="1100" spc="-5" dirty="0">
                          <a:latin typeface="Calibri"/>
                          <a:cs typeface="Calibri"/>
                        </a:rPr>
                        <a:t>Coding</a:t>
                      </a:r>
                      <a:r>
                        <a:rPr sz="1100" spc="5" dirty="0">
                          <a:latin typeface="Calibri"/>
                          <a:cs typeface="Calibri"/>
                        </a:rPr>
                        <a:t> </a:t>
                      </a:r>
                      <a:r>
                        <a:rPr sz="1100" spc="-5" dirty="0">
                          <a:latin typeface="Calibri"/>
                          <a:cs typeface="Calibri"/>
                        </a:rPr>
                        <a:t>security</a:t>
                      </a:r>
                      <a:r>
                        <a:rPr sz="1100" spc="15" dirty="0">
                          <a:latin typeface="Calibri"/>
                          <a:cs typeface="Calibri"/>
                        </a:rPr>
                        <a:t> </a:t>
                      </a:r>
                      <a:r>
                        <a:rPr sz="1100" spc="-5" dirty="0">
                          <a:latin typeface="Calibri"/>
                          <a:cs typeface="Calibri"/>
                        </a:rPr>
                        <a:t>includes</a:t>
                      </a:r>
                      <a:r>
                        <a:rPr sz="1100" spc="40" dirty="0">
                          <a:latin typeface="Calibri"/>
                          <a:cs typeface="Calibri"/>
                        </a:rPr>
                        <a:t> </a:t>
                      </a:r>
                      <a:r>
                        <a:rPr sz="1100" spc="-5" dirty="0">
                          <a:solidFill>
                            <a:srgbClr val="0000FF"/>
                          </a:solidFill>
                          <a:latin typeface="Calibri"/>
                          <a:cs typeface="Calibri"/>
                        </a:rPr>
                        <a:t>security</a:t>
                      </a:r>
                      <a:r>
                        <a:rPr sz="1100" spc="20" dirty="0">
                          <a:solidFill>
                            <a:srgbClr val="0000FF"/>
                          </a:solidFill>
                          <a:latin typeface="Calibri"/>
                          <a:cs typeface="Calibri"/>
                        </a:rPr>
                        <a:t> </a:t>
                      </a:r>
                      <a:r>
                        <a:rPr sz="1100" spc="-5" dirty="0">
                          <a:solidFill>
                            <a:srgbClr val="0000FF"/>
                          </a:solidFill>
                          <a:latin typeface="Calibri"/>
                          <a:cs typeface="Calibri"/>
                        </a:rPr>
                        <a:t>methods</a:t>
                      </a:r>
                      <a:r>
                        <a:rPr sz="1100" spc="25" dirty="0">
                          <a:solidFill>
                            <a:srgbClr val="0000FF"/>
                          </a:solidFill>
                          <a:latin typeface="Calibri"/>
                          <a:cs typeface="Calibri"/>
                        </a:rPr>
                        <a:t> </a:t>
                      </a:r>
                      <a:r>
                        <a:rPr sz="1100" spc="-5" dirty="0">
                          <a:latin typeface="Calibri"/>
                          <a:cs typeface="Calibri"/>
                        </a:rPr>
                        <a:t>during</a:t>
                      </a:r>
                      <a:r>
                        <a:rPr sz="1100" spc="10" dirty="0">
                          <a:latin typeface="Calibri"/>
                          <a:cs typeface="Calibri"/>
                        </a:rPr>
                        <a:t> </a:t>
                      </a:r>
                      <a:r>
                        <a:rPr sz="1100" spc="-10" dirty="0">
                          <a:latin typeface="Calibri"/>
                          <a:cs typeface="Calibri"/>
                        </a:rPr>
                        <a:t>programming</a:t>
                      </a:r>
                      <a:r>
                        <a:rPr sz="1100" spc="5" dirty="0">
                          <a:latin typeface="Calibri"/>
                          <a:cs typeface="Calibri"/>
                        </a:rPr>
                        <a:t> </a:t>
                      </a:r>
                      <a:r>
                        <a:rPr sz="1100" dirty="0">
                          <a:latin typeface="Calibri"/>
                          <a:cs typeface="Calibri"/>
                        </a:rPr>
                        <a:t>of</a:t>
                      </a:r>
                      <a:r>
                        <a:rPr sz="1100" spc="5" dirty="0">
                          <a:latin typeface="Calibri"/>
                          <a:cs typeface="Calibri"/>
                        </a:rPr>
                        <a:t> </a:t>
                      </a:r>
                      <a:r>
                        <a:rPr sz="1100" spc="-5" dirty="0">
                          <a:latin typeface="Calibri"/>
                          <a:cs typeface="Calibri"/>
                        </a:rPr>
                        <a:t>codes</a:t>
                      </a:r>
                      <a:endParaRPr sz="1100" dirty="0">
                        <a:latin typeface="Calibri"/>
                        <a:cs typeface="Calibri"/>
                      </a:endParaRPr>
                    </a:p>
                  </a:txBody>
                  <a:tcPr marL="0" marR="0" marT="101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9116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marR="75565">
                        <a:lnSpc>
                          <a:spcPts val="1110"/>
                        </a:lnSpc>
                        <a:spcBef>
                          <a:spcPts val="370"/>
                        </a:spcBef>
                      </a:pPr>
                      <a:r>
                        <a:rPr sz="1100" spc="-5" dirty="0">
                          <a:solidFill>
                            <a:srgbClr val="0000FF"/>
                          </a:solidFill>
                          <a:latin typeface="Calibri"/>
                          <a:cs typeface="Calibri"/>
                        </a:rPr>
                        <a:t>Access</a:t>
                      </a:r>
                      <a:r>
                        <a:rPr sz="1100" spc="5" dirty="0">
                          <a:solidFill>
                            <a:srgbClr val="0000FF"/>
                          </a:solidFill>
                          <a:latin typeface="Calibri"/>
                          <a:cs typeface="Calibri"/>
                        </a:rPr>
                        <a:t> </a:t>
                      </a:r>
                      <a:r>
                        <a:rPr sz="1100" spc="-5" dirty="0">
                          <a:solidFill>
                            <a:srgbClr val="0000FF"/>
                          </a:solidFill>
                          <a:latin typeface="Calibri"/>
                          <a:cs typeface="Calibri"/>
                        </a:rPr>
                        <a:t>security</a:t>
                      </a:r>
                      <a:r>
                        <a:rPr sz="1100" spc="30" dirty="0">
                          <a:solidFill>
                            <a:srgbClr val="0000FF"/>
                          </a:solidFill>
                          <a:latin typeface="Calibri"/>
                          <a:cs typeface="Calibri"/>
                        </a:rPr>
                        <a:t> </a:t>
                      </a:r>
                      <a:r>
                        <a:rPr sz="1100" spc="-5" dirty="0">
                          <a:latin typeface="Calibri"/>
                          <a:cs typeface="Calibri"/>
                        </a:rPr>
                        <a:t>includes</a:t>
                      </a:r>
                      <a:r>
                        <a:rPr sz="1100" spc="15" dirty="0">
                          <a:latin typeface="Calibri"/>
                          <a:cs typeface="Calibri"/>
                        </a:rPr>
                        <a:t> </a:t>
                      </a:r>
                      <a:r>
                        <a:rPr sz="1100" spc="-10" dirty="0">
                          <a:latin typeface="Calibri"/>
                          <a:cs typeface="Calibri"/>
                        </a:rPr>
                        <a:t>identification,</a:t>
                      </a:r>
                      <a:r>
                        <a:rPr sz="1100" spc="15" dirty="0">
                          <a:latin typeface="Calibri"/>
                          <a:cs typeface="Calibri"/>
                        </a:rPr>
                        <a:t> </a:t>
                      </a:r>
                      <a:r>
                        <a:rPr sz="1100" spc="-5" dirty="0">
                          <a:latin typeface="Calibri"/>
                          <a:cs typeface="Calibri"/>
                        </a:rPr>
                        <a:t>authentication,</a:t>
                      </a:r>
                      <a:r>
                        <a:rPr sz="1100" spc="10" dirty="0">
                          <a:latin typeface="Calibri"/>
                          <a:cs typeface="Calibri"/>
                        </a:rPr>
                        <a:t> </a:t>
                      </a:r>
                      <a:r>
                        <a:rPr sz="1100" spc="-5" dirty="0">
                          <a:latin typeface="Calibri"/>
                          <a:cs typeface="Calibri"/>
                        </a:rPr>
                        <a:t>authorization,</a:t>
                      </a:r>
                      <a:r>
                        <a:rPr sz="1100" spc="10" dirty="0">
                          <a:latin typeface="Calibri"/>
                          <a:cs typeface="Calibri"/>
                        </a:rPr>
                        <a:t> </a:t>
                      </a:r>
                      <a:r>
                        <a:rPr sz="1100" spc="-5" dirty="0">
                          <a:latin typeface="Calibri"/>
                          <a:cs typeface="Calibri"/>
                        </a:rPr>
                        <a:t>access </a:t>
                      </a:r>
                      <a:r>
                        <a:rPr sz="1100" spc="-229" dirty="0">
                          <a:latin typeface="Calibri"/>
                          <a:cs typeface="Calibri"/>
                        </a:rPr>
                        <a:t> </a:t>
                      </a:r>
                      <a:r>
                        <a:rPr sz="1100" spc="-5" dirty="0">
                          <a:latin typeface="Calibri"/>
                          <a:cs typeface="Calibri"/>
                        </a:rPr>
                        <a:t>control, session</a:t>
                      </a:r>
                      <a:r>
                        <a:rPr sz="1100" dirty="0">
                          <a:latin typeface="Calibri"/>
                          <a:cs typeface="Calibri"/>
                        </a:rPr>
                        <a:t> </a:t>
                      </a:r>
                      <a:r>
                        <a:rPr sz="1100" spc="-10" dirty="0">
                          <a:latin typeface="Calibri"/>
                          <a:cs typeface="Calibri"/>
                        </a:rPr>
                        <a:t>control</a:t>
                      </a:r>
                      <a:r>
                        <a:rPr sz="1100" spc="-5" dirty="0">
                          <a:latin typeface="Calibri"/>
                          <a:cs typeface="Calibri"/>
                        </a:rPr>
                        <a:t> etc.</a:t>
                      </a:r>
                      <a:endParaRPr sz="1100" dirty="0">
                        <a:latin typeface="Calibri"/>
                        <a:cs typeface="Calibri"/>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90525">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marR="86995">
                        <a:lnSpc>
                          <a:spcPts val="1100"/>
                        </a:lnSpc>
                        <a:spcBef>
                          <a:spcPts val="380"/>
                        </a:spcBef>
                      </a:pPr>
                      <a:r>
                        <a:rPr sz="1100" dirty="0">
                          <a:latin typeface="Calibri"/>
                          <a:cs typeface="Calibri"/>
                        </a:rPr>
                        <a:t>Block </a:t>
                      </a:r>
                      <a:r>
                        <a:rPr sz="1100" spc="-5" dirty="0">
                          <a:latin typeface="Calibri"/>
                          <a:cs typeface="Calibri"/>
                        </a:rPr>
                        <a:t>multi</a:t>
                      </a:r>
                      <a:r>
                        <a:rPr sz="1100" spc="5" dirty="0">
                          <a:latin typeface="Calibri"/>
                          <a:cs typeface="Calibri"/>
                        </a:rPr>
                        <a:t> </a:t>
                      </a:r>
                      <a:r>
                        <a:rPr sz="1100" spc="-5" dirty="0">
                          <a:latin typeface="Calibri"/>
                          <a:cs typeface="Calibri"/>
                        </a:rPr>
                        <a:t>session</a:t>
                      </a:r>
                      <a:r>
                        <a:rPr sz="1100" spc="10" dirty="0">
                          <a:latin typeface="Calibri"/>
                          <a:cs typeface="Calibri"/>
                        </a:rPr>
                        <a:t> </a:t>
                      </a:r>
                      <a:r>
                        <a:rPr sz="1100" spc="-5" dirty="0">
                          <a:latin typeface="Calibri"/>
                          <a:cs typeface="Calibri"/>
                        </a:rPr>
                        <a:t>login</a:t>
                      </a:r>
                      <a:r>
                        <a:rPr sz="1100" dirty="0">
                          <a:latin typeface="Calibri"/>
                          <a:cs typeface="Calibri"/>
                        </a:rPr>
                        <a:t> </a:t>
                      </a:r>
                      <a:r>
                        <a:rPr sz="1100" spc="-5" dirty="0">
                          <a:latin typeface="Calibri"/>
                          <a:cs typeface="Calibri"/>
                        </a:rPr>
                        <a:t>from</a:t>
                      </a:r>
                      <a:r>
                        <a:rPr sz="1100" spc="10" dirty="0">
                          <a:latin typeface="Calibri"/>
                          <a:cs typeface="Calibri"/>
                        </a:rPr>
                        <a:t> </a:t>
                      </a:r>
                      <a:r>
                        <a:rPr sz="1100" spc="-15" dirty="0">
                          <a:latin typeface="Calibri"/>
                          <a:cs typeface="Calibri"/>
                        </a:rPr>
                        <a:t>different</a:t>
                      </a:r>
                      <a:r>
                        <a:rPr sz="1100" spc="10" dirty="0">
                          <a:latin typeface="Calibri"/>
                          <a:cs typeface="Calibri"/>
                        </a:rPr>
                        <a:t> </a:t>
                      </a:r>
                      <a:r>
                        <a:rPr sz="1100" spc="-5" dirty="0">
                          <a:latin typeface="Calibri"/>
                          <a:cs typeface="Calibri"/>
                        </a:rPr>
                        <a:t>devices</a:t>
                      </a:r>
                      <a:r>
                        <a:rPr sz="1100" dirty="0">
                          <a:latin typeface="Calibri"/>
                          <a:cs typeface="Calibri"/>
                        </a:rPr>
                        <a:t> </a:t>
                      </a:r>
                      <a:r>
                        <a:rPr sz="1100" spc="-5" dirty="0">
                          <a:latin typeface="Calibri"/>
                          <a:cs typeface="Calibri"/>
                        </a:rPr>
                        <a:t>and</a:t>
                      </a:r>
                      <a:r>
                        <a:rPr sz="1100" spc="10" dirty="0">
                          <a:latin typeface="Calibri"/>
                          <a:cs typeface="Calibri"/>
                        </a:rPr>
                        <a:t> </a:t>
                      </a:r>
                      <a:r>
                        <a:rPr sz="1100" spc="-5" dirty="0">
                          <a:latin typeface="Calibri"/>
                          <a:cs typeface="Calibri"/>
                        </a:rPr>
                        <a:t>session</a:t>
                      </a:r>
                      <a:r>
                        <a:rPr sz="1100" spc="10" dirty="0">
                          <a:latin typeface="Calibri"/>
                          <a:cs typeface="Calibri"/>
                        </a:rPr>
                        <a:t> </a:t>
                      </a:r>
                      <a:r>
                        <a:rPr sz="1100" spc="-10" dirty="0">
                          <a:latin typeface="Calibri"/>
                          <a:cs typeface="Calibri"/>
                        </a:rPr>
                        <a:t>time</a:t>
                      </a:r>
                      <a:r>
                        <a:rPr sz="1100" spc="20" dirty="0">
                          <a:latin typeface="Calibri"/>
                          <a:cs typeface="Calibri"/>
                        </a:rPr>
                        <a:t> </a:t>
                      </a:r>
                      <a:r>
                        <a:rPr sz="1100" spc="-5" dirty="0">
                          <a:latin typeface="Calibri"/>
                          <a:cs typeface="Calibri"/>
                        </a:rPr>
                        <a:t>out</a:t>
                      </a:r>
                      <a:r>
                        <a:rPr sz="1100" spc="15" dirty="0">
                          <a:latin typeface="Calibri"/>
                          <a:cs typeface="Calibri"/>
                        </a:rPr>
                        <a:t> </a:t>
                      </a:r>
                      <a:r>
                        <a:rPr sz="1100" spc="-10" dirty="0">
                          <a:latin typeface="Calibri"/>
                          <a:cs typeface="Calibri"/>
                        </a:rPr>
                        <a:t>after</a:t>
                      </a:r>
                      <a:r>
                        <a:rPr sz="1100" spc="15" dirty="0">
                          <a:latin typeface="Calibri"/>
                          <a:cs typeface="Calibri"/>
                        </a:rPr>
                        <a:t> </a:t>
                      </a:r>
                      <a:r>
                        <a:rPr sz="1100" dirty="0">
                          <a:latin typeface="Calibri"/>
                          <a:cs typeface="Calibri"/>
                        </a:rPr>
                        <a:t>5 </a:t>
                      </a:r>
                      <a:r>
                        <a:rPr sz="1100" spc="-235" dirty="0">
                          <a:latin typeface="Calibri"/>
                          <a:cs typeface="Calibri"/>
                        </a:rPr>
                        <a:t> </a:t>
                      </a:r>
                      <a:r>
                        <a:rPr sz="1100" spc="-5" dirty="0">
                          <a:latin typeface="Calibri"/>
                          <a:cs typeface="Calibri"/>
                        </a:rPr>
                        <a:t>minute (default</a:t>
                      </a:r>
                      <a:r>
                        <a:rPr sz="1100" dirty="0">
                          <a:latin typeface="Calibri"/>
                          <a:cs typeface="Calibri"/>
                        </a:rPr>
                        <a:t> </a:t>
                      </a:r>
                      <a:r>
                        <a:rPr sz="1100" spc="-5" dirty="0">
                          <a:latin typeface="Calibri"/>
                          <a:cs typeface="Calibri"/>
                        </a:rPr>
                        <a:t>time)</a:t>
                      </a:r>
                      <a:r>
                        <a:rPr sz="1100" spc="5" dirty="0">
                          <a:latin typeface="Calibri"/>
                          <a:cs typeface="Calibri"/>
                        </a:rPr>
                        <a:t> </a:t>
                      </a:r>
                      <a:r>
                        <a:rPr sz="1100" spc="-10" dirty="0">
                          <a:latin typeface="Calibri"/>
                          <a:cs typeface="Calibri"/>
                        </a:rPr>
                        <a:t>for</a:t>
                      </a:r>
                      <a:r>
                        <a:rPr sz="1100" spc="-5" dirty="0">
                          <a:latin typeface="Calibri"/>
                          <a:cs typeface="Calibri"/>
                        </a:rPr>
                        <a:t> </a:t>
                      </a:r>
                      <a:r>
                        <a:rPr sz="1100" spc="-10" dirty="0">
                          <a:latin typeface="Calibri"/>
                          <a:cs typeface="Calibri"/>
                        </a:rPr>
                        <a:t>system</a:t>
                      </a:r>
                      <a:r>
                        <a:rPr sz="1100" dirty="0">
                          <a:latin typeface="Calibri"/>
                          <a:cs typeface="Calibri"/>
                        </a:rPr>
                        <a:t> </a:t>
                      </a:r>
                      <a:r>
                        <a:rPr sz="1100" spc="-25" dirty="0">
                          <a:latin typeface="Calibri"/>
                          <a:cs typeface="Calibri"/>
                        </a:rPr>
                        <a:t>user.</a:t>
                      </a:r>
                      <a:endParaRPr sz="1100" dirty="0">
                        <a:latin typeface="Calibri"/>
                        <a:cs typeface="Calibri"/>
                      </a:endParaRPr>
                    </a:p>
                  </a:txBody>
                  <a:tcPr marL="0" marR="0" marT="482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115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marR="323850">
                        <a:lnSpc>
                          <a:spcPts val="1270"/>
                        </a:lnSpc>
                        <a:spcBef>
                          <a:spcPts val="170"/>
                        </a:spcBef>
                      </a:pPr>
                      <a:r>
                        <a:rPr sz="1100" spc="-5" dirty="0">
                          <a:latin typeface="Calibri"/>
                          <a:cs typeface="Calibri"/>
                        </a:rPr>
                        <a:t>Store</a:t>
                      </a:r>
                      <a:r>
                        <a:rPr sz="1100" spc="5" dirty="0">
                          <a:latin typeface="Calibri"/>
                          <a:cs typeface="Calibri"/>
                        </a:rPr>
                        <a:t> </a:t>
                      </a:r>
                      <a:r>
                        <a:rPr sz="1100" spc="-10" dirty="0">
                          <a:latin typeface="Calibri"/>
                          <a:cs typeface="Calibri"/>
                        </a:rPr>
                        <a:t>data</a:t>
                      </a:r>
                      <a:r>
                        <a:rPr sz="1100" dirty="0">
                          <a:latin typeface="Calibri"/>
                          <a:cs typeface="Calibri"/>
                        </a:rPr>
                        <a:t> on</a:t>
                      </a:r>
                      <a:r>
                        <a:rPr sz="1100" spc="-5" dirty="0">
                          <a:latin typeface="Calibri"/>
                          <a:cs typeface="Calibri"/>
                        </a:rPr>
                        <a:t> </a:t>
                      </a:r>
                      <a:r>
                        <a:rPr sz="1100" dirty="0">
                          <a:latin typeface="Calibri"/>
                          <a:cs typeface="Calibri"/>
                        </a:rPr>
                        <a:t>a</a:t>
                      </a:r>
                      <a:r>
                        <a:rPr sz="1100" spc="10" dirty="0">
                          <a:latin typeface="Calibri"/>
                          <a:cs typeface="Calibri"/>
                        </a:rPr>
                        <a:t> </a:t>
                      </a:r>
                      <a:r>
                        <a:rPr sz="1100" spc="-10" dirty="0">
                          <a:solidFill>
                            <a:srgbClr val="0000FF"/>
                          </a:solidFill>
                          <a:latin typeface="Calibri"/>
                          <a:cs typeface="Calibri"/>
                        </a:rPr>
                        <a:t>separate</a:t>
                      </a:r>
                      <a:r>
                        <a:rPr sz="1100" dirty="0">
                          <a:solidFill>
                            <a:srgbClr val="0000FF"/>
                          </a:solidFill>
                          <a:latin typeface="Calibri"/>
                          <a:cs typeface="Calibri"/>
                        </a:rPr>
                        <a:t> </a:t>
                      </a:r>
                      <a:r>
                        <a:rPr sz="1100" spc="-5" dirty="0">
                          <a:solidFill>
                            <a:srgbClr val="0000FF"/>
                          </a:solidFill>
                          <a:latin typeface="Calibri"/>
                          <a:cs typeface="Calibri"/>
                        </a:rPr>
                        <a:t>database </a:t>
                      </a:r>
                      <a:r>
                        <a:rPr sz="1100" dirty="0">
                          <a:solidFill>
                            <a:srgbClr val="0000FF"/>
                          </a:solidFill>
                          <a:latin typeface="Calibri"/>
                          <a:cs typeface="Calibri"/>
                        </a:rPr>
                        <a:t>server</a:t>
                      </a:r>
                      <a:r>
                        <a:rPr sz="1100" spc="-5" dirty="0">
                          <a:solidFill>
                            <a:srgbClr val="0000FF"/>
                          </a:solidFill>
                          <a:latin typeface="Calibri"/>
                          <a:cs typeface="Calibri"/>
                        </a:rPr>
                        <a:t> cluster</a:t>
                      </a:r>
                      <a:r>
                        <a:rPr sz="1100" spc="25" dirty="0">
                          <a:solidFill>
                            <a:srgbClr val="0000FF"/>
                          </a:solidFill>
                          <a:latin typeface="Calibri"/>
                          <a:cs typeface="Calibri"/>
                        </a:rPr>
                        <a:t> </a:t>
                      </a:r>
                      <a:r>
                        <a:rPr sz="1100" spc="-5" dirty="0">
                          <a:latin typeface="Calibri"/>
                          <a:cs typeface="Calibri"/>
                        </a:rPr>
                        <a:t>and protect</a:t>
                      </a:r>
                      <a:r>
                        <a:rPr sz="1100" spc="5" dirty="0">
                          <a:latin typeface="Calibri"/>
                          <a:cs typeface="Calibri"/>
                        </a:rPr>
                        <a:t> </a:t>
                      </a:r>
                      <a:r>
                        <a:rPr sz="1100" dirty="0">
                          <a:latin typeface="Calibri"/>
                          <a:cs typeface="Calibri"/>
                        </a:rPr>
                        <a:t>the server </a:t>
                      </a:r>
                      <a:r>
                        <a:rPr sz="1100" spc="-235" dirty="0">
                          <a:latin typeface="Calibri"/>
                          <a:cs typeface="Calibri"/>
                        </a:rPr>
                        <a:t> </a:t>
                      </a:r>
                      <a:r>
                        <a:rPr sz="1100" spc="-5" dirty="0">
                          <a:latin typeface="Calibri"/>
                          <a:cs typeface="Calibri"/>
                        </a:rPr>
                        <a:t>using</a:t>
                      </a:r>
                      <a:r>
                        <a:rPr sz="1100" spc="5" dirty="0">
                          <a:latin typeface="Calibri"/>
                          <a:cs typeface="Calibri"/>
                        </a:rPr>
                        <a:t> </a:t>
                      </a:r>
                      <a:r>
                        <a:rPr sz="1100" spc="-5" dirty="0">
                          <a:latin typeface="Calibri"/>
                          <a:cs typeface="Calibri"/>
                        </a:rPr>
                        <a:t>an</a:t>
                      </a:r>
                      <a:r>
                        <a:rPr sz="1100" spc="10" dirty="0">
                          <a:latin typeface="Calibri"/>
                          <a:cs typeface="Calibri"/>
                        </a:rPr>
                        <a:t> </a:t>
                      </a:r>
                      <a:r>
                        <a:rPr sz="1100" spc="-5" dirty="0">
                          <a:latin typeface="Arial MT"/>
                          <a:cs typeface="Arial MT"/>
                        </a:rPr>
                        <a:t>appropriate</a:t>
                      </a:r>
                      <a:r>
                        <a:rPr sz="1100" spc="5" dirty="0">
                          <a:latin typeface="Arial MT"/>
                          <a:cs typeface="Arial MT"/>
                        </a:rPr>
                        <a:t> </a:t>
                      </a:r>
                      <a:r>
                        <a:rPr sz="1100" spc="-5" dirty="0">
                          <a:latin typeface="Arial MT"/>
                          <a:cs typeface="Arial MT"/>
                        </a:rPr>
                        <a:t>security</a:t>
                      </a:r>
                      <a:r>
                        <a:rPr sz="1100" spc="15" dirty="0">
                          <a:latin typeface="Arial MT"/>
                          <a:cs typeface="Arial MT"/>
                        </a:rPr>
                        <a:t> </a:t>
                      </a:r>
                      <a:r>
                        <a:rPr sz="1100" spc="-5" dirty="0">
                          <a:latin typeface="Arial MT"/>
                          <a:cs typeface="Arial MT"/>
                        </a:rPr>
                        <a:t>zones</a:t>
                      </a:r>
                      <a:r>
                        <a:rPr sz="1100" spc="5" dirty="0">
                          <a:latin typeface="Arial MT"/>
                          <a:cs typeface="Arial MT"/>
                        </a:rPr>
                        <a:t> </a:t>
                      </a:r>
                      <a:r>
                        <a:rPr sz="1100" spc="-5" dirty="0">
                          <a:latin typeface="Arial MT"/>
                          <a:cs typeface="Arial MT"/>
                        </a:rPr>
                        <a:t>using</a:t>
                      </a:r>
                      <a:r>
                        <a:rPr sz="1100" spc="5" dirty="0">
                          <a:latin typeface="Arial MT"/>
                          <a:cs typeface="Arial MT"/>
                        </a:rPr>
                        <a:t> </a:t>
                      </a:r>
                      <a:r>
                        <a:rPr sz="1100" spc="-5" dirty="0">
                          <a:latin typeface="Arial MT"/>
                          <a:cs typeface="Arial MT"/>
                        </a:rPr>
                        <a:t>firewall</a:t>
                      </a:r>
                      <a:r>
                        <a:rPr sz="1100" spc="5" dirty="0">
                          <a:latin typeface="Arial MT"/>
                          <a:cs typeface="Arial MT"/>
                        </a:rPr>
                        <a:t> </a:t>
                      </a:r>
                      <a:r>
                        <a:rPr sz="1100" spc="-5" dirty="0">
                          <a:latin typeface="Arial MT"/>
                          <a:cs typeface="Arial MT"/>
                        </a:rPr>
                        <a:t>technologies</a:t>
                      </a:r>
                      <a:endParaRPr sz="1100">
                        <a:latin typeface="Arial MT"/>
                        <a:cs typeface="Arial MT"/>
                      </a:endParaRPr>
                    </a:p>
                  </a:txBody>
                  <a:tcPr marL="0" marR="0" marT="215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553085">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0">
                        <a:lnSpc>
                          <a:spcPts val="1210"/>
                        </a:lnSpc>
                        <a:spcBef>
                          <a:spcPts val="254"/>
                        </a:spcBef>
                      </a:pPr>
                      <a:r>
                        <a:rPr sz="1100" spc="-5" dirty="0">
                          <a:latin typeface="Calibri"/>
                          <a:cs typeface="Calibri"/>
                        </a:rPr>
                        <a:t>Customer </a:t>
                      </a:r>
                      <a:r>
                        <a:rPr sz="1100" spc="-5" dirty="0">
                          <a:solidFill>
                            <a:srgbClr val="0000FF"/>
                          </a:solidFill>
                          <a:latin typeface="Calibri"/>
                          <a:cs typeface="Calibri"/>
                        </a:rPr>
                        <a:t>personal</a:t>
                      </a:r>
                      <a:r>
                        <a:rPr sz="1100" spc="-10" dirty="0">
                          <a:solidFill>
                            <a:srgbClr val="0000FF"/>
                          </a:solidFill>
                          <a:latin typeface="Calibri"/>
                          <a:cs typeface="Calibri"/>
                        </a:rPr>
                        <a:t> data</a:t>
                      </a:r>
                      <a:r>
                        <a:rPr sz="1100" spc="10" dirty="0">
                          <a:solidFill>
                            <a:srgbClr val="0000FF"/>
                          </a:solidFill>
                          <a:latin typeface="Calibri"/>
                          <a:cs typeface="Calibri"/>
                        </a:rPr>
                        <a:t> </a:t>
                      </a:r>
                      <a:r>
                        <a:rPr sz="1100" spc="-10" dirty="0">
                          <a:latin typeface="Calibri"/>
                          <a:cs typeface="Calibri"/>
                        </a:rPr>
                        <a:t>like</a:t>
                      </a:r>
                      <a:r>
                        <a:rPr sz="1100" spc="-5" dirty="0">
                          <a:latin typeface="Calibri"/>
                          <a:cs typeface="Calibri"/>
                        </a:rPr>
                        <a:t> email/password</a:t>
                      </a:r>
                      <a:r>
                        <a:rPr lang="en-US" sz="1100" spc="0" dirty="0">
                          <a:latin typeface="Calibri"/>
                          <a:cs typeface="Calibri"/>
                        </a:rPr>
                        <a:t>/VMs</a:t>
                      </a:r>
                      <a:r>
                        <a:rPr sz="1100" spc="-10" dirty="0">
                          <a:latin typeface="Calibri"/>
                          <a:cs typeface="Calibri"/>
                        </a:rPr>
                        <a:t> </a:t>
                      </a:r>
                      <a:r>
                        <a:rPr sz="1100" spc="-5" dirty="0">
                          <a:latin typeface="Calibri"/>
                          <a:cs typeface="Calibri"/>
                        </a:rPr>
                        <a:t>should </a:t>
                      </a:r>
                      <a:r>
                        <a:rPr sz="1100" dirty="0">
                          <a:latin typeface="Calibri"/>
                          <a:cs typeface="Calibri"/>
                        </a:rPr>
                        <a:t>be encrypted in </a:t>
                      </a:r>
                      <a:r>
                        <a:rPr sz="1100" spc="-5" dirty="0">
                          <a:latin typeface="Calibri"/>
                          <a:cs typeface="Calibri"/>
                        </a:rPr>
                        <a:t>database using </a:t>
                      </a:r>
                      <a:r>
                        <a:rPr sz="1100" spc="-235" dirty="0">
                          <a:latin typeface="Calibri"/>
                          <a:cs typeface="Calibri"/>
                        </a:rPr>
                        <a:t> </a:t>
                      </a:r>
                      <a:r>
                        <a:rPr sz="1100" spc="-10" dirty="0">
                          <a:latin typeface="Calibri"/>
                          <a:cs typeface="Calibri"/>
                        </a:rPr>
                        <a:t>standard</a:t>
                      </a:r>
                      <a:r>
                        <a:rPr sz="1100" spc="-5" dirty="0">
                          <a:latin typeface="Calibri"/>
                          <a:cs typeface="Calibri"/>
                        </a:rPr>
                        <a:t> algorithm(5)</a:t>
                      </a:r>
                      <a:endParaRPr sz="1100" dirty="0">
                        <a:latin typeface="Calibri"/>
                        <a:cs typeface="Calibri"/>
                      </a:endParaRPr>
                    </a:p>
                  </a:txBody>
                  <a:tcPr marL="0" marR="0" marT="3238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marR="377825" algn="just">
                        <a:lnSpc>
                          <a:spcPts val="1100"/>
                        </a:lnSpc>
                        <a:spcBef>
                          <a:spcPts val="475"/>
                        </a:spcBef>
                      </a:pPr>
                      <a:r>
                        <a:rPr sz="1100" dirty="0">
                          <a:solidFill>
                            <a:srgbClr val="0000FF"/>
                          </a:solidFill>
                          <a:latin typeface="Calibri"/>
                          <a:cs typeface="Calibri"/>
                        </a:rPr>
                        <a:t>Encrypt </a:t>
                      </a:r>
                      <a:r>
                        <a:rPr sz="1100" spc="-10" dirty="0">
                          <a:latin typeface="Calibri"/>
                          <a:cs typeface="Calibri"/>
                        </a:rPr>
                        <a:t>critical </a:t>
                      </a:r>
                      <a:r>
                        <a:rPr sz="1100" spc="-5" dirty="0">
                          <a:latin typeface="Calibri"/>
                          <a:cs typeface="Calibri"/>
                        </a:rPr>
                        <a:t>and personal </a:t>
                      </a:r>
                      <a:r>
                        <a:rPr sz="1100" spc="-10" dirty="0">
                          <a:latin typeface="Calibri"/>
                          <a:cs typeface="Calibri"/>
                        </a:rPr>
                        <a:t>data </a:t>
                      </a:r>
                      <a:r>
                        <a:rPr sz="1100" spc="-5" dirty="0">
                          <a:latin typeface="Calibri"/>
                          <a:cs typeface="Calibri"/>
                        </a:rPr>
                        <a:t>using </a:t>
                      </a:r>
                      <a:r>
                        <a:rPr sz="1100" spc="-10" dirty="0">
                          <a:latin typeface="Calibri"/>
                          <a:cs typeface="Calibri"/>
                        </a:rPr>
                        <a:t>standard </a:t>
                      </a:r>
                      <a:r>
                        <a:rPr sz="1100" spc="-5" dirty="0">
                          <a:latin typeface="Calibri"/>
                          <a:cs typeface="Calibri"/>
                        </a:rPr>
                        <a:t>protocol </a:t>
                      </a:r>
                      <a:r>
                        <a:rPr sz="1100" spc="-15" dirty="0">
                          <a:latin typeface="Calibri"/>
                          <a:cs typeface="Calibri"/>
                        </a:rPr>
                        <a:t>Like </a:t>
                      </a:r>
                      <a:r>
                        <a:rPr sz="1100" dirty="0">
                          <a:latin typeface="Calibri"/>
                          <a:cs typeface="Calibri"/>
                        </a:rPr>
                        <a:t>DB </a:t>
                      </a:r>
                      <a:r>
                        <a:rPr sz="1100" spc="-5" dirty="0">
                          <a:latin typeface="Calibri"/>
                          <a:cs typeface="Calibri"/>
                        </a:rPr>
                        <a:t>user </a:t>
                      </a:r>
                      <a:r>
                        <a:rPr sz="1100" dirty="0">
                          <a:latin typeface="Calibri"/>
                          <a:cs typeface="Calibri"/>
                        </a:rPr>
                        <a:t> </a:t>
                      </a:r>
                      <a:r>
                        <a:rPr sz="1100" spc="-5" dirty="0">
                          <a:latin typeface="Calibri"/>
                          <a:cs typeface="Calibri"/>
                        </a:rPr>
                        <a:t>Password </a:t>
                      </a:r>
                      <a:r>
                        <a:rPr sz="1100" dirty="0">
                          <a:latin typeface="Calibri"/>
                          <a:cs typeface="Calibri"/>
                        </a:rPr>
                        <a:t>will be encrypte</a:t>
                      </a:r>
                      <a:r>
                        <a:rPr lang="en-US" sz="1100" dirty="0">
                          <a:latin typeface="Calibri"/>
                          <a:cs typeface="Calibri"/>
                        </a:rPr>
                        <a:t>d </a:t>
                      </a:r>
                      <a:r>
                        <a:rPr lang="en-US" sz="1100" spc="-5" dirty="0">
                          <a:latin typeface="Calibri"/>
                          <a:cs typeface="Calibri"/>
                        </a:rPr>
                        <a:t>using TACACS+</a:t>
                      </a:r>
                      <a:r>
                        <a:rPr sz="1100" spc="-5" dirty="0">
                          <a:latin typeface="Calibri"/>
                          <a:cs typeface="Calibri"/>
                        </a:rPr>
                        <a:t>, sensitive </a:t>
                      </a:r>
                      <a:r>
                        <a:rPr sz="1100" spc="-10" dirty="0">
                          <a:latin typeface="Calibri"/>
                          <a:cs typeface="Calibri"/>
                        </a:rPr>
                        <a:t>data </a:t>
                      </a:r>
                      <a:r>
                        <a:rPr sz="1100" dirty="0">
                          <a:latin typeface="Calibri"/>
                          <a:cs typeface="Calibri"/>
                        </a:rPr>
                        <a:t>of </a:t>
                      </a:r>
                      <a:r>
                        <a:rPr sz="1100" spc="5" dirty="0">
                          <a:latin typeface="Calibri"/>
                          <a:cs typeface="Calibri"/>
                        </a:rPr>
                        <a:t> </a:t>
                      </a:r>
                      <a:r>
                        <a:rPr sz="1100" spc="-5" dirty="0">
                          <a:latin typeface="Calibri"/>
                          <a:cs typeface="Calibri"/>
                        </a:rPr>
                        <a:t>application</a:t>
                      </a:r>
                      <a:r>
                        <a:rPr sz="1100" spc="-10" dirty="0">
                          <a:latin typeface="Calibri"/>
                          <a:cs typeface="Calibri"/>
                        </a:rPr>
                        <a:t> like</a:t>
                      </a:r>
                      <a:r>
                        <a:rPr sz="1100" dirty="0">
                          <a:latin typeface="Calibri"/>
                          <a:cs typeface="Calibri"/>
                        </a:rPr>
                        <a:t> </a:t>
                      </a:r>
                      <a:r>
                        <a:rPr sz="1100" spc="-5" dirty="0">
                          <a:latin typeface="Calibri"/>
                          <a:cs typeface="Calibri"/>
                        </a:rPr>
                        <a:t>password</a:t>
                      </a:r>
                      <a:r>
                        <a:rPr sz="1100" dirty="0">
                          <a:latin typeface="Calibri"/>
                          <a:cs typeface="Calibri"/>
                        </a:rPr>
                        <a:t> </a:t>
                      </a:r>
                      <a:r>
                        <a:rPr sz="1100" spc="-10" dirty="0">
                          <a:latin typeface="Calibri"/>
                          <a:cs typeface="Calibri"/>
                        </a:rPr>
                        <a:t>AES</a:t>
                      </a:r>
                      <a:r>
                        <a:rPr sz="1100" dirty="0">
                          <a:latin typeface="Calibri"/>
                          <a:cs typeface="Calibri"/>
                        </a:rPr>
                        <a:t> 128</a:t>
                      </a:r>
                      <a:r>
                        <a:rPr sz="1100" spc="10" dirty="0">
                          <a:latin typeface="Calibri"/>
                          <a:cs typeface="Calibri"/>
                        </a:rPr>
                        <a:t> </a:t>
                      </a:r>
                      <a:r>
                        <a:rPr sz="1100" spc="-5" dirty="0">
                          <a:latin typeface="Calibri"/>
                          <a:cs typeface="Calibri"/>
                        </a:rPr>
                        <a:t>algorithm</a:t>
                      </a:r>
                      <a:r>
                        <a:rPr sz="1100" dirty="0">
                          <a:latin typeface="Calibri"/>
                          <a:cs typeface="Calibri"/>
                        </a:rPr>
                        <a:t> </a:t>
                      </a:r>
                      <a:r>
                        <a:rPr sz="1100" spc="-10" dirty="0">
                          <a:latin typeface="Calibri"/>
                          <a:cs typeface="Calibri"/>
                        </a:rPr>
                        <a:t>for</a:t>
                      </a:r>
                      <a:r>
                        <a:rPr sz="1100" spc="-5" dirty="0">
                          <a:latin typeface="Calibri"/>
                          <a:cs typeface="Calibri"/>
                        </a:rPr>
                        <a:t> encryption</a:t>
                      </a:r>
                      <a:endParaRPr sz="1100" dirty="0">
                        <a:latin typeface="Calibri"/>
                        <a:cs typeface="Calibri"/>
                      </a:endParaRPr>
                    </a:p>
                  </a:txBody>
                  <a:tcPr marL="0" marR="0" marT="603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9116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800" marR="330200">
                        <a:lnSpc>
                          <a:spcPts val="1100"/>
                        </a:lnSpc>
                        <a:spcBef>
                          <a:spcPts val="390"/>
                        </a:spcBef>
                      </a:pPr>
                      <a:r>
                        <a:rPr sz="1100" spc="-5" dirty="0">
                          <a:latin typeface="Calibri"/>
                          <a:cs typeface="Calibri"/>
                        </a:rPr>
                        <a:t>Manage</a:t>
                      </a:r>
                      <a:r>
                        <a:rPr sz="1100" spc="5" dirty="0">
                          <a:latin typeface="Calibri"/>
                          <a:cs typeface="Calibri"/>
                        </a:rPr>
                        <a:t> </a:t>
                      </a:r>
                      <a:r>
                        <a:rPr sz="1100" spc="-5" dirty="0">
                          <a:latin typeface="Calibri"/>
                          <a:cs typeface="Calibri"/>
                        </a:rPr>
                        <a:t>and</a:t>
                      </a:r>
                      <a:r>
                        <a:rPr sz="1100" dirty="0">
                          <a:latin typeface="Calibri"/>
                          <a:cs typeface="Calibri"/>
                        </a:rPr>
                        <a:t> </a:t>
                      </a:r>
                      <a:r>
                        <a:rPr sz="1100" spc="-5" dirty="0">
                          <a:solidFill>
                            <a:srgbClr val="0000FF"/>
                          </a:solidFill>
                          <a:latin typeface="Calibri"/>
                          <a:cs typeface="Calibri"/>
                        </a:rPr>
                        <a:t>audit</a:t>
                      </a:r>
                      <a:r>
                        <a:rPr sz="1100" dirty="0">
                          <a:solidFill>
                            <a:srgbClr val="0000FF"/>
                          </a:solidFill>
                          <a:latin typeface="Calibri"/>
                          <a:cs typeface="Calibri"/>
                        </a:rPr>
                        <a:t> </a:t>
                      </a:r>
                      <a:r>
                        <a:rPr sz="1100" spc="-5" dirty="0">
                          <a:solidFill>
                            <a:srgbClr val="0000FF"/>
                          </a:solidFill>
                          <a:latin typeface="Calibri"/>
                          <a:cs typeface="Calibri"/>
                        </a:rPr>
                        <a:t>all </a:t>
                      </a:r>
                      <a:r>
                        <a:rPr sz="1100" spc="-10" dirty="0">
                          <a:solidFill>
                            <a:srgbClr val="0000FF"/>
                          </a:solidFill>
                          <a:latin typeface="Calibri"/>
                          <a:cs typeface="Calibri"/>
                        </a:rPr>
                        <a:t>system</a:t>
                      </a:r>
                      <a:r>
                        <a:rPr sz="1100" spc="5" dirty="0">
                          <a:solidFill>
                            <a:srgbClr val="0000FF"/>
                          </a:solidFill>
                          <a:latin typeface="Calibri"/>
                          <a:cs typeface="Calibri"/>
                        </a:rPr>
                        <a:t> </a:t>
                      </a:r>
                      <a:r>
                        <a:rPr sz="1100" spc="-5" dirty="0">
                          <a:latin typeface="Calibri"/>
                          <a:cs typeface="Calibri"/>
                        </a:rPr>
                        <a:t>logs</a:t>
                      </a:r>
                      <a:r>
                        <a:rPr sz="1100" dirty="0">
                          <a:latin typeface="Calibri"/>
                          <a:cs typeface="Calibri"/>
                        </a:rPr>
                        <a:t> </a:t>
                      </a:r>
                      <a:r>
                        <a:rPr sz="1100" spc="-5" dirty="0">
                          <a:latin typeface="Calibri"/>
                          <a:cs typeface="Calibri"/>
                        </a:rPr>
                        <a:t>through</a:t>
                      </a:r>
                      <a:r>
                        <a:rPr sz="1100" dirty="0">
                          <a:latin typeface="Calibri"/>
                          <a:cs typeface="Calibri"/>
                        </a:rPr>
                        <a:t> a </a:t>
                      </a:r>
                      <a:r>
                        <a:rPr sz="1100" spc="-235" dirty="0">
                          <a:latin typeface="Calibri"/>
                          <a:cs typeface="Calibri"/>
                        </a:rPr>
                        <a:t> </a:t>
                      </a:r>
                      <a:r>
                        <a:rPr sz="1100" spc="-10" dirty="0">
                          <a:latin typeface="Calibri"/>
                          <a:cs typeface="Calibri"/>
                        </a:rPr>
                        <a:t>centralized</a:t>
                      </a:r>
                      <a:r>
                        <a:rPr sz="1100" spc="-15" dirty="0">
                          <a:latin typeface="Calibri"/>
                          <a:cs typeface="Calibri"/>
                        </a:rPr>
                        <a:t> </a:t>
                      </a:r>
                      <a:r>
                        <a:rPr sz="1100" dirty="0">
                          <a:latin typeface="Calibri"/>
                          <a:cs typeface="Calibri"/>
                        </a:rPr>
                        <a:t>log server</a:t>
                      </a:r>
                    </a:p>
                  </a:txBody>
                  <a:tcPr marL="0" marR="0" marT="4953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a:lnSpc>
                          <a:spcPct val="100000"/>
                        </a:lnSpc>
                        <a:spcBef>
                          <a:spcPts val="720"/>
                        </a:spcBef>
                      </a:pPr>
                      <a:r>
                        <a:rPr sz="1100" spc="-5" dirty="0">
                          <a:solidFill>
                            <a:srgbClr val="0000FF"/>
                          </a:solidFill>
                          <a:latin typeface="Calibri"/>
                          <a:cs typeface="Calibri"/>
                        </a:rPr>
                        <a:t>Develop</a:t>
                      </a:r>
                      <a:r>
                        <a:rPr sz="1100" spc="10" dirty="0">
                          <a:solidFill>
                            <a:srgbClr val="0000FF"/>
                          </a:solidFill>
                          <a:latin typeface="Calibri"/>
                          <a:cs typeface="Calibri"/>
                        </a:rPr>
                        <a:t> </a:t>
                      </a:r>
                      <a:r>
                        <a:rPr sz="1100" dirty="0">
                          <a:latin typeface="Calibri"/>
                          <a:cs typeface="Calibri"/>
                        </a:rPr>
                        <a:t>a</a:t>
                      </a:r>
                      <a:r>
                        <a:rPr sz="1100" spc="10" dirty="0">
                          <a:latin typeface="Calibri"/>
                          <a:cs typeface="Calibri"/>
                        </a:rPr>
                        <a:t> </a:t>
                      </a:r>
                      <a:r>
                        <a:rPr sz="1100" spc="-10" dirty="0">
                          <a:solidFill>
                            <a:srgbClr val="0000FF"/>
                          </a:solidFill>
                          <a:latin typeface="Calibri"/>
                          <a:cs typeface="Calibri"/>
                        </a:rPr>
                        <a:t>centralized</a:t>
                      </a:r>
                      <a:r>
                        <a:rPr sz="1100" spc="-5" dirty="0">
                          <a:solidFill>
                            <a:srgbClr val="0000FF"/>
                          </a:solidFill>
                          <a:latin typeface="Calibri"/>
                          <a:cs typeface="Calibri"/>
                        </a:rPr>
                        <a:t> </a:t>
                      </a:r>
                      <a:r>
                        <a:rPr sz="1100" dirty="0">
                          <a:solidFill>
                            <a:srgbClr val="0000FF"/>
                          </a:solidFill>
                          <a:latin typeface="Calibri"/>
                          <a:cs typeface="Calibri"/>
                        </a:rPr>
                        <a:t>log</a:t>
                      </a:r>
                      <a:r>
                        <a:rPr sz="1100" spc="20" dirty="0">
                          <a:solidFill>
                            <a:srgbClr val="0000FF"/>
                          </a:solidFill>
                          <a:latin typeface="Calibri"/>
                          <a:cs typeface="Calibri"/>
                        </a:rPr>
                        <a:t> </a:t>
                      </a:r>
                      <a:r>
                        <a:rPr sz="1100" spc="-5" dirty="0">
                          <a:latin typeface="Calibri"/>
                          <a:cs typeface="Calibri"/>
                        </a:rPr>
                        <a:t>monitoring</a:t>
                      </a:r>
                      <a:r>
                        <a:rPr sz="1100" spc="5" dirty="0">
                          <a:latin typeface="Calibri"/>
                          <a:cs typeface="Calibri"/>
                        </a:rPr>
                        <a:t> </a:t>
                      </a:r>
                      <a:r>
                        <a:rPr sz="1100" spc="-5" dirty="0">
                          <a:latin typeface="Calibri"/>
                          <a:cs typeface="Calibri"/>
                        </a:rPr>
                        <a:t>module</a:t>
                      </a:r>
                      <a:r>
                        <a:rPr sz="1100" spc="5" dirty="0">
                          <a:latin typeface="Calibri"/>
                          <a:cs typeface="Calibri"/>
                        </a:rPr>
                        <a:t> </a:t>
                      </a:r>
                      <a:r>
                        <a:rPr sz="1100" spc="-5" dirty="0">
                          <a:latin typeface="Calibri"/>
                          <a:cs typeface="Calibri"/>
                        </a:rPr>
                        <a:t>to</a:t>
                      </a:r>
                      <a:r>
                        <a:rPr sz="1100" spc="15" dirty="0">
                          <a:latin typeface="Calibri"/>
                          <a:cs typeface="Calibri"/>
                        </a:rPr>
                        <a:t> </a:t>
                      </a:r>
                      <a:r>
                        <a:rPr sz="1100" spc="-5" dirty="0">
                          <a:latin typeface="Calibri"/>
                          <a:cs typeface="Calibri"/>
                        </a:rPr>
                        <a:t>audit</a:t>
                      </a:r>
                      <a:r>
                        <a:rPr sz="1100" spc="5" dirty="0">
                          <a:latin typeface="Calibri"/>
                          <a:cs typeface="Calibri"/>
                        </a:rPr>
                        <a:t> </a:t>
                      </a:r>
                      <a:r>
                        <a:rPr sz="1100" dirty="0">
                          <a:latin typeface="Calibri"/>
                          <a:cs typeface="Calibri"/>
                        </a:rPr>
                        <a:t>the</a:t>
                      </a:r>
                      <a:r>
                        <a:rPr sz="1100" spc="5" dirty="0">
                          <a:latin typeface="Calibri"/>
                          <a:cs typeface="Calibri"/>
                        </a:rPr>
                        <a:t> </a:t>
                      </a:r>
                      <a:r>
                        <a:rPr sz="1100" spc="-10" dirty="0">
                          <a:latin typeface="Calibri"/>
                          <a:cs typeface="Calibri"/>
                        </a:rPr>
                        <a:t>system,</a:t>
                      </a:r>
                      <a:r>
                        <a:rPr sz="1100" spc="5" dirty="0">
                          <a:latin typeface="Calibri"/>
                          <a:cs typeface="Calibri"/>
                        </a:rPr>
                        <a:t> </a:t>
                      </a:r>
                      <a:r>
                        <a:rPr sz="1100" spc="-5" dirty="0">
                          <a:latin typeface="Calibri"/>
                          <a:cs typeface="Calibri"/>
                        </a:rPr>
                        <a:t>user</a:t>
                      </a:r>
                      <a:r>
                        <a:rPr sz="1100" spc="5" dirty="0">
                          <a:latin typeface="Calibri"/>
                          <a:cs typeface="Calibri"/>
                        </a:rPr>
                        <a:t> </a:t>
                      </a:r>
                      <a:r>
                        <a:rPr sz="1100" spc="-5" dirty="0">
                          <a:latin typeface="Calibri"/>
                          <a:cs typeface="Calibri"/>
                        </a:rPr>
                        <a:t>logs.</a:t>
                      </a:r>
                      <a:endParaRPr sz="1100" dirty="0">
                        <a:latin typeface="Calibri"/>
                        <a:cs typeface="Calibri"/>
                      </a:endParaRPr>
                    </a:p>
                  </a:txBody>
                  <a:tcPr marL="0" marR="0" marT="914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9116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rowSpan="5">
                  <a:txBody>
                    <a:bodyPr/>
                    <a:lstStyle/>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a:lnSpc>
                          <a:spcPct val="100000"/>
                        </a:lnSpc>
                      </a:pPr>
                      <a:endParaRPr sz="1100" dirty="0">
                        <a:latin typeface="Times New Roman"/>
                        <a:cs typeface="Times New Roman"/>
                      </a:endParaRPr>
                    </a:p>
                    <a:p>
                      <a:pPr marL="50800" marR="393065">
                        <a:lnSpc>
                          <a:spcPts val="1100"/>
                        </a:lnSpc>
                        <a:spcBef>
                          <a:spcPts val="835"/>
                        </a:spcBef>
                      </a:pPr>
                      <a:r>
                        <a:rPr sz="1100" spc="-5" dirty="0">
                          <a:solidFill>
                            <a:srgbClr val="0000FF"/>
                          </a:solidFill>
                          <a:latin typeface="Calibri"/>
                          <a:cs typeface="Calibri"/>
                        </a:rPr>
                        <a:t>Monitor</a:t>
                      </a:r>
                      <a:r>
                        <a:rPr sz="1100" spc="5" dirty="0">
                          <a:solidFill>
                            <a:srgbClr val="0000FF"/>
                          </a:solidFill>
                          <a:latin typeface="Calibri"/>
                          <a:cs typeface="Calibri"/>
                        </a:rPr>
                        <a:t> </a:t>
                      </a:r>
                      <a:r>
                        <a:rPr sz="1100" spc="-5" dirty="0">
                          <a:solidFill>
                            <a:srgbClr val="0000FF"/>
                          </a:solidFill>
                          <a:latin typeface="Calibri"/>
                          <a:cs typeface="Calibri"/>
                        </a:rPr>
                        <a:t>all</a:t>
                      </a:r>
                      <a:r>
                        <a:rPr sz="1100" dirty="0">
                          <a:solidFill>
                            <a:srgbClr val="0000FF"/>
                          </a:solidFill>
                          <a:latin typeface="Calibri"/>
                          <a:cs typeface="Calibri"/>
                        </a:rPr>
                        <a:t> </a:t>
                      </a:r>
                      <a:r>
                        <a:rPr sz="1100" spc="-10" dirty="0">
                          <a:solidFill>
                            <a:srgbClr val="0000FF"/>
                          </a:solidFill>
                          <a:latin typeface="Calibri"/>
                          <a:cs typeface="Calibri"/>
                        </a:rPr>
                        <a:t>systems</a:t>
                      </a:r>
                      <a:r>
                        <a:rPr sz="1100" spc="10" dirty="0">
                          <a:solidFill>
                            <a:srgbClr val="0000FF"/>
                          </a:solidFill>
                          <a:latin typeface="Calibri"/>
                          <a:cs typeface="Calibri"/>
                        </a:rPr>
                        <a:t> </a:t>
                      </a:r>
                      <a:r>
                        <a:rPr sz="1100" spc="-5" dirty="0">
                          <a:latin typeface="Calibri"/>
                          <a:cs typeface="Calibri"/>
                        </a:rPr>
                        <a:t>to</a:t>
                      </a:r>
                      <a:r>
                        <a:rPr sz="1100" spc="10" dirty="0">
                          <a:latin typeface="Calibri"/>
                          <a:cs typeface="Calibri"/>
                        </a:rPr>
                        <a:t> </a:t>
                      </a:r>
                      <a:r>
                        <a:rPr sz="1100" spc="-5" dirty="0">
                          <a:latin typeface="Calibri"/>
                          <a:cs typeface="Calibri"/>
                        </a:rPr>
                        <a:t>find</a:t>
                      </a:r>
                      <a:r>
                        <a:rPr sz="1100" spc="-10" dirty="0">
                          <a:latin typeface="Calibri"/>
                          <a:cs typeface="Calibri"/>
                        </a:rPr>
                        <a:t> exceptions</a:t>
                      </a:r>
                      <a:r>
                        <a:rPr sz="1100" dirty="0">
                          <a:latin typeface="Calibri"/>
                          <a:cs typeface="Calibri"/>
                        </a:rPr>
                        <a:t> and </a:t>
                      </a:r>
                      <a:r>
                        <a:rPr sz="1100" spc="-235" dirty="0">
                          <a:latin typeface="Calibri"/>
                          <a:cs typeface="Calibri"/>
                        </a:rPr>
                        <a:t> </a:t>
                      </a:r>
                      <a:r>
                        <a:rPr sz="1100" spc="-15" dirty="0">
                          <a:latin typeface="Calibri"/>
                          <a:cs typeface="Calibri"/>
                        </a:rPr>
                        <a:t>attacks.</a:t>
                      </a:r>
                      <a:endParaRPr sz="1100" dirty="0">
                        <a:latin typeface="Calibri"/>
                        <a:cs typeface="Calibri"/>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marR="203835">
                        <a:lnSpc>
                          <a:spcPts val="1110"/>
                        </a:lnSpc>
                        <a:spcBef>
                          <a:spcPts val="370"/>
                        </a:spcBef>
                      </a:pPr>
                      <a:r>
                        <a:rPr sz="1100" spc="-5" dirty="0">
                          <a:latin typeface="Calibri"/>
                          <a:cs typeface="Calibri"/>
                        </a:rPr>
                        <a:t>Communication</a:t>
                      </a:r>
                      <a:r>
                        <a:rPr sz="1100" dirty="0">
                          <a:latin typeface="Calibri"/>
                          <a:cs typeface="Calibri"/>
                        </a:rPr>
                        <a:t> </a:t>
                      </a:r>
                      <a:r>
                        <a:rPr sz="1100" spc="-5" dirty="0">
                          <a:latin typeface="Calibri"/>
                          <a:cs typeface="Calibri"/>
                        </a:rPr>
                        <a:t>security</a:t>
                      </a:r>
                      <a:r>
                        <a:rPr sz="1100" spc="5" dirty="0">
                          <a:latin typeface="Calibri"/>
                          <a:cs typeface="Calibri"/>
                        </a:rPr>
                        <a:t> </a:t>
                      </a:r>
                      <a:r>
                        <a:rPr sz="1100" dirty="0">
                          <a:latin typeface="Calibri"/>
                          <a:cs typeface="Calibri"/>
                        </a:rPr>
                        <a:t>is</a:t>
                      </a:r>
                      <a:r>
                        <a:rPr sz="1100" spc="-5" dirty="0">
                          <a:latin typeface="Calibri"/>
                          <a:cs typeface="Calibri"/>
                        </a:rPr>
                        <a:t> to</a:t>
                      </a:r>
                      <a:r>
                        <a:rPr sz="1100" spc="10" dirty="0">
                          <a:latin typeface="Calibri"/>
                          <a:cs typeface="Calibri"/>
                        </a:rPr>
                        <a:t> </a:t>
                      </a:r>
                      <a:r>
                        <a:rPr sz="1100" spc="-5" dirty="0">
                          <a:latin typeface="Calibri"/>
                          <a:cs typeface="Calibri"/>
                        </a:rPr>
                        <a:t>ensure</a:t>
                      </a:r>
                      <a:r>
                        <a:rPr sz="1100" dirty="0">
                          <a:latin typeface="Calibri"/>
                          <a:cs typeface="Calibri"/>
                        </a:rPr>
                        <a:t> the</a:t>
                      </a:r>
                      <a:r>
                        <a:rPr sz="1100" spc="40" dirty="0">
                          <a:latin typeface="Calibri"/>
                          <a:cs typeface="Calibri"/>
                        </a:rPr>
                        <a:t> </a:t>
                      </a:r>
                      <a:r>
                        <a:rPr sz="1100" spc="-5" dirty="0">
                          <a:solidFill>
                            <a:srgbClr val="0000FF"/>
                          </a:solidFill>
                          <a:latin typeface="Calibri"/>
                          <a:cs typeface="Calibri"/>
                        </a:rPr>
                        <a:t>security</a:t>
                      </a:r>
                      <a:r>
                        <a:rPr sz="1100" spc="10" dirty="0">
                          <a:solidFill>
                            <a:srgbClr val="0000FF"/>
                          </a:solidFill>
                          <a:latin typeface="Calibri"/>
                          <a:cs typeface="Calibri"/>
                        </a:rPr>
                        <a:t> </a:t>
                      </a:r>
                      <a:r>
                        <a:rPr sz="1100" spc="-5" dirty="0">
                          <a:solidFill>
                            <a:srgbClr val="0000FF"/>
                          </a:solidFill>
                          <a:latin typeface="Calibri"/>
                          <a:cs typeface="Calibri"/>
                        </a:rPr>
                        <a:t>of</a:t>
                      </a:r>
                      <a:r>
                        <a:rPr sz="1100" spc="5" dirty="0">
                          <a:solidFill>
                            <a:srgbClr val="0000FF"/>
                          </a:solidFill>
                          <a:latin typeface="Calibri"/>
                          <a:cs typeface="Calibri"/>
                        </a:rPr>
                        <a:t> </a:t>
                      </a:r>
                      <a:r>
                        <a:rPr sz="1100" spc="-5" dirty="0">
                          <a:solidFill>
                            <a:srgbClr val="0000FF"/>
                          </a:solidFill>
                          <a:latin typeface="Calibri"/>
                          <a:cs typeface="Calibri"/>
                        </a:rPr>
                        <a:t>transmission</a:t>
                      </a:r>
                      <a:r>
                        <a:rPr sz="1100" spc="20" dirty="0">
                          <a:solidFill>
                            <a:srgbClr val="0000FF"/>
                          </a:solidFill>
                          <a:latin typeface="Calibri"/>
                          <a:cs typeface="Calibri"/>
                        </a:rPr>
                        <a:t> </a:t>
                      </a:r>
                      <a:r>
                        <a:rPr sz="1100" spc="-5" dirty="0">
                          <a:latin typeface="Calibri"/>
                          <a:cs typeface="Calibri"/>
                        </a:rPr>
                        <a:t>through </a:t>
                      </a:r>
                      <a:r>
                        <a:rPr sz="1100" spc="-235" dirty="0">
                          <a:latin typeface="Calibri"/>
                          <a:cs typeface="Calibri"/>
                        </a:rPr>
                        <a:t> </a:t>
                      </a:r>
                      <a:r>
                        <a:rPr sz="1100" spc="-5" dirty="0">
                          <a:latin typeface="Calibri"/>
                          <a:cs typeface="Calibri"/>
                        </a:rPr>
                        <a:t>secure</a:t>
                      </a:r>
                      <a:r>
                        <a:rPr sz="1100" dirty="0">
                          <a:latin typeface="Calibri"/>
                          <a:cs typeface="Calibri"/>
                        </a:rPr>
                        <a:t> </a:t>
                      </a:r>
                      <a:r>
                        <a:rPr sz="1100" spc="-5" dirty="0">
                          <a:latin typeface="Calibri"/>
                          <a:cs typeface="Calibri"/>
                        </a:rPr>
                        <a:t>protocol</a:t>
                      </a:r>
                      <a:r>
                        <a:rPr sz="1100" spc="5" dirty="0">
                          <a:latin typeface="Calibri"/>
                          <a:cs typeface="Calibri"/>
                        </a:rPr>
                        <a:t> </a:t>
                      </a:r>
                      <a:r>
                        <a:rPr sz="1100" spc="-5" dirty="0">
                          <a:latin typeface="Calibri"/>
                          <a:cs typeface="Calibri"/>
                        </a:rPr>
                        <a:t>and</a:t>
                      </a:r>
                      <a:r>
                        <a:rPr sz="1100" dirty="0">
                          <a:latin typeface="Calibri"/>
                          <a:cs typeface="Calibri"/>
                        </a:rPr>
                        <a:t> </a:t>
                      </a:r>
                      <a:r>
                        <a:rPr sz="1100" spc="-5" dirty="0">
                          <a:latin typeface="Calibri"/>
                          <a:cs typeface="Calibri"/>
                        </a:rPr>
                        <a:t>non-repudiation</a:t>
                      </a:r>
                      <a:r>
                        <a:rPr sz="1100" dirty="0">
                          <a:latin typeface="Calibri"/>
                          <a:cs typeface="Calibri"/>
                        </a:rPr>
                        <a:t> </a:t>
                      </a:r>
                      <a:r>
                        <a:rPr sz="1100" spc="-5" dirty="0">
                          <a:latin typeface="Calibri"/>
                          <a:cs typeface="Calibri"/>
                        </a:rPr>
                        <a:t>technologies</a:t>
                      </a:r>
                      <a:r>
                        <a:rPr sz="1100" spc="5" dirty="0">
                          <a:latin typeface="Calibri"/>
                          <a:cs typeface="Calibri"/>
                        </a:rPr>
                        <a:t> </a:t>
                      </a:r>
                      <a:r>
                        <a:rPr sz="1100" spc="-15" dirty="0">
                          <a:latin typeface="Calibri"/>
                          <a:cs typeface="Calibri"/>
                        </a:rPr>
                        <a:t>like</a:t>
                      </a:r>
                      <a:r>
                        <a:rPr sz="1100" dirty="0">
                          <a:latin typeface="Calibri"/>
                          <a:cs typeface="Calibri"/>
                        </a:rPr>
                        <a:t> HTTPS/SSL.</a:t>
                      </a: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22859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a:lnSpc>
                          <a:spcPct val="100000"/>
                        </a:lnSpc>
                        <a:spcBef>
                          <a:spcPts val="70"/>
                        </a:spcBef>
                      </a:pPr>
                      <a:r>
                        <a:rPr sz="1100" spc="-5" dirty="0">
                          <a:latin typeface="Calibri"/>
                          <a:cs typeface="Calibri"/>
                        </a:rPr>
                        <a:t>Ensure</a:t>
                      </a:r>
                      <a:r>
                        <a:rPr sz="1100" dirty="0">
                          <a:latin typeface="Calibri"/>
                          <a:cs typeface="Calibri"/>
                        </a:rPr>
                        <a:t> the </a:t>
                      </a:r>
                      <a:r>
                        <a:rPr sz="1100" spc="-5" dirty="0">
                          <a:latin typeface="Calibri"/>
                          <a:cs typeface="Calibri"/>
                        </a:rPr>
                        <a:t>security</a:t>
                      </a:r>
                      <a:r>
                        <a:rPr sz="1100" dirty="0">
                          <a:latin typeface="Calibri"/>
                          <a:cs typeface="Calibri"/>
                        </a:rPr>
                        <a:t> of </a:t>
                      </a:r>
                      <a:r>
                        <a:rPr sz="1100" spc="-5" dirty="0">
                          <a:latin typeface="Calibri"/>
                          <a:cs typeface="Calibri"/>
                        </a:rPr>
                        <a:t>applications</a:t>
                      </a:r>
                      <a:r>
                        <a:rPr sz="1100" spc="5" dirty="0">
                          <a:latin typeface="Calibri"/>
                          <a:cs typeface="Calibri"/>
                        </a:rPr>
                        <a:t> </a:t>
                      </a:r>
                      <a:r>
                        <a:rPr sz="1100" spc="-5" dirty="0">
                          <a:latin typeface="Calibri"/>
                          <a:cs typeface="Calibri"/>
                        </a:rPr>
                        <a:t>and</a:t>
                      </a:r>
                      <a:r>
                        <a:rPr sz="1100" dirty="0">
                          <a:latin typeface="Calibri"/>
                          <a:cs typeface="Calibri"/>
                        </a:rPr>
                        <a:t> </a:t>
                      </a:r>
                      <a:r>
                        <a:rPr sz="1100" spc="-10" dirty="0">
                          <a:latin typeface="Calibri"/>
                          <a:cs typeface="Calibri"/>
                        </a:rPr>
                        <a:t>database</a:t>
                      </a:r>
                      <a:r>
                        <a:rPr sz="1100" spc="15" dirty="0">
                          <a:latin typeface="Calibri"/>
                          <a:cs typeface="Calibri"/>
                        </a:rPr>
                        <a:t> </a:t>
                      </a:r>
                      <a:r>
                        <a:rPr sz="1100" dirty="0">
                          <a:latin typeface="Calibri"/>
                          <a:cs typeface="Calibri"/>
                        </a:rPr>
                        <a:t>OS</a:t>
                      </a:r>
                    </a:p>
                  </a:txBody>
                  <a:tcPr marL="0" marR="0" marT="88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90525">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marR="384810">
                        <a:lnSpc>
                          <a:spcPts val="1110"/>
                        </a:lnSpc>
                        <a:spcBef>
                          <a:spcPts val="370"/>
                        </a:spcBef>
                      </a:pPr>
                      <a:r>
                        <a:rPr sz="1100" spc="-10" dirty="0">
                          <a:solidFill>
                            <a:srgbClr val="0000FF"/>
                          </a:solidFill>
                          <a:latin typeface="Calibri"/>
                          <a:cs typeface="Calibri"/>
                        </a:rPr>
                        <a:t>Separate</a:t>
                      </a:r>
                      <a:r>
                        <a:rPr sz="1100" dirty="0">
                          <a:solidFill>
                            <a:srgbClr val="0000FF"/>
                          </a:solidFill>
                          <a:latin typeface="Calibri"/>
                          <a:cs typeface="Calibri"/>
                        </a:rPr>
                        <a:t> </a:t>
                      </a:r>
                      <a:r>
                        <a:rPr sz="1100" spc="-15" dirty="0">
                          <a:solidFill>
                            <a:srgbClr val="0000FF"/>
                          </a:solidFill>
                          <a:latin typeface="Calibri"/>
                          <a:cs typeface="Calibri"/>
                        </a:rPr>
                        <a:t>different</a:t>
                      </a:r>
                      <a:r>
                        <a:rPr sz="1100" dirty="0">
                          <a:solidFill>
                            <a:srgbClr val="0000FF"/>
                          </a:solidFill>
                          <a:latin typeface="Calibri"/>
                          <a:cs typeface="Calibri"/>
                        </a:rPr>
                        <a:t> </a:t>
                      </a:r>
                      <a:r>
                        <a:rPr sz="1100" spc="-5" dirty="0">
                          <a:solidFill>
                            <a:srgbClr val="0000FF"/>
                          </a:solidFill>
                          <a:latin typeface="Calibri"/>
                          <a:cs typeface="Calibri"/>
                        </a:rPr>
                        <a:t>network</a:t>
                      </a:r>
                      <a:r>
                        <a:rPr sz="1100" spc="5" dirty="0">
                          <a:solidFill>
                            <a:srgbClr val="0000FF"/>
                          </a:solidFill>
                          <a:latin typeface="Calibri"/>
                          <a:cs typeface="Calibri"/>
                        </a:rPr>
                        <a:t> </a:t>
                      </a:r>
                      <a:r>
                        <a:rPr sz="1100" spc="-10" dirty="0">
                          <a:solidFill>
                            <a:srgbClr val="0000FF"/>
                          </a:solidFill>
                          <a:latin typeface="Calibri"/>
                          <a:cs typeface="Calibri"/>
                        </a:rPr>
                        <a:t>traffic</a:t>
                      </a:r>
                      <a:r>
                        <a:rPr sz="1100" spc="25" dirty="0">
                          <a:solidFill>
                            <a:srgbClr val="0000FF"/>
                          </a:solidFill>
                          <a:latin typeface="Calibri"/>
                          <a:cs typeface="Calibri"/>
                        </a:rPr>
                        <a:t> </a:t>
                      </a:r>
                      <a:r>
                        <a:rPr sz="1100" spc="-5" dirty="0">
                          <a:latin typeface="Calibri"/>
                          <a:cs typeface="Calibri"/>
                        </a:rPr>
                        <a:t>and</a:t>
                      </a:r>
                      <a:r>
                        <a:rPr sz="1100" spc="5" dirty="0">
                          <a:latin typeface="Calibri"/>
                          <a:cs typeface="Calibri"/>
                        </a:rPr>
                        <a:t> </a:t>
                      </a:r>
                      <a:r>
                        <a:rPr sz="1100" spc="-5" dirty="0">
                          <a:latin typeface="Calibri"/>
                          <a:cs typeface="Calibri"/>
                        </a:rPr>
                        <a:t>control</a:t>
                      </a:r>
                      <a:r>
                        <a:rPr sz="1100" spc="5" dirty="0">
                          <a:latin typeface="Calibri"/>
                          <a:cs typeface="Calibri"/>
                        </a:rPr>
                        <a:t> </a:t>
                      </a:r>
                      <a:r>
                        <a:rPr sz="1100" spc="-5" dirty="0">
                          <a:latin typeface="Calibri"/>
                          <a:cs typeface="Calibri"/>
                        </a:rPr>
                        <a:t>through</a:t>
                      </a:r>
                      <a:r>
                        <a:rPr sz="1100" dirty="0">
                          <a:latin typeface="Calibri"/>
                          <a:cs typeface="Calibri"/>
                        </a:rPr>
                        <a:t> the </a:t>
                      </a:r>
                      <a:r>
                        <a:rPr sz="1100" spc="-5" dirty="0">
                          <a:latin typeface="Calibri"/>
                          <a:cs typeface="Calibri"/>
                        </a:rPr>
                        <a:t>appropriate </a:t>
                      </a:r>
                      <a:r>
                        <a:rPr sz="1100" spc="-229" dirty="0">
                          <a:latin typeface="Calibri"/>
                          <a:cs typeface="Calibri"/>
                        </a:rPr>
                        <a:t> </a:t>
                      </a:r>
                      <a:r>
                        <a:rPr sz="1100" spc="-5" dirty="0">
                          <a:latin typeface="Calibri"/>
                          <a:cs typeface="Calibri"/>
                        </a:rPr>
                        <a:t>security</a:t>
                      </a:r>
                      <a:r>
                        <a:rPr sz="1100" dirty="0">
                          <a:latin typeface="Calibri"/>
                          <a:cs typeface="Calibri"/>
                        </a:rPr>
                        <a:t> </a:t>
                      </a:r>
                      <a:r>
                        <a:rPr sz="1100" spc="-5" dirty="0">
                          <a:latin typeface="Calibri"/>
                          <a:cs typeface="Calibri"/>
                        </a:rPr>
                        <a:t>zones</a:t>
                      </a:r>
                      <a:r>
                        <a:rPr sz="1100" dirty="0">
                          <a:latin typeface="Calibri"/>
                          <a:cs typeface="Calibri"/>
                        </a:rPr>
                        <a:t> </a:t>
                      </a:r>
                      <a:r>
                        <a:rPr sz="1100" spc="-5" dirty="0">
                          <a:latin typeface="Calibri"/>
                          <a:cs typeface="Calibri"/>
                        </a:rPr>
                        <a:t>depending</a:t>
                      </a:r>
                      <a:r>
                        <a:rPr sz="1100" dirty="0">
                          <a:latin typeface="Calibri"/>
                          <a:cs typeface="Calibri"/>
                        </a:rPr>
                        <a:t> </a:t>
                      </a:r>
                      <a:r>
                        <a:rPr sz="1100" spc="-5" dirty="0">
                          <a:latin typeface="Calibri"/>
                          <a:cs typeface="Calibri"/>
                        </a:rPr>
                        <a:t>on</a:t>
                      </a:r>
                      <a:r>
                        <a:rPr sz="1100" spc="5" dirty="0">
                          <a:latin typeface="Calibri"/>
                          <a:cs typeface="Calibri"/>
                        </a:rPr>
                        <a:t> </a:t>
                      </a:r>
                      <a:r>
                        <a:rPr sz="1100" spc="-5" dirty="0">
                          <a:latin typeface="Calibri"/>
                          <a:cs typeface="Calibri"/>
                        </a:rPr>
                        <a:t>subnets</a:t>
                      </a:r>
                      <a:r>
                        <a:rPr sz="1100" spc="10" dirty="0">
                          <a:latin typeface="Calibri"/>
                          <a:cs typeface="Calibri"/>
                        </a:rPr>
                        <a:t> </a:t>
                      </a:r>
                      <a:r>
                        <a:rPr sz="1100" spc="-5" dirty="0">
                          <a:latin typeface="Calibri"/>
                          <a:cs typeface="Calibri"/>
                        </a:rPr>
                        <a:t>and</a:t>
                      </a:r>
                      <a:r>
                        <a:rPr sz="1100" dirty="0">
                          <a:latin typeface="Calibri"/>
                          <a:cs typeface="Calibri"/>
                        </a:rPr>
                        <a:t> </a:t>
                      </a:r>
                      <a:r>
                        <a:rPr sz="1100" spc="-10" dirty="0">
                          <a:latin typeface="Calibri"/>
                          <a:cs typeface="Calibri"/>
                        </a:rPr>
                        <a:t>firewall</a:t>
                      </a:r>
                      <a:r>
                        <a:rPr sz="1100" dirty="0">
                          <a:latin typeface="Calibri"/>
                          <a:cs typeface="Calibri"/>
                        </a:rPr>
                        <a:t> </a:t>
                      </a:r>
                      <a:r>
                        <a:rPr sz="1100" spc="-5" dirty="0">
                          <a:latin typeface="Calibri"/>
                          <a:cs typeface="Calibri"/>
                        </a:rPr>
                        <a:t>technologies</a:t>
                      </a:r>
                      <a:endParaRPr sz="1100" dirty="0">
                        <a:latin typeface="Calibri"/>
                        <a:cs typeface="Calibri"/>
                      </a:endParaRPr>
                    </a:p>
                  </a:txBody>
                  <a:tcPr marL="0" marR="0" marT="469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1"/>
                  </a:ext>
                </a:extLst>
              </a:tr>
              <a:tr h="228600">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a:lnSpc>
                          <a:spcPct val="100000"/>
                        </a:lnSpc>
                        <a:spcBef>
                          <a:spcPts val="75"/>
                        </a:spcBef>
                      </a:pPr>
                      <a:r>
                        <a:rPr sz="1100" spc="-5" dirty="0">
                          <a:latin typeface="Calibri"/>
                          <a:cs typeface="Calibri"/>
                        </a:rPr>
                        <a:t>Protect</a:t>
                      </a:r>
                      <a:r>
                        <a:rPr sz="1100" dirty="0">
                          <a:latin typeface="Calibri"/>
                          <a:cs typeface="Calibri"/>
                        </a:rPr>
                        <a:t> </a:t>
                      </a:r>
                      <a:r>
                        <a:rPr sz="1100" spc="-5" dirty="0">
                          <a:latin typeface="Calibri"/>
                          <a:cs typeface="Calibri"/>
                        </a:rPr>
                        <a:t>internal</a:t>
                      </a:r>
                      <a:r>
                        <a:rPr sz="1100" dirty="0">
                          <a:latin typeface="Calibri"/>
                          <a:cs typeface="Calibri"/>
                        </a:rPr>
                        <a:t> and</a:t>
                      </a:r>
                      <a:r>
                        <a:rPr sz="1100" spc="-10" dirty="0">
                          <a:latin typeface="Calibri"/>
                          <a:cs typeface="Calibri"/>
                        </a:rPr>
                        <a:t> </a:t>
                      </a:r>
                      <a:r>
                        <a:rPr sz="1100" spc="-5" dirty="0">
                          <a:latin typeface="Calibri"/>
                          <a:cs typeface="Calibri"/>
                        </a:rPr>
                        <a:t>external</a:t>
                      </a:r>
                      <a:r>
                        <a:rPr sz="1100" dirty="0">
                          <a:latin typeface="Calibri"/>
                          <a:cs typeface="Calibri"/>
                        </a:rPr>
                        <a:t> </a:t>
                      </a:r>
                      <a:r>
                        <a:rPr sz="1100" spc="-5" dirty="0">
                          <a:latin typeface="Calibri"/>
                          <a:cs typeface="Calibri"/>
                        </a:rPr>
                        <a:t>network</a:t>
                      </a:r>
                      <a:r>
                        <a:rPr sz="1100" spc="5" dirty="0">
                          <a:latin typeface="Calibri"/>
                          <a:cs typeface="Calibri"/>
                        </a:rPr>
                        <a:t> </a:t>
                      </a:r>
                      <a:r>
                        <a:rPr sz="1100" spc="-5" dirty="0">
                          <a:latin typeface="Calibri"/>
                          <a:cs typeface="Calibri"/>
                        </a:rPr>
                        <a:t>connections</a:t>
                      </a:r>
                      <a:r>
                        <a:rPr sz="1100" spc="10" dirty="0">
                          <a:latin typeface="Calibri"/>
                          <a:cs typeface="Calibri"/>
                        </a:rPr>
                        <a:t> </a:t>
                      </a:r>
                      <a:r>
                        <a:rPr sz="1100" spc="-5" dirty="0">
                          <a:latin typeface="Calibri"/>
                          <a:cs typeface="Calibri"/>
                        </a:rPr>
                        <a:t>through</a:t>
                      </a:r>
                      <a:r>
                        <a:rPr sz="1100" spc="40" dirty="0">
                          <a:latin typeface="Calibri"/>
                          <a:cs typeface="Calibri"/>
                        </a:rPr>
                        <a:t> </a:t>
                      </a:r>
                      <a:r>
                        <a:rPr sz="1100" dirty="0">
                          <a:solidFill>
                            <a:srgbClr val="0000FF"/>
                          </a:solidFill>
                          <a:latin typeface="Calibri"/>
                          <a:cs typeface="Calibri"/>
                        </a:rPr>
                        <a:t>VPN</a:t>
                      </a:r>
                      <a:r>
                        <a:rPr sz="1100" spc="-5" dirty="0">
                          <a:solidFill>
                            <a:srgbClr val="0000FF"/>
                          </a:solidFill>
                          <a:latin typeface="Calibri"/>
                          <a:cs typeface="Calibri"/>
                        </a:rPr>
                        <a:t> tunnels</a:t>
                      </a:r>
                      <a:endParaRPr sz="1100" dirty="0">
                        <a:latin typeface="Calibri"/>
                        <a:cs typeface="Calibri"/>
                      </a:endParaRPr>
                    </a:p>
                  </a:txBody>
                  <a:tcPr marL="0" marR="0" marT="95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r h="230504">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a:lnSpc>
                          <a:spcPct val="100000"/>
                        </a:lnSpc>
                        <a:spcBef>
                          <a:spcPts val="85"/>
                        </a:spcBef>
                      </a:pPr>
                      <a:r>
                        <a:rPr sz="1100" spc="-5" dirty="0">
                          <a:latin typeface="Calibri"/>
                          <a:cs typeface="Calibri"/>
                        </a:rPr>
                        <a:t>Develop</a:t>
                      </a:r>
                      <a:r>
                        <a:rPr sz="1100" spc="5" dirty="0">
                          <a:latin typeface="Calibri"/>
                          <a:cs typeface="Calibri"/>
                        </a:rPr>
                        <a:t> </a:t>
                      </a:r>
                      <a:r>
                        <a:rPr sz="1100" dirty="0">
                          <a:latin typeface="Calibri"/>
                          <a:cs typeface="Calibri"/>
                        </a:rPr>
                        <a:t>a</a:t>
                      </a:r>
                      <a:r>
                        <a:rPr sz="1100" spc="15" dirty="0">
                          <a:latin typeface="Calibri"/>
                          <a:cs typeface="Calibri"/>
                        </a:rPr>
                        <a:t> </a:t>
                      </a:r>
                      <a:r>
                        <a:rPr sz="1100" spc="-10" dirty="0">
                          <a:solidFill>
                            <a:srgbClr val="0000FF"/>
                          </a:solidFill>
                          <a:latin typeface="Calibri"/>
                          <a:cs typeface="Calibri"/>
                        </a:rPr>
                        <a:t>centralized</a:t>
                      </a:r>
                      <a:r>
                        <a:rPr sz="1100" dirty="0">
                          <a:solidFill>
                            <a:srgbClr val="0000FF"/>
                          </a:solidFill>
                          <a:latin typeface="Calibri"/>
                          <a:cs typeface="Calibri"/>
                        </a:rPr>
                        <a:t> </a:t>
                      </a:r>
                      <a:r>
                        <a:rPr sz="1100" dirty="0">
                          <a:latin typeface="Calibri"/>
                          <a:cs typeface="Calibri"/>
                        </a:rPr>
                        <a:t>log</a:t>
                      </a:r>
                      <a:r>
                        <a:rPr sz="1100" spc="5" dirty="0">
                          <a:latin typeface="Calibri"/>
                          <a:cs typeface="Calibri"/>
                        </a:rPr>
                        <a:t> </a:t>
                      </a:r>
                      <a:r>
                        <a:rPr sz="1100" spc="-5" dirty="0">
                          <a:latin typeface="Calibri"/>
                          <a:cs typeface="Calibri"/>
                        </a:rPr>
                        <a:t>monitoring</a:t>
                      </a:r>
                      <a:r>
                        <a:rPr sz="1100" spc="5" dirty="0">
                          <a:latin typeface="Calibri"/>
                          <a:cs typeface="Calibri"/>
                        </a:rPr>
                        <a:t> </a:t>
                      </a:r>
                      <a:r>
                        <a:rPr sz="1100" spc="-5" dirty="0">
                          <a:latin typeface="Calibri"/>
                          <a:cs typeface="Calibri"/>
                        </a:rPr>
                        <a:t>module</a:t>
                      </a:r>
                      <a:r>
                        <a:rPr sz="1100" spc="5" dirty="0">
                          <a:latin typeface="Calibri"/>
                          <a:cs typeface="Calibri"/>
                        </a:rPr>
                        <a:t> </a:t>
                      </a:r>
                      <a:r>
                        <a:rPr sz="1100" spc="-5" dirty="0">
                          <a:latin typeface="Calibri"/>
                          <a:cs typeface="Calibri"/>
                        </a:rPr>
                        <a:t>to</a:t>
                      </a:r>
                      <a:r>
                        <a:rPr sz="1100" spc="10" dirty="0">
                          <a:latin typeface="Calibri"/>
                          <a:cs typeface="Calibri"/>
                        </a:rPr>
                        <a:t> </a:t>
                      </a:r>
                      <a:r>
                        <a:rPr sz="1100" spc="-5" dirty="0">
                          <a:latin typeface="Calibri"/>
                          <a:cs typeface="Calibri"/>
                        </a:rPr>
                        <a:t>audit</a:t>
                      </a:r>
                      <a:r>
                        <a:rPr sz="1100" spc="5" dirty="0">
                          <a:latin typeface="Calibri"/>
                          <a:cs typeface="Calibri"/>
                        </a:rPr>
                        <a:t> </a:t>
                      </a:r>
                      <a:r>
                        <a:rPr sz="1100" dirty="0">
                          <a:latin typeface="Calibri"/>
                          <a:cs typeface="Calibri"/>
                        </a:rPr>
                        <a:t>the</a:t>
                      </a:r>
                      <a:r>
                        <a:rPr sz="1100" spc="5" dirty="0">
                          <a:latin typeface="Calibri"/>
                          <a:cs typeface="Calibri"/>
                        </a:rPr>
                        <a:t> </a:t>
                      </a:r>
                      <a:r>
                        <a:rPr sz="1100" spc="-10" dirty="0">
                          <a:latin typeface="Calibri"/>
                          <a:cs typeface="Calibri"/>
                        </a:rPr>
                        <a:t>system,</a:t>
                      </a:r>
                      <a:r>
                        <a:rPr sz="1100" spc="5" dirty="0">
                          <a:latin typeface="Calibri"/>
                          <a:cs typeface="Calibri"/>
                        </a:rPr>
                        <a:t> </a:t>
                      </a:r>
                      <a:r>
                        <a:rPr sz="1100" spc="-5" dirty="0">
                          <a:latin typeface="Calibri"/>
                          <a:cs typeface="Calibri"/>
                        </a:rPr>
                        <a:t>user</a:t>
                      </a:r>
                      <a:r>
                        <a:rPr sz="1100" dirty="0">
                          <a:latin typeface="Calibri"/>
                          <a:cs typeface="Calibri"/>
                        </a:rPr>
                        <a:t> logs</a:t>
                      </a:r>
                    </a:p>
                  </a:txBody>
                  <a:tcPr marL="0" marR="0" marT="107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3"/>
                  </a:ext>
                </a:extLst>
              </a:tr>
            </a:tbl>
          </a:graphicData>
        </a:graphic>
      </p:graphicFrame>
      <p:sp>
        <p:nvSpPr>
          <p:cNvPr id="3" name="object 3"/>
          <p:cNvSpPr txBox="1">
            <a:spLocks noGrp="1"/>
          </p:cNvSpPr>
          <p:nvPr>
            <p:ph type="title"/>
          </p:nvPr>
        </p:nvSpPr>
        <p:spPr>
          <a:xfrm>
            <a:off x="896619" y="54609"/>
            <a:ext cx="4777740" cy="1000760"/>
          </a:xfrm>
          <a:prstGeom prst="rect">
            <a:avLst/>
          </a:prstGeom>
        </p:spPr>
        <p:txBody>
          <a:bodyPr vert="horz" wrap="square" lIns="0" tIns="12700" rIns="0" bIns="0" rtlCol="0">
            <a:spAutoFit/>
          </a:bodyPr>
          <a:lstStyle/>
          <a:p>
            <a:pPr marL="508000" marR="5080" indent="-495300">
              <a:lnSpc>
                <a:spcPct val="100000"/>
              </a:lnSpc>
              <a:spcBef>
                <a:spcPts val="100"/>
              </a:spcBef>
            </a:pPr>
            <a:r>
              <a:rPr sz="3200" b="1" spc="-385" dirty="0">
                <a:solidFill>
                  <a:srgbClr val="006FBF"/>
                </a:solidFill>
                <a:latin typeface="Arial"/>
                <a:cs typeface="Arial"/>
              </a:rPr>
              <a:t>T</a:t>
            </a:r>
            <a:r>
              <a:rPr sz="3200" b="1" spc="-155" dirty="0">
                <a:solidFill>
                  <a:srgbClr val="006FBF"/>
                </a:solidFill>
                <a:latin typeface="Arial"/>
                <a:cs typeface="Arial"/>
              </a:rPr>
              <a:t>ac</a:t>
            </a:r>
            <a:r>
              <a:rPr sz="3200" b="1" spc="-150" dirty="0">
                <a:solidFill>
                  <a:srgbClr val="006FBF"/>
                </a:solidFill>
                <a:latin typeface="Arial"/>
                <a:cs typeface="Arial"/>
              </a:rPr>
              <a:t>ti</a:t>
            </a:r>
            <a:r>
              <a:rPr sz="3200" b="1" spc="-155" dirty="0">
                <a:solidFill>
                  <a:srgbClr val="006FBF"/>
                </a:solidFill>
                <a:latin typeface="Arial"/>
                <a:cs typeface="Arial"/>
              </a:rPr>
              <a:t>c</a:t>
            </a:r>
            <a:r>
              <a:rPr sz="3200" b="1" dirty="0">
                <a:solidFill>
                  <a:srgbClr val="006FBF"/>
                </a:solidFill>
                <a:latin typeface="Arial"/>
                <a:cs typeface="Arial"/>
              </a:rPr>
              <a:t>s</a:t>
            </a:r>
            <a:r>
              <a:rPr sz="3200" b="1" spc="-385" dirty="0">
                <a:solidFill>
                  <a:srgbClr val="006FBF"/>
                </a:solidFill>
                <a:latin typeface="Arial"/>
                <a:cs typeface="Arial"/>
              </a:rPr>
              <a:t> </a:t>
            </a:r>
            <a:r>
              <a:rPr sz="3200" b="1" spc="-145" dirty="0">
                <a:solidFill>
                  <a:srgbClr val="006FBF"/>
                </a:solidFill>
                <a:latin typeface="Arial"/>
                <a:cs typeface="Arial"/>
              </a:rPr>
              <a:t>u</a:t>
            </a:r>
            <a:r>
              <a:rPr sz="3200" b="1" spc="-155" dirty="0">
                <a:solidFill>
                  <a:srgbClr val="006FBF"/>
                </a:solidFill>
                <a:latin typeface="Arial"/>
                <a:cs typeface="Arial"/>
              </a:rPr>
              <a:t>se</a:t>
            </a:r>
            <a:r>
              <a:rPr sz="3200" b="1" dirty="0">
                <a:solidFill>
                  <a:srgbClr val="006FBF"/>
                </a:solidFill>
                <a:latin typeface="Arial"/>
                <a:cs typeface="Arial"/>
              </a:rPr>
              <a:t>d</a:t>
            </a:r>
            <a:r>
              <a:rPr sz="3200" b="1" spc="-310" dirty="0">
                <a:solidFill>
                  <a:srgbClr val="006FBF"/>
                </a:solidFill>
                <a:latin typeface="Arial"/>
                <a:cs typeface="Arial"/>
              </a:rPr>
              <a:t> </a:t>
            </a:r>
            <a:r>
              <a:rPr sz="3200" b="1" spc="-135" dirty="0">
                <a:solidFill>
                  <a:srgbClr val="006FBF"/>
                </a:solidFill>
                <a:latin typeface="Arial"/>
                <a:cs typeface="Arial"/>
              </a:rPr>
              <a:t>t</a:t>
            </a:r>
            <a:r>
              <a:rPr sz="3200" b="1" dirty="0">
                <a:solidFill>
                  <a:srgbClr val="006FBF"/>
                </a:solidFill>
                <a:latin typeface="Arial"/>
                <a:cs typeface="Arial"/>
              </a:rPr>
              <a:t>o</a:t>
            </a:r>
            <a:r>
              <a:rPr sz="3200" b="1" spc="-310" dirty="0">
                <a:solidFill>
                  <a:srgbClr val="006FBF"/>
                </a:solidFill>
                <a:latin typeface="Arial"/>
                <a:cs typeface="Arial"/>
              </a:rPr>
              <a:t> </a:t>
            </a:r>
            <a:r>
              <a:rPr sz="3200" b="1" spc="-155" dirty="0">
                <a:solidFill>
                  <a:srgbClr val="006FBF"/>
                </a:solidFill>
                <a:latin typeface="Arial"/>
                <a:cs typeface="Arial"/>
              </a:rPr>
              <a:t>ac</a:t>
            </a:r>
            <a:r>
              <a:rPr sz="3200" b="1" spc="-145" dirty="0">
                <a:solidFill>
                  <a:srgbClr val="006FBF"/>
                </a:solidFill>
                <a:latin typeface="Arial"/>
                <a:cs typeface="Arial"/>
              </a:rPr>
              <a:t>h</a:t>
            </a:r>
            <a:r>
              <a:rPr sz="3200" b="1" spc="-150" dirty="0">
                <a:solidFill>
                  <a:srgbClr val="006FBF"/>
                </a:solidFill>
                <a:latin typeface="Arial"/>
                <a:cs typeface="Arial"/>
              </a:rPr>
              <a:t>i</a:t>
            </a:r>
            <a:r>
              <a:rPr sz="3200" b="1" spc="-155" dirty="0">
                <a:solidFill>
                  <a:srgbClr val="006FBF"/>
                </a:solidFill>
                <a:latin typeface="Arial"/>
                <a:cs typeface="Arial"/>
              </a:rPr>
              <a:t>ev</a:t>
            </a:r>
            <a:r>
              <a:rPr sz="3200" b="1" dirty="0">
                <a:solidFill>
                  <a:srgbClr val="006FBF"/>
                </a:solidFill>
                <a:latin typeface="Arial"/>
                <a:cs typeface="Arial"/>
              </a:rPr>
              <a:t>e</a:t>
            </a:r>
            <a:r>
              <a:rPr sz="3200" b="1" spc="-305" dirty="0">
                <a:solidFill>
                  <a:srgbClr val="006FBF"/>
                </a:solidFill>
                <a:latin typeface="Arial"/>
                <a:cs typeface="Arial"/>
              </a:rPr>
              <a:t> </a:t>
            </a:r>
            <a:r>
              <a:rPr sz="3200" b="1" spc="-150" dirty="0">
                <a:solidFill>
                  <a:srgbClr val="006FBF"/>
                </a:solidFill>
                <a:latin typeface="Arial"/>
                <a:cs typeface="Arial"/>
              </a:rPr>
              <a:t>t</a:t>
            </a:r>
            <a:r>
              <a:rPr sz="3200" b="1" spc="-145" dirty="0">
                <a:solidFill>
                  <a:srgbClr val="006FBF"/>
                </a:solidFill>
                <a:latin typeface="Arial"/>
                <a:cs typeface="Arial"/>
              </a:rPr>
              <a:t>h</a:t>
            </a:r>
            <a:r>
              <a:rPr sz="3200" b="1" dirty="0">
                <a:solidFill>
                  <a:srgbClr val="006FBF"/>
                </a:solidFill>
                <a:latin typeface="Arial"/>
                <a:cs typeface="Arial"/>
              </a:rPr>
              <a:t>e  </a:t>
            </a:r>
            <a:r>
              <a:rPr sz="3200" b="1" spc="-150" dirty="0">
                <a:solidFill>
                  <a:srgbClr val="006FBF"/>
                </a:solidFill>
                <a:latin typeface="Arial"/>
                <a:cs typeface="Arial"/>
              </a:rPr>
              <a:t>t</a:t>
            </a:r>
            <a:r>
              <a:rPr sz="3200" b="1" spc="-145" dirty="0">
                <a:solidFill>
                  <a:srgbClr val="006FBF"/>
                </a:solidFill>
                <a:latin typeface="Arial"/>
                <a:cs typeface="Arial"/>
              </a:rPr>
              <a:t>o</a:t>
            </a:r>
            <a:r>
              <a:rPr sz="3200" b="1" dirty="0">
                <a:solidFill>
                  <a:srgbClr val="006FBF"/>
                </a:solidFill>
                <a:latin typeface="Arial"/>
                <a:cs typeface="Arial"/>
              </a:rPr>
              <a:t>p</a:t>
            </a:r>
            <a:r>
              <a:rPr sz="3200" b="1" spc="-295" dirty="0">
                <a:solidFill>
                  <a:srgbClr val="006FBF"/>
                </a:solidFill>
                <a:latin typeface="Arial"/>
                <a:cs typeface="Arial"/>
              </a:rPr>
              <a:t> </a:t>
            </a:r>
            <a:r>
              <a:rPr sz="3200" b="1" dirty="0">
                <a:solidFill>
                  <a:srgbClr val="006FBF"/>
                </a:solidFill>
                <a:latin typeface="Arial"/>
                <a:cs typeface="Arial"/>
              </a:rPr>
              <a:t>3</a:t>
            </a:r>
            <a:r>
              <a:rPr sz="3200" b="1" spc="-420" dirty="0">
                <a:solidFill>
                  <a:srgbClr val="006FBF"/>
                </a:solidFill>
                <a:latin typeface="Arial"/>
                <a:cs typeface="Arial"/>
              </a:rPr>
              <a:t> </a:t>
            </a:r>
            <a:r>
              <a:rPr sz="3200" b="1" spc="-145" dirty="0">
                <a:solidFill>
                  <a:srgbClr val="006FBF"/>
                </a:solidFill>
                <a:latin typeface="Arial"/>
                <a:cs typeface="Arial"/>
              </a:rPr>
              <a:t>ASR</a:t>
            </a:r>
            <a:r>
              <a:rPr sz="3200" b="1" dirty="0">
                <a:solidFill>
                  <a:srgbClr val="006FBF"/>
                </a:solidFill>
                <a:latin typeface="Arial"/>
                <a:cs typeface="Arial"/>
              </a:rPr>
              <a:t>s</a:t>
            </a:r>
            <a:r>
              <a:rPr sz="3200" b="1" spc="-305" dirty="0">
                <a:solidFill>
                  <a:srgbClr val="006FBF"/>
                </a:solidFill>
                <a:latin typeface="Arial"/>
                <a:cs typeface="Arial"/>
              </a:rPr>
              <a:t> </a:t>
            </a:r>
            <a:r>
              <a:rPr sz="3200" b="1" dirty="0">
                <a:solidFill>
                  <a:srgbClr val="006FBF"/>
                </a:solidFill>
                <a:latin typeface="Arial"/>
                <a:cs typeface="Arial"/>
              </a:rPr>
              <a:t>:</a:t>
            </a:r>
            <a:r>
              <a:rPr sz="3200" b="1" spc="-300" dirty="0">
                <a:solidFill>
                  <a:srgbClr val="006FBF"/>
                </a:solidFill>
                <a:latin typeface="Arial"/>
                <a:cs typeface="Arial"/>
              </a:rPr>
              <a:t> </a:t>
            </a:r>
            <a:r>
              <a:rPr sz="3200" b="1" spc="-145" dirty="0">
                <a:solidFill>
                  <a:srgbClr val="006FBF"/>
                </a:solidFill>
                <a:latin typeface="Arial"/>
                <a:cs typeface="Arial"/>
              </a:rPr>
              <a:t>S</a:t>
            </a:r>
            <a:r>
              <a:rPr sz="3200" b="1" spc="-165" dirty="0">
                <a:solidFill>
                  <a:srgbClr val="006FBF"/>
                </a:solidFill>
                <a:latin typeface="Arial"/>
                <a:cs typeface="Arial"/>
              </a:rPr>
              <a:t>e</a:t>
            </a:r>
            <a:r>
              <a:rPr sz="3200" b="1" spc="-155" dirty="0">
                <a:solidFill>
                  <a:srgbClr val="006FBF"/>
                </a:solidFill>
                <a:latin typeface="Arial"/>
                <a:cs typeface="Arial"/>
              </a:rPr>
              <a:t>c</a:t>
            </a:r>
            <a:r>
              <a:rPr sz="3200" b="1" spc="-145" dirty="0">
                <a:solidFill>
                  <a:srgbClr val="006FBF"/>
                </a:solidFill>
                <a:latin typeface="Arial"/>
                <a:cs typeface="Arial"/>
              </a:rPr>
              <a:t>ur</a:t>
            </a:r>
            <a:r>
              <a:rPr sz="3200" b="1" spc="-150" dirty="0">
                <a:solidFill>
                  <a:srgbClr val="006FBF"/>
                </a:solidFill>
                <a:latin typeface="Arial"/>
                <a:cs typeface="Arial"/>
              </a:rPr>
              <a:t>it</a:t>
            </a:r>
            <a:r>
              <a:rPr sz="3200" b="1" dirty="0">
                <a:solidFill>
                  <a:srgbClr val="006FBF"/>
                </a:solidFill>
                <a:latin typeface="Arial"/>
                <a:cs typeface="Arial"/>
              </a:rPr>
              <a:t>y</a:t>
            </a:r>
            <a:endParaRPr sz="32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995843765"/>
              </p:ext>
            </p:extLst>
          </p:nvPr>
        </p:nvGraphicFramePr>
        <p:xfrm>
          <a:off x="756919" y="1671320"/>
          <a:ext cx="7870824" cy="3824602"/>
        </p:xfrm>
        <a:graphic>
          <a:graphicData uri="http://schemas.openxmlformats.org/drawingml/2006/table">
            <a:tbl>
              <a:tblPr firstRow="1" bandRow="1">
                <a:tableStyleId>{2D5ABB26-0587-4C30-8999-92F81FD0307C}</a:tableStyleId>
              </a:tblPr>
              <a:tblGrid>
                <a:gridCol w="1208405">
                  <a:extLst>
                    <a:ext uri="{9D8B030D-6E8A-4147-A177-3AD203B41FA5}">
                      <a16:colId xmlns:a16="http://schemas.microsoft.com/office/drawing/2014/main" val="20000"/>
                    </a:ext>
                  </a:extLst>
                </a:gridCol>
                <a:gridCol w="2788285">
                  <a:extLst>
                    <a:ext uri="{9D8B030D-6E8A-4147-A177-3AD203B41FA5}">
                      <a16:colId xmlns:a16="http://schemas.microsoft.com/office/drawing/2014/main" val="20001"/>
                    </a:ext>
                  </a:extLst>
                </a:gridCol>
                <a:gridCol w="3874134">
                  <a:extLst>
                    <a:ext uri="{9D8B030D-6E8A-4147-A177-3AD203B41FA5}">
                      <a16:colId xmlns:a16="http://schemas.microsoft.com/office/drawing/2014/main" val="20002"/>
                    </a:ext>
                  </a:extLst>
                </a:gridCol>
              </a:tblGrid>
              <a:tr h="459739">
                <a:tc>
                  <a:txBody>
                    <a:bodyPr/>
                    <a:lstStyle/>
                    <a:p>
                      <a:pPr marL="68580">
                        <a:lnSpc>
                          <a:spcPct val="100000"/>
                        </a:lnSpc>
                        <a:spcBef>
                          <a:spcPts val="910"/>
                        </a:spcBef>
                      </a:pPr>
                      <a:r>
                        <a:rPr sz="1200" b="1" spc="-5" dirty="0">
                          <a:solidFill>
                            <a:srgbClr val="FFFFFF"/>
                          </a:solidFill>
                          <a:latin typeface="Calibri"/>
                          <a:cs typeface="Calibri"/>
                        </a:rPr>
                        <a:t>Quality</a:t>
                      </a:r>
                      <a:r>
                        <a:rPr sz="1200" b="1" spc="-35" dirty="0">
                          <a:solidFill>
                            <a:srgbClr val="FFFFFF"/>
                          </a:solidFill>
                          <a:latin typeface="Calibri"/>
                          <a:cs typeface="Calibri"/>
                        </a:rPr>
                        <a:t> </a:t>
                      </a:r>
                      <a:r>
                        <a:rPr sz="1200" b="1" spc="-15" dirty="0">
                          <a:solidFill>
                            <a:srgbClr val="FFFFFF"/>
                          </a:solidFill>
                          <a:latin typeface="Calibri"/>
                          <a:cs typeface="Calibri"/>
                        </a:rPr>
                        <a:t>Attribute</a:t>
                      </a:r>
                      <a:endParaRPr sz="1200">
                        <a:latin typeface="Calibri"/>
                        <a:cs typeface="Calibri"/>
                      </a:endParaRPr>
                    </a:p>
                  </a:txBody>
                  <a:tcPr marL="0" marR="0" marT="1155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E80BC"/>
                    </a:solidFill>
                  </a:tcPr>
                </a:tc>
                <a:tc>
                  <a:txBody>
                    <a:bodyPr/>
                    <a:lstStyle/>
                    <a:p>
                      <a:pPr algn="ctr">
                        <a:lnSpc>
                          <a:spcPct val="100000"/>
                        </a:lnSpc>
                        <a:spcBef>
                          <a:spcPts val="910"/>
                        </a:spcBef>
                      </a:pPr>
                      <a:r>
                        <a:rPr sz="1200" b="1" spc="-5" dirty="0">
                          <a:solidFill>
                            <a:srgbClr val="FFFFFF"/>
                          </a:solidFill>
                          <a:latin typeface="Calibri"/>
                          <a:cs typeface="Calibri"/>
                        </a:rPr>
                        <a:t>Scenario</a:t>
                      </a:r>
                      <a:r>
                        <a:rPr sz="1200" b="1" spc="-25" dirty="0">
                          <a:solidFill>
                            <a:srgbClr val="FFFFFF"/>
                          </a:solidFill>
                          <a:latin typeface="Calibri"/>
                          <a:cs typeface="Calibri"/>
                        </a:rPr>
                        <a:t> </a:t>
                      </a:r>
                      <a:r>
                        <a:rPr sz="1200" b="1" spc="-5" dirty="0">
                          <a:solidFill>
                            <a:srgbClr val="FFFFFF"/>
                          </a:solidFill>
                          <a:latin typeface="Calibri"/>
                          <a:cs typeface="Calibri"/>
                        </a:rPr>
                        <a:t>(ASR)</a:t>
                      </a:r>
                      <a:endParaRPr sz="1200">
                        <a:latin typeface="Calibri"/>
                        <a:cs typeface="Calibri"/>
                      </a:endParaRPr>
                    </a:p>
                  </a:txBody>
                  <a:tcPr marL="0" marR="0" marT="1155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E80BC"/>
                    </a:solidFill>
                  </a:tcPr>
                </a:tc>
                <a:tc>
                  <a:txBody>
                    <a:bodyPr/>
                    <a:lstStyle/>
                    <a:p>
                      <a:pPr algn="ctr">
                        <a:lnSpc>
                          <a:spcPct val="100000"/>
                        </a:lnSpc>
                        <a:spcBef>
                          <a:spcPts val="910"/>
                        </a:spcBef>
                      </a:pPr>
                      <a:r>
                        <a:rPr sz="1200" b="1" spc="-15" dirty="0">
                          <a:solidFill>
                            <a:srgbClr val="FFFFFF"/>
                          </a:solidFill>
                          <a:latin typeface="Calibri"/>
                          <a:cs typeface="Calibri"/>
                        </a:rPr>
                        <a:t>Tactics</a:t>
                      </a:r>
                      <a:endParaRPr sz="1200">
                        <a:latin typeface="Calibri"/>
                        <a:cs typeface="Calibri"/>
                      </a:endParaRPr>
                    </a:p>
                  </a:txBody>
                  <a:tcPr marL="0" marR="0" marT="1155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E80BC"/>
                    </a:solidFill>
                  </a:tcPr>
                </a:tc>
                <a:extLst>
                  <a:ext uri="{0D108BD9-81ED-4DB2-BD59-A6C34878D82A}">
                    <a16:rowId xmlns:a16="http://schemas.microsoft.com/office/drawing/2014/main" val="10000"/>
                  </a:ext>
                </a:extLst>
              </a:tr>
              <a:tr h="678815">
                <a:tc rowSpan="4">
                  <a:txBody>
                    <a:bodyPr/>
                    <a:lstStyle/>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pPr>
                      <a:endParaRPr sz="1300" dirty="0">
                        <a:latin typeface="Times New Roman"/>
                        <a:cs typeface="Times New Roman"/>
                      </a:endParaRPr>
                    </a:p>
                    <a:p>
                      <a:pPr>
                        <a:lnSpc>
                          <a:spcPct val="100000"/>
                        </a:lnSpc>
                        <a:spcBef>
                          <a:spcPts val="5"/>
                        </a:spcBef>
                      </a:pPr>
                      <a:endParaRPr sz="1900" dirty="0">
                        <a:latin typeface="Times New Roman"/>
                        <a:cs typeface="Times New Roman"/>
                      </a:endParaRPr>
                    </a:p>
                    <a:p>
                      <a:pPr marL="215900" marR="207010" algn="ctr">
                        <a:lnSpc>
                          <a:spcPts val="1320"/>
                        </a:lnSpc>
                        <a:spcBef>
                          <a:spcPts val="5"/>
                        </a:spcBef>
                      </a:pPr>
                      <a:r>
                        <a:rPr sz="1200" spc="10" dirty="0">
                          <a:latin typeface="Times New Roman"/>
                          <a:cs typeface="Times New Roman"/>
                        </a:rPr>
                        <a:t>P</a:t>
                      </a:r>
                      <a:r>
                        <a:rPr sz="1200" spc="-15" dirty="0">
                          <a:latin typeface="Times New Roman"/>
                          <a:cs typeface="Times New Roman"/>
                        </a:rPr>
                        <a:t>e</a:t>
                      </a:r>
                      <a:r>
                        <a:rPr sz="1200" dirty="0">
                          <a:latin typeface="Times New Roman"/>
                          <a:cs typeface="Times New Roman"/>
                        </a:rPr>
                        <a:t>rfo</a:t>
                      </a:r>
                      <a:r>
                        <a:rPr sz="1200" spc="-10" dirty="0">
                          <a:latin typeface="Times New Roman"/>
                          <a:cs typeface="Times New Roman"/>
                        </a:rPr>
                        <a:t>r</a:t>
                      </a:r>
                      <a:r>
                        <a:rPr sz="1200" spc="5" dirty="0">
                          <a:latin typeface="Times New Roman"/>
                          <a:cs typeface="Times New Roman"/>
                        </a:rPr>
                        <a:t>m</a:t>
                      </a:r>
                      <a:r>
                        <a:rPr sz="1200" spc="-5" dirty="0">
                          <a:latin typeface="Times New Roman"/>
                          <a:cs typeface="Times New Roman"/>
                        </a:rPr>
                        <a:t>a</a:t>
                      </a:r>
                      <a:r>
                        <a:rPr sz="1200" dirty="0">
                          <a:latin typeface="Times New Roman"/>
                          <a:cs typeface="Times New Roman"/>
                        </a:rPr>
                        <a:t>n</a:t>
                      </a:r>
                      <a:r>
                        <a:rPr sz="1200" spc="-5" dirty="0">
                          <a:latin typeface="Times New Roman"/>
                          <a:cs typeface="Times New Roman"/>
                        </a:rPr>
                        <a:t>c</a:t>
                      </a:r>
                      <a:r>
                        <a:rPr sz="1200" dirty="0">
                          <a:latin typeface="Times New Roman"/>
                          <a:cs typeface="Times New Roman"/>
                        </a:rPr>
                        <a:t>e  &amp; </a:t>
                      </a:r>
                      <a:r>
                        <a:rPr sz="1200" spc="5" dirty="0">
                          <a:latin typeface="Times New Roman"/>
                          <a:cs typeface="Times New Roman"/>
                        </a:rPr>
                        <a:t> </a:t>
                      </a:r>
                      <a:r>
                        <a:rPr sz="1200" spc="-5" dirty="0">
                          <a:latin typeface="Times New Roman"/>
                          <a:cs typeface="Times New Roman"/>
                        </a:rPr>
                        <a:t>Scalability</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marR="43180" algn="just">
                        <a:lnSpc>
                          <a:spcPts val="1370"/>
                        </a:lnSpc>
                        <a:spcBef>
                          <a:spcPts val="610"/>
                        </a:spcBef>
                      </a:pP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system</a:t>
                      </a:r>
                      <a:r>
                        <a:rPr sz="1200" dirty="0">
                          <a:latin typeface="Times New Roman"/>
                          <a:cs typeface="Times New Roman"/>
                        </a:rPr>
                        <a:t> </a:t>
                      </a:r>
                      <a:r>
                        <a:rPr sz="1200" spc="-5" dirty="0">
                          <a:latin typeface="Times New Roman"/>
                          <a:cs typeface="Times New Roman"/>
                        </a:rPr>
                        <a:t>should</a:t>
                      </a:r>
                      <a:r>
                        <a:rPr sz="1200" dirty="0">
                          <a:latin typeface="Times New Roman"/>
                          <a:cs typeface="Times New Roman"/>
                        </a:rPr>
                        <a:t> </a:t>
                      </a:r>
                      <a:r>
                        <a:rPr sz="1200" spc="-5" dirty="0">
                          <a:solidFill>
                            <a:srgbClr val="0000FF"/>
                          </a:solidFill>
                          <a:latin typeface="Calibri"/>
                          <a:cs typeface="Calibri"/>
                        </a:rPr>
                        <a:t>send</a:t>
                      </a:r>
                      <a:r>
                        <a:rPr sz="1200" dirty="0">
                          <a:solidFill>
                            <a:srgbClr val="0000FF"/>
                          </a:solidFill>
                          <a:latin typeface="Calibri"/>
                          <a:cs typeface="Calibri"/>
                        </a:rPr>
                        <a:t> </a:t>
                      </a:r>
                      <a:r>
                        <a:rPr sz="1200" spc="-5" dirty="0">
                          <a:solidFill>
                            <a:srgbClr val="0000FF"/>
                          </a:solidFill>
                          <a:latin typeface="Calibri"/>
                          <a:cs typeface="Calibri"/>
                        </a:rPr>
                        <a:t>real</a:t>
                      </a:r>
                      <a:r>
                        <a:rPr sz="1200" dirty="0">
                          <a:solidFill>
                            <a:srgbClr val="0000FF"/>
                          </a:solidFill>
                          <a:latin typeface="Calibri"/>
                          <a:cs typeface="Calibri"/>
                        </a:rPr>
                        <a:t> </a:t>
                      </a:r>
                      <a:r>
                        <a:rPr sz="1200" spc="-5" dirty="0">
                          <a:solidFill>
                            <a:srgbClr val="0000FF"/>
                          </a:solidFill>
                          <a:latin typeface="Calibri"/>
                          <a:cs typeface="Calibri"/>
                        </a:rPr>
                        <a:t>time </a:t>
                      </a:r>
                      <a:r>
                        <a:rPr sz="1200" dirty="0">
                          <a:solidFill>
                            <a:srgbClr val="0000FF"/>
                          </a:solidFill>
                          <a:latin typeface="Calibri"/>
                          <a:cs typeface="Calibri"/>
                        </a:rPr>
                        <a:t> </a:t>
                      </a:r>
                      <a:r>
                        <a:rPr sz="1200" spc="-10" dirty="0">
                          <a:solidFill>
                            <a:srgbClr val="0000FF"/>
                          </a:solidFill>
                          <a:latin typeface="Calibri"/>
                          <a:cs typeface="Calibri"/>
                        </a:rPr>
                        <a:t>notification</a:t>
                      </a:r>
                      <a:r>
                        <a:rPr sz="1200" spc="-5" dirty="0">
                          <a:solidFill>
                            <a:srgbClr val="0000FF"/>
                          </a:solidFill>
                          <a:latin typeface="Calibri"/>
                          <a:cs typeface="Calibri"/>
                        </a:rPr>
                        <a:t> </a:t>
                      </a:r>
                      <a:r>
                        <a:rPr sz="1200" dirty="0">
                          <a:latin typeface="Times New Roman"/>
                          <a:cs typeface="Times New Roman"/>
                        </a:rPr>
                        <a:t>to</a:t>
                      </a:r>
                      <a:r>
                        <a:rPr sz="1200" spc="5" dirty="0">
                          <a:latin typeface="Times New Roman"/>
                          <a:cs typeface="Times New Roman"/>
                        </a:rPr>
                        <a:t> </a:t>
                      </a:r>
                      <a:r>
                        <a:rPr sz="1200" dirty="0">
                          <a:latin typeface="Times New Roman"/>
                          <a:cs typeface="Times New Roman"/>
                        </a:rPr>
                        <a:t>the</a:t>
                      </a:r>
                      <a:r>
                        <a:rPr sz="1200" spc="5" dirty="0">
                          <a:latin typeface="Times New Roman"/>
                          <a:cs typeface="Times New Roman"/>
                        </a:rPr>
                        <a:t> </a:t>
                      </a:r>
                      <a:r>
                        <a:rPr sz="1200" spc="-5" dirty="0">
                          <a:latin typeface="Times New Roman"/>
                          <a:cs typeface="Times New Roman"/>
                        </a:rPr>
                        <a:t>customer</a:t>
                      </a:r>
                      <a:r>
                        <a:rPr sz="1200" dirty="0">
                          <a:latin typeface="Times New Roman"/>
                          <a:cs typeface="Times New Roman"/>
                        </a:rPr>
                        <a:t> </a:t>
                      </a:r>
                      <a:r>
                        <a:rPr sz="1200" spc="-5" dirty="0">
                          <a:latin typeface="Times New Roman"/>
                          <a:cs typeface="Times New Roman"/>
                        </a:rPr>
                        <a:t>when</a:t>
                      </a:r>
                      <a:r>
                        <a:rPr sz="1200" spc="290" dirty="0">
                          <a:latin typeface="Times New Roman"/>
                          <a:cs typeface="Times New Roman"/>
                        </a:rPr>
                        <a:t> </a:t>
                      </a:r>
                      <a:r>
                        <a:rPr sz="1200" spc="-5" dirty="0">
                          <a:latin typeface="Times New Roman"/>
                          <a:cs typeface="Times New Roman"/>
                        </a:rPr>
                        <a:t>he/she </a:t>
                      </a:r>
                      <a:r>
                        <a:rPr sz="1200" dirty="0">
                          <a:latin typeface="Times New Roman"/>
                          <a:cs typeface="Times New Roman"/>
                        </a:rPr>
                        <a:t> </a:t>
                      </a:r>
                      <a:r>
                        <a:rPr lang="en-US" sz="1200" dirty="0">
                          <a:latin typeface="Times New Roman"/>
                          <a:cs typeface="Times New Roman"/>
                        </a:rPr>
                        <a:t>order new VM or feature modification</a:t>
                      </a:r>
                      <a:endParaRPr sz="1200" dirty="0">
                        <a:latin typeface="Times New Roman"/>
                        <a:cs typeface="Times New Roman"/>
                      </a:endParaRPr>
                    </a:p>
                  </a:txBody>
                  <a:tcPr marL="0" marR="0" marT="7747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1615" marR="565150" indent="-171450">
                        <a:lnSpc>
                          <a:spcPts val="1200"/>
                        </a:lnSpc>
                        <a:spcBef>
                          <a:spcPts val="209"/>
                        </a:spcBef>
                        <a:buFont typeface="Arial MT"/>
                        <a:buChar char="•"/>
                        <a:tabLst>
                          <a:tab pos="222250" algn="l"/>
                        </a:tabLst>
                      </a:pPr>
                      <a:r>
                        <a:rPr sz="1200" spc="-5" dirty="0">
                          <a:latin typeface="Calibri"/>
                          <a:cs typeface="Calibri"/>
                        </a:rPr>
                        <a:t>Design</a:t>
                      </a:r>
                      <a:r>
                        <a:rPr sz="1200" dirty="0">
                          <a:latin typeface="Calibri"/>
                          <a:cs typeface="Calibri"/>
                        </a:rPr>
                        <a:t> </a:t>
                      </a:r>
                      <a:r>
                        <a:rPr sz="1200" spc="-5" dirty="0">
                          <a:latin typeface="Calibri"/>
                          <a:cs typeface="Calibri"/>
                        </a:rPr>
                        <a:t>south</a:t>
                      </a:r>
                      <a:r>
                        <a:rPr sz="1200" dirty="0">
                          <a:latin typeface="Calibri"/>
                          <a:cs typeface="Calibri"/>
                        </a:rPr>
                        <a:t> bound</a:t>
                      </a:r>
                      <a:r>
                        <a:rPr sz="1200" spc="5" dirty="0">
                          <a:latin typeface="Calibri"/>
                          <a:cs typeface="Calibri"/>
                        </a:rPr>
                        <a:t> </a:t>
                      </a:r>
                      <a:r>
                        <a:rPr sz="1200" spc="-10" dirty="0">
                          <a:latin typeface="Calibri"/>
                          <a:cs typeface="Calibri"/>
                        </a:rPr>
                        <a:t>integration</a:t>
                      </a:r>
                      <a:r>
                        <a:rPr sz="1200" spc="10" dirty="0">
                          <a:latin typeface="Calibri"/>
                          <a:cs typeface="Calibri"/>
                        </a:rPr>
                        <a:t> </a:t>
                      </a:r>
                      <a:r>
                        <a:rPr sz="1200" spc="-5" dirty="0">
                          <a:latin typeface="Calibri"/>
                          <a:cs typeface="Calibri"/>
                        </a:rPr>
                        <a:t>using</a:t>
                      </a:r>
                      <a:r>
                        <a:rPr sz="1200" spc="25" dirty="0">
                          <a:latin typeface="Calibri"/>
                          <a:cs typeface="Calibri"/>
                        </a:rPr>
                        <a:t> </a:t>
                      </a:r>
                      <a:r>
                        <a:rPr sz="1200" spc="-5" dirty="0">
                          <a:solidFill>
                            <a:srgbClr val="0000FF"/>
                          </a:solidFill>
                          <a:latin typeface="Calibri"/>
                          <a:cs typeface="Calibri"/>
                        </a:rPr>
                        <a:t>Elastic Load </a:t>
                      </a:r>
                      <a:r>
                        <a:rPr sz="1200" spc="-254" dirty="0">
                          <a:solidFill>
                            <a:srgbClr val="0000FF"/>
                          </a:solidFill>
                          <a:latin typeface="Calibri"/>
                          <a:cs typeface="Calibri"/>
                        </a:rPr>
                        <a:t> </a:t>
                      </a:r>
                      <a:r>
                        <a:rPr sz="1200" spc="-5" dirty="0">
                          <a:solidFill>
                            <a:srgbClr val="0000FF"/>
                          </a:solidFill>
                          <a:latin typeface="Calibri"/>
                          <a:cs typeface="Calibri"/>
                        </a:rPr>
                        <a:t>Balancer</a:t>
                      </a:r>
                      <a:endParaRPr sz="1200" dirty="0">
                        <a:latin typeface="Calibri"/>
                        <a:cs typeface="Calibri"/>
                      </a:endParaRPr>
                    </a:p>
                    <a:p>
                      <a:pPr marL="221615" marR="270510" indent="-171450">
                        <a:lnSpc>
                          <a:spcPts val="1200"/>
                        </a:lnSpc>
                        <a:spcBef>
                          <a:spcPts val="10"/>
                        </a:spcBef>
                        <a:buFont typeface="Arial MT"/>
                        <a:buChar char="•"/>
                        <a:tabLst>
                          <a:tab pos="222250" algn="l"/>
                        </a:tabLst>
                      </a:pPr>
                      <a:r>
                        <a:rPr sz="1200" dirty="0">
                          <a:latin typeface="Calibri"/>
                          <a:cs typeface="Calibri"/>
                        </a:rPr>
                        <a:t>99.999%</a:t>
                      </a:r>
                      <a:r>
                        <a:rPr sz="1200" spc="-5" dirty="0">
                          <a:latin typeface="Calibri"/>
                          <a:cs typeface="Calibri"/>
                        </a:rPr>
                        <a:t> </a:t>
                      </a:r>
                      <a:r>
                        <a:rPr sz="1200" spc="-10" dirty="0">
                          <a:latin typeface="Calibri"/>
                          <a:cs typeface="Calibri"/>
                        </a:rPr>
                        <a:t>Availability</a:t>
                      </a:r>
                      <a:r>
                        <a:rPr sz="1200" spc="5" dirty="0">
                          <a:latin typeface="Calibri"/>
                          <a:cs typeface="Calibri"/>
                        </a:rPr>
                        <a:t> </a:t>
                      </a:r>
                      <a:r>
                        <a:rPr sz="1200" spc="-5" dirty="0">
                          <a:latin typeface="Calibri"/>
                          <a:cs typeface="Calibri"/>
                        </a:rPr>
                        <a:t>based</a:t>
                      </a:r>
                      <a:r>
                        <a:rPr sz="1200" spc="5" dirty="0">
                          <a:latin typeface="Calibri"/>
                          <a:cs typeface="Calibri"/>
                        </a:rPr>
                        <a:t> </a:t>
                      </a:r>
                      <a:r>
                        <a:rPr sz="1200" dirty="0">
                          <a:latin typeface="Calibri"/>
                          <a:cs typeface="Calibri"/>
                        </a:rPr>
                        <a:t>on</a:t>
                      </a:r>
                      <a:r>
                        <a:rPr sz="1200" spc="40" dirty="0">
                          <a:latin typeface="Calibri"/>
                          <a:cs typeface="Calibri"/>
                        </a:rPr>
                        <a:t> </a:t>
                      </a:r>
                      <a:r>
                        <a:rPr sz="1200" spc="-5" dirty="0">
                          <a:solidFill>
                            <a:srgbClr val="0000FF"/>
                          </a:solidFill>
                          <a:latin typeface="Calibri"/>
                          <a:cs typeface="Calibri"/>
                        </a:rPr>
                        <a:t>Distributed</a:t>
                      </a:r>
                      <a:r>
                        <a:rPr sz="1200" spc="15" dirty="0">
                          <a:solidFill>
                            <a:srgbClr val="0000FF"/>
                          </a:solidFill>
                          <a:latin typeface="Calibri"/>
                          <a:cs typeface="Calibri"/>
                        </a:rPr>
                        <a:t> </a:t>
                      </a:r>
                      <a:r>
                        <a:rPr sz="1200" spc="-10" dirty="0">
                          <a:solidFill>
                            <a:srgbClr val="0000FF"/>
                          </a:solidFill>
                          <a:latin typeface="Calibri"/>
                          <a:cs typeface="Calibri"/>
                        </a:rPr>
                        <a:t>Architecture</a:t>
                      </a:r>
                      <a:r>
                        <a:rPr lang="en-US" sz="1200" spc="-10" dirty="0">
                          <a:solidFill>
                            <a:srgbClr val="0000FF"/>
                          </a:solidFill>
                          <a:latin typeface="Calibri"/>
                          <a:cs typeface="Calibri"/>
                        </a:rPr>
                        <a:t>.</a:t>
                      </a:r>
                      <a:endParaRPr sz="1200" dirty="0">
                        <a:latin typeface="Calibri"/>
                        <a:cs typeface="Calibri"/>
                      </a:endParaRPr>
                    </a:p>
                  </a:txBody>
                  <a:tcPr marL="0" marR="0" marT="2666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34365">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a:lnSpc>
                          <a:spcPts val="1405"/>
                        </a:lnSpc>
                        <a:spcBef>
                          <a:spcPts val="1025"/>
                        </a:spcBef>
                      </a:pPr>
                      <a:r>
                        <a:rPr sz="1200" dirty="0">
                          <a:latin typeface="Times New Roman"/>
                          <a:cs typeface="Times New Roman"/>
                        </a:rPr>
                        <a:t>System</a:t>
                      </a:r>
                      <a:r>
                        <a:rPr sz="1200" spc="-20" dirty="0">
                          <a:latin typeface="Times New Roman"/>
                          <a:cs typeface="Times New Roman"/>
                        </a:rPr>
                        <a:t> </a:t>
                      </a:r>
                      <a:r>
                        <a:rPr sz="1200" dirty="0">
                          <a:latin typeface="Times New Roman"/>
                          <a:cs typeface="Times New Roman"/>
                        </a:rPr>
                        <a:t>should</a:t>
                      </a:r>
                      <a:r>
                        <a:rPr sz="1200" spc="-10" dirty="0">
                          <a:latin typeface="Times New Roman"/>
                          <a:cs typeface="Times New Roman"/>
                        </a:rPr>
                        <a:t> </a:t>
                      </a:r>
                      <a:r>
                        <a:rPr sz="1200" dirty="0">
                          <a:latin typeface="Times New Roman"/>
                          <a:cs typeface="Times New Roman"/>
                        </a:rPr>
                        <a:t>be</a:t>
                      </a:r>
                      <a:r>
                        <a:rPr sz="1200" spc="-15" dirty="0">
                          <a:latin typeface="Times New Roman"/>
                          <a:cs typeface="Times New Roman"/>
                        </a:rPr>
                        <a:t> </a:t>
                      </a:r>
                      <a:r>
                        <a:rPr sz="1200" spc="-5" dirty="0">
                          <a:latin typeface="Times New Roman"/>
                          <a:cs typeface="Times New Roman"/>
                        </a:rPr>
                        <a:t>able</a:t>
                      </a:r>
                      <a:r>
                        <a:rPr sz="1200" spc="-15" dirty="0">
                          <a:latin typeface="Times New Roman"/>
                          <a:cs typeface="Times New Roman"/>
                        </a:rPr>
                        <a:t> </a:t>
                      </a:r>
                      <a:r>
                        <a:rPr sz="1200" spc="-5" dirty="0">
                          <a:latin typeface="Times New Roman"/>
                          <a:cs typeface="Times New Roman"/>
                        </a:rPr>
                        <a:t>to</a:t>
                      </a:r>
                      <a:r>
                        <a:rPr sz="1200" spc="-15" dirty="0">
                          <a:latin typeface="Times New Roman"/>
                          <a:cs typeface="Times New Roman"/>
                        </a:rPr>
                        <a:t> </a:t>
                      </a:r>
                      <a:r>
                        <a:rPr sz="1200" dirty="0">
                          <a:solidFill>
                            <a:srgbClr val="0000FF"/>
                          </a:solidFill>
                          <a:latin typeface="Calibri"/>
                          <a:cs typeface="Calibri"/>
                        </a:rPr>
                        <a:t>support</a:t>
                      </a:r>
                      <a:r>
                        <a:rPr sz="1200" spc="-15" dirty="0">
                          <a:solidFill>
                            <a:srgbClr val="0000FF"/>
                          </a:solidFill>
                          <a:latin typeface="Calibri"/>
                          <a:cs typeface="Calibri"/>
                        </a:rPr>
                        <a:t> </a:t>
                      </a:r>
                      <a:r>
                        <a:rPr lang="en-US" sz="1200" spc="-15" dirty="0">
                          <a:solidFill>
                            <a:srgbClr val="0000FF"/>
                          </a:solidFill>
                          <a:latin typeface="Calibri"/>
                          <a:cs typeface="Calibri"/>
                        </a:rPr>
                        <a:t>1000 request per minute by multiple Engineers</a:t>
                      </a:r>
                      <a:endParaRPr sz="1200" dirty="0">
                        <a:latin typeface="Calibri"/>
                        <a:cs typeface="Calibri"/>
                      </a:endParaRPr>
                    </a:p>
                    <a:p>
                      <a:pPr marL="50165">
                        <a:lnSpc>
                          <a:spcPts val="1405"/>
                        </a:lnSpc>
                      </a:pPr>
                      <a:endParaRPr sz="1200" dirty="0">
                        <a:latin typeface="Times New Roman"/>
                        <a:cs typeface="Times New Roman"/>
                      </a:endParaRPr>
                    </a:p>
                  </a:txBody>
                  <a:tcPr marL="0" marR="0" marT="130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0165" marR="279400" algn="just">
                        <a:lnSpc>
                          <a:spcPct val="83700"/>
                        </a:lnSpc>
                        <a:spcBef>
                          <a:spcPts val="630"/>
                        </a:spcBef>
                      </a:pPr>
                      <a:r>
                        <a:rPr sz="1200" spc="-5" dirty="0">
                          <a:latin typeface="Calibri"/>
                          <a:cs typeface="Calibri"/>
                        </a:rPr>
                        <a:t>New Services Deployed as </a:t>
                      </a:r>
                      <a:r>
                        <a:rPr sz="1200" dirty="0">
                          <a:latin typeface="Calibri"/>
                          <a:cs typeface="Calibri"/>
                        </a:rPr>
                        <a:t>Add-ons in </a:t>
                      </a:r>
                      <a:r>
                        <a:rPr sz="1200" spc="-10" dirty="0">
                          <a:latin typeface="Calibri"/>
                          <a:cs typeface="Calibri"/>
                        </a:rPr>
                        <a:t>separate </a:t>
                      </a:r>
                      <a:r>
                        <a:rPr sz="1200" spc="-10" dirty="0">
                          <a:solidFill>
                            <a:srgbClr val="0000FF"/>
                          </a:solidFill>
                          <a:latin typeface="Calibri"/>
                          <a:cs typeface="Calibri"/>
                        </a:rPr>
                        <a:t>container </a:t>
                      </a:r>
                      <a:r>
                        <a:rPr sz="1200" spc="-5" dirty="0">
                          <a:solidFill>
                            <a:srgbClr val="0000FF"/>
                          </a:solidFill>
                          <a:latin typeface="Calibri"/>
                          <a:cs typeface="Calibri"/>
                        </a:rPr>
                        <a:t> </a:t>
                      </a:r>
                      <a:r>
                        <a:rPr sz="1200" dirty="0">
                          <a:latin typeface="Calibri"/>
                          <a:cs typeface="Calibri"/>
                        </a:rPr>
                        <a:t>using </a:t>
                      </a:r>
                      <a:r>
                        <a:rPr sz="1200" spc="-5" dirty="0">
                          <a:latin typeface="Calibri"/>
                          <a:cs typeface="Calibri"/>
                        </a:rPr>
                        <a:t>service based </a:t>
                      </a:r>
                      <a:r>
                        <a:rPr sz="1200" spc="-10" dirty="0">
                          <a:latin typeface="Calibri"/>
                          <a:cs typeface="Calibri"/>
                        </a:rPr>
                        <a:t>architecture (SBA) </a:t>
                      </a:r>
                      <a:endParaRPr sz="1200" dirty="0">
                        <a:latin typeface="Calibri"/>
                        <a:cs typeface="Calibri"/>
                      </a:endParaRPr>
                    </a:p>
                  </a:txBody>
                  <a:tcPr marL="0" marR="0" marT="800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1195704">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300" dirty="0">
                        <a:latin typeface="Times New Roman"/>
                        <a:cs typeface="Times New Roman"/>
                      </a:endParaRPr>
                    </a:p>
                    <a:p>
                      <a:pPr>
                        <a:lnSpc>
                          <a:spcPct val="100000"/>
                        </a:lnSpc>
                        <a:spcBef>
                          <a:spcPts val="20"/>
                        </a:spcBef>
                      </a:pPr>
                      <a:endParaRPr sz="1000" dirty="0">
                        <a:latin typeface="Times New Roman"/>
                        <a:cs typeface="Times New Roman"/>
                      </a:endParaRPr>
                    </a:p>
                    <a:p>
                      <a:pPr marL="50165" marR="41910" algn="just">
                        <a:lnSpc>
                          <a:spcPct val="93400"/>
                        </a:lnSpc>
                      </a:pPr>
                      <a:r>
                        <a:rPr sz="1200" dirty="0">
                          <a:latin typeface="Times New Roman"/>
                          <a:cs typeface="Times New Roman"/>
                        </a:rPr>
                        <a:t>System</a:t>
                      </a:r>
                      <a:r>
                        <a:rPr sz="1200" spc="5" dirty="0">
                          <a:latin typeface="Times New Roman"/>
                          <a:cs typeface="Times New Roman"/>
                        </a:rPr>
                        <a:t> </a:t>
                      </a:r>
                      <a:r>
                        <a:rPr sz="1200" spc="-5" dirty="0">
                          <a:latin typeface="Times New Roman"/>
                          <a:cs typeface="Times New Roman"/>
                        </a:rPr>
                        <a:t>should</a:t>
                      </a:r>
                      <a:r>
                        <a:rPr sz="1200" dirty="0">
                          <a:latin typeface="Times New Roman"/>
                          <a:cs typeface="Times New Roman"/>
                        </a:rPr>
                        <a:t> </a:t>
                      </a:r>
                      <a:r>
                        <a:rPr sz="1200" spc="-5" dirty="0">
                          <a:latin typeface="Times New Roman"/>
                          <a:cs typeface="Times New Roman"/>
                        </a:rPr>
                        <a:t>support</a:t>
                      </a:r>
                      <a:r>
                        <a:rPr sz="1200" dirty="0">
                          <a:latin typeface="Times New Roman"/>
                          <a:cs typeface="Times New Roman"/>
                        </a:rPr>
                        <a:t> </a:t>
                      </a:r>
                      <a:r>
                        <a:rPr sz="1200" spc="-5" dirty="0">
                          <a:solidFill>
                            <a:srgbClr val="0000FF"/>
                          </a:solidFill>
                          <a:latin typeface="Calibri"/>
                          <a:cs typeface="Calibri"/>
                        </a:rPr>
                        <a:t>Millions</a:t>
                      </a:r>
                      <a:r>
                        <a:rPr sz="1200" dirty="0">
                          <a:solidFill>
                            <a:srgbClr val="0000FF"/>
                          </a:solidFill>
                          <a:latin typeface="Calibri"/>
                          <a:cs typeface="Calibri"/>
                        </a:rPr>
                        <a:t> </a:t>
                      </a:r>
                      <a:r>
                        <a:rPr sz="1200" dirty="0">
                          <a:latin typeface="Times New Roman"/>
                          <a:cs typeface="Times New Roman"/>
                        </a:rPr>
                        <a:t>of </a:t>
                      </a:r>
                      <a:r>
                        <a:rPr sz="1200" spc="-285" dirty="0">
                          <a:latin typeface="Times New Roman"/>
                          <a:cs typeface="Times New Roman"/>
                        </a:rPr>
                        <a:t> </a:t>
                      </a:r>
                      <a:r>
                        <a:rPr lang="en-US" sz="1200" spc="-5" dirty="0">
                          <a:latin typeface="Times New Roman"/>
                          <a:cs typeface="Times New Roman"/>
                        </a:rPr>
                        <a:t>Request either new deployment or modification in services.</a:t>
                      </a:r>
                      <a:endParaRPr sz="12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1615" marR="429259" indent="-171450">
                        <a:lnSpc>
                          <a:spcPts val="1200"/>
                        </a:lnSpc>
                        <a:spcBef>
                          <a:spcPts val="1040"/>
                        </a:spcBef>
                        <a:buFont typeface="Arial MT"/>
                        <a:buChar char="•"/>
                        <a:tabLst>
                          <a:tab pos="222250" algn="l"/>
                        </a:tabLst>
                      </a:pPr>
                      <a:r>
                        <a:rPr sz="1200" spc="-5" dirty="0">
                          <a:latin typeface="Calibri"/>
                          <a:cs typeface="Calibri"/>
                        </a:rPr>
                        <a:t>Session</a:t>
                      </a:r>
                      <a:r>
                        <a:rPr sz="1200" spc="10" dirty="0">
                          <a:latin typeface="Calibri"/>
                          <a:cs typeface="Calibri"/>
                        </a:rPr>
                        <a:t> </a:t>
                      </a:r>
                      <a:r>
                        <a:rPr sz="1200" spc="-10" dirty="0">
                          <a:latin typeface="Calibri"/>
                          <a:cs typeface="Calibri"/>
                        </a:rPr>
                        <a:t>Control</a:t>
                      </a:r>
                      <a:r>
                        <a:rPr sz="1200" spc="10" dirty="0">
                          <a:latin typeface="Calibri"/>
                          <a:cs typeface="Calibri"/>
                        </a:rPr>
                        <a:t> </a:t>
                      </a:r>
                      <a:r>
                        <a:rPr sz="1200" spc="-5" dirty="0">
                          <a:latin typeface="Calibri"/>
                          <a:cs typeface="Calibri"/>
                        </a:rPr>
                        <a:t>and</a:t>
                      </a:r>
                      <a:r>
                        <a:rPr sz="1200" spc="15" dirty="0">
                          <a:latin typeface="Calibri"/>
                          <a:cs typeface="Calibri"/>
                        </a:rPr>
                        <a:t> </a:t>
                      </a:r>
                      <a:r>
                        <a:rPr sz="1200" spc="-10" dirty="0">
                          <a:latin typeface="Calibri"/>
                          <a:cs typeface="Calibri"/>
                        </a:rPr>
                        <a:t>Routing</a:t>
                      </a:r>
                      <a:r>
                        <a:rPr sz="1200" spc="10" dirty="0">
                          <a:latin typeface="Calibri"/>
                          <a:cs typeface="Calibri"/>
                        </a:rPr>
                        <a:t> </a:t>
                      </a:r>
                      <a:r>
                        <a:rPr sz="1200" spc="-5" dirty="0">
                          <a:latin typeface="Calibri"/>
                          <a:cs typeface="Calibri"/>
                        </a:rPr>
                        <a:t>Service</a:t>
                      </a:r>
                      <a:r>
                        <a:rPr sz="1200" spc="40" dirty="0">
                          <a:latin typeface="Calibri"/>
                          <a:cs typeface="Calibri"/>
                        </a:rPr>
                        <a:t> </a:t>
                      </a:r>
                      <a:r>
                        <a:rPr sz="1200" spc="-10" dirty="0">
                          <a:solidFill>
                            <a:srgbClr val="0000FF"/>
                          </a:solidFill>
                          <a:latin typeface="Calibri"/>
                          <a:cs typeface="Calibri"/>
                        </a:rPr>
                        <a:t>Separated</a:t>
                      </a:r>
                      <a:r>
                        <a:rPr sz="1200" spc="20" dirty="0">
                          <a:solidFill>
                            <a:srgbClr val="0000FF"/>
                          </a:solidFill>
                          <a:latin typeface="Calibri"/>
                          <a:cs typeface="Calibri"/>
                        </a:rPr>
                        <a:t> </a:t>
                      </a:r>
                      <a:r>
                        <a:rPr sz="1200" spc="-10" dirty="0">
                          <a:latin typeface="Calibri"/>
                          <a:cs typeface="Calibri"/>
                        </a:rPr>
                        <a:t>from </a:t>
                      </a:r>
                      <a:r>
                        <a:rPr sz="1200" spc="-254" dirty="0">
                          <a:latin typeface="Calibri"/>
                          <a:cs typeface="Calibri"/>
                        </a:rPr>
                        <a:t> </a:t>
                      </a:r>
                      <a:r>
                        <a:rPr sz="1200" spc="-5" dirty="0">
                          <a:latin typeface="Calibri"/>
                          <a:cs typeface="Calibri"/>
                        </a:rPr>
                        <a:t>Session</a:t>
                      </a:r>
                      <a:r>
                        <a:rPr sz="1200" spc="5" dirty="0">
                          <a:latin typeface="Calibri"/>
                          <a:cs typeface="Calibri"/>
                        </a:rPr>
                        <a:t> </a:t>
                      </a:r>
                      <a:r>
                        <a:rPr sz="1200" spc="-10" dirty="0">
                          <a:latin typeface="Calibri"/>
                          <a:cs typeface="Calibri"/>
                        </a:rPr>
                        <a:t>Control</a:t>
                      </a:r>
                      <a:r>
                        <a:rPr sz="1200" dirty="0">
                          <a:latin typeface="Calibri"/>
                          <a:cs typeface="Calibri"/>
                        </a:rPr>
                        <a:t> </a:t>
                      </a:r>
                      <a:r>
                        <a:rPr sz="1200" spc="-5" dirty="0">
                          <a:latin typeface="Calibri"/>
                          <a:cs typeface="Calibri"/>
                        </a:rPr>
                        <a:t>and</a:t>
                      </a:r>
                      <a:r>
                        <a:rPr sz="1200" spc="5" dirty="0">
                          <a:latin typeface="Calibri"/>
                          <a:cs typeface="Calibri"/>
                        </a:rPr>
                        <a:t> </a:t>
                      </a:r>
                      <a:r>
                        <a:rPr sz="1200" spc="-10" dirty="0">
                          <a:latin typeface="Calibri"/>
                          <a:cs typeface="Calibri"/>
                        </a:rPr>
                        <a:t>Routing</a:t>
                      </a:r>
                      <a:r>
                        <a:rPr sz="1200" dirty="0">
                          <a:latin typeface="Calibri"/>
                          <a:cs typeface="Calibri"/>
                        </a:rPr>
                        <a:t> </a:t>
                      </a:r>
                      <a:r>
                        <a:rPr sz="1200" spc="-5" dirty="0">
                          <a:latin typeface="Calibri"/>
                          <a:cs typeface="Calibri"/>
                        </a:rPr>
                        <a:t>Database</a:t>
                      </a:r>
                      <a:r>
                        <a:rPr sz="1200" spc="30" dirty="0">
                          <a:latin typeface="Calibri"/>
                          <a:cs typeface="Calibri"/>
                        </a:rPr>
                        <a:t> </a:t>
                      </a:r>
                      <a:r>
                        <a:rPr sz="1200" spc="-10" dirty="0">
                          <a:solidFill>
                            <a:srgbClr val="0000FF"/>
                          </a:solidFill>
                          <a:latin typeface="Calibri"/>
                          <a:cs typeface="Calibri"/>
                        </a:rPr>
                        <a:t>Cluster</a:t>
                      </a:r>
                      <a:endParaRPr sz="1200" dirty="0">
                        <a:latin typeface="Calibri"/>
                        <a:cs typeface="Calibri"/>
                      </a:endParaRPr>
                    </a:p>
                    <a:p>
                      <a:pPr marL="221615" marR="553720" indent="-171450">
                        <a:lnSpc>
                          <a:spcPts val="1200"/>
                        </a:lnSpc>
                        <a:spcBef>
                          <a:spcPts val="10"/>
                        </a:spcBef>
                        <a:buFont typeface="Arial MT"/>
                        <a:buChar char="•"/>
                        <a:tabLst>
                          <a:tab pos="222250" algn="l"/>
                        </a:tabLst>
                      </a:pPr>
                      <a:r>
                        <a:rPr sz="1200" spc="-5" dirty="0">
                          <a:latin typeface="Calibri"/>
                          <a:cs typeface="Calibri"/>
                        </a:rPr>
                        <a:t>All</a:t>
                      </a:r>
                      <a:r>
                        <a:rPr sz="1200" spc="5" dirty="0">
                          <a:latin typeface="Calibri"/>
                          <a:cs typeface="Calibri"/>
                        </a:rPr>
                        <a:t> </a:t>
                      </a:r>
                      <a:r>
                        <a:rPr sz="1200" spc="-10" dirty="0">
                          <a:solidFill>
                            <a:srgbClr val="0000FF"/>
                          </a:solidFill>
                          <a:latin typeface="Calibri"/>
                          <a:cs typeface="Calibri"/>
                        </a:rPr>
                        <a:t>Routing</a:t>
                      </a:r>
                      <a:r>
                        <a:rPr sz="1200" dirty="0">
                          <a:solidFill>
                            <a:srgbClr val="0000FF"/>
                          </a:solidFill>
                          <a:latin typeface="Calibri"/>
                          <a:cs typeface="Calibri"/>
                        </a:rPr>
                        <a:t> </a:t>
                      </a:r>
                      <a:r>
                        <a:rPr sz="1200" spc="-5" dirty="0">
                          <a:solidFill>
                            <a:srgbClr val="0000FF"/>
                          </a:solidFill>
                          <a:latin typeface="Calibri"/>
                          <a:cs typeface="Calibri"/>
                        </a:rPr>
                        <a:t>Service</a:t>
                      </a:r>
                      <a:r>
                        <a:rPr sz="1200" dirty="0">
                          <a:solidFill>
                            <a:srgbClr val="0000FF"/>
                          </a:solidFill>
                          <a:latin typeface="Calibri"/>
                          <a:cs typeface="Calibri"/>
                        </a:rPr>
                        <a:t> Nodes</a:t>
                      </a:r>
                      <a:r>
                        <a:rPr sz="1200" spc="15" dirty="0">
                          <a:solidFill>
                            <a:srgbClr val="0000FF"/>
                          </a:solidFill>
                          <a:latin typeface="Calibri"/>
                          <a:cs typeface="Calibri"/>
                        </a:rPr>
                        <a:t> </a:t>
                      </a:r>
                      <a:r>
                        <a:rPr sz="1200" dirty="0">
                          <a:latin typeface="Calibri"/>
                          <a:cs typeface="Calibri"/>
                        </a:rPr>
                        <a:t>and</a:t>
                      </a:r>
                      <a:r>
                        <a:rPr sz="1200" spc="10" dirty="0">
                          <a:latin typeface="Calibri"/>
                          <a:cs typeface="Calibri"/>
                        </a:rPr>
                        <a:t> </a:t>
                      </a:r>
                      <a:r>
                        <a:rPr sz="1200" spc="-10" dirty="0">
                          <a:solidFill>
                            <a:srgbClr val="0000FF"/>
                          </a:solidFill>
                          <a:latin typeface="Calibri"/>
                          <a:cs typeface="Calibri"/>
                        </a:rPr>
                        <a:t>Routing</a:t>
                      </a:r>
                      <a:r>
                        <a:rPr sz="1200" spc="-5" dirty="0">
                          <a:solidFill>
                            <a:srgbClr val="0000FF"/>
                          </a:solidFill>
                          <a:latin typeface="Calibri"/>
                          <a:cs typeface="Calibri"/>
                        </a:rPr>
                        <a:t> </a:t>
                      </a:r>
                      <a:r>
                        <a:rPr sz="1200" dirty="0">
                          <a:solidFill>
                            <a:srgbClr val="0000FF"/>
                          </a:solidFill>
                          <a:latin typeface="Calibri"/>
                          <a:cs typeface="Calibri"/>
                        </a:rPr>
                        <a:t>In-memory </a:t>
                      </a:r>
                      <a:r>
                        <a:rPr sz="1200" spc="-254" dirty="0">
                          <a:solidFill>
                            <a:srgbClr val="0000FF"/>
                          </a:solidFill>
                          <a:latin typeface="Calibri"/>
                          <a:cs typeface="Calibri"/>
                        </a:rPr>
                        <a:t> </a:t>
                      </a:r>
                      <a:r>
                        <a:rPr sz="1200" spc="-5" dirty="0">
                          <a:solidFill>
                            <a:srgbClr val="0000FF"/>
                          </a:solidFill>
                          <a:latin typeface="Calibri"/>
                          <a:cs typeface="Calibri"/>
                        </a:rPr>
                        <a:t>Database</a:t>
                      </a:r>
                      <a:r>
                        <a:rPr sz="1200" dirty="0">
                          <a:solidFill>
                            <a:srgbClr val="0000FF"/>
                          </a:solidFill>
                          <a:latin typeface="Calibri"/>
                          <a:cs typeface="Calibri"/>
                        </a:rPr>
                        <a:t> </a:t>
                      </a:r>
                      <a:r>
                        <a:rPr sz="1200" dirty="0">
                          <a:latin typeface="Calibri"/>
                          <a:cs typeface="Calibri"/>
                        </a:rPr>
                        <a:t>Nodes</a:t>
                      </a:r>
                      <a:r>
                        <a:rPr sz="1200" spc="-5" dirty="0">
                          <a:latin typeface="Calibri"/>
                          <a:cs typeface="Calibri"/>
                        </a:rPr>
                        <a:t> are</a:t>
                      </a:r>
                      <a:r>
                        <a:rPr sz="1200" spc="15" dirty="0">
                          <a:latin typeface="Calibri"/>
                          <a:cs typeface="Calibri"/>
                        </a:rPr>
                        <a:t> </a:t>
                      </a:r>
                      <a:r>
                        <a:rPr sz="1200" spc="-10" dirty="0">
                          <a:solidFill>
                            <a:srgbClr val="0000FF"/>
                          </a:solidFill>
                          <a:latin typeface="Calibri"/>
                          <a:cs typeface="Calibri"/>
                        </a:rPr>
                        <a:t>Active</a:t>
                      </a:r>
                      <a:endParaRPr sz="1200" dirty="0">
                        <a:latin typeface="Calibri"/>
                        <a:cs typeface="Calibri"/>
                      </a:endParaRPr>
                    </a:p>
                    <a:p>
                      <a:pPr marL="221615" marR="302260" indent="-171450">
                        <a:lnSpc>
                          <a:spcPts val="1200"/>
                        </a:lnSpc>
                        <a:buFont typeface="Arial MT"/>
                        <a:buChar char="•"/>
                        <a:tabLst>
                          <a:tab pos="222250" algn="l"/>
                        </a:tabLst>
                      </a:pPr>
                      <a:r>
                        <a:rPr sz="1200" spc="-5" dirty="0">
                          <a:solidFill>
                            <a:srgbClr val="0000FF"/>
                          </a:solidFill>
                          <a:latin typeface="Calibri"/>
                          <a:cs typeface="Calibri"/>
                        </a:rPr>
                        <a:t>Distributed</a:t>
                      </a:r>
                      <a:r>
                        <a:rPr sz="1200" spc="10" dirty="0">
                          <a:solidFill>
                            <a:srgbClr val="0000FF"/>
                          </a:solidFill>
                          <a:latin typeface="Calibri"/>
                          <a:cs typeface="Calibri"/>
                        </a:rPr>
                        <a:t> </a:t>
                      </a:r>
                      <a:r>
                        <a:rPr sz="1200" dirty="0">
                          <a:solidFill>
                            <a:srgbClr val="0000FF"/>
                          </a:solidFill>
                          <a:latin typeface="Calibri"/>
                          <a:cs typeface="Calibri"/>
                        </a:rPr>
                        <a:t>DB </a:t>
                      </a:r>
                      <a:r>
                        <a:rPr sz="1200" dirty="0">
                          <a:latin typeface="Calibri"/>
                          <a:cs typeface="Calibri"/>
                        </a:rPr>
                        <a:t>and</a:t>
                      </a:r>
                      <a:r>
                        <a:rPr sz="1200" spc="5" dirty="0">
                          <a:latin typeface="Calibri"/>
                          <a:cs typeface="Calibri"/>
                        </a:rPr>
                        <a:t> </a:t>
                      </a:r>
                      <a:r>
                        <a:rPr sz="1200" spc="-5" dirty="0">
                          <a:solidFill>
                            <a:srgbClr val="0000FF"/>
                          </a:solidFill>
                          <a:latin typeface="Calibri"/>
                          <a:cs typeface="Calibri"/>
                        </a:rPr>
                        <a:t>In-Memory </a:t>
                      </a:r>
                      <a:r>
                        <a:rPr sz="1200" dirty="0">
                          <a:solidFill>
                            <a:srgbClr val="0000FF"/>
                          </a:solidFill>
                          <a:latin typeface="Calibri"/>
                          <a:cs typeface="Calibri"/>
                        </a:rPr>
                        <a:t>DB</a:t>
                      </a:r>
                      <a:r>
                        <a:rPr sz="1200" spc="-5" dirty="0">
                          <a:solidFill>
                            <a:srgbClr val="0000FF"/>
                          </a:solidFill>
                          <a:latin typeface="Calibri"/>
                          <a:cs typeface="Calibri"/>
                        </a:rPr>
                        <a:t> </a:t>
                      </a:r>
                      <a:r>
                        <a:rPr sz="1200" spc="-10" dirty="0">
                          <a:latin typeface="Calibri"/>
                          <a:cs typeface="Calibri"/>
                        </a:rPr>
                        <a:t>Improve</a:t>
                      </a:r>
                      <a:r>
                        <a:rPr sz="1200" spc="-5" dirty="0">
                          <a:latin typeface="Calibri"/>
                          <a:cs typeface="Calibri"/>
                        </a:rPr>
                        <a:t> </a:t>
                      </a:r>
                      <a:r>
                        <a:rPr sz="1200" dirty="0">
                          <a:latin typeface="Calibri"/>
                          <a:cs typeface="Calibri"/>
                        </a:rPr>
                        <a:t>X</a:t>
                      </a:r>
                      <a:r>
                        <a:rPr sz="1200" spc="5" dirty="0">
                          <a:latin typeface="Calibri"/>
                          <a:cs typeface="Calibri"/>
                        </a:rPr>
                        <a:t> </a:t>
                      </a:r>
                      <a:r>
                        <a:rPr sz="1200" spc="-5" dirty="0">
                          <a:latin typeface="Calibri"/>
                          <a:cs typeface="Calibri"/>
                        </a:rPr>
                        <a:t>Capacity </a:t>
                      </a:r>
                      <a:r>
                        <a:rPr sz="1200" spc="-254" dirty="0">
                          <a:latin typeface="Calibri"/>
                          <a:cs typeface="Calibri"/>
                        </a:rPr>
                        <a:t> </a:t>
                      </a:r>
                      <a:r>
                        <a:rPr sz="1200" spc="-5" dirty="0">
                          <a:latin typeface="Calibri"/>
                          <a:cs typeface="Calibri"/>
                        </a:rPr>
                        <a:t>and</a:t>
                      </a:r>
                      <a:r>
                        <a:rPr sz="1200" dirty="0">
                          <a:latin typeface="Calibri"/>
                          <a:cs typeface="Calibri"/>
                        </a:rPr>
                        <a:t> </a:t>
                      </a:r>
                      <a:r>
                        <a:rPr sz="1200" spc="-5" dirty="0">
                          <a:latin typeface="Calibri"/>
                          <a:cs typeface="Calibri"/>
                        </a:rPr>
                        <a:t>Performance</a:t>
                      </a:r>
                      <a:endParaRPr sz="1200" dirty="0">
                        <a:latin typeface="Calibri"/>
                        <a:cs typeface="Calibri"/>
                      </a:endParaRPr>
                    </a:p>
                  </a:txBody>
                  <a:tcPr marL="0" marR="0" marT="13208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826769">
                <a:tc vMerge="1">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spcBef>
                          <a:spcPts val="50"/>
                        </a:spcBef>
                      </a:pPr>
                      <a:endParaRPr sz="1500">
                        <a:latin typeface="Times New Roman"/>
                        <a:cs typeface="Times New Roman"/>
                      </a:endParaRPr>
                    </a:p>
                    <a:p>
                      <a:pPr marL="50165">
                        <a:lnSpc>
                          <a:spcPts val="1405"/>
                        </a:lnSpc>
                      </a:pPr>
                      <a:r>
                        <a:rPr sz="1200" dirty="0">
                          <a:latin typeface="Times New Roman"/>
                          <a:cs typeface="Times New Roman"/>
                        </a:rPr>
                        <a:t>System</a:t>
                      </a:r>
                      <a:r>
                        <a:rPr sz="1200" spc="175" dirty="0">
                          <a:latin typeface="Times New Roman"/>
                          <a:cs typeface="Times New Roman"/>
                        </a:rPr>
                        <a:t> </a:t>
                      </a:r>
                      <a:r>
                        <a:rPr sz="1200" dirty="0">
                          <a:latin typeface="Times New Roman"/>
                          <a:cs typeface="Times New Roman"/>
                        </a:rPr>
                        <a:t>should</a:t>
                      </a:r>
                      <a:r>
                        <a:rPr sz="1200" spc="455" dirty="0">
                          <a:latin typeface="Times New Roman"/>
                          <a:cs typeface="Times New Roman"/>
                        </a:rPr>
                        <a:t> </a:t>
                      </a:r>
                      <a:r>
                        <a:rPr sz="1200" dirty="0">
                          <a:latin typeface="Times New Roman"/>
                          <a:cs typeface="Times New Roman"/>
                        </a:rPr>
                        <a:t>be</a:t>
                      </a:r>
                      <a:r>
                        <a:rPr sz="1200" spc="470" dirty="0">
                          <a:latin typeface="Times New Roman"/>
                          <a:cs typeface="Times New Roman"/>
                        </a:rPr>
                        <a:t> </a:t>
                      </a:r>
                      <a:r>
                        <a:rPr sz="1200" spc="-5" dirty="0">
                          <a:latin typeface="Times New Roman"/>
                          <a:cs typeface="Times New Roman"/>
                        </a:rPr>
                        <a:t>able</a:t>
                      </a:r>
                      <a:r>
                        <a:rPr sz="1200" spc="470" dirty="0">
                          <a:latin typeface="Times New Roman"/>
                          <a:cs typeface="Times New Roman"/>
                        </a:rPr>
                        <a:t> </a:t>
                      </a:r>
                      <a:r>
                        <a:rPr sz="1200" spc="-5" dirty="0">
                          <a:latin typeface="Times New Roman"/>
                          <a:cs typeface="Times New Roman"/>
                        </a:rPr>
                        <a:t>to</a:t>
                      </a:r>
                      <a:r>
                        <a:rPr sz="1200" spc="475" dirty="0">
                          <a:latin typeface="Times New Roman"/>
                          <a:cs typeface="Times New Roman"/>
                        </a:rPr>
                        <a:t> </a:t>
                      </a:r>
                      <a:r>
                        <a:rPr sz="1200" spc="-10" dirty="0">
                          <a:solidFill>
                            <a:srgbClr val="0000FF"/>
                          </a:solidFill>
                          <a:latin typeface="Calibri"/>
                          <a:cs typeface="Calibri"/>
                        </a:rPr>
                        <a:t>Scale</a:t>
                      </a:r>
                      <a:r>
                        <a:rPr sz="1200" spc="480" dirty="0">
                          <a:solidFill>
                            <a:srgbClr val="0000FF"/>
                          </a:solidFill>
                          <a:latin typeface="Calibri"/>
                          <a:cs typeface="Calibri"/>
                        </a:rPr>
                        <a:t> </a:t>
                      </a:r>
                      <a:r>
                        <a:rPr sz="1200" spc="-5" dirty="0">
                          <a:solidFill>
                            <a:srgbClr val="0000FF"/>
                          </a:solidFill>
                          <a:latin typeface="Calibri"/>
                          <a:cs typeface="Calibri"/>
                        </a:rPr>
                        <a:t>In/Out</a:t>
                      </a:r>
                      <a:endParaRPr sz="1200">
                        <a:latin typeface="Calibri"/>
                        <a:cs typeface="Calibri"/>
                      </a:endParaRPr>
                    </a:p>
                    <a:p>
                      <a:pPr marL="50165">
                        <a:lnSpc>
                          <a:spcPts val="1405"/>
                        </a:lnSpc>
                      </a:pPr>
                      <a:r>
                        <a:rPr sz="1200" spc="-5" dirty="0">
                          <a:latin typeface="Times New Roman"/>
                          <a:cs typeface="Times New Roman"/>
                        </a:rPr>
                        <a:t>based</a:t>
                      </a:r>
                      <a:r>
                        <a:rPr sz="1200" dirty="0">
                          <a:latin typeface="Times New Roman"/>
                          <a:cs typeface="Times New Roman"/>
                        </a:rPr>
                        <a:t> on </a:t>
                      </a:r>
                      <a:r>
                        <a:rPr sz="1200" spc="-5" dirty="0">
                          <a:latin typeface="Times New Roman"/>
                          <a:cs typeface="Times New Roman"/>
                        </a:rPr>
                        <a:t>future</a:t>
                      </a:r>
                      <a:r>
                        <a:rPr sz="1200" spc="-15" dirty="0">
                          <a:latin typeface="Times New Roman"/>
                          <a:cs typeface="Times New Roman"/>
                        </a:rPr>
                        <a:t> </a:t>
                      </a:r>
                      <a:r>
                        <a:rPr sz="1200" spc="-5" dirty="0">
                          <a:latin typeface="Times New Roman"/>
                          <a:cs typeface="Times New Roman"/>
                        </a:rPr>
                        <a:t>business</a:t>
                      </a:r>
                      <a:r>
                        <a:rPr sz="1200" dirty="0">
                          <a:latin typeface="Times New Roman"/>
                          <a:cs typeface="Times New Roman"/>
                        </a:rPr>
                        <a:t> </a:t>
                      </a:r>
                      <a:r>
                        <a:rPr sz="1200" spc="-5" dirty="0">
                          <a:latin typeface="Times New Roman"/>
                          <a:cs typeface="Times New Roman"/>
                        </a:rPr>
                        <a:t>need</a:t>
                      </a:r>
                      <a:r>
                        <a:rPr sz="1200" dirty="0">
                          <a:latin typeface="Times New Roman"/>
                          <a:cs typeface="Times New Roman"/>
                        </a:rPr>
                        <a:t> </a:t>
                      </a:r>
                      <a:r>
                        <a:rPr sz="1200" spc="-5" dirty="0">
                          <a:latin typeface="Times New Roman"/>
                          <a:cs typeface="Times New Roman"/>
                        </a:rPr>
                        <a:t>within</a:t>
                      </a:r>
                      <a:r>
                        <a:rPr sz="1200" dirty="0">
                          <a:latin typeface="Times New Roman"/>
                          <a:cs typeface="Times New Roman"/>
                        </a:rPr>
                        <a:t> 1 </a:t>
                      </a:r>
                      <a:r>
                        <a:rPr sz="1200" spc="-20" dirty="0">
                          <a:latin typeface="Times New Roman"/>
                          <a:cs typeface="Times New Roman"/>
                        </a:rPr>
                        <a:t>day.</a:t>
                      </a:r>
                      <a:endParaRPr sz="1200">
                        <a:latin typeface="Times New Roman"/>
                        <a:cs typeface="Times New Roman"/>
                      </a:endParaRPr>
                    </a:p>
                  </a:txBody>
                  <a:tcPr marL="0" marR="0" marT="6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1615" marR="252729" indent="-171450">
                        <a:lnSpc>
                          <a:spcPts val="1200"/>
                        </a:lnSpc>
                        <a:spcBef>
                          <a:spcPts val="795"/>
                        </a:spcBef>
                        <a:buFont typeface="Arial MT"/>
                        <a:buChar char="•"/>
                        <a:tabLst>
                          <a:tab pos="222250" algn="l"/>
                        </a:tabLst>
                      </a:pPr>
                      <a:r>
                        <a:rPr sz="1200" spc="-5" dirty="0">
                          <a:latin typeface="Calibri"/>
                          <a:cs typeface="Calibri"/>
                        </a:rPr>
                        <a:t>Fully</a:t>
                      </a:r>
                      <a:r>
                        <a:rPr sz="1200" dirty="0">
                          <a:latin typeface="Calibri"/>
                          <a:cs typeface="Calibri"/>
                        </a:rPr>
                        <a:t> </a:t>
                      </a:r>
                      <a:r>
                        <a:rPr sz="1200" spc="-5" dirty="0">
                          <a:latin typeface="Calibri"/>
                          <a:cs typeface="Calibri"/>
                        </a:rPr>
                        <a:t>Micro-service</a:t>
                      </a:r>
                      <a:r>
                        <a:rPr sz="1200" spc="5" dirty="0">
                          <a:latin typeface="Calibri"/>
                          <a:cs typeface="Calibri"/>
                        </a:rPr>
                        <a:t> </a:t>
                      </a:r>
                      <a:r>
                        <a:rPr sz="1200" spc="-5" dirty="0">
                          <a:latin typeface="Calibri"/>
                          <a:cs typeface="Calibri"/>
                        </a:rPr>
                        <a:t>Based</a:t>
                      </a:r>
                      <a:r>
                        <a:rPr sz="1200" spc="10" dirty="0">
                          <a:latin typeface="Calibri"/>
                          <a:cs typeface="Calibri"/>
                        </a:rPr>
                        <a:t> </a:t>
                      </a:r>
                      <a:r>
                        <a:rPr sz="1200" spc="-10" dirty="0">
                          <a:latin typeface="Calibri"/>
                          <a:cs typeface="Calibri"/>
                        </a:rPr>
                        <a:t>Architecture</a:t>
                      </a:r>
                      <a:r>
                        <a:rPr sz="1200" dirty="0">
                          <a:latin typeface="Calibri"/>
                          <a:cs typeface="Calibri"/>
                        </a:rPr>
                        <a:t> </a:t>
                      </a:r>
                      <a:r>
                        <a:rPr sz="1200" spc="-5" dirty="0">
                          <a:latin typeface="Calibri"/>
                          <a:cs typeface="Calibri"/>
                        </a:rPr>
                        <a:t>to</a:t>
                      </a:r>
                      <a:r>
                        <a:rPr sz="1200" spc="5" dirty="0">
                          <a:latin typeface="Calibri"/>
                          <a:cs typeface="Calibri"/>
                        </a:rPr>
                        <a:t> </a:t>
                      </a:r>
                      <a:r>
                        <a:rPr sz="1200" spc="-5" dirty="0">
                          <a:latin typeface="Calibri"/>
                          <a:cs typeface="Calibri"/>
                        </a:rPr>
                        <a:t>support Auto </a:t>
                      </a:r>
                      <a:r>
                        <a:rPr sz="1200" spc="-254" dirty="0">
                          <a:latin typeface="Calibri"/>
                          <a:cs typeface="Calibri"/>
                        </a:rPr>
                        <a:t> </a:t>
                      </a:r>
                      <a:r>
                        <a:rPr sz="1200" spc="-5" dirty="0">
                          <a:latin typeface="Calibri"/>
                          <a:cs typeface="Calibri"/>
                        </a:rPr>
                        <a:t>service</a:t>
                      </a:r>
                      <a:r>
                        <a:rPr sz="1200" dirty="0">
                          <a:latin typeface="Calibri"/>
                          <a:cs typeface="Calibri"/>
                        </a:rPr>
                        <a:t> </a:t>
                      </a:r>
                      <a:r>
                        <a:rPr sz="1200" spc="-10" dirty="0">
                          <a:latin typeface="Calibri"/>
                          <a:cs typeface="Calibri"/>
                        </a:rPr>
                        <a:t>Scaling</a:t>
                      </a:r>
                      <a:r>
                        <a:rPr sz="1200" dirty="0">
                          <a:latin typeface="Calibri"/>
                          <a:cs typeface="Calibri"/>
                        </a:rPr>
                        <a:t> </a:t>
                      </a:r>
                      <a:r>
                        <a:rPr sz="1200" spc="-5" dirty="0">
                          <a:latin typeface="Calibri"/>
                          <a:cs typeface="Calibri"/>
                        </a:rPr>
                        <a:t>In/Out.</a:t>
                      </a:r>
                      <a:endParaRPr sz="1200" dirty="0">
                        <a:latin typeface="Calibri"/>
                        <a:cs typeface="Calibri"/>
                      </a:endParaRPr>
                    </a:p>
                    <a:p>
                      <a:pPr marL="221615" marR="91440" indent="-171450">
                        <a:lnSpc>
                          <a:spcPts val="1200"/>
                        </a:lnSpc>
                        <a:buFont typeface="Arial MT"/>
                        <a:buChar char="•"/>
                        <a:tabLst>
                          <a:tab pos="222250" algn="l"/>
                        </a:tabLst>
                      </a:pPr>
                      <a:r>
                        <a:rPr sz="1200" spc="-5" dirty="0">
                          <a:latin typeface="Calibri"/>
                          <a:cs typeface="Calibri"/>
                        </a:rPr>
                        <a:t>Container:</a:t>
                      </a:r>
                      <a:r>
                        <a:rPr sz="1200" spc="5" dirty="0">
                          <a:latin typeface="Calibri"/>
                          <a:cs typeface="Calibri"/>
                        </a:rPr>
                        <a:t> </a:t>
                      </a:r>
                      <a:r>
                        <a:rPr sz="1200" spc="-5" dirty="0">
                          <a:latin typeface="Calibri"/>
                          <a:cs typeface="Calibri"/>
                        </a:rPr>
                        <a:t>support seconds Scale</a:t>
                      </a:r>
                      <a:r>
                        <a:rPr sz="1200" spc="5" dirty="0">
                          <a:latin typeface="Calibri"/>
                          <a:cs typeface="Calibri"/>
                        </a:rPr>
                        <a:t> </a:t>
                      </a:r>
                      <a:r>
                        <a:rPr sz="1200" spc="-5" dirty="0">
                          <a:latin typeface="Calibri"/>
                          <a:cs typeface="Calibri"/>
                        </a:rPr>
                        <a:t>In/Out,</a:t>
                      </a:r>
                      <a:r>
                        <a:rPr sz="1200" spc="5" dirty="0">
                          <a:latin typeface="Calibri"/>
                          <a:cs typeface="Calibri"/>
                        </a:rPr>
                        <a:t> </a:t>
                      </a:r>
                      <a:r>
                        <a:rPr sz="1200" dirty="0">
                          <a:latin typeface="Calibri"/>
                          <a:cs typeface="Calibri"/>
                        </a:rPr>
                        <a:t>90% </a:t>
                      </a:r>
                      <a:r>
                        <a:rPr sz="1200" spc="-5" dirty="0">
                          <a:latin typeface="Calibri"/>
                          <a:cs typeface="Calibri"/>
                        </a:rPr>
                        <a:t>Computing</a:t>
                      </a:r>
                      <a:r>
                        <a:rPr lang="en-US" sz="1200" spc="-5" dirty="0">
                          <a:latin typeface="Calibri"/>
                          <a:cs typeface="Calibri"/>
                        </a:rPr>
                        <a:t>/hardware</a:t>
                      </a:r>
                      <a:r>
                        <a:rPr sz="1200" spc="-5" dirty="0">
                          <a:latin typeface="Calibri"/>
                          <a:cs typeface="Calibri"/>
                        </a:rPr>
                        <a:t> </a:t>
                      </a:r>
                      <a:r>
                        <a:rPr sz="1200" spc="-260" dirty="0">
                          <a:latin typeface="Calibri"/>
                          <a:cs typeface="Calibri"/>
                        </a:rPr>
                        <a:t> </a:t>
                      </a:r>
                      <a:r>
                        <a:rPr sz="1200" spc="-10" dirty="0">
                          <a:latin typeface="Calibri"/>
                          <a:cs typeface="Calibri"/>
                        </a:rPr>
                        <a:t>Resource</a:t>
                      </a:r>
                      <a:r>
                        <a:rPr sz="1200" spc="-5" dirty="0">
                          <a:latin typeface="Calibri"/>
                          <a:cs typeface="Calibri"/>
                        </a:rPr>
                        <a:t> </a:t>
                      </a:r>
                      <a:r>
                        <a:rPr sz="1200" spc="-10" dirty="0">
                          <a:latin typeface="Calibri"/>
                          <a:cs typeface="Calibri"/>
                        </a:rPr>
                        <a:t>savings</a:t>
                      </a:r>
                      <a:r>
                        <a:rPr lang="en-US" sz="1200" spc="-10" dirty="0">
                          <a:latin typeface="Calibri"/>
                          <a:cs typeface="Calibri"/>
                        </a:rPr>
                        <a:t> for individual</a:t>
                      </a:r>
                      <a:endParaRPr sz="1200" dirty="0">
                        <a:latin typeface="Calibri"/>
                        <a:cs typeface="Calibri"/>
                      </a:endParaRPr>
                    </a:p>
                  </a:txBody>
                  <a:tcPr marL="0" marR="0" marT="1009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3" name="object 3"/>
          <p:cNvSpPr txBox="1">
            <a:spLocks noGrp="1"/>
          </p:cNvSpPr>
          <p:nvPr>
            <p:ph type="title"/>
          </p:nvPr>
        </p:nvSpPr>
        <p:spPr>
          <a:xfrm>
            <a:off x="1158239" y="184150"/>
            <a:ext cx="4786630" cy="1000760"/>
          </a:xfrm>
          <a:prstGeom prst="rect">
            <a:avLst/>
          </a:prstGeom>
        </p:spPr>
        <p:txBody>
          <a:bodyPr vert="horz" wrap="square" lIns="0" tIns="12700" rIns="0" bIns="0" rtlCol="0">
            <a:spAutoFit/>
          </a:bodyPr>
          <a:lstStyle/>
          <a:p>
            <a:pPr marL="53340" marR="5080" indent="-40640">
              <a:lnSpc>
                <a:spcPct val="100000"/>
              </a:lnSpc>
              <a:spcBef>
                <a:spcPts val="100"/>
              </a:spcBef>
            </a:pPr>
            <a:r>
              <a:rPr sz="3200" b="1" spc="-400" dirty="0">
                <a:solidFill>
                  <a:srgbClr val="006FBF"/>
                </a:solidFill>
                <a:latin typeface="Arial"/>
                <a:cs typeface="Arial"/>
              </a:rPr>
              <a:t>T</a:t>
            </a:r>
            <a:r>
              <a:rPr sz="3200" b="1" spc="-155" dirty="0">
                <a:solidFill>
                  <a:srgbClr val="006FBF"/>
                </a:solidFill>
                <a:latin typeface="Arial"/>
                <a:cs typeface="Arial"/>
              </a:rPr>
              <a:t>ac</a:t>
            </a:r>
            <a:r>
              <a:rPr sz="3200" b="1" spc="-150" dirty="0">
                <a:solidFill>
                  <a:srgbClr val="006FBF"/>
                </a:solidFill>
                <a:latin typeface="Arial"/>
                <a:cs typeface="Arial"/>
              </a:rPr>
              <a:t>ti</a:t>
            </a:r>
            <a:r>
              <a:rPr sz="3200" b="1" spc="-155" dirty="0">
                <a:solidFill>
                  <a:srgbClr val="006FBF"/>
                </a:solidFill>
                <a:latin typeface="Arial"/>
                <a:cs typeface="Arial"/>
              </a:rPr>
              <a:t>c</a:t>
            </a:r>
            <a:r>
              <a:rPr sz="3200" b="1" dirty="0">
                <a:solidFill>
                  <a:srgbClr val="006FBF"/>
                </a:solidFill>
                <a:latin typeface="Arial"/>
                <a:cs typeface="Arial"/>
              </a:rPr>
              <a:t>s</a:t>
            </a:r>
            <a:r>
              <a:rPr sz="3200" b="1" spc="-305" dirty="0">
                <a:solidFill>
                  <a:srgbClr val="006FBF"/>
                </a:solidFill>
                <a:latin typeface="Arial"/>
                <a:cs typeface="Arial"/>
              </a:rPr>
              <a:t> </a:t>
            </a:r>
            <a:r>
              <a:rPr sz="3200" b="1" spc="-145" dirty="0">
                <a:solidFill>
                  <a:srgbClr val="006FBF"/>
                </a:solidFill>
                <a:latin typeface="Arial"/>
                <a:cs typeface="Arial"/>
              </a:rPr>
              <a:t>u</a:t>
            </a:r>
            <a:r>
              <a:rPr sz="3200" b="1" spc="-155" dirty="0">
                <a:solidFill>
                  <a:srgbClr val="006FBF"/>
                </a:solidFill>
                <a:latin typeface="Arial"/>
                <a:cs typeface="Arial"/>
              </a:rPr>
              <a:t>se</a:t>
            </a:r>
            <a:r>
              <a:rPr sz="3200" b="1" dirty="0">
                <a:solidFill>
                  <a:srgbClr val="006FBF"/>
                </a:solidFill>
                <a:latin typeface="Arial"/>
                <a:cs typeface="Arial"/>
              </a:rPr>
              <a:t>d</a:t>
            </a:r>
            <a:r>
              <a:rPr sz="3200" b="1" spc="-310" dirty="0">
                <a:solidFill>
                  <a:srgbClr val="006FBF"/>
                </a:solidFill>
                <a:latin typeface="Arial"/>
                <a:cs typeface="Arial"/>
              </a:rPr>
              <a:t> </a:t>
            </a:r>
            <a:r>
              <a:rPr sz="3200" b="1" spc="-135" dirty="0">
                <a:solidFill>
                  <a:srgbClr val="006FBF"/>
                </a:solidFill>
                <a:latin typeface="Arial"/>
                <a:cs typeface="Arial"/>
              </a:rPr>
              <a:t>t</a:t>
            </a:r>
            <a:r>
              <a:rPr sz="3200" b="1" dirty="0">
                <a:solidFill>
                  <a:srgbClr val="006FBF"/>
                </a:solidFill>
                <a:latin typeface="Arial"/>
                <a:cs typeface="Arial"/>
              </a:rPr>
              <a:t>o</a:t>
            </a:r>
            <a:r>
              <a:rPr sz="3200" b="1" spc="-310" dirty="0">
                <a:solidFill>
                  <a:srgbClr val="006FBF"/>
                </a:solidFill>
                <a:latin typeface="Arial"/>
                <a:cs typeface="Arial"/>
              </a:rPr>
              <a:t> </a:t>
            </a:r>
            <a:r>
              <a:rPr sz="3200" b="1" spc="-155" dirty="0">
                <a:solidFill>
                  <a:srgbClr val="006FBF"/>
                </a:solidFill>
                <a:latin typeface="Arial"/>
                <a:cs typeface="Arial"/>
              </a:rPr>
              <a:t>ac</a:t>
            </a:r>
            <a:r>
              <a:rPr sz="3200" b="1" spc="-145" dirty="0">
                <a:solidFill>
                  <a:srgbClr val="006FBF"/>
                </a:solidFill>
                <a:latin typeface="Arial"/>
                <a:cs typeface="Arial"/>
              </a:rPr>
              <a:t>h</a:t>
            </a:r>
            <a:r>
              <a:rPr sz="3200" b="1" spc="-150" dirty="0">
                <a:solidFill>
                  <a:srgbClr val="006FBF"/>
                </a:solidFill>
                <a:latin typeface="Arial"/>
                <a:cs typeface="Arial"/>
              </a:rPr>
              <a:t>i</a:t>
            </a:r>
            <a:r>
              <a:rPr sz="3200" b="1" spc="-155" dirty="0">
                <a:solidFill>
                  <a:srgbClr val="006FBF"/>
                </a:solidFill>
                <a:latin typeface="Arial"/>
                <a:cs typeface="Arial"/>
              </a:rPr>
              <a:t>ev</a:t>
            </a:r>
            <a:r>
              <a:rPr sz="3200" b="1" dirty="0">
                <a:solidFill>
                  <a:srgbClr val="006FBF"/>
                </a:solidFill>
                <a:latin typeface="Arial"/>
                <a:cs typeface="Arial"/>
              </a:rPr>
              <a:t>e</a:t>
            </a:r>
            <a:r>
              <a:rPr sz="3200" b="1" spc="-305" dirty="0">
                <a:solidFill>
                  <a:srgbClr val="006FBF"/>
                </a:solidFill>
                <a:latin typeface="Arial"/>
                <a:cs typeface="Arial"/>
              </a:rPr>
              <a:t> </a:t>
            </a:r>
            <a:r>
              <a:rPr sz="3200" b="1" spc="-150" dirty="0">
                <a:solidFill>
                  <a:srgbClr val="006FBF"/>
                </a:solidFill>
                <a:latin typeface="Arial"/>
                <a:cs typeface="Arial"/>
              </a:rPr>
              <a:t>t</a:t>
            </a:r>
            <a:r>
              <a:rPr sz="3200" b="1" spc="-145" dirty="0">
                <a:solidFill>
                  <a:srgbClr val="006FBF"/>
                </a:solidFill>
                <a:latin typeface="Arial"/>
                <a:cs typeface="Arial"/>
              </a:rPr>
              <a:t>h</a:t>
            </a:r>
            <a:r>
              <a:rPr sz="3200" b="1" dirty="0">
                <a:solidFill>
                  <a:srgbClr val="006FBF"/>
                </a:solidFill>
                <a:latin typeface="Arial"/>
                <a:cs typeface="Arial"/>
              </a:rPr>
              <a:t>e  </a:t>
            </a:r>
            <a:r>
              <a:rPr sz="3200" b="1" spc="-150" dirty="0">
                <a:solidFill>
                  <a:srgbClr val="006FBF"/>
                </a:solidFill>
                <a:latin typeface="Arial"/>
                <a:cs typeface="Arial"/>
              </a:rPr>
              <a:t>t</a:t>
            </a:r>
            <a:r>
              <a:rPr sz="3200" b="1" spc="-145" dirty="0">
                <a:solidFill>
                  <a:srgbClr val="006FBF"/>
                </a:solidFill>
                <a:latin typeface="Arial"/>
                <a:cs typeface="Arial"/>
              </a:rPr>
              <a:t>o</a:t>
            </a:r>
            <a:r>
              <a:rPr sz="3200" b="1" dirty="0">
                <a:solidFill>
                  <a:srgbClr val="006FBF"/>
                </a:solidFill>
                <a:latin typeface="Arial"/>
                <a:cs typeface="Arial"/>
              </a:rPr>
              <a:t>p</a:t>
            </a:r>
            <a:r>
              <a:rPr sz="3200" b="1" spc="-295" dirty="0">
                <a:solidFill>
                  <a:srgbClr val="006FBF"/>
                </a:solidFill>
                <a:latin typeface="Arial"/>
                <a:cs typeface="Arial"/>
              </a:rPr>
              <a:t> </a:t>
            </a:r>
            <a:r>
              <a:rPr sz="3200" b="1" dirty="0">
                <a:solidFill>
                  <a:srgbClr val="006FBF"/>
                </a:solidFill>
                <a:latin typeface="Arial"/>
                <a:cs typeface="Arial"/>
              </a:rPr>
              <a:t>3</a:t>
            </a:r>
            <a:r>
              <a:rPr sz="3200" b="1" spc="-420" dirty="0">
                <a:solidFill>
                  <a:srgbClr val="006FBF"/>
                </a:solidFill>
                <a:latin typeface="Arial"/>
                <a:cs typeface="Arial"/>
              </a:rPr>
              <a:t> </a:t>
            </a:r>
            <a:r>
              <a:rPr sz="3200" b="1" spc="-145" dirty="0">
                <a:solidFill>
                  <a:srgbClr val="006FBF"/>
                </a:solidFill>
                <a:latin typeface="Arial"/>
                <a:cs typeface="Arial"/>
              </a:rPr>
              <a:t>AS</a:t>
            </a:r>
            <a:r>
              <a:rPr sz="3200" b="1" spc="-155" dirty="0">
                <a:solidFill>
                  <a:srgbClr val="006FBF"/>
                </a:solidFill>
                <a:latin typeface="Arial"/>
                <a:cs typeface="Arial"/>
              </a:rPr>
              <a:t>R</a:t>
            </a:r>
            <a:r>
              <a:rPr sz="3200" b="1" dirty="0">
                <a:solidFill>
                  <a:srgbClr val="006FBF"/>
                </a:solidFill>
                <a:latin typeface="Arial"/>
                <a:cs typeface="Arial"/>
              </a:rPr>
              <a:t>s</a:t>
            </a:r>
            <a:r>
              <a:rPr sz="3200" b="1" spc="-305" dirty="0">
                <a:solidFill>
                  <a:srgbClr val="006FBF"/>
                </a:solidFill>
                <a:latin typeface="Arial"/>
                <a:cs typeface="Arial"/>
              </a:rPr>
              <a:t> </a:t>
            </a:r>
            <a:r>
              <a:rPr sz="3200" b="1" dirty="0">
                <a:solidFill>
                  <a:srgbClr val="006FBF"/>
                </a:solidFill>
                <a:latin typeface="Arial"/>
                <a:cs typeface="Arial"/>
              </a:rPr>
              <a:t>:</a:t>
            </a:r>
            <a:r>
              <a:rPr sz="3200" b="1" spc="-285" dirty="0">
                <a:solidFill>
                  <a:srgbClr val="006FBF"/>
                </a:solidFill>
                <a:latin typeface="Arial"/>
                <a:cs typeface="Arial"/>
              </a:rPr>
              <a:t> </a:t>
            </a:r>
            <a:r>
              <a:rPr sz="3200" b="1" spc="-145" dirty="0">
                <a:solidFill>
                  <a:srgbClr val="006FBF"/>
                </a:solidFill>
                <a:latin typeface="Arial"/>
                <a:cs typeface="Arial"/>
              </a:rPr>
              <a:t>P</a:t>
            </a:r>
            <a:r>
              <a:rPr sz="3200" b="1" spc="-165" dirty="0">
                <a:solidFill>
                  <a:srgbClr val="006FBF"/>
                </a:solidFill>
                <a:latin typeface="Arial"/>
                <a:cs typeface="Arial"/>
              </a:rPr>
              <a:t>e</a:t>
            </a:r>
            <a:r>
              <a:rPr sz="3200" b="1" spc="-145" dirty="0">
                <a:solidFill>
                  <a:srgbClr val="006FBF"/>
                </a:solidFill>
                <a:latin typeface="Arial"/>
                <a:cs typeface="Arial"/>
              </a:rPr>
              <a:t>r</a:t>
            </a:r>
            <a:r>
              <a:rPr sz="3200" b="1" spc="-150" dirty="0">
                <a:solidFill>
                  <a:srgbClr val="006FBF"/>
                </a:solidFill>
                <a:latin typeface="Arial"/>
                <a:cs typeface="Arial"/>
              </a:rPr>
              <a:t>f</a:t>
            </a:r>
            <a:r>
              <a:rPr sz="3200" b="1" spc="-145" dirty="0">
                <a:solidFill>
                  <a:srgbClr val="006FBF"/>
                </a:solidFill>
                <a:latin typeface="Arial"/>
                <a:cs typeface="Arial"/>
              </a:rPr>
              <a:t>orm</a:t>
            </a:r>
            <a:r>
              <a:rPr sz="3200" b="1" spc="-155" dirty="0">
                <a:solidFill>
                  <a:srgbClr val="006FBF"/>
                </a:solidFill>
                <a:latin typeface="Arial"/>
                <a:cs typeface="Arial"/>
              </a:rPr>
              <a:t>a</a:t>
            </a:r>
            <a:r>
              <a:rPr sz="3200" b="1" spc="-145" dirty="0">
                <a:solidFill>
                  <a:srgbClr val="006FBF"/>
                </a:solidFill>
                <a:latin typeface="Arial"/>
                <a:cs typeface="Arial"/>
              </a:rPr>
              <a:t>n</a:t>
            </a:r>
            <a:r>
              <a:rPr sz="3200" b="1" spc="-155" dirty="0">
                <a:solidFill>
                  <a:srgbClr val="006FBF"/>
                </a:solidFill>
                <a:latin typeface="Arial"/>
                <a:cs typeface="Arial"/>
              </a:rPr>
              <a:t>c</a:t>
            </a:r>
            <a:r>
              <a:rPr sz="3200" b="1" dirty="0">
                <a:solidFill>
                  <a:srgbClr val="006FBF"/>
                </a:solidFill>
                <a:latin typeface="Arial"/>
                <a:cs typeface="Arial"/>
              </a:rPr>
              <a:t>e</a:t>
            </a:r>
            <a:endParaRPr sz="32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225768254"/>
              </p:ext>
            </p:extLst>
          </p:nvPr>
        </p:nvGraphicFramePr>
        <p:xfrm>
          <a:off x="1214119" y="2128520"/>
          <a:ext cx="7472681" cy="2748280"/>
        </p:xfrm>
        <a:graphic>
          <a:graphicData uri="http://schemas.openxmlformats.org/drawingml/2006/table">
            <a:tbl>
              <a:tblPr firstRow="1" bandRow="1">
                <a:tableStyleId>{2D5ABB26-0587-4C30-8999-92F81FD0307C}</a:tableStyleId>
              </a:tblPr>
              <a:tblGrid>
                <a:gridCol w="849915">
                  <a:extLst>
                    <a:ext uri="{9D8B030D-6E8A-4147-A177-3AD203B41FA5}">
                      <a16:colId xmlns:a16="http://schemas.microsoft.com/office/drawing/2014/main" val="20000"/>
                    </a:ext>
                  </a:extLst>
                </a:gridCol>
                <a:gridCol w="2665393">
                  <a:extLst>
                    <a:ext uri="{9D8B030D-6E8A-4147-A177-3AD203B41FA5}">
                      <a16:colId xmlns:a16="http://schemas.microsoft.com/office/drawing/2014/main" val="20001"/>
                    </a:ext>
                  </a:extLst>
                </a:gridCol>
                <a:gridCol w="3957373">
                  <a:extLst>
                    <a:ext uri="{9D8B030D-6E8A-4147-A177-3AD203B41FA5}">
                      <a16:colId xmlns:a16="http://schemas.microsoft.com/office/drawing/2014/main" val="20002"/>
                    </a:ext>
                  </a:extLst>
                </a:gridCol>
              </a:tblGrid>
              <a:tr h="349250">
                <a:tc>
                  <a:txBody>
                    <a:bodyPr/>
                    <a:lstStyle/>
                    <a:p>
                      <a:pPr marL="132080" marR="123825" indent="49530">
                        <a:lnSpc>
                          <a:spcPts val="1100"/>
                        </a:lnSpc>
                        <a:spcBef>
                          <a:spcPts val="220"/>
                        </a:spcBef>
                      </a:pPr>
                      <a:r>
                        <a:rPr sz="1100" b="1" spc="-5" dirty="0">
                          <a:solidFill>
                            <a:srgbClr val="FFFFFF"/>
                          </a:solidFill>
                          <a:latin typeface="Calibri"/>
                          <a:cs typeface="Calibri"/>
                        </a:rPr>
                        <a:t>Quality </a:t>
                      </a:r>
                      <a:r>
                        <a:rPr sz="1100" b="1" dirty="0">
                          <a:solidFill>
                            <a:srgbClr val="FFFFFF"/>
                          </a:solidFill>
                          <a:latin typeface="Calibri"/>
                          <a:cs typeface="Calibri"/>
                        </a:rPr>
                        <a:t> </a:t>
                      </a:r>
                      <a:r>
                        <a:rPr sz="1100" b="1" spc="-30" dirty="0">
                          <a:solidFill>
                            <a:srgbClr val="FFFFFF"/>
                          </a:solidFill>
                          <a:latin typeface="Calibri"/>
                          <a:cs typeface="Calibri"/>
                        </a:rPr>
                        <a:t>A</a:t>
                      </a:r>
                      <a:r>
                        <a:rPr sz="1100" b="1" dirty="0">
                          <a:solidFill>
                            <a:srgbClr val="FFFFFF"/>
                          </a:solidFill>
                          <a:latin typeface="Calibri"/>
                          <a:cs typeface="Calibri"/>
                        </a:rPr>
                        <a:t>t</a:t>
                      </a:r>
                      <a:r>
                        <a:rPr sz="1100" b="1" spc="-5" dirty="0">
                          <a:solidFill>
                            <a:srgbClr val="FFFFFF"/>
                          </a:solidFill>
                          <a:latin typeface="Calibri"/>
                          <a:cs typeface="Calibri"/>
                        </a:rPr>
                        <a:t>t</a:t>
                      </a:r>
                      <a:r>
                        <a:rPr sz="1100" b="1" spc="5" dirty="0">
                          <a:solidFill>
                            <a:srgbClr val="FFFFFF"/>
                          </a:solidFill>
                          <a:latin typeface="Calibri"/>
                          <a:cs typeface="Calibri"/>
                        </a:rPr>
                        <a:t>r</a:t>
                      </a:r>
                      <a:r>
                        <a:rPr sz="1100" b="1" spc="-5" dirty="0">
                          <a:solidFill>
                            <a:srgbClr val="FFFFFF"/>
                          </a:solidFill>
                          <a:latin typeface="Calibri"/>
                          <a:cs typeface="Calibri"/>
                        </a:rPr>
                        <a:t>ibu</a:t>
                      </a:r>
                      <a:r>
                        <a:rPr sz="1100" b="1" spc="-15" dirty="0">
                          <a:solidFill>
                            <a:srgbClr val="FFFFFF"/>
                          </a:solidFill>
                          <a:latin typeface="Calibri"/>
                          <a:cs typeface="Calibri"/>
                        </a:rPr>
                        <a:t>t</a:t>
                      </a:r>
                      <a:r>
                        <a:rPr sz="1100" b="1" dirty="0">
                          <a:solidFill>
                            <a:srgbClr val="FFFFFF"/>
                          </a:solidFill>
                          <a:latin typeface="Calibri"/>
                          <a:cs typeface="Calibri"/>
                        </a:rPr>
                        <a:t>e</a:t>
                      </a:r>
                      <a:endParaRPr sz="1100">
                        <a:latin typeface="Calibri"/>
                        <a:cs typeface="Calibri"/>
                      </a:endParaRPr>
                    </a:p>
                  </a:txBody>
                  <a:tcPr marL="0" marR="0" marT="279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E80BC"/>
                    </a:solidFill>
                  </a:tcPr>
                </a:tc>
                <a:tc>
                  <a:txBody>
                    <a:bodyPr/>
                    <a:lstStyle/>
                    <a:p>
                      <a:pPr marL="812800">
                        <a:lnSpc>
                          <a:spcPct val="100000"/>
                        </a:lnSpc>
                        <a:spcBef>
                          <a:spcPts val="550"/>
                        </a:spcBef>
                      </a:pPr>
                      <a:r>
                        <a:rPr sz="1100" b="1" spc="-5" dirty="0">
                          <a:solidFill>
                            <a:srgbClr val="FFFFFF"/>
                          </a:solidFill>
                          <a:latin typeface="Calibri"/>
                          <a:cs typeface="Calibri"/>
                        </a:rPr>
                        <a:t>Scenario</a:t>
                      </a:r>
                      <a:r>
                        <a:rPr sz="1100" b="1" spc="-40" dirty="0">
                          <a:solidFill>
                            <a:srgbClr val="FFFFFF"/>
                          </a:solidFill>
                          <a:latin typeface="Calibri"/>
                          <a:cs typeface="Calibri"/>
                        </a:rPr>
                        <a:t> </a:t>
                      </a:r>
                      <a:r>
                        <a:rPr sz="1100" b="1" dirty="0">
                          <a:solidFill>
                            <a:srgbClr val="FFFFFF"/>
                          </a:solidFill>
                          <a:latin typeface="Calibri"/>
                          <a:cs typeface="Calibri"/>
                        </a:rPr>
                        <a:t>(ASR)</a:t>
                      </a:r>
                      <a:endParaRPr sz="1100">
                        <a:latin typeface="Calibri"/>
                        <a:cs typeface="Calibri"/>
                      </a:endParaRPr>
                    </a:p>
                  </a:txBody>
                  <a:tcPr marL="0" marR="0" marT="698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E80BC"/>
                    </a:solidFill>
                  </a:tcPr>
                </a:tc>
                <a:tc>
                  <a:txBody>
                    <a:bodyPr/>
                    <a:lstStyle/>
                    <a:p>
                      <a:pPr algn="ctr">
                        <a:lnSpc>
                          <a:spcPct val="100000"/>
                        </a:lnSpc>
                        <a:spcBef>
                          <a:spcPts val="550"/>
                        </a:spcBef>
                      </a:pPr>
                      <a:r>
                        <a:rPr sz="1100" b="1" spc="-20" dirty="0">
                          <a:solidFill>
                            <a:srgbClr val="FFFFFF"/>
                          </a:solidFill>
                          <a:latin typeface="Calibri"/>
                          <a:cs typeface="Calibri"/>
                        </a:rPr>
                        <a:t>Tactics</a:t>
                      </a:r>
                      <a:endParaRPr sz="1100">
                        <a:latin typeface="Calibri"/>
                        <a:cs typeface="Calibri"/>
                      </a:endParaRPr>
                    </a:p>
                  </a:txBody>
                  <a:tcPr marL="0" marR="0" marT="698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E80BC"/>
                    </a:solidFill>
                  </a:tcPr>
                </a:tc>
                <a:extLst>
                  <a:ext uri="{0D108BD9-81ED-4DB2-BD59-A6C34878D82A}">
                    <a16:rowId xmlns:a16="http://schemas.microsoft.com/office/drawing/2014/main" val="10000"/>
                  </a:ext>
                </a:extLst>
              </a:tr>
              <a:tr h="237793">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50800">
                        <a:lnSpc>
                          <a:spcPts val="1270"/>
                        </a:lnSpc>
                        <a:spcBef>
                          <a:spcPts val="500"/>
                        </a:spcBef>
                        <a:tabLst>
                          <a:tab pos="398145" algn="l"/>
                          <a:tab pos="917575" algn="l"/>
                          <a:tab pos="1423035" algn="l"/>
                        </a:tabLst>
                      </a:pPr>
                      <a:r>
                        <a:rPr sz="1100" dirty="0">
                          <a:latin typeface="Times New Roman"/>
                          <a:cs typeface="Times New Roman"/>
                        </a:rPr>
                        <a:t>The	system	should	</a:t>
                      </a:r>
                      <a:r>
                        <a:rPr sz="1100" spc="-5" dirty="0">
                          <a:solidFill>
                            <a:srgbClr val="0000FF"/>
                          </a:solidFill>
                          <a:latin typeface="Calibri"/>
                          <a:cs typeface="Calibri"/>
                        </a:rPr>
                        <a:t>send</a:t>
                      </a:r>
                      <a:r>
                        <a:rPr sz="1100" spc="475" dirty="0">
                          <a:solidFill>
                            <a:srgbClr val="0000FF"/>
                          </a:solidFill>
                          <a:latin typeface="Calibri"/>
                          <a:cs typeface="Calibri"/>
                        </a:rPr>
                        <a:t> </a:t>
                      </a:r>
                      <a:r>
                        <a:rPr sz="1100" spc="-5" dirty="0">
                          <a:solidFill>
                            <a:srgbClr val="0000FF"/>
                          </a:solidFill>
                          <a:latin typeface="Calibri"/>
                          <a:cs typeface="Calibri"/>
                        </a:rPr>
                        <a:t>real</a:t>
                      </a:r>
                      <a:r>
                        <a:rPr sz="1100" spc="715" dirty="0">
                          <a:solidFill>
                            <a:srgbClr val="0000FF"/>
                          </a:solidFill>
                          <a:latin typeface="Calibri"/>
                          <a:cs typeface="Calibri"/>
                        </a:rPr>
                        <a:t> </a:t>
                      </a:r>
                      <a:r>
                        <a:rPr sz="1100" spc="-10" dirty="0">
                          <a:solidFill>
                            <a:srgbClr val="0000FF"/>
                          </a:solidFill>
                          <a:latin typeface="Calibri"/>
                          <a:cs typeface="Calibri"/>
                        </a:rPr>
                        <a:t>time</a:t>
                      </a:r>
                      <a:endParaRPr sz="1100">
                        <a:latin typeface="Calibri"/>
                        <a:cs typeface="Calibri"/>
                      </a:endParaRPr>
                    </a:p>
                  </a:txBody>
                  <a:tcPr marL="0" marR="0" marT="63500" marB="0">
                    <a:lnL w="12700">
                      <a:solidFill>
                        <a:srgbClr val="000000"/>
                      </a:solidFill>
                      <a:prstDash val="solid"/>
                    </a:lnL>
                    <a:lnR w="12700">
                      <a:solidFill>
                        <a:srgbClr val="000000"/>
                      </a:solidFill>
                      <a:prstDash val="solid"/>
                    </a:lnR>
                    <a:lnT w="12700">
                      <a:solidFill>
                        <a:srgbClr val="000000"/>
                      </a:solidFill>
                      <a:prstDash val="solid"/>
                    </a:lnT>
                  </a:tcPr>
                </a:tc>
                <a:tc rowSpan="3">
                  <a:txBody>
                    <a:bodyPr/>
                    <a:lstStyle/>
                    <a:p>
                      <a:pPr marL="220979" marR="229870" indent="-170180">
                        <a:lnSpc>
                          <a:spcPts val="1100"/>
                        </a:lnSpc>
                        <a:spcBef>
                          <a:spcPts val="220"/>
                        </a:spcBef>
                        <a:buFont typeface="Arial MT"/>
                        <a:buChar char="•"/>
                        <a:tabLst>
                          <a:tab pos="221615" algn="l"/>
                        </a:tabLst>
                      </a:pPr>
                      <a:r>
                        <a:rPr lang="en-US" sz="1100" spc="-5" dirty="0">
                          <a:latin typeface="Calibri"/>
                          <a:cs typeface="Calibri"/>
                        </a:rPr>
                        <a:t>Develop SMS adapter so user can get related messages over phones as well.</a:t>
                      </a:r>
                      <a:endParaRPr lang="en-US" sz="1100" dirty="0">
                        <a:latin typeface="Calibri"/>
                        <a:cs typeface="Calibri"/>
                      </a:endParaRPr>
                    </a:p>
                  </a:txBody>
                  <a:tcPr marL="0" marR="0" marT="279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58114">
                <a:tc>
                  <a:txBody>
                    <a:bodyPr/>
                    <a:lstStyle/>
                    <a:p>
                      <a:pPr>
                        <a:lnSpc>
                          <a:spcPct val="100000"/>
                        </a:lnSpc>
                      </a:pPr>
                      <a:endParaRPr sz="9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0800">
                        <a:lnSpc>
                          <a:spcPts val="1145"/>
                        </a:lnSpc>
                      </a:pPr>
                      <a:r>
                        <a:rPr sz="1100" spc="-5" dirty="0">
                          <a:solidFill>
                            <a:srgbClr val="0000FF"/>
                          </a:solidFill>
                          <a:latin typeface="Calibri"/>
                          <a:cs typeface="Calibri"/>
                        </a:rPr>
                        <a:t>notification</a:t>
                      </a:r>
                      <a:r>
                        <a:rPr sz="1100" spc="130" dirty="0">
                          <a:solidFill>
                            <a:srgbClr val="0000FF"/>
                          </a:solidFill>
                          <a:latin typeface="Calibri"/>
                          <a:cs typeface="Calibri"/>
                        </a:rPr>
                        <a:t> </a:t>
                      </a:r>
                      <a:r>
                        <a:rPr sz="1100" dirty="0">
                          <a:latin typeface="Times New Roman"/>
                          <a:cs typeface="Times New Roman"/>
                        </a:rPr>
                        <a:t>to</a:t>
                      </a:r>
                      <a:r>
                        <a:rPr sz="1100" spc="130" dirty="0">
                          <a:latin typeface="Times New Roman"/>
                          <a:cs typeface="Times New Roman"/>
                        </a:rPr>
                        <a:t> </a:t>
                      </a:r>
                      <a:r>
                        <a:rPr sz="1100" dirty="0">
                          <a:latin typeface="Times New Roman"/>
                          <a:cs typeface="Times New Roman"/>
                        </a:rPr>
                        <a:t>the</a:t>
                      </a:r>
                      <a:r>
                        <a:rPr sz="1100" spc="135" dirty="0">
                          <a:latin typeface="Times New Roman"/>
                          <a:cs typeface="Times New Roman"/>
                        </a:rPr>
                        <a:t> </a:t>
                      </a:r>
                      <a:r>
                        <a:rPr sz="1100" dirty="0">
                          <a:latin typeface="Times New Roman"/>
                          <a:cs typeface="Times New Roman"/>
                        </a:rPr>
                        <a:t>customer</a:t>
                      </a:r>
                      <a:r>
                        <a:rPr sz="1100" spc="125" dirty="0">
                          <a:latin typeface="Times New Roman"/>
                          <a:cs typeface="Times New Roman"/>
                        </a:rPr>
                        <a:t> </a:t>
                      </a:r>
                      <a:r>
                        <a:rPr sz="1100" dirty="0">
                          <a:latin typeface="Times New Roman"/>
                          <a:cs typeface="Times New Roman"/>
                        </a:rPr>
                        <a:t>when</a:t>
                      </a:r>
                      <a:r>
                        <a:rPr sz="1100" spc="125" dirty="0">
                          <a:latin typeface="Times New Roman"/>
                          <a:cs typeface="Times New Roman"/>
                        </a:rPr>
                        <a:t> </a:t>
                      </a:r>
                      <a:r>
                        <a:rPr sz="1100" dirty="0">
                          <a:latin typeface="Times New Roman"/>
                          <a:cs typeface="Times New Roman"/>
                        </a:rPr>
                        <a:t>he/she</a:t>
                      </a: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vMerge="1">
                  <a:txBody>
                    <a:bodyPr/>
                    <a:lstStyle/>
                    <a:p>
                      <a:endParaRPr/>
                    </a:p>
                  </a:txBody>
                  <a:tcPr marL="0" marR="0" marT="279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32741">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0800">
                        <a:lnSpc>
                          <a:spcPts val="1195"/>
                        </a:lnSpc>
                      </a:pPr>
                      <a:r>
                        <a:rPr lang="en-US" sz="1100" dirty="0">
                          <a:latin typeface="Times New Roman"/>
                          <a:cs typeface="Times New Roman"/>
                        </a:rPr>
                        <a:t>Order a VM</a:t>
                      </a:r>
                      <a:endParaRPr sz="1100" dirty="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vMerge="1">
                  <a:txBody>
                    <a:bodyPr/>
                    <a:lstStyle/>
                    <a:p>
                      <a:endParaRPr/>
                    </a:p>
                  </a:txBody>
                  <a:tcPr marL="0" marR="0" marT="279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04044">
                <a:tc>
                  <a:txBody>
                    <a:bodyPr/>
                    <a:lstStyle/>
                    <a:p>
                      <a:pPr marL="280035" marR="62865" indent="-210820">
                        <a:lnSpc>
                          <a:spcPts val="1200"/>
                        </a:lnSpc>
                        <a:spcBef>
                          <a:spcPts val="600"/>
                        </a:spcBef>
                      </a:pPr>
                      <a:r>
                        <a:rPr sz="1100" dirty="0">
                          <a:latin typeface="Times New Roman"/>
                          <a:cs typeface="Times New Roman"/>
                        </a:rPr>
                        <a:t>In</a:t>
                      </a:r>
                      <a:r>
                        <a:rPr sz="1100" spc="10" dirty="0">
                          <a:latin typeface="Times New Roman"/>
                          <a:cs typeface="Times New Roman"/>
                        </a:rPr>
                        <a:t>t</a:t>
                      </a:r>
                      <a:r>
                        <a:rPr sz="1100" dirty="0">
                          <a:latin typeface="Times New Roman"/>
                          <a:cs typeface="Times New Roman"/>
                        </a:rPr>
                        <a:t>erop</a:t>
                      </a:r>
                      <a:r>
                        <a:rPr sz="1100" spc="10" dirty="0">
                          <a:latin typeface="Times New Roman"/>
                          <a:cs typeface="Times New Roman"/>
                        </a:rPr>
                        <a:t>e</a:t>
                      </a:r>
                      <a:r>
                        <a:rPr sz="1100" dirty="0">
                          <a:latin typeface="Times New Roman"/>
                          <a:cs typeface="Times New Roman"/>
                        </a:rPr>
                        <a:t>rab  ility</a:t>
                      </a:r>
                      <a:endParaRPr sz="1100">
                        <a:latin typeface="Times New Roman"/>
                        <a:cs typeface="Times New Roman"/>
                      </a:endParaRPr>
                    </a:p>
                  </a:txBody>
                  <a:tcPr marL="0" marR="0" marT="76200" marB="0">
                    <a:lnL w="12700">
                      <a:solidFill>
                        <a:srgbClr val="000000"/>
                      </a:solidFill>
                      <a:prstDash val="solid"/>
                    </a:lnL>
                    <a:lnR w="12700">
                      <a:solidFill>
                        <a:srgbClr val="000000"/>
                      </a:solidFill>
                      <a:prstDash val="solid"/>
                    </a:lnR>
                  </a:tcPr>
                </a:tc>
                <a:tc>
                  <a:txBody>
                    <a:bodyPr/>
                    <a:lstStyle/>
                    <a:p>
                      <a:pPr marL="222250" marR="64769" indent="-171450">
                        <a:lnSpc>
                          <a:spcPts val="1250"/>
                        </a:lnSpc>
                        <a:spcBef>
                          <a:spcPts val="114"/>
                        </a:spcBef>
                        <a:buFont typeface="Arial" panose="020B0604020202020204" pitchFamily="34" charset="0"/>
                        <a:buChar char="•"/>
                      </a:pPr>
                      <a:r>
                        <a:rPr sz="1100" dirty="0">
                          <a:latin typeface="Times New Roman"/>
                          <a:cs typeface="Times New Roman"/>
                        </a:rPr>
                        <a:t>Customer should be able to use </a:t>
                      </a:r>
                      <a:r>
                        <a:rPr sz="1100" spc="-5" dirty="0">
                          <a:solidFill>
                            <a:srgbClr val="0000FF"/>
                          </a:solidFill>
                          <a:latin typeface="Calibri"/>
                          <a:cs typeface="Calibri"/>
                        </a:rPr>
                        <a:t>basic </a:t>
                      </a:r>
                      <a:r>
                        <a:rPr sz="1100" dirty="0">
                          <a:solidFill>
                            <a:srgbClr val="0000FF"/>
                          </a:solidFill>
                          <a:latin typeface="Calibri"/>
                          <a:cs typeface="Calibri"/>
                        </a:rPr>
                        <a:t> services </a:t>
                      </a:r>
                      <a:r>
                        <a:rPr sz="1100" dirty="0">
                          <a:latin typeface="Times New Roman"/>
                          <a:cs typeface="Times New Roman"/>
                        </a:rPr>
                        <a:t> from</a:t>
                      </a:r>
                      <a:r>
                        <a:rPr sz="1100" spc="10" dirty="0">
                          <a:latin typeface="Times New Roman"/>
                          <a:cs typeface="Times New Roman"/>
                        </a:rPr>
                        <a:t> </a:t>
                      </a:r>
                      <a:r>
                        <a:rPr sz="1100" spc="-5" dirty="0">
                          <a:latin typeface="Times New Roman"/>
                          <a:cs typeface="Times New Roman"/>
                        </a:rPr>
                        <a:t>different </a:t>
                      </a:r>
                      <a:r>
                        <a:rPr sz="1100" spc="-260" dirty="0">
                          <a:latin typeface="Times New Roman"/>
                          <a:cs typeface="Times New Roman"/>
                        </a:rPr>
                        <a:t> </a:t>
                      </a:r>
                      <a:r>
                        <a:rPr sz="1100" dirty="0">
                          <a:latin typeface="Times New Roman"/>
                          <a:cs typeface="Times New Roman"/>
                        </a:rPr>
                        <a:t>network</a:t>
                      </a:r>
                      <a:r>
                        <a:rPr lang="en-US" sz="1100" dirty="0">
                          <a:latin typeface="Times New Roman"/>
                          <a:cs typeface="Times New Roman"/>
                        </a:rPr>
                        <a:t> by having VPN connected.</a:t>
                      </a:r>
                    </a:p>
                    <a:p>
                      <a:pPr marL="222250" marR="64769" indent="-171450">
                        <a:lnSpc>
                          <a:spcPts val="1250"/>
                        </a:lnSpc>
                        <a:spcBef>
                          <a:spcPts val="114"/>
                        </a:spcBef>
                        <a:buFont typeface="Arial" panose="020B0604020202020204" pitchFamily="34" charset="0"/>
                        <a:buChar char="•"/>
                      </a:pPr>
                      <a:r>
                        <a:rPr lang="en-US" sz="1100" spc="-5" dirty="0">
                          <a:latin typeface="Times New Roman"/>
                          <a:cs typeface="Times New Roman"/>
                        </a:rPr>
                        <a:t>VM deployment</a:t>
                      </a:r>
                      <a:r>
                        <a:rPr sz="1100" spc="-5" dirty="0">
                          <a:latin typeface="Times New Roman"/>
                          <a:cs typeface="Times New Roman"/>
                        </a:rPr>
                        <a:t> </a:t>
                      </a:r>
                      <a:r>
                        <a:rPr sz="1100" dirty="0">
                          <a:latin typeface="Times New Roman"/>
                          <a:cs typeface="Times New Roman"/>
                        </a:rPr>
                        <a:t>delay</a:t>
                      </a:r>
                      <a:r>
                        <a:rPr sz="1100" spc="-15" dirty="0">
                          <a:latin typeface="Times New Roman"/>
                          <a:cs typeface="Times New Roman"/>
                        </a:rPr>
                        <a:t> </a:t>
                      </a:r>
                      <a:r>
                        <a:rPr sz="1100" dirty="0">
                          <a:latin typeface="Times New Roman"/>
                          <a:cs typeface="Times New Roman"/>
                        </a:rPr>
                        <a:t>should</a:t>
                      </a:r>
                      <a:r>
                        <a:rPr lang="en-US" sz="1100" dirty="0">
                          <a:latin typeface="Times New Roman"/>
                          <a:cs typeface="Times New Roman"/>
                        </a:rPr>
                        <a:t> be more than 30 minutes.</a:t>
                      </a:r>
                    </a:p>
                    <a:p>
                      <a:pPr marL="222250" marR="64769" indent="-171450">
                        <a:lnSpc>
                          <a:spcPts val="1250"/>
                        </a:lnSpc>
                        <a:spcBef>
                          <a:spcPts val="114"/>
                        </a:spcBef>
                        <a:buFont typeface="Arial" panose="020B0604020202020204" pitchFamily="34" charset="0"/>
                        <a:buChar char="•"/>
                      </a:pPr>
                      <a:r>
                        <a:rPr lang="en-US" sz="1100" dirty="0">
                          <a:latin typeface="Times New Roman"/>
                          <a:cs typeface="Times New Roman"/>
                        </a:rPr>
                        <a:t>VM feature modification should take maximum 60 seconds.</a:t>
                      </a:r>
                      <a:endParaRPr sz="1100" dirty="0">
                        <a:latin typeface="Times New Roman"/>
                        <a:cs typeface="Times New Roman"/>
                      </a:endParaRPr>
                    </a:p>
                  </a:txBody>
                  <a:tcPr marL="0" marR="0" marT="14604"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a:lnSpc>
                          <a:spcPct val="100000"/>
                        </a:lnSpc>
                        <a:spcBef>
                          <a:spcPts val="55"/>
                        </a:spcBef>
                      </a:pPr>
                      <a:endParaRPr sz="1300" dirty="0">
                        <a:latin typeface="Times New Roman"/>
                        <a:cs typeface="Times New Roman"/>
                      </a:endParaRPr>
                    </a:p>
                    <a:p>
                      <a:pPr marL="49530" marR="380365">
                        <a:lnSpc>
                          <a:spcPts val="1110"/>
                        </a:lnSpc>
                      </a:pPr>
                      <a:r>
                        <a:rPr lang="en-US" sz="1100" spc="-5" dirty="0">
                          <a:latin typeface="Calibri"/>
                          <a:cs typeface="Calibri"/>
                        </a:rPr>
                        <a:t> </a:t>
                      </a:r>
                      <a:r>
                        <a:rPr sz="1100" spc="-5" dirty="0">
                          <a:latin typeface="Calibri"/>
                          <a:cs typeface="Calibri"/>
                        </a:rPr>
                        <a:t>Develop</a:t>
                      </a:r>
                      <a:r>
                        <a:rPr sz="1100" dirty="0">
                          <a:latin typeface="Calibri"/>
                          <a:cs typeface="Calibri"/>
                        </a:rPr>
                        <a:t> </a:t>
                      </a:r>
                      <a:r>
                        <a:rPr sz="1100" spc="-10" dirty="0">
                          <a:latin typeface="Calibri"/>
                          <a:cs typeface="Calibri"/>
                        </a:rPr>
                        <a:t>separate</a:t>
                      </a:r>
                      <a:r>
                        <a:rPr sz="1100" spc="15" dirty="0">
                          <a:latin typeface="Calibri"/>
                          <a:cs typeface="Calibri"/>
                        </a:rPr>
                        <a:t> </a:t>
                      </a:r>
                      <a:r>
                        <a:rPr sz="1100" spc="-5" dirty="0">
                          <a:latin typeface="Calibri"/>
                          <a:cs typeface="Calibri"/>
                        </a:rPr>
                        <a:t>module</a:t>
                      </a:r>
                      <a:r>
                        <a:rPr sz="1100" spc="25" dirty="0">
                          <a:latin typeface="Calibri"/>
                          <a:cs typeface="Calibri"/>
                        </a:rPr>
                        <a:t> </a:t>
                      </a:r>
                      <a:r>
                        <a:rPr lang="en-US" sz="1100" spc="-5" dirty="0">
                          <a:solidFill>
                            <a:srgbClr val="0000FF"/>
                          </a:solidFill>
                          <a:latin typeface="Calibri"/>
                          <a:cs typeface="Calibri"/>
                        </a:rPr>
                        <a:t>for storage and functionality  using       </a:t>
                      </a:r>
                      <a:r>
                        <a:rPr lang="en-US" sz="1100" spc="-235" dirty="0">
                          <a:latin typeface="Calibri"/>
                          <a:cs typeface="Calibri"/>
                        </a:rPr>
                        <a:t>       </a:t>
                      </a:r>
                      <a:r>
                        <a:rPr sz="1100" dirty="0">
                          <a:latin typeface="Calibri"/>
                          <a:cs typeface="Calibri"/>
                        </a:rPr>
                        <a:t>service</a:t>
                      </a:r>
                      <a:r>
                        <a:rPr sz="1100" spc="-5" dirty="0">
                          <a:latin typeface="Calibri"/>
                          <a:cs typeface="Calibri"/>
                        </a:rPr>
                        <a:t> </a:t>
                      </a:r>
                      <a:r>
                        <a:rPr sz="1100" spc="-20" dirty="0">
                          <a:latin typeface="Calibri"/>
                          <a:cs typeface="Calibri"/>
                        </a:rPr>
                        <a:t>container.</a:t>
                      </a:r>
                      <a:endParaRPr sz="1100" dirty="0">
                        <a:latin typeface="Calibri"/>
                        <a:cs typeface="Calibri"/>
                      </a:endParaRPr>
                    </a:p>
                  </a:txBody>
                  <a:tcPr marL="0" marR="0" marT="6985"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4"/>
                  </a:ext>
                </a:extLst>
              </a:tr>
              <a:tr h="186200">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0800" indent="0">
                        <a:lnSpc>
                          <a:spcPts val="1190"/>
                        </a:lnSpc>
                        <a:buFont typeface="Arial" panose="020B0604020202020204" pitchFamily="34" charset="0"/>
                        <a:buNone/>
                      </a:pPr>
                      <a:endParaRPr sz="1100" dirty="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100" dirty="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5"/>
                  </a:ext>
                </a:extLst>
              </a:tr>
              <a:tr h="195529">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0800">
                        <a:lnSpc>
                          <a:spcPts val="1205"/>
                        </a:lnSpc>
                        <a:spcBef>
                          <a:spcPts val="234"/>
                        </a:spcBef>
                        <a:tabLst>
                          <a:tab pos="596900" algn="l"/>
                          <a:tab pos="1103630" algn="l"/>
                          <a:tab pos="1367155" algn="l"/>
                          <a:tab pos="1734185" algn="l"/>
                          <a:tab pos="1976755" algn="l"/>
                        </a:tabLst>
                      </a:pPr>
                      <a:r>
                        <a:rPr sz="1100" dirty="0">
                          <a:latin typeface="Times New Roman"/>
                          <a:cs typeface="Times New Roman"/>
                        </a:rPr>
                        <a:t>System	should	be	able	to	</a:t>
                      </a:r>
                      <a:r>
                        <a:rPr sz="1100" spc="-5" dirty="0">
                          <a:solidFill>
                            <a:srgbClr val="0000FF"/>
                          </a:solidFill>
                          <a:latin typeface="Calibri"/>
                          <a:cs typeface="Calibri"/>
                        </a:rPr>
                        <a:t>support</a:t>
                      </a:r>
                      <a:endParaRPr sz="1100">
                        <a:latin typeface="Calibri"/>
                        <a:cs typeface="Calibri"/>
                      </a:endParaRPr>
                    </a:p>
                  </a:txBody>
                  <a:tcPr marL="0" marR="0" marT="29844"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49530">
                        <a:lnSpc>
                          <a:spcPts val="1275"/>
                        </a:lnSpc>
                        <a:spcBef>
                          <a:spcPts val="165"/>
                        </a:spcBef>
                      </a:pPr>
                      <a:r>
                        <a:rPr sz="1100" spc="-5" dirty="0">
                          <a:latin typeface="Calibri"/>
                          <a:cs typeface="Calibri"/>
                        </a:rPr>
                        <a:t>Develop </a:t>
                      </a:r>
                      <a:r>
                        <a:rPr sz="1100" dirty="0">
                          <a:latin typeface="Calibri"/>
                          <a:cs typeface="Calibri"/>
                        </a:rPr>
                        <a:t>API </a:t>
                      </a:r>
                      <a:r>
                        <a:rPr sz="1100" spc="-15" dirty="0">
                          <a:latin typeface="Calibri"/>
                          <a:cs typeface="Calibri"/>
                        </a:rPr>
                        <a:t>gateway</a:t>
                      </a:r>
                      <a:r>
                        <a:rPr sz="1100" spc="10" dirty="0">
                          <a:latin typeface="Calibri"/>
                          <a:cs typeface="Calibri"/>
                        </a:rPr>
                        <a:t> </a:t>
                      </a:r>
                      <a:r>
                        <a:rPr sz="1100" spc="-10" dirty="0">
                          <a:latin typeface="Calibri"/>
                          <a:cs typeface="Calibri"/>
                        </a:rPr>
                        <a:t>for</a:t>
                      </a:r>
                      <a:r>
                        <a:rPr sz="1100" spc="-5" dirty="0">
                          <a:latin typeface="Calibri"/>
                          <a:cs typeface="Calibri"/>
                        </a:rPr>
                        <a:t> </a:t>
                      </a:r>
                      <a:r>
                        <a:rPr lang="en-US" sz="1100" spc="-5" dirty="0">
                          <a:latin typeface="Calibri"/>
                          <a:cs typeface="Calibri"/>
                        </a:rPr>
                        <a:t>Deployment enhancement </a:t>
                      </a:r>
                      <a:endParaRPr sz="1100" dirty="0">
                        <a:latin typeface="Arial MT"/>
                        <a:cs typeface="Arial MT"/>
                      </a:endParaRPr>
                    </a:p>
                  </a:txBody>
                  <a:tcPr marL="0" marR="0" marT="20955"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6"/>
                  </a:ext>
                </a:extLst>
              </a:tr>
              <a:tr h="192949">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50800">
                        <a:lnSpc>
                          <a:spcPts val="1115"/>
                        </a:lnSpc>
                      </a:pPr>
                      <a:r>
                        <a:rPr lang="en-US" sz="1100" spc="5" dirty="0">
                          <a:solidFill>
                            <a:srgbClr val="0000FF"/>
                          </a:solidFill>
                          <a:latin typeface="Calibri"/>
                          <a:cs typeface="Calibri"/>
                        </a:rPr>
                        <a:t>Multiple OS</a:t>
                      </a:r>
                      <a:r>
                        <a:rPr sz="1100" spc="5" dirty="0">
                          <a:solidFill>
                            <a:srgbClr val="0000FF"/>
                          </a:solidFill>
                          <a:latin typeface="Calibri"/>
                          <a:cs typeface="Calibri"/>
                        </a:rPr>
                        <a:t> </a:t>
                      </a:r>
                      <a:r>
                        <a:rPr sz="1100" dirty="0">
                          <a:solidFill>
                            <a:srgbClr val="0000FF"/>
                          </a:solidFill>
                          <a:latin typeface="Calibri"/>
                          <a:cs typeface="Calibri"/>
                        </a:rPr>
                        <a:t>on</a:t>
                      </a:r>
                      <a:r>
                        <a:rPr sz="1100" spc="-15" dirty="0">
                          <a:solidFill>
                            <a:srgbClr val="0000FF"/>
                          </a:solidFill>
                          <a:latin typeface="Calibri"/>
                          <a:cs typeface="Calibri"/>
                        </a:rPr>
                        <a:t> </a:t>
                      </a:r>
                      <a:r>
                        <a:rPr sz="1100" spc="-5" dirty="0">
                          <a:solidFill>
                            <a:srgbClr val="0000FF"/>
                          </a:solidFill>
                          <a:latin typeface="Calibri"/>
                          <a:cs typeface="Calibri"/>
                        </a:rPr>
                        <a:t>single</a:t>
                      </a:r>
                      <a:r>
                        <a:rPr sz="1100" spc="10" dirty="0">
                          <a:solidFill>
                            <a:srgbClr val="0000FF"/>
                          </a:solidFill>
                          <a:latin typeface="Calibri"/>
                          <a:cs typeface="Calibri"/>
                        </a:rPr>
                        <a:t> </a:t>
                      </a:r>
                      <a:r>
                        <a:rPr sz="1100" spc="-15" dirty="0">
                          <a:solidFill>
                            <a:srgbClr val="0000FF"/>
                          </a:solidFill>
                          <a:latin typeface="Calibri"/>
                          <a:cs typeface="Calibri"/>
                        </a:rPr>
                        <a:t>platform</a:t>
                      </a:r>
                      <a:endParaRPr sz="1100" dirty="0">
                        <a:latin typeface="Calibri"/>
                        <a:cs typeface="Calibri"/>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49530">
                        <a:lnSpc>
                          <a:spcPts val="1215"/>
                        </a:lnSpc>
                      </a:pPr>
                      <a:endParaRPr sz="1100" dirty="0">
                        <a:latin typeface="Calibri"/>
                        <a:cs typeface="Calibri"/>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3" name="object 3"/>
          <p:cNvSpPr txBox="1">
            <a:spLocks noGrp="1"/>
          </p:cNvSpPr>
          <p:nvPr>
            <p:ph type="title"/>
          </p:nvPr>
        </p:nvSpPr>
        <p:spPr>
          <a:xfrm>
            <a:off x="784859" y="107950"/>
            <a:ext cx="5457190" cy="1000760"/>
          </a:xfrm>
          <a:prstGeom prst="rect">
            <a:avLst/>
          </a:prstGeom>
        </p:spPr>
        <p:txBody>
          <a:bodyPr vert="horz" wrap="square" lIns="0" tIns="12700" rIns="0" bIns="0" rtlCol="0">
            <a:spAutoFit/>
          </a:bodyPr>
          <a:lstStyle/>
          <a:p>
            <a:pPr marL="593090" marR="5080" indent="-580390">
              <a:lnSpc>
                <a:spcPct val="100000"/>
              </a:lnSpc>
              <a:spcBef>
                <a:spcPts val="100"/>
              </a:spcBef>
            </a:pPr>
            <a:r>
              <a:rPr sz="3200" b="1" spc="-385" dirty="0">
                <a:solidFill>
                  <a:srgbClr val="006FBF"/>
                </a:solidFill>
                <a:latin typeface="Arial"/>
                <a:cs typeface="Arial"/>
              </a:rPr>
              <a:t>T</a:t>
            </a:r>
            <a:r>
              <a:rPr sz="3200" b="1" spc="-155" dirty="0">
                <a:solidFill>
                  <a:srgbClr val="006FBF"/>
                </a:solidFill>
                <a:latin typeface="Arial"/>
                <a:cs typeface="Arial"/>
              </a:rPr>
              <a:t>ac</a:t>
            </a:r>
            <a:r>
              <a:rPr sz="3200" b="1" spc="-150" dirty="0">
                <a:solidFill>
                  <a:srgbClr val="006FBF"/>
                </a:solidFill>
                <a:latin typeface="Arial"/>
                <a:cs typeface="Arial"/>
              </a:rPr>
              <a:t>ti</a:t>
            </a:r>
            <a:r>
              <a:rPr sz="3200" b="1" spc="-155" dirty="0">
                <a:solidFill>
                  <a:srgbClr val="006FBF"/>
                </a:solidFill>
                <a:latin typeface="Arial"/>
                <a:cs typeface="Arial"/>
              </a:rPr>
              <a:t>c</a:t>
            </a:r>
            <a:r>
              <a:rPr sz="3200" b="1" dirty="0">
                <a:solidFill>
                  <a:srgbClr val="006FBF"/>
                </a:solidFill>
                <a:latin typeface="Arial"/>
                <a:cs typeface="Arial"/>
              </a:rPr>
              <a:t>s</a:t>
            </a:r>
            <a:r>
              <a:rPr sz="3200" b="1" spc="-305" dirty="0">
                <a:solidFill>
                  <a:srgbClr val="006FBF"/>
                </a:solidFill>
                <a:latin typeface="Arial"/>
                <a:cs typeface="Arial"/>
              </a:rPr>
              <a:t> </a:t>
            </a:r>
            <a:r>
              <a:rPr sz="3200" b="1" spc="-145" dirty="0">
                <a:solidFill>
                  <a:srgbClr val="006FBF"/>
                </a:solidFill>
                <a:latin typeface="Arial"/>
                <a:cs typeface="Arial"/>
              </a:rPr>
              <a:t>u</a:t>
            </a:r>
            <a:r>
              <a:rPr sz="3200" b="1" spc="-165" dirty="0">
                <a:solidFill>
                  <a:srgbClr val="006FBF"/>
                </a:solidFill>
                <a:latin typeface="Arial"/>
                <a:cs typeface="Arial"/>
              </a:rPr>
              <a:t>s</a:t>
            </a:r>
            <a:r>
              <a:rPr sz="3200" b="1" spc="-155" dirty="0">
                <a:solidFill>
                  <a:srgbClr val="006FBF"/>
                </a:solidFill>
                <a:latin typeface="Arial"/>
                <a:cs typeface="Arial"/>
              </a:rPr>
              <a:t>e</a:t>
            </a:r>
            <a:r>
              <a:rPr sz="3200" b="1" dirty="0">
                <a:solidFill>
                  <a:srgbClr val="006FBF"/>
                </a:solidFill>
                <a:latin typeface="Arial"/>
                <a:cs typeface="Arial"/>
              </a:rPr>
              <a:t>d</a:t>
            </a:r>
            <a:r>
              <a:rPr sz="3200" b="1" spc="-295" dirty="0">
                <a:solidFill>
                  <a:srgbClr val="006FBF"/>
                </a:solidFill>
                <a:latin typeface="Arial"/>
                <a:cs typeface="Arial"/>
              </a:rPr>
              <a:t> </a:t>
            </a:r>
            <a:r>
              <a:rPr sz="3200" b="1" spc="-150" dirty="0">
                <a:solidFill>
                  <a:srgbClr val="006FBF"/>
                </a:solidFill>
                <a:latin typeface="Arial"/>
                <a:cs typeface="Arial"/>
              </a:rPr>
              <a:t>t</a:t>
            </a:r>
            <a:r>
              <a:rPr sz="3200" b="1" dirty="0">
                <a:solidFill>
                  <a:srgbClr val="006FBF"/>
                </a:solidFill>
                <a:latin typeface="Arial"/>
                <a:cs typeface="Arial"/>
              </a:rPr>
              <a:t>o</a:t>
            </a:r>
            <a:r>
              <a:rPr sz="3200" b="1" spc="-295" dirty="0">
                <a:solidFill>
                  <a:srgbClr val="006FBF"/>
                </a:solidFill>
                <a:latin typeface="Arial"/>
                <a:cs typeface="Arial"/>
              </a:rPr>
              <a:t> </a:t>
            </a:r>
            <a:r>
              <a:rPr sz="3200" b="1" spc="-155" dirty="0">
                <a:solidFill>
                  <a:srgbClr val="006FBF"/>
                </a:solidFill>
                <a:latin typeface="Arial"/>
                <a:cs typeface="Arial"/>
              </a:rPr>
              <a:t>ac</a:t>
            </a:r>
            <a:r>
              <a:rPr sz="3200" b="1" spc="-145" dirty="0">
                <a:solidFill>
                  <a:srgbClr val="006FBF"/>
                </a:solidFill>
                <a:latin typeface="Arial"/>
                <a:cs typeface="Arial"/>
              </a:rPr>
              <a:t>h</a:t>
            </a:r>
            <a:r>
              <a:rPr sz="3200" b="1" spc="-150" dirty="0">
                <a:solidFill>
                  <a:srgbClr val="006FBF"/>
                </a:solidFill>
                <a:latin typeface="Arial"/>
                <a:cs typeface="Arial"/>
              </a:rPr>
              <a:t>i</a:t>
            </a:r>
            <a:r>
              <a:rPr sz="3200" b="1" spc="-155" dirty="0">
                <a:solidFill>
                  <a:srgbClr val="006FBF"/>
                </a:solidFill>
                <a:latin typeface="Arial"/>
                <a:cs typeface="Arial"/>
              </a:rPr>
              <a:t>ev</a:t>
            </a:r>
            <a:r>
              <a:rPr sz="3200" b="1" dirty="0">
                <a:solidFill>
                  <a:srgbClr val="006FBF"/>
                </a:solidFill>
                <a:latin typeface="Arial"/>
                <a:cs typeface="Arial"/>
              </a:rPr>
              <a:t>e</a:t>
            </a:r>
            <a:r>
              <a:rPr sz="3200" b="1" spc="-305" dirty="0">
                <a:solidFill>
                  <a:srgbClr val="006FBF"/>
                </a:solidFill>
                <a:latin typeface="Arial"/>
                <a:cs typeface="Arial"/>
              </a:rPr>
              <a:t> </a:t>
            </a:r>
            <a:r>
              <a:rPr sz="3200" b="1" spc="-160" dirty="0">
                <a:solidFill>
                  <a:srgbClr val="006FBF"/>
                </a:solidFill>
                <a:latin typeface="Arial"/>
                <a:cs typeface="Arial"/>
              </a:rPr>
              <a:t>t</a:t>
            </a:r>
            <a:r>
              <a:rPr sz="3200" b="1" spc="-145" dirty="0">
                <a:solidFill>
                  <a:srgbClr val="006FBF"/>
                </a:solidFill>
                <a:latin typeface="Arial"/>
                <a:cs typeface="Arial"/>
              </a:rPr>
              <a:t>h</a:t>
            </a:r>
            <a:r>
              <a:rPr sz="3200" b="1" dirty="0">
                <a:solidFill>
                  <a:srgbClr val="006FBF"/>
                </a:solidFill>
                <a:latin typeface="Arial"/>
                <a:cs typeface="Arial"/>
              </a:rPr>
              <a:t>e</a:t>
            </a:r>
            <a:r>
              <a:rPr sz="3200" b="1" spc="-305" dirty="0">
                <a:solidFill>
                  <a:srgbClr val="006FBF"/>
                </a:solidFill>
                <a:latin typeface="Arial"/>
                <a:cs typeface="Arial"/>
              </a:rPr>
              <a:t> </a:t>
            </a:r>
            <a:r>
              <a:rPr sz="3200" b="1" spc="-150" dirty="0">
                <a:solidFill>
                  <a:srgbClr val="006FBF"/>
                </a:solidFill>
                <a:latin typeface="Arial"/>
                <a:cs typeface="Arial"/>
              </a:rPr>
              <a:t>t</a:t>
            </a:r>
            <a:r>
              <a:rPr sz="3200" b="1" spc="-145" dirty="0">
                <a:solidFill>
                  <a:srgbClr val="006FBF"/>
                </a:solidFill>
                <a:latin typeface="Arial"/>
                <a:cs typeface="Arial"/>
              </a:rPr>
              <a:t>o</a:t>
            </a:r>
            <a:r>
              <a:rPr sz="3200" b="1" dirty="0">
                <a:solidFill>
                  <a:srgbClr val="006FBF"/>
                </a:solidFill>
                <a:latin typeface="Arial"/>
                <a:cs typeface="Arial"/>
              </a:rPr>
              <a:t>p  3</a:t>
            </a:r>
            <a:r>
              <a:rPr sz="3200" b="1" spc="-420" dirty="0">
                <a:solidFill>
                  <a:srgbClr val="006FBF"/>
                </a:solidFill>
                <a:latin typeface="Arial"/>
                <a:cs typeface="Arial"/>
              </a:rPr>
              <a:t> </a:t>
            </a:r>
            <a:r>
              <a:rPr sz="3200" b="1" spc="-145" dirty="0">
                <a:solidFill>
                  <a:srgbClr val="006FBF"/>
                </a:solidFill>
                <a:latin typeface="Arial"/>
                <a:cs typeface="Arial"/>
              </a:rPr>
              <a:t>A</a:t>
            </a:r>
            <a:r>
              <a:rPr sz="3200" b="1" spc="-155" dirty="0">
                <a:solidFill>
                  <a:srgbClr val="006FBF"/>
                </a:solidFill>
                <a:latin typeface="Arial"/>
                <a:cs typeface="Arial"/>
              </a:rPr>
              <a:t>S</a:t>
            </a:r>
            <a:r>
              <a:rPr sz="3200" b="1" spc="-145" dirty="0">
                <a:solidFill>
                  <a:srgbClr val="006FBF"/>
                </a:solidFill>
                <a:latin typeface="Arial"/>
                <a:cs typeface="Arial"/>
              </a:rPr>
              <a:t>R</a:t>
            </a:r>
            <a:r>
              <a:rPr sz="3200" b="1" dirty="0">
                <a:solidFill>
                  <a:srgbClr val="006FBF"/>
                </a:solidFill>
                <a:latin typeface="Arial"/>
                <a:cs typeface="Arial"/>
              </a:rPr>
              <a:t>s</a:t>
            </a:r>
            <a:r>
              <a:rPr sz="3200" b="1" spc="-305" dirty="0">
                <a:solidFill>
                  <a:srgbClr val="006FBF"/>
                </a:solidFill>
                <a:latin typeface="Arial"/>
                <a:cs typeface="Arial"/>
              </a:rPr>
              <a:t> </a:t>
            </a:r>
            <a:r>
              <a:rPr sz="3200" b="1" dirty="0">
                <a:solidFill>
                  <a:srgbClr val="006FBF"/>
                </a:solidFill>
                <a:latin typeface="Arial"/>
                <a:cs typeface="Arial"/>
              </a:rPr>
              <a:t>:</a:t>
            </a:r>
            <a:r>
              <a:rPr sz="3200" b="1" spc="-300" dirty="0">
                <a:solidFill>
                  <a:srgbClr val="006FBF"/>
                </a:solidFill>
                <a:latin typeface="Arial"/>
                <a:cs typeface="Arial"/>
              </a:rPr>
              <a:t> </a:t>
            </a:r>
            <a:r>
              <a:rPr sz="3200" b="1" spc="-150" dirty="0">
                <a:solidFill>
                  <a:srgbClr val="006FBF"/>
                </a:solidFill>
                <a:latin typeface="Arial"/>
                <a:cs typeface="Arial"/>
              </a:rPr>
              <a:t>I</a:t>
            </a:r>
            <a:r>
              <a:rPr sz="3200" b="1" spc="-145" dirty="0">
                <a:solidFill>
                  <a:srgbClr val="006FBF"/>
                </a:solidFill>
                <a:latin typeface="Arial"/>
                <a:cs typeface="Arial"/>
              </a:rPr>
              <a:t>n</a:t>
            </a:r>
            <a:r>
              <a:rPr sz="3200" b="1" spc="-150" dirty="0">
                <a:solidFill>
                  <a:srgbClr val="006FBF"/>
                </a:solidFill>
                <a:latin typeface="Arial"/>
                <a:cs typeface="Arial"/>
              </a:rPr>
              <a:t>t</a:t>
            </a:r>
            <a:r>
              <a:rPr sz="3200" b="1" spc="-155" dirty="0">
                <a:solidFill>
                  <a:srgbClr val="006FBF"/>
                </a:solidFill>
                <a:latin typeface="Arial"/>
                <a:cs typeface="Arial"/>
              </a:rPr>
              <a:t>e</a:t>
            </a:r>
            <a:r>
              <a:rPr sz="3200" b="1" spc="-145" dirty="0">
                <a:solidFill>
                  <a:srgbClr val="006FBF"/>
                </a:solidFill>
                <a:latin typeface="Arial"/>
                <a:cs typeface="Arial"/>
              </a:rPr>
              <a:t>rop</a:t>
            </a:r>
            <a:r>
              <a:rPr sz="3200" b="1" spc="-155" dirty="0">
                <a:solidFill>
                  <a:srgbClr val="006FBF"/>
                </a:solidFill>
                <a:latin typeface="Arial"/>
                <a:cs typeface="Arial"/>
              </a:rPr>
              <a:t>e</a:t>
            </a:r>
            <a:r>
              <a:rPr sz="3200" b="1" spc="-145" dirty="0">
                <a:solidFill>
                  <a:srgbClr val="006FBF"/>
                </a:solidFill>
                <a:latin typeface="Arial"/>
                <a:cs typeface="Arial"/>
              </a:rPr>
              <a:t>r</a:t>
            </a:r>
            <a:r>
              <a:rPr sz="3200" b="1" spc="-155" dirty="0">
                <a:solidFill>
                  <a:srgbClr val="006FBF"/>
                </a:solidFill>
                <a:latin typeface="Arial"/>
                <a:cs typeface="Arial"/>
              </a:rPr>
              <a:t>a</a:t>
            </a:r>
            <a:r>
              <a:rPr sz="3200" b="1" spc="-145" dirty="0">
                <a:solidFill>
                  <a:srgbClr val="006FBF"/>
                </a:solidFill>
                <a:latin typeface="Arial"/>
                <a:cs typeface="Arial"/>
              </a:rPr>
              <a:t>b</a:t>
            </a:r>
            <a:r>
              <a:rPr sz="3200" b="1" spc="-150" dirty="0">
                <a:solidFill>
                  <a:srgbClr val="006FBF"/>
                </a:solidFill>
                <a:latin typeface="Arial"/>
                <a:cs typeface="Arial"/>
              </a:rPr>
              <a:t>ilit</a:t>
            </a:r>
            <a:r>
              <a:rPr sz="3200" b="1" dirty="0">
                <a:solidFill>
                  <a:srgbClr val="006FBF"/>
                </a:solidFill>
                <a:latin typeface="Arial"/>
                <a:cs typeface="Arial"/>
              </a:rPr>
              <a:t>y</a:t>
            </a:r>
            <a:endParaRPr sz="32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380489" y="260350"/>
            <a:ext cx="4441190" cy="513080"/>
          </a:xfrm>
          <a:prstGeom prst="rect">
            <a:avLst/>
          </a:prstGeom>
        </p:spPr>
        <p:txBody>
          <a:bodyPr vert="horz" wrap="square" lIns="0" tIns="12700" rIns="0" bIns="0" rtlCol="0">
            <a:spAutoFit/>
          </a:bodyPr>
          <a:lstStyle/>
          <a:p>
            <a:pPr marL="12700">
              <a:lnSpc>
                <a:spcPct val="100000"/>
              </a:lnSpc>
              <a:spcBef>
                <a:spcPts val="100"/>
              </a:spcBef>
            </a:pPr>
            <a:r>
              <a:rPr sz="3200" b="1" spc="-145" dirty="0">
                <a:solidFill>
                  <a:srgbClr val="006FBF"/>
                </a:solidFill>
                <a:latin typeface="Arial"/>
                <a:cs typeface="Arial"/>
              </a:rPr>
              <a:t>S</a:t>
            </a:r>
            <a:r>
              <a:rPr sz="3200" b="1" spc="-165" dirty="0">
                <a:solidFill>
                  <a:srgbClr val="006FBF"/>
                </a:solidFill>
                <a:latin typeface="Arial"/>
                <a:cs typeface="Arial"/>
              </a:rPr>
              <a:t>y</a:t>
            </a:r>
            <a:r>
              <a:rPr sz="3200" b="1" spc="-155" dirty="0">
                <a:solidFill>
                  <a:srgbClr val="006FBF"/>
                </a:solidFill>
                <a:latin typeface="Arial"/>
                <a:cs typeface="Arial"/>
              </a:rPr>
              <a:t>s</a:t>
            </a:r>
            <a:r>
              <a:rPr sz="3200" b="1" spc="-150" dirty="0">
                <a:solidFill>
                  <a:srgbClr val="006FBF"/>
                </a:solidFill>
                <a:latin typeface="Arial"/>
                <a:cs typeface="Arial"/>
              </a:rPr>
              <a:t>t</a:t>
            </a:r>
            <a:r>
              <a:rPr sz="3200" b="1" spc="-155" dirty="0">
                <a:solidFill>
                  <a:srgbClr val="006FBF"/>
                </a:solidFill>
                <a:latin typeface="Arial"/>
                <a:cs typeface="Arial"/>
              </a:rPr>
              <a:t>e</a:t>
            </a:r>
            <a:r>
              <a:rPr sz="3200" b="1" dirty="0">
                <a:solidFill>
                  <a:srgbClr val="006FBF"/>
                </a:solidFill>
                <a:latin typeface="Arial"/>
                <a:cs typeface="Arial"/>
              </a:rPr>
              <a:t>m</a:t>
            </a:r>
            <a:r>
              <a:rPr sz="3200" b="1" spc="-295" dirty="0">
                <a:solidFill>
                  <a:srgbClr val="006FBF"/>
                </a:solidFill>
                <a:latin typeface="Arial"/>
                <a:cs typeface="Arial"/>
              </a:rPr>
              <a:t> </a:t>
            </a:r>
            <a:r>
              <a:rPr sz="3200" b="1" spc="-145" dirty="0">
                <a:solidFill>
                  <a:srgbClr val="006FBF"/>
                </a:solidFill>
                <a:latin typeface="Arial"/>
                <a:cs typeface="Arial"/>
              </a:rPr>
              <a:t>Con</a:t>
            </a:r>
            <a:r>
              <a:rPr sz="3200" b="1" spc="-160" dirty="0">
                <a:solidFill>
                  <a:srgbClr val="006FBF"/>
                </a:solidFill>
                <a:latin typeface="Arial"/>
                <a:cs typeface="Arial"/>
              </a:rPr>
              <a:t>t</a:t>
            </a:r>
            <a:r>
              <a:rPr sz="3200" b="1" spc="-155" dirty="0">
                <a:solidFill>
                  <a:srgbClr val="006FBF"/>
                </a:solidFill>
                <a:latin typeface="Arial"/>
                <a:cs typeface="Arial"/>
              </a:rPr>
              <a:t>ex</a:t>
            </a:r>
            <a:r>
              <a:rPr sz="3200" b="1" dirty="0">
                <a:solidFill>
                  <a:srgbClr val="006FBF"/>
                </a:solidFill>
                <a:latin typeface="Arial"/>
                <a:cs typeface="Arial"/>
              </a:rPr>
              <a:t>t</a:t>
            </a:r>
            <a:r>
              <a:rPr sz="3200" b="1" spc="-300" dirty="0">
                <a:solidFill>
                  <a:srgbClr val="006FBF"/>
                </a:solidFill>
                <a:latin typeface="Arial"/>
                <a:cs typeface="Arial"/>
              </a:rPr>
              <a:t> </a:t>
            </a:r>
            <a:r>
              <a:rPr sz="3200" b="1" spc="-145" dirty="0">
                <a:solidFill>
                  <a:srgbClr val="006FBF"/>
                </a:solidFill>
                <a:latin typeface="Arial"/>
                <a:cs typeface="Arial"/>
              </a:rPr>
              <a:t>D</a:t>
            </a:r>
            <a:r>
              <a:rPr sz="3200" b="1" spc="-150" dirty="0">
                <a:solidFill>
                  <a:srgbClr val="006FBF"/>
                </a:solidFill>
                <a:latin typeface="Arial"/>
                <a:cs typeface="Arial"/>
              </a:rPr>
              <a:t>i</a:t>
            </a:r>
            <a:r>
              <a:rPr sz="3200" b="1" spc="-155" dirty="0">
                <a:solidFill>
                  <a:srgbClr val="006FBF"/>
                </a:solidFill>
                <a:latin typeface="Arial"/>
                <a:cs typeface="Arial"/>
              </a:rPr>
              <a:t>a</a:t>
            </a:r>
            <a:r>
              <a:rPr sz="3200" b="1" spc="-145" dirty="0">
                <a:solidFill>
                  <a:srgbClr val="006FBF"/>
                </a:solidFill>
                <a:latin typeface="Arial"/>
                <a:cs typeface="Arial"/>
              </a:rPr>
              <a:t>gr</a:t>
            </a:r>
            <a:r>
              <a:rPr sz="3200" b="1" spc="-155" dirty="0">
                <a:solidFill>
                  <a:srgbClr val="006FBF"/>
                </a:solidFill>
                <a:latin typeface="Arial"/>
                <a:cs typeface="Arial"/>
              </a:rPr>
              <a:t>a</a:t>
            </a:r>
            <a:r>
              <a:rPr sz="3200" b="1" dirty="0">
                <a:solidFill>
                  <a:srgbClr val="006FBF"/>
                </a:solidFill>
                <a:latin typeface="Arial"/>
                <a:cs typeface="Arial"/>
              </a:rPr>
              <a:t>m</a:t>
            </a:r>
            <a:endParaRPr sz="3200">
              <a:latin typeface="Arial"/>
              <a:cs typeface="Arial"/>
            </a:endParaRPr>
          </a:p>
        </p:txBody>
      </p:sp>
      <p:pic>
        <p:nvPicPr>
          <p:cNvPr id="87" name="Picture 86">
            <a:extLst>
              <a:ext uri="{FF2B5EF4-FFF2-40B4-BE49-F238E27FC236}">
                <a16:creationId xmlns:a16="http://schemas.microsoft.com/office/drawing/2014/main" id="{3B8E6CC8-1FF0-4C64-ACA4-1FF0326FC082}"/>
              </a:ext>
            </a:extLst>
          </p:cNvPr>
          <p:cNvPicPr>
            <a:picLocks noChangeAspect="1"/>
          </p:cNvPicPr>
          <p:nvPr/>
        </p:nvPicPr>
        <p:blipFill>
          <a:blip r:embed="rId2"/>
          <a:stretch>
            <a:fillRect/>
          </a:stretch>
        </p:blipFill>
        <p:spPr>
          <a:xfrm>
            <a:off x="1295400" y="1527868"/>
            <a:ext cx="5734050" cy="5330132"/>
          </a:xfrm>
          <a:prstGeom prst="rect">
            <a:avLst/>
          </a:prstGeom>
        </p:spPr>
      </p:pic>
      <p:sp>
        <p:nvSpPr>
          <p:cNvPr id="88" name="Thought Bubble: Cloud 87">
            <a:extLst>
              <a:ext uri="{FF2B5EF4-FFF2-40B4-BE49-F238E27FC236}">
                <a16:creationId xmlns:a16="http://schemas.microsoft.com/office/drawing/2014/main" id="{8C1800EA-CEB6-421D-BDA5-408ADA93F711}"/>
              </a:ext>
            </a:extLst>
          </p:cNvPr>
          <p:cNvSpPr/>
          <p:nvPr/>
        </p:nvSpPr>
        <p:spPr>
          <a:xfrm>
            <a:off x="5638800" y="2743200"/>
            <a:ext cx="2057400" cy="609600"/>
          </a:xfrm>
          <a:prstGeom prst="cloudCallou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TACACS+</a:t>
            </a:r>
          </a:p>
        </p:txBody>
      </p:sp>
      <p:sp>
        <p:nvSpPr>
          <p:cNvPr id="89" name="Rectangle 88">
            <a:extLst>
              <a:ext uri="{FF2B5EF4-FFF2-40B4-BE49-F238E27FC236}">
                <a16:creationId xmlns:a16="http://schemas.microsoft.com/office/drawing/2014/main" id="{372EC7FD-E182-43FB-A80D-7BD428826417}"/>
              </a:ext>
            </a:extLst>
          </p:cNvPr>
          <p:cNvSpPr/>
          <p:nvPr/>
        </p:nvSpPr>
        <p:spPr>
          <a:xfrm>
            <a:off x="5484086" y="2125920"/>
            <a:ext cx="675185" cy="400110"/>
          </a:xfrm>
          <a:prstGeom prst="rect">
            <a:avLst/>
          </a:prstGeom>
          <a:noFill/>
        </p:spPr>
        <p:txBody>
          <a:bodyPr wrap="none" lIns="91440" tIns="45720" rIns="91440" bIns="45720">
            <a:spAutoFit/>
          </a:bodyPr>
          <a:lstStyle/>
          <a:p>
            <a:pPr algn="ctr"/>
            <a:r>
              <a:rPr lang="en-US" sz="20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User</a:t>
            </a:r>
          </a:p>
        </p:txBody>
      </p:sp>
      <p:sp>
        <p:nvSpPr>
          <p:cNvPr id="90" name="TextBox 89">
            <a:extLst>
              <a:ext uri="{FF2B5EF4-FFF2-40B4-BE49-F238E27FC236}">
                <a16:creationId xmlns:a16="http://schemas.microsoft.com/office/drawing/2014/main" id="{04795F04-C44F-41C5-A1E1-95FC30EB4B77}"/>
              </a:ext>
            </a:extLst>
          </p:cNvPr>
          <p:cNvSpPr txBox="1"/>
          <p:nvPr/>
        </p:nvSpPr>
        <p:spPr>
          <a:xfrm flipH="1">
            <a:off x="5298677" y="3592624"/>
            <a:ext cx="1767843" cy="369332"/>
          </a:xfrm>
          <a:prstGeom prst="rect">
            <a:avLst/>
          </a:prstGeom>
          <a:noFill/>
        </p:spPr>
        <p:txBody>
          <a:bodyPr wrap="square" rtlCol="0">
            <a:spAutoFit/>
          </a:bodyPr>
          <a:lstStyle/>
          <a:p>
            <a:r>
              <a:rPr lang="en-US" b="1" dirty="0"/>
              <a:t>CFME</a:t>
            </a:r>
          </a:p>
        </p:txBody>
      </p:sp>
      <p:sp>
        <p:nvSpPr>
          <p:cNvPr id="91" name="TextBox 90">
            <a:extLst>
              <a:ext uri="{FF2B5EF4-FFF2-40B4-BE49-F238E27FC236}">
                <a16:creationId xmlns:a16="http://schemas.microsoft.com/office/drawing/2014/main" id="{31FC758B-D81F-4719-9A16-D921507E07F0}"/>
              </a:ext>
            </a:extLst>
          </p:cNvPr>
          <p:cNvSpPr txBox="1"/>
          <p:nvPr/>
        </p:nvSpPr>
        <p:spPr>
          <a:xfrm flipH="1">
            <a:off x="6339835" y="6026712"/>
            <a:ext cx="2712729" cy="369332"/>
          </a:xfrm>
          <a:prstGeom prst="rect">
            <a:avLst/>
          </a:prstGeom>
          <a:noFill/>
        </p:spPr>
        <p:txBody>
          <a:bodyPr wrap="square" rtlCol="0">
            <a:spAutoFit/>
          </a:bodyPr>
          <a:lstStyle/>
          <a:p>
            <a:r>
              <a:rPr lang="en-US" dirty="0"/>
              <a:t>Monitoring System</a:t>
            </a:r>
          </a:p>
        </p:txBody>
      </p:sp>
      <p:sp>
        <p:nvSpPr>
          <p:cNvPr id="92" name="Rectangle 91">
            <a:extLst>
              <a:ext uri="{FF2B5EF4-FFF2-40B4-BE49-F238E27FC236}">
                <a16:creationId xmlns:a16="http://schemas.microsoft.com/office/drawing/2014/main" id="{8A76DF7F-94F0-468E-9C3A-B5B25F0D1674}"/>
              </a:ext>
            </a:extLst>
          </p:cNvPr>
          <p:cNvSpPr/>
          <p:nvPr/>
        </p:nvSpPr>
        <p:spPr>
          <a:xfrm rot="16200000">
            <a:off x="3212878" y="3669568"/>
            <a:ext cx="2133469" cy="584775"/>
          </a:xfrm>
          <a:prstGeom prst="rect">
            <a:avLst/>
          </a:prstGeom>
          <a:noFill/>
        </p:spPr>
        <p:txBody>
          <a:bodyPr wrap="none" lIns="91440" tIns="45720" rIns="91440" bIns="45720">
            <a:spAutoFit/>
          </a:bodyPr>
          <a:lstStyle/>
          <a:p>
            <a:pPr algn="ctr"/>
            <a:r>
              <a:rPr lang="en-US" sz="3200" b="1" cap="none" spc="50" dirty="0">
                <a:ln w="9525" cmpd="sng">
                  <a:solidFill>
                    <a:schemeClr val="accent1"/>
                  </a:solidFill>
                  <a:prstDash val="solid"/>
                </a:ln>
                <a:solidFill>
                  <a:srgbClr val="70AD47">
                    <a:tint val="1000"/>
                  </a:srgbClr>
                </a:solidFill>
                <a:effectLst>
                  <a:glow rad="38100">
                    <a:schemeClr val="accent1">
                      <a:alpha val="40000"/>
                    </a:schemeClr>
                  </a:glow>
                </a:effectLst>
              </a:rPr>
              <a:t>API System</a:t>
            </a:r>
          </a:p>
        </p:txBody>
      </p:sp>
      <p:sp>
        <p:nvSpPr>
          <p:cNvPr id="93" name="TextBox 92">
            <a:extLst>
              <a:ext uri="{FF2B5EF4-FFF2-40B4-BE49-F238E27FC236}">
                <a16:creationId xmlns:a16="http://schemas.microsoft.com/office/drawing/2014/main" id="{BA39646C-3261-44D2-98E2-FF09736BA746}"/>
              </a:ext>
            </a:extLst>
          </p:cNvPr>
          <p:cNvSpPr txBox="1"/>
          <p:nvPr/>
        </p:nvSpPr>
        <p:spPr>
          <a:xfrm flipH="1">
            <a:off x="1258330" y="6211378"/>
            <a:ext cx="3161270" cy="369332"/>
          </a:xfrm>
          <a:prstGeom prst="rect">
            <a:avLst/>
          </a:prstGeom>
          <a:noFill/>
        </p:spPr>
        <p:txBody>
          <a:bodyPr wrap="square" rtlCol="0">
            <a:spAutoFit/>
          </a:bodyPr>
          <a:lstStyle/>
          <a:p>
            <a:r>
              <a:rPr lang="en-US" b="1" dirty="0"/>
              <a:t>ESXI (Hypervisor) on top UCS</a:t>
            </a:r>
          </a:p>
        </p:txBody>
      </p:sp>
      <p:sp>
        <p:nvSpPr>
          <p:cNvPr id="94" name="TextBox 93">
            <a:extLst>
              <a:ext uri="{FF2B5EF4-FFF2-40B4-BE49-F238E27FC236}">
                <a16:creationId xmlns:a16="http://schemas.microsoft.com/office/drawing/2014/main" id="{1E39BD48-C2FC-41F9-B4BF-323F024525A3}"/>
              </a:ext>
            </a:extLst>
          </p:cNvPr>
          <p:cNvSpPr txBox="1"/>
          <p:nvPr/>
        </p:nvSpPr>
        <p:spPr>
          <a:xfrm>
            <a:off x="251312" y="2538086"/>
            <a:ext cx="1600199" cy="2862322"/>
          </a:xfrm>
          <a:prstGeom prst="rect">
            <a:avLst/>
          </a:prstGeom>
          <a:noFill/>
        </p:spPr>
        <p:txBody>
          <a:bodyPr wrap="square" rtlCol="0">
            <a:spAutoFit/>
          </a:bodyPr>
          <a:lstStyle/>
          <a:p>
            <a:pPr marL="342900" indent="-342900">
              <a:buAutoNum type="arabicPeriod"/>
            </a:pPr>
            <a:r>
              <a:rPr lang="en-US" b="1" dirty="0"/>
              <a:t>Storage</a:t>
            </a:r>
          </a:p>
          <a:p>
            <a:pPr marL="342900" indent="-342900">
              <a:buAutoNum type="arabicPeriod"/>
            </a:pPr>
            <a:endParaRPr lang="en-US" b="1" dirty="0"/>
          </a:p>
          <a:p>
            <a:pPr marL="342900" indent="-342900">
              <a:buAutoNum type="arabicPeriod"/>
            </a:pPr>
            <a:endParaRPr lang="en-US" b="1" dirty="0"/>
          </a:p>
          <a:p>
            <a:pPr marL="342900" indent="-342900">
              <a:buAutoNum type="arabicPeriod"/>
            </a:pPr>
            <a:endParaRPr lang="en-US" b="1" dirty="0"/>
          </a:p>
          <a:p>
            <a:pPr marL="342900" indent="-342900">
              <a:buAutoNum type="arabicPeriod"/>
            </a:pPr>
            <a:r>
              <a:rPr lang="en-US" b="1" dirty="0"/>
              <a:t>Network</a:t>
            </a:r>
          </a:p>
          <a:p>
            <a:pPr marL="342900" indent="-342900">
              <a:buAutoNum type="arabicPeriod"/>
            </a:pPr>
            <a:endParaRPr lang="en-US" b="1" dirty="0"/>
          </a:p>
          <a:p>
            <a:pPr marL="342900" indent="-342900">
              <a:buAutoNum type="arabicPeriod"/>
            </a:pPr>
            <a:endParaRPr lang="en-US" b="1" dirty="0"/>
          </a:p>
          <a:p>
            <a:pPr marL="342900" indent="-342900">
              <a:buAutoNum type="arabicPeriod"/>
            </a:pPr>
            <a:endParaRPr lang="en-US" b="1" dirty="0"/>
          </a:p>
          <a:p>
            <a:pPr marL="342900" indent="-342900">
              <a:buAutoNum type="arabicPeriod"/>
            </a:pPr>
            <a:endParaRPr lang="en-US" b="1" dirty="0"/>
          </a:p>
          <a:p>
            <a:pPr marL="342900" indent="-342900">
              <a:buAutoNum type="arabicPeriod"/>
            </a:pPr>
            <a:r>
              <a:rPr lang="en-US" b="1" dirty="0"/>
              <a:t>Compute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330</TotalTime>
  <Words>1670</Words>
  <Application>Microsoft Office PowerPoint</Application>
  <PresentationFormat>On-screen Show (4:3)</PresentationFormat>
  <Paragraphs>383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Abadi</vt:lpstr>
      <vt:lpstr>Arial</vt:lpstr>
      <vt:lpstr>Arial MT</vt:lpstr>
      <vt:lpstr>Calibri</vt:lpstr>
      <vt:lpstr>MinionPro-It</vt:lpstr>
      <vt:lpstr>MinionPro-Regular</vt:lpstr>
      <vt:lpstr>Times New Roman</vt:lpstr>
      <vt:lpstr>Office Theme</vt:lpstr>
      <vt:lpstr>PowerPoint Presentation</vt:lpstr>
      <vt:lpstr>Purpose of the system</vt:lpstr>
      <vt:lpstr>Key Requirements : Functional &amp;  Non-Functional</vt:lpstr>
      <vt:lpstr>Utility Tree Understanding business value &amp; Impact on architecture</vt:lpstr>
      <vt:lpstr>Utility Tree Understanding business value &amp; Impact on  architecture</vt:lpstr>
      <vt:lpstr>Tactics used to achieve the  top 3 ASRs : Security</vt:lpstr>
      <vt:lpstr>Tactics used to achieve the  top 3 ASRs : Performance</vt:lpstr>
      <vt:lpstr>Tactics used to achieve the top  3 ASRs : Interoperability</vt:lpstr>
      <vt:lpstr>System Context Diagram</vt:lpstr>
      <vt:lpstr>Module Decomposition Diagram</vt:lpstr>
      <vt:lpstr>Component &amp; Connection diagram</vt:lpstr>
      <vt:lpstr>Deployment diagram</vt:lpstr>
      <vt:lpstr>CFME Works</vt:lpstr>
      <vt:lpstr>Top 3 Key Learnings on CFME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Aiman Kamal -X (aikamal - ADECCO INDIA PRIVATE LIMITED at Cisco)</cp:lastModifiedBy>
  <cp:revision>1</cp:revision>
  <dcterms:created xsi:type="dcterms:W3CDTF">2022-02-24T14:12:16Z</dcterms:created>
  <dcterms:modified xsi:type="dcterms:W3CDTF">2022-02-28T10:17:23Z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2020-03-28T00:00:00Z</vt:filetime>
  </property>
  <property fmtid="{D5CDD505-2E9C-101B-9397-08002B2CF9AE}" pid="3" name="Creator">
    <vt:lpwstr>Impress</vt:lpwstr>
  </property>
  <property fmtid="{D5CDD505-2E9C-101B-9397-08002B2CF9AE}" pid="4" name="LastSaved">
    <vt:filetime>2020-03-28T00:00:00Z</vt:filetime>
  </property>
</Properties>
</file>