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46" r:id="rId2"/>
    <p:sldId id="525" r:id="rId3"/>
    <p:sldId id="526" r:id="rId4"/>
    <p:sldId id="527" r:id="rId5"/>
    <p:sldId id="535" r:id="rId6"/>
    <p:sldId id="528" r:id="rId7"/>
    <p:sldId id="529" r:id="rId8"/>
    <p:sldId id="530" r:id="rId9"/>
    <p:sldId id="536" r:id="rId10"/>
    <p:sldId id="531" r:id="rId11"/>
    <p:sldId id="534" r:id="rId12"/>
    <p:sldId id="532" r:id="rId13"/>
    <p:sldId id="533" r:id="rId14"/>
    <p:sldId id="537" r:id="rId15"/>
    <p:sldId id="538" r:id="rId16"/>
    <p:sldId id="43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3AABE1-113D-424A-B705-2F8E432DED0E}">
          <p14:sldIdLst>
            <p14:sldId id="346"/>
            <p14:sldId id="525"/>
            <p14:sldId id="526"/>
            <p14:sldId id="527"/>
            <p14:sldId id="535"/>
            <p14:sldId id="528"/>
            <p14:sldId id="529"/>
            <p14:sldId id="530"/>
            <p14:sldId id="536"/>
            <p14:sldId id="531"/>
            <p14:sldId id="534"/>
            <p14:sldId id="532"/>
            <p14:sldId id="533"/>
            <p14:sldId id="537"/>
            <p14:sldId id="538"/>
            <p14:sldId id="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66D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0" autoAdjust="0"/>
    <p:restoredTop sz="88796" autoAdjust="0"/>
  </p:normalViewPr>
  <p:slideViewPr>
    <p:cSldViewPr snapToGrid="0">
      <p:cViewPr varScale="1">
        <p:scale>
          <a:sx n="81" d="100"/>
          <a:sy n="81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01464-1639-4589-B371-E3FCD307CD8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F1FB-6705-492D-BB5D-56280C8C2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3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17F31-0129-4850-B108-112B88977EDB}" type="slidenum">
              <a:rPr lang="en-US" altLang="ja-JP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1832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13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4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783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64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001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67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3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121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6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81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2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9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0948C-FF41-44B3-ACFA-04F05C7E7DC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11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0948C-FF41-44B3-ACFA-04F05C7E7DC3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A41C3-00AB-4E34-A0F4-F401AEF70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0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3824" y="3943449"/>
            <a:ext cx="9082588" cy="1032312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Arial" charset="0"/>
                <a:cs typeface="Arial" charset="0"/>
              </a:rPr>
              <a:t/>
            </a:r>
            <a:br>
              <a:rPr lang="en-US" sz="3200" dirty="0">
                <a:latin typeface="Arial" charset="0"/>
                <a:cs typeface="Arial" charset="0"/>
              </a:rPr>
            </a:br>
            <a:r>
              <a:rPr lang="en-US" sz="3200" b="1" dirty="0" smtClean="0"/>
              <a:t>CUSTOMER </a:t>
            </a:r>
            <a:r>
              <a:rPr lang="en-US" sz="3200" b="1" dirty="0"/>
              <a:t>VALUE MODELING (CVM</a:t>
            </a:r>
            <a:r>
              <a:rPr lang="en-US" sz="3200" b="1" dirty="0" smtClean="0"/>
              <a:t>) ENABLING </a:t>
            </a:r>
            <a:r>
              <a:rPr lang="en-US" sz="3200" b="1" dirty="0"/>
              <a:t>THE </a:t>
            </a:r>
            <a:r>
              <a:rPr lang="en-US" sz="3200" b="1" dirty="0" smtClean="0"/>
              <a:t>SCIENTIFIC ENTERPRISE</a:t>
            </a: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  <a:t/>
            </a:r>
            <a:b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sz="3200" dirty="0">
                <a:latin typeface="Arial" charset="0"/>
                <a:cs typeface="Arial" charset="0"/>
              </a:rPr>
              <a:t/>
            </a:r>
            <a:br>
              <a:rPr lang="en-US" sz="3200" dirty="0">
                <a:latin typeface="Arial" charset="0"/>
                <a:cs typeface="Arial" charset="0"/>
              </a:rPr>
            </a:br>
            <a:r>
              <a:rPr lang="en-US" sz="3200" dirty="0">
                <a:latin typeface="Arial" charset="0"/>
                <a:cs typeface="Arial" charset="0"/>
              </a:rPr>
              <a:t>                      </a:t>
            </a:r>
            <a:endParaRPr lang="en-US" sz="2400" b="1" dirty="0"/>
          </a:p>
        </p:txBody>
      </p:sp>
      <p:sp>
        <p:nvSpPr>
          <p:cNvPr id="3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3811995" y="4975761"/>
            <a:ext cx="5462634" cy="1068779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</a:rPr>
              <a:t>Manam </a:t>
            </a:r>
            <a:r>
              <a:rPr lang="en-US" sz="2400" b="1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Bharadwaj</a:t>
            </a:r>
          </a:p>
          <a:p>
            <a:pPr>
              <a:spcBef>
                <a:spcPct val="0"/>
              </a:spcBef>
              <a:buNone/>
              <a:defRPr/>
            </a:pPr>
            <a:endParaRPr lang="en-US" sz="2400" b="1" dirty="0" smtClean="0">
              <a:solidFill>
                <a:srgbClr val="FFFF00"/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FF00"/>
                </a:solidFill>
                <a:latin typeface="Arial" charset="0"/>
                <a:cs typeface="Arial" charset="0"/>
              </a:rPr>
              <a:t>2021MT13176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sz="2400" b="1" dirty="0">
                <a:solidFill>
                  <a:srgbClr val="FFFF00"/>
                </a:solidFill>
                <a:latin typeface="Arial" charset="0"/>
                <a:cs typeface="Arial" charset="0"/>
              </a:rPr>
              <a:t>2021mt13176@wilp.bits-pilani.ac.in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sz="32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5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050" y="1685131"/>
            <a:ext cx="6667500" cy="4143375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Context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31" y="1493838"/>
            <a:ext cx="9450938" cy="452596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Module Decomposition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5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5" y="1401288"/>
            <a:ext cx="6792685" cy="5094516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indent="0">
              <a:lnSpc>
                <a:spcPct val="115000"/>
              </a:lnSpc>
            </a:pPr>
            <a:r>
              <a:rPr lang="en" dirty="0"/>
              <a:t>Component and Connection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652" y="1493838"/>
            <a:ext cx="6894295" cy="4525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Deployment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5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0" indent="-292100">
              <a:spcBef>
                <a:spcPts val="0"/>
              </a:spcBef>
              <a:buSzPts val="1000"/>
              <a:buChar char="-"/>
            </a:pPr>
            <a:r>
              <a:rPr lang="en-US" dirty="0"/>
              <a:t>System is working as Client Server Architecture</a:t>
            </a:r>
          </a:p>
          <a:p>
            <a:pPr marL="457200" lvl="0" indent="-292100">
              <a:spcBef>
                <a:spcPts val="0"/>
              </a:spcBef>
              <a:buSzPts val="1000"/>
              <a:buChar char="-"/>
            </a:pPr>
            <a:r>
              <a:rPr lang="en-US" dirty="0"/>
              <a:t>There are two type of Clients which communicate with a central server</a:t>
            </a:r>
          </a:p>
          <a:p>
            <a:pPr marL="457200" lvl="0" indent="-292100">
              <a:spcBef>
                <a:spcPts val="0"/>
              </a:spcBef>
              <a:buSzPts val="1000"/>
              <a:buChar char="-"/>
            </a:pPr>
            <a:r>
              <a:rPr lang="en-US" dirty="0"/>
              <a:t>All sort of Client and Server communication happens through central server through TCP/IP.</a:t>
            </a:r>
          </a:p>
          <a:p>
            <a:pPr marL="457200" lvl="0" indent="-292100">
              <a:spcBef>
                <a:spcPts val="0"/>
              </a:spcBef>
              <a:buSzPts val="1000"/>
              <a:buChar char="-"/>
            </a:pPr>
            <a:r>
              <a:rPr lang="en-US" dirty="0"/>
              <a:t>Data Visualization Stream happened with a socket implemented on server 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/>
              <a:t>Technologies like spark and Kafka at place to handle streams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/>
              <a:t>Both clients have implementation of Algorithm applets and Logic controller which can be shared through a central server. 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/>
              <a:t>Communication between Client and Server happens with REST services and Socket connection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/>
              <a:t>Server follows the Micro services Architecture to provide REST APIs and Socket Connections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/>
              <a:t>Connect to external data sources via an extensive library of </a:t>
            </a:r>
            <a:r>
              <a:rPr lang="en-US" dirty="0" smtClean="0"/>
              <a:t>APIs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 smtClean="0"/>
              <a:t>Creates </a:t>
            </a:r>
            <a:r>
              <a:rPr lang="en-US" dirty="0"/>
              <a:t>and </a:t>
            </a:r>
            <a:r>
              <a:rPr lang="en-US" dirty="0" smtClean="0"/>
              <a:t>combines </a:t>
            </a:r>
            <a:r>
              <a:rPr lang="en-US" dirty="0"/>
              <a:t>interactive charts and visuals for key </a:t>
            </a:r>
            <a:r>
              <a:rPr lang="en-US" dirty="0" smtClean="0"/>
              <a:t>stakeholders Fully </a:t>
            </a:r>
            <a:r>
              <a:rPr lang="en-US" dirty="0"/>
              <a:t>HTML 5 </a:t>
            </a:r>
            <a:r>
              <a:rPr lang="en-US" dirty="0" smtClean="0"/>
              <a:t>compliant.</a:t>
            </a: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r>
              <a:rPr lang="en-US" dirty="0" smtClean="0"/>
              <a:t>Graphs </a:t>
            </a:r>
            <a:r>
              <a:rPr lang="en-US" dirty="0"/>
              <a:t>include: Scatter plot, Line Plots, Pie Charts, Bar Plots, Histograms, Polar Plots 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Interactive </a:t>
            </a:r>
            <a:r>
              <a:rPr lang="en-US" dirty="0"/>
              <a:t>tables with sorting, </a:t>
            </a:r>
            <a:r>
              <a:rPr lang="en-US" dirty="0" smtClean="0"/>
              <a:t>search.</a:t>
            </a:r>
            <a:endParaRPr lang="en-US" dirty="0"/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Char char="-"/>
            </a:pPr>
            <a:endParaRPr lang="en-US" dirty="0">
              <a:solidFill>
                <a:srgbClr val="20262F"/>
              </a:solidFill>
              <a:highlight>
                <a:srgbClr val="FFFFFF"/>
              </a:highlight>
            </a:endParaRP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How System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AutoNum type="arabicPeriod"/>
            </a:pPr>
            <a:r>
              <a:rPr lang="en-US" sz="1450" b="1" dirty="0">
                <a:solidFill>
                  <a:srgbClr val="20262F"/>
                </a:solidFill>
                <a:highlight>
                  <a:schemeClr val="lt1"/>
                </a:highlight>
              </a:rPr>
              <a:t>Learnt to handle following challenges in architectural planning and design phase. 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What is the time available for the architectural analysis/evaluation? It is challenging enough to come up with one solution, let alone a few!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What is the product pipeline for the next 1–3 years? And what other projects are lined up? Can we see any synergies?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What is system current technical debt that we could potentially address?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And turning this around: How much new technical debt will incur if you pursue a tactical solution?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Which quality attributes tend to be the most important for systems in my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organization </a:t>
            </a: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and how will they be compromised by the proposed solution?</a:t>
            </a:r>
          </a:p>
          <a:p>
            <a:pPr marL="914400" lvl="1" indent="-292100">
              <a:spcBef>
                <a:spcPts val="0"/>
              </a:spcBef>
              <a:buClr>
                <a:srgbClr val="1F1F1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Apart from the architecture team who else is a stakeholder that will affect the decision? The Business? My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Manager? </a:t>
            </a: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The Technical Design Authority? What are the key objectives of each stakeholder? How will I mitigate conflicting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needs!</a:t>
            </a:r>
            <a:endParaRPr lang="en-US" sz="1450" dirty="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marL="457200" lvl="0" indent="-292100">
              <a:spcBef>
                <a:spcPts val="0"/>
              </a:spcBef>
              <a:buClr>
                <a:srgbClr val="20262F"/>
              </a:buClr>
              <a:buSzPts val="1000"/>
              <a:buAutoNum type="arabicPeriod"/>
            </a:pPr>
            <a:r>
              <a:rPr lang="en-US" sz="1450" b="1" dirty="0">
                <a:solidFill>
                  <a:srgbClr val="20262F"/>
                </a:solidFill>
                <a:highlight>
                  <a:schemeClr val="lt1"/>
                </a:highlight>
              </a:rPr>
              <a:t>Learnt to handle following technical, high level and low level design aspects of architecture planning 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Such system </a:t>
            </a: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require must plan for ASRs and NFRs at architectural planning level.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The SOLID principles just do not only apply on software development but also when architecting a system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Client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system </a:t>
            </a: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is live for an hour at a time so error handlings (Network, Hardware issues) must be at its best and well designed 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User Interface is as important as functionality of the system as different type of users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using </a:t>
            </a: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a complex UI  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System availability and performance is most important concern and must be handled properly as system needs to be available throughout the year 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As system is quite big module decomposition (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Micro services </a:t>
            </a: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and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Micro frontends </a:t>
            </a: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)  should be planned seriously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Component connections can not be easily modifiable so must be planned before hand in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architecture</a:t>
            </a:r>
          </a:p>
          <a:p>
            <a:pPr marL="914400" lvl="1" indent="-292100">
              <a:spcBef>
                <a:spcPts val="0"/>
              </a:spcBef>
              <a:buClr>
                <a:srgbClr val="20262F"/>
              </a:buClr>
              <a:buSzPts val="1000"/>
              <a:buAutoNum type="alphaLcPeriod"/>
            </a:pPr>
            <a:r>
              <a:rPr lang="en-US" sz="1450" dirty="0">
                <a:solidFill>
                  <a:srgbClr val="20262F"/>
                </a:solidFill>
                <a:highlight>
                  <a:schemeClr val="lt1"/>
                </a:highlight>
              </a:rPr>
              <a:t>Durability is an example of an architectural concern, in the sense that it does not appear in any requirements document, but the architect has to deal with it </a:t>
            </a:r>
            <a:r>
              <a:rPr lang="en-US" sz="1450" dirty="0" smtClean="0">
                <a:solidFill>
                  <a:srgbClr val="20262F"/>
                </a:solidFill>
                <a:highlight>
                  <a:schemeClr val="lt1"/>
                </a:highlight>
              </a:rPr>
              <a:t>nonetheless</a:t>
            </a:r>
            <a:endParaRPr lang="en-US" sz="1450" dirty="0">
              <a:solidFill>
                <a:srgbClr val="20262F"/>
              </a:solidFill>
              <a:highlight>
                <a:schemeClr val="lt1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Key Learnings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51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</a:t>
            </a:r>
            <a:r>
              <a:rPr lang="en-IN" sz="9600" dirty="0">
                <a:solidFill>
                  <a:srgbClr val="CC0066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3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62F"/>
                </a:solidFill>
                <a:highlight>
                  <a:srgbClr val="FFFFFF"/>
                </a:highlight>
                <a:sym typeface="Arial"/>
              </a:rPr>
              <a:t>This project is about my workspace where we have developed a Scientific Modeling System in  the field of biodiversity and material science.</a:t>
            </a:r>
          </a:p>
          <a:p>
            <a:pPr lvl="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62F"/>
                </a:solidFill>
                <a:highlight>
                  <a:srgbClr val="FFFFFF"/>
                </a:highlight>
                <a:sym typeface="Arial"/>
              </a:rPr>
              <a:t>The system works as robotic framework which leverage diverse data and then models it to reveal insights and flags related to future </a:t>
            </a:r>
            <a:r>
              <a:rPr lang="en-US" sz="2000" dirty="0" smtClean="0">
                <a:solidFill>
                  <a:srgbClr val="20262F"/>
                </a:solidFill>
                <a:highlight>
                  <a:srgbClr val="FFFFFF"/>
                </a:highlight>
                <a:sym typeface="Arial"/>
              </a:rPr>
              <a:t>risks.</a:t>
            </a:r>
          </a:p>
          <a:p>
            <a:pPr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62F"/>
                </a:solidFill>
                <a:highlight>
                  <a:srgbClr val="FFFFFF"/>
                </a:highlight>
              </a:rPr>
              <a:t>Goal of the system is to have an highly efficient presentation system sitting on large unutilized data, processing it with easy interface to users and then presenting a single simplified view at  real </a:t>
            </a:r>
            <a:r>
              <a:rPr lang="en-US" sz="2000" dirty="0" smtClean="0">
                <a:solidFill>
                  <a:srgbClr val="20262F"/>
                </a:solidFill>
                <a:highlight>
                  <a:srgbClr val="FFFFFF"/>
                </a:highlight>
              </a:rPr>
              <a:t>time</a:t>
            </a:r>
            <a:r>
              <a:rPr lang="en-US" sz="2000" dirty="0">
                <a:solidFill>
                  <a:srgbClr val="20262F"/>
                </a:solidFill>
                <a:highlight>
                  <a:srgbClr val="FFFFFF"/>
                </a:highlight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System and Goal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rgbClr val="20262F"/>
                </a:solidFill>
                <a:highlight>
                  <a:schemeClr val="lt1"/>
                </a:highlight>
              </a:rPr>
              <a:t>Functional Requirements</a:t>
            </a: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: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  <a:sym typeface="Arial"/>
              </a:rPr>
              <a:t>- Users should be able to login in to system.</a:t>
            </a:r>
          </a:p>
          <a:p>
            <a:pPr marL="0" lvl="0" indent="0">
              <a:spcBef>
                <a:spcPts val="0"/>
              </a:spcBef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  <a:sym typeface="Arial"/>
              </a:rPr>
              <a:t>- Users should be able to access application layout for workspace </a:t>
            </a:r>
          </a:p>
          <a:p>
            <a:pPr marL="0" lvl="0" indent="0">
              <a:spcBef>
                <a:spcPts val="0"/>
              </a:spcBef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  <a:sym typeface="Arial"/>
              </a:rPr>
              <a:t>- Users should be able to connect components in workspace. </a:t>
            </a:r>
          </a:p>
          <a:p>
            <a:pPr marL="0" lvl="0" indent="0">
              <a:spcBef>
                <a:spcPts val="0"/>
              </a:spcBef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  <a:sym typeface="Arial"/>
              </a:rPr>
              <a:t>- Users should call component connectors and must be able to take data inputs. </a:t>
            </a:r>
          </a:p>
          <a:p>
            <a:pPr marL="0" lvl="0" indent="0">
              <a:spcBef>
                <a:spcPts val="0"/>
              </a:spcBef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- Users should be able to run protocols </a:t>
            </a:r>
          </a:p>
          <a:p>
            <a:pPr marL="0" lvl="0" indent="0">
              <a:spcBef>
                <a:spcPts val="0"/>
              </a:spcBef>
            </a:pPr>
            <a:endParaRPr lang="en-US" dirty="0">
              <a:solidFill>
                <a:srgbClr val="20262F"/>
              </a:solidFill>
              <a:highlight>
                <a:schemeClr val="lt1"/>
              </a:highlight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rgbClr val="20262F"/>
                </a:solidFill>
                <a:highlight>
                  <a:schemeClr val="lt1"/>
                </a:highlight>
              </a:rPr>
              <a:t>Non Functional Requirements</a:t>
            </a: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: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 smtClean="0">
                <a:solidFill>
                  <a:srgbClr val="20262F"/>
                </a:solidFill>
                <a:highlight>
                  <a:schemeClr val="lt1"/>
                </a:highlight>
              </a:rPr>
              <a:t>- Very </a:t>
            </a: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high performant system for live data streaming( concurrent 500 streams at a time ) 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- Very high available system for modeled data calligraphy( concurrent 500 streams at a time)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- High security to prevent loss of proprietary content and application layer protection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dirty="0">
                <a:solidFill>
                  <a:srgbClr val="20262F"/>
                </a:solidFill>
                <a:highlight>
                  <a:schemeClr val="lt1"/>
                </a:highlight>
              </a:rPr>
              <a:t>- Highly available system as migration happens daily throughout </a:t>
            </a:r>
            <a:r>
              <a:rPr lang="en-US" dirty="0" smtClean="0">
                <a:solidFill>
                  <a:srgbClr val="20262F"/>
                </a:solidFill>
                <a:highlight>
                  <a:schemeClr val="lt1"/>
                </a:highlight>
              </a:rPr>
              <a:t>year</a:t>
            </a:r>
            <a:r>
              <a:rPr lang="en-US" dirty="0" smtClean="0">
                <a:highlight>
                  <a:schemeClr val="lt1"/>
                </a:highlight>
              </a:rPr>
              <a:t>.</a:t>
            </a:r>
            <a:endParaRPr lang="en-US" dirty="0">
              <a:solidFill>
                <a:srgbClr val="20262F"/>
              </a:solidFill>
              <a:highlight>
                <a:schemeClr val="lt1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Key Requirements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1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Utility Tree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3" y="1413164"/>
            <a:ext cx="9654638" cy="5094513"/>
          </a:xfrm>
        </p:spPr>
      </p:pic>
    </p:spTree>
    <p:extLst>
      <p:ext uri="{BB962C8B-B14F-4D97-AF65-F5344CB8AC3E}">
        <p14:creationId xmlns:p14="http://schemas.microsoft.com/office/powerpoint/2010/main" val="9635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007640" y="1493838"/>
          <a:ext cx="3770319" cy="45259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403">
                  <a:extLst>
                    <a:ext uri="{9D8B030D-6E8A-4147-A177-3AD203B41FA5}">
                      <a16:colId xmlns:a16="http://schemas.microsoft.com/office/drawing/2014/main" val="2641435443"/>
                    </a:ext>
                  </a:extLst>
                </a:gridCol>
                <a:gridCol w="2969916">
                  <a:extLst>
                    <a:ext uri="{9D8B030D-6E8A-4147-A177-3AD203B41FA5}">
                      <a16:colId xmlns:a16="http://schemas.microsoft.com/office/drawing/2014/main" val="544651353"/>
                    </a:ext>
                  </a:extLst>
                </a:gridCol>
              </a:tblGrid>
              <a:tr h="1579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Use Case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Description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 anchor="b"/>
                </a:tc>
                <a:extLst>
                  <a:ext uri="{0D108BD9-81ED-4DB2-BD59-A6C34878D82A}">
                    <a16:rowId xmlns:a16="http://schemas.microsoft.com/office/drawing/2014/main" val="2119599703"/>
                  </a:ext>
                </a:extLst>
              </a:tr>
              <a:tr h="63189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UC-1: Monitor Online Services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On-duty operations staff can monitor the current state of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services and IT infrastructure (such as web server load,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user activities, and errors) through a real-time operational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dashboard, which enables them to quickly react to issues.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2742515705"/>
                  </a:ext>
                </a:extLst>
              </a:tr>
              <a:tr h="63189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UC-2: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Troubleshoot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online service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issues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Operations, support engineers, and developers can do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troubleshooting and root-cause analysis on the latest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collected logs by searching log patterns and filtering log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messages.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1340069250"/>
                  </a:ext>
                </a:extLst>
              </a:tr>
              <a:tr h="83726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UC-3: Provide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management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reports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Corporate users, such as IT and product managers, can see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historical information through predefined (static) reports in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a corporate BI (business intelligence) tool, such as those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showing system load over time, product usage, service level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agreement (SLA) violations, and quality of releases.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2693812398"/>
                  </a:ext>
                </a:extLst>
              </a:tr>
              <a:tr h="63979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UC-4: Support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data analytics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Data scientists and analysts can do ad hoc data analysis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through SQL-like queries to find specific data patterns and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correlations to improve infrastructure capacity planning and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customer satisfaction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602266675"/>
                  </a:ext>
                </a:extLst>
              </a:tr>
              <a:tr h="83726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UC-5: Anomaly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detection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The operations team should be notified 24/7 about any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unusual behavior of the system. To support this notification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plan, the system shall implement real-time anomaly detection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and alerting (future requirement).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3874187853"/>
                  </a:ext>
                </a:extLst>
              </a:tr>
              <a:tr h="78987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UC-6: Provide 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security reports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effectLst/>
                        </a:rPr>
                        <a:t>Security analysts should be provided with the ability to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investigate potential security and compliance issues by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exploring audit log entries that include destination and source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addresses, a time stamp, and user login information (future </a:t>
                      </a:r>
                      <a:br>
                        <a:rPr lang="en-US" sz="900" u="none" strike="noStrike" dirty="0">
                          <a:effectLst/>
                        </a:rPr>
                      </a:br>
                      <a:r>
                        <a:rPr lang="en-US" sz="900" u="none" strike="noStrike" dirty="0">
                          <a:effectLst/>
                        </a:rPr>
                        <a:t>requirement).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99" marR="7899" marT="7899" marB="0"/>
                </a:tc>
                <a:extLst>
                  <a:ext uri="{0D108BD9-81ED-4DB2-BD59-A6C34878D82A}">
                    <a16:rowId xmlns:a16="http://schemas.microsoft.com/office/drawing/2014/main" val="2832044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4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b="1" dirty="0"/>
              <a:t>Availability</a:t>
            </a:r>
            <a:r>
              <a:rPr lang="en-US" dirty="0"/>
              <a:t>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Server fault detection system at place using heartbeat mechanism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Redundancy maintained through AWS Cloud  horizontal scaling system used for 99% available system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Rollback and System Monitor at place for </a:t>
            </a:r>
            <a:r>
              <a:rPr lang="en-US" dirty="0" smtClean="0"/>
              <a:t>fault </a:t>
            </a:r>
            <a:r>
              <a:rPr lang="en-US" dirty="0"/>
              <a:t>recovery and fault detection</a:t>
            </a:r>
          </a:p>
          <a:p>
            <a:endParaRPr lang="en-US" dirty="0" smtClean="0"/>
          </a:p>
          <a:p>
            <a:pPr marL="0" lvl="0" indent="0">
              <a:spcBef>
                <a:spcPts val="0"/>
              </a:spcBef>
            </a:pPr>
            <a:r>
              <a:rPr lang="en-US" b="1" dirty="0"/>
              <a:t>Security</a:t>
            </a:r>
            <a:r>
              <a:rPr lang="en-US" dirty="0"/>
              <a:t>: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Service Denial and Message detection at place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Attack resistance is at </a:t>
            </a:r>
            <a:r>
              <a:rPr lang="en-US" dirty="0" smtClean="0"/>
              <a:t>place </a:t>
            </a:r>
            <a:r>
              <a:rPr lang="en-US" dirty="0"/>
              <a:t>through data encryption and actor </a:t>
            </a:r>
            <a:r>
              <a:rPr lang="en-US" dirty="0" smtClean="0"/>
              <a:t>authorization </a:t>
            </a:r>
            <a:r>
              <a:rPr lang="en-US" dirty="0"/>
              <a:t>with data access </a:t>
            </a:r>
            <a:r>
              <a:rPr lang="en-US" dirty="0" smtClean="0"/>
              <a:t>limit. This includes HMAC encryption technique</a:t>
            </a:r>
            <a:endParaRPr lang="en-US" dirty="0"/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System reboot and lock and availability check after restore is at place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Ongoing and automated inspection and monitoring of  </a:t>
            </a:r>
            <a:r>
              <a:rPr lang="en-US" dirty="0" smtClean="0"/>
              <a:t>web applets and enable Kerberos network security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Tactics used to achieve ASRs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600" b="1" dirty="0"/>
              <a:t>Usability</a:t>
            </a:r>
            <a:r>
              <a:rPr lang="en-US" sz="2600" dirty="0"/>
              <a:t>: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/>
              <a:t>Made the system browser agnostic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/>
              <a:t>Separate user interface using Clean Architecture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/>
              <a:t>Made the system OS </a:t>
            </a:r>
            <a:r>
              <a:rPr lang="en-US" sz="2600" dirty="0" smtClean="0"/>
              <a:t>agnostic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 smtClean="0"/>
              <a:t>Metadata implementation for reusable template suggestions</a:t>
            </a:r>
            <a:endParaRPr lang="en-US" sz="2600" dirty="0"/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endParaRPr lang="en-US" sz="2600" dirty="0" smtClean="0"/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endParaRPr lang="en-US" sz="2600" dirty="0">
              <a:solidFill>
                <a:srgbClr val="666791"/>
              </a:solidFill>
              <a:highlight>
                <a:srgbClr val="FFFFFF"/>
              </a:highlight>
            </a:endParaRPr>
          </a:p>
          <a:p>
            <a:pPr marL="0" lvl="0" indent="0">
              <a:spcBef>
                <a:spcPts val="0"/>
              </a:spcBef>
            </a:pPr>
            <a:r>
              <a:rPr lang="en-US" sz="2600" b="1" dirty="0"/>
              <a:t>Performance</a:t>
            </a:r>
            <a:r>
              <a:rPr lang="en-US" sz="2600" dirty="0"/>
              <a:t>: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/>
              <a:t>Resource demand and management handled with </a:t>
            </a:r>
            <a:r>
              <a:rPr lang="en-US" sz="2600" dirty="0" smtClean="0"/>
              <a:t>DDM </a:t>
            </a:r>
            <a:r>
              <a:rPr lang="en-US" sz="2600" dirty="0"/>
              <a:t>at place for caching and faster retrieval to achieve maximum performance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/>
              <a:t>Extensive multithreading and background tasks are used for client </a:t>
            </a:r>
            <a:r>
              <a:rPr lang="en-US" sz="2600" dirty="0" smtClean="0"/>
              <a:t>application performance.</a:t>
            </a:r>
            <a:endParaRPr lang="en-US" sz="2600" dirty="0"/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/>
              <a:t>Performance dashboard indicating multiple metrics set for real time monitor of performance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sz="2600" dirty="0"/>
              <a:t>At a time 500 </a:t>
            </a:r>
            <a:r>
              <a:rPr lang="en-US" sz="2600" dirty="0" smtClean="0"/>
              <a:t>client applications </a:t>
            </a:r>
            <a:r>
              <a:rPr lang="en-US" sz="2600" dirty="0"/>
              <a:t>can happen </a:t>
            </a:r>
            <a:r>
              <a:rPr lang="en-US" sz="2600" dirty="0" smtClean="0"/>
              <a:t>parallel </a:t>
            </a:r>
            <a:r>
              <a:rPr lang="en-US" sz="2600" dirty="0"/>
              <a:t>with server using data </a:t>
            </a:r>
            <a:r>
              <a:rPr lang="en-US" sz="2600" dirty="0" smtClean="0"/>
              <a:t>processing </a:t>
            </a:r>
            <a:r>
              <a:rPr lang="en-US" sz="2600" dirty="0"/>
              <a:t>technologies like </a:t>
            </a:r>
            <a:r>
              <a:rPr lang="en-US" sz="2600" dirty="0" err="1"/>
              <a:t>kafka</a:t>
            </a:r>
            <a:r>
              <a:rPr lang="en-US" sz="2600" dirty="0"/>
              <a:t> spark and </a:t>
            </a:r>
            <a:r>
              <a:rPr lang="en-US" sz="2600" dirty="0" smtClean="0"/>
              <a:t>Hadoop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Tactics used to achieve ASRs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b="1" dirty="0"/>
              <a:t>Modifiability</a:t>
            </a:r>
            <a:r>
              <a:rPr lang="en-US" dirty="0"/>
              <a:t>: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 smtClean="0"/>
              <a:t>Micro services </a:t>
            </a:r>
            <a:r>
              <a:rPr lang="en-US" dirty="0"/>
              <a:t>and </a:t>
            </a:r>
            <a:r>
              <a:rPr lang="en-US" dirty="0" smtClean="0"/>
              <a:t>Micro Frontend </a:t>
            </a:r>
            <a:r>
              <a:rPr lang="en-US" dirty="0"/>
              <a:t>Architectures to make system highly modifiable.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Used Clean Architecture Patterns like onion architecture to create web app and </a:t>
            </a:r>
            <a:r>
              <a:rPr lang="en-US" dirty="0" smtClean="0"/>
              <a:t>desktop applications </a:t>
            </a:r>
            <a:r>
              <a:rPr lang="en-US" dirty="0"/>
              <a:t>which can be modified easily </a:t>
            </a:r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r>
              <a:rPr lang="en-US" dirty="0"/>
              <a:t>Hyper separation of concern, SOLID principles and composition over inheritance used to achieve easily modifiable </a:t>
            </a:r>
            <a:r>
              <a:rPr lang="en-US" dirty="0" smtClean="0"/>
              <a:t>modules.</a:t>
            </a:r>
            <a:endParaRPr lang="en-US" dirty="0"/>
          </a:p>
          <a:p>
            <a:pPr marL="457200" lvl="0" indent="-285750">
              <a:spcBef>
                <a:spcPts val="0"/>
              </a:spcBef>
              <a:buSzPts val="900"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" dirty="0"/>
              <a:t>Tactics used to achieve ASRs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1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Quality Attribute Scenarios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259151"/>
              </p:ext>
            </p:extLst>
          </p:nvPr>
        </p:nvGraphicFramePr>
        <p:xfrm>
          <a:off x="3349415" y="1493838"/>
          <a:ext cx="5086769" cy="45259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844">
                  <a:extLst>
                    <a:ext uri="{9D8B030D-6E8A-4147-A177-3AD203B41FA5}">
                      <a16:colId xmlns:a16="http://schemas.microsoft.com/office/drawing/2014/main" val="935596993"/>
                    </a:ext>
                  </a:extLst>
                </a:gridCol>
                <a:gridCol w="1059579">
                  <a:extLst>
                    <a:ext uri="{9D8B030D-6E8A-4147-A177-3AD203B41FA5}">
                      <a16:colId xmlns:a16="http://schemas.microsoft.com/office/drawing/2014/main" val="1381101997"/>
                    </a:ext>
                  </a:extLst>
                </a:gridCol>
                <a:gridCol w="2882766">
                  <a:extLst>
                    <a:ext uri="{9D8B030D-6E8A-4147-A177-3AD203B41FA5}">
                      <a16:colId xmlns:a16="http://schemas.microsoft.com/office/drawing/2014/main" val="1952835533"/>
                    </a:ext>
                  </a:extLst>
                </a:gridCol>
                <a:gridCol w="765580">
                  <a:extLst>
                    <a:ext uri="{9D8B030D-6E8A-4147-A177-3AD203B41FA5}">
                      <a16:colId xmlns:a16="http://schemas.microsoft.com/office/drawing/2014/main" val="1813550605"/>
                    </a:ext>
                  </a:extLst>
                </a:gridCol>
              </a:tblGrid>
              <a:tr h="1184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ID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Quality Attribute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Scenario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700" u="none" strike="noStrike">
                          <a:effectLst/>
                        </a:rPr>
                        <a:t>Associated Usecase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335201757"/>
                  </a:ext>
                </a:extLst>
              </a:tr>
              <a:tr h="260657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The system shall collect up to 15,000 events/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second from approximately 300 web servers.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UC-1,2,5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1160997683"/>
                  </a:ext>
                </a:extLst>
              </a:tr>
              <a:tr h="35544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The system shall automatically refresh the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real-time monitoring dashboard for on-duty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operations staff with &lt; 1 min latency.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UC-1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3317078387"/>
                  </a:ext>
                </a:extLst>
              </a:tr>
              <a:tr h="473923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The system shall provide real-time search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queries for emergency troubleshooting with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&lt; 10 seconds query execution time, for the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last 2 weeks of data.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UC-2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2038298054"/>
                  </a:ext>
                </a:extLst>
              </a:tr>
              <a:tr h="473923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The system shall provide near-real-time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static reports with per-minute aggregation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for business users with &lt; 15 min latency, &lt; 5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seconds report load.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UC-3, 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2253904802"/>
                  </a:ext>
                </a:extLst>
              </a:tr>
              <a:tr h="592403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he system shall provide ad hoc (i.e., non predefined) SQL-like human-time queries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for raw and aggregated historical data, with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&lt; 2 minutes query execution time. Results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should be available for query in &lt; 1 hour.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UC-4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2807954193"/>
                  </a:ext>
                </a:extLst>
              </a:tr>
              <a:tr h="35544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Scalability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he system shall store raw data for the last 2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weeks available for emergency troubleshoot ing (via full-text search through logs).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UC-2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3565916457"/>
                  </a:ext>
                </a:extLst>
              </a:tr>
              <a:tr h="35544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Scalability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The system shall store raw data for the last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60 days (approximately 1 TB of raw data per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day, approximately 60 TB in total).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UC-4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3293608223"/>
                  </a:ext>
                </a:extLst>
              </a:tr>
              <a:tr h="473923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QA-8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Scalability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The system shall store per-minute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aggregated data for 1 year (approximately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40 TB) and per-hour aggregated data for 10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years (approximately 50 TB)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UC-3, 4 6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2309728050"/>
                  </a:ext>
                </a:extLst>
              </a:tr>
              <a:tr h="35544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Extensibility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The system shall support adding new data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sources by just updating a configuration, with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no interruption of ongoing data collection.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UC-1, 2, 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3233262071"/>
                  </a:ext>
                </a:extLst>
              </a:tr>
              <a:tr h="35544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Availability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The system shall continue operating with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no downtime if any single node or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component fails.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All </a:t>
                      </a:r>
                      <a:r>
                        <a:rPr lang="en-US" sz="700" u="none" strike="noStrike" dirty="0" smtClean="0">
                          <a:effectLst/>
                        </a:rPr>
                        <a:t>use cases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1386580799"/>
                  </a:ext>
                </a:extLst>
              </a:tr>
              <a:tr h="355442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QA-11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Deployability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 The system deployment procedure shall be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fully automated and support a number of envi ronments: development, test, and production.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All </a:t>
                      </a:r>
                      <a:r>
                        <a:rPr lang="en-US" sz="700" u="none" strike="noStrike" dirty="0" smtClean="0">
                          <a:effectLst/>
                        </a:rPr>
                        <a:t>use cases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24" marR="5924" marT="5924" marB="0"/>
                </a:tc>
                <a:extLst>
                  <a:ext uri="{0D108BD9-81ED-4DB2-BD59-A6C34878D82A}">
                    <a16:rowId xmlns:a16="http://schemas.microsoft.com/office/drawing/2014/main" val="3762207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5893</TotalTime>
  <Words>1624</Words>
  <Application>Microsoft Office PowerPoint</Application>
  <PresentationFormat>Widescreen</PresentationFormat>
  <Paragraphs>153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游ゴシック</vt:lpstr>
      <vt:lpstr>Arial</vt:lpstr>
      <vt:lpstr>Calibri</vt:lpstr>
      <vt:lpstr>Calibri Light</vt:lpstr>
      <vt:lpstr>Helvetica Neue</vt:lpstr>
      <vt:lpstr>Office Theme</vt:lpstr>
      <vt:lpstr> CUSTOMER VALUE MODELING (CVM) ENABLING THE SCIENTIFIC ENTERPRISE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BHARADWAJ Manam</dc:creator>
  <cp:lastModifiedBy>BHARADWAJ Manam</cp:lastModifiedBy>
  <cp:revision>155</cp:revision>
  <dcterms:created xsi:type="dcterms:W3CDTF">2015-12-28T13:16:10Z</dcterms:created>
  <dcterms:modified xsi:type="dcterms:W3CDTF">2022-10-22T04:08:14Z</dcterms:modified>
</cp:coreProperties>
</file>