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6" r:id="rId2"/>
    <p:sldId id="525" r:id="rId3"/>
    <p:sldId id="547" r:id="rId4"/>
    <p:sldId id="527" r:id="rId5"/>
    <p:sldId id="535" r:id="rId6"/>
    <p:sldId id="528" r:id="rId7"/>
    <p:sldId id="546" r:id="rId8"/>
    <p:sldId id="529" r:id="rId9"/>
    <p:sldId id="545" r:id="rId10"/>
    <p:sldId id="533" r:id="rId11"/>
    <p:sldId id="539" r:id="rId12"/>
    <p:sldId id="540" r:id="rId13"/>
    <p:sldId id="541" r:id="rId14"/>
    <p:sldId id="542" r:id="rId15"/>
    <p:sldId id="537" r:id="rId16"/>
    <p:sldId id="538" r:id="rId17"/>
    <p:sldId id="4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AABE1-113D-424A-B705-2F8E432DED0E}">
          <p14:sldIdLst>
            <p14:sldId id="346"/>
            <p14:sldId id="525"/>
            <p14:sldId id="547"/>
            <p14:sldId id="527"/>
            <p14:sldId id="535"/>
            <p14:sldId id="528"/>
            <p14:sldId id="546"/>
            <p14:sldId id="529"/>
            <p14:sldId id="545"/>
            <p14:sldId id="533"/>
            <p14:sldId id="539"/>
            <p14:sldId id="540"/>
            <p14:sldId id="541"/>
            <p14:sldId id="542"/>
            <p14:sldId id="537"/>
            <p14:sldId id="538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6D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8" autoAdjust="0"/>
    <p:restoredTop sz="88796" autoAdjust="0"/>
  </p:normalViewPr>
  <p:slideViewPr>
    <p:cSldViewPr snapToGrid="0">
      <p:cViewPr>
        <p:scale>
          <a:sx n="80" d="100"/>
          <a:sy n="80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1464-1639-4589-B371-E3FCD307CD88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F1FB-6705-492D-BB5D-56280C8C2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3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3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8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0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948C-FF41-44B3-ACFA-04F05C7E7DC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3824" y="3943449"/>
            <a:ext cx="9082588" cy="1032312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b="1" dirty="0" smtClean="0"/>
              <a:t>CUSTOMER </a:t>
            </a:r>
            <a:r>
              <a:rPr lang="en-US" sz="3200" b="1" dirty="0"/>
              <a:t>VALUE MODELING (CVM</a:t>
            </a:r>
            <a:r>
              <a:rPr lang="en-US" sz="3200" b="1" dirty="0" smtClean="0"/>
              <a:t>) -SCIENTIFIC ENTERPRISE SYSTEM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     </a:t>
            </a:r>
            <a:endParaRPr lang="en-US" sz="2400" b="1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811995" y="4975761"/>
            <a:ext cx="5462634" cy="106877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Manam </a:t>
            </a: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Bharadwaj</a:t>
            </a:r>
          </a:p>
          <a:p>
            <a:pPr>
              <a:spcBef>
                <a:spcPct val="0"/>
              </a:spcBef>
              <a:buNone/>
              <a:defRPr/>
            </a:pPr>
            <a:endParaRPr lang="en-US" sz="2400" b="1" dirty="0" smtClean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2021MT13176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2021mt13176@wilp.bits-pilani.ac.in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652" y="1493838"/>
            <a:ext cx="689429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Deployment Diagram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3997233"/>
            <a:ext cx="237309" cy="9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283056"/>
            <a:ext cx="221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Application Server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07602" y="4955027"/>
            <a:ext cx="788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Dashboard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37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Sequence Diagram for Security Scenario: Access Control and authentication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95399"/>
            <a:ext cx="11839699" cy="55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Security Scenario: Access Control and authentication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945" y="2232568"/>
            <a:ext cx="2119745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HTML 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1890" y="2630385"/>
            <a:ext cx="1828800" cy="5284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 Builder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945" y="3912927"/>
            <a:ext cx="2101933" cy="57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399" y="3101452"/>
            <a:ext cx="2072244" cy="85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754" y="3230089"/>
            <a:ext cx="5938" cy="68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3880" y="3164781"/>
            <a:ext cx="5938" cy="68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0886" y="1545501"/>
            <a:ext cx="6400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 can initiate the login and loading process which then triggers through Security and Authentication process respectively.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User tries Dashboard Login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Authenticator Server -Returns </a:t>
            </a:r>
            <a:r>
              <a:rPr lang="en-US" sz="1600" dirty="0" smtClean="0">
                <a:solidFill>
                  <a:srgbClr val="0070C0"/>
                </a:solidFill>
              </a:rPr>
              <a:t>CASTGC cookie</a:t>
            </a:r>
            <a:r>
              <a:rPr lang="en-US" sz="1600" dirty="0" smtClean="0"/>
              <a:t> for session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Widget then Send </a:t>
            </a:r>
            <a:r>
              <a:rPr lang="en-US" sz="1600" dirty="0"/>
              <a:t>a “</a:t>
            </a:r>
            <a:r>
              <a:rPr lang="en-US" sz="1600" dirty="0">
                <a:solidFill>
                  <a:srgbClr val="0070C0"/>
                </a:solidFill>
              </a:rPr>
              <a:t>CAS Login</a:t>
            </a:r>
            <a:r>
              <a:rPr lang="en-US" sz="1600" dirty="0"/>
              <a:t>” request to the </a:t>
            </a:r>
            <a:r>
              <a:rPr lang="en-US" sz="1600" dirty="0" smtClean="0"/>
              <a:t>Authenticator Server.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Authenticator Return </a:t>
            </a:r>
            <a:r>
              <a:rPr lang="en-US" sz="1600" dirty="0" smtClean="0">
                <a:solidFill>
                  <a:srgbClr val="0070C0"/>
                </a:solidFill>
              </a:rPr>
              <a:t>JSON Object</a:t>
            </a:r>
            <a:r>
              <a:rPr lang="en-US" sz="1600" dirty="0" smtClean="0"/>
              <a:t>, with </a:t>
            </a:r>
            <a:r>
              <a:rPr lang="en-US" sz="1600" dirty="0" smtClean="0">
                <a:solidFill>
                  <a:srgbClr val="0070C0"/>
                </a:solidFill>
              </a:rPr>
              <a:t>Service Ticket Id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/>
              <a:t>Widget then Send Authenticator Server </a:t>
            </a:r>
            <a:r>
              <a:rPr lang="en-US" sz="1600" dirty="0"/>
              <a:t>URL and Service </a:t>
            </a:r>
            <a:r>
              <a:rPr lang="en-US" sz="1600" dirty="0" smtClean="0"/>
              <a:t>Ticket to </a:t>
            </a:r>
            <a:r>
              <a:rPr lang="en-US" sz="1600" dirty="0"/>
              <a:t>the </a:t>
            </a:r>
            <a:r>
              <a:rPr lang="en-US" sz="1600" dirty="0" smtClean="0"/>
              <a:t>Application Server.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Application Server then Authenticate Service Ticket by checking with Authenticator messaging.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Get Services sessions request send to Authenticator.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Gets back Add </a:t>
            </a:r>
            <a:r>
              <a:rPr lang="en-US" sz="1600" dirty="0"/>
              <a:t>returned </a:t>
            </a:r>
            <a:r>
              <a:rPr lang="en-US" sz="1600" dirty="0" err="1">
                <a:solidFill>
                  <a:srgbClr val="0070C0"/>
                </a:solidFill>
              </a:rPr>
              <a:t>JSessionIds</a:t>
            </a:r>
            <a:r>
              <a:rPr lang="en-US" sz="1600" dirty="0"/>
              <a:t> to </a:t>
            </a:r>
            <a:r>
              <a:rPr lang="en-US" sz="1600" dirty="0" smtClean="0"/>
              <a:t>Application Session.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Application server then Return Session ID (</a:t>
            </a:r>
            <a:r>
              <a:rPr lang="en-US" sz="1600" dirty="0" err="1" smtClean="0">
                <a:solidFill>
                  <a:srgbClr val="0070C0"/>
                </a:solidFill>
              </a:rPr>
              <a:t>SciSID</a:t>
            </a:r>
            <a:r>
              <a:rPr lang="en-US" sz="1600" dirty="0" smtClean="0"/>
              <a:t>) to Widget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Widget requests protocol execution (application running), passing through </a:t>
            </a:r>
            <a:r>
              <a:rPr lang="en-US" sz="1600" dirty="0" err="1" smtClean="0">
                <a:solidFill>
                  <a:srgbClr val="0070C0"/>
                </a:solidFill>
              </a:rPr>
              <a:t>SciSID</a:t>
            </a:r>
            <a:r>
              <a:rPr lang="en-US" sz="1600" dirty="0" smtClean="0"/>
              <a:t> received in previous step.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Widget protocol exchanges data with other services using </a:t>
            </a:r>
            <a:r>
              <a:rPr lang="en-US" sz="1600" dirty="0" err="1" smtClean="0">
                <a:solidFill>
                  <a:srgbClr val="0070C0"/>
                </a:solidFill>
              </a:rPr>
              <a:t>JSessionIds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/>
              <a:t>Result page returned to Widget Viewer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204938" y="3415958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542474" y="3421718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10262" y="3145002"/>
            <a:ext cx="0" cy="76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18281" y="3330871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19117" y="3165774"/>
            <a:ext cx="5938" cy="68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57711" y="3422711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01783" y="3091636"/>
            <a:ext cx="789709" cy="634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02910" y="3348480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92878" y="3778675"/>
            <a:ext cx="807521" cy="244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6247" y="3720405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58191" y="3057002"/>
            <a:ext cx="733301" cy="560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02910" y="3985748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endCxn id="10" idx="0"/>
          </p:cNvCxnSpPr>
          <p:nvPr/>
        </p:nvCxnSpPr>
        <p:spPr>
          <a:xfrm>
            <a:off x="2458191" y="2438120"/>
            <a:ext cx="1778330" cy="6633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18439" y="4135017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3269751" y="4681841"/>
            <a:ext cx="1911727" cy="685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 in company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32791" y="3956111"/>
            <a:ext cx="836960" cy="301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01665" y="3169712"/>
            <a:ext cx="172192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459180" y="3989567"/>
            <a:ext cx="918517" cy="33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72116" y="2728403"/>
            <a:ext cx="636074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63441" y="3956477"/>
            <a:ext cx="0" cy="725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281306" y="4211141"/>
            <a:ext cx="548249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3103572" y="2594760"/>
            <a:ext cx="548249" cy="1804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59180" y="2539506"/>
            <a:ext cx="1495962" cy="517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40524"/>
            <a:ext cx="8432800" cy="1143000"/>
          </a:xfrm>
        </p:spPr>
        <p:txBody>
          <a:bodyPr/>
          <a:lstStyle/>
          <a:p>
            <a:r>
              <a:rPr lang="en-US" dirty="0" smtClean="0"/>
              <a:t>Patterns Used:</a:t>
            </a:r>
            <a:endParaRPr lang="en-US" dirty="0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960489" y="1542896"/>
            <a:ext cx="6580992" cy="3429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A) Client Server Pattern</a:t>
            </a:r>
            <a:endParaRPr lang="fr-FR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1272817" y="2923594"/>
            <a:ext cx="904074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9979537" y="3356248"/>
            <a:ext cx="75078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dirty="0"/>
              <a:t>Server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9979948" y="2132865"/>
            <a:ext cx="74996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b="1" dirty="0"/>
              <a:t>Client</a:t>
            </a:r>
            <a:endParaRPr lang="en-US" b="1" dirty="0"/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6605734" y="1542896"/>
            <a:ext cx="3576068" cy="12302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 smtClean="0"/>
              <a:t>Dashboard Application</a:t>
            </a:r>
            <a:endParaRPr lang="fr-FR" sz="1100" b="1" dirty="0"/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9122056" y="1944605"/>
            <a:ext cx="964497" cy="4152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fr-FR" sz="900" b="1" dirty="0">
                <a:solidFill>
                  <a:schemeClr val="tx1"/>
                </a:solidFill>
                <a:latin typeface="+mj-lt"/>
              </a:rPr>
              <a:t>Dashboard Widget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87898" y="3130541"/>
            <a:ext cx="5632452" cy="18409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 smtClean="0"/>
              <a:t>Application </a:t>
            </a:r>
            <a:r>
              <a:rPr lang="fr-FR" sz="1100" b="1" dirty="0"/>
              <a:t>Pilot Server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1614425" y="3448078"/>
            <a:ext cx="1176405" cy="3042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Locator Service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>
            <a:spLocks/>
          </p:cNvSpPr>
          <p:nvPr/>
        </p:nvSpPr>
        <p:spPr>
          <a:xfrm>
            <a:off x="2858984" y="3558756"/>
            <a:ext cx="951548" cy="1935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XMLDB Service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81248" y="4347117"/>
            <a:ext cx="1779657" cy="5481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t" anchorCtr="1"/>
          <a:lstStyle/>
          <a:p>
            <a:endParaRPr lang="fr-FR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1815714" y="4146623"/>
            <a:ext cx="1525097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fr-FR" sz="1100" b="1" dirty="0"/>
              <a:t>General Admin Services</a:t>
            </a:r>
            <a:endParaRPr lang="en-US" sz="1100" b="1" dirty="0"/>
          </a:p>
        </p:txBody>
      </p:sp>
      <p:sp>
        <p:nvSpPr>
          <p:cNvPr id="85" name="Rectangle 84"/>
          <p:cNvSpPr/>
          <p:nvPr/>
        </p:nvSpPr>
        <p:spPr>
          <a:xfrm>
            <a:off x="1845217" y="4396988"/>
            <a:ext cx="794205" cy="1965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+mj-lt"/>
              </a:rPr>
              <a:t>Access </a:t>
            </a:r>
            <a:r>
              <a:rPr lang="fr-FR" sz="800" b="1" dirty="0" smtClean="0">
                <a:solidFill>
                  <a:schemeClr val="tx1"/>
                </a:solidFill>
                <a:latin typeface="+mj-lt"/>
              </a:rPr>
              <a:t>Right</a:t>
            </a:r>
            <a:endParaRPr lang="fr-FR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>
            <a:off x="3885038" y="3558756"/>
            <a:ext cx="951548" cy="1935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Runner Service</a:t>
            </a:r>
          </a:p>
        </p:txBody>
      </p:sp>
      <p:sp>
        <p:nvSpPr>
          <p:cNvPr id="87" name="Rectangle 86"/>
          <p:cNvSpPr>
            <a:spLocks/>
          </p:cNvSpPr>
          <p:nvPr/>
        </p:nvSpPr>
        <p:spPr>
          <a:xfrm>
            <a:off x="2671076" y="4396988"/>
            <a:ext cx="790833" cy="1965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+mj-lt"/>
              </a:rPr>
              <a:t>Configuration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911091" y="3558756"/>
            <a:ext cx="951548" cy="1935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File Service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507549" y="3859735"/>
            <a:ext cx="1283284" cy="2750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 anchorCtr="1"/>
          <a:lstStyle/>
          <a:p>
            <a:pPr algn="ctr"/>
            <a:r>
              <a:rPr lang="fr-FR" sz="1000" b="1" dirty="0"/>
              <a:t>Scientific Services</a:t>
            </a:r>
            <a:endParaRPr lang="en-US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5268555" y="3851100"/>
            <a:ext cx="1337179" cy="5340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 anchorCtr="1"/>
          <a:lstStyle/>
          <a:p>
            <a:pPr algn="ctr"/>
            <a:r>
              <a:rPr lang="en-US" sz="1000" b="1" dirty="0"/>
              <a:t>Content Access Services / Management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60903" y="3859735"/>
            <a:ext cx="1652298" cy="31518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Protocol Runtime Environment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46187" y="3851101"/>
            <a:ext cx="631215" cy="2955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00" b="1" dirty="0" smtClean="0"/>
              <a:t>Modelers</a:t>
            </a:r>
            <a:endParaRPr lang="en-US" sz="1000" b="1" dirty="0"/>
          </a:p>
        </p:txBody>
      </p:sp>
      <p:sp>
        <p:nvSpPr>
          <p:cNvPr id="93" name="Rectangle 92"/>
          <p:cNvSpPr/>
          <p:nvPr/>
        </p:nvSpPr>
        <p:spPr>
          <a:xfrm>
            <a:off x="1507548" y="3357806"/>
            <a:ext cx="5442952" cy="42479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t" anchorCtr="1"/>
          <a:lstStyle/>
          <a:p>
            <a:r>
              <a:rPr lang="en-US" sz="1000" b="1" dirty="0"/>
              <a:t>Core Protocol Services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937143" y="3556884"/>
            <a:ext cx="951548" cy="1935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Protocol REST / SOAP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09248" y="3130541"/>
            <a:ext cx="3072554" cy="83225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 smtClean="0"/>
              <a:t>Dashboard </a:t>
            </a:r>
            <a:r>
              <a:rPr lang="fr-FR" sz="1100" b="1" dirty="0"/>
              <a:t>Server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109249" y="4042614"/>
            <a:ext cx="1438842" cy="9288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 smtClean="0"/>
              <a:t>Widget </a:t>
            </a:r>
            <a:r>
              <a:rPr lang="fr-FR" sz="1100" b="1" dirty="0"/>
              <a:t>Server</a:t>
            </a:r>
          </a:p>
        </p:txBody>
      </p:sp>
      <p:sp>
        <p:nvSpPr>
          <p:cNvPr id="97" name="Rectangle 96"/>
          <p:cNvSpPr>
            <a:spLocks/>
          </p:cNvSpPr>
          <p:nvPr/>
        </p:nvSpPr>
        <p:spPr>
          <a:xfrm>
            <a:off x="7205855" y="4356161"/>
            <a:ext cx="951548" cy="4252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 Widget DB</a:t>
            </a:r>
          </a:p>
        </p:txBody>
      </p:sp>
      <p:sp>
        <p:nvSpPr>
          <p:cNvPr id="98" name="Rectangle 97"/>
          <p:cNvSpPr>
            <a:spLocks/>
          </p:cNvSpPr>
          <p:nvPr/>
        </p:nvSpPr>
        <p:spPr>
          <a:xfrm>
            <a:off x="6767898" y="1941640"/>
            <a:ext cx="1184106" cy="7184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</a:rPr>
              <a:t>Navigation Compass </a:t>
            </a:r>
            <a:endParaRPr 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Rectangle 99"/>
          <p:cNvSpPr>
            <a:spLocks/>
          </p:cNvSpPr>
          <p:nvPr/>
        </p:nvSpPr>
        <p:spPr>
          <a:xfrm>
            <a:off x="8070511" y="1950212"/>
            <a:ext cx="951548" cy="4096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</a:rPr>
              <a:t>Intelligent Search</a:t>
            </a:r>
            <a:endParaRPr 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ectangle 100"/>
          <p:cNvSpPr>
            <a:spLocks/>
          </p:cNvSpPr>
          <p:nvPr/>
        </p:nvSpPr>
        <p:spPr>
          <a:xfrm>
            <a:off x="8070510" y="2425332"/>
            <a:ext cx="945989" cy="2403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+mj-lt"/>
              </a:rPr>
              <a:t>Tool Bar </a:t>
            </a:r>
            <a:r>
              <a:rPr lang="en-US" sz="800" b="1" dirty="0">
                <a:solidFill>
                  <a:schemeClr val="tx1"/>
                </a:solidFill>
                <a:latin typeface="+mj-lt"/>
              </a:rPr>
              <a:t>Menu</a:t>
            </a:r>
          </a:p>
        </p:txBody>
      </p:sp>
      <p:sp>
        <p:nvSpPr>
          <p:cNvPr id="102" name="Rectangle 101"/>
          <p:cNvSpPr>
            <a:spLocks/>
          </p:cNvSpPr>
          <p:nvPr/>
        </p:nvSpPr>
        <p:spPr>
          <a:xfrm>
            <a:off x="9135005" y="2425332"/>
            <a:ext cx="951548" cy="2347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Message Bus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644697" y="4033570"/>
            <a:ext cx="1537105" cy="9379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 err="1" smtClean="0"/>
              <a:t>Authentication</a:t>
            </a:r>
            <a:r>
              <a:rPr lang="fr-FR" sz="1100" b="1" dirty="0" smtClean="0"/>
              <a:t> </a:t>
            </a:r>
            <a:r>
              <a:rPr lang="fr-FR" sz="1100" b="1" dirty="0"/>
              <a:t>Server</a:t>
            </a:r>
          </a:p>
        </p:txBody>
      </p:sp>
      <p:sp>
        <p:nvSpPr>
          <p:cNvPr id="104" name="Rectangle 103"/>
          <p:cNvSpPr>
            <a:spLocks/>
          </p:cNvSpPr>
          <p:nvPr/>
        </p:nvSpPr>
        <p:spPr>
          <a:xfrm>
            <a:off x="8839567" y="4347116"/>
            <a:ext cx="951548" cy="43425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Authentication</a:t>
            </a:r>
            <a:r>
              <a:rPr lang="en-US" sz="800" b="1" dirty="0">
                <a:solidFill>
                  <a:schemeClr val="tx1"/>
                </a:solidFill>
                <a:latin typeface="+mj-lt"/>
              </a:rPr>
              <a:t> Services</a:t>
            </a:r>
          </a:p>
        </p:txBody>
      </p:sp>
      <p:sp>
        <p:nvSpPr>
          <p:cNvPr id="105" name="Rectangle 104"/>
          <p:cNvSpPr>
            <a:spLocks/>
          </p:cNvSpPr>
          <p:nvPr/>
        </p:nvSpPr>
        <p:spPr>
          <a:xfrm>
            <a:off x="7167755" y="3433676"/>
            <a:ext cx="951548" cy="4019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 Compass Services</a:t>
            </a:r>
          </a:p>
        </p:txBody>
      </p:sp>
      <p:sp>
        <p:nvSpPr>
          <p:cNvPr id="106" name="Rectangle 105"/>
          <p:cNvSpPr>
            <a:spLocks/>
          </p:cNvSpPr>
          <p:nvPr/>
        </p:nvSpPr>
        <p:spPr>
          <a:xfrm>
            <a:off x="8170508" y="3432601"/>
            <a:ext cx="951548" cy="4029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  <a:latin typeface="+mj-lt"/>
              </a:rPr>
              <a:t>Intelligent Search Services</a:t>
            </a:r>
            <a:endParaRPr 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Rectangle 106"/>
          <p:cNvSpPr>
            <a:spLocks/>
          </p:cNvSpPr>
          <p:nvPr/>
        </p:nvSpPr>
        <p:spPr>
          <a:xfrm>
            <a:off x="9173105" y="3432601"/>
            <a:ext cx="951548" cy="4029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4290" rIns="0" bIns="3429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+mj-lt"/>
              </a:rPr>
              <a:t> Widget Runner Services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2817" y="5147418"/>
            <a:ext cx="10364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• Used to provide data/management services to all stakeholders as described earlier in the views.</a:t>
            </a:r>
          </a:p>
          <a:p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• For management operations CLI/GUI resides on client desktop/laptop systems and REST </a:t>
            </a:r>
            <a:r>
              <a:rPr lang="en-US" sz="1600" dirty="0" smtClean="0">
                <a:latin typeface="Bahnschrift" panose="020B0502040204020203" pitchFamily="34" charset="0"/>
                <a:cs typeface="Arial" panose="020B0604020202020204" pitchFamily="34" charset="0"/>
              </a:rPr>
              <a:t>web server </a:t>
            </a:r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is </a:t>
            </a:r>
            <a:r>
              <a:rPr lang="en-US" sz="1600" dirty="0" smtClean="0">
                <a:latin typeface="Bahnschrift" panose="020B0502040204020203" pitchFamily="34" charset="0"/>
                <a:cs typeface="Arial" panose="020B0604020202020204" pitchFamily="34" charset="0"/>
              </a:rPr>
              <a:t>on widgets</a:t>
            </a:r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• For Data operations, clients from distributed hosts would be requesting services </a:t>
            </a:r>
            <a:r>
              <a:rPr lang="en-US" sz="1600" dirty="0" smtClean="0">
                <a:latin typeface="Bahnschrift" panose="020B0502040204020203" pitchFamily="34" charset="0"/>
                <a:cs typeface="Arial" panose="020B0604020202020204" pitchFamily="34" charset="0"/>
              </a:rPr>
              <a:t>from protocol </a:t>
            </a:r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server.</a:t>
            </a:r>
          </a:p>
          <a:p>
            <a:r>
              <a:rPr lang="en-US" sz="1600" dirty="0">
                <a:latin typeface="Bahnschrift" panose="020B0502040204020203" pitchFamily="34" charset="0"/>
                <a:cs typeface="Arial" panose="020B0604020202020204" pitchFamily="34" charset="0"/>
              </a:rPr>
              <a:t>• Client calls are made on Bidirectional-Asynchronous Message communication pattern</a:t>
            </a:r>
          </a:p>
        </p:txBody>
      </p:sp>
    </p:spTree>
    <p:extLst>
      <p:ext uri="{BB962C8B-B14F-4D97-AF65-F5344CB8AC3E}">
        <p14:creationId xmlns:p14="http://schemas.microsoft.com/office/powerpoint/2010/main" val="3830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Patterns Used: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8752" y="1506802"/>
            <a:ext cx="6580992" cy="3429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</a:t>
            </a:r>
            <a:r>
              <a:rPr lang="fr-FR" dirty="0" smtClean="0"/>
              <a:t>) </a:t>
            </a:r>
            <a:r>
              <a:rPr lang="en-US" dirty="0" smtClean="0"/>
              <a:t>Publish-Subscribe Pattern: </a:t>
            </a:r>
            <a:r>
              <a:rPr lang="en-US" dirty="0"/>
              <a:t>Bidirectionality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1"/>
          <a:stretch/>
        </p:blipFill>
        <p:spPr bwMode="auto">
          <a:xfrm>
            <a:off x="517358" y="1952820"/>
            <a:ext cx="4195756" cy="4327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21178" y="1913564"/>
            <a:ext cx="65171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Widgets using ‘explicit tagging’ </a:t>
            </a:r>
            <a:r>
              <a:rPr lang="en-US" dirty="0" smtClean="0">
                <a:solidFill>
                  <a:srgbClr val="000000"/>
                </a:solidFill>
              </a:rPr>
              <a:t>(Tagging </a:t>
            </a:r>
            <a:r>
              <a:rPr lang="en-US" dirty="0">
                <a:solidFill>
                  <a:srgbClr val="000000"/>
                </a:solidFill>
              </a:rPr>
              <a:t>where all tag info is passed to </a:t>
            </a:r>
            <a:r>
              <a:rPr lang="en-US" dirty="0" smtClean="0">
                <a:solidFill>
                  <a:srgbClr val="000000"/>
                </a:solidFill>
              </a:rPr>
              <a:t>Tagger </a:t>
            </a:r>
            <a:r>
              <a:rPr lang="en-US" dirty="0">
                <a:solidFill>
                  <a:srgbClr val="000000"/>
                </a:solidFill>
              </a:rPr>
              <a:t>on Widget </a:t>
            </a:r>
            <a:r>
              <a:rPr lang="en-US" dirty="0" err="1" smtClean="0">
                <a:solidFill>
                  <a:srgbClr val="000000"/>
                </a:solidFill>
              </a:rPr>
              <a:t>init</a:t>
            </a:r>
            <a:r>
              <a:rPr lang="en-US" dirty="0" smtClean="0">
                <a:solidFill>
                  <a:srgbClr val="000000"/>
                </a:solidFill>
              </a:rPr>
              <a:t> server) </a:t>
            </a:r>
            <a:r>
              <a:rPr lang="en-US" dirty="0">
                <a:solidFill>
                  <a:srgbClr val="000000"/>
                </a:solidFill>
              </a:rPr>
              <a:t>can set UI elements connected to the Data Connector to </a:t>
            </a: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Publish </a:t>
            </a:r>
            <a:r>
              <a:rPr lang="en-US" b="1" dirty="0">
                <a:solidFill>
                  <a:srgbClr val="000000"/>
                </a:solidFill>
              </a:rPr>
              <a:t>and Subscribe</a:t>
            </a:r>
            <a:r>
              <a:rPr lang="en-US" dirty="0">
                <a:solidFill>
                  <a:srgbClr val="000000"/>
                </a:solidFill>
              </a:rPr>
              <a:t>’.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this case user selections will be converted into new Tags (</a:t>
            </a:r>
            <a:r>
              <a:rPr lang="en-US" dirty="0" smtClean="0">
                <a:solidFill>
                  <a:srgbClr val="000000"/>
                </a:solidFill>
              </a:rPr>
              <a:t>Category: </a:t>
            </a:r>
            <a:r>
              <a:rPr lang="en-US" dirty="0">
                <a:solidFill>
                  <a:srgbClr val="000000"/>
                </a:solidFill>
              </a:rPr>
              <a:t>User Selections) named ‘Selection n’ which can then be used by the </a:t>
            </a:r>
            <a:r>
              <a:rPr lang="en-US" dirty="0" smtClean="0">
                <a:solidFill>
                  <a:srgbClr val="000000"/>
                </a:solidFill>
              </a:rPr>
              <a:t>Tagger </a:t>
            </a:r>
            <a:r>
              <a:rPr lang="en-US" dirty="0">
                <a:solidFill>
                  <a:srgbClr val="000000"/>
                </a:solidFill>
              </a:rPr>
              <a:t>system like any other Tag.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u="sng" dirty="0" smtClean="0">
                <a:solidFill>
                  <a:srgbClr val="000000"/>
                </a:solidFill>
              </a:rPr>
              <a:t>Actions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Create </a:t>
            </a:r>
            <a:r>
              <a:rPr lang="en-US" sz="1600" dirty="0">
                <a:solidFill>
                  <a:srgbClr val="000000"/>
                </a:solidFill>
              </a:rPr>
              <a:t>and view multiple Selections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Union with other User Selections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Intersect with other Tags</a:t>
            </a:r>
          </a:p>
        </p:txBody>
      </p:sp>
    </p:spTree>
    <p:extLst>
      <p:ext uri="{BB962C8B-B14F-4D97-AF65-F5344CB8AC3E}">
        <p14:creationId xmlns:p14="http://schemas.microsoft.com/office/powerpoint/2010/main" val="321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System is working as </a:t>
            </a:r>
            <a:r>
              <a:rPr lang="en-US" dirty="0">
                <a:solidFill>
                  <a:srgbClr val="0070C0"/>
                </a:solidFill>
              </a:rPr>
              <a:t>Client Server </a:t>
            </a:r>
            <a:r>
              <a:rPr lang="en-US" dirty="0"/>
              <a:t>Architecture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There are two type of Clients which communicate with a central server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All sort of Client and Server communication happens through central server through </a:t>
            </a:r>
            <a:r>
              <a:rPr lang="en-US" dirty="0">
                <a:solidFill>
                  <a:srgbClr val="0070C0"/>
                </a:solidFill>
              </a:rPr>
              <a:t>TCP/IP</a:t>
            </a:r>
            <a:r>
              <a:rPr lang="en-US" dirty="0"/>
              <a:t>.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Data Visualization Stream happened with a socket implemented on server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Both clients have implementation of Algorithm applets and Logic controller which can be shared through a central server.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Communication between Client and Server happens with </a:t>
            </a:r>
            <a:r>
              <a:rPr lang="en-US" dirty="0" smtClean="0">
                <a:solidFill>
                  <a:srgbClr val="0070C0"/>
                </a:solidFill>
              </a:rPr>
              <a:t>REST/SOAP</a:t>
            </a:r>
            <a:r>
              <a:rPr lang="en-US" dirty="0" smtClean="0"/>
              <a:t> </a:t>
            </a:r>
            <a:r>
              <a:rPr lang="en-US" dirty="0"/>
              <a:t>services and Socket connection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Server follows the Micro services Architecture to provide REST APIs and Socket Connections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System connects </a:t>
            </a:r>
            <a:r>
              <a:rPr lang="en-US" dirty="0"/>
              <a:t>to external data sources via an extensive library of </a:t>
            </a:r>
            <a:r>
              <a:rPr lang="en-US" dirty="0" smtClean="0"/>
              <a:t>APIs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Creates </a:t>
            </a:r>
            <a:r>
              <a:rPr lang="en-US" dirty="0"/>
              <a:t>and </a:t>
            </a:r>
            <a:r>
              <a:rPr lang="en-US" dirty="0" smtClean="0"/>
              <a:t>combines </a:t>
            </a:r>
            <a:r>
              <a:rPr lang="en-US" dirty="0">
                <a:solidFill>
                  <a:srgbClr val="0070C0"/>
                </a:solidFill>
              </a:rPr>
              <a:t>interactive charts and visuals </a:t>
            </a:r>
            <a:r>
              <a:rPr lang="en-US" dirty="0"/>
              <a:t>for key </a:t>
            </a:r>
            <a:r>
              <a:rPr lang="en-US" dirty="0" smtClean="0"/>
              <a:t>stakeholders Fully </a:t>
            </a:r>
            <a:r>
              <a:rPr lang="en-US" dirty="0"/>
              <a:t>HTML 5 </a:t>
            </a:r>
            <a:r>
              <a:rPr lang="en-US" dirty="0" smtClean="0"/>
              <a:t>compliant.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Graphs</a:t>
            </a:r>
            <a:r>
              <a:rPr lang="en-US" dirty="0" smtClean="0"/>
              <a:t> </a:t>
            </a:r>
            <a:r>
              <a:rPr lang="en-US" dirty="0"/>
              <a:t>include: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Scatter plot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Line Plots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Pie Charts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Bar Plots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Histograms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Polar Plots</a:t>
            </a:r>
            <a:r>
              <a:rPr lang="en-US" dirty="0"/>
              <a:t> 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Interactive </a:t>
            </a:r>
            <a:r>
              <a:rPr lang="en-US" b="1" dirty="0">
                <a:solidFill>
                  <a:schemeClr val="accent1"/>
                </a:solidFill>
              </a:rPr>
              <a:t>tables with sorting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search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endParaRPr lang="en-US" dirty="0">
              <a:solidFill>
                <a:srgbClr val="20262F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How System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challenges in architectural planning and design phase. 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time available for the architectural analysis/evaluation? It is challenging enough to come up with one solution, let alone a few!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product pipeline for the next 1–3 years? And what other projects are lined up? Can we see any synergies?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system current technical debt that we could potentially address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?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 smtClean="0">
                <a:solidFill>
                  <a:srgbClr val="20262F"/>
                </a:solidFill>
                <a:highlight>
                  <a:schemeClr val="lt1"/>
                </a:highlight>
              </a:rPr>
              <a:t>Learnt </a:t>
            </a: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to handle following technical, high level and low level design aspects of architecture </a:t>
            </a:r>
            <a:r>
              <a:rPr lang="en-US" sz="1450" b="1" dirty="0" smtClean="0">
                <a:solidFill>
                  <a:srgbClr val="20262F"/>
                </a:solidFill>
                <a:highlight>
                  <a:schemeClr val="lt1"/>
                </a:highlight>
              </a:rPr>
              <a:t>planning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Such system require must plan for ASRs and NFRs at architectural planning level.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The SOLID principles just do not only apply on software development but also when architecting a system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Client system is live for an hour at a time so error handlings (Network, Hardware issues) must be at its best and well designed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Patterns involved in the system as different type of users using a complex UI.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System availability and performance is most important concern and must be handled properly as system needs to be available throughout the year.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Component connections can not be easily modifiable so must be planned before hand in architecture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.</a:t>
            </a:r>
            <a:endParaRPr lang="en-US" sz="1450" b="1" dirty="0" smtClean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457200" indent="-292100">
              <a:spcBef>
                <a:spcPts val="0"/>
              </a:spcBef>
              <a:buClr>
                <a:srgbClr val="20262F"/>
              </a:buClr>
              <a:buSzPts val="1000"/>
              <a:buFont typeface="Arial" pitchFamily="34" charset="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</a:t>
            </a:r>
            <a:r>
              <a:rPr lang="en-US" sz="1450" b="1" dirty="0" smtClean="0">
                <a:solidFill>
                  <a:srgbClr val="20262F"/>
                </a:solidFill>
                <a:highlight>
                  <a:schemeClr val="lt1"/>
                </a:highlight>
              </a:rPr>
              <a:t>to understand different architectural patterns used to fulfill requirement goals.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C&amp;C, deployment diagrams, sequence diagrams are very useful to get clarity on the environment, elements and their interaction, visualize the flow or interdependencies and end result in an early stage.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Architectural documentation helps new team members/stakeholders to quickly ramp-up and have confidence in the overall product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.</a:t>
            </a:r>
            <a:endParaRPr lang="en-US" sz="1450" b="1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endParaRPr lang="en-US" sz="1450" b="1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622300" lvl="1" indent="0">
              <a:spcBef>
                <a:spcPts val="0"/>
              </a:spcBef>
              <a:buClr>
                <a:srgbClr val="20262F"/>
              </a:buClr>
              <a:buSzPts val="1000"/>
              <a:buNone/>
            </a:pPr>
            <a:endParaRPr lang="en-US" sz="1450" dirty="0" smtClean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</a:t>
            </a:r>
            <a:r>
              <a:rPr lang="en-IN" sz="9600" dirty="0">
                <a:solidFill>
                  <a:srgbClr val="CC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This project is about my workspace where we have developed a Scientific Modeling System in  the field of biodiversity and material science.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The system works as robotic framework which leverage diverse data and then models it to reveal insights and flags related to future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risks.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</a:rPr>
              <a:t>Goal of the system is to have an highly efficient presentation system sitting on large unutilized data, processing it with easy interface to users and then presenting a single simplified view at  real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</a:rPr>
              <a:t>time.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62F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3" descr="C:\Users\lbr1\AppData\Local\Microsoft\Windows\Temporary Internet Files\Content.IE5\BLQS6LP2\Server2_by_mimooh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02" y="5872779"/>
            <a:ext cx="851400" cy="7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lbr1\AppData\Local\Microsoft\Windows\Temporary Internet Files\Content.IE5\3WRFDGWO\137381189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76" y="3435856"/>
            <a:ext cx="603969" cy="4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4" y="3999042"/>
            <a:ext cx="2694460" cy="1290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70592" y="3906982"/>
            <a:ext cx="3319080" cy="1466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21175" y="3435856"/>
            <a:ext cx="1198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Dashboard Server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90688" y="5766863"/>
            <a:ext cx="1198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Prod Server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38978" y="5093453"/>
            <a:ext cx="1403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Generated Widget</a:t>
            </a:r>
            <a:endParaRPr lang="en-US" sz="1000" b="1" dirty="0"/>
          </a:p>
        </p:txBody>
      </p:sp>
      <p:sp>
        <p:nvSpPr>
          <p:cNvPr id="12" name="Arc 11"/>
          <p:cNvSpPr/>
          <p:nvPr/>
        </p:nvSpPr>
        <p:spPr>
          <a:xfrm rot="10800000">
            <a:off x="8171421" y="4341587"/>
            <a:ext cx="1151403" cy="1802110"/>
          </a:xfrm>
          <a:prstGeom prst="arc">
            <a:avLst/>
          </a:prstGeom>
          <a:ln w="38100"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3353211">
            <a:off x="7581699" y="5874442"/>
            <a:ext cx="133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Protocol execution request</a:t>
            </a:r>
            <a:endParaRPr lang="en-US" sz="1000" dirty="0"/>
          </a:p>
        </p:txBody>
      </p:sp>
      <p:sp>
        <p:nvSpPr>
          <p:cNvPr id="14" name="Arc 13"/>
          <p:cNvSpPr/>
          <p:nvPr/>
        </p:nvSpPr>
        <p:spPr>
          <a:xfrm rot="10800000" flipH="1">
            <a:off x="8711062" y="4581896"/>
            <a:ext cx="1151403" cy="1561802"/>
          </a:xfrm>
          <a:prstGeom prst="arc">
            <a:avLst>
              <a:gd name="adj1" fmla="val 16200000"/>
              <a:gd name="adj2" fmla="val 1263208"/>
            </a:avLst>
          </a:prstGeom>
          <a:ln w="381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8304735">
            <a:off x="9304485" y="5709516"/>
            <a:ext cx="123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Protocol execution HTML output page</a:t>
            </a:r>
            <a:endParaRPr lang="en-US" sz="10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53" y="3397894"/>
            <a:ext cx="1297894" cy="27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22160" y="3640089"/>
            <a:ext cx="1403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Dashboard Services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System and Goal 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21" y="3756819"/>
            <a:ext cx="3706930" cy="29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urved Connector 25"/>
          <p:cNvCxnSpPr/>
          <p:nvPr/>
        </p:nvCxnSpPr>
        <p:spPr>
          <a:xfrm rot="16200000" flipH="1">
            <a:off x="7809457" y="3853776"/>
            <a:ext cx="544600" cy="17932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333333"/>
                </a:solidFill>
                <a:latin typeface="Helvetica Neue"/>
              </a:rPr>
              <a:t>Availability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- The system should be available to customers at all times so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that predictive analysis links are never broken, which may cause huge business loss to the enterprise science labs.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333333"/>
                </a:solidFill>
                <a:latin typeface="Helvetica Neue"/>
              </a:rPr>
              <a:t>Security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- Data presented and in use is highly sensitive and users are required to be thoroughly validated against the SSO access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services.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system may be used for strengthening or gathering information for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publishing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research as well. Any security breaches in such data would be liable to legal action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which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may tarnish brand value of the business along with financial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penalty.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333333"/>
                </a:solidFill>
                <a:latin typeface="Helvetica Neue"/>
              </a:rPr>
              <a:t>Performance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-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Application must be able to display widgets to the dashboard with user request placed, and widgets should be ale to handle large streams inflow. We need to keep in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mind that certain pattern may be particularly chosen to achieve this quality attribute hence this is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important for the system.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Top3 Architecturally Significant Requirements (ASRs)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Utility Tree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038350"/>
            <a:ext cx="9830301" cy="333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1" y="1519238"/>
            <a:ext cx="2102768" cy="3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69864"/>
              </p:ext>
            </p:extLst>
          </p:nvPr>
        </p:nvGraphicFramePr>
        <p:xfrm>
          <a:off x="2648198" y="1493838"/>
          <a:ext cx="6191002" cy="5239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291">
                  <a:extLst>
                    <a:ext uri="{9D8B030D-6E8A-4147-A177-3AD203B41FA5}">
                      <a16:colId xmlns:a16="http://schemas.microsoft.com/office/drawing/2014/main" val="2641435443"/>
                    </a:ext>
                  </a:extLst>
                </a:gridCol>
                <a:gridCol w="4876711">
                  <a:extLst>
                    <a:ext uri="{9D8B030D-6E8A-4147-A177-3AD203B41FA5}">
                      <a16:colId xmlns:a16="http://schemas.microsoft.com/office/drawing/2014/main" val="544651353"/>
                    </a:ext>
                  </a:extLst>
                </a:gridCol>
              </a:tblGrid>
              <a:tr h="18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 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extLst>
                  <a:ext uri="{0D108BD9-81ED-4DB2-BD59-A6C34878D82A}">
                    <a16:rowId xmlns:a16="http://schemas.microsoft.com/office/drawing/2014/main" val="2119599703"/>
                  </a:ext>
                </a:extLst>
              </a:tr>
              <a:tr h="7315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UC-1: Monitor Online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On-duty operations staff can monitor the current state of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services and IT infrastructure (such as web server load,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user activities, and errors) through a real-time operational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dashboard, which enables them to quickly react to issues.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742515705"/>
                  </a:ext>
                </a:extLst>
              </a:tr>
              <a:tr h="7315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UC-2: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online service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issues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Operations, support engineers, and developers can do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troubleshooting and root-cause analysis on the latest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collected logs by searching log patterns and filtering log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messages.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1340069250"/>
                  </a:ext>
                </a:extLst>
              </a:tr>
              <a:tr h="96925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UC-3: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management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Corporate users, such as IT and product managers, can see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historical information through predefined (static) reports in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 corporate BI (business intelligence) tool, such as those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showing system load over time, product usage, service level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agreement (SLA) violations, and quality of releases.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693812398"/>
                  </a:ext>
                </a:extLst>
              </a:tr>
              <a:tr h="7406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UC-4: Support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analytics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Data scientists and analysts can do ad hoc data analysis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through SQL-like queries to find specific data patterns and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correlations to improve infrastructure capacity planning and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customer satisfaction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602266675"/>
                  </a:ext>
                </a:extLst>
              </a:tr>
              <a:tr h="96925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UC-5: Anomaly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The operations team should be notified 24/7 about any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unusual behavior of the system. To support this notification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plan, the system shall implement real-time anomaly detection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and alerting (future requirement).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3874187853"/>
                  </a:ext>
                </a:extLst>
              </a:tr>
              <a:tr h="91439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UC-6: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security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Security analysts should be provided with the ability to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investigate potential security and compliance issues by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exploring audit log entries that include destination and source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addresses, a time stamp, and user login information (future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requirement).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832044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 smtClean="0"/>
              <a:t>Availability</a:t>
            </a:r>
            <a:r>
              <a:rPr lang="en-US" dirty="0" smtClean="0"/>
              <a:t> </a:t>
            </a:r>
          </a:p>
          <a:p>
            <a:pPr marL="171450" lvl="0" indent="0">
              <a:spcBef>
                <a:spcPts val="0"/>
              </a:spcBef>
              <a:buSzPts val="900"/>
            </a:pPr>
            <a:r>
              <a:rPr lang="en-US" dirty="0" smtClean="0"/>
              <a:t>- Server fault detection system at place using heartbeat mechanism </a:t>
            </a:r>
          </a:p>
          <a:p>
            <a:pPr marL="171450" lvl="0" indent="0">
              <a:spcBef>
                <a:spcPts val="0"/>
              </a:spcBef>
              <a:buSzPts val="900"/>
            </a:pPr>
            <a:endParaRPr lang="en-US" dirty="0" smtClean="0"/>
          </a:p>
          <a:p>
            <a:pPr marL="171450" lvl="0" indent="0">
              <a:spcBef>
                <a:spcPts val="0"/>
              </a:spcBef>
              <a:buSzPts val="900"/>
            </a:pPr>
            <a:endParaRPr lang="en-US" dirty="0" smtClean="0"/>
          </a:p>
          <a:p>
            <a:pPr marL="171450" lvl="0" indent="0">
              <a:spcBef>
                <a:spcPts val="0"/>
              </a:spcBef>
              <a:buSzPts val="900"/>
            </a:pPr>
            <a:r>
              <a:rPr lang="en-US" dirty="0" smtClean="0"/>
              <a:t>	</a:t>
            </a:r>
          </a:p>
          <a:p>
            <a:pPr marL="171450" lvl="0" indent="0">
              <a:spcBef>
                <a:spcPts val="0"/>
              </a:spcBef>
              <a:buSzPts val="900"/>
            </a:pPr>
            <a:endParaRPr lang="en-US" dirty="0" smtClean="0"/>
          </a:p>
          <a:p>
            <a:pPr marL="171450" lvl="0" indent="0">
              <a:spcBef>
                <a:spcPts val="0"/>
              </a:spcBef>
              <a:buSzPts val="900"/>
            </a:pPr>
            <a:r>
              <a:rPr lang="en-US" dirty="0" smtClean="0"/>
              <a:t>- Rollback and System Monitor at place for fault recovery and fault detection (Zookeeper)</a:t>
            </a:r>
          </a:p>
          <a:p>
            <a:pPr marL="171450" lvl="0" indent="0">
              <a:spcBef>
                <a:spcPts val="0"/>
              </a:spcBef>
              <a:buSzPts val="900"/>
            </a:pPr>
            <a:endParaRPr lang="en-US" dirty="0" smtClean="0"/>
          </a:p>
          <a:p>
            <a:pPr marL="171450" lvl="0" indent="0">
              <a:spcBef>
                <a:spcPts val="0"/>
              </a:spcBef>
              <a:buSzPts val="900"/>
            </a:pPr>
            <a:endParaRPr lang="en-US" dirty="0" smtClean="0"/>
          </a:p>
          <a:p>
            <a:endParaRPr lang="en-US" dirty="0" smtClean="0"/>
          </a:p>
          <a:p>
            <a:pPr marL="0" lvl="0" indent="0">
              <a:spcBef>
                <a:spcPts val="0"/>
              </a:spcBef>
            </a:pPr>
            <a:endParaRPr lang="en-US" b="1" dirty="0" smtClean="0"/>
          </a:p>
          <a:p>
            <a:pPr marL="0" lvl="0" indent="0">
              <a:spcBef>
                <a:spcPts val="0"/>
              </a:spcBef>
            </a:pPr>
            <a:endParaRPr lang="en-US" b="1" dirty="0" smtClean="0"/>
          </a:p>
          <a:p>
            <a:pPr marL="0" lvl="0" indent="0">
              <a:spcBef>
                <a:spcPts val="0"/>
              </a:spcBef>
            </a:pPr>
            <a:endParaRPr lang="en-US" b="1" dirty="0" smtClean="0"/>
          </a:p>
          <a:p>
            <a:pPr marL="0" lvl="0" indent="0">
              <a:spcBef>
                <a:spcPts val="0"/>
              </a:spcBef>
            </a:pPr>
            <a:endParaRPr lang="en-US" b="1" dirty="0" smtClean="0"/>
          </a:p>
          <a:p>
            <a:pPr marL="0" lvl="0" indent="0">
              <a:spcBef>
                <a:spcPts val="0"/>
              </a:spcBef>
            </a:pPr>
            <a:endParaRPr lang="en-US" b="1" dirty="0" smtClean="0"/>
          </a:p>
          <a:p>
            <a:pPr marL="0" lvl="0" indent="0">
              <a:spcBef>
                <a:spcPts val="0"/>
              </a:spcBef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 smtClean="0"/>
              <a:t>Tactics </a:t>
            </a:r>
            <a:r>
              <a:rPr lang="en" dirty="0"/>
              <a:t>used to achieve </a:t>
            </a:r>
            <a:r>
              <a:rPr lang="en" dirty="0" smtClean="0"/>
              <a:t>Top 3 ASRs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72061" y="4483993"/>
            <a:ext cx="144016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25034" y="2860590"/>
            <a:ext cx="1190844" cy="43204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1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Active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1921" y="2860590"/>
            <a:ext cx="1184284" cy="43204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2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Passive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>
            <a:stCxn id="54" idx="1"/>
            <a:endCxn id="53" idx="3"/>
          </p:cNvCxnSpPr>
          <p:nvPr/>
        </p:nvCxnSpPr>
        <p:spPr>
          <a:xfrm flipH="1">
            <a:off x="2115878" y="3076614"/>
            <a:ext cx="1146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335633" y="2851235"/>
            <a:ext cx="1009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>
                <a:solidFill>
                  <a:srgbClr val="005386"/>
                </a:solidFill>
              </a:rPr>
              <a:t>heartbeat</a:t>
            </a:r>
            <a:endParaRPr lang="en-US" sz="1200" b="1" dirty="0">
              <a:solidFill>
                <a:srgbClr val="005386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1456660" y="2419187"/>
            <a:ext cx="271024" cy="432048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51619" y="3484361"/>
            <a:ext cx="964259" cy="252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080808"/>
                </a:solidFill>
              </a:rPr>
              <a:t>data</a:t>
            </a:r>
            <a:endParaRPr lang="en-US" sz="800" b="1" dirty="0" smtClean="0">
              <a:solidFill>
                <a:srgbClr val="080808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456660" y="3301993"/>
            <a:ext cx="268827" cy="236115"/>
          </a:xfrm>
          <a:prstGeom prst="downArrow">
            <a:avLst/>
          </a:prstGeom>
          <a:solidFill>
            <a:srgbClr val="BC64D4"/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5484" y="3292638"/>
            <a:ext cx="677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 smtClean="0">
                <a:solidFill>
                  <a:srgbClr val="DA291C"/>
                </a:solidFill>
              </a:rPr>
              <a:t>failure</a:t>
            </a:r>
            <a:endParaRPr lang="en-US" sz="1200" dirty="0">
              <a:solidFill>
                <a:srgbClr val="DA291C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02193" y="4497365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000000"/>
                </a:solidFill>
              </a:rPr>
              <a:t>Zookeeper</a:t>
            </a:r>
            <a:endParaRPr lang="fr-FR" sz="1100" dirty="0" smtClean="0">
              <a:solidFill>
                <a:srgbClr val="000000"/>
              </a:solidFill>
            </a:endParaRP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30185" y="4425357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000000"/>
                </a:solidFill>
              </a:rPr>
              <a:t>Zookeeper</a:t>
            </a:r>
            <a:endParaRPr lang="fr-FR" sz="1100" dirty="0" smtClean="0">
              <a:solidFill>
                <a:srgbClr val="000000"/>
              </a:solidFill>
            </a:endParaRP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86110" y="5133287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1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Active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64180" y="5145437"/>
            <a:ext cx="94420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3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Passive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72061" y="5747356"/>
            <a:ext cx="702222" cy="36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rgbClr val="080808"/>
                </a:solidFill>
              </a:rPr>
              <a:t>data</a:t>
            </a:r>
            <a:endParaRPr lang="en-US" sz="800" dirty="0" smtClean="0">
              <a:solidFill>
                <a:srgbClr val="080808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14161" y="5793509"/>
            <a:ext cx="720080" cy="29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rgbClr val="080808"/>
                </a:solidFill>
              </a:rPr>
              <a:t>Replica</a:t>
            </a:r>
            <a:r>
              <a:rPr lang="fr-FR" sz="800" dirty="0" smtClean="0">
                <a:solidFill>
                  <a:srgbClr val="080808"/>
                </a:solidFill>
              </a:rPr>
              <a:t> </a:t>
            </a:r>
            <a:endParaRPr lang="fr-FR" sz="800" dirty="0" smtClean="0">
              <a:solidFill>
                <a:srgbClr val="080808"/>
              </a:solidFill>
            </a:endParaRPr>
          </a:p>
          <a:p>
            <a:pPr algn="ctr"/>
            <a:r>
              <a:rPr lang="fr-FR" sz="800" dirty="0" smtClean="0">
                <a:solidFill>
                  <a:srgbClr val="080808"/>
                </a:solidFill>
              </a:rPr>
              <a:t>data</a:t>
            </a:r>
            <a:endParaRPr lang="en-US" sz="800" dirty="0" smtClean="0">
              <a:solidFill>
                <a:srgbClr val="080808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32760" y="5777159"/>
            <a:ext cx="720080" cy="333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rgbClr val="080808"/>
                </a:solidFill>
              </a:rPr>
              <a:t>Replica</a:t>
            </a:r>
            <a:r>
              <a:rPr lang="fr-FR" sz="800" dirty="0" smtClean="0">
                <a:solidFill>
                  <a:srgbClr val="080808"/>
                </a:solidFill>
              </a:rPr>
              <a:t> data</a:t>
            </a:r>
            <a:endParaRPr lang="en-US" sz="800" dirty="0" smtClean="0">
              <a:solidFill>
                <a:srgbClr val="080808"/>
              </a:solidFill>
            </a:endParaRPr>
          </a:p>
        </p:txBody>
      </p:sp>
      <p:sp>
        <p:nvSpPr>
          <p:cNvPr id="92" name="Notched Right Arrow 91"/>
          <p:cNvSpPr/>
          <p:nvPr/>
        </p:nvSpPr>
        <p:spPr>
          <a:xfrm>
            <a:off x="4150206" y="5157588"/>
            <a:ext cx="274015" cy="1318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Notched Right Arrow 92"/>
          <p:cNvSpPr/>
          <p:nvPr/>
        </p:nvSpPr>
        <p:spPr>
          <a:xfrm>
            <a:off x="4174283" y="5387316"/>
            <a:ext cx="1389897" cy="841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48298" y="5145437"/>
            <a:ext cx="91868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2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Passive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3838097" y="4713389"/>
            <a:ext cx="144016" cy="432048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830146" y="5553185"/>
            <a:ext cx="144016" cy="216024"/>
          </a:xfrm>
          <a:prstGeom prst="downArrow">
            <a:avLst/>
          </a:prstGeom>
          <a:solidFill>
            <a:srgbClr val="BC64D4"/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4702193" y="5577485"/>
            <a:ext cx="144016" cy="216024"/>
          </a:xfrm>
          <a:prstGeom prst="downArrow">
            <a:avLst/>
          </a:prstGeom>
          <a:solidFill>
            <a:srgbClr val="BC64D4"/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5862272" y="5565335"/>
            <a:ext cx="144016" cy="216024"/>
          </a:xfrm>
          <a:prstGeom prst="downArrow">
            <a:avLst/>
          </a:prstGeom>
          <a:solidFill>
            <a:srgbClr val="BC64D4"/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cxnSp>
        <p:nvCxnSpPr>
          <p:cNvPr id="99" name="Shape 63"/>
          <p:cNvCxnSpPr>
            <a:endCxn id="100" idx="0"/>
          </p:cNvCxnSpPr>
          <p:nvPr/>
        </p:nvCxnSpPr>
        <p:spPr>
          <a:xfrm rot="5400000">
            <a:off x="4378157" y="4533369"/>
            <a:ext cx="360040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54121" y="5145437"/>
            <a:ext cx="144016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1" name="Shape 63"/>
          <p:cNvCxnSpPr>
            <a:endCxn id="94" idx="0"/>
          </p:cNvCxnSpPr>
          <p:nvPr/>
        </p:nvCxnSpPr>
        <p:spPr>
          <a:xfrm rot="5400000">
            <a:off x="4885283" y="4807754"/>
            <a:ext cx="360039" cy="3153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63"/>
          <p:cNvCxnSpPr>
            <a:endCxn id="88" idx="0"/>
          </p:cNvCxnSpPr>
          <p:nvPr/>
        </p:nvCxnSpPr>
        <p:spPr>
          <a:xfrm>
            <a:off x="5204141" y="4785397"/>
            <a:ext cx="83214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b="1" dirty="0"/>
              <a:t>Security</a:t>
            </a:r>
            <a:r>
              <a:rPr lang="en-US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Service Denial and Message detection at </a:t>
            </a:r>
            <a:r>
              <a:rPr lang="en-US" dirty="0" smtClean="0"/>
              <a:t>place via Load balancing systems</a:t>
            </a:r>
            <a:endParaRPr lang="en-US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Attack resistance is at place through data encryption and actor authorization with data access limit. This includes HMAC encryption technique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System reboot and lock and availability check after restore is at place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Ongoing and automated inspection and monitoring of  web applets and enable Kerberos network security protocols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1373" y="4727561"/>
            <a:ext cx="2346997" cy="26654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Load Balancer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1774" y="4579640"/>
            <a:ext cx="2362162" cy="3233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Load Balancer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88332" y="4147592"/>
            <a:ext cx="175275" cy="433959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471774" y="5011688"/>
            <a:ext cx="144016" cy="326862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039486" y="5011688"/>
            <a:ext cx="124121" cy="333877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234355" y="5011689"/>
            <a:ext cx="144016" cy="339356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4327" y="6019801"/>
            <a:ext cx="3922294" cy="4531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Other machines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71774" y="5795981"/>
            <a:ext cx="144016" cy="216024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008168" y="5788184"/>
            <a:ext cx="144016" cy="216024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232304" y="5783093"/>
            <a:ext cx="146067" cy="254294"/>
          </a:xfrm>
          <a:prstGeom prst="downArrow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288A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2739" y="5356136"/>
            <a:ext cx="1033718" cy="43204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1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Active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8248" y="5351045"/>
            <a:ext cx="1129697" cy="43204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3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Active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9872" y="5345565"/>
            <a:ext cx="1131333" cy="43204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Machine 2</a:t>
            </a:r>
          </a:p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Active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" dirty="0"/>
              <a:t>Tactics used to achieve </a:t>
            </a:r>
            <a:r>
              <a:rPr lang="en" dirty="0"/>
              <a:t>Top 3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600" b="1" dirty="0" smtClean="0"/>
              <a:t>Performance</a:t>
            </a:r>
            <a:r>
              <a:rPr lang="en-US" sz="2600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Resource demand and management handled with </a:t>
            </a:r>
            <a:r>
              <a:rPr lang="en-US" sz="2600" dirty="0" smtClean="0"/>
              <a:t>DDM </a:t>
            </a:r>
            <a:r>
              <a:rPr lang="en-US" sz="2600" dirty="0"/>
              <a:t>at place for caching and faster retrieval to achieve maximum </a:t>
            </a:r>
            <a:r>
              <a:rPr lang="en-US" sz="2600" dirty="0" smtClean="0"/>
              <a:t>performance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 smtClean="0"/>
              <a:t>Extensive </a:t>
            </a:r>
            <a:r>
              <a:rPr lang="en-US" sz="2600" dirty="0"/>
              <a:t>multithreading and background tasks are used for client </a:t>
            </a:r>
            <a:r>
              <a:rPr lang="en-US" sz="2600" dirty="0" smtClean="0"/>
              <a:t>application performance.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Performance dashboard indicating multiple metrics set for real time monitor of </a:t>
            </a:r>
            <a:r>
              <a:rPr lang="en-US" sz="2600" dirty="0" smtClean="0"/>
              <a:t>performance</a:t>
            </a:r>
            <a:r>
              <a:rPr lang="en-IE" sz="2800" dirty="0" smtClean="0"/>
              <a:t>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IE" sz="2600" dirty="0" smtClean="0"/>
              <a:t>Widget </a:t>
            </a:r>
            <a:r>
              <a:rPr lang="en-IE" sz="2600" dirty="0"/>
              <a:t>Runner and Widget Builder must not impose more than 2 seconds of overhead relative to execution of same protocol directly in </a:t>
            </a:r>
            <a:r>
              <a:rPr lang="en-IE" sz="2600" dirty="0" smtClean="0"/>
              <a:t>browser.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</a:t>
            </a:r>
            <a:r>
              <a:rPr lang="en" dirty="0"/>
              <a:t>Top 3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4161112" y="3291775"/>
            <a:ext cx="2706685" cy="13752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 lIns="0" tIns="45720" rIns="0" bIns="18000" anchor="t" anchorCtr="0">
            <a:norm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5188" y="4312398"/>
            <a:ext cx="2019491" cy="24686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HTTPD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3688160" y="2796375"/>
            <a:ext cx="4452718" cy="3148407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 algn="ctr"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 Application</a:t>
            </a:r>
            <a:endParaRPr lang="en-US" sz="1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4876" y="3915055"/>
            <a:ext cx="731520" cy="3048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 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7945" y="3915055"/>
            <a:ext cx="731520" cy="3048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SOAP 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617" y="3915055"/>
            <a:ext cx="791135" cy="3048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 err="1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Authn</a:t>
            </a: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ervices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9475" y="3487203"/>
            <a:ext cx="676183" cy="301172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Job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96328" y="3486154"/>
            <a:ext cx="728928" cy="309549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XMLDB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6258" y="3481413"/>
            <a:ext cx="644493" cy="31903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4707" y="3288658"/>
            <a:ext cx="928447" cy="12593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Server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3448" y="4127694"/>
            <a:ext cx="749033" cy="361719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83447" y="3639624"/>
            <a:ext cx="749888" cy="3984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Search/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8719" y="5093300"/>
            <a:ext cx="873195" cy="2251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XMLDB</a:t>
            </a:r>
          </a:p>
        </p:txBody>
      </p:sp>
      <p:sp>
        <p:nvSpPr>
          <p:cNvPr id="32" name="Down Arrow 31"/>
          <p:cNvSpPr/>
          <p:nvPr/>
        </p:nvSpPr>
        <p:spPr>
          <a:xfrm flipV="1">
            <a:off x="6908104" y="3306862"/>
            <a:ext cx="306451" cy="3969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fr-FR" sz="800" dirty="0">
              <a:solidFill>
                <a:srgbClr val="28288A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5915659" y="4667045"/>
            <a:ext cx="236886" cy="416236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fr-FR" sz="667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8719" y="5363546"/>
            <a:ext cx="873196" cy="213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48719" y="5612457"/>
            <a:ext cx="1119078" cy="2251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Job Data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6656387" y="4667045"/>
            <a:ext cx="211410" cy="945412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fr-FR" sz="667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25766" y="1214284"/>
            <a:ext cx="4362782" cy="13671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467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Dashboard</a:t>
            </a:r>
            <a:endParaRPr lang="en-US" sz="14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43109" y="1526480"/>
            <a:ext cx="1159270" cy="6057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 </a:t>
            </a:r>
            <a:r>
              <a:rPr lang="fr-FR" sz="1067" dirty="0" err="1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Runner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43" y="1868104"/>
            <a:ext cx="749888" cy="22816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PPPR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87616" y="1553018"/>
            <a:ext cx="1466435" cy="63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</a:t>
            </a:r>
            <a:endParaRPr lang="fr-FR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53988" y="1839010"/>
            <a:ext cx="915987" cy="29861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 err="1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Interwidget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 err="1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6135" y="1214284"/>
            <a:ext cx="1610632" cy="12217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467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</a:t>
            </a:r>
            <a:endParaRPr lang="en-US" sz="14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9033" y="1553018"/>
            <a:ext cx="1268400" cy="694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00635" y="1724001"/>
            <a:ext cx="1043402" cy="396225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Left-Right Arrow 46"/>
          <p:cNvSpPr/>
          <p:nvPr/>
        </p:nvSpPr>
        <p:spPr>
          <a:xfrm rot="3435280" flipV="1">
            <a:off x="3509646" y="2564972"/>
            <a:ext cx="1383465" cy="28153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7" b="1" dirty="0">
              <a:solidFill>
                <a:srgbClr val="2828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3923448" y="1655708"/>
            <a:ext cx="1205419" cy="29954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7" b="1" dirty="0">
              <a:solidFill>
                <a:srgbClr val="2828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Left-Right Arrow 48"/>
          <p:cNvSpPr/>
          <p:nvPr/>
        </p:nvSpPr>
        <p:spPr>
          <a:xfrm rot="5400000">
            <a:off x="6127670" y="2548534"/>
            <a:ext cx="1168432" cy="31181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7" b="1" dirty="0">
              <a:solidFill>
                <a:srgbClr val="2828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61112" y="5041283"/>
            <a:ext cx="1324843" cy="618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err="1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  <a:r>
              <a:rPr lang="fr-FR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fr-FR" sz="1067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r>
              <a:rPr lang="fr-FR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33166" y="5290615"/>
            <a:ext cx="1011711" cy="32184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 err="1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scisvr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Down Arrow 51"/>
          <p:cNvSpPr/>
          <p:nvPr/>
        </p:nvSpPr>
        <p:spPr>
          <a:xfrm flipV="1">
            <a:off x="4592303" y="4588208"/>
            <a:ext cx="210405" cy="453073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endParaRPr lang="fr-FR" sz="667" b="1" dirty="0">
              <a:solidFill>
                <a:srgbClr val="6573B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Left-Right Arrow 52"/>
          <p:cNvSpPr/>
          <p:nvPr/>
        </p:nvSpPr>
        <p:spPr>
          <a:xfrm rot="16200000">
            <a:off x="4741966" y="4737855"/>
            <a:ext cx="487680" cy="188387"/>
          </a:xfrm>
          <a:prstGeom prst="leftRightArrow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endParaRPr lang="en-US" sz="667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 rot="16200000">
            <a:off x="4992096" y="4723318"/>
            <a:ext cx="487680" cy="20136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endParaRPr lang="en-US" sz="667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Left-Right Arrow 54"/>
          <p:cNvSpPr/>
          <p:nvPr/>
        </p:nvSpPr>
        <p:spPr>
          <a:xfrm rot="4294010">
            <a:off x="6575599" y="2484506"/>
            <a:ext cx="1261380" cy="38348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7" b="1" dirty="0">
                <a:solidFill>
                  <a:srgbClr val="2828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 Search</a:t>
            </a:r>
            <a:endParaRPr lang="en-US" sz="667" b="1" dirty="0">
              <a:solidFill>
                <a:srgbClr val="2828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35251" y="1422081"/>
            <a:ext cx="928447" cy="710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 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err="1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21339" y="1846023"/>
            <a:ext cx="749888" cy="239816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50154" y="2796160"/>
            <a:ext cx="1803780" cy="12418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467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US" sz="14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endParaRPr lang="en-US" sz="14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65387" y="3135957"/>
            <a:ext cx="1268400" cy="7536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lIns="0" tIns="18000" rIns="0" bIns="18000" anchor="t" anchorCtr="0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fr-FR" sz="1067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624654" y="3434819"/>
            <a:ext cx="1158333" cy="3984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27432" rIns="0" bIns="18000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67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lang="en-US" sz="1067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Left-Right Arrow 60"/>
          <p:cNvSpPr/>
          <p:nvPr/>
        </p:nvSpPr>
        <p:spPr>
          <a:xfrm rot="1927337">
            <a:off x="7031379" y="2332367"/>
            <a:ext cx="1519122" cy="27223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dk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7" b="1" dirty="0">
              <a:solidFill>
                <a:srgbClr val="28288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1328" y="2106708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16302" y="2153002"/>
            <a:ext cx="777712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71835" y="2106707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1&lt;&gt;n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0576" y="2183548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68539" y="3060695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33607" y="4023569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71922" y="4535370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1&lt;&gt;1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96358" y="5660177"/>
            <a:ext cx="689988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fr-FR" sz="106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1&lt;&gt;n</a:t>
            </a:r>
            <a:endParaRPr lang="en-US" sz="106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92545" y="1480563"/>
            <a:ext cx="1910471" cy="4480311"/>
            <a:chOff x="3620025" y="322831"/>
            <a:chExt cx="1901029" cy="2418955"/>
          </a:xfrm>
        </p:grpSpPr>
        <p:grpSp>
          <p:nvGrpSpPr>
            <p:cNvPr id="72" name="Group 3"/>
            <p:cNvGrpSpPr/>
            <p:nvPr/>
          </p:nvGrpSpPr>
          <p:grpSpPr>
            <a:xfrm>
              <a:off x="4016216" y="849808"/>
              <a:ext cx="1408068" cy="234241"/>
              <a:chOff x="1428408" y="2657155"/>
              <a:chExt cx="1150773" cy="19964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28408" y="2657155"/>
                <a:ext cx="1150773" cy="1996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2225" algn="ctr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24000" rIns="0" bIns="24000" anchor="t" anchorCtr="0"/>
              <a:lstStyle/>
              <a:p>
                <a:pPr algn="ctr" eaLnBrk="0" hangingPunct="0">
                  <a:lnSpc>
                    <a:spcPct val="85000"/>
                  </a:lnSpc>
                  <a:defRPr/>
                </a:pPr>
                <a:r>
                  <a:rPr lang="fr-FR" sz="667">
                    <a:solidFill>
                      <a:srgbClr val="080808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Process</a:t>
                </a:r>
                <a:endParaRPr lang="en-US" sz="667" dirty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505470" y="2721765"/>
                <a:ext cx="996597" cy="11476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24000" rIns="0" bIns="24000" anchor="ctr"/>
              <a:lstStyle/>
              <a:p>
                <a:pPr algn="ctr" eaLnBrk="0" hangingPunct="0">
                  <a:lnSpc>
                    <a:spcPct val="85000"/>
                  </a:lnSpc>
                  <a:defRPr/>
                </a:pPr>
                <a:r>
                  <a:rPr lang="en-US" sz="667">
                    <a:solidFill>
                      <a:srgbClr val="080808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Software </a:t>
                </a:r>
                <a:r>
                  <a:rPr lang="en-US" sz="667" dirty="0">
                    <a:solidFill>
                      <a:srgbClr val="080808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</a:t>
                </a:r>
              </a:p>
            </p:txBody>
          </p:sp>
        </p:grpSp>
        <p:sp>
          <p:nvSpPr>
            <p:cNvPr id="73" name="Left-Right Arrow 72"/>
            <p:cNvSpPr/>
            <p:nvPr/>
          </p:nvSpPr>
          <p:spPr>
            <a:xfrm>
              <a:off x="3877615" y="1139283"/>
              <a:ext cx="1385850" cy="184885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dk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rgbClr val="28288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HTTP(S)</a:t>
              </a:r>
            </a:p>
          </p:txBody>
        </p:sp>
        <p:sp>
          <p:nvSpPr>
            <p:cNvPr id="74" name="Left-Right Arrow 73"/>
            <p:cNvSpPr/>
            <p:nvPr/>
          </p:nvSpPr>
          <p:spPr>
            <a:xfrm>
              <a:off x="3877616" y="1355619"/>
              <a:ext cx="1385855" cy="186862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7"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NAS</a:t>
              </a:r>
              <a:endParaRPr lang="en-US" sz="66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Left-Right Arrow 74"/>
            <p:cNvSpPr/>
            <p:nvPr/>
          </p:nvSpPr>
          <p:spPr>
            <a:xfrm>
              <a:off x="3877615" y="1581633"/>
              <a:ext cx="1385850" cy="174472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dk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WS(S)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68699" y="2516969"/>
              <a:ext cx="1294765" cy="1582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Block Storage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620025" y="322831"/>
              <a:ext cx="1901029" cy="2418955"/>
            </a:xfrm>
            <a:prstGeom prst="roundRect">
              <a:avLst>
                <a:gd name="adj" fmla="val 5278"/>
              </a:avLst>
            </a:prstGeom>
            <a:noFill/>
            <a:ln>
              <a:solidFill>
                <a:srgbClr val="0033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067" dirty="0">
                <a:solidFill>
                  <a:srgbClr val="EEECE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19876" y="592248"/>
              <a:ext cx="1404408" cy="177455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Deployment Unit</a:t>
              </a:r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74446" y="361950"/>
              <a:ext cx="821780" cy="149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Key</a:t>
              </a:r>
              <a:endParaRPr lang="fr-FR" sz="1200" b="1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2" name="Left-Right Arrow 81"/>
          <p:cNvSpPr/>
          <p:nvPr/>
        </p:nvSpPr>
        <p:spPr>
          <a:xfrm>
            <a:off x="666099" y="4216429"/>
            <a:ext cx="1378048" cy="332565"/>
          </a:xfrm>
          <a:prstGeom prst="left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sz="667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Cmd</a:t>
            </a:r>
            <a:r>
              <a:rPr lang="en-US" sz="66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Line</a:t>
            </a:r>
          </a:p>
        </p:txBody>
      </p:sp>
      <p:sp>
        <p:nvSpPr>
          <p:cNvPr id="83" name="Left-Right Arrow 82"/>
          <p:cNvSpPr/>
          <p:nvPr/>
        </p:nvSpPr>
        <p:spPr>
          <a:xfrm>
            <a:off x="684571" y="4629376"/>
            <a:ext cx="1378048" cy="358160"/>
          </a:xfrm>
          <a:prstGeom prst="leftRightArrow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sz="66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Pipes</a:t>
            </a:r>
          </a:p>
        </p:txBody>
      </p:sp>
      <p:sp>
        <p:nvSpPr>
          <p:cNvPr id="84" name="Left-Right Arrow 83"/>
          <p:cNvSpPr/>
          <p:nvPr/>
        </p:nvSpPr>
        <p:spPr>
          <a:xfrm>
            <a:off x="666099" y="5075889"/>
            <a:ext cx="1378048" cy="32815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sz="667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 Map File</a:t>
            </a:r>
          </a:p>
        </p:txBody>
      </p:sp>
      <p:sp>
        <p:nvSpPr>
          <p:cNvPr id="85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pPr lvl="0" indent="0">
              <a:lnSpc>
                <a:spcPct val="115000"/>
              </a:lnSpc>
            </a:pPr>
            <a:r>
              <a:rPr lang="en" dirty="0"/>
              <a:t>Component and Connection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11139</TotalTime>
  <Words>1744</Words>
  <Application>Microsoft Office PowerPoint</Application>
  <PresentationFormat>Widescreen</PresentationFormat>
  <Paragraphs>271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游ゴシック</vt:lpstr>
      <vt:lpstr>Arial</vt:lpstr>
      <vt:lpstr>Bahnschrift</vt:lpstr>
      <vt:lpstr>Calibri</vt:lpstr>
      <vt:lpstr>Calibri Light</vt:lpstr>
      <vt:lpstr>Helvetica Neue</vt:lpstr>
      <vt:lpstr>Verdana</vt:lpstr>
      <vt:lpstr>Office Theme</vt:lpstr>
      <vt:lpstr> CUSTOMER VALUE MODELING (CVM) -SCIENTIFIC ENTERPRISE SYSTEM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BHARADWAJ Manam</dc:creator>
  <cp:lastModifiedBy>BHARADWAJ Manam</cp:lastModifiedBy>
  <cp:revision>222</cp:revision>
  <dcterms:created xsi:type="dcterms:W3CDTF">2015-12-28T13:16:10Z</dcterms:created>
  <dcterms:modified xsi:type="dcterms:W3CDTF">2022-11-07T07:15:27Z</dcterms:modified>
</cp:coreProperties>
</file>