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91" d="100"/>
          <a:sy n="91" d="100"/>
        </p:scale>
        <p:origin x="50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10/27/2022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737DB-2ADE-9874-962E-C70F7A39AF57}"/>
              </a:ext>
            </a:extLst>
          </p:cNvPr>
          <p:cNvSpPr>
            <a:spLocks noGrp="1"/>
          </p:cNvSpPr>
          <p:nvPr>
            <p:ph type="ctrTitle"/>
          </p:nvPr>
        </p:nvSpPr>
        <p:spPr/>
        <p:txBody>
          <a:bodyPr/>
          <a:lstStyle/>
          <a:p>
            <a:r>
              <a:rPr lang="en-US" dirty="0"/>
              <a:t>Software Architecture</a:t>
            </a:r>
          </a:p>
        </p:txBody>
      </p:sp>
      <p:sp>
        <p:nvSpPr>
          <p:cNvPr id="3" name="Subtitle 2">
            <a:extLst>
              <a:ext uri="{FF2B5EF4-FFF2-40B4-BE49-F238E27FC236}">
                <a16:creationId xmlns:a16="http://schemas.microsoft.com/office/drawing/2014/main" id="{0F8E01E8-F14D-EB9B-364F-3C36CC3D4A11}"/>
              </a:ext>
            </a:extLst>
          </p:cNvPr>
          <p:cNvSpPr>
            <a:spLocks noGrp="1"/>
          </p:cNvSpPr>
          <p:nvPr>
            <p:ph type="subTitle" idx="1"/>
          </p:nvPr>
        </p:nvSpPr>
        <p:spPr/>
        <p:txBody>
          <a:bodyPr>
            <a:normAutofit/>
          </a:bodyPr>
          <a:lstStyle/>
          <a:p>
            <a:r>
              <a:rPr lang="en-US" dirty="0"/>
              <a:t>Assignment: Multiplexing system architecture for network devices</a:t>
            </a:r>
          </a:p>
        </p:txBody>
      </p:sp>
      <p:sp>
        <p:nvSpPr>
          <p:cNvPr id="4" name="TextBox 3">
            <a:extLst>
              <a:ext uri="{FF2B5EF4-FFF2-40B4-BE49-F238E27FC236}">
                <a16:creationId xmlns:a16="http://schemas.microsoft.com/office/drawing/2014/main" id="{72AC273F-B4F6-68B5-C1F0-93DA914526AA}"/>
              </a:ext>
            </a:extLst>
          </p:cNvPr>
          <p:cNvSpPr txBox="1"/>
          <p:nvPr/>
        </p:nvSpPr>
        <p:spPr>
          <a:xfrm>
            <a:off x="4661452" y="5697135"/>
            <a:ext cx="5307495" cy="923330"/>
          </a:xfrm>
          <a:prstGeom prst="rect">
            <a:avLst/>
          </a:prstGeom>
          <a:noFill/>
        </p:spPr>
        <p:txBody>
          <a:bodyPr wrap="square" rtlCol="0">
            <a:spAutoFit/>
          </a:bodyPr>
          <a:lstStyle/>
          <a:p>
            <a:r>
              <a:rPr lang="en-US" dirty="0"/>
              <a:t>Name:    Sakthi Kumar </a:t>
            </a:r>
            <a:r>
              <a:rPr lang="en-US" dirty="0" err="1"/>
              <a:t>Chandrabose</a:t>
            </a:r>
            <a:endParaRPr lang="en-US" dirty="0"/>
          </a:p>
          <a:p>
            <a:r>
              <a:rPr lang="en-US" dirty="0"/>
              <a:t>Mail ID:   2021MT13011@wilp.bits-pilani.ac.in</a:t>
            </a:r>
          </a:p>
          <a:p>
            <a:r>
              <a:rPr lang="en-US" dirty="0"/>
              <a:t>ID:          2021MT13011</a:t>
            </a:r>
          </a:p>
        </p:txBody>
      </p:sp>
    </p:spTree>
    <p:extLst>
      <p:ext uri="{BB962C8B-B14F-4D97-AF65-F5344CB8AC3E}">
        <p14:creationId xmlns:p14="http://schemas.microsoft.com/office/powerpoint/2010/main" val="2325329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82B3-B6AD-8FB2-B2DB-4D613D59F495}"/>
              </a:ext>
            </a:extLst>
          </p:cNvPr>
          <p:cNvSpPr>
            <a:spLocks noGrp="1"/>
          </p:cNvSpPr>
          <p:nvPr>
            <p:ph type="title"/>
          </p:nvPr>
        </p:nvSpPr>
        <p:spPr/>
        <p:txBody>
          <a:bodyPr/>
          <a:lstStyle/>
          <a:p>
            <a:r>
              <a:rPr lang="en-US" dirty="0"/>
              <a:t>Module decomposition</a:t>
            </a:r>
          </a:p>
        </p:txBody>
      </p:sp>
      <p:pic>
        <p:nvPicPr>
          <p:cNvPr id="5" name="Content Placeholder 4" descr="A picture containing screenshot&#10;&#10;Description automatically generated">
            <a:extLst>
              <a:ext uri="{FF2B5EF4-FFF2-40B4-BE49-F238E27FC236}">
                <a16:creationId xmlns:a16="http://schemas.microsoft.com/office/drawing/2014/main" id="{24B2EEE0-FECA-0274-65F2-DA61BA827746}"/>
              </a:ext>
            </a:extLst>
          </p:cNvPr>
          <p:cNvPicPr>
            <a:picLocks noGrp="1" noChangeAspect="1"/>
          </p:cNvPicPr>
          <p:nvPr>
            <p:ph idx="1"/>
          </p:nvPr>
        </p:nvPicPr>
        <p:blipFill>
          <a:blip r:embed="rId2"/>
          <a:stretch>
            <a:fillRect/>
          </a:stretch>
        </p:blipFill>
        <p:spPr>
          <a:xfrm>
            <a:off x="1002693" y="1355518"/>
            <a:ext cx="7644350" cy="5278708"/>
          </a:xfrm>
        </p:spPr>
      </p:pic>
    </p:spTree>
    <p:extLst>
      <p:ext uri="{BB962C8B-B14F-4D97-AF65-F5344CB8AC3E}">
        <p14:creationId xmlns:p14="http://schemas.microsoft.com/office/powerpoint/2010/main" val="362102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8D3E-77F7-51A1-2F97-30389DC1683F}"/>
              </a:ext>
            </a:extLst>
          </p:cNvPr>
          <p:cNvSpPr>
            <a:spLocks noGrp="1"/>
          </p:cNvSpPr>
          <p:nvPr>
            <p:ph type="title"/>
          </p:nvPr>
        </p:nvSpPr>
        <p:spPr/>
        <p:txBody>
          <a:bodyPr/>
          <a:lstStyle/>
          <a:p>
            <a:r>
              <a:rPr lang="en-US" dirty="0"/>
              <a:t>Component connection Diagram</a:t>
            </a:r>
          </a:p>
        </p:txBody>
      </p:sp>
      <p:pic>
        <p:nvPicPr>
          <p:cNvPr id="5" name="Content Placeholder 4">
            <a:extLst>
              <a:ext uri="{FF2B5EF4-FFF2-40B4-BE49-F238E27FC236}">
                <a16:creationId xmlns:a16="http://schemas.microsoft.com/office/drawing/2014/main" id="{A29BCE32-73F6-A569-4EF3-08958ADE3ED7}"/>
              </a:ext>
            </a:extLst>
          </p:cNvPr>
          <p:cNvPicPr>
            <a:picLocks noGrp="1" noChangeAspect="1"/>
          </p:cNvPicPr>
          <p:nvPr>
            <p:ph idx="1"/>
          </p:nvPr>
        </p:nvPicPr>
        <p:blipFill>
          <a:blip r:embed="rId2"/>
          <a:stretch>
            <a:fillRect/>
          </a:stretch>
        </p:blipFill>
        <p:spPr>
          <a:xfrm>
            <a:off x="580768" y="1504654"/>
            <a:ext cx="8130745" cy="4803530"/>
          </a:xfrm>
        </p:spPr>
      </p:pic>
    </p:spTree>
    <p:extLst>
      <p:ext uri="{BB962C8B-B14F-4D97-AF65-F5344CB8AC3E}">
        <p14:creationId xmlns:p14="http://schemas.microsoft.com/office/powerpoint/2010/main" val="424099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BE05-5D11-7DA1-2272-1068267635DC}"/>
              </a:ext>
            </a:extLst>
          </p:cNvPr>
          <p:cNvSpPr>
            <a:spLocks noGrp="1"/>
          </p:cNvSpPr>
          <p:nvPr>
            <p:ph type="title"/>
          </p:nvPr>
        </p:nvSpPr>
        <p:spPr/>
        <p:txBody>
          <a:bodyPr/>
          <a:lstStyle/>
          <a:p>
            <a:r>
              <a:rPr lang="en-US" dirty="0"/>
              <a:t>Deployment diagram</a:t>
            </a:r>
          </a:p>
        </p:txBody>
      </p:sp>
      <p:pic>
        <p:nvPicPr>
          <p:cNvPr id="5" name="Content Placeholder 4" descr="Chart&#10;&#10;Description automatically generated with medium confidence">
            <a:extLst>
              <a:ext uri="{FF2B5EF4-FFF2-40B4-BE49-F238E27FC236}">
                <a16:creationId xmlns:a16="http://schemas.microsoft.com/office/drawing/2014/main" id="{0CB60828-BFBE-ED19-822C-F7EB757A1CF7}"/>
              </a:ext>
            </a:extLst>
          </p:cNvPr>
          <p:cNvPicPr>
            <a:picLocks noGrp="1" noChangeAspect="1"/>
          </p:cNvPicPr>
          <p:nvPr>
            <p:ph idx="1"/>
          </p:nvPr>
        </p:nvPicPr>
        <p:blipFill>
          <a:blip r:embed="rId2"/>
          <a:stretch>
            <a:fillRect/>
          </a:stretch>
        </p:blipFill>
        <p:spPr>
          <a:xfrm>
            <a:off x="175898" y="2515522"/>
            <a:ext cx="11105982" cy="2345268"/>
          </a:xfrm>
        </p:spPr>
      </p:pic>
    </p:spTree>
    <p:extLst>
      <p:ext uri="{BB962C8B-B14F-4D97-AF65-F5344CB8AC3E}">
        <p14:creationId xmlns:p14="http://schemas.microsoft.com/office/powerpoint/2010/main" val="2100639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56FAE-BB5B-AE49-9914-F9D3D1BC7D7F}"/>
              </a:ext>
            </a:extLst>
          </p:cNvPr>
          <p:cNvSpPr>
            <a:spLocks noGrp="1"/>
          </p:cNvSpPr>
          <p:nvPr>
            <p:ph type="title"/>
          </p:nvPr>
        </p:nvSpPr>
        <p:spPr/>
        <p:txBody>
          <a:bodyPr/>
          <a:lstStyle/>
          <a:p>
            <a:r>
              <a:rPr lang="en-US" dirty="0"/>
              <a:t>How does Multiplexer work</a:t>
            </a:r>
          </a:p>
        </p:txBody>
      </p:sp>
      <p:sp>
        <p:nvSpPr>
          <p:cNvPr id="3" name="Content Placeholder 2">
            <a:extLst>
              <a:ext uri="{FF2B5EF4-FFF2-40B4-BE49-F238E27FC236}">
                <a16:creationId xmlns:a16="http://schemas.microsoft.com/office/drawing/2014/main" id="{05CAA15D-762E-ADF8-1D68-ABBDA81ECB0C}"/>
              </a:ext>
            </a:extLst>
          </p:cNvPr>
          <p:cNvSpPr>
            <a:spLocks noGrp="1"/>
          </p:cNvSpPr>
          <p:nvPr>
            <p:ph idx="1"/>
          </p:nvPr>
        </p:nvSpPr>
        <p:spPr>
          <a:xfrm>
            <a:off x="677334" y="1451113"/>
            <a:ext cx="8596668" cy="5138530"/>
          </a:xfrm>
        </p:spPr>
        <p:txBody>
          <a:bodyPr>
            <a:normAutofit/>
          </a:bodyPr>
          <a:lstStyle/>
          <a:p>
            <a:r>
              <a:rPr lang="en-US" dirty="0"/>
              <a:t>User configures which all interface needs to be clubbed together as single interface using either GUI or CLI (Front end).</a:t>
            </a:r>
          </a:p>
          <a:p>
            <a:r>
              <a:rPr lang="en-US" dirty="0"/>
              <a:t>Internal system validates if the interfaces selected can be clubbed together and if its possible it will create a single virtual tunnel tun1 and will return the maximum bandwidth possible which will be 90% of total bandwidth of all interfaces we have clubbed together</a:t>
            </a:r>
          </a:p>
          <a:p>
            <a:r>
              <a:rPr lang="en-US" dirty="0"/>
              <a:t>Now sender will send the traffic.</a:t>
            </a:r>
          </a:p>
          <a:p>
            <a:r>
              <a:rPr lang="en-US" dirty="0"/>
              <a:t>Packet analyzer will receive the traffic and check if for this traffic multiplex is required. This will be done based on underlying protocol and size of the packet</a:t>
            </a:r>
          </a:p>
          <a:p>
            <a:r>
              <a:rPr lang="en-US" dirty="0"/>
              <a:t>For FTP, SCP and similar traffic it is assumed that the data that needs to be sent over network is more</a:t>
            </a:r>
          </a:p>
          <a:p>
            <a:r>
              <a:rPr lang="en-US" dirty="0"/>
              <a:t>So, packet analyzer will forward the packet to flow analyzer</a:t>
            </a:r>
          </a:p>
          <a:p>
            <a:r>
              <a:rPr lang="en-US" dirty="0"/>
              <a:t>Flow analyzer will lookup its table to see if this is a new traffic or old traffic</a:t>
            </a:r>
          </a:p>
        </p:txBody>
      </p:sp>
    </p:spTree>
    <p:extLst>
      <p:ext uri="{BB962C8B-B14F-4D97-AF65-F5344CB8AC3E}">
        <p14:creationId xmlns:p14="http://schemas.microsoft.com/office/powerpoint/2010/main" val="1693399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5BEC7-8E62-F441-E1A7-1AADDE48EAEA}"/>
              </a:ext>
            </a:extLst>
          </p:cNvPr>
          <p:cNvSpPr>
            <a:spLocks noGrp="1"/>
          </p:cNvSpPr>
          <p:nvPr>
            <p:ph type="title"/>
          </p:nvPr>
        </p:nvSpPr>
        <p:spPr/>
        <p:txBody>
          <a:bodyPr/>
          <a:lstStyle/>
          <a:p>
            <a:r>
              <a:rPr lang="en-US" dirty="0"/>
              <a:t>How does Multiplexer work (contd.)</a:t>
            </a:r>
          </a:p>
        </p:txBody>
      </p:sp>
      <p:sp>
        <p:nvSpPr>
          <p:cNvPr id="3" name="Content Placeholder 2">
            <a:extLst>
              <a:ext uri="{FF2B5EF4-FFF2-40B4-BE49-F238E27FC236}">
                <a16:creationId xmlns:a16="http://schemas.microsoft.com/office/drawing/2014/main" id="{8CAAEB6B-9A49-6738-57C2-287C956941CE}"/>
              </a:ext>
            </a:extLst>
          </p:cNvPr>
          <p:cNvSpPr>
            <a:spLocks noGrp="1"/>
          </p:cNvSpPr>
          <p:nvPr>
            <p:ph idx="1"/>
          </p:nvPr>
        </p:nvSpPr>
        <p:spPr>
          <a:xfrm>
            <a:off x="677334" y="1361661"/>
            <a:ext cx="8596668" cy="4679701"/>
          </a:xfrm>
        </p:spPr>
        <p:txBody>
          <a:bodyPr/>
          <a:lstStyle/>
          <a:p>
            <a:r>
              <a:rPr lang="en-US" dirty="0"/>
              <a:t>If its existing traffic, then the flow which we have fetched will be cached and traffic will be sent via that flow</a:t>
            </a:r>
          </a:p>
          <a:p>
            <a:r>
              <a:rPr lang="en-US" dirty="0"/>
              <a:t>If not, then new flow will be created, and sequence number will start from 0.</a:t>
            </a:r>
          </a:p>
          <a:p>
            <a:r>
              <a:rPr lang="en-US" dirty="0"/>
              <a:t>New IP header will be appended in Multiplexer or alternatively if DPDK is present then DPDK will be programmed for this flow to do the same.</a:t>
            </a:r>
          </a:p>
          <a:p>
            <a:r>
              <a:rPr lang="en-US" dirty="0"/>
              <a:t>Once packet is multiplexed it will be sent to packet drainer which will find the grouped up tun interface and send the packet out.</a:t>
            </a:r>
          </a:p>
          <a:p>
            <a:r>
              <a:rPr lang="en-US" dirty="0"/>
              <a:t>On receiving end once the packet is received it will reach packet analyzer which with the help of flow finder will find the appropriate flow and </a:t>
            </a:r>
            <a:r>
              <a:rPr lang="en-US" dirty="0" err="1"/>
              <a:t>demux</a:t>
            </a:r>
            <a:r>
              <a:rPr lang="en-US" dirty="0"/>
              <a:t> the packet</a:t>
            </a:r>
          </a:p>
          <a:p>
            <a:r>
              <a:rPr lang="en-US" dirty="0"/>
              <a:t>Once it is done it will be forwarded to the receiver.</a:t>
            </a:r>
          </a:p>
        </p:txBody>
      </p:sp>
    </p:spTree>
    <p:extLst>
      <p:ext uri="{BB962C8B-B14F-4D97-AF65-F5344CB8AC3E}">
        <p14:creationId xmlns:p14="http://schemas.microsoft.com/office/powerpoint/2010/main" val="3165411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E795E-9CCE-5324-DD14-EC4FA969B8E3}"/>
              </a:ext>
            </a:extLst>
          </p:cNvPr>
          <p:cNvSpPr>
            <a:spLocks noGrp="1"/>
          </p:cNvSpPr>
          <p:nvPr>
            <p:ph type="title"/>
          </p:nvPr>
        </p:nvSpPr>
        <p:spPr/>
        <p:txBody>
          <a:bodyPr/>
          <a:lstStyle/>
          <a:p>
            <a:r>
              <a:rPr lang="en-US" dirty="0"/>
              <a:t>Key learnings</a:t>
            </a:r>
          </a:p>
        </p:txBody>
      </p:sp>
      <p:sp>
        <p:nvSpPr>
          <p:cNvPr id="3" name="Content Placeholder 2">
            <a:extLst>
              <a:ext uri="{FF2B5EF4-FFF2-40B4-BE49-F238E27FC236}">
                <a16:creationId xmlns:a16="http://schemas.microsoft.com/office/drawing/2014/main" id="{7A2D7891-DB77-AC0D-859A-1F765BBEFB14}"/>
              </a:ext>
            </a:extLst>
          </p:cNvPr>
          <p:cNvSpPr>
            <a:spLocks noGrp="1"/>
          </p:cNvSpPr>
          <p:nvPr>
            <p:ph idx="1"/>
          </p:nvPr>
        </p:nvSpPr>
        <p:spPr>
          <a:xfrm>
            <a:off x="677334" y="1421297"/>
            <a:ext cx="8596668" cy="4620066"/>
          </a:xfrm>
        </p:spPr>
        <p:txBody>
          <a:bodyPr>
            <a:normAutofit/>
          </a:bodyPr>
          <a:lstStyle/>
          <a:p>
            <a:r>
              <a:rPr lang="en-US" dirty="0" err="1"/>
              <a:t>Visualing</a:t>
            </a:r>
            <a:r>
              <a:rPr lang="en-US" dirty="0"/>
              <a:t> all components in utility tree and marking architectural impact gives us a rough estimate of how much work load a specific module is going to take</a:t>
            </a:r>
          </a:p>
          <a:p>
            <a:r>
              <a:rPr lang="en-US" dirty="0"/>
              <a:t>Separating requirements to functional and nonfunctional requirement gave an exact idea where performance drop will be there and how it can be managed.</a:t>
            </a:r>
          </a:p>
          <a:p>
            <a:r>
              <a:rPr lang="en-US" dirty="0"/>
              <a:t>Since this system is supposed to be modular, component connection diagram and module decomposition diagram gave me few more extra ideas how I can improve this portable system.</a:t>
            </a:r>
          </a:p>
          <a:p>
            <a:r>
              <a:rPr lang="en-US" dirty="0"/>
              <a:t>Deployment diagram can be used to explain customer what exactly is going to happen in the system rather than having more technical terms.</a:t>
            </a:r>
          </a:p>
          <a:p>
            <a:r>
              <a:rPr lang="en-US" dirty="0"/>
              <a:t>Till this point of time, I have not though about different modules that has been present in this system and why they have designed it this way. Once I saw it has individual modules lots of angles like in perspective of design, security, performance, scalability I can understand why the system has been designed in this way.</a:t>
            </a:r>
          </a:p>
          <a:p>
            <a:endParaRPr lang="en-US" dirty="0"/>
          </a:p>
        </p:txBody>
      </p:sp>
    </p:spTree>
    <p:extLst>
      <p:ext uri="{BB962C8B-B14F-4D97-AF65-F5344CB8AC3E}">
        <p14:creationId xmlns:p14="http://schemas.microsoft.com/office/powerpoint/2010/main" val="163155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A2886-BE92-8CC4-CAE0-A53B7886EA4E}"/>
              </a:ext>
            </a:extLst>
          </p:cNvPr>
          <p:cNvSpPr>
            <a:spLocks noGrp="1"/>
          </p:cNvSpPr>
          <p:nvPr>
            <p:ph type="title"/>
          </p:nvPr>
        </p:nvSpPr>
        <p:spPr/>
        <p:txBody>
          <a:bodyPr/>
          <a:lstStyle/>
          <a:p>
            <a:r>
              <a:rPr lang="en-US" dirty="0"/>
              <a:t>Purpose of the system</a:t>
            </a:r>
          </a:p>
        </p:txBody>
      </p:sp>
      <p:sp>
        <p:nvSpPr>
          <p:cNvPr id="3" name="Content Placeholder 2">
            <a:extLst>
              <a:ext uri="{FF2B5EF4-FFF2-40B4-BE49-F238E27FC236}">
                <a16:creationId xmlns:a16="http://schemas.microsoft.com/office/drawing/2014/main" id="{419615EB-5601-6470-7210-8CB0746023F0}"/>
              </a:ext>
            </a:extLst>
          </p:cNvPr>
          <p:cNvSpPr>
            <a:spLocks noGrp="1"/>
          </p:cNvSpPr>
          <p:nvPr>
            <p:ph idx="1"/>
          </p:nvPr>
        </p:nvSpPr>
        <p:spPr/>
        <p:txBody>
          <a:bodyPr/>
          <a:lstStyle/>
          <a:p>
            <a:r>
              <a:rPr lang="en-US" dirty="0"/>
              <a:t>In a network device(router in this case) there may be ‘n’ number of interfaces. There might be cases in which the user wants to send 1 GBPS traffic but since the interface max is 100 MBPS he might be limited to that levels. This propriety system can converge multiple interfaces to a single interface so that user can use all the interfaces of a router to send traffic through efficiently based on available bandwidth.</a:t>
            </a:r>
          </a:p>
        </p:txBody>
      </p:sp>
    </p:spTree>
    <p:extLst>
      <p:ext uri="{BB962C8B-B14F-4D97-AF65-F5344CB8AC3E}">
        <p14:creationId xmlns:p14="http://schemas.microsoft.com/office/powerpoint/2010/main" val="278728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BC074-9B9A-D076-E991-AF2CF66DC06E}"/>
              </a:ext>
            </a:extLst>
          </p:cNvPr>
          <p:cNvSpPr>
            <a:spLocks noGrp="1"/>
          </p:cNvSpPr>
          <p:nvPr>
            <p:ph type="title"/>
          </p:nvPr>
        </p:nvSpPr>
        <p:spPr/>
        <p:txBody>
          <a:bodyPr/>
          <a:lstStyle/>
          <a:p>
            <a:r>
              <a:rPr lang="en-US" dirty="0"/>
              <a:t>Functional requirements</a:t>
            </a:r>
          </a:p>
        </p:txBody>
      </p:sp>
      <p:sp>
        <p:nvSpPr>
          <p:cNvPr id="3" name="Content Placeholder 2">
            <a:extLst>
              <a:ext uri="{FF2B5EF4-FFF2-40B4-BE49-F238E27FC236}">
                <a16:creationId xmlns:a16="http://schemas.microsoft.com/office/drawing/2014/main" id="{EE7C1BD8-40B0-C5F6-92EE-1F074FB86758}"/>
              </a:ext>
            </a:extLst>
          </p:cNvPr>
          <p:cNvSpPr>
            <a:spLocks noGrp="1"/>
          </p:cNvSpPr>
          <p:nvPr>
            <p:ph idx="1"/>
          </p:nvPr>
        </p:nvSpPr>
        <p:spPr/>
        <p:txBody>
          <a:bodyPr/>
          <a:lstStyle/>
          <a:p>
            <a:r>
              <a:rPr lang="en-US" dirty="0"/>
              <a:t>UI must be available to configure which all interfaces can be clubbed together to form a multiplexed interface and view the same.</a:t>
            </a:r>
          </a:p>
          <a:p>
            <a:r>
              <a:rPr lang="en-US" dirty="0"/>
              <a:t>CLI interface must be available to configure which all interfaces can be clubbed together to form a multiplexed interface and view the same.</a:t>
            </a:r>
          </a:p>
          <a:p>
            <a:r>
              <a:rPr lang="en-US" dirty="0"/>
              <a:t>Once interfaces is multiplexed there must be a return value of new effective bandwidth post multiplexing.</a:t>
            </a:r>
          </a:p>
          <a:p>
            <a:r>
              <a:rPr lang="en-US" dirty="0"/>
              <a:t>All changes must be coded in C and provided as library with open API interfaces to automate testing for developers and testers.</a:t>
            </a:r>
          </a:p>
          <a:p>
            <a:r>
              <a:rPr lang="en-US" dirty="0"/>
              <a:t>For clubbing and un-clubbing there must be notification to intimate user/customer that this action can result in existing traffic reset.</a:t>
            </a:r>
          </a:p>
        </p:txBody>
      </p:sp>
    </p:spTree>
    <p:extLst>
      <p:ext uri="{BB962C8B-B14F-4D97-AF65-F5344CB8AC3E}">
        <p14:creationId xmlns:p14="http://schemas.microsoft.com/office/powerpoint/2010/main" val="1926551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48B7-4B9C-5796-5E17-6899CEFBFFA5}"/>
              </a:ext>
            </a:extLst>
          </p:cNvPr>
          <p:cNvSpPr>
            <a:spLocks noGrp="1"/>
          </p:cNvSpPr>
          <p:nvPr>
            <p:ph type="title"/>
          </p:nvPr>
        </p:nvSpPr>
        <p:spPr/>
        <p:txBody>
          <a:bodyPr/>
          <a:lstStyle/>
          <a:p>
            <a:r>
              <a:rPr lang="en-US" dirty="0"/>
              <a:t>Non-Functional requirements</a:t>
            </a:r>
          </a:p>
        </p:txBody>
      </p:sp>
      <p:sp>
        <p:nvSpPr>
          <p:cNvPr id="3" name="Content Placeholder 2">
            <a:extLst>
              <a:ext uri="{FF2B5EF4-FFF2-40B4-BE49-F238E27FC236}">
                <a16:creationId xmlns:a16="http://schemas.microsoft.com/office/drawing/2014/main" id="{2B0B9035-3C14-9AD8-5A70-D572F56B5420}"/>
              </a:ext>
            </a:extLst>
          </p:cNvPr>
          <p:cNvSpPr>
            <a:spLocks noGrp="1"/>
          </p:cNvSpPr>
          <p:nvPr>
            <p:ph idx="1"/>
          </p:nvPr>
        </p:nvSpPr>
        <p:spPr/>
        <p:txBody>
          <a:bodyPr/>
          <a:lstStyle/>
          <a:p>
            <a:r>
              <a:rPr lang="en-US" dirty="0"/>
              <a:t>Performance – Multiplexing puts load on CPU and the CPU usage caused by multiplexing must not exceed more than 20%</a:t>
            </a:r>
          </a:p>
          <a:p>
            <a:r>
              <a:rPr lang="en-US" dirty="0"/>
              <a:t>Availability -  Multiplexing / demultiplexing must have a max turnaround time of 0.01 micro-second per MBPS</a:t>
            </a:r>
          </a:p>
          <a:p>
            <a:r>
              <a:rPr lang="en-US" dirty="0"/>
              <a:t>Portability – This library must be portable towards variety of </a:t>
            </a:r>
            <a:r>
              <a:rPr lang="en-US" dirty="0" err="1"/>
              <a:t>linux</a:t>
            </a:r>
            <a:r>
              <a:rPr lang="en-US" dirty="0"/>
              <a:t> OS and cloud interfaces</a:t>
            </a:r>
          </a:p>
          <a:p>
            <a:r>
              <a:rPr lang="en-US" dirty="0"/>
              <a:t>Interoperability -  Between all available and upcoming devices demultiplexing feature must work.</a:t>
            </a:r>
          </a:p>
        </p:txBody>
      </p:sp>
    </p:spTree>
    <p:extLst>
      <p:ext uri="{BB962C8B-B14F-4D97-AF65-F5344CB8AC3E}">
        <p14:creationId xmlns:p14="http://schemas.microsoft.com/office/powerpoint/2010/main" val="69906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47617-C9C3-6B3E-95C1-E30CD8FCC312}"/>
              </a:ext>
            </a:extLst>
          </p:cNvPr>
          <p:cNvSpPr>
            <a:spLocks noGrp="1"/>
          </p:cNvSpPr>
          <p:nvPr>
            <p:ph type="title"/>
          </p:nvPr>
        </p:nvSpPr>
        <p:spPr/>
        <p:txBody>
          <a:bodyPr/>
          <a:lstStyle/>
          <a:p>
            <a:r>
              <a:rPr lang="en-US" dirty="0"/>
              <a:t>Utility Tree</a:t>
            </a:r>
          </a:p>
        </p:txBody>
      </p:sp>
      <p:graphicFrame>
        <p:nvGraphicFramePr>
          <p:cNvPr id="4" name="Table 4">
            <a:extLst>
              <a:ext uri="{FF2B5EF4-FFF2-40B4-BE49-F238E27FC236}">
                <a16:creationId xmlns:a16="http://schemas.microsoft.com/office/drawing/2014/main" id="{D635D8EB-E22A-13C0-D573-48E490D99C1C}"/>
              </a:ext>
            </a:extLst>
          </p:cNvPr>
          <p:cNvGraphicFramePr>
            <a:graphicFrameLocks noGrp="1"/>
          </p:cNvGraphicFramePr>
          <p:nvPr>
            <p:ph idx="1"/>
            <p:extLst>
              <p:ext uri="{D42A27DB-BD31-4B8C-83A1-F6EECF244321}">
                <p14:modId xmlns:p14="http://schemas.microsoft.com/office/powerpoint/2010/main" val="3900351319"/>
              </p:ext>
            </p:extLst>
          </p:nvPr>
        </p:nvGraphicFramePr>
        <p:xfrm>
          <a:off x="677862" y="1461052"/>
          <a:ext cx="11368365" cy="4702205"/>
        </p:xfrm>
        <a:graphic>
          <a:graphicData uri="http://schemas.openxmlformats.org/drawingml/2006/table">
            <a:tbl>
              <a:tblPr firstRow="1" bandRow="1">
                <a:tableStyleId>{5C22544A-7EE6-4342-B048-85BDC9FD1C3A}</a:tableStyleId>
              </a:tblPr>
              <a:tblGrid>
                <a:gridCol w="1548503">
                  <a:extLst>
                    <a:ext uri="{9D8B030D-6E8A-4147-A177-3AD203B41FA5}">
                      <a16:colId xmlns:a16="http://schemas.microsoft.com/office/drawing/2014/main" val="2521663683"/>
                    </a:ext>
                  </a:extLst>
                </a:gridCol>
                <a:gridCol w="1401418">
                  <a:extLst>
                    <a:ext uri="{9D8B030D-6E8A-4147-A177-3AD203B41FA5}">
                      <a16:colId xmlns:a16="http://schemas.microsoft.com/office/drawing/2014/main" val="3256391077"/>
                    </a:ext>
                  </a:extLst>
                </a:gridCol>
                <a:gridCol w="3871098">
                  <a:extLst>
                    <a:ext uri="{9D8B030D-6E8A-4147-A177-3AD203B41FA5}">
                      <a16:colId xmlns:a16="http://schemas.microsoft.com/office/drawing/2014/main" val="2049948856"/>
                    </a:ext>
                  </a:extLst>
                </a:gridCol>
                <a:gridCol w="2273673">
                  <a:extLst>
                    <a:ext uri="{9D8B030D-6E8A-4147-A177-3AD203B41FA5}">
                      <a16:colId xmlns:a16="http://schemas.microsoft.com/office/drawing/2014/main" val="3399283601"/>
                    </a:ext>
                  </a:extLst>
                </a:gridCol>
                <a:gridCol w="2273673">
                  <a:extLst>
                    <a:ext uri="{9D8B030D-6E8A-4147-A177-3AD203B41FA5}">
                      <a16:colId xmlns:a16="http://schemas.microsoft.com/office/drawing/2014/main" val="2212726259"/>
                    </a:ext>
                  </a:extLst>
                </a:gridCol>
              </a:tblGrid>
              <a:tr h="519817">
                <a:tc>
                  <a:txBody>
                    <a:bodyPr/>
                    <a:lstStyle/>
                    <a:p>
                      <a:r>
                        <a:rPr lang="en-US" dirty="0"/>
                        <a:t>Quality attribute</a:t>
                      </a:r>
                    </a:p>
                  </a:txBody>
                  <a:tcPr/>
                </a:tc>
                <a:tc>
                  <a:txBody>
                    <a:bodyPr/>
                    <a:lstStyle/>
                    <a:p>
                      <a:r>
                        <a:rPr lang="en-US" dirty="0"/>
                        <a:t>Attribute refinement</a:t>
                      </a:r>
                    </a:p>
                  </a:txBody>
                  <a:tcPr/>
                </a:tc>
                <a:tc>
                  <a:txBody>
                    <a:bodyPr/>
                    <a:lstStyle/>
                    <a:p>
                      <a:r>
                        <a:rPr lang="en-US" dirty="0"/>
                        <a:t>Scenario</a:t>
                      </a:r>
                    </a:p>
                  </a:txBody>
                  <a:tcPr/>
                </a:tc>
                <a:tc>
                  <a:txBody>
                    <a:bodyPr/>
                    <a:lstStyle/>
                    <a:p>
                      <a:r>
                        <a:rPr lang="en-US" dirty="0"/>
                        <a:t>Business value</a:t>
                      </a:r>
                    </a:p>
                  </a:txBody>
                  <a:tcPr/>
                </a:tc>
                <a:tc>
                  <a:txBody>
                    <a:bodyPr/>
                    <a:lstStyle/>
                    <a:p>
                      <a:r>
                        <a:rPr lang="en-US" dirty="0"/>
                        <a:t>Architecture impact</a:t>
                      </a:r>
                    </a:p>
                  </a:txBody>
                  <a:tcPr/>
                </a:tc>
                <a:extLst>
                  <a:ext uri="{0D108BD9-81ED-4DB2-BD59-A6C34878D82A}">
                    <a16:rowId xmlns:a16="http://schemas.microsoft.com/office/drawing/2014/main" val="3156651413"/>
                  </a:ext>
                </a:extLst>
              </a:tr>
              <a:tr h="519817">
                <a:tc>
                  <a:txBody>
                    <a:bodyPr/>
                    <a:lstStyle/>
                    <a:p>
                      <a:r>
                        <a:rPr lang="en-US" sz="1400" dirty="0"/>
                        <a:t>Performance</a:t>
                      </a:r>
                    </a:p>
                  </a:txBody>
                  <a:tcPr/>
                </a:tc>
                <a:tc>
                  <a:txBody>
                    <a:bodyPr/>
                    <a:lstStyle/>
                    <a:p>
                      <a:r>
                        <a:rPr lang="en-US" sz="1400" dirty="0"/>
                        <a:t>Scalability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Multiplexing puts load on CPU and the CPU usage caused by multiplexing must not exceed more than 20%</a:t>
                      </a:r>
                    </a:p>
                  </a:txBody>
                  <a:tcPr/>
                </a:tc>
                <a:tc>
                  <a:txBody>
                    <a:bodyPr/>
                    <a:lstStyle/>
                    <a:p>
                      <a:r>
                        <a:rPr lang="en-US" sz="1400" dirty="0"/>
                        <a:t>High</a:t>
                      </a:r>
                    </a:p>
                  </a:txBody>
                  <a:tcPr/>
                </a:tc>
                <a:tc>
                  <a:txBody>
                    <a:bodyPr/>
                    <a:lstStyle/>
                    <a:p>
                      <a:r>
                        <a:rPr lang="en-US" sz="1400" dirty="0"/>
                        <a:t>High</a:t>
                      </a:r>
                    </a:p>
                  </a:txBody>
                  <a:tcPr/>
                </a:tc>
                <a:extLst>
                  <a:ext uri="{0D108BD9-81ED-4DB2-BD59-A6C34878D82A}">
                    <a16:rowId xmlns:a16="http://schemas.microsoft.com/office/drawing/2014/main" val="315624631"/>
                  </a:ext>
                </a:extLst>
              </a:tr>
              <a:tr h="519817">
                <a:tc>
                  <a:txBody>
                    <a:bodyPr/>
                    <a:lstStyle/>
                    <a:p>
                      <a:r>
                        <a:rPr lang="en-US" sz="1400" dirty="0"/>
                        <a:t>Performance</a:t>
                      </a:r>
                    </a:p>
                  </a:txBody>
                  <a:tcPr/>
                </a:tc>
                <a:tc>
                  <a:txBody>
                    <a:bodyPr/>
                    <a:lstStyle/>
                    <a:p>
                      <a:r>
                        <a:rPr lang="en-US" sz="1400" dirty="0"/>
                        <a:t>Response time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Multiplexing / demultiplexing must have a max turnaround time of 0.01 micro-second per MBPS</a:t>
                      </a:r>
                    </a:p>
                  </a:txBody>
                  <a:tcPr/>
                </a:tc>
                <a:tc>
                  <a:txBody>
                    <a:bodyPr/>
                    <a:lstStyle/>
                    <a:p>
                      <a:r>
                        <a:rPr lang="en-US" sz="1400" dirty="0"/>
                        <a:t>High</a:t>
                      </a:r>
                    </a:p>
                  </a:txBody>
                  <a:tcPr/>
                </a:tc>
                <a:tc>
                  <a:txBody>
                    <a:bodyPr/>
                    <a:lstStyle/>
                    <a:p>
                      <a:r>
                        <a:rPr lang="en-US" sz="1400" dirty="0"/>
                        <a:t>High</a:t>
                      </a:r>
                    </a:p>
                  </a:txBody>
                  <a:tcPr/>
                </a:tc>
                <a:extLst>
                  <a:ext uri="{0D108BD9-81ED-4DB2-BD59-A6C34878D82A}">
                    <a16:rowId xmlns:a16="http://schemas.microsoft.com/office/drawing/2014/main" val="3742801686"/>
                  </a:ext>
                </a:extLst>
              </a:tr>
              <a:tr h="519817">
                <a:tc>
                  <a:txBody>
                    <a:bodyPr/>
                    <a:lstStyle/>
                    <a:p>
                      <a:r>
                        <a:rPr lang="en-US" sz="1400" dirty="0"/>
                        <a:t>Portability</a:t>
                      </a:r>
                    </a:p>
                  </a:txBody>
                  <a:tcPr/>
                </a:tc>
                <a:tc>
                  <a:txBody>
                    <a:bodyPr/>
                    <a:lstStyle/>
                    <a:p>
                      <a:r>
                        <a:rPr lang="en-US" sz="1400" dirty="0"/>
                        <a:t>Platform support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This library must be portable towards variety of </a:t>
                      </a:r>
                      <a:r>
                        <a:rPr lang="en-US" sz="1400" dirty="0" err="1"/>
                        <a:t>linux</a:t>
                      </a:r>
                      <a:r>
                        <a:rPr lang="en-US" sz="1400" dirty="0"/>
                        <a:t> OS and cloud interfaces</a:t>
                      </a:r>
                    </a:p>
                  </a:txBody>
                  <a:tcPr/>
                </a:tc>
                <a:tc>
                  <a:txBody>
                    <a:bodyPr/>
                    <a:lstStyle/>
                    <a:p>
                      <a:r>
                        <a:rPr lang="en-US" sz="1400" dirty="0"/>
                        <a:t>Medium</a:t>
                      </a:r>
                    </a:p>
                  </a:txBody>
                  <a:tcPr/>
                </a:tc>
                <a:tc>
                  <a:txBody>
                    <a:bodyPr/>
                    <a:lstStyle/>
                    <a:p>
                      <a:r>
                        <a:rPr lang="en-US" sz="1400" dirty="0"/>
                        <a:t>High</a:t>
                      </a:r>
                    </a:p>
                  </a:txBody>
                  <a:tcPr/>
                </a:tc>
                <a:extLst>
                  <a:ext uri="{0D108BD9-81ED-4DB2-BD59-A6C34878D82A}">
                    <a16:rowId xmlns:a16="http://schemas.microsoft.com/office/drawing/2014/main" val="112391731"/>
                  </a:ext>
                </a:extLst>
              </a:tr>
              <a:tr h="519817">
                <a:tc>
                  <a:txBody>
                    <a:bodyPr/>
                    <a:lstStyle/>
                    <a:p>
                      <a:r>
                        <a:rPr lang="en-US" sz="1400" dirty="0"/>
                        <a:t>Interoperability</a:t>
                      </a:r>
                    </a:p>
                  </a:txBody>
                  <a:tcPr/>
                </a:tc>
                <a:tc>
                  <a:txBody>
                    <a:bodyPr/>
                    <a:lstStyle/>
                    <a:p>
                      <a:r>
                        <a:rPr lang="en-US" sz="1400" dirty="0"/>
                        <a:t>Unified user experience</a:t>
                      </a:r>
                    </a:p>
                  </a:txBody>
                  <a:tcPr/>
                </a:tc>
                <a:tc>
                  <a:txBody>
                    <a:bodyPr/>
                    <a:lstStyle/>
                    <a:p>
                      <a:r>
                        <a:rPr lang="en-US" sz="1400" dirty="0"/>
                        <a:t>Between all available and upcoming devices demultiplexing feature must work</a:t>
                      </a:r>
                    </a:p>
                  </a:txBody>
                  <a:tcPr/>
                </a:tc>
                <a:tc>
                  <a:txBody>
                    <a:bodyPr/>
                    <a:lstStyle/>
                    <a:p>
                      <a:r>
                        <a:rPr lang="en-US" sz="1400" dirty="0"/>
                        <a:t>Medium</a:t>
                      </a:r>
                    </a:p>
                  </a:txBody>
                  <a:tcPr/>
                </a:tc>
                <a:tc>
                  <a:txBody>
                    <a:bodyPr/>
                    <a:lstStyle/>
                    <a:p>
                      <a:r>
                        <a:rPr lang="en-US" sz="1400" dirty="0"/>
                        <a:t>High</a:t>
                      </a:r>
                    </a:p>
                  </a:txBody>
                  <a:tcPr/>
                </a:tc>
                <a:extLst>
                  <a:ext uri="{0D108BD9-81ED-4DB2-BD59-A6C34878D82A}">
                    <a16:rowId xmlns:a16="http://schemas.microsoft.com/office/drawing/2014/main" val="4156009282"/>
                  </a:ext>
                </a:extLst>
              </a:tr>
              <a:tr h="519817">
                <a:tc>
                  <a:txBody>
                    <a:bodyPr/>
                    <a:lstStyle/>
                    <a:p>
                      <a:r>
                        <a:rPr lang="en-US" sz="1400" dirty="0"/>
                        <a:t>Usability</a:t>
                      </a:r>
                    </a:p>
                  </a:txBody>
                  <a:tcPr/>
                </a:tc>
                <a:tc>
                  <a:txBody>
                    <a:bodyPr/>
                    <a:lstStyle/>
                    <a:p>
                      <a:r>
                        <a:rPr lang="en-US" sz="1400" dirty="0" err="1"/>
                        <a:t>Correctiveness</a:t>
                      </a:r>
                      <a:endParaRPr lang="en-US" sz="1400" dirty="0"/>
                    </a:p>
                  </a:txBody>
                  <a:tcPr/>
                </a:tc>
                <a:tc>
                  <a:txBody>
                    <a:bodyPr/>
                    <a:lstStyle/>
                    <a:p>
                      <a:r>
                        <a:rPr lang="en-US" sz="1400" dirty="0"/>
                        <a:t>Traffic multiplexing must not jumble the packet order</a:t>
                      </a:r>
                    </a:p>
                  </a:txBody>
                  <a:tcPr/>
                </a:tc>
                <a:tc>
                  <a:txBody>
                    <a:bodyPr/>
                    <a:lstStyle/>
                    <a:p>
                      <a:r>
                        <a:rPr lang="en-US" sz="1400" dirty="0"/>
                        <a:t>High</a:t>
                      </a:r>
                    </a:p>
                  </a:txBody>
                  <a:tcPr/>
                </a:tc>
                <a:tc>
                  <a:txBody>
                    <a:bodyPr/>
                    <a:lstStyle/>
                    <a:p>
                      <a:r>
                        <a:rPr lang="en-US" sz="1400" dirty="0"/>
                        <a:t>Medium</a:t>
                      </a:r>
                    </a:p>
                  </a:txBody>
                  <a:tcPr/>
                </a:tc>
                <a:extLst>
                  <a:ext uri="{0D108BD9-81ED-4DB2-BD59-A6C34878D82A}">
                    <a16:rowId xmlns:a16="http://schemas.microsoft.com/office/drawing/2014/main" val="3893552698"/>
                  </a:ext>
                </a:extLst>
              </a:tr>
              <a:tr h="519817">
                <a:tc>
                  <a:txBody>
                    <a:bodyPr/>
                    <a:lstStyle/>
                    <a:p>
                      <a:r>
                        <a:rPr lang="en-US" sz="1400" dirty="0"/>
                        <a:t>Usability</a:t>
                      </a:r>
                    </a:p>
                  </a:txBody>
                  <a:tcPr/>
                </a:tc>
                <a:tc>
                  <a:txBody>
                    <a:bodyPr/>
                    <a:lstStyle/>
                    <a:p>
                      <a:r>
                        <a:rPr lang="en-US" sz="1400" dirty="0"/>
                        <a:t>Notification</a:t>
                      </a:r>
                    </a:p>
                  </a:txBody>
                  <a:tcPr/>
                </a:tc>
                <a:tc>
                  <a:txBody>
                    <a:bodyPr/>
                    <a:lstStyle/>
                    <a:p>
                      <a:r>
                        <a:rPr lang="en-US" sz="1400" dirty="0"/>
                        <a:t>Combined bandwidth must be displayed once configured reducing the tolerance value</a:t>
                      </a:r>
                    </a:p>
                  </a:txBody>
                  <a:tcPr/>
                </a:tc>
                <a:tc>
                  <a:txBody>
                    <a:bodyPr/>
                    <a:lstStyle/>
                    <a:p>
                      <a:r>
                        <a:rPr lang="en-US" sz="1400" dirty="0"/>
                        <a:t>Low</a:t>
                      </a:r>
                    </a:p>
                  </a:txBody>
                  <a:tcPr/>
                </a:tc>
                <a:tc>
                  <a:txBody>
                    <a:bodyPr/>
                    <a:lstStyle/>
                    <a:p>
                      <a:r>
                        <a:rPr lang="en-US" sz="1400" dirty="0"/>
                        <a:t>Low</a:t>
                      </a:r>
                    </a:p>
                  </a:txBody>
                  <a:tcPr/>
                </a:tc>
                <a:extLst>
                  <a:ext uri="{0D108BD9-81ED-4DB2-BD59-A6C34878D82A}">
                    <a16:rowId xmlns:a16="http://schemas.microsoft.com/office/drawing/2014/main" val="4213221784"/>
                  </a:ext>
                </a:extLst>
              </a:tr>
              <a:tr h="519817">
                <a:tc>
                  <a:txBody>
                    <a:bodyPr/>
                    <a:lstStyle/>
                    <a:p>
                      <a:r>
                        <a:rPr lang="en-US" sz="1400" dirty="0"/>
                        <a:t>Security</a:t>
                      </a:r>
                    </a:p>
                  </a:txBody>
                  <a:tcPr/>
                </a:tc>
                <a:tc>
                  <a:txBody>
                    <a:bodyPr/>
                    <a:lstStyle/>
                    <a:p>
                      <a:r>
                        <a:rPr lang="en-US" sz="1400" dirty="0"/>
                        <a:t>Correctness</a:t>
                      </a:r>
                    </a:p>
                  </a:txBody>
                  <a:tcPr/>
                </a:tc>
                <a:tc>
                  <a:txBody>
                    <a:bodyPr/>
                    <a:lstStyle/>
                    <a:p>
                      <a:r>
                        <a:rPr lang="en-US" sz="1400" dirty="0"/>
                        <a:t>Traffic destined for different end device must not be wrongly delivered</a:t>
                      </a:r>
                    </a:p>
                  </a:txBody>
                  <a:tcPr/>
                </a:tc>
                <a:tc>
                  <a:txBody>
                    <a:bodyPr/>
                    <a:lstStyle/>
                    <a:p>
                      <a:r>
                        <a:rPr lang="en-US" sz="1400" dirty="0"/>
                        <a:t>High</a:t>
                      </a:r>
                    </a:p>
                  </a:txBody>
                  <a:tcPr/>
                </a:tc>
                <a:tc>
                  <a:txBody>
                    <a:bodyPr/>
                    <a:lstStyle/>
                    <a:p>
                      <a:r>
                        <a:rPr lang="en-US" sz="1400" dirty="0"/>
                        <a:t>High</a:t>
                      </a:r>
                    </a:p>
                  </a:txBody>
                  <a:tcPr/>
                </a:tc>
                <a:extLst>
                  <a:ext uri="{0D108BD9-81ED-4DB2-BD59-A6C34878D82A}">
                    <a16:rowId xmlns:a16="http://schemas.microsoft.com/office/drawing/2014/main" val="764457865"/>
                  </a:ext>
                </a:extLst>
              </a:tr>
            </a:tbl>
          </a:graphicData>
        </a:graphic>
      </p:graphicFrame>
    </p:spTree>
    <p:extLst>
      <p:ext uri="{BB962C8B-B14F-4D97-AF65-F5344CB8AC3E}">
        <p14:creationId xmlns:p14="http://schemas.microsoft.com/office/powerpoint/2010/main" val="140715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38E8-EC5F-842E-FF6A-2240765B10BD}"/>
              </a:ext>
            </a:extLst>
          </p:cNvPr>
          <p:cNvSpPr>
            <a:spLocks noGrp="1"/>
          </p:cNvSpPr>
          <p:nvPr>
            <p:ph type="title"/>
          </p:nvPr>
        </p:nvSpPr>
        <p:spPr/>
        <p:txBody>
          <a:bodyPr/>
          <a:lstStyle/>
          <a:p>
            <a:r>
              <a:rPr lang="en-US" dirty="0"/>
              <a:t>Tactics to Achieve top 5 ASR`s</a:t>
            </a:r>
          </a:p>
        </p:txBody>
      </p:sp>
      <p:graphicFrame>
        <p:nvGraphicFramePr>
          <p:cNvPr id="5" name="Table 5">
            <a:extLst>
              <a:ext uri="{FF2B5EF4-FFF2-40B4-BE49-F238E27FC236}">
                <a16:creationId xmlns:a16="http://schemas.microsoft.com/office/drawing/2014/main" id="{CE74438A-9469-ECDC-55C2-B35165462165}"/>
              </a:ext>
            </a:extLst>
          </p:cNvPr>
          <p:cNvGraphicFramePr>
            <a:graphicFrameLocks noGrp="1"/>
          </p:cNvGraphicFramePr>
          <p:nvPr>
            <p:ph idx="1"/>
            <p:extLst>
              <p:ext uri="{D42A27DB-BD31-4B8C-83A1-F6EECF244321}">
                <p14:modId xmlns:p14="http://schemas.microsoft.com/office/powerpoint/2010/main" val="277388"/>
              </p:ext>
            </p:extLst>
          </p:nvPr>
        </p:nvGraphicFramePr>
        <p:xfrm>
          <a:off x="677334" y="1504606"/>
          <a:ext cx="10662684" cy="4942840"/>
        </p:xfrm>
        <a:graphic>
          <a:graphicData uri="http://schemas.openxmlformats.org/drawingml/2006/table">
            <a:tbl>
              <a:tblPr firstRow="1" bandRow="1">
                <a:tableStyleId>{5C22544A-7EE6-4342-B048-85BDC9FD1C3A}</a:tableStyleId>
              </a:tblPr>
              <a:tblGrid>
                <a:gridCol w="2672755">
                  <a:extLst>
                    <a:ext uri="{9D8B030D-6E8A-4147-A177-3AD203B41FA5}">
                      <a16:colId xmlns:a16="http://schemas.microsoft.com/office/drawing/2014/main" val="2561730124"/>
                    </a:ext>
                  </a:extLst>
                </a:gridCol>
                <a:gridCol w="3398052">
                  <a:extLst>
                    <a:ext uri="{9D8B030D-6E8A-4147-A177-3AD203B41FA5}">
                      <a16:colId xmlns:a16="http://schemas.microsoft.com/office/drawing/2014/main" val="1972598842"/>
                    </a:ext>
                  </a:extLst>
                </a:gridCol>
                <a:gridCol w="4591877">
                  <a:extLst>
                    <a:ext uri="{9D8B030D-6E8A-4147-A177-3AD203B41FA5}">
                      <a16:colId xmlns:a16="http://schemas.microsoft.com/office/drawing/2014/main" val="392678874"/>
                    </a:ext>
                  </a:extLst>
                </a:gridCol>
              </a:tblGrid>
              <a:tr h="370840">
                <a:tc>
                  <a:txBody>
                    <a:bodyPr/>
                    <a:lstStyle/>
                    <a:p>
                      <a:r>
                        <a:rPr lang="en-US" dirty="0"/>
                        <a:t>Quality attribute</a:t>
                      </a:r>
                    </a:p>
                  </a:txBody>
                  <a:tcPr/>
                </a:tc>
                <a:tc>
                  <a:txBody>
                    <a:bodyPr/>
                    <a:lstStyle/>
                    <a:p>
                      <a:r>
                        <a:rPr lang="en-US" dirty="0"/>
                        <a:t>Scenario (ASR)</a:t>
                      </a:r>
                    </a:p>
                  </a:txBody>
                  <a:tcPr/>
                </a:tc>
                <a:tc>
                  <a:txBody>
                    <a:bodyPr/>
                    <a:lstStyle/>
                    <a:p>
                      <a:r>
                        <a:rPr lang="en-US" dirty="0"/>
                        <a:t>Tactics</a:t>
                      </a:r>
                    </a:p>
                  </a:txBody>
                  <a:tcPr/>
                </a:tc>
                <a:extLst>
                  <a:ext uri="{0D108BD9-81ED-4DB2-BD59-A6C34878D82A}">
                    <a16:rowId xmlns:a16="http://schemas.microsoft.com/office/drawing/2014/main" val="3313153380"/>
                  </a:ext>
                </a:extLst>
              </a:tr>
              <a:tr h="370840">
                <a:tc rowSpan="2">
                  <a:txBody>
                    <a:bodyPr/>
                    <a:lstStyle/>
                    <a:p>
                      <a:pPr algn="ctr"/>
                      <a:r>
                        <a:rPr lang="en-US" dirty="0"/>
                        <a:t>Performance</a:t>
                      </a:r>
                    </a:p>
                  </a:txBody>
                  <a:tcPr anchor="ct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Multiplexing puts load on CPU and the CPU usage caused by multiplexing must not exceed more than 20%</a:t>
                      </a:r>
                    </a:p>
                  </a:txBody>
                  <a:tcPr/>
                </a:tc>
                <a:tc>
                  <a:txBody>
                    <a:bodyPr/>
                    <a:lstStyle/>
                    <a:p>
                      <a:pPr marL="285750" indent="-285750">
                        <a:buFont typeface="Arial" panose="020B0604020202020204" pitchFamily="34" charset="0"/>
                        <a:buChar char="•"/>
                      </a:pPr>
                      <a:r>
                        <a:rPr lang="en-US" dirty="0"/>
                        <a:t>Once first flow is initiated, we can cache the flow details to page table so that CPU cycle is not used to refer how the original packet needs to be packed.</a:t>
                      </a:r>
                    </a:p>
                    <a:p>
                      <a:pPr marL="285750" indent="-285750">
                        <a:buFont typeface="Arial" panose="020B0604020202020204" pitchFamily="34" charset="0"/>
                        <a:buChar char="•"/>
                      </a:pPr>
                      <a:r>
                        <a:rPr lang="en-US" dirty="0"/>
                        <a:t>In cases where we have a DPDK engine we can advice the same to do the same for which </a:t>
                      </a:r>
                      <a:r>
                        <a:rPr lang="en-US" dirty="0" err="1"/>
                        <a:t>dpdk</a:t>
                      </a:r>
                      <a:r>
                        <a:rPr lang="en-US" dirty="0"/>
                        <a:t> programming module needs to be written.</a:t>
                      </a:r>
                    </a:p>
                  </a:txBody>
                  <a:tcPr/>
                </a:tc>
                <a:extLst>
                  <a:ext uri="{0D108BD9-81ED-4DB2-BD59-A6C34878D82A}">
                    <a16:rowId xmlns:a16="http://schemas.microsoft.com/office/drawing/2014/main" val="2218831664"/>
                  </a:ext>
                </a:extLst>
              </a:tr>
              <a:tr h="370840">
                <a:tc vMerge="1">
                  <a:txBody>
                    <a:bodyPr/>
                    <a:lstStyle/>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Multiplexing / demultiplexing must have a max turnaround time of 0.01 micro-second per MBPS</a:t>
                      </a:r>
                    </a:p>
                  </a:txBody>
                  <a:tcPr/>
                </a:tc>
                <a:tc>
                  <a:txBody>
                    <a:bodyPr/>
                    <a:lstStyle/>
                    <a:p>
                      <a:pPr marL="285750" indent="-285750">
                        <a:buFont typeface="Arial" panose="020B0604020202020204" pitchFamily="34" charset="0"/>
                        <a:buChar char="•"/>
                      </a:pPr>
                      <a:r>
                        <a:rPr lang="en-US" dirty="0"/>
                        <a:t>For protocols which involve sending multiple small packets don’t multiplex and send it directly over original interface.</a:t>
                      </a:r>
                    </a:p>
                    <a:p>
                      <a:pPr marL="285750" indent="-285750">
                        <a:buFont typeface="Arial" panose="020B0604020202020204" pitchFamily="34" charset="0"/>
                        <a:buChar char="•"/>
                      </a:pPr>
                      <a:r>
                        <a:rPr lang="en-US" dirty="0"/>
                        <a:t>Once a flow drain point is selected stick to the same unless and until the existing interface goes down</a:t>
                      </a:r>
                    </a:p>
                    <a:p>
                      <a:pPr marL="285750" indent="-285750">
                        <a:buFont typeface="Arial" panose="020B0604020202020204" pitchFamily="34" charset="0"/>
                        <a:buChar char="•"/>
                      </a:pPr>
                      <a:endParaRPr lang="en-US" dirty="0"/>
                    </a:p>
                  </a:txBody>
                  <a:tcPr/>
                </a:tc>
                <a:extLst>
                  <a:ext uri="{0D108BD9-81ED-4DB2-BD59-A6C34878D82A}">
                    <a16:rowId xmlns:a16="http://schemas.microsoft.com/office/drawing/2014/main" val="665884070"/>
                  </a:ext>
                </a:extLst>
              </a:tr>
            </a:tbl>
          </a:graphicData>
        </a:graphic>
      </p:graphicFrame>
    </p:spTree>
    <p:extLst>
      <p:ext uri="{BB962C8B-B14F-4D97-AF65-F5344CB8AC3E}">
        <p14:creationId xmlns:p14="http://schemas.microsoft.com/office/powerpoint/2010/main" val="1690116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D047-52D2-C66D-76B1-84C277C1B0CC}"/>
              </a:ext>
            </a:extLst>
          </p:cNvPr>
          <p:cNvSpPr>
            <a:spLocks noGrp="1"/>
          </p:cNvSpPr>
          <p:nvPr>
            <p:ph type="title"/>
          </p:nvPr>
        </p:nvSpPr>
        <p:spPr/>
        <p:txBody>
          <a:bodyPr/>
          <a:lstStyle/>
          <a:p>
            <a:r>
              <a:rPr lang="en-US" dirty="0"/>
              <a:t>Tactics to Achieve top 5 ASR`s (CONT.)</a:t>
            </a:r>
          </a:p>
        </p:txBody>
      </p:sp>
      <p:graphicFrame>
        <p:nvGraphicFramePr>
          <p:cNvPr id="4" name="Table 4">
            <a:extLst>
              <a:ext uri="{FF2B5EF4-FFF2-40B4-BE49-F238E27FC236}">
                <a16:creationId xmlns:a16="http://schemas.microsoft.com/office/drawing/2014/main" id="{1324B9DE-0231-37C5-78B9-6034D0A4650B}"/>
              </a:ext>
            </a:extLst>
          </p:cNvPr>
          <p:cNvGraphicFramePr>
            <a:graphicFrameLocks noGrp="1"/>
          </p:cNvGraphicFramePr>
          <p:nvPr>
            <p:ph idx="1"/>
            <p:extLst>
              <p:ext uri="{D42A27DB-BD31-4B8C-83A1-F6EECF244321}">
                <p14:modId xmlns:p14="http://schemas.microsoft.com/office/powerpoint/2010/main" val="4145143654"/>
              </p:ext>
            </p:extLst>
          </p:nvPr>
        </p:nvGraphicFramePr>
        <p:xfrm>
          <a:off x="677334" y="1930400"/>
          <a:ext cx="10424675" cy="4668520"/>
        </p:xfrm>
        <a:graphic>
          <a:graphicData uri="http://schemas.openxmlformats.org/drawingml/2006/table">
            <a:tbl>
              <a:tblPr firstRow="1" bandRow="1">
                <a:tableStyleId>{5C22544A-7EE6-4342-B048-85BDC9FD1C3A}</a:tableStyleId>
              </a:tblPr>
              <a:tblGrid>
                <a:gridCol w="2468458">
                  <a:extLst>
                    <a:ext uri="{9D8B030D-6E8A-4147-A177-3AD203B41FA5}">
                      <a16:colId xmlns:a16="http://schemas.microsoft.com/office/drawing/2014/main" val="2814358500"/>
                    </a:ext>
                  </a:extLst>
                </a:gridCol>
                <a:gridCol w="3573060">
                  <a:extLst>
                    <a:ext uri="{9D8B030D-6E8A-4147-A177-3AD203B41FA5}">
                      <a16:colId xmlns:a16="http://schemas.microsoft.com/office/drawing/2014/main" val="2982655081"/>
                    </a:ext>
                  </a:extLst>
                </a:gridCol>
                <a:gridCol w="4383157">
                  <a:extLst>
                    <a:ext uri="{9D8B030D-6E8A-4147-A177-3AD203B41FA5}">
                      <a16:colId xmlns:a16="http://schemas.microsoft.com/office/drawing/2014/main" val="645543460"/>
                    </a:ext>
                  </a:extLst>
                </a:gridCol>
              </a:tblGrid>
              <a:tr h="370840">
                <a:tc>
                  <a:txBody>
                    <a:bodyPr/>
                    <a:lstStyle/>
                    <a:p>
                      <a:r>
                        <a:rPr lang="en-US" dirty="0"/>
                        <a:t>Quality attribute</a:t>
                      </a:r>
                    </a:p>
                  </a:txBody>
                  <a:tcPr/>
                </a:tc>
                <a:tc>
                  <a:txBody>
                    <a:bodyPr/>
                    <a:lstStyle/>
                    <a:p>
                      <a:r>
                        <a:rPr lang="en-US" dirty="0"/>
                        <a:t>Scenario (ASR)</a:t>
                      </a:r>
                    </a:p>
                  </a:txBody>
                  <a:tcPr/>
                </a:tc>
                <a:tc>
                  <a:txBody>
                    <a:bodyPr/>
                    <a:lstStyle/>
                    <a:p>
                      <a:r>
                        <a:rPr lang="en-US" dirty="0"/>
                        <a:t>Tactics</a:t>
                      </a:r>
                    </a:p>
                  </a:txBody>
                  <a:tcPr/>
                </a:tc>
                <a:extLst>
                  <a:ext uri="{0D108BD9-81ED-4DB2-BD59-A6C34878D82A}">
                    <a16:rowId xmlns:a16="http://schemas.microsoft.com/office/drawing/2014/main" val="1154943174"/>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Usability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Traffic multiplexing must not jumble the packet order</a:t>
                      </a:r>
                    </a:p>
                  </a:txBody>
                  <a:tcPr/>
                </a:tc>
                <a:tc>
                  <a:txBody>
                    <a:bodyPr/>
                    <a:lstStyle/>
                    <a:p>
                      <a:pPr marL="285750" indent="-285750">
                        <a:buFont typeface="Arial" panose="020B0604020202020204" pitchFamily="34" charset="0"/>
                        <a:buChar char="•"/>
                      </a:pPr>
                      <a:r>
                        <a:rPr lang="en-US" dirty="0"/>
                        <a:t>All traffic must be treated as flows</a:t>
                      </a:r>
                    </a:p>
                    <a:p>
                      <a:pPr marL="285750" indent="-285750">
                        <a:buFont typeface="Arial" panose="020B0604020202020204" pitchFamily="34" charset="0"/>
                        <a:buChar char="•"/>
                      </a:pPr>
                      <a:r>
                        <a:rPr lang="en-US" dirty="0"/>
                        <a:t>An outer IP header needs to be used to hold the flow information and all the packets that is being sent must hold this details</a:t>
                      </a:r>
                    </a:p>
                    <a:p>
                      <a:pPr marL="285750" indent="-285750">
                        <a:buFont typeface="Arial" panose="020B0604020202020204" pitchFamily="34" charset="0"/>
                        <a:buChar char="•"/>
                      </a:pPr>
                      <a:r>
                        <a:rPr lang="en-US" dirty="0"/>
                        <a:t>The outer IP header must include sequence number which can be used on the draining end to order the packet</a:t>
                      </a:r>
                    </a:p>
                  </a:txBody>
                  <a:tcPr/>
                </a:tc>
                <a:extLst>
                  <a:ext uri="{0D108BD9-81ED-4DB2-BD59-A6C34878D82A}">
                    <a16:rowId xmlns:a16="http://schemas.microsoft.com/office/drawing/2014/main" val="22661834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Security</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Traffic destined for different end device must not be wrongly delivered</a:t>
                      </a:r>
                    </a:p>
                  </a:txBody>
                  <a:tcPr/>
                </a:tc>
                <a:tc>
                  <a:txBody>
                    <a:bodyPr/>
                    <a:lstStyle/>
                    <a:p>
                      <a:pPr marL="285750" indent="-285750">
                        <a:buFont typeface="Arial" panose="020B0604020202020204" pitchFamily="34" charset="0"/>
                        <a:buChar char="•"/>
                      </a:pPr>
                      <a:r>
                        <a:rPr lang="en-US" dirty="0"/>
                        <a:t>The outer IP header must be in fixed IP header size without options, since the packet is not encrypted with specific header size end IP can be found and flow information must be selected based on that.</a:t>
                      </a:r>
                    </a:p>
                  </a:txBody>
                  <a:tcPr/>
                </a:tc>
                <a:extLst>
                  <a:ext uri="{0D108BD9-81ED-4DB2-BD59-A6C34878D82A}">
                    <a16:rowId xmlns:a16="http://schemas.microsoft.com/office/drawing/2014/main" val="4061205411"/>
                  </a:ext>
                </a:extLst>
              </a:tr>
            </a:tbl>
          </a:graphicData>
        </a:graphic>
      </p:graphicFrame>
    </p:spTree>
    <p:extLst>
      <p:ext uri="{BB962C8B-B14F-4D97-AF65-F5344CB8AC3E}">
        <p14:creationId xmlns:p14="http://schemas.microsoft.com/office/powerpoint/2010/main" val="381244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456-5A5B-18E4-7FD8-16397BE4DCF2}"/>
              </a:ext>
            </a:extLst>
          </p:cNvPr>
          <p:cNvSpPr>
            <a:spLocks noGrp="1"/>
          </p:cNvSpPr>
          <p:nvPr>
            <p:ph type="title"/>
          </p:nvPr>
        </p:nvSpPr>
        <p:spPr/>
        <p:txBody>
          <a:bodyPr/>
          <a:lstStyle/>
          <a:p>
            <a:r>
              <a:rPr lang="en-US" dirty="0"/>
              <a:t>Tactics to Achieve top 5 ASR`s (CONT.)</a:t>
            </a:r>
          </a:p>
        </p:txBody>
      </p:sp>
      <p:graphicFrame>
        <p:nvGraphicFramePr>
          <p:cNvPr id="4" name="Table 4">
            <a:extLst>
              <a:ext uri="{FF2B5EF4-FFF2-40B4-BE49-F238E27FC236}">
                <a16:creationId xmlns:a16="http://schemas.microsoft.com/office/drawing/2014/main" id="{8B76F0BA-1CC6-7875-B73B-DD16CD28FDF2}"/>
              </a:ext>
            </a:extLst>
          </p:cNvPr>
          <p:cNvGraphicFramePr>
            <a:graphicFrameLocks noGrp="1"/>
          </p:cNvGraphicFramePr>
          <p:nvPr>
            <p:ph idx="1"/>
            <p:extLst>
              <p:ext uri="{D42A27DB-BD31-4B8C-83A1-F6EECF244321}">
                <p14:modId xmlns:p14="http://schemas.microsoft.com/office/powerpoint/2010/main" val="3822418834"/>
              </p:ext>
            </p:extLst>
          </p:nvPr>
        </p:nvGraphicFramePr>
        <p:xfrm>
          <a:off x="677863" y="2160588"/>
          <a:ext cx="10533476" cy="4119880"/>
        </p:xfrm>
        <a:graphic>
          <a:graphicData uri="http://schemas.openxmlformats.org/drawingml/2006/table">
            <a:tbl>
              <a:tblPr firstRow="1" bandRow="1">
                <a:tableStyleId>{5C22544A-7EE6-4342-B048-85BDC9FD1C3A}</a:tableStyleId>
              </a:tblPr>
              <a:tblGrid>
                <a:gridCol w="2506400">
                  <a:extLst>
                    <a:ext uri="{9D8B030D-6E8A-4147-A177-3AD203B41FA5}">
                      <a16:colId xmlns:a16="http://schemas.microsoft.com/office/drawing/2014/main" val="3440071456"/>
                    </a:ext>
                  </a:extLst>
                </a:gridCol>
                <a:gridCol w="3256294">
                  <a:extLst>
                    <a:ext uri="{9D8B030D-6E8A-4147-A177-3AD203B41FA5}">
                      <a16:colId xmlns:a16="http://schemas.microsoft.com/office/drawing/2014/main" val="3647989836"/>
                    </a:ext>
                  </a:extLst>
                </a:gridCol>
                <a:gridCol w="4770782">
                  <a:extLst>
                    <a:ext uri="{9D8B030D-6E8A-4147-A177-3AD203B41FA5}">
                      <a16:colId xmlns:a16="http://schemas.microsoft.com/office/drawing/2014/main" val="724514805"/>
                    </a:ext>
                  </a:extLst>
                </a:gridCol>
              </a:tblGrid>
              <a:tr h="370840">
                <a:tc>
                  <a:txBody>
                    <a:bodyPr/>
                    <a:lstStyle/>
                    <a:p>
                      <a:r>
                        <a:rPr lang="en-US" dirty="0"/>
                        <a:t>Quality attribute</a:t>
                      </a:r>
                    </a:p>
                  </a:txBody>
                  <a:tcPr/>
                </a:tc>
                <a:tc>
                  <a:txBody>
                    <a:bodyPr/>
                    <a:lstStyle/>
                    <a:p>
                      <a:r>
                        <a:rPr lang="en-US" dirty="0"/>
                        <a:t>Scenario (ASR)</a:t>
                      </a:r>
                    </a:p>
                  </a:txBody>
                  <a:tcPr/>
                </a:tc>
                <a:tc>
                  <a:txBody>
                    <a:bodyPr/>
                    <a:lstStyle/>
                    <a:p>
                      <a:r>
                        <a:rPr lang="en-US" dirty="0"/>
                        <a:t>Tactics</a:t>
                      </a:r>
                    </a:p>
                  </a:txBody>
                  <a:tcPr/>
                </a:tc>
                <a:extLst>
                  <a:ext uri="{0D108BD9-81ED-4DB2-BD59-A6C34878D82A}">
                    <a16:rowId xmlns:a16="http://schemas.microsoft.com/office/drawing/2014/main" val="2347358829"/>
                  </a:ext>
                </a:extLst>
              </a:tr>
              <a:tr h="370840">
                <a:tc>
                  <a:txBody>
                    <a:bodyPr/>
                    <a:lstStyle/>
                    <a:p>
                      <a:r>
                        <a:rPr lang="en-US" sz="1800" dirty="0"/>
                        <a:t>Interoperability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Between all available and upcoming devices demultiplexing feature must work</a:t>
                      </a:r>
                    </a:p>
                  </a:txBody>
                  <a:tcPr/>
                </a:tc>
                <a:tc>
                  <a:txBody>
                    <a:bodyPr/>
                    <a:lstStyle/>
                    <a:p>
                      <a:r>
                        <a:rPr lang="en-US" dirty="0"/>
                        <a:t>Since deployment of this will be done in all the old and new router models, we must ensure that library is not dependent on any underlying HAL (hardware layer). This can be achieved by coding an abstraction layer to control the same. The abstraction code will hold which bits to set for mode type.</a:t>
                      </a:r>
                    </a:p>
                  </a:txBody>
                  <a:tcPr/>
                </a:tc>
                <a:extLst>
                  <a:ext uri="{0D108BD9-81ED-4DB2-BD59-A6C34878D82A}">
                    <a16:rowId xmlns:a16="http://schemas.microsoft.com/office/drawing/2014/main" val="1736596601"/>
                  </a:ext>
                </a:extLst>
              </a:tr>
              <a:tr h="370840">
                <a:tc>
                  <a:txBody>
                    <a:bodyPr/>
                    <a:lstStyle/>
                    <a:p>
                      <a:r>
                        <a:rPr lang="en-US" sz="1800" dirty="0"/>
                        <a:t>Portability</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This library must be portable towards variety of </a:t>
                      </a:r>
                      <a:r>
                        <a:rPr lang="en-US" sz="1800" dirty="0" err="1"/>
                        <a:t>linux</a:t>
                      </a:r>
                      <a:r>
                        <a:rPr lang="en-US" sz="1800" dirty="0"/>
                        <a:t> OS and cloud interfaces</a:t>
                      </a:r>
                    </a:p>
                  </a:txBody>
                  <a:tcPr/>
                </a:tc>
                <a:tc>
                  <a:txBody>
                    <a:bodyPr/>
                    <a:lstStyle/>
                    <a:p>
                      <a:r>
                        <a:rPr lang="en-US" dirty="0"/>
                        <a:t>Individual abstraction layer which is not part of the library must be coded to ensure that when we move between variations of </a:t>
                      </a:r>
                      <a:r>
                        <a:rPr lang="en-US" dirty="0" err="1"/>
                        <a:t>linux</a:t>
                      </a:r>
                      <a:r>
                        <a:rPr lang="en-US" dirty="0"/>
                        <a:t> its wont cause issue. The abstraction layer will hold system specific calls for that specific </a:t>
                      </a:r>
                      <a:r>
                        <a:rPr lang="en-US" dirty="0" err="1"/>
                        <a:t>linux</a:t>
                      </a:r>
                      <a:r>
                        <a:rPr lang="en-US" dirty="0"/>
                        <a:t> / cloud </a:t>
                      </a:r>
                      <a:r>
                        <a:rPr lang="en-US" dirty="0" err="1"/>
                        <a:t>os</a:t>
                      </a:r>
                      <a:r>
                        <a:rPr lang="en-US" dirty="0"/>
                        <a:t> system.</a:t>
                      </a:r>
                    </a:p>
                  </a:txBody>
                  <a:tcPr/>
                </a:tc>
                <a:extLst>
                  <a:ext uri="{0D108BD9-81ED-4DB2-BD59-A6C34878D82A}">
                    <a16:rowId xmlns:a16="http://schemas.microsoft.com/office/drawing/2014/main" val="2134644644"/>
                  </a:ext>
                </a:extLst>
              </a:tr>
            </a:tbl>
          </a:graphicData>
        </a:graphic>
      </p:graphicFrame>
    </p:spTree>
    <p:extLst>
      <p:ext uri="{BB962C8B-B14F-4D97-AF65-F5344CB8AC3E}">
        <p14:creationId xmlns:p14="http://schemas.microsoft.com/office/powerpoint/2010/main" val="61972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9425-5404-CC8A-724E-12D82F974758}"/>
              </a:ext>
            </a:extLst>
          </p:cNvPr>
          <p:cNvSpPr>
            <a:spLocks noGrp="1"/>
          </p:cNvSpPr>
          <p:nvPr>
            <p:ph type="title"/>
          </p:nvPr>
        </p:nvSpPr>
        <p:spPr/>
        <p:txBody>
          <a:bodyPr/>
          <a:lstStyle/>
          <a:p>
            <a:r>
              <a:rPr lang="en-US" dirty="0"/>
              <a:t>Context diagram</a:t>
            </a:r>
          </a:p>
        </p:txBody>
      </p:sp>
      <p:pic>
        <p:nvPicPr>
          <p:cNvPr id="5" name="Content Placeholder 4" descr="Diagram&#10;&#10;Description automatically generated">
            <a:extLst>
              <a:ext uri="{FF2B5EF4-FFF2-40B4-BE49-F238E27FC236}">
                <a16:creationId xmlns:a16="http://schemas.microsoft.com/office/drawing/2014/main" id="{2D28320F-06B0-5DA5-7927-7B75A05081F3}"/>
              </a:ext>
            </a:extLst>
          </p:cNvPr>
          <p:cNvPicPr>
            <a:picLocks noGrp="1" noChangeAspect="1"/>
          </p:cNvPicPr>
          <p:nvPr>
            <p:ph idx="1"/>
          </p:nvPr>
        </p:nvPicPr>
        <p:blipFill>
          <a:blip r:embed="rId2"/>
          <a:stretch>
            <a:fillRect/>
          </a:stretch>
        </p:blipFill>
        <p:spPr>
          <a:xfrm>
            <a:off x="2329162" y="1818861"/>
            <a:ext cx="6173422" cy="3995530"/>
          </a:xfrm>
        </p:spPr>
      </p:pic>
    </p:spTree>
    <p:extLst>
      <p:ext uri="{BB962C8B-B14F-4D97-AF65-F5344CB8AC3E}">
        <p14:creationId xmlns:p14="http://schemas.microsoft.com/office/powerpoint/2010/main" val="27425129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208</TotalTime>
  <Words>1306</Words>
  <Application>Microsoft Office PowerPoint</Application>
  <PresentationFormat>Widescreen</PresentationFormat>
  <Paragraphs>117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Software Architecture</vt:lpstr>
      <vt:lpstr>Purpose of the system</vt:lpstr>
      <vt:lpstr>Functional requirements</vt:lpstr>
      <vt:lpstr>Non-Functional requirements</vt:lpstr>
      <vt:lpstr>Utility Tree</vt:lpstr>
      <vt:lpstr>Tactics to Achieve top 5 ASR`s</vt:lpstr>
      <vt:lpstr>Tactics to Achieve top 5 ASR`s (CONT.)</vt:lpstr>
      <vt:lpstr>Tactics to Achieve top 5 ASR`s (CONT.)</vt:lpstr>
      <vt:lpstr>Context diagram</vt:lpstr>
      <vt:lpstr>Module decomposition</vt:lpstr>
      <vt:lpstr>Component connection Diagram</vt:lpstr>
      <vt:lpstr>Deployment diagram</vt:lpstr>
      <vt:lpstr>How does Multiplexer work</vt:lpstr>
      <vt:lpstr>How does Multiplexer work (contd.)</vt:lpstr>
      <vt:lpstr>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Sakthi Kumar Chandrabose</dc:creator>
  <cp:lastModifiedBy>BHARADWAJ Manam</cp:lastModifiedBy>
  <cp:revision>2</cp:revision>
  <dcterms:created xsi:type="dcterms:W3CDTF">2022-09-10T14:32:30Z</dcterms:created>
  <dcterms:modified xsi:type="dcterms:W3CDTF">2022-10-27T18:22:59Z</dcterms:modified>
</cp:coreProperties>
</file>