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1" r:id="rId1"/>
  </p:sldMasterIdLst>
  <p:sldIdLst>
    <p:sldId id="256" r:id="rId2"/>
    <p:sldId id="257" r:id="rId3"/>
    <p:sldId id="258" r:id="rId4"/>
    <p:sldId id="278" r:id="rId5"/>
    <p:sldId id="259" r:id="rId6"/>
    <p:sldId id="273" r:id="rId7"/>
    <p:sldId id="279" r:id="rId8"/>
    <p:sldId id="274" r:id="rId9"/>
    <p:sldId id="275" r:id="rId10"/>
    <p:sldId id="276" r:id="rId11"/>
    <p:sldId id="281" r:id="rId12"/>
    <p:sldId id="282" r:id="rId13"/>
    <p:sldId id="283" r:id="rId14"/>
    <p:sldId id="284" r:id="rId15"/>
    <p:sldId id="277" r:id="rId16"/>
    <p:sldId id="271" r:id="rId17"/>
  </p:sldIdLst>
  <p:sldSz cx="6858000" cy="5143500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81" autoAdjust="0"/>
  </p:normalViewPr>
  <p:slideViewPr>
    <p:cSldViewPr>
      <p:cViewPr varScale="1">
        <p:scale>
          <a:sx n="110" d="100"/>
          <a:sy n="110" d="100"/>
        </p:scale>
        <p:origin x="1378" y="67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74635-1772-431D-93DF-234B349D4E89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7CC84F7-6788-4BCB-A9D8-042F47D61643}">
      <dgm:prSet phldrT="[Text]"/>
      <dgm:spPr/>
      <dgm:t>
        <a:bodyPr/>
        <a:lstStyle/>
        <a:p>
          <a:r>
            <a:rPr lang="en-US" dirty="0"/>
            <a:t>Presentation Layer</a:t>
          </a:r>
          <a:endParaRPr lang="en-IN" dirty="0"/>
        </a:p>
      </dgm:t>
    </dgm:pt>
    <dgm:pt modelId="{31FBA1E0-87F4-4D69-8704-EEC6B1FCDFDF}" type="parTrans" cxnId="{DCC3750A-A827-441C-804C-49FA12CBC19E}">
      <dgm:prSet/>
      <dgm:spPr/>
      <dgm:t>
        <a:bodyPr/>
        <a:lstStyle/>
        <a:p>
          <a:endParaRPr lang="en-IN"/>
        </a:p>
      </dgm:t>
    </dgm:pt>
    <dgm:pt modelId="{57A21D6A-EC02-4C49-980D-4AB9AEA5FC36}" type="sibTrans" cxnId="{DCC3750A-A827-441C-804C-49FA12CBC19E}">
      <dgm:prSet/>
      <dgm:spPr/>
      <dgm:t>
        <a:bodyPr/>
        <a:lstStyle/>
        <a:p>
          <a:endParaRPr lang="en-IN"/>
        </a:p>
      </dgm:t>
    </dgm:pt>
    <dgm:pt modelId="{ADF3BEAA-672B-4200-B4B7-47D21B619F15}">
      <dgm:prSet phldrT="[Text]"/>
      <dgm:spPr/>
      <dgm:t>
        <a:bodyPr/>
        <a:lstStyle/>
        <a:p>
          <a:pPr algn="l"/>
          <a:r>
            <a:rPr lang="en-US" b="1" u="sng" dirty="0"/>
            <a:t>Mobile/Web Application</a:t>
          </a:r>
        </a:p>
        <a:p>
          <a:pPr algn="l"/>
          <a:endParaRPr lang="en-US" b="0" u="none" dirty="0"/>
        </a:p>
        <a:p>
          <a:pPr algn="l"/>
          <a:r>
            <a:rPr lang="en-US" b="0" u="none" dirty="0"/>
            <a:t>Allows customers to select and place the order and send info to the business layer</a:t>
          </a:r>
          <a:endParaRPr lang="en-IN" b="0" u="none" dirty="0"/>
        </a:p>
      </dgm:t>
    </dgm:pt>
    <dgm:pt modelId="{3DA5BB9F-A20E-4A51-97EF-C75DAD0EDC79}" type="parTrans" cxnId="{0F92F019-F9F5-45CC-84BC-ACB2D4713ABF}">
      <dgm:prSet/>
      <dgm:spPr/>
      <dgm:t>
        <a:bodyPr/>
        <a:lstStyle/>
        <a:p>
          <a:endParaRPr lang="en-IN"/>
        </a:p>
      </dgm:t>
    </dgm:pt>
    <dgm:pt modelId="{592844B4-4B9F-4B11-A9AD-C3E7C203ED4D}" type="sibTrans" cxnId="{0F92F019-F9F5-45CC-84BC-ACB2D4713ABF}">
      <dgm:prSet/>
      <dgm:spPr/>
      <dgm:t>
        <a:bodyPr/>
        <a:lstStyle/>
        <a:p>
          <a:endParaRPr lang="en-IN"/>
        </a:p>
      </dgm:t>
    </dgm:pt>
    <dgm:pt modelId="{29DCE44A-1DFB-480E-8C84-831775D0A2DC}">
      <dgm:prSet phldrT="[Text]"/>
      <dgm:spPr/>
      <dgm:t>
        <a:bodyPr/>
        <a:lstStyle/>
        <a:p>
          <a:r>
            <a:rPr lang="en-US" dirty="0"/>
            <a:t>Business Layer</a:t>
          </a:r>
          <a:endParaRPr lang="en-IN" dirty="0"/>
        </a:p>
      </dgm:t>
    </dgm:pt>
    <dgm:pt modelId="{1B4173DF-5BE7-472D-8496-32F1E6159F77}" type="parTrans" cxnId="{47198C6A-7F86-4F1F-9A40-E83AFED2C995}">
      <dgm:prSet/>
      <dgm:spPr/>
      <dgm:t>
        <a:bodyPr/>
        <a:lstStyle/>
        <a:p>
          <a:endParaRPr lang="en-IN"/>
        </a:p>
      </dgm:t>
    </dgm:pt>
    <dgm:pt modelId="{A9690E28-79D3-4EEC-B0AF-BA215195CD24}" type="sibTrans" cxnId="{47198C6A-7F86-4F1F-9A40-E83AFED2C995}">
      <dgm:prSet/>
      <dgm:spPr/>
      <dgm:t>
        <a:bodyPr/>
        <a:lstStyle/>
        <a:p>
          <a:endParaRPr lang="en-IN"/>
        </a:p>
      </dgm:t>
    </dgm:pt>
    <dgm:pt modelId="{79A889D1-9FA3-4CC1-BE5C-739AA972CAF2}">
      <dgm:prSet phldrT="[Text]"/>
      <dgm:spPr/>
      <dgm:t>
        <a:bodyPr/>
        <a:lstStyle/>
        <a:p>
          <a:pPr algn="l"/>
          <a:r>
            <a:rPr lang="en-US" b="1" u="sng" dirty="0"/>
            <a:t>Authentication Service, Order handler, Payment handler</a:t>
          </a:r>
        </a:p>
        <a:p>
          <a:pPr algn="l"/>
          <a:endParaRPr lang="en-US" b="1" u="sng" dirty="0"/>
        </a:p>
        <a:p>
          <a:pPr algn="l"/>
          <a:r>
            <a:rPr lang="en-US" b="0" u="none" dirty="0"/>
            <a:t>Authorize customers and process payment with allocated delivery agent</a:t>
          </a:r>
          <a:endParaRPr lang="en-IN" b="0" u="none" dirty="0"/>
        </a:p>
      </dgm:t>
    </dgm:pt>
    <dgm:pt modelId="{4192A865-A098-4E1B-A0D5-E663BC513FC0}" type="parTrans" cxnId="{F50BE27D-E0E2-4BCE-B020-D0B670304C71}">
      <dgm:prSet/>
      <dgm:spPr/>
      <dgm:t>
        <a:bodyPr/>
        <a:lstStyle/>
        <a:p>
          <a:endParaRPr lang="en-IN"/>
        </a:p>
      </dgm:t>
    </dgm:pt>
    <dgm:pt modelId="{BB3143F3-63AC-4158-85D1-F0126C02676F}" type="sibTrans" cxnId="{F50BE27D-E0E2-4BCE-B020-D0B670304C71}">
      <dgm:prSet/>
      <dgm:spPr/>
      <dgm:t>
        <a:bodyPr/>
        <a:lstStyle/>
        <a:p>
          <a:endParaRPr lang="en-IN"/>
        </a:p>
      </dgm:t>
    </dgm:pt>
    <dgm:pt modelId="{8114B737-67AB-4068-B13D-3AC761FF6E11}">
      <dgm:prSet phldrT="[Text]"/>
      <dgm:spPr/>
      <dgm:t>
        <a:bodyPr/>
        <a:lstStyle/>
        <a:p>
          <a:r>
            <a:rPr lang="en-US" dirty="0"/>
            <a:t>Data layer</a:t>
          </a:r>
          <a:endParaRPr lang="en-IN" dirty="0"/>
        </a:p>
      </dgm:t>
    </dgm:pt>
    <dgm:pt modelId="{F2EEA6D9-F502-4D4E-A0D0-389347EB6E84}" type="parTrans" cxnId="{F21D6FD2-4208-48BA-B891-E1F6B074469D}">
      <dgm:prSet/>
      <dgm:spPr/>
      <dgm:t>
        <a:bodyPr/>
        <a:lstStyle/>
        <a:p>
          <a:endParaRPr lang="en-IN"/>
        </a:p>
      </dgm:t>
    </dgm:pt>
    <dgm:pt modelId="{CA49A493-B543-403B-9D11-68EF3A3B2ABD}" type="sibTrans" cxnId="{F21D6FD2-4208-48BA-B891-E1F6B074469D}">
      <dgm:prSet/>
      <dgm:spPr/>
      <dgm:t>
        <a:bodyPr/>
        <a:lstStyle/>
        <a:p>
          <a:endParaRPr lang="en-IN"/>
        </a:p>
      </dgm:t>
    </dgm:pt>
    <dgm:pt modelId="{1156DD16-B6AF-4D9F-9663-EED74445F6CD}">
      <dgm:prSet phldrT="[Text]"/>
      <dgm:spPr/>
      <dgm:t>
        <a:bodyPr/>
        <a:lstStyle/>
        <a:p>
          <a:pPr algn="ctr"/>
          <a:r>
            <a:rPr lang="en-US" b="1" u="sng" dirty="0"/>
            <a:t>Database</a:t>
          </a:r>
        </a:p>
        <a:p>
          <a:pPr algn="l"/>
          <a:endParaRPr lang="en-US" b="1" u="sng" dirty="0"/>
        </a:p>
        <a:p>
          <a:pPr algn="l"/>
          <a:r>
            <a:rPr lang="en-US" b="0" u="none" dirty="0"/>
            <a:t>Stores all the orders information such as customers data, delivery agents details, restaurant details, Menu of each restaurant</a:t>
          </a:r>
          <a:endParaRPr lang="en-IN" b="0" u="none" dirty="0"/>
        </a:p>
      </dgm:t>
    </dgm:pt>
    <dgm:pt modelId="{E7A8E8D1-171F-4579-94CE-7D1F9E284A8E}" type="parTrans" cxnId="{04EAD3DD-FADC-4021-971B-1FB272B9395A}">
      <dgm:prSet/>
      <dgm:spPr/>
      <dgm:t>
        <a:bodyPr/>
        <a:lstStyle/>
        <a:p>
          <a:endParaRPr lang="en-IN"/>
        </a:p>
      </dgm:t>
    </dgm:pt>
    <dgm:pt modelId="{6853810E-6376-463F-848C-686FF38A1DA8}" type="sibTrans" cxnId="{04EAD3DD-FADC-4021-971B-1FB272B9395A}">
      <dgm:prSet/>
      <dgm:spPr/>
      <dgm:t>
        <a:bodyPr/>
        <a:lstStyle/>
        <a:p>
          <a:endParaRPr lang="en-IN"/>
        </a:p>
      </dgm:t>
    </dgm:pt>
    <dgm:pt modelId="{78CE7FDE-E58A-4890-81BF-11C819A2F9E9}" type="pres">
      <dgm:prSet presAssocID="{4F574635-1772-431D-93DF-234B349D4E89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AA1D3F5-CE5D-4F44-BF36-6B6E24B6C348}" type="pres">
      <dgm:prSet presAssocID="{8114B737-67AB-4068-B13D-3AC761FF6E11}" presName="ChildAccent3" presStyleCnt="0"/>
      <dgm:spPr/>
    </dgm:pt>
    <dgm:pt modelId="{D469D4D9-858F-4E07-9F2C-99C0F3098F84}" type="pres">
      <dgm:prSet presAssocID="{8114B737-67AB-4068-B13D-3AC761FF6E11}" presName="ChildAccent" presStyleLbl="alignImgPlace1" presStyleIdx="0" presStyleCnt="3"/>
      <dgm:spPr/>
    </dgm:pt>
    <dgm:pt modelId="{388C9FD8-4D3B-4A27-B061-5FB169B851EA}" type="pres">
      <dgm:prSet presAssocID="{8114B737-67AB-4068-B13D-3AC761FF6E11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6007D9-1136-4E9A-9118-501EF827F5B1}" type="pres">
      <dgm:prSet presAssocID="{8114B737-67AB-4068-B13D-3AC761FF6E11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A4C1745F-D62F-4A5F-A571-AC5F600145FC}" type="pres">
      <dgm:prSet presAssocID="{29DCE44A-1DFB-480E-8C84-831775D0A2DC}" presName="ChildAccent2" presStyleCnt="0"/>
      <dgm:spPr/>
    </dgm:pt>
    <dgm:pt modelId="{6D9545D1-1D3D-427F-B6C2-FE2D9B02692F}" type="pres">
      <dgm:prSet presAssocID="{29DCE44A-1DFB-480E-8C84-831775D0A2DC}" presName="ChildAccent" presStyleLbl="alignImgPlace1" presStyleIdx="1" presStyleCnt="3"/>
      <dgm:spPr/>
    </dgm:pt>
    <dgm:pt modelId="{4928950C-BC8D-46F5-A5D7-DE9B366F7B32}" type="pres">
      <dgm:prSet presAssocID="{29DCE44A-1DFB-480E-8C84-831775D0A2DC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994ADAA-3D10-42A9-BBF0-D6621FDBB797}" type="pres">
      <dgm:prSet presAssocID="{29DCE44A-1DFB-480E-8C84-831775D0A2DC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C0674E9-0BB8-405A-9215-879562E39D83}" type="pres">
      <dgm:prSet presAssocID="{27CC84F7-6788-4BCB-A9D8-042F47D61643}" presName="ChildAccent1" presStyleCnt="0"/>
      <dgm:spPr/>
    </dgm:pt>
    <dgm:pt modelId="{D303E995-6B87-4635-8A54-83587746B463}" type="pres">
      <dgm:prSet presAssocID="{27CC84F7-6788-4BCB-A9D8-042F47D61643}" presName="ChildAccent" presStyleLbl="alignImgPlace1" presStyleIdx="2" presStyleCnt="3"/>
      <dgm:spPr/>
    </dgm:pt>
    <dgm:pt modelId="{A16A3C87-8E0F-4E81-9D4A-B11EA3460142}" type="pres">
      <dgm:prSet presAssocID="{27CC84F7-6788-4BCB-A9D8-042F47D6164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D339A2-82D7-4B00-A188-55B653A5CAC8}" type="pres">
      <dgm:prSet presAssocID="{27CC84F7-6788-4BCB-A9D8-042F47D6164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DCC3750A-A827-441C-804C-49FA12CBC19E}" srcId="{4F574635-1772-431D-93DF-234B349D4E89}" destId="{27CC84F7-6788-4BCB-A9D8-042F47D61643}" srcOrd="0" destOrd="0" parTransId="{31FBA1E0-87F4-4D69-8704-EEC6B1FCDFDF}" sibTransId="{57A21D6A-EC02-4C49-980D-4AB9AEA5FC36}"/>
    <dgm:cxn modelId="{0F92F019-F9F5-45CC-84BC-ACB2D4713ABF}" srcId="{27CC84F7-6788-4BCB-A9D8-042F47D61643}" destId="{ADF3BEAA-672B-4200-B4B7-47D21B619F15}" srcOrd="0" destOrd="0" parTransId="{3DA5BB9F-A20E-4A51-97EF-C75DAD0EDC79}" sibTransId="{592844B4-4B9F-4B11-A9AD-C3E7C203ED4D}"/>
    <dgm:cxn modelId="{CB0E7D3F-014B-4423-8A27-52BE9461F72D}" type="presOf" srcId="{1156DD16-B6AF-4D9F-9663-EED74445F6CD}" destId="{388C9FD8-4D3B-4A27-B061-5FB169B851EA}" srcOrd="1" destOrd="0" presId="urn:microsoft.com/office/officeart/2011/layout/InterconnectedBlockProcess"/>
    <dgm:cxn modelId="{DF6F1642-7BC0-48B0-96AE-9A55A6CB6DBD}" type="presOf" srcId="{1156DD16-B6AF-4D9F-9663-EED74445F6CD}" destId="{D469D4D9-858F-4E07-9F2C-99C0F3098F84}" srcOrd="0" destOrd="0" presId="urn:microsoft.com/office/officeart/2011/layout/InterconnectedBlockProcess"/>
    <dgm:cxn modelId="{2EA3B767-5E19-4E9C-A631-2769B7B9988F}" type="presOf" srcId="{27CC84F7-6788-4BCB-A9D8-042F47D61643}" destId="{CED339A2-82D7-4B00-A188-55B653A5CAC8}" srcOrd="0" destOrd="0" presId="urn:microsoft.com/office/officeart/2011/layout/InterconnectedBlockProcess"/>
    <dgm:cxn modelId="{47198C6A-7F86-4F1F-9A40-E83AFED2C995}" srcId="{4F574635-1772-431D-93DF-234B349D4E89}" destId="{29DCE44A-1DFB-480E-8C84-831775D0A2DC}" srcOrd="1" destOrd="0" parTransId="{1B4173DF-5BE7-472D-8496-32F1E6159F77}" sibTransId="{A9690E28-79D3-4EEC-B0AF-BA215195CD24}"/>
    <dgm:cxn modelId="{1C753152-6126-4F4C-92A3-548830E4E4F6}" type="presOf" srcId="{4F574635-1772-431D-93DF-234B349D4E89}" destId="{78CE7FDE-E58A-4890-81BF-11C819A2F9E9}" srcOrd="0" destOrd="0" presId="urn:microsoft.com/office/officeart/2011/layout/InterconnectedBlockProcess"/>
    <dgm:cxn modelId="{F50BE27D-E0E2-4BCE-B020-D0B670304C71}" srcId="{29DCE44A-1DFB-480E-8C84-831775D0A2DC}" destId="{79A889D1-9FA3-4CC1-BE5C-739AA972CAF2}" srcOrd="0" destOrd="0" parTransId="{4192A865-A098-4E1B-A0D5-E663BC513FC0}" sibTransId="{BB3143F3-63AC-4158-85D1-F0126C02676F}"/>
    <dgm:cxn modelId="{58CB9198-BA39-4680-8FA1-6BBC25C068C6}" type="presOf" srcId="{79A889D1-9FA3-4CC1-BE5C-739AA972CAF2}" destId="{4928950C-BC8D-46F5-A5D7-DE9B366F7B32}" srcOrd="1" destOrd="0" presId="urn:microsoft.com/office/officeart/2011/layout/InterconnectedBlockProcess"/>
    <dgm:cxn modelId="{B2BE5D9C-270B-4291-B52F-BB1F4452B4D9}" type="presOf" srcId="{ADF3BEAA-672B-4200-B4B7-47D21B619F15}" destId="{A16A3C87-8E0F-4E81-9D4A-B11EA3460142}" srcOrd="1" destOrd="0" presId="urn:microsoft.com/office/officeart/2011/layout/InterconnectedBlockProcess"/>
    <dgm:cxn modelId="{620518A8-5DBE-4380-BBF1-471FB78CD123}" type="presOf" srcId="{8114B737-67AB-4068-B13D-3AC761FF6E11}" destId="{2A6007D9-1136-4E9A-9118-501EF827F5B1}" srcOrd="0" destOrd="0" presId="urn:microsoft.com/office/officeart/2011/layout/InterconnectedBlockProcess"/>
    <dgm:cxn modelId="{E498D6AB-E9F0-4A67-8CFB-30E00EDBF939}" type="presOf" srcId="{79A889D1-9FA3-4CC1-BE5C-739AA972CAF2}" destId="{6D9545D1-1D3D-427F-B6C2-FE2D9B02692F}" srcOrd="0" destOrd="0" presId="urn:microsoft.com/office/officeart/2011/layout/InterconnectedBlockProcess"/>
    <dgm:cxn modelId="{B299FDBF-ADE1-41BC-A14F-3122C84B6F43}" type="presOf" srcId="{29DCE44A-1DFB-480E-8C84-831775D0A2DC}" destId="{3994ADAA-3D10-42A9-BBF0-D6621FDBB797}" srcOrd="0" destOrd="0" presId="urn:microsoft.com/office/officeart/2011/layout/InterconnectedBlockProcess"/>
    <dgm:cxn modelId="{700E7CC8-F86F-41F8-8803-34B365032002}" type="presOf" srcId="{ADF3BEAA-672B-4200-B4B7-47D21B619F15}" destId="{D303E995-6B87-4635-8A54-83587746B463}" srcOrd="0" destOrd="0" presId="urn:microsoft.com/office/officeart/2011/layout/InterconnectedBlockProcess"/>
    <dgm:cxn modelId="{F21D6FD2-4208-48BA-B891-E1F6B074469D}" srcId="{4F574635-1772-431D-93DF-234B349D4E89}" destId="{8114B737-67AB-4068-B13D-3AC761FF6E11}" srcOrd="2" destOrd="0" parTransId="{F2EEA6D9-F502-4D4E-A0D0-389347EB6E84}" sibTransId="{CA49A493-B543-403B-9D11-68EF3A3B2ABD}"/>
    <dgm:cxn modelId="{04EAD3DD-FADC-4021-971B-1FB272B9395A}" srcId="{8114B737-67AB-4068-B13D-3AC761FF6E11}" destId="{1156DD16-B6AF-4D9F-9663-EED74445F6CD}" srcOrd="0" destOrd="0" parTransId="{E7A8E8D1-171F-4579-94CE-7D1F9E284A8E}" sibTransId="{6853810E-6376-463F-848C-686FF38A1DA8}"/>
    <dgm:cxn modelId="{704FCA30-0318-4085-B95D-3DAC84DDEB4D}" type="presParOf" srcId="{78CE7FDE-E58A-4890-81BF-11C819A2F9E9}" destId="{9AA1D3F5-CE5D-4F44-BF36-6B6E24B6C348}" srcOrd="0" destOrd="0" presId="urn:microsoft.com/office/officeart/2011/layout/InterconnectedBlockProcess"/>
    <dgm:cxn modelId="{2A90A9C7-5E3D-4639-8617-F4F2EBCF414D}" type="presParOf" srcId="{9AA1D3F5-CE5D-4F44-BF36-6B6E24B6C348}" destId="{D469D4D9-858F-4E07-9F2C-99C0F3098F84}" srcOrd="0" destOrd="0" presId="urn:microsoft.com/office/officeart/2011/layout/InterconnectedBlockProcess"/>
    <dgm:cxn modelId="{32F11522-202B-45E9-85E2-E69C96ADA652}" type="presParOf" srcId="{78CE7FDE-E58A-4890-81BF-11C819A2F9E9}" destId="{388C9FD8-4D3B-4A27-B061-5FB169B851EA}" srcOrd="1" destOrd="0" presId="urn:microsoft.com/office/officeart/2011/layout/InterconnectedBlockProcess"/>
    <dgm:cxn modelId="{630A2CDB-BC23-41CC-A734-45E75C34FAFB}" type="presParOf" srcId="{78CE7FDE-E58A-4890-81BF-11C819A2F9E9}" destId="{2A6007D9-1136-4E9A-9118-501EF827F5B1}" srcOrd="2" destOrd="0" presId="urn:microsoft.com/office/officeart/2011/layout/InterconnectedBlockProcess"/>
    <dgm:cxn modelId="{1419BD12-6233-4E8C-97B7-07750C6D1480}" type="presParOf" srcId="{78CE7FDE-E58A-4890-81BF-11C819A2F9E9}" destId="{A4C1745F-D62F-4A5F-A571-AC5F600145FC}" srcOrd="3" destOrd="0" presId="urn:microsoft.com/office/officeart/2011/layout/InterconnectedBlockProcess"/>
    <dgm:cxn modelId="{D643ACD2-7004-48E7-AA52-40A43390C6F3}" type="presParOf" srcId="{A4C1745F-D62F-4A5F-A571-AC5F600145FC}" destId="{6D9545D1-1D3D-427F-B6C2-FE2D9B02692F}" srcOrd="0" destOrd="0" presId="urn:microsoft.com/office/officeart/2011/layout/InterconnectedBlockProcess"/>
    <dgm:cxn modelId="{C0C8A13A-891F-4362-813B-E7D085BA013D}" type="presParOf" srcId="{78CE7FDE-E58A-4890-81BF-11C819A2F9E9}" destId="{4928950C-BC8D-46F5-A5D7-DE9B366F7B32}" srcOrd="4" destOrd="0" presId="urn:microsoft.com/office/officeart/2011/layout/InterconnectedBlockProcess"/>
    <dgm:cxn modelId="{AF9094B5-F271-46E5-9741-C7ADBB3E3E79}" type="presParOf" srcId="{78CE7FDE-E58A-4890-81BF-11C819A2F9E9}" destId="{3994ADAA-3D10-42A9-BBF0-D6621FDBB797}" srcOrd="5" destOrd="0" presId="urn:microsoft.com/office/officeart/2011/layout/InterconnectedBlockProcess"/>
    <dgm:cxn modelId="{0D629C0C-FC50-4037-903E-6700983D7891}" type="presParOf" srcId="{78CE7FDE-E58A-4890-81BF-11C819A2F9E9}" destId="{AC0674E9-0BB8-405A-9215-879562E39D83}" srcOrd="6" destOrd="0" presId="urn:microsoft.com/office/officeart/2011/layout/InterconnectedBlockProcess"/>
    <dgm:cxn modelId="{10E2CBBE-ED37-4121-A2F4-077BAB648192}" type="presParOf" srcId="{AC0674E9-0BB8-405A-9215-879562E39D83}" destId="{D303E995-6B87-4635-8A54-83587746B463}" srcOrd="0" destOrd="0" presId="urn:microsoft.com/office/officeart/2011/layout/InterconnectedBlockProcess"/>
    <dgm:cxn modelId="{E5DE58B5-7C9E-4462-A29E-467989A23004}" type="presParOf" srcId="{78CE7FDE-E58A-4890-81BF-11C819A2F9E9}" destId="{A16A3C87-8E0F-4E81-9D4A-B11EA3460142}" srcOrd="7" destOrd="0" presId="urn:microsoft.com/office/officeart/2011/layout/InterconnectedBlockProcess"/>
    <dgm:cxn modelId="{F8BEE293-4CB6-41FC-8AED-C3BADB2FE2C5}" type="presParOf" srcId="{78CE7FDE-E58A-4890-81BF-11C819A2F9E9}" destId="{CED339A2-82D7-4B00-A188-55B653A5CAC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9D4D9-858F-4E07-9F2C-99C0F3098F84}">
      <dsp:nvSpPr>
        <dsp:cNvPr id="0" name=""/>
        <dsp:cNvSpPr/>
      </dsp:nvSpPr>
      <dsp:spPr>
        <a:xfrm>
          <a:off x="3765866" y="535533"/>
          <a:ext cx="1130593" cy="2512466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/>
            <a:t>Database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u="sng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u="none" kern="1200" dirty="0"/>
            <a:t>Stores all the orders information such as customers data, delivery agents details, restaurant details, Menu of each restaurant</a:t>
          </a:r>
          <a:endParaRPr lang="en-IN" sz="1000" b="0" u="none" kern="1200" dirty="0"/>
        </a:p>
      </dsp:txBody>
      <dsp:txXfrm>
        <a:off x="3909352" y="535533"/>
        <a:ext cx="987106" cy="2512466"/>
      </dsp:txXfrm>
    </dsp:sp>
    <dsp:sp modelId="{2A6007D9-1136-4E9A-9118-501EF827F5B1}">
      <dsp:nvSpPr>
        <dsp:cNvPr id="0" name=""/>
        <dsp:cNvSpPr/>
      </dsp:nvSpPr>
      <dsp:spPr>
        <a:xfrm>
          <a:off x="3765866" y="0"/>
          <a:ext cx="1130593" cy="536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layer</a:t>
          </a:r>
          <a:endParaRPr lang="en-IN" sz="1000" kern="1200" dirty="0"/>
        </a:p>
      </dsp:txBody>
      <dsp:txXfrm>
        <a:off x="3765866" y="0"/>
        <a:ext cx="1130593" cy="536448"/>
      </dsp:txXfrm>
    </dsp:sp>
    <dsp:sp modelId="{6D9545D1-1D3D-427F-B6C2-FE2D9B02692F}">
      <dsp:nvSpPr>
        <dsp:cNvPr id="0" name=""/>
        <dsp:cNvSpPr/>
      </dsp:nvSpPr>
      <dsp:spPr>
        <a:xfrm>
          <a:off x="2634933" y="535533"/>
          <a:ext cx="1130593" cy="2333244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6359532"/>
                <a:satOff val="17037"/>
                <a:lumOff val="61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6359532"/>
                <a:satOff val="17037"/>
                <a:lumOff val="61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6359532"/>
                <a:satOff val="17037"/>
                <a:lumOff val="61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/>
            <a:t>Authentication Service, Order handler, Payment handler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u="sng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u="none" kern="1200" dirty="0"/>
            <a:t>Authorize customers and process payment with allocated delivery agent</a:t>
          </a:r>
          <a:endParaRPr lang="en-IN" sz="1000" b="0" u="none" kern="1200" dirty="0"/>
        </a:p>
      </dsp:txBody>
      <dsp:txXfrm>
        <a:off x="2778420" y="535533"/>
        <a:ext cx="987106" cy="2333244"/>
      </dsp:txXfrm>
    </dsp:sp>
    <dsp:sp modelId="{3994ADAA-3D10-42A9-BBF0-D6621FDBB797}">
      <dsp:nvSpPr>
        <dsp:cNvPr id="0" name=""/>
        <dsp:cNvSpPr/>
      </dsp:nvSpPr>
      <dsp:spPr>
        <a:xfrm>
          <a:off x="2634933" y="86868"/>
          <a:ext cx="1130593" cy="4486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 Layer</a:t>
          </a:r>
          <a:endParaRPr lang="en-IN" sz="1000" kern="1200" dirty="0"/>
        </a:p>
      </dsp:txBody>
      <dsp:txXfrm>
        <a:off x="2634933" y="86868"/>
        <a:ext cx="1130593" cy="448665"/>
      </dsp:txXfrm>
    </dsp:sp>
    <dsp:sp modelId="{D303E995-6B87-4635-8A54-83587746B463}">
      <dsp:nvSpPr>
        <dsp:cNvPr id="0" name=""/>
        <dsp:cNvSpPr/>
      </dsp:nvSpPr>
      <dsp:spPr>
        <a:xfrm>
          <a:off x="1504340" y="535533"/>
          <a:ext cx="1130593" cy="2153716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2719064"/>
                <a:satOff val="34075"/>
                <a:lumOff val="123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50000"/>
                <a:hueOff val="-12719064"/>
                <a:satOff val="34075"/>
                <a:lumOff val="123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50000"/>
                <a:hueOff val="-12719064"/>
                <a:satOff val="34075"/>
                <a:lumOff val="123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/>
            <a:t>Mobile/Web Application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0" u="none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u="none" kern="1200" dirty="0"/>
            <a:t>Allows customers to select and place the order and send info to the business layer</a:t>
          </a:r>
          <a:endParaRPr lang="en-IN" sz="1000" b="0" u="none" kern="1200" dirty="0"/>
        </a:p>
      </dsp:txBody>
      <dsp:txXfrm>
        <a:off x="1647827" y="535533"/>
        <a:ext cx="987106" cy="2153716"/>
      </dsp:txXfrm>
    </dsp:sp>
    <dsp:sp modelId="{CED339A2-82D7-4B00-A188-55B653A5CAC8}">
      <dsp:nvSpPr>
        <dsp:cNvPr id="0" name=""/>
        <dsp:cNvSpPr/>
      </dsp:nvSpPr>
      <dsp:spPr>
        <a:xfrm>
          <a:off x="1504340" y="176479"/>
          <a:ext cx="1130593" cy="3590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Presentation Layer</a:t>
          </a:r>
          <a:endParaRPr lang="en-IN" sz="1000" kern="1200" dirty="0"/>
        </a:p>
      </dsp:txBody>
      <dsp:txXfrm>
        <a:off x="1504340" y="176479"/>
        <a:ext cx="1130593" cy="35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3AE-A180-4779-BC78-A140C1DB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60CC-3BE9-42D5-8485-BED5E385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DAE4-D84F-4864-8D09-23E50575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A93-D20F-49B1-B182-0D3FAEA8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EBFF-22BD-4037-BE1B-4B2B424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8747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175-BE58-413F-9D63-B9DE396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9AD1-AA29-409D-B325-D726C387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6C4A-3419-4C48-A768-7DA89295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76BB-5A3D-46B3-8668-C41E2C50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2E6B-4A6D-4E01-B3E4-AFB5326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3343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F58B3-01BD-4F63-AB91-2A6F91AA7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F382-110E-4B6F-9289-A08269C6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F2CB-F449-4658-90C0-421D761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AFA-00E0-44FF-AE06-4609500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68CC-AE18-4073-AA2C-4DB09EB1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5763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FC5E-A6FB-4628-AF67-CAC7E9BA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5DF-4979-42B5-8AEB-A9BFC098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E7E9-FE69-431F-876C-6E603BBA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5974-705C-4E3F-8081-33EA45D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EDE7-F1C4-4574-8230-A81A851F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41233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299-857D-4079-9907-194B720A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5260-8D3E-482C-894D-312FBD16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D121-BCF9-4EBA-B39A-C818BEB1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833AC-11A9-4F6A-BDF2-A23BEF50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0113-B2BD-4D01-A248-A6431D8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330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AF06-02DC-424E-8E6B-60D8C210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DF52-1BB8-499B-8235-D2E1B558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6ECF-6149-4648-B268-D9CBAF3B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CC727-5153-446B-BB9A-C7082BDB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B1A3-3E9C-4133-AFEB-BB4E9421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3E6B-AD1E-4170-9BD4-179FC09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427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D6C5-59CC-4C3F-8C8C-CA6F9648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9015-6643-4256-89C3-1399139E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2AD5C-0CA2-4361-9C69-75C2283E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685BE-C2F6-475A-934B-143271D6C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AD561-E9E1-42BC-83BF-6760D8F08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2C09-79B8-41FE-A36B-6AC7414E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DFB25-0219-4E32-85DB-7BC89C1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75637-A552-48A5-8ACA-38824598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49816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3C6-CAFE-43C8-8174-EDC7C86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95AC0-E8A3-4BC5-8B8E-3F74BF22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792D-79A4-48CC-93D5-BEEB0A56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B0289-13D9-4DBA-A260-8FB9C86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229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D949E-0B96-452E-92FD-B69EAF9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F3ED0-E1A3-40AC-8003-1248DAE6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4622-45D9-47A1-B2B0-63DA7278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3296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980B-B6B3-4719-A54D-9E211A4C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39B5-D3D4-4803-99FB-5992C375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B835-451F-4957-8DF2-38137BD0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D09E8-0631-4D55-BCCD-C97AD60D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6E60-96F9-444D-B81C-7386464E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4CD2-7BFE-4A32-989A-F755FC1A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39319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4C7-890F-47D8-880C-9044ACDA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8C9D6-F934-4F4E-9A5B-40E91EA0C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CFA6-C780-407C-9C69-1952B8456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FA97-72D4-4B6B-95B5-07CA8B9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44BF-88BC-4576-919D-A2D88DAE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D4567-5A06-4A2B-B07E-6118FC5D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36732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A8A14-329C-4C95-B5AC-38DE296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B5F4-EF2D-4296-877C-36EA6F1A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605D-5E5B-4E46-8E56-F9FA3A983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766F-99B4-45B4-85C6-EACA539B2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3662-78B5-450E-A45B-6DBA753C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624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458" y="0"/>
            <a:ext cx="6860458" cy="11208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90" dirty="0">
                <a:solidFill>
                  <a:schemeClr val="bg1"/>
                </a:solidFill>
              </a:rPr>
              <a:t>SOFTWARE</a:t>
            </a:r>
            <a:r>
              <a:rPr lang="en-IN" sz="3600" b="1" u="sng" spc="-365" dirty="0">
                <a:solidFill>
                  <a:schemeClr val="bg1"/>
                </a:solidFill>
              </a:rPr>
              <a:t> </a:t>
            </a:r>
            <a:r>
              <a:rPr lang="en-IN" sz="3600" b="1" u="sng" spc="-10" dirty="0">
                <a:solidFill>
                  <a:schemeClr val="bg1"/>
                </a:solidFill>
              </a:rPr>
              <a:t>ARCHITECTURE </a:t>
            </a:r>
            <a:r>
              <a:rPr lang="en-IN" sz="3600" b="1" u="sng" spc="130" dirty="0">
                <a:solidFill>
                  <a:schemeClr val="bg1"/>
                </a:solidFill>
              </a:rPr>
              <a:t>ASSIGNMENT</a:t>
            </a:r>
            <a:r>
              <a:rPr lang="en-IN" sz="3600" b="1" u="sng" spc="-250" dirty="0">
                <a:solidFill>
                  <a:schemeClr val="bg1"/>
                </a:solidFill>
              </a:rPr>
              <a:t> - II</a:t>
            </a:r>
            <a:endParaRPr lang="en-IN" sz="3600" b="1" u="sng" spc="-44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002" y="2047006"/>
            <a:ext cx="5906699" cy="2199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br>
              <a:rPr lang="en-IN" sz="2400" dirty="0"/>
            </a:br>
            <a:r>
              <a:rPr lang="en-IN" b="1" i="0" u="sng" dirty="0">
                <a:solidFill>
                  <a:srgbClr val="333333"/>
                </a:solidFill>
                <a:effectLst/>
                <a:latin typeface="Helvetica Neue"/>
              </a:rPr>
              <a:t>Food ordering platform (</a:t>
            </a:r>
            <a:r>
              <a:rPr lang="en-IN" b="1" u="sng" dirty="0">
                <a:solidFill>
                  <a:srgbClr val="333333"/>
                </a:solidFill>
                <a:latin typeface="Helvetica Neue"/>
              </a:rPr>
              <a:t>Z</a:t>
            </a:r>
            <a:r>
              <a:rPr lang="en-IN" b="1" i="0" u="sng" dirty="0">
                <a:solidFill>
                  <a:srgbClr val="333333"/>
                </a:solidFill>
                <a:effectLst/>
                <a:latin typeface="Helvetica Neue"/>
              </a:rPr>
              <a:t>omato/</a:t>
            </a:r>
            <a:r>
              <a:rPr lang="en-IN" b="1" i="0" u="sng" dirty="0" err="1">
                <a:solidFill>
                  <a:srgbClr val="333333"/>
                </a:solidFill>
                <a:effectLst/>
                <a:latin typeface="Helvetica Neue"/>
              </a:rPr>
              <a:t>Swiggy</a:t>
            </a:r>
            <a:r>
              <a:rPr lang="en-IN" b="1" i="0" u="sng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en-IN" sz="1400" b="1" u="sng" dirty="0">
              <a:latin typeface="Arial"/>
              <a:cs typeface="Arial"/>
            </a:endParaRPr>
          </a:p>
          <a:p>
            <a:pPr marL="2432050" marR="2149475">
              <a:lnSpc>
                <a:spcPct val="150000"/>
              </a:lnSpc>
              <a:spcBef>
                <a:spcPts val="2020"/>
              </a:spcBef>
            </a:pPr>
            <a:r>
              <a:rPr sz="1400" b="1" u="sng" dirty="0">
                <a:latin typeface="Arial"/>
                <a:cs typeface="Arial"/>
              </a:rPr>
              <a:t>Submitted</a:t>
            </a:r>
            <a:r>
              <a:rPr sz="1400" b="1" u="sng" spc="-45" dirty="0">
                <a:latin typeface="Arial"/>
                <a:cs typeface="Arial"/>
              </a:rPr>
              <a:t> </a:t>
            </a:r>
            <a:r>
              <a:rPr sz="1400" b="1" u="sng" spc="-25" dirty="0">
                <a:latin typeface="Arial"/>
                <a:cs typeface="Arial"/>
              </a:rPr>
              <a:t>By</a:t>
            </a:r>
            <a:r>
              <a:rPr lang="en-IN" sz="1400" spc="-25" dirty="0">
                <a:latin typeface="Arial"/>
                <a:cs typeface="Arial"/>
              </a:rPr>
              <a:t>:-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Deepak Jain</a:t>
            </a:r>
            <a:endParaRPr sz="1400" dirty="0">
              <a:latin typeface="Arial"/>
              <a:cs typeface="Arial"/>
            </a:endParaRPr>
          </a:p>
          <a:p>
            <a:pPr marL="2432050">
              <a:lnSpc>
                <a:spcPct val="150000"/>
              </a:lnSpc>
            </a:pPr>
            <a:r>
              <a:rPr sz="1400" dirty="0">
                <a:latin typeface="Arial"/>
                <a:cs typeface="Arial"/>
              </a:rPr>
              <a:t>Student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lang="en-IN" sz="1400" spc="-10" dirty="0">
                <a:latin typeface="Arial"/>
                <a:cs typeface="Arial"/>
              </a:rPr>
              <a:t>2021MT12286</a:t>
            </a:r>
            <a:r>
              <a:rPr lang="en-IN" sz="1400" spc="25" dirty="0">
                <a:latin typeface="Arial"/>
                <a:cs typeface="Arial"/>
              </a:rPr>
              <a:t> </a:t>
            </a:r>
            <a:r>
              <a:rPr lang="en-IN" sz="1400" spc="-10" dirty="0">
                <a:latin typeface="Arial"/>
                <a:cs typeface="Arial"/>
              </a:rPr>
              <a:t>2021MT12286@wilp.bits-pilani.ac.in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26" name="Picture 2" descr="The Complete Guide to Partnering With Online Food Ordering Platforms">
            <a:extLst>
              <a:ext uri="{FF2B5EF4-FFF2-40B4-BE49-F238E27FC236}">
                <a16:creationId xmlns:a16="http://schemas.microsoft.com/office/drawing/2014/main" id="{AABBA5E9-9C75-32FF-12E2-2C77A5D8D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-76200" y="3562350"/>
            <a:ext cx="3081646" cy="1657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State the architecture patterns used. Explain, wherein the architecture, these patterns have been used.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CA3659-6348-56AE-F80E-5B2BF1713A6B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-6</a:t>
            </a:r>
            <a:endParaRPr lang="en-IN" dirty="0"/>
          </a:p>
        </p:txBody>
      </p:sp>
      <p:pic>
        <p:nvPicPr>
          <p:cNvPr id="8" name="Picture 6" descr="How To Improve Customer Focus: 6 Tips and Strategies | Salesforce">
            <a:extLst>
              <a:ext uri="{FF2B5EF4-FFF2-40B4-BE49-F238E27FC236}">
                <a16:creationId xmlns:a16="http://schemas.microsoft.com/office/drawing/2014/main" id="{D8D80CBD-E086-D749-59C9-7349FBEEF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2659" r="20946"/>
          <a:stretch/>
        </p:blipFill>
        <p:spPr bwMode="auto">
          <a:xfrm>
            <a:off x="2590800" y="1428750"/>
            <a:ext cx="595450" cy="645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05B4986-8173-F6B6-C701-46C6144E8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906597"/>
              </p:ext>
            </p:extLst>
          </p:nvPr>
        </p:nvGraphicFramePr>
        <p:xfrm>
          <a:off x="76200" y="2113447"/>
          <a:ext cx="6400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73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State the architecture patterns used. Explain, wherein the architecture, these patterns have been used.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CA3659-6348-56AE-F80E-5B2BF1713A6B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-6</a:t>
            </a:r>
            <a:endParaRPr lang="en-IN" dirty="0"/>
          </a:p>
        </p:txBody>
      </p:sp>
      <p:pic>
        <p:nvPicPr>
          <p:cNvPr id="6146" name="Picture 2" descr="Clone App Development ">
            <a:extLst>
              <a:ext uri="{FF2B5EF4-FFF2-40B4-BE49-F238E27FC236}">
                <a16:creationId xmlns:a16="http://schemas.microsoft.com/office/drawing/2014/main" id="{45D90E0C-486B-849D-53C4-F99AF255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622425"/>
            <a:ext cx="6823364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4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State the architecture patterns used. Explain, wherein the architecture, these patterns have been used.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CA3659-6348-56AE-F80E-5B2BF1713A6B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-6</a:t>
            </a:r>
            <a:endParaRPr lang="en-IN" dirty="0"/>
          </a:p>
        </p:txBody>
      </p:sp>
      <p:pic>
        <p:nvPicPr>
          <p:cNvPr id="7170" name="Picture 2" descr="Food Delivery App Company ">
            <a:extLst>
              <a:ext uri="{FF2B5EF4-FFF2-40B4-BE49-F238E27FC236}">
                <a16:creationId xmlns:a16="http://schemas.microsoft.com/office/drawing/2014/main" id="{94ECEFA4-A0D3-B83C-9B89-84ACFCC88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r="1805"/>
          <a:stretch/>
        </p:blipFill>
        <p:spPr bwMode="auto">
          <a:xfrm>
            <a:off x="151171" y="1631084"/>
            <a:ext cx="6553200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01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State the architecture patterns used. Explain, wherein the architecture, these patterns have been used.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CA3659-6348-56AE-F80E-5B2BF1713A6B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-6</a:t>
            </a:r>
            <a:endParaRPr lang="en-IN" dirty="0"/>
          </a:p>
        </p:txBody>
      </p:sp>
      <p:pic>
        <p:nvPicPr>
          <p:cNvPr id="8194" name="Picture 2" descr="Features of Food Partners Restaurants">
            <a:extLst>
              <a:ext uri="{FF2B5EF4-FFF2-40B4-BE49-F238E27FC236}">
                <a16:creationId xmlns:a16="http://schemas.microsoft.com/office/drawing/2014/main" id="{26FDB120-FF0B-BE94-202D-BB7182B6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" y="1622425"/>
            <a:ext cx="6858000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4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State the architecture patterns used. Explain, wherein the architecture, these patterns have been used.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CA3659-6348-56AE-F80E-5B2BF1713A6B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-6</a:t>
            </a:r>
            <a:endParaRPr lang="en-IN" dirty="0"/>
          </a:p>
        </p:txBody>
      </p:sp>
      <p:pic>
        <p:nvPicPr>
          <p:cNvPr id="9218" name="Picture 2" descr="Features for Food Ordering System Admin">
            <a:extLst>
              <a:ext uri="{FF2B5EF4-FFF2-40B4-BE49-F238E27FC236}">
                <a16:creationId xmlns:a16="http://schemas.microsoft.com/office/drawing/2014/main" id="{D58124CF-3EEA-5B2C-27FF-D5A8D99D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" y="1624157"/>
            <a:ext cx="6858000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7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277091" y="5905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sz="1800" dirty="0">
                <a:solidFill>
                  <a:srgbClr val="333333"/>
                </a:solidFill>
                <a:latin typeface="Helvetica Neue"/>
              </a:rPr>
              <a:t>What did you learn by doing this assignment? Mention 3 key learnings. </a:t>
            </a: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F0344F-33FF-13B0-E74D-EE973DE24125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-7</a:t>
            </a:r>
            <a:endParaRPr lang="en-IN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32E553D-3423-88EF-887E-D645B8769252}"/>
              </a:ext>
            </a:extLst>
          </p:cNvPr>
          <p:cNvSpPr txBox="1"/>
          <p:nvPr/>
        </p:nvSpPr>
        <p:spPr>
          <a:xfrm>
            <a:off x="304800" y="1331366"/>
            <a:ext cx="6477000" cy="34265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32740" marR="65405" indent="-320675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reates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solid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foundation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software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project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makes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your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platform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scalable.</a:t>
            </a:r>
            <a:r>
              <a:rPr lang="en-US" sz="1200" spc="-20" dirty="0">
                <a:solidFill>
                  <a:srgbClr val="1A1A1A"/>
                </a:solidFill>
                <a:latin typeface="Tahoma"/>
                <a:cs typeface="Tahoma"/>
              </a:rPr>
              <a:t> It i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ncreases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performance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platform,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reduces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costs,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avoids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code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duplicity.</a:t>
            </a:r>
            <a:endParaRPr lang="en-US" sz="1200" spc="-1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65405" indent="-320675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32740" algn="l"/>
                <a:tab pos="333375" algn="l"/>
              </a:tabLst>
            </a:pPr>
            <a:endParaRPr sz="1200" dirty="0">
              <a:latin typeface="Tahoma"/>
              <a:cs typeface="Tahoma"/>
            </a:endParaRPr>
          </a:p>
          <a:p>
            <a:pPr marL="332740" marR="135890" indent="-320675">
              <a:buFont typeface="Wingdings" panose="05000000000000000000" pitchFamily="2" charset="2"/>
              <a:buChar char="§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It h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elps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you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implementing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vision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, h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elps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organization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analyze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IN" sz="1200" spc="-85" dirty="0">
                <a:solidFill>
                  <a:srgbClr val="1A1A1A"/>
                </a:solidFill>
                <a:latin typeface="Tahoma"/>
                <a:cs typeface="Tahoma"/>
              </a:rPr>
              <a:t>leading to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cost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savings.</a:t>
            </a:r>
            <a:endParaRPr lang="en-US" sz="1200" spc="-1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503238" marR="135890" indent="-1714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33375" algn="l"/>
                <a:tab pos="539750" algn="l"/>
              </a:tabLst>
            </a:pP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    Allows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better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code</a:t>
            </a:r>
            <a:r>
              <a:rPr lang="en-US"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maintainability.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</a:p>
          <a:p>
            <a:pPr marL="720725" indent="-388938">
              <a:lnSpc>
                <a:spcPct val="150000"/>
              </a:lnSpc>
              <a:spcBef>
                <a:spcPts val="215"/>
              </a:spcBef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Increases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lang="en-US"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quality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lang="en-US"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platform,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helps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30" dirty="0">
                <a:solidFill>
                  <a:srgbClr val="1A1A1A"/>
                </a:solidFill>
                <a:latin typeface="Tahoma"/>
                <a:cs typeface="Tahoma"/>
              </a:rPr>
              <a:t>manage</a:t>
            </a:r>
            <a:r>
              <a:rPr lang="en-US"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20" dirty="0">
                <a:solidFill>
                  <a:srgbClr val="1A1A1A"/>
                </a:solidFill>
                <a:latin typeface="Tahoma"/>
                <a:cs typeface="Tahoma"/>
              </a:rPr>
              <a:t>complexity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25" dirty="0">
                <a:solidFill>
                  <a:srgbClr val="1A1A1A"/>
                </a:solidFill>
                <a:latin typeface="Tahoma"/>
                <a:cs typeface="Tahoma"/>
              </a:rPr>
              <a:t>makes</a:t>
            </a:r>
            <a:r>
              <a:rPr lang="en-US"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platform</a:t>
            </a:r>
            <a:r>
              <a:rPr lang="en-US"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faster.</a:t>
            </a:r>
            <a:endParaRPr lang="en-US" sz="1200" dirty="0">
              <a:latin typeface="Tahoma"/>
              <a:cs typeface="Tahoma"/>
            </a:endParaRPr>
          </a:p>
          <a:p>
            <a:pPr marL="720725" marR="5080" indent="-388938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New</a:t>
            </a:r>
            <a:r>
              <a:rPr lang="en-US"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technical</a:t>
            </a:r>
            <a:r>
              <a:rPr lang="en-US"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features approach in case of amendments.</a:t>
            </a:r>
          </a:p>
          <a:p>
            <a:pPr marL="720725" marR="5080" indent="-388938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asier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lang="en-US"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maintain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existing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software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lang="en-US"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structure</a:t>
            </a:r>
            <a:r>
              <a:rPr lang="en-US"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25" dirty="0">
                <a:solidFill>
                  <a:srgbClr val="1A1A1A"/>
                </a:solidFill>
                <a:latin typeface="Tahoma"/>
                <a:cs typeface="Tahoma"/>
              </a:rPr>
              <a:t>of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code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visible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known. I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makes us for </a:t>
            </a:r>
            <a:r>
              <a:rPr lang="en-US" sz="1200" dirty="0">
                <a:solidFill>
                  <a:srgbClr val="1A1A1A"/>
                </a:solidFill>
                <a:latin typeface="Tahoma"/>
                <a:cs typeface="Tahoma"/>
              </a:rPr>
              <a:t>easier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de</a:t>
            </a:r>
            <a:r>
              <a:rPr lang="en-US" sz="1200" spc="-25" dirty="0">
                <a:solidFill>
                  <a:srgbClr val="1A1A1A"/>
                </a:solidFill>
                <a:latin typeface="Tahoma"/>
                <a:cs typeface="Tahoma"/>
              </a:rPr>
              <a:t>bugging</a:t>
            </a:r>
            <a:r>
              <a:rPr lang="en-US"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lang="en-US"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anomalies.</a:t>
            </a:r>
            <a:endParaRPr lang="en-US" sz="1200" dirty="0">
              <a:latin typeface="Tahoma"/>
              <a:cs typeface="Tahoma"/>
            </a:endParaRPr>
          </a:p>
          <a:p>
            <a:pPr marL="720725" marR="5080" indent="-388938">
              <a:buFont typeface="Wingdings" panose="05000000000000000000" pitchFamily="2" charset="2"/>
              <a:buChar char="Ø"/>
              <a:tabLst>
                <a:tab pos="332740" algn="l"/>
                <a:tab pos="333375" algn="l"/>
              </a:tabLst>
            </a:pPr>
            <a:endParaRPr lang="en-US" sz="1200" dirty="0">
              <a:latin typeface="Tahoma"/>
              <a:cs typeface="Tahoma"/>
            </a:endParaRPr>
          </a:p>
          <a:p>
            <a:pPr marL="332740" indent="-320675">
              <a:spcBef>
                <a:spcPts val="215"/>
              </a:spcBef>
              <a:buFont typeface="Wingdings" panose="05000000000000000000" pitchFamily="2" charset="2"/>
              <a:buChar char="§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elps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risk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management,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reduces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its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time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market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reduces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development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time</a:t>
            </a:r>
            <a:r>
              <a:rPr lang="en-US" sz="1200" spc="-10" dirty="0">
                <a:solidFill>
                  <a:srgbClr val="1A1A1A"/>
                </a:solidFill>
                <a:latin typeface="Tahoma"/>
                <a:cs typeface="Tahoma"/>
              </a:rPr>
              <a:t>, Which is e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xtremely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important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play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vital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role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Software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Development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Life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Cycle.</a:t>
            </a:r>
            <a:endParaRPr lang="en-US" sz="1200" spc="-1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indent="-320675">
              <a:spcBef>
                <a:spcPts val="215"/>
              </a:spcBef>
              <a:buFont typeface="Wingdings" panose="05000000000000000000" pitchFamily="2" charset="2"/>
              <a:buChar char="§"/>
              <a:tabLst>
                <a:tab pos="332740" algn="l"/>
                <a:tab pos="333375" algn="l"/>
              </a:tabLst>
            </a:pPr>
            <a:endParaRPr lang="en-IN" sz="1200" spc="-10" dirty="0">
              <a:solidFill>
                <a:srgbClr val="1A1A1A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958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66D346CC-23AD-4F73-9548-7475DEC62FC0}"/>
              </a:ext>
            </a:extLst>
          </p:cNvPr>
          <p:cNvSpPr txBox="1">
            <a:spLocks/>
          </p:cNvSpPr>
          <p:nvPr/>
        </p:nvSpPr>
        <p:spPr>
          <a:xfrm>
            <a:off x="-19391" y="2419350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THANK YOU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3792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305846"/>
            <a:ext cx="6398419" cy="223503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With advent of technology all items viz electronics, apparels, clothing, medical care, grocery, food items everything online can be ordered.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Food industry is also accepting the orders online and  undertaking delivery within time post order acceptance.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To design a food industry delivery portal and app with certain consideration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15ABC58-A1D1-4C7E-916F-5F696E194125}"/>
              </a:ext>
            </a:extLst>
          </p:cNvPr>
          <p:cNvSpPr txBox="1">
            <a:spLocks/>
          </p:cNvSpPr>
          <p:nvPr/>
        </p:nvSpPr>
        <p:spPr>
          <a:xfrm>
            <a:off x="-2458" y="-19050"/>
            <a:ext cx="6860458" cy="505267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200" b="1" i="0" u="sng" dirty="0">
                <a:solidFill>
                  <a:schemeClr val="bg1"/>
                </a:solidFill>
                <a:effectLst/>
                <a:latin typeface="Century" panose="02040604050505020304" pitchFamily="18" charset="0"/>
              </a:rPr>
              <a:t>Description Of Application</a:t>
            </a:r>
            <a:endParaRPr lang="en-IN" sz="3200" b="1" u="sng" spc="-445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5362" name="Picture 2" descr="Net Banking – The Godhra Urban Co-Operative Bank Limited">
            <a:extLst>
              <a:ext uri="{FF2B5EF4-FFF2-40B4-BE49-F238E27FC236}">
                <a16:creationId xmlns:a16="http://schemas.microsoft.com/office/drawing/2014/main" id="{8B35B65B-522B-43C4-BA8F-26037112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09" y="3714750"/>
            <a:ext cx="792991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FF0EF703-BCB4-442B-A917-0EA9677DCFE1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922D6-FB3F-9E20-2243-47730F164073}"/>
              </a:ext>
            </a:extLst>
          </p:cNvPr>
          <p:cNvSpPr txBox="1"/>
          <p:nvPr/>
        </p:nvSpPr>
        <p:spPr>
          <a:xfrm>
            <a:off x="152400" y="666750"/>
            <a:ext cx="6629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333333"/>
                </a:solidFill>
                <a:latin typeface="Helvetica Neue"/>
              </a:rPr>
              <a:t>Identify top 3 Architecturally Significant Requirements (ASRs) and write them in the form of a Utility tree. Why are these architecturally significant?     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22C14-BA70-1AF7-DFAF-4734E1E74DE8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0E9C1-4A00-B67F-89FC-5BD5863F2F12}"/>
              </a:ext>
            </a:extLst>
          </p:cNvPr>
          <p:cNvSpPr txBox="1"/>
          <p:nvPr/>
        </p:nvSpPr>
        <p:spPr>
          <a:xfrm>
            <a:off x="228600" y="165735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333333"/>
                </a:solidFill>
                <a:effectLst/>
                <a:latin typeface="Helvetica Neue"/>
              </a:rPr>
              <a:t>Availability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- The system should be available to customers at all times so that orders can be accepted and served at any hour of the clock, It should run with minimum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333333"/>
                </a:solidFill>
                <a:effectLst/>
                <a:latin typeface="Helvetica Neue"/>
              </a:rPr>
              <a:t>Security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- Since applications have to deal with online transactions, a reliable third party vendor which can manage payments and must accept a wide range of payment methods.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u="sng" spc="-10" dirty="0">
                <a:solidFill>
                  <a:srgbClr val="1A1A1A"/>
                </a:solidFill>
                <a:latin typeface="Arial"/>
                <a:cs typeface="Arial"/>
              </a:rPr>
              <a:t>Usability</a:t>
            </a:r>
            <a:r>
              <a:rPr lang="en-IN" sz="18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lang="en-IN" sz="1800" spc="-10" dirty="0">
                <a:solidFill>
                  <a:srgbClr val="1A1A1A"/>
                </a:solidFill>
                <a:latin typeface="Arial"/>
                <a:cs typeface="Arial"/>
              </a:rPr>
              <a:t>-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App should be horizontally scalable as per business demand and easy as per users requirement.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FF0EF703-BCB4-442B-A917-0EA9677DCFE1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922D6-FB3F-9E20-2243-47730F164073}"/>
              </a:ext>
            </a:extLst>
          </p:cNvPr>
          <p:cNvSpPr txBox="1"/>
          <p:nvPr/>
        </p:nvSpPr>
        <p:spPr>
          <a:xfrm>
            <a:off x="152400" y="666750"/>
            <a:ext cx="6629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333333"/>
                </a:solidFill>
                <a:latin typeface="Helvetica Neue"/>
              </a:rPr>
              <a:t>Identify top 3 Architecturally Significant Requirements (ASRs) and write them in the form of a Utility tree. Why are these architecturally significant?     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22C14-BA70-1AF7-DFAF-4734E1E74DE8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-1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F3E2E62-E3D0-4206-4B29-667C35227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53353"/>
              </p:ext>
            </p:extLst>
          </p:nvPr>
        </p:nvGraphicFramePr>
        <p:xfrm>
          <a:off x="152400" y="1698667"/>
          <a:ext cx="6553200" cy="33045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1527800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56759477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919451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3663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u="sng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sz="1400" b="1" u="sng" spc="-9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u="sng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400" u="sng" dirty="0">
                        <a:latin typeface="Arial"/>
                        <a:cs typeface="Arial"/>
                      </a:endParaRPr>
                    </a:p>
                  </a:txBody>
                  <a:tcPr marL="0" marR="0" marT="793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u="sng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r>
                        <a:rPr sz="1400" b="1" u="sng" spc="-4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u="sng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Refinement</a:t>
                      </a:r>
                      <a:endParaRPr sz="1400" u="sng" dirty="0">
                        <a:latin typeface="Arial"/>
                        <a:cs typeface="Arial"/>
                      </a:endParaRPr>
                    </a:p>
                  </a:txBody>
                  <a:tcPr marL="0" marR="0" marT="793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u="sng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ASR</a:t>
                      </a:r>
                      <a:endParaRPr sz="1400" u="sng" dirty="0">
                        <a:latin typeface="Arial"/>
                        <a:cs typeface="Arial"/>
                      </a:endParaRPr>
                    </a:p>
                  </a:txBody>
                  <a:tcPr marL="0" marR="0" marT="793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0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IN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Availability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downtime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  <a:p>
                      <a:pPr marL="85090" algn="just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Monitoring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&amp; Protection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algn="just" defTabSz="5080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lang="en-US" sz="1400" spc="-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24x7.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Illegitimate</a:t>
                      </a:r>
                      <a:r>
                        <a:rPr lang="en-US" sz="140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lang="en-US"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connections</a:t>
                      </a:r>
                      <a:r>
                        <a:rPr lang="en-US"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lang="en-US"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lang="en-US"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lang="en-US"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r>
                        <a:rPr lang="en-US"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lang="en-US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allowed.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2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894080" algn="just" defTabSz="1433513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Confidential &amp;</a:t>
                      </a:r>
                    </a:p>
                    <a:p>
                      <a:pPr marL="85090" marR="894080" algn="just" defTabSz="1433513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Integrity</a:t>
                      </a:r>
                    </a:p>
                    <a:p>
                      <a:pPr marL="85090" marR="894080" algn="just" defTabSz="1433513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19431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40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against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hackers.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User’s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stored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spc="-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confidential.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85725" marR="134620" algn="just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Critical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against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malicious tampering.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06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Usability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Facility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use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271145" algn="just" defTabSz="522288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intuitive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sz="140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learn,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without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need</a:t>
                      </a:r>
                      <a:r>
                        <a:rPr sz="140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training.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919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78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Describe in detail, the tactics you recommend for each ASR. For example, if caching is a tactic you recommend, please mention what you will cache, what tool you would use, how it will work,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82BB17-A45A-DFDC-D2CA-1D34422EC6DE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-2</a:t>
            </a:r>
            <a:endParaRPr lang="en-IN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DD3B700-57F3-5AA5-995B-5A647CDB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101572"/>
            <a:ext cx="51816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Draw 2 software architecture diagrams – component &amp; connection view and deployment view – to understand how the system works.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BA6CAF-7B2C-7F2C-F4BC-B2E538402DBC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359E2F-1A76-8D40-2E67-5F7B92B48FC2}"/>
              </a:ext>
            </a:extLst>
          </p:cNvPr>
          <p:cNvSpPr/>
          <p:nvPr/>
        </p:nvSpPr>
        <p:spPr>
          <a:xfrm>
            <a:off x="2438400" y="257175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Food Ordering system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(Software system)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Accepts the Order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Allocated delivery Agent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36061-6E89-E0F4-261E-C5E58B6DB343}"/>
              </a:ext>
            </a:extLst>
          </p:cNvPr>
          <p:cNvSpPr/>
          <p:nvPr/>
        </p:nvSpPr>
        <p:spPr>
          <a:xfrm>
            <a:off x="5370870" y="1943279"/>
            <a:ext cx="1029929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Restaurant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8AE6A-DE33-647E-D3CB-CFB12E15E0AF}"/>
              </a:ext>
            </a:extLst>
          </p:cNvPr>
          <p:cNvSpPr/>
          <p:nvPr/>
        </p:nvSpPr>
        <p:spPr>
          <a:xfrm>
            <a:off x="4648200" y="4058008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Payment system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UPI/cards/cash/Internet banking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88362E-5680-BBF8-4D2C-367033AE31B7}"/>
              </a:ext>
            </a:extLst>
          </p:cNvPr>
          <p:cNvCxnSpPr>
            <a:cxnSpLocks/>
          </p:cNvCxnSpPr>
          <p:nvPr/>
        </p:nvCxnSpPr>
        <p:spPr>
          <a:xfrm flipH="1">
            <a:off x="4157970" y="2397582"/>
            <a:ext cx="1212900" cy="7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205DD8C-A7E3-C735-38DF-291824CC29C9}"/>
              </a:ext>
            </a:extLst>
          </p:cNvPr>
          <p:cNvSpPr/>
          <p:nvPr/>
        </p:nvSpPr>
        <p:spPr>
          <a:xfrm rot="19963574">
            <a:off x="4280839" y="2104075"/>
            <a:ext cx="789650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Sends Order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D9326-C450-5AAE-35C4-09EACBB79F8C}"/>
              </a:ext>
            </a:extLst>
          </p:cNvPr>
          <p:cNvSpPr/>
          <p:nvPr/>
        </p:nvSpPr>
        <p:spPr>
          <a:xfrm rot="19963574">
            <a:off x="4107589" y="2300845"/>
            <a:ext cx="1275125" cy="1894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Customers preferences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31C6E-1BBE-58B5-77E7-B32A5B71E83C}"/>
              </a:ext>
            </a:extLst>
          </p:cNvPr>
          <p:cNvCxnSpPr>
            <a:cxnSpLocks/>
          </p:cNvCxnSpPr>
          <p:nvPr/>
        </p:nvCxnSpPr>
        <p:spPr>
          <a:xfrm flipV="1">
            <a:off x="4171950" y="1999892"/>
            <a:ext cx="1198920" cy="5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D3AD2-222B-4946-A5A2-C51F8CF48483}"/>
              </a:ext>
            </a:extLst>
          </p:cNvPr>
          <p:cNvSpPr/>
          <p:nvPr/>
        </p:nvSpPr>
        <p:spPr>
          <a:xfrm rot="19963574">
            <a:off x="4362692" y="2574706"/>
            <a:ext cx="789650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Accepts Order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04225B-A91C-AE3F-13C5-DE6EEBFF7F6D}"/>
              </a:ext>
            </a:extLst>
          </p:cNvPr>
          <p:cNvSpPr/>
          <p:nvPr/>
        </p:nvSpPr>
        <p:spPr>
          <a:xfrm rot="19591900">
            <a:off x="4265156" y="2732237"/>
            <a:ext cx="1275125" cy="1894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Update menu and gives confirmation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547B2-7E51-9B21-2969-BE6C79336F65}"/>
              </a:ext>
            </a:extLst>
          </p:cNvPr>
          <p:cNvCxnSpPr>
            <a:cxnSpLocks/>
          </p:cNvCxnSpPr>
          <p:nvPr/>
        </p:nvCxnSpPr>
        <p:spPr>
          <a:xfrm>
            <a:off x="4176501" y="3414403"/>
            <a:ext cx="1614699" cy="63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DB83C8-80DD-4D53-D5AE-28B4C546631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57600" y="3504017"/>
            <a:ext cx="990600" cy="101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C642B78-42B4-7B34-35DD-FD7346B54452}"/>
              </a:ext>
            </a:extLst>
          </p:cNvPr>
          <p:cNvSpPr/>
          <p:nvPr/>
        </p:nvSpPr>
        <p:spPr>
          <a:xfrm rot="1021387">
            <a:off x="4534182" y="3541281"/>
            <a:ext cx="1111163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Payment request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BA6234-DAF6-E944-A42A-7E608AB06171}"/>
              </a:ext>
            </a:extLst>
          </p:cNvPr>
          <p:cNvSpPr/>
          <p:nvPr/>
        </p:nvSpPr>
        <p:spPr>
          <a:xfrm rot="2824497">
            <a:off x="3500200" y="3964607"/>
            <a:ext cx="1241272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Payment confirmation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7350D1-3F26-3A4D-579F-193648F31ABF}"/>
              </a:ext>
            </a:extLst>
          </p:cNvPr>
          <p:cNvCxnSpPr>
            <a:cxnSpLocks/>
          </p:cNvCxnSpPr>
          <p:nvPr/>
        </p:nvCxnSpPr>
        <p:spPr>
          <a:xfrm flipH="1">
            <a:off x="1314697" y="3525784"/>
            <a:ext cx="1428503" cy="90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72C943-4CD2-1890-9980-C096978AA0E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143000" y="3028950"/>
            <a:ext cx="1295400" cy="94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8D1B6-F3AD-9B29-3D1A-6C04E15A7C89}"/>
              </a:ext>
            </a:extLst>
          </p:cNvPr>
          <p:cNvSpPr/>
          <p:nvPr/>
        </p:nvSpPr>
        <p:spPr>
          <a:xfrm>
            <a:off x="552952" y="4810855"/>
            <a:ext cx="537641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Delivery Agent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309C45-2F8F-6C52-D157-E16D01F92C3F}"/>
              </a:ext>
            </a:extLst>
          </p:cNvPr>
          <p:cNvSpPr/>
          <p:nvPr/>
        </p:nvSpPr>
        <p:spPr>
          <a:xfrm rot="19674019">
            <a:off x="1519521" y="3955903"/>
            <a:ext cx="1111163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Customer details and restaurant details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6D3EF4-2085-F751-7CAE-07D3717DF392}"/>
              </a:ext>
            </a:extLst>
          </p:cNvPr>
          <p:cNvSpPr/>
          <p:nvPr/>
        </p:nvSpPr>
        <p:spPr>
          <a:xfrm rot="19460912">
            <a:off x="1053612" y="3305585"/>
            <a:ext cx="1111163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Customer notification of delivery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26" name="Picture 4" descr="Delivery Hero acquires Zomato's UAE biz for $172 Mn">
            <a:extLst>
              <a:ext uri="{FF2B5EF4-FFF2-40B4-BE49-F238E27FC236}">
                <a16:creationId xmlns:a16="http://schemas.microsoft.com/office/drawing/2014/main" id="{598C6321-1E75-084E-58FF-7AEF424A4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2" r="19994"/>
          <a:stretch/>
        </p:blipFill>
        <p:spPr bwMode="auto">
          <a:xfrm>
            <a:off x="373272" y="3972661"/>
            <a:ext cx="941425" cy="8719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ow To Improve Customer Focus: 6 Tips and Strategies | Salesforce">
            <a:extLst>
              <a:ext uri="{FF2B5EF4-FFF2-40B4-BE49-F238E27FC236}">
                <a16:creationId xmlns:a16="http://schemas.microsoft.com/office/drawing/2014/main" id="{2A9AD7AF-0050-C720-552A-883E4F424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2659" r="20946"/>
          <a:stretch/>
        </p:blipFill>
        <p:spPr bwMode="auto">
          <a:xfrm>
            <a:off x="159496" y="1995085"/>
            <a:ext cx="786912" cy="852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3B7CF6-9918-DC8A-7D55-306098255E7E}"/>
              </a:ext>
            </a:extLst>
          </p:cNvPr>
          <p:cNvCxnSpPr>
            <a:cxnSpLocks/>
          </p:cNvCxnSpPr>
          <p:nvPr/>
        </p:nvCxnSpPr>
        <p:spPr>
          <a:xfrm>
            <a:off x="955049" y="2046775"/>
            <a:ext cx="1483351" cy="5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32D148-5E67-B1AD-A9B2-D9269FCE3CC9}"/>
              </a:ext>
            </a:extLst>
          </p:cNvPr>
          <p:cNvCxnSpPr>
            <a:cxnSpLocks/>
          </p:cNvCxnSpPr>
          <p:nvPr/>
        </p:nvCxnSpPr>
        <p:spPr>
          <a:xfrm flipH="1">
            <a:off x="946091" y="2632083"/>
            <a:ext cx="1484173" cy="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651DC6-1BCC-A5B9-1BF2-A25B24C38F5F}"/>
              </a:ext>
            </a:extLst>
          </p:cNvPr>
          <p:cNvSpPr/>
          <p:nvPr/>
        </p:nvSpPr>
        <p:spPr>
          <a:xfrm rot="1148318">
            <a:off x="1168997" y="2056664"/>
            <a:ext cx="1111163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Places Order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93A58-2756-28BE-91A7-FD6DAFD6D426}"/>
              </a:ext>
            </a:extLst>
          </p:cNvPr>
          <p:cNvSpPr/>
          <p:nvPr/>
        </p:nvSpPr>
        <p:spPr>
          <a:xfrm>
            <a:off x="1084295" y="2670695"/>
            <a:ext cx="1111163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Confirmation of delivery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0E3BE0-5A07-CAF6-C52C-E3BAC5EF0846}"/>
              </a:ext>
            </a:extLst>
          </p:cNvPr>
          <p:cNvSpPr/>
          <p:nvPr/>
        </p:nvSpPr>
        <p:spPr>
          <a:xfrm>
            <a:off x="2514600" y="4470033"/>
            <a:ext cx="1428503" cy="559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85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590550"/>
            <a:ext cx="6343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Draw 2 software architecture diagrams – component &amp; connection view and deployment view – to understand how the system works.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BA6CAF-7B2C-7F2C-F4BC-B2E538402DBC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-3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36061-6E89-E0F4-261E-C5E58B6DB343}"/>
              </a:ext>
            </a:extLst>
          </p:cNvPr>
          <p:cNvSpPr/>
          <p:nvPr/>
        </p:nvSpPr>
        <p:spPr>
          <a:xfrm>
            <a:off x="5747402" y="2109733"/>
            <a:ext cx="1029929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Orders handler (in Java)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8AE6A-DE33-647E-D3CB-CFB12E15E0AF}"/>
              </a:ext>
            </a:extLst>
          </p:cNvPr>
          <p:cNvSpPr/>
          <p:nvPr/>
        </p:nvSpPr>
        <p:spPr>
          <a:xfrm>
            <a:off x="2438400" y="3797324"/>
            <a:ext cx="1428503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Notification System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E-Mail/ SMS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8D1B6-F3AD-9B29-3D1A-6C04E15A7C89}"/>
              </a:ext>
            </a:extLst>
          </p:cNvPr>
          <p:cNvSpPr/>
          <p:nvPr/>
        </p:nvSpPr>
        <p:spPr>
          <a:xfrm>
            <a:off x="70359" y="4803196"/>
            <a:ext cx="537641" cy="2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Delivery Agent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26" name="Picture 4" descr="Delivery Hero acquires Zomato's UAE biz for $172 Mn">
            <a:extLst>
              <a:ext uri="{FF2B5EF4-FFF2-40B4-BE49-F238E27FC236}">
                <a16:creationId xmlns:a16="http://schemas.microsoft.com/office/drawing/2014/main" id="{598C6321-1E75-084E-58FF-7AEF424A4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2" r="19994"/>
          <a:stretch/>
        </p:blipFill>
        <p:spPr bwMode="auto">
          <a:xfrm>
            <a:off x="82240" y="4251627"/>
            <a:ext cx="603792" cy="559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ow To Improve Customer Focus: 6 Tips and Strategies | Salesforce">
            <a:extLst>
              <a:ext uri="{FF2B5EF4-FFF2-40B4-BE49-F238E27FC236}">
                <a16:creationId xmlns:a16="http://schemas.microsoft.com/office/drawing/2014/main" id="{2A9AD7AF-0050-C720-552A-883E4F424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2659" r="20946"/>
          <a:stretch/>
        </p:blipFill>
        <p:spPr bwMode="auto">
          <a:xfrm>
            <a:off x="41455" y="2266950"/>
            <a:ext cx="595450" cy="645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60780DE-EA07-CAAC-759A-719B5A2BC64E}"/>
              </a:ext>
            </a:extLst>
          </p:cNvPr>
          <p:cNvSpPr/>
          <p:nvPr/>
        </p:nvSpPr>
        <p:spPr>
          <a:xfrm>
            <a:off x="1103671" y="2336885"/>
            <a:ext cx="762000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(Frontend application)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5B69CE-5C60-235A-1A04-E18D41F6E6DB}"/>
              </a:ext>
            </a:extLst>
          </p:cNvPr>
          <p:cNvSpPr/>
          <p:nvPr/>
        </p:nvSpPr>
        <p:spPr>
          <a:xfrm>
            <a:off x="1103671" y="3380831"/>
            <a:ext cx="762000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05455E-31F5-2609-E5A9-B60042CCDC65}"/>
              </a:ext>
            </a:extLst>
          </p:cNvPr>
          <p:cNvSpPr/>
          <p:nvPr/>
        </p:nvSpPr>
        <p:spPr>
          <a:xfrm>
            <a:off x="1905000" y="2874044"/>
            <a:ext cx="762000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8E21432-D31D-1934-6A4C-C9E23C327379}"/>
              </a:ext>
            </a:extLst>
          </p:cNvPr>
          <p:cNvSpPr/>
          <p:nvPr/>
        </p:nvSpPr>
        <p:spPr>
          <a:xfrm>
            <a:off x="2800103" y="1731669"/>
            <a:ext cx="1143000" cy="64522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u="sng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Customer data with authentication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48CA092B-A51B-B3C0-DE40-1A0B2FE27EEF}"/>
              </a:ext>
            </a:extLst>
          </p:cNvPr>
          <p:cNvSpPr/>
          <p:nvPr/>
        </p:nvSpPr>
        <p:spPr>
          <a:xfrm>
            <a:off x="2800103" y="3014325"/>
            <a:ext cx="1143000" cy="628043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u="sng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Delivery agent details and authentication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4B1FEC4-D884-1705-9674-46508FD57A84}"/>
              </a:ext>
            </a:extLst>
          </p:cNvPr>
          <p:cNvSpPr/>
          <p:nvPr/>
        </p:nvSpPr>
        <p:spPr>
          <a:xfrm>
            <a:off x="4343400" y="1732137"/>
            <a:ext cx="1143000" cy="64522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u="sng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Restaurant details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BF96A452-FBB7-459D-ABE2-FADC123D1621}"/>
              </a:ext>
            </a:extLst>
          </p:cNvPr>
          <p:cNvSpPr/>
          <p:nvPr/>
        </p:nvSpPr>
        <p:spPr>
          <a:xfrm>
            <a:off x="4343400" y="3039688"/>
            <a:ext cx="1143000" cy="64522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u="sng" dirty="0">
                <a:solidFill>
                  <a:schemeClr val="tx1"/>
                </a:solidFill>
              </a:rPr>
              <a:t>Menu Details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Each Restaurant details with menu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BC70B9-E09D-6560-2ED7-7FD8637851CD}"/>
              </a:ext>
            </a:extLst>
          </p:cNvPr>
          <p:cNvSpPr/>
          <p:nvPr/>
        </p:nvSpPr>
        <p:spPr>
          <a:xfrm>
            <a:off x="5747402" y="3101194"/>
            <a:ext cx="1029929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Payments handler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(in Java)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3CF060-9066-B332-A58F-AFB8DAD7F868}"/>
              </a:ext>
            </a:extLst>
          </p:cNvPr>
          <p:cNvSpPr/>
          <p:nvPr/>
        </p:nvSpPr>
        <p:spPr>
          <a:xfrm>
            <a:off x="5724888" y="4015730"/>
            <a:ext cx="1029929" cy="45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Payments gateway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(UPI etc)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7D462-5C79-3B06-7D10-CA971845EAF2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667000" y="2377365"/>
            <a:ext cx="1837707" cy="55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D1273E-99CB-D004-5B35-29722FAC114A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339180" y="2912178"/>
            <a:ext cx="764491" cy="11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0DBBE9-42CA-3322-EF8E-C7E256B11A1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6905" y="2551913"/>
            <a:ext cx="466766" cy="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179531-DECF-4A65-1CC6-A2DECBE85144}"/>
              </a:ext>
            </a:extLst>
          </p:cNvPr>
          <p:cNvCxnSpPr>
            <a:cxnSpLocks/>
          </p:cNvCxnSpPr>
          <p:nvPr/>
        </p:nvCxnSpPr>
        <p:spPr>
          <a:xfrm>
            <a:off x="1103671" y="4095750"/>
            <a:ext cx="1334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46B321-FE99-B552-5ABE-9F41139A01DF}"/>
              </a:ext>
            </a:extLst>
          </p:cNvPr>
          <p:cNvCxnSpPr>
            <a:cxnSpLocks/>
          </p:cNvCxnSpPr>
          <p:nvPr/>
        </p:nvCxnSpPr>
        <p:spPr>
          <a:xfrm flipV="1">
            <a:off x="686032" y="2791188"/>
            <a:ext cx="417639" cy="146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5B2556-B6D1-7C14-5B37-7E6DA7E1AFE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86032" y="3835134"/>
            <a:ext cx="798639" cy="44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CB16A2-C0B7-4988-A8B2-7C4EC113F84E}"/>
              </a:ext>
            </a:extLst>
          </p:cNvPr>
          <p:cNvCxnSpPr>
            <a:cxnSpLocks/>
          </p:cNvCxnSpPr>
          <p:nvPr/>
        </p:nvCxnSpPr>
        <p:spPr>
          <a:xfrm>
            <a:off x="646471" y="2854994"/>
            <a:ext cx="457200" cy="50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70A3A9-EB27-F2EA-5F30-8E737F507123}"/>
              </a:ext>
            </a:extLst>
          </p:cNvPr>
          <p:cNvCxnSpPr>
            <a:cxnSpLocks/>
          </p:cNvCxnSpPr>
          <p:nvPr/>
        </p:nvCxnSpPr>
        <p:spPr>
          <a:xfrm>
            <a:off x="1875687" y="2567281"/>
            <a:ext cx="457200" cy="2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B3D2C5-4C5A-89AD-2199-AED2092F0302}"/>
              </a:ext>
            </a:extLst>
          </p:cNvPr>
          <p:cNvCxnSpPr>
            <a:cxnSpLocks/>
          </p:cNvCxnSpPr>
          <p:nvPr/>
        </p:nvCxnSpPr>
        <p:spPr>
          <a:xfrm flipV="1">
            <a:off x="1875687" y="3334879"/>
            <a:ext cx="421906" cy="31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61FA19-B10D-2F8E-0DAE-3C145DFD0CB8}"/>
              </a:ext>
            </a:extLst>
          </p:cNvPr>
          <p:cNvCxnSpPr>
            <a:cxnSpLocks/>
          </p:cNvCxnSpPr>
          <p:nvPr/>
        </p:nvCxnSpPr>
        <p:spPr>
          <a:xfrm flipV="1">
            <a:off x="2405163" y="2195730"/>
            <a:ext cx="488419" cy="70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346ED8-2E26-47BD-6B39-66FA371D9980}"/>
              </a:ext>
            </a:extLst>
          </p:cNvPr>
          <p:cNvCxnSpPr>
            <a:cxnSpLocks/>
          </p:cNvCxnSpPr>
          <p:nvPr/>
        </p:nvCxnSpPr>
        <p:spPr>
          <a:xfrm flipH="1">
            <a:off x="2637687" y="2370530"/>
            <a:ext cx="657982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FC954-FEF0-A76F-7830-F0FC1318655A}"/>
              </a:ext>
            </a:extLst>
          </p:cNvPr>
          <p:cNvCxnSpPr>
            <a:cxnSpLocks/>
          </p:cNvCxnSpPr>
          <p:nvPr/>
        </p:nvCxnSpPr>
        <p:spPr>
          <a:xfrm>
            <a:off x="4914900" y="2370530"/>
            <a:ext cx="0" cy="66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02D6FC-FF2C-9372-769A-875ACD8E214E}"/>
              </a:ext>
            </a:extLst>
          </p:cNvPr>
          <p:cNvCxnSpPr>
            <a:cxnSpLocks/>
          </p:cNvCxnSpPr>
          <p:nvPr/>
        </p:nvCxnSpPr>
        <p:spPr>
          <a:xfrm flipV="1">
            <a:off x="5324879" y="2589564"/>
            <a:ext cx="429450" cy="42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614B2D-6E03-8BCB-18C8-7AD963691914}"/>
              </a:ext>
            </a:extLst>
          </p:cNvPr>
          <p:cNvCxnSpPr>
            <a:cxnSpLocks/>
          </p:cNvCxnSpPr>
          <p:nvPr/>
        </p:nvCxnSpPr>
        <p:spPr>
          <a:xfrm flipH="1" flipV="1">
            <a:off x="3771900" y="3629318"/>
            <a:ext cx="1598971" cy="23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65CB69-8703-20C5-D28B-D1824BDAFACC}"/>
              </a:ext>
            </a:extLst>
          </p:cNvPr>
          <p:cNvCxnSpPr>
            <a:cxnSpLocks/>
          </p:cNvCxnSpPr>
          <p:nvPr/>
        </p:nvCxnSpPr>
        <p:spPr>
          <a:xfrm flipV="1">
            <a:off x="5370871" y="2579465"/>
            <a:ext cx="525507" cy="130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4896C9-2C15-8D2F-DDC8-AC0E445AAE4D}"/>
              </a:ext>
            </a:extLst>
          </p:cNvPr>
          <p:cNvCxnSpPr>
            <a:cxnSpLocks/>
          </p:cNvCxnSpPr>
          <p:nvPr/>
        </p:nvCxnSpPr>
        <p:spPr>
          <a:xfrm>
            <a:off x="6096000" y="3575541"/>
            <a:ext cx="0" cy="4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9EA7AE-B82F-EE80-FFB8-D3C4A2B42C12}"/>
              </a:ext>
            </a:extLst>
          </p:cNvPr>
          <p:cNvCxnSpPr>
            <a:cxnSpLocks/>
          </p:cNvCxnSpPr>
          <p:nvPr/>
        </p:nvCxnSpPr>
        <p:spPr>
          <a:xfrm flipV="1">
            <a:off x="6396721" y="3560130"/>
            <a:ext cx="0" cy="46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F4AEB5-F8FD-8B9D-F379-8D523937EA58}"/>
              </a:ext>
            </a:extLst>
          </p:cNvPr>
          <p:cNvCxnSpPr>
            <a:cxnSpLocks/>
          </p:cNvCxnSpPr>
          <p:nvPr/>
        </p:nvCxnSpPr>
        <p:spPr>
          <a:xfrm>
            <a:off x="6396721" y="2547526"/>
            <a:ext cx="0" cy="55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D1F320B-E50C-AD22-3E86-C62E4EAF565D}"/>
              </a:ext>
            </a:extLst>
          </p:cNvPr>
          <p:cNvSpPr/>
          <p:nvPr/>
        </p:nvSpPr>
        <p:spPr>
          <a:xfrm>
            <a:off x="4368985" y="3758871"/>
            <a:ext cx="729437" cy="2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Order Details</a:t>
            </a:r>
            <a:endParaRPr lang="en-IN" sz="7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208630-0577-9346-DFFE-DD764870DEC6}"/>
              </a:ext>
            </a:extLst>
          </p:cNvPr>
          <p:cNvCxnSpPr>
            <a:cxnSpLocks/>
          </p:cNvCxnSpPr>
          <p:nvPr/>
        </p:nvCxnSpPr>
        <p:spPr>
          <a:xfrm flipH="1">
            <a:off x="3843261" y="3623100"/>
            <a:ext cx="657982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D7D199-1BDD-2892-7CBA-99AE2241AE9B}"/>
              </a:ext>
            </a:extLst>
          </p:cNvPr>
          <p:cNvSpPr/>
          <p:nvPr/>
        </p:nvSpPr>
        <p:spPr>
          <a:xfrm>
            <a:off x="3824665" y="3966298"/>
            <a:ext cx="729437" cy="2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Order status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590728-6F0B-497C-8B55-B5D8E117BEF4}"/>
              </a:ext>
            </a:extLst>
          </p:cNvPr>
          <p:cNvSpPr/>
          <p:nvPr/>
        </p:nvSpPr>
        <p:spPr>
          <a:xfrm>
            <a:off x="5486400" y="3688275"/>
            <a:ext cx="729437" cy="2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Confirmation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4F6AFD-B184-23F6-04DB-BA31EC2F9754}"/>
              </a:ext>
            </a:extLst>
          </p:cNvPr>
          <p:cNvSpPr/>
          <p:nvPr/>
        </p:nvSpPr>
        <p:spPr>
          <a:xfrm>
            <a:off x="6283731" y="3688275"/>
            <a:ext cx="729437" cy="2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Payment process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7CBB1C3-A122-1112-042A-D891F2C4FA56}"/>
              </a:ext>
            </a:extLst>
          </p:cNvPr>
          <p:cNvSpPr/>
          <p:nvPr/>
        </p:nvSpPr>
        <p:spPr>
          <a:xfrm>
            <a:off x="5424923" y="2762257"/>
            <a:ext cx="729437" cy="2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Order Details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D4B487-BA5D-91C3-F1E2-A2B77F6733AA}"/>
              </a:ext>
            </a:extLst>
          </p:cNvPr>
          <p:cNvSpPr/>
          <p:nvPr/>
        </p:nvSpPr>
        <p:spPr>
          <a:xfrm>
            <a:off x="6218527" y="2741440"/>
            <a:ext cx="729437" cy="25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Send for Payment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0B3AF36-2554-5F89-2343-97742490ADF4}"/>
              </a:ext>
            </a:extLst>
          </p:cNvPr>
          <p:cNvSpPr/>
          <p:nvPr/>
        </p:nvSpPr>
        <p:spPr>
          <a:xfrm>
            <a:off x="4214633" y="1520400"/>
            <a:ext cx="2643368" cy="356834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A5829D5-78D4-A299-C27E-227ED77B6CC3}"/>
              </a:ext>
            </a:extLst>
          </p:cNvPr>
          <p:cNvSpPr/>
          <p:nvPr/>
        </p:nvSpPr>
        <p:spPr>
          <a:xfrm>
            <a:off x="995725" y="1550705"/>
            <a:ext cx="3015165" cy="3568348"/>
          </a:xfrm>
          <a:prstGeom prst="roundRect">
            <a:avLst/>
          </a:prstGeom>
          <a:solidFill>
            <a:schemeClr val="accent6">
              <a:alpha val="3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0E3BE0-5A07-CAF6-C52C-E3BAC5EF0846}"/>
              </a:ext>
            </a:extLst>
          </p:cNvPr>
          <p:cNvSpPr/>
          <p:nvPr/>
        </p:nvSpPr>
        <p:spPr>
          <a:xfrm>
            <a:off x="3410418" y="4511395"/>
            <a:ext cx="1428503" cy="559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65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590550"/>
            <a:ext cx="6343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Indicate important messages between components by labelling the connections in the C&amp;C view. Also indicate the communication method used.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235-8C87-8F37-846C-8CEF36121B27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-4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9116E7-AA5A-5424-ABCC-3463AA8F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35208"/>
              </p:ext>
            </p:extLst>
          </p:nvPr>
        </p:nvGraphicFramePr>
        <p:xfrm>
          <a:off x="470258" y="1562722"/>
          <a:ext cx="6235147" cy="3312852"/>
        </p:xfrm>
        <a:graphic>
          <a:graphicData uri="http://schemas.openxmlformats.org/drawingml/2006/table">
            <a:tbl>
              <a:tblPr/>
              <a:tblGrid>
                <a:gridCol w="6235147">
                  <a:extLst>
                    <a:ext uri="{9D8B030D-6E8A-4147-A177-3AD203B41FA5}">
                      <a16:colId xmlns:a16="http://schemas.microsoft.com/office/drawing/2014/main" val="633305762"/>
                    </a:ext>
                  </a:extLst>
                </a:gridCol>
              </a:tblGrid>
              <a:tr h="3073995">
                <a:tc>
                  <a:txBody>
                    <a:bodyPr/>
                    <a:lstStyle/>
                    <a:p>
                      <a:pPr marL="171450" indent="-171450" algn="just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b="1" dirty="0">
                          <a:effectLst/>
                        </a:rPr>
                        <a:t>Elements</a:t>
                      </a:r>
                      <a:endParaRPr lang="en-US" sz="1000" dirty="0">
                        <a:effectLst/>
                      </a:endParaRP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Components are principal units of runtime interaction and data stores</a:t>
                      </a: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Connectors are interaction mechanisms</a:t>
                      </a:r>
                    </a:p>
                    <a:p>
                      <a:pPr marL="171450" indent="-171450" algn="just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b="1" dirty="0">
                          <a:effectLst/>
                        </a:rPr>
                        <a:t>Relations</a:t>
                      </a:r>
                      <a:endParaRPr lang="en-US" sz="1000" dirty="0">
                        <a:effectLst/>
                      </a:endParaRP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Attachment of components’ ports to connectors’ roles (interfaces with protocols)</a:t>
                      </a:r>
                    </a:p>
                    <a:p>
                      <a:pPr marL="171450" indent="-171450" algn="just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b="1" dirty="0">
                          <a:effectLst/>
                        </a:rPr>
                        <a:t>Properties</a:t>
                      </a:r>
                      <a:endParaRPr lang="en-US" sz="1000" dirty="0">
                        <a:effectLst/>
                      </a:endParaRP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  <a:tabLst>
                          <a:tab pos="179388" algn="l"/>
                        </a:tabLs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  <a:tabLst>
                          <a:tab pos="179388" algn="l"/>
                        </a:tabLst>
                      </a:pPr>
                      <a:r>
                        <a:rPr lang="en-US" sz="1000" dirty="0">
                          <a:effectLst/>
                        </a:rPr>
                        <a:t>Runtime quality-of-service information to facilitate analysis or prediction of runtime quality attributes.</a:t>
                      </a:r>
                    </a:p>
                    <a:p>
                      <a:pPr marL="171450" indent="-171450" algn="just" rtl="0" fontAlgn="t">
                        <a:buFont typeface="Wingdings" panose="05000000000000000000" pitchFamily="2" charset="2"/>
                        <a:buChar char="Ø"/>
                        <a:tabLst>
                          <a:tab pos="179388" algn="l"/>
                        </a:tabLst>
                      </a:pPr>
                      <a:r>
                        <a:rPr lang="en-US" sz="1000" b="1" dirty="0">
                          <a:effectLst/>
                        </a:rPr>
                        <a:t>Use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sng" dirty="0">
                          <a:effectLst/>
                        </a:rPr>
                        <a:t>Construction</a:t>
                      </a:r>
                      <a:r>
                        <a:rPr lang="en-US" sz="1000" dirty="0">
                          <a:effectLst/>
                        </a:rPr>
                        <a:t> - for specifying the behavior that elements must exhibit</a:t>
                      </a:r>
                    </a:p>
                    <a:p>
                      <a:pPr marL="360363" marR="0" lvl="1" indent="-180975" algn="just" defTabSz="51435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u="sng" dirty="0">
                          <a:effectLst/>
                        </a:rPr>
                        <a:t>Analysis</a:t>
                      </a:r>
                      <a:r>
                        <a:rPr lang="en-US" sz="1000" dirty="0">
                          <a:effectLst/>
                        </a:rPr>
                        <a:t> - for reasoning about runtime system quality attributes such as </a:t>
                      </a:r>
                      <a:r>
                        <a:rPr lang="en-US" sz="1000" b="1" i="0" u="sng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Availability</a:t>
                      </a:r>
                      <a:r>
                        <a:rPr lang="en-US" sz="1000" b="1" u="sng" dirty="0">
                          <a:effectLst/>
                        </a:rPr>
                        <a:t>, Security &amp; </a:t>
                      </a:r>
                      <a:r>
                        <a:rPr lang="en-IN" sz="1000" b="1" u="sng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Usability</a:t>
                      </a:r>
                      <a:endParaRPr lang="en-IN" sz="1000" b="1" u="sng" dirty="0">
                        <a:latin typeface="Arial"/>
                        <a:cs typeface="Arial"/>
                      </a:endParaRP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sng" dirty="0">
                          <a:effectLst/>
                        </a:rPr>
                        <a:t>Education</a:t>
                      </a:r>
                      <a:r>
                        <a:rPr lang="en-US" sz="1000" dirty="0">
                          <a:effectLst/>
                        </a:rPr>
                        <a:t> - as a starting point for the architect to show how the system works</a:t>
                      </a:r>
                    </a:p>
                    <a:p>
                      <a:pPr marL="171450" indent="-171450" algn="just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b="1" dirty="0">
                          <a:effectLst/>
                        </a:rPr>
                        <a:t>Notations</a:t>
                      </a:r>
                      <a:endParaRPr lang="en-US" sz="1000" dirty="0">
                        <a:effectLst/>
                      </a:endParaRP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sng" dirty="0">
                          <a:effectLst/>
                        </a:rPr>
                        <a:t>Informal</a:t>
                      </a:r>
                      <a:endParaRPr lang="en-US" sz="1000" dirty="0">
                        <a:effectLst/>
                      </a:endParaRPr>
                    </a:p>
                    <a:p>
                      <a:pPr marL="630238" lvl="2" indent="-269875" algn="just" rtl="0" fontAlgn="t">
                        <a:buFont typeface="Wingdings" panose="05000000000000000000" pitchFamily="2" charset="2"/>
                        <a:buChar char="v"/>
                      </a:pPr>
                      <a:r>
                        <a:rPr lang="en-US" sz="1000" dirty="0">
                          <a:effectLst/>
                        </a:rPr>
                        <a:t>box-and-line diagrams</a:t>
                      </a:r>
                    </a:p>
                    <a:p>
                      <a:pPr marL="630238" lvl="2" indent="-269875" algn="just" rtl="0" fontAlgn="t">
                        <a:buFont typeface="Wingdings" panose="05000000000000000000" pitchFamily="2" charset="2"/>
                        <a:buChar char="v"/>
                      </a:pPr>
                      <a:r>
                        <a:rPr lang="en-US" sz="1000" dirty="0">
                          <a:effectLst/>
                        </a:rPr>
                        <a:t>Most box-and-line diagrams showing runtime behavior are in fact attempting to be C&amp;C views.</a:t>
                      </a: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sng" dirty="0">
                          <a:effectLst/>
                        </a:rPr>
                        <a:t>Formal</a:t>
                      </a:r>
                      <a:r>
                        <a:rPr lang="en-US" sz="1000" dirty="0">
                          <a:effectLst/>
                        </a:rPr>
                        <a:t> -  Architecture description languages such as Acme, Wright, </a:t>
                      </a:r>
                      <a:r>
                        <a:rPr lang="en-US" sz="1000" dirty="0" err="1">
                          <a:effectLst/>
                        </a:rPr>
                        <a:t>UniCon</a:t>
                      </a:r>
                      <a:r>
                        <a:rPr lang="en-US" sz="1000" dirty="0">
                          <a:effectLst/>
                        </a:rPr>
                        <a:t>, the Architecture Analysis and Design Language (AADL), and </a:t>
                      </a:r>
                      <a:r>
                        <a:rPr lang="en-US" sz="1000" dirty="0" err="1">
                          <a:effectLst/>
                        </a:rPr>
                        <a:t>Rapide</a:t>
                      </a:r>
                      <a:endParaRPr lang="en-US" sz="1000" dirty="0">
                        <a:effectLst/>
                      </a:endParaRPr>
                    </a:p>
                    <a:p>
                      <a:pPr marL="360363" lvl="1" indent="-180975" algn="just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Semi-formal - UML</a:t>
                      </a:r>
                    </a:p>
                    <a:p>
                      <a:pPr marL="630238" lvl="3" indent="-269875" algn="just" rtl="0" fontAlgn="t">
                        <a:buFont typeface="Wingdings" panose="05000000000000000000" pitchFamily="2" charset="2"/>
                        <a:buChar char="v"/>
                      </a:pPr>
                      <a:r>
                        <a:rPr lang="en-US" sz="1000" dirty="0">
                          <a:effectLst/>
                        </a:rPr>
                        <a:t>not always a straightforward mapping</a:t>
                      </a:r>
                    </a:p>
                    <a:p>
                      <a:pPr marL="630238" lvl="3" indent="-269875" algn="just" rtl="0" fontAlgn="t">
                        <a:buFont typeface="Wingdings" panose="05000000000000000000" pitchFamily="2" charset="2"/>
                        <a:buChar char="v"/>
                      </a:pPr>
                      <a:r>
                        <a:rPr lang="en-US" sz="1000" dirty="0">
                          <a:effectLst/>
                        </a:rPr>
                        <a:t>major improvements in UML 2.0</a:t>
                      </a:r>
                    </a:p>
                  </a:txBody>
                  <a:tcPr marL="56226" marR="56226" marT="56226" marB="562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8115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43FB8CF-91C0-8C47-07CF-00D4B5D5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55377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b="1" u="sng" spc="-445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C1C9-F477-3C96-B307-B4E72BF0AD23}"/>
              </a:ext>
            </a:extLst>
          </p:cNvPr>
          <p:cNvSpPr txBox="1"/>
          <p:nvPr/>
        </p:nvSpPr>
        <p:spPr>
          <a:xfrm>
            <a:off x="304800" y="742950"/>
            <a:ext cx="634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514350"/>
            <a:r>
              <a:rPr lang="en-US" dirty="0">
                <a:solidFill>
                  <a:srgbClr val="333333"/>
                </a:solidFill>
                <a:latin typeface="Helvetica Neue"/>
              </a:rPr>
              <a:t>Draw a sequence diagram for one major scenario (use case). Mention the scenario.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DB33CD-3081-BF02-42CD-CCEB9A6F7BA6}"/>
              </a:ext>
            </a:extLst>
          </p:cNvPr>
          <p:cNvSpPr/>
          <p:nvPr/>
        </p:nvSpPr>
        <p:spPr>
          <a:xfrm>
            <a:off x="1484671" y="72388"/>
            <a:ext cx="3886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-5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BECEDA-0B67-0CCC-71CE-83A1C524BE0B}"/>
              </a:ext>
            </a:extLst>
          </p:cNvPr>
          <p:cNvSpPr/>
          <p:nvPr/>
        </p:nvSpPr>
        <p:spPr>
          <a:xfrm>
            <a:off x="381000" y="1657350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Data Source  (Customer)</a:t>
            </a:r>
            <a:endParaRPr lang="en-IN" sz="11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EC7EF1-945D-DBF3-D327-B5AA0994FB6B}"/>
              </a:ext>
            </a:extLst>
          </p:cNvPr>
          <p:cNvCxnSpPr>
            <a:cxnSpLocks/>
          </p:cNvCxnSpPr>
          <p:nvPr/>
        </p:nvCxnSpPr>
        <p:spPr>
          <a:xfrm>
            <a:off x="1295400" y="2026227"/>
            <a:ext cx="533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4119CD-E204-ADD2-9A94-B01240CA736C}"/>
              </a:ext>
            </a:extLst>
          </p:cNvPr>
          <p:cNvSpPr/>
          <p:nvPr/>
        </p:nvSpPr>
        <p:spPr>
          <a:xfrm>
            <a:off x="1849582" y="1666009"/>
            <a:ext cx="914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Filter Mobile /Web app</a:t>
            </a:r>
            <a:endParaRPr lang="en-IN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27440C-554F-8B02-F869-AC81CC01A0FA}"/>
              </a:ext>
            </a:extLst>
          </p:cNvPr>
          <p:cNvCxnSpPr>
            <a:cxnSpLocks/>
          </p:cNvCxnSpPr>
          <p:nvPr/>
        </p:nvCxnSpPr>
        <p:spPr>
          <a:xfrm>
            <a:off x="2763982" y="2005445"/>
            <a:ext cx="533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90A06-0ED0-B0A2-3F1C-E871E08926F3}"/>
              </a:ext>
            </a:extLst>
          </p:cNvPr>
          <p:cNvSpPr/>
          <p:nvPr/>
        </p:nvSpPr>
        <p:spPr>
          <a:xfrm>
            <a:off x="3318164" y="1645227"/>
            <a:ext cx="1101436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Filter Authentication Service</a:t>
            </a:r>
            <a:endParaRPr lang="en-IN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38D7D-B30D-ED86-5A5E-E445485D834C}"/>
              </a:ext>
            </a:extLst>
          </p:cNvPr>
          <p:cNvCxnSpPr>
            <a:cxnSpLocks/>
          </p:cNvCxnSpPr>
          <p:nvPr/>
        </p:nvCxnSpPr>
        <p:spPr>
          <a:xfrm>
            <a:off x="4426527" y="2026227"/>
            <a:ext cx="533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8DA78-B624-EF95-CFB3-89689130E3D4}"/>
              </a:ext>
            </a:extLst>
          </p:cNvPr>
          <p:cNvSpPr/>
          <p:nvPr/>
        </p:nvSpPr>
        <p:spPr>
          <a:xfrm>
            <a:off x="4980709" y="1666009"/>
            <a:ext cx="1101436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Filter user Past Order History</a:t>
            </a:r>
            <a:endParaRPr lang="en-IN" sz="11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FE0484-9E15-A057-22C4-CBA6462B3309}"/>
              </a:ext>
            </a:extLst>
          </p:cNvPr>
          <p:cNvCxnSpPr>
            <a:cxnSpLocks/>
          </p:cNvCxnSpPr>
          <p:nvPr/>
        </p:nvCxnSpPr>
        <p:spPr>
          <a:xfrm>
            <a:off x="5486400" y="2428009"/>
            <a:ext cx="0" cy="68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A001D-3F14-CF9E-4A6C-D627F094C42B}"/>
              </a:ext>
            </a:extLst>
          </p:cNvPr>
          <p:cNvSpPr/>
          <p:nvPr/>
        </p:nvSpPr>
        <p:spPr>
          <a:xfrm>
            <a:off x="4859482" y="3112008"/>
            <a:ext cx="1343889" cy="831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Remove redundant data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(example – time of Order)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50E7C-2BCE-B813-FE61-B51E067C970C}"/>
              </a:ext>
            </a:extLst>
          </p:cNvPr>
          <p:cNvSpPr/>
          <p:nvPr/>
        </p:nvSpPr>
        <p:spPr>
          <a:xfrm>
            <a:off x="3124200" y="3112007"/>
            <a:ext cx="1453861" cy="831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Adding data in a DB according to user preferences based on past history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3DE20-82F8-D99B-DB24-3E542BAF4305}"/>
              </a:ext>
            </a:extLst>
          </p:cNvPr>
          <p:cNvCxnSpPr>
            <a:cxnSpLocks/>
          </p:cNvCxnSpPr>
          <p:nvPr/>
        </p:nvCxnSpPr>
        <p:spPr>
          <a:xfrm flipH="1">
            <a:off x="4575464" y="3486150"/>
            <a:ext cx="2840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B02F44-D77B-9BD8-5694-81821BFE4EB2}"/>
              </a:ext>
            </a:extLst>
          </p:cNvPr>
          <p:cNvCxnSpPr>
            <a:cxnSpLocks/>
          </p:cNvCxnSpPr>
          <p:nvPr/>
        </p:nvCxnSpPr>
        <p:spPr>
          <a:xfrm>
            <a:off x="1981200" y="2428009"/>
            <a:ext cx="0" cy="621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ylinder, shape, creative icon - Download on Iconfinder">
            <a:extLst>
              <a:ext uri="{FF2B5EF4-FFF2-40B4-BE49-F238E27FC236}">
                <a16:creationId xmlns:a16="http://schemas.microsoft.com/office/drawing/2014/main" id="{2E8E7689-3902-4A04-2DEC-E0AAD409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7" y="3064884"/>
            <a:ext cx="2074753" cy="18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DD77957-9864-899D-B2A5-DED6A007016F}"/>
              </a:ext>
            </a:extLst>
          </p:cNvPr>
          <p:cNvSpPr/>
          <p:nvPr/>
        </p:nvSpPr>
        <p:spPr>
          <a:xfrm>
            <a:off x="1484671" y="3569217"/>
            <a:ext cx="1170258" cy="831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(MariaDB)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To store recommendation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767ACC-2F0C-90B0-B08C-19A6ABE903CF}"/>
              </a:ext>
            </a:extLst>
          </p:cNvPr>
          <p:cNvSpPr/>
          <p:nvPr/>
        </p:nvSpPr>
        <p:spPr>
          <a:xfrm>
            <a:off x="1905000" y="2539002"/>
            <a:ext cx="997816" cy="418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It will access recommendation and DB when it is not the first Order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0E16D1-9AFB-E582-C5DB-AE9ABE1E4888}"/>
              </a:ext>
            </a:extLst>
          </p:cNvPr>
          <p:cNvSpPr/>
          <p:nvPr/>
        </p:nvSpPr>
        <p:spPr>
          <a:xfrm>
            <a:off x="3410418" y="4317483"/>
            <a:ext cx="2228382" cy="75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by a user to a restaurant of old preferences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1134</Words>
  <Application>Microsoft Office PowerPoint</Application>
  <PresentationFormat>Custom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Helvetica Neue</vt:lpstr>
      <vt:lpstr>Tahoma</vt:lpstr>
      <vt:lpstr>Wingdings</vt:lpstr>
      <vt:lpstr>Office Theme</vt:lpstr>
      <vt:lpstr>SOFTWARE ARCHITECTURE ASSIGNMENT -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Assignment 1</dc:title>
  <dc:creator>DEEPAK JAIN</dc:creator>
  <cp:lastModifiedBy>DEEPAK JAIN</cp:lastModifiedBy>
  <cp:revision>10</cp:revision>
  <dcterms:created xsi:type="dcterms:W3CDTF">2022-02-28T17:17:49Z</dcterms:created>
  <dcterms:modified xsi:type="dcterms:W3CDTF">2022-05-02T18:06:46Z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