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6858000" cy="5143500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881" autoAdjust="0"/>
  </p:normalViewPr>
  <p:slideViewPr>
    <p:cSldViewPr>
      <p:cViewPr>
        <p:scale>
          <a:sx n="76" d="100"/>
          <a:sy n="76" d="100"/>
        </p:scale>
        <p:origin x="2112" y="619"/>
      </p:cViewPr>
      <p:guideLst>
        <p:guide orient="horz" pos="2880"/>
        <p:guide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43AE-A180-4779-BC78-A140C1DBF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841772"/>
            <a:ext cx="51435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60CC-3BE9-42D5-8485-BED5E385E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ADAE4-D84F-4864-8D09-23E50575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DA93-D20F-49B1-B182-0D3FAEA8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EBFF-22BD-4037-BE1B-4B2B424C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187476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D175-BE58-413F-9D63-B9DE3962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E9AD1-AA29-409D-B325-D726C387D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06C4A-3419-4C48-A768-7DA89295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76BB-5A3D-46B3-8668-C41E2C50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2E6B-4A6D-4E01-B3E4-AFB53266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233432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EF58B3-01BD-4F63-AB91-2A6F91AA7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273844"/>
            <a:ext cx="1478756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F382-110E-4B6F-9289-A08269C63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273844"/>
            <a:ext cx="4350544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AF2CB-F449-4658-90C0-421D76103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2AFA-00E0-44FF-AE06-4609500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068CC-AE18-4073-AA2C-4DB09EB1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2576333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8544" y="1158865"/>
            <a:ext cx="6280912" cy="475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2880361"/>
            <a:ext cx="4800600" cy="2077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76501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8FC5E-A6FB-4628-AF67-CAC7E9BA9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905DF-4979-42B5-8AEB-A9BFC098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1E7E9-FE69-431F-876C-6E603BBA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5974-705C-4E3F-8081-33EA45D3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5EDE7-F1C4-4574-8230-A81A851F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412335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5299-857D-4079-9907-194B720A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1282304"/>
            <a:ext cx="5915025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35260-8D3E-482C-894D-312FBD165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3442098"/>
            <a:ext cx="5915025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1D121-BCF9-4EBA-B39A-C818BEB1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833AC-11A9-4F6A-BDF2-A23BEF50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0113-B2BD-4D01-A248-A6431D81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233078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3AF06-02DC-424E-8E6B-60D8C210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DF52-1BB8-499B-8235-D2E1B5589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B6ECF-6149-4648-B268-D9CBAF3B1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CC727-5153-446B-BB9A-C7082BDB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6B1A3-3E9C-4133-AFEB-BB4E9421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D3E6B-AD1E-4170-9BD4-179FC093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1427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D6C5-59CC-4C3F-8C8C-CA6F9648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3844"/>
            <a:ext cx="5915025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49015-6643-4256-89C3-1399139E1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2AD5C-0CA2-4361-9C69-75C2283E4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685BE-C2F6-475A-934B-143271D6C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AD561-E9E1-42BC-83BF-6760D8F08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452C09-79B8-41FE-A36B-6AC7414EB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DFB25-0219-4E32-85DB-7BC89C16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75637-A552-48A5-8ACA-38824598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149816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E3C6-CAFE-43C8-8174-EDC7C868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95AC0-E8A3-4BC5-8B8E-3F74BF22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8792D-79A4-48CC-93D5-BEEB0A56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B0289-13D9-4DBA-A260-8FB9C86A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22298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D949E-0B96-452E-92FD-B69EAF96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F3ED0-E1A3-40AC-8003-1248DAE6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D4622-45D9-47A1-B2B0-63DA72788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13296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980B-B6B3-4719-A54D-9E211A4C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39B5-D3D4-4803-99FB-5992C375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3B835-451F-4957-8DF2-38137BD03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D09E8-0631-4D55-BCCD-C97AD60D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6E60-96F9-444D-B81C-7386464E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64CD2-7BFE-4A32-989A-F755FC1A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3931994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34C7-890F-47D8-880C-9044ACDA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3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8C9D6-F934-4F4E-9A5B-40E91EA0C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740569"/>
            <a:ext cx="3471863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FCFA6-C780-407C-9C69-1952B8456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3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FA97-72D4-4B6B-95B5-07CA8B9A6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44BF-88BC-4576-919D-A2D88DAE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D4567-5A06-4A2B-B07E-6118FC5D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367324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A8A14-329C-4C95-B5AC-38DE2960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73844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AB5F4-EF2D-4296-877C-36EA6F1A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D605D-5E5B-4E46-8E56-F9FA3A983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766F-99B4-45B4-85C6-EACA539B2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4767263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IN"/>
              <a:t>By</a:t>
            </a:r>
            <a:r>
              <a:rPr lang="en-IN" spc="-25"/>
              <a:t> </a:t>
            </a:r>
            <a:r>
              <a:rPr lang="en-IN" spc="-20"/>
              <a:t>-</a:t>
            </a:r>
            <a:r>
              <a:rPr lang="en-IN" spc="-25"/>
              <a:t> </a:t>
            </a:r>
            <a:r>
              <a:rPr lang="en-IN"/>
              <a:t>Gavin</a:t>
            </a:r>
            <a:r>
              <a:rPr lang="en-IN" spc="-25"/>
              <a:t> </a:t>
            </a:r>
            <a:r>
              <a:rPr lang="en-IN"/>
              <a:t>Christopher</a:t>
            </a:r>
            <a:r>
              <a:rPr lang="en-IN" spc="-25"/>
              <a:t> </a:t>
            </a:r>
            <a:r>
              <a:rPr lang="en-IN" spc="-50"/>
              <a:t>I</a:t>
            </a:r>
            <a:endParaRPr lang="en-IN" spc="-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3662-78B5-450E-A45B-6DBA753C2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4767263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1125">
              <a:spcBef>
                <a:spcPts val="85"/>
              </a:spcBef>
            </a:pPr>
            <a:fld id="{81D60167-4931-47E6-BA6A-407CBD079E47}" type="slidenum">
              <a:rPr lang="en-IN" spc="30" smtClean="0"/>
              <a:pPr marL="111125">
                <a:spcBef>
                  <a:spcPts val="85"/>
                </a:spcBef>
              </a:pPr>
              <a:t>‹#›</a:t>
            </a:fld>
            <a:endParaRPr lang="en-IN" spc="30" dirty="0"/>
          </a:p>
        </p:txBody>
      </p:sp>
    </p:spTree>
    <p:extLst>
      <p:ext uri="{BB962C8B-B14F-4D97-AF65-F5344CB8AC3E}">
        <p14:creationId xmlns:p14="http://schemas.microsoft.com/office/powerpoint/2010/main" val="26246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2458" y="-123110"/>
            <a:ext cx="6860458" cy="124393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u="sng" spc="90" dirty="0">
                <a:solidFill>
                  <a:schemeClr val="bg1"/>
                </a:solidFill>
              </a:rPr>
              <a:t>SOFTWARE</a:t>
            </a:r>
            <a:r>
              <a:rPr lang="en-IN" sz="4000" b="1" u="sng" spc="-365" dirty="0">
                <a:solidFill>
                  <a:schemeClr val="bg1"/>
                </a:solidFill>
              </a:rPr>
              <a:t> </a:t>
            </a:r>
            <a:r>
              <a:rPr lang="en-IN" sz="4000" b="1" u="sng" spc="-10" dirty="0">
                <a:solidFill>
                  <a:schemeClr val="bg1"/>
                </a:solidFill>
              </a:rPr>
              <a:t>ARCHITECTURE </a:t>
            </a:r>
            <a:r>
              <a:rPr lang="en-IN" sz="4000" b="1" u="sng" spc="130" dirty="0">
                <a:solidFill>
                  <a:schemeClr val="bg1"/>
                </a:solidFill>
              </a:rPr>
              <a:t>ASSIGNMENT</a:t>
            </a:r>
            <a:r>
              <a:rPr lang="en-IN" sz="4000" b="1" u="sng" spc="-250" dirty="0">
                <a:solidFill>
                  <a:schemeClr val="bg1"/>
                </a:solidFill>
              </a:rPr>
              <a:t> </a:t>
            </a:r>
            <a:endParaRPr lang="en-IN" sz="4000" b="1" u="sng" spc="-445" dirty="0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4426009" y="4915685"/>
            <a:ext cx="738014" cy="132152"/>
          </a:xfrm>
          <a:prstGeom prst="rect">
            <a:avLst/>
          </a:prstGeom>
        </p:spPr>
        <p:txBody>
          <a:bodyPr vert="horz" wrap="square" lIns="0" tIns="10795" rIns="0" bIns="0" rtlCol="0" anchor="ctr">
            <a:spAutoFit/>
          </a:bodyPr>
          <a:lstStyle/>
          <a:p>
            <a:pPr marL="111125">
              <a:spcBef>
                <a:spcPts val="85"/>
              </a:spcBef>
            </a:pPr>
            <a:fld id="{81D60167-4931-47E6-BA6A-407CBD079E47}" type="slidenum">
              <a:rPr spc="30" dirty="0"/>
              <a:pPr marL="111125">
                <a:spcBef>
                  <a:spcPts val="85"/>
                </a:spcBef>
              </a:pPr>
              <a:t>1</a:t>
            </a:fld>
            <a:endParaRPr spc="30" dirty="0"/>
          </a:p>
        </p:txBody>
      </p:sp>
      <p:sp>
        <p:nvSpPr>
          <p:cNvPr id="8" name="object 8"/>
          <p:cNvSpPr txBox="1"/>
          <p:nvPr/>
        </p:nvSpPr>
        <p:spPr>
          <a:xfrm>
            <a:off x="1371002" y="2047006"/>
            <a:ext cx="5906699" cy="2317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100" u="sng" dirty="0">
                <a:latin typeface="Tahoma"/>
                <a:cs typeface="Tahoma"/>
              </a:rPr>
              <a:t>Internet</a:t>
            </a:r>
            <a:r>
              <a:rPr sz="2100" u="sng" spc="-175" dirty="0">
                <a:latin typeface="Tahoma"/>
                <a:cs typeface="Tahoma"/>
              </a:rPr>
              <a:t> </a:t>
            </a:r>
            <a:r>
              <a:rPr sz="2100" u="sng" dirty="0">
                <a:latin typeface="Tahoma"/>
                <a:cs typeface="Tahoma"/>
              </a:rPr>
              <a:t>Banking</a:t>
            </a:r>
            <a:r>
              <a:rPr sz="2100" u="sng" spc="-170" dirty="0">
                <a:latin typeface="Tahoma"/>
                <a:cs typeface="Tahoma"/>
              </a:rPr>
              <a:t> </a:t>
            </a:r>
            <a:r>
              <a:rPr sz="2100" u="sng" spc="-90" dirty="0">
                <a:latin typeface="Tahoma"/>
                <a:cs typeface="Tahoma"/>
              </a:rPr>
              <a:t>(e-</a:t>
            </a:r>
            <a:r>
              <a:rPr sz="2100" u="sng" spc="-10" dirty="0">
                <a:latin typeface="Tahoma"/>
                <a:cs typeface="Tahoma"/>
              </a:rPr>
              <a:t>Banking)</a:t>
            </a:r>
            <a:r>
              <a:rPr lang="en-IN" sz="2100" u="sng" spc="-10" dirty="0">
                <a:latin typeface="Tahoma"/>
                <a:cs typeface="Tahoma"/>
              </a:rPr>
              <a:t> System</a:t>
            </a:r>
            <a:endParaRPr sz="2100" u="sng" dirty="0">
              <a:latin typeface="Tahoma"/>
              <a:cs typeface="Tahoma"/>
            </a:endParaRPr>
          </a:p>
          <a:p>
            <a:pPr marL="2432050" marR="2149475">
              <a:spcBef>
                <a:spcPts val="2020"/>
              </a:spcBef>
            </a:pPr>
            <a:endParaRPr lang="en-IN" sz="1400" b="1" u="sng" dirty="0">
              <a:latin typeface="Arial"/>
              <a:cs typeface="Arial"/>
            </a:endParaRPr>
          </a:p>
          <a:p>
            <a:pPr marL="2432050" marR="2149475">
              <a:lnSpc>
                <a:spcPct val="150000"/>
              </a:lnSpc>
              <a:spcBef>
                <a:spcPts val="2020"/>
              </a:spcBef>
            </a:pPr>
            <a:r>
              <a:rPr sz="1400" b="1" u="sng" dirty="0">
                <a:latin typeface="Arial"/>
                <a:cs typeface="Arial"/>
              </a:rPr>
              <a:t>Submitted</a:t>
            </a:r>
            <a:r>
              <a:rPr sz="1400" b="1" u="sng" spc="-45" dirty="0">
                <a:latin typeface="Arial"/>
                <a:cs typeface="Arial"/>
              </a:rPr>
              <a:t> </a:t>
            </a:r>
            <a:r>
              <a:rPr sz="1400" b="1" u="sng" spc="-25" dirty="0">
                <a:latin typeface="Arial"/>
                <a:cs typeface="Arial"/>
              </a:rPr>
              <a:t>By</a:t>
            </a:r>
            <a:r>
              <a:rPr lang="en-IN" sz="1400" spc="-25" dirty="0">
                <a:latin typeface="Arial"/>
                <a:cs typeface="Arial"/>
              </a:rPr>
              <a:t>:-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lang="en-IN" sz="1400" dirty="0">
                <a:latin typeface="Arial"/>
                <a:cs typeface="Arial"/>
              </a:rPr>
              <a:t>Deepak Jain</a:t>
            </a:r>
            <a:endParaRPr sz="1400" dirty="0">
              <a:latin typeface="Arial"/>
              <a:cs typeface="Arial"/>
            </a:endParaRPr>
          </a:p>
          <a:p>
            <a:pPr marL="2432050">
              <a:lnSpc>
                <a:spcPct val="150000"/>
              </a:lnSpc>
            </a:pPr>
            <a:r>
              <a:rPr sz="1400" dirty="0">
                <a:latin typeface="Arial"/>
                <a:cs typeface="Arial"/>
              </a:rPr>
              <a:t>Student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: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lang="en-IN" sz="1400" spc="-10" dirty="0">
                <a:latin typeface="Arial"/>
                <a:cs typeface="Arial"/>
              </a:rPr>
              <a:t>2021MT12286</a:t>
            </a:r>
            <a:r>
              <a:rPr lang="en-IN" sz="1400" spc="25" dirty="0">
                <a:latin typeface="Arial"/>
                <a:cs typeface="Arial"/>
              </a:rPr>
              <a:t> </a:t>
            </a:r>
            <a:r>
              <a:rPr lang="en-IN" sz="1400" spc="-10" dirty="0">
                <a:latin typeface="Arial"/>
                <a:cs typeface="Arial"/>
              </a:rPr>
              <a:t>2021MT12286@wilp.bits-pilani.ac.in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1030" name="Picture 6" descr="Concept of internet banking Royalty Free Vector Image">
            <a:extLst>
              <a:ext uri="{FF2B5EF4-FFF2-40B4-BE49-F238E27FC236}">
                <a16:creationId xmlns:a16="http://schemas.microsoft.com/office/drawing/2014/main" id="{88C215B8-5086-4291-B80C-43E8204E0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75"/>
          <a:stretch/>
        </p:blipFill>
        <p:spPr bwMode="auto">
          <a:xfrm>
            <a:off x="-76200" y="2776982"/>
            <a:ext cx="2381250" cy="239238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23950"/>
            <a:ext cx="5139330" cy="3960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object 9"/>
          <p:cNvSpPr txBox="1"/>
          <p:nvPr/>
        </p:nvSpPr>
        <p:spPr>
          <a:xfrm>
            <a:off x="304800" y="794656"/>
            <a:ext cx="3068320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469265" algn="l"/>
              </a:tabLst>
            </a:pPr>
            <a:r>
              <a:rPr sz="1400" b="1" spc="-25" dirty="0">
                <a:solidFill>
                  <a:srgbClr val="1A1A1A"/>
                </a:solidFill>
                <a:latin typeface="Tahoma"/>
                <a:cs typeface="Tahoma"/>
              </a:rPr>
              <a:t>2.</a:t>
            </a:r>
            <a:r>
              <a:rPr sz="1400" b="1" dirty="0">
                <a:solidFill>
                  <a:srgbClr val="1A1A1A"/>
                </a:solidFill>
                <a:latin typeface="Tahoma"/>
                <a:cs typeface="Tahoma"/>
              </a:rPr>
              <a:t>	</a:t>
            </a:r>
            <a:r>
              <a:rPr sz="1400" b="1" spc="-60" dirty="0">
                <a:solidFill>
                  <a:srgbClr val="1A1A1A"/>
                </a:solidFill>
                <a:latin typeface="Tahoma"/>
                <a:cs typeface="Tahoma"/>
              </a:rPr>
              <a:t>Module</a:t>
            </a:r>
            <a:r>
              <a:rPr sz="1400" b="1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1A1A1A"/>
                </a:solidFill>
                <a:latin typeface="Tahoma"/>
                <a:cs typeface="Tahoma"/>
              </a:rPr>
              <a:t>Decomposition</a:t>
            </a:r>
            <a:r>
              <a:rPr sz="1400" b="1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1A1A1A"/>
                </a:solidFill>
                <a:latin typeface="Tahoma"/>
                <a:cs typeface="Tahoma"/>
              </a:rPr>
              <a:t>Diagram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030A2102-3D9D-499E-9705-A950C5124114}"/>
              </a:ext>
            </a:extLst>
          </p:cNvPr>
          <p:cNvSpPr txBox="1">
            <a:spLocks/>
          </p:cNvSpPr>
          <p:nvPr/>
        </p:nvSpPr>
        <p:spPr>
          <a:xfrm>
            <a:off x="-2458" y="78932"/>
            <a:ext cx="6860458" cy="48789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3600" b="1" u="sng" spc="55" dirty="0">
                <a:solidFill>
                  <a:schemeClr val="bg1"/>
                </a:solidFill>
                <a:cs typeface="Trebuchet MS"/>
              </a:rPr>
              <a:t>SOFTWARE</a:t>
            </a:r>
            <a:r>
              <a:rPr lang="en-IN" sz="3600" b="1" u="sng" spc="-190" dirty="0">
                <a:solidFill>
                  <a:schemeClr val="bg1"/>
                </a:solidFill>
                <a:cs typeface="Trebuchet MS"/>
              </a:rPr>
              <a:t> </a:t>
            </a:r>
            <a:r>
              <a:rPr lang="en-IN" sz="3600" b="1" u="sng" dirty="0">
                <a:solidFill>
                  <a:schemeClr val="bg1"/>
                </a:solidFill>
                <a:cs typeface="Trebuchet MS"/>
              </a:rPr>
              <a:t>ARCHITECTURE</a:t>
            </a:r>
            <a:r>
              <a:rPr lang="en-IN" sz="3600" b="1" u="sng" spc="-105" dirty="0">
                <a:solidFill>
                  <a:schemeClr val="bg1"/>
                </a:solidFill>
                <a:cs typeface="Trebuchet MS"/>
              </a:rPr>
              <a:t> </a:t>
            </a:r>
            <a:r>
              <a:rPr lang="en-IN" sz="3600" b="1" u="sng" spc="85" dirty="0">
                <a:solidFill>
                  <a:schemeClr val="bg1"/>
                </a:solidFill>
                <a:cs typeface="Trebuchet MS"/>
              </a:rPr>
              <a:t>DIAGRAM</a:t>
            </a:r>
            <a:endParaRPr lang="en-IN" sz="3600" u="sng" dirty="0">
              <a:solidFill>
                <a:schemeClr val="bg1"/>
              </a:solidFill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7323" y="672683"/>
            <a:ext cx="343598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469265" algn="l"/>
              </a:tabLst>
            </a:pPr>
            <a:r>
              <a:rPr sz="1400" b="1" spc="-25" dirty="0">
                <a:solidFill>
                  <a:srgbClr val="1A1A1A"/>
                </a:solidFill>
                <a:latin typeface="Tahoma"/>
                <a:cs typeface="Tahoma"/>
              </a:rPr>
              <a:t>3.</a:t>
            </a:r>
            <a:r>
              <a:rPr sz="1400" b="1" dirty="0">
                <a:solidFill>
                  <a:srgbClr val="1A1A1A"/>
                </a:solidFill>
                <a:latin typeface="Tahoma"/>
                <a:cs typeface="Tahoma"/>
              </a:rPr>
              <a:t>	</a:t>
            </a:r>
            <a:r>
              <a:rPr sz="1400" b="1" spc="-95" dirty="0">
                <a:solidFill>
                  <a:srgbClr val="1A1A1A"/>
                </a:solidFill>
                <a:latin typeface="Tahoma"/>
                <a:cs typeface="Tahoma"/>
              </a:rPr>
              <a:t>Component</a:t>
            </a:r>
            <a:r>
              <a:rPr sz="1400" b="1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400" b="1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1A1A1A"/>
                </a:solidFill>
                <a:latin typeface="Tahoma"/>
                <a:cs typeface="Tahoma"/>
              </a:rPr>
              <a:t>Connection</a:t>
            </a:r>
            <a:r>
              <a:rPr sz="1400" b="1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60" dirty="0">
                <a:solidFill>
                  <a:srgbClr val="1A1A1A"/>
                </a:solidFill>
                <a:latin typeface="Tahoma"/>
                <a:cs typeface="Tahoma"/>
              </a:rPr>
              <a:t>Diagram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533179"/>
            <a:ext cx="5872796" cy="2422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00165613-9BC4-4BBF-924D-7A0C85C86C4A}"/>
              </a:ext>
            </a:extLst>
          </p:cNvPr>
          <p:cNvSpPr txBox="1">
            <a:spLocks/>
          </p:cNvSpPr>
          <p:nvPr/>
        </p:nvSpPr>
        <p:spPr>
          <a:xfrm>
            <a:off x="-2458" y="78932"/>
            <a:ext cx="6860458" cy="48789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3600" b="1" u="sng" spc="55" dirty="0">
                <a:solidFill>
                  <a:schemeClr val="bg1"/>
                </a:solidFill>
                <a:cs typeface="Trebuchet MS"/>
              </a:rPr>
              <a:t>SOFTWARE</a:t>
            </a:r>
            <a:r>
              <a:rPr lang="en-IN" sz="3600" b="1" u="sng" spc="-190" dirty="0">
                <a:solidFill>
                  <a:schemeClr val="bg1"/>
                </a:solidFill>
                <a:cs typeface="Trebuchet MS"/>
              </a:rPr>
              <a:t> </a:t>
            </a:r>
            <a:r>
              <a:rPr lang="en-IN" sz="3600" b="1" u="sng" dirty="0">
                <a:solidFill>
                  <a:schemeClr val="bg1"/>
                </a:solidFill>
                <a:cs typeface="Trebuchet MS"/>
              </a:rPr>
              <a:t>ARCHITECTURE</a:t>
            </a:r>
            <a:r>
              <a:rPr lang="en-IN" sz="3600" b="1" u="sng" spc="-105" dirty="0">
                <a:solidFill>
                  <a:schemeClr val="bg1"/>
                </a:solidFill>
                <a:cs typeface="Trebuchet MS"/>
              </a:rPr>
              <a:t> </a:t>
            </a:r>
            <a:r>
              <a:rPr lang="en-IN" sz="3600" b="1" u="sng" spc="85" dirty="0">
                <a:solidFill>
                  <a:schemeClr val="bg1"/>
                </a:solidFill>
                <a:cs typeface="Trebuchet MS"/>
              </a:rPr>
              <a:t>DIAGRAM</a:t>
            </a:r>
            <a:endParaRPr lang="en-IN" sz="3600" u="sng" dirty="0">
              <a:solidFill>
                <a:schemeClr val="bg1"/>
              </a:solidFill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1544" y="822553"/>
            <a:ext cx="2190750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469265" algn="l"/>
              </a:tabLst>
            </a:pPr>
            <a:r>
              <a:rPr sz="1400" b="1" spc="-25" dirty="0">
                <a:solidFill>
                  <a:srgbClr val="1A1A1A"/>
                </a:solidFill>
                <a:latin typeface="Tahoma"/>
                <a:cs typeface="Tahoma"/>
              </a:rPr>
              <a:t>4.</a:t>
            </a:r>
            <a:r>
              <a:rPr sz="1400" b="1" dirty="0">
                <a:solidFill>
                  <a:srgbClr val="1A1A1A"/>
                </a:solidFill>
                <a:latin typeface="Tahoma"/>
                <a:cs typeface="Tahoma"/>
              </a:rPr>
              <a:t>	</a:t>
            </a:r>
            <a:r>
              <a:rPr sz="1400" b="1" spc="-85" dirty="0">
                <a:solidFill>
                  <a:srgbClr val="1A1A1A"/>
                </a:solidFill>
                <a:latin typeface="Tahoma"/>
                <a:cs typeface="Tahoma"/>
              </a:rPr>
              <a:t>Deployment </a:t>
            </a:r>
            <a:r>
              <a:rPr sz="1400" b="1" spc="-75" dirty="0">
                <a:solidFill>
                  <a:srgbClr val="1A1A1A"/>
                </a:solidFill>
                <a:latin typeface="Tahoma"/>
                <a:cs typeface="Tahoma"/>
              </a:rPr>
              <a:t>Diagram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373438"/>
            <a:ext cx="5782774" cy="23966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7A6011F2-CB48-4A69-9285-0B7741D289F8}"/>
              </a:ext>
            </a:extLst>
          </p:cNvPr>
          <p:cNvSpPr txBox="1">
            <a:spLocks/>
          </p:cNvSpPr>
          <p:nvPr/>
        </p:nvSpPr>
        <p:spPr>
          <a:xfrm>
            <a:off x="-2458" y="78932"/>
            <a:ext cx="6860458" cy="48789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3600" b="1" u="sng" spc="55" dirty="0">
                <a:solidFill>
                  <a:schemeClr val="bg1"/>
                </a:solidFill>
                <a:cs typeface="Trebuchet MS"/>
              </a:rPr>
              <a:t>SOFTWARE</a:t>
            </a:r>
            <a:r>
              <a:rPr lang="en-IN" sz="3600" b="1" u="sng" spc="-190" dirty="0">
                <a:solidFill>
                  <a:schemeClr val="bg1"/>
                </a:solidFill>
                <a:cs typeface="Trebuchet MS"/>
              </a:rPr>
              <a:t> </a:t>
            </a:r>
            <a:r>
              <a:rPr lang="en-IN" sz="3600" b="1" u="sng" dirty="0">
                <a:solidFill>
                  <a:schemeClr val="bg1"/>
                </a:solidFill>
                <a:cs typeface="Trebuchet MS"/>
              </a:rPr>
              <a:t>ARCHITECTURE</a:t>
            </a:r>
            <a:r>
              <a:rPr lang="en-IN" sz="3600" b="1" u="sng" spc="-105" dirty="0">
                <a:solidFill>
                  <a:schemeClr val="bg1"/>
                </a:solidFill>
                <a:cs typeface="Trebuchet MS"/>
              </a:rPr>
              <a:t> </a:t>
            </a:r>
            <a:r>
              <a:rPr lang="en-IN" sz="3600" b="1" u="sng" spc="85" dirty="0">
                <a:solidFill>
                  <a:schemeClr val="bg1"/>
                </a:solidFill>
                <a:cs typeface="Trebuchet MS"/>
              </a:rPr>
              <a:t>DIAGRAM</a:t>
            </a:r>
            <a:endParaRPr lang="en-IN" sz="3600" u="sng" dirty="0">
              <a:solidFill>
                <a:schemeClr val="bg1"/>
              </a:solidFill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271" y="604758"/>
            <a:ext cx="6477000" cy="44598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42544" rIns="0" bIns="0" rtlCol="0">
            <a:spAutoFit/>
          </a:bodyPr>
          <a:lstStyle/>
          <a:p>
            <a:pPr marL="340995" indent="-328295" algn="just">
              <a:lnSpc>
                <a:spcPct val="150000"/>
              </a:lnSpc>
              <a:spcBef>
                <a:spcPts val="334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Online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banking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allows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111111"/>
                </a:solidFill>
                <a:latin typeface="Tahoma"/>
                <a:cs typeface="Tahoma"/>
              </a:rPr>
              <a:t>a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user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to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conduct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financial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transactions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via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the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Internet.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50000"/>
              </a:lnSpc>
              <a:spcBef>
                <a:spcPts val="229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Consumers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aren't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required</a:t>
            </a:r>
            <a:r>
              <a:rPr sz="1300" spc="-10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to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visit</a:t>
            </a:r>
            <a:r>
              <a:rPr sz="1300" spc="-10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111111"/>
                </a:solidFill>
                <a:latin typeface="Tahoma"/>
                <a:cs typeface="Tahoma"/>
              </a:rPr>
              <a:t>a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bank</a:t>
            </a:r>
            <a:r>
              <a:rPr sz="1300" spc="-10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branch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in</a:t>
            </a:r>
            <a:r>
              <a:rPr sz="1300" spc="-10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order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to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complete</a:t>
            </a:r>
            <a:r>
              <a:rPr sz="1300" spc="-10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most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of</a:t>
            </a:r>
            <a:r>
              <a:rPr sz="1300" spc="-10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their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basic</a:t>
            </a:r>
            <a:r>
              <a:rPr sz="1300" spc="-10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banking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transactions.</a:t>
            </a:r>
            <a:endParaRPr sz="1300" dirty="0">
              <a:latin typeface="Tahoma"/>
              <a:cs typeface="Tahoma"/>
            </a:endParaRPr>
          </a:p>
          <a:p>
            <a:pPr marL="340360" marR="43815" indent="-328295" algn="just">
              <a:lnSpc>
                <a:spcPct val="150000"/>
              </a:lnSpc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100" dirty="0">
                <a:solidFill>
                  <a:srgbClr val="111111"/>
                </a:solidFill>
                <a:latin typeface="Tahoma"/>
                <a:cs typeface="Tahoma"/>
              </a:rPr>
              <a:t>A</a:t>
            </a:r>
            <a:r>
              <a:rPr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customer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needs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111111"/>
                </a:solidFill>
                <a:latin typeface="Tahoma"/>
                <a:cs typeface="Tahoma"/>
              </a:rPr>
              <a:t>a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11111"/>
                </a:solidFill>
                <a:latin typeface="Tahoma"/>
                <a:cs typeface="Tahoma"/>
              </a:rPr>
              <a:t>device,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11111"/>
                </a:solidFill>
                <a:latin typeface="Tahoma"/>
                <a:cs typeface="Tahoma"/>
              </a:rPr>
              <a:t>an</a:t>
            </a:r>
            <a:r>
              <a:rPr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Internet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connection,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111111"/>
                </a:solidFill>
                <a:latin typeface="Tahoma"/>
                <a:cs typeface="Tahoma"/>
              </a:rPr>
              <a:t>a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bank</a:t>
            </a:r>
            <a:r>
              <a:rPr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card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to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11111"/>
                </a:solidFill>
                <a:latin typeface="Tahoma"/>
                <a:cs typeface="Tahoma"/>
              </a:rPr>
              <a:t>register.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Once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registered,</a:t>
            </a:r>
            <a:r>
              <a:rPr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the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consumer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sets</a:t>
            </a:r>
            <a:r>
              <a:rPr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up</a:t>
            </a:r>
            <a:r>
              <a:rPr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111111"/>
                </a:solidFill>
                <a:latin typeface="Tahoma"/>
                <a:cs typeface="Tahoma"/>
              </a:rPr>
              <a:t>a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password</a:t>
            </a:r>
            <a:r>
              <a:rPr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to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begin</a:t>
            </a:r>
            <a:r>
              <a:rPr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11111"/>
                </a:solidFill>
                <a:latin typeface="Tahoma"/>
                <a:cs typeface="Tahoma"/>
              </a:rPr>
              <a:t>using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the</a:t>
            </a:r>
            <a:r>
              <a:rPr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service.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5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Protected</a:t>
            </a:r>
            <a:r>
              <a:rPr sz="1300" spc="-10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with</a:t>
            </a:r>
            <a:r>
              <a:rPr sz="1300" spc="-9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unique</a:t>
            </a:r>
            <a:r>
              <a:rPr sz="1300" spc="-9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ID</a:t>
            </a:r>
            <a:r>
              <a:rPr sz="1300" spc="-9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sz="1300" spc="-9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password.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5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Facility</a:t>
            </a:r>
            <a:r>
              <a:rPr sz="1300" spc="-114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to</a:t>
            </a:r>
            <a:r>
              <a:rPr sz="1300" spc="19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check</a:t>
            </a:r>
            <a:r>
              <a:rPr sz="1300" spc="-114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bank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balance</a:t>
            </a:r>
            <a:r>
              <a:rPr sz="1300" spc="-114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11111"/>
                </a:solidFill>
                <a:latin typeface="Tahoma"/>
                <a:cs typeface="Tahoma"/>
              </a:rPr>
              <a:t>any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time.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50000"/>
              </a:lnSpc>
              <a:spcBef>
                <a:spcPts val="234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Provides</a:t>
            </a:r>
            <a:r>
              <a:rPr sz="1300" spc="-114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11111"/>
                </a:solidFill>
                <a:latin typeface="Tahoma"/>
                <a:cs typeface="Tahoma"/>
              </a:rPr>
              <a:t>access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to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financial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111111"/>
                </a:solidFill>
                <a:latin typeface="Tahoma"/>
                <a:cs typeface="Tahoma"/>
              </a:rPr>
              <a:t>as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well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111111"/>
                </a:solidFill>
                <a:latin typeface="Tahoma"/>
                <a:cs typeface="Tahoma"/>
              </a:rPr>
              <a:t>as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non-financial</a:t>
            </a:r>
            <a:r>
              <a:rPr sz="1300" spc="-11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banking</a:t>
            </a:r>
            <a:r>
              <a:rPr sz="1300" spc="-114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services.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50000"/>
              </a:lnSpc>
              <a:spcBef>
                <a:spcPts val="229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Keep</a:t>
            </a:r>
            <a:r>
              <a:rPr sz="1300" spc="-12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111111"/>
                </a:solidFill>
                <a:latin typeface="Tahoma"/>
                <a:cs typeface="Tahoma"/>
              </a:rPr>
              <a:t>a</a:t>
            </a:r>
            <a:r>
              <a:rPr sz="1300" spc="-12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check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on</a:t>
            </a:r>
            <a:r>
              <a:rPr sz="1300" spc="-12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111111"/>
                </a:solidFill>
                <a:latin typeface="Tahoma"/>
                <a:cs typeface="Tahoma"/>
              </a:rPr>
              <a:t>mortgages,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30" dirty="0">
                <a:solidFill>
                  <a:srgbClr val="111111"/>
                </a:solidFill>
                <a:latin typeface="Tahoma"/>
                <a:cs typeface="Tahoma"/>
              </a:rPr>
              <a:t>loans,</a:t>
            </a:r>
            <a:r>
              <a:rPr sz="1300" spc="-12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20" dirty="0">
                <a:solidFill>
                  <a:srgbClr val="111111"/>
                </a:solidFill>
                <a:latin typeface="Tahoma"/>
                <a:cs typeface="Tahoma"/>
              </a:rPr>
              <a:t>savings</a:t>
            </a:r>
            <a:r>
              <a:rPr sz="1300" spc="-12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111111"/>
                </a:solidFill>
                <a:latin typeface="Tahoma"/>
                <a:cs typeface="Tahoma"/>
              </a:rPr>
              <a:t>a/c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linked</a:t>
            </a:r>
            <a:r>
              <a:rPr sz="1300" spc="-12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to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the</a:t>
            </a:r>
            <a:r>
              <a:rPr sz="1300" spc="-12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bank</a:t>
            </a:r>
            <a:r>
              <a:rPr sz="1300" spc="-12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account.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5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Keep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111111"/>
                </a:solidFill>
                <a:latin typeface="Tahoma"/>
                <a:cs typeface="Tahoma"/>
              </a:rPr>
              <a:t>a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check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on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investments</a:t>
            </a:r>
            <a:r>
              <a:rPr sz="1300" spc="-12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linked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to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the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bank</a:t>
            </a:r>
            <a:r>
              <a:rPr sz="1300" spc="-13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account.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5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Set-up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or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cancel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automatic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recurring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payments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standing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orders.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50000"/>
              </a:lnSpc>
              <a:spcBef>
                <a:spcPts val="235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Customers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can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apply</a:t>
            </a:r>
            <a:r>
              <a:rPr sz="1300" spc="-114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for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the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issuance</a:t>
            </a:r>
            <a:r>
              <a:rPr sz="1300" spc="-114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of</a:t>
            </a:r>
            <a:r>
              <a:rPr sz="1300" spc="-12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35" dirty="0">
                <a:solidFill>
                  <a:srgbClr val="111111"/>
                </a:solidFill>
                <a:latin typeface="Tahoma"/>
                <a:cs typeface="Tahoma"/>
              </a:rPr>
              <a:t>a</a:t>
            </a:r>
            <a:r>
              <a:rPr sz="1300" spc="-114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chequebook.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50000"/>
              </a:lnSpc>
              <a:spcBef>
                <a:spcPts val="234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Make</a:t>
            </a:r>
            <a:r>
              <a:rPr sz="1300" spc="-9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bill</a:t>
            </a:r>
            <a:r>
              <a:rPr sz="1300" spc="-9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payments</a:t>
            </a:r>
            <a:r>
              <a:rPr sz="1300" spc="-9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sz="1300" spc="-9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fund</a:t>
            </a:r>
            <a:r>
              <a:rPr sz="1300" spc="-9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transfer</a:t>
            </a:r>
            <a:r>
              <a:rPr sz="1300" spc="-9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to</a:t>
            </a:r>
            <a:r>
              <a:rPr sz="1300" spc="-9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other</a:t>
            </a:r>
            <a:r>
              <a:rPr sz="1300" spc="-9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accounts.</a:t>
            </a:r>
            <a:endParaRPr sz="1300" dirty="0">
              <a:latin typeface="Tahoma"/>
              <a:cs typeface="Tahoma"/>
            </a:endParaRPr>
          </a:p>
          <a:p>
            <a:pPr marL="340995" indent="-328295" algn="just">
              <a:lnSpc>
                <a:spcPct val="150000"/>
              </a:lnSpc>
              <a:spcBef>
                <a:spcPts val="229"/>
              </a:spcBef>
              <a:buFont typeface="Arial"/>
              <a:buChar char="●"/>
              <a:tabLst>
                <a:tab pos="340360" algn="l"/>
                <a:tab pos="340995" algn="l"/>
              </a:tabLst>
            </a:pPr>
            <a:r>
              <a:rPr sz="1300" spc="-20" dirty="0">
                <a:solidFill>
                  <a:srgbClr val="111111"/>
                </a:solidFill>
                <a:latin typeface="Tahoma"/>
                <a:cs typeface="Tahoma"/>
              </a:rPr>
              <a:t>Safe</a:t>
            </a:r>
            <a:r>
              <a:rPr sz="1300" spc="-14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and</a:t>
            </a:r>
            <a:r>
              <a:rPr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sz="1300" dirty="0">
                <a:solidFill>
                  <a:srgbClr val="111111"/>
                </a:solidFill>
                <a:latin typeface="Tahoma"/>
                <a:cs typeface="Tahoma"/>
              </a:rPr>
              <a:t>secure</a:t>
            </a:r>
            <a:r>
              <a:rPr lang="en-IN"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lang="en-IN" sz="1300" spc="-10" dirty="0">
                <a:solidFill>
                  <a:srgbClr val="111111"/>
                </a:solidFill>
                <a:latin typeface="Tahoma"/>
                <a:cs typeface="Tahoma"/>
              </a:rPr>
              <a:t>mode</a:t>
            </a:r>
            <a:r>
              <a:rPr lang="en-IN" sz="1300" spc="-140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lang="en-IN" sz="1300" dirty="0">
                <a:solidFill>
                  <a:srgbClr val="111111"/>
                </a:solidFill>
                <a:latin typeface="Tahoma"/>
                <a:cs typeface="Tahoma"/>
              </a:rPr>
              <a:t>of</a:t>
            </a:r>
            <a:r>
              <a:rPr lang="en-IN" sz="1300" spc="-135" dirty="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lang="en-IN" sz="1300" spc="-10" dirty="0">
                <a:solidFill>
                  <a:srgbClr val="111111"/>
                </a:solidFill>
                <a:latin typeface="Tahoma"/>
                <a:cs typeface="Tahoma"/>
              </a:rPr>
              <a:t>banking</a:t>
            </a:r>
            <a:r>
              <a:rPr sz="1300" spc="-10" dirty="0">
                <a:solidFill>
                  <a:srgbClr val="111111"/>
                </a:solidFill>
                <a:latin typeface="Tahoma"/>
                <a:cs typeface="Tahoma"/>
              </a:rPr>
              <a:t>.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855E4C6C-9AF2-4E0A-8F6B-CE9F1B7EAF34}"/>
              </a:ext>
            </a:extLst>
          </p:cNvPr>
          <p:cNvSpPr txBox="1">
            <a:spLocks/>
          </p:cNvSpPr>
          <p:nvPr/>
        </p:nvSpPr>
        <p:spPr>
          <a:xfrm>
            <a:off x="-2458" y="78932"/>
            <a:ext cx="6860458" cy="48789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3600" b="1" u="sng" spc="55" dirty="0">
                <a:solidFill>
                  <a:schemeClr val="bg1"/>
                </a:solidFill>
                <a:cs typeface="Trebuchet MS"/>
              </a:rPr>
              <a:t>SYSTEM DESCRIPTION</a:t>
            </a:r>
            <a:endParaRPr lang="en-IN" sz="3600" u="sng" dirty="0">
              <a:solidFill>
                <a:schemeClr val="bg1"/>
              </a:solidFill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271" y="633986"/>
            <a:ext cx="6477000" cy="38121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32740" marR="65405" indent="-320675" algn="just">
              <a:lnSpc>
                <a:spcPct val="200000"/>
              </a:lnSpc>
              <a:spcBef>
                <a:spcPts val="100"/>
              </a:spcBef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IN" sz="1200" dirty="0">
                <a:solidFill>
                  <a:srgbClr val="1A1A1A"/>
                </a:solidFill>
                <a:latin typeface="Tahoma"/>
                <a:cs typeface="Tahoma"/>
              </a:rPr>
              <a:t>C</a:t>
            </a:r>
            <a:r>
              <a:rPr sz="1200" dirty="0" err="1">
                <a:solidFill>
                  <a:srgbClr val="1A1A1A"/>
                </a:solidFill>
                <a:latin typeface="Tahoma"/>
                <a:cs typeface="Tahoma"/>
              </a:rPr>
              <a:t>reates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solid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foundation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for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software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project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makes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your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platform</a:t>
            </a:r>
            <a:r>
              <a:rPr sz="12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scalable.</a:t>
            </a:r>
            <a:endParaRPr lang="en-IN" sz="1200" spc="-20" dirty="0">
              <a:solidFill>
                <a:srgbClr val="1A1A1A"/>
              </a:solidFill>
              <a:latin typeface="Tahoma"/>
              <a:cs typeface="Tahoma"/>
            </a:endParaRPr>
          </a:p>
          <a:p>
            <a:pPr marL="332740" marR="65405" indent="-320675" algn="just">
              <a:lnSpc>
                <a:spcPct val="200000"/>
              </a:lnSpc>
              <a:spcBef>
                <a:spcPts val="100"/>
              </a:spcBef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IN" sz="1200" spc="-2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1200" spc="-10" dirty="0" err="1">
                <a:solidFill>
                  <a:srgbClr val="1A1A1A"/>
                </a:solidFill>
                <a:latin typeface="Tahoma"/>
                <a:cs typeface="Tahoma"/>
              </a:rPr>
              <a:t>ncreases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performance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platform,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reduces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costs,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avoids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code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duplicity.</a:t>
            </a:r>
            <a:endParaRPr sz="1200" dirty="0">
              <a:latin typeface="Tahoma"/>
              <a:cs typeface="Tahoma"/>
            </a:endParaRPr>
          </a:p>
          <a:p>
            <a:pPr marL="332740" marR="135890" indent="-320675" algn="just">
              <a:lnSpc>
                <a:spcPct val="200000"/>
              </a:lnSpc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IN" sz="1200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1200" dirty="0" err="1">
                <a:solidFill>
                  <a:srgbClr val="1A1A1A"/>
                </a:solidFill>
                <a:latin typeface="Tahoma"/>
                <a:cs typeface="Tahoma"/>
              </a:rPr>
              <a:t>elps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you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implementing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vision.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endParaRPr lang="en-IN" sz="1200" spc="-85" dirty="0">
              <a:solidFill>
                <a:srgbClr val="1A1A1A"/>
              </a:solidFill>
              <a:latin typeface="Tahoma"/>
              <a:cs typeface="Tahoma"/>
            </a:endParaRPr>
          </a:p>
          <a:p>
            <a:pPr marL="332740" marR="135890" indent="-320675" algn="just">
              <a:lnSpc>
                <a:spcPct val="200000"/>
              </a:lnSpc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IN" sz="1200" spc="-85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1200" dirty="0" err="1">
                <a:solidFill>
                  <a:srgbClr val="1A1A1A"/>
                </a:solidFill>
                <a:latin typeface="Tahoma"/>
                <a:cs typeface="Tahoma"/>
              </a:rPr>
              <a:t>elps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organization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analyze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IN" sz="1200" spc="-85" dirty="0">
                <a:solidFill>
                  <a:srgbClr val="1A1A1A"/>
                </a:solidFill>
                <a:latin typeface="Tahoma"/>
                <a:cs typeface="Tahoma"/>
              </a:rPr>
              <a:t>leading to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cost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savings.</a:t>
            </a:r>
            <a:endParaRPr sz="1200" dirty="0">
              <a:latin typeface="Tahoma"/>
              <a:cs typeface="Tahoma"/>
            </a:endParaRPr>
          </a:p>
          <a:p>
            <a:pPr marL="332740" marR="36830" indent="-320675" algn="just">
              <a:lnSpc>
                <a:spcPct val="200000"/>
              </a:lnSpc>
              <a:spcAft>
                <a:spcPts val="600"/>
              </a:spcAft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IN" sz="1200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200" dirty="0" err="1">
                <a:solidFill>
                  <a:srgbClr val="1A1A1A"/>
                </a:solidFill>
                <a:latin typeface="Tahoma"/>
                <a:cs typeface="Tahoma"/>
              </a:rPr>
              <a:t>llows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for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better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code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maintainability.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endParaRPr lang="en-IN" sz="1200" spc="-80" dirty="0">
              <a:solidFill>
                <a:srgbClr val="1A1A1A"/>
              </a:solidFill>
              <a:latin typeface="Tahoma"/>
              <a:cs typeface="Tahoma"/>
            </a:endParaRPr>
          </a:p>
          <a:p>
            <a:pPr marL="332740" marR="36830" indent="-320675" algn="just"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IN" sz="1200" spc="-80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1200" dirty="0" err="1">
                <a:solidFill>
                  <a:srgbClr val="1A1A1A"/>
                </a:solidFill>
                <a:latin typeface="Tahoma"/>
                <a:cs typeface="Tahoma"/>
              </a:rPr>
              <a:t>asier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maintain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existing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software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as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structure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of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code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visible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known</a:t>
            </a:r>
            <a:r>
              <a:rPr lang="en-IN" sz="1200" spc="-10" dirty="0">
                <a:solidFill>
                  <a:srgbClr val="1A1A1A"/>
                </a:solidFill>
                <a:latin typeface="Tahoma"/>
                <a:cs typeface="Tahoma"/>
              </a:rPr>
              <a:t>. I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IN" sz="1200" spc="-114" dirty="0">
                <a:solidFill>
                  <a:srgbClr val="1A1A1A"/>
                </a:solidFill>
                <a:latin typeface="Tahoma"/>
                <a:cs typeface="Tahoma"/>
              </a:rPr>
              <a:t>makes us for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easier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lang="en-IN" sz="1200" spc="-114" dirty="0">
                <a:solidFill>
                  <a:srgbClr val="1A1A1A"/>
                </a:solidFill>
                <a:latin typeface="Tahoma"/>
                <a:cs typeface="Tahoma"/>
              </a:rPr>
              <a:t>de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bug</a:t>
            </a:r>
            <a:r>
              <a:rPr lang="en-IN" sz="1200" spc="-25" dirty="0">
                <a:solidFill>
                  <a:srgbClr val="1A1A1A"/>
                </a:solidFill>
                <a:latin typeface="Tahoma"/>
                <a:cs typeface="Tahoma"/>
              </a:rPr>
              <a:t>ging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anomalies.</a:t>
            </a:r>
            <a:endParaRPr sz="1200" dirty="0">
              <a:latin typeface="Tahoma"/>
              <a:cs typeface="Tahoma"/>
            </a:endParaRPr>
          </a:p>
          <a:p>
            <a:pPr marL="332740" indent="-320675" algn="just">
              <a:lnSpc>
                <a:spcPct val="200000"/>
              </a:lnSpc>
              <a:spcBef>
                <a:spcPts val="215"/>
              </a:spcBef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IN" sz="1200" dirty="0">
                <a:solidFill>
                  <a:srgbClr val="1A1A1A"/>
                </a:solidFill>
                <a:latin typeface="Tahoma"/>
                <a:cs typeface="Tahoma"/>
              </a:rPr>
              <a:t>I</a:t>
            </a:r>
            <a:r>
              <a:rPr sz="1200" dirty="0" err="1">
                <a:solidFill>
                  <a:srgbClr val="1A1A1A"/>
                </a:solidFill>
                <a:latin typeface="Tahoma"/>
                <a:cs typeface="Tahoma"/>
              </a:rPr>
              <a:t>ncreases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quality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platform,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helps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manage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complexity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makes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platform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faster.</a:t>
            </a:r>
            <a:endParaRPr sz="1200" dirty="0">
              <a:latin typeface="Tahoma"/>
              <a:cs typeface="Tahoma"/>
            </a:endParaRPr>
          </a:p>
          <a:p>
            <a:pPr marL="332740" marR="5080" indent="-320675" algn="just">
              <a:lnSpc>
                <a:spcPct val="200000"/>
              </a:lnSpc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New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technical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features</a:t>
            </a:r>
            <a:r>
              <a:rPr lang="en-IN" sz="1200" spc="-10" dirty="0">
                <a:solidFill>
                  <a:srgbClr val="1A1A1A"/>
                </a:solidFill>
                <a:latin typeface="Tahoma"/>
                <a:cs typeface="Tahoma"/>
              </a:rPr>
              <a:t> approach in case of amendments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  <a:p>
            <a:pPr marL="332740" indent="-320675" algn="just">
              <a:lnSpc>
                <a:spcPct val="200000"/>
              </a:lnSpc>
              <a:spcBef>
                <a:spcPts val="215"/>
              </a:spcBef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IN" sz="1200" dirty="0">
                <a:solidFill>
                  <a:srgbClr val="1A1A1A"/>
                </a:solidFill>
                <a:latin typeface="Tahoma"/>
                <a:cs typeface="Tahoma"/>
              </a:rPr>
              <a:t>H</a:t>
            </a:r>
            <a:r>
              <a:rPr sz="1200" dirty="0" err="1">
                <a:solidFill>
                  <a:srgbClr val="1A1A1A"/>
                </a:solidFill>
                <a:latin typeface="Tahoma"/>
                <a:cs typeface="Tahoma"/>
              </a:rPr>
              <a:t>elps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risk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management,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reduces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its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time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market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reduces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development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time.</a:t>
            </a:r>
            <a:endParaRPr sz="1200" dirty="0">
              <a:latin typeface="Tahoma"/>
              <a:cs typeface="Tahoma"/>
            </a:endParaRPr>
          </a:p>
          <a:p>
            <a:pPr marL="332740" indent="-320675" algn="just">
              <a:lnSpc>
                <a:spcPct val="200000"/>
              </a:lnSpc>
              <a:spcBef>
                <a:spcPts val="215"/>
              </a:spcBef>
              <a:buFont typeface="+mj-lt"/>
              <a:buAutoNum type="arabicPeriod"/>
              <a:tabLst>
                <a:tab pos="332740" algn="l"/>
                <a:tab pos="333375" algn="l"/>
              </a:tabLst>
            </a:pPr>
            <a:r>
              <a:rPr lang="en-IN" sz="1200" dirty="0">
                <a:solidFill>
                  <a:srgbClr val="1A1A1A"/>
                </a:solidFill>
                <a:latin typeface="Tahoma"/>
                <a:cs typeface="Tahoma"/>
              </a:rPr>
              <a:t>E</a:t>
            </a:r>
            <a:r>
              <a:rPr sz="1200" dirty="0" err="1">
                <a:solidFill>
                  <a:srgbClr val="1A1A1A"/>
                </a:solidFill>
                <a:latin typeface="Tahoma"/>
                <a:cs typeface="Tahoma"/>
              </a:rPr>
              <a:t>xtremely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important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play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vital</a:t>
            </a:r>
            <a:r>
              <a:rPr sz="1200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role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Software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Development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Life</a:t>
            </a:r>
            <a:r>
              <a:rPr sz="1200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Cycle.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6D346CC-23AD-4F73-9548-7475DEC62FC0}"/>
              </a:ext>
            </a:extLst>
          </p:cNvPr>
          <p:cNvSpPr txBox="1">
            <a:spLocks/>
          </p:cNvSpPr>
          <p:nvPr/>
        </p:nvSpPr>
        <p:spPr>
          <a:xfrm>
            <a:off x="-2458" y="78932"/>
            <a:ext cx="6860458" cy="48789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3600" b="1" u="sng" spc="55" dirty="0">
                <a:solidFill>
                  <a:schemeClr val="bg1"/>
                </a:solidFill>
                <a:cs typeface="Trebuchet MS"/>
              </a:rPr>
              <a:t>KEY LEARNINGS</a:t>
            </a:r>
            <a:endParaRPr lang="en-IN" sz="3600" u="sng" dirty="0">
              <a:solidFill>
                <a:schemeClr val="bg1"/>
              </a:solidFill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7">
            <a:extLst>
              <a:ext uri="{FF2B5EF4-FFF2-40B4-BE49-F238E27FC236}">
                <a16:creationId xmlns:a16="http://schemas.microsoft.com/office/drawing/2014/main" id="{66D346CC-23AD-4F73-9548-7475DEC62FC0}"/>
              </a:ext>
            </a:extLst>
          </p:cNvPr>
          <p:cNvSpPr txBox="1">
            <a:spLocks/>
          </p:cNvSpPr>
          <p:nvPr/>
        </p:nvSpPr>
        <p:spPr>
          <a:xfrm>
            <a:off x="-19391" y="2419350"/>
            <a:ext cx="6860458" cy="48789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3600" b="1" u="sng" spc="55" dirty="0">
                <a:solidFill>
                  <a:schemeClr val="bg1"/>
                </a:solidFill>
                <a:cs typeface="Trebuchet MS"/>
              </a:rPr>
              <a:t>THANK YOU</a:t>
            </a:r>
            <a:endParaRPr lang="en-IN" sz="3600" u="sng" dirty="0">
              <a:solidFill>
                <a:schemeClr val="bg1"/>
              </a:solidFill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3792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305846"/>
            <a:ext cx="6400800" cy="32214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48615" marR="12700" indent="-33655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Internet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banking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101010"/>
                </a:solidFill>
                <a:latin typeface="Tahoma"/>
                <a:cs typeface="Tahoma"/>
              </a:rPr>
              <a:t>has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01010"/>
                </a:solidFill>
                <a:latin typeface="Tahoma"/>
                <a:cs typeface="Tahoma"/>
              </a:rPr>
              <a:t>made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it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easy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to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carry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out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the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personal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or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business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financial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transaction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without </a:t>
            </a:r>
            <a:r>
              <a:rPr sz="1400" spc="-20" dirty="0">
                <a:solidFill>
                  <a:srgbClr val="101010"/>
                </a:solidFill>
                <a:latin typeface="Tahoma"/>
                <a:cs typeface="Tahoma"/>
              </a:rPr>
              <a:t>going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to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bank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and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at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101010"/>
                </a:solidFill>
                <a:latin typeface="Tahoma"/>
                <a:cs typeface="Tahoma"/>
              </a:rPr>
              <a:t>any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suitable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time.</a:t>
            </a:r>
            <a:endParaRPr lang="en-IN" sz="1400" spc="-10" dirty="0">
              <a:solidFill>
                <a:srgbClr val="101010"/>
              </a:solidFill>
              <a:latin typeface="Tahoma"/>
              <a:cs typeface="Tahoma"/>
            </a:endParaRPr>
          </a:p>
          <a:p>
            <a:pPr marL="348615" marR="12700" indent="-336550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endParaRPr sz="1400" dirty="0">
              <a:latin typeface="Tahoma"/>
              <a:cs typeface="Tahoma"/>
            </a:endParaRPr>
          </a:p>
          <a:p>
            <a:pPr marL="348615" marR="5080" indent="-336550" algn="just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This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facility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enables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to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transfer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money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to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other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accounts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and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checking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balance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alongside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01010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status</a:t>
            </a:r>
            <a:r>
              <a:rPr sz="1400" spc="-13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of</a:t>
            </a:r>
            <a:r>
              <a:rPr sz="1400" spc="-13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101010"/>
                </a:solidFill>
                <a:latin typeface="Tahoma"/>
                <a:cs typeface="Tahoma"/>
              </a:rPr>
              <a:t>any</a:t>
            </a:r>
            <a:r>
              <a:rPr sz="1400" spc="-13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financial</a:t>
            </a:r>
            <a:r>
              <a:rPr sz="1400" spc="-13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transaction</a:t>
            </a:r>
            <a:r>
              <a:rPr sz="1400" spc="-13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01010"/>
                </a:solidFill>
                <a:latin typeface="Tahoma"/>
                <a:cs typeface="Tahoma"/>
              </a:rPr>
              <a:t>made</a:t>
            </a:r>
            <a:r>
              <a:rPr sz="1400" spc="-13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in</a:t>
            </a:r>
            <a:r>
              <a:rPr sz="1400" spc="-13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the</a:t>
            </a:r>
            <a:r>
              <a:rPr sz="1400" spc="-13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account.</a:t>
            </a:r>
            <a:endParaRPr lang="en-IN" sz="1400" spc="-10" dirty="0">
              <a:solidFill>
                <a:srgbClr val="101010"/>
              </a:solidFill>
              <a:latin typeface="Tahoma"/>
              <a:cs typeface="Tahoma"/>
            </a:endParaRPr>
          </a:p>
          <a:p>
            <a:pPr marL="348615" marR="5080" indent="-336550" algn="just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endParaRPr sz="1400" dirty="0">
              <a:latin typeface="Tahoma"/>
              <a:cs typeface="Tahoma"/>
            </a:endParaRPr>
          </a:p>
          <a:p>
            <a:pPr marL="348615" marR="644525" indent="-336550" algn="just" defTabSz="544513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Maintain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privacy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and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to</a:t>
            </a:r>
            <a:r>
              <a:rPr sz="1400" spc="-10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avoid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101010"/>
                </a:solidFill>
                <a:latin typeface="Tahoma"/>
                <a:cs typeface="Tahoma"/>
              </a:rPr>
              <a:t>any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misuse</a:t>
            </a:r>
            <a:r>
              <a:rPr sz="1400" spc="-10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of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transactions,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it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is</a:t>
            </a:r>
            <a:r>
              <a:rPr sz="1400" spc="-10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necessary</a:t>
            </a:r>
            <a:r>
              <a:rPr lang="en-IN" sz="1400" dirty="0">
                <a:solidFill>
                  <a:srgbClr val="101010"/>
                </a:solidFill>
                <a:latin typeface="Tahoma"/>
                <a:cs typeface="Tahoma"/>
              </a:rPr>
              <a:t> to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follow</a:t>
            </a:r>
            <a:r>
              <a:rPr sz="1400" spc="-10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101010"/>
                </a:solidFill>
                <a:latin typeface="Tahoma"/>
                <a:cs typeface="Tahoma"/>
              </a:rPr>
              <a:t>a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secured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architecture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model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which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ensures</a:t>
            </a:r>
            <a:r>
              <a:rPr sz="1400" spc="-10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the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privacy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and</a:t>
            </a:r>
            <a:r>
              <a:rPr sz="1400" spc="-10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integrity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of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the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transactions</a:t>
            </a:r>
            <a:r>
              <a:rPr sz="1400" spc="-10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and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provides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confidence</a:t>
            </a:r>
            <a:r>
              <a:rPr sz="1400" spc="-12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on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internet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banking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is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stable.</a:t>
            </a:r>
            <a:endParaRPr lang="en-IN" sz="1400" spc="-10" dirty="0">
              <a:solidFill>
                <a:srgbClr val="101010"/>
              </a:solidFill>
              <a:latin typeface="Tahoma"/>
              <a:cs typeface="Tahoma"/>
            </a:endParaRPr>
          </a:p>
          <a:p>
            <a:pPr marL="348615" marR="644525" indent="-336550" algn="just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endParaRPr sz="1400" dirty="0">
              <a:latin typeface="Tahoma"/>
              <a:cs typeface="Tahoma"/>
            </a:endParaRPr>
          </a:p>
          <a:p>
            <a:pPr marL="348615" marR="46355" indent="-336550" algn="just">
              <a:lnSpc>
                <a:spcPct val="114999"/>
              </a:lnSpc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105" dirty="0">
                <a:solidFill>
                  <a:srgbClr val="101010"/>
                </a:solidFill>
                <a:latin typeface="Tahoma"/>
                <a:cs typeface="Tahoma"/>
              </a:rPr>
              <a:t>A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customer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needs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101010"/>
                </a:solidFill>
                <a:latin typeface="Tahoma"/>
                <a:cs typeface="Tahoma"/>
              </a:rPr>
              <a:t>a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101010"/>
                </a:solidFill>
                <a:latin typeface="Tahoma"/>
                <a:cs typeface="Tahoma"/>
              </a:rPr>
              <a:t>device,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01010"/>
                </a:solidFill>
                <a:latin typeface="Tahoma"/>
                <a:cs typeface="Tahoma"/>
              </a:rPr>
              <a:t>an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Internet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connection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and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101010"/>
                </a:solidFill>
                <a:latin typeface="Tahoma"/>
                <a:cs typeface="Tahoma"/>
              </a:rPr>
              <a:t>a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bank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card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to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101010"/>
                </a:solidFill>
                <a:latin typeface="Tahoma"/>
                <a:cs typeface="Tahoma"/>
              </a:rPr>
              <a:t>register.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Once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registered,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01010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consumer</a:t>
            </a:r>
            <a:r>
              <a:rPr sz="1400" spc="-15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sets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up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101010"/>
                </a:solidFill>
                <a:latin typeface="Tahoma"/>
                <a:cs typeface="Tahoma"/>
              </a:rPr>
              <a:t>a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password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to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begin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101010"/>
                </a:solidFill>
                <a:latin typeface="Tahoma"/>
                <a:cs typeface="Tahoma"/>
              </a:rPr>
              <a:t>using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the</a:t>
            </a:r>
            <a:r>
              <a:rPr sz="1400" spc="-14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service.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15ABC58-A1D1-4C7E-916F-5F696E194125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u="sng" spc="65" dirty="0">
                <a:solidFill>
                  <a:schemeClr val="bg1"/>
                </a:solidFill>
              </a:rPr>
              <a:t>PURPOSE</a:t>
            </a:r>
            <a:r>
              <a:rPr lang="en-IN" sz="3600" b="1" u="sng" spc="-105" dirty="0">
                <a:solidFill>
                  <a:schemeClr val="bg1"/>
                </a:solidFill>
              </a:rPr>
              <a:t> </a:t>
            </a:r>
            <a:r>
              <a:rPr lang="en-IN" sz="3600" b="1" u="sng" dirty="0">
                <a:solidFill>
                  <a:schemeClr val="bg1"/>
                </a:solidFill>
              </a:rPr>
              <a:t>OF</a:t>
            </a:r>
            <a:r>
              <a:rPr lang="en-IN" sz="3600" b="1" u="sng" spc="-165" dirty="0">
                <a:solidFill>
                  <a:schemeClr val="bg1"/>
                </a:solidFill>
              </a:rPr>
              <a:t> </a:t>
            </a:r>
            <a:r>
              <a:rPr lang="en-IN" sz="3600" b="1" u="sng" dirty="0">
                <a:solidFill>
                  <a:schemeClr val="bg1"/>
                </a:solidFill>
              </a:rPr>
              <a:t>THE</a:t>
            </a:r>
            <a:r>
              <a:rPr lang="en-IN" sz="3600" b="1" u="sng" spc="-105" dirty="0">
                <a:solidFill>
                  <a:schemeClr val="bg1"/>
                </a:solidFill>
              </a:rPr>
              <a:t> </a:t>
            </a:r>
            <a:r>
              <a:rPr lang="en-IN" sz="3600" b="1" u="sng" spc="75" dirty="0">
                <a:solidFill>
                  <a:schemeClr val="bg1"/>
                </a:solidFill>
              </a:rPr>
              <a:t>SYSTEM</a:t>
            </a:r>
            <a:endParaRPr lang="en-IN" b="1" u="sng" spc="-445" dirty="0">
              <a:solidFill>
                <a:schemeClr val="bg1"/>
              </a:solidFill>
            </a:endParaRPr>
          </a:p>
        </p:txBody>
      </p:sp>
      <p:pic>
        <p:nvPicPr>
          <p:cNvPr id="15362" name="Picture 2" descr="Net Banking – The Godhra Urban Co-Operative Bank Limited">
            <a:extLst>
              <a:ext uri="{FF2B5EF4-FFF2-40B4-BE49-F238E27FC236}">
                <a16:creationId xmlns:a16="http://schemas.microsoft.com/office/drawing/2014/main" id="{8B35B65B-522B-43C4-BA8F-260371120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476" y="2812172"/>
            <a:ext cx="792991" cy="70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0161" y="1200150"/>
            <a:ext cx="6324600" cy="31505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>
              <a:lnSpc>
                <a:spcPct val="2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Consumers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aren't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required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to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visit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101010"/>
                </a:solidFill>
                <a:latin typeface="Tahoma"/>
                <a:cs typeface="Tahoma"/>
              </a:rPr>
              <a:t>a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bank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branch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in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order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to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complete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most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of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their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basic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banking transactions.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2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Enable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or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disable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Usage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of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online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payment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of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debit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card.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2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Request</a:t>
            </a:r>
            <a:r>
              <a:rPr sz="1400" spc="-114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for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new</a:t>
            </a:r>
            <a:r>
              <a:rPr sz="1400" spc="-11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card.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200000"/>
              </a:lnSpc>
              <a:spcBef>
                <a:spcPts val="254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Enable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or</a:t>
            </a:r>
            <a:r>
              <a:rPr sz="1400" spc="-13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disable</a:t>
            </a:r>
            <a:r>
              <a:rPr sz="1400" spc="-13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tap</a:t>
            </a:r>
            <a:r>
              <a:rPr sz="1400" spc="-13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and</a:t>
            </a:r>
            <a:r>
              <a:rPr sz="1400" spc="-13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101010"/>
                </a:solidFill>
                <a:latin typeface="Tahoma"/>
                <a:cs typeface="Tahoma"/>
              </a:rPr>
              <a:t>pay</a:t>
            </a:r>
            <a:r>
              <a:rPr sz="1400" spc="-13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facility.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200000"/>
              </a:lnSpc>
              <a:spcBef>
                <a:spcPts val="250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spc="50" dirty="0">
                <a:solidFill>
                  <a:srgbClr val="101010"/>
                </a:solidFill>
                <a:latin typeface="Tahoma"/>
                <a:cs typeface="Tahoma"/>
              </a:rPr>
              <a:t>Monitor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the</a:t>
            </a:r>
            <a:r>
              <a:rPr sz="1400" spc="-13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transactions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and</a:t>
            </a:r>
            <a:r>
              <a:rPr sz="1400" spc="-13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can</a:t>
            </a:r>
            <a:r>
              <a:rPr sz="1400" spc="-14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check</a:t>
            </a:r>
            <a:r>
              <a:rPr sz="1400" spc="-13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the</a:t>
            </a:r>
            <a:r>
              <a:rPr sz="1400" spc="-13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Expenses.</a:t>
            </a:r>
            <a:endParaRPr sz="1400" dirty="0">
              <a:latin typeface="Tahoma"/>
              <a:cs typeface="Tahoma"/>
            </a:endParaRPr>
          </a:p>
          <a:p>
            <a:pPr marL="348615" indent="-336550">
              <a:lnSpc>
                <a:spcPct val="200000"/>
              </a:lnSpc>
              <a:spcBef>
                <a:spcPts val="254"/>
              </a:spcBef>
              <a:buFont typeface="Arial"/>
              <a:buChar char="●"/>
              <a:tabLst>
                <a:tab pos="347980" algn="l"/>
                <a:tab pos="349250" algn="l"/>
              </a:tabLst>
            </a:pP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Raise</a:t>
            </a:r>
            <a:r>
              <a:rPr sz="1400" spc="-12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fraud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in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transaction</a:t>
            </a:r>
            <a:r>
              <a:rPr sz="1400" spc="-125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or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01010"/>
                </a:solidFill>
                <a:latin typeface="Tahoma"/>
                <a:cs typeface="Tahoma"/>
              </a:rPr>
              <a:t>stolen</a:t>
            </a:r>
            <a:r>
              <a:rPr sz="1400" spc="-120" dirty="0">
                <a:solidFill>
                  <a:srgbClr val="101010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01010"/>
                </a:solidFill>
                <a:latin typeface="Tahoma"/>
                <a:cs typeface="Tahoma"/>
              </a:rPr>
              <a:t>card.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FF0EF703-BCB4-442B-A917-0EA9677DCFE1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u="sng" spc="65" dirty="0">
                <a:solidFill>
                  <a:schemeClr val="bg1"/>
                </a:solidFill>
              </a:rPr>
              <a:t>PURPOSE</a:t>
            </a:r>
            <a:r>
              <a:rPr lang="en-IN" sz="3600" b="1" u="sng" spc="-105" dirty="0">
                <a:solidFill>
                  <a:schemeClr val="bg1"/>
                </a:solidFill>
              </a:rPr>
              <a:t> </a:t>
            </a:r>
            <a:r>
              <a:rPr lang="en-IN" sz="3600" b="1" u="sng" dirty="0">
                <a:solidFill>
                  <a:schemeClr val="bg1"/>
                </a:solidFill>
              </a:rPr>
              <a:t>OF</a:t>
            </a:r>
            <a:r>
              <a:rPr lang="en-IN" sz="3600" b="1" u="sng" spc="-165" dirty="0">
                <a:solidFill>
                  <a:schemeClr val="bg1"/>
                </a:solidFill>
              </a:rPr>
              <a:t> </a:t>
            </a:r>
            <a:r>
              <a:rPr lang="en-IN" sz="3600" b="1" u="sng" dirty="0">
                <a:solidFill>
                  <a:schemeClr val="bg1"/>
                </a:solidFill>
              </a:rPr>
              <a:t>THE</a:t>
            </a:r>
            <a:r>
              <a:rPr lang="en-IN" sz="3600" b="1" u="sng" spc="-105" dirty="0">
                <a:solidFill>
                  <a:schemeClr val="bg1"/>
                </a:solidFill>
              </a:rPr>
              <a:t> </a:t>
            </a:r>
            <a:r>
              <a:rPr lang="en-IN" sz="3600" b="1" u="sng" spc="75" dirty="0">
                <a:solidFill>
                  <a:schemeClr val="bg1"/>
                </a:solidFill>
              </a:rPr>
              <a:t>SYSTEM</a:t>
            </a:r>
            <a:endParaRPr lang="en-IN" b="1" u="sng" spc="-445" dirty="0">
              <a:solidFill>
                <a:schemeClr val="bg1"/>
              </a:solidFill>
            </a:endParaRPr>
          </a:p>
        </p:txBody>
      </p:sp>
      <p:pic>
        <p:nvPicPr>
          <p:cNvPr id="14338" name="Picture 2" descr="Importance of Online Banking Services And its Function, Advantages">
            <a:extLst>
              <a:ext uri="{FF2B5EF4-FFF2-40B4-BE49-F238E27FC236}">
                <a16:creationId xmlns:a16="http://schemas.microsoft.com/office/drawing/2014/main" id="{D1303686-E179-438B-ADE4-5BBC45AAE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77" y="2572797"/>
            <a:ext cx="1613484" cy="90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819150"/>
            <a:ext cx="6172200" cy="335444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Functional</a:t>
            </a:r>
            <a:r>
              <a:rPr sz="14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Requirements</a:t>
            </a:r>
            <a:r>
              <a:rPr sz="14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for</a:t>
            </a:r>
            <a:r>
              <a:rPr sz="14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this</a:t>
            </a:r>
            <a:r>
              <a:rPr sz="14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System</a:t>
            </a:r>
            <a:r>
              <a:rPr sz="14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will</a:t>
            </a:r>
            <a:r>
              <a:rPr sz="14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lang="en-IN" sz="1400" spc="-25" dirty="0">
                <a:solidFill>
                  <a:srgbClr val="1A1A1A"/>
                </a:solidFill>
                <a:latin typeface="Tahoma"/>
                <a:cs typeface="Tahoma"/>
              </a:rPr>
              <a:t> :-</a:t>
            </a:r>
            <a:endParaRPr sz="1400" dirty="0">
              <a:latin typeface="Tahoma"/>
              <a:cs typeface="Tahoma"/>
            </a:endParaRPr>
          </a:p>
          <a:p>
            <a:pPr marL="469900" marR="544195" indent="-336550" algn="just">
              <a:lnSpc>
                <a:spcPct val="150000"/>
              </a:lnSpc>
              <a:spcBef>
                <a:spcPts val="12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85" dirty="0">
                <a:solidFill>
                  <a:srgbClr val="1A1A1A"/>
                </a:solidFill>
                <a:latin typeface="Tahoma"/>
                <a:cs typeface="Tahoma"/>
              </a:rPr>
              <a:t>Security</a:t>
            </a:r>
            <a:r>
              <a:rPr sz="1400" b="1" spc="-5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150" dirty="0">
                <a:solidFill>
                  <a:srgbClr val="1A1A1A"/>
                </a:solidFill>
                <a:latin typeface="Tahoma"/>
                <a:cs typeface="Tahoma"/>
              </a:rPr>
              <a:t>:</a:t>
            </a:r>
            <a:r>
              <a:rPr sz="1400" b="1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Hyperelliptic</a:t>
            </a:r>
            <a:r>
              <a:rPr sz="14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curve</a:t>
            </a:r>
            <a:r>
              <a:rPr sz="14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cryptosystem</a:t>
            </a:r>
            <a:r>
              <a:rPr sz="14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sz="14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used</a:t>
            </a:r>
            <a:r>
              <a:rPr sz="14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4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perform</a:t>
            </a:r>
            <a:r>
              <a:rPr sz="14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4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encryption</a:t>
            </a:r>
            <a:r>
              <a:rPr sz="14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A1A1A"/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decryption</a:t>
            </a:r>
            <a:r>
              <a:rPr sz="14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processes</a:t>
            </a:r>
            <a:r>
              <a:rPr sz="14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4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sz="14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efficient</a:t>
            </a:r>
            <a:r>
              <a:rPr sz="14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way</a:t>
            </a:r>
            <a:r>
              <a:rPr sz="14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merely</a:t>
            </a:r>
            <a:r>
              <a:rPr sz="14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with</a:t>
            </a:r>
            <a:r>
              <a:rPr sz="14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A1A1A"/>
                </a:solidFill>
                <a:latin typeface="Tahoma"/>
                <a:cs typeface="Tahoma"/>
              </a:rPr>
              <a:t>an</a:t>
            </a:r>
            <a:r>
              <a:rPr sz="14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80-bit</a:t>
            </a:r>
            <a:r>
              <a:rPr sz="14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key</a:t>
            </a:r>
            <a:r>
              <a:rPr sz="14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1A1A1A"/>
                </a:solidFill>
                <a:latin typeface="Tahoma"/>
                <a:cs typeface="Tahoma"/>
              </a:rPr>
              <a:t>size</a:t>
            </a:r>
            <a:endParaRPr sz="1400" dirty="0">
              <a:latin typeface="Tahoma"/>
              <a:cs typeface="Tahoma"/>
            </a:endParaRPr>
          </a:p>
          <a:p>
            <a:pPr marL="469900" marR="203200" indent="-336550" algn="just">
              <a:lnSpc>
                <a:spcPct val="15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75" dirty="0">
                <a:solidFill>
                  <a:srgbClr val="1A1A1A"/>
                </a:solidFill>
                <a:latin typeface="Tahoma"/>
                <a:cs typeface="Tahoma"/>
              </a:rPr>
              <a:t>Accuracy</a:t>
            </a:r>
            <a:r>
              <a:rPr sz="1400" b="1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150" dirty="0">
                <a:solidFill>
                  <a:srgbClr val="1A1A1A"/>
                </a:solidFill>
                <a:latin typeface="Tahoma"/>
                <a:cs typeface="Tahoma"/>
              </a:rPr>
              <a:t>:</a:t>
            </a:r>
            <a:r>
              <a:rPr sz="1400" b="1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System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should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accurately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determine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eligibility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user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getting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A1A1A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credit</a:t>
            </a:r>
            <a:r>
              <a:rPr sz="1400" spc="-3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card.</a:t>
            </a:r>
            <a:endParaRPr sz="1400" dirty="0">
              <a:latin typeface="Tahoma"/>
              <a:cs typeface="Tahoma"/>
            </a:endParaRPr>
          </a:p>
          <a:p>
            <a:pPr marL="469900" marR="5080" indent="-336550" algn="just">
              <a:lnSpc>
                <a:spcPct val="15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100" dirty="0">
                <a:solidFill>
                  <a:srgbClr val="1A1A1A"/>
                </a:solidFill>
                <a:latin typeface="Tahoma"/>
                <a:cs typeface="Tahoma"/>
              </a:rPr>
              <a:t>Interface</a:t>
            </a:r>
            <a:r>
              <a:rPr sz="1400" b="1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1A1A1A"/>
                </a:solidFill>
                <a:latin typeface="Tahoma"/>
                <a:cs typeface="Tahoma"/>
              </a:rPr>
              <a:t>Requirements</a:t>
            </a:r>
            <a:r>
              <a:rPr sz="1400" b="1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150" dirty="0">
                <a:solidFill>
                  <a:srgbClr val="1A1A1A"/>
                </a:solidFill>
                <a:latin typeface="Tahoma"/>
                <a:cs typeface="Tahoma"/>
              </a:rPr>
              <a:t>:</a:t>
            </a:r>
            <a:r>
              <a:rPr sz="1400" b="1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User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onboarding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process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should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take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required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information such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65" dirty="0">
                <a:solidFill>
                  <a:srgbClr val="1A1A1A"/>
                </a:solidFill>
                <a:latin typeface="Tahoma"/>
                <a:cs typeface="Tahoma"/>
              </a:rPr>
              <a:t>as,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user’s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1A1A1A"/>
                </a:solidFill>
                <a:latin typeface="Tahoma"/>
                <a:cs typeface="Tahoma"/>
              </a:rPr>
              <a:t>name,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A1A1A"/>
                </a:solidFill>
                <a:latin typeface="Tahoma"/>
                <a:cs typeface="Tahoma"/>
              </a:rPr>
              <a:t>pan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card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1A1A1A"/>
                </a:solidFill>
                <a:latin typeface="Tahoma"/>
                <a:cs typeface="Tahoma"/>
              </a:rPr>
              <a:t>number,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A1A1A"/>
                </a:solidFill>
                <a:latin typeface="Tahoma"/>
                <a:cs typeface="Tahoma"/>
              </a:rPr>
              <a:t>address,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currently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working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company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location.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Post</a:t>
            </a:r>
            <a:r>
              <a:rPr sz="1400" spc="-1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onboarding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user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should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able</a:t>
            </a:r>
            <a:r>
              <a:rPr sz="1400" spc="-1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login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with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Customer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ID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400" spc="-1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password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provided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by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bank.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00EEA79-1F73-49F1-87E8-5462830B79A3}"/>
              </a:ext>
            </a:extLst>
          </p:cNvPr>
          <p:cNvSpPr txBox="1">
            <a:spLocks/>
          </p:cNvSpPr>
          <p:nvPr/>
        </p:nvSpPr>
        <p:spPr>
          <a:xfrm>
            <a:off x="-2458" y="-553998"/>
            <a:ext cx="6860458" cy="112082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u="sng" spc="65" dirty="0">
                <a:solidFill>
                  <a:schemeClr val="bg1"/>
                </a:solidFill>
              </a:rPr>
              <a:t>KEY REQUIREMENTS - FUNCTIONAL REQUIREMENTS</a:t>
            </a:r>
            <a:endParaRPr lang="en-IN" b="1" u="sng" spc="-445" dirty="0">
              <a:solidFill>
                <a:schemeClr val="bg1"/>
              </a:solidFill>
            </a:endParaRPr>
          </a:p>
        </p:txBody>
      </p:sp>
      <p:pic>
        <p:nvPicPr>
          <p:cNvPr id="13316" name="Picture 4" descr="Reaping the Benefits of Good User Requirements">
            <a:extLst>
              <a:ext uri="{FF2B5EF4-FFF2-40B4-BE49-F238E27FC236}">
                <a16:creationId xmlns:a16="http://schemas.microsoft.com/office/drawing/2014/main" id="{AEBD7AA3-564A-4E7F-BC71-E0746385B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" y="4274024"/>
            <a:ext cx="812326" cy="81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018" y="1301751"/>
            <a:ext cx="6249505" cy="27850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Non</a:t>
            </a:r>
            <a:r>
              <a:rPr sz="14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Functional</a:t>
            </a:r>
            <a:r>
              <a:rPr sz="14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Requirements</a:t>
            </a:r>
            <a:r>
              <a:rPr sz="14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for</a:t>
            </a:r>
            <a:r>
              <a:rPr sz="14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this</a:t>
            </a:r>
            <a:r>
              <a:rPr sz="14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System</a:t>
            </a:r>
            <a:r>
              <a:rPr sz="14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will</a:t>
            </a:r>
            <a:r>
              <a:rPr sz="1400" spc="-7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lang="en-IN" sz="1400" spc="-25" dirty="0">
                <a:solidFill>
                  <a:srgbClr val="1A1A1A"/>
                </a:solidFill>
                <a:latin typeface="Tahoma"/>
                <a:cs typeface="Tahoma"/>
              </a:rPr>
              <a:t> :-</a:t>
            </a:r>
            <a:endParaRPr sz="1400" dirty="0">
              <a:latin typeface="Tahoma"/>
              <a:cs typeface="Tahoma"/>
            </a:endParaRPr>
          </a:p>
          <a:p>
            <a:pPr marL="469900" marR="5080" indent="-336550">
              <a:lnSpc>
                <a:spcPct val="150000"/>
              </a:lnSpc>
              <a:spcBef>
                <a:spcPts val="12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90" dirty="0">
                <a:solidFill>
                  <a:srgbClr val="1A1A1A"/>
                </a:solidFill>
                <a:latin typeface="Tahoma"/>
                <a:cs typeface="Tahoma"/>
              </a:rPr>
              <a:t>Performance</a:t>
            </a:r>
            <a:r>
              <a:rPr sz="1400" b="1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150" dirty="0">
                <a:solidFill>
                  <a:srgbClr val="1A1A1A"/>
                </a:solidFill>
                <a:latin typeface="Tahoma"/>
                <a:cs typeface="Tahoma"/>
              </a:rPr>
              <a:t>:</a:t>
            </a:r>
            <a:r>
              <a:rPr sz="1400" b="1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Banking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system</a:t>
            </a:r>
            <a:r>
              <a:rPr sz="1400" spc="-1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should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able</a:t>
            </a:r>
            <a:r>
              <a:rPr sz="1400" spc="-1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handle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all</a:t>
            </a:r>
            <a:r>
              <a:rPr sz="1400" spc="-1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its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customer</a:t>
            </a:r>
            <a:r>
              <a:rPr sz="1400" spc="-1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traffic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on</a:t>
            </a:r>
            <a:r>
              <a:rPr sz="1400" spc="-13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their</a:t>
            </a:r>
            <a:r>
              <a:rPr sz="14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system and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sz="1400" spc="-1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able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provide</a:t>
            </a:r>
            <a:r>
              <a:rPr sz="1400" spc="-1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good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customer</a:t>
            </a:r>
            <a:r>
              <a:rPr sz="1400" spc="-1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experience.</a:t>
            </a:r>
            <a:endParaRPr sz="1400" dirty="0">
              <a:latin typeface="Tahoma"/>
              <a:cs typeface="Tahoma"/>
            </a:endParaRPr>
          </a:p>
          <a:p>
            <a:pPr marL="469900" indent="-336550">
              <a:lnSpc>
                <a:spcPct val="150000"/>
              </a:lnSpc>
              <a:spcBef>
                <a:spcPts val="25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70" dirty="0">
                <a:solidFill>
                  <a:srgbClr val="1A1A1A"/>
                </a:solidFill>
                <a:latin typeface="Tahoma"/>
                <a:cs typeface="Tahoma"/>
              </a:rPr>
              <a:t>Reliability</a:t>
            </a:r>
            <a:r>
              <a:rPr sz="1400" b="1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150" dirty="0">
                <a:solidFill>
                  <a:srgbClr val="1A1A1A"/>
                </a:solidFill>
                <a:latin typeface="Tahoma"/>
                <a:cs typeface="Tahoma"/>
              </a:rPr>
              <a:t>:</a:t>
            </a:r>
            <a:r>
              <a:rPr sz="1400" b="1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System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should</a:t>
            </a:r>
            <a:r>
              <a:rPr sz="14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operational</a:t>
            </a:r>
            <a:r>
              <a:rPr sz="14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24x7</a:t>
            </a:r>
            <a:r>
              <a:rPr sz="14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4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time.</a:t>
            </a:r>
            <a:endParaRPr sz="1400" dirty="0">
              <a:latin typeface="Tahoma"/>
              <a:cs typeface="Tahoma"/>
            </a:endParaRPr>
          </a:p>
          <a:p>
            <a:pPr marL="469900" marR="355600" indent="-336550">
              <a:lnSpc>
                <a:spcPct val="15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70" dirty="0">
                <a:solidFill>
                  <a:srgbClr val="1A1A1A"/>
                </a:solidFill>
                <a:latin typeface="Tahoma"/>
                <a:cs typeface="Tahoma"/>
              </a:rPr>
              <a:t>Flexibility</a:t>
            </a:r>
            <a:r>
              <a:rPr sz="1400" b="1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150" dirty="0">
                <a:solidFill>
                  <a:srgbClr val="1A1A1A"/>
                </a:solidFill>
                <a:latin typeface="Tahoma"/>
                <a:cs typeface="Tahoma"/>
              </a:rPr>
              <a:t>:</a:t>
            </a:r>
            <a:r>
              <a:rPr sz="1400" b="1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According</a:t>
            </a:r>
            <a:r>
              <a:rPr sz="14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4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new</a:t>
            </a:r>
            <a:r>
              <a:rPr sz="14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Internet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Banking</a:t>
            </a:r>
            <a:r>
              <a:rPr sz="14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industry</a:t>
            </a:r>
            <a:r>
              <a:rPr sz="14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requirements</a:t>
            </a:r>
            <a:r>
              <a:rPr sz="14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4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System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should</a:t>
            </a:r>
            <a:r>
              <a:rPr sz="14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1A1A1A"/>
                </a:solidFill>
                <a:latin typeface="Tahoma"/>
                <a:cs typeface="Tahoma"/>
              </a:rPr>
              <a:t>be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flexible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for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adding</a:t>
            </a:r>
            <a:r>
              <a:rPr sz="14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new</a:t>
            </a:r>
            <a:r>
              <a:rPr sz="14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features.</a:t>
            </a:r>
            <a:endParaRPr sz="1400" dirty="0">
              <a:latin typeface="Tahoma"/>
              <a:cs typeface="Tahoma"/>
            </a:endParaRPr>
          </a:p>
          <a:p>
            <a:pPr marL="469900" indent="-336550">
              <a:lnSpc>
                <a:spcPct val="150000"/>
              </a:lnSpc>
              <a:spcBef>
                <a:spcPts val="254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400" b="1" spc="-70" dirty="0">
                <a:solidFill>
                  <a:srgbClr val="1A1A1A"/>
                </a:solidFill>
                <a:latin typeface="Tahoma"/>
                <a:cs typeface="Tahoma"/>
              </a:rPr>
              <a:t>Maintainability</a:t>
            </a:r>
            <a:r>
              <a:rPr sz="1400" b="1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150" dirty="0">
                <a:solidFill>
                  <a:srgbClr val="1A1A1A"/>
                </a:solidFill>
                <a:latin typeface="Tahoma"/>
                <a:cs typeface="Tahoma"/>
              </a:rPr>
              <a:t>:</a:t>
            </a:r>
            <a:r>
              <a:rPr sz="1400" b="1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System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should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capable</a:t>
            </a:r>
            <a:r>
              <a:rPr sz="1400" spc="-1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store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maintain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large</a:t>
            </a:r>
            <a:r>
              <a:rPr sz="1400" spc="-1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data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A1A1A"/>
                </a:solidFill>
                <a:latin typeface="Tahoma"/>
                <a:cs typeface="Tahoma"/>
              </a:rPr>
              <a:t>users</a:t>
            </a:r>
            <a:r>
              <a:rPr sz="1400" spc="-14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1A1A1A"/>
                </a:solidFill>
                <a:latin typeface="Tahoma"/>
                <a:cs typeface="Tahoma"/>
              </a:rPr>
              <a:t>securely.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61ECEEB3-DA5A-4B67-8ABE-0D57E4C8419C}"/>
              </a:ext>
            </a:extLst>
          </p:cNvPr>
          <p:cNvSpPr txBox="1">
            <a:spLocks/>
          </p:cNvSpPr>
          <p:nvPr/>
        </p:nvSpPr>
        <p:spPr>
          <a:xfrm>
            <a:off x="-2458" y="-553998"/>
            <a:ext cx="6860458" cy="112082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u="sng" spc="65" dirty="0">
                <a:solidFill>
                  <a:schemeClr val="bg1"/>
                </a:solidFill>
              </a:rPr>
              <a:t>KEY REQUIREMENTS – NON FUNCTIONAL REQUIREMENTS</a:t>
            </a:r>
            <a:endParaRPr lang="en-IN" b="1" u="sng" spc="-445" dirty="0">
              <a:solidFill>
                <a:schemeClr val="bg1"/>
              </a:solidFill>
            </a:endParaRPr>
          </a:p>
        </p:txBody>
      </p:sp>
      <p:pic>
        <p:nvPicPr>
          <p:cNvPr id="9" name="Picture 4" descr="Reaping the Benefits of Good User Requirements">
            <a:extLst>
              <a:ext uri="{FF2B5EF4-FFF2-40B4-BE49-F238E27FC236}">
                <a16:creationId xmlns:a16="http://schemas.microsoft.com/office/drawing/2014/main" id="{E1110B7D-FD9B-46C7-8584-C0B72A901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4" y="4274024"/>
            <a:ext cx="812326" cy="81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226712"/>
              </p:ext>
            </p:extLst>
          </p:nvPr>
        </p:nvGraphicFramePr>
        <p:xfrm>
          <a:off x="110068" y="782955"/>
          <a:ext cx="6629400" cy="407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93663" indent="0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b="1" u="sng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Quality</a:t>
                      </a:r>
                      <a:r>
                        <a:rPr sz="1050" b="1" u="sng" spc="-9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u="sng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endParaRPr sz="1050" u="sng" dirty="0">
                        <a:latin typeface="Arial"/>
                        <a:cs typeface="Arial"/>
                      </a:endParaRPr>
                    </a:p>
                  </a:txBody>
                  <a:tcPr marL="0" marR="0" marT="79375" marB="0" anchor="ctr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 algn="l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b="1" u="sng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r>
                        <a:rPr sz="1050" b="1" u="sng" spc="-4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b="1" u="sng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Refinement</a:t>
                      </a:r>
                      <a:endParaRPr sz="1050" u="sng" dirty="0">
                        <a:latin typeface="Arial"/>
                        <a:cs typeface="Arial"/>
                      </a:endParaRPr>
                    </a:p>
                  </a:txBody>
                  <a:tcPr marL="0" marR="0" marT="79375" marB="0" anchor="ctr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b="1" u="sng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ASR</a:t>
                      </a:r>
                      <a:endParaRPr sz="1050" u="sng" dirty="0">
                        <a:latin typeface="Arial"/>
                        <a:cs typeface="Arial"/>
                      </a:endParaRPr>
                    </a:p>
                  </a:txBody>
                  <a:tcPr marL="0" marR="0" marT="79375" marB="0" anchor="ctr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426">
                <a:tc>
                  <a:txBody>
                    <a:bodyPr/>
                    <a:lstStyle/>
                    <a:p>
                      <a:pPr marL="857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Security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89408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Confide</a:t>
                      </a:r>
                      <a:r>
                        <a:rPr lang="en-IN"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050" spc="-10" dirty="0" err="1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iality</a:t>
                      </a:r>
                      <a:endParaRPr lang="en-IN" sz="1050" spc="-10" dirty="0">
                        <a:solidFill>
                          <a:srgbClr val="1A1A1A"/>
                        </a:solidFill>
                        <a:latin typeface="Arial"/>
                        <a:cs typeface="Arial"/>
                      </a:endParaRPr>
                    </a:p>
                    <a:p>
                      <a:pPr marL="85090" marR="89408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Integrity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9431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05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must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protected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against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access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hackers.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User’s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stored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050" spc="-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confidential.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85725" marR="134620" algn="just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Critical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resources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protected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against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malicious tampering.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79">
                <a:tc>
                  <a:txBody>
                    <a:bodyPr/>
                    <a:lstStyle/>
                    <a:p>
                      <a:pPr marL="857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Availability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downtime</a:t>
                      </a:r>
                      <a:endParaRPr sz="1050" dirty="0">
                        <a:latin typeface="Arial"/>
                        <a:cs typeface="Arial"/>
                      </a:endParaRPr>
                    </a:p>
                    <a:p>
                      <a:pPr marL="85090" algn="just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Monitoring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Protection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up</a:t>
                      </a:r>
                      <a:r>
                        <a:rPr sz="1050" spc="-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24/7.</a:t>
                      </a:r>
                      <a:r>
                        <a:rPr lang="en-IN"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Illegitimate</a:t>
                      </a:r>
                      <a:r>
                        <a:rPr sz="105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network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connections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local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resources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allowed.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79">
                <a:tc>
                  <a:txBody>
                    <a:bodyPr/>
                    <a:lstStyle/>
                    <a:p>
                      <a:pPr marL="857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Maintainability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Bug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Fixes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en-IN"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Routine</a:t>
                      </a:r>
                      <a:r>
                        <a:rPr sz="105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Bug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Fixes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done,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better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experience.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379">
                <a:tc>
                  <a:txBody>
                    <a:bodyPr/>
                    <a:lstStyle/>
                    <a:p>
                      <a:pPr marL="857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Configurability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marR="29654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05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Onboarding</a:t>
                      </a:r>
                      <a:r>
                        <a:rPr sz="105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Form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Changes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13843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3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form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used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onboard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user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platform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configurable.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03">
                <a:tc>
                  <a:txBody>
                    <a:bodyPr/>
                    <a:lstStyle/>
                    <a:p>
                      <a:pPr marL="857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Usability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Facility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use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27114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3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intuitive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easy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learn,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users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able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without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need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training.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901435"/>
                  </a:ext>
                </a:extLst>
              </a:tr>
              <a:tr h="157403">
                <a:tc>
                  <a:txBody>
                    <a:bodyPr/>
                    <a:lstStyle/>
                    <a:p>
                      <a:pPr marL="857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Modifiability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Adding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feature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34671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050" spc="-3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features,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added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order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provide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complete</a:t>
                      </a:r>
                      <a:r>
                        <a:rPr sz="1050" spc="-3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service,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according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industry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standards.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003241"/>
                  </a:ext>
                </a:extLst>
              </a:tr>
              <a:tr h="157403">
                <a:tc>
                  <a:txBody>
                    <a:bodyPr/>
                    <a:lstStyle/>
                    <a:p>
                      <a:pPr marL="857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Portability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r>
                        <a:rPr sz="105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Migration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740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lang="en-IN"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migrated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050" spc="-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mobile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platforms:</a:t>
                      </a:r>
                      <a:r>
                        <a:rPr sz="105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smartphones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tablets.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000363"/>
                  </a:ext>
                </a:extLst>
              </a:tr>
              <a:tr h="292472">
                <a:tc>
                  <a:txBody>
                    <a:bodyPr/>
                    <a:lstStyle/>
                    <a:p>
                      <a:pPr marL="857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endParaRPr sz="1050" dirty="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9E9E9E"/>
                      </a:solidFill>
                      <a:prstDash val="solid"/>
                    </a:lnL>
                    <a:lnR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27025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r>
                        <a:rPr sz="1050" spc="-6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050" spc="-4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app 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pages</a:t>
                      </a:r>
                      <a:endParaRPr sz="1050">
                        <a:latin typeface="Arial"/>
                        <a:cs typeface="Arial"/>
                      </a:endParaRPr>
                    </a:p>
                    <a:p>
                      <a:pPr marL="85090" algn="just">
                        <a:lnSpc>
                          <a:spcPct val="100000"/>
                        </a:lnSpc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Loading</a:t>
                      </a:r>
                      <a:r>
                        <a:rPr sz="105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9375" marB="0">
                    <a:lnL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09270" algn="just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Response</a:t>
                      </a:r>
                      <a:r>
                        <a:rPr sz="1050" spc="-3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time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loading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pages,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both</a:t>
                      </a:r>
                      <a:r>
                        <a:rPr lang="en-IN"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onboarding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post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onboarding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50" spc="-2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less.</a:t>
                      </a:r>
                      <a:r>
                        <a:rPr lang="en-IN"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050" spc="-3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system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homepage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should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be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fully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loaded</a:t>
                      </a:r>
                      <a:r>
                        <a:rPr sz="1050" spc="-2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maximum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10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seconds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1050" spc="-15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operating</a:t>
                      </a:r>
                      <a:r>
                        <a:rPr sz="1050" spc="-10" dirty="0">
                          <a:solidFill>
                            <a:srgbClr val="1A1A1A"/>
                          </a:solidFill>
                          <a:latin typeface="Arial"/>
                          <a:cs typeface="Arial"/>
                        </a:rPr>
                        <a:t> conditions.</a:t>
                      </a:r>
                      <a:endParaRPr sz="500" dirty="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2857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9E9E9E"/>
                      </a:solidFill>
                      <a:prstDash val="solid"/>
                    </a:lnR>
                    <a:lnT w="2857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35401"/>
                  </a:ext>
                </a:extLst>
              </a:tr>
            </a:tbl>
          </a:graphicData>
        </a:graphic>
      </p:graphicFrame>
      <p:sp>
        <p:nvSpPr>
          <p:cNvPr id="6" name="object 7">
            <a:extLst>
              <a:ext uri="{FF2B5EF4-FFF2-40B4-BE49-F238E27FC236}">
                <a16:creationId xmlns:a16="http://schemas.microsoft.com/office/drawing/2014/main" id="{FB4ACF54-DCF9-4193-BD73-C9626340670B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IN" sz="3600" b="1" u="sng" spc="-10" dirty="0">
                <a:solidFill>
                  <a:schemeClr val="bg1"/>
                </a:solidFill>
              </a:rPr>
              <a:t>UTILITY</a:t>
            </a:r>
            <a:r>
              <a:rPr lang="en-IN" sz="3600" b="1" u="sng" spc="-280" dirty="0">
                <a:solidFill>
                  <a:schemeClr val="bg1"/>
                </a:solidFill>
              </a:rPr>
              <a:t> </a:t>
            </a:r>
            <a:r>
              <a:rPr lang="en-IN" sz="3600" b="1" u="sng" spc="-30" dirty="0">
                <a:solidFill>
                  <a:schemeClr val="bg1"/>
                </a:solidFill>
              </a:rPr>
              <a:t>TREE</a:t>
            </a:r>
            <a:r>
              <a:rPr lang="en-IN" sz="3600" b="1" u="sng" spc="-135" dirty="0">
                <a:solidFill>
                  <a:schemeClr val="bg1"/>
                </a:solidFill>
              </a:rPr>
              <a:t> </a:t>
            </a:r>
            <a:r>
              <a:rPr lang="en-IN" sz="3600" b="1" u="sng" spc="120" dirty="0">
                <a:solidFill>
                  <a:schemeClr val="bg1"/>
                </a:solidFill>
              </a:rPr>
              <a:t>-</a:t>
            </a:r>
            <a:r>
              <a:rPr lang="en-IN" sz="3600" b="1" u="sng" spc="-210" dirty="0">
                <a:solidFill>
                  <a:schemeClr val="bg1"/>
                </a:solidFill>
              </a:rPr>
              <a:t> </a:t>
            </a:r>
            <a:r>
              <a:rPr lang="en-IN" sz="3600" b="1" u="sng" dirty="0">
                <a:solidFill>
                  <a:schemeClr val="bg1"/>
                </a:solidFill>
              </a:rPr>
              <a:t>TABULAR</a:t>
            </a:r>
            <a:r>
              <a:rPr lang="en-IN" sz="3600" b="1" u="sng" spc="-190" dirty="0">
                <a:solidFill>
                  <a:schemeClr val="bg1"/>
                </a:solidFill>
              </a:rPr>
              <a:t> </a:t>
            </a:r>
            <a:r>
              <a:rPr lang="en-IN" sz="3600" b="1" u="sng" spc="-20" dirty="0">
                <a:solidFill>
                  <a:schemeClr val="bg1"/>
                </a:solidFill>
              </a:rPr>
              <a:t>FORM</a:t>
            </a:r>
            <a:endParaRPr lang="en-IN" b="1" u="sng" spc="-44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9729" y="776467"/>
            <a:ext cx="6545871" cy="4295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85725" indent="-320675" algn="just">
              <a:lnSpc>
                <a:spcPct val="1371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u="sng" spc="-130" dirty="0">
                <a:solidFill>
                  <a:srgbClr val="1A1A1A"/>
                </a:solidFill>
                <a:latin typeface="Tahoma"/>
                <a:cs typeface="Tahoma"/>
              </a:rPr>
              <a:t>24×7</a:t>
            </a:r>
            <a:r>
              <a:rPr sz="1200" b="1" u="sng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b="1" u="sng" spc="-65" dirty="0">
                <a:solidFill>
                  <a:srgbClr val="1A1A1A"/>
                </a:solidFill>
                <a:latin typeface="Tahoma"/>
                <a:cs typeface="Tahoma"/>
              </a:rPr>
              <a:t>Availability</a:t>
            </a:r>
            <a:r>
              <a:rPr lang="en-IN" sz="1200" b="1" u="sng" spc="-65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r>
              <a:rPr sz="1200" b="1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Internet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banking,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unlike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usual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banking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hours,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not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time-bound.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It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available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24×7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throughout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the </a:t>
            </a:r>
            <a:r>
              <a:rPr sz="1200" spc="-45" dirty="0">
                <a:solidFill>
                  <a:srgbClr val="1A1A1A"/>
                </a:solidFill>
                <a:latin typeface="Tahoma"/>
                <a:cs typeface="Tahoma"/>
              </a:rPr>
              <a:t>year.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55" dirty="0">
                <a:solidFill>
                  <a:srgbClr val="1A1A1A"/>
                </a:solidFill>
                <a:latin typeface="Tahoma"/>
                <a:cs typeface="Tahoma"/>
              </a:rPr>
              <a:t>Most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services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available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online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are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not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time-restricted.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Users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can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check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their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bank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balance,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account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statements</a:t>
            </a:r>
            <a:r>
              <a:rPr sz="1200" spc="-12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make</a:t>
            </a:r>
            <a:r>
              <a:rPr sz="12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fund</a:t>
            </a:r>
            <a:r>
              <a:rPr sz="12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transfers</a:t>
            </a:r>
            <a:r>
              <a:rPr sz="12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anytime</a:t>
            </a:r>
            <a:r>
              <a:rPr sz="1200" spc="-12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instantly.</a:t>
            </a:r>
            <a:endParaRPr lang="en-IN" sz="1200" spc="-10" dirty="0">
              <a:solidFill>
                <a:srgbClr val="1A1A1A"/>
              </a:solidFill>
              <a:latin typeface="Tahoma"/>
              <a:cs typeface="Tahoma"/>
            </a:endParaRPr>
          </a:p>
          <a:p>
            <a:pPr marL="332740" marR="85725" indent="-320675" algn="just">
              <a:lnSpc>
                <a:spcPct val="1371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endParaRPr sz="1200" dirty="0">
              <a:latin typeface="Tahoma"/>
              <a:cs typeface="Tahoma"/>
            </a:endParaRPr>
          </a:p>
          <a:p>
            <a:pPr marL="332740" marR="5080" indent="-320675" algn="just">
              <a:lnSpc>
                <a:spcPct val="137100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u="sng" spc="-80" dirty="0">
                <a:solidFill>
                  <a:srgbClr val="1A1A1A"/>
                </a:solidFill>
                <a:latin typeface="Tahoma"/>
                <a:cs typeface="Tahoma"/>
              </a:rPr>
              <a:t>Convenience</a:t>
            </a:r>
            <a:r>
              <a:rPr sz="1200" b="1" u="sng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b="1" u="sng" spc="-65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b="1" u="sng" spc="-7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b="1" u="sng" spc="-75" dirty="0">
                <a:solidFill>
                  <a:srgbClr val="1A1A1A"/>
                </a:solidFill>
                <a:latin typeface="Tahoma"/>
                <a:cs typeface="Tahoma"/>
              </a:rPr>
              <a:t>initiating</a:t>
            </a:r>
            <a:r>
              <a:rPr sz="1200" b="1" u="sng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b="1" u="sng" spc="-75" dirty="0">
                <a:solidFill>
                  <a:srgbClr val="1A1A1A"/>
                </a:solidFill>
                <a:latin typeface="Tahoma"/>
                <a:cs typeface="Tahoma"/>
              </a:rPr>
              <a:t>financial</a:t>
            </a:r>
            <a:r>
              <a:rPr sz="1200" b="1" u="sng" spc="-6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b="1" u="sng" spc="-85" dirty="0">
                <a:solidFill>
                  <a:srgbClr val="1A1A1A"/>
                </a:solidFill>
                <a:latin typeface="Tahoma"/>
                <a:cs typeface="Tahoma"/>
              </a:rPr>
              <a:t>transactions</a:t>
            </a:r>
            <a:r>
              <a:rPr lang="en-IN" sz="1200" b="1" u="sng" spc="-85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r>
              <a:rPr sz="1200" b="1" spc="-4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Internet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banking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is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largely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preferred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because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convenience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that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it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provides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while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fund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transfer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bill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payments.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Registered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users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can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use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almost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all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banking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services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without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having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visit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bank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standing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queues.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Financial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transactions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such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as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paying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bills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transferring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funds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between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accounts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can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easily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performed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anytime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as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per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convenience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user.</a:t>
            </a:r>
            <a:endParaRPr lang="en-IN" sz="1200" spc="-10" dirty="0">
              <a:solidFill>
                <a:srgbClr val="1A1A1A"/>
              </a:solidFill>
              <a:latin typeface="Tahoma"/>
              <a:cs typeface="Tahoma"/>
            </a:endParaRPr>
          </a:p>
          <a:p>
            <a:pPr marL="332740" marR="5080" indent="-320675" algn="just">
              <a:lnSpc>
                <a:spcPct val="137100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endParaRPr sz="1200" dirty="0">
              <a:latin typeface="Tahoma"/>
              <a:cs typeface="Tahoma"/>
            </a:endParaRPr>
          </a:p>
          <a:p>
            <a:pPr marL="332740" marR="156210" indent="-320675" algn="just">
              <a:lnSpc>
                <a:spcPct val="137100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u="sng" spc="-60" dirty="0">
                <a:solidFill>
                  <a:srgbClr val="1A1A1A"/>
                </a:solidFill>
                <a:latin typeface="Tahoma"/>
                <a:cs typeface="Tahoma"/>
              </a:rPr>
              <a:t>Proper</a:t>
            </a:r>
            <a:r>
              <a:rPr sz="1200" b="1" u="sng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b="1" u="sng" spc="-90" dirty="0">
                <a:solidFill>
                  <a:srgbClr val="1A1A1A"/>
                </a:solidFill>
                <a:latin typeface="Tahoma"/>
                <a:cs typeface="Tahoma"/>
              </a:rPr>
              <a:t>Track</a:t>
            </a:r>
            <a:r>
              <a:rPr sz="1200" b="1" u="sng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b="1" u="sng" spc="-65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b="1" u="sng" spc="-85" dirty="0">
                <a:solidFill>
                  <a:srgbClr val="1A1A1A"/>
                </a:solidFill>
                <a:latin typeface="Tahoma"/>
                <a:cs typeface="Tahoma"/>
              </a:rPr>
              <a:t> Transactions</a:t>
            </a:r>
            <a:r>
              <a:rPr lang="en-IN" sz="1200" b="1" u="sng" spc="-85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Acknowledgement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slips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are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provided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by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bank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after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transactions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which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have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high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possibility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getting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misplaced.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However,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with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internet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banking,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it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becomes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very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easy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track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history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spc="-8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all</a:t>
            </a:r>
            <a:r>
              <a:rPr sz="1200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transactions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initiated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by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1A1A1A"/>
                </a:solidFill>
                <a:latin typeface="Tahoma"/>
                <a:cs typeface="Tahoma"/>
              </a:rPr>
              <a:t>user.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Transactions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fund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transfers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made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online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are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organised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‘Transaction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History’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section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along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with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other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details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such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as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payee’s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1A1A1A"/>
                </a:solidFill>
                <a:latin typeface="Tahoma"/>
                <a:cs typeface="Tahoma"/>
              </a:rPr>
              <a:t>name,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bank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account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1A1A1A"/>
                </a:solidFill>
                <a:latin typeface="Tahoma"/>
                <a:cs typeface="Tahoma"/>
              </a:rPr>
              <a:t>number,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amount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paid,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date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and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time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payment,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14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remarks.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4BC1476-43FE-4C57-9F0C-523BE0EE2E95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10" dirty="0">
                <a:solidFill>
                  <a:schemeClr val="bg1"/>
                </a:solidFill>
              </a:rPr>
              <a:t>TACTICS TO ACHIEVE TOP 5 ASR</a:t>
            </a:r>
            <a:endParaRPr lang="en-IN" b="1" u="sng" spc="-44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819150"/>
            <a:ext cx="6172200" cy="2271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6985" indent="-320675" algn="just">
              <a:lnSpc>
                <a:spcPct val="1371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u="sng" spc="-60" dirty="0">
                <a:solidFill>
                  <a:srgbClr val="1A1A1A"/>
                </a:solidFill>
                <a:latin typeface="Tahoma"/>
                <a:cs typeface="Tahoma"/>
              </a:rPr>
              <a:t>Quick</a:t>
            </a:r>
            <a:r>
              <a:rPr sz="1200" b="1" u="sng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b="1" u="sng" spc="-10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b="1" u="sng" spc="-8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b="1" u="sng" spc="-90" dirty="0">
                <a:solidFill>
                  <a:srgbClr val="1A1A1A"/>
                </a:solidFill>
                <a:latin typeface="Tahoma"/>
                <a:cs typeface="Tahoma"/>
              </a:rPr>
              <a:t>Secure</a:t>
            </a:r>
            <a:r>
              <a:rPr lang="en-IN" sz="1200" b="1" u="sng" spc="-90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Net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banking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users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can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transfer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funds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between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accounts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instantly,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especially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if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two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accounts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are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held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at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same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bank.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Funds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can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transferred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via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NEFT,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RTGS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or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IMPS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as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per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user’s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convenience.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One</a:t>
            </a:r>
            <a:r>
              <a:rPr sz="1200" spc="-11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can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also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make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bill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payments,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EMI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payments,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loan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tax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payments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easily.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Moreover,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transactions,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as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well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as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account,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are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secured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with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1A1A1A"/>
                </a:solidFill>
                <a:latin typeface="Tahoma"/>
                <a:cs typeface="Tahoma"/>
              </a:rPr>
              <a:t>a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password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sz="1200" spc="-10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unique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User-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ID.</a:t>
            </a:r>
            <a:endParaRPr lang="en-IN" sz="1200" spc="-25" dirty="0">
              <a:solidFill>
                <a:srgbClr val="1A1A1A"/>
              </a:solidFill>
              <a:latin typeface="Tahoma"/>
              <a:cs typeface="Tahoma"/>
            </a:endParaRPr>
          </a:p>
          <a:p>
            <a:pPr marL="332740" marR="6985" indent="-320675" algn="just">
              <a:lnSpc>
                <a:spcPct val="137100"/>
              </a:lnSpc>
              <a:spcBef>
                <a:spcPts val="100"/>
              </a:spcBef>
              <a:buFont typeface="Arial"/>
              <a:buChar char="●"/>
              <a:tabLst>
                <a:tab pos="332740" algn="l"/>
                <a:tab pos="333375" algn="l"/>
              </a:tabLst>
            </a:pPr>
            <a:endParaRPr sz="1200" dirty="0">
              <a:latin typeface="Tahoma"/>
              <a:cs typeface="Tahoma"/>
            </a:endParaRPr>
          </a:p>
          <a:p>
            <a:pPr marL="332740" marR="5080" indent="-320675" algn="just">
              <a:lnSpc>
                <a:spcPct val="137100"/>
              </a:lnSpc>
              <a:buFont typeface="Arial"/>
              <a:buChar char="●"/>
              <a:tabLst>
                <a:tab pos="332740" algn="l"/>
                <a:tab pos="333375" algn="l"/>
              </a:tabLst>
            </a:pPr>
            <a:r>
              <a:rPr sz="1200" b="1" u="sng" spc="-90" dirty="0">
                <a:solidFill>
                  <a:srgbClr val="1A1A1A"/>
                </a:solidFill>
                <a:latin typeface="Tahoma"/>
                <a:cs typeface="Tahoma"/>
              </a:rPr>
              <a:t>Non-</a:t>
            </a:r>
            <a:r>
              <a:rPr sz="1200" b="1" u="sng" spc="-70" dirty="0">
                <a:solidFill>
                  <a:srgbClr val="1A1A1A"/>
                </a:solidFill>
                <a:latin typeface="Tahoma"/>
                <a:cs typeface="Tahoma"/>
              </a:rPr>
              <a:t>financial </a:t>
            </a:r>
            <a:r>
              <a:rPr sz="1200" b="1" u="sng" spc="-95" dirty="0">
                <a:solidFill>
                  <a:srgbClr val="1A1A1A"/>
                </a:solidFill>
                <a:latin typeface="Tahoma"/>
                <a:cs typeface="Tahoma"/>
              </a:rPr>
              <a:t>Transactions</a:t>
            </a:r>
            <a:r>
              <a:rPr lang="en-IN" sz="1200" b="1" u="sng" spc="-95" dirty="0">
                <a:solidFill>
                  <a:srgbClr val="1A1A1A"/>
                </a:solidFill>
                <a:latin typeface="Tahoma"/>
                <a:cs typeface="Tahoma"/>
              </a:rPr>
              <a:t>.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Besides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fund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transfer,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internet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banking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allows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the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users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avail</a:t>
            </a:r>
            <a:r>
              <a:rPr sz="1200" spc="-9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non-financial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services</a:t>
            </a:r>
            <a:r>
              <a:rPr sz="1200" spc="-95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such </a:t>
            </a:r>
            <a:r>
              <a:rPr sz="1200" spc="-30" dirty="0">
                <a:solidFill>
                  <a:srgbClr val="1A1A1A"/>
                </a:solidFill>
                <a:latin typeface="Tahoma"/>
                <a:cs typeface="Tahoma"/>
              </a:rPr>
              <a:t>as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balance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check,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account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statement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1A1A1A"/>
                </a:solidFill>
                <a:latin typeface="Tahoma"/>
                <a:cs typeface="Tahoma"/>
              </a:rPr>
              <a:t>check,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application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for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Tahoma"/>
                <a:cs typeface="Tahoma"/>
              </a:rPr>
              <a:t>issuance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of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1A1A1A"/>
                </a:solidFill>
                <a:latin typeface="Tahoma"/>
                <a:cs typeface="Tahoma"/>
              </a:rPr>
              <a:t>cheque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book,</a:t>
            </a:r>
            <a:r>
              <a:rPr sz="1200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Tahoma"/>
                <a:cs typeface="Tahoma"/>
              </a:rPr>
              <a:t>etc.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0AB754DB-B3F4-404F-8144-9CDD1AE31A60}"/>
              </a:ext>
            </a:extLst>
          </p:cNvPr>
          <p:cNvSpPr txBox="1">
            <a:spLocks/>
          </p:cNvSpPr>
          <p:nvPr/>
        </p:nvSpPr>
        <p:spPr>
          <a:xfrm>
            <a:off x="-2458" y="0"/>
            <a:ext cx="6860458" cy="566822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u="sng" spc="-10" dirty="0">
                <a:solidFill>
                  <a:schemeClr val="bg1"/>
                </a:solidFill>
              </a:rPr>
              <a:t>TACTICS TO ACHIEVE TOP 5 ASR</a:t>
            </a:r>
            <a:endParaRPr lang="en-IN" b="1" u="sng" spc="-445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1783" y="992260"/>
            <a:ext cx="184975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  <a:tabLst>
                <a:tab pos="469265" algn="l"/>
              </a:tabLst>
            </a:pPr>
            <a:r>
              <a:rPr sz="1400" b="1" spc="-25" dirty="0">
                <a:solidFill>
                  <a:srgbClr val="1A1A1A"/>
                </a:solidFill>
                <a:latin typeface="Tahoma"/>
                <a:cs typeface="Tahoma"/>
              </a:rPr>
              <a:t>1.</a:t>
            </a:r>
            <a:r>
              <a:rPr sz="1400" b="1" dirty="0">
                <a:solidFill>
                  <a:srgbClr val="1A1A1A"/>
                </a:solidFill>
                <a:latin typeface="Tahoma"/>
                <a:cs typeface="Tahoma"/>
              </a:rPr>
              <a:t>	</a:t>
            </a:r>
            <a:r>
              <a:rPr sz="1400" b="1" spc="-75" dirty="0">
                <a:solidFill>
                  <a:srgbClr val="1A1A1A"/>
                </a:solidFill>
                <a:latin typeface="Tahoma"/>
                <a:cs typeface="Tahoma"/>
              </a:rPr>
              <a:t>Context</a:t>
            </a:r>
            <a:r>
              <a:rPr sz="1400" b="1" spc="-100" dirty="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1A1A1A"/>
                </a:solidFill>
                <a:latin typeface="Tahoma"/>
                <a:cs typeface="Tahoma"/>
              </a:rPr>
              <a:t>Diagram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328789"/>
            <a:ext cx="4344685" cy="34163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73B45558-7ED9-4B5E-92F1-0E69A5725E73}"/>
              </a:ext>
            </a:extLst>
          </p:cNvPr>
          <p:cNvSpPr txBox="1">
            <a:spLocks/>
          </p:cNvSpPr>
          <p:nvPr/>
        </p:nvSpPr>
        <p:spPr>
          <a:xfrm>
            <a:off x="-2458" y="78932"/>
            <a:ext cx="6860458" cy="48789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 anchor="b">
            <a:spAutoFit/>
          </a:bodyPr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IN" sz="3600" b="1" u="sng" spc="55" dirty="0">
                <a:solidFill>
                  <a:schemeClr val="bg1"/>
                </a:solidFill>
                <a:cs typeface="Trebuchet MS"/>
              </a:rPr>
              <a:t>SOFTWARE</a:t>
            </a:r>
            <a:r>
              <a:rPr lang="en-IN" sz="3600" b="1" u="sng" spc="-190" dirty="0">
                <a:solidFill>
                  <a:schemeClr val="bg1"/>
                </a:solidFill>
                <a:cs typeface="Trebuchet MS"/>
              </a:rPr>
              <a:t> </a:t>
            </a:r>
            <a:r>
              <a:rPr lang="en-IN" sz="3600" b="1" u="sng" dirty="0">
                <a:solidFill>
                  <a:schemeClr val="bg1"/>
                </a:solidFill>
                <a:cs typeface="Trebuchet MS"/>
              </a:rPr>
              <a:t>ARCHITECTURE</a:t>
            </a:r>
            <a:r>
              <a:rPr lang="en-IN" sz="3600" b="1" u="sng" spc="-105" dirty="0">
                <a:solidFill>
                  <a:schemeClr val="bg1"/>
                </a:solidFill>
                <a:cs typeface="Trebuchet MS"/>
              </a:rPr>
              <a:t> </a:t>
            </a:r>
            <a:r>
              <a:rPr lang="en-IN" sz="3600" b="1" u="sng" spc="85" dirty="0">
                <a:solidFill>
                  <a:schemeClr val="bg1"/>
                </a:solidFill>
                <a:cs typeface="Trebuchet MS"/>
              </a:rPr>
              <a:t>DIAGRAM</a:t>
            </a:r>
            <a:endParaRPr lang="en-IN" sz="3600" u="sng" dirty="0">
              <a:solidFill>
                <a:schemeClr val="bg1"/>
              </a:solidFill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1285</Words>
  <Application>Microsoft Office PowerPoint</Application>
  <PresentationFormat>Custom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SOFTWARE ARCHITECTURE ASSIGNMENT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Architecture Assignment 1</dc:title>
  <dc:creator>DEEPAK JAIN</dc:creator>
  <cp:lastModifiedBy>DEEPAK JAIN</cp:lastModifiedBy>
  <cp:revision>6</cp:revision>
  <dcterms:created xsi:type="dcterms:W3CDTF">2022-02-28T17:17:49Z</dcterms:created>
  <dcterms:modified xsi:type="dcterms:W3CDTF">2022-02-28T17:55:41Z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