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84" r:id="rId3"/>
    <p:sldMasterId id="2147483697" r:id="rId4"/>
    <p:sldMasterId id="2147483964" r:id="rId5"/>
    <p:sldMasterId id="2147483978" r:id="rId6"/>
    <p:sldMasterId id="2147483992" r:id="rId7"/>
    <p:sldMasterId id="2147484006" r:id="rId8"/>
    <p:sldMasterId id="2147484020" r:id="rId9"/>
    <p:sldMasterId id="2147484034" r:id="rId10"/>
    <p:sldMasterId id="2147484048" r:id="rId11"/>
    <p:sldMasterId id="2147484062" r:id="rId12"/>
    <p:sldMasterId id="2147484076" r:id="rId13"/>
    <p:sldMasterId id="2147484090" r:id="rId14"/>
    <p:sldMasterId id="2147484104" r:id="rId15"/>
    <p:sldMasterId id="2147484118" r:id="rId16"/>
  </p:sldMasterIdLst>
  <p:notesMasterIdLst>
    <p:notesMasterId r:id="rId17"/>
  </p:notesMasterIdLst>
  <p:sldIdLst>
    <p:sldId id="259" r:id="rId18"/>
    <p:sldId id="262" r:id="rId19"/>
    <p:sldId id="265" r:id="rId20"/>
    <p:sldId id="268" r:id="rId21"/>
    <p:sldId id="271" r:id="rId22"/>
    <p:sldId id="274" r:id="rId23"/>
    <p:sldId id="277" r:id="rId24"/>
    <p:sldId id="280" r:id="rId25"/>
    <p:sldId id="283" r:id="rId26"/>
    <p:sldId id="286" r:id="rId27"/>
    <p:sldId id="289" r:id="rId28"/>
    <p:sldId id="292" r:id="rId29"/>
    <p:sldId id="295" r:id="rId30"/>
    <p:sldId id="298" r:id="rId31"/>
    <p:sldId id="301" r:id="rId32"/>
    <p:sldId id="304" r:id="rId33"/>
    <p:sldId id="307" r:id="rId34"/>
    <p:sldId id="310" r:id="rId35"/>
    <p:sldId id="313" r:id="rId36"/>
    <p:sldId id="316" r:id="rId37"/>
    <p:sldId id="319" r:id="rId38"/>
    <p:sldId id="322" r:id="rId39"/>
    <p:sldId id="325" r:id="rId40"/>
    <p:sldId id="328" r:id="rId41"/>
    <p:sldId id="331" r:id="rId42"/>
    <p:sldId id="334" r:id="rId43"/>
    <p:sldId id="337" r:id="rId44"/>
    <p:sldId id="340" r:id="rId45"/>
    <p:sldId id="343" r:id="rId46"/>
    <p:sldId id="346" r:id="rId47"/>
    <p:sldId id="349" r:id="rId48"/>
    <p:sldId id="352" r:id="rId49"/>
    <p:sldId id="355" r:id="rId50"/>
    <p:sldId id="358" r:id="rId51"/>
    <p:sldId id="361" r:id="rId52"/>
    <p:sldId id="364" r:id="rId53"/>
    <p:sldId id="367" r:id="rId54"/>
    <p:sldId id="370" r:id="rId55"/>
    <p:sldId id="373" r:id="rId56"/>
    <p:sldId id="376" r:id="rId57"/>
    <p:sldId id="379" r:id="rId58"/>
    <p:sldId id="382" r:id="rId59"/>
    <p:sldId id="385" r:id="rId60"/>
    <p:sldId id="388" r:id="rId61"/>
    <p:sldId id="391" r:id="rId62"/>
    <p:sldId id="394" r:id="rId63"/>
    <p:sldId id="397" r:id="rId64"/>
    <p:sldId id="400" r:id="rId65"/>
    <p:sldId id="403" r:id="rId66"/>
    <p:sldId id="406" r:id="rId67"/>
    <p:sldId id="409" r:id="rId68"/>
    <p:sldId id="412" r:id="rId69"/>
    <p:sldId id="415" r:id="rId70"/>
    <p:sldId id="418" r:id="rId71"/>
    <p:sldId id="421" r:id="rId72"/>
    <p:sldId id="424" r:id="rId73"/>
    <p:sldId id="427" r:id="rId74"/>
    <p:sldId id="430" r:id="rId75"/>
    <p:sldId id="433" r:id="rId76"/>
    <p:sldId id="436" r:id="rId77"/>
    <p:sldId id="439" r:id="rId78"/>
    <p:sldId id="442" r:id="rId79"/>
    <p:sldId id="445" r:id="rId80"/>
    <p:sldId id="448" r:id="rId81"/>
    <p:sldId id="451" r:id="rId82"/>
    <p:sldId id="454" r:id="rId83"/>
    <p:sldId id="457" r:id="rId84"/>
    <p:sldId id="460" r:id="rId85"/>
    <p:sldId id="463" r:id="rId86"/>
    <p:sldId id="466" r:id="rId87"/>
    <p:sldId id="469" r:id="rId88"/>
    <p:sldId id="472" r:id="rId89"/>
    <p:sldId id="475" r:id="rId90"/>
    <p:sldId id="478" r:id="rId91"/>
    <p:sldId id="481" r:id="rId92"/>
    <p:sldId id="484" r:id="rId93"/>
    <p:sldId id="487" r:id="rId94"/>
    <p:sldId id="490" r:id="rId95"/>
    <p:sldId id="493" r:id="rId96"/>
    <p:sldId id="496" r:id="rId97"/>
    <p:sldId id="499" r:id="rId98"/>
    <p:sldId id="502" r:id="rId99"/>
    <p:sldId id="505" r:id="rId100"/>
    <p:sldId id="508" r:id="rId101"/>
    <p:sldId id="511" r:id="rId102"/>
    <p:sldId id="514" r:id="rId103"/>
    <p:sldId id="517" r:id="rId104"/>
    <p:sldId id="520" r:id="rId105"/>
    <p:sldId id="523" r:id="rId106"/>
    <p:sldId id="526" r:id="rId107"/>
    <p:sldId id="529" r:id="rId108"/>
    <p:sldId id="532" r:id="rId109"/>
    <p:sldId id="535" r:id="rId110"/>
    <p:sldId id="538" r:id="rId111"/>
    <p:sldId id="541" r:id="rId112"/>
    <p:sldId id="544" r:id="rId113"/>
    <p:sldId id="547" r:id="rId114"/>
    <p:sldId id="550" r:id="rId115"/>
    <p:sldId id="553" r:id="rId116"/>
    <p:sldId id="556" r:id="rId117"/>
    <p:sldId id="559" r:id="rId118"/>
    <p:sldId id="562" r:id="rId119"/>
    <p:sldId id="565" r:id="rId120"/>
    <p:sldId id="568" r:id="rId121"/>
    <p:sldId id="571" r:id="rId122"/>
    <p:sldId id="574" r:id="rId123"/>
    <p:sldId id="577" r:id="rId124"/>
    <p:sldId id="580" r:id="rId125"/>
    <p:sldId id="583" r:id="rId126"/>
    <p:sldId id="586" r:id="rId127"/>
    <p:sldId id="589" r:id="rId128"/>
    <p:sldId id="592" r:id="rId129"/>
    <p:sldId id="595" r:id="rId130"/>
    <p:sldId id="598" r:id="rId131"/>
    <p:sldId id="601" r:id="rId132"/>
    <p:sldId id="604" r:id="rId133"/>
    <p:sldId id="607" r:id="rId134"/>
    <p:sldId id="610" r:id="rId135"/>
    <p:sldId id="613" r:id="rId136"/>
    <p:sldId id="616" r:id="rId137"/>
    <p:sldId id="619" r:id="rId138"/>
    <p:sldId id="622" r:id="rId139"/>
    <p:sldId id="625" r:id="rId140"/>
    <p:sldId id="628" r:id="rId141"/>
    <p:sldId id="631" r:id="rId142"/>
    <p:sldId id="634" r:id="rId143"/>
    <p:sldId id="637" r:id="rId144"/>
    <p:sldId id="640" r:id="rId145"/>
    <p:sldId id="643" r:id="rId146"/>
    <p:sldId id="646" r:id="rId147"/>
    <p:sldId id="649" r:id="rId148"/>
    <p:sldId id="652" r:id="rId149"/>
    <p:sldId id="655" r:id="rId150"/>
    <p:sldId id="658" r:id="rId151"/>
    <p:sldId id="661" r:id="rId152"/>
    <p:sldId id="664" r:id="rId153"/>
    <p:sldId id="667" r:id="rId154"/>
    <p:sldId id="670" r:id="rId155"/>
    <p:sldId id="673" r:id="rId156"/>
    <p:sldId id="676" r:id="rId157"/>
    <p:sldId id="679" r:id="rId158"/>
    <p:sldId id="682" r:id="rId159"/>
    <p:sldId id="685" r:id="rId160"/>
    <p:sldId id="688" r:id="rId161"/>
    <p:sldId id="691" r:id="rId162"/>
    <p:sldId id="694" r:id="rId163"/>
    <p:sldId id="697" r:id="rId164"/>
  </p:sldIdLst>
  <p:sldSz cx="12192000" cy="6858000"/>
  <p:notesSz cx="6858000" cy="9144000"/>
  <p:custDataLst>
    <p:tags r:id="rId1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940675A-B579-460E-94D1-54222C63F5DA}" styleName="No Style, Table Grid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00" Type="http://schemas.openxmlformats.org/officeDocument/2006/relationships/slide" Target="slides/slide83.xml" /><Relationship Id="rId101" Type="http://schemas.openxmlformats.org/officeDocument/2006/relationships/slide" Target="slides/slide84.xml" /><Relationship Id="rId102" Type="http://schemas.openxmlformats.org/officeDocument/2006/relationships/slide" Target="slides/slide85.xml" /><Relationship Id="rId103" Type="http://schemas.openxmlformats.org/officeDocument/2006/relationships/slide" Target="slides/slide86.xml" /><Relationship Id="rId104" Type="http://schemas.openxmlformats.org/officeDocument/2006/relationships/slide" Target="slides/slide87.xml" /><Relationship Id="rId105" Type="http://schemas.openxmlformats.org/officeDocument/2006/relationships/slide" Target="slides/slide88.xml" /><Relationship Id="rId106" Type="http://schemas.openxmlformats.org/officeDocument/2006/relationships/slide" Target="slides/slide89.xml" /><Relationship Id="rId107" Type="http://schemas.openxmlformats.org/officeDocument/2006/relationships/slide" Target="slides/slide90.xml" /><Relationship Id="rId108" Type="http://schemas.openxmlformats.org/officeDocument/2006/relationships/slide" Target="slides/slide91.xml" /><Relationship Id="rId109" Type="http://schemas.openxmlformats.org/officeDocument/2006/relationships/slide" Target="slides/slide92.xml" /><Relationship Id="rId11" Type="http://schemas.openxmlformats.org/officeDocument/2006/relationships/slideMaster" Target="slideMasters/slideMaster11.xml" /><Relationship Id="rId110" Type="http://schemas.openxmlformats.org/officeDocument/2006/relationships/slide" Target="slides/slide93.xml" /><Relationship Id="rId111" Type="http://schemas.openxmlformats.org/officeDocument/2006/relationships/slide" Target="slides/slide94.xml" /><Relationship Id="rId112" Type="http://schemas.openxmlformats.org/officeDocument/2006/relationships/slide" Target="slides/slide95.xml" /><Relationship Id="rId113" Type="http://schemas.openxmlformats.org/officeDocument/2006/relationships/slide" Target="slides/slide96.xml" /><Relationship Id="rId114" Type="http://schemas.openxmlformats.org/officeDocument/2006/relationships/slide" Target="slides/slide97.xml" /><Relationship Id="rId115" Type="http://schemas.openxmlformats.org/officeDocument/2006/relationships/slide" Target="slides/slide98.xml" /><Relationship Id="rId116" Type="http://schemas.openxmlformats.org/officeDocument/2006/relationships/slide" Target="slides/slide99.xml" /><Relationship Id="rId117" Type="http://schemas.openxmlformats.org/officeDocument/2006/relationships/slide" Target="slides/slide100.xml" /><Relationship Id="rId118" Type="http://schemas.openxmlformats.org/officeDocument/2006/relationships/slide" Target="slides/slide101.xml" /><Relationship Id="rId119" Type="http://schemas.openxmlformats.org/officeDocument/2006/relationships/slide" Target="slides/slide102.xml" /><Relationship Id="rId12" Type="http://schemas.openxmlformats.org/officeDocument/2006/relationships/slideMaster" Target="slideMasters/slideMaster12.xml" /><Relationship Id="rId120" Type="http://schemas.openxmlformats.org/officeDocument/2006/relationships/slide" Target="slides/slide103.xml" /><Relationship Id="rId121" Type="http://schemas.openxmlformats.org/officeDocument/2006/relationships/slide" Target="slides/slide104.xml" /><Relationship Id="rId122" Type="http://schemas.openxmlformats.org/officeDocument/2006/relationships/slide" Target="slides/slide105.xml" /><Relationship Id="rId123" Type="http://schemas.openxmlformats.org/officeDocument/2006/relationships/slide" Target="slides/slide106.xml" /><Relationship Id="rId124" Type="http://schemas.openxmlformats.org/officeDocument/2006/relationships/slide" Target="slides/slide107.xml" /><Relationship Id="rId125" Type="http://schemas.openxmlformats.org/officeDocument/2006/relationships/slide" Target="slides/slide108.xml" /><Relationship Id="rId126" Type="http://schemas.openxmlformats.org/officeDocument/2006/relationships/slide" Target="slides/slide109.xml" /><Relationship Id="rId127" Type="http://schemas.openxmlformats.org/officeDocument/2006/relationships/slide" Target="slides/slide110.xml" /><Relationship Id="rId128" Type="http://schemas.openxmlformats.org/officeDocument/2006/relationships/slide" Target="slides/slide111.xml" /><Relationship Id="rId129" Type="http://schemas.openxmlformats.org/officeDocument/2006/relationships/slide" Target="slides/slide112.xml" /><Relationship Id="rId13" Type="http://schemas.openxmlformats.org/officeDocument/2006/relationships/slideMaster" Target="slideMasters/slideMaster13.xml" /><Relationship Id="rId130" Type="http://schemas.openxmlformats.org/officeDocument/2006/relationships/slide" Target="slides/slide113.xml" /><Relationship Id="rId131" Type="http://schemas.openxmlformats.org/officeDocument/2006/relationships/slide" Target="slides/slide114.xml" /><Relationship Id="rId132" Type="http://schemas.openxmlformats.org/officeDocument/2006/relationships/slide" Target="slides/slide115.xml" /><Relationship Id="rId133" Type="http://schemas.openxmlformats.org/officeDocument/2006/relationships/slide" Target="slides/slide116.xml" /><Relationship Id="rId134" Type="http://schemas.openxmlformats.org/officeDocument/2006/relationships/slide" Target="slides/slide117.xml" /><Relationship Id="rId135" Type="http://schemas.openxmlformats.org/officeDocument/2006/relationships/slide" Target="slides/slide118.xml" /><Relationship Id="rId136" Type="http://schemas.openxmlformats.org/officeDocument/2006/relationships/slide" Target="slides/slide119.xml" /><Relationship Id="rId137" Type="http://schemas.openxmlformats.org/officeDocument/2006/relationships/slide" Target="slides/slide120.xml" /><Relationship Id="rId138" Type="http://schemas.openxmlformats.org/officeDocument/2006/relationships/slide" Target="slides/slide121.xml" /><Relationship Id="rId139" Type="http://schemas.openxmlformats.org/officeDocument/2006/relationships/slide" Target="slides/slide122.xml" /><Relationship Id="rId14" Type="http://schemas.openxmlformats.org/officeDocument/2006/relationships/slideMaster" Target="slideMasters/slideMaster14.xml" /><Relationship Id="rId140" Type="http://schemas.openxmlformats.org/officeDocument/2006/relationships/slide" Target="slides/slide123.xml" /><Relationship Id="rId141" Type="http://schemas.openxmlformats.org/officeDocument/2006/relationships/slide" Target="slides/slide124.xml" /><Relationship Id="rId142" Type="http://schemas.openxmlformats.org/officeDocument/2006/relationships/slide" Target="slides/slide125.xml" /><Relationship Id="rId143" Type="http://schemas.openxmlformats.org/officeDocument/2006/relationships/slide" Target="slides/slide126.xml" /><Relationship Id="rId144" Type="http://schemas.openxmlformats.org/officeDocument/2006/relationships/slide" Target="slides/slide127.xml" /><Relationship Id="rId145" Type="http://schemas.openxmlformats.org/officeDocument/2006/relationships/slide" Target="slides/slide128.xml" /><Relationship Id="rId146" Type="http://schemas.openxmlformats.org/officeDocument/2006/relationships/slide" Target="slides/slide129.xml" /><Relationship Id="rId147" Type="http://schemas.openxmlformats.org/officeDocument/2006/relationships/slide" Target="slides/slide130.xml" /><Relationship Id="rId148" Type="http://schemas.openxmlformats.org/officeDocument/2006/relationships/slide" Target="slides/slide131.xml" /><Relationship Id="rId149" Type="http://schemas.openxmlformats.org/officeDocument/2006/relationships/slide" Target="slides/slide132.xml" /><Relationship Id="rId15" Type="http://schemas.openxmlformats.org/officeDocument/2006/relationships/slideMaster" Target="slideMasters/slideMaster15.xml" /><Relationship Id="rId150" Type="http://schemas.openxmlformats.org/officeDocument/2006/relationships/slide" Target="slides/slide133.xml" /><Relationship Id="rId151" Type="http://schemas.openxmlformats.org/officeDocument/2006/relationships/slide" Target="slides/slide134.xml" /><Relationship Id="rId152" Type="http://schemas.openxmlformats.org/officeDocument/2006/relationships/slide" Target="slides/slide135.xml" /><Relationship Id="rId153" Type="http://schemas.openxmlformats.org/officeDocument/2006/relationships/slide" Target="slides/slide136.xml" /><Relationship Id="rId154" Type="http://schemas.openxmlformats.org/officeDocument/2006/relationships/slide" Target="slides/slide137.xml" /><Relationship Id="rId155" Type="http://schemas.openxmlformats.org/officeDocument/2006/relationships/slide" Target="slides/slide138.xml" /><Relationship Id="rId156" Type="http://schemas.openxmlformats.org/officeDocument/2006/relationships/slide" Target="slides/slide139.xml" /><Relationship Id="rId157" Type="http://schemas.openxmlformats.org/officeDocument/2006/relationships/slide" Target="slides/slide140.xml" /><Relationship Id="rId158" Type="http://schemas.openxmlformats.org/officeDocument/2006/relationships/slide" Target="slides/slide141.xml" /><Relationship Id="rId159" Type="http://schemas.openxmlformats.org/officeDocument/2006/relationships/slide" Target="slides/slide142.xml" /><Relationship Id="rId16" Type="http://schemas.openxmlformats.org/officeDocument/2006/relationships/slideMaster" Target="slideMasters/slideMaster16.xml" /><Relationship Id="rId160" Type="http://schemas.openxmlformats.org/officeDocument/2006/relationships/slide" Target="slides/slide143.xml" /><Relationship Id="rId161" Type="http://schemas.openxmlformats.org/officeDocument/2006/relationships/slide" Target="slides/slide144.xml" /><Relationship Id="rId162" Type="http://schemas.openxmlformats.org/officeDocument/2006/relationships/slide" Target="slides/slide145.xml" /><Relationship Id="rId163" Type="http://schemas.openxmlformats.org/officeDocument/2006/relationships/slide" Target="slides/slide146.xml" /><Relationship Id="rId164" Type="http://schemas.openxmlformats.org/officeDocument/2006/relationships/slide" Target="slides/slide147.xml" /><Relationship Id="rId165" Type="http://schemas.openxmlformats.org/officeDocument/2006/relationships/tags" Target="tags/tag1.xml" /><Relationship Id="rId166" Type="http://schemas.openxmlformats.org/officeDocument/2006/relationships/presProps" Target="presProps.xml" /><Relationship Id="rId167" Type="http://schemas.openxmlformats.org/officeDocument/2006/relationships/viewProps" Target="viewProps.xml" /><Relationship Id="rId168" Type="http://schemas.openxmlformats.org/officeDocument/2006/relationships/theme" Target="theme/theme1.xml" /><Relationship Id="rId169" Type="http://schemas.openxmlformats.org/officeDocument/2006/relationships/tableStyles" Target="tableStyles.xml" /><Relationship Id="rId17" Type="http://schemas.openxmlformats.org/officeDocument/2006/relationships/notesMaster" Target="notesMasters/notesMaster1.xml" /><Relationship Id="rId18" Type="http://schemas.openxmlformats.org/officeDocument/2006/relationships/slide" Target="slides/slide1.xml" /><Relationship Id="rId19" Type="http://schemas.openxmlformats.org/officeDocument/2006/relationships/slide" Target="slides/slide2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3.xml" /><Relationship Id="rId21" Type="http://schemas.openxmlformats.org/officeDocument/2006/relationships/slide" Target="slides/slide4.xml" /><Relationship Id="rId22" Type="http://schemas.openxmlformats.org/officeDocument/2006/relationships/slide" Target="slides/slide5.xml" /><Relationship Id="rId23" Type="http://schemas.openxmlformats.org/officeDocument/2006/relationships/slide" Target="slides/slide6.xml" /><Relationship Id="rId24" Type="http://schemas.openxmlformats.org/officeDocument/2006/relationships/slide" Target="slides/slide7.xml" /><Relationship Id="rId25" Type="http://schemas.openxmlformats.org/officeDocument/2006/relationships/slide" Target="slides/slide8.xml" /><Relationship Id="rId26" Type="http://schemas.openxmlformats.org/officeDocument/2006/relationships/slide" Target="slides/slide9.xml" /><Relationship Id="rId27" Type="http://schemas.openxmlformats.org/officeDocument/2006/relationships/slide" Target="slides/slide10.xml" /><Relationship Id="rId28" Type="http://schemas.openxmlformats.org/officeDocument/2006/relationships/slide" Target="slides/slide11.xml" /><Relationship Id="rId29" Type="http://schemas.openxmlformats.org/officeDocument/2006/relationships/slide" Target="slides/slide12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13.xml" /><Relationship Id="rId31" Type="http://schemas.openxmlformats.org/officeDocument/2006/relationships/slide" Target="slides/slide14.xml" /><Relationship Id="rId32" Type="http://schemas.openxmlformats.org/officeDocument/2006/relationships/slide" Target="slides/slide15.xml" /><Relationship Id="rId33" Type="http://schemas.openxmlformats.org/officeDocument/2006/relationships/slide" Target="slides/slide16.xml" /><Relationship Id="rId34" Type="http://schemas.openxmlformats.org/officeDocument/2006/relationships/slide" Target="slides/slide17.xml" /><Relationship Id="rId35" Type="http://schemas.openxmlformats.org/officeDocument/2006/relationships/slide" Target="slides/slide18.xml" /><Relationship Id="rId36" Type="http://schemas.openxmlformats.org/officeDocument/2006/relationships/slide" Target="slides/slide19.xml" /><Relationship Id="rId37" Type="http://schemas.openxmlformats.org/officeDocument/2006/relationships/slide" Target="slides/slide20.xml" /><Relationship Id="rId38" Type="http://schemas.openxmlformats.org/officeDocument/2006/relationships/slide" Target="slides/slide21.xml" /><Relationship Id="rId39" Type="http://schemas.openxmlformats.org/officeDocument/2006/relationships/slide" Target="slides/slide22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23.xml" /><Relationship Id="rId41" Type="http://schemas.openxmlformats.org/officeDocument/2006/relationships/slide" Target="slides/slide24.xml" /><Relationship Id="rId42" Type="http://schemas.openxmlformats.org/officeDocument/2006/relationships/slide" Target="slides/slide25.xml" /><Relationship Id="rId43" Type="http://schemas.openxmlformats.org/officeDocument/2006/relationships/slide" Target="slides/slide26.xml" /><Relationship Id="rId44" Type="http://schemas.openxmlformats.org/officeDocument/2006/relationships/slide" Target="slides/slide27.xml" /><Relationship Id="rId45" Type="http://schemas.openxmlformats.org/officeDocument/2006/relationships/slide" Target="slides/slide28.xml" /><Relationship Id="rId46" Type="http://schemas.openxmlformats.org/officeDocument/2006/relationships/slide" Target="slides/slide29.xml" /><Relationship Id="rId47" Type="http://schemas.openxmlformats.org/officeDocument/2006/relationships/slide" Target="slides/slide30.xml" /><Relationship Id="rId48" Type="http://schemas.openxmlformats.org/officeDocument/2006/relationships/slide" Target="slides/slide31.xml" /><Relationship Id="rId49" Type="http://schemas.openxmlformats.org/officeDocument/2006/relationships/slide" Target="slides/slide32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33.xml" /><Relationship Id="rId51" Type="http://schemas.openxmlformats.org/officeDocument/2006/relationships/slide" Target="slides/slide34.xml" /><Relationship Id="rId52" Type="http://schemas.openxmlformats.org/officeDocument/2006/relationships/slide" Target="slides/slide35.xml" /><Relationship Id="rId53" Type="http://schemas.openxmlformats.org/officeDocument/2006/relationships/slide" Target="slides/slide36.xml" /><Relationship Id="rId54" Type="http://schemas.openxmlformats.org/officeDocument/2006/relationships/slide" Target="slides/slide37.xml" /><Relationship Id="rId55" Type="http://schemas.openxmlformats.org/officeDocument/2006/relationships/slide" Target="slides/slide38.xml" /><Relationship Id="rId56" Type="http://schemas.openxmlformats.org/officeDocument/2006/relationships/slide" Target="slides/slide39.xml" /><Relationship Id="rId57" Type="http://schemas.openxmlformats.org/officeDocument/2006/relationships/slide" Target="slides/slide40.xml" /><Relationship Id="rId58" Type="http://schemas.openxmlformats.org/officeDocument/2006/relationships/slide" Target="slides/slide41.xml" /><Relationship Id="rId59" Type="http://schemas.openxmlformats.org/officeDocument/2006/relationships/slide" Target="slides/slide42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43.xml" /><Relationship Id="rId61" Type="http://schemas.openxmlformats.org/officeDocument/2006/relationships/slide" Target="slides/slide44.xml" /><Relationship Id="rId62" Type="http://schemas.openxmlformats.org/officeDocument/2006/relationships/slide" Target="slides/slide45.xml" /><Relationship Id="rId63" Type="http://schemas.openxmlformats.org/officeDocument/2006/relationships/slide" Target="slides/slide46.xml" /><Relationship Id="rId64" Type="http://schemas.openxmlformats.org/officeDocument/2006/relationships/slide" Target="slides/slide47.xml" /><Relationship Id="rId65" Type="http://schemas.openxmlformats.org/officeDocument/2006/relationships/slide" Target="slides/slide48.xml" /><Relationship Id="rId66" Type="http://schemas.openxmlformats.org/officeDocument/2006/relationships/slide" Target="slides/slide49.xml" /><Relationship Id="rId67" Type="http://schemas.openxmlformats.org/officeDocument/2006/relationships/slide" Target="slides/slide50.xml" /><Relationship Id="rId68" Type="http://schemas.openxmlformats.org/officeDocument/2006/relationships/slide" Target="slides/slide51.xml" /><Relationship Id="rId69" Type="http://schemas.openxmlformats.org/officeDocument/2006/relationships/slide" Target="slides/slide52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53.xml" /><Relationship Id="rId71" Type="http://schemas.openxmlformats.org/officeDocument/2006/relationships/slide" Target="slides/slide54.xml" /><Relationship Id="rId72" Type="http://schemas.openxmlformats.org/officeDocument/2006/relationships/slide" Target="slides/slide55.xml" /><Relationship Id="rId73" Type="http://schemas.openxmlformats.org/officeDocument/2006/relationships/slide" Target="slides/slide56.xml" /><Relationship Id="rId74" Type="http://schemas.openxmlformats.org/officeDocument/2006/relationships/slide" Target="slides/slide57.xml" /><Relationship Id="rId75" Type="http://schemas.openxmlformats.org/officeDocument/2006/relationships/slide" Target="slides/slide58.xml" /><Relationship Id="rId76" Type="http://schemas.openxmlformats.org/officeDocument/2006/relationships/slide" Target="slides/slide59.xml" /><Relationship Id="rId77" Type="http://schemas.openxmlformats.org/officeDocument/2006/relationships/slide" Target="slides/slide60.xml" /><Relationship Id="rId78" Type="http://schemas.openxmlformats.org/officeDocument/2006/relationships/slide" Target="slides/slide61.xml" /><Relationship Id="rId79" Type="http://schemas.openxmlformats.org/officeDocument/2006/relationships/slide" Target="slides/slide62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63.xml" /><Relationship Id="rId81" Type="http://schemas.openxmlformats.org/officeDocument/2006/relationships/slide" Target="slides/slide64.xml" /><Relationship Id="rId82" Type="http://schemas.openxmlformats.org/officeDocument/2006/relationships/slide" Target="slides/slide65.xml" /><Relationship Id="rId83" Type="http://schemas.openxmlformats.org/officeDocument/2006/relationships/slide" Target="slides/slide66.xml" /><Relationship Id="rId84" Type="http://schemas.openxmlformats.org/officeDocument/2006/relationships/slide" Target="slides/slide67.xml" /><Relationship Id="rId85" Type="http://schemas.openxmlformats.org/officeDocument/2006/relationships/slide" Target="slides/slide68.xml" /><Relationship Id="rId86" Type="http://schemas.openxmlformats.org/officeDocument/2006/relationships/slide" Target="slides/slide69.xml" /><Relationship Id="rId87" Type="http://schemas.openxmlformats.org/officeDocument/2006/relationships/slide" Target="slides/slide70.xml" /><Relationship Id="rId88" Type="http://schemas.openxmlformats.org/officeDocument/2006/relationships/slide" Target="slides/slide71.xml" /><Relationship Id="rId89" Type="http://schemas.openxmlformats.org/officeDocument/2006/relationships/slide" Target="slides/slide72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73.xml" /><Relationship Id="rId91" Type="http://schemas.openxmlformats.org/officeDocument/2006/relationships/slide" Target="slides/slide74.xml" /><Relationship Id="rId92" Type="http://schemas.openxmlformats.org/officeDocument/2006/relationships/slide" Target="slides/slide75.xml" /><Relationship Id="rId93" Type="http://schemas.openxmlformats.org/officeDocument/2006/relationships/slide" Target="slides/slide76.xml" /><Relationship Id="rId94" Type="http://schemas.openxmlformats.org/officeDocument/2006/relationships/slide" Target="slides/slide77.xml" /><Relationship Id="rId95" Type="http://schemas.openxmlformats.org/officeDocument/2006/relationships/slide" Target="slides/slide78.xml" /><Relationship Id="rId96" Type="http://schemas.openxmlformats.org/officeDocument/2006/relationships/slide" Target="slides/slide79.xml" /><Relationship Id="rId97" Type="http://schemas.openxmlformats.org/officeDocument/2006/relationships/slide" Target="slides/slide80.xml" /><Relationship Id="rId98" Type="http://schemas.openxmlformats.org/officeDocument/2006/relationships/slide" Target="slides/slide81.xml" /><Relationship Id="rId99" Type="http://schemas.openxmlformats.org/officeDocument/2006/relationships/slide" Target="slides/slide82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7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x-none" altLang="x-none">
                <a:sym typeface="Calibri"/>
              </a:rPr>
              <a:t>Click to edit Master text styles</a:t>
            </a:r>
          </a:p>
          <a:p>
            <a:pPr lvl="1"/>
            <a:r>
              <a:rPr lang="x-none" altLang="x-none">
                <a:sym typeface="Calibri"/>
              </a:rPr>
              <a:t>Second level</a:t>
            </a:r>
          </a:p>
          <a:p>
            <a:pPr lvl="2"/>
            <a:r>
              <a:rPr lang="x-none" altLang="x-none">
                <a:sym typeface="Calibri"/>
              </a:rPr>
              <a:t>Third level</a:t>
            </a:r>
          </a:p>
          <a:p>
            <a:pPr lvl="3"/>
            <a:r>
              <a:rPr lang="x-none" altLang="x-none">
                <a:sym typeface="Calibri"/>
              </a:rPr>
              <a:t>Fourth level</a:t>
            </a:r>
          </a:p>
          <a:p>
            <a:pPr lvl="4"/>
            <a:r>
              <a:rPr lang="x-none" altLang="x-none">
                <a:sym typeface="Calibri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862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defPPr/>
    <a:lvl1pPr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/>
        <a:ea typeface="Calibri"/>
        <a:cs typeface="Calibri"/>
        <a:sym typeface="Calibri"/>
      </a:defRPr>
    </a:lvl1pPr>
    <a:lvl2pPr indent="2286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/>
        <a:ea typeface="Calibri"/>
        <a:cs typeface="Calibri"/>
        <a:sym typeface="Calibri"/>
      </a:defRPr>
    </a:lvl2pPr>
    <a:lvl3pPr indent="4572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/>
        <a:ea typeface="Calibri"/>
        <a:cs typeface="Calibri"/>
        <a:sym typeface="Calibri"/>
      </a:defRPr>
    </a:lvl3pPr>
    <a:lvl4pPr indent="6858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/>
        <a:ea typeface="Calibri"/>
        <a:cs typeface="Calibri"/>
        <a:sym typeface="Calibri"/>
      </a:defRPr>
    </a:lvl4pPr>
    <a:lvl5pPr indent="9144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/>
        <a:ea typeface="Calibri"/>
        <a:cs typeface="Calibri"/>
        <a:sym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5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1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2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8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pPr/>
            <a:fld id="{54FB63D4-1D70-40BD-BDA7-41BED4081780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pPr/>
            <a:fld id="{54FB63D4-1D70-40BD-BDA7-41BED4081780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pPr/>
            <a:fld id="{54FB63D4-1D70-40BD-BDA7-41BED4081780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fld id="{54FB63D4-1D70-40BD-BDA7-41BED40817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2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pPr/>
            <a:fld id="{54FB63D4-1D70-40BD-BDA7-41BED408178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pPr/>
            <a:fld id="{54FB63D4-1D70-40BD-BDA7-41BED408178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pPr/>
            <a:fld id="{54FB63D4-1D70-40BD-BDA7-41BED4081780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pPr/>
            <a:fld id="{54FB63D4-1D70-40BD-BDA7-41BED4081780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pPr/>
            <a:fld id="{54FB63D4-1D70-40BD-BDA7-41BED4081780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91603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9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9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0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0.xml" /></Relationships>
</file>

<file path=ppt/slideLayouts/_rels/slideLayout1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1.xml" /></Relationships>
</file>

<file path=ppt/slideLayouts/_rels/slideLayout13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1.xml" /></Relationships>
</file>

<file path=ppt/slideLayouts/_rels/slideLayout1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2.xml" /></Relationships>
</file>

<file path=ppt/slideLayouts/_rels/slideLayout14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6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3.xml" /></Relationships>
</file>

<file path=ppt/slideLayouts/_rels/slideLayout16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3.xml" /></Relationships>
</file>

<file path=ppt/slideLayouts/_rels/slideLayout1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7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4.xml" /></Relationships>
</file>

<file path=ppt/slideLayouts/_rels/slideLayout17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4.xml" /></Relationships>
</file>

<file path=ppt/slideLayouts/_rels/slideLayout1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5.xml" /></Relationships>
</file>

<file path=ppt/slideLayouts/_rels/slideLayout18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5.xml" /></Relationships>
</file>

<file path=ppt/slideLayouts/_rels/slideLayout1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6.xml" /></Relationships>
</file>

<file path=ppt/slideLayouts/_rels/slideLayout20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6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4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5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5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6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6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7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7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8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8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defPPr/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9BCE110D-596B-4B48-AE96-7127E488A0B4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E2829823-E750-4E49-855D-DF6037C4077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  <p:transition/>
  <p:timing/>
</p:sldLayout>
</file>

<file path=ppt/slideLayouts/slideLayout10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  <p:transition/>
  <p:timing/>
</p:sldLayout>
</file>

<file path=ppt/slideLayouts/slideLayout10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  <p:transition/>
  <p:timing/>
</p:sldLayout>
</file>

<file path=ppt/slideLayouts/slideLayout10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  <p:transition/>
  <p:timing/>
</p:sldLayout>
</file>

<file path=ppt/slideLayouts/slideLayout10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  <p:transition/>
  <p:timing/>
</p:sldLayout>
</file>

<file path=ppt/slideLayouts/slideLayout10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  <p:transition/>
  <p:timing/>
</p:sldLayout>
</file>

<file path=ppt/slideLayouts/slideLayout10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Custom Layout"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defPPr/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601D85B3-11E9-4297-97E9-575713DD03A3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/>
          <p:nvPr userDrawn="1"/>
        </p:nvGrpSpPr>
        <p:grpSpPr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ct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>
            <a:defPPr/>
          </a:lstStyle>
          <a:p>
            <a:pPr/>
            <a:r>
              <a:rPr lang="en-US"/>
              <a:t>25/01/2017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  <p:timing/>
</p:sldLayout>
</file>

<file path=ppt/slideLayouts/slideLayout1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  <p:transition/>
  <p:timing/>
</p:sldLayout>
</file>

<file path=ppt/slideLayouts/slideLayout1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  <p:transition/>
  <p:timing/>
</p:sldLayout>
</file>

<file path=ppt/slideLayouts/slideLayout1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  <p:transition/>
  <p:timing/>
</p:sldLayout>
</file>

<file path=ppt/slideLayouts/slideLayout1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  <p:transition/>
  <p:timing/>
</p:sldLayout>
</file>

<file path=ppt/slideLayouts/slideLayout1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  <p:transition/>
  <p:timing/>
</p:sldLayout>
</file>

<file path=ppt/slideLayouts/slideLayout1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  <p:transition/>
  <p:timing/>
</p:sldLayout>
</file>

<file path=ppt/slideLayouts/slideLayout1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  <p:transition/>
  <p:timing/>
</p:sldLayout>
</file>

<file path=ppt/slideLayouts/slideLayout1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  <p:transition/>
  <p:timing/>
</p:sldLayout>
</file>

<file path=ppt/slideLayouts/slideLayout1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DCDE27BF-E694-0445-9587-B372218D1D30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39439791"/>
      </p:ext>
    </p:extLst>
  </p:cSld>
  <p:clrMapOvr>
    <a:masterClrMapping/>
  </p:clrMapOvr>
  <p:transition/>
  <p:timing/>
</p:sldLayout>
</file>

<file path=ppt/slideLayouts/slideLayout1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  <p:transition/>
  <p:timing/>
</p:sldLayout>
</file>

<file path=ppt/slideLayouts/slideLayout1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  <p:transition/>
  <p:timing/>
</p:sldLayout>
</file>

<file path=ppt/slideLayouts/slideLayout1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Custom Layout"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defPPr/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  <p:timing/>
</p:sldLayout>
</file>

<file path=ppt/slideLayouts/slideLayout1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/>
          <p:nvPr userDrawn="1"/>
        </p:nvGrpSpPr>
        <p:grpSpPr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ct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>
            <a:defPPr/>
          </a:lstStyle>
          <a:p>
            <a:pPr/>
            <a:r>
              <a:rPr lang="en-US"/>
              <a:t>25/01/2017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  <p:timing/>
</p:sldLayout>
</file>

<file path=ppt/slideLayouts/slideLayout1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  <p:transition/>
  <p:timing/>
</p:sldLayout>
</file>

<file path=ppt/slideLayouts/slideLayout1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  <p:transition/>
  <p:timing/>
</p:sldLayout>
</file>

<file path=ppt/slideLayouts/slideLayout1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  <p:transition/>
  <p:timing/>
</p:sldLayout>
</file>

<file path=ppt/slideLayouts/slideLayout1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  <p:transition/>
  <p:timing/>
</p:sldLayout>
</file>

<file path=ppt/slideLayouts/slideLayout1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  <p:transition/>
  <p:timing/>
</p:sldLayout>
</file>

<file path=ppt/slideLayouts/slideLayout1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C881E699-5B1F-F644-8B38-14049A2C0E52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098992"/>
      </p:ext>
    </p:extLst>
  </p:cSld>
  <p:clrMapOvr>
    <a:masterClrMapping/>
  </p:clrMapOvr>
  <p:transition/>
  <p:timing/>
</p:sldLayout>
</file>

<file path=ppt/slideLayouts/slideLayout1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  <p:transition/>
  <p:timing/>
</p:sldLayout>
</file>

<file path=ppt/slideLayouts/slideLayout1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  <p:transition/>
  <p:timing/>
</p:sldLayout>
</file>

<file path=ppt/slideLayouts/slideLayout1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  <p:transition/>
  <p:timing/>
</p:sldLayout>
</file>

<file path=ppt/slideLayouts/slideLayout1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  <p:transition/>
  <p:timing/>
</p:sldLayout>
</file>

<file path=ppt/slideLayouts/slideLayout1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  <p:transition/>
  <p:timing/>
</p:sldLayout>
</file>

<file path=ppt/slideLayouts/slideLayout1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Custom Layout"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defPPr/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  <p:timing/>
</p:sldLayout>
</file>

<file path=ppt/slideLayouts/slideLayout1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/>
          <p:nvPr userDrawn="1"/>
        </p:nvGrpSpPr>
        <p:grpSpPr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ct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>
            <a:defPPr/>
          </a:lstStyle>
          <a:p>
            <a:pPr/>
            <a:r>
              <a:rPr lang="en-US"/>
              <a:t>02/02/2017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  <p:timing/>
</p:sldLayout>
</file>

<file path=ppt/slideLayouts/slideLayout1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  <p:transition/>
  <p:timing/>
</p:sldLayout>
</file>

<file path=ppt/slideLayouts/slideLayout1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  <p:transition/>
  <p:timing/>
</p:sldLayout>
</file>

<file path=ppt/slideLayouts/slideLayout1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F083951B-3533-6D47-BCAF-D8AF4371FC2D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649642"/>
      </p:ext>
    </p:extLst>
  </p:cSld>
  <p:clrMapOvr>
    <a:masterClrMapping/>
  </p:clrMapOvr>
  <p:transition/>
  <p:timing/>
</p:sldLayout>
</file>

<file path=ppt/slideLayouts/slideLayout1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  <p:transition/>
  <p:timing/>
</p:sldLayout>
</file>

<file path=ppt/slideLayouts/slideLayout1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  <p:transition/>
  <p:timing/>
</p:sldLayout>
</file>

<file path=ppt/slideLayouts/slideLayout1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  <p:transition/>
  <p:timing/>
</p:sldLayout>
</file>

<file path=ppt/slideLayouts/slideLayout1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  <p:transition/>
  <p:timing/>
</p:sldLayout>
</file>

<file path=ppt/slideLayouts/slideLayout1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  <p:transition/>
  <p:timing/>
</p:sldLayout>
</file>

<file path=ppt/slideLayouts/slideLayout1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  <p:transition/>
  <p:timing/>
</p:sldLayout>
</file>

<file path=ppt/slideLayouts/slideLayout1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  <p:transition/>
  <p:timing/>
</p:sldLayout>
</file>

<file path=ppt/slideLayouts/slideLayout1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  <p:transition/>
  <p:timing/>
</p:sldLayout>
</file>

<file path=ppt/slideLayouts/slideLayout1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Custom Layout"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defPPr/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  <p:timing/>
</p:sldLayout>
</file>

<file path=ppt/slideLayouts/slideLayout1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/>
          <p:nvPr userDrawn="1"/>
        </p:nvGrpSpPr>
        <p:grpSpPr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ct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>
            <a:defPPr/>
          </a:lstStyle>
          <a:p>
            <a:pPr/>
            <a:r>
              <a:rPr lang="en-US"/>
              <a:t>02/02/2017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688BE500-01F3-9848-8C70-9266C8C5A113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88464757"/>
      </p:ext>
    </p:extLst>
  </p:cSld>
  <p:clrMapOvr>
    <a:masterClrMapping/>
  </p:clrMapOvr>
  <p:transition/>
  <p:timing/>
</p:sldLayout>
</file>

<file path=ppt/slideLayouts/slideLayout1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  <p:transition/>
  <p:timing/>
</p:sldLayout>
</file>

<file path=ppt/slideLayouts/slideLayout1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  <p:transition/>
  <p:timing/>
</p:sldLayout>
</file>

<file path=ppt/slideLayouts/slideLayout1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  <p:transition/>
  <p:timing/>
</p:sldLayout>
</file>

<file path=ppt/slideLayouts/slideLayout1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  <p:transition/>
  <p:timing/>
</p:sldLayout>
</file>

<file path=ppt/slideLayouts/slideLayout1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  <p:transition/>
  <p:timing/>
</p:sldLayout>
</file>

<file path=ppt/slideLayouts/slideLayout1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  <p:transition/>
  <p:timing/>
</p:sldLayout>
</file>

<file path=ppt/slideLayouts/slideLayout1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  <p:transition/>
  <p:timing/>
</p:sldLayout>
</file>

<file path=ppt/slideLayouts/slideLayout1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  <p:transition/>
  <p:timing/>
</p:sldLayout>
</file>

<file path=ppt/slideLayouts/slideLayout1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  <p:transition/>
  <p:timing/>
</p:sldLayout>
</file>

<file path=ppt/slideLayouts/slideLayout1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F2635303-E137-9F40-904B-D250F72F63D8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76884019"/>
      </p:ext>
    </p:extLst>
  </p:cSld>
  <p:clrMapOvr>
    <a:masterClrMapping/>
  </p:clrMapOvr>
  <p:transition/>
  <p:timing/>
</p:sldLayout>
</file>

<file path=ppt/slideLayouts/slideLayout1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  <p:transition/>
  <p:timing/>
</p:sldLayout>
</file>

<file path=ppt/slideLayouts/slideLayout1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Custom Layout"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defPPr/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  <p:timing/>
</p:sldLayout>
</file>

<file path=ppt/slideLayouts/slideLayout1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/>
          <p:nvPr userDrawn="1"/>
        </p:nvGrpSpPr>
        <p:grpSpPr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ct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>
            <a:defPPr/>
          </a:lstStyle>
          <a:p>
            <a:pPr/>
            <a:r>
              <a:rPr lang="en-US"/>
              <a:t>02/02/2017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  <p:timing/>
</p:sldLayout>
</file>

<file path=ppt/slideLayouts/slideLayout1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  <p:transition/>
  <p:timing/>
</p:sldLayout>
</file>

<file path=ppt/slideLayouts/slideLayout1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  <p:transition/>
  <p:timing/>
</p:sldLayout>
</file>

<file path=ppt/slideLayouts/slideLayout1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  <p:transition/>
  <p:timing/>
</p:sldLayout>
</file>

<file path=ppt/slideLayouts/slideLayout1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  <p:transition/>
  <p:timing/>
</p:sldLayout>
</file>

<file path=ppt/slideLayouts/slideLayout1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  <p:transition/>
  <p:timing/>
</p:sldLayout>
</file>

<file path=ppt/slideLayouts/slideLayout1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  <p:transition/>
  <p:timing/>
</p:sldLayout>
</file>

<file path=ppt/slideLayouts/slideLayout1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11E967CD-3B7B-8E4E-BE59-C13534988224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48524775"/>
      </p:ext>
    </p:extLst>
  </p:cSld>
  <p:clrMapOvr>
    <a:masterClrMapping/>
  </p:clrMapOvr>
  <p:transition/>
  <p:timing/>
</p:sldLayout>
</file>

<file path=ppt/slideLayouts/slideLayout1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  <p:transition/>
  <p:timing/>
</p:sldLayout>
</file>

<file path=ppt/slideLayouts/slideLayout1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  <p:transition/>
  <p:timing/>
</p:sldLayout>
</file>

<file path=ppt/slideLayouts/slideLayout1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  <p:transition/>
  <p:timing/>
</p:sldLayout>
</file>

<file path=ppt/slideLayouts/slideLayout1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  <p:transition/>
  <p:timing/>
</p:sldLayout>
</file>

<file path=ppt/slideLayouts/slideLayout1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Custom Layout"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defPPr/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  <p:timing/>
</p:sldLayout>
</file>

<file path=ppt/slideLayouts/slideLayout1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/>
          <p:nvPr userDrawn="1"/>
        </p:nvGrpSpPr>
        <p:grpSpPr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ct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>
            <a:defPPr/>
          </a:lstStyle>
          <a:p>
            <a:pPr/>
            <a:r>
              <a:rPr lang="en-US"/>
              <a:t>02/02/2017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  <p:timing/>
</p:sldLayout>
</file>

<file path=ppt/slideLayouts/slideLayout1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  <p:transition/>
  <p:timing/>
</p:sldLayout>
</file>

<file path=ppt/slideLayouts/slideLayout1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  <p:transition/>
  <p:timing/>
</p:sldLayout>
</file>

<file path=ppt/slideLayouts/slideLayout1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  <p:transition/>
  <p:timing/>
</p:sldLayout>
</file>

<file path=ppt/slideLayouts/slideLayout1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C6059F29-B9C8-2A45-96DD-EC5C60CD7881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77760322"/>
      </p:ext>
    </p:extLst>
  </p:cSld>
  <p:clrMapOvr>
    <a:masterClrMapping/>
  </p:clrMapOvr>
  <p:transition/>
  <p:timing/>
</p:sldLayout>
</file>

<file path=ppt/slideLayouts/slideLayout1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  <p:transition/>
  <p:timing/>
</p:sldLayout>
</file>

<file path=ppt/slideLayouts/slideLayout1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  <p:transition/>
  <p:timing/>
</p:sldLayout>
</file>

<file path=ppt/slideLayouts/slideLayout1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  <p:transition/>
  <p:timing/>
</p:sldLayout>
</file>

<file path=ppt/slideLayouts/slideLayout1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  <p:transition/>
  <p:timing/>
</p:sldLayout>
</file>

<file path=ppt/slideLayouts/slideLayout1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  <p:transition/>
  <p:timing/>
</p:sldLayout>
</file>

<file path=ppt/slideLayouts/slideLayout1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  <p:transition/>
  <p:timing/>
</p:sldLayout>
</file>

<file path=ppt/slideLayouts/slideLayout1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  <p:transition/>
  <p:timing/>
</p:sldLayout>
</file>

<file path=ppt/slideLayouts/slideLayout1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Custom Layout"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defPPr/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  <p:timing/>
</p:sldLayout>
</file>

<file path=ppt/slideLayouts/slideLayout1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/>
          <p:nvPr userDrawn="1"/>
        </p:nvGrpSpPr>
        <p:grpSpPr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ct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>
            <a:defPPr/>
          </a:lstStyle>
          <a:p>
            <a:pPr/>
            <a:r>
              <a:rPr lang="en-US"/>
              <a:t>02/02/2017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  <p:timing/>
</p:sldLayout>
</file>

<file path=ppt/slideLayouts/slideLayout1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A8F7E25F-08AE-114E-AA2C-5831312AE165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8055542"/>
      </p:ext>
    </p:extLst>
  </p:cSld>
  <p:clrMapOvr>
    <a:masterClrMapping/>
  </p:clrMapOvr>
  <p:transition/>
  <p:timing/>
</p:sldLayout>
</file>

<file path=ppt/slideLayouts/slideLayout1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  <p:transition/>
  <p:timing/>
</p:sldLayout>
</file>

<file path=ppt/slideLayouts/slideLayout1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  <p:transition/>
  <p:timing/>
</p:sldLayout>
</file>

<file path=ppt/slideLayouts/slideLayout1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  <p:transition/>
  <p:timing/>
</p:sldLayout>
</file>

<file path=ppt/slideLayouts/slideLayout1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  <p:transition/>
  <p:timing/>
</p:sldLayout>
</file>

<file path=ppt/slideLayouts/slideLayout1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  <p:transition/>
  <p:timing/>
</p:sldLayout>
</file>

<file path=ppt/slideLayouts/slideLayout1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  <p:transition/>
  <p:timing/>
</p:sldLayout>
</file>

<file path=ppt/slideLayouts/slideLayout1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  <p:transition/>
  <p:timing/>
</p:sldLayout>
</file>

<file path=ppt/slideLayouts/slideLayout1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  <p:transition/>
  <p:timing/>
</p:sldLayout>
</file>

<file path=ppt/slideLayouts/slideLayout1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  <p:transition/>
  <p:timing/>
</p:sldLayout>
</file>

<file path=ppt/slideLayouts/slideLayout1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3C857FF1-41E8-4B41-98E4-4E8037531561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4E26F038-F250-5243-8F98-8AD16A2E9273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99537145"/>
      </p:ext>
    </p:extLst>
  </p:cSld>
  <p:clrMapOvr>
    <a:masterClrMapping/>
  </p:clrMapOvr>
  <p:transition/>
  <p:timing/>
</p:sldLayout>
</file>

<file path=ppt/slideLayouts/slideLayout2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Custom Layout"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defPPr/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  <p:timing/>
</p:sldLayout>
</file>

<file path=ppt/slideLayouts/slideLayout2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/>
          <p:nvPr userDrawn="1"/>
        </p:nvGrpSpPr>
        <p:grpSpPr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ct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>
            <a:defPPr/>
          </a:lstStyle>
          <a:p>
            <a:pPr/>
            <a:r>
              <a:rPr lang="en-US"/>
              <a:t>02/02/2017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28672E6A-807B-3648-8D18-85BF99C5BA18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592113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72C84639-8745-C443-BF96-1A2855CE8D71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71703583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98284340-154F-2F49-A8C2-27614942CCC3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9557731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/>
            <a:fld id="{75CC6D9C-D5C6-E642-99FE-654B04BFB756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91819393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FFB052D9-9389-4247-944C-BEAE077F0680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8562582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0" y="5410200"/>
            <a:ext cx="3937000" cy="533400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2200" y="5410200"/>
            <a:ext cx="3937000" cy="533400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FEBA95FF-C093-A94D-9377-776614CC76A0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63837815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232C1434-FC18-104C-9D82-7015276494D7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57893517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DF8E005B-4326-584B-A409-F53CD582164B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7892230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4EAED7B7-5D28-B740-972A-702047DDFE9E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988021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defPPr/>
            <a:lvl1pPr algn="l">
              <a:defRPr sz="4000" b="1" cap="all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pPr/>
            <a:fld id="{9A324254-ED69-4E39-B18A-ACB5AD790BA7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A723A0C9-A983-C34A-9F1A-43E142B8B8F2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62472708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8D6EC7E3-9E69-7D4A-B3F3-088FF734E4C4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0066597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9054E41A-B5B6-894A-82D9-2BA7E012581C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90320356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0"/>
            <a:ext cx="2006600" cy="2133600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3810000"/>
            <a:ext cx="5867400" cy="2133600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D3D07EE4-2123-AB4B-94A2-9BD811D9998E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3057129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1F4DC495-12AA-F940-8FA7-D164E19254C8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88679647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CF10D40A-2139-794E-AA1F-F134BF876D00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81665400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F4BB71BC-3D03-274C-B976-12D3EE086B5F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84512257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52400"/>
            <a:ext cx="4140200" cy="1143000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"/>
            <a:ext cx="4140200" cy="1143000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3B6A99C2-1208-6141-996C-0142C56C40C5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32492553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97C4B9FE-37E8-D548-AF0A-F1AA204626F1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26073667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2A4643C0-0FE2-A544-9076-A38935ED3705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4322954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pPr/>
            <a:fld id="{FF31ABD0-3C6E-4A5E-A5D1-430CECEA2213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0EA65826-C932-CC4A-A75A-AB41B271E4C6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06013032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3CC49B6B-F21D-964D-969A-5E76CE257FE4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2580392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7EEC685E-3EE6-FC4D-A353-790E6D8B01E5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04381939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4E3BF49C-3E49-B043-99D6-C06ABEC45ABB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0973885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6950" y="152400"/>
            <a:ext cx="2736850" cy="1538288"/>
          </a:xfrm>
          <a:prstGeom prst="rect">
            <a:avLst/>
          </a:prstGeo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058150" cy="153828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fld id="{F213AE18-6359-A24E-BC4B-620772F9AB17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6996175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5"/>
          <p:cNvGrpSpPr/>
          <p:nvPr userDrawn="1"/>
        </p:nvGrpSpPr>
        <p:grpSpPr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/>
          <p:nvPr userDrawn="1"/>
        </p:nvGrpSpPr>
        <p:grpSpPr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ct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528919" y="6531161"/>
            <a:ext cx="1595716" cy="365125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en-US"/>
              <a:t>23/07/2017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85101" y="6531161"/>
            <a:ext cx="1185596" cy="365125"/>
          </a:xfrm>
        </p:spPr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3554508" y="6531161"/>
            <a:ext cx="3805515" cy="365125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150804164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defPPr/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defPPr/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>
            <a:defPPr/>
          </a:lstStyle>
          <a:p>
            <a:pPr/>
            <a:fld id="{7D5E623D-299B-47EA-BBC1-5B56508FDB60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defPPr/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>
            <a:defPPr/>
          </a:lstStyle>
          <a:p>
            <a:pPr/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14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defPPr/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14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>
            <a:defPPr/>
          </a:lstStyle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defPPr/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14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ustom Layout"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 title=""/>
        <p:cNvGrpSpPr/>
        <p:nvPr/>
      </p:nvGrpSpPr>
      <p:grpSpPr/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lIns="45718" tIns="45718" rIns="45718" bIns="45718" anchor="ctr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Helvetica" pitchFamily="2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lIns="45718" tIns="45718" rIns="45718" bIns="45718" anchor="ctr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Helvetica" pitchFamily="2" charset="0"/>
              <a:cs typeface="Helvetica" pitchFamily="2" charset="0"/>
              <a:sym typeface="Calibri" pitchFamily="34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lIns="45718" tIns="45718" rIns="45718" bIns="45718" anchor="ctr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Helvetica" pitchFamily="2" charset="0"/>
              <a:cs typeface="Helvetica" pitchFamily="2" charset="0"/>
              <a:sym typeface="Calibri" pitchFamily="34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45718" tIns="45718" rIns="45718" bIns="45718" anchor="ctr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Helvetica" pitchFamily="2" charset="0"/>
              <a:cs typeface="Helvetica" pitchFamily="2" charset="0"/>
              <a:sym typeface="Calibri" pitchFamily="34" charset="0"/>
            </a:endParaRPr>
          </a:p>
        </p:txBody>
      </p:sp>
      <p:pic>
        <p:nvPicPr>
          <p:cNvPr id="2054" name="Picture 10" descr="Picture 10" title=""/>
          <p:cNvPicPr>
            <a:picLocks noChangeAspect="1"/>
          </p:cNvPicPr>
          <p:nvPr/>
        </p:nvPicPr>
        <p:blipFill>
          <a:blip r:embed="rId1"/>
          <a:srcRect t="2" b="28592"/>
          <a:stretch>
            <a:fillRect/>
          </a:stretch>
        </p:blipFill>
        <p:spPr>
          <a:xfrm>
            <a:off x="101600" y="3352800"/>
            <a:ext cx="2743200" cy="1979613"/>
          </a:xfrm>
          <a:prstGeom prst="rect">
            <a:avLst/>
          </a:prstGeom>
          <a:noFill/>
          <a:ln w="12700">
            <a:noFill/>
            <a:miter lim="400000"/>
          </a:ln>
        </p:spPr>
      </p:pic>
      <p:sp>
        <p:nvSpPr>
          <p:cNvPr id="2055" name="TextBox 9"/>
          <p:cNvSpPr txBox="1"/>
          <p:nvPr/>
        </p:nvSpPr>
        <p:spPr>
          <a:xfrm>
            <a:off x="-101600" y="5257800"/>
            <a:ext cx="2946400" cy="4984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900" b="1" spc="-15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sz="2900" b="1" i="0" u="none" strike="noStrike" kern="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BITS Pilani</a:t>
            </a:r>
          </a:p>
        </p:txBody>
      </p:sp>
      <p:sp>
        <p:nvSpPr>
          <p:cNvPr id="2056" name="TextBox 10"/>
          <p:cNvSpPr txBox="1">
            <a:spLocks noChangeArrowheads="1"/>
          </p:cNvSpPr>
          <p:nvPr/>
        </p:nvSpPr>
        <p:spPr bwMode="auto">
          <a:xfrm>
            <a:off x="203200" y="5667375"/>
            <a:ext cx="2540000" cy="263525"/>
          </a:xfrm>
          <a:prstGeom prst="rect">
            <a:avLst/>
          </a:prstGeom>
          <a:noFill/>
          <a:ln>
            <a:noFill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Hyderabad Campus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</p:spPr>
        <p:txBody>
          <a:bodyPr anchor="b"/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28650" indent="-17145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120138" indent="-205738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600200" indent="-22860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57400" indent="-22860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/>
          <a:lstStyle>
            <a:defPPr/>
            <a:lvl1pPr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59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8474075" y="6221413"/>
            <a:ext cx="263525" cy="269875"/>
          </a:xfrm>
          <a:prstGeom prst="rect">
            <a:avLst/>
          </a:prstGeom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8C0D10B5-2597-4ACB-BC9F-5B40CE4503C5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2_Blank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/>
      <p:grpSp>
        <p:nvGrpSpPr>
          <p:cNvPr id="3074" name="Group 5" title=""/>
          <p:cNvGrpSpPr/>
          <p:nvPr/>
        </p:nvGrpSpPr>
        <p:grpSpPr>
          <a:xfrm>
            <a:off x="0" y="1295400"/>
            <a:ext cx="9347200" cy="46038"/>
            <a:chExt cx="9347201" cy="46041"/>
          </a:xfrm>
        </p:grpSpPr>
        <p:sp>
          <p:nvSpPr>
            <p:cNvPr id="3084" name="Rectangle 5"/>
            <p:cNvSpPr>
              <a:spLocks noChangeArrowheads="1"/>
            </p:cNvSpPr>
            <p:nvPr/>
          </p:nvSpPr>
          <p:spPr bwMode="auto">
            <a:xfrm>
              <a:off x="3149600" y="0"/>
              <a:ext cx="3105150" cy="46041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  <p:sp>
          <p:nvSpPr>
            <p:cNvPr id="30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149600" cy="46041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  <p:sp>
          <p:nvSpPr>
            <p:cNvPr id="3086" name="Rectangle 6"/>
            <p:cNvSpPr>
              <a:spLocks noChangeArrowheads="1"/>
            </p:cNvSpPr>
            <p:nvPr/>
          </p:nvSpPr>
          <p:spPr bwMode="auto">
            <a:xfrm>
              <a:off x="6242051" y="0"/>
              <a:ext cx="3105150" cy="460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</p:grpSp>
      <p:grpSp>
        <p:nvGrpSpPr>
          <p:cNvPr id="3075" name="Group 10" title=""/>
          <p:cNvGrpSpPr/>
          <p:nvPr/>
        </p:nvGrpSpPr>
        <p:grpSpPr>
          <a:xfrm>
            <a:off x="2844800" y="6553200"/>
            <a:ext cx="9347200" cy="46038"/>
            <a:chExt cx="9347201" cy="46041"/>
          </a:xfrm>
        </p:grpSpPr>
        <p:sp>
          <p:nvSpPr>
            <p:cNvPr id="3081" name="Rectangle 8"/>
            <p:cNvSpPr>
              <a:spLocks noChangeArrowheads="1"/>
            </p:cNvSpPr>
            <p:nvPr/>
          </p:nvSpPr>
          <p:spPr bwMode="auto">
            <a:xfrm>
              <a:off x="3149600" y="0"/>
              <a:ext cx="3105150" cy="46041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  <p:sp>
          <p:nvSpPr>
            <p:cNvPr id="308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149600" cy="46041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  <p:sp>
          <p:nvSpPr>
            <p:cNvPr id="3083" name="Rectangle 10"/>
            <p:cNvSpPr>
              <a:spLocks noChangeArrowheads="1"/>
            </p:cNvSpPr>
            <p:nvPr/>
          </p:nvSpPr>
          <p:spPr bwMode="auto">
            <a:xfrm>
              <a:off x="6242051" y="0"/>
              <a:ext cx="3105150" cy="460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</p:grpSp>
      <p:pic>
        <p:nvPicPr>
          <p:cNvPr id="3076" name="Picture 14" descr="Picture 14" title=""/>
          <p:cNvPicPr>
            <a:picLocks noChangeAspect="1"/>
          </p:cNvPicPr>
          <p:nvPr/>
        </p:nvPicPr>
        <p:blipFill>
          <a:blip r:embed="rId1"/>
          <a:srcRect l="1923" b="5336"/>
          <a:stretch>
            <a:fillRect/>
          </a:stretch>
        </p:blipFill>
        <p:spPr>
          <a:xfrm>
            <a:off x="8839200" y="0"/>
            <a:ext cx="2925763" cy="692150"/>
          </a:xfrm>
          <a:prstGeom prst="rect">
            <a:avLst/>
          </a:prstGeom>
          <a:noFill/>
          <a:ln w="12700">
            <a:noFill/>
            <a:miter lim="400000"/>
          </a:ln>
        </p:spPr>
      </p:pic>
      <p:sp>
        <p:nvSpPr>
          <p:cNvPr id="3077" name="TextBox 12"/>
          <p:cNvSpPr txBox="1">
            <a:spLocks noChangeArrowheads="1"/>
          </p:cNvSpPr>
          <p:nvPr/>
        </p:nvSpPr>
        <p:spPr bwMode="auto">
          <a:xfrm>
            <a:off x="4368800" y="6596063"/>
            <a:ext cx="7823200" cy="239712"/>
          </a:xfrm>
          <a:prstGeom prst="rect">
            <a:avLst/>
          </a:prstGeom>
          <a:noFill/>
          <a:ln>
            <a:noFill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BITS </a:t>
            </a: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Pilani, Hyderabad Campus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anchor="ctr"/>
          <a:lstStyle>
            <a:defPPr/>
            <a:lvl1pPr marL="685800" indent="-914400">
              <a:lnSpc>
                <a:spcPts val="3600"/>
              </a:lnSpc>
              <a:spcBef>
                <a:spcPct val="0"/>
              </a:spcBef>
              <a:buSzTx/>
              <a:buFontTx/>
              <a:buNone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800100" indent="-3429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2pPr>
            <a:lvl3pPr marL="1325877" indent="-411477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3pPr>
            <a:lvl4pPr marL="1828800" indent="-4572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4pPr>
            <a:lvl5pPr marL="2286000" indent="-4572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80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9409113" y="6578600"/>
            <a:ext cx="263525" cy="269875"/>
          </a:xfrm>
          <a:prstGeom prst="rect">
            <a:avLst/>
          </a:prstGeom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93EA143A-0386-4D61-A50B-891218AD5775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defPPr/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>
            <a:defPPr/>
          </a:lstStyle>
          <a:p>
            <a:pPr/>
            <a:fld id="{B53A2DA4-6783-411F-AA90-3189772F356E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defPPr/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defPPr/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>
            <a:defPPr/>
          </a:lstStyle>
          <a:p>
            <a:pPr/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14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defPPr/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14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>
            <a:defPPr/>
          </a:lstStyle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defPPr/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14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11168454" y="6400383"/>
            <a:ext cx="185346" cy="277059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>
            <a:defPPr/>
          </a:lstStyle>
          <a:p>
            <a:pPr/>
            <a:fld id="{32EA77C8-8BAB-4200-B5BE-CA412C2B3094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ustom Layout"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 title=""/>
        <p:cNvGrpSpPr/>
        <p:nvPr/>
      </p:nvGrpSpPr>
      <p:grpSpPr/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lIns="45718" tIns="45718" rIns="45718" bIns="45718" anchor="ctr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Helvetica" pitchFamily="2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lIns="45718" tIns="45718" rIns="45718" bIns="45718" anchor="ctr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Helvetica" pitchFamily="2" charset="0"/>
              <a:cs typeface="Helvetica" pitchFamily="2" charset="0"/>
              <a:sym typeface="Calibri" pitchFamily="34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lIns="45718" tIns="45718" rIns="45718" bIns="45718" anchor="ctr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Helvetica" pitchFamily="2" charset="0"/>
              <a:cs typeface="Helvetica" pitchFamily="2" charset="0"/>
              <a:sym typeface="Calibri" pitchFamily="34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45718" tIns="45718" rIns="45718" bIns="45718" anchor="ctr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Helvetica" pitchFamily="2" charset="0"/>
              <a:cs typeface="Helvetica" pitchFamily="2" charset="0"/>
              <a:sym typeface="Calibri" pitchFamily="34" charset="0"/>
            </a:endParaRPr>
          </a:p>
        </p:txBody>
      </p:sp>
      <p:pic>
        <p:nvPicPr>
          <p:cNvPr id="2054" name="Picture 10" descr="Picture 10" title=""/>
          <p:cNvPicPr>
            <a:picLocks noChangeAspect="1"/>
          </p:cNvPicPr>
          <p:nvPr/>
        </p:nvPicPr>
        <p:blipFill>
          <a:blip r:embed="rId1"/>
          <a:srcRect t="2" b="28592"/>
          <a:stretch>
            <a:fillRect/>
          </a:stretch>
        </p:blipFill>
        <p:spPr>
          <a:xfrm>
            <a:off x="101600" y="3352800"/>
            <a:ext cx="2743200" cy="1979613"/>
          </a:xfrm>
          <a:prstGeom prst="rect">
            <a:avLst/>
          </a:prstGeom>
          <a:noFill/>
          <a:ln w="12700">
            <a:noFill/>
            <a:miter lim="400000"/>
          </a:ln>
        </p:spPr>
      </p:pic>
      <p:sp>
        <p:nvSpPr>
          <p:cNvPr id="2055" name="TextBox 9"/>
          <p:cNvSpPr txBox="1"/>
          <p:nvPr/>
        </p:nvSpPr>
        <p:spPr>
          <a:xfrm>
            <a:off x="-101600" y="5257800"/>
            <a:ext cx="2946400" cy="4984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900" b="1" spc="-15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sz="2900" b="1" i="0" u="none" strike="noStrike" kern="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BITS Pilani</a:t>
            </a:r>
          </a:p>
        </p:txBody>
      </p:sp>
      <p:sp>
        <p:nvSpPr>
          <p:cNvPr id="2056" name="TextBox 10"/>
          <p:cNvSpPr txBox="1">
            <a:spLocks noChangeArrowheads="1"/>
          </p:cNvSpPr>
          <p:nvPr/>
        </p:nvSpPr>
        <p:spPr bwMode="auto">
          <a:xfrm>
            <a:off x="203200" y="5667375"/>
            <a:ext cx="2540000" cy="263525"/>
          </a:xfrm>
          <a:prstGeom prst="rect">
            <a:avLst/>
          </a:prstGeom>
          <a:noFill/>
          <a:ln>
            <a:noFill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Hyderabad Campus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</p:spPr>
        <p:txBody>
          <a:bodyPr anchor="b"/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28650" indent="-17145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120138" indent="-205738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600200" indent="-22860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57400" indent="-22860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/>
          <a:lstStyle>
            <a:defPPr/>
            <a:lvl1pPr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59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8474075" y="6221413"/>
            <a:ext cx="263525" cy="269875"/>
          </a:xfrm>
          <a:prstGeom prst="rect">
            <a:avLst/>
          </a:prstGeom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8C0D10B5-2597-4ACB-BC9F-5B40CE4503C5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2_Blank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/>
      <p:grpSp>
        <p:nvGrpSpPr>
          <p:cNvPr id="3074" name="Group 5" title=""/>
          <p:cNvGrpSpPr/>
          <p:nvPr/>
        </p:nvGrpSpPr>
        <p:grpSpPr>
          <a:xfrm>
            <a:off x="0" y="1295400"/>
            <a:ext cx="9347200" cy="46038"/>
            <a:chExt cx="9347201" cy="46041"/>
          </a:xfrm>
        </p:grpSpPr>
        <p:sp>
          <p:nvSpPr>
            <p:cNvPr id="3084" name="Rectangle 5"/>
            <p:cNvSpPr>
              <a:spLocks noChangeArrowheads="1"/>
            </p:cNvSpPr>
            <p:nvPr/>
          </p:nvSpPr>
          <p:spPr bwMode="auto">
            <a:xfrm>
              <a:off x="3149600" y="0"/>
              <a:ext cx="3105150" cy="46041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  <p:sp>
          <p:nvSpPr>
            <p:cNvPr id="30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149600" cy="46041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  <p:sp>
          <p:nvSpPr>
            <p:cNvPr id="3086" name="Rectangle 6"/>
            <p:cNvSpPr>
              <a:spLocks noChangeArrowheads="1"/>
            </p:cNvSpPr>
            <p:nvPr/>
          </p:nvSpPr>
          <p:spPr bwMode="auto">
            <a:xfrm>
              <a:off x="6242051" y="0"/>
              <a:ext cx="3105150" cy="460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</p:grpSp>
      <p:grpSp>
        <p:nvGrpSpPr>
          <p:cNvPr id="3075" name="Group 10" title=""/>
          <p:cNvGrpSpPr/>
          <p:nvPr/>
        </p:nvGrpSpPr>
        <p:grpSpPr>
          <a:xfrm>
            <a:off x="2844800" y="6553200"/>
            <a:ext cx="9347200" cy="46038"/>
            <a:chExt cx="9347201" cy="46041"/>
          </a:xfrm>
        </p:grpSpPr>
        <p:sp>
          <p:nvSpPr>
            <p:cNvPr id="3081" name="Rectangle 8"/>
            <p:cNvSpPr>
              <a:spLocks noChangeArrowheads="1"/>
            </p:cNvSpPr>
            <p:nvPr/>
          </p:nvSpPr>
          <p:spPr bwMode="auto">
            <a:xfrm>
              <a:off x="3149600" y="0"/>
              <a:ext cx="3105150" cy="46041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  <p:sp>
          <p:nvSpPr>
            <p:cNvPr id="308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149600" cy="46041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  <p:sp>
          <p:nvSpPr>
            <p:cNvPr id="3083" name="Rectangle 10"/>
            <p:cNvSpPr>
              <a:spLocks noChangeArrowheads="1"/>
            </p:cNvSpPr>
            <p:nvPr/>
          </p:nvSpPr>
          <p:spPr bwMode="auto">
            <a:xfrm>
              <a:off x="6242051" y="0"/>
              <a:ext cx="3105150" cy="460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defRPr>
              </a:lvl9pPr>
            </a:lstStyle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Helvetica" pitchFamily="2" charset="0"/>
                <a:cs typeface="Helvetica" pitchFamily="2" charset="0"/>
                <a:sym typeface="Calibri" pitchFamily="34" charset="0"/>
              </a:endParaRPr>
            </a:p>
          </p:txBody>
        </p:sp>
      </p:grpSp>
      <p:pic>
        <p:nvPicPr>
          <p:cNvPr id="3076" name="Picture 14" descr="Picture 14" title=""/>
          <p:cNvPicPr>
            <a:picLocks noChangeAspect="1"/>
          </p:cNvPicPr>
          <p:nvPr/>
        </p:nvPicPr>
        <p:blipFill>
          <a:blip r:embed="rId1"/>
          <a:srcRect l="1923" b="5336"/>
          <a:stretch>
            <a:fillRect/>
          </a:stretch>
        </p:blipFill>
        <p:spPr>
          <a:xfrm>
            <a:off x="8839200" y="0"/>
            <a:ext cx="2925763" cy="692150"/>
          </a:xfrm>
          <a:prstGeom prst="rect">
            <a:avLst/>
          </a:prstGeom>
          <a:noFill/>
          <a:ln w="12700">
            <a:noFill/>
            <a:miter lim="400000"/>
          </a:ln>
        </p:spPr>
      </p:pic>
      <p:sp>
        <p:nvSpPr>
          <p:cNvPr id="3077" name="TextBox 12"/>
          <p:cNvSpPr txBox="1">
            <a:spLocks noChangeArrowheads="1"/>
          </p:cNvSpPr>
          <p:nvPr/>
        </p:nvSpPr>
        <p:spPr bwMode="auto">
          <a:xfrm>
            <a:off x="4368800" y="6596063"/>
            <a:ext cx="7823200" cy="239712"/>
          </a:xfrm>
          <a:prstGeom prst="rect">
            <a:avLst/>
          </a:prstGeom>
          <a:noFill/>
          <a:ln>
            <a:noFill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BITS </a:t>
            </a: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Pilani, Hyderabad Campus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anchor="ctr"/>
          <a:lstStyle>
            <a:defPPr/>
            <a:lvl1pPr marL="685800" indent="-914400">
              <a:lnSpc>
                <a:spcPts val="3600"/>
              </a:lnSpc>
              <a:spcBef>
                <a:spcPct val="0"/>
              </a:spcBef>
              <a:buSzTx/>
              <a:buFontTx/>
              <a:buNone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800100" indent="-3429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2pPr>
            <a:lvl3pPr marL="1325877" indent="-411477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3pPr>
            <a:lvl4pPr marL="1828800" indent="-4572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4pPr>
            <a:lvl5pPr marL="2286000" indent="-4572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80" name="Slide Number"/>
          <p:cNvSpPr txBox="1">
            <a:spLocks noGrp="1"/>
          </p:cNvSpPr>
          <p:nvPr>
            <p:ph type="sldNum" sz="quarter" idx="10"/>
          </p:nvPr>
        </p:nvSpPr>
        <p:spPr bwMode="auto">
          <a:xfrm>
            <a:off x="9409113" y="6578600"/>
            <a:ext cx="263525" cy="269875"/>
          </a:xfrm>
          <a:prstGeom prst="rect">
            <a:avLst/>
          </a:prstGeom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93EA143A-0386-4D61-A50B-891218AD5775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defPPr/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defPPr/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defPPr/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defPPr/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defPPr/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defPPr/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pPr/>
            <a:fld id="{95D23773-028E-44E7-B8AA-A6CB63EBB552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>
            <a:defPPr/>
          </a:lstStyle>
          <a:p>
            <a:pPr/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defPPr/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0" name="Rectangle 3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endParaRPr/>
          </a:p>
        </p:txBody>
      </p:sp>
      <p:sp>
        <p:nvSpPr>
          <p:cNvPr id="111" name="Rectangle 4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Rectangle 5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Rectangle 7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1"/>
          <a:srcRect t="2" b="28592"/>
          <a:stretch>
            <a:fillRect/>
          </a:stretch>
        </p:blipFill>
        <p:spPr>
          <a:xfrm>
            <a:off x="101600" y="3352801"/>
            <a:ext cx="27432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Box 9"/>
          <p:cNvSpPr txBox="1"/>
          <p:nvPr/>
        </p:nvSpPr>
        <p:spPr>
          <a:xfrm>
            <a:off x="-101600" y="5257800"/>
            <a:ext cx="29464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 sz="2900" b="1" spc="-15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t>BITS</a:t>
            </a:r>
            <a:r>
              <a:rPr b="0"/>
              <a:t> Pilani</a:t>
            </a:r>
          </a:p>
        </p:txBody>
      </p:sp>
      <p:sp>
        <p:nvSpPr>
          <p:cNvPr id="116" name="TextBox 10"/>
          <p:cNvSpPr txBox="1"/>
          <p:nvPr/>
        </p:nvSpPr>
        <p:spPr>
          <a:xfrm>
            <a:off x="203200" y="5667376"/>
            <a:ext cx="2540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Hyderabad Campus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</p:spPr>
        <p:txBody>
          <a:bodyPr anchor="b"/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28650" indent="-17145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120139" indent="-205739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600200" indent="-22860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57400" indent="-22860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/>
          <a:lstStyle>
            <a:defPPr/>
            <a:lvl1pPr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29" name="Group 5"/>
          <p:cNvGrpSpPr/>
          <p:nvPr/>
        </p:nvGrpSpPr>
        <p:grpSpPr>
          <a:xfrm>
            <a:off x="0" y="1295400"/>
            <a:ext cx="9347200" cy="46038"/>
            <a:chExt cx="9347199" cy="46037"/>
          </a:xfrm>
        </p:grpSpPr>
        <p:sp>
          <p:nvSpPr>
            <p:cNvPr id="126" name="Rectangle 3"/>
            <p:cNvSpPr/>
            <p:nvPr/>
          </p:nvSpPr>
          <p:spPr>
            <a:xfrm>
              <a:off x="3149600" y="0"/>
              <a:ext cx="3105151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Rectangle 5"/>
            <p:cNvSpPr/>
            <p:nvPr/>
          </p:nvSpPr>
          <p:spPr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Rectangle 6"/>
            <p:cNvSpPr/>
            <p:nvPr/>
          </p:nvSpPr>
          <p:spPr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3" name="Group 10"/>
          <p:cNvGrpSpPr/>
          <p:nvPr/>
        </p:nvGrpSpPr>
        <p:grpSpPr>
          <a:xfrm>
            <a:off x="2844800" y="6553200"/>
            <a:ext cx="9347200" cy="46038"/>
            <a:chExt cx="9347199" cy="46037"/>
          </a:xfrm>
        </p:grpSpPr>
        <p:sp>
          <p:nvSpPr>
            <p:cNvPr id="130" name="Rectangle 8"/>
            <p:cNvSpPr/>
            <p:nvPr/>
          </p:nvSpPr>
          <p:spPr>
            <a:xfrm>
              <a:off x="3149600" y="0"/>
              <a:ext cx="3105151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Rectangle 9"/>
            <p:cNvSpPr/>
            <p:nvPr/>
          </p:nvSpPr>
          <p:spPr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Rectangle 10"/>
            <p:cNvSpPr/>
            <p:nvPr/>
          </p:nvSpPr>
          <p:spPr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34" name="Picture 14" descr="Picture 14"/>
          <p:cNvPicPr>
            <a:picLocks noChangeAspect="1"/>
          </p:cNvPicPr>
          <p:nvPr/>
        </p:nvPicPr>
        <p:blipFill>
          <a:blip r:embed="rId1"/>
          <a:srcRect l="1923" b="5336"/>
          <a:stretch>
            <a:fillRect/>
          </a:stretch>
        </p:blipFill>
        <p:spPr>
          <a:xfrm>
            <a:off x="8839200" y="-1"/>
            <a:ext cx="2925234" cy="69215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12"/>
          <p:cNvSpPr txBox="1"/>
          <p:nvPr/>
        </p:nvSpPr>
        <p:spPr>
          <a:xfrm>
            <a:off x="4368800" y="6596064"/>
            <a:ext cx="7823200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>
              <a:defRPr sz="1100" b="1">
                <a:solidFill>
                  <a:srgbClr val="10114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t>BITS </a:t>
            </a:r>
            <a:r>
              <a:rPr b="0"/>
              <a:t>Pilani, Hyderabad Campus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anchor="ctr"/>
          <a:lstStyle>
            <a:defPPr/>
            <a:lvl1pPr indent="-457200">
              <a:lnSpc>
                <a:spcPts val="3600"/>
              </a:lnSpc>
              <a:spcBef>
                <a:spcPct val="0"/>
              </a:spcBef>
              <a:buSzTx/>
              <a:buFontTx/>
              <a:buNone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800100" indent="-3429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2pPr>
            <a:lvl3pPr marL="1325879" indent="-411479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3pPr>
            <a:lvl4pPr marL="1828800" indent="-4572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4pPr>
            <a:lvl5pPr marL="2286000" indent="-4572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defPPr/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defPPr/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defPPr/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defPPr/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pPr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pPr/>
            <a:fld id="{195B55C8-49D6-4425-93BD-0DEA36F5C148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defPPr/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defPPr/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>
            <a:defPPr/>
          </a:lstStyle>
          <a:p>
            <a:pPr/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defPPr/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0" name="Rectangle 3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endParaRPr/>
          </a:p>
        </p:txBody>
      </p:sp>
      <p:sp>
        <p:nvSpPr>
          <p:cNvPr id="111" name="Rectangle 4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Rectangle 5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Rectangle 7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1"/>
          <a:srcRect t="2" b="28592"/>
          <a:stretch>
            <a:fillRect/>
          </a:stretch>
        </p:blipFill>
        <p:spPr>
          <a:xfrm>
            <a:off x="101600" y="3352801"/>
            <a:ext cx="27432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Box 9"/>
          <p:cNvSpPr txBox="1"/>
          <p:nvPr/>
        </p:nvSpPr>
        <p:spPr>
          <a:xfrm>
            <a:off x="-101600" y="5257800"/>
            <a:ext cx="29464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>
              <a:defRPr sz="2900" b="1" spc="-15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t>BITS</a:t>
            </a:r>
            <a:r>
              <a:rPr b="0"/>
              <a:t> Pilani</a:t>
            </a:r>
          </a:p>
        </p:txBody>
      </p:sp>
      <p:sp>
        <p:nvSpPr>
          <p:cNvPr id="116" name="TextBox 10"/>
          <p:cNvSpPr txBox="1"/>
          <p:nvPr/>
        </p:nvSpPr>
        <p:spPr>
          <a:xfrm>
            <a:off x="203200" y="5667376"/>
            <a:ext cx="2540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Hyderabad Campus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</p:spPr>
        <p:txBody>
          <a:bodyPr anchor="b"/>
          <a:lstStyle>
            <a:defPPr/>
            <a:lvl1pPr marL="0" indent="0" algn="r">
              <a:lnSpc>
                <a:spcPts val="1800"/>
              </a:lnSpc>
              <a:spcBef>
                <a:spcPct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28650" indent="-17145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120139" indent="-205739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600200" indent="-22860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57400" indent="-228600" algn="r">
              <a:lnSpc>
                <a:spcPts val="1800"/>
              </a:lnSpc>
              <a:spcBef>
                <a:spcPct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/>
          <a:lstStyle>
            <a:defPPr/>
            <a:lvl1pPr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29" name="Group 5"/>
          <p:cNvGrpSpPr/>
          <p:nvPr/>
        </p:nvGrpSpPr>
        <p:grpSpPr>
          <a:xfrm>
            <a:off x="0" y="1295400"/>
            <a:ext cx="9347200" cy="46038"/>
            <a:chExt cx="9347199" cy="46037"/>
          </a:xfrm>
        </p:grpSpPr>
        <p:sp>
          <p:nvSpPr>
            <p:cNvPr id="126" name="Rectangle 3"/>
            <p:cNvSpPr/>
            <p:nvPr/>
          </p:nvSpPr>
          <p:spPr>
            <a:xfrm>
              <a:off x="3149600" y="0"/>
              <a:ext cx="3105151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Rectangle 5"/>
            <p:cNvSpPr/>
            <p:nvPr/>
          </p:nvSpPr>
          <p:spPr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Rectangle 6"/>
            <p:cNvSpPr/>
            <p:nvPr/>
          </p:nvSpPr>
          <p:spPr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3" name="Group 10"/>
          <p:cNvGrpSpPr/>
          <p:nvPr/>
        </p:nvGrpSpPr>
        <p:grpSpPr>
          <a:xfrm>
            <a:off x="2844800" y="6553200"/>
            <a:ext cx="9347200" cy="46038"/>
            <a:chExt cx="9347199" cy="46037"/>
          </a:xfrm>
        </p:grpSpPr>
        <p:sp>
          <p:nvSpPr>
            <p:cNvPr id="130" name="Rectangle 8"/>
            <p:cNvSpPr/>
            <p:nvPr/>
          </p:nvSpPr>
          <p:spPr>
            <a:xfrm>
              <a:off x="3149600" y="0"/>
              <a:ext cx="3105151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Rectangle 9"/>
            <p:cNvSpPr/>
            <p:nvPr/>
          </p:nvSpPr>
          <p:spPr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Rectangle 10"/>
            <p:cNvSpPr/>
            <p:nvPr/>
          </p:nvSpPr>
          <p:spPr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34" name="Picture 14" descr="Picture 14"/>
          <p:cNvPicPr>
            <a:picLocks noChangeAspect="1"/>
          </p:cNvPicPr>
          <p:nvPr/>
        </p:nvPicPr>
        <p:blipFill>
          <a:blip r:embed="rId1"/>
          <a:srcRect l="1923" b="5336"/>
          <a:stretch>
            <a:fillRect/>
          </a:stretch>
        </p:blipFill>
        <p:spPr>
          <a:xfrm>
            <a:off x="8839200" y="-1"/>
            <a:ext cx="2925234" cy="69215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12"/>
          <p:cNvSpPr txBox="1"/>
          <p:nvPr/>
        </p:nvSpPr>
        <p:spPr>
          <a:xfrm>
            <a:off x="4368800" y="6596064"/>
            <a:ext cx="7823200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>
              <a:defRPr sz="1100" b="1">
                <a:solidFill>
                  <a:srgbClr val="10114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t>BITS </a:t>
            </a:r>
            <a:r>
              <a:rPr b="0"/>
              <a:t>Pilani, Hyderabad Campus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anchor="ctr"/>
          <a:lstStyle>
            <a:defPPr/>
            <a:lvl1pPr indent="-457200">
              <a:lnSpc>
                <a:spcPts val="3600"/>
              </a:lnSpc>
              <a:spcBef>
                <a:spcPct val="0"/>
              </a:spcBef>
              <a:buSzTx/>
              <a:buFontTx/>
              <a:buNone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800100" indent="-3429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2pPr>
            <a:lvl3pPr marL="1325879" indent="-411479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3pPr>
            <a:lvl4pPr marL="1828800" indent="-4572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4pPr>
            <a:lvl5pPr marL="2286000" indent="-457200">
              <a:lnSpc>
                <a:spcPts val="3600"/>
              </a:lnSpc>
              <a:spcBef>
                <a:spcPct val="0"/>
              </a:spcBef>
              <a:buFontTx/>
              <a:defRPr sz="3600" b="1" spc="-15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10" Type="http://schemas.openxmlformats.org/officeDocument/2006/relationships/slideLayout" Target="../slideLayouts/slideLayout120.xml" /><Relationship Id="rId11" Type="http://schemas.openxmlformats.org/officeDocument/2006/relationships/slideLayout" Target="../slideLayouts/slideLayout121.xml" /><Relationship Id="rId12" Type="http://schemas.openxmlformats.org/officeDocument/2006/relationships/slideLayout" Target="../slideLayouts/slideLayout122.xml" /><Relationship Id="rId13" Type="http://schemas.openxmlformats.org/officeDocument/2006/relationships/slideLayout" Target="../slideLayouts/slideLayout123.xml" /><Relationship Id="rId14" Type="http://schemas.openxmlformats.org/officeDocument/2006/relationships/theme" Target="../theme/theme10.xml" /><Relationship Id="rId2" Type="http://schemas.openxmlformats.org/officeDocument/2006/relationships/slideLayout" Target="../slideLayouts/slideLayout112.xml" /><Relationship Id="rId3" Type="http://schemas.openxmlformats.org/officeDocument/2006/relationships/slideLayout" Target="../slideLayouts/slideLayout113.xml" /><Relationship Id="rId4" Type="http://schemas.openxmlformats.org/officeDocument/2006/relationships/slideLayout" Target="../slideLayouts/slideLayout114.xml" /><Relationship Id="rId5" Type="http://schemas.openxmlformats.org/officeDocument/2006/relationships/slideLayout" Target="../slideLayouts/slideLayout115.xml" /><Relationship Id="rId6" Type="http://schemas.openxmlformats.org/officeDocument/2006/relationships/slideLayout" Target="../slideLayouts/slideLayout116.xml" /><Relationship Id="rId7" Type="http://schemas.openxmlformats.org/officeDocument/2006/relationships/slideLayout" Target="../slideLayouts/slideLayout117.xml" /><Relationship Id="rId8" Type="http://schemas.openxmlformats.org/officeDocument/2006/relationships/slideLayout" Target="../slideLayouts/slideLayout118.xml" /><Relationship Id="rId9" Type="http://schemas.openxmlformats.org/officeDocument/2006/relationships/slideLayout" Target="../slideLayouts/slideLayout119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4.xml" /><Relationship Id="rId10" Type="http://schemas.openxmlformats.org/officeDocument/2006/relationships/slideLayout" Target="../slideLayouts/slideLayout133.xml" /><Relationship Id="rId11" Type="http://schemas.openxmlformats.org/officeDocument/2006/relationships/slideLayout" Target="../slideLayouts/slideLayout134.xml" /><Relationship Id="rId12" Type="http://schemas.openxmlformats.org/officeDocument/2006/relationships/slideLayout" Target="../slideLayouts/slideLayout135.xml" /><Relationship Id="rId13" Type="http://schemas.openxmlformats.org/officeDocument/2006/relationships/slideLayout" Target="../slideLayouts/slideLayout136.xml" /><Relationship Id="rId14" Type="http://schemas.openxmlformats.org/officeDocument/2006/relationships/theme" Target="../theme/theme11.xml" /><Relationship Id="rId2" Type="http://schemas.openxmlformats.org/officeDocument/2006/relationships/slideLayout" Target="../slideLayouts/slideLayout125.xml" /><Relationship Id="rId3" Type="http://schemas.openxmlformats.org/officeDocument/2006/relationships/slideLayout" Target="../slideLayouts/slideLayout126.xml" /><Relationship Id="rId4" Type="http://schemas.openxmlformats.org/officeDocument/2006/relationships/slideLayout" Target="../slideLayouts/slideLayout127.xml" /><Relationship Id="rId5" Type="http://schemas.openxmlformats.org/officeDocument/2006/relationships/slideLayout" Target="../slideLayouts/slideLayout128.xml" /><Relationship Id="rId6" Type="http://schemas.openxmlformats.org/officeDocument/2006/relationships/slideLayout" Target="../slideLayouts/slideLayout129.xml" /><Relationship Id="rId7" Type="http://schemas.openxmlformats.org/officeDocument/2006/relationships/slideLayout" Target="../slideLayouts/slideLayout130.xml" /><Relationship Id="rId8" Type="http://schemas.openxmlformats.org/officeDocument/2006/relationships/slideLayout" Target="../slideLayouts/slideLayout131.xml" /><Relationship Id="rId9" Type="http://schemas.openxmlformats.org/officeDocument/2006/relationships/slideLayout" Target="../slideLayouts/slideLayout132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7.xml" /><Relationship Id="rId10" Type="http://schemas.openxmlformats.org/officeDocument/2006/relationships/slideLayout" Target="../slideLayouts/slideLayout146.xml" /><Relationship Id="rId11" Type="http://schemas.openxmlformats.org/officeDocument/2006/relationships/slideLayout" Target="../slideLayouts/slideLayout147.xml" /><Relationship Id="rId12" Type="http://schemas.openxmlformats.org/officeDocument/2006/relationships/slideLayout" Target="../slideLayouts/slideLayout148.xml" /><Relationship Id="rId13" Type="http://schemas.openxmlformats.org/officeDocument/2006/relationships/slideLayout" Target="../slideLayouts/slideLayout149.xml" /><Relationship Id="rId14" Type="http://schemas.openxmlformats.org/officeDocument/2006/relationships/theme" Target="../theme/theme12.xml" /><Relationship Id="rId2" Type="http://schemas.openxmlformats.org/officeDocument/2006/relationships/slideLayout" Target="../slideLayouts/slideLayout138.xml" /><Relationship Id="rId3" Type="http://schemas.openxmlformats.org/officeDocument/2006/relationships/slideLayout" Target="../slideLayouts/slideLayout139.xml" /><Relationship Id="rId4" Type="http://schemas.openxmlformats.org/officeDocument/2006/relationships/slideLayout" Target="../slideLayouts/slideLayout140.xml" /><Relationship Id="rId5" Type="http://schemas.openxmlformats.org/officeDocument/2006/relationships/slideLayout" Target="../slideLayouts/slideLayout141.xml" /><Relationship Id="rId6" Type="http://schemas.openxmlformats.org/officeDocument/2006/relationships/slideLayout" Target="../slideLayouts/slideLayout142.xml" /><Relationship Id="rId7" Type="http://schemas.openxmlformats.org/officeDocument/2006/relationships/slideLayout" Target="../slideLayouts/slideLayout143.xml" /><Relationship Id="rId8" Type="http://schemas.openxmlformats.org/officeDocument/2006/relationships/slideLayout" Target="../slideLayouts/slideLayout144.xml" /><Relationship Id="rId9" Type="http://schemas.openxmlformats.org/officeDocument/2006/relationships/slideLayout" Target="../slideLayouts/slideLayout145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0.xml" /><Relationship Id="rId10" Type="http://schemas.openxmlformats.org/officeDocument/2006/relationships/slideLayout" Target="../slideLayouts/slideLayout159.xml" /><Relationship Id="rId11" Type="http://schemas.openxmlformats.org/officeDocument/2006/relationships/slideLayout" Target="../slideLayouts/slideLayout160.xml" /><Relationship Id="rId12" Type="http://schemas.openxmlformats.org/officeDocument/2006/relationships/slideLayout" Target="../slideLayouts/slideLayout161.xml" /><Relationship Id="rId13" Type="http://schemas.openxmlformats.org/officeDocument/2006/relationships/slideLayout" Target="../slideLayouts/slideLayout162.xml" /><Relationship Id="rId14" Type="http://schemas.openxmlformats.org/officeDocument/2006/relationships/theme" Target="../theme/theme13.xml" /><Relationship Id="rId2" Type="http://schemas.openxmlformats.org/officeDocument/2006/relationships/slideLayout" Target="../slideLayouts/slideLayout151.xml" /><Relationship Id="rId3" Type="http://schemas.openxmlformats.org/officeDocument/2006/relationships/slideLayout" Target="../slideLayouts/slideLayout152.xml" /><Relationship Id="rId4" Type="http://schemas.openxmlformats.org/officeDocument/2006/relationships/slideLayout" Target="../slideLayouts/slideLayout153.xml" /><Relationship Id="rId5" Type="http://schemas.openxmlformats.org/officeDocument/2006/relationships/slideLayout" Target="../slideLayouts/slideLayout154.xml" /><Relationship Id="rId6" Type="http://schemas.openxmlformats.org/officeDocument/2006/relationships/slideLayout" Target="../slideLayouts/slideLayout155.xml" /><Relationship Id="rId7" Type="http://schemas.openxmlformats.org/officeDocument/2006/relationships/slideLayout" Target="../slideLayouts/slideLayout156.xml" /><Relationship Id="rId8" Type="http://schemas.openxmlformats.org/officeDocument/2006/relationships/slideLayout" Target="../slideLayouts/slideLayout157.xml" /><Relationship Id="rId9" Type="http://schemas.openxmlformats.org/officeDocument/2006/relationships/slideLayout" Target="../slideLayouts/slideLayout158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3.xml" /><Relationship Id="rId10" Type="http://schemas.openxmlformats.org/officeDocument/2006/relationships/slideLayout" Target="../slideLayouts/slideLayout172.xml" /><Relationship Id="rId11" Type="http://schemas.openxmlformats.org/officeDocument/2006/relationships/slideLayout" Target="../slideLayouts/slideLayout173.xml" /><Relationship Id="rId12" Type="http://schemas.openxmlformats.org/officeDocument/2006/relationships/slideLayout" Target="../slideLayouts/slideLayout174.xml" /><Relationship Id="rId13" Type="http://schemas.openxmlformats.org/officeDocument/2006/relationships/slideLayout" Target="../slideLayouts/slideLayout175.xml" /><Relationship Id="rId14" Type="http://schemas.openxmlformats.org/officeDocument/2006/relationships/theme" Target="../theme/theme14.xml" /><Relationship Id="rId2" Type="http://schemas.openxmlformats.org/officeDocument/2006/relationships/slideLayout" Target="../slideLayouts/slideLayout164.xml" /><Relationship Id="rId3" Type="http://schemas.openxmlformats.org/officeDocument/2006/relationships/slideLayout" Target="../slideLayouts/slideLayout165.xml" /><Relationship Id="rId4" Type="http://schemas.openxmlformats.org/officeDocument/2006/relationships/slideLayout" Target="../slideLayouts/slideLayout166.xml" /><Relationship Id="rId5" Type="http://schemas.openxmlformats.org/officeDocument/2006/relationships/slideLayout" Target="../slideLayouts/slideLayout167.xml" /><Relationship Id="rId6" Type="http://schemas.openxmlformats.org/officeDocument/2006/relationships/slideLayout" Target="../slideLayouts/slideLayout168.xml" /><Relationship Id="rId7" Type="http://schemas.openxmlformats.org/officeDocument/2006/relationships/slideLayout" Target="../slideLayouts/slideLayout169.xml" /><Relationship Id="rId8" Type="http://schemas.openxmlformats.org/officeDocument/2006/relationships/slideLayout" Target="../slideLayouts/slideLayout170.xml" /><Relationship Id="rId9" Type="http://schemas.openxmlformats.org/officeDocument/2006/relationships/slideLayout" Target="../slideLayouts/slideLayout171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6.xml" /><Relationship Id="rId10" Type="http://schemas.openxmlformats.org/officeDocument/2006/relationships/slideLayout" Target="../slideLayouts/slideLayout185.xml" /><Relationship Id="rId11" Type="http://schemas.openxmlformats.org/officeDocument/2006/relationships/slideLayout" Target="../slideLayouts/slideLayout186.xml" /><Relationship Id="rId12" Type="http://schemas.openxmlformats.org/officeDocument/2006/relationships/slideLayout" Target="../slideLayouts/slideLayout187.xml" /><Relationship Id="rId13" Type="http://schemas.openxmlformats.org/officeDocument/2006/relationships/slideLayout" Target="../slideLayouts/slideLayout188.xml" /><Relationship Id="rId14" Type="http://schemas.openxmlformats.org/officeDocument/2006/relationships/theme" Target="../theme/theme15.xml" /><Relationship Id="rId2" Type="http://schemas.openxmlformats.org/officeDocument/2006/relationships/slideLayout" Target="../slideLayouts/slideLayout177.xml" /><Relationship Id="rId3" Type="http://schemas.openxmlformats.org/officeDocument/2006/relationships/slideLayout" Target="../slideLayouts/slideLayout178.xml" /><Relationship Id="rId4" Type="http://schemas.openxmlformats.org/officeDocument/2006/relationships/slideLayout" Target="../slideLayouts/slideLayout179.xml" /><Relationship Id="rId5" Type="http://schemas.openxmlformats.org/officeDocument/2006/relationships/slideLayout" Target="../slideLayouts/slideLayout180.xml" /><Relationship Id="rId6" Type="http://schemas.openxmlformats.org/officeDocument/2006/relationships/slideLayout" Target="../slideLayouts/slideLayout181.xml" /><Relationship Id="rId7" Type="http://schemas.openxmlformats.org/officeDocument/2006/relationships/slideLayout" Target="../slideLayouts/slideLayout182.xml" /><Relationship Id="rId8" Type="http://schemas.openxmlformats.org/officeDocument/2006/relationships/slideLayout" Target="../slideLayouts/slideLayout183.xml" /><Relationship Id="rId9" Type="http://schemas.openxmlformats.org/officeDocument/2006/relationships/slideLayout" Target="../slideLayouts/slideLayout184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9.xml" /><Relationship Id="rId10" Type="http://schemas.openxmlformats.org/officeDocument/2006/relationships/slideLayout" Target="../slideLayouts/slideLayout198.xml" /><Relationship Id="rId11" Type="http://schemas.openxmlformats.org/officeDocument/2006/relationships/slideLayout" Target="../slideLayouts/slideLayout199.xml" /><Relationship Id="rId12" Type="http://schemas.openxmlformats.org/officeDocument/2006/relationships/slideLayout" Target="../slideLayouts/slideLayout200.xml" /><Relationship Id="rId13" Type="http://schemas.openxmlformats.org/officeDocument/2006/relationships/slideLayout" Target="../slideLayouts/slideLayout201.xml" /><Relationship Id="rId14" Type="http://schemas.openxmlformats.org/officeDocument/2006/relationships/theme" Target="../theme/theme16.xml" /><Relationship Id="rId2" Type="http://schemas.openxmlformats.org/officeDocument/2006/relationships/slideLayout" Target="../slideLayouts/slideLayout190.xml" /><Relationship Id="rId3" Type="http://schemas.openxmlformats.org/officeDocument/2006/relationships/slideLayout" Target="../slideLayouts/slideLayout191.xml" /><Relationship Id="rId4" Type="http://schemas.openxmlformats.org/officeDocument/2006/relationships/slideLayout" Target="../slideLayouts/slideLayout192.xml" /><Relationship Id="rId5" Type="http://schemas.openxmlformats.org/officeDocument/2006/relationships/slideLayout" Target="../slideLayouts/slideLayout193.xml" /><Relationship Id="rId6" Type="http://schemas.openxmlformats.org/officeDocument/2006/relationships/slideLayout" Target="../slideLayouts/slideLayout194.xml" /><Relationship Id="rId7" Type="http://schemas.openxmlformats.org/officeDocument/2006/relationships/slideLayout" Target="../slideLayouts/slideLayout195.xml" /><Relationship Id="rId8" Type="http://schemas.openxmlformats.org/officeDocument/2006/relationships/slideLayout" Target="../slideLayouts/slideLayout196.xml" /><Relationship Id="rId9" Type="http://schemas.openxmlformats.org/officeDocument/2006/relationships/slideLayout" Target="../slideLayouts/slideLayout197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image" Target="../media/image1.png" /><Relationship Id="rId13" Type="http://schemas.openxmlformats.org/officeDocument/2006/relationships/image" Target="../media/image2.jpeg" /><Relationship Id="rId14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slideLayout" Target="../slideLayouts/slideLayout45.xml" /><Relationship Id="rId13" Type="http://schemas.openxmlformats.org/officeDocument/2006/relationships/image" Target="../media/image3.png" /><Relationship Id="rId14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slideLayout" Target="../slideLayouts/slideLayout55.xml" /><Relationship Id="rId11" Type="http://schemas.openxmlformats.org/officeDocument/2006/relationships/slideLayout" Target="../slideLayouts/slideLayout56.xml" /><Relationship Id="rId12" Type="http://schemas.openxmlformats.org/officeDocument/2006/relationships/slideLayout" Target="../slideLayouts/slideLayout57.xml" /><Relationship Id="rId13" Type="http://schemas.openxmlformats.org/officeDocument/2006/relationships/slideLayout" Target="../slideLayouts/slideLayout58.xml" /><Relationship Id="rId14" Type="http://schemas.openxmlformats.org/officeDocument/2006/relationships/theme" Target="../theme/theme5.xml" /><Relationship Id="rId2" Type="http://schemas.openxmlformats.org/officeDocument/2006/relationships/slideLayout" Target="../slideLayouts/slideLayout47.xml" /><Relationship Id="rId3" Type="http://schemas.openxmlformats.org/officeDocument/2006/relationships/slideLayout" Target="../slideLayouts/slideLayout48.xml" /><Relationship Id="rId4" Type="http://schemas.openxmlformats.org/officeDocument/2006/relationships/slideLayout" Target="../slideLayouts/slideLayout49.xml" /><Relationship Id="rId5" Type="http://schemas.openxmlformats.org/officeDocument/2006/relationships/slideLayout" Target="../slideLayouts/slideLayout50.xml" /><Relationship Id="rId6" Type="http://schemas.openxmlformats.org/officeDocument/2006/relationships/slideLayout" Target="../slideLayouts/slideLayout51.xml" /><Relationship Id="rId7" Type="http://schemas.openxmlformats.org/officeDocument/2006/relationships/slideLayout" Target="../slideLayouts/slideLayout52.xml" /><Relationship Id="rId8" Type="http://schemas.openxmlformats.org/officeDocument/2006/relationships/slideLayout" Target="../slideLayouts/slideLayout53.xml" /><Relationship Id="rId9" Type="http://schemas.openxmlformats.org/officeDocument/2006/relationships/slideLayout" Target="../slideLayouts/slideLayout54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10" Type="http://schemas.openxmlformats.org/officeDocument/2006/relationships/slideLayout" Target="../slideLayouts/slideLayout68.xml" /><Relationship Id="rId11" Type="http://schemas.openxmlformats.org/officeDocument/2006/relationships/slideLayout" Target="../slideLayouts/slideLayout69.xml" /><Relationship Id="rId12" Type="http://schemas.openxmlformats.org/officeDocument/2006/relationships/slideLayout" Target="../slideLayouts/slideLayout70.xml" /><Relationship Id="rId13" Type="http://schemas.openxmlformats.org/officeDocument/2006/relationships/slideLayout" Target="../slideLayouts/slideLayout71.xml" /><Relationship Id="rId14" Type="http://schemas.openxmlformats.org/officeDocument/2006/relationships/theme" Target="../theme/theme6.xml" /><Relationship Id="rId2" Type="http://schemas.openxmlformats.org/officeDocument/2006/relationships/slideLayout" Target="../slideLayouts/slideLayout60.xml" /><Relationship Id="rId3" Type="http://schemas.openxmlformats.org/officeDocument/2006/relationships/slideLayout" Target="../slideLayouts/slideLayout61.xml" /><Relationship Id="rId4" Type="http://schemas.openxmlformats.org/officeDocument/2006/relationships/slideLayout" Target="../slideLayouts/slideLayout62.xml" /><Relationship Id="rId5" Type="http://schemas.openxmlformats.org/officeDocument/2006/relationships/slideLayout" Target="../slideLayouts/slideLayout63.xml" /><Relationship Id="rId6" Type="http://schemas.openxmlformats.org/officeDocument/2006/relationships/slideLayout" Target="../slideLayouts/slideLayout64.xml" /><Relationship Id="rId7" Type="http://schemas.openxmlformats.org/officeDocument/2006/relationships/slideLayout" Target="../slideLayouts/slideLayout65.xml" /><Relationship Id="rId8" Type="http://schemas.openxmlformats.org/officeDocument/2006/relationships/slideLayout" Target="../slideLayouts/slideLayout66.xml" /><Relationship Id="rId9" Type="http://schemas.openxmlformats.org/officeDocument/2006/relationships/slideLayout" Target="../slideLayouts/slideLayout67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 /><Relationship Id="rId10" Type="http://schemas.openxmlformats.org/officeDocument/2006/relationships/slideLayout" Target="../slideLayouts/slideLayout81.xml" /><Relationship Id="rId11" Type="http://schemas.openxmlformats.org/officeDocument/2006/relationships/slideLayout" Target="../slideLayouts/slideLayout82.xml" /><Relationship Id="rId12" Type="http://schemas.openxmlformats.org/officeDocument/2006/relationships/slideLayout" Target="../slideLayouts/slideLayout83.xml" /><Relationship Id="rId13" Type="http://schemas.openxmlformats.org/officeDocument/2006/relationships/slideLayout" Target="../slideLayouts/slideLayout84.xml" /><Relationship Id="rId14" Type="http://schemas.openxmlformats.org/officeDocument/2006/relationships/theme" Target="../theme/theme7.xml" /><Relationship Id="rId2" Type="http://schemas.openxmlformats.org/officeDocument/2006/relationships/slideLayout" Target="../slideLayouts/slideLayout73.xml" /><Relationship Id="rId3" Type="http://schemas.openxmlformats.org/officeDocument/2006/relationships/slideLayout" Target="../slideLayouts/slideLayout74.xml" /><Relationship Id="rId4" Type="http://schemas.openxmlformats.org/officeDocument/2006/relationships/slideLayout" Target="../slideLayouts/slideLayout75.xml" /><Relationship Id="rId5" Type="http://schemas.openxmlformats.org/officeDocument/2006/relationships/slideLayout" Target="../slideLayouts/slideLayout76.xml" /><Relationship Id="rId6" Type="http://schemas.openxmlformats.org/officeDocument/2006/relationships/slideLayout" Target="../slideLayouts/slideLayout77.xml" /><Relationship Id="rId7" Type="http://schemas.openxmlformats.org/officeDocument/2006/relationships/slideLayout" Target="../slideLayouts/slideLayout78.xml" /><Relationship Id="rId8" Type="http://schemas.openxmlformats.org/officeDocument/2006/relationships/slideLayout" Target="../slideLayouts/slideLayout79.xml" /><Relationship Id="rId9" Type="http://schemas.openxmlformats.org/officeDocument/2006/relationships/slideLayout" Target="../slideLayouts/slideLayout80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5.xml" /><Relationship Id="rId10" Type="http://schemas.openxmlformats.org/officeDocument/2006/relationships/slideLayout" Target="../slideLayouts/slideLayout94.xml" /><Relationship Id="rId11" Type="http://schemas.openxmlformats.org/officeDocument/2006/relationships/slideLayout" Target="../slideLayouts/slideLayout95.xml" /><Relationship Id="rId12" Type="http://schemas.openxmlformats.org/officeDocument/2006/relationships/slideLayout" Target="../slideLayouts/slideLayout96.xml" /><Relationship Id="rId13" Type="http://schemas.openxmlformats.org/officeDocument/2006/relationships/slideLayout" Target="../slideLayouts/slideLayout97.xml" /><Relationship Id="rId14" Type="http://schemas.openxmlformats.org/officeDocument/2006/relationships/theme" Target="../theme/theme8.xml" /><Relationship Id="rId2" Type="http://schemas.openxmlformats.org/officeDocument/2006/relationships/slideLayout" Target="../slideLayouts/slideLayout86.xml" /><Relationship Id="rId3" Type="http://schemas.openxmlformats.org/officeDocument/2006/relationships/slideLayout" Target="../slideLayouts/slideLayout87.xml" /><Relationship Id="rId4" Type="http://schemas.openxmlformats.org/officeDocument/2006/relationships/slideLayout" Target="../slideLayouts/slideLayout88.xml" /><Relationship Id="rId5" Type="http://schemas.openxmlformats.org/officeDocument/2006/relationships/slideLayout" Target="../slideLayouts/slideLayout89.xml" /><Relationship Id="rId6" Type="http://schemas.openxmlformats.org/officeDocument/2006/relationships/slideLayout" Target="../slideLayouts/slideLayout90.xml" /><Relationship Id="rId7" Type="http://schemas.openxmlformats.org/officeDocument/2006/relationships/slideLayout" Target="../slideLayouts/slideLayout91.xml" /><Relationship Id="rId8" Type="http://schemas.openxmlformats.org/officeDocument/2006/relationships/slideLayout" Target="../slideLayouts/slideLayout92.xml" /><Relationship Id="rId9" Type="http://schemas.openxmlformats.org/officeDocument/2006/relationships/slideLayout" Target="../slideLayouts/slideLayout93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10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08.xml" /><Relationship Id="rId12" Type="http://schemas.openxmlformats.org/officeDocument/2006/relationships/slideLayout" Target="../slideLayouts/slideLayout109.xml" /><Relationship Id="rId13" Type="http://schemas.openxmlformats.org/officeDocument/2006/relationships/slideLayout" Target="../slideLayouts/slideLayout110.xml" /><Relationship Id="rId14" Type="http://schemas.openxmlformats.org/officeDocument/2006/relationships/theme" Target="../theme/theme9.xml" /><Relationship Id="rId2" Type="http://schemas.openxmlformats.org/officeDocument/2006/relationships/slideLayout" Target="../slideLayouts/slideLayout99.xml" /><Relationship Id="rId3" Type="http://schemas.openxmlformats.org/officeDocument/2006/relationships/slideLayout" Target="../slideLayouts/slideLayout100.xml" /><Relationship Id="rId4" Type="http://schemas.openxmlformats.org/officeDocument/2006/relationships/slideLayout" Target="../slideLayouts/slideLayout101.xml" /><Relationship Id="rId5" Type="http://schemas.openxmlformats.org/officeDocument/2006/relationships/slideLayout" Target="../slideLayouts/slideLayout102.xml" /><Relationship Id="rId6" Type="http://schemas.openxmlformats.org/officeDocument/2006/relationships/slideLayout" Target="../slideLayouts/slideLayout103.xml" /><Relationship Id="rId7" Type="http://schemas.openxmlformats.org/officeDocument/2006/relationships/slideLayout" Target="../slideLayouts/slideLayout104.xml" /><Relationship Id="rId8" Type="http://schemas.openxmlformats.org/officeDocument/2006/relationships/slideLayout" Target="../slideLayouts/slideLayout105.xml" /><Relationship Id="rId9" Type="http://schemas.openxmlformats.org/officeDocument/2006/relationships/slideLayout" Target="../slideLayouts/slideLayout10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8FD0B7A-F5DD-4F40-B4CB-3B2C354B893A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</p:sldLayoutIdLst>
  <p:transition/>
  <p:timing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</p:sldLayoutIdLst>
  <p:transition/>
  <p:timing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</p:sldLayoutIdLst>
  <p:transition/>
  <p:timing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</p:sldLayoutIdLst>
  <p:transition/>
  <p:timing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</p:sldLayoutIdLst>
  <p:transition/>
  <p:timing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</p:sldLayoutIdLst>
  <p:transition/>
  <p:timing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</p:sldLayoutIdLst>
  <p:transition/>
  <p:timing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x-none" altLang="x-none">
                <a:sym typeface="Calibri Light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x-none" altLang="x-none">
                <a:sym typeface="Calibri"/>
              </a:rPr>
              <a:t>Click to edit Master text styles</a:t>
            </a:r>
          </a:p>
          <a:p>
            <a:pPr lvl="1"/>
            <a:r>
              <a:rPr lang="x-none" altLang="x-none">
                <a:sym typeface="Calibri"/>
              </a:rPr>
              <a:t>Second level</a:t>
            </a:r>
          </a:p>
          <a:p>
            <a:pPr lvl="2"/>
            <a:r>
              <a:rPr lang="x-none" altLang="x-none">
                <a:sym typeface="Calibri"/>
              </a:rPr>
              <a:t>Third level</a:t>
            </a:r>
          </a:p>
          <a:p>
            <a:pPr lvl="3"/>
            <a:r>
              <a:rPr lang="x-none" altLang="x-none">
                <a:sym typeface="Calibri"/>
              </a:rPr>
              <a:t>Fourth level</a:t>
            </a:r>
          </a:p>
          <a:p>
            <a:pPr lvl="4"/>
            <a:r>
              <a:rPr lang="x-none" altLang="x-none">
                <a:sym typeface="Calibri"/>
              </a:rPr>
              <a:t>Fifth level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11088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r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fld id="{261E1A13-43B5-F547-9D6C-3126075D3B67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defPPr/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  <a:sym typeface="Calibri Light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9pPr>
    </p:titleStyle>
    <p:bodyStyle>
      <a:defPPr/>
      <a:lvl1pPr marL="228600" indent="-228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1pPr>
      <a:lvl2pPr marL="723900" indent="-2667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2pPr>
      <a:lvl3pPr marL="1233488" indent="-3190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3pPr>
      <a:lvl4pPr marL="17272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4pPr>
      <a:lvl5pPr marL="21844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 bwMode="auto">
      <p:bgPr>
        <a:blipFill dpi="0"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3" name="Rectangle 1" descr="Rectangle 3"/>
          <p:cNvSpPr/>
          <p:nvPr/>
        </p:nvSpPr>
        <p:spPr bwMode="auto"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074" name="Rectangle 2" descr="Rectangle 4"/>
          <p:cNvSpPr/>
          <p:nvPr/>
        </p:nvSpPr>
        <p:spPr bwMode="auto"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3075" name="Rectangle 3" descr="Rectangle 5"/>
          <p:cNvSpPr/>
          <p:nvPr/>
        </p:nvSpPr>
        <p:spPr bwMode="auto"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3076" name="Rectangle 4" descr="Rectangle 7"/>
          <p:cNvSpPr/>
          <p:nvPr/>
        </p:nvSpPr>
        <p:spPr bwMode="auto"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pic>
        <p:nvPicPr>
          <p:cNvPr id="3077" name="Picture 5" descr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0"/>
            <a:ext cx="27432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8" name="Text Box 6" descr="TextBox 9"/>
          <p:cNvSpPr txBox="1"/>
          <p:nvPr/>
        </p:nvSpPr>
        <p:spPr bwMode="auto">
          <a:xfrm>
            <a:off x="-101600" y="5257800"/>
            <a:ext cx="2946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2900" b="1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BITS</a:t>
            </a:r>
            <a:r>
              <a:rPr lang="x-none" altLang="x-none" sz="290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Pilani</a:t>
            </a:r>
            <a:endParaRPr lang="x-none" altLang="x-none" sz="2900" b="1">
              <a:solidFill>
                <a:srgbClr val="FFFFFF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079" name="Text Box 7" descr="TextBox 10"/>
          <p:cNvSpPr txBox="1"/>
          <p:nvPr/>
        </p:nvSpPr>
        <p:spPr bwMode="auto">
          <a:xfrm>
            <a:off x="203200" y="5667375"/>
            <a:ext cx="25400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altLang="x-none" sz="120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Hyderabad Campus</a:t>
            </a:r>
          </a:p>
        </p:txBody>
      </p:sp>
      <p:sp>
        <p:nvSpPr>
          <p:cNvPr id="3080" name="Rectangle 8"/>
          <p:cNvSpPr>
            <a:spLocks noGrp="1"/>
          </p:cNvSpPr>
          <p:nvPr>
            <p:ph type="body" sz="quarter" idx="1"/>
          </p:nvPr>
        </p:nvSpPr>
        <p:spPr bwMode="auto"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x-none" altLang="x-none">
                <a:sym typeface="Calibri"/>
              </a:rPr>
              <a:t>Click to edit Master text styles</a:t>
            </a:r>
          </a:p>
          <a:p>
            <a:pPr lvl="1"/>
            <a:r>
              <a:rPr lang="x-none" altLang="x-none">
                <a:sym typeface="Calibri"/>
              </a:rPr>
              <a:t>Second level</a:t>
            </a:r>
          </a:p>
          <a:p>
            <a:pPr lvl="2"/>
            <a:r>
              <a:rPr lang="x-none" altLang="x-none">
                <a:sym typeface="Calibri"/>
              </a:rPr>
              <a:t>Third level</a:t>
            </a:r>
          </a:p>
          <a:p>
            <a:pPr lvl="3"/>
            <a:r>
              <a:rPr lang="x-none" altLang="x-none">
                <a:sym typeface="Calibri"/>
              </a:rPr>
              <a:t>Fourth level</a:t>
            </a:r>
          </a:p>
          <a:p>
            <a:pPr lvl="4"/>
            <a:r>
              <a:rPr lang="x-none" altLang="x-none">
                <a:sym typeface="Calibri"/>
              </a:rPr>
              <a:t>Fifth level</a:t>
            </a:r>
          </a:p>
        </p:txBody>
      </p:sp>
      <p:sp>
        <p:nvSpPr>
          <p:cNvPr id="3081" name="Rectangle 9"/>
          <p:cNvSpPr>
            <a:spLocks noGrp="1"/>
          </p:cNvSpPr>
          <p:nvPr>
            <p:ph type="title"/>
          </p:nvPr>
        </p:nvSpPr>
        <p:spPr bwMode="auto"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x-none" altLang="x-none">
                <a:sym typeface="Calibri Light"/>
              </a:rPr>
              <a:t>Click to edit Master title style</a:t>
            </a:r>
          </a:p>
        </p:txBody>
      </p:sp>
      <p:sp>
        <p:nvSpPr>
          <p:cNvPr id="3082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r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fld id="{B02AC949-57A9-8E4C-9458-9F2E542CDE22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/>
  <p:txStyles>
    <p:titleStyle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  <a:sym typeface="Calibri Light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9pPr>
    </p:titleStyle>
    <p:bodyStyle>
      <a:defPPr/>
      <a:lvl1pPr marL="228600" indent="-228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1pPr>
      <a:lvl2pPr marL="723900" indent="-2667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2pPr>
      <a:lvl3pPr marL="1233488" indent="-3190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3pPr>
      <a:lvl4pPr marL="17272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4pPr>
      <a:lvl5pPr marL="21844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049" name="Group 1"/>
          <p:cNvGrpSpPr/>
          <p:nvPr/>
        </p:nvGrpSpPr>
        <p:grpSpPr>
          <a:xfrm>
            <a:off x="0" y="1295400"/>
            <a:ext cx="9345613" cy="46038"/>
            <a:chExt cx="9347200" cy="46038"/>
          </a:xfrm>
        </p:grpSpPr>
        <p:sp>
          <p:nvSpPr>
            <p:cNvPr id="2050" name="Rectangle 2" descr="Rectangle 3"/>
            <p:cNvSpPr/>
            <p:nvPr/>
          </p:nvSpPr>
          <p:spPr bwMode="auto">
            <a:xfrm>
              <a:off x="3149600" y="0"/>
              <a:ext cx="3105150" cy="4603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  <p:sp>
          <p:nvSpPr>
            <p:cNvPr id="2051" name="Rectangle 3" descr="Rectangle 5"/>
            <p:cNvSpPr/>
            <p:nvPr/>
          </p:nvSpPr>
          <p:spPr bwMode="auto"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  <p:sp>
          <p:nvSpPr>
            <p:cNvPr id="2052" name="Rectangle 4" descr="Rectangle 6"/>
            <p:cNvSpPr/>
            <p:nvPr/>
          </p:nvSpPr>
          <p:spPr bwMode="auto"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Group 5"/>
          <p:cNvGrpSpPr/>
          <p:nvPr/>
        </p:nvGrpSpPr>
        <p:grpSpPr>
          <a:xfrm>
            <a:off x="2844800" y="6553200"/>
            <a:ext cx="9345613" cy="46038"/>
            <a:chExt cx="9347200" cy="46038"/>
          </a:xfrm>
        </p:grpSpPr>
        <p:sp>
          <p:nvSpPr>
            <p:cNvPr id="2054" name="Rectangle 6" descr="Rectangle 8"/>
            <p:cNvSpPr/>
            <p:nvPr/>
          </p:nvSpPr>
          <p:spPr bwMode="auto">
            <a:xfrm>
              <a:off x="3149600" y="0"/>
              <a:ext cx="3105150" cy="4603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  <p:sp>
          <p:nvSpPr>
            <p:cNvPr id="2055" name="Rectangle 7" descr="Rectangle 9"/>
            <p:cNvSpPr/>
            <p:nvPr/>
          </p:nvSpPr>
          <p:spPr bwMode="auto"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  <p:sp>
          <p:nvSpPr>
            <p:cNvPr id="2056" name="Rectangle 8" descr="Rectangle 10"/>
            <p:cNvSpPr/>
            <p:nvPr/>
          </p:nvSpPr>
          <p:spPr bwMode="auto"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>
              <a:defPPr>
                <a:defRPr lang="x-none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indent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indent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indent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indent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</p:grpSp>
      <p:pic>
        <p:nvPicPr>
          <p:cNvPr id="2057" name="Picture 9" descr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0" y="0"/>
            <a:ext cx="292417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8" name="Text Box 10" descr="TextBox 12"/>
          <p:cNvSpPr txBox="1"/>
          <p:nvPr/>
        </p:nvSpPr>
        <p:spPr bwMode="auto">
          <a:xfrm>
            <a:off x="4368800" y="6596063"/>
            <a:ext cx="78232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x-none" altLang="x-none" sz="1100" b="1">
                <a:solidFill>
                  <a:srgbClr val="10114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BITS </a:t>
            </a:r>
            <a:r>
              <a:rPr lang="x-none" altLang="x-none" sz="1100">
                <a:solidFill>
                  <a:srgbClr val="10114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Pilani, Hyderabad Campus</a:t>
            </a:r>
            <a:endParaRPr lang="x-none" altLang="x-none" sz="1100" b="1">
              <a:solidFill>
                <a:srgbClr val="101141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59" name="Rectangle 11"/>
          <p:cNvSpPr>
            <a:spLocks noGrp="1"/>
          </p:cNvSpPr>
          <p:nvPr>
            <p:ph type="body" sz="quarter" idx="1"/>
          </p:nvPr>
        </p:nvSpPr>
        <p:spPr bwMode="auto"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x-none" altLang="x-none">
                <a:sym typeface="Calibri"/>
              </a:rPr>
              <a:t>Click to edit Master text styles</a:t>
            </a:r>
          </a:p>
          <a:p>
            <a:pPr lvl="1"/>
            <a:r>
              <a:rPr lang="x-none" altLang="x-none">
                <a:sym typeface="Calibri"/>
              </a:rPr>
              <a:t>Second level</a:t>
            </a:r>
          </a:p>
          <a:p>
            <a:pPr lvl="2"/>
            <a:r>
              <a:rPr lang="x-none" altLang="x-none">
                <a:sym typeface="Calibri"/>
              </a:rPr>
              <a:t>Third level</a:t>
            </a:r>
          </a:p>
          <a:p>
            <a:pPr lvl="3"/>
            <a:r>
              <a:rPr lang="x-none" altLang="x-none">
                <a:sym typeface="Calibri"/>
              </a:rPr>
              <a:t>Fourth level</a:t>
            </a:r>
          </a:p>
          <a:p>
            <a:pPr lvl="4"/>
            <a:r>
              <a:rPr lang="x-none" altLang="x-none">
                <a:sym typeface="Calibri"/>
              </a:rPr>
              <a:t>Fifth level</a:t>
            </a:r>
          </a:p>
        </p:txBody>
      </p:sp>
      <p:sp>
        <p:nvSpPr>
          <p:cNvPr id="2060" name="Rectangle 12"/>
          <p:cNvSpPr>
            <a:spLocks noGrp="1"/>
          </p:cNvSpPr>
          <p:nvPr>
            <p:ph type="sldNum" sz="quarter" idx="2"/>
          </p:nvPr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r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fld id="{1B139860-CD99-B44C-ADD5-CB16B3DDB84D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timing/>
  <p:txStyles>
    <p:titleStyle>
      <a:defPPr/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  <a:sym typeface="Calibri Light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1pPr>
      <a:lvl2pPr marL="723900" indent="-2667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2pPr>
      <a:lvl3pPr marL="1233488" indent="-3190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3pPr>
      <a:lvl4pPr marL="17272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4pPr>
      <a:lvl5pPr marL="21844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Tx/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Text" title="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noAutofit/>
          </a:bodyPr>
          <a:lstStyle>
            <a:defPPr/>
            <a:lvl1pPr marL="0" indent="0" algn="l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rgbClr val="000000"/>
                </a:solidFill>
                <a:latin typeface="Calibri Light" pitchFamily="34" charset="0"/>
                <a:ea typeface="Calibri Light" pitchFamily="34" charset="0"/>
                <a:cs typeface="Calibri Light"/>
                <a:sym typeface="Calibri Light" pitchFamily="34" charset="0"/>
              </a:defRPr>
            </a:lvl1pPr>
          </a:lstStyle>
          <a:p>
            <a:pPr lvl="0"/>
            <a:r>
              <a:t>Title Text</a:t>
            </a:r>
          </a:p>
        </p:txBody>
      </p:sp>
      <p:sp>
        <p:nvSpPr>
          <p:cNvPr id="1027" name="Body Level One…" title="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>
            <a:noAutofit/>
          </a:bodyPr>
          <a:lstStyle>
            <a:defPPr/>
            <a:lvl1pPr marL="228600" indent="-228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723900" indent="-2667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2pPr>
            <a:lvl3pPr marL="1233488" indent="-319088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3pPr>
            <a:lvl4pPr marL="1727200" indent="-355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4pPr>
            <a:lvl5pPr marL="2184400" indent="-355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lang="en-US" altLang="en-US"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lang="en-US" altLang="en-US"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lang="en-US" altLang="en-US"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lang="en-US" altLang="en-US"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090275" y="6403975"/>
            <a:ext cx="263525" cy="269875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2" r:id="rId13"/>
  </p:sldLayoutIdLst>
  <p:transition spd="med"/>
  <p:timing/>
  <p:txStyles>
    <p:titleStyle>
      <a:defPPr/>
      <a:lvl1pPr marL="0" indent="0" algn="l" defTabSz="9144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rgbClr val="000000"/>
          </a:solidFill>
          <a:effectLst/>
          <a:latin typeface="Calibri Light" pitchFamily="34" charset="0"/>
          <a:ea typeface="Calibri Light" pitchFamily="34" charset="0"/>
          <a:cs typeface="Calibri Light"/>
          <a:sym typeface="Calibri Light" pitchFamily="34" charset="0"/>
        </a:defRPr>
      </a:lvl1pPr>
    </p:titleStyle>
    <p:bodyStyle>
      <a:defPPr/>
      <a:lvl1pPr marL="228600" indent="-2286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1pPr>
      <a:lvl2pPr marL="723900" indent="-2667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2pPr>
      <a:lvl3pPr marL="1233488" indent="-319088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3pPr>
      <a:lvl4pPr marL="1727200" indent="-3556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4pPr>
      <a:lvl5pPr marL="2184400" indent="-3556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defPPr/>
      <a:lvl1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Text" title="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noAutofit/>
          </a:bodyPr>
          <a:lstStyle>
            <a:defPPr/>
            <a:lvl1pPr marL="0" indent="0" algn="l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rgbClr val="000000"/>
                </a:solidFill>
                <a:latin typeface="Calibri Light" pitchFamily="34" charset="0"/>
                <a:ea typeface="Calibri Light" pitchFamily="34" charset="0"/>
                <a:cs typeface="Calibri Light"/>
                <a:sym typeface="Calibri Light" pitchFamily="34" charset="0"/>
              </a:defRPr>
            </a:lvl1pPr>
          </a:lstStyle>
          <a:p>
            <a:pPr lvl="0"/>
            <a:r>
              <a:t>Title Text</a:t>
            </a:r>
          </a:p>
        </p:txBody>
      </p:sp>
      <p:sp>
        <p:nvSpPr>
          <p:cNvPr id="1027" name="Body Level One…" title="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>
            <a:noAutofit/>
          </a:bodyPr>
          <a:lstStyle>
            <a:defPPr/>
            <a:lvl1pPr marL="228600" indent="-228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723900" indent="-2667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2pPr>
            <a:lvl3pPr marL="1233488" indent="-319088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3pPr>
            <a:lvl4pPr marL="1727200" indent="-355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4pPr>
            <a:lvl5pPr marL="2184400" indent="-355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Calibri" pitchFamily="34" charset="0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lang="en-US" altLang="en-US"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lang="en-US" altLang="en-US"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lang="en-US" altLang="en-US"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lang="en-US" altLang="en-US"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090275" y="6403975"/>
            <a:ext cx="263525" cy="269875"/>
          </a:xfrm>
          <a:prstGeom prst="rect">
            <a:avLst/>
          </a:prstGeom>
          <a:noFill/>
          <a:ln>
            <a:noFill/>
          </a:ln>
        </p:spPr>
        <p:txBody>
          <a:bodyPr wrap="none" lIns="45718" tIns="45718" rIns="45718" bIns="4571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r" defTabSz="914400" rtl="0" eaLnBrk="1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rgbClr val="888888"/>
                </a:solidFill>
                <a:effectLst/>
                <a:latin typeface="Calibri" pitchFamily="34" charset="0"/>
                <a:ea typeface="Helvetica" pitchFamily="34" charset="0"/>
                <a:sym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D8E2440F-6899-4AF3-90BE-95287C2A2DF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‹#›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</p:sldLayoutIdLst>
  <p:transition spd="med"/>
  <p:timing/>
  <p:txStyles>
    <p:titleStyle>
      <a:defPPr/>
      <a:lvl1pPr marL="0" indent="0" algn="l" defTabSz="9144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rgbClr val="000000"/>
          </a:solidFill>
          <a:effectLst/>
          <a:latin typeface="Calibri Light" pitchFamily="34" charset="0"/>
          <a:ea typeface="Calibri Light" pitchFamily="34" charset="0"/>
          <a:cs typeface="Calibri Light"/>
          <a:sym typeface="Calibri Light" pitchFamily="34" charset="0"/>
        </a:defRPr>
      </a:lvl1pPr>
    </p:titleStyle>
    <p:bodyStyle>
      <a:defPPr/>
      <a:lvl1pPr marL="228600" indent="-2286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1pPr>
      <a:lvl2pPr marL="723900" indent="-2667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2pPr>
      <a:lvl3pPr marL="1233488" indent="-319088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3pPr>
      <a:lvl4pPr marL="1727200" indent="-3556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4pPr>
      <a:lvl5pPr marL="2184400" indent="-3556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800" b="0" i="0" u="none" baseline="0">
          <a:solidFill>
            <a:srgbClr val="000000"/>
          </a:solidFill>
          <a:effectLst/>
          <a:latin typeface="+mj-lt"/>
          <a:ea typeface="+mj-ea"/>
          <a:cs typeface="+mj-cs"/>
          <a:sym typeface="Calibri" pitchFamily="34" charset="0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defPPr/>
      <a:lvl1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200" b="0" i="0" u="none" strike="noStrike" cap="none" spc="0" baseline="0">
          <a:ln>
            <a:noFill/>
          </a:ln>
          <a:solidFill>
            <a:schemeClr val="tx1"/>
          </a:solidFill>
          <a:effectLst/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defPPr/>
          </a:lstStyle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defPPr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</p:sldLayoutIdLst>
  <p:transition spd="med"/>
  <p:timing/>
  <p:txStyles>
    <p:titleStyle>
      <a:lvl1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defPPr/>
      <a:lvl1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defPPr/>
          </a:lstStyle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defPPr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fld id="{86CB4B4D-7CA3-9044-876B-883B54F8677D}" type="slidenum"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</p:sldLayoutIdLst>
  <p:transition spd="med"/>
  <p:timing/>
  <p:txStyles>
    <p:titleStyle>
      <a:lvl1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defPPr/>
      <a:lvl1pPr marL="0" marR="0" indent="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</p:sldLayoutIdLst>
  <p:transition/>
  <p:timing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7.png" /></Relationships>
</file>

<file path=ppt/slides/_rels/slide1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Relationship Id="rId2" Type="http://schemas.openxmlformats.org/officeDocument/2006/relationships/image" Target="../media/image44.png" /></Relationships>
</file>

<file path=ppt/slides/_rels/slide1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Relationship Id="rId2" Type="http://schemas.openxmlformats.org/officeDocument/2006/relationships/image" Target="../media/image4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7.png" /></Relationships>
</file>

<file path=ppt/slides/_rels/slide1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1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0.xml" /></Relationships>
</file>

<file path=ppt/slides/_rels/slide1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notesSlide" Target="../notesSlides/notesSlide3.xml" /></Relationships>
</file>

<file path=ppt/slides/_rels/slide1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Relationship Id="rId2" Type="http://schemas.openxmlformats.org/officeDocument/2006/relationships/image" Target="../media/image45.png" /></Relationships>
</file>

<file path=ppt/slides/_rels/slide1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Relationship Id="rId2" Type="http://schemas.openxmlformats.org/officeDocument/2006/relationships/image" Target="../media/image46.png" /><Relationship Id="rId3" Type="http://schemas.openxmlformats.org/officeDocument/2006/relationships/image" Target="../media/image47.png" /><Relationship Id="rId4" Type="http://schemas.openxmlformats.org/officeDocument/2006/relationships/image" Target="../media/image48.png" /></Relationships>
</file>

<file path=ppt/slides/_rels/slide1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Relationship Id="rId2" Type="http://schemas.openxmlformats.org/officeDocument/2006/relationships/image" Target="../media/image49.png" /><Relationship Id="rId3" Type="http://schemas.openxmlformats.org/officeDocument/2006/relationships/image" Target="../media/image47.png" /><Relationship Id="rId4" Type="http://schemas.openxmlformats.org/officeDocument/2006/relationships/image" Target="../media/image48.png" /></Relationships>
</file>

<file path=ppt/slides/_rels/slide1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Relationship Id="rId2" Type="http://schemas.openxmlformats.org/officeDocument/2006/relationships/image" Target="../media/image50.png" /><Relationship Id="rId3" Type="http://schemas.openxmlformats.org/officeDocument/2006/relationships/image" Target="../media/image51.png" /><Relationship Id="rId4" Type="http://schemas.openxmlformats.org/officeDocument/2006/relationships/image" Target="../media/image47.png" /><Relationship Id="rId5" Type="http://schemas.openxmlformats.org/officeDocument/2006/relationships/image" Target="../media/image48.png" /></Relationships>
</file>

<file path=ppt/slides/_rels/slide1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2.png" /></Relationships>
</file>

<file path=ppt/slides/_rels/slide1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3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4.png" /></Relationships>
</file>

<file path=ppt/slides/_rels/slide1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55.png" /></Relationships>
</file>

<file path=ppt/slides/_rels/slide1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8.jpeg" /></Relationships>
</file>

<file path=ppt/slides/_rels/slide1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Relationship Id="rId2" Type="http://schemas.openxmlformats.org/officeDocument/2006/relationships/notesSlide" Target="../notesSlides/notesSlide12.xml" /></Relationships>
</file>

<file path=ppt/slides/_rels/slide1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6.png" /><Relationship Id="rId3" Type="http://schemas.openxmlformats.org/officeDocument/2006/relationships/image" Target="../media/image9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0.e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10.e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10.emf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1.wmf" /><Relationship Id="rId4" Type="http://schemas.openxmlformats.org/officeDocument/2006/relationships/vmlDrawing" Target="../drawings/vmlDrawing1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12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12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13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0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Relationship Id="rId2" Type="http://schemas.openxmlformats.org/officeDocument/2006/relationships/image" Target="../media/image14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Relationship Id="rId2" Type="http://schemas.openxmlformats.org/officeDocument/2006/relationships/image" Target="../media/image1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5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Relationship Id="rId2" Type="http://schemas.openxmlformats.org/officeDocument/2006/relationships/image" Target="../media/image15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Relationship Id="rId2" Type="http://schemas.openxmlformats.org/officeDocument/2006/relationships/image" Target="../media/image16.pn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6.x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Relationship Id="rId2" Type="http://schemas.openxmlformats.org/officeDocument/2006/relationships/image" Target="../media/image1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Relationship Id="rId2" Type="http://schemas.openxmlformats.org/officeDocument/2006/relationships/image" Target="../media/image19.png" /><Relationship Id="rId3" Type="http://schemas.openxmlformats.org/officeDocument/2006/relationships/image" Target="../media/image17.png" /><Relationship Id="rId4" Type="http://schemas.openxmlformats.org/officeDocument/2006/relationships/image" Target="../media/image20.png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Relationship Id="rId2" Type="http://schemas.openxmlformats.org/officeDocument/2006/relationships/image" Target="../media/image23.png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2.xml" /><Relationship Id="rId2" Type="http://schemas.openxmlformats.org/officeDocument/2006/relationships/notesSlide" Target="../notesSlides/notesSlide5.x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2" Type="http://schemas.openxmlformats.org/officeDocument/2006/relationships/notesSlide" Target="../notesSlides/notesSlide6.xm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8.xml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6.png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4.png" /><Relationship Id="rId4" Type="http://schemas.openxmlformats.org/officeDocument/2006/relationships/image" Target="../media/image25.png" /><Relationship Id="rId5" Type="http://schemas.openxmlformats.org/officeDocument/2006/relationships/image" Target="../media/image26.png" /><Relationship Id="rId6" Type="http://schemas.openxmlformats.org/officeDocument/2006/relationships/image" Target="../media/image27.png" /><Relationship Id="rId7" Type="http://schemas.openxmlformats.org/officeDocument/2006/relationships/image" Target="../media/image28.png" /><Relationship Id="rId8" Type="http://schemas.openxmlformats.org/officeDocument/2006/relationships/image" Target="../media/image29.png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image" Target="../media/image33.png" /><Relationship Id="rId6" Type="http://schemas.openxmlformats.org/officeDocument/2006/relationships/image" Target="../media/image34.png" /><Relationship Id="rId7" Type="http://schemas.openxmlformats.org/officeDocument/2006/relationships/image" Target="../media/image28.png" /><Relationship Id="rId8" Type="http://schemas.openxmlformats.org/officeDocument/2006/relationships/image" Target="../media/image2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Relationship Id="rId10" Type="http://schemas.openxmlformats.org/officeDocument/2006/relationships/image" Target="../media/image38.png" /><Relationship Id="rId11" Type="http://schemas.openxmlformats.org/officeDocument/2006/relationships/image" Target="../media/image39.png" /><Relationship Id="rId12" Type="http://schemas.openxmlformats.org/officeDocument/2006/relationships/image" Target="../media/image40.png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image" Target="../media/image33.png" /><Relationship Id="rId6" Type="http://schemas.openxmlformats.org/officeDocument/2006/relationships/image" Target="../media/image35.png" /><Relationship Id="rId7" Type="http://schemas.openxmlformats.org/officeDocument/2006/relationships/image" Target="../media/image28.png" /><Relationship Id="rId8" Type="http://schemas.openxmlformats.org/officeDocument/2006/relationships/image" Target="../media/image36.png" /><Relationship Id="rId9" Type="http://schemas.openxmlformats.org/officeDocument/2006/relationships/image" Target="../media/image37.png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Relationship Id="rId10" Type="http://schemas.openxmlformats.org/officeDocument/2006/relationships/image" Target="../media/image38.png" /><Relationship Id="rId11" Type="http://schemas.openxmlformats.org/officeDocument/2006/relationships/image" Target="../media/image39.png" /><Relationship Id="rId12" Type="http://schemas.openxmlformats.org/officeDocument/2006/relationships/image" Target="../media/image40.png" /><Relationship Id="rId13" Type="http://schemas.openxmlformats.org/officeDocument/2006/relationships/image" Target="../media/image41.png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image" Target="../media/image33.png" /><Relationship Id="rId6" Type="http://schemas.openxmlformats.org/officeDocument/2006/relationships/image" Target="../media/image35.png" /><Relationship Id="rId7" Type="http://schemas.openxmlformats.org/officeDocument/2006/relationships/image" Target="../media/image28.png" /><Relationship Id="rId8" Type="http://schemas.openxmlformats.org/officeDocument/2006/relationships/image" Target="../media/image36.png" /><Relationship Id="rId9" Type="http://schemas.openxmlformats.org/officeDocument/2006/relationships/image" Target="../media/image37.png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Relationship Id="rId10" Type="http://schemas.openxmlformats.org/officeDocument/2006/relationships/image" Target="../media/image38.png" /><Relationship Id="rId11" Type="http://schemas.openxmlformats.org/officeDocument/2006/relationships/image" Target="../media/image39.png" /><Relationship Id="rId12" Type="http://schemas.openxmlformats.org/officeDocument/2006/relationships/image" Target="../media/image40.png" /><Relationship Id="rId13" Type="http://schemas.openxmlformats.org/officeDocument/2006/relationships/image" Target="../media/image41.png" /><Relationship Id="rId14" Type="http://schemas.openxmlformats.org/officeDocument/2006/relationships/image" Target="../media/image42.png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image" Target="../media/image33.png" /><Relationship Id="rId6" Type="http://schemas.openxmlformats.org/officeDocument/2006/relationships/image" Target="../media/image35.png" /><Relationship Id="rId7" Type="http://schemas.openxmlformats.org/officeDocument/2006/relationships/image" Target="../media/image28.png" /><Relationship Id="rId8" Type="http://schemas.openxmlformats.org/officeDocument/2006/relationships/image" Target="../media/image36.png" /><Relationship Id="rId9" Type="http://schemas.openxmlformats.org/officeDocument/2006/relationships/image" Target="../media/image37.png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9.xml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4.xml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Relationship Id="rId2" Type="http://schemas.openxmlformats.org/officeDocument/2006/relationships/image" Target="../media/image43.jpeg" /></Relationships>
</file>

<file path=ppt/slides/_rels/slide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_rels/slide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5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1" name="Rectangle 1" descr="Title 4"/>
          <p:cNvSpPr>
            <a:spLocks noGrp="1" noChangeArrowheads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/>
          <a:lstStyle>
            <a:defPPr/>
          </a:lstStyle>
          <a:p>
            <a:pPr algn="ctr">
              <a:lnSpc>
                <a:spcPts val="4000"/>
              </a:lnSpc>
            </a:pPr>
            <a:r>
              <a:rPr lang="x-none" altLang="x-none" sz="280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Distributed Computing</a:t>
            </a:r>
            <a:br>
              <a:rPr lang="x-none" altLang="x-none" sz="280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</a:br>
            <a:r>
              <a:rPr lang="x-none" altLang="x-none" sz="280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   Introduction	</a:t>
            </a:r>
          </a:p>
        </p:txBody>
      </p:sp>
      <p:sp>
        <p:nvSpPr>
          <p:cNvPr id="5122" name="Text Box 2" descr="Content Placeholder 5"/>
          <p:cNvSpPr txBox="1"/>
          <p:nvPr/>
        </p:nvSpPr>
        <p:spPr bwMode="auto">
          <a:xfrm>
            <a:off x="2805113" y="5080000"/>
            <a:ext cx="60198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b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>
              <a:lnSpc>
                <a:spcPts val="1800"/>
              </a:lnSpc>
            </a:pPr>
            <a:r>
              <a:rPr lang="x-none" altLang="x-none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Dr. Barsha Mitra</a:t>
            </a:r>
          </a:p>
          <a:p>
            <a:pPr algn="r">
              <a:lnSpc>
                <a:spcPts val="1800"/>
              </a:lnSpc>
            </a:pPr>
            <a:r>
              <a:rPr lang="x-none" altLang="x-none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CSIS Dept, BITS Pilani, Hyderabad Campus</a:t>
            </a:r>
          </a:p>
        </p:txBody>
      </p:sp>
      <p:sp>
        <p:nvSpPr>
          <p:cNvPr id="5123" name="Text Box 3"/>
          <p:cNvSpPr txBox="1"/>
          <p:nvPr/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C8A673D4-605F-B544-88AC-28FF9177F36E}" type="slidenum">
              <a:rPr lang="x-none" altLang="x-none" sz="1200">
                <a:solidFill>
                  <a:srgbClr val="888888"/>
                </a:solidFill>
              </a:rPr>
              <a:pPr algn="r"/>
              <a:t>1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fld id="{75CC6D9C-D5C6-E642-99FE-654B04BFB756}" type="slidenum">
              <a:rPr lang="x-none" altLang="x-none" smtClean="0"/>
              <a:pPr/>
              <a:t>1</a:t>
            </a:fld>
            <a:endParaRPr lang="x-none" altLang="x-none"/>
          </a:p>
        </p:txBody>
      </p:sp>
    </p:spTree>
  </p:cSld>
  <p:clrMapOvr>
    <a:masterClrMapping/>
  </p:clrMapOvr>
  <p:transition spd="med"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7" name="Text Box 1" descr="Footer Placeholder 7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4818" name="Text Box 2" descr="Rectangle 2"/>
          <p:cNvSpPr txBox="1"/>
          <p:nvPr/>
        </p:nvSpPr>
        <p:spPr bwMode="auto">
          <a:xfrm>
            <a:off x="327025" y="336550"/>
            <a:ext cx="81978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Omega</a:t>
            </a:r>
            <a:r>
              <a:rPr lang="en-US" altLang="x-none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Network</a:t>
            </a:r>
            <a:endParaRPr lang="x-none" altLang="x-none" sz="4000">
              <a:solidFill>
                <a:srgbClr val="0000FF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4819" name="Text Box 3" descr="Rectangle 3"/>
          <p:cNvSpPr txBox="1"/>
          <p:nvPr/>
        </p:nvSpPr>
        <p:spPr bwMode="auto">
          <a:xfrm>
            <a:off x="327025" y="1492825"/>
            <a:ext cx="5840983" cy="428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Multi-stage networks </a:t>
            </a:r>
            <a:r>
              <a:rPr lang="en-US" altLang="x-none" sz="2800"/>
              <a:t>f</a:t>
            </a:r>
            <a:r>
              <a:rPr lang="x-none" altLang="x-none" sz="2800"/>
              <a:t>ormed by 2 x 2 switching elements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Data can be sent on any one of the input wires</a:t>
            </a:r>
            <a:endParaRPr lang="en-US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n-input and n-output network uses:</a:t>
            </a:r>
            <a:endParaRPr lang="en-US" altLang="x-none" sz="2800"/>
          </a:p>
          <a:p>
            <a:pPr lvl="1"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log</a:t>
            </a:r>
            <a:r>
              <a:rPr lang="en-US" altLang="x-none" sz="2800" baseline="-25000"/>
              <a:t>2</a:t>
            </a:r>
            <a:r>
              <a:rPr lang="x-none" altLang="x-none" sz="2800"/>
              <a:t>(n) stages</a:t>
            </a:r>
            <a:endParaRPr lang="x-none" altLang="x-none" sz="2400"/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log</a:t>
            </a:r>
            <a:r>
              <a:rPr lang="en-US" altLang="x-none" sz="2800" baseline="-25000"/>
              <a:t>2</a:t>
            </a:r>
            <a:r>
              <a:rPr lang="x-none" altLang="x-none" sz="2800"/>
              <a:t>(n) bits for addressing</a:t>
            </a:r>
            <a:endParaRPr lang="x-none" altLang="x-none" sz="24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n processors, n memory banks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endParaRPr lang="x-none" altLang="x-none" sz="2800"/>
          </a:p>
        </p:txBody>
      </p:sp>
      <p:sp>
        <p:nvSpPr>
          <p:cNvPr id="34820" name="Text Box 4" descr="Slide Number Placeholder 3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B99E8CD1-935B-EB41-9288-B4EAEB141113}" type="slidenum">
              <a:rPr lang="x-none" altLang="x-none" sz="1200">
                <a:solidFill>
                  <a:srgbClr val="888888"/>
                </a:solidFill>
              </a:rPr>
              <a:pPr algn="r"/>
              <a:t>10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4" descr="Picture 1">
            <a:extLst>
              <a:ext uri="{FF2B5EF4-FFF2-40B4-BE49-F238E27FC236}">
                <a16:creationId xmlns:a16="http://schemas.microsoft.com/office/drawing/2014/main" id="{E24E7B7A-260A-5C47-8C31-448296AC6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7" b="11424"/>
          <a:stretch>
            <a:fillRect/>
          </a:stretch>
        </p:blipFill>
        <p:spPr bwMode="auto">
          <a:xfrm>
            <a:off x="6417580" y="1492825"/>
            <a:ext cx="5513165" cy="3763132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/>
</p:sld>
</file>

<file path=ppt/slides/slide1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49422" y="1407447"/>
            <a:ext cx="12159049" cy="48320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/>
              <a:t>Algorithm for </a:t>
            </a:r>
            <a:r>
              <a:rPr lang="en-US" altLang="en-US" sz="2800" b="1" i="1"/>
              <a:t>P</a:t>
            </a:r>
            <a:r>
              <a:rPr lang="en-US" altLang="en-US" sz="2800" b="1" i="1" baseline="-25000"/>
              <a:t>i</a:t>
            </a:r>
          </a:p>
          <a:p>
            <a:pPr lvl="1"/>
            <a:r>
              <a:rPr lang="en-US" altLang="en-US" sz="2800" u="sng"/>
              <a:t>Round r &gt; 1 and r &lt;= </a:t>
            </a:r>
            <a:r>
              <a:rPr lang="en-US" altLang="en-US" sz="2800" i="1" u="sng"/>
              <a:t>diameter</a:t>
            </a:r>
          </a:p>
          <a:p>
            <a:pPr lvl="1"/>
            <a:r>
              <a:rPr lang="en-US" altLang="en-US" sz="2800"/>
              <a:t> </a:t>
            </a:r>
            <a:r>
              <a:rPr lang="en-US" altLang="en-US" sz="2800" b="1"/>
              <a:t>if 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i</a:t>
            </a:r>
            <a:r>
              <a:rPr lang="en-US" altLang="en-US" sz="2800"/>
              <a:t> planned to send in previous round </a:t>
            </a:r>
            <a:r>
              <a:rPr lang="en-US" altLang="en-US" sz="2800" b="1"/>
              <a:t>then</a:t>
            </a:r>
          </a:p>
          <a:p>
            <a:pPr lvl="1"/>
            <a:r>
              <a:rPr lang="en-US" altLang="en-US" sz="2800" b="1"/>
              <a:t>	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i</a:t>
            </a:r>
            <a:r>
              <a:rPr lang="en-US" altLang="en-US" sz="2800"/>
              <a:t> sends QUERY to </a:t>
            </a:r>
            <a:r>
              <a:rPr lang="en-US" altLang="en-US" sz="2800" i="1"/>
              <a:t>Neighbors</a:t>
            </a:r>
            <a:endParaRPr lang="en-US" altLang="en-US" sz="2800" b="1" i="1"/>
          </a:p>
          <a:p>
            <a:pPr lvl="1"/>
            <a:r>
              <a:rPr lang="en-US" altLang="en-US" sz="2800"/>
              <a:t> </a:t>
            </a:r>
            <a:r>
              <a:rPr lang="en-US" altLang="en-US" sz="2800" b="1"/>
              <a:t>if</a:t>
            </a:r>
            <a:r>
              <a:rPr lang="en-US" altLang="en-US" sz="2800"/>
              <a:t> </a:t>
            </a:r>
            <a:r>
              <a:rPr lang="en-US" altLang="en-US" sz="2800" i="1"/>
              <a:t>visited</a:t>
            </a:r>
            <a:r>
              <a:rPr lang="en-US" altLang="en-US" sz="2800"/>
              <a:t> = 0 </a:t>
            </a:r>
            <a:r>
              <a:rPr lang="en-US" altLang="en-US" sz="2800" b="1"/>
              <a:t>then</a:t>
            </a:r>
          </a:p>
          <a:p>
            <a:pPr lvl="1"/>
            <a:r>
              <a:rPr lang="en-US" altLang="en-US" sz="2800" b="1"/>
              <a:t>	if 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i</a:t>
            </a:r>
            <a:r>
              <a:rPr lang="en-US" altLang="en-US" sz="2800" i="1"/>
              <a:t> </a:t>
            </a:r>
            <a:r>
              <a:rPr lang="en-US" altLang="en-US" sz="2800"/>
              <a:t>receives</a:t>
            </a:r>
            <a:r>
              <a:rPr lang="en-US" altLang="en-US" sz="2800" i="1"/>
              <a:t> </a:t>
            </a:r>
            <a:r>
              <a:rPr lang="en-US" altLang="en-US" sz="2800"/>
              <a:t>QUERY messages </a:t>
            </a:r>
            <a:r>
              <a:rPr lang="en-US" altLang="en-US" sz="2800" b="1"/>
              <a:t>then</a:t>
            </a:r>
            <a:r>
              <a:rPr lang="en-US" altLang="en-US" sz="2800" i="1"/>
              <a:t> </a:t>
            </a:r>
          </a:p>
          <a:p>
            <a:pPr lvl="1"/>
            <a:r>
              <a:rPr lang="en-US" altLang="en-US" sz="2800" b="1" i="1" baseline="-25000"/>
              <a:t>		</a:t>
            </a:r>
            <a:r>
              <a:rPr lang="en-US" altLang="en-US" sz="2800" i="1"/>
              <a:t>visited</a:t>
            </a:r>
            <a:r>
              <a:rPr lang="en-US" altLang="en-US" sz="2800"/>
              <a:t> = 1</a:t>
            </a:r>
          </a:p>
          <a:p>
            <a:pPr lvl="1"/>
            <a:r>
              <a:rPr lang="en-US" altLang="en-US" sz="2800"/>
              <a:t>		</a:t>
            </a:r>
            <a:r>
              <a:rPr lang="en-US" altLang="en-US" sz="2800" i="1"/>
              <a:t>depth</a:t>
            </a:r>
            <a:r>
              <a:rPr lang="en-US" altLang="en-US" sz="2800"/>
              <a:t> = r</a:t>
            </a:r>
          </a:p>
          <a:p>
            <a:pPr lvl="1"/>
            <a:r>
              <a:rPr lang="en-US" altLang="en-US" sz="2800"/>
              <a:t>		</a:t>
            </a:r>
            <a:r>
              <a:rPr lang="en-US" altLang="en-US" sz="2800" i="1"/>
              <a:t>parent </a:t>
            </a:r>
            <a:r>
              <a:rPr lang="en-US" altLang="en-US" sz="2800"/>
              <a:t>= any randomly selected node from which QUERY was received</a:t>
            </a:r>
            <a:r>
              <a:rPr lang="en-US" altLang="en-US" sz="2800" i="1"/>
              <a:t> </a:t>
            </a:r>
            <a:endParaRPr lang="en-US" altLang="en-US" sz="2800"/>
          </a:p>
          <a:p>
            <a:pPr lvl="1"/>
            <a:r>
              <a:rPr lang="en-US" altLang="en-US" sz="2800"/>
              <a:t>		plan to send QUERY to </a:t>
            </a:r>
            <a:r>
              <a:rPr lang="en-US" altLang="en-US" sz="2800" i="1"/>
              <a:t>Neighbors \ </a:t>
            </a:r>
            <a:r>
              <a:rPr lang="en-US" altLang="en-US" sz="2800"/>
              <a:t>{senders of QUERYs received in r} </a:t>
            </a:r>
          </a:p>
          <a:p>
            <a:pPr lvl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  <p:timing/>
</p:sld>
</file>

<file path=ppt/slides/slide1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052382" y="1818528"/>
            <a:ext cx="9345143" cy="3862894"/>
            <a:chOff x="1052382" y="1818528"/>
            <a:chExt cx="9345143" cy="3862894"/>
          </a:xfrm>
        </p:grpSpPr>
        <p:grpSp>
          <p:nvGrpSpPr>
            <p:cNvPr id="34" name="Group 33"/>
            <p:cNvGrpSpPr/>
            <p:nvPr/>
          </p:nvGrpSpPr>
          <p:grpSpPr>
            <a:xfrm>
              <a:off x="1587842" y="1896246"/>
              <a:ext cx="5883476" cy="3785176"/>
              <a:chOff x="1587842" y="1896246"/>
              <a:chExt cx="5883476" cy="378517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713470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28064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153187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05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28064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1820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3" idx="6"/>
                <a:endCxn id="7" idx="2"/>
              </p:cNvCxnSpPr>
              <p:nvPr/>
            </p:nvCxnSpPr>
            <p:spPr>
              <a:xfrm>
                <a:off x="1902941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7534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2"/>
              </p:cNvCxnSpPr>
              <p:nvPr/>
            </p:nvCxnSpPr>
            <p:spPr>
              <a:xfrm>
                <a:off x="1713470" y="5058034"/>
                <a:ext cx="28145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701057" y="5058034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" idx="4"/>
                <a:endCxn id="12" idx="0"/>
              </p:cNvCxnSpPr>
              <p:nvPr/>
            </p:nvCxnSpPr>
            <p:spPr>
              <a:xfrm flipH="1">
                <a:off x="1775254" y="2545493"/>
                <a:ext cx="32952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622799" y="2545493"/>
                <a:ext cx="0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260279" y="2498126"/>
                <a:ext cx="23628" cy="24929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1" idx="3"/>
                <a:endCxn id="13" idx="7"/>
              </p:cNvCxnSpPr>
              <p:nvPr/>
            </p:nvCxnSpPr>
            <p:spPr>
              <a:xfrm flipH="1">
                <a:off x="4689788" y="2517746"/>
                <a:ext cx="2491146" cy="24733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587842" y="5205073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20977" y="191941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B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4682" y="189624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96496" y="5150881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8830" y="5219757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20794" y="1954254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A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52382" y="2602539"/>
              <a:ext cx="545585" cy="1709351"/>
              <a:chOff x="1052382" y="2602539"/>
              <a:chExt cx="545585" cy="1709351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1577717" y="2602539"/>
                <a:ext cx="20250" cy="170935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052382" y="3107057"/>
                <a:ext cx="524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(1)</a:t>
                </a:r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020330" y="1818528"/>
              <a:ext cx="1670222" cy="461665"/>
              <a:chOff x="2020330" y="1818528"/>
              <a:chExt cx="1670222" cy="461665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599036" y="1818528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(1)</a:t>
                </a:r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727303" y="2757708"/>
              <a:ext cx="1670222" cy="461665"/>
              <a:chOff x="2020330" y="1818528"/>
              <a:chExt cx="1670222" cy="461665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259230" y="1818528"/>
                <a:ext cx="1200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QUERY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24597"/>
      </p:ext>
    </p:extLst>
  </p:cSld>
  <p:clrMapOvr>
    <a:masterClrMapping/>
  </p:clrMapOvr>
  <p:transition/>
  <p:timing/>
</p:sld>
</file>

<file path=ppt/slides/slide1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52382" y="1818528"/>
            <a:ext cx="9345143" cy="3862894"/>
            <a:chOff x="1052382" y="1818528"/>
            <a:chExt cx="9345143" cy="3862894"/>
          </a:xfrm>
        </p:grpSpPr>
        <p:grpSp>
          <p:nvGrpSpPr>
            <p:cNvPr id="34" name="Group 33"/>
            <p:cNvGrpSpPr/>
            <p:nvPr/>
          </p:nvGrpSpPr>
          <p:grpSpPr>
            <a:xfrm>
              <a:off x="1587842" y="1896246"/>
              <a:ext cx="5883476" cy="3785176"/>
              <a:chOff x="1587842" y="1896246"/>
              <a:chExt cx="5883476" cy="378517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713470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28064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153187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05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28064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1820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3" idx="6"/>
                <a:endCxn id="7" idx="2"/>
              </p:cNvCxnSpPr>
              <p:nvPr/>
            </p:nvCxnSpPr>
            <p:spPr>
              <a:xfrm>
                <a:off x="1902941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7534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2"/>
              </p:cNvCxnSpPr>
              <p:nvPr/>
            </p:nvCxnSpPr>
            <p:spPr>
              <a:xfrm>
                <a:off x="1713470" y="5058034"/>
                <a:ext cx="28145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701057" y="5058034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" idx="4"/>
                <a:endCxn id="12" idx="0"/>
              </p:cNvCxnSpPr>
              <p:nvPr/>
            </p:nvCxnSpPr>
            <p:spPr>
              <a:xfrm flipH="1">
                <a:off x="1775254" y="2545493"/>
                <a:ext cx="32952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622799" y="2545493"/>
                <a:ext cx="0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260279" y="2498126"/>
                <a:ext cx="23628" cy="24929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1" idx="3"/>
                <a:endCxn id="13" idx="7"/>
              </p:cNvCxnSpPr>
              <p:nvPr/>
            </p:nvCxnSpPr>
            <p:spPr>
              <a:xfrm flipH="1">
                <a:off x="4689788" y="2517746"/>
                <a:ext cx="2491146" cy="24733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587842" y="5205073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20977" y="191941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B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4682" y="189624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96496" y="5150881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8830" y="5219757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20794" y="1954254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A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52382" y="2602539"/>
              <a:ext cx="545585" cy="1709351"/>
              <a:chOff x="1052382" y="2602539"/>
              <a:chExt cx="545585" cy="1709351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1577717" y="2602539"/>
                <a:ext cx="20250" cy="170935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052382" y="3107057"/>
                <a:ext cx="524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(1)</a:t>
                </a:r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020330" y="1818528"/>
              <a:ext cx="1670222" cy="461665"/>
              <a:chOff x="2020330" y="1818528"/>
              <a:chExt cx="1670222" cy="461665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599036" y="1818528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(1)</a:t>
                </a:r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727303" y="2757708"/>
              <a:ext cx="1670222" cy="461665"/>
              <a:chOff x="2020330" y="1818528"/>
              <a:chExt cx="1670222" cy="461665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259230" y="1818528"/>
                <a:ext cx="1200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QUERY</a:t>
                </a:r>
                <a:endParaRPr lang="en-US"/>
              </a:p>
            </p:txBody>
          </p:sp>
        </p:grpSp>
        <p:cxnSp>
          <p:nvCxnSpPr>
            <p:cNvPr id="6" name="Straight Connector 5"/>
            <p:cNvCxnSpPr>
              <a:stCxn id="3" idx="5"/>
              <a:endCxn id="7" idx="3"/>
            </p:cNvCxnSpPr>
            <p:nvPr/>
          </p:nvCxnSpPr>
          <p:spPr>
            <a:xfrm>
              <a:off x="1875194" y="2517746"/>
              <a:ext cx="268061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842242" y="2517746"/>
              <a:ext cx="32952" cy="2473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842228"/>
      </p:ext>
    </p:extLst>
  </p:cSld>
  <p:clrMapOvr>
    <a:masterClrMapping/>
  </p:clrMapOvr>
  <p:transition/>
  <p:timing/>
</p:sld>
</file>

<file path=ppt/slides/slide1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87842" y="1862044"/>
            <a:ext cx="8809683" cy="3819378"/>
            <a:chOff x="1587842" y="1862044"/>
            <a:chExt cx="8809683" cy="3819378"/>
          </a:xfrm>
        </p:grpSpPr>
        <p:grpSp>
          <p:nvGrpSpPr>
            <p:cNvPr id="34" name="Group 33"/>
            <p:cNvGrpSpPr/>
            <p:nvPr/>
          </p:nvGrpSpPr>
          <p:grpSpPr>
            <a:xfrm>
              <a:off x="1587842" y="1896246"/>
              <a:ext cx="5883476" cy="3785176"/>
              <a:chOff x="1587842" y="1896246"/>
              <a:chExt cx="5883476" cy="378517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713470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28064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153187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05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28064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1820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3" idx="6"/>
                <a:endCxn id="7" idx="2"/>
              </p:cNvCxnSpPr>
              <p:nvPr/>
            </p:nvCxnSpPr>
            <p:spPr>
              <a:xfrm>
                <a:off x="1902941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7534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2"/>
              </p:cNvCxnSpPr>
              <p:nvPr/>
            </p:nvCxnSpPr>
            <p:spPr>
              <a:xfrm>
                <a:off x="1713470" y="5058034"/>
                <a:ext cx="28145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701057" y="5058034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" idx="4"/>
                <a:endCxn id="12" idx="0"/>
              </p:cNvCxnSpPr>
              <p:nvPr/>
            </p:nvCxnSpPr>
            <p:spPr>
              <a:xfrm flipH="1">
                <a:off x="1775254" y="2545493"/>
                <a:ext cx="32952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622799" y="2545493"/>
                <a:ext cx="0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260279" y="2498126"/>
                <a:ext cx="23628" cy="24929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1" idx="3"/>
                <a:endCxn id="13" idx="7"/>
              </p:cNvCxnSpPr>
              <p:nvPr/>
            </p:nvCxnSpPr>
            <p:spPr>
              <a:xfrm flipH="1">
                <a:off x="4689788" y="2517746"/>
                <a:ext cx="2491146" cy="24733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587842" y="5205073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20977" y="191941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B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4682" y="189624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96496" y="5150881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8830" y="5219757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20794" y="1954254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A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918239" y="2706801"/>
              <a:ext cx="545585" cy="1709351"/>
              <a:chOff x="1052382" y="2602539"/>
              <a:chExt cx="545585" cy="1709351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1577717" y="2602539"/>
                <a:ext cx="20250" cy="170935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052382" y="3107057"/>
                <a:ext cx="524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(2)</a:t>
                </a:r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953000" y="1862044"/>
              <a:ext cx="1670222" cy="461665"/>
              <a:chOff x="2020330" y="1818528"/>
              <a:chExt cx="1670222" cy="461665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599036" y="1818528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(2)</a:t>
                </a:r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727303" y="2757708"/>
              <a:ext cx="1670222" cy="461665"/>
              <a:chOff x="2020330" y="1818528"/>
              <a:chExt cx="1670222" cy="461665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020330" y="2265405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259230" y="1818528"/>
                <a:ext cx="1200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QUERY</a:t>
                </a:r>
                <a:endParaRPr lang="en-US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1913240" y="5179343"/>
              <a:ext cx="167022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491946" y="5152601"/>
              <a:ext cx="62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r>
                <a:rPr lang="en-US" sz="2400"/>
                <a:t>(2)</a:t>
              </a:r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875194" y="2517746"/>
            <a:ext cx="268061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842242" y="2517746"/>
            <a:ext cx="32952" cy="24733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43750"/>
      </p:ext>
    </p:extLst>
  </p:cSld>
  <p:clrMapOvr>
    <a:masterClrMapping/>
  </p:clrMapOvr>
  <p:transition/>
  <p:timing/>
</p:sld>
</file>

<file path=ppt/slides/slide1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7842" y="1862044"/>
            <a:ext cx="8809683" cy="3819378"/>
            <a:chOff x="1587842" y="1862044"/>
            <a:chExt cx="8809683" cy="3819378"/>
          </a:xfrm>
        </p:grpSpPr>
        <p:grpSp>
          <p:nvGrpSpPr>
            <p:cNvPr id="4" name="Group 3"/>
            <p:cNvGrpSpPr/>
            <p:nvPr/>
          </p:nvGrpSpPr>
          <p:grpSpPr>
            <a:xfrm>
              <a:off x="1587842" y="1862044"/>
              <a:ext cx="8809683" cy="3819378"/>
              <a:chOff x="1587842" y="1862044"/>
              <a:chExt cx="8809683" cy="381937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587842" y="1896246"/>
                <a:ext cx="5883476" cy="3785176"/>
                <a:chOff x="1587842" y="1896246"/>
                <a:chExt cx="5883476" cy="3785176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713470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28064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7153187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6805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528064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1820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3" idx="6"/>
                  <a:endCxn id="7" idx="2"/>
                </p:cNvCxnSpPr>
                <p:nvPr/>
              </p:nvCxnSpPr>
              <p:spPr>
                <a:xfrm>
                  <a:off x="1902941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717534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13" idx="2"/>
                </p:cNvCxnSpPr>
                <p:nvPr/>
              </p:nvCxnSpPr>
              <p:spPr>
                <a:xfrm>
                  <a:off x="1713470" y="5058034"/>
                  <a:ext cx="281459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701057" y="5058034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3" idx="4"/>
                  <a:endCxn id="12" idx="0"/>
                </p:cNvCxnSpPr>
                <p:nvPr/>
              </p:nvCxnSpPr>
              <p:spPr>
                <a:xfrm flipH="1">
                  <a:off x="1775254" y="2545493"/>
                  <a:ext cx="32952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622799" y="2545493"/>
                  <a:ext cx="0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260279" y="2498126"/>
                  <a:ext cx="23628" cy="24929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1" idx="3"/>
                  <a:endCxn id="13" idx="7"/>
                </p:cNvCxnSpPr>
                <p:nvPr/>
              </p:nvCxnSpPr>
              <p:spPr>
                <a:xfrm flipH="1">
                  <a:off x="4689788" y="2517746"/>
                  <a:ext cx="2491146" cy="2473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87842" y="5205073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F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420977" y="191941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B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84682" y="189624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C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096496" y="5150881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D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438830" y="5219757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E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620794" y="1954254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A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3918239" y="2706801"/>
                <a:ext cx="545585" cy="1709351"/>
                <a:chOff x="1052382" y="2602539"/>
                <a:chExt cx="545585" cy="1709351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1577717" y="2602539"/>
                  <a:ext cx="20250" cy="1709351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1052382" y="3107057"/>
                  <a:ext cx="5242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(2)</a:t>
                  </a:r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953000" y="1862044"/>
                <a:ext cx="1670222" cy="461665"/>
                <a:chOff x="2020330" y="1818528"/>
                <a:chExt cx="1670222" cy="461665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020330" y="2265405"/>
                  <a:ext cx="1670222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599036" y="1818528"/>
                  <a:ext cx="62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(2)</a:t>
                  </a:r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8727303" y="2757708"/>
                <a:ext cx="1670222" cy="461665"/>
                <a:chOff x="2020330" y="1818528"/>
                <a:chExt cx="1670222" cy="461665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20330" y="2265405"/>
                  <a:ext cx="1670222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2259230" y="1818528"/>
                  <a:ext cx="12006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QUERY</a:t>
                  </a:r>
                  <a:endParaRPr lang="en-US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1913240" y="5179343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491946" y="5152601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(2)</a:t>
                </a:r>
                <a:endParaRPr lang="en-US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1861751" y="4988014"/>
              <a:ext cx="268061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" idx="5"/>
            </p:cNvCxnSpPr>
            <p:nvPr/>
          </p:nvCxnSpPr>
          <p:spPr>
            <a:xfrm>
              <a:off x="4689788" y="2517746"/>
              <a:ext cx="246079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875194" y="2517746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842242" y="2517746"/>
              <a:ext cx="32952" cy="2473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6153082"/>
      </p:ext>
    </p:extLst>
  </p:cSld>
  <p:clrMapOvr>
    <a:masterClrMapping/>
  </p:clrMapOvr>
  <p:transition/>
  <p:timing/>
</p:sld>
</file>

<file path=ppt/slides/slide1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87842" y="1896246"/>
            <a:ext cx="8809683" cy="3785176"/>
            <a:chOff x="1587842" y="1896246"/>
            <a:chExt cx="8809683" cy="3785176"/>
          </a:xfrm>
        </p:grpSpPr>
        <p:grpSp>
          <p:nvGrpSpPr>
            <p:cNvPr id="4" name="Group 3"/>
            <p:cNvGrpSpPr/>
            <p:nvPr/>
          </p:nvGrpSpPr>
          <p:grpSpPr>
            <a:xfrm>
              <a:off x="1587842" y="1896246"/>
              <a:ext cx="8809683" cy="3785176"/>
              <a:chOff x="1587842" y="1896246"/>
              <a:chExt cx="8809683" cy="378517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587842" y="1896246"/>
                <a:ext cx="5883476" cy="3785176"/>
                <a:chOff x="1587842" y="1896246"/>
                <a:chExt cx="5883476" cy="3785176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713470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28064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7153187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6805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528064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1820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3" idx="6"/>
                  <a:endCxn id="7" idx="2"/>
                </p:cNvCxnSpPr>
                <p:nvPr/>
              </p:nvCxnSpPr>
              <p:spPr>
                <a:xfrm>
                  <a:off x="1902941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717534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13" idx="2"/>
                </p:cNvCxnSpPr>
                <p:nvPr/>
              </p:nvCxnSpPr>
              <p:spPr>
                <a:xfrm>
                  <a:off x="1713470" y="5058034"/>
                  <a:ext cx="281459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701057" y="5058034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3" idx="4"/>
                  <a:endCxn id="12" idx="0"/>
                </p:cNvCxnSpPr>
                <p:nvPr/>
              </p:nvCxnSpPr>
              <p:spPr>
                <a:xfrm flipH="1">
                  <a:off x="1775254" y="2545493"/>
                  <a:ext cx="32952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622799" y="2545493"/>
                  <a:ext cx="0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260279" y="2498126"/>
                  <a:ext cx="23628" cy="24929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1" idx="3"/>
                  <a:endCxn id="13" idx="7"/>
                </p:cNvCxnSpPr>
                <p:nvPr/>
              </p:nvCxnSpPr>
              <p:spPr>
                <a:xfrm flipH="1">
                  <a:off x="4689788" y="2517746"/>
                  <a:ext cx="2491146" cy="2473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87842" y="5205073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F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420977" y="191941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B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84682" y="189624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C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096496" y="5150881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D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438830" y="5219757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E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620794" y="1954254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A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7392712" y="2706801"/>
                <a:ext cx="542618" cy="1709351"/>
                <a:chOff x="4526855" y="2602539"/>
                <a:chExt cx="542618" cy="1709351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4526855" y="2602539"/>
                  <a:ext cx="0" cy="1709351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545222" y="3107057"/>
                  <a:ext cx="5242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(3)</a:t>
                  </a:r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088400" y="2526875"/>
                <a:ext cx="842940" cy="832437"/>
                <a:chOff x="3155730" y="2483359"/>
                <a:chExt cx="842940" cy="832437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3156814" y="2500352"/>
                  <a:ext cx="841856" cy="81544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155730" y="2483359"/>
                  <a:ext cx="62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(3)</a:t>
                  </a:r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8727303" y="2757708"/>
                <a:ext cx="1670222" cy="461665"/>
                <a:chOff x="2020330" y="1818528"/>
                <a:chExt cx="1670222" cy="461665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20330" y="2265405"/>
                  <a:ext cx="1670222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2259230" y="1818528"/>
                  <a:ext cx="12006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QUERY</a:t>
                  </a:r>
                  <a:endParaRPr lang="en-US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4821188" y="5179343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5399894" y="5152601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(3)</a:t>
                </a:r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>
              <a:off x="4702141" y="3933239"/>
              <a:ext cx="841856" cy="815444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01057" y="3916246"/>
              <a:ext cx="62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r>
                <a:rPr lang="en-US" sz="2400"/>
                <a:t>(3)</a:t>
              </a:r>
              <a:endParaRPr lang="en-US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1861751" y="4988014"/>
            <a:ext cx="268061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89788" y="2517746"/>
            <a:ext cx="246079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875194" y="2517746"/>
            <a:ext cx="268061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842242" y="2517746"/>
            <a:ext cx="32952" cy="24733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23181"/>
      </p:ext>
    </p:extLst>
  </p:cSld>
  <p:clrMapOvr>
    <a:masterClrMapping/>
  </p:clrMapOvr>
  <p:transition/>
  <p:timing/>
</p:sld>
</file>

<file path=ppt/slides/slide1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7842" y="1896246"/>
            <a:ext cx="8809683" cy="3785176"/>
            <a:chOff x="1587842" y="1896246"/>
            <a:chExt cx="8809683" cy="3785176"/>
          </a:xfrm>
        </p:grpSpPr>
        <p:grpSp>
          <p:nvGrpSpPr>
            <p:cNvPr id="4" name="Group 3"/>
            <p:cNvGrpSpPr/>
            <p:nvPr/>
          </p:nvGrpSpPr>
          <p:grpSpPr>
            <a:xfrm>
              <a:off x="1587842" y="1896246"/>
              <a:ext cx="8809683" cy="3785176"/>
              <a:chOff x="1587842" y="1896246"/>
              <a:chExt cx="8809683" cy="378517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587842" y="1896246"/>
                <a:ext cx="5883476" cy="3785176"/>
                <a:chOff x="1587842" y="1896246"/>
                <a:chExt cx="5883476" cy="3785176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713470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28064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7153187" y="2356023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6805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528064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182018" y="4963299"/>
                  <a:ext cx="189471" cy="1894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Calibri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3" idx="6"/>
                  <a:endCxn id="7" idx="2"/>
                </p:cNvCxnSpPr>
                <p:nvPr/>
              </p:nvCxnSpPr>
              <p:spPr>
                <a:xfrm>
                  <a:off x="1902941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717534" y="2450758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13" idx="2"/>
                </p:cNvCxnSpPr>
                <p:nvPr/>
              </p:nvCxnSpPr>
              <p:spPr>
                <a:xfrm>
                  <a:off x="1713470" y="5058034"/>
                  <a:ext cx="281459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701057" y="5058034"/>
                  <a:ext cx="26251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3" idx="4"/>
                  <a:endCxn id="12" idx="0"/>
                </p:cNvCxnSpPr>
                <p:nvPr/>
              </p:nvCxnSpPr>
              <p:spPr>
                <a:xfrm flipH="1">
                  <a:off x="1775254" y="2545493"/>
                  <a:ext cx="32952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622799" y="2545493"/>
                  <a:ext cx="0" cy="24178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260279" y="2498126"/>
                  <a:ext cx="23628" cy="24929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1" idx="3"/>
                  <a:endCxn id="13" idx="7"/>
                </p:cNvCxnSpPr>
                <p:nvPr/>
              </p:nvCxnSpPr>
              <p:spPr>
                <a:xfrm flipH="1">
                  <a:off x="4689788" y="2517746"/>
                  <a:ext cx="2491146" cy="2473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87842" y="5205073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F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420977" y="191941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B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84682" y="1896246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C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096496" y="5150881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D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438830" y="5219757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E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620794" y="1954254"/>
                  <a:ext cx="3748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A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7392712" y="2706801"/>
                <a:ext cx="542618" cy="1709351"/>
                <a:chOff x="4526855" y="2602539"/>
                <a:chExt cx="542618" cy="1709351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4526855" y="2602539"/>
                  <a:ext cx="0" cy="1709351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545222" y="3107057"/>
                  <a:ext cx="5242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(3)</a:t>
                  </a:r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088400" y="2526875"/>
                <a:ext cx="842940" cy="832437"/>
                <a:chOff x="3155730" y="2483359"/>
                <a:chExt cx="842940" cy="832437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3156814" y="2500352"/>
                  <a:ext cx="841856" cy="81544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155730" y="2483359"/>
                  <a:ext cx="62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(3)</a:t>
                  </a:r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8727303" y="2757708"/>
                <a:ext cx="1670222" cy="461665"/>
                <a:chOff x="2020330" y="1818528"/>
                <a:chExt cx="1670222" cy="461665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20330" y="2265405"/>
                  <a:ext cx="1670222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2259230" y="1818528"/>
                  <a:ext cx="12006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lang="en-US" sz="2400"/>
                    <a:t>QUERY</a:t>
                  </a:r>
                  <a:endParaRPr lang="en-US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4821188" y="5179343"/>
                <a:ext cx="1670222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5399894" y="5152601"/>
                <a:ext cx="62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(3)</a:t>
                </a:r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>
              <a:off x="4702141" y="3933239"/>
              <a:ext cx="841856" cy="815444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01057" y="3916246"/>
              <a:ext cx="62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r>
                <a:rPr lang="en-US" sz="2400"/>
                <a:t>(3)</a:t>
              </a:r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861751" y="4988014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89788" y="2517746"/>
              <a:ext cx="246079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75194" y="2517746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842242" y="2517746"/>
              <a:ext cx="32952" cy="2473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208927" y="2517746"/>
              <a:ext cx="0" cy="2473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842416"/>
      </p:ext>
    </p:extLst>
  </p:cSld>
  <p:clrMapOvr>
    <a:masterClrMapping/>
  </p:clrMapOvr>
  <p:transition/>
  <p:timing/>
</p:sld>
</file>

<file path=ppt/slides/slide1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59850" y="1896246"/>
            <a:ext cx="5883476" cy="3785176"/>
            <a:chOff x="1559850" y="1896246"/>
            <a:chExt cx="5883476" cy="3785176"/>
          </a:xfrm>
        </p:grpSpPr>
        <p:grpSp>
          <p:nvGrpSpPr>
            <p:cNvPr id="34" name="Group 33"/>
            <p:cNvGrpSpPr/>
            <p:nvPr/>
          </p:nvGrpSpPr>
          <p:grpSpPr>
            <a:xfrm>
              <a:off x="1559850" y="1896246"/>
              <a:ext cx="5883476" cy="3785176"/>
              <a:chOff x="1587842" y="1896246"/>
              <a:chExt cx="5883476" cy="378517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713470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28064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153187" y="2356023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05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28064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182018" y="4963299"/>
                <a:ext cx="189471" cy="1894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3" idx="6"/>
                <a:endCxn id="7" idx="2"/>
              </p:cNvCxnSpPr>
              <p:nvPr/>
            </p:nvCxnSpPr>
            <p:spPr>
              <a:xfrm>
                <a:off x="1902941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7534" y="2450758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2"/>
              </p:cNvCxnSpPr>
              <p:nvPr/>
            </p:nvCxnSpPr>
            <p:spPr>
              <a:xfrm>
                <a:off x="1713470" y="5058034"/>
                <a:ext cx="28145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701057" y="5058034"/>
                <a:ext cx="26251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" idx="4"/>
                <a:endCxn id="12" idx="0"/>
              </p:cNvCxnSpPr>
              <p:nvPr/>
            </p:nvCxnSpPr>
            <p:spPr>
              <a:xfrm flipH="1">
                <a:off x="1775254" y="2545493"/>
                <a:ext cx="32952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622799" y="2545493"/>
                <a:ext cx="0" cy="24178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260279" y="2498126"/>
                <a:ext cx="23628" cy="24929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1" idx="3"/>
                <a:endCxn id="13" idx="7"/>
              </p:cNvCxnSpPr>
              <p:nvPr/>
            </p:nvCxnSpPr>
            <p:spPr>
              <a:xfrm flipH="1">
                <a:off x="4689788" y="2517746"/>
                <a:ext cx="2491146" cy="24733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587842" y="5205073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20977" y="191941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B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4682" y="1896246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96496" y="5150881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8830" y="5219757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20794" y="1954254"/>
                <a:ext cx="37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400"/>
                  <a:t>A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1861751" y="4988014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89788" y="2517746"/>
              <a:ext cx="246079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75194" y="2517746"/>
              <a:ext cx="268061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842242" y="2517746"/>
              <a:ext cx="32952" cy="2473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14" idx="1"/>
            </p:cNvCxnSpPr>
            <p:nvPr/>
          </p:nvCxnSpPr>
          <p:spPr>
            <a:xfrm>
              <a:off x="7171603" y="2517746"/>
              <a:ext cx="10170" cy="2473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261102"/>
      </p:ext>
    </p:extLst>
  </p:cSld>
  <p:clrMapOvr>
    <a:masterClrMapping/>
  </p:clrMapOvr>
  <p:transition/>
  <p:timing/>
</p:sld>
</file>

<file path=ppt/slides/slide1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Broadcast and Convergecast on a Tree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925" y="1263328"/>
            <a:ext cx="11352083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altLang="en-US" sz="2800"/>
              <a:t>A spanning tree is useful for distributing (via a broadcast) and collecting (via a convergecast) information to/from all the nodes</a:t>
            </a:r>
            <a:endParaRPr lang="en-US" alt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15886"/>
          <a:stretch>
            <a:fillRect/>
          </a:stretch>
        </p:blipFill>
        <p:spPr>
          <a:xfrm>
            <a:off x="6715751" y="2217435"/>
            <a:ext cx="5179257" cy="38690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60E542-ED15-DC48-9881-5A41F0C0E0CB}"/>
              </a:ext>
            </a:extLst>
          </p:cNvPr>
          <p:cNvSpPr/>
          <p:nvPr/>
        </p:nvSpPr>
        <p:spPr>
          <a:xfrm>
            <a:off x="406400" y="22174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>
                <a:solidFill>
                  <a:srgbClr val="FF0000"/>
                </a:solidFill>
              </a:rPr>
              <a:t>Broadcast Algorithm: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b="1" i="1"/>
              <a:t>BC1:</a:t>
            </a:r>
            <a:r>
              <a:rPr lang="en-US" altLang="en-US" sz="280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800"/>
              <a:t>The root sends the information to be broadcast to all its  children.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b="1" i="1"/>
              <a:t>BC2: 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800"/>
              <a:t>When a (non-root) node receives information from its parent, it copies it and forwards it to its children. </a:t>
            </a:r>
          </a:p>
        </p:txBody>
      </p:sp>
    </p:spTree>
    <p:extLst>
      <p:ext uri="{BB962C8B-B14F-4D97-AF65-F5344CB8AC3E}">
        <p14:creationId xmlns:p14="http://schemas.microsoft.com/office/powerpoint/2010/main" val="980320145"/>
      </p:ext>
    </p:extLst>
  </p:cSld>
  <p:clrMapOvr>
    <a:masterClrMapping/>
  </p:clrMapOvr>
  <p:transition/>
  <p:timing/>
</p:sld>
</file>

<file path=ppt/slides/slide1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15731" y="193482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Broadcast and Convergecast on a Tree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70068" y="1336482"/>
            <a:ext cx="7556694" cy="52629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err="1"/>
              <a:t>Convergecast Algorithm: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b="1" i="1"/>
              <a:t>CVC1: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altLang="en-US" sz="2800"/>
              <a:t>Leaf node sends its report to its parent.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b="1" i="1"/>
              <a:t>CVC2:</a:t>
            </a:r>
            <a:r>
              <a:rPr lang="en-US" altLang="en-US" sz="2800"/>
              <a:t>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altLang="en-US" sz="2800" b="1"/>
              <a:t>At a non-leaf node that is not the root: </a:t>
            </a:r>
            <a:r>
              <a:rPr lang="en-US" altLang="en-US" sz="2800"/>
              <a:t>When a report is received from all the child nodes, the collective report is sent to the parent.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b="1" i="1"/>
              <a:t>CVC3: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altLang="en-US" sz="2800" b="1"/>
              <a:t>At the root:</a:t>
            </a:r>
            <a:r>
              <a:rPr lang="en-US" altLang="en-US" sz="2800"/>
              <a:t> When a report is received from all the child nodes, the global function is evaluated using the reports.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4DA22-4CE0-8E43-931A-D12DAA0E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38"/>
          <a:stretch>
            <a:fillRect/>
          </a:stretch>
        </p:blipFill>
        <p:spPr>
          <a:xfrm>
            <a:off x="7157532" y="1722243"/>
            <a:ext cx="5030786" cy="37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1753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5" name="Text Box 1" descr="Footer Placeholder 7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6866" name="Text Box 2" descr="Rectangle 2"/>
          <p:cNvSpPr txBox="1"/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Omega Network</a:t>
            </a:r>
          </a:p>
        </p:txBody>
      </p:sp>
      <p:sp>
        <p:nvSpPr>
          <p:cNvPr id="36867" name="Text Box 3" descr="Rectangle 3"/>
          <p:cNvSpPr txBox="1"/>
          <p:nvPr/>
        </p:nvSpPr>
        <p:spPr bwMode="auto">
          <a:xfrm>
            <a:off x="0" y="1429526"/>
            <a:ext cx="6575376" cy="312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marL="2286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3400" indent="-76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(n/2)log</a:t>
            </a:r>
            <a:r>
              <a:rPr lang="x-none" altLang="x-none" sz="2800" baseline="-25000"/>
              <a:t>2</a:t>
            </a:r>
            <a:r>
              <a:rPr lang="x-none" altLang="x-none" sz="2800"/>
              <a:t>(n) switching elements of size 2x2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Interconnection function</a:t>
            </a:r>
            <a:r>
              <a:rPr lang="x-none" altLang="x-none" sz="2800"/>
              <a:t>: Output i of a stage is connected to input j of next stage: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j </a:t>
            </a:r>
            <a:r>
              <a:rPr lang="en-US" altLang="x-none" sz="2800" b="1">
                <a:solidFill>
                  <a:srgbClr val="FF0000"/>
                </a:solidFill>
              </a:rPr>
              <a:t> </a:t>
            </a:r>
            <a:r>
              <a:rPr lang="x-none" altLang="x-none" sz="2800" b="1">
                <a:solidFill>
                  <a:srgbClr val="FF0000"/>
                </a:solidFill>
              </a:rPr>
              <a:t>= 2i,  for  0 ≤ i ≤ n/2 – 1</a:t>
            </a:r>
            <a:endParaRPr lang="x-none" altLang="x-none" sz="24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x-none" altLang="x-none" sz="2800" b="1">
                <a:solidFill>
                  <a:srgbClr val="FF0000"/>
                </a:solidFill>
              </a:rPr>
              <a:t>     = 2i + 1 – n,  for  n/2 ≤ i ≤ n – 1</a:t>
            </a:r>
            <a:endParaRPr lang="x-none" altLang="x-none" sz="24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left-rotation operation on the binary representation of i to get j</a:t>
            </a:r>
            <a:endParaRPr lang="x-none" altLang="x-none" sz="2400"/>
          </a:p>
        </p:txBody>
      </p:sp>
      <p:sp>
        <p:nvSpPr>
          <p:cNvPr id="36868" name="Text Box 4" descr="Slide Number Placeholder 3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A35C4765-EBD6-7D44-AE74-DE365CE1CEDE}" type="slidenum">
              <a:rPr lang="x-none" altLang="x-none" sz="1200">
                <a:solidFill>
                  <a:srgbClr val="888888"/>
                </a:solidFill>
              </a:rPr>
              <a:pPr algn="r"/>
              <a:t>11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4" descr="Picture 1">
            <a:extLst>
              <a:ext uri="{FF2B5EF4-FFF2-40B4-BE49-F238E27FC236}">
                <a16:creationId xmlns:a16="http://schemas.microsoft.com/office/drawing/2014/main" id="{09CF6182-7DD1-E840-9899-1B0AF32BC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7" b="11424"/>
          <a:stretch>
            <a:fillRect/>
          </a:stretch>
        </p:blipFill>
        <p:spPr bwMode="auto">
          <a:xfrm>
            <a:off x="6575376" y="1429526"/>
            <a:ext cx="5616624" cy="4489474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/>
</p:sld>
</file>

<file path=ppt/slides/slide1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15731" y="193482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Broadcast and Convergecast on a Tree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633" y="1517775"/>
            <a:ext cx="10258489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 i="1" u="sng"/>
              <a:t>Complexity</a:t>
            </a:r>
          </a:p>
          <a:p>
            <a:pPr lvl="1"/>
            <a:endParaRPr lang="en-US" altLang="en-US" sz="2800" b="1" i="1" u="sng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each broadcast and each convergecast requires </a:t>
            </a:r>
            <a:r>
              <a:rPr lang="en-US" altLang="en-US" sz="2800" i="1"/>
              <a:t>n </a:t>
            </a:r>
            <a:r>
              <a:rPr lang="en-US" altLang="en-US" sz="2800"/>
              <a:t>− 1 messages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each broadcast and each convergecast requires time equal to the maximum height </a:t>
            </a:r>
            <a:r>
              <a:rPr lang="en-US" altLang="en-US" sz="2800" i="1"/>
              <a:t>h</a:t>
            </a:r>
            <a:r>
              <a:rPr lang="en-US" altLang="en-US" sz="2800"/>
              <a:t> of the tree, which is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83519889"/>
      </p:ext>
    </p:extLst>
  </p:cSld>
  <p:clrMapOvr>
    <a:masterClrMapping/>
  </p:clrMapOvr>
  <p:transition/>
  <p:timing/>
</p:sld>
</file>

<file path=ppt/slides/slide1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r>
              <a:rPr lang="en-US" altLang="en-US" sz="4000" b="0">
                <a:solidFill>
                  <a:srgbClr val="0000FF"/>
                </a:solidFill>
              </a:rPr>
              <a:t>Reference</a:t>
            </a:r>
            <a:endParaRPr lang="fr-FR" sz="40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4" y="1655023"/>
            <a:ext cx="9939251" cy="39678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Ajay D. Kshemkalyani, and Mukesh Singhal, Chapter 5, “Distributed Computing: Principles, Algorithms, and Systems”, Cambridge University Press, 2008.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  <p:timing/>
</p:sld>
</file>

<file path=ppt/slides/slide1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  <p:timing/>
</p:sld>
</file>

<file path=ppt/slides/slide1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 wrap="square" numCol="1" compatLnSpc="1">
            <a:prstTxWarp prst="textNoShape">
              <a:avLst/>
            </a:prstTxWarp>
          </a:bodyPr>
          <a:lstStyle>
            <a:defPPr/>
          </a:lstStyle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Distributed Mutual Exclusion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lnSpc>
                <a:spcPts val="1800"/>
              </a:lnSpc>
              <a:spcBef>
                <a:spcPct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Dr. Barsha Mitra</a:t>
            </a:r>
            <a:endParaRPr lang="en-US"/>
          </a:p>
          <a:p>
            <a:pPr/>
            <a:r>
              <a:rPr lang="en-US"/>
              <a:t>CSIS Dept,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  <p:timing/>
</p:sld>
</file>

<file path=ppt/slides/slide1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Types of Approaches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6287" y="1759825"/>
            <a:ext cx="9867331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Token-based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Assertion-based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From Recorded Lecture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Quorum-based</a:t>
            </a:r>
          </a:p>
        </p:txBody>
      </p:sp>
    </p:spTree>
    <p:extLst>
      <p:ext uri="{BB962C8B-B14F-4D97-AF65-F5344CB8AC3E}">
        <p14:creationId xmlns:p14="http://schemas.microsoft.com/office/powerpoint/2010/main" val="1660399998"/>
      </p:ext>
    </p:extLst>
  </p:cSld>
  <p:clrMapOvr>
    <a:masterClrMapping/>
  </p:clrMapOvr>
  <p:transition/>
  <p:timing/>
</p:sld>
</file>

<file path=ppt/slides/slide1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Quorum-Based Approach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endParaRPr lang="en-US" altLang="en-US" sz="2700"/>
          </a:p>
        </p:txBody>
      </p:sp>
      <p:sp>
        <p:nvSpPr>
          <p:cNvPr id="7" name="Rectangle 6"/>
          <p:cNvSpPr/>
          <p:nvPr/>
        </p:nvSpPr>
        <p:spPr>
          <a:xfrm>
            <a:off x="1176782" y="1687774"/>
            <a:ext cx="9331995" cy="31085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each site requests permission to execute the CS from a subset of sites called </a:t>
            </a:r>
            <a:r>
              <a:rPr lang="en-US" altLang="en-US" sz="2800" b="1">
                <a:solidFill>
                  <a:srgbClr val="FF3399"/>
                </a:solidFill>
              </a:rPr>
              <a:t>quorum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quorums are formed in such a way that when two sites concurrently request access to the CS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altLang="en-US" sz="2800"/>
              <a:t>at least one site receives both the requests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altLang="en-US" sz="2800"/>
              <a:t>this site is responsible to make sure that only one request executes the CS at any time</a:t>
            </a:r>
          </a:p>
        </p:txBody>
      </p:sp>
    </p:spTree>
    <p:extLst>
      <p:ext uri="{BB962C8B-B14F-4D97-AF65-F5344CB8AC3E}">
        <p14:creationId xmlns:p14="http://schemas.microsoft.com/office/powerpoint/2010/main" val="2585513649"/>
      </p:ext>
    </p:extLst>
  </p:cSld>
  <p:clrMapOvr>
    <a:masterClrMapping/>
  </p:clrMapOvr>
  <p:transition/>
  <p:timing/>
</p:sld>
</file>

<file path=ppt/slides/slide1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2752" y="193343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Requirements of Mutual Exclusion Algorithms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endParaRPr lang="en-US" altLang="en-US" sz="2700"/>
          </a:p>
        </p:txBody>
      </p:sp>
      <p:sp>
        <p:nvSpPr>
          <p:cNvPr id="4" name="TextBox 3"/>
          <p:cNvSpPr txBox="1"/>
          <p:nvPr/>
        </p:nvSpPr>
        <p:spPr>
          <a:xfrm>
            <a:off x="556289" y="1669718"/>
            <a:ext cx="107117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b="1"/>
              <a:t>Safety property </a:t>
            </a:r>
          </a:p>
          <a:p>
            <a:pPr lvl="1">
              <a:buFont typeface="Arial" pitchFamily="34" charset="0"/>
              <a:buChar char="•"/>
            </a:pPr>
            <a:r>
              <a:rPr lang="en-US" sz="2800"/>
              <a:t>at any instant, only one process can execute the CS</a:t>
            </a:r>
            <a:endParaRPr lang="fr-FR" sz="2800"/>
          </a:p>
          <a:p>
            <a:pPr>
              <a:buFont typeface="Arial" pitchFamily="34" charset="0"/>
              <a:buChar char="•"/>
            </a:pPr>
            <a:r>
              <a:rPr lang="en-US" sz="2800" b="1" err="1"/>
              <a:t>Liveness property </a:t>
            </a:r>
          </a:p>
          <a:p>
            <a:pPr lvl="1">
              <a:buFont typeface="Arial" pitchFamily="34" charset="0"/>
              <a:buChar char="•"/>
            </a:pPr>
            <a:r>
              <a:rPr lang="en-US" sz="2800"/>
              <a:t>a site must not wait indefinitely to execute the CS while other sites are repeatedly executing the CS</a:t>
            </a:r>
          </a:p>
          <a:p>
            <a:pPr>
              <a:buFont typeface="Arial" pitchFamily="34" charset="0"/>
              <a:buChar char="•"/>
            </a:pPr>
            <a:r>
              <a:rPr lang="en-US" sz="2800" b="1"/>
              <a:t>Fairness </a:t>
            </a:r>
          </a:p>
          <a:p>
            <a:pPr lvl="1">
              <a:buFont typeface="Arial" pitchFamily="34" charset="0"/>
              <a:buChar char="•"/>
            </a:pPr>
            <a:r>
              <a:rPr lang="en-US" sz="2800"/>
              <a:t>each process gets a fair chance to execute the CS</a:t>
            </a:r>
          </a:p>
          <a:p>
            <a:pPr lvl="1">
              <a:buFont typeface="Arial" pitchFamily="34" charset="0"/>
              <a:buChar char="•"/>
            </a:pPr>
            <a:r>
              <a:rPr lang="en-US" sz="2800"/>
              <a:t>CS execution requests are executed in order of their arrival time </a:t>
            </a:r>
          </a:p>
          <a:p>
            <a:pPr lvl="1">
              <a:buFont typeface="Arial" pitchFamily="34" charset="0"/>
              <a:buChar char="•"/>
            </a:pPr>
            <a:r>
              <a:rPr lang="en-US" sz="2800"/>
              <a:t>time is determined by </a:t>
            </a:r>
            <a:r>
              <a:rPr lang="fr-FR" sz="2800"/>
              <a:t>a logical clock</a:t>
            </a:r>
            <a:endParaRPr lang="en-US" sz="2800"/>
          </a:p>
          <a:p>
            <a:pPr lvl="1">
              <a:buFont typeface="Arial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80066669"/>
      </p:ext>
    </p:extLst>
  </p:cSld>
  <p:clrMapOvr>
    <a:masterClrMapping/>
  </p:clrMapOvr>
  <p:transition/>
  <p:timing/>
</p:sld>
</file>

<file path=ppt/slides/slide1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2752" y="19334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Performance Metrics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endParaRPr lang="en-US" altLang="en-US" sz="2700"/>
          </a:p>
        </p:txBody>
      </p:sp>
      <p:sp>
        <p:nvSpPr>
          <p:cNvPr id="4" name="TextBox 3"/>
          <p:cNvSpPr txBox="1"/>
          <p:nvPr/>
        </p:nvSpPr>
        <p:spPr>
          <a:xfrm>
            <a:off x="603914" y="1336343"/>
            <a:ext cx="1071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b="1"/>
              <a:t>From Recorded Lecture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97455537"/>
      </p:ext>
    </p:extLst>
  </p:cSld>
  <p:clrMapOvr>
    <a:masterClrMapping/>
  </p:clrMapOvr>
  <p:transition/>
  <p:timing/>
</p:sld>
</file>

<file path=ppt/slides/slide1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Lamport’s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5995" y="1526903"/>
            <a:ext cx="10233853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pitchFamily="34" charset="0"/>
              <a:buChar char="•"/>
            </a:pPr>
            <a:r>
              <a:rPr lang="en-US" sz="2800"/>
              <a:t>every site S</a:t>
            </a:r>
            <a:r>
              <a:rPr lang="en-US" sz="2800" baseline="-25000"/>
              <a:t>i</a:t>
            </a:r>
            <a:r>
              <a:rPr lang="en-US" sz="2800"/>
              <a:t> keeps a queue, request_queue</a:t>
            </a:r>
            <a:r>
              <a:rPr lang="en-US" sz="2800" baseline="-25000" err="1"/>
              <a:t>i</a:t>
            </a:r>
            <a:endParaRPr lang="en-US" sz="2800" baseline="-25000"/>
          </a:p>
          <a:p>
            <a:pPr lvl="2">
              <a:buFont typeface="Arial" pitchFamily="34" charset="0"/>
              <a:buChar char="•"/>
            </a:pPr>
            <a:r>
              <a:rPr lang="en-US" sz="2800" err="1"/>
              <a:t>request_queue</a:t>
            </a:r>
            <a:r>
              <a:rPr lang="en-US" sz="2800" baseline="-25000" err="1"/>
              <a:t>i  </a:t>
            </a:r>
            <a:r>
              <a:rPr lang="en-US" sz="2800"/>
              <a:t>contains mutual exclusion requests ordered by their timestamps</a:t>
            </a:r>
          </a:p>
          <a:p>
            <a:pPr lvl="2">
              <a:buFont typeface="Arial" pitchFamily="34" charset="0"/>
              <a:buChar char="•"/>
            </a:pPr>
            <a:r>
              <a:rPr lang="en-US" sz="2800"/>
              <a:t>FIFO</a:t>
            </a:r>
          </a:p>
          <a:p>
            <a:pPr lvl="2">
              <a:buFont typeface="Arial" pitchFamily="34" charset="0"/>
              <a:buChar char="•"/>
            </a:pPr>
            <a:r>
              <a:rPr lang="en-US" sz="2800"/>
              <a:t>CS requests are executed in increasing order of timestamps</a:t>
            </a:r>
          </a:p>
        </p:txBody>
      </p:sp>
    </p:spTree>
    <p:extLst>
      <p:ext uri="{BB962C8B-B14F-4D97-AF65-F5344CB8AC3E}">
        <p14:creationId xmlns:p14="http://schemas.microsoft.com/office/powerpoint/2010/main" val="3405741409"/>
      </p:ext>
    </p:extLst>
  </p:cSld>
  <p:clrMapOvr>
    <a:masterClrMapping/>
  </p:clrMapOvr>
  <p:transition/>
  <p:timing/>
</p:sld>
</file>

<file path=ppt/slides/slide1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Lamport’s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0752" y="1395930"/>
            <a:ext cx="10140287" cy="52629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sz="2800" b="1">
                <a:solidFill>
                  <a:srgbClr val="FF3399"/>
                </a:solidFill>
              </a:rPr>
              <a:t>Requesting the critical section:</a:t>
            </a:r>
          </a:p>
          <a:p>
            <a:pPr lvl="2">
              <a:lnSpc>
                <a:spcPct val="150000"/>
              </a:lnSpc>
            </a:pPr>
            <a:r>
              <a:rPr lang="en-US" sz="2800"/>
              <a:t>• When a site S</a:t>
            </a:r>
            <a:r>
              <a:rPr lang="en-US" sz="2800" baseline="-25000"/>
              <a:t>i</a:t>
            </a:r>
            <a:r>
              <a:rPr lang="en-US" sz="2800"/>
              <a:t> wants to enter the CS, it broadcasts a REQUEST(ts</a:t>
            </a:r>
            <a:r>
              <a:rPr lang="en-US" sz="2800" baseline="-25000" err="1"/>
              <a:t>i</a:t>
            </a:r>
            <a:r>
              <a:rPr lang="en-US" sz="2800"/>
              <a:t>, i) message to all other sites and places the request on request_queue</a:t>
            </a:r>
            <a:r>
              <a:rPr lang="en-US" sz="2800" baseline="-25000" err="1"/>
              <a:t>i</a:t>
            </a:r>
            <a:r>
              <a:rPr lang="en-US" sz="2800"/>
              <a:t>. ((ts</a:t>
            </a:r>
            <a:r>
              <a:rPr lang="en-US" sz="2800" baseline="-25000" err="1"/>
              <a:t>i</a:t>
            </a:r>
            <a:r>
              <a:rPr lang="en-US" sz="2800"/>
              <a:t>, i) denotes the timestamp of the request)</a:t>
            </a:r>
          </a:p>
          <a:p>
            <a:pPr lvl="2">
              <a:lnSpc>
                <a:spcPct val="150000"/>
              </a:lnSpc>
            </a:pPr>
            <a:r>
              <a:rPr lang="en-US" sz="2800"/>
              <a:t>• When a site S</a:t>
            </a:r>
            <a:r>
              <a:rPr lang="en-US" sz="2800" baseline="-25000"/>
              <a:t>j</a:t>
            </a:r>
            <a:r>
              <a:rPr lang="en-US" sz="2800"/>
              <a:t> receives the REQUEST(ts</a:t>
            </a:r>
            <a:r>
              <a:rPr lang="en-US" sz="2800" baseline="-25000" err="1"/>
              <a:t>i</a:t>
            </a:r>
            <a:r>
              <a:rPr lang="en-US" sz="2800"/>
              <a:t>, i) message from site S</a:t>
            </a:r>
            <a:r>
              <a:rPr lang="en-US" sz="2800" baseline="-25000"/>
              <a:t>i</a:t>
            </a:r>
            <a:r>
              <a:rPr lang="en-US" sz="2800"/>
              <a:t>, it places site S</a:t>
            </a:r>
            <a:r>
              <a:rPr lang="en-US" sz="2800" baseline="-25000"/>
              <a:t>i</a:t>
            </a:r>
            <a:r>
              <a:rPr lang="en-US" sz="2800"/>
              <a:t>’s request on request_queue</a:t>
            </a:r>
            <a:r>
              <a:rPr lang="en-US" sz="2800" baseline="-25000" err="1"/>
              <a:t>j</a:t>
            </a:r>
            <a:r>
              <a:rPr lang="en-US" sz="2800"/>
              <a:t> and returns a timestamped REPLY message to S</a:t>
            </a:r>
            <a:r>
              <a:rPr lang="en-US" sz="2800" baseline="-25000"/>
              <a:t>i</a:t>
            </a:r>
            <a:endParaRPr lang="en-US" altLang="en-US" sz="5400" baseline="-25000"/>
          </a:p>
        </p:txBody>
      </p:sp>
    </p:spTree>
    <p:extLst>
      <p:ext uri="{BB962C8B-B14F-4D97-AF65-F5344CB8AC3E}">
        <p14:creationId xmlns:p14="http://schemas.microsoft.com/office/powerpoint/2010/main" val="3512007877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913" name="Text Box 1" descr="Footer Placeholder 8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8914" name="Text Box 2" descr="Rectangle 2"/>
          <p:cNvSpPr txBox="1"/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Omega Network</a:t>
            </a:r>
          </a:p>
        </p:txBody>
      </p:sp>
      <p:sp>
        <p:nvSpPr>
          <p:cNvPr id="38915" name="Text Box 3" descr="Rectangle 3"/>
          <p:cNvSpPr txBox="1"/>
          <p:nvPr/>
        </p:nvSpPr>
        <p:spPr bwMode="auto">
          <a:xfrm>
            <a:off x="712788" y="2035175"/>
            <a:ext cx="10387012" cy="344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marL="2286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Routing function</a:t>
            </a:r>
            <a:r>
              <a:rPr lang="x-none" altLang="x-none" sz="2800"/>
              <a:t>: from input line i to output line j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x-none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considers j and stage number s, s ϵ [0, log</a:t>
            </a:r>
            <a:r>
              <a:rPr lang="x-none" altLang="x-none" sz="2800" baseline="-25000"/>
              <a:t>2</a:t>
            </a:r>
            <a:r>
              <a:rPr lang="x-none" altLang="x-none" sz="2800"/>
              <a:t>(n) – 1]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x-none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in a stage s switch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if (s + 1)</a:t>
            </a:r>
            <a:r>
              <a:rPr lang="x-none" altLang="x-none" sz="2800" baseline="30000"/>
              <a:t>th</a:t>
            </a:r>
            <a:r>
              <a:rPr lang="x-none" altLang="x-none" sz="2800"/>
              <a:t> MSB of j is 0, then route on upper wire</a:t>
            </a:r>
            <a:endParaRPr lang="x-none" altLang="x-none" sz="2400"/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else [i.e., (s + 1)</a:t>
            </a:r>
            <a:r>
              <a:rPr lang="x-none" altLang="x-none" sz="2800" baseline="30000"/>
              <a:t>th</a:t>
            </a:r>
            <a:r>
              <a:rPr lang="x-none" altLang="x-none" sz="2800"/>
              <a:t> MSB of j is 1], route on lower wire</a:t>
            </a:r>
            <a:endParaRPr lang="x-none" altLang="x-none" sz="2400"/>
          </a:p>
        </p:txBody>
      </p:sp>
      <p:sp>
        <p:nvSpPr>
          <p:cNvPr id="38916" name="Text Box 4" descr="Slide Number Placeholder 4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CC63C6E6-A09E-8A4B-BAF6-0E59110F1E21}" type="slidenum">
              <a:rPr lang="x-none" altLang="x-none" sz="1200">
                <a:solidFill>
                  <a:srgbClr val="888888"/>
                </a:solidFill>
              </a:rPr>
              <a:pPr algn="r"/>
              <a:t>12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1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Lamport’s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3669" y="1696180"/>
            <a:ext cx="9939131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altLang="en-US" sz="280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631" y="1450521"/>
            <a:ext cx="10873408" cy="5119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800" b="1">
                <a:solidFill>
                  <a:srgbClr val="FF3399"/>
                </a:solidFill>
              </a:rPr>
              <a:t>Executing the critical section:</a:t>
            </a:r>
          </a:p>
          <a:p>
            <a:pPr marL="457200" indent="-457200"/>
            <a:r>
              <a:rPr lang="en-US" sz="2800"/>
              <a:t>Site S</a:t>
            </a:r>
            <a:r>
              <a:rPr lang="en-US" sz="2800" baseline="-25000"/>
              <a:t>i</a:t>
            </a:r>
            <a:r>
              <a:rPr lang="en-US" sz="2800"/>
              <a:t> enters the CS when the following two conditions hold: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/>
              <a:t>L1</a:t>
            </a:r>
            <a:r>
              <a:rPr lang="en-US" sz="2800"/>
              <a:t>: S</a:t>
            </a:r>
            <a:r>
              <a:rPr lang="en-US" sz="2800" baseline="-25000"/>
              <a:t>i</a:t>
            </a:r>
            <a:r>
              <a:rPr lang="en-US" sz="2800"/>
              <a:t> has received a REPLY message with timestamp larger than  (ts</a:t>
            </a:r>
            <a:r>
              <a:rPr lang="en-US" sz="2800" baseline="-25000" err="1"/>
              <a:t>i</a:t>
            </a:r>
            <a:r>
              <a:rPr lang="en-US" sz="2800"/>
              <a:t>, i) from all other sites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/>
              <a:t>L2</a:t>
            </a:r>
            <a:r>
              <a:rPr lang="en-US" sz="2800"/>
              <a:t>: S</a:t>
            </a:r>
            <a:r>
              <a:rPr lang="en-US" sz="2800" baseline="-25000"/>
              <a:t>i</a:t>
            </a:r>
            <a:r>
              <a:rPr lang="en-US" sz="2800"/>
              <a:t>’s request is at the top of request_queue</a:t>
            </a:r>
            <a:r>
              <a:rPr lang="en-US" sz="2800" baseline="-25000" err="1"/>
              <a:t>i</a:t>
            </a:r>
            <a:endParaRPr lang="en-US" sz="2800" baseline="-25000"/>
          </a:p>
          <a:p>
            <a:pPr marL="914400" lvl="1" indent="-457200"/>
            <a:endParaRPr lang="en-US" sz="2800" baseline="-25000"/>
          </a:p>
          <a:p>
            <a:pPr/>
            <a:r>
              <a:rPr lang="fr-FR" sz="2800" b="1">
                <a:solidFill>
                  <a:srgbClr val="FF3399"/>
                </a:solidFill>
              </a:rPr>
              <a:t>Releasing the critical section:</a:t>
            </a:r>
          </a:p>
          <a:p>
            <a:pPr/>
            <a:r>
              <a:rPr lang="en-US" sz="2800"/>
              <a:t>• Site S</a:t>
            </a:r>
            <a:r>
              <a:rPr lang="en-US" sz="2800" baseline="-25000"/>
              <a:t>i</a:t>
            </a:r>
            <a:r>
              <a:rPr lang="en-US" sz="2800"/>
              <a:t>, upon exiting the CS, removes its request from the top of its request queue and broadcasts a timestamped RELEASE message to all other sites</a:t>
            </a:r>
          </a:p>
          <a:p>
            <a:pPr/>
            <a:r>
              <a:rPr lang="en-US" sz="2800"/>
              <a:t>• When a site S</a:t>
            </a:r>
            <a:r>
              <a:rPr lang="en-US" sz="2800" baseline="-25000"/>
              <a:t>j</a:t>
            </a:r>
            <a:r>
              <a:rPr lang="en-US" sz="2800"/>
              <a:t> receives a RELEASE message from site S</a:t>
            </a:r>
            <a:r>
              <a:rPr lang="en-US" sz="2800" baseline="-25000"/>
              <a:t>i</a:t>
            </a:r>
            <a:r>
              <a:rPr lang="en-US" sz="2800"/>
              <a:t>, it removes S</a:t>
            </a:r>
            <a:r>
              <a:rPr lang="en-US" sz="2800" baseline="-25000"/>
              <a:t>i</a:t>
            </a:r>
            <a:r>
              <a:rPr lang="en-US" sz="2800"/>
              <a:t>’s</a:t>
            </a:r>
          </a:p>
          <a:p>
            <a:pPr/>
            <a:r>
              <a:rPr lang="en-US" sz="2800"/>
              <a:t>request from its request queue</a:t>
            </a:r>
            <a:endParaRPr lang="en-US" altLang="en-US" sz="2800" baseline="-2500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7724322"/>
      </p:ext>
    </p:extLst>
  </p:cSld>
  <p:clrMapOvr>
    <a:masterClrMapping/>
  </p:clrMapOvr>
  <p:transition/>
  <p:timing/>
</p:sld>
</file>

<file path=ppt/slides/slide1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defPPr/>
          </a:lstStyle>
          <a:p>
            <a:pPr algn="ctr"/>
            <a:r>
              <a:rPr lang="en-US" altLang="en-US" b="0" spc="0" err="1">
                <a:solidFill>
                  <a:srgbClr val="0000FF"/>
                </a:solidFill>
              </a:rPr>
              <a:t>Lamport’s Algorithm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7838" y="5153826"/>
            <a:ext cx="718784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/>
              <a:t>Sites S</a:t>
            </a:r>
            <a:r>
              <a:rPr lang="en-US" sz="2800" baseline="-25000"/>
              <a:t>1</a:t>
            </a:r>
            <a:r>
              <a:rPr lang="en-US" sz="2800"/>
              <a:t> and S</a:t>
            </a:r>
            <a:r>
              <a:rPr lang="en-US" sz="2800" baseline="-25000"/>
              <a:t>2</a:t>
            </a:r>
            <a:r>
              <a:rPr lang="en-US" sz="2800"/>
              <a:t> make requests for the 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0699" y="1572126"/>
            <a:ext cx="8093192" cy="33688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80725838"/>
      </p:ext>
    </p:extLst>
  </p:cSld>
  <p:clrMapOvr>
    <a:masterClrMapping/>
  </p:clrMapOvr>
  <p:transition/>
  <p:timing/>
</p:sld>
</file>

<file path=ppt/slides/slide1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defPPr/>
          </a:lstStyle>
          <a:p>
            <a:pPr algn="ctr"/>
            <a:r>
              <a:rPr lang="en-US" altLang="en-US" b="0" spc="0" err="1">
                <a:solidFill>
                  <a:srgbClr val="0000FF"/>
                </a:solidFill>
              </a:rPr>
              <a:t>Lamport’s Algorithm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9927" y="5749212"/>
            <a:ext cx="391525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/>
              <a:t>Site S</a:t>
            </a:r>
            <a:r>
              <a:rPr lang="en-US" sz="2800" baseline="-25000"/>
              <a:t>1</a:t>
            </a:r>
            <a:r>
              <a:rPr lang="en-US" sz="2800"/>
              <a:t> enters the 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14563" y="1969079"/>
            <a:ext cx="6624637" cy="3104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4528036" y="3329180"/>
            <a:ext cx="669114" cy="6923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853868"/>
            <a:ext cx="1037253" cy="410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13" y="5084542"/>
            <a:ext cx="1019095" cy="402898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622803" y="4021495"/>
            <a:ext cx="1348789" cy="1052403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3922" y="5169432"/>
            <a:ext cx="504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May also write as: request_queue</a:t>
            </a:r>
            <a:r>
              <a:rPr lang="en-US" baseline="-25000"/>
              <a:t>1 </a:t>
            </a:r>
            <a:r>
              <a:rPr lang="en-US"/>
              <a:t>= ((1, 1), (1, 2))</a:t>
            </a:r>
            <a:endParaRPr lang="en-US" baseline="-250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12" y="4786717"/>
            <a:ext cx="1019095" cy="40289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 flipV="1">
            <a:off x="2949790" y="4210851"/>
            <a:ext cx="532618" cy="11297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216246" y="3521488"/>
            <a:ext cx="2457076" cy="5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59797" y="3338569"/>
            <a:ext cx="10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REPLY</a:t>
            </a:r>
            <a:endParaRPr lang="en-US" baseline="-25000"/>
          </a:p>
        </p:txBody>
      </p:sp>
      <p:sp>
        <p:nvSpPr>
          <p:cNvPr id="23" name="TextBox 22"/>
          <p:cNvSpPr txBox="1"/>
          <p:nvPr/>
        </p:nvSpPr>
        <p:spPr>
          <a:xfrm>
            <a:off x="2462084" y="5357365"/>
            <a:ext cx="10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REQUEST</a:t>
            </a:r>
            <a:endParaRPr lang="en-US" baseline="-25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687526" y="4756885"/>
            <a:ext cx="695325" cy="42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152658807"/>
      </p:ext>
    </p:extLst>
  </p:cSld>
  <p:clrMapOvr>
    <a:masterClrMapping/>
  </p:clrMapOvr>
  <p:transition/>
  <p:timing/>
</p:sld>
</file>

<file path=ppt/slides/slide1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defPPr/>
          </a:lstStyle>
          <a:p>
            <a:pPr algn="ctr"/>
            <a:r>
              <a:rPr lang="en-US" altLang="en-US" b="0" spc="0" err="1">
                <a:solidFill>
                  <a:srgbClr val="0000FF"/>
                </a:solidFill>
              </a:rPr>
              <a:t>Lamport’s Algorithm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1630" y="5263329"/>
            <a:ext cx="789271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/>
              <a:t>Site S</a:t>
            </a:r>
            <a:r>
              <a:rPr lang="en-US" sz="2800" baseline="-25000"/>
              <a:t>1</a:t>
            </a:r>
            <a:r>
              <a:rPr lang="en-US" sz="2800"/>
              <a:t> exits the CS </a:t>
            </a:r>
            <a:r>
              <a:rPr lang="fr-FR" sz="2800"/>
              <a:t>and sends RELEASE messages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12" y="1892079"/>
            <a:ext cx="5353050" cy="3057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97" y="4460831"/>
            <a:ext cx="1019095" cy="402898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flipH="1">
            <a:off x="6852424" y="3367376"/>
            <a:ext cx="2457076" cy="5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5975" y="3184457"/>
            <a:ext cx="10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RELEASE</a:t>
            </a:r>
            <a:endParaRPr lang="en-US" baseline="-250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837652" y="4429339"/>
            <a:ext cx="695325" cy="42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06711174"/>
      </p:ext>
    </p:extLst>
  </p:cSld>
  <p:clrMapOvr>
    <a:masterClrMapping/>
  </p:clrMapOvr>
  <p:transition/>
  <p:timing/>
</p:sld>
</file>

<file path=ppt/slides/slide1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defPPr/>
          </a:lstStyle>
          <a:p>
            <a:pPr algn="ctr"/>
            <a:r>
              <a:rPr lang="en-US" altLang="en-US" b="0" spc="0" err="1">
                <a:solidFill>
                  <a:srgbClr val="0000FF"/>
                </a:solidFill>
              </a:rPr>
              <a:t>Lamport’s Algorithm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7038" y="5282163"/>
            <a:ext cx="420401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/>
              <a:t>Site S</a:t>
            </a:r>
            <a:r>
              <a:rPr lang="en-US" sz="2800" baseline="-25000"/>
              <a:t>2</a:t>
            </a:r>
            <a:r>
              <a:rPr lang="en-US" sz="2800"/>
              <a:t> enters the CS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45123" y="1813499"/>
            <a:ext cx="6499094" cy="321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48" y="2802108"/>
            <a:ext cx="647700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48" y="3562936"/>
            <a:ext cx="6477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86" y="4711922"/>
            <a:ext cx="647700" cy="338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721" y="4679199"/>
            <a:ext cx="1019095" cy="402898"/>
          </a:xfrm>
          <a:prstGeom prst="rect">
            <a:avLst/>
          </a:prstGeom>
          <a:noFill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837652" y="4702299"/>
            <a:ext cx="695325" cy="42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8E6633-F345-4342-8046-197A8268FAE3}"/>
              </a:ext>
            </a:extLst>
          </p:cNvPr>
          <p:cNvSpPr/>
          <p:nvPr/>
        </p:nvSpPr>
        <p:spPr>
          <a:xfrm>
            <a:off x="665204" y="5813693"/>
            <a:ext cx="1086159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/>
            <a:r>
              <a:rPr lang="en-US" altLang="en-US" sz="2800" b="1"/>
              <a:t>Performance - </a:t>
            </a:r>
            <a:r>
              <a:rPr lang="en-US" altLang="en-US" sz="2800"/>
              <a:t>Requires 3(N − 1) messages per CS invocation</a:t>
            </a:r>
          </a:p>
        </p:txBody>
      </p:sp>
    </p:spTree>
    <p:extLst>
      <p:ext uri="{BB962C8B-B14F-4D97-AF65-F5344CB8AC3E}">
        <p14:creationId xmlns:p14="http://schemas.microsoft.com/office/powerpoint/2010/main" val="168836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Ricart–Agrawala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324" y="1513764"/>
            <a:ext cx="10669473" cy="35394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/>
              <a:t>communication channels are not required to be FIFO</a:t>
            </a:r>
          </a:p>
          <a:p>
            <a:pPr>
              <a:buFont typeface="Arial" pitchFamily="34" charset="0"/>
              <a:buChar char="•"/>
            </a:pPr>
            <a:r>
              <a:rPr lang="en-US" sz="2800"/>
              <a:t>REQUEST and REPLY messages</a:t>
            </a:r>
          </a:p>
          <a:p>
            <a:pPr>
              <a:buFont typeface="Arial" pitchFamily="34" charset="0"/>
              <a:buChar char="•"/>
            </a:pPr>
            <a:r>
              <a:rPr lang="en-US" sz="2800"/>
              <a:t>each process p</a:t>
            </a:r>
            <a:r>
              <a:rPr lang="en-US" sz="2800" baseline="-25000"/>
              <a:t>i</a:t>
            </a:r>
            <a:r>
              <a:rPr lang="en-US" sz="2800"/>
              <a:t> maintains the </a:t>
            </a:r>
            <a:r>
              <a:rPr lang="en-US" sz="2800">
                <a:solidFill>
                  <a:srgbClr val="FF3399"/>
                </a:solidFill>
              </a:rPr>
              <a:t>request-deferred array, RD</a:t>
            </a:r>
            <a:r>
              <a:rPr lang="en-US" sz="2800" baseline="-25000" err="1">
                <a:solidFill>
                  <a:srgbClr val="FF3399"/>
                </a:solidFill>
              </a:rPr>
              <a:t>i</a:t>
            </a:r>
            <a:endParaRPr lang="en-US" sz="2800" baseline="-25000">
              <a:solidFill>
                <a:srgbClr val="FF33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/>
              <a:t>size of RD</a:t>
            </a:r>
            <a:r>
              <a:rPr lang="en-US" sz="2800" baseline="-25000" err="1"/>
              <a:t>i   </a:t>
            </a:r>
            <a:r>
              <a:rPr lang="en-US" sz="2800"/>
              <a:t>= no. of processes in the system</a:t>
            </a:r>
          </a:p>
          <a:p>
            <a:pPr>
              <a:buFont typeface="Arial" pitchFamily="34" charset="0"/>
              <a:buChar char="•"/>
            </a:pPr>
            <a:r>
              <a:rPr lang="en-US" sz="2800"/>
              <a:t>initially, ∀i ∀j: RD</a:t>
            </a:r>
            <a:r>
              <a:rPr lang="en-US" sz="2800" baseline="-25000" err="1"/>
              <a:t>i</a:t>
            </a:r>
            <a:r>
              <a:rPr lang="en-US" sz="2800"/>
              <a:t>[j] = 0</a:t>
            </a:r>
          </a:p>
          <a:p>
            <a:pPr>
              <a:buFont typeface="Arial" pitchFamily="34" charset="0"/>
              <a:buChar char="•"/>
            </a:pPr>
            <a:r>
              <a:rPr lang="en-US" sz="2800"/>
              <a:t>whenever p</a:t>
            </a:r>
            <a:r>
              <a:rPr lang="en-US" sz="2800" baseline="-25000"/>
              <a:t>i</a:t>
            </a:r>
            <a:r>
              <a:rPr lang="en-US" sz="2800"/>
              <a:t> defers the request sent by p</a:t>
            </a:r>
            <a:r>
              <a:rPr lang="en-US" sz="2800" baseline="-25000" err="1"/>
              <a:t>j</a:t>
            </a:r>
            <a:r>
              <a:rPr lang="en-US" sz="2800"/>
              <a:t>, it sets RD</a:t>
            </a:r>
            <a:r>
              <a:rPr lang="en-US" sz="2800" baseline="-25000" err="1"/>
              <a:t>i</a:t>
            </a:r>
            <a:r>
              <a:rPr lang="en-US" sz="2800"/>
              <a:t>[j] = 1,</a:t>
            </a:r>
          </a:p>
          <a:p>
            <a:pPr>
              <a:buFont typeface="Arial" pitchFamily="34" charset="0"/>
              <a:buChar char="•"/>
            </a:pPr>
            <a:r>
              <a:rPr lang="en-US" sz="2800"/>
              <a:t>after it has sent a REPLY message to p</a:t>
            </a:r>
            <a:r>
              <a:rPr lang="en-US" sz="2800" baseline="-25000" err="1"/>
              <a:t>j</a:t>
            </a:r>
            <a:r>
              <a:rPr lang="en-US" sz="2800"/>
              <a:t> , it sets RD</a:t>
            </a:r>
            <a:r>
              <a:rPr lang="en-US" sz="2800" baseline="-25000" err="1"/>
              <a:t>i</a:t>
            </a:r>
            <a:r>
              <a:rPr lang="en-US" sz="2800"/>
              <a:t>[j] = 0</a:t>
            </a:r>
          </a:p>
          <a:p>
            <a:pPr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67357718"/>
      </p:ext>
    </p:extLst>
  </p:cSld>
  <p:clrMapOvr>
    <a:masterClrMapping/>
  </p:clrMapOvr>
  <p:transition/>
  <p:timing/>
</p:sld>
</file>

<file path=ppt/slides/slide1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Ricart–Agrawala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8761" y="1371124"/>
            <a:ext cx="9562579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fr-FR" sz="2800" b="1" err="1">
                <a:solidFill>
                  <a:srgbClr val="FF3399"/>
                </a:solidFill>
              </a:rPr>
              <a:t>Requesting the critical section:</a:t>
            </a:r>
          </a:p>
          <a:p>
            <a:pPr marL="514350" indent="-514350">
              <a:buAutoNum type="alphaLcParenBoth"/>
            </a:pPr>
            <a:r>
              <a:rPr lang="en-US" sz="2800"/>
              <a:t>When a site S</a:t>
            </a:r>
            <a:r>
              <a:rPr lang="en-US" sz="2800" baseline="-25000"/>
              <a:t>i</a:t>
            </a:r>
            <a:r>
              <a:rPr lang="en-US" sz="2800"/>
              <a:t> wants to enter the CS, it broadcasts a timestamped REQUEST message to all other sites</a:t>
            </a:r>
          </a:p>
          <a:p>
            <a:pPr/>
            <a:endParaRPr lang="en-US" sz="2800"/>
          </a:p>
          <a:p>
            <a:pPr/>
            <a:r>
              <a:rPr lang="en-US" sz="2800"/>
              <a:t>(b) When site S</a:t>
            </a:r>
            <a:r>
              <a:rPr lang="en-US" sz="2800" baseline="-25000"/>
              <a:t>j</a:t>
            </a:r>
            <a:r>
              <a:rPr lang="en-US" sz="2800"/>
              <a:t> receives a REQUEST message from site S</a:t>
            </a:r>
            <a:r>
              <a:rPr lang="en-US" sz="2800" baseline="-25000"/>
              <a:t>i</a:t>
            </a:r>
            <a:r>
              <a:rPr lang="en-US" sz="2800"/>
              <a:t>, it sends a REPLY message to site S</a:t>
            </a:r>
            <a:r>
              <a:rPr lang="en-US" sz="2800" baseline="-25000"/>
              <a:t>i</a:t>
            </a:r>
            <a:r>
              <a:rPr lang="en-US" sz="2800"/>
              <a:t> if site S</a:t>
            </a:r>
            <a:r>
              <a:rPr lang="en-US" sz="2800" baseline="-25000"/>
              <a:t>j</a:t>
            </a:r>
            <a:r>
              <a:rPr lang="en-US" sz="2800"/>
              <a:t> is neither requesting nor executing the CS, or if the site S</a:t>
            </a:r>
            <a:r>
              <a:rPr lang="en-US" sz="2800" baseline="-25000"/>
              <a:t>j</a:t>
            </a:r>
            <a:r>
              <a:rPr lang="en-US" sz="2800"/>
              <a:t> is requesting and S</a:t>
            </a:r>
            <a:r>
              <a:rPr lang="en-US" sz="2800" baseline="-25000"/>
              <a:t>i</a:t>
            </a:r>
            <a:r>
              <a:rPr lang="en-US" sz="2800"/>
              <a:t>’s request’s timestamp is smaller than site S</a:t>
            </a:r>
            <a:r>
              <a:rPr lang="en-US" sz="2800" baseline="-25000"/>
              <a:t>j</a:t>
            </a:r>
            <a:r>
              <a:rPr lang="en-US" sz="2800"/>
              <a:t>’s own request’s timestamp. Otherwise, the reply is deferred and S</a:t>
            </a:r>
            <a:r>
              <a:rPr lang="en-US" sz="2800" baseline="-25000"/>
              <a:t>j</a:t>
            </a:r>
            <a:r>
              <a:rPr lang="en-US" sz="2800"/>
              <a:t> sets RD</a:t>
            </a:r>
            <a:r>
              <a:rPr lang="en-US" sz="2800" baseline="-25000" err="1"/>
              <a:t>j</a:t>
            </a:r>
            <a:r>
              <a:rPr lang="en-US" sz="2800"/>
              <a:t> [i] = 1</a:t>
            </a:r>
          </a:p>
        </p:txBody>
      </p:sp>
    </p:spTree>
    <p:extLst>
      <p:ext uri="{BB962C8B-B14F-4D97-AF65-F5344CB8AC3E}">
        <p14:creationId xmlns:p14="http://schemas.microsoft.com/office/powerpoint/2010/main" val="2212480207"/>
      </p:ext>
    </p:extLst>
  </p:cSld>
  <p:clrMapOvr>
    <a:masterClrMapping/>
  </p:clrMapOvr>
  <p:transition/>
  <p:timing/>
</p:sld>
</file>

<file path=ppt/slides/slide1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Ricart–Agrawala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598" y="1324294"/>
            <a:ext cx="10585623" cy="35394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fr-FR" sz="2800" b="1" err="1">
                <a:solidFill>
                  <a:srgbClr val="FF3399"/>
                </a:solidFill>
              </a:rPr>
              <a:t>Executing the critical section:</a:t>
            </a:r>
          </a:p>
          <a:p>
            <a:pPr/>
            <a:r>
              <a:rPr lang="en-US" sz="2800"/>
              <a:t>(c) Site S</a:t>
            </a:r>
            <a:r>
              <a:rPr lang="en-US" sz="2800" baseline="-25000"/>
              <a:t>i</a:t>
            </a:r>
            <a:r>
              <a:rPr lang="en-US" sz="2800"/>
              <a:t> enters the CS after it has received a REPLY message from every site it sent a REQUEST message to</a:t>
            </a:r>
          </a:p>
          <a:p>
            <a:pPr/>
            <a:endParaRPr lang="en-US" sz="2800"/>
          </a:p>
          <a:p>
            <a:pPr/>
            <a:r>
              <a:rPr lang="fr-FR" sz="2800" b="1">
                <a:solidFill>
                  <a:srgbClr val="FF3399"/>
                </a:solidFill>
              </a:rPr>
              <a:t>Releasing the critical section:</a:t>
            </a:r>
          </a:p>
          <a:p>
            <a:pPr/>
            <a:r>
              <a:rPr lang="en-US" sz="2800"/>
              <a:t>(d) When site S</a:t>
            </a:r>
            <a:r>
              <a:rPr lang="en-US" sz="2800" baseline="-25000"/>
              <a:t>i</a:t>
            </a:r>
            <a:r>
              <a:rPr lang="en-US" sz="2800"/>
              <a:t> exits the CS, it sends all the deferred REPLY messages: </a:t>
            </a:r>
          </a:p>
          <a:p>
            <a:pPr/>
            <a:r>
              <a:rPr lang="en-US" sz="2800"/>
              <a:t>∀j if RD</a:t>
            </a:r>
            <a:r>
              <a:rPr lang="en-US" sz="2800" baseline="-25000" err="1"/>
              <a:t>i </a:t>
            </a:r>
            <a:r>
              <a:rPr lang="en-US" sz="2800"/>
              <a:t>[j] = 1, then S</a:t>
            </a:r>
            <a:r>
              <a:rPr lang="en-US" sz="2800" baseline="-25000"/>
              <a:t>i  </a:t>
            </a:r>
            <a:r>
              <a:rPr lang="en-US" sz="2800"/>
              <a:t>sends a REPLY message to S</a:t>
            </a:r>
            <a:r>
              <a:rPr lang="en-US" sz="2800" baseline="-25000"/>
              <a:t>j</a:t>
            </a:r>
            <a:r>
              <a:rPr lang="en-US" sz="2800"/>
              <a:t> and sets </a:t>
            </a:r>
            <a:r>
              <a:rPr lang="fr-FR" sz="2800" err="1"/>
              <a:t>RD</a:t>
            </a:r>
            <a:r>
              <a:rPr lang="fr-FR" sz="2800" baseline="-25000" err="1"/>
              <a:t>i </a:t>
            </a:r>
            <a:r>
              <a:rPr lang="fr-FR" sz="2800"/>
              <a:t>[j] = 0</a:t>
            </a:r>
          </a:p>
          <a:p>
            <a:pPr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957113097"/>
      </p:ext>
    </p:extLst>
  </p:cSld>
  <p:clrMapOvr>
    <a:masterClrMapping/>
  </p:clrMapOvr>
  <p:transition/>
  <p:timing/>
</p:sld>
</file>

<file path=ppt/slides/slide1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Ricart–Agrawala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6737" y="4964965"/>
            <a:ext cx="78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fr-FR" sz="2800"/>
              <a:t>Sites S</a:t>
            </a:r>
            <a:r>
              <a:rPr lang="fr-FR" sz="2800" baseline="-25000"/>
              <a:t>1</a:t>
            </a:r>
            <a:r>
              <a:rPr lang="fr-FR" sz="2800"/>
              <a:t> and S</a:t>
            </a:r>
            <a:r>
              <a:rPr lang="fr-FR" sz="2800" baseline="-25000"/>
              <a:t>2</a:t>
            </a:r>
            <a:r>
              <a:rPr lang="fr-FR" sz="2800"/>
              <a:t> </a:t>
            </a:r>
            <a:r>
              <a:rPr lang="en-US" sz="2800"/>
              <a:t>each make a request for the 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1003" y="1636295"/>
            <a:ext cx="8051259" cy="30640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05689055"/>
      </p:ext>
    </p:extLst>
  </p:cSld>
  <p:clrMapOvr>
    <a:masterClrMapping/>
  </p:clrMapOvr>
  <p:transition/>
  <p:timing/>
</p:sld>
</file>

<file path=ppt/slides/slide1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Ricart–Agrawala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169" y="5317892"/>
            <a:ext cx="343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/>
              <a:t>Site S</a:t>
            </a:r>
            <a:r>
              <a:rPr lang="en-US" sz="2800" baseline="-25000"/>
              <a:t>1</a:t>
            </a:r>
            <a:r>
              <a:rPr lang="en-US" sz="2800"/>
              <a:t> enters the 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19324" y="1636295"/>
            <a:ext cx="7851759" cy="3449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124132333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033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44034" name="Rectangle 2" descr="Content Placeholder 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06400" y="315913"/>
            <a:ext cx="8432800" cy="1143000"/>
          </a:xfrm>
        </p:spPr>
        <p:txBody>
          <a:bodyPr/>
          <a:lstStyle>
            <a:defPPr/>
          </a:lstStyle>
          <a:p>
            <a:pPr indent="-457200" algn="ctr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36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Multicomputer Parallel Systems</a:t>
            </a:r>
          </a:p>
        </p:txBody>
      </p:sp>
      <p:sp>
        <p:nvSpPr>
          <p:cNvPr id="44035" name="Text Box 3" descr="Rectangle 3"/>
          <p:cNvSpPr txBox="1"/>
          <p:nvPr/>
        </p:nvSpPr>
        <p:spPr bwMode="auto">
          <a:xfrm>
            <a:off x="839416" y="1458913"/>
            <a:ext cx="11209709" cy="30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marL="2286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multiple processors </a:t>
            </a:r>
            <a:r>
              <a:rPr lang="x-none" altLang="x-none" sz="2800" i="1"/>
              <a:t>do not have direct access to shared memory</a:t>
            </a:r>
            <a:endParaRPr lang="x-none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usually do not have a common clock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processors are in close physical proximity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very tightly coupled (homogenous hardware and software)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connected by an interconnection network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communicate either via a common address space or via message-passing</a:t>
            </a:r>
          </a:p>
        </p:txBody>
      </p:sp>
      <p:sp>
        <p:nvSpPr>
          <p:cNvPr id="44036" name="Text Box 4" descr="Slide Number Placeholder 4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9A3ACBCF-5750-604E-B606-75345014400C}" type="slidenum">
              <a:rPr lang="x-none" altLang="x-none" sz="1200">
                <a:solidFill>
                  <a:srgbClr val="888888"/>
                </a:solidFill>
              </a:rPr>
              <a:pPr algn="r"/>
              <a:t>13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1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Ricart–Agrawala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6527" y="5029134"/>
            <a:ext cx="7202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Site S</a:t>
            </a:r>
            <a:r>
              <a:rPr lang="en-US" sz="2800" baseline="-25000"/>
              <a:t>1</a:t>
            </a:r>
            <a:r>
              <a:rPr lang="en-US" sz="2800"/>
              <a:t> exits the CS and sends a REPLY message to </a:t>
            </a:r>
            <a:r>
              <a:rPr lang="fr-FR" sz="2800"/>
              <a:t>S</a:t>
            </a:r>
            <a:r>
              <a:rPr lang="fr-FR" sz="2800" baseline="-25000"/>
              <a:t>2</a:t>
            </a:r>
            <a:r>
              <a:rPr lang="fr-FR" sz="2800"/>
              <a:t>’s deferred request</a:t>
            </a:r>
            <a:endParaRPr lang="en-US" sz="2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2005" y="1523998"/>
            <a:ext cx="8396363" cy="35934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71623356"/>
      </p:ext>
    </p:extLst>
  </p:cSld>
  <p:clrMapOvr>
    <a:masterClrMapping/>
  </p:clrMapOvr>
  <p:transition/>
  <p:timing/>
</p:sld>
</file>

<file path=ppt/slides/slide1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Ricart–Agrawala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4555" y="4844716"/>
            <a:ext cx="410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fr-FR" sz="2800"/>
              <a:t>Site S</a:t>
            </a:r>
            <a:r>
              <a:rPr lang="fr-FR" sz="2800" baseline="-25000"/>
              <a:t>2</a:t>
            </a:r>
            <a:r>
              <a:rPr lang="fr-FR" sz="2800"/>
              <a:t> enters the CS</a:t>
            </a:r>
            <a:endParaRPr lang="en-US" sz="2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34766" y="1494488"/>
            <a:ext cx="8821704" cy="33502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3CE539-9DCC-7942-B560-AC00A1AF2824}"/>
              </a:ext>
            </a:extLst>
          </p:cNvPr>
          <p:cNvSpPr/>
          <p:nvPr/>
        </p:nvSpPr>
        <p:spPr>
          <a:xfrm>
            <a:off x="999003" y="5613623"/>
            <a:ext cx="9693230" cy="6718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</a:pPr>
            <a:r>
              <a:rPr lang="en-US" sz="2800" b="1" u="sng"/>
              <a:t>Performance - </a:t>
            </a:r>
            <a:r>
              <a:rPr lang="en-US" sz="2800"/>
              <a:t>requires 2(N − 1) messages per CS execution</a:t>
            </a:r>
          </a:p>
        </p:txBody>
      </p:sp>
    </p:spTree>
    <p:extLst>
      <p:ext uri="{BB962C8B-B14F-4D97-AF65-F5344CB8AC3E}">
        <p14:creationId xmlns:p14="http://schemas.microsoft.com/office/powerpoint/2010/main" val="472073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Maekawa’s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73210" y="1465041"/>
            <a:ext cx="10000735" cy="48320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quorum-based mutual exclusion algorithm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request sets for sites (i.e., quorums) are constructed to satisfy the following conditions: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/>
              <a:t>M1: (∀i ∀j : i </a:t>
            </a:r>
            <a:r>
              <a:rPr lang="en-US" sz="2800">
                <a:sym typeface="Symbol" panose="05050102010706020507" pitchFamily="18" charset="2"/>
              </a:rPr>
              <a:t> </a:t>
            </a:r>
            <a:r>
              <a:rPr lang="en-US" sz="2800"/>
              <a:t>j, 1 ≤ i, j ≤ N :: R</a:t>
            </a:r>
            <a:r>
              <a:rPr lang="en-US" sz="2800" baseline="-25000" err="1"/>
              <a:t>i</a:t>
            </a:r>
            <a:r>
              <a:rPr lang="en-US" sz="2800"/>
              <a:t> ∩ R</a:t>
            </a:r>
            <a:r>
              <a:rPr lang="en-US" sz="2800" baseline="-25000" err="1"/>
              <a:t>j</a:t>
            </a:r>
            <a:r>
              <a:rPr lang="en-US" sz="2800"/>
              <a:t> </a:t>
            </a:r>
            <a:r>
              <a:rPr lang="en-US" sz="2800">
                <a:sym typeface="Symbol" panose="05050102010706020507" pitchFamily="18" charset="2"/>
              </a:rPr>
              <a:t> </a:t>
            </a:r>
            <a:r>
              <a:rPr lang="en-US" sz="2800"/>
              <a:t> )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/>
              <a:t>M2: (∀i : 1 ≤ i ≤ N :: S</a:t>
            </a:r>
            <a:r>
              <a:rPr lang="en-US" sz="2800" baseline="-25000"/>
              <a:t>i</a:t>
            </a:r>
            <a:r>
              <a:rPr lang="en-US" sz="2800"/>
              <a:t> ∈ R</a:t>
            </a:r>
            <a:r>
              <a:rPr lang="en-US" sz="2800" baseline="-25000" err="1"/>
              <a:t>i</a:t>
            </a:r>
            <a:r>
              <a:rPr lang="en-US" sz="2800"/>
              <a:t>)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2800"/>
              <a:t>M3: (∀i : 1 ≤ i ≤ N :: |R</a:t>
            </a:r>
            <a:r>
              <a:rPr lang="pt-BR" sz="2800" baseline="-25000"/>
              <a:t>i</a:t>
            </a:r>
            <a:r>
              <a:rPr lang="pt-BR" sz="2800"/>
              <a:t>| </a:t>
            </a:r>
            <a:r>
              <a:rPr lang="en-US" sz="2800"/>
              <a:t>= K for some K)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/>
              <a:t>M4: Any site S</a:t>
            </a:r>
            <a:r>
              <a:rPr lang="en-US" sz="2800" baseline="-25000"/>
              <a:t>j</a:t>
            </a:r>
            <a:r>
              <a:rPr lang="en-US" sz="2800"/>
              <a:t> is contained in K number of R</a:t>
            </a:r>
            <a:r>
              <a:rPr lang="en-US" sz="2800" baseline="-25000" err="1"/>
              <a:t>i</a:t>
            </a:r>
            <a:r>
              <a:rPr lang="en-US" sz="2800" err="1"/>
              <a:t>’s, 1 ≤ i, j ≤ 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err="1"/>
              <a:t>Maekawa showed that N = K(K − 1) + 1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This relation gives |R</a:t>
            </a:r>
            <a:r>
              <a:rPr lang="en-US" sz="2800" baseline="-25000"/>
              <a:t>i</a:t>
            </a:r>
            <a:r>
              <a:rPr lang="en-US" sz="2800"/>
              <a:t>| = K = </a:t>
            </a:r>
            <a:r>
              <a:rPr lang="en-US" sz="2800">
                <a:sym typeface="Symbol" panose="05050102010706020507" pitchFamily="18" charset="2"/>
              </a:rPr>
              <a:t>N (square root of 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>
                <a:sym typeface="Symbol" panose="05050102010706020507" pitchFamily="18" charset="2"/>
              </a:rPr>
              <a:t>Uses REQUEST, REPLY and RELEASE messages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>
                <a:sym typeface="Symbol" panose="05050102010706020507" pitchFamily="18" charset="2"/>
              </a:rPr>
              <a:t>Performance </a:t>
            </a:r>
            <a:r>
              <a:rPr lang="en-US" sz="2800">
                <a:sym typeface="Wingdings" pitchFamily="2" charset="2"/>
              </a:rPr>
              <a:t> 3</a:t>
            </a:r>
            <a:r>
              <a:rPr lang="en-US" sz="2800">
                <a:sym typeface="Symbol" panose="05050102010706020507" pitchFamily="18" charset="2"/>
              </a:rPr>
              <a:t>N messages per CS invocation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9300085"/>
      </p:ext>
    </p:extLst>
  </p:cSld>
  <p:clrMapOvr>
    <a:masterClrMapping/>
  </p:clrMapOvr>
  <p:transition/>
  <p:timing/>
</p:sld>
</file>

<file path=ppt/slides/slide1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Maekawa’s Algorithm: Problem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240064036"/>
      </p:ext>
    </p:extLst>
  </p:cSld>
  <p:clrMapOvr>
    <a:masterClrMapping/>
  </p:clrMapOvr>
  <p:transition/>
  <p:timing/>
</p:sld>
</file>

<file path=ppt/slides/slide1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Maekawa’s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20629" y="1572621"/>
            <a:ext cx="9686267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Algorithm Steps: from Recorded Lecture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Deadlocks: from Recorded Lecture</a:t>
            </a:r>
          </a:p>
        </p:txBody>
      </p:sp>
    </p:spTree>
    <p:extLst>
      <p:ext uri="{BB962C8B-B14F-4D97-AF65-F5344CB8AC3E}">
        <p14:creationId xmlns:p14="http://schemas.microsoft.com/office/powerpoint/2010/main" val="310430648"/>
      </p:ext>
    </p:extLst>
  </p:cSld>
  <p:clrMapOvr>
    <a:masterClrMapping/>
  </p:clrMapOvr>
  <p:transition/>
  <p:timing/>
</p:sld>
</file>

<file path=ppt/slides/slide1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Raymond’s Tree-Based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0922" y="1399208"/>
            <a:ext cx="10313358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uses a spanning tree of the network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each node maintains a HOLDER variable that provides information about the placement of the privilege in relation to the node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a node stores in its HOLDER variable the identity of a node that it thinks has the privilege or leads to the node having the privilege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for 2 nodes X and Y, if HOLDER</a:t>
            </a:r>
            <a:r>
              <a:rPr lang="en-US" sz="2800" baseline="-25000"/>
              <a:t>X</a:t>
            </a:r>
            <a:r>
              <a:rPr lang="en-US" sz="2800"/>
              <a:t> = Y, the undirected edge between X and Y can be redrawn as a directed edge from X to 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800"/>
              <a:t>Node containing the privilege is also known as the root node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9856"/>
      </p:ext>
    </p:extLst>
  </p:cSld>
  <p:clrMapOvr>
    <a:masterClrMapping/>
  </p:clrMapOvr>
  <p:transition/>
  <p:timing/>
</p:sld>
</file>

<file path=ppt/slides/slide1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1798260" y="2891630"/>
            <a:ext cx="5649080" cy="3476353"/>
            <a:chOff x="1798260" y="2891630"/>
            <a:chExt cx="5649080" cy="3476353"/>
          </a:xfrm>
        </p:grpSpPr>
        <p:cxnSp>
          <p:nvCxnSpPr>
            <p:cNvPr id="16" name="AutoShape 190">
              <a:extLst>
                <a:ext uri="{FF2B5EF4-FFF2-40B4-BE49-F238E27FC236}">
                  <a16:creationId xmlns:a16="http://schemas.microsoft.com/office/drawing/2014/main" id="{962843CA-8FC4-864D-AF43-BE82BF4548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61308" y="5000122"/>
              <a:ext cx="0" cy="61775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</a:ln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447989-6671-4242-84F5-3A1FE210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883" y="4253836"/>
              <a:ext cx="871679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C1DA53-3E8D-624F-878F-88DE3D16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655" y="5598932"/>
              <a:ext cx="871679" cy="74515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600">
                  <a:effectLst/>
                  <a:latin typeface="Times New Roman" pitchFamily="18" charset="0"/>
                  <a:ea typeface="Times New Roman" pitchFamily="18" charset="0"/>
                </a:rPr>
                <a:t> </a:t>
              </a:r>
              <a:endParaRPr lang="en-IN" sz="12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7CF5EF7-7146-474D-925F-4A46AFAB6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030" y="4253836"/>
              <a:ext cx="871534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cxnSp>
          <p:nvCxnSpPr>
            <p:cNvPr id="20" name="AutoShape 184">
              <a:extLst>
                <a:ext uri="{FF2B5EF4-FFF2-40B4-BE49-F238E27FC236}">
                  <a16:creationId xmlns:a16="http://schemas.microsoft.com/office/drawing/2014/main" id="{D73061FF-6335-F442-B3A6-78E8A1E29D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0006" y="3264632"/>
              <a:ext cx="660586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</a:ln>
          </p:spPr>
        </p:cxnSp>
        <p:cxnSp>
          <p:nvCxnSpPr>
            <p:cNvPr id="21" name="AutoShape 185">
              <a:extLst>
                <a:ext uri="{FF2B5EF4-FFF2-40B4-BE49-F238E27FC236}">
                  <a16:creationId xmlns:a16="http://schemas.microsoft.com/office/drawing/2014/main" id="{C8698A84-8A06-9841-93E8-7BB36D81B9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0590" y="3264632"/>
              <a:ext cx="660586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</a:ln>
          </p:spPr>
        </p:cxnSp>
        <p:cxnSp>
          <p:nvCxnSpPr>
            <p:cNvPr id="22" name="AutoShape 187">
              <a:extLst>
                <a:ext uri="{FF2B5EF4-FFF2-40B4-BE49-F238E27FC236}">
                  <a16:creationId xmlns:a16="http://schemas.microsoft.com/office/drawing/2014/main" id="{B876FF0A-A0CF-E840-8D34-593769DF43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194" y="3264632"/>
              <a:ext cx="660586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</a:ln>
          </p:spPr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ACB493-FC8E-304C-8DAD-834E3BDE0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074" y="2891630"/>
              <a:ext cx="871679" cy="74600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5C2D0A-F4E2-8642-A9F3-6BBB73898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655" y="2900255"/>
              <a:ext cx="871679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8D6103-2A36-8449-BF18-D24F7210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030" y="2891630"/>
              <a:ext cx="871534" cy="74600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cxnSp>
          <p:nvCxnSpPr>
            <p:cNvPr id="26" name="AutoShape 189">
              <a:extLst>
                <a:ext uri="{FF2B5EF4-FFF2-40B4-BE49-F238E27FC236}">
                  <a16:creationId xmlns:a16="http://schemas.microsoft.com/office/drawing/2014/main" id="{DDBBD527-549B-334F-A42F-B48F550714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309538" y="4991497"/>
              <a:ext cx="0" cy="61775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</a:ln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6A8996-282F-F64C-B832-10AE0FEC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885" y="2891630"/>
              <a:ext cx="870812" cy="746003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E91618-A75C-4741-B46B-25AFC6A91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885" y="4253836"/>
              <a:ext cx="870812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B28900-1DD4-634A-BAD4-FE520B4C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843" y="5598932"/>
              <a:ext cx="871534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600">
                  <a:effectLst/>
                  <a:latin typeface="Times New Roman" pitchFamily="18" charset="0"/>
                  <a:ea typeface="Times New Roman" pitchFamily="18" charset="0"/>
                </a:rPr>
                <a:t> </a:t>
              </a:r>
              <a:endParaRPr lang="en-IN" sz="12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cxnSp>
          <p:nvCxnSpPr>
            <p:cNvPr id="30" name="AutoShape 183">
              <a:extLst>
                <a:ext uri="{FF2B5EF4-FFF2-40B4-BE49-F238E27FC236}">
                  <a16:creationId xmlns:a16="http://schemas.microsoft.com/office/drawing/2014/main" id="{1AF5A842-7795-784A-9FFB-3A6C07E071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914479" y="3637775"/>
              <a:ext cx="0" cy="6169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</a:ln>
          </p:spPr>
        </p:cxnSp>
        <p:sp>
          <p:nvSpPr>
            <p:cNvPr id="31" name="Text Box 192">
              <a:extLst>
                <a:ext uri="{FF2B5EF4-FFF2-40B4-BE49-F238E27FC236}">
                  <a16:creationId xmlns:a16="http://schemas.microsoft.com/office/drawing/2014/main" id="{11D4F850-F364-0D4E-A6AE-EC054FA2E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260" y="3056497"/>
              <a:ext cx="828478" cy="48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2000">
                  <a:effectLst/>
                  <a:latin typeface="Times New Roman" pitchFamily="18" charset="0"/>
                  <a:ea typeface="Times New Roman" pitchFamily="18" charset="0"/>
                </a:rPr>
                <a:t>N1</a:t>
              </a:r>
              <a:endParaRPr lang="en-IN" sz="16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2" name="Text Box 193">
              <a:extLst>
                <a:ext uri="{FF2B5EF4-FFF2-40B4-BE49-F238E27FC236}">
                  <a16:creationId xmlns:a16="http://schemas.microsoft.com/office/drawing/2014/main" id="{6C976A85-1276-B34C-AD1F-D8E0B2E0F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909" y="3044620"/>
              <a:ext cx="851162" cy="58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2000">
                  <a:effectLst/>
                  <a:latin typeface="Times New Roman" pitchFamily="18" charset="0"/>
                  <a:ea typeface="Times New Roman" pitchFamily="18" charset="0"/>
                </a:rPr>
                <a:t>N2</a:t>
              </a:r>
              <a:endParaRPr lang="en-IN" sz="16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3" name="Text Box 194">
              <a:extLst>
                <a:ext uri="{FF2B5EF4-FFF2-40B4-BE49-F238E27FC236}">
                  <a16:creationId xmlns:a16="http://schemas.microsoft.com/office/drawing/2014/main" id="{4E2C7246-44D0-3341-967F-9558C8C7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187" y="3050276"/>
              <a:ext cx="824288" cy="58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ffectLst/>
                  <a:latin typeface="Times New Roman" pitchFamily="18" charset="0"/>
                  <a:ea typeface="Times New Roman" pitchFamily="18" charset="0"/>
                </a:rPr>
                <a:t>N3</a:t>
              </a:r>
              <a:endParaRPr lang="en-IN" sz="16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4" name="Text Box 195">
              <a:extLst>
                <a:ext uri="{FF2B5EF4-FFF2-40B4-BE49-F238E27FC236}">
                  <a16:creationId xmlns:a16="http://schemas.microsoft.com/office/drawing/2014/main" id="{0E5A6054-DFA1-CC40-B0FC-94615F9D5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2741" y="3055225"/>
              <a:ext cx="784699" cy="52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ffectLst/>
                  <a:latin typeface="Times New Roman" pitchFamily="18" charset="0"/>
                  <a:ea typeface="Times New Roman" pitchFamily="18" charset="0"/>
                </a:rPr>
                <a:t>N4</a:t>
              </a:r>
              <a:endParaRPr lang="en-IN" sz="16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" name="Text Box 196">
              <a:extLst>
                <a:ext uri="{FF2B5EF4-FFF2-40B4-BE49-F238E27FC236}">
                  <a16:creationId xmlns:a16="http://schemas.microsoft.com/office/drawing/2014/main" id="{BF3D7122-CED9-7B42-89C7-942890F45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215" y="4417006"/>
              <a:ext cx="665210" cy="58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ffectLst/>
                  <a:latin typeface="Times New Roman" pitchFamily="18" charset="0"/>
                  <a:ea typeface="Times New Roman" pitchFamily="18" charset="0"/>
                </a:rPr>
                <a:t>N9</a:t>
              </a:r>
              <a:endParaRPr lang="en-IN" sz="16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6" name="Text Box 196">
              <a:extLst>
                <a:ext uri="{FF2B5EF4-FFF2-40B4-BE49-F238E27FC236}">
                  <a16:creationId xmlns:a16="http://schemas.microsoft.com/office/drawing/2014/main" id="{566EDCF6-3027-3343-9D5B-A3D3E92B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316" y="4436236"/>
              <a:ext cx="825588" cy="584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ffectLst/>
                  <a:latin typeface="Times New Roman" pitchFamily="18" charset="0"/>
                  <a:ea typeface="Times New Roman" pitchFamily="18" charset="0"/>
                </a:rPr>
                <a:t>N6</a:t>
              </a:r>
              <a:endParaRPr lang="en-IN" sz="16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7" name="Text Box 196">
              <a:extLst>
                <a:ext uri="{FF2B5EF4-FFF2-40B4-BE49-F238E27FC236}">
                  <a16:creationId xmlns:a16="http://schemas.microsoft.com/office/drawing/2014/main" id="{B64E4A91-4CE5-6A49-85E0-4E6695082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1752" y="4401453"/>
              <a:ext cx="825588" cy="470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ffectLst/>
                  <a:latin typeface="Times New Roman" pitchFamily="18" charset="0"/>
                  <a:ea typeface="Times New Roman" pitchFamily="18" charset="0"/>
                </a:rPr>
                <a:t>N5</a:t>
              </a:r>
              <a:endParaRPr lang="en-IN" sz="16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8" name="Text Box 196">
              <a:extLst>
                <a:ext uri="{FF2B5EF4-FFF2-40B4-BE49-F238E27FC236}">
                  <a16:creationId xmlns:a16="http://schemas.microsoft.com/office/drawing/2014/main" id="{2A6AA1AF-426E-2D47-8BC9-AA2F54020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632" y="5751357"/>
              <a:ext cx="825733" cy="61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ffectLst/>
                  <a:latin typeface="Times New Roman" pitchFamily="18" charset="0"/>
                  <a:ea typeface="Times New Roman" pitchFamily="18" charset="0"/>
                </a:rPr>
                <a:t>N8</a:t>
              </a:r>
              <a:endParaRPr lang="en-IN" sz="16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9" name="Text Box 196">
              <a:extLst>
                <a:ext uri="{FF2B5EF4-FFF2-40B4-BE49-F238E27FC236}">
                  <a16:creationId xmlns:a16="http://schemas.microsoft.com/office/drawing/2014/main" id="{CA78F688-02B7-1C42-B712-823DD3E15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1966" y="5728451"/>
              <a:ext cx="820965" cy="54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ffectLst/>
                  <a:latin typeface="Times New Roman" pitchFamily="18" charset="0"/>
                  <a:ea typeface="Times New Roman" pitchFamily="18" charset="0"/>
                </a:rPr>
                <a:t>N7</a:t>
              </a:r>
              <a:endParaRPr lang="en-IN" sz="1600">
                <a:effectLst/>
                <a:latin typeface="Times New Roman" pitchFamily="18" charset="0"/>
                <a:ea typeface="Times New Roman" pitchFamily="18" charset="0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Raymond’s Tree-Based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6401" y="1370155"/>
            <a:ext cx="10794999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messages between nodes traverse along undirected edges of the tree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node needs to hold information about and communicate only to its immediate-neighboring nodes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E4CFB-FCEC-BC4B-A55E-9069FCDF2B9B}"/>
              </a:ext>
            </a:extLst>
          </p:cNvPr>
          <p:cNvSpPr/>
          <p:nvPr/>
        </p:nvSpPr>
        <p:spPr>
          <a:xfrm>
            <a:off x="8504168" y="2763176"/>
            <a:ext cx="2765084" cy="29576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25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ea typeface="Times New Roman" pitchFamily="18" charset="0"/>
              </a:rPr>
              <a:t>HOLDER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N1</a:t>
            </a:r>
            <a:r>
              <a:rPr lang="en-US" sz="2000">
                <a:latin typeface="Times New Roman" pitchFamily="18" charset="0"/>
                <a:ea typeface="Times New Roman" pitchFamily="18" charset="0"/>
              </a:rPr>
              <a:t> = N2</a:t>
            </a:r>
            <a:endParaRPr lang="en-IN" sz="2000">
              <a:latin typeface="Times New Roman" pitchFamily="18" charset="0"/>
              <a:ea typeface="Times New Roman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ea typeface="Times New Roman" pitchFamily="18" charset="0"/>
              </a:rPr>
              <a:t>HOLDER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N2</a:t>
            </a:r>
            <a:r>
              <a:rPr lang="en-US" sz="2000">
                <a:latin typeface="Times New Roman" pitchFamily="18" charset="0"/>
                <a:ea typeface="Times New Roman" pitchFamily="18" charset="0"/>
              </a:rPr>
              <a:t> = N3</a:t>
            </a:r>
            <a:endParaRPr lang="en-IN" sz="2000">
              <a:latin typeface="Times New Roman" pitchFamily="18" charset="0"/>
              <a:ea typeface="Times New Roman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ea typeface="Times New Roman" pitchFamily="18" charset="0"/>
              </a:rPr>
              <a:t>HOLDER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N3</a:t>
            </a:r>
            <a:r>
              <a:rPr lang="en-US" sz="2000">
                <a:latin typeface="Times New Roman" pitchFamily="18" charset="0"/>
                <a:ea typeface="Times New Roman" pitchFamily="18" charset="0"/>
              </a:rPr>
              <a:t> = self</a:t>
            </a:r>
            <a:endParaRPr lang="en-IN" sz="2000">
              <a:latin typeface="Times New Roman" pitchFamily="18" charset="0"/>
              <a:ea typeface="Times New Roman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ea typeface="Times New Roman" pitchFamily="18" charset="0"/>
              </a:rPr>
              <a:t>HOLDER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N4</a:t>
            </a:r>
            <a:r>
              <a:rPr lang="en-US" sz="2000">
                <a:latin typeface="Times New Roman" pitchFamily="18" charset="0"/>
                <a:ea typeface="Times New Roman" pitchFamily="18" charset="0"/>
              </a:rPr>
              <a:t> = N3</a:t>
            </a:r>
            <a:endParaRPr lang="en-IN" sz="2000">
              <a:latin typeface="Times New Roman" pitchFamily="18" charset="0"/>
              <a:ea typeface="Times New Roman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ea typeface="Times New Roman" pitchFamily="18" charset="0"/>
              </a:rPr>
              <a:t>HOLDER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N5</a:t>
            </a:r>
            <a:r>
              <a:rPr lang="en-US" sz="2000">
                <a:latin typeface="Times New Roman" pitchFamily="18" charset="0"/>
                <a:ea typeface="Times New Roman" pitchFamily="18" charset="0"/>
              </a:rPr>
              <a:t> = N4</a:t>
            </a:r>
            <a:endParaRPr lang="en-IN" sz="2000">
              <a:latin typeface="Times New Roman" pitchFamily="18" charset="0"/>
              <a:ea typeface="Times New Roman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ea typeface="Times New Roman" pitchFamily="18" charset="0"/>
              </a:rPr>
              <a:t>HOLDER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N6</a:t>
            </a:r>
            <a:r>
              <a:rPr lang="en-US" sz="2000">
                <a:latin typeface="Times New Roman" pitchFamily="18" charset="0"/>
                <a:ea typeface="Times New Roman" pitchFamily="18" charset="0"/>
              </a:rPr>
              <a:t> = N5</a:t>
            </a:r>
            <a:endParaRPr lang="en-IN" sz="2000">
              <a:latin typeface="Times New Roman" pitchFamily="18" charset="0"/>
              <a:ea typeface="Times New Roman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ea typeface="Times New Roman" pitchFamily="18" charset="0"/>
              </a:rPr>
              <a:t>HOLDER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N7</a:t>
            </a:r>
            <a:r>
              <a:rPr lang="en-US" sz="2000">
                <a:latin typeface="Times New Roman" pitchFamily="18" charset="0"/>
                <a:ea typeface="Times New Roman" pitchFamily="18" charset="0"/>
              </a:rPr>
              <a:t> = N5</a:t>
            </a:r>
            <a:endParaRPr lang="en-IN" sz="2000">
              <a:latin typeface="Times New Roman" pitchFamily="18" charset="0"/>
              <a:ea typeface="Times New Roman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ea typeface="Times New Roman" pitchFamily="18" charset="0"/>
              </a:rPr>
              <a:t>HOLDER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N8</a:t>
            </a:r>
            <a:r>
              <a:rPr lang="en-US" sz="2000">
                <a:latin typeface="Times New Roman" pitchFamily="18" charset="0"/>
                <a:ea typeface="Times New Roman" pitchFamily="18" charset="0"/>
              </a:rPr>
              <a:t> = N6</a:t>
            </a:r>
            <a:endParaRPr lang="en-IN" sz="2000">
              <a:latin typeface="Times New Roman" pitchFamily="18" charset="0"/>
              <a:ea typeface="Times New Roman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ea typeface="Times New Roman" pitchFamily="18" charset="0"/>
              </a:rPr>
              <a:t>HOLDER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N9</a:t>
            </a:r>
            <a:r>
              <a:rPr lang="en-US" sz="2000">
                <a:latin typeface="Times New Roman" pitchFamily="18" charset="0"/>
                <a:ea typeface="Times New Roman" pitchFamily="18" charset="0"/>
              </a:rPr>
              <a:t> = N6</a:t>
            </a:r>
            <a:endParaRPr lang="en-IN" sz="2000">
              <a:latin typeface="Times New Roman" pitchFamily="18" charset="0"/>
              <a:ea typeface="Times New Roman" pitchFamily="18" charset="0"/>
            </a:endParaRPr>
          </a:p>
        </p:txBody>
      </p:sp>
      <p:cxnSp>
        <p:nvCxnSpPr>
          <p:cNvPr id="12" name="AutoShape 185">
            <a:extLst>
              <a:ext uri="{FF2B5EF4-FFF2-40B4-BE49-F238E27FC236}">
                <a16:creationId xmlns:a16="http://schemas.microsoft.com/office/drawing/2014/main" id="{F81F0FD7-EF69-7547-AF6D-FA57289D6D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58928" y="4645187"/>
            <a:ext cx="66058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</a:ln>
        </p:spPr>
      </p:cxnSp>
      <p:cxnSp>
        <p:nvCxnSpPr>
          <p:cNvPr id="13" name="AutoShape 185">
            <a:extLst>
              <a:ext uri="{FF2B5EF4-FFF2-40B4-BE49-F238E27FC236}">
                <a16:creationId xmlns:a16="http://schemas.microsoft.com/office/drawing/2014/main" id="{4A0127FA-173F-214D-B0D5-8330B29527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0421" y="4645187"/>
            <a:ext cx="66058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</a:ln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189C1C-26B2-C845-A6BB-F5A320FB20DD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2678753" y="3264632"/>
            <a:ext cx="671277" cy="0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E86E13-8F09-454F-98EF-5DEADCBBCD19}"/>
              </a:ext>
            </a:extLst>
          </p:cNvPr>
          <p:cNvCxnSpPr/>
          <p:nvPr/>
        </p:nvCxnSpPr>
        <p:spPr>
          <a:xfrm>
            <a:off x="4221566" y="3256060"/>
            <a:ext cx="671277" cy="0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ACEFF6-A92D-014A-A1C4-7D467A4E9B97}"/>
              </a:ext>
            </a:extLst>
          </p:cNvPr>
          <p:cNvCxnSpPr/>
          <p:nvPr/>
        </p:nvCxnSpPr>
        <p:spPr>
          <a:xfrm>
            <a:off x="4220421" y="4647853"/>
            <a:ext cx="671277" cy="0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3486CE-8614-164F-AF71-A9742A34EE44}"/>
              </a:ext>
            </a:extLst>
          </p:cNvPr>
          <p:cNvCxnSpPr/>
          <p:nvPr/>
        </p:nvCxnSpPr>
        <p:spPr>
          <a:xfrm>
            <a:off x="5764377" y="4645187"/>
            <a:ext cx="671277" cy="0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61C853-42A7-B54C-B8BF-DF57A0C4472A}"/>
              </a:ext>
            </a:extLst>
          </p:cNvPr>
          <p:cNvCxnSpPr/>
          <p:nvPr/>
        </p:nvCxnSpPr>
        <p:spPr>
          <a:xfrm flipH="1">
            <a:off x="5764377" y="3250468"/>
            <a:ext cx="671278" cy="5592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A59A2D-4799-D245-BCCA-317C61C38213}"/>
              </a:ext>
            </a:extLst>
          </p:cNvPr>
          <p:cNvCxnSpPr/>
          <p:nvPr/>
        </p:nvCxnSpPr>
        <p:spPr>
          <a:xfrm flipV="1">
            <a:off x="6910875" y="3646400"/>
            <a:ext cx="7585" cy="607436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A209E6-264E-EE42-B9E6-B7A973ACB1A6}"/>
              </a:ext>
            </a:extLst>
          </p:cNvPr>
          <p:cNvCxnSpPr/>
          <p:nvPr/>
        </p:nvCxnSpPr>
        <p:spPr>
          <a:xfrm flipV="1">
            <a:off x="6847835" y="4998354"/>
            <a:ext cx="7585" cy="607436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31B14-ACF1-0647-B837-F573D5AE48A3}"/>
              </a:ext>
            </a:extLst>
          </p:cNvPr>
          <p:cNvCxnSpPr/>
          <p:nvPr/>
        </p:nvCxnSpPr>
        <p:spPr>
          <a:xfrm flipV="1">
            <a:off x="5305745" y="4998354"/>
            <a:ext cx="7585" cy="607436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03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Raymond’s Tree-Based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137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56859E-7826-004A-A745-480A15818199}"/>
              </a:ext>
            </a:extLst>
          </p:cNvPr>
          <p:cNvGrpSpPr/>
          <p:nvPr/>
        </p:nvGrpSpPr>
        <p:grpSpPr>
          <a:xfrm>
            <a:off x="217170" y="1506089"/>
            <a:ext cx="5649080" cy="3476353"/>
            <a:chOff x="1417320" y="3077714"/>
            <a:chExt cx="5649080" cy="34763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E54FD9-8429-0445-9CF6-979E8D838596}"/>
                </a:ext>
              </a:extLst>
            </p:cNvPr>
            <p:cNvGrpSpPr/>
            <p:nvPr/>
          </p:nvGrpSpPr>
          <p:grpSpPr>
            <a:xfrm>
              <a:off x="1417320" y="3077714"/>
              <a:ext cx="5649080" cy="3476353"/>
              <a:chExt cx="3784452" cy="23262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69919C9-32D1-1D44-B498-6C3BE1A90639}"/>
                  </a:ext>
                </a:extLst>
              </p:cNvPr>
              <p:cNvGrpSpPr/>
              <p:nvPr/>
            </p:nvGrpSpPr>
            <p:grpSpPr>
              <a:xfrm>
                <a:off x="0" y="0"/>
                <a:ext cx="3784452" cy="2326200"/>
                <a:chOff x="245" y="0"/>
                <a:chExt cx="39098" cy="24586"/>
              </a:xfrm>
            </p:grpSpPr>
            <p:cxnSp>
              <p:nvCxnSpPr>
                <p:cNvPr id="16" name="AutoShape 190">
                  <a:extLst>
                    <a:ext uri="{FF2B5EF4-FFF2-40B4-BE49-F238E27FC236}">
                      <a16:creationId xmlns:a16="http://schemas.microsoft.com/office/drawing/2014/main" id="{962843CA-8FC4-864D-AF43-BE82BF45484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5287" y="14912"/>
                  <a:ext cx="0" cy="436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A447989-6671-4242-84F5-3A1FE2108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18" y="9634"/>
                  <a:ext cx="6033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C1DA53-3E8D-624F-878F-88DE3D166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41" y="19147"/>
                  <a:ext cx="6033" cy="527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ct val="0"/>
                    </a:spcAft>
                  </a:pPr>
                  <a:r>
                    <a:rPr lang="en-US" sz="1600">
                      <a:effectLst/>
                      <a:latin typeface="Times New Roman" pitchFamily="18" charset="0"/>
                      <a:ea typeface="Times New Roman" pitchFamily="18" charset="0"/>
                    </a:rPr>
                    <a:t> </a:t>
                  </a:r>
                  <a:endParaRPr lang="en-IN" sz="12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7CF5EF7-7146-474D-925F-4A46AFAB6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85" y="9634"/>
                  <a:ext cx="6032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cxnSp>
              <p:nvCxnSpPr>
                <p:cNvPr id="20" name="AutoShape 184">
                  <a:extLst>
                    <a:ext uri="{FF2B5EF4-FFF2-40B4-BE49-F238E27FC236}">
                      <a16:creationId xmlns:a16="http://schemas.microsoft.com/office/drawing/2014/main" id="{D73061FF-6335-F442-B3A6-78E8A1E29DA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6937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21" name="AutoShape 185">
                  <a:extLst>
                    <a:ext uri="{FF2B5EF4-FFF2-40B4-BE49-F238E27FC236}">
                      <a16:creationId xmlns:a16="http://schemas.microsoft.com/office/drawing/2014/main" id="{C8698A84-8A06-9841-93E8-7BB36D81B9D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7738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22" name="AutoShape 187">
                  <a:extLst>
                    <a:ext uri="{FF2B5EF4-FFF2-40B4-BE49-F238E27FC236}">
                      <a16:creationId xmlns:a16="http://schemas.microsoft.com/office/drawing/2014/main" id="{B876FF0A-A0CF-E840-8D34-593769DF43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259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3ACB493-FC8E-304C-8DAD-834E3BDE0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0"/>
                  <a:ext cx="6033" cy="52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25C2D0A-F4E2-8642-A9F3-6BBB73898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41" y="61"/>
                  <a:ext cx="6033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C8D6103-2A36-8449-BF18-D24F72107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85" y="0"/>
                  <a:ext cx="6032" cy="52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cxnSp>
              <p:nvCxnSpPr>
                <p:cNvPr id="26" name="AutoShape 189">
                  <a:extLst>
                    <a:ext uri="{FF2B5EF4-FFF2-40B4-BE49-F238E27FC236}">
                      <a16:creationId xmlns:a16="http://schemas.microsoft.com/office/drawing/2014/main" id="{DDBBD527-549B-334F-A42F-B48F550714A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547" y="14851"/>
                  <a:ext cx="0" cy="436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F6A8996-282F-F64C-B832-10AE0FEC6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1" y="0"/>
                  <a:ext cx="6027" cy="5276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8E91618-A75C-4741-B46B-25AFC6A91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1" y="9634"/>
                  <a:ext cx="6027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5B28900-1DD4-634A-BAD4-FE520B4CB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63" y="19147"/>
                  <a:ext cx="6032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ct val="0"/>
                    </a:spcAft>
                  </a:pPr>
                  <a:r>
                    <a:rPr lang="en-US" sz="1600">
                      <a:effectLst/>
                      <a:latin typeface="Times New Roman" pitchFamily="18" charset="0"/>
                      <a:ea typeface="Times New Roman" pitchFamily="18" charset="0"/>
                    </a:rPr>
                    <a:t> </a:t>
                  </a:r>
                  <a:endParaRPr lang="en-IN" sz="12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cxnSp>
              <p:nvCxnSpPr>
                <p:cNvPr id="30" name="AutoShape 183">
                  <a:extLst>
                    <a:ext uri="{FF2B5EF4-FFF2-40B4-BE49-F238E27FC236}">
                      <a16:creationId xmlns:a16="http://schemas.microsoft.com/office/drawing/2014/main" id="{1AF5A842-7795-784A-9FFB-3A6C07E071A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5655" y="5277"/>
                  <a:ext cx="0" cy="4363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31" name="Text Box 192">
                  <a:extLst>
                    <a:ext uri="{FF2B5EF4-FFF2-40B4-BE49-F238E27FC236}">
                      <a16:creationId xmlns:a16="http://schemas.microsoft.com/office/drawing/2014/main" id="{11D4F850-F364-0D4E-A6AE-EC054FA2E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166"/>
                  <a:ext cx="5734" cy="3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N1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32" name="Text Box 193">
                  <a:extLst>
                    <a:ext uri="{FF2B5EF4-FFF2-40B4-BE49-F238E27FC236}">
                      <a16:creationId xmlns:a16="http://schemas.microsoft.com/office/drawing/2014/main" id="{6C976A85-1276-B34C-AD1F-D8E0B2E0F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98" y="1082"/>
                  <a:ext cx="5891" cy="4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N2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33" name="Text Box 194">
                  <a:extLst>
                    <a:ext uri="{FF2B5EF4-FFF2-40B4-BE49-F238E27FC236}">
                      <a16:creationId xmlns:a16="http://schemas.microsoft.com/office/drawing/2014/main" id="{4E2C7246-44D0-3341-967F-9558C8C7DF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52" y="1122"/>
                  <a:ext cx="5705" cy="41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N3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34" name="Text Box 195">
                  <a:extLst>
                    <a:ext uri="{FF2B5EF4-FFF2-40B4-BE49-F238E27FC236}">
                      <a16:creationId xmlns:a16="http://schemas.microsoft.com/office/drawing/2014/main" id="{0E5A6054-DFA1-CC40-B0FC-94615F9D5E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359" y="1157"/>
                  <a:ext cx="5431" cy="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N4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35" name="Text Box 196">
                  <a:extLst>
                    <a:ext uri="{FF2B5EF4-FFF2-40B4-BE49-F238E27FC236}">
                      <a16:creationId xmlns:a16="http://schemas.microsoft.com/office/drawing/2014/main" id="{BF3D7122-CED9-7B42-89C7-942890F458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76" y="10788"/>
                  <a:ext cx="4604" cy="4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N9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36" name="Text Box 196">
                  <a:extLst>
                    <a:ext uri="{FF2B5EF4-FFF2-40B4-BE49-F238E27FC236}">
                      <a16:creationId xmlns:a16="http://schemas.microsoft.com/office/drawing/2014/main" id="{566EDCF6-3027-3343-9D5B-A3D3E92BFB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56" y="10924"/>
                  <a:ext cx="5714" cy="4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N6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37" name="Text Box 196">
                  <a:extLst>
                    <a:ext uri="{FF2B5EF4-FFF2-40B4-BE49-F238E27FC236}">
                      <a16:creationId xmlns:a16="http://schemas.microsoft.com/office/drawing/2014/main" id="{B64E4A91-4CE5-6A49-85E0-4E6695082A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29" y="10678"/>
                  <a:ext cx="5714" cy="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N5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38" name="Text Box 196">
                  <a:extLst>
                    <a:ext uri="{FF2B5EF4-FFF2-40B4-BE49-F238E27FC236}">
                      <a16:creationId xmlns:a16="http://schemas.microsoft.com/office/drawing/2014/main" id="{2A6AA1AF-426E-2D47-8BC9-AA2F540202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62" y="20225"/>
                  <a:ext cx="5715" cy="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N8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39" name="Text Box 196">
                  <a:extLst>
                    <a:ext uri="{FF2B5EF4-FFF2-40B4-BE49-F238E27FC236}">
                      <a16:creationId xmlns:a16="http://schemas.microsoft.com/office/drawing/2014/main" id="{CA78F688-02B7-1C42-B712-823DD3E154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46" y="20063"/>
                  <a:ext cx="5682" cy="3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N7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</p:grpSp>
          <p:cxnSp>
            <p:nvCxnSpPr>
              <p:cNvPr id="12" name="AutoShape 185">
                <a:extLst>
                  <a:ext uri="{FF2B5EF4-FFF2-40B4-BE49-F238E27FC236}">
                    <a16:creationId xmlns:a16="http://schemas.microsoft.com/office/drawing/2014/main" id="{F81F0FD7-EF69-7547-AF6D-FA57289D6D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53345" y="1173392"/>
                <a:ext cx="442540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</p:cxnSp>
          <p:cxnSp>
            <p:nvCxnSpPr>
              <p:cNvPr id="13" name="AutoShape 185">
                <a:extLst>
                  <a:ext uri="{FF2B5EF4-FFF2-40B4-BE49-F238E27FC236}">
                    <a16:creationId xmlns:a16="http://schemas.microsoft.com/office/drawing/2014/main" id="{4A0127FA-173F-214D-B0D5-8330B295276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22663" y="1173392"/>
                <a:ext cx="442540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0189C1C-26B2-C845-A6BB-F5A320FB20DD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>
              <a:off x="2297813" y="3450716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BE86E13-8F09-454F-98EF-5DEADCBBCD19}"/>
                </a:ext>
              </a:extLst>
            </p:cNvPr>
            <p:cNvCxnSpPr/>
            <p:nvPr/>
          </p:nvCxnSpPr>
          <p:spPr>
            <a:xfrm>
              <a:off x="3840626" y="3442144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5ACEFF6-A92D-014A-A1C4-7D467A4E9B97}"/>
                </a:ext>
              </a:extLst>
            </p:cNvPr>
            <p:cNvCxnSpPr/>
            <p:nvPr/>
          </p:nvCxnSpPr>
          <p:spPr>
            <a:xfrm>
              <a:off x="3839481" y="4833937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53486CE-8614-164F-AF71-A9742A34EE44}"/>
                </a:ext>
              </a:extLst>
            </p:cNvPr>
            <p:cNvCxnSpPr/>
            <p:nvPr/>
          </p:nvCxnSpPr>
          <p:spPr>
            <a:xfrm>
              <a:off x="5383437" y="4831271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761C853-42A7-B54C-B8BF-DF57A0C4472A}"/>
                </a:ext>
              </a:extLst>
            </p:cNvPr>
            <p:cNvCxnSpPr/>
            <p:nvPr/>
          </p:nvCxnSpPr>
          <p:spPr>
            <a:xfrm flipH="1">
              <a:off x="5383437" y="3436552"/>
              <a:ext cx="671278" cy="5592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DA59A2D-4799-D245-BCCA-317C61C38213}"/>
                </a:ext>
              </a:extLst>
            </p:cNvPr>
            <p:cNvCxnSpPr/>
            <p:nvPr/>
          </p:nvCxnSpPr>
          <p:spPr>
            <a:xfrm flipV="1">
              <a:off x="6529935" y="3832484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4A209E6-264E-EE42-B9E6-B7A973ACB1A6}"/>
                </a:ext>
              </a:extLst>
            </p:cNvPr>
            <p:cNvCxnSpPr/>
            <p:nvPr/>
          </p:nvCxnSpPr>
          <p:spPr>
            <a:xfrm flipV="1">
              <a:off x="6466895" y="5184438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731B14-ACF1-0647-B837-F573D5AE48A3}"/>
                </a:ext>
              </a:extLst>
            </p:cNvPr>
            <p:cNvCxnSpPr/>
            <p:nvPr/>
          </p:nvCxnSpPr>
          <p:spPr>
            <a:xfrm flipV="1">
              <a:off x="4924805" y="5184438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6869F6-FF1E-B548-802D-97F7E0E28873}"/>
              </a:ext>
            </a:extLst>
          </p:cNvPr>
          <p:cNvGrpSpPr/>
          <p:nvPr/>
        </p:nvGrpSpPr>
        <p:grpSpPr>
          <a:xfrm>
            <a:off x="6341470" y="1532253"/>
            <a:ext cx="5649080" cy="3476353"/>
            <a:chOff x="1417320" y="3077714"/>
            <a:chExt cx="5649080" cy="347635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9738091-55B8-0147-A859-4B3B3A7BED74}"/>
                </a:ext>
              </a:extLst>
            </p:cNvPr>
            <p:cNvGrpSpPr/>
            <p:nvPr/>
          </p:nvGrpSpPr>
          <p:grpSpPr>
            <a:xfrm>
              <a:off x="1417320" y="3077714"/>
              <a:ext cx="5649080" cy="3476353"/>
              <a:chExt cx="3784452" cy="23262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D7D5DB2-494E-B54B-89E2-147547025AA8}"/>
                  </a:ext>
                </a:extLst>
              </p:cNvPr>
              <p:cNvGrpSpPr/>
              <p:nvPr/>
            </p:nvGrpSpPr>
            <p:grpSpPr>
              <a:xfrm>
                <a:off x="0" y="0"/>
                <a:ext cx="3784452" cy="2326200"/>
                <a:chOff x="245" y="0"/>
                <a:chExt cx="39098" cy="24586"/>
              </a:xfrm>
            </p:grpSpPr>
            <p:cxnSp>
              <p:nvCxnSpPr>
                <p:cNvPr id="62" name="AutoShape 190">
                  <a:extLst>
                    <a:ext uri="{FF2B5EF4-FFF2-40B4-BE49-F238E27FC236}">
                      <a16:creationId xmlns:a16="http://schemas.microsoft.com/office/drawing/2014/main" id="{9215FE2A-97A3-564A-8BBF-BBCBB5B2BAB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5287" y="14912"/>
                  <a:ext cx="0" cy="436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8D364EE-6A19-3642-A50D-3ECAFEB43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18" y="9634"/>
                  <a:ext cx="6033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4BD1C21-0B43-4C40-9137-6E45410D1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41" y="19147"/>
                  <a:ext cx="6033" cy="527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ct val="0"/>
                    </a:spcAft>
                  </a:pPr>
                  <a:r>
                    <a:rPr lang="en-US" sz="1600">
                      <a:effectLst/>
                      <a:latin typeface="Times New Roman" pitchFamily="18" charset="0"/>
                      <a:ea typeface="Times New Roman" pitchFamily="18" charset="0"/>
                    </a:rPr>
                    <a:t> </a:t>
                  </a:r>
                  <a:endParaRPr lang="en-IN" sz="12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B7AA366-C734-6947-AD80-6BFF43C46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85" y="9634"/>
                  <a:ext cx="6032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cxnSp>
              <p:nvCxnSpPr>
                <p:cNvPr id="66" name="AutoShape 184">
                  <a:extLst>
                    <a:ext uri="{FF2B5EF4-FFF2-40B4-BE49-F238E27FC236}">
                      <a16:creationId xmlns:a16="http://schemas.microsoft.com/office/drawing/2014/main" id="{3D88559C-F123-AC47-94C6-3A81418663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6937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67" name="AutoShape 185">
                  <a:extLst>
                    <a:ext uri="{FF2B5EF4-FFF2-40B4-BE49-F238E27FC236}">
                      <a16:creationId xmlns:a16="http://schemas.microsoft.com/office/drawing/2014/main" id="{80C5CE28-1A16-FD4F-9378-C671754F5FF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7738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68" name="AutoShape 187">
                  <a:extLst>
                    <a:ext uri="{FF2B5EF4-FFF2-40B4-BE49-F238E27FC236}">
                      <a16:creationId xmlns:a16="http://schemas.microsoft.com/office/drawing/2014/main" id="{E90259C9-CE32-3E46-BDAA-5D650CA35A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259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AF410B2-E307-3243-A650-B8BE162F3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0"/>
                  <a:ext cx="6033" cy="52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C1DBF6D-0FDC-084D-9963-C08C62CBF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41" y="61"/>
                  <a:ext cx="6033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6B9B121-F07B-6E46-8460-C4F918D0AC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85" y="0"/>
                  <a:ext cx="6032" cy="52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cxnSp>
              <p:nvCxnSpPr>
                <p:cNvPr id="72" name="AutoShape 189">
                  <a:extLst>
                    <a:ext uri="{FF2B5EF4-FFF2-40B4-BE49-F238E27FC236}">
                      <a16:creationId xmlns:a16="http://schemas.microsoft.com/office/drawing/2014/main" id="{92FB8F38-29AD-8547-8CD5-3871AF14E0C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547" y="14851"/>
                  <a:ext cx="0" cy="436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1ACFAF7-F636-9949-96CD-D219F166A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1" y="0"/>
                  <a:ext cx="6027" cy="5276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8C7E38AD-B0AC-FE4B-9259-115FC3CA5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1" y="9634"/>
                  <a:ext cx="6027" cy="5277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D60B527-904B-CF4F-9317-65AD7AD72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63" y="19147"/>
                  <a:ext cx="6032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ct val="0"/>
                    </a:spcAft>
                  </a:pPr>
                  <a:r>
                    <a:rPr lang="en-US" sz="1600">
                      <a:effectLst/>
                      <a:latin typeface="Times New Roman" pitchFamily="18" charset="0"/>
                      <a:ea typeface="Times New Roman" pitchFamily="18" charset="0"/>
                    </a:rPr>
                    <a:t> </a:t>
                  </a:r>
                  <a:endParaRPr lang="en-IN" sz="12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cxnSp>
              <p:nvCxnSpPr>
                <p:cNvPr id="76" name="AutoShape 183">
                  <a:extLst>
                    <a:ext uri="{FF2B5EF4-FFF2-40B4-BE49-F238E27FC236}">
                      <a16:creationId xmlns:a16="http://schemas.microsoft.com/office/drawing/2014/main" id="{F0B82DAA-97A2-B74D-9D40-9A39A24B802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5655" y="5277"/>
                  <a:ext cx="0" cy="4363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77" name="Text Box 192">
                  <a:extLst>
                    <a:ext uri="{FF2B5EF4-FFF2-40B4-BE49-F238E27FC236}">
                      <a16:creationId xmlns:a16="http://schemas.microsoft.com/office/drawing/2014/main" id="{2231942D-F38D-4F43-94DE-B756B63241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166"/>
                  <a:ext cx="5734" cy="3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N1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78" name="Text Box 193">
                  <a:extLst>
                    <a:ext uri="{FF2B5EF4-FFF2-40B4-BE49-F238E27FC236}">
                      <a16:creationId xmlns:a16="http://schemas.microsoft.com/office/drawing/2014/main" id="{212F3766-EC70-C247-B55F-522EA2B746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98" y="1082"/>
                  <a:ext cx="5891" cy="4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N2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79" name="Text Box 194">
                  <a:extLst>
                    <a:ext uri="{FF2B5EF4-FFF2-40B4-BE49-F238E27FC236}">
                      <a16:creationId xmlns:a16="http://schemas.microsoft.com/office/drawing/2014/main" id="{003A0593-707F-C949-83AD-6A0DA018B8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52" y="1122"/>
                  <a:ext cx="5705" cy="41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N3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80" name="Text Box 195">
                  <a:extLst>
                    <a:ext uri="{FF2B5EF4-FFF2-40B4-BE49-F238E27FC236}">
                      <a16:creationId xmlns:a16="http://schemas.microsoft.com/office/drawing/2014/main" id="{22CD3FFA-5FF6-C741-8A4B-17DB4ACE89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359" y="1157"/>
                  <a:ext cx="5431" cy="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N4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81" name="Text Box 196">
                  <a:extLst>
                    <a:ext uri="{FF2B5EF4-FFF2-40B4-BE49-F238E27FC236}">
                      <a16:creationId xmlns:a16="http://schemas.microsoft.com/office/drawing/2014/main" id="{2183A3AD-0472-984C-89D6-D6BC87919B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76" y="10788"/>
                  <a:ext cx="4604" cy="4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N9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82" name="Text Box 196">
                  <a:extLst>
                    <a:ext uri="{FF2B5EF4-FFF2-40B4-BE49-F238E27FC236}">
                      <a16:creationId xmlns:a16="http://schemas.microsoft.com/office/drawing/2014/main" id="{AD1FE39A-8BC4-D34C-A2B7-33CFDCD221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56" y="10924"/>
                  <a:ext cx="5714" cy="4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N6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83" name="Text Box 196">
                  <a:extLst>
                    <a:ext uri="{FF2B5EF4-FFF2-40B4-BE49-F238E27FC236}">
                      <a16:creationId xmlns:a16="http://schemas.microsoft.com/office/drawing/2014/main" id="{CB92649D-2ADA-794A-9071-22F58A81BA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29" y="10678"/>
                  <a:ext cx="5714" cy="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N5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84" name="Text Box 196">
                  <a:extLst>
                    <a:ext uri="{FF2B5EF4-FFF2-40B4-BE49-F238E27FC236}">
                      <a16:creationId xmlns:a16="http://schemas.microsoft.com/office/drawing/2014/main" id="{635F4142-F721-994E-8C71-55F5594F88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62" y="20225"/>
                  <a:ext cx="5715" cy="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N8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85" name="Text Box 196">
                  <a:extLst>
                    <a:ext uri="{FF2B5EF4-FFF2-40B4-BE49-F238E27FC236}">
                      <a16:creationId xmlns:a16="http://schemas.microsoft.com/office/drawing/2014/main" id="{55F4022F-4236-724C-854E-269F62D246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46" y="20063"/>
                  <a:ext cx="5682" cy="3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 sz="2000">
                      <a:effectLst/>
                      <a:latin typeface="Times New Roman" pitchFamily="18" charset="0"/>
                      <a:ea typeface="Times New Roman" pitchFamily="18" charset="0"/>
                    </a:rPr>
                    <a:t>N7</a:t>
                  </a:r>
                  <a:endParaRPr lang="en-IN" sz="16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</p:grpSp>
          <p:cxnSp>
            <p:nvCxnSpPr>
              <p:cNvPr id="60" name="AutoShape 185">
                <a:extLst>
                  <a:ext uri="{FF2B5EF4-FFF2-40B4-BE49-F238E27FC236}">
                    <a16:creationId xmlns:a16="http://schemas.microsoft.com/office/drawing/2014/main" id="{C6986431-3D00-164E-8B57-7B7ED8BC8E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53345" y="1173392"/>
                <a:ext cx="442540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</p:cxnSp>
          <p:cxnSp>
            <p:nvCxnSpPr>
              <p:cNvPr id="61" name="AutoShape 185">
                <a:extLst>
                  <a:ext uri="{FF2B5EF4-FFF2-40B4-BE49-F238E27FC236}">
                    <a16:creationId xmlns:a16="http://schemas.microsoft.com/office/drawing/2014/main" id="{26CBE277-AD31-444D-821B-EFA2F96C44E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22663" y="1173392"/>
                <a:ext cx="442540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44A1F31-7C1C-A24D-B4CF-1BB79E80246A}"/>
                </a:ext>
              </a:extLst>
            </p:cNvPr>
            <p:cNvCxnSpPr>
              <a:stCxn id="69" idx="6"/>
              <a:endCxn id="71" idx="2"/>
            </p:cNvCxnSpPr>
            <p:nvPr/>
          </p:nvCxnSpPr>
          <p:spPr>
            <a:xfrm>
              <a:off x="2297813" y="3450716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0D30DDF-2925-3045-BB76-B5ECA98B2254}"/>
                </a:ext>
              </a:extLst>
            </p:cNvPr>
            <p:cNvCxnSpPr/>
            <p:nvPr/>
          </p:nvCxnSpPr>
          <p:spPr>
            <a:xfrm>
              <a:off x="3840626" y="3465004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CB250EA-41CE-0340-8704-50544EA9BDF4}"/>
                </a:ext>
              </a:extLst>
            </p:cNvPr>
            <p:cNvCxnSpPr/>
            <p:nvPr/>
          </p:nvCxnSpPr>
          <p:spPr>
            <a:xfrm>
              <a:off x="3839481" y="4822507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774E61-5A41-A94A-A869-079654551762}"/>
                </a:ext>
              </a:extLst>
            </p:cNvPr>
            <p:cNvCxnSpPr/>
            <p:nvPr/>
          </p:nvCxnSpPr>
          <p:spPr>
            <a:xfrm flipH="1">
              <a:off x="5341319" y="4811259"/>
              <a:ext cx="694759" cy="8895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A66D8CD-8235-FB43-918E-06D4B76F4922}"/>
                </a:ext>
              </a:extLst>
            </p:cNvPr>
            <p:cNvCxnSpPr>
              <a:endCxn id="70" idx="2"/>
            </p:cNvCxnSpPr>
            <p:nvPr/>
          </p:nvCxnSpPr>
          <p:spPr>
            <a:xfrm>
              <a:off x="5395609" y="3449984"/>
              <a:ext cx="659106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C012FED-FBE8-4446-9AED-4A44051A57F6}"/>
                </a:ext>
              </a:extLst>
            </p:cNvPr>
            <p:cNvCxnSpPr/>
            <p:nvPr/>
          </p:nvCxnSpPr>
          <p:spPr>
            <a:xfrm>
              <a:off x="6529935" y="3823010"/>
              <a:ext cx="3604" cy="694537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1171768-78F4-7540-BA7D-CDFD6D483841}"/>
                </a:ext>
              </a:extLst>
            </p:cNvPr>
            <p:cNvCxnSpPr/>
            <p:nvPr/>
          </p:nvCxnSpPr>
          <p:spPr>
            <a:xfrm flipV="1">
              <a:off x="6466895" y="5184438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2AA9977-8AA2-D048-802C-BC6FCD42B0D7}"/>
                </a:ext>
              </a:extLst>
            </p:cNvPr>
            <p:cNvCxnSpPr/>
            <p:nvPr/>
          </p:nvCxnSpPr>
          <p:spPr>
            <a:xfrm flipV="1">
              <a:off x="4924805" y="5184438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31456"/>
      </p:ext>
    </p:extLst>
  </p:cSld>
  <p:clrMapOvr>
    <a:masterClrMapping/>
  </p:clrMapOvr>
  <p:transition/>
  <p:timing/>
</p:sld>
</file>

<file path=ppt/slides/slide1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Raymond’s Tree-Based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9776" y="1390970"/>
            <a:ext cx="10283083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 b="1" u="sng"/>
              <a:t>Data Structures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HOLDER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USING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possible values true or false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indicates if the current node is executing the critical section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ASKED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possible values true or false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indicates if node has sent a request for the privilege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prevents the sending of duplicate requests for privilege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en-US" sz="2800" b="1" u="sn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9860"/>
      </p:ext>
    </p:extLst>
  </p:cSld>
  <p:clrMapOvr>
    <a:masterClrMapping/>
  </p:clrMapOvr>
  <p:transition/>
  <p:timing/>
</p:sld>
</file>

<file path=ppt/slides/slide1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Raymond’s Tree-Based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9777" y="1390970"/>
            <a:ext cx="9045142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 b="1" u="sng"/>
              <a:t>Data Structures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REQUEST_Q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FIFO queue that can contain “self ” or the identities of immediate neighbors as elements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err="1"/>
              <a:t>REQUEST_Q of a node consists of the identities of those immediate neighbors that have requested for privilege but have not yet been sent the privilege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maximum size of REQUEST_Q of a node is the number of immediate neighbors + 1 (for “self 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0279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033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44036" name="Text Box 4" descr="Slide Number Placeholder 4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9A3ACBCF-5750-604E-B606-75345014400C}" type="slidenum">
              <a:rPr lang="x-none" altLang="x-none" sz="1200">
                <a:solidFill>
                  <a:srgbClr val="888888"/>
                </a:solidFill>
              </a:rPr>
              <a:pPr algn="r"/>
              <a:t>14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1E851-F303-4DD3-A915-204F760B9977}"/>
              </a:ext>
            </a:extLst>
          </p:cNvPr>
          <p:cNvSpPr txBox="1"/>
          <p:nvPr/>
        </p:nvSpPr>
        <p:spPr>
          <a:xfrm>
            <a:off x="1511027" y="44624"/>
            <a:ext cx="104176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en-IN"/>
              <a:t>https://en.wikipedia.org/wiki/Parallel_computing#/media/File:IBM_Blue_Gene_P_supercomputer.jpg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3E6C96-DB5D-4EBA-92E2-ED631424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1125" y="476672"/>
            <a:ext cx="10992544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32551"/>
      </p:ext>
    </p:extLst>
  </p:cSld>
  <p:clrMapOvr>
    <a:masterClrMapping/>
  </p:clrMapOvr>
  <p:transition spd="med"/>
  <p:timing/>
</p:sld>
</file>

<file path=ppt/slides/slide1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Suzuki–Kasami’s Broadcast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746" y="1341544"/>
            <a:ext cx="10107822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broadcasts a REQUEST message for the token to all other sites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site that possesses the token sends it to the requesting site upon the receipt of its REQUEST message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if a site receives a REQUEST message when it is executing the CS, it sends the token only after it has completed the CS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209"/>
      </p:ext>
    </p:extLst>
  </p:cSld>
  <p:clrMapOvr>
    <a:masterClrMapping/>
  </p:clrMapOvr>
  <p:transition/>
  <p:timing/>
</p:sld>
</file>

<file path=ppt/slides/slide1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Suzuki–Kasami’s Broadcast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377687"/>
            <a:ext cx="11784330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400"/>
              <a:t>Distinguish outdated and current REQUEST messages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400"/>
              <a:t>REQUEST(j, sn) where sn (sn = 1, 2…..) is a sequence number that indicates that S</a:t>
            </a:r>
            <a:r>
              <a:rPr lang="en-US" altLang="en-US" sz="2400" baseline="-25000" err="1"/>
              <a:t>j</a:t>
            </a:r>
            <a:r>
              <a:rPr lang="en-US" altLang="en-US" sz="2400"/>
              <a:t> is requesting its sn</a:t>
            </a:r>
            <a:r>
              <a:rPr lang="en-US" altLang="en-US" sz="2400" baseline="30000" err="1"/>
              <a:t>th</a:t>
            </a:r>
            <a:r>
              <a:rPr lang="en-US" altLang="en-US" sz="2400"/>
              <a:t> CS execution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400"/>
              <a:t>S</a:t>
            </a:r>
            <a:r>
              <a:rPr lang="en-US" altLang="en-US" sz="2400" baseline="-25000"/>
              <a:t>i</a:t>
            </a:r>
            <a:r>
              <a:rPr lang="en-US" altLang="en-US" sz="2400"/>
              <a:t> keeps an array of integers RN</a:t>
            </a:r>
            <a:r>
              <a:rPr lang="en-US" altLang="en-US" sz="2400" baseline="-25000" err="1"/>
              <a:t>i</a:t>
            </a:r>
            <a:r>
              <a:rPr lang="en-US" altLang="en-US" sz="2400"/>
              <a:t>[1, … ,n] where RN</a:t>
            </a:r>
            <a:r>
              <a:rPr lang="en-US" altLang="en-US" sz="2400" baseline="-25000" err="1"/>
              <a:t>i</a:t>
            </a:r>
            <a:r>
              <a:rPr lang="en-US" altLang="en-US" sz="2400"/>
              <a:t>[j] is the largest sequence number received in a REQUEST message so far from S</a:t>
            </a:r>
            <a:r>
              <a:rPr lang="en-US" altLang="en-US" sz="2400" baseline="-25000" err="1"/>
              <a:t>j</a:t>
            </a:r>
            <a:endParaRPr lang="en-US" altLang="en-US" sz="240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400"/>
              <a:t>when S</a:t>
            </a:r>
            <a:r>
              <a:rPr lang="en-US" altLang="en-US" sz="2400" baseline="-25000"/>
              <a:t>i</a:t>
            </a:r>
            <a:r>
              <a:rPr lang="en-US" altLang="en-US" sz="2400"/>
              <a:t> receives a REQUEST(j, sn) message, it sets </a:t>
            </a:r>
            <a:r>
              <a:rPr lang="en-US" altLang="en-US" sz="2400" err="1">
                <a:solidFill>
                  <a:srgbClr val="008000"/>
                </a:solidFill>
              </a:rPr>
              <a:t>RN</a:t>
            </a:r>
            <a:r>
              <a:rPr lang="en-US" altLang="en-US" sz="2400" baseline="-25000" err="1">
                <a:solidFill>
                  <a:srgbClr val="008000"/>
                </a:solidFill>
              </a:rPr>
              <a:t>i</a:t>
            </a:r>
            <a:r>
              <a:rPr lang="en-US" altLang="en-US" sz="2400">
                <a:solidFill>
                  <a:srgbClr val="008000"/>
                </a:solidFill>
              </a:rPr>
              <a:t>[j] = max(RN</a:t>
            </a:r>
            <a:r>
              <a:rPr lang="en-US" altLang="en-US" sz="2400" baseline="-25000" err="1">
                <a:solidFill>
                  <a:srgbClr val="008000"/>
                </a:solidFill>
              </a:rPr>
              <a:t>i</a:t>
            </a:r>
            <a:r>
              <a:rPr lang="en-US" altLang="en-US" sz="2400">
                <a:solidFill>
                  <a:srgbClr val="008000"/>
                </a:solidFill>
              </a:rPr>
              <a:t>[j], sn)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400"/>
              <a:t>when S</a:t>
            </a:r>
            <a:r>
              <a:rPr lang="en-US" altLang="en-US" sz="2400" baseline="-25000"/>
              <a:t>i</a:t>
            </a:r>
            <a:r>
              <a:rPr lang="en-US" altLang="en-US" sz="2400"/>
              <a:t> receives a REQUEST(j,sn) message, the request is outdated if </a:t>
            </a:r>
            <a:r>
              <a:rPr lang="en-US" altLang="en-US" sz="2400" err="1">
                <a:solidFill>
                  <a:srgbClr val="008000"/>
                </a:solidFill>
              </a:rPr>
              <a:t>RN</a:t>
            </a:r>
            <a:r>
              <a:rPr lang="en-US" altLang="en-US" sz="2400" baseline="-25000" err="1">
                <a:solidFill>
                  <a:srgbClr val="008000"/>
                </a:solidFill>
              </a:rPr>
              <a:t>i</a:t>
            </a:r>
            <a:r>
              <a:rPr lang="en-US" altLang="en-US" sz="2400">
                <a:solidFill>
                  <a:srgbClr val="008000"/>
                </a:solidFill>
              </a:rPr>
              <a:t>[j] &gt; sn</a:t>
            </a:r>
            <a:endParaRPr lang="en-US" altLang="en-US" sz="2400">
              <a:solidFill>
                <a:srgbClr val="008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3591"/>
      </p:ext>
    </p:extLst>
  </p:cSld>
  <p:clrMapOvr>
    <a:masterClrMapping/>
  </p:clrMapOvr>
  <p:transition/>
  <p:timing/>
</p:sld>
</file>

<file path=ppt/slides/slide1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Suzuki–Kasami’s Broadcast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281" y="1366257"/>
            <a:ext cx="11730681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400"/>
              <a:t>sites with outstanding requests for the CS are determined in the following manner: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/>
              <a:t>token consists of a queue of requesting sites, Q, and an array of integers LN[1, … ,n], where LN[j] is the sequence number of the request which S</a:t>
            </a:r>
            <a:r>
              <a:rPr lang="en-US" sz="2400" baseline="-25000" err="1"/>
              <a:t>j</a:t>
            </a:r>
            <a:r>
              <a:rPr lang="en-US" sz="2400"/>
              <a:t> executed most recently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/>
              <a:t>after executing its CS, a S</a:t>
            </a:r>
            <a:r>
              <a:rPr lang="en-US" sz="2400" baseline="-25000"/>
              <a:t>i</a:t>
            </a:r>
            <a:r>
              <a:rPr lang="en-US" sz="2400"/>
              <a:t> updates LN[i] = RN</a:t>
            </a:r>
            <a:r>
              <a:rPr lang="en-US" sz="2400" baseline="-25000" err="1"/>
              <a:t>i</a:t>
            </a:r>
            <a:r>
              <a:rPr lang="en-US" sz="2400"/>
              <a:t>[i]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/>
              <a:t>token array LN[1, … ,n] permits a site to determine if a site has an outstanding request for the CS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/>
              <a:t>at S</a:t>
            </a:r>
            <a:r>
              <a:rPr lang="en-US" sz="2400" baseline="-25000"/>
              <a:t>i</a:t>
            </a:r>
            <a:r>
              <a:rPr lang="en-US" sz="2400"/>
              <a:t>, if RN</a:t>
            </a:r>
            <a:r>
              <a:rPr lang="en-US" sz="2400" baseline="-25000" err="1"/>
              <a:t>i</a:t>
            </a:r>
            <a:r>
              <a:rPr lang="en-US" sz="2400"/>
              <a:t>[j] = LN[j] + 1, then S</a:t>
            </a:r>
            <a:r>
              <a:rPr lang="en-US" sz="2400" baseline="-25000" err="1"/>
              <a:t>j</a:t>
            </a:r>
            <a:r>
              <a:rPr lang="en-US" sz="2400"/>
              <a:t> is currently requesting a token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/>
              <a:t>after executing the CS, a site checks this condition for all the j’s to determine all the sites that are requesting the token and places their i.d.’s in queue Q if these i.d.’s are not already present in Q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/>
              <a:t>finally, the site sends the token to the site whose i.d. is at the head of Q</a:t>
            </a:r>
            <a:endParaRPr lang="en-US" alt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7348"/>
      </p:ext>
    </p:extLst>
  </p:cSld>
  <p:clrMapOvr>
    <a:masterClrMapping/>
  </p:clrMapOvr>
  <p:transition/>
  <p:timing/>
</p:sld>
</file>

<file path=ppt/slides/slide1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Suzuki–Kasami’s Broadcast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218" y="1358020"/>
            <a:ext cx="10025447" cy="48320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 b="1"/>
              <a:t>Requesting the critical section</a:t>
            </a:r>
            <a:r>
              <a:rPr lang="en-US" sz="2800"/>
              <a:t>:</a:t>
            </a:r>
          </a:p>
          <a:p>
            <a:pPr/>
            <a:r>
              <a:rPr lang="en-US" sz="2800"/>
              <a:t>(a) If requesting site S</a:t>
            </a:r>
            <a:r>
              <a:rPr lang="en-US" sz="2800" baseline="-25000"/>
              <a:t>i</a:t>
            </a:r>
            <a:r>
              <a:rPr lang="en-US" sz="2800"/>
              <a:t> does not have the token, then it increments its sequence number, RN</a:t>
            </a:r>
            <a:r>
              <a:rPr lang="en-US" sz="2800" baseline="-25000" err="1"/>
              <a:t>i</a:t>
            </a:r>
            <a:r>
              <a:rPr lang="en-US" sz="2800"/>
              <a:t>[i], and sends a REQUEST(i, sn) message to all other sites. (“sn” is the updated value of RN</a:t>
            </a:r>
            <a:r>
              <a:rPr lang="en-US" sz="2800" baseline="-25000" err="1"/>
              <a:t>i</a:t>
            </a:r>
            <a:r>
              <a:rPr lang="en-US" sz="2800"/>
              <a:t>[i].)</a:t>
            </a:r>
          </a:p>
          <a:p>
            <a:pPr/>
            <a:endParaRPr lang="en-US" sz="2800"/>
          </a:p>
          <a:p>
            <a:pPr/>
            <a:r>
              <a:rPr lang="en-US" sz="2800"/>
              <a:t>(b) When a site S</a:t>
            </a:r>
            <a:r>
              <a:rPr lang="en-US" sz="2800" baseline="-25000"/>
              <a:t>j</a:t>
            </a:r>
            <a:r>
              <a:rPr lang="en-US" sz="2800"/>
              <a:t> receives this message, it sets RN</a:t>
            </a:r>
            <a:r>
              <a:rPr lang="en-US" sz="2800" baseline="-25000"/>
              <a:t>j</a:t>
            </a:r>
            <a:r>
              <a:rPr lang="en-US" sz="2800"/>
              <a:t>[i] to max(RN</a:t>
            </a:r>
            <a:r>
              <a:rPr lang="en-US" sz="2800" baseline="-25000" err="1"/>
              <a:t>j</a:t>
            </a:r>
            <a:r>
              <a:rPr lang="en-US" sz="2800"/>
              <a:t>[i], sn). If S</a:t>
            </a:r>
            <a:r>
              <a:rPr lang="en-US" sz="2800" baseline="-25000"/>
              <a:t>j</a:t>
            </a:r>
            <a:r>
              <a:rPr lang="en-US" sz="2800"/>
              <a:t> has the idle token, then it sends the token to S</a:t>
            </a:r>
            <a:r>
              <a:rPr lang="en-US" sz="2800" baseline="-25000"/>
              <a:t>i</a:t>
            </a:r>
            <a:r>
              <a:rPr lang="en-US" sz="2800"/>
              <a:t> if RN</a:t>
            </a:r>
            <a:r>
              <a:rPr lang="en-US" sz="2800" baseline="-25000"/>
              <a:t>j</a:t>
            </a:r>
            <a:r>
              <a:rPr lang="en-US" sz="2800"/>
              <a:t>[i] = LN[i]+1.</a:t>
            </a:r>
          </a:p>
          <a:p>
            <a:pPr/>
            <a:endParaRPr lang="en-US" sz="2800"/>
          </a:p>
          <a:p>
            <a:pPr/>
            <a:r>
              <a:rPr lang="en-US" sz="2800" b="1"/>
              <a:t>Executing the critical section</a:t>
            </a:r>
            <a:r>
              <a:rPr lang="en-US" sz="2800"/>
              <a:t>:</a:t>
            </a:r>
          </a:p>
          <a:p>
            <a:pPr/>
            <a:r>
              <a:rPr lang="en-US" sz="2800"/>
              <a:t>(c) Site S</a:t>
            </a:r>
            <a:r>
              <a:rPr lang="en-US" sz="2800" baseline="-25000"/>
              <a:t>i</a:t>
            </a:r>
            <a:r>
              <a:rPr lang="en-US" sz="2800"/>
              <a:t> executes the CS after it has received the token.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0808"/>
      </p:ext>
    </p:extLst>
  </p:cSld>
  <p:clrMapOvr>
    <a:masterClrMapping/>
  </p:clrMapOvr>
  <p:transition/>
  <p:timing/>
</p:sld>
</file>

<file path=ppt/slides/slide1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Suzuki–Kasami’s Broadcast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9688" y="1447858"/>
            <a:ext cx="9440561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 b="1"/>
              <a:t>Releasing the critical section</a:t>
            </a:r>
            <a:r>
              <a:rPr lang="en-US" sz="2800"/>
              <a:t>: Having finished the execution of the CS, site S</a:t>
            </a:r>
            <a:r>
              <a:rPr lang="en-US" sz="2800" baseline="-25000"/>
              <a:t>i</a:t>
            </a:r>
            <a:r>
              <a:rPr lang="en-US" sz="2800"/>
              <a:t> takes the following actions:</a:t>
            </a:r>
          </a:p>
          <a:p>
            <a:pPr/>
            <a:r>
              <a:rPr lang="en-US" sz="2800"/>
              <a:t>(d) It sets LN[i] element of the token array equal to RN</a:t>
            </a:r>
            <a:r>
              <a:rPr lang="en-US" sz="2800" baseline="-25000" err="1"/>
              <a:t>i</a:t>
            </a:r>
            <a:r>
              <a:rPr lang="en-US" sz="2800"/>
              <a:t>[i].</a:t>
            </a:r>
          </a:p>
          <a:p>
            <a:pPr/>
            <a:endParaRPr lang="en-US" sz="2800"/>
          </a:p>
          <a:p>
            <a:pPr/>
            <a:r>
              <a:rPr lang="en-US" sz="2800"/>
              <a:t>(e) For every site S</a:t>
            </a:r>
            <a:r>
              <a:rPr lang="en-US" sz="2800" baseline="-25000"/>
              <a:t>j</a:t>
            </a:r>
            <a:r>
              <a:rPr lang="en-US" sz="2800"/>
              <a:t> whose i.d. is not in the token queue, it appends its i.d. to the token queue if RN</a:t>
            </a:r>
            <a:r>
              <a:rPr lang="en-US" sz="2800" baseline="-25000" err="1"/>
              <a:t>i</a:t>
            </a:r>
            <a:r>
              <a:rPr lang="en-US" sz="2800"/>
              <a:t>[j] = LN[j] + 1.</a:t>
            </a:r>
          </a:p>
          <a:p>
            <a:pPr/>
            <a:endParaRPr lang="en-US" sz="2800"/>
          </a:p>
          <a:p>
            <a:pPr/>
            <a:r>
              <a:rPr lang="en-US" sz="2800"/>
              <a:t>(f) If the token queue is non-empty after the above update, S</a:t>
            </a:r>
            <a:r>
              <a:rPr lang="en-US" sz="2800" baseline="-25000"/>
              <a:t>i</a:t>
            </a:r>
            <a:r>
              <a:rPr lang="en-US" sz="2800"/>
              <a:t> deletes the top site i.d. from the token queue and sends the token to the site indicated by the i.d.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4590"/>
      </p:ext>
    </p:extLst>
  </p:cSld>
  <p:clrMapOvr>
    <a:masterClrMapping/>
  </p:clrMapOvr>
  <p:transition/>
  <p:timing/>
</p:sld>
</file>

<file path=ppt/slides/slide1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Suzuki–Kasami’s Broadcast Algorithm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2068" y="1390970"/>
            <a:ext cx="9989302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endParaRPr lang="en-US" altLang="en-US" sz="2800">
              <a:solidFill>
                <a:srgbClr val="FF0000"/>
              </a:solidFill>
            </a:endParaRPr>
          </a:p>
          <a:p>
            <a:pPr lvl="0"/>
            <a:r>
              <a:rPr lang="en-US" sz="2800" b="1" u="sng">
                <a:solidFill>
                  <a:prstClr val="black"/>
                </a:solidFill>
              </a:rPr>
              <a:t>Performance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>
                <a:solidFill>
                  <a:prstClr val="black"/>
                </a:solidFill>
              </a:rPr>
              <a:t>if a site holds the token, no message is required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>
                <a:solidFill>
                  <a:prstClr val="black"/>
                </a:solidFill>
              </a:rPr>
              <a:t>if a site does not hold the token, N messages are required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5292"/>
      </p:ext>
    </p:extLst>
  </p:cSld>
  <p:clrMapOvr>
    <a:masterClrMapping/>
  </p:clrMapOvr>
  <p:transition/>
  <p:timing/>
</p:sld>
</file>

<file path=ppt/slides/slide1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r>
              <a:rPr lang="en-US" altLang="en-US" sz="4000" b="0">
                <a:solidFill>
                  <a:srgbClr val="0000FF"/>
                </a:solidFill>
              </a:rPr>
              <a:t>Reference</a:t>
            </a:r>
            <a:endParaRPr lang="fr-FR" sz="40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Ajay D. Kshemkalyani, and Mukesh Singhal, Chapter 9, “Distributed Computing: Principles, Algorithms, and Systems”, Cambridge University Press, 2008.</a:t>
            </a:r>
            <a:endParaRPr lang="fr-FR"/>
          </a:p>
          <a:p>
            <a:pPr>
              <a:lnSpc>
                <a:spcPct val="100000"/>
              </a:lnSpc>
            </a:pPr>
            <a:endParaRPr lang="fr-FR" sz="28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Title: Distributed Computing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8997"/>
      </p:ext>
    </p:extLst>
  </p:cSld>
  <p:clrMapOvr>
    <a:masterClrMapping/>
  </p:clrMapOvr>
  <p:transition/>
  <p:timing/>
</p:sld>
</file>

<file path=ppt/slides/slide1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5057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45058" name="Rectangle 2" descr="Content Placeholder 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06400" y="315913"/>
            <a:ext cx="8432800" cy="1143000"/>
          </a:xfrm>
        </p:spPr>
        <p:txBody>
          <a:bodyPr/>
          <a:lstStyle>
            <a:defPPr/>
          </a:lstStyle>
          <a:p>
            <a:pPr indent="-457200" algn="ctr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36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NUMA  Model</a:t>
            </a:r>
          </a:p>
        </p:txBody>
      </p:sp>
      <p:sp>
        <p:nvSpPr>
          <p:cNvPr id="45059" name="Text Box 3" descr="Rectangle 3"/>
          <p:cNvSpPr txBox="1"/>
          <p:nvPr/>
        </p:nvSpPr>
        <p:spPr bwMode="auto">
          <a:xfrm>
            <a:off x="406400" y="1700808"/>
            <a:ext cx="5853732" cy="306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marL="2286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non-uniform memory access architecture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multicomputer system</a:t>
            </a:r>
            <a:r>
              <a:rPr lang="en-US" altLang="x-none" sz="2800"/>
              <a:t> having</a:t>
            </a:r>
            <a:r>
              <a:rPr lang="x-none" altLang="x-none" sz="2800"/>
              <a:t> a common address space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latency to access various shared memory locations from the different processors varies</a:t>
            </a:r>
          </a:p>
        </p:txBody>
      </p:sp>
      <p:sp>
        <p:nvSpPr>
          <p:cNvPr id="45060" name="Text Box 4" descr="Slide Number Placeholder 4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7C146A4D-1424-6449-9643-ED4262DDE892}" type="slidenum">
              <a:rPr lang="x-none" altLang="x-none" sz="1200">
                <a:solidFill>
                  <a:srgbClr val="888888"/>
                </a:solidFill>
              </a:rPr>
              <a:pPr algn="r"/>
              <a:t>15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3" descr="Picture 1">
            <a:extLst>
              <a:ext uri="{FF2B5EF4-FFF2-40B4-BE49-F238E27FC236}">
                <a16:creationId xmlns:a16="http://schemas.microsoft.com/office/drawing/2014/main" id="{EE93F814-1764-4C46-A062-D64E137EC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7" t="1938" r="2628" b="24915"/>
          <a:stretch>
            <a:fillRect/>
          </a:stretch>
        </p:blipFill>
        <p:spPr bwMode="auto">
          <a:xfrm>
            <a:off x="6629400" y="1700808"/>
            <a:ext cx="50895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DFCE7A-7496-45AC-8783-D5B8252F6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75" y="619125"/>
            <a:ext cx="116776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1ACCD4-BE69-4164-AEDF-BEB546043325}"/>
              </a:ext>
            </a:extLst>
          </p:cNvPr>
          <p:cNvSpPr txBox="1"/>
          <p:nvPr/>
        </p:nvSpPr>
        <p:spPr>
          <a:xfrm>
            <a:off x="695400" y="116632"/>
            <a:ext cx="928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en-IN"/>
              <a:t>https://www.cs.iusb.edu/~danav/teach/b424/b424_24_networks.html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12701" y="259164"/>
            <a:ext cx="7772400" cy="712901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Multicomputer Parallel Systems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08156" y="2097026"/>
            <a:ext cx="6967151" cy="934498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2-D wraparound mesh</a:t>
            </a:r>
          </a:p>
          <a:p>
            <a:pPr/>
            <a:r>
              <a:rPr lang="en-US" altLang="en-US"/>
              <a:t>k x k mesh contains k</a:t>
            </a:r>
            <a:r>
              <a:rPr lang="en-US" altLang="en-US" baseline="30000"/>
              <a:t>2</a:t>
            </a:r>
            <a:r>
              <a:rPr lang="en-US" altLang="en-US"/>
              <a:t> processors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2507" t="3528" r="66903" b="12891"/>
          <a:stretch>
            <a:fillRect/>
          </a:stretch>
        </p:blipFill>
        <p:spPr>
          <a:xfrm>
            <a:off x="930876" y="1524000"/>
            <a:ext cx="2990335" cy="30150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328086" y="4151870"/>
            <a:ext cx="477795" cy="630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3816" y="4782721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en-US"/>
              <a:t>processor + memory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093469048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133222" y="120655"/>
            <a:ext cx="8749501" cy="512729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Multicomputer Parallel Systems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1" y="1544085"/>
            <a:ext cx="3791743" cy="4549211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k-dimensional hypercube has 2</a:t>
            </a:r>
            <a:r>
              <a:rPr lang="en-US" sz="2400" baseline="30000"/>
              <a:t>k</a:t>
            </a:r>
            <a:r>
              <a:rPr lang="en-US" sz="2400"/>
              <a:t> processor-and-memory units (nodes)</a:t>
            </a:r>
          </a:p>
          <a:p>
            <a:pPr/>
            <a:r>
              <a:rPr lang="en-US" sz="2400"/>
              <a:t>each dimension is associated with a bit position in the label</a:t>
            </a:r>
          </a:p>
          <a:p>
            <a:pPr/>
            <a:r>
              <a:rPr lang="en-US" sz="2400"/>
              <a:t>labels of two adjacent nodes differ in the k</a:t>
            </a:r>
            <a:r>
              <a:rPr lang="en-US" sz="2400" baseline="30000"/>
              <a:t>th</a:t>
            </a:r>
            <a:r>
              <a:rPr lang="en-US" sz="2400"/>
              <a:t> bit position for dimension k</a:t>
            </a:r>
          </a:p>
          <a:p>
            <a:pPr/>
            <a:r>
              <a:rPr lang="en-US" sz="2400"/>
              <a:t>shortest path between any two processors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 i="1"/>
              <a:t>Hamming distance </a:t>
            </a:r>
            <a:endParaRPr lang="en-US" sz="2400"/>
          </a:p>
          <a:p>
            <a:pPr/>
            <a:r>
              <a:rPr lang="en-US" altLang="en-US" sz="2400"/>
              <a:t>Hamming distance &lt;= k</a:t>
            </a:r>
          </a:p>
          <a:p>
            <a:pPr/>
            <a:endParaRPr lang="en-US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33350" t="4213" r="2942" b="20656"/>
          <a:stretch>
            <a:fillRect/>
          </a:stretch>
        </p:blipFill>
        <p:spPr>
          <a:xfrm>
            <a:off x="3791743" y="1340768"/>
            <a:ext cx="8374281" cy="46817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096001" y="5157192"/>
            <a:ext cx="864095" cy="106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2104" y="6013365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en-US"/>
              <a:t>processor + memory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01731606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12701" y="260896"/>
            <a:ext cx="7772400" cy="694694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Multicomputer Parallel Systems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1746" y="1446426"/>
            <a:ext cx="10855411" cy="934498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routing in the hypercube is done hop-by-hop</a:t>
            </a:r>
          </a:p>
          <a:p>
            <a:pPr/>
            <a:r>
              <a:rPr lang="en-US"/>
              <a:t>multiple routes exist between any pair of nodes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provides fault tolerance and congestion control mechanism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79B1DB-EC28-ED4D-802C-6181E063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50" t="4213" r="2942" b="20656"/>
          <a:stretch>
            <a:fillRect/>
          </a:stretch>
        </p:blipFill>
        <p:spPr>
          <a:xfrm>
            <a:off x="1297865" y="2871760"/>
            <a:ext cx="8599319" cy="37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78275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Parallelism/Speedup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4353" y="1628907"/>
            <a:ext cx="9281984" cy="4345459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measure of the relative speedup of a specific program on a given </a:t>
            </a:r>
            <a:r>
              <a:rPr lang="fr-FR"/>
              <a:t>machine</a:t>
            </a:r>
          </a:p>
          <a:p>
            <a:pPr/>
            <a:r>
              <a:rPr lang="en-US"/>
              <a:t>depends on </a:t>
            </a:r>
          </a:p>
          <a:p>
            <a:pPr lvl="1"/>
            <a:r>
              <a:rPr lang="en-US"/>
              <a:t>number of processors </a:t>
            </a:r>
          </a:p>
          <a:p>
            <a:pPr lvl="1"/>
            <a:r>
              <a:rPr lang="en-US"/>
              <a:t>mapping of the code to the processors</a:t>
            </a:r>
          </a:p>
          <a:p>
            <a:pPr/>
            <a:r>
              <a:rPr lang="en-US"/>
              <a:t>speedup = T(1)/T(n) </a:t>
            </a:r>
          </a:p>
          <a:p>
            <a:pPr lvl="1"/>
            <a:r>
              <a:rPr lang="en-US"/>
              <a:t>T(1) = time with a single processor</a:t>
            </a:r>
          </a:p>
          <a:p>
            <a:pPr lvl="1"/>
            <a:r>
              <a:rPr lang="en-US"/>
              <a:t>T(n) = time with n processors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 Box 1" descr="Footer Placeholder 6">
            <a:extLst>
              <a:ext uri="{FF2B5EF4-FFF2-40B4-BE49-F238E27FC236}">
                <a16:creationId xmlns:a16="http://schemas.microsoft.com/office/drawing/2014/main" id="{B566FB5D-4F1E-B841-B901-5DC1F383F592}"/>
              </a:ext>
            </a:extLst>
          </p:cNvPr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8258980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5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6146" name="Text Box 2" descr="Rectangle 1"/>
          <p:cNvSpPr txBox="1"/>
          <p:nvPr/>
        </p:nvSpPr>
        <p:spPr bwMode="auto">
          <a:xfrm>
            <a:off x="623392" y="1484784"/>
            <a:ext cx="111111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Tx/>
              <a:buFont typeface="Arial" pitchFamily="34" charset="0"/>
              <a:buChar char="•"/>
            </a:pPr>
            <a:r>
              <a:rPr lang="x-none" altLang="x-none" sz="2800"/>
              <a:t>Collection of independent entities cooperating to collectively solve a task</a:t>
            </a:r>
          </a:p>
          <a:p>
            <a:pPr/>
            <a:endParaRPr lang="x-none" altLang="x-none" sz="2800"/>
          </a:p>
          <a:p>
            <a:pPr>
              <a:buSzTx/>
              <a:buFont typeface="Arial" pitchFamily="34" charset="0"/>
              <a:buChar char="•"/>
            </a:pPr>
            <a:r>
              <a:rPr lang="x-none" altLang="x-none" sz="2800"/>
              <a:t>Autonomous processors communicating over a </a:t>
            </a:r>
            <a:r>
              <a:rPr lang="en-US" altLang="x-none" sz="2800"/>
              <a:t> </a:t>
            </a:r>
            <a:r>
              <a:rPr lang="x-none" altLang="x-none" sz="2800"/>
              <a:t>communication network</a:t>
            </a:r>
          </a:p>
        </p:txBody>
      </p:sp>
      <p:sp>
        <p:nvSpPr>
          <p:cNvPr id="6147" name="Text Box 3" descr="TextBox 2"/>
          <p:cNvSpPr txBox="1"/>
          <p:nvPr/>
        </p:nvSpPr>
        <p:spPr bwMode="auto">
          <a:xfrm>
            <a:off x="417513" y="539750"/>
            <a:ext cx="7962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Definition of Distributed Systems</a:t>
            </a:r>
          </a:p>
        </p:txBody>
      </p:sp>
      <p:sp>
        <p:nvSpPr>
          <p:cNvPr id="6148" name="Text Box 4" descr="Slide Number Placeholder 4"/>
          <p:cNvSpPr txBox="1"/>
          <p:nvPr/>
        </p:nvSpPr>
        <p:spPr bwMode="auto">
          <a:xfrm>
            <a:off x="8990013" y="6580188"/>
            <a:ext cx="184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21776D1E-A8AD-894A-93E2-F5F8C8EAE083}" type="slidenum">
              <a:rPr lang="x-none" altLang="x-none" sz="1200">
                <a:solidFill>
                  <a:srgbClr val="888888"/>
                </a:solidFill>
              </a:rPr>
              <a:pPr algn="r"/>
              <a:t>2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3" descr="Picture 2">
            <a:extLst>
              <a:ext uri="{FF2B5EF4-FFF2-40B4-BE49-F238E27FC236}">
                <a16:creationId xmlns:a16="http://schemas.microsoft.com/office/drawing/2014/main" id="{A249912B-7B0E-124D-8C2D-586067B2D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2346" y="3300666"/>
            <a:ext cx="71532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12701" y="101709"/>
            <a:ext cx="7772400" cy="1143000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Parallel/Distributed Program Concurrency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60705" y="1465134"/>
            <a:ext cx="9957504" cy="4345459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/>
          </a:p>
          <a:p>
            <a:pPr/>
            <a:endParaRPr lang="en-US"/>
          </a:p>
          <a:p>
            <a:pPr/>
            <a:endParaRPr lang="en-US"/>
          </a:p>
          <a:p>
            <a:pPr>
              <a:buNone/>
            </a:pP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43952" y="2993735"/>
          <a:ext cx="4271573" cy="100507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Equation" r:id="rId2" imgW="3454200" imgH="812520" progId="Equation.3">
                  <p:embed/>
                </p:oleObj>
              </mc:Choice>
              <mc:Fallback>
                <p:oleObj name="Equation" r:id="rId2" imgW="3454200" imgH="81252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43952" y="2993735"/>
                        <a:ext cx="4271573" cy="1005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 flipV="1">
            <a:off x="6100538" y="2947932"/>
            <a:ext cx="900752" cy="2456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6948" y="2470261"/>
            <a:ext cx="353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fr-FR" sz="2400"/>
              <a:t>non-communication and non-shared memory access</a:t>
            </a:r>
            <a:endParaRPr lang="fr-FR" sz="240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086893" y="3766799"/>
            <a:ext cx="1064535" cy="54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72052" y="3905551"/>
            <a:ext cx="3409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en-US" sz="2400"/>
              <a:t>includes the communication or shared memory access operations</a:t>
            </a:r>
            <a:endParaRPr lang="fr-FR" sz="24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" name="Text Box 1" descr="Footer Placeholder 6">
            <a:extLst>
              <a:ext uri="{FF2B5EF4-FFF2-40B4-BE49-F238E27FC236}">
                <a16:creationId xmlns:a16="http://schemas.microsoft.com/office/drawing/2014/main" id="{6067C865-3628-F144-B6C6-5586BE8CEB72}"/>
              </a:ext>
            </a:extLst>
          </p:cNvPr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529331683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70822" y="429448"/>
            <a:ext cx="9212544" cy="1143000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Distributed Communication Models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3240" y="2022594"/>
            <a:ext cx="5384605" cy="1198278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Remote Procedure Call (RPC)</a:t>
            </a:r>
          </a:p>
          <a:p>
            <a:pPr/>
            <a:r>
              <a:rPr lang="en-US" altLang="en-US"/>
              <a:t>Publish/Subscribe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Box 1" descr="Footer Placeholder 6"/>
          <p:cNvSpPr txBox="1"/>
          <p:nvPr/>
        </p:nvSpPr>
        <p:spPr bwMode="auto">
          <a:xfrm>
            <a:off x="3540125" y="6597352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4249381207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5" name="Text Box 1" descr="Footer Placeholder 5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21506" name="Rectangle 2" descr="Content Placeholder 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06400" y="369888"/>
            <a:ext cx="8432800" cy="1143000"/>
          </a:xfrm>
        </p:spPr>
        <p:txBody>
          <a:bodyPr/>
          <a:lstStyle>
            <a:defPPr/>
          </a:lstStyle>
          <a:p>
            <a:pPr indent="-457200" algn="ctr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36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RPC</a:t>
            </a:r>
          </a:p>
        </p:txBody>
      </p:sp>
      <p:sp>
        <p:nvSpPr>
          <p:cNvPr id="21507" name="Text Box 3" descr="Rectangle 2"/>
          <p:cNvSpPr txBox="1"/>
          <p:nvPr/>
        </p:nvSpPr>
        <p:spPr bwMode="auto">
          <a:xfrm>
            <a:off x="1063624" y="1539875"/>
            <a:ext cx="102889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indent="1143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SzTx/>
              <a:buFont typeface="Arial" pitchFamily="34" charset="0"/>
              <a:buChar char="•"/>
            </a:pPr>
            <a:r>
              <a:rPr lang="x-none" altLang="x-none" sz="2800"/>
              <a:t>Called procedure code may reside on a remote machine</a:t>
            </a:r>
          </a:p>
          <a:p>
            <a:pPr lvl="1">
              <a:buSzTx/>
              <a:buFont typeface="Arial" pitchFamily="34" charset="0"/>
              <a:buChar char="•"/>
            </a:pPr>
            <a:endParaRPr lang="en-IN" altLang="x-none" sz="2800"/>
          </a:p>
          <a:p>
            <a:pPr lvl="1">
              <a:buSzTx/>
              <a:buFont typeface="Arial" pitchFamily="34" charset="0"/>
              <a:buChar char="•"/>
            </a:pPr>
            <a:r>
              <a:rPr lang="en-IN" altLang="x-none" sz="2800"/>
              <a:t>make remote procedure call appear like local procedure call</a:t>
            </a:r>
          </a:p>
          <a:p>
            <a:pPr lvl="1">
              <a:buSzTx/>
              <a:buFont typeface="Arial" pitchFamily="34" charset="0"/>
              <a:buChar char="•"/>
            </a:pPr>
            <a:endParaRPr lang="en-IN" altLang="x-none" sz="2800"/>
          </a:p>
          <a:p>
            <a:pPr lvl="1">
              <a:buSzTx/>
              <a:buFont typeface="Arial" pitchFamily="34" charset="0"/>
              <a:buChar char="•"/>
            </a:pPr>
            <a:r>
              <a:rPr lang="en-IN" altLang="x-none" sz="2800"/>
              <a:t>goal is to hide the details of the network communication (namely, the  sending and receiving of messages)</a:t>
            </a:r>
          </a:p>
          <a:p>
            <a:pPr lvl="1">
              <a:buSzTx/>
              <a:buFont typeface="Arial" pitchFamily="34" charset="0"/>
              <a:buChar char="•"/>
            </a:pPr>
            <a:endParaRPr lang="en-IN" altLang="x-none" sz="2800"/>
          </a:p>
          <a:p>
            <a:pPr lvl="1">
              <a:buSzTx/>
              <a:buFont typeface="Arial" pitchFamily="34" charset="0"/>
              <a:buChar char="•"/>
            </a:pPr>
            <a:r>
              <a:rPr lang="en-IN" altLang="x-none" sz="2800"/>
              <a:t>calling procedure should not be aware that the called procedure is executing on a different machine</a:t>
            </a:r>
          </a:p>
          <a:p>
            <a:pPr lvl="1" indent="0">
              <a:buSzTx/>
            </a:pPr>
            <a:endParaRPr lang="en-US" altLang="x-none" sz="2800"/>
          </a:p>
        </p:txBody>
      </p:sp>
      <p:sp>
        <p:nvSpPr>
          <p:cNvPr id="21508" name="Text Box 4" descr="Slide Number Placeholder 3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EBE461C8-E20F-4845-9D71-DF5BB85BC0D2}" type="slidenum">
              <a:rPr lang="x-none" altLang="x-none" sz="1200">
                <a:solidFill>
                  <a:srgbClr val="888888"/>
                </a:solidFill>
              </a:rPr>
              <a:pPr algn="r"/>
              <a:t>22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84DE0-C8DD-C34C-BF0E-A635C4EFB305}"/>
              </a:ext>
            </a:extLst>
          </p:cNvPr>
          <p:cNvSpPr txBox="1"/>
          <p:nvPr/>
        </p:nvSpPr>
        <p:spPr>
          <a:xfrm>
            <a:off x="2230413" y="5783401"/>
            <a:ext cx="71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fr-FR"/>
              <a:t>Source: http://web.cs.wpi.edu/~rek/DCS/D04/Communication.pdf</a:t>
            </a:r>
          </a:p>
        </p:txBody>
      </p:sp>
    </p:spTree>
    <p:extLst>
      <p:ext uri="{BB962C8B-B14F-4D97-AF65-F5344CB8AC3E}">
        <p14:creationId xmlns:p14="http://schemas.microsoft.com/office/powerpoint/2010/main" val="2456603660"/>
      </p:ext>
    </p:extLst>
  </p:cSld>
  <p:clrMapOvr>
    <a:masterClrMapping/>
  </p:clrMapOvr>
  <p:transition spd="med"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RPC between Client &amp; Server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337" y="1372016"/>
            <a:ext cx="5760639" cy="4433248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altLang="en-US"/>
              <a:t>The client procedure calls a client stub for passing parameters</a:t>
            </a:r>
          </a:p>
          <a:p>
            <a:pPr/>
            <a:r>
              <a:rPr lang="en-US" altLang="en-US"/>
              <a:t>The client stub marshals the parameters, builds the message, and calls the local OS</a:t>
            </a:r>
          </a:p>
          <a:p>
            <a:pPr/>
            <a:r>
              <a:rPr lang="en-US" altLang="en-US"/>
              <a:t>The client's OS sends the message to the remote OS</a:t>
            </a:r>
          </a:p>
          <a:p>
            <a:pPr/>
            <a:r>
              <a:rPr lang="en-US" altLang="en-US"/>
              <a:t>The server’s remote OS gives message to a server stub</a:t>
            </a:r>
          </a:p>
          <a:p>
            <a:pPr/>
            <a:r>
              <a:rPr lang="en-US" altLang="en-US"/>
              <a:t>The server stub demarshals the parameters and calls the desired server routine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6228020"/>
            <a:ext cx="71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fr-FR"/>
              <a:t>Source: http://web.cs.wpi.edu/~rek/DCS/D04/Communication.pdf</a:t>
            </a:r>
          </a:p>
        </p:txBody>
      </p:sp>
      <p:sp>
        <p:nvSpPr>
          <p:cNvPr id="9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39E496C-F955-5B4E-B7C7-814CC948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36782" y="1479849"/>
            <a:ext cx="6623914" cy="4106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0213369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RPC between Client &amp; Server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336" y="1330424"/>
            <a:ext cx="5616623" cy="4114800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The server routine does work and returns result to the server stub</a:t>
            </a:r>
          </a:p>
          <a:p>
            <a:pPr/>
            <a:r>
              <a:rPr lang="en-US"/>
              <a:t>The server stub marshals the return values into the message and calls local OS</a:t>
            </a:r>
          </a:p>
          <a:p>
            <a:pPr/>
            <a:r>
              <a:rPr lang="en-US"/>
              <a:t>The server OS sends the message to the client's OS</a:t>
            </a:r>
          </a:p>
          <a:p>
            <a:pPr/>
            <a:r>
              <a:rPr lang="en-US"/>
              <a:t>The client's OS gives the message to the client stub</a:t>
            </a:r>
          </a:p>
          <a:p>
            <a:pPr/>
            <a:r>
              <a:rPr lang="en-US"/>
              <a:t>The client stub demarshals the result, and execution returns to the client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0681" y="6118249"/>
            <a:ext cx="71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/>
            <a:r>
              <a:rPr lang="fr-FR"/>
              <a:t>Source: http://web.cs.wpi.edu/~rek/DCS/D04/Communication.pdf</a:t>
            </a:r>
          </a:p>
        </p:txBody>
      </p:sp>
      <p:sp>
        <p:nvSpPr>
          <p:cNvPr id="9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EA890FB-2C23-5F44-B62A-8C5CBB999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79976" y="1429831"/>
            <a:ext cx="6312024" cy="4106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20150226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Publish/ Subscribe Model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328" y="1484784"/>
            <a:ext cx="6102985" cy="4114800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allows any number of publishers to communicate with any number of subscribers asynchronously</a:t>
            </a:r>
          </a:p>
          <a:p>
            <a:pPr/>
            <a:r>
              <a:rPr lang="en-US" altLang="en-US"/>
              <a:t>form of multicasting</a:t>
            </a:r>
          </a:p>
          <a:p>
            <a:pPr/>
            <a:r>
              <a:rPr lang="en-US" altLang="en-US"/>
              <a:t>events are produced by publishers</a:t>
            </a:r>
          </a:p>
          <a:p>
            <a:pPr/>
            <a:r>
              <a:rPr lang="en-US" altLang="en-US"/>
              <a:t>interested subscribers are notified when the events are available</a:t>
            </a:r>
          </a:p>
          <a:p>
            <a:pPr/>
            <a:r>
              <a:rPr lang="en-US" altLang="en-US"/>
              <a:t>information is provided as notifications</a:t>
            </a:r>
          </a:p>
          <a:p>
            <a:pPr/>
            <a:r>
              <a:rPr lang="en-US" altLang="en-US"/>
              <a:t>subscribers continue their tasks until they receive notifications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CE896-1D15-0443-92FA-7FEB28DC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11936" r="7579" b="9142"/>
          <a:stretch>
            <a:fillRect/>
          </a:stretch>
        </p:blipFill>
        <p:spPr>
          <a:xfrm>
            <a:off x="6161575" y="1752600"/>
            <a:ext cx="583264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3251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105" name="Text Box 1" descr="Footer Placeholder 6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47106" name="Rectangle 2" descr="Content Placeholder 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06400" y="315913"/>
            <a:ext cx="8432800" cy="1143000"/>
          </a:xfrm>
        </p:spPr>
        <p:txBody>
          <a:bodyPr/>
          <a:lstStyle>
            <a:defPPr/>
          </a:lstStyle>
          <a:p>
            <a:pPr indent="-457200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36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Reference</a:t>
            </a:r>
            <a:r>
              <a:rPr lang="en-US" altLang="x-none" sz="36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</a:t>
            </a:r>
            <a:endParaRPr lang="x-none" altLang="x-none" sz="3600">
              <a:solidFill>
                <a:srgbClr val="0000FF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7107" name="Text Box 3" descr="Rectangle 3"/>
          <p:cNvSpPr txBox="1"/>
          <p:nvPr/>
        </p:nvSpPr>
        <p:spPr bwMode="auto">
          <a:xfrm>
            <a:off x="1055440" y="1458913"/>
            <a:ext cx="9939337" cy="51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marL="2286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Ajay D. Kshemkalyani, and Mukesh Singhal, Chapter 1, “Distributed Computing: Principles, Algorithms, and Systems”, Cambridge University Press, 2008.</a:t>
            </a:r>
            <a:endParaRPr lang="en-US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en-US" altLang="x-none" sz="2800"/>
              <a:t>https://medium.com/@rashmishehana_48965/middleware-technologies-e5def95da4e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en-US" altLang="x-none" sz="2800"/>
              <a:t>http://wiki.c2.com/?PublishSubscribeModel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en-US" altLang="x-none" sz="2800"/>
              <a:t>https://www.slideshare.net/ishraqabd/publish-subscribe-model-overview-13368808/5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</a:pPr>
            <a:endParaRPr lang="en-US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endParaRPr lang="en-US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endParaRPr lang="x-none" altLang="x-none" sz="2800"/>
          </a:p>
        </p:txBody>
      </p:sp>
      <p:sp>
        <p:nvSpPr>
          <p:cNvPr id="47108" name="Text Box 4" descr="Slide Number Placeholder 4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53CA0D2C-5780-994A-9BD9-ED22EE6C6B76}" type="slidenum">
              <a:rPr lang="x-none" altLang="x-none" sz="1200">
                <a:solidFill>
                  <a:srgbClr val="888888"/>
                </a:solidFill>
              </a:rPr>
              <a:pPr algn="r"/>
              <a:t>26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129" name="Text Box 1" descr="Footer Placeholder 5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48130" name="Text Box 2" descr="Rectangle 2"/>
          <p:cNvSpPr txBox="1"/>
          <p:nvPr/>
        </p:nvSpPr>
        <p:spPr bwMode="auto">
          <a:xfrm>
            <a:off x="4016375" y="2967038"/>
            <a:ext cx="4157663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6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</a:t>
            </a:r>
          </a:p>
        </p:txBody>
      </p:sp>
      <p:sp>
        <p:nvSpPr>
          <p:cNvPr id="48131" name="Text Box 3" descr="Slide Number Placeholder 3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32454816-E5C5-894A-80D8-ABE669F0236F}" type="slidenum">
              <a:rPr lang="x-none" altLang="x-none" sz="1200">
                <a:solidFill>
                  <a:srgbClr val="888888"/>
                </a:solidFill>
              </a:rPr>
              <a:pPr algn="r"/>
              <a:t>27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Title 4" title=""/>
          <p:cNvSpPr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  <a:noFill/>
          <a:ln w="12700">
            <a:miter lim="400000"/>
          </a:ln>
        </p:spPr>
        <p:txBody>
          <a:bodyPr wrap="square" lIns="45718" tIns="45718" rIns="45718" bIns="45718" anchor="ctr" anchorCtr="0">
            <a:noAutofit/>
          </a:bodyPr>
          <a:lstStyle>
            <a:defPPr/>
            <a:lvl1pPr marL="0" indent="0" algn="l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rgbClr val="000000"/>
                </a:solidFill>
                <a:latin typeface="Calibri Light" pitchFamily="34" charset="0"/>
                <a:ea typeface="Calibri Light" pitchFamily="34" charset="0"/>
                <a:cs typeface="Calibri Light"/>
                <a:sym typeface="Calibri Light" pitchFamily="34" charset="0"/>
              </a:defRPr>
            </a:lvl1pPr>
          </a:lstStyle>
          <a:p>
            <a:pPr lvl="0" algn="ctr" eaLnBrk="1" hangingPunct="1">
              <a:lnSpc>
                <a:spcPts val="4000"/>
              </a:lnSpc>
            </a:pPr>
            <a:r>
              <a:rPr lang="en-US" altLang="en-US" sz="2800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Distributed Computing</a:t>
            </a:r>
            <a:br>
              <a:rPr lang="en-US" altLang="en-US" sz="2800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</a:br>
            <a:r>
              <a:rPr lang="en-US" altLang="en-US" sz="2800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   Logical Time	</a:t>
            </a:r>
            <a:endParaRPr lang="en-US" altLang="en-US" sz="2800">
              <a:solidFill>
                <a:srgbClr val="FFFFFF"/>
              </a:solidFill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  <p:sp>
        <p:nvSpPr>
          <p:cNvPr id="6147" name="Content Placeholder 5" title=""/>
          <p:cNvSpPr/>
          <p:nvPr/>
        </p:nvSpPr>
        <p:spPr>
          <a:xfrm>
            <a:off x="2806700" y="5080000"/>
            <a:ext cx="6019800" cy="550863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b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>
              <a:lnSpc>
                <a:spcPts val="1800"/>
              </a:lnSpc>
            </a:pPr>
            <a:r>
              <a:rPr lang="en-US" altLang="en-US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Dr. Barsha Mitra</a:t>
            </a:r>
            <a:endParaRPr lang="en-US" altLang="en-US">
              <a:solidFill>
                <a:srgbClr val="FFFFFF"/>
              </a:solidFill>
              <a:latin typeface="Arial" pitchFamily="34" charset="0"/>
              <a:ea typeface="Arial" pitchFamily="34" charset="0"/>
              <a:sym typeface="Arial" pitchFamily="34" charset="0"/>
            </a:endParaRPr>
          </a:p>
          <a:p>
            <a:pPr marL="0" lvl="0" indent="0" algn="r" eaLnBrk="1">
              <a:lnSpc>
                <a:spcPts val="1800"/>
              </a:lnSpc>
            </a:pPr>
            <a:r>
              <a:rPr lang="en-US" altLang="en-US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CSIS Dept, BITS Pilani, Hyderabad Campus</a:t>
            </a:r>
            <a:endParaRPr lang="en-US" altLang="en-US">
              <a:solidFill>
                <a:srgbClr val="FFFFFF"/>
              </a:solidFill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Footer Placeholder 5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171" name="Rectangle 1"/>
          <p:cNvSpPr txBox="1"/>
          <p:nvPr/>
        </p:nvSpPr>
        <p:spPr>
          <a:xfrm>
            <a:off x="228600" y="1450975"/>
            <a:ext cx="11634788" cy="547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457200" marR="0" lvl="1" indent="0" algn="l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not possible to have global physical time</a:t>
            </a:r>
          </a:p>
          <a:p>
            <a:pPr marL="457200" marR="0" lvl="1" indent="0" algn="l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realize only an approximation of physical time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 using logical time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lvl="1" indent="0" algn="l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logical time advances in jumps</a:t>
            </a:r>
          </a:p>
          <a:p>
            <a:pPr marL="457200" marR="0" lvl="1" indent="0" algn="l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captures </a:t>
            </a: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monotonicity property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lvl="0" indent="-457200" algn="l" defTabSz="914400" rtl="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 b="1"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I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monotonicity property</a:t>
            </a:r>
            <a:r>
              <a:rPr kumimoji="0" lang="en-I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: if event </a:t>
            </a:r>
            <a:r>
              <a:rPr kumimoji="0" lang="en-I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a</a:t>
            </a:r>
            <a:r>
              <a:rPr kumimoji="0" lang="en-I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 causally affects event </a:t>
            </a:r>
            <a:r>
              <a:rPr kumimoji="0" lang="en-I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b</a:t>
            </a:r>
            <a:r>
              <a:rPr kumimoji="0" lang="en-I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, then timestamp of </a:t>
            </a:r>
            <a:r>
              <a:rPr kumimoji="0" lang="en-I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a</a:t>
            </a:r>
            <a:r>
              <a:rPr kumimoji="0" lang="en-I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 is smaller than timestamp of </a:t>
            </a:r>
            <a:r>
              <a:rPr kumimoji="0" lang="en-I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b</a:t>
            </a:r>
          </a:p>
          <a:p>
            <a:pPr marL="457200" marR="0" lvl="0" indent="-457200" algn="l" defTabSz="914400" rtl="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I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Ways to represent logical time:</a:t>
            </a:r>
          </a:p>
          <a:p>
            <a:pPr marL="914400" marR="0" lvl="2" indent="0" algn="l" defTabSz="914400" rtl="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I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scalar time</a:t>
            </a:r>
          </a:p>
          <a:p>
            <a:pPr marL="914400" marR="0" lvl="2" indent="0" algn="l" defTabSz="914400" rtl="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I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vector time</a:t>
            </a:r>
          </a:p>
          <a:p>
            <a:pPr marL="457200" marR="0" lvl="1" indent="0" algn="l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72" name="TextBox 2" title=""/>
          <p:cNvSpPr/>
          <p:nvPr/>
        </p:nvSpPr>
        <p:spPr>
          <a:xfrm>
            <a:off x="417513" y="539750"/>
            <a:ext cx="7964487" cy="646113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Introduction</a:t>
            </a:r>
            <a:endParaRPr lang="en-US" altLang="en-US" sz="4000">
              <a:solidFill>
                <a:srgbClr val="0000FF"/>
              </a:solidFill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  <p:sp>
        <p:nvSpPr>
          <p:cNvPr id="7173" name="Slide Number Placeholder 4" title=""/>
          <p:cNvSpPr>
            <a:spLocks noGrp="1"/>
          </p:cNvSpPr>
          <p:nvPr>
            <p:ph type="sldNum" idx="10"/>
          </p:nvPr>
        </p:nvSpPr>
        <p:spPr>
          <a:xfrm>
            <a:off x="9488488" y="6578600"/>
            <a:ext cx="18415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0853AF52-10D3-437C-8333-BB8DFED31F8F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29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7" name="Text Box 1" descr="Footer Placeholder 5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9218" name="Rectangle 2" descr="Content Placeholder 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06400" y="341313"/>
            <a:ext cx="8432800" cy="703262"/>
          </a:xfrm>
        </p:spPr>
        <p:txBody>
          <a:bodyPr/>
          <a:lstStyle>
            <a:defPPr/>
          </a:lstStyle>
          <a:p>
            <a:pPr marL="0" algn="ctr">
              <a:spcBef>
                <a:spcPct val="0"/>
              </a:spcBef>
              <a:buSzTx/>
              <a:buFontTx/>
              <a:buNone/>
            </a:pPr>
            <a:r>
              <a:rPr lang="x-none" altLang="x-none" sz="4000">
                <a:solidFill>
                  <a:srgbClr val="0433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Features of Distributed System</a:t>
            </a:r>
          </a:p>
        </p:txBody>
      </p:sp>
      <p:sp>
        <p:nvSpPr>
          <p:cNvPr id="9219" name="Text Box 3" descr="Rectangle 2"/>
          <p:cNvSpPr txBox="1"/>
          <p:nvPr/>
        </p:nvSpPr>
        <p:spPr bwMode="auto">
          <a:xfrm>
            <a:off x="191345" y="1340768"/>
            <a:ext cx="11665296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62000" indent="152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No common physical clock</a:t>
            </a:r>
            <a:endParaRPr lang="x-none" altLang="x-none" sz="2800"/>
          </a:p>
          <a:p>
            <a:pPr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No shared memor</a:t>
            </a:r>
            <a:r>
              <a:rPr lang="en-US" altLang="x-none" sz="2800" b="1">
                <a:solidFill>
                  <a:srgbClr val="FF0000"/>
                </a:solidFill>
              </a:rPr>
              <a:t>y </a:t>
            </a:r>
            <a:r>
              <a:rPr lang="en-US" altLang="x-none" sz="2800">
                <a:solidFill>
                  <a:srgbClr val="FF0000"/>
                </a:solidFill>
              </a:rPr>
              <a:t>- </a:t>
            </a:r>
            <a:r>
              <a:rPr lang="x-none" altLang="x-none" sz="2800"/>
              <a:t>Requires message passing for communication</a:t>
            </a:r>
            <a:endParaRPr lang="en-US" altLang="x-none" sz="2800"/>
          </a:p>
          <a:p>
            <a:pPr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Geographical seperation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Processors are geographically wide apart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Processors may reside on a WAN</a:t>
            </a:r>
            <a:r>
              <a:rPr lang="en-US" altLang="x-none" sz="2800"/>
              <a:t> or LAN</a:t>
            </a:r>
            <a:endParaRPr lang="x-none" altLang="x-none" sz="2800"/>
          </a:p>
          <a:p>
            <a:pPr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Autonomy and Heterogeneity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Loosely coupled processors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Different processor speeds</a:t>
            </a:r>
            <a:r>
              <a:rPr lang="en-US" altLang="x-none" sz="2800"/>
              <a:t> and </a:t>
            </a:r>
            <a:r>
              <a:rPr lang="x-none" altLang="x-none" sz="2800"/>
              <a:t>operating systems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Processors are not part of a dedicated system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Cooperate with one another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May offer services</a:t>
            </a:r>
            <a:r>
              <a:rPr lang="en-US" altLang="x-none" sz="2800"/>
              <a:t> or </a:t>
            </a:r>
            <a:r>
              <a:rPr lang="x-none" altLang="x-none" sz="2800"/>
              <a:t>solve a problem jointly</a:t>
            </a:r>
          </a:p>
          <a:p>
            <a:pPr lvl="2" indent="0">
              <a:buSzTx/>
              <a:buFont typeface="Arial" pitchFamily="34" charset="0"/>
              <a:buChar char="•"/>
            </a:pPr>
            <a:endParaRPr lang="x-none" altLang="x-none" sz="2800"/>
          </a:p>
          <a:p>
            <a:pPr lvl="2">
              <a:buSzTx/>
              <a:buFont typeface="Arial" pitchFamily="34" charset="0"/>
              <a:buChar char="•"/>
            </a:pPr>
            <a:endParaRPr lang="x-none" altLang="x-none" sz="2800"/>
          </a:p>
        </p:txBody>
      </p:sp>
      <p:sp>
        <p:nvSpPr>
          <p:cNvPr id="9220" name="Text Box 4" descr="Slide Number Placeholder 3"/>
          <p:cNvSpPr txBox="1"/>
          <p:nvPr/>
        </p:nvSpPr>
        <p:spPr bwMode="auto">
          <a:xfrm>
            <a:off x="8990013" y="6580188"/>
            <a:ext cx="184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AA009DDA-9A09-1748-9EBE-EFBF23085879}" type="slidenum">
              <a:rPr lang="x-none" altLang="x-none" sz="1200">
                <a:solidFill>
                  <a:srgbClr val="888888"/>
                </a:solidFill>
              </a:rPr>
              <a:pPr algn="r"/>
              <a:t>3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42900"/>
            <a:ext cx="8432800" cy="701675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4000" b="0" spc="-200">
                <a:solidFill>
                  <a:srgbClr val="0000FF"/>
                </a:solidFill>
              </a:defRPr>
            </a:lvl1pPr>
          </a:lstStyle>
          <a:p>
            <a:pPr marL="685800" marR="0" lvl="0" indent="-914400" algn="ctr" defTabSz="9144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4000" b="0" i="0" u="none" strike="noStrike" kern="0" cap="none" spc="-20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Logical  Clocks</a:t>
            </a:r>
          </a:p>
        </p:txBody>
      </p:sp>
      <p:sp>
        <p:nvSpPr>
          <p:cNvPr id="8196" name="Rectangle 2"/>
          <p:cNvSpPr txBox="1"/>
          <p:nvPr/>
        </p:nvSpPr>
        <p:spPr>
          <a:xfrm>
            <a:off x="1071563" y="1581150"/>
            <a:ext cx="10048875" cy="1597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marR="0" lvl="0" indent="0" algn="l" defTabSz="914400" rtl="0" eaLnBrk="1" fontAlgn="auto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every process has a logical clock</a:t>
            </a:r>
          </a:p>
          <a:p>
            <a:pPr marL="0" marR="0" lvl="0" indent="0" algn="l" defTabSz="914400" rtl="0" eaLnBrk="1" fontAlgn="auto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logical clock is advanced using a set of rules</a:t>
            </a:r>
          </a:p>
          <a:p>
            <a:pPr marL="0" marR="0" lvl="0" indent="0" algn="l" defTabSz="914400" rtl="0" eaLnBrk="1" fontAlgn="auto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each event is assigned a timestamp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197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88488" y="6578600"/>
            <a:ext cx="18415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F438C803-CF9A-4353-8279-A39E071FD502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9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261938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Scalar Time - Definition</a:t>
            </a:r>
          </a:p>
        </p:txBody>
      </p:sp>
      <p:sp>
        <p:nvSpPr>
          <p:cNvPr id="9220" name="Rectangle 2" title=""/>
          <p:cNvSpPr/>
          <p:nvPr/>
        </p:nvSpPr>
        <p:spPr>
          <a:xfrm>
            <a:off x="1066800" y="1517650"/>
            <a:ext cx="9336088" cy="2678113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eaLnBrk="1"/>
            <a:endParaRPr lang="en-US" altLang="en-US" sz="2800">
              <a:latin typeface="Calibri" pitchFamily="34" charset="0"/>
              <a:sym typeface="Calibri" pitchFamily="34" charset="0"/>
            </a:endParaRPr>
          </a:p>
          <a:p>
            <a:pPr marL="0" lvl="0" indent="0" eaLnBrk="1">
              <a:buFont typeface="Arial" pitchFamily="34" charset="0"/>
              <a:buChar char="•"/>
            </a:pPr>
            <a:r>
              <a:rPr lang="en-US" altLang="en-US" sz="2800">
                <a:latin typeface="Calibri" pitchFamily="34" charset="0"/>
                <a:sym typeface="Calibri" pitchFamily="34" charset="0"/>
              </a:rPr>
              <a:t>time domain is the set of non-negative integers</a:t>
            </a:r>
            <a:endParaRPr lang="en-US" altLang="en-US" sz="2800">
              <a:latin typeface="Calibri" pitchFamily="34" charset="0"/>
              <a:sym typeface="Calibri" pitchFamily="34" charset="0"/>
            </a:endParaRPr>
          </a:p>
          <a:p>
            <a:pPr marL="0" lvl="0" indent="0" eaLnBrk="1"/>
            <a:endParaRPr lang="en-US" altLang="en-US" sz="2800">
              <a:latin typeface="Calibri" pitchFamily="34" charset="0"/>
              <a:sym typeface="Calibri" pitchFamily="34" charset="0"/>
            </a:endParaRPr>
          </a:p>
          <a:p>
            <a:pPr marL="0" lvl="0" indent="0" eaLnBrk="1">
              <a:buFont typeface="Arial" pitchFamily="34" charset="0"/>
              <a:buChar char="•"/>
            </a:pPr>
            <a:r>
              <a:rPr lang="en-US" altLang="en-US" sz="2800" i="1">
                <a:latin typeface="Calibri" pitchFamily="34" charset="0"/>
                <a:sym typeface="Calibri" pitchFamily="34" charset="0"/>
              </a:rPr>
              <a:t>C</a:t>
            </a:r>
            <a:r>
              <a:rPr lang="en-US" altLang="en-US" sz="2800" i="1" baseline="-25000">
                <a:latin typeface="Calibri" pitchFamily="34" charset="0"/>
                <a:sym typeface="Calibri" pitchFamily="34" charset="0"/>
              </a:rPr>
              <a:t>i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:</a:t>
            </a:r>
            <a:endParaRPr lang="en-US" altLang="en-US" sz="2800" i="1">
              <a:latin typeface="Calibri" pitchFamily="34" charset="0"/>
              <a:sym typeface="Calibri" pitchFamily="34" charset="0"/>
            </a:endParaRPr>
          </a:p>
          <a:p>
            <a:pPr marL="457200" lvl="1" indent="0" eaLnBrk="1">
              <a:buFont typeface="Arial" pitchFamily="34" charset="0"/>
              <a:buChar char="•"/>
            </a:pPr>
            <a:r>
              <a:rPr lang="en-US" altLang="en-US" sz="2800">
                <a:latin typeface="Calibri" pitchFamily="34" charset="0"/>
                <a:sym typeface="Calibri" pitchFamily="34" charset="0"/>
              </a:rPr>
              <a:t>integer variable</a:t>
            </a:r>
            <a:endParaRPr lang="en-US" altLang="en-US" sz="2800">
              <a:latin typeface="Calibri" pitchFamily="34" charset="0"/>
              <a:sym typeface="Calibri" pitchFamily="34" charset="0"/>
            </a:endParaRPr>
          </a:p>
          <a:p>
            <a:pPr marL="457200" lvl="1" indent="0" eaLnBrk="1">
              <a:buFont typeface="Arial" pitchFamily="34" charset="0"/>
              <a:buChar char="•"/>
            </a:pPr>
            <a:r>
              <a:rPr lang="en-US" altLang="en-US" sz="2800">
                <a:latin typeface="Calibri" pitchFamily="34" charset="0"/>
                <a:sym typeface="Calibri" pitchFamily="34" charset="0"/>
              </a:rPr>
              <a:t>denotes logical clock of 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p</a:t>
            </a:r>
            <a:r>
              <a:rPr lang="en-US" altLang="en-US" sz="2800" i="1" baseline="-25000">
                <a:latin typeface="Calibri" pitchFamily="34" charset="0"/>
                <a:sym typeface="Calibri" pitchFamily="34" charset="0"/>
              </a:rPr>
              <a:t>i</a:t>
            </a:r>
            <a:endParaRPr lang="en-US" altLang="en-US" sz="280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21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2F7E6367-B8A4-470F-B6DD-0A338BEC290A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31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Footer Placeholder 6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3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449263"/>
            <a:ext cx="8432800" cy="703262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Scalar Time - Definition</a:t>
            </a:r>
          </a:p>
        </p:txBody>
      </p:sp>
      <p:sp>
        <p:nvSpPr>
          <p:cNvPr id="10244" name="Rectangle 2" title=""/>
          <p:cNvSpPr/>
          <p:nvPr/>
        </p:nvSpPr>
        <p:spPr>
          <a:xfrm>
            <a:off x="1243013" y="1498600"/>
            <a:ext cx="8958262" cy="3443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eaLnBrk="1"/>
            <a:r>
              <a:rPr lang="en-US" altLang="en-US" sz="23000">
                <a:latin typeface="Arial Narrow" pitchFamily="34" charset="0"/>
                <a:sym typeface="Arial Narrow" pitchFamily="34" charset="0"/>
              </a:rPr>
              <a:t>    </a:t>
            </a:r>
            <a:endParaRPr lang="en-US" altLang="en-US" sz="23000">
              <a:latin typeface="Arial Narrow" pitchFamily="34" charset="0"/>
              <a:sym typeface="Arial Narrow" pitchFamily="34" charset="0"/>
            </a:endParaRPr>
          </a:p>
        </p:txBody>
      </p:sp>
      <p:sp>
        <p:nvSpPr>
          <p:cNvPr id="10245" name="Slide Number Placeholder 5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4AB385BB-3932-4FAE-8EAF-3C8CD0B0DBA9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32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10246" name="Group" title=""/>
          <p:cNvGrpSpPr/>
          <p:nvPr/>
        </p:nvGrpSpPr>
        <p:grpSpPr>
          <a:xfrm>
            <a:off x="773113" y="1260475"/>
            <a:ext cx="10645775" cy="2678113"/>
            <a:chExt cx="10646569" cy="2676349"/>
          </a:xfrm>
        </p:grpSpPr>
        <p:sp>
          <p:nvSpPr>
            <p:cNvPr id="10248" name="TextBox 8" title=""/>
            <p:cNvSpPr/>
            <p:nvPr/>
          </p:nvSpPr>
          <p:spPr>
            <a:xfrm>
              <a:off x="0" y="0"/>
              <a:ext cx="10646569" cy="2676349"/>
            </a:xfrm>
            <a:prstGeom prst="rect">
              <a:avLst/>
            </a:prstGeom>
            <a:noFill/>
            <a:ln w="12700">
              <a:noFill/>
              <a:miter lim="400000"/>
            </a:ln>
          </p:spPr>
          <p:txBody>
            <a:bodyPr lIns="45718" tIns="45718" rIns="45718" bIns="45718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5pPr>
            </a:lstStyle>
            <a:p>
              <a:pPr marL="0" lvl="0" indent="0" eaLnBrk="1"/>
              <a:r>
                <a:rPr lang="en-US" altLang="en-US" sz="2800" b="1" u="sng">
                  <a:solidFill>
                    <a:srgbClr val="FF0000"/>
                  </a:solidFill>
                  <a:latin typeface="Calibri" pitchFamily="34" charset="0"/>
                  <a:sym typeface="Calibri" pitchFamily="34" charset="0"/>
                </a:rPr>
                <a:t>Rules for updating clock:</a:t>
              </a:r>
              <a:endParaRPr lang="en-US" altLang="en-US" sz="2800">
                <a:solidFill>
                  <a:srgbClr val="FF0000"/>
                </a:solidFill>
                <a:latin typeface="Calibri" pitchFamily="34" charset="0"/>
                <a:sym typeface="Calibri" pitchFamily="34" charset="0"/>
              </a:endParaRPr>
            </a:p>
            <a:p>
              <a:pPr marL="0" lvl="0" indent="0" eaLnBrk="1">
                <a:buFont typeface="Arial" pitchFamily="34" charset="0"/>
                <a:buChar char="•"/>
              </a:pPr>
              <a:r>
                <a:rPr lang="en-US" altLang="en-US" sz="2800" b="1">
                  <a:solidFill>
                    <a:srgbClr val="009051"/>
                  </a:solidFill>
                  <a:latin typeface="Calibri" pitchFamily="34" charset="0"/>
                  <a:sym typeface="Calibri" pitchFamily="34" charset="0"/>
                </a:rPr>
                <a:t>R1: Before executing an event (send, receive, or internal), process </a:t>
              </a:r>
              <a:r>
                <a:rPr lang="en-US" altLang="en-US" sz="2800" b="1" i="1">
                  <a:solidFill>
                    <a:srgbClr val="009051"/>
                  </a:solidFill>
                  <a:latin typeface="Calibri" pitchFamily="34" charset="0"/>
                  <a:sym typeface="Calibri" pitchFamily="34" charset="0"/>
                </a:rPr>
                <a:t>p</a:t>
              </a:r>
              <a:r>
                <a:rPr lang="en-US" altLang="en-US" sz="2800" b="1" i="1" baseline="-25000">
                  <a:solidFill>
                    <a:srgbClr val="009051"/>
                  </a:solidFill>
                  <a:latin typeface="Calibri" pitchFamily="34" charset="0"/>
                  <a:sym typeface="Calibri" pitchFamily="34" charset="0"/>
                </a:rPr>
                <a:t>i </a:t>
              </a:r>
              <a:r>
                <a:rPr lang="en-US" altLang="en-US" sz="2800" b="1">
                  <a:solidFill>
                    <a:srgbClr val="009051"/>
                  </a:solidFill>
                  <a:latin typeface="Calibri" pitchFamily="34" charset="0"/>
                  <a:sym typeface="Calibri" pitchFamily="34" charset="0"/>
                </a:rPr>
                <a:t>executes</a:t>
              </a:r>
              <a:endParaRPr lang="en-US" altLang="en-US" sz="2800" b="1">
                <a:solidFill>
                  <a:srgbClr val="009051"/>
                </a:solidFill>
                <a:latin typeface="Calibri" pitchFamily="34" charset="0"/>
                <a:sym typeface="Calibri" pitchFamily="34" charset="0"/>
              </a:endParaRPr>
            </a:p>
            <a:p>
              <a:pPr marL="0" lvl="0" indent="0" eaLnBrk="1"/>
              <a:endParaRPr lang="en-US" altLang="en-US" sz="2800">
                <a:latin typeface="Calibri" pitchFamily="34" charset="0"/>
                <a:sym typeface="Calibri" pitchFamily="34" charset="0"/>
              </a:endParaRPr>
            </a:p>
            <a:p>
              <a:pPr marL="457200" lvl="1" indent="0" eaLnBrk="1">
                <a:buFont typeface="Arial" pitchFamily="34" charset="0"/>
                <a:buChar char="•"/>
              </a:pPr>
              <a:r>
                <a:rPr lang="en-US" altLang="en-US" sz="2800" i="1">
                  <a:latin typeface="Calibri" pitchFamily="34" charset="0"/>
                  <a:sym typeface="Calibri" pitchFamily="34" charset="0"/>
                </a:rPr>
                <a:t>d can have different values</a:t>
              </a:r>
              <a:endParaRPr lang="en-US" altLang="en-US" sz="2800" i="1">
                <a:latin typeface="Calibri" pitchFamily="34" charset="0"/>
                <a:sym typeface="Calibri" pitchFamily="34" charset="0"/>
              </a:endParaRPr>
            </a:p>
            <a:p>
              <a:pPr marL="457200" lvl="1" indent="0" eaLnBrk="1">
                <a:buFont typeface="Arial" pitchFamily="34" charset="0"/>
                <a:buChar char="•"/>
              </a:pPr>
              <a:r>
                <a:rPr lang="en-US" altLang="en-US" sz="2800" i="1">
                  <a:latin typeface="Calibri" pitchFamily="34" charset="0"/>
                  <a:sym typeface="Calibri" pitchFamily="34" charset="0"/>
                </a:rPr>
                <a:t>d</a:t>
              </a:r>
              <a:r>
                <a:rPr lang="en-US" altLang="en-US" sz="2800">
                  <a:latin typeface="Calibri" pitchFamily="34" charset="0"/>
                  <a:sym typeface="Calibri" pitchFamily="34" charset="0"/>
                </a:rPr>
                <a:t> = 1</a:t>
              </a:r>
              <a:endParaRPr lang="en-US" altLang="en-US" sz="2800">
                <a:latin typeface="Calibri" pitchFamily="34" charset="0"/>
                <a:sym typeface="Calibri" pitchFamily="34" charset="0"/>
              </a:endParaRPr>
            </a:p>
          </p:txBody>
        </p:sp>
        <p:pic>
          <p:nvPicPr>
            <p:cNvPr id="10249" name="Picture 2" descr="Picture 2" title="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5731" y="1072753"/>
              <a:ext cx="3644433" cy="530844"/>
            </a:xfrm>
            <a:prstGeom prst="rect">
              <a:avLst/>
            </a:prstGeom>
            <a:noFill/>
            <a:ln w="12700">
              <a:solidFill>
                <a:prstClr val="black"/>
              </a:solidFill>
              <a:miter lim="400000"/>
            </a:ln>
          </p:spPr>
        </p:pic>
      </p:grpSp>
      <p:sp>
        <p:nvSpPr>
          <p:cNvPr id="10247" name="Rectangle 2" title=""/>
          <p:cNvSpPr/>
          <p:nvPr/>
        </p:nvSpPr>
        <p:spPr>
          <a:xfrm>
            <a:off x="825500" y="3938588"/>
            <a:ext cx="10071100" cy="22463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eaLnBrk="1"/>
            <a:r>
              <a:rPr lang="en-US" altLang="en-US" sz="2800" b="1">
                <a:solidFill>
                  <a:srgbClr val="00B050"/>
                </a:solidFill>
                <a:latin typeface="Calibri" pitchFamily="34" charset="0"/>
                <a:sym typeface="Calibri" pitchFamily="34" charset="0"/>
              </a:rPr>
              <a:t>R2: When process </a:t>
            </a:r>
            <a:r>
              <a:rPr lang="en-US" altLang="en-US" sz="2800" b="1" i="1">
                <a:solidFill>
                  <a:srgbClr val="00B050"/>
                </a:solidFill>
                <a:latin typeface="Calibri" pitchFamily="34" charset="0"/>
                <a:sym typeface="Calibri" pitchFamily="34" charset="0"/>
              </a:rPr>
              <a:t>p</a:t>
            </a:r>
            <a:r>
              <a:rPr lang="en-US" altLang="en-US" sz="2800" b="1" i="1" baseline="-25000">
                <a:solidFill>
                  <a:srgbClr val="00B050"/>
                </a:solidFill>
                <a:latin typeface="Calibri" pitchFamily="34" charset="0"/>
                <a:sym typeface="Calibri" pitchFamily="34" charset="0"/>
              </a:rPr>
              <a:t>i</a:t>
            </a:r>
            <a:r>
              <a:rPr lang="en-US" altLang="en-US" sz="2800" b="1">
                <a:solidFill>
                  <a:srgbClr val="00B050"/>
                </a:solidFill>
                <a:latin typeface="Calibri" pitchFamily="34" charset="0"/>
                <a:sym typeface="Calibri" pitchFamily="34" charset="0"/>
              </a:rPr>
              <a:t> receives a message with timestamp </a:t>
            </a:r>
            <a:r>
              <a:rPr lang="en-US" altLang="en-US" sz="2800" b="1" i="1">
                <a:solidFill>
                  <a:srgbClr val="00B050"/>
                </a:solidFill>
                <a:latin typeface="Calibri" pitchFamily="34" charset="0"/>
                <a:sym typeface="Calibri" pitchFamily="34" charset="0"/>
              </a:rPr>
              <a:t>C</a:t>
            </a:r>
            <a:r>
              <a:rPr lang="en-US" altLang="en-US" sz="2800" b="1" i="1" baseline="-25000">
                <a:solidFill>
                  <a:srgbClr val="00B050"/>
                </a:solidFill>
                <a:latin typeface="Calibri" pitchFamily="34" charset="0"/>
                <a:sym typeface="Calibri" pitchFamily="34" charset="0"/>
              </a:rPr>
              <a:t>msg</a:t>
            </a:r>
            <a:r>
              <a:rPr lang="en-US" altLang="en-US" sz="2800" b="1">
                <a:solidFill>
                  <a:srgbClr val="00B050"/>
                </a:solidFill>
                <a:latin typeface="Calibri" pitchFamily="34" charset="0"/>
                <a:sym typeface="Calibri" pitchFamily="34" charset="0"/>
              </a:rPr>
              <a:t>, it</a:t>
            </a:r>
            <a:endParaRPr lang="en-US" altLang="en-US" sz="2800" b="1">
              <a:solidFill>
                <a:srgbClr val="00B050"/>
              </a:solidFill>
              <a:latin typeface="Calibri" pitchFamily="34" charset="0"/>
              <a:sym typeface="Calibri" pitchFamily="34" charset="0"/>
            </a:endParaRPr>
          </a:p>
          <a:p>
            <a:pPr marL="0" lvl="0" indent="0" eaLnBrk="1"/>
            <a:r>
              <a:rPr lang="en-US" altLang="en-US" sz="2800" b="1">
                <a:solidFill>
                  <a:srgbClr val="00B050"/>
                </a:solidFill>
                <a:latin typeface="Calibri" pitchFamily="34" charset="0"/>
                <a:sym typeface="Calibri" pitchFamily="34" charset="0"/>
              </a:rPr>
              <a:t>executes the following actions:</a:t>
            </a:r>
            <a:endParaRPr lang="en-US" altLang="en-US" sz="2800" b="1">
              <a:solidFill>
                <a:srgbClr val="00B050"/>
              </a:solidFill>
              <a:latin typeface="Calibri" pitchFamily="34" charset="0"/>
              <a:sym typeface="Calibri" pitchFamily="34" charset="0"/>
            </a:endParaRPr>
          </a:p>
          <a:p>
            <a:pPr marL="0" lvl="1" indent="0" eaLnBrk="1"/>
            <a:r>
              <a:rPr lang="en-US" altLang="en-US" sz="2800">
                <a:latin typeface="Calibri" pitchFamily="34" charset="0"/>
                <a:sym typeface="Calibri" pitchFamily="34" charset="0"/>
              </a:rPr>
              <a:t>1. 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C</a:t>
            </a:r>
            <a:r>
              <a:rPr lang="en-US" altLang="en-US" sz="2800" i="1" baseline="-25000">
                <a:latin typeface="Calibri" pitchFamily="34" charset="0"/>
                <a:sym typeface="Calibri" pitchFamily="34" charset="0"/>
              </a:rPr>
              <a:t>i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 = max </a:t>
            </a:r>
            <a:r>
              <a:rPr lang="en-US" altLang="en-US" sz="2800">
                <a:latin typeface="Calibri" pitchFamily="34" charset="0"/>
                <a:sym typeface="Calibri" pitchFamily="34" charset="0"/>
              </a:rPr>
              <a:t>(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C</a:t>
            </a:r>
            <a:r>
              <a:rPr lang="en-US" altLang="en-US" sz="2800" i="1" baseline="-25000">
                <a:latin typeface="Calibri" pitchFamily="34" charset="0"/>
                <a:sym typeface="Calibri" pitchFamily="34" charset="0"/>
              </a:rPr>
              <a:t>i 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, C</a:t>
            </a:r>
            <a:r>
              <a:rPr lang="en-US" altLang="en-US" sz="2800" i="1" baseline="-25000">
                <a:latin typeface="Calibri" pitchFamily="34" charset="0"/>
                <a:sym typeface="Calibri" pitchFamily="34" charset="0"/>
              </a:rPr>
              <a:t>msg</a:t>
            </a:r>
            <a:r>
              <a:rPr lang="en-US" altLang="en-US" sz="2800">
                <a:latin typeface="Calibri" pitchFamily="34" charset="0"/>
                <a:sym typeface="Calibri" pitchFamily="34" charset="0"/>
              </a:rPr>
              <a:t>);</a:t>
            </a:r>
            <a:endParaRPr lang="en-US" altLang="en-US" sz="2800">
              <a:latin typeface="Calibri" pitchFamily="34" charset="0"/>
              <a:sym typeface="Calibri" pitchFamily="34" charset="0"/>
            </a:endParaRPr>
          </a:p>
          <a:p>
            <a:pPr marL="0" lvl="1" indent="0" eaLnBrk="1"/>
            <a:r>
              <a:rPr lang="en-US" altLang="en-US" sz="2800">
                <a:latin typeface="Calibri" pitchFamily="34" charset="0"/>
                <a:sym typeface="Calibri" pitchFamily="34" charset="0"/>
              </a:rPr>
              <a:t>2. execute </a:t>
            </a:r>
            <a:r>
              <a:rPr lang="en-US" altLang="en-US" sz="2800" b="1">
                <a:latin typeface="Calibri" pitchFamily="34" charset="0"/>
                <a:sym typeface="Calibri" pitchFamily="34" charset="0"/>
              </a:rPr>
              <a:t>R1;</a:t>
            </a:r>
            <a:endParaRPr lang="en-US" altLang="en-US" sz="2800" b="1">
              <a:latin typeface="Calibri" pitchFamily="34" charset="0"/>
              <a:sym typeface="Calibri" pitchFamily="34" charset="0"/>
            </a:endParaRPr>
          </a:p>
          <a:p>
            <a:pPr marL="0" lvl="1" indent="0" eaLnBrk="1"/>
            <a:r>
              <a:rPr lang="en-US" altLang="en-US" sz="2800">
                <a:latin typeface="Calibri" pitchFamily="34" charset="0"/>
                <a:sym typeface="Calibri" pitchFamily="34" charset="0"/>
              </a:rPr>
              <a:t>3. deliver the message.</a:t>
            </a:r>
            <a:endParaRPr lang="en-US" altLang="en-US"/>
          </a:p>
        </p:txBody>
      </p:sp>
    </p:spTree>
  </p:cSld>
  <p:clrMapOvr>
    <a:masterClrMapping/>
  </p:clrMapOvr>
  <p:transition spd="med"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267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1475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Evolution of Scalar Time</a:t>
            </a:r>
          </a:p>
        </p:txBody>
      </p:sp>
      <p:sp>
        <p:nvSpPr>
          <p:cNvPr id="11268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2970866D-1BCE-4A40-8F35-51F71C139F1F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33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11269" name="Group 74" title=""/>
          <p:cNvGrpSpPr/>
          <p:nvPr/>
        </p:nvGrpSpPr>
        <p:grpSpPr>
          <a:xfrm>
            <a:off x="230188" y="1516063"/>
            <a:ext cx="9728200" cy="4337050"/>
            <a:chExt cx="7590721" cy="2993278"/>
          </a:xfrm>
        </p:grpSpPr>
        <p:grpSp>
          <p:nvGrpSpPr>
            <p:cNvPr id="11270" name="Group 75" title=""/>
            <p:cNvGrpSpPr/>
            <p:nvPr/>
          </p:nvGrpSpPr>
          <p:grpSpPr>
            <a:xfrm>
              <a:off x="0" y="113553"/>
              <a:ext cx="6803389" cy="2879725"/>
              <a:chExt cx="6803389" cy="2879725"/>
            </a:xfrm>
          </p:grpSpPr>
          <p:grpSp>
            <p:nvGrpSpPr>
              <p:cNvPr id="11278" name="Group 83" title=""/>
              <p:cNvGrpSpPr/>
              <p:nvPr/>
            </p:nvGrpSpPr>
            <p:grpSpPr>
              <a:xfrm>
                <a:off x="0" y="0"/>
                <a:ext cx="6803389" cy="2879725"/>
                <a:chExt cx="6803389" cy="2879725"/>
              </a:xfrm>
            </p:grpSpPr>
            <p:grpSp>
              <p:nvGrpSpPr>
                <p:cNvPr id="11280" name="Group 85" title=""/>
                <p:cNvGrpSpPr/>
                <p:nvPr/>
              </p:nvGrpSpPr>
              <p:grpSpPr>
                <a:xfrm>
                  <a:off x="0" y="0"/>
                  <a:ext cx="6803389" cy="2879725"/>
                  <a:chExt cx="6803389" cy="2879725"/>
                </a:xfrm>
              </p:grpSpPr>
              <p:sp>
                <p:nvSpPr>
                  <p:cNvPr id="11282" name="Oval 87" title=""/>
                  <p:cNvSpPr/>
                  <p:nvPr/>
                </p:nvSpPr>
                <p:spPr>
                  <a:xfrm>
                    <a:off x="5534488" y="108861"/>
                    <a:ext cx="100334" cy="92033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grpSp>
                <p:nvGrpSpPr>
                  <p:cNvPr id="11283" name="Group 88" title=""/>
                  <p:cNvGrpSpPr/>
                  <p:nvPr/>
                </p:nvGrpSpPr>
                <p:grpSpPr>
                  <a:xfrm>
                    <a:off x="0" y="0"/>
                    <a:ext cx="6803389" cy="2879725"/>
                    <a:chExt cx="6803389" cy="2879725"/>
                  </a:xfrm>
                </p:grpSpPr>
                <p:grpSp>
                  <p:nvGrpSpPr>
                    <p:cNvPr id="11284" name="Group 89" title=""/>
                    <p:cNvGrpSpPr/>
                    <p:nvPr/>
                  </p:nvGrpSpPr>
                  <p:grpSpPr>
                    <a:xfrm>
                      <a:off x="0" y="0"/>
                      <a:ext cx="6803389" cy="2879725"/>
                      <a:chExt cx="6803389" cy="2879725"/>
                    </a:xfrm>
                  </p:grpSpPr>
                  <p:cxnSp>
                    <p:nvCxnSpPr>
                      <p:cNvPr id="11286" name="AutoShape 621" title=""/>
                      <p:cNvCxnSpPr/>
                      <p:nvPr/>
                    </p:nvCxnSpPr>
                    <p:spPr>
                      <a:xfrm>
                        <a:off x="5577235" y="145335"/>
                        <a:ext cx="249252" cy="72351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  <p:sp>
                    <p:nvSpPr>
                      <p:cNvPr id="11287" name="Oval 92" title=""/>
                      <p:cNvSpPr/>
                      <p:nvPr/>
                    </p:nvSpPr>
                    <p:spPr>
                      <a:xfrm>
                        <a:off x="5764885" y="829790"/>
                        <a:ext cx="99096" cy="9203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  <a:miter lim="800000"/>
                      </a:ln>
                    </p:spPr>
                    <p:txBody>
                      <a:bodyPr>
                        <a:noAutofit/>
                      </a:bodyPr>
                      <a:lstStyle>
                        <a:defPPr>
                          <a:defRPr lang="en-US"/>
                        </a:defPPr>
                        <a:lvl1pPr marL="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1pPr>
                        <a:lvl2pPr marL="4572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2pPr>
                        <a:lvl3pPr marL="9144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3pPr>
                        <a:lvl4pPr marL="13716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4pPr>
                        <a:lvl5pPr marL="18288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5pPr>
                      </a:lstStyle>
                      <a:p>
                        <a:pPr marL="0" indent="0"/>
                      </a:p>
                    </p:txBody>
                  </p:sp>
                  <p:grpSp>
                    <p:nvGrpSpPr>
                      <p:cNvPr id="11288" name="Group 93" title=""/>
                      <p:cNvGrpSpPr/>
                      <p:nvPr/>
                    </p:nvGrpSpPr>
                    <p:grpSpPr>
                      <a:xfrm>
                        <a:off x="0" y="0"/>
                        <a:ext cx="6803389" cy="2879725"/>
                        <a:chExt cx="6803389" cy="2879725"/>
                      </a:xfrm>
                    </p:grpSpPr>
                    <p:grpSp>
                      <p:nvGrpSpPr>
                        <p:cNvPr id="11289" name="Group 94" title=""/>
                        <p:cNvGrpSpPr/>
                        <p:nvPr/>
                      </p:nvGrpSpPr>
                      <p:grpSpPr>
                        <a:xfrm>
                          <a:off x="0" y="0"/>
                          <a:ext cx="6803389" cy="2879725"/>
                          <a:chExt cx="6219825" cy="2865755"/>
                        </a:xfrm>
                      </p:grpSpPr>
                      <p:grpSp>
                        <p:nvGrpSpPr>
                          <p:cNvPr id="11295" name="Group 100" title="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6219825" cy="2865755"/>
                            <a:chExt cx="6219825" cy="2865755"/>
                          </a:xfrm>
                        </p:grpSpPr>
                        <p:grpSp>
                          <p:nvGrpSpPr>
                            <p:cNvPr id="11298" name="Group 103" title=""/>
                            <p:cNvGrpSpPr/>
                            <p:nvPr/>
                          </p:nvGrpSpPr>
                          <p:grpSpPr>
                            <a:xfrm>
                              <a:off x="1003046" y="104943"/>
                              <a:ext cx="5216779" cy="2265776"/>
                              <a:chOff x="60071" y="-9357"/>
                              <a:chExt cx="5216779" cy="2265776"/>
                            </a:xfrm>
                          </p:grpSpPr>
                          <p:sp>
                            <p:nvSpPr>
                              <p:cNvPr id="11325" name="Oval 130" title=""/>
                              <p:cNvSpPr/>
                              <p:nvPr/>
                            </p:nvSpPr>
                            <p:spPr>
                              <a:xfrm>
                                <a:off x="4180207" y="2164862"/>
                                <a:ext cx="91728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1326" name="Oval 131" title=""/>
                              <p:cNvSpPr/>
                              <p:nvPr/>
                            </p:nvSpPr>
                            <p:spPr>
                              <a:xfrm>
                                <a:off x="152099" y="6027"/>
                                <a:ext cx="91728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1327" name="Oval 132" title=""/>
                              <p:cNvSpPr/>
                              <p:nvPr/>
                            </p:nvSpPr>
                            <p:spPr>
                              <a:xfrm>
                                <a:off x="1964011" y="6027"/>
                                <a:ext cx="91728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cxnSp>
                            <p:nvCxnSpPr>
                              <p:cNvPr id="11328" name="AutoShape 616" title=""/>
                              <p:cNvCxnSpPr/>
                              <p:nvPr/>
                            </p:nvCxnSpPr>
                            <p:spPr>
                              <a:xfrm>
                                <a:off x="64135" y="742950"/>
                                <a:ext cx="5212715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/>
                              </a:ln>
                            </p:spPr>
                          </p:cxnSp>
                          <p:cxnSp>
                            <p:nvCxnSpPr>
                              <p:cNvPr id="11329" name="AutoShape 617" title=""/>
                              <p:cNvCxnSpPr/>
                              <p:nvPr/>
                            </p:nvCxnSpPr>
                            <p:spPr>
                              <a:xfrm>
                                <a:off x="60071" y="1440180"/>
                                <a:ext cx="5212715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/>
                              </a:ln>
                            </p:spPr>
                          </p:cxnSp>
                          <p:sp>
                            <p:nvSpPr>
                              <p:cNvPr id="11330" name="Oval 135" title=""/>
                              <p:cNvSpPr/>
                              <p:nvPr/>
                            </p:nvSpPr>
                            <p:spPr>
                              <a:xfrm>
                                <a:off x="739838" y="2143056"/>
                                <a:ext cx="91728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1331" name="Oval 136" title=""/>
                              <p:cNvSpPr/>
                              <p:nvPr/>
                            </p:nvSpPr>
                            <p:spPr>
                              <a:xfrm>
                                <a:off x="3221025" y="691838"/>
                                <a:ext cx="91728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1332" name="Oval 137" title=""/>
                              <p:cNvSpPr/>
                              <p:nvPr/>
                            </p:nvSpPr>
                            <p:spPr>
                              <a:xfrm>
                                <a:off x="1235849" y="1400547"/>
                                <a:ext cx="89463" cy="8940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1333" name="Oval 138" title=""/>
                              <p:cNvSpPr/>
                              <p:nvPr/>
                            </p:nvSpPr>
                            <p:spPr>
                              <a:xfrm>
                                <a:off x="1441954" y="714736"/>
                                <a:ext cx="91728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1334" name="Oval 139" title=""/>
                              <p:cNvSpPr/>
                              <p:nvPr/>
                            </p:nvSpPr>
                            <p:spPr>
                              <a:xfrm>
                                <a:off x="2327526" y="-5967"/>
                                <a:ext cx="91728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1335" name="Oval 140" title=""/>
                              <p:cNvSpPr/>
                              <p:nvPr/>
                            </p:nvSpPr>
                            <p:spPr>
                              <a:xfrm>
                                <a:off x="3427130" y="-9237"/>
                                <a:ext cx="91728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1336" name="Oval 141" title=""/>
                              <p:cNvSpPr/>
                              <p:nvPr/>
                            </p:nvSpPr>
                            <p:spPr>
                              <a:xfrm>
                                <a:off x="1765834" y="691838"/>
                                <a:ext cx="89463" cy="8940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cxnSp>
                            <p:nvCxnSpPr>
                              <p:cNvPr id="11337" name="AutoShape 621" title=""/>
                              <p:cNvCxnSpPr/>
                              <p:nvPr/>
                            </p:nvCxnSpPr>
                            <p:spPr>
                              <a:xfrm flipV="1">
                                <a:off x="3523392" y="718353"/>
                                <a:ext cx="230505" cy="733425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 w="lg" len="lg"/>
                              </a:ln>
                            </p:spPr>
                          </p:cxnSp>
                        </p:grpSp>
                        <p:grpSp>
                          <p:nvGrpSpPr>
                            <p:cNvPr id="11299" name="Group 104" title="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6200775" cy="2865755"/>
                              <a:chExt cx="6200775" cy="2865755"/>
                            </a:xfrm>
                          </p:grpSpPr>
                          <p:cxnSp>
                            <p:nvCxnSpPr>
                              <p:cNvPr id="11305" name="AutoShape 618" title=""/>
                              <p:cNvCxnSpPr/>
                              <p:nvPr/>
                            </p:nvCxnSpPr>
                            <p:spPr>
                              <a:xfrm>
                                <a:off x="969956" y="2316648"/>
                                <a:ext cx="5212716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/>
                              </a:ln>
                            </p:spPr>
                          </p:cxnSp>
                          <p:grpSp>
                            <p:nvGrpSpPr>
                              <p:cNvPr id="11306" name="Group 111" title=""/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6200775" cy="2865755"/>
                                <a:chExt cx="6200775" cy="2865755"/>
                              </a:xfrm>
                            </p:grpSpPr>
                            <p:sp>
                              <p:nvSpPr>
                                <p:cNvPr id="11307" name="Text Box 604" title=""/>
                                <p:cNvSpPr/>
                                <p:nvPr/>
                              </p:nvSpPr>
                              <p:spPr>
                                <a:xfrm>
                                  <a:off x="2983230" y="2599055"/>
                                  <a:ext cx="680720" cy="2667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1200" b="1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 </a:t>
                                  </a:r>
                                  <a:endParaRPr lang="en-IN" altLang="en-US" sz="12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11308" name="AutoShape 635" title=""/>
                                <p:cNvCxnSpPr/>
                                <p:nvPr/>
                              </p:nvCxnSpPr>
                              <p:spPr>
                                <a:xfrm>
                                  <a:off x="1152937" y="177165"/>
                                  <a:ext cx="283795" cy="213948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1309" name="AutoShape 638" title=""/>
                                <p:cNvCxnSpPr/>
                                <p:nvPr/>
                              </p:nvCxnSpPr>
                              <p:spPr>
                                <a:xfrm>
                                  <a:off x="3326508" y="181143"/>
                                  <a:ext cx="175845" cy="136795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sp>
                              <p:nvSpPr>
                                <p:cNvPr id="11310" name="Text Box 609" title=""/>
                                <p:cNvSpPr/>
                                <p:nvPr/>
                              </p:nvSpPr>
                              <p:spPr>
                                <a:xfrm>
                                  <a:off x="5172075" y="2617470"/>
                                  <a:ext cx="680720" cy="24447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16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Time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11" name="Text Box 610" title=""/>
                                <p:cNvSpPr/>
                                <p:nvPr/>
                              </p:nvSpPr>
                              <p:spPr>
                                <a:xfrm>
                                  <a:off x="0" y="1165860"/>
                                  <a:ext cx="784860" cy="24447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16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Processes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12" name="Text Box 611" title=""/>
                                <p:cNvSpPr/>
                                <p:nvPr/>
                              </p:nvSpPr>
                              <p:spPr>
                                <a:xfrm>
                                  <a:off x="691515" y="0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0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1</a:t>
                                  </a:r>
                                  <a:endParaRPr lang="en-IN" altLang="en-US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13" name="Text Box 612" title=""/>
                                <p:cNvSpPr/>
                                <p:nvPr/>
                              </p:nvSpPr>
                              <p:spPr>
                                <a:xfrm>
                                  <a:off x="702945" y="691515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0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2</a:t>
                                  </a:r>
                                  <a:endParaRPr lang="en-IN" altLang="en-US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14" name="Text Box 613" title=""/>
                                <p:cNvSpPr/>
                                <p:nvPr/>
                              </p:nvSpPr>
                              <p:spPr>
                                <a:xfrm>
                                  <a:off x="702945" y="1383030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4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4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3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15" name="Text Box 614" title=""/>
                                <p:cNvSpPr/>
                                <p:nvPr/>
                              </p:nvSpPr>
                              <p:spPr>
                                <a:xfrm>
                                  <a:off x="697230" y="2108835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0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4</a:t>
                                  </a:r>
                                  <a:endParaRPr lang="en-IN" altLang="en-US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11316" name="AutoShape 615" title=""/>
                                <p:cNvCxnSpPr/>
                                <p:nvPr/>
                              </p:nvCxnSpPr>
                              <p:spPr>
                                <a:xfrm>
                                  <a:off x="988695" y="165735"/>
                                  <a:ext cx="5212080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/>
                                </a:ln>
                              </p:spPr>
                            </p:cxnSp>
                            <p:cxnSp>
                              <p:nvCxnSpPr>
                                <p:cNvPr id="11317" name="AutoShape 621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1715473" y="1577903"/>
                                  <a:ext cx="211172" cy="75233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1318" name="AutoShape 622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4829175" y="2577465"/>
                                  <a:ext cx="1336675" cy="10795"/>
                                </a:xfrm>
                                <a:prstGeom prst="line">
                                  <a:avLst/>
                                </a:prstGeom>
                                <a:noFill/>
                                <a:ln>
                                  <a:solidFill>
                                    <a:prstClr val="black"/>
                                  </a:solidFill>
                                  <a:miter lim="800000"/>
                                  <a:tailEnd type="triangle"/>
                                </a:ln>
                              </p:spPr>
                            </p:cxnSp>
                            <p:cxnSp>
                              <p:nvCxnSpPr>
                                <p:cNvPr id="11319" name="AutoShape 623" title="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685800" y="577215"/>
                                  <a:ext cx="0" cy="1279525"/>
                                </a:xfrm>
                                <a:prstGeom prst="line">
                                  <a:avLst/>
                                </a:prstGeom>
                                <a:noFill/>
                                <a:ln>
                                  <a:solidFill>
                                    <a:prstClr val="black"/>
                                  </a:solidFill>
                                  <a:miter lim="800000"/>
                                  <a:tailEnd type="triangle"/>
                                </a:ln>
                              </p:spPr>
                            </p:cxnSp>
                            <p:cxnSp>
                              <p:nvCxnSpPr>
                                <p:cNvPr id="11320" name="AutoShape 626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2211829" y="857250"/>
                                  <a:ext cx="230505" cy="73342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1321" name="AutoShape 632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2741274" y="161868"/>
                                  <a:ext cx="207701" cy="6998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1322" name="AutoShape 638" title=""/>
                                <p:cNvCxnSpPr/>
                                <p:nvPr/>
                              </p:nvCxnSpPr>
                              <p:spPr>
                                <a:xfrm>
                                  <a:off x="3693767" y="181143"/>
                                  <a:ext cx="238760" cy="65151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1323" name="AutoShape 621" title=""/>
                                <p:cNvCxnSpPr/>
                                <p:nvPr/>
                              </p:nvCxnSpPr>
                              <p:spPr>
                                <a:xfrm>
                                  <a:off x="4925237" y="1549002"/>
                                  <a:ext cx="231632" cy="75640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1324" name="AutoShape 621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4198377" y="144948"/>
                                  <a:ext cx="230505" cy="73342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</p:grpSp>
                        </p:grpSp>
                        <p:sp>
                          <p:nvSpPr>
                            <p:cNvPr id="11300" name="Oval 105" title=""/>
                            <p:cNvSpPr/>
                            <p:nvPr/>
                          </p:nvSpPr>
                          <p:spPr>
                            <a:xfrm>
                              <a:off x="4892163" y="1502854"/>
                              <a:ext cx="90596" cy="91587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1301" name="Oval 106" title=""/>
                            <p:cNvSpPr/>
                            <p:nvPr/>
                          </p:nvSpPr>
                          <p:spPr>
                            <a:xfrm>
                              <a:off x="3634016" y="119236"/>
                              <a:ext cx="91728" cy="91587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1302" name="Oval 107" title=""/>
                            <p:cNvSpPr/>
                            <p:nvPr/>
                          </p:nvSpPr>
                          <p:spPr>
                            <a:xfrm>
                              <a:off x="4660011" y="796326"/>
                              <a:ext cx="91728" cy="91587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1303" name="Oval 108" title=""/>
                            <p:cNvSpPr/>
                            <p:nvPr/>
                          </p:nvSpPr>
                          <p:spPr>
                            <a:xfrm>
                              <a:off x="3468679" y="1520299"/>
                              <a:ext cx="91728" cy="91587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1304" name="Oval 109" title=""/>
                            <p:cNvSpPr/>
                            <p:nvPr/>
                          </p:nvSpPr>
                          <p:spPr>
                            <a:xfrm>
                              <a:off x="4434655" y="1509396"/>
                              <a:ext cx="91728" cy="90496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</p:grpSp>
                      <p:sp>
                        <p:nvSpPr>
                          <p:cNvPr id="11296" name="Oval 101" title=""/>
                          <p:cNvSpPr/>
                          <p:nvPr/>
                        </p:nvSpPr>
                        <p:spPr>
                          <a:xfrm>
                            <a:off x="1384980" y="2273710"/>
                            <a:ext cx="90596" cy="91587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  <a:miter lim="800000"/>
                          </a:ln>
                        </p:spPr>
                        <p:txBody>
                          <a:bodyPr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1pPr>
                            <a:lvl2pPr marL="4572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2pPr>
                            <a:lvl3pPr marL="9144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3pPr>
                            <a:lvl4pPr marL="13716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4pPr>
                            <a:lvl5pPr marL="18288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5pPr>
                          </a:lstStyle>
                          <a:p>
                            <a:pPr marL="0" indent="0"/>
                          </a:p>
                        </p:txBody>
                      </p:sp>
                      <p:sp>
                        <p:nvSpPr>
                          <p:cNvPr id="11297" name="Oval 102" title=""/>
                          <p:cNvSpPr/>
                          <p:nvPr/>
                        </p:nvSpPr>
                        <p:spPr>
                          <a:xfrm>
                            <a:off x="1880991" y="1520299"/>
                            <a:ext cx="91728" cy="91587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  <a:miter lim="800000"/>
                          </a:ln>
                        </p:spPr>
                        <p:txBody>
                          <a:bodyPr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1pPr>
                            <a:lvl2pPr marL="4572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2pPr>
                            <a:lvl3pPr marL="9144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3pPr>
                            <a:lvl4pPr marL="13716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4pPr>
                            <a:lvl5pPr marL="18288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5pPr>
                          </a:lstStyle>
                          <a:p>
                            <a:pPr marL="0" indent="0"/>
                          </a:p>
                        </p:txBody>
                      </p:sp>
                    </p:grpSp>
                    <p:cxnSp>
                      <p:nvCxnSpPr>
                        <p:cNvPr id="11290" name="AutoShape 621" title=""/>
                        <p:cNvCxnSpPr/>
                        <p:nvPr/>
                      </p:nvCxnSpPr>
                      <p:spPr>
                        <a:xfrm>
                          <a:off x="6225187" y="872010"/>
                          <a:ext cx="213280" cy="690232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prstClr val="black"/>
                          </a:solidFill>
                          <a:miter lim="800000"/>
                          <a:tailEnd type="triangle" w="lg" len="lg"/>
                        </a:ln>
                      </p:spPr>
                    </p:cxnSp>
                    <p:sp>
                      <p:nvSpPr>
                        <p:cNvPr id="11291" name="Oval 96" title=""/>
                        <p:cNvSpPr/>
                        <p:nvPr/>
                      </p:nvSpPr>
                      <p:spPr>
                        <a:xfrm>
                          <a:off x="2894829" y="2277125"/>
                          <a:ext cx="99096" cy="9203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  <p:sp>
                      <p:nvSpPr>
                        <p:cNvPr id="11292" name="Oval 97" title=""/>
                        <p:cNvSpPr/>
                        <p:nvPr/>
                      </p:nvSpPr>
                      <p:spPr>
                        <a:xfrm>
                          <a:off x="4050532" y="2282603"/>
                          <a:ext cx="100334" cy="9203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  <p:sp>
                      <p:nvSpPr>
                        <p:cNvPr id="11293" name="Oval 98" title=""/>
                        <p:cNvSpPr/>
                        <p:nvPr/>
                      </p:nvSpPr>
                      <p:spPr>
                        <a:xfrm>
                          <a:off x="4668640" y="2282603"/>
                          <a:ext cx="100335" cy="9203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  <p:sp>
                      <p:nvSpPr>
                        <p:cNvPr id="11294" name="Oval 99" title=""/>
                        <p:cNvSpPr/>
                        <p:nvPr/>
                      </p:nvSpPr>
                      <p:spPr>
                        <a:xfrm>
                          <a:off x="6079514" y="2282603"/>
                          <a:ext cx="100334" cy="9203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</p:grpSp>
                </p:grpSp>
                <p:sp>
                  <p:nvSpPr>
                    <p:cNvPr id="11285" name="Oval 90" title=""/>
                    <p:cNvSpPr/>
                    <p:nvPr/>
                  </p:nvSpPr>
                  <p:spPr>
                    <a:xfrm>
                      <a:off x="6188519" y="812259"/>
                      <a:ext cx="100334" cy="9093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</p:grpSp>
            </p:grpSp>
            <p:sp>
              <p:nvSpPr>
                <p:cNvPr id="11281" name="Oval 86" title=""/>
                <p:cNvSpPr/>
                <p:nvPr/>
              </p:nvSpPr>
              <p:spPr>
                <a:xfrm>
                  <a:off x="4251200" y="799112"/>
                  <a:ext cx="90424" cy="92033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</p:grpSp>
          <p:sp>
            <p:nvSpPr>
              <p:cNvPr id="11279" name="Oval 84" title=""/>
              <p:cNvSpPr/>
              <p:nvPr/>
            </p:nvSpPr>
            <p:spPr>
              <a:xfrm>
                <a:off x="6386710" y="1520040"/>
                <a:ext cx="100334" cy="9203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miter lim="800000"/>
              </a:ln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indent="0"/>
              </a:p>
            </p:txBody>
          </p:sp>
        </p:grpSp>
        <p:sp>
          <p:nvSpPr>
            <p:cNvPr id="11271" name="Text Box 532"/>
            <p:cNvSpPr txBox="1"/>
            <p:nvPr/>
          </p:nvSpPr>
          <p:spPr>
            <a:xfrm>
              <a:off x="1123496" y="0"/>
              <a:ext cx="5610049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1                                      8      9     10            13            14</a:t>
              </a:r>
              <a:endParaRPr kumimoji="0" lang="en-IN" sz="2800" b="1" i="0" u="none" strike="noStrike" kern="1200" cap="none" spc="0" normalizeH="0" baseline="0" noProof="0">
                <a:ln>
                  <a:noFill/>
                </a:ln>
                <a:solidFill>
                  <a:srgbClr val="942093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1272" name="Text Box 218"/>
            <p:cNvSpPr txBox="1"/>
            <p:nvPr/>
          </p:nvSpPr>
          <p:spPr>
            <a:xfrm>
              <a:off x="1087574" y="436063"/>
              <a:ext cx="5610048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1                                       7           9       10              12                  14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1273" name="Text Box 219"/>
            <p:cNvSpPr txBox="1"/>
            <p:nvPr/>
          </p:nvSpPr>
          <p:spPr>
            <a:xfrm>
              <a:off x="858415" y="691346"/>
              <a:ext cx="6732306" cy="2509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                 6         7                    11          12        13          15       16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1274" name="Text Box 220"/>
            <p:cNvSpPr txBox="1"/>
            <p:nvPr/>
          </p:nvSpPr>
          <p:spPr>
            <a:xfrm>
              <a:off x="1231263" y="1159183"/>
              <a:ext cx="5610048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         5                                               11                                16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1275" name="Text Box 221"/>
            <p:cNvSpPr txBox="1"/>
            <p:nvPr/>
          </p:nvSpPr>
          <p:spPr>
            <a:xfrm>
              <a:off x="973614" y="1604011"/>
              <a:ext cx="5610048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4        5                            10                    11            12              17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1276" name="Text Box 222"/>
            <p:cNvSpPr txBox="1"/>
            <p:nvPr/>
          </p:nvSpPr>
          <p:spPr>
            <a:xfrm>
              <a:off x="1303107" y="1918459"/>
              <a:ext cx="5608810" cy="2509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3                                                                             12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1277" name="Text Box 223"/>
            <p:cNvSpPr txBox="1"/>
            <p:nvPr/>
          </p:nvSpPr>
          <p:spPr>
            <a:xfrm>
              <a:off x="1374951" y="2414782"/>
              <a:ext cx="5608810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2      3                      4                       5             6                 13       14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</p:grpSp>
    </p:spTree>
  </p:cSld>
  <p:clrMapOvr>
    <a:masterClrMapping/>
  </p:clrMapOvr>
  <p:transition spd="med"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Footer Placeholder 6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291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1475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Scalar Time – Basic Properties</a:t>
            </a:r>
          </a:p>
        </p:txBody>
      </p:sp>
      <p:sp>
        <p:nvSpPr>
          <p:cNvPr id="12292" name="Rectangle 2"/>
          <p:cNvSpPr txBox="1"/>
          <p:nvPr/>
        </p:nvSpPr>
        <p:spPr>
          <a:xfrm>
            <a:off x="955675" y="1841500"/>
            <a:ext cx="6332538" cy="325755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457200" marR="0" lvl="1" indent="0" algn="l" defTabSz="914400" rtl="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Consistency</a:t>
            </a:r>
          </a:p>
          <a:p>
            <a:pPr marL="457200" marR="0" lvl="1" indent="0" algn="l" defTabSz="914400" rtl="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Total Ordering</a:t>
            </a:r>
          </a:p>
          <a:p>
            <a:pPr marL="457200" marR="0" lvl="1" indent="0" algn="l" defTabSz="914400" rtl="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Event Counting</a:t>
            </a:r>
          </a:p>
          <a:p>
            <a:pPr marL="457200" marR="0" lvl="1" indent="0" algn="l" defTabSz="914400" rtl="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No Strong Consistency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lvl="1" indent="0" algn="l" defTabSz="914400" rtl="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I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From Recorded Lecture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293" name="Slide Number Placeholder 5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B65B554F-3374-4B28-88B8-90BD944B14C8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34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Footer Placeholder 8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5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1475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Scalar Time – Basic Properties</a:t>
            </a:r>
          </a:p>
        </p:txBody>
      </p:sp>
      <p:sp>
        <p:nvSpPr>
          <p:cNvPr id="13316" name="Slide Number Placeholder 7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C6E7E11D-C7F6-42E6-8F96-0D164524937C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35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7" name="TextBox 2"/>
          <p:cNvSpPr txBox="1"/>
          <p:nvPr/>
        </p:nvSpPr>
        <p:spPr>
          <a:xfrm>
            <a:off x="9201150" y="2330450"/>
            <a:ext cx="2794000" cy="95408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d = 1 </a:t>
            </a:r>
          </a:p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height of event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13318" name="Group 10" title=""/>
          <p:cNvGrpSpPr/>
          <p:nvPr/>
        </p:nvGrpSpPr>
        <p:grpSpPr>
          <a:xfrm>
            <a:off x="141288" y="1512888"/>
            <a:ext cx="9726612" cy="4337050"/>
            <a:chExt cx="7590721" cy="2993278"/>
          </a:xfrm>
        </p:grpSpPr>
        <p:grpSp>
          <p:nvGrpSpPr>
            <p:cNvPr id="13319" name="Group 11" title=""/>
            <p:cNvGrpSpPr/>
            <p:nvPr/>
          </p:nvGrpSpPr>
          <p:grpSpPr>
            <a:xfrm>
              <a:off x="0" y="113553"/>
              <a:ext cx="6803389" cy="2879725"/>
              <a:chExt cx="6803389" cy="2879725"/>
            </a:xfrm>
          </p:grpSpPr>
          <p:grpSp>
            <p:nvGrpSpPr>
              <p:cNvPr id="13327" name="Group 19" title=""/>
              <p:cNvGrpSpPr/>
              <p:nvPr/>
            </p:nvGrpSpPr>
            <p:grpSpPr>
              <a:xfrm>
                <a:off x="0" y="0"/>
                <a:ext cx="6803389" cy="2879725"/>
                <a:chExt cx="6803389" cy="2879725"/>
              </a:xfrm>
            </p:grpSpPr>
            <p:grpSp>
              <p:nvGrpSpPr>
                <p:cNvPr id="13329" name="Group 21" title=""/>
                <p:cNvGrpSpPr/>
                <p:nvPr/>
              </p:nvGrpSpPr>
              <p:grpSpPr>
                <a:xfrm>
                  <a:off x="0" y="0"/>
                  <a:ext cx="6803389" cy="2879725"/>
                  <a:chExt cx="6803389" cy="2879725"/>
                </a:xfrm>
              </p:grpSpPr>
              <p:sp>
                <p:nvSpPr>
                  <p:cNvPr id="13331" name="Oval 23" title=""/>
                  <p:cNvSpPr/>
                  <p:nvPr/>
                </p:nvSpPr>
                <p:spPr>
                  <a:xfrm>
                    <a:off x="5534152" y="108861"/>
                    <a:ext cx="100351" cy="92033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grpSp>
                <p:nvGrpSpPr>
                  <p:cNvPr id="13332" name="Group 24" title=""/>
                  <p:cNvGrpSpPr/>
                  <p:nvPr/>
                </p:nvGrpSpPr>
                <p:grpSpPr>
                  <a:xfrm>
                    <a:off x="0" y="0"/>
                    <a:ext cx="6803389" cy="2879725"/>
                    <a:chExt cx="6803389" cy="2879725"/>
                  </a:xfrm>
                </p:grpSpPr>
                <p:grpSp>
                  <p:nvGrpSpPr>
                    <p:cNvPr id="13333" name="Group 25" title=""/>
                    <p:cNvGrpSpPr/>
                    <p:nvPr/>
                  </p:nvGrpSpPr>
                  <p:grpSpPr>
                    <a:xfrm>
                      <a:off x="0" y="0"/>
                      <a:ext cx="6803389" cy="2879725"/>
                      <a:chExt cx="6803389" cy="2879725"/>
                    </a:xfrm>
                  </p:grpSpPr>
                  <p:cxnSp>
                    <p:nvCxnSpPr>
                      <p:cNvPr id="13335" name="AutoShape 621" title=""/>
                      <p:cNvCxnSpPr/>
                      <p:nvPr/>
                    </p:nvCxnSpPr>
                    <p:spPr>
                      <a:xfrm>
                        <a:off x="5577235" y="145335"/>
                        <a:ext cx="249252" cy="72351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  <p:sp>
                    <p:nvSpPr>
                      <p:cNvPr id="13336" name="Oval 28" title=""/>
                      <p:cNvSpPr/>
                      <p:nvPr/>
                    </p:nvSpPr>
                    <p:spPr>
                      <a:xfrm>
                        <a:off x="5764587" y="829790"/>
                        <a:ext cx="99112" cy="9203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  <a:miter lim="800000"/>
                      </a:ln>
                    </p:spPr>
                    <p:txBody>
                      <a:bodyPr>
                        <a:noAutofit/>
                      </a:bodyPr>
                      <a:lstStyle>
                        <a:defPPr>
                          <a:defRPr lang="en-US"/>
                        </a:defPPr>
                        <a:lvl1pPr marL="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1pPr>
                        <a:lvl2pPr marL="4572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2pPr>
                        <a:lvl3pPr marL="9144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3pPr>
                        <a:lvl4pPr marL="13716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4pPr>
                        <a:lvl5pPr marL="18288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5pPr>
                      </a:lstStyle>
                      <a:p>
                        <a:pPr marL="0" indent="0"/>
                      </a:p>
                    </p:txBody>
                  </p:sp>
                  <p:grpSp>
                    <p:nvGrpSpPr>
                      <p:cNvPr id="13337" name="Group 29" title=""/>
                      <p:cNvGrpSpPr/>
                      <p:nvPr/>
                    </p:nvGrpSpPr>
                    <p:grpSpPr>
                      <a:xfrm>
                        <a:off x="0" y="0"/>
                        <a:ext cx="6803389" cy="2879725"/>
                        <a:chExt cx="6803389" cy="2879725"/>
                      </a:xfrm>
                    </p:grpSpPr>
                    <p:grpSp>
                      <p:nvGrpSpPr>
                        <p:cNvPr id="13338" name="Group 30" title=""/>
                        <p:cNvGrpSpPr/>
                        <p:nvPr/>
                      </p:nvGrpSpPr>
                      <p:grpSpPr>
                        <a:xfrm>
                          <a:off x="0" y="0"/>
                          <a:ext cx="6803389" cy="2879725"/>
                          <a:chExt cx="6219825" cy="2865755"/>
                        </a:xfrm>
                      </p:grpSpPr>
                      <p:grpSp>
                        <p:nvGrpSpPr>
                          <p:cNvPr id="13344" name="Group 36" title="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6219825" cy="2865755"/>
                            <a:chExt cx="6219825" cy="2865755"/>
                          </a:xfrm>
                        </p:grpSpPr>
                        <p:grpSp>
                          <p:nvGrpSpPr>
                            <p:cNvPr id="13347" name="Group 39" title=""/>
                            <p:cNvGrpSpPr/>
                            <p:nvPr/>
                          </p:nvGrpSpPr>
                          <p:grpSpPr>
                            <a:xfrm>
                              <a:off x="1003046" y="104943"/>
                              <a:ext cx="5216779" cy="2265776"/>
                              <a:chOff x="60071" y="-9357"/>
                              <a:chExt cx="5216779" cy="2265776"/>
                            </a:xfrm>
                          </p:grpSpPr>
                          <p:sp>
                            <p:nvSpPr>
                              <p:cNvPr id="13374" name="Oval 66" title=""/>
                              <p:cNvSpPr/>
                              <p:nvPr/>
                            </p:nvSpPr>
                            <p:spPr>
                              <a:xfrm>
                                <a:off x="4179910" y="2164862"/>
                                <a:ext cx="91743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3375" name="Oval 67" title=""/>
                              <p:cNvSpPr/>
                              <p:nvPr/>
                            </p:nvSpPr>
                            <p:spPr>
                              <a:xfrm>
                                <a:off x="152278" y="6027"/>
                                <a:ext cx="91743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3376" name="Oval 68" title=""/>
                              <p:cNvSpPr/>
                              <p:nvPr/>
                            </p:nvSpPr>
                            <p:spPr>
                              <a:xfrm>
                                <a:off x="1963354" y="6027"/>
                                <a:ext cx="91743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cxnSp>
                            <p:nvCxnSpPr>
                              <p:cNvPr id="13377" name="AutoShape 616" title=""/>
                              <p:cNvCxnSpPr/>
                              <p:nvPr/>
                            </p:nvCxnSpPr>
                            <p:spPr>
                              <a:xfrm>
                                <a:off x="64135" y="742950"/>
                                <a:ext cx="5212715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/>
                              </a:ln>
                            </p:spPr>
                          </p:cxnSp>
                          <p:cxnSp>
                            <p:nvCxnSpPr>
                              <p:cNvPr id="13378" name="AutoShape 617" title=""/>
                              <p:cNvCxnSpPr/>
                              <p:nvPr/>
                            </p:nvCxnSpPr>
                            <p:spPr>
                              <a:xfrm>
                                <a:off x="60071" y="1440180"/>
                                <a:ext cx="5212715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/>
                              </a:ln>
                            </p:spPr>
                          </p:cxnSp>
                          <p:sp>
                            <p:nvSpPr>
                              <p:cNvPr id="13379" name="Oval 71" title=""/>
                              <p:cNvSpPr/>
                              <p:nvPr/>
                            </p:nvSpPr>
                            <p:spPr>
                              <a:xfrm>
                                <a:off x="740113" y="2143056"/>
                                <a:ext cx="90610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3380" name="Oval 72" title=""/>
                              <p:cNvSpPr/>
                              <p:nvPr/>
                            </p:nvSpPr>
                            <p:spPr>
                              <a:xfrm>
                                <a:off x="3220573" y="691838"/>
                                <a:ext cx="91743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3381" name="Oval 73" title=""/>
                              <p:cNvSpPr/>
                              <p:nvPr/>
                            </p:nvSpPr>
                            <p:spPr>
                              <a:xfrm>
                                <a:off x="1236205" y="1400547"/>
                                <a:ext cx="89477" cy="8940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3382" name="Oval 74" title=""/>
                              <p:cNvSpPr/>
                              <p:nvPr/>
                            </p:nvSpPr>
                            <p:spPr>
                              <a:xfrm>
                                <a:off x="1442344" y="714736"/>
                                <a:ext cx="91743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3383" name="Oval 75" title=""/>
                              <p:cNvSpPr/>
                              <p:nvPr/>
                            </p:nvSpPr>
                            <p:spPr>
                              <a:xfrm>
                                <a:off x="2328060" y="-5967"/>
                                <a:ext cx="90610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3384" name="Oval 76" title=""/>
                              <p:cNvSpPr/>
                              <p:nvPr/>
                            </p:nvSpPr>
                            <p:spPr>
                              <a:xfrm>
                                <a:off x="3427844" y="-9237"/>
                                <a:ext cx="90610" cy="915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3385" name="Oval 77" title=""/>
                              <p:cNvSpPr/>
                              <p:nvPr/>
                            </p:nvSpPr>
                            <p:spPr>
                              <a:xfrm>
                                <a:off x="1765143" y="691838"/>
                                <a:ext cx="89478" cy="8940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cxnSp>
                            <p:nvCxnSpPr>
                              <p:cNvPr id="13386" name="AutoShape 621" title=""/>
                              <p:cNvCxnSpPr/>
                              <p:nvPr/>
                            </p:nvCxnSpPr>
                            <p:spPr>
                              <a:xfrm flipV="1">
                                <a:off x="3523392" y="718353"/>
                                <a:ext cx="230505" cy="733425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 w="lg" len="lg"/>
                              </a:ln>
                            </p:spPr>
                          </p:cxnSp>
                        </p:grpSp>
                        <p:grpSp>
                          <p:nvGrpSpPr>
                            <p:cNvPr id="13348" name="Group 40" title="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6200775" cy="2865755"/>
                              <a:chExt cx="6200775" cy="2865755"/>
                            </a:xfrm>
                          </p:grpSpPr>
                          <p:cxnSp>
                            <p:nvCxnSpPr>
                              <p:cNvPr id="13354" name="AutoShape 618" title=""/>
                              <p:cNvCxnSpPr/>
                              <p:nvPr/>
                            </p:nvCxnSpPr>
                            <p:spPr>
                              <a:xfrm>
                                <a:off x="969956" y="2316648"/>
                                <a:ext cx="5212716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/>
                              </a:ln>
                            </p:spPr>
                          </p:cxnSp>
                          <p:grpSp>
                            <p:nvGrpSpPr>
                              <p:cNvPr id="13355" name="Group 47" title=""/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6200775" cy="2865755"/>
                                <a:chExt cx="6200775" cy="2865755"/>
                              </a:xfrm>
                            </p:grpSpPr>
                            <p:sp>
                              <p:nvSpPr>
                                <p:cNvPr id="13356" name="Text Box 604" title=""/>
                                <p:cNvSpPr/>
                                <p:nvPr/>
                              </p:nvSpPr>
                              <p:spPr>
                                <a:xfrm>
                                  <a:off x="2983230" y="2599055"/>
                                  <a:ext cx="680720" cy="2667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1200" b="1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 </a:t>
                                  </a:r>
                                  <a:endParaRPr lang="en-IN" altLang="en-US" sz="12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13357" name="AutoShape 635" title=""/>
                                <p:cNvCxnSpPr/>
                                <p:nvPr/>
                              </p:nvCxnSpPr>
                              <p:spPr>
                                <a:xfrm>
                                  <a:off x="1152937" y="177165"/>
                                  <a:ext cx="283795" cy="213948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3358" name="AutoShape 638" title=""/>
                                <p:cNvCxnSpPr/>
                                <p:nvPr/>
                              </p:nvCxnSpPr>
                              <p:spPr>
                                <a:xfrm>
                                  <a:off x="3326508" y="181143"/>
                                  <a:ext cx="175845" cy="136795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sp>
                              <p:nvSpPr>
                                <p:cNvPr id="13359" name="Text Box 609" title=""/>
                                <p:cNvSpPr/>
                                <p:nvPr/>
                              </p:nvSpPr>
                              <p:spPr>
                                <a:xfrm>
                                  <a:off x="5172075" y="2617470"/>
                                  <a:ext cx="680720" cy="24447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16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Time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360" name="Text Box 610" title=""/>
                                <p:cNvSpPr/>
                                <p:nvPr/>
                              </p:nvSpPr>
                              <p:spPr>
                                <a:xfrm>
                                  <a:off x="0" y="1165860"/>
                                  <a:ext cx="784860" cy="24447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16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Processes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361" name="Text Box 611" title=""/>
                                <p:cNvSpPr/>
                                <p:nvPr/>
                              </p:nvSpPr>
                              <p:spPr>
                                <a:xfrm>
                                  <a:off x="691515" y="0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0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1</a:t>
                                  </a:r>
                                  <a:endParaRPr lang="en-IN" altLang="en-US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362" name="Text Box 612" title=""/>
                                <p:cNvSpPr/>
                                <p:nvPr/>
                              </p:nvSpPr>
                              <p:spPr>
                                <a:xfrm>
                                  <a:off x="702945" y="691515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0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2</a:t>
                                  </a:r>
                                  <a:endParaRPr lang="en-IN" altLang="en-US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363" name="Text Box 613" title=""/>
                                <p:cNvSpPr/>
                                <p:nvPr/>
                              </p:nvSpPr>
                              <p:spPr>
                                <a:xfrm>
                                  <a:off x="702945" y="1383030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4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4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3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364" name="Text Box 614" title=""/>
                                <p:cNvSpPr/>
                                <p:nvPr/>
                              </p:nvSpPr>
                              <p:spPr>
                                <a:xfrm>
                                  <a:off x="697230" y="2108835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0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4</a:t>
                                  </a:r>
                                  <a:endParaRPr lang="en-IN" altLang="en-US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13365" name="AutoShape 615" title=""/>
                                <p:cNvCxnSpPr/>
                                <p:nvPr/>
                              </p:nvCxnSpPr>
                              <p:spPr>
                                <a:xfrm>
                                  <a:off x="988695" y="165735"/>
                                  <a:ext cx="5212080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/>
                                </a:ln>
                              </p:spPr>
                            </p:cxnSp>
                            <p:cxnSp>
                              <p:nvCxnSpPr>
                                <p:cNvPr id="13366" name="AutoShape 621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1715473" y="1577903"/>
                                  <a:ext cx="211172" cy="75233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3367" name="AutoShape 622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4829175" y="2577465"/>
                                  <a:ext cx="1336675" cy="10795"/>
                                </a:xfrm>
                                <a:prstGeom prst="line">
                                  <a:avLst/>
                                </a:prstGeom>
                                <a:noFill/>
                                <a:ln>
                                  <a:solidFill>
                                    <a:prstClr val="black"/>
                                  </a:solidFill>
                                  <a:miter lim="800000"/>
                                  <a:tailEnd type="triangle"/>
                                </a:ln>
                              </p:spPr>
                            </p:cxnSp>
                            <p:cxnSp>
                              <p:nvCxnSpPr>
                                <p:cNvPr id="13368" name="AutoShape 623" title="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685800" y="577215"/>
                                  <a:ext cx="0" cy="1279525"/>
                                </a:xfrm>
                                <a:prstGeom prst="line">
                                  <a:avLst/>
                                </a:prstGeom>
                                <a:noFill/>
                                <a:ln>
                                  <a:solidFill>
                                    <a:prstClr val="black"/>
                                  </a:solidFill>
                                  <a:miter lim="800000"/>
                                  <a:tailEnd type="triangle"/>
                                </a:ln>
                              </p:spPr>
                            </p:cxnSp>
                            <p:cxnSp>
                              <p:nvCxnSpPr>
                                <p:cNvPr id="13369" name="AutoShape 626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2211829" y="857250"/>
                                  <a:ext cx="230505" cy="73342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3370" name="AutoShape 632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2741274" y="161868"/>
                                  <a:ext cx="207701" cy="6998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3371" name="AutoShape 638" title=""/>
                                <p:cNvCxnSpPr/>
                                <p:nvPr/>
                              </p:nvCxnSpPr>
                              <p:spPr>
                                <a:xfrm>
                                  <a:off x="3693767" y="181143"/>
                                  <a:ext cx="238760" cy="65151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3372" name="AutoShape 621" title=""/>
                                <p:cNvCxnSpPr/>
                                <p:nvPr/>
                              </p:nvCxnSpPr>
                              <p:spPr>
                                <a:xfrm>
                                  <a:off x="4925237" y="1549002"/>
                                  <a:ext cx="231632" cy="75640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  <p:cxnSp>
                              <p:nvCxnSpPr>
                                <p:cNvPr id="13373" name="AutoShape 621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4198377" y="144948"/>
                                  <a:ext cx="230505" cy="73342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 w="lg" len="lg"/>
                                </a:ln>
                              </p:spPr>
                            </p:cxnSp>
                          </p:grpSp>
                        </p:grpSp>
                        <p:sp>
                          <p:nvSpPr>
                            <p:cNvPr id="13349" name="Oval 41" title=""/>
                            <p:cNvSpPr/>
                            <p:nvPr/>
                          </p:nvSpPr>
                          <p:spPr>
                            <a:xfrm>
                              <a:off x="4891828" y="1502854"/>
                              <a:ext cx="91743" cy="91587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3350" name="Oval 42" title=""/>
                            <p:cNvSpPr/>
                            <p:nvPr/>
                          </p:nvSpPr>
                          <p:spPr>
                            <a:xfrm>
                              <a:off x="3634609" y="119236"/>
                              <a:ext cx="91743" cy="91587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3351" name="Oval 43" title=""/>
                            <p:cNvSpPr/>
                            <p:nvPr/>
                          </p:nvSpPr>
                          <p:spPr>
                            <a:xfrm>
                              <a:off x="4659640" y="796326"/>
                              <a:ext cx="91743" cy="91587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3352" name="Oval 44" title=""/>
                            <p:cNvSpPr/>
                            <p:nvPr/>
                          </p:nvSpPr>
                          <p:spPr>
                            <a:xfrm>
                              <a:off x="3469245" y="1520299"/>
                              <a:ext cx="90610" cy="91587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3353" name="Oval 45" title=""/>
                            <p:cNvSpPr/>
                            <p:nvPr/>
                          </p:nvSpPr>
                          <p:spPr>
                            <a:xfrm>
                              <a:off x="4434246" y="1509396"/>
                              <a:ext cx="91743" cy="90496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</p:grpSp>
                      <p:sp>
                        <p:nvSpPr>
                          <p:cNvPr id="13345" name="Oval 37" title=""/>
                          <p:cNvSpPr/>
                          <p:nvPr/>
                        </p:nvSpPr>
                        <p:spPr>
                          <a:xfrm>
                            <a:off x="1384074" y="2273710"/>
                            <a:ext cx="91743" cy="91587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  <a:miter lim="800000"/>
                          </a:ln>
                        </p:spPr>
                        <p:txBody>
                          <a:bodyPr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1pPr>
                            <a:lvl2pPr marL="4572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2pPr>
                            <a:lvl3pPr marL="9144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3pPr>
                            <a:lvl4pPr marL="13716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4pPr>
                            <a:lvl5pPr marL="18288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5pPr>
                          </a:lstStyle>
                          <a:p>
                            <a:pPr marL="0" indent="0"/>
                          </a:p>
                        </p:txBody>
                      </p:sp>
                      <p:sp>
                        <p:nvSpPr>
                          <p:cNvPr id="13346" name="Oval 38" title=""/>
                          <p:cNvSpPr/>
                          <p:nvPr/>
                        </p:nvSpPr>
                        <p:spPr>
                          <a:xfrm>
                            <a:off x="1881298" y="1520299"/>
                            <a:ext cx="90610" cy="91587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  <a:miter lim="800000"/>
                          </a:ln>
                        </p:spPr>
                        <p:txBody>
                          <a:bodyPr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1pPr>
                            <a:lvl2pPr marL="4572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2pPr>
                            <a:lvl3pPr marL="9144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3pPr>
                            <a:lvl4pPr marL="13716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4pPr>
                            <a:lvl5pPr marL="18288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5pPr>
                          </a:lstStyle>
                          <a:p>
                            <a:pPr marL="0" indent="0"/>
                          </a:p>
                        </p:txBody>
                      </p:sp>
                    </p:grpSp>
                    <p:cxnSp>
                      <p:nvCxnSpPr>
                        <p:cNvPr id="13339" name="AutoShape 621" title=""/>
                        <p:cNvCxnSpPr/>
                        <p:nvPr/>
                      </p:nvCxnSpPr>
                      <p:spPr>
                        <a:xfrm>
                          <a:off x="6225187" y="872010"/>
                          <a:ext cx="213280" cy="690232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prstClr val="black"/>
                          </a:solidFill>
                          <a:miter lim="800000"/>
                          <a:tailEnd type="triangle" w="lg" len="lg"/>
                        </a:ln>
                      </p:spPr>
                    </p:cxnSp>
                    <p:sp>
                      <p:nvSpPr>
                        <p:cNvPr id="13340" name="Oval 32" title=""/>
                        <p:cNvSpPr/>
                        <p:nvPr/>
                      </p:nvSpPr>
                      <p:spPr>
                        <a:xfrm>
                          <a:off x="2894063" y="2277125"/>
                          <a:ext cx="100350" cy="9203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  <p:sp>
                      <p:nvSpPr>
                        <p:cNvPr id="13341" name="Oval 33" title=""/>
                        <p:cNvSpPr/>
                        <p:nvPr/>
                      </p:nvSpPr>
                      <p:spPr>
                        <a:xfrm>
                          <a:off x="4051193" y="2282603"/>
                          <a:ext cx="99112" cy="9203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  <p:sp>
                      <p:nvSpPr>
                        <p:cNvPr id="13342" name="Oval 34" title=""/>
                        <p:cNvSpPr/>
                        <p:nvPr/>
                      </p:nvSpPr>
                      <p:spPr>
                        <a:xfrm>
                          <a:off x="4668164" y="2282603"/>
                          <a:ext cx="100350" cy="9203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  <p:sp>
                      <p:nvSpPr>
                        <p:cNvPr id="13343" name="Oval 35" title=""/>
                        <p:cNvSpPr/>
                        <p:nvPr/>
                      </p:nvSpPr>
                      <p:spPr>
                        <a:xfrm>
                          <a:off x="6079267" y="2282603"/>
                          <a:ext cx="100351" cy="9203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</p:grpSp>
                </p:grpSp>
                <p:sp>
                  <p:nvSpPr>
                    <p:cNvPr id="13334" name="Oval 26" title=""/>
                    <p:cNvSpPr/>
                    <p:nvPr/>
                  </p:nvSpPr>
                  <p:spPr>
                    <a:xfrm>
                      <a:off x="6188290" y="812259"/>
                      <a:ext cx="100351" cy="9093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</p:grpSp>
            </p:grpSp>
            <p:sp>
              <p:nvSpPr>
                <p:cNvPr id="13330" name="Oval 22" title=""/>
                <p:cNvSpPr/>
                <p:nvPr/>
              </p:nvSpPr>
              <p:spPr>
                <a:xfrm>
                  <a:off x="4250655" y="799112"/>
                  <a:ext cx="91678" cy="92033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</p:grpSp>
          <p:sp>
            <p:nvSpPr>
              <p:cNvPr id="13328" name="Oval 20" title=""/>
              <p:cNvSpPr/>
              <p:nvPr/>
            </p:nvSpPr>
            <p:spPr>
              <a:xfrm>
                <a:off x="6386513" y="1520040"/>
                <a:ext cx="100351" cy="9203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miter lim="800000"/>
              </a:ln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indent="0"/>
              </a:p>
            </p:txBody>
          </p:sp>
        </p:grpSp>
        <p:sp>
          <p:nvSpPr>
            <p:cNvPr id="13320" name="Text Box 532"/>
            <p:cNvSpPr txBox="1"/>
            <p:nvPr/>
          </p:nvSpPr>
          <p:spPr>
            <a:xfrm>
              <a:off x="1123679" y="0"/>
              <a:ext cx="5609725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1                                      8      9     10            13            14</a:t>
              </a:r>
              <a:endParaRPr kumimoji="0" lang="en-IN" sz="2800" b="1" i="0" u="none" strike="noStrike" kern="1200" cap="none" spc="0" normalizeH="0" baseline="0" noProof="0">
                <a:ln>
                  <a:noFill/>
                </a:ln>
                <a:solidFill>
                  <a:srgbClr val="942093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3321" name="Text Box 218"/>
            <p:cNvSpPr txBox="1"/>
            <p:nvPr/>
          </p:nvSpPr>
          <p:spPr>
            <a:xfrm>
              <a:off x="1087751" y="436063"/>
              <a:ext cx="5609725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1                                       7           9       10              12                  14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3322" name="Text Box 219"/>
            <p:cNvSpPr txBox="1"/>
            <p:nvPr/>
          </p:nvSpPr>
          <p:spPr>
            <a:xfrm>
              <a:off x="858555" y="691346"/>
              <a:ext cx="6732166" cy="2509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                 6         7                    11          12        13          15       16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3323" name="Text Box 220"/>
            <p:cNvSpPr txBox="1"/>
            <p:nvPr/>
          </p:nvSpPr>
          <p:spPr>
            <a:xfrm>
              <a:off x="1231464" y="1159183"/>
              <a:ext cx="5609725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         5                                               11                                16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3324" name="Text Box 221"/>
            <p:cNvSpPr txBox="1"/>
            <p:nvPr/>
          </p:nvSpPr>
          <p:spPr>
            <a:xfrm>
              <a:off x="973773" y="1604011"/>
              <a:ext cx="5609725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4        5                            10                    11            12              17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3325" name="Text Box 222"/>
            <p:cNvSpPr txBox="1"/>
            <p:nvPr/>
          </p:nvSpPr>
          <p:spPr>
            <a:xfrm>
              <a:off x="1303320" y="1918459"/>
              <a:ext cx="5609725" cy="2509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3                                                                             12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13326" name="Text Box 223"/>
            <p:cNvSpPr txBox="1"/>
            <p:nvPr/>
          </p:nvSpPr>
          <p:spPr>
            <a:xfrm>
              <a:off x="1375176" y="2414782"/>
              <a:ext cx="5608486" cy="2509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2      3                      4                       5             6                 13       14</a:t>
              </a: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</p:grpSp>
    </p:spTree>
  </p:cSld>
  <p:clrMapOvr>
    <a:masterClrMapping/>
  </p:clrMapOvr>
  <p:transition spd="med"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9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1475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Vector Time - Definition</a:t>
            </a:r>
          </a:p>
        </p:txBody>
      </p:sp>
      <p:sp>
        <p:nvSpPr>
          <p:cNvPr id="14340" name="Rectangle 5"/>
          <p:cNvSpPr txBox="1"/>
          <p:nvPr/>
        </p:nvSpPr>
        <p:spPr>
          <a:xfrm>
            <a:off x="1106488" y="1430338"/>
            <a:ext cx="10139362" cy="13843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914400" marR="0" lvl="1" indent="-457200" algn="l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time domain is represented by a set of </a:t>
            </a:r>
            <a:r>
              <a:rPr kumimoji="0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n</a:t>
            </a: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-dimensional non-negative integer vectors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914400" marR="0" lvl="1" indent="-457200" algn="l" defTabSz="9144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IN" sz="2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vt</a:t>
            </a:r>
            <a:r>
              <a:rPr kumimoji="0" lang="en-IN" sz="2800" b="0" i="0" u="none" strike="noStrike" kern="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i</a:t>
            </a:r>
            <a:r>
              <a:rPr kumimoji="0" lang="en-I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[i], vt</a:t>
            </a:r>
            <a:r>
              <a:rPr kumimoji="0" lang="en-IN" sz="2800" b="0" i="0" u="none" strike="noStrike" kern="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i</a:t>
            </a:r>
            <a:r>
              <a:rPr kumimoji="0" lang="en-I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[j]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341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A5113DD7-31E5-465D-9B82-10FF4E59947A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36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5363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1475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Vector Time - Definition</a:t>
            </a:r>
          </a:p>
        </p:txBody>
      </p:sp>
      <p:sp>
        <p:nvSpPr>
          <p:cNvPr id="15364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65BBF007-BF6A-44B2-806D-2FC982C1820C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37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15365" name="Group 104" title=""/>
          <p:cNvGrpSpPr/>
          <p:nvPr/>
        </p:nvGrpSpPr>
        <p:grpSpPr>
          <a:xfrm>
            <a:off x="34925" y="1463675"/>
            <a:ext cx="12684125" cy="4997450"/>
            <a:chOff x="34272" y="1463040"/>
            <a:chExt cx="12684105" cy="4997867"/>
          </a:xfrm>
        </p:grpSpPr>
        <p:grpSp>
          <p:nvGrpSpPr>
            <p:cNvPr id="15366" name="Group 102" title=""/>
            <p:cNvGrpSpPr/>
            <p:nvPr/>
          </p:nvGrpSpPr>
          <p:grpSpPr>
            <a:xfrm>
              <a:off x="34272" y="1463040"/>
              <a:ext cx="12684105" cy="4997867"/>
              <a:chOff x="34272" y="1463040"/>
              <a:chExt cx="12684105" cy="4997867"/>
            </a:xfrm>
          </p:grpSpPr>
          <p:grpSp>
            <p:nvGrpSpPr>
              <p:cNvPr id="15369" name="Group 9" title=""/>
              <p:cNvGrpSpPr/>
              <p:nvPr/>
            </p:nvGrpSpPr>
            <p:grpSpPr>
              <a:xfrm>
                <a:off x="34272" y="1607219"/>
                <a:ext cx="11345697" cy="4853688"/>
                <a:chOff x="471708" y="0"/>
                <a:chExt cx="6331681" cy="2879725"/>
              </a:xfrm>
            </p:grpSpPr>
            <p:grpSp>
              <p:nvGrpSpPr>
                <p:cNvPr id="15387" name="Group 19" title=""/>
                <p:cNvGrpSpPr/>
                <p:nvPr/>
              </p:nvGrpSpPr>
              <p:grpSpPr>
                <a:xfrm>
                  <a:off x="471708" y="0"/>
                  <a:ext cx="6331681" cy="2879725"/>
                  <a:chOff x="471708" y="0"/>
                  <a:chExt cx="6331681" cy="2879725"/>
                </a:xfrm>
              </p:grpSpPr>
              <p:sp>
                <p:nvSpPr>
                  <p:cNvPr id="15389" name="Oval 21" title=""/>
                  <p:cNvSpPr/>
                  <p:nvPr/>
                </p:nvSpPr>
                <p:spPr>
                  <a:xfrm>
                    <a:off x="5534816" y="109442"/>
                    <a:ext cx="100110" cy="91369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grpSp>
                <p:nvGrpSpPr>
                  <p:cNvPr id="15390" name="Group 22" title=""/>
                  <p:cNvGrpSpPr/>
                  <p:nvPr/>
                </p:nvGrpSpPr>
                <p:grpSpPr>
                  <a:xfrm>
                    <a:off x="471708" y="0"/>
                    <a:ext cx="6331681" cy="2879725"/>
                    <a:chOff x="471708" y="0"/>
                    <a:chExt cx="6331681" cy="2879725"/>
                  </a:xfrm>
                </p:grpSpPr>
                <p:grpSp>
                  <p:nvGrpSpPr>
                    <p:cNvPr id="15391" name="Group 23" title=""/>
                    <p:cNvGrpSpPr/>
                    <p:nvPr/>
                  </p:nvGrpSpPr>
                  <p:grpSpPr>
                    <a:xfrm>
                      <a:off x="471708" y="0"/>
                      <a:ext cx="6331681" cy="2879725"/>
                      <a:chOff x="471708" y="0"/>
                      <a:chExt cx="6331681" cy="2879725"/>
                    </a:xfrm>
                  </p:grpSpPr>
                  <p:sp>
                    <p:nvSpPr>
                      <p:cNvPr id="15393" name="Oval 26" title=""/>
                      <p:cNvSpPr/>
                      <p:nvPr/>
                    </p:nvSpPr>
                    <p:spPr>
                      <a:xfrm>
                        <a:off x="5733265" y="830036"/>
                        <a:ext cx="99224" cy="9137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  <a:miter lim="800000"/>
                      </a:ln>
                    </p:spPr>
                    <p:txBody>
                      <a:bodyPr>
                        <a:noAutofit/>
                      </a:bodyPr>
                      <a:lstStyle>
                        <a:defPPr>
                          <a:defRPr lang="en-US"/>
                        </a:defPPr>
                        <a:lvl1pPr marL="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1pPr>
                        <a:lvl2pPr marL="4572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2pPr>
                        <a:lvl3pPr marL="9144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3pPr>
                        <a:lvl4pPr marL="13716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4pPr>
                        <a:lvl5pPr marL="18288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5pPr>
                      </a:lstStyle>
                      <a:p>
                        <a:pPr marL="0" indent="0"/>
                      </a:p>
                    </p:txBody>
                  </p:sp>
                  <p:grpSp>
                    <p:nvGrpSpPr>
                      <p:cNvPr id="15394" name="Group 27" title=""/>
                      <p:cNvGrpSpPr/>
                      <p:nvPr/>
                    </p:nvGrpSpPr>
                    <p:grpSpPr>
                      <a:xfrm>
                        <a:off x="471708" y="0"/>
                        <a:ext cx="6331681" cy="2879725"/>
                        <a:chOff x="471708" y="0"/>
                        <a:chExt cx="6331681" cy="2879725"/>
                      </a:xfrm>
                    </p:grpSpPr>
                    <p:grpSp>
                      <p:nvGrpSpPr>
                        <p:cNvPr id="15395" name="Group 28" title=""/>
                        <p:cNvGrpSpPr/>
                        <p:nvPr/>
                      </p:nvGrpSpPr>
                      <p:grpSpPr>
                        <a:xfrm>
                          <a:off x="471708" y="0"/>
                          <a:ext cx="6331681" cy="2879725"/>
                          <a:chOff x="431248" y="0"/>
                          <a:chExt cx="5788577" cy="2865755"/>
                        </a:xfrm>
                      </p:grpSpPr>
                      <p:grpSp>
                        <p:nvGrpSpPr>
                          <p:cNvPr id="15400" name="Group 34" title=""/>
                          <p:cNvGrpSpPr/>
                          <p:nvPr/>
                        </p:nvGrpSpPr>
                        <p:grpSpPr>
                          <a:xfrm>
                            <a:off x="431248" y="0"/>
                            <a:ext cx="5788577" cy="2865755"/>
                            <a:chOff x="431248" y="0"/>
                            <a:chExt cx="5788577" cy="2865755"/>
                          </a:xfrm>
                        </p:grpSpPr>
                        <p:grpSp>
                          <p:nvGrpSpPr>
                            <p:cNvPr id="15403" name="Group 37" title=""/>
                            <p:cNvGrpSpPr/>
                            <p:nvPr/>
                          </p:nvGrpSpPr>
                          <p:grpSpPr>
                            <a:xfrm>
                              <a:off x="1003046" y="104943"/>
                              <a:ext cx="5216779" cy="2265776"/>
                              <a:chOff x="60071" y="-9357"/>
                              <a:chExt cx="5216779" cy="2265776"/>
                            </a:xfrm>
                          </p:grpSpPr>
                          <p:sp>
                            <p:nvSpPr>
                              <p:cNvPr id="15421" name="Oval 64" title=""/>
                              <p:cNvSpPr/>
                              <p:nvPr/>
                            </p:nvSpPr>
                            <p:spPr>
                              <a:xfrm>
                                <a:off x="4181074" y="2164653"/>
                                <a:ext cx="91524" cy="9186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5422" name="Oval 65" title=""/>
                              <p:cNvSpPr/>
                              <p:nvPr/>
                            </p:nvSpPr>
                            <p:spPr>
                              <a:xfrm>
                                <a:off x="151616" y="5860"/>
                                <a:ext cx="91523" cy="9186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5423" name="Oval 66" title=""/>
                              <p:cNvSpPr/>
                              <p:nvPr/>
                            </p:nvSpPr>
                            <p:spPr>
                              <a:xfrm>
                                <a:off x="1684025" y="5860"/>
                                <a:ext cx="91523" cy="9186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cxnSp>
                            <p:nvCxnSpPr>
                              <p:cNvPr id="15424" name="AutoShape 616" title=""/>
                              <p:cNvCxnSpPr/>
                              <p:nvPr/>
                            </p:nvCxnSpPr>
                            <p:spPr>
                              <a:xfrm>
                                <a:off x="64135" y="742950"/>
                                <a:ext cx="5212715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/>
                              </a:ln>
                            </p:spPr>
                          </p:cxnSp>
                          <p:cxnSp>
                            <p:nvCxnSpPr>
                              <p:cNvPr id="15425" name="AutoShape 617" title=""/>
                              <p:cNvCxnSpPr/>
                              <p:nvPr/>
                            </p:nvCxnSpPr>
                            <p:spPr>
                              <a:xfrm>
                                <a:off x="60071" y="1440180"/>
                                <a:ext cx="5212715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/>
                              </a:ln>
                            </p:spPr>
                          </p:cxnSp>
                          <p:sp>
                            <p:nvSpPr>
                              <p:cNvPr id="15426" name="Oval 69" title=""/>
                              <p:cNvSpPr/>
                              <p:nvPr/>
                            </p:nvSpPr>
                            <p:spPr>
                              <a:xfrm>
                                <a:off x="955078" y="2143093"/>
                                <a:ext cx="91523" cy="9186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5427" name="Oval 70" title=""/>
                              <p:cNvSpPr/>
                              <p:nvPr/>
                            </p:nvSpPr>
                            <p:spPr>
                              <a:xfrm>
                                <a:off x="3221294" y="692024"/>
                                <a:ext cx="91523" cy="9186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5428" name="Oval 73" title=""/>
                              <p:cNvSpPr/>
                              <p:nvPr/>
                            </p:nvSpPr>
                            <p:spPr>
                              <a:xfrm>
                                <a:off x="2327928" y="-5389"/>
                                <a:ext cx="91524" cy="9186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5429" name="Oval 74" title=""/>
                              <p:cNvSpPr/>
                              <p:nvPr/>
                            </p:nvSpPr>
                            <p:spPr>
                              <a:xfrm>
                                <a:off x="3427829" y="-9139"/>
                                <a:ext cx="91524" cy="9186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  <p:sp>
                            <p:nvSpPr>
                              <p:cNvPr id="15430" name="Oval 75" title=""/>
                              <p:cNvSpPr/>
                              <p:nvPr/>
                            </p:nvSpPr>
                            <p:spPr>
                              <a:xfrm>
                                <a:off x="1765019" y="691086"/>
                                <a:ext cx="89903" cy="89989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  <a:miter lim="800000"/>
                              </a:ln>
                            </p:spPr>
                            <p:txBody>
                              <a:bodyPr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1pPr>
                                <a:lvl2pPr marL="4572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2pPr>
                                <a:lvl3pPr marL="9144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3pPr>
                                <a:lvl4pPr marL="13716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4pPr>
                                <a:lvl5pPr marL="1828800" indent="0" algn="l" defTabSz="914400" rtl="0" eaLnBrk="0" fontAlgn="base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 kumimoji="0" lang="en-US" altLang="en-US" sz="1800" b="0" i="0" u="none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Helvetica" pitchFamily="34" charset="0"/>
                                    <a:ea typeface="Helvetica" pitchFamily="34" charset="0"/>
                                    <a:sym typeface="Helvetica" pitchFamily="34" charset="0"/>
                                  </a:defRPr>
                                </a:lvl5pPr>
                              </a:lstStyle>
                              <a:p>
                                <a:pPr marL="0" indent="0"/>
                              </a:p>
                            </p:txBody>
                          </p:sp>
                        </p:grpSp>
                        <p:grpSp>
                          <p:nvGrpSpPr>
                            <p:cNvPr id="15404" name="Group 38" title=""/>
                            <p:cNvGrpSpPr/>
                            <p:nvPr/>
                          </p:nvGrpSpPr>
                          <p:grpSpPr>
                            <a:xfrm>
                              <a:off x="431248" y="0"/>
                              <a:ext cx="5769527" cy="2865755"/>
                              <a:chOff x="431248" y="0"/>
                              <a:chExt cx="5769527" cy="2865755"/>
                            </a:xfrm>
                          </p:grpSpPr>
                          <p:cxnSp>
                            <p:nvCxnSpPr>
                              <p:cNvPr id="15409" name="AutoShape 618" title=""/>
                              <p:cNvCxnSpPr/>
                              <p:nvPr/>
                            </p:nvCxnSpPr>
                            <p:spPr>
                              <a:xfrm>
                                <a:off x="969956" y="2316648"/>
                                <a:ext cx="5212716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prstClr val="black"/>
                                </a:solidFill>
                                <a:miter lim="800000"/>
                                <a:tailEnd type="triangle"/>
                              </a:ln>
                            </p:spPr>
                          </p:cxnSp>
                          <p:grpSp>
                            <p:nvGrpSpPr>
                              <p:cNvPr id="15410" name="Group 45" title=""/>
                              <p:cNvGrpSpPr/>
                              <p:nvPr/>
                            </p:nvGrpSpPr>
                            <p:grpSpPr>
                              <a:xfrm>
                                <a:off x="431248" y="0"/>
                                <a:ext cx="5769527" cy="2865755"/>
                                <a:chOff x="431248" y="0"/>
                                <a:chExt cx="5769527" cy="2865755"/>
                              </a:xfrm>
                            </p:grpSpPr>
                            <p:sp>
                              <p:nvSpPr>
                                <p:cNvPr id="15411" name="Text Box 604" title=""/>
                                <p:cNvSpPr/>
                                <p:nvPr/>
                              </p:nvSpPr>
                              <p:spPr>
                                <a:xfrm>
                                  <a:off x="2983230" y="2599055"/>
                                  <a:ext cx="680720" cy="2667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1200" b="1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 </a:t>
                                  </a:r>
                                  <a:endParaRPr lang="en-IN" altLang="en-US" sz="12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412" name="Text Box 609" title=""/>
                                <p:cNvSpPr/>
                                <p:nvPr/>
                              </p:nvSpPr>
                              <p:spPr>
                                <a:xfrm>
                                  <a:off x="5172075" y="2617470"/>
                                  <a:ext cx="680720" cy="24447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Time</a:t>
                                  </a:r>
                                  <a:endParaRPr lang="en-IN" altLang="en-US" sz="24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413" name="Text Box 610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2090" y="386039"/>
                                  <a:ext cx="258145" cy="124904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vert="vert270" upright="1"/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Times New Roman" pitchFamily="18" charset="0"/>
                                      <a:ea typeface="Times New Roman" pitchFamily="18" charset="0"/>
                                      <a:cs typeface="Helvetica" pitchFamily="2" charset="0"/>
                                      <a:sym typeface="Helvetica" pitchFamily="2" charset="0"/>
                                    </a:rPr>
                                    <a:t>Processes</a:t>
                                  </a:r>
                                  <a:endParaRPr kumimoji="0" lang="en-IN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Times New Roman" pitchFamily="18" charset="0"/>
                                    <a:ea typeface="Times New Roman" pitchFamily="18" charset="0"/>
                                    <a:cs typeface="Helvetica" pitchFamily="2" charset="0"/>
                                    <a:sym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414" name="Text Box 611" title=""/>
                                <p:cNvSpPr/>
                                <p:nvPr/>
                              </p:nvSpPr>
                              <p:spPr>
                                <a:xfrm>
                                  <a:off x="691515" y="0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4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4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1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415" name="Text Box 612" title=""/>
                                <p:cNvSpPr/>
                                <p:nvPr/>
                              </p:nvSpPr>
                              <p:spPr>
                                <a:xfrm>
                                  <a:off x="702945" y="691515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4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4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2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416" name="Text Box 613" title=""/>
                                <p:cNvSpPr/>
                                <p:nvPr/>
                              </p:nvSpPr>
                              <p:spPr>
                                <a:xfrm>
                                  <a:off x="702945" y="1383030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4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4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3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417" name="Text Box 614" title=""/>
                                <p:cNvSpPr/>
                                <p:nvPr/>
                              </p:nvSpPr>
                              <p:spPr>
                                <a:xfrm>
                                  <a:off x="697230" y="2108835"/>
                                  <a:ext cx="418465" cy="2959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  <a:miter lim="800000"/>
                                </a:ln>
                              </p:spPr>
                              <p:txBody>
                                <a:bodyPr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1pPr>
                                  <a:lvl2pPr marL="4572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2pPr>
                                  <a:lvl3pPr marL="9144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3pPr>
                                  <a:lvl4pPr marL="13716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4pPr>
                                  <a:lvl5pPr marL="1828800" indent="0" algn="l" defTabSz="914400" rtl="0" eaLnBrk="0" fontAlgn="base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 kumimoji="0" lang="en-US" altLang="en-US" sz="1800" b="0" i="0" u="none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Helvetica" pitchFamily="34" charset="0"/>
                                      <a:ea typeface="Helvetica" pitchFamily="34" charset="0"/>
                                      <a:sym typeface="Helvetica" pitchFamily="34" charset="0"/>
                                    </a:defRPr>
                                  </a:lvl5pPr>
                                </a:lstStyle>
                                <a:p>
                                  <a:pPr marL="0" lvl="0" indent="0"/>
                                  <a:r>
                                    <a:rPr lang="en-US" altLang="en-US" sz="24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p</a:t>
                                  </a:r>
                                  <a:r>
                                    <a:rPr lang="en-US" altLang="en-US" sz="2400" baseline="-25000">
                                      <a:latin typeface="Times New Roman" pitchFamily="18" charset="0"/>
                                      <a:ea typeface="Times New Roman" pitchFamily="18" charset="0"/>
                                    </a:rPr>
                                    <a:t>4</a:t>
                                  </a:r>
                                  <a:endParaRPr lang="en-IN" altLang="en-US" sz="2000">
                                    <a:latin typeface="Times New Roman" pitchFamily="18" charset="0"/>
                                    <a:ea typeface="Times New Roman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15418" name="AutoShape 615" title=""/>
                                <p:cNvCxnSpPr/>
                                <p:nvPr/>
                              </p:nvCxnSpPr>
                              <p:spPr>
                                <a:xfrm>
                                  <a:off x="988695" y="165735"/>
                                  <a:ext cx="5212080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prstClr val="black"/>
                                  </a:solidFill>
                                  <a:miter lim="800000"/>
                                  <a:tailEnd type="triangle"/>
                                </a:ln>
                              </p:spPr>
                            </p:cxnSp>
                            <p:cxnSp>
                              <p:nvCxnSpPr>
                                <p:cNvPr id="15419" name="AutoShape 622" title=""/>
                                <p:cNvCxnSpPr/>
                                <p:nvPr/>
                              </p:nvCxnSpPr>
                              <p:spPr>
                                <a:xfrm flipV="1">
                                  <a:off x="4829175" y="2577465"/>
                                  <a:ext cx="1336675" cy="10795"/>
                                </a:xfrm>
                                <a:prstGeom prst="line">
                                  <a:avLst/>
                                </a:prstGeom>
                                <a:noFill/>
                                <a:ln>
                                  <a:solidFill>
                                    <a:prstClr val="black"/>
                                  </a:solidFill>
                                  <a:miter lim="800000"/>
                                  <a:tailEnd type="triangle"/>
                                </a:ln>
                              </p:spPr>
                            </p:cxnSp>
                            <p:cxnSp>
                              <p:nvCxnSpPr>
                                <p:cNvPr id="15420" name="AutoShape 623" title="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685800" y="577215"/>
                                  <a:ext cx="0" cy="1279525"/>
                                </a:xfrm>
                                <a:prstGeom prst="line">
                                  <a:avLst/>
                                </a:prstGeom>
                                <a:noFill/>
                                <a:ln>
                                  <a:solidFill>
                                    <a:prstClr val="black"/>
                                  </a:solidFill>
                                  <a:miter lim="800000"/>
                                  <a:tailEnd type="triangle"/>
                                </a:ln>
                              </p:spPr>
                            </p:cxnSp>
                          </p:grpSp>
                        </p:grpSp>
                        <p:sp>
                          <p:nvSpPr>
                            <p:cNvPr id="15405" name="Oval 39" title=""/>
                            <p:cNvSpPr/>
                            <p:nvPr/>
                          </p:nvSpPr>
                          <p:spPr>
                            <a:xfrm>
                              <a:off x="4892406" y="1502800"/>
                              <a:ext cx="91524" cy="91864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5406" name="Oval 41" title=""/>
                            <p:cNvSpPr/>
                            <p:nvPr/>
                          </p:nvSpPr>
                          <p:spPr>
                            <a:xfrm>
                              <a:off x="4660763" y="796951"/>
                              <a:ext cx="91524" cy="90926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5407" name="Oval 42" title=""/>
                            <p:cNvSpPr/>
                            <p:nvPr/>
                          </p:nvSpPr>
                          <p:spPr>
                            <a:xfrm>
                              <a:off x="3469339" y="1520610"/>
                              <a:ext cx="91523" cy="90926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  <p:sp>
                          <p:nvSpPr>
                            <p:cNvPr id="15408" name="Oval 43" title=""/>
                            <p:cNvSpPr/>
                            <p:nvPr/>
                          </p:nvSpPr>
                          <p:spPr>
                            <a:xfrm>
                              <a:off x="4434789" y="1508424"/>
                              <a:ext cx="91523" cy="91864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  <a:miter lim="800000"/>
                            </a:ln>
                          </p:spPr>
                          <p:txBody>
                            <a:bodyPr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1pPr>
                              <a:lvl2pPr marL="4572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2pPr>
                              <a:lvl3pPr marL="9144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3pPr>
                              <a:lvl4pPr marL="13716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4pPr>
                              <a:lvl5pPr marL="1828800" indent="0" algn="l" defTabSz="914400" rtl="0" eaLnBrk="0" fontAlgn="base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 kumimoji="0" lang="en-US" altLang="en-US" sz="1800" b="0" i="0" u="none" baseline="0">
                                  <a:solidFill>
                                    <a:srgbClr val="000000"/>
                                  </a:solidFill>
                                  <a:effectLst/>
                                  <a:latin typeface="Helvetica" pitchFamily="34" charset="0"/>
                                  <a:ea typeface="Helvetica" pitchFamily="34" charset="0"/>
                                  <a:sym typeface="Helvetica" pitchFamily="34" charset="0"/>
                                </a:defRPr>
                              </a:lvl5pPr>
                            </a:lstStyle>
                            <a:p>
                              <a:pPr marL="0" indent="0"/>
                            </a:p>
                          </p:txBody>
                        </p:sp>
                      </p:grpSp>
                      <p:sp>
                        <p:nvSpPr>
                          <p:cNvPr id="15401" name="Oval 35" title=""/>
                          <p:cNvSpPr/>
                          <p:nvPr/>
                        </p:nvSpPr>
                        <p:spPr>
                          <a:xfrm>
                            <a:off x="1384549" y="2273329"/>
                            <a:ext cx="91523" cy="91864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  <a:miter lim="800000"/>
                          </a:ln>
                        </p:spPr>
                        <p:txBody>
                          <a:bodyPr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1pPr>
                            <a:lvl2pPr marL="4572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2pPr>
                            <a:lvl3pPr marL="9144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3pPr>
                            <a:lvl4pPr marL="13716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4pPr>
                            <a:lvl5pPr marL="18288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5pPr>
                          </a:lstStyle>
                          <a:p>
                            <a:pPr marL="0" indent="0"/>
                          </a:p>
                        </p:txBody>
                      </p:sp>
                      <p:sp>
                        <p:nvSpPr>
                          <p:cNvPr id="15402" name="Oval 36" title=""/>
                          <p:cNvSpPr/>
                          <p:nvPr/>
                        </p:nvSpPr>
                        <p:spPr>
                          <a:xfrm>
                            <a:off x="2096488" y="1486865"/>
                            <a:ext cx="91524" cy="9092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  <a:miter lim="800000"/>
                          </a:ln>
                        </p:spPr>
                        <p:txBody>
                          <a:bodyPr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1pPr>
                            <a:lvl2pPr marL="4572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2pPr>
                            <a:lvl3pPr marL="9144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3pPr>
                            <a:lvl4pPr marL="13716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4pPr>
                            <a:lvl5pPr marL="1828800" indent="0" algn="l" defTabSz="914400" rtl="0" eaLnBrk="0" fontAlgn="base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 kumimoji="0" lang="en-US" altLang="en-US" sz="1800" b="0" i="0" u="none" baseline="0">
                                <a:solidFill>
                                  <a:srgbClr val="000000"/>
                                </a:solidFill>
                                <a:effectLst/>
                                <a:latin typeface="Helvetica" pitchFamily="34" charset="0"/>
                                <a:ea typeface="Helvetica" pitchFamily="34" charset="0"/>
                                <a:sym typeface="Helvetica" pitchFamily="34" charset="0"/>
                              </a:defRPr>
                            </a:lvl5pPr>
                          </a:lstStyle>
                          <a:p>
                            <a:pPr marL="0" indent="0"/>
                          </a:p>
                        </p:txBody>
                      </p:sp>
                    </p:grpSp>
                    <p:sp>
                      <p:nvSpPr>
                        <p:cNvPr id="15396" name="Oval 30" title=""/>
                        <p:cNvSpPr/>
                        <p:nvPr/>
                      </p:nvSpPr>
                      <p:spPr>
                        <a:xfrm>
                          <a:off x="2894735" y="2276875"/>
                          <a:ext cx="100110" cy="92311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  <p:sp>
                      <p:nvSpPr>
                        <p:cNvPr id="15397" name="Oval 31" title=""/>
                        <p:cNvSpPr/>
                        <p:nvPr/>
                      </p:nvSpPr>
                      <p:spPr>
                        <a:xfrm>
                          <a:off x="4050877" y="2283469"/>
                          <a:ext cx="100111" cy="91369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  <p:sp>
                      <p:nvSpPr>
                        <p:cNvPr id="15398" name="Oval 32" title=""/>
                        <p:cNvSpPr/>
                        <p:nvPr/>
                      </p:nvSpPr>
                      <p:spPr>
                        <a:xfrm>
                          <a:off x="4669259" y="2283469"/>
                          <a:ext cx="100111" cy="91369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  <p:sp>
                      <p:nvSpPr>
                        <p:cNvPr id="15399" name="Oval 33" title=""/>
                        <p:cNvSpPr/>
                        <p:nvPr/>
                      </p:nvSpPr>
                      <p:spPr>
                        <a:xfrm>
                          <a:off x="6079664" y="2283469"/>
                          <a:ext cx="100111" cy="91369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  <a:miter lim="800000"/>
                        </a:ln>
                      </p:spPr>
                      <p:txBody>
                        <a:bodyPr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1pPr>
                          <a:lvl2pPr marL="4572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2pPr>
                          <a:lvl3pPr marL="9144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3pPr>
                          <a:lvl4pPr marL="13716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4pPr>
                          <a:lvl5pPr marL="1828800" indent="0" algn="l" defTabSz="914400" rtl="0" eaLnBrk="0" fontAlgn="base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 kumimoji="0" lang="en-US" altLang="en-US" sz="1800" b="0" i="0" u="none" baseline="0">
                              <a:solidFill>
                                <a:srgbClr val="000000"/>
                              </a:solidFill>
                              <a:effectLst/>
                              <a:latin typeface="Helvetica" pitchFamily="34" charset="0"/>
                              <a:ea typeface="Helvetica" pitchFamily="34" charset="0"/>
                              <a:sym typeface="Helvetica" pitchFamily="34" charset="0"/>
                            </a:defRPr>
                          </a:lvl5pPr>
                        </a:lstStyle>
                        <a:p>
                          <a:pPr marL="0" indent="0"/>
                        </a:p>
                      </p:txBody>
                    </p:sp>
                  </p:grpSp>
                </p:grpSp>
                <p:sp>
                  <p:nvSpPr>
                    <p:cNvPr id="15392" name="Oval 24" title=""/>
                    <p:cNvSpPr/>
                    <p:nvPr/>
                  </p:nvSpPr>
                  <p:spPr>
                    <a:xfrm>
                      <a:off x="6188634" y="811197"/>
                      <a:ext cx="100110" cy="9231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</p:grpSp>
            </p:grpSp>
            <p:sp>
              <p:nvSpPr>
                <p:cNvPr id="15388" name="Oval 18" title=""/>
                <p:cNvSpPr/>
                <p:nvPr/>
              </p:nvSpPr>
              <p:spPr>
                <a:xfrm>
                  <a:off x="6387083" y="1520487"/>
                  <a:ext cx="100110" cy="9136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</p:grpSp>
          <p:cxnSp>
            <p:nvCxnSpPr>
              <p:cNvPr id="15370" name="Straight Arrow Connector 4" title=""/>
              <p:cNvCxnSpPr/>
              <p:nvPr/>
            </p:nvCxnSpPr>
            <p:spPr>
              <a:xfrm>
                <a:off x="1412220" y="1942505"/>
                <a:ext cx="561974" cy="3537245"/>
              </a:xfrm>
              <a:prstGeom prst="line">
                <a:avLst/>
              </a:prstGeom>
              <a:noFill/>
              <a:ln w="19050">
                <a:solidFill>
                  <a:prstClr val="black"/>
                </a:solidFill>
                <a:miter lim="800000"/>
                <a:tailEnd type="triangle" w="lg" len="lg"/>
              </a:ln>
            </p:spPr>
          </p:cxnSp>
          <p:cxnSp>
            <p:nvCxnSpPr>
              <p:cNvPr id="15371" name="Straight Arrow Connector 81" title=""/>
              <p:cNvCxnSpPr/>
              <p:nvPr/>
            </p:nvCxnSpPr>
            <p:spPr>
              <a:xfrm flipV="1">
                <a:off x="2988605" y="4257273"/>
                <a:ext cx="388936" cy="1247879"/>
              </a:xfrm>
              <a:prstGeom prst="line">
                <a:avLst/>
              </a:prstGeom>
              <a:noFill/>
              <a:ln w="19050">
                <a:solidFill>
                  <a:prstClr val="black"/>
                </a:solidFill>
                <a:miter lim="800000"/>
                <a:tailEnd type="triangle" w="lg" len="lg"/>
              </a:ln>
            </p:spPr>
          </p:cxnSp>
          <p:cxnSp>
            <p:nvCxnSpPr>
              <p:cNvPr id="15372" name="Straight Arrow Connector 87" title=""/>
              <p:cNvCxnSpPr/>
              <p:nvPr/>
            </p:nvCxnSpPr>
            <p:spPr>
              <a:xfrm>
                <a:off x="4431640" y="1923453"/>
                <a:ext cx="153988" cy="1082765"/>
              </a:xfrm>
              <a:prstGeom prst="line">
                <a:avLst/>
              </a:prstGeom>
              <a:noFill/>
              <a:ln w="19050">
                <a:solidFill>
                  <a:prstClr val="black"/>
                </a:solidFill>
                <a:miter lim="800000"/>
                <a:tailEnd type="triangle" w="lg" len="lg"/>
              </a:ln>
            </p:spPr>
          </p:cxnSp>
          <p:cxnSp>
            <p:nvCxnSpPr>
              <p:cNvPr id="15373" name="Straight Arrow Connector 89" title=""/>
              <p:cNvCxnSpPr/>
              <p:nvPr/>
            </p:nvCxnSpPr>
            <p:spPr>
              <a:xfrm>
                <a:off x="5692113" y="1879000"/>
                <a:ext cx="374649" cy="2325882"/>
              </a:xfrm>
              <a:prstGeom prst="line">
                <a:avLst/>
              </a:prstGeom>
              <a:noFill/>
              <a:ln w="19050">
                <a:solidFill>
                  <a:prstClr val="black"/>
                </a:solidFill>
                <a:miter lim="800000"/>
                <a:tailEnd type="triangle" w="lg" len="lg"/>
              </a:ln>
            </p:spPr>
          </p:cxnSp>
          <p:cxnSp>
            <p:nvCxnSpPr>
              <p:cNvPr id="15374" name="Straight Arrow Connector 92" title=""/>
              <p:cNvCxnSpPr>
                <a:endCxn id="15408" idx="4"/>
              </p:cNvCxnSpPr>
              <p:nvPr/>
            </p:nvCxnSpPr>
            <p:spPr>
              <a:xfrm flipV="1">
                <a:off x="7644735" y="4317603"/>
                <a:ext cx="327024" cy="1149446"/>
              </a:xfrm>
              <a:prstGeom prst="line">
                <a:avLst/>
              </a:prstGeom>
              <a:noFill/>
              <a:ln w="19050">
                <a:solidFill>
                  <a:prstClr val="black"/>
                </a:solidFill>
                <a:miter lim="800000"/>
                <a:tailEnd type="triangle" w="lg" len="lg"/>
              </a:ln>
            </p:spPr>
          </p:cxnSp>
          <p:cxnSp>
            <p:nvCxnSpPr>
              <p:cNvPr id="15375" name="Straight Arrow Connector 97" title=""/>
              <p:cNvCxnSpPr/>
              <p:nvPr/>
            </p:nvCxnSpPr>
            <p:spPr>
              <a:xfrm flipV="1">
                <a:off x="8433722" y="1923453"/>
                <a:ext cx="733424" cy="1074828"/>
              </a:xfrm>
              <a:prstGeom prst="line">
                <a:avLst/>
              </a:prstGeom>
              <a:noFill/>
              <a:ln w="19050">
                <a:solidFill>
                  <a:prstClr val="black"/>
                </a:solidFill>
                <a:miter lim="800000"/>
                <a:tailEnd type="triangle" w="lg" len="lg"/>
              </a:ln>
            </p:spPr>
          </p:cxnSp>
          <p:cxnSp>
            <p:nvCxnSpPr>
              <p:cNvPr id="15376" name="Straight Arrow Connector 103" title=""/>
              <p:cNvCxnSpPr/>
              <p:nvPr/>
            </p:nvCxnSpPr>
            <p:spPr>
              <a:xfrm>
                <a:off x="8881396" y="4308077"/>
                <a:ext cx="428624" cy="1182787"/>
              </a:xfrm>
              <a:prstGeom prst="line">
                <a:avLst/>
              </a:prstGeom>
              <a:noFill/>
              <a:ln w="19050">
                <a:solidFill>
                  <a:prstClr val="black"/>
                </a:solidFill>
                <a:miter lim="800000"/>
                <a:tailEnd type="triangle" w="lg" len="lg"/>
              </a:ln>
            </p:spPr>
          </p:cxnSp>
          <p:cxnSp>
            <p:nvCxnSpPr>
              <p:cNvPr id="15377" name="Straight Arrow Connector 105" title=""/>
              <p:cNvCxnSpPr/>
              <p:nvPr/>
            </p:nvCxnSpPr>
            <p:spPr>
              <a:xfrm flipV="1">
                <a:off x="4453865" y="4260448"/>
                <a:ext cx="388937" cy="1247879"/>
              </a:xfrm>
              <a:prstGeom prst="line">
                <a:avLst/>
              </a:prstGeom>
              <a:noFill/>
              <a:ln w="19050">
                <a:solidFill>
                  <a:prstClr val="black"/>
                </a:solidFill>
                <a:miter lim="800000"/>
                <a:tailEnd type="triangle" w="lg" len="lg"/>
              </a:ln>
            </p:spPr>
          </p:cxnSp>
          <p:sp>
            <p:nvSpPr>
              <p:cNvPr id="15378" name="TextBox 100"/>
              <p:cNvSpPr txBox="1"/>
              <p:nvPr/>
            </p:nvSpPr>
            <p:spPr>
              <a:xfrm>
                <a:off x="1060049" y="1431922"/>
                <a:ext cx="9991328" cy="4938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8" tIns="45718" rIns="45718" bIns="45718">
                <a:sp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Helvetica"/>
                  </a:rPr>
                  <a:t>[1 0 0 0]                                [2 0 0 0]         [3 0 0 0]                    [4 0 0 0]          [5 3 0 0]</a:t>
                </a:r>
              </a:p>
            </p:txBody>
          </p:sp>
          <p:sp>
            <p:nvSpPr>
              <p:cNvPr id="15379" name="TextBox 109"/>
              <p:cNvSpPr txBox="1"/>
              <p:nvPr/>
            </p:nvSpPr>
            <p:spPr>
              <a:xfrm>
                <a:off x="468738" y="2187889"/>
                <a:ext cx="10680175" cy="4938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8" tIns="45718" rIns="45718" bIns="45718">
                <a:sp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Helvetica"/>
                  </a:rPr>
                  <a:t>[1 0 0 0]                                   [2 0 0 0]                      [3 0 0 0]                                   [2 3 0 0]</a:t>
                </a:r>
              </a:p>
            </p:txBody>
          </p:sp>
          <p:sp>
            <p:nvSpPr>
              <p:cNvPr id="15380" name="TextBox 110"/>
              <p:cNvSpPr txBox="1"/>
              <p:nvPr/>
            </p:nvSpPr>
            <p:spPr>
              <a:xfrm>
                <a:off x="2401167" y="3041401"/>
                <a:ext cx="9899888" cy="499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8" tIns="45718" rIns="45718" bIns="45718">
                <a:sp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Helvetica"/>
                  </a:rPr>
                  <a:t>                           [2 1 0 0]                              [2 2 0 0]      [2 3 0 0]      </a:t>
                </a:r>
              </a:p>
            </p:txBody>
          </p:sp>
          <p:sp>
            <p:nvSpPr>
              <p:cNvPr id="15381" name="TextBox 111"/>
              <p:cNvSpPr txBox="1"/>
              <p:nvPr/>
            </p:nvSpPr>
            <p:spPr>
              <a:xfrm>
                <a:off x="8850725" y="2657321"/>
                <a:ext cx="2578604" cy="499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8" tIns="45718" rIns="45718" bIns="45718">
                <a:sp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Helvetica"/>
                  </a:rPr>
                  <a:t>[2 4 0 0]          [2 5 0 0]</a:t>
                </a:r>
              </a:p>
            </p:txBody>
          </p:sp>
          <p:sp>
            <p:nvSpPr>
              <p:cNvPr id="15382" name="TextBox 112"/>
              <p:cNvSpPr txBox="1"/>
              <p:nvPr/>
            </p:nvSpPr>
            <p:spPr>
              <a:xfrm>
                <a:off x="9509092" y="3413288"/>
                <a:ext cx="1347214" cy="499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8" tIns="45718" rIns="45718" bIns="45718">
                <a:sp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Helvetica"/>
                  </a:rPr>
                  <a:t>[2 5 0 0]</a:t>
                </a:r>
              </a:p>
            </p:txBody>
          </p:sp>
          <p:sp>
            <p:nvSpPr>
              <p:cNvPr id="15383" name="TextBox 114"/>
              <p:cNvSpPr txBox="1"/>
              <p:nvPr/>
            </p:nvSpPr>
            <p:spPr>
              <a:xfrm>
                <a:off x="2724255" y="3833947"/>
                <a:ext cx="9991328" cy="499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8" tIns="45718" rIns="45718" bIns="45718">
                <a:sp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Helvetica"/>
                  </a:rPr>
                  <a:t>[1 0 1 2]            [1 0 2 3]                                [3 0 4 5]        [3 0 5 5]</a:t>
                </a:r>
              </a:p>
            </p:txBody>
          </p:sp>
          <p:sp>
            <p:nvSpPr>
              <p:cNvPr id="15384" name="TextBox 115"/>
              <p:cNvSpPr txBox="1"/>
              <p:nvPr/>
            </p:nvSpPr>
            <p:spPr>
              <a:xfrm>
                <a:off x="5217515" y="4242413"/>
                <a:ext cx="6333734" cy="499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8" tIns="45718" rIns="45718" bIns="45718">
                <a:sp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Helvetica"/>
                  </a:rPr>
                  <a:t>[3 0 3 3]                                                                  [3 5 6 5]</a:t>
                </a:r>
              </a:p>
            </p:txBody>
          </p:sp>
          <p:sp>
            <p:nvSpPr>
              <p:cNvPr id="15385" name="TextBox 116"/>
              <p:cNvSpPr txBox="1"/>
              <p:nvPr/>
            </p:nvSpPr>
            <p:spPr>
              <a:xfrm>
                <a:off x="2132944" y="4693555"/>
                <a:ext cx="9326865" cy="4938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8" tIns="45718" rIns="45718" bIns="45718">
                <a:sp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Helvetica"/>
                  </a:rPr>
                  <a:t>[1 0 0 2]          [1 0 0 3]                                    [ 1 0 0 5]                       [3 0 5 5]</a:t>
                </a:r>
              </a:p>
            </p:txBody>
          </p:sp>
          <p:sp>
            <p:nvSpPr>
              <p:cNvPr id="15386" name="TextBox 117"/>
              <p:cNvSpPr txBox="1"/>
              <p:nvPr/>
            </p:nvSpPr>
            <p:spPr>
              <a:xfrm>
                <a:off x="1151489" y="5553162"/>
                <a:ext cx="9997424" cy="499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8" tIns="45718" rIns="45718" bIns="45718">
                <a:sp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Helvetica"/>
                  </a:rPr>
                  <a:t>[1 0 0 1]         [1 0 0 2]           [1 0 0 3]               [1 0 0 4]       [1 0 0 5]           [3 0 5 6]       [3 0 5 7]</a:t>
                </a:r>
              </a:p>
            </p:txBody>
          </p:sp>
        </p:grpSp>
        <p:cxnSp>
          <p:nvCxnSpPr>
            <p:cNvPr id="15367" name="Straight Arrow Connector 101" title=""/>
            <p:cNvCxnSpPr/>
            <p:nvPr/>
          </p:nvCxnSpPr>
          <p:spPr>
            <a:xfrm>
              <a:off x="10389519" y="3036384"/>
              <a:ext cx="293687" cy="1166909"/>
            </a:xfrm>
            <a:prstGeom prst="line">
              <a:avLst/>
            </a:prstGeom>
            <a:noFill/>
            <a:ln w="19050">
              <a:solidFill>
                <a:prstClr val="black"/>
              </a:solidFill>
              <a:miter lim="800000"/>
              <a:tailEnd type="triangle" w="lg" len="lg"/>
            </a:ln>
          </p:spPr>
        </p:cxnSp>
        <p:sp>
          <p:nvSpPr>
            <p:cNvPr id="15368" name="Oval 106" title=""/>
            <p:cNvSpPr/>
            <p:nvPr/>
          </p:nvSpPr>
          <p:spPr>
            <a:xfrm>
              <a:off x="4750728" y="4168366"/>
              <a:ext cx="177800" cy="154001"/>
            </a:xfrm>
            <a:prstGeom prst="ellipse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>
              <a:no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5pPr>
            </a:lstStyle>
            <a:p>
              <a:pPr marL="0" indent="0"/>
            </a:p>
          </p:txBody>
        </p:sp>
      </p:grpSp>
    </p:spTree>
  </p:cSld>
  <p:clrMapOvr>
    <a:masterClrMapping/>
  </p:clrMapOvr>
  <p:transition spd="med"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7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1475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Vector Time</a:t>
            </a:r>
          </a:p>
        </p:txBody>
      </p:sp>
      <p:sp>
        <p:nvSpPr>
          <p:cNvPr id="16388" name="Rectangle 5" title=""/>
          <p:cNvSpPr/>
          <p:nvPr/>
        </p:nvSpPr>
        <p:spPr>
          <a:xfrm>
            <a:off x="1025525" y="1514475"/>
            <a:ext cx="10140950" cy="13176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1828800" lvl="3" indent="-457200" eaLnBrk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>
                <a:latin typeface="Calibri" pitchFamily="34" charset="0"/>
                <a:sym typeface="Calibri" pitchFamily="34" charset="0"/>
              </a:rPr>
              <a:t>Comparing Vector timestamps from Recorded Lecture</a:t>
            </a:r>
            <a:endParaRPr lang="en-US" altLang="en-US" sz="2800">
              <a:latin typeface="Calibri" pitchFamily="34" charset="0"/>
              <a:sym typeface="Calibri" pitchFamily="34" charset="0"/>
            </a:endParaRPr>
          </a:p>
          <a:p>
            <a:pPr marL="1828800" lvl="3" indent="-457200" eaLnBrk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>
                <a:latin typeface="Calibri" pitchFamily="34" charset="0"/>
                <a:sym typeface="Calibri" pitchFamily="34" charset="0"/>
              </a:rPr>
              <a:t>Vector Time properties from Recorded Lecture</a:t>
            </a:r>
            <a:endParaRPr lang="en-US" altLang="en-US" sz="280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9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C42F5718-4562-483D-B935-5A5D8F41A387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38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1475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Vector Time – Basic Properties</a:t>
            </a:r>
          </a:p>
        </p:txBody>
      </p:sp>
      <p:sp>
        <p:nvSpPr>
          <p:cNvPr id="17412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AB3AF510-1D70-4C02-A1EE-4A00ED0DFEAC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39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17413" name="Group" title=""/>
          <p:cNvGrpSpPr/>
          <p:nvPr/>
        </p:nvGrpSpPr>
        <p:grpSpPr>
          <a:xfrm>
            <a:off x="206375" y="1443038"/>
            <a:ext cx="11912600" cy="5140325"/>
            <a:chExt cx="11912874" cy="5141695"/>
          </a:xfrm>
        </p:grpSpPr>
        <p:sp>
          <p:nvSpPr>
            <p:cNvPr id="17414" name="Rectangle 5"/>
            <p:cNvSpPr txBox="1"/>
            <p:nvPr/>
          </p:nvSpPr>
          <p:spPr>
            <a:xfrm>
              <a:off x="0" y="0"/>
              <a:ext cx="11912874" cy="1384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lIns="45718" tIns="45718" rIns="45718" bIns="45718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 pitchFamily="34" charset="0"/>
                  <a:ea typeface="Helvetica" pitchFamily="34" charset="0"/>
                  <a:sym typeface="Helvetica" pitchFamily="34" charset="0"/>
                </a:defRPr>
              </a:lvl5pPr>
            </a:lstStyle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sz="2800" b="1">
                  <a:latin typeface="+mj-lt"/>
                  <a:ea typeface="+mj-ea"/>
                  <a:cs typeface="+mj-cs"/>
                  <a:sym typeface="Calibri"/>
                </a:defRPr>
              </a:pPr>
              <a:r>
                <a:rPr kumimoji="0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Event counting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defRPr sz="2800">
                  <a:latin typeface="+mj-lt"/>
                  <a:ea typeface="+mj-ea"/>
                  <a:cs typeface="+mj-cs"/>
                  <a:sym typeface="Calibri"/>
                </a:defRPr>
              </a:pPr>
              <a:r>
                <a:rPr kumimoji="0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if </a:t>
              </a:r>
              <a:r>
                <a:rPr kumimoji="0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d</a:t>
              </a:r>
              <a:r>
                <a:rPr kumimoji="0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 is always 1 and </a:t>
              </a:r>
              <a:r>
                <a:rPr kumimoji="0" sz="28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vt</a:t>
              </a:r>
              <a:r>
                <a:rPr kumimoji="0" sz="2800" b="0" i="1" u="none" strike="noStrike" kern="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i</a:t>
              </a:r>
              <a:r>
                <a:rPr kumimoji="0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[</a:t>
              </a:r>
              <a:r>
                <a:rPr kumimoji="0" sz="28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i</a:t>
              </a:r>
              <a:r>
                <a:rPr kumimoji="0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] is the </a:t>
              </a:r>
              <a:r>
                <a:rPr kumimoji="0" sz="28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i</a:t>
              </a:r>
              <a:r>
                <a:rPr kumimoji="0" sz="2800" b="0" i="1" u="none" strike="noStrike" kern="0" cap="none" spc="0" normalizeH="0" baseline="30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th</a:t>
              </a:r>
              <a:r>
                <a:rPr kumimoji="0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 </a:t>
              </a:r>
              <a:r>
                <a:rPr kumimoji="0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component of vector clock at process </a:t>
              </a:r>
              <a:r>
                <a:rPr kumimoji="0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p</a:t>
              </a:r>
              <a:r>
                <a:rPr kumimoji="0" sz="28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i</a:t>
              </a:r>
            </a:p>
            <a:p>
              <a:pPr marL="914400" marR="0" lvl="1" indent="-457200" algn="l" defTabSz="914400" rtl="0" eaLnBrk="1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defRPr sz="2800">
                  <a:latin typeface="+mj-lt"/>
                  <a:ea typeface="+mj-ea"/>
                  <a:cs typeface="+mj-cs"/>
                  <a:sym typeface="Calibri"/>
                </a:defRPr>
              </a:pPr>
              <a:r>
                <a:rPr kumimoji="0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then </a:t>
              </a:r>
              <a:r>
                <a:rPr kumimoji="0" sz="28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vt</a:t>
              </a:r>
              <a:r>
                <a:rPr kumimoji="0" sz="2800" b="0" i="1" u="none" strike="noStrike" kern="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i</a:t>
              </a:r>
              <a:r>
                <a:rPr kumimoji="0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[</a:t>
              </a:r>
              <a:r>
                <a:rPr kumimoji="0" sz="28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i</a:t>
              </a:r>
              <a:r>
                <a:rPr kumimoji="0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] = no. of events that have occurred at </a:t>
              </a:r>
              <a:r>
                <a:rPr kumimoji="0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p</a:t>
              </a:r>
              <a:r>
                <a:rPr kumimoji="0" sz="28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i</a:t>
              </a:r>
              <a:r>
                <a:rPr kumimoji="0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 pitchFamily="34" charset="0"/>
                  <a:ea typeface="+mj-ea" pitchFamily="34" charset="0"/>
                  <a:cs typeface="+mj-cs" pitchFamily="34" charset="0"/>
                  <a:sym typeface="Calibri"/>
                </a:rPr>
                <a:t> until that instant</a:t>
              </a:r>
            </a:p>
          </p:txBody>
        </p:sp>
        <p:pic>
          <p:nvPicPr>
            <p:cNvPr id="17415" name="Picture 6" descr="Picture 6" title="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901" y="1384669"/>
              <a:ext cx="8501377" cy="3757026"/>
            </a:xfrm>
            <a:prstGeom prst="rect">
              <a:avLst/>
            </a:prstGeom>
            <a:noFill/>
            <a:ln w="12700">
              <a:noFill/>
              <a:miter lim="400000"/>
            </a:ln>
          </p:spPr>
        </p:pic>
      </p:grpSp>
    </p:spTree>
  </p:cSld>
  <p:clrMapOvr>
    <a:masterClrMapping/>
  </p:clrMapOvr>
  <p:transition spd="med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1" name="Text Box 1" descr="Footer Placeholder 10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15362" name="Rectangle 2" descr="Content Placeholder 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06400" y="369888"/>
            <a:ext cx="8432800" cy="1143000"/>
          </a:xfrm>
        </p:spPr>
        <p:txBody>
          <a:bodyPr/>
          <a:lstStyle>
            <a:defPPr/>
          </a:lstStyle>
          <a:p>
            <a:pPr indent="-457200" algn="ctr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x-none" sz="36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Middleware</a:t>
            </a:r>
            <a:endParaRPr lang="x-none" altLang="x-none" sz="3600">
              <a:solidFill>
                <a:srgbClr val="0000FF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Text Box 3" descr="Rectangle 2"/>
          <p:cNvSpPr txBox="1"/>
          <p:nvPr/>
        </p:nvSpPr>
        <p:spPr bwMode="auto">
          <a:xfrm>
            <a:off x="-337260" y="1315621"/>
            <a:ext cx="693731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indent="1143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indent="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Middleware</a:t>
            </a:r>
            <a:r>
              <a:rPr lang="x-none" altLang="x-none" sz="2800"/>
              <a:t> – </a:t>
            </a:r>
          </a:p>
          <a:p>
            <a:pPr lvl="2">
              <a:buSzTx/>
              <a:buFont typeface="Arial" pitchFamily="34" charset="0"/>
              <a:buChar char="•"/>
            </a:pPr>
            <a:r>
              <a:rPr lang="x-none" altLang="x-none" sz="2800"/>
              <a:t>distributed software</a:t>
            </a:r>
          </a:p>
          <a:p>
            <a:pPr lvl="2">
              <a:buSzTx/>
              <a:buFont typeface="Arial" pitchFamily="34" charset="0"/>
              <a:buChar char="•"/>
            </a:pPr>
            <a:r>
              <a:rPr lang="x-none" altLang="x-none" sz="2800"/>
              <a:t>drives the distributed system</a:t>
            </a:r>
          </a:p>
          <a:p>
            <a:pPr lvl="2">
              <a:buSzTx/>
              <a:buFont typeface="Arial" pitchFamily="34" charset="0"/>
              <a:buChar char="•"/>
            </a:pPr>
            <a:r>
              <a:rPr lang="x-none" altLang="x-none" sz="2800"/>
              <a:t>provides transparency of heterogeneity at platform level</a:t>
            </a:r>
          </a:p>
          <a:p>
            <a:pPr lvl="1"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Middleware standards</a:t>
            </a:r>
            <a:r>
              <a:rPr lang="x-none" altLang="x-none" sz="2800"/>
              <a:t>: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Common Object Request Broker Architecture (CORBA)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Remote Procedure Call (RPC) mechanism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Distributed Component Object Model (DCOM)</a:t>
            </a:r>
          </a:p>
          <a:p>
            <a:pPr lvl="2" indent="0">
              <a:buSzTx/>
              <a:buFont typeface="Arial" pitchFamily="34" charset="0"/>
              <a:buChar char="•"/>
            </a:pPr>
            <a:r>
              <a:rPr lang="x-none" altLang="x-none" sz="2800"/>
              <a:t>Remote Method Invocation (RMI)</a:t>
            </a:r>
          </a:p>
        </p:txBody>
      </p:sp>
      <p:sp>
        <p:nvSpPr>
          <p:cNvPr id="15364" name="Text Box 4" descr="Slide Number Placeholder 8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89C4AB36-B5D1-F343-817F-10DD3C5E317D}" type="slidenum">
              <a:rPr lang="x-none" altLang="x-none" sz="1200">
                <a:solidFill>
                  <a:srgbClr val="888888"/>
                </a:solidFill>
              </a:rPr>
              <a:pPr algn="r"/>
              <a:t>4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730CA0E8-3EB8-E445-9B8C-4C8FED33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t="3420" r="7059"/>
          <a:stretch>
            <a:fillRect/>
          </a:stretch>
        </p:blipFill>
        <p:spPr bwMode="auto">
          <a:xfrm>
            <a:off x="6456040" y="1387624"/>
            <a:ext cx="5760640" cy="506571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5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1475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Vector Time – Basic Properties</a:t>
            </a:r>
          </a:p>
        </p:txBody>
      </p:sp>
      <p:sp>
        <p:nvSpPr>
          <p:cNvPr id="18436" name="Rectangle 5" title=""/>
          <p:cNvSpPr/>
          <p:nvPr/>
        </p:nvSpPr>
        <p:spPr>
          <a:xfrm>
            <a:off x="558800" y="1244600"/>
            <a:ext cx="10871200" cy="25971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eaLnBrk="1"/>
            <a:r>
              <a:rPr lang="en-US" altLang="en-US" sz="2800" b="1">
                <a:latin typeface="Calibri" pitchFamily="34" charset="0"/>
                <a:sym typeface="Calibri" pitchFamily="34" charset="0"/>
              </a:rPr>
              <a:t>Event counting</a:t>
            </a:r>
            <a:endParaRPr lang="en-US" altLang="en-US" sz="2800" b="1">
              <a:latin typeface="Calibri" pitchFamily="34" charset="0"/>
              <a:sym typeface="Calibri" pitchFamily="34" charset="0"/>
            </a:endParaRPr>
          </a:p>
          <a:p>
            <a:pPr marL="0" lvl="0" indent="0" eaLnBrk="1">
              <a:buFont typeface="Arial" pitchFamily="34" charset="0"/>
              <a:buChar char="•"/>
            </a:pPr>
            <a:r>
              <a:rPr lang="en-US" altLang="en-US" sz="2800">
                <a:latin typeface="Calibri" pitchFamily="34" charset="0"/>
                <a:sym typeface="Calibri" pitchFamily="34" charset="0"/>
              </a:rPr>
              <a:t>if an event 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e </a:t>
            </a:r>
            <a:r>
              <a:rPr lang="en-US" altLang="en-US" sz="2800">
                <a:latin typeface="Calibri" pitchFamily="34" charset="0"/>
                <a:sym typeface="Calibri" pitchFamily="34" charset="0"/>
              </a:rPr>
              <a:t>has timestamp 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vh</a:t>
            </a:r>
            <a:endParaRPr lang="en-US" altLang="en-US" sz="2800" i="1">
              <a:latin typeface="Calibri" pitchFamily="34" charset="0"/>
              <a:sym typeface="Calibri" pitchFamily="34" charset="0"/>
            </a:endParaRPr>
          </a:p>
          <a:p>
            <a:pPr marL="914400" lvl="1" indent="-457200" eaLnBrk="1">
              <a:buFont typeface="Arial" pitchFamily="34" charset="0"/>
              <a:buChar char="•"/>
            </a:pPr>
            <a:r>
              <a:rPr lang="en-US" altLang="en-US" sz="2800" i="1">
                <a:latin typeface="Calibri" pitchFamily="34" charset="0"/>
                <a:sym typeface="Calibri" pitchFamily="34" charset="0"/>
              </a:rPr>
              <a:t>vh</a:t>
            </a:r>
            <a:r>
              <a:rPr lang="en-US" altLang="en-US" sz="2800">
                <a:latin typeface="Calibri" pitchFamily="34" charset="0"/>
                <a:sym typeface="Calibri" pitchFamily="34" charset="0"/>
              </a:rPr>
              <a:t>[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j</a:t>
            </a:r>
            <a:r>
              <a:rPr lang="en-US" altLang="en-US" sz="2800">
                <a:latin typeface="Calibri" pitchFamily="34" charset="0"/>
                <a:sym typeface="Calibri" pitchFamily="34" charset="0"/>
              </a:rPr>
              <a:t>] = number of events executed by process 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p</a:t>
            </a:r>
            <a:r>
              <a:rPr lang="en-US" altLang="en-US" sz="2800" i="1" baseline="-25000">
                <a:latin typeface="Calibri" pitchFamily="34" charset="0"/>
                <a:sym typeface="Calibri" pitchFamily="34" charset="0"/>
              </a:rPr>
              <a:t>j</a:t>
            </a:r>
            <a:r>
              <a:rPr lang="en-US" altLang="en-US" sz="2800">
                <a:latin typeface="Calibri" pitchFamily="34" charset="0"/>
                <a:sym typeface="Calibri" pitchFamily="34" charset="0"/>
              </a:rPr>
              <a:t> that causally precede 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e</a:t>
            </a:r>
            <a:endParaRPr lang="en-US" altLang="en-US" sz="2800" i="1">
              <a:latin typeface="Calibri" pitchFamily="34" charset="0"/>
              <a:sym typeface="Calibri" pitchFamily="34" charset="0"/>
            </a:endParaRPr>
          </a:p>
          <a:p>
            <a:pPr marL="914400" lvl="1" indent="-457200" eaLnBrk="1">
              <a:buFont typeface="Arial" pitchFamily="34" charset="0"/>
              <a:buChar char="•"/>
            </a:pPr>
            <a:r>
              <a:rPr lang="en-US" altLang="en-US" sz="2800">
                <a:latin typeface="Calibri" pitchFamily="34" charset="0"/>
                <a:sym typeface="Calibri" pitchFamily="34" charset="0"/>
              </a:rPr>
              <a:t>Σ 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vh</a:t>
            </a:r>
            <a:r>
              <a:rPr lang="en-US" altLang="en-US" sz="2800">
                <a:latin typeface="Calibri" pitchFamily="34" charset="0"/>
                <a:sym typeface="Calibri" pitchFamily="34" charset="0"/>
              </a:rPr>
              <a:t>[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j</a:t>
            </a:r>
            <a:r>
              <a:rPr lang="en-US" altLang="en-US" sz="2800">
                <a:latin typeface="Calibri" pitchFamily="34" charset="0"/>
                <a:sym typeface="Calibri" pitchFamily="34" charset="0"/>
              </a:rPr>
              <a:t>] −1 : total no. of events that causally precede </a:t>
            </a:r>
            <a:r>
              <a:rPr lang="en-US" altLang="en-US" sz="2800" i="1">
                <a:latin typeface="Calibri" pitchFamily="34" charset="0"/>
                <a:sym typeface="Calibri" pitchFamily="34" charset="0"/>
              </a:rPr>
              <a:t>e </a:t>
            </a:r>
            <a:r>
              <a:rPr lang="en-US" altLang="en-US" sz="2800">
                <a:latin typeface="Calibri" pitchFamily="34" charset="0"/>
                <a:sym typeface="Calibri" pitchFamily="34" charset="0"/>
              </a:rPr>
              <a:t>in the distributed computation</a:t>
            </a:r>
            <a:endParaRPr lang="en-US" altLang="en-US" sz="280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7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4B724A0C-10F2-4027-A929-066ECDC5287A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40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8438" name="Picture 6" descr="Picture 6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3846513"/>
            <a:ext cx="5664200" cy="2697162"/>
          </a:xfrm>
          <a:prstGeom prst="rect">
            <a:avLst/>
          </a:prstGeom>
          <a:noFill/>
          <a:ln w="12700">
            <a:noFill/>
            <a:miter lim="400000"/>
          </a:ln>
        </p:spPr>
      </p:pic>
    </p:spTree>
  </p:cSld>
  <p:clrMapOvr>
    <a:masterClrMapping/>
  </p:clrMapOvr>
  <p:transition spd="med"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9459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685800" marR="0" lvl="0" indent="-914400" algn="ctr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Singhal–Kshemkalyani’s Differential Technique</a:t>
            </a:r>
          </a:p>
        </p:txBody>
      </p:sp>
      <p:sp>
        <p:nvSpPr>
          <p:cNvPr id="19460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11D76A88-FE02-4375-9AD7-396DFA865770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41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19461" name="Group 1" title=""/>
          <p:cNvGrpSpPr/>
          <p:nvPr/>
        </p:nvGrpSpPr>
        <p:grpSpPr>
          <a:xfrm>
            <a:off x="158750" y="1912938"/>
            <a:ext cx="9250363" cy="4508500"/>
            <a:chOff x="158433" y="1912620"/>
            <a:chExt cx="9250680" cy="4508371"/>
          </a:xfrm>
        </p:grpSpPr>
        <p:grpSp>
          <p:nvGrpSpPr>
            <p:cNvPr id="19462" name="Group 62" title=""/>
            <p:cNvGrpSpPr/>
            <p:nvPr/>
          </p:nvGrpSpPr>
          <p:grpSpPr>
            <a:xfrm>
              <a:off x="158433" y="1912620"/>
              <a:ext cx="9250680" cy="4508371"/>
              <a:chOff x="0" y="29504"/>
              <a:chExt cx="6606540" cy="2909309"/>
            </a:xfrm>
          </p:grpSpPr>
          <p:grpSp>
            <p:nvGrpSpPr>
              <p:cNvPr id="19464" name="Group 63" title=""/>
              <p:cNvGrpSpPr/>
              <p:nvPr/>
            </p:nvGrpSpPr>
            <p:grpSpPr>
              <a:xfrm>
                <a:off x="0" y="102870"/>
                <a:ext cx="6207125" cy="2835943"/>
                <a:chExt cx="6207125" cy="2835943"/>
              </a:xfrm>
            </p:grpSpPr>
            <p:grpSp>
              <p:nvGrpSpPr>
                <p:cNvPr id="19473" name="Group 73" title=""/>
                <p:cNvGrpSpPr/>
                <p:nvPr/>
              </p:nvGrpSpPr>
              <p:grpSpPr>
                <a:xfrm>
                  <a:off x="0" y="0"/>
                  <a:ext cx="6207125" cy="2835943"/>
                  <a:chExt cx="6207125" cy="2835943"/>
                </a:xfrm>
              </p:grpSpPr>
              <p:grpSp>
                <p:nvGrpSpPr>
                  <p:cNvPr id="19476" name="Group 76" title=""/>
                  <p:cNvGrpSpPr/>
                  <p:nvPr/>
                </p:nvGrpSpPr>
                <p:grpSpPr>
                  <a:xfrm>
                    <a:off x="942975" y="114300"/>
                    <a:ext cx="5264150" cy="2234565"/>
                    <a:chExt cx="5264150" cy="2234565"/>
                  </a:xfrm>
                </p:grpSpPr>
                <p:sp>
                  <p:nvSpPr>
                    <p:cNvPr id="19502" name="Oval 103" title=""/>
                    <p:cNvSpPr/>
                    <p:nvPr/>
                  </p:nvSpPr>
                  <p:spPr>
                    <a:xfrm>
                      <a:off x="3863121" y="2120318"/>
                      <a:ext cx="91836" cy="9219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sp>
                  <p:nvSpPr>
                    <p:cNvPr id="19503" name="Oval 104" title=""/>
                    <p:cNvSpPr/>
                    <p:nvPr/>
                  </p:nvSpPr>
                  <p:spPr>
                    <a:xfrm>
                      <a:off x="252030" y="14142"/>
                      <a:ext cx="90702" cy="9117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sp>
                  <p:nvSpPr>
                    <p:cNvPr id="19504" name="Oval 105" title=""/>
                    <p:cNvSpPr/>
                    <p:nvPr/>
                  </p:nvSpPr>
                  <p:spPr>
                    <a:xfrm>
                      <a:off x="937968" y="14142"/>
                      <a:ext cx="90702" cy="9117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cxnSp>
                  <p:nvCxnSpPr>
                    <p:cNvPr id="19505" name="AutoShape 616" title=""/>
                    <p:cNvCxnSpPr/>
                    <p:nvPr/>
                  </p:nvCxnSpPr>
                  <p:spPr>
                    <a:xfrm>
                      <a:off x="0" y="742950"/>
                      <a:ext cx="52127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/>
                    </a:ln>
                  </p:spPr>
                </p:cxnSp>
                <p:cxnSp>
                  <p:nvCxnSpPr>
                    <p:cNvPr id="19506" name="AutoShape 617" title=""/>
                    <p:cNvCxnSpPr/>
                    <p:nvPr/>
                  </p:nvCxnSpPr>
                  <p:spPr>
                    <a:xfrm>
                      <a:off x="51435" y="1440180"/>
                      <a:ext cx="52127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/>
                    </a:ln>
                  </p:spPr>
                </p:cxnSp>
                <p:sp>
                  <p:nvSpPr>
                    <p:cNvPr id="19507" name="Oval 108" title=""/>
                    <p:cNvSpPr/>
                    <p:nvPr/>
                  </p:nvSpPr>
                  <p:spPr>
                    <a:xfrm>
                      <a:off x="2257688" y="2143879"/>
                      <a:ext cx="91836" cy="9117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sp>
                  <p:nvSpPr>
                    <p:cNvPr id="19508" name="Oval 109" title=""/>
                    <p:cNvSpPr/>
                    <p:nvPr/>
                  </p:nvSpPr>
                  <p:spPr>
                    <a:xfrm>
                      <a:off x="4572868" y="1413478"/>
                      <a:ext cx="90702" cy="9117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sp>
                  <p:nvSpPr>
                    <p:cNvPr id="19509" name="Oval 110" title=""/>
                    <p:cNvSpPr/>
                    <p:nvPr/>
                  </p:nvSpPr>
                  <p:spPr>
                    <a:xfrm>
                      <a:off x="1423226" y="1408357"/>
                      <a:ext cx="89568" cy="8912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sp>
                  <p:nvSpPr>
                    <p:cNvPr id="19510" name="Oval 111" title=""/>
                    <p:cNvSpPr/>
                    <p:nvPr/>
                  </p:nvSpPr>
                  <p:spPr>
                    <a:xfrm>
                      <a:off x="1652249" y="722006"/>
                      <a:ext cx="90702" cy="9117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sp>
                  <p:nvSpPr>
                    <p:cNvPr id="19511" name="Oval 112" title=""/>
                    <p:cNvSpPr/>
                    <p:nvPr/>
                  </p:nvSpPr>
                  <p:spPr>
                    <a:xfrm>
                      <a:off x="3189656" y="710737"/>
                      <a:ext cx="90702" cy="9117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sp>
                  <p:nvSpPr>
                    <p:cNvPr id="19512" name="Oval 113" title=""/>
                    <p:cNvSpPr/>
                    <p:nvPr/>
                  </p:nvSpPr>
                  <p:spPr>
                    <a:xfrm>
                      <a:off x="4789420" y="688200"/>
                      <a:ext cx="91837" cy="9117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sp>
                  <p:nvSpPr>
                    <p:cNvPr id="19513" name="Oval 114" title=""/>
                    <p:cNvSpPr/>
                    <p:nvPr/>
                  </p:nvSpPr>
                  <p:spPr>
                    <a:xfrm>
                      <a:off x="2080818" y="688200"/>
                      <a:ext cx="89568" cy="89124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sp>
                  <p:nvSpPr>
                    <p:cNvPr id="19514" name="Oval 115" title=""/>
                    <p:cNvSpPr/>
                    <p:nvPr/>
                  </p:nvSpPr>
                  <p:spPr>
                    <a:xfrm>
                      <a:off x="1851795" y="7995"/>
                      <a:ext cx="89568" cy="89124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no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indent="0"/>
                    </a:p>
                  </p:txBody>
                </p:sp>
                <p:cxnSp>
                  <p:nvCxnSpPr>
                    <p:cNvPr id="19515" name="AutoShape 621" title=""/>
                    <p:cNvCxnSpPr/>
                    <p:nvPr/>
                  </p:nvCxnSpPr>
                  <p:spPr>
                    <a:xfrm flipV="1">
                      <a:off x="3303270" y="1451610"/>
                      <a:ext cx="230505" cy="7334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 w="lg" len="lg"/>
                    </a:ln>
                  </p:spPr>
                </p:cxnSp>
              </p:grpSp>
              <p:grpSp>
                <p:nvGrpSpPr>
                  <p:cNvPr id="19477" name="Group 77" title=""/>
                  <p:cNvGrpSpPr/>
                  <p:nvPr/>
                </p:nvGrpSpPr>
                <p:grpSpPr>
                  <a:xfrm>
                    <a:off x="0" y="0"/>
                    <a:ext cx="6200775" cy="2835943"/>
                    <a:chExt cx="6200775" cy="2835943"/>
                  </a:xfrm>
                </p:grpSpPr>
                <p:cxnSp>
                  <p:nvCxnSpPr>
                    <p:cNvPr id="19483" name="AutoShape 618" title=""/>
                    <p:cNvCxnSpPr/>
                    <p:nvPr/>
                  </p:nvCxnSpPr>
                  <p:spPr>
                    <a:xfrm>
                      <a:off x="982980" y="2297430"/>
                      <a:ext cx="52127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/>
                    </a:ln>
                  </p:spPr>
                </p:cxnSp>
                <p:grpSp>
                  <p:nvGrpSpPr>
                    <p:cNvPr id="19484" name="Group 84" title=""/>
                    <p:cNvGrpSpPr/>
                    <p:nvPr/>
                  </p:nvGrpSpPr>
                  <p:grpSpPr>
                    <a:xfrm>
                      <a:off x="0" y="0"/>
                      <a:ext cx="6200775" cy="2835943"/>
                      <a:chExt cx="6200775" cy="2835943"/>
                    </a:xfrm>
                  </p:grpSpPr>
                  <p:cxnSp>
                    <p:nvCxnSpPr>
                      <p:cNvPr id="19485" name="AutoShape 635" title=""/>
                      <p:cNvCxnSpPr/>
                      <p:nvPr/>
                    </p:nvCxnSpPr>
                    <p:spPr>
                      <a:xfrm>
                        <a:off x="1240155" y="177165"/>
                        <a:ext cx="238760" cy="65151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  <p:cxnSp>
                    <p:nvCxnSpPr>
                      <p:cNvPr id="19486" name="AutoShape 638" title=""/>
                      <p:cNvCxnSpPr/>
                      <p:nvPr/>
                    </p:nvCxnSpPr>
                    <p:spPr>
                      <a:xfrm>
                        <a:off x="1931670" y="188595"/>
                        <a:ext cx="238760" cy="65151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  <p:sp>
                    <p:nvSpPr>
                      <p:cNvPr id="19487" name="Text Box 609" title=""/>
                      <p:cNvSpPr/>
                      <p:nvPr/>
                    </p:nvSpPr>
                    <p:spPr>
                      <a:xfrm>
                        <a:off x="5172075" y="2617470"/>
                        <a:ext cx="680720" cy="21847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>
                        <a:defPPr>
                          <a:defRPr lang="en-US"/>
                        </a:defPPr>
                        <a:lvl1pPr marL="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1pPr>
                        <a:lvl2pPr marL="4572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2pPr>
                        <a:lvl3pPr marL="9144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3pPr>
                        <a:lvl4pPr marL="13716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4pPr>
                        <a:lvl5pPr marL="18288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5pPr>
                      </a:lstStyle>
                      <a:p>
                        <a:pPr marL="0" lvl="0" indent="0"/>
                        <a:r>
                          <a:rPr lang="en-US" altLang="en-US" sz="1600">
                            <a:latin typeface="Times New Roman" pitchFamily="18" charset="0"/>
                            <a:ea typeface="Times New Roman" pitchFamily="18" charset="0"/>
                          </a:rPr>
                          <a:t>Time</a:t>
                        </a:r>
                        <a:endParaRPr lang="en-IN" altLang="en-US" sz="2000">
                          <a:latin typeface="Times New Roman" pitchFamily="18" charset="0"/>
                          <a:ea typeface="Times New Roman" pitchFamily="18" charset="0"/>
                        </a:endParaRPr>
                      </a:p>
                    </p:txBody>
                  </p:sp>
                  <p:sp>
                    <p:nvSpPr>
                      <p:cNvPr id="19488" name="Text Box 610" title=""/>
                      <p:cNvSpPr/>
                      <p:nvPr/>
                    </p:nvSpPr>
                    <p:spPr>
                      <a:xfrm>
                        <a:off x="0" y="1165860"/>
                        <a:ext cx="784860" cy="21847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>
                        <a:defPPr>
                          <a:defRPr lang="en-US"/>
                        </a:defPPr>
                        <a:lvl1pPr marL="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1pPr>
                        <a:lvl2pPr marL="4572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2pPr>
                        <a:lvl3pPr marL="9144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3pPr>
                        <a:lvl4pPr marL="13716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4pPr>
                        <a:lvl5pPr marL="18288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5pPr>
                      </a:lstStyle>
                      <a:p>
                        <a:pPr marL="0" lvl="0" indent="0"/>
                        <a:r>
                          <a:rPr lang="en-US" altLang="en-US" sz="1600">
                            <a:latin typeface="Times New Roman" pitchFamily="18" charset="0"/>
                            <a:ea typeface="Times New Roman" pitchFamily="18" charset="0"/>
                          </a:rPr>
                          <a:t>Processes</a:t>
                        </a:r>
                        <a:endParaRPr lang="en-IN" altLang="en-US" sz="2000">
                          <a:latin typeface="Times New Roman" pitchFamily="18" charset="0"/>
                          <a:ea typeface="Times New Roman" pitchFamily="18" charset="0"/>
                        </a:endParaRPr>
                      </a:p>
                    </p:txBody>
                  </p:sp>
                  <p:sp>
                    <p:nvSpPr>
                      <p:cNvPr id="19489" name="Text Box 611" title=""/>
                      <p:cNvSpPr/>
                      <p:nvPr/>
                    </p:nvSpPr>
                    <p:spPr>
                      <a:xfrm>
                        <a:off x="691515" y="0"/>
                        <a:ext cx="418465" cy="258196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>
                        <a:defPPr>
                          <a:defRPr lang="en-US"/>
                        </a:defPPr>
                        <a:lvl1pPr marL="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1pPr>
                        <a:lvl2pPr marL="4572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2pPr>
                        <a:lvl3pPr marL="9144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3pPr>
                        <a:lvl4pPr marL="13716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4pPr>
                        <a:lvl5pPr marL="18288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5pPr>
                      </a:lstStyle>
                      <a:p>
                        <a:pPr marL="0" lvl="0" indent="0"/>
                        <a:r>
                          <a:rPr lang="en-US" altLang="en-US" sz="2000">
                            <a:latin typeface="Times New Roman" pitchFamily="18" charset="0"/>
                            <a:ea typeface="Times New Roman" pitchFamily="18" charset="0"/>
                          </a:rPr>
                          <a:t>p</a:t>
                        </a:r>
                        <a:r>
                          <a:rPr lang="en-US" altLang="en-US" sz="2000" baseline="-25000">
                            <a:latin typeface="Times New Roman" pitchFamily="18" charset="0"/>
                            <a:ea typeface="Times New Roman" pitchFamily="18" charset="0"/>
                          </a:rPr>
                          <a:t>1</a:t>
                        </a:r>
                        <a:endParaRPr lang="en-IN" altLang="en-US">
                          <a:latin typeface="Times New Roman" pitchFamily="18" charset="0"/>
                          <a:ea typeface="Times New Roman" pitchFamily="18" charset="0"/>
                        </a:endParaRPr>
                      </a:p>
                    </p:txBody>
                  </p:sp>
                  <p:sp>
                    <p:nvSpPr>
                      <p:cNvPr id="19490" name="Text Box 612" title=""/>
                      <p:cNvSpPr/>
                      <p:nvPr/>
                    </p:nvSpPr>
                    <p:spPr>
                      <a:xfrm>
                        <a:off x="702945" y="691515"/>
                        <a:ext cx="418465" cy="258196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>
                        <a:defPPr>
                          <a:defRPr lang="en-US"/>
                        </a:defPPr>
                        <a:lvl1pPr marL="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1pPr>
                        <a:lvl2pPr marL="4572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2pPr>
                        <a:lvl3pPr marL="9144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3pPr>
                        <a:lvl4pPr marL="13716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4pPr>
                        <a:lvl5pPr marL="18288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5pPr>
                      </a:lstStyle>
                      <a:p>
                        <a:pPr marL="0" lvl="0" indent="0"/>
                        <a:r>
                          <a:rPr lang="en-US" altLang="en-US" sz="2000">
                            <a:latin typeface="Times New Roman" pitchFamily="18" charset="0"/>
                            <a:ea typeface="Times New Roman" pitchFamily="18" charset="0"/>
                          </a:rPr>
                          <a:t>p</a:t>
                        </a:r>
                        <a:r>
                          <a:rPr lang="en-US" altLang="en-US" sz="2000" baseline="-25000">
                            <a:latin typeface="Times New Roman" pitchFamily="18" charset="0"/>
                            <a:ea typeface="Times New Roman" pitchFamily="18" charset="0"/>
                          </a:rPr>
                          <a:t>2</a:t>
                        </a:r>
                        <a:endParaRPr lang="en-IN" altLang="en-US">
                          <a:latin typeface="Times New Roman" pitchFamily="18" charset="0"/>
                          <a:ea typeface="Times New Roman" pitchFamily="18" charset="0"/>
                        </a:endParaRPr>
                      </a:p>
                    </p:txBody>
                  </p:sp>
                  <p:sp>
                    <p:nvSpPr>
                      <p:cNvPr id="19491" name="Text Box 613" title=""/>
                      <p:cNvSpPr/>
                      <p:nvPr/>
                    </p:nvSpPr>
                    <p:spPr>
                      <a:xfrm>
                        <a:off x="702945" y="1383030"/>
                        <a:ext cx="418465" cy="258196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>
                        <a:defPPr>
                          <a:defRPr lang="en-US"/>
                        </a:defPPr>
                        <a:lvl1pPr marL="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1pPr>
                        <a:lvl2pPr marL="4572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2pPr>
                        <a:lvl3pPr marL="9144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3pPr>
                        <a:lvl4pPr marL="13716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4pPr>
                        <a:lvl5pPr marL="18288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5pPr>
                      </a:lstStyle>
                      <a:p>
                        <a:pPr marL="0" lvl="0" indent="0"/>
                        <a:r>
                          <a:rPr lang="en-US" altLang="en-US" sz="2000">
                            <a:latin typeface="Times New Roman" pitchFamily="18" charset="0"/>
                            <a:ea typeface="Times New Roman" pitchFamily="18" charset="0"/>
                          </a:rPr>
                          <a:t>p</a:t>
                        </a:r>
                        <a:r>
                          <a:rPr lang="en-US" altLang="en-US" sz="2000" baseline="-25000">
                            <a:latin typeface="Times New Roman" pitchFamily="18" charset="0"/>
                            <a:ea typeface="Times New Roman" pitchFamily="18" charset="0"/>
                          </a:rPr>
                          <a:t>3</a:t>
                        </a:r>
                        <a:endParaRPr lang="en-IN" altLang="en-US">
                          <a:latin typeface="Times New Roman" pitchFamily="18" charset="0"/>
                          <a:ea typeface="Times New Roman" pitchFamily="18" charset="0"/>
                        </a:endParaRPr>
                      </a:p>
                    </p:txBody>
                  </p:sp>
                  <p:sp>
                    <p:nvSpPr>
                      <p:cNvPr id="19492" name="Text Box 614" title=""/>
                      <p:cNvSpPr/>
                      <p:nvPr/>
                    </p:nvSpPr>
                    <p:spPr>
                      <a:xfrm>
                        <a:off x="697230" y="2108835"/>
                        <a:ext cx="418465" cy="23833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>
                        <a:defPPr>
                          <a:defRPr lang="en-US"/>
                        </a:defPPr>
                        <a:lvl1pPr marL="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1pPr>
                        <a:lvl2pPr marL="4572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2pPr>
                        <a:lvl3pPr marL="9144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3pPr>
                        <a:lvl4pPr marL="13716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4pPr>
                        <a:lvl5pPr marL="1828800" indent="0" algn="l" defTabSz="914400" rtl="0" eaLnBrk="0" fontAlgn="base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 kumimoji="0" lang="en-US" altLang="en-US" sz="1800" b="0" i="0" u="none" baseline="0"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  <a:ea typeface="Helvetica" pitchFamily="34" charset="0"/>
                            <a:sym typeface="Helvetica" pitchFamily="34" charset="0"/>
                          </a:defRPr>
                        </a:lvl5pPr>
                      </a:lstStyle>
                      <a:p>
                        <a:pPr marL="0" lvl="0" indent="0"/>
                        <a:r>
                          <a:rPr lang="en-US" altLang="en-US">
                            <a:latin typeface="Times New Roman" pitchFamily="18" charset="0"/>
                            <a:ea typeface="Times New Roman" pitchFamily="18" charset="0"/>
                          </a:rPr>
                          <a:t>p</a:t>
                        </a:r>
                        <a:r>
                          <a:rPr lang="en-US" altLang="en-US" baseline="-25000">
                            <a:latin typeface="Times New Roman" pitchFamily="18" charset="0"/>
                            <a:ea typeface="Times New Roman" pitchFamily="18" charset="0"/>
                          </a:rPr>
                          <a:t>4</a:t>
                        </a:r>
                        <a:endParaRPr lang="en-IN" altLang="en-US" sz="1600">
                          <a:latin typeface="Times New Roman" pitchFamily="18" charset="0"/>
                          <a:ea typeface="Times New Roman" pitchFamily="18" charset="0"/>
                        </a:endParaRPr>
                      </a:p>
                    </p:txBody>
                  </p:sp>
                  <p:cxnSp>
                    <p:nvCxnSpPr>
                      <p:cNvPr id="19493" name="AutoShape 615" title=""/>
                      <p:cNvCxnSpPr/>
                      <p:nvPr/>
                    </p:nvCxnSpPr>
                    <p:spPr>
                      <a:xfrm>
                        <a:off x="988695" y="165735"/>
                        <a:ext cx="521208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/>
                      </a:ln>
                    </p:spPr>
                  </p:cxnSp>
                  <p:cxnSp>
                    <p:nvCxnSpPr>
                      <p:cNvPr id="19494" name="AutoShape 621" title=""/>
                      <p:cNvCxnSpPr/>
                      <p:nvPr/>
                    </p:nvCxnSpPr>
                    <p:spPr>
                      <a:xfrm flipV="1">
                        <a:off x="3240405" y="1554480"/>
                        <a:ext cx="230505" cy="73342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  <p:cxnSp>
                    <p:nvCxnSpPr>
                      <p:cNvPr id="19495" name="AutoShape 622" title=""/>
                      <p:cNvCxnSpPr/>
                      <p:nvPr/>
                    </p:nvCxnSpPr>
                    <p:spPr>
                      <a:xfrm flipV="1">
                        <a:off x="4829175" y="2577465"/>
                        <a:ext cx="1336675" cy="10795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prstClr val="black"/>
                        </a:solidFill>
                        <a:miter lim="800000"/>
                        <a:tailEnd type="triangle"/>
                      </a:ln>
                    </p:spPr>
                  </p:cxnSp>
                  <p:cxnSp>
                    <p:nvCxnSpPr>
                      <p:cNvPr id="19496" name="AutoShape 623" title=""/>
                      <p:cNvCxnSpPr/>
                      <p:nvPr/>
                    </p:nvCxnSpPr>
                    <p:spPr>
                      <a:xfrm flipH="1" flipV="1">
                        <a:off x="685800" y="577215"/>
                        <a:ext cx="0" cy="1279525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prstClr val="black"/>
                        </a:solidFill>
                        <a:miter lim="800000"/>
                        <a:tailEnd type="triangle"/>
                      </a:ln>
                    </p:spPr>
                  </p:cxnSp>
                  <p:cxnSp>
                    <p:nvCxnSpPr>
                      <p:cNvPr id="19497" name="AutoShape 626" title=""/>
                      <p:cNvCxnSpPr/>
                      <p:nvPr/>
                    </p:nvCxnSpPr>
                    <p:spPr>
                      <a:xfrm flipV="1">
                        <a:off x="2406015" y="857250"/>
                        <a:ext cx="230505" cy="73342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  <p:cxnSp>
                    <p:nvCxnSpPr>
                      <p:cNvPr id="19498" name="AutoShape 632" title=""/>
                      <p:cNvCxnSpPr/>
                      <p:nvPr/>
                    </p:nvCxnSpPr>
                    <p:spPr>
                      <a:xfrm flipV="1">
                        <a:off x="3949065" y="862965"/>
                        <a:ext cx="230505" cy="73342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  <p:cxnSp>
                    <p:nvCxnSpPr>
                      <p:cNvPr id="19499" name="AutoShape 638" title=""/>
                      <p:cNvCxnSpPr/>
                      <p:nvPr/>
                    </p:nvCxnSpPr>
                    <p:spPr>
                      <a:xfrm>
                        <a:off x="2834640" y="160020"/>
                        <a:ext cx="238760" cy="65151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  <p:cxnSp>
                    <p:nvCxnSpPr>
                      <p:cNvPr id="19500" name="AutoShape 621" title=""/>
                      <p:cNvCxnSpPr/>
                      <p:nvPr/>
                    </p:nvCxnSpPr>
                    <p:spPr>
                      <a:xfrm flipV="1">
                        <a:off x="4846320" y="1554480"/>
                        <a:ext cx="230505" cy="73342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  <p:cxnSp>
                    <p:nvCxnSpPr>
                      <p:cNvPr id="19501" name="AutoShape 621" title=""/>
                      <p:cNvCxnSpPr/>
                      <p:nvPr/>
                    </p:nvCxnSpPr>
                    <p:spPr>
                      <a:xfrm flipV="1">
                        <a:off x="5549265" y="834390"/>
                        <a:ext cx="230505" cy="73342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prstClr val="black"/>
                        </a:solidFill>
                        <a:miter lim="800000"/>
                        <a:tailEnd type="triangle" w="lg" len="lg"/>
                      </a:ln>
                    </p:spPr>
                  </p:cxnSp>
                </p:grpSp>
              </p:grpSp>
              <p:sp>
                <p:nvSpPr>
                  <p:cNvPr id="19478" name="Oval 78" title=""/>
                  <p:cNvSpPr/>
                  <p:nvPr/>
                </p:nvSpPr>
                <p:spPr>
                  <a:xfrm>
                    <a:off x="5035120" y="1503192"/>
                    <a:ext cx="91836" cy="9117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19479" name="Oval 79" title=""/>
                  <p:cNvSpPr/>
                  <p:nvPr/>
                </p:nvSpPr>
                <p:spPr>
                  <a:xfrm>
                    <a:off x="3429687" y="1503192"/>
                    <a:ext cx="90702" cy="9117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19480" name="Oval 80" title=""/>
                  <p:cNvSpPr/>
                  <p:nvPr/>
                </p:nvSpPr>
                <p:spPr>
                  <a:xfrm>
                    <a:off x="4211995" y="2240764"/>
                    <a:ext cx="91836" cy="9117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19481" name="Oval 81" title=""/>
                  <p:cNvSpPr/>
                  <p:nvPr/>
                </p:nvSpPr>
                <p:spPr>
                  <a:xfrm>
                    <a:off x="3914945" y="1531876"/>
                    <a:ext cx="91836" cy="9117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19482" name="Oval 82" title=""/>
                  <p:cNvSpPr/>
                  <p:nvPr/>
                </p:nvSpPr>
                <p:spPr>
                  <a:xfrm>
                    <a:off x="4435350" y="1509339"/>
                    <a:ext cx="90702" cy="9117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</p:grpSp>
            <p:sp>
              <p:nvSpPr>
                <p:cNvPr id="19474" name="Oval 74" title=""/>
                <p:cNvSpPr/>
                <p:nvPr/>
              </p:nvSpPr>
              <p:spPr>
                <a:xfrm>
                  <a:off x="1439901" y="811719"/>
                  <a:ext cx="91837" cy="9117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  <p:sp>
              <p:nvSpPr>
                <p:cNvPr id="19475" name="Oval 75" title=""/>
                <p:cNvSpPr/>
                <p:nvPr/>
              </p:nvSpPr>
              <p:spPr>
                <a:xfrm>
                  <a:off x="2125839" y="811719"/>
                  <a:ext cx="91836" cy="9117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</p:grpSp>
          <p:sp>
            <p:nvSpPr>
              <p:cNvPr id="19465" name="Text Box 361"/>
              <p:cNvSpPr txBox="1"/>
              <p:nvPr/>
            </p:nvSpPr>
            <p:spPr>
              <a:xfrm>
                <a:off x="891152" y="29504"/>
                <a:ext cx="5132625" cy="303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5pPr>
                <a:lvl6pPr>
                  <a:defRPr lang="en-US">
                    <a:solidFill>
                      <a:srgbClr val="000000"/>
                    </a:solidFill>
                    <a:latin typeface="Helvetica"/>
                  </a:defRPr>
                </a:lvl6pPr>
                <a:lvl7pPr>
                  <a:defRPr lang="en-US">
                    <a:solidFill>
                      <a:srgbClr val="000000"/>
                    </a:solidFill>
                    <a:latin typeface="Helvetica"/>
                  </a:defRPr>
                </a:lvl7pPr>
                <a:lvl8pPr>
                  <a:defRPr lang="en-US">
                    <a:solidFill>
                      <a:srgbClr val="000000"/>
                    </a:solidFill>
                    <a:latin typeface="Helvetica"/>
                  </a:defRPr>
                </a:lvl8pPr>
                <a:lvl9pPr>
                  <a:defRPr lang="en-US">
                    <a:solidFill>
                      <a:srgbClr val="000000"/>
                    </a:solidFill>
                    <a:latin typeface="Helvetica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942093"/>
                    </a:solidFill>
                    <a:effectLst/>
                    <a:uLnTx/>
                    <a:uFillTx/>
                    <a:latin typeface="Times New Roman" pitchFamily="18" charset="0"/>
                    <a:ea typeface="Times New Roman" pitchFamily="18" charset="0"/>
                    <a:cs typeface="+mn-cs" pitchFamily="34" charset="0"/>
                    <a:sym typeface="Helvetica" pitchFamily="2" charset="0"/>
                  </a:rPr>
                  <a:t>[1 0 0 0]       [2 0 0 0]            [3 0 0 0]</a:t>
                </a: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/>
                  <a:sym typeface="Helvetica" pitchFamily="2" charset="0"/>
                </a:endParaRPr>
              </a:p>
            </p:txBody>
          </p:sp>
          <p:sp>
            <p:nvSpPr>
              <p:cNvPr id="19466" name="Text Box 362"/>
              <p:cNvSpPr txBox="1"/>
              <p:nvPr/>
            </p:nvSpPr>
            <p:spPr>
              <a:xfrm>
                <a:off x="806118" y="389070"/>
                <a:ext cx="5371853" cy="302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5pPr>
                <a:lvl6pPr>
                  <a:defRPr lang="en-US">
                    <a:solidFill>
                      <a:srgbClr val="000000"/>
                    </a:solidFill>
                    <a:latin typeface="Helvetica"/>
                  </a:defRPr>
                </a:lvl6pPr>
                <a:lvl7pPr>
                  <a:defRPr lang="en-US">
                    <a:solidFill>
                      <a:srgbClr val="000000"/>
                    </a:solidFill>
                    <a:latin typeface="Helvetica"/>
                  </a:defRPr>
                </a:lvl7pPr>
                <a:lvl8pPr>
                  <a:defRPr lang="en-US">
                    <a:solidFill>
                      <a:srgbClr val="000000"/>
                    </a:solidFill>
                    <a:latin typeface="Helvetica"/>
                  </a:defRPr>
                </a:lvl8pPr>
                <a:lvl9pPr>
                  <a:defRPr lang="en-US">
                    <a:solidFill>
                      <a:srgbClr val="000000"/>
                    </a:solidFill>
                    <a:latin typeface="Helvetica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Times New Roman" pitchFamily="18" charset="0"/>
                    <a:cs typeface="+mn-cs" pitchFamily="34" charset="0"/>
                    <a:sym typeface="Helvetica" pitchFamily="2" charset="0"/>
                  </a:rPr>
                  <a:t>{(1, 1)}                    {(1, 2)}            {(1, 3)}</a:t>
                </a: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/>
                  <a:sym typeface="Helvetica" pitchFamily="2" charset="0"/>
                </a:endParaRPr>
              </a:p>
            </p:txBody>
          </p:sp>
          <p:sp>
            <p:nvSpPr>
              <p:cNvPr id="19467" name="Text Box 363"/>
              <p:cNvSpPr txBox="1"/>
              <p:nvPr/>
            </p:nvSpPr>
            <p:spPr>
              <a:xfrm>
                <a:off x="971650" y="948395"/>
                <a:ext cx="5251672" cy="303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5pPr>
                <a:lvl6pPr>
                  <a:defRPr lang="en-US">
                    <a:solidFill>
                      <a:srgbClr val="000000"/>
                    </a:solidFill>
                    <a:latin typeface="Helvetica"/>
                  </a:defRPr>
                </a:lvl6pPr>
                <a:lvl7pPr>
                  <a:defRPr lang="en-US">
                    <a:solidFill>
                      <a:srgbClr val="000000"/>
                    </a:solidFill>
                    <a:latin typeface="Helvetica"/>
                  </a:defRPr>
                </a:lvl7pPr>
                <a:lvl8pPr>
                  <a:defRPr lang="en-US">
                    <a:solidFill>
                      <a:srgbClr val="000000"/>
                    </a:solidFill>
                    <a:latin typeface="Helvetica"/>
                  </a:defRPr>
                </a:lvl8pPr>
                <a:lvl9pPr>
                  <a:defRPr lang="en-US">
                    <a:solidFill>
                      <a:srgbClr val="000000"/>
                    </a:solidFill>
                    <a:latin typeface="Helvetica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942093"/>
                    </a:solidFill>
                    <a:effectLst/>
                    <a:uLnTx/>
                    <a:uFillTx/>
                    <a:latin typeface="Times New Roman" pitchFamily="18" charset="0"/>
                    <a:ea typeface="Times New Roman" pitchFamily="18" charset="0"/>
                    <a:cs typeface="+mn-cs" pitchFamily="34" charset="0"/>
                    <a:sym typeface="Helvetica" pitchFamily="2" charset="0"/>
                  </a:rPr>
                  <a:t>[1 1 0 0]         [2 2 0 0]           [3 4 1 0]</a:t>
                </a: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/>
                  <a:sym typeface="Helvetica" pitchFamily="2" charset="0"/>
                </a:endParaRPr>
              </a:p>
            </p:txBody>
          </p:sp>
          <p:sp>
            <p:nvSpPr>
              <p:cNvPr id="19468" name="Text Box 365"/>
              <p:cNvSpPr txBox="1"/>
              <p:nvPr/>
            </p:nvSpPr>
            <p:spPr>
              <a:xfrm>
                <a:off x="1171196" y="1657283"/>
                <a:ext cx="5132624" cy="303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5pPr>
                <a:lvl6pPr>
                  <a:defRPr lang="en-US">
                    <a:solidFill>
                      <a:srgbClr val="000000"/>
                    </a:solidFill>
                    <a:latin typeface="Helvetica"/>
                  </a:defRPr>
                </a:lvl6pPr>
                <a:lvl7pPr>
                  <a:defRPr lang="en-US">
                    <a:solidFill>
                      <a:srgbClr val="000000"/>
                    </a:solidFill>
                    <a:latin typeface="Helvetica"/>
                  </a:defRPr>
                </a:lvl7pPr>
                <a:lvl8pPr>
                  <a:defRPr lang="en-US">
                    <a:solidFill>
                      <a:srgbClr val="000000"/>
                    </a:solidFill>
                    <a:latin typeface="Helvetica"/>
                  </a:defRPr>
                </a:lvl8pPr>
                <a:lvl9pPr>
                  <a:defRPr lang="en-US">
                    <a:solidFill>
                      <a:srgbClr val="000000"/>
                    </a:solidFill>
                    <a:latin typeface="Helvetica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942093"/>
                    </a:solidFill>
                    <a:effectLst/>
                    <a:uLnTx/>
                    <a:uFillTx/>
                    <a:latin typeface="Times New Roman" pitchFamily="18" charset="0"/>
                    <a:ea typeface="Times New Roman" pitchFamily="18" charset="0"/>
                    <a:cs typeface="+mn-cs" pitchFamily="34" charset="0"/>
                    <a:sym typeface="Helvetica" pitchFamily="2" charset="0"/>
                  </a:rPr>
                  <a:t>                          [0 0 1 0]                               [0 0 3 1]                                [0 0 6 3]</a:t>
                </a: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/>
                  <a:sym typeface="Helvetica" pitchFamily="2" charset="0"/>
                </a:endParaRPr>
              </a:p>
            </p:txBody>
          </p:sp>
          <p:sp>
            <p:nvSpPr>
              <p:cNvPr id="19469" name="Text Box 366"/>
              <p:cNvSpPr txBox="1"/>
              <p:nvPr/>
            </p:nvSpPr>
            <p:spPr>
              <a:xfrm>
                <a:off x="2941027" y="1400157"/>
                <a:ext cx="3357125" cy="303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5pPr>
                <a:lvl6pPr>
                  <a:defRPr lang="en-US">
                    <a:solidFill>
                      <a:srgbClr val="000000"/>
                    </a:solidFill>
                    <a:latin typeface="Helvetica"/>
                  </a:defRPr>
                </a:lvl6pPr>
                <a:lvl7pPr>
                  <a:defRPr lang="en-US">
                    <a:solidFill>
                      <a:srgbClr val="000000"/>
                    </a:solidFill>
                    <a:latin typeface="Helvetica"/>
                  </a:defRPr>
                </a:lvl7pPr>
                <a:lvl8pPr>
                  <a:defRPr lang="en-US">
                    <a:solidFill>
                      <a:srgbClr val="000000"/>
                    </a:solidFill>
                    <a:latin typeface="Helvetica"/>
                  </a:defRPr>
                </a:lvl8pPr>
                <a:lvl9pPr>
                  <a:defRPr lang="en-US">
                    <a:solidFill>
                      <a:srgbClr val="000000"/>
                    </a:solidFill>
                    <a:latin typeface="Helvetica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942093"/>
                    </a:solidFill>
                    <a:effectLst/>
                    <a:uLnTx/>
                    <a:uFillTx/>
                    <a:latin typeface="Times New Roman" pitchFamily="18" charset="0"/>
                    <a:ea typeface="Times New Roman" pitchFamily="18" charset="0"/>
                    <a:cs typeface="+mn-cs" pitchFamily="34" charset="0"/>
                    <a:sym typeface="Helvetica" pitchFamily="2" charset="0"/>
                  </a:rPr>
                  <a:t> [0 0 2 1]                  [0 0 4 2]        [0 0 5 3]</a:t>
                </a: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/>
                  <a:sym typeface="Helvetica" pitchFamily="2" charset="0"/>
                </a:endParaRPr>
              </a:p>
            </p:txBody>
          </p:sp>
          <p:sp>
            <p:nvSpPr>
              <p:cNvPr id="19470" name="Text Box 367"/>
              <p:cNvSpPr txBox="1"/>
              <p:nvPr/>
            </p:nvSpPr>
            <p:spPr>
              <a:xfrm>
                <a:off x="2944429" y="2404074"/>
                <a:ext cx="2657582" cy="3021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5pPr>
                <a:lvl6pPr>
                  <a:defRPr lang="en-US">
                    <a:solidFill>
                      <a:srgbClr val="000000"/>
                    </a:solidFill>
                    <a:latin typeface="Helvetica"/>
                  </a:defRPr>
                </a:lvl6pPr>
                <a:lvl7pPr>
                  <a:defRPr lang="en-US">
                    <a:solidFill>
                      <a:srgbClr val="000000"/>
                    </a:solidFill>
                    <a:latin typeface="Helvetica"/>
                  </a:defRPr>
                </a:lvl7pPr>
                <a:lvl8pPr>
                  <a:defRPr lang="en-US">
                    <a:solidFill>
                      <a:srgbClr val="000000"/>
                    </a:solidFill>
                    <a:latin typeface="Helvetica"/>
                  </a:defRPr>
                </a:lvl8pPr>
                <a:lvl9pPr>
                  <a:defRPr lang="en-US">
                    <a:solidFill>
                      <a:srgbClr val="000000"/>
                    </a:solidFill>
                    <a:latin typeface="Helvetica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942093"/>
                    </a:solidFill>
                    <a:effectLst/>
                    <a:uLnTx/>
                    <a:uFillTx/>
                    <a:latin typeface="Times New Roman" pitchFamily="18" charset="0"/>
                    <a:ea typeface="Times New Roman" pitchFamily="18" charset="0"/>
                    <a:cs typeface="+mn-cs" pitchFamily="34" charset="0"/>
                    <a:sym typeface="Helvetica" pitchFamily="2" charset="0"/>
                  </a:rPr>
                  <a:t>[0 0 0 1]          [0 0 0 2]         [0 0 0 3]</a:t>
                </a: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/>
                  <a:sym typeface="Helvetica" pitchFamily="2" charset="0"/>
                </a:endParaRPr>
              </a:p>
            </p:txBody>
          </p:sp>
          <p:sp>
            <p:nvSpPr>
              <p:cNvPr id="19471" name="Text Box 368"/>
              <p:cNvSpPr txBox="1"/>
              <p:nvPr/>
            </p:nvSpPr>
            <p:spPr>
              <a:xfrm>
                <a:off x="1212012" y="1189130"/>
                <a:ext cx="5394528" cy="3021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5pPr>
                <a:lvl6pPr>
                  <a:defRPr lang="en-US">
                    <a:solidFill>
                      <a:srgbClr val="000000"/>
                    </a:solidFill>
                    <a:latin typeface="Helvetica"/>
                  </a:defRPr>
                </a:lvl6pPr>
                <a:lvl7pPr>
                  <a:defRPr lang="en-US">
                    <a:solidFill>
                      <a:srgbClr val="000000"/>
                    </a:solidFill>
                    <a:latin typeface="Helvetica"/>
                  </a:defRPr>
                </a:lvl7pPr>
                <a:lvl8pPr>
                  <a:defRPr lang="en-US">
                    <a:solidFill>
                      <a:srgbClr val="000000"/>
                    </a:solidFill>
                    <a:latin typeface="Helvetica"/>
                  </a:defRPr>
                </a:lvl8pPr>
                <a:lvl9pPr>
                  <a:defRPr lang="en-US">
                    <a:solidFill>
                      <a:srgbClr val="000000"/>
                    </a:solidFill>
                    <a:latin typeface="Helvetica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Times New Roman" pitchFamily="18" charset="0"/>
                    <a:cs typeface="+mn-cs" pitchFamily="34" charset="0"/>
                    <a:sym typeface="Helvetica" pitchFamily="2" charset="0"/>
                  </a:rPr>
                  <a:t>                      {(3, 1)}                              {(3, 3),  (4, 1)}                    {(3, 6), (4, 3)}</a:t>
                </a: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/>
                  <a:sym typeface="Helvetica" pitchFamily="2" charset="0"/>
                </a:endParaRPr>
              </a:p>
            </p:txBody>
          </p:sp>
          <p:sp>
            <p:nvSpPr>
              <p:cNvPr id="19472" name="Text Box 369"/>
              <p:cNvSpPr txBox="1"/>
              <p:nvPr/>
            </p:nvSpPr>
            <p:spPr>
              <a:xfrm>
                <a:off x="1331058" y="1949238"/>
                <a:ext cx="5132625" cy="3021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rgbClr val="000000"/>
                    </a:solidFill>
                    <a:effectLst/>
                    <a:latin typeface="Helvetica"/>
                    <a:ea typeface="Helvetica" pitchFamily="34" charset="0"/>
                  </a:defRPr>
                </a:lvl5pPr>
                <a:lvl6pPr>
                  <a:defRPr lang="en-US">
                    <a:solidFill>
                      <a:srgbClr val="000000"/>
                    </a:solidFill>
                    <a:latin typeface="Helvetica"/>
                  </a:defRPr>
                </a:lvl6pPr>
                <a:lvl7pPr>
                  <a:defRPr lang="en-US">
                    <a:solidFill>
                      <a:srgbClr val="000000"/>
                    </a:solidFill>
                    <a:latin typeface="Helvetica"/>
                  </a:defRPr>
                </a:lvl7pPr>
                <a:lvl8pPr>
                  <a:defRPr lang="en-US">
                    <a:solidFill>
                      <a:srgbClr val="000000"/>
                    </a:solidFill>
                    <a:latin typeface="Helvetica"/>
                  </a:defRPr>
                </a:lvl8pPr>
                <a:lvl9pPr>
                  <a:defRPr lang="en-US">
                    <a:solidFill>
                      <a:srgbClr val="000000"/>
                    </a:solidFill>
                    <a:latin typeface="Helvetica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Times New Roman" pitchFamily="18" charset="0"/>
                    <a:cs typeface="+mn-cs" pitchFamily="34" charset="0"/>
                    <a:sym typeface="Helvetica" pitchFamily="2" charset="0"/>
                  </a:rPr>
                  <a:t>                                         {(4, 1)}               {(4, 2)}                  {(4, 3)}</a:t>
                </a: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/>
                  <a:sym typeface="Helvetica" pitchFamily="2" charset="0"/>
                </a:endParaRPr>
              </a:p>
            </p:txBody>
          </p:sp>
        </p:grpSp>
        <p:sp>
          <p:nvSpPr>
            <p:cNvPr id="19463" name="Text Box 364"/>
            <p:cNvSpPr txBox="1"/>
            <p:nvPr/>
          </p:nvSpPr>
          <p:spPr>
            <a:xfrm>
              <a:off x="664863" y="3000026"/>
              <a:ext cx="8274334" cy="4698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                                   [2 3 1 0]                        [3 5 3 1]                                [3 6 6 3]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942093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</p:grpSp>
    </p:spTree>
  </p:cSld>
  <p:clrMapOvr>
    <a:masterClrMapping/>
  </p:clrMapOvr>
  <p:transition spd="med"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Footer Placeholder 6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3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685800" marR="0" lvl="0" indent="-914400" algn="ctr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Fowler–Zwaenepoel’s Direct-Dependency Technique</a:t>
            </a:r>
          </a:p>
        </p:txBody>
      </p:sp>
      <p:sp>
        <p:nvSpPr>
          <p:cNvPr id="20484" name="Rectangle 2"/>
          <p:cNvSpPr txBox="1"/>
          <p:nvPr/>
        </p:nvSpPr>
        <p:spPr>
          <a:xfrm>
            <a:off x="625475" y="1701800"/>
            <a:ext cx="10639425" cy="24415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457200" marR="0" lvl="0" indent="-457200" algn="l" defTabSz="914400" rtl="0" eaLnBrk="1" fontAlgn="auto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reduces the size of messages by transmitting only a scalar value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lvl="0" indent="-457200" algn="l" defTabSz="914400" rtl="0" eaLnBrk="1" fontAlgn="auto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process only maintains information regarding direct dependencies on other processes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lvl="0" indent="-457200" algn="l" defTabSz="914400" rtl="0" eaLnBrk="1" fontAlgn="auto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I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 pitchFamily="34" charset="0"/>
                <a:ea typeface="+mj-ea" pitchFamily="34" charset="0"/>
                <a:cs typeface="+mj-cs" pitchFamily="34" charset="0"/>
                <a:sym typeface="Calibri"/>
              </a:rPr>
              <a:t>transitive (indirect) dependencies are not maintained by this method</a:t>
            </a:r>
          </a:p>
          <a:p>
            <a:pPr marL="457200" marR="0" lvl="0" indent="-457200" algn="l" defTabSz="914400" rtl="0" eaLnBrk="1" fontAlgn="auto" latinLnBrk="0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485" name="Slide Number Placeholder 5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70E2DEC9-AE1F-44AA-980F-50FB202E991C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42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Footer Placeholder 6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1507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marL="685800" marR="0" lvl="0" indent="-914400" algn="ctr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-1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Fowler–Zwaenepoel’s Direct-Dependency Technique</a:t>
            </a:r>
          </a:p>
        </p:txBody>
      </p:sp>
      <p:sp>
        <p:nvSpPr>
          <p:cNvPr id="21508" name="Slide Number Placeholder 5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13342D21-84F7-48CC-9960-52DE26C9B571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43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1509" name="Group 61" title=""/>
          <p:cNvGrpSpPr/>
          <p:nvPr/>
        </p:nvGrpSpPr>
        <p:grpSpPr>
          <a:xfrm>
            <a:off x="406400" y="1508125"/>
            <a:ext cx="9629775" cy="4972050"/>
            <a:chOff x="0" y="35760"/>
            <a:chExt cx="6606540" cy="3111300"/>
          </a:xfrm>
        </p:grpSpPr>
        <p:grpSp>
          <p:nvGrpSpPr>
            <p:cNvPr id="21510" name="Group 62" title=""/>
            <p:cNvGrpSpPr/>
            <p:nvPr/>
          </p:nvGrpSpPr>
          <p:grpSpPr>
            <a:xfrm>
              <a:off x="0" y="102870"/>
              <a:ext cx="6207125" cy="3044190"/>
              <a:chExt cx="6207125" cy="3044190"/>
            </a:xfrm>
          </p:grpSpPr>
          <p:grpSp>
            <p:nvGrpSpPr>
              <p:cNvPr id="21520" name="Group 72" title=""/>
              <p:cNvGrpSpPr/>
              <p:nvPr/>
            </p:nvGrpSpPr>
            <p:grpSpPr>
              <a:xfrm>
                <a:off x="0" y="0"/>
                <a:ext cx="6207125" cy="3044190"/>
                <a:chExt cx="6207125" cy="3044190"/>
              </a:xfrm>
            </p:grpSpPr>
            <p:grpSp>
              <p:nvGrpSpPr>
                <p:cNvPr id="21523" name="Group 75" title=""/>
                <p:cNvGrpSpPr/>
                <p:nvPr/>
              </p:nvGrpSpPr>
              <p:grpSpPr>
                <a:xfrm>
                  <a:off x="942975" y="114300"/>
                  <a:ext cx="5264150" cy="2234565"/>
                  <a:chExt cx="5264150" cy="2234565"/>
                </a:xfrm>
              </p:grpSpPr>
              <p:sp>
                <p:nvSpPr>
                  <p:cNvPr id="21550" name="Oval 102" title=""/>
                  <p:cNvSpPr/>
                  <p:nvPr/>
                </p:nvSpPr>
                <p:spPr>
                  <a:xfrm>
                    <a:off x="3863267" y="2120277"/>
                    <a:ext cx="91485" cy="9139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21551" name="Oval 103" title=""/>
                  <p:cNvSpPr/>
                  <p:nvPr/>
                </p:nvSpPr>
                <p:spPr>
                  <a:xfrm>
                    <a:off x="251779" y="6341"/>
                    <a:ext cx="91485" cy="9139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21552" name="Oval 104" title=""/>
                  <p:cNvSpPr/>
                  <p:nvPr/>
                </p:nvSpPr>
                <p:spPr>
                  <a:xfrm>
                    <a:off x="936829" y="6341"/>
                    <a:ext cx="91485" cy="9139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cxnSp>
                <p:nvCxnSpPr>
                  <p:cNvPr id="21553" name="AutoShape 616" title=""/>
                  <p:cNvCxnSpPr/>
                  <p:nvPr/>
                </p:nvCxnSpPr>
                <p:spPr>
                  <a:xfrm>
                    <a:off x="0" y="742950"/>
                    <a:ext cx="5212715" cy="0"/>
                  </a:xfrm>
                  <a:prstGeom prst="line">
                    <a:avLst/>
                  </a:prstGeom>
                  <a:noFill/>
                  <a:ln w="19050">
                    <a:solidFill>
                      <a:prstClr val="black"/>
                    </a:solidFill>
                    <a:miter lim="800000"/>
                    <a:tailEnd type="triangle"/>
                  </a:ln>
                </p:spPr>
              </p:cxnSp>
              <p:cxnSp>
                <p:nvCxnSpPr>
                  <p:cNvPr id="21554" name="AutoShape 617" title=""/>
                  <p:cNvCxnSpPr/>
                  <p:nvPr/>
                </p:nvCxnSpPr>
                <p:spPr>
                  <a:xfrm>
                    <a:off x="51435" y="1440180"/>
                    <a:ext cx="5212715" cy="0"/>
                  </a:xfrm>
                  <a:prstGeom prst="line">
                    <a:avLst/>
                  </a:prstGeom>
                  <a:noFill/>
                  <a:ln w="19050">
                    <a:solidFill>
                      <a:prstClr val="black"/>
                    </a:solidFill>
                    <a:miter lim="800000"/>
                    <a:tailEnd type="triangle"/>
                  </a:ln>
                </p:spPr>
              </p:cxnSp>
              <p:sp>
                <p:nvSpPr>
                  <p:cNvPr id="21555" name="Oval 107" title=""/>
                  <p:cNvSpPr/>
                  <p:nvPr/>
                </p:nvSpPr>
                <p:spPr>
                  <a:xfrm>
                    <a:off x="2257919" y="2143125"/>
                    <a:ext cx="90396" cy="9139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21556" name="Oval 108" title=""/>
                  <p:cNvSpPr/>
                  <p:nvPr/>
                </p:nvSpPr>
                <p:spPr>
                  <a:xfrm>
                    <a:off x="4572277" y="1406029"/>
                    <a:ext cx="90396" cy="9139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21557" name="Oval 109" title=""/>
                  <p:cNvSpPr/>
                  <p:nvPr/>
                </p:nvSpPr>
                <p:spPr>
                  <a:xfrm>
                    <a:off x="1422571" y="1400068"/>
                    <a:ext cx="90396" cy="8940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21558" name="Oval 110" title=""/>
                  <p:cNvSpPr/>
                  <p:nvPr/>
                </p:nvSpPr>
                <p:spPr>
                  <a:xfrm>
                    <a:off x="1651285" y="714629"/>
                    <a:ext cx="91485" cy="9139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21559" name="Oval 111" title=""/>
                  <p:cNvSpPr/>
                  <p:nvPr/>
                </p:nvSpPr>
                <p:spPr>
                  <a:xfrm>
                    <a:off x="3189107" y="702708"/>
                    <a:ext cx="91485" cy="92386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21560" name="Oval 112" title=""/>
                  <p:cNvSpPr/>
                  <p:nvPr/>
                </p:nvSpPr>
                <p:spPr>
                  <a:xfrm>
                    <a:off x="4789010" y="679860"/>
                    <a:ext cx="91485" cy="9238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21561" name="Oval 113" title=""/>
                  <p:cNvSpPr/>
                  <p:nvPr/>
                </p:nvSpPr>
                <p:spPr>
                  <a:xfrm>
                    <a:off x="2080394" y="679860"/>
                    <a:ext cx="89307" cy="90398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sp>
                <p:nvSpPr>
                  <p:cNvPr id="21562" name="Oval 114" title=""/>
                  <p:cNvSpPr/>
                  <p:nvPr/>
                </p:nvSpPr>
                <p:spPr>
                  <a:xfrm>
                    <a:off x="1851681" y="381"/>
                    <a:ext cx="89307" cy="8940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  <a:miter lim="800000"/>
                  </a:ln>
                </p:spPr>
                <p:txBody>
                  <a:bodyPr>
                    <a:noAutofit/>
                  </a:bodyPr>
                  <a:lstStyle>
                    <a:defPPr>
                      <a:defRPr lang="en-US"/>
                    </a:defPPr>
                    <a:lvl1pPr marL="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1pPr>
                    <a:lvl2pPr marL="4572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2pPr>
                    <a:lvl3pPr marL="9144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3pPr>
                    <a:lvl4pPr marL="13716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4pPr>
                    <a:lvl5pPr marL="1828800" indent="0" algn="l" defTabSz="914400" rtl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lang="en-US" altLang="en-US" sz="1800" b="0" i="0" u="none" baseline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Helvetica" pitchFamily="34" charset="0"/>
                        <a:sym typeface="Helvetica" pitchFamily="34" charset="0"/>
                      </a:defRPr>
                    </a:lvl5pPr>
                  </a:lstStyle>
                  <a:p>
                    <a:pPr marL="0" indent="0"/>
                  </a:p>
                </p:txBody>
              </p:sp>
              <p:cxnSp>
                <p:nvCxnSpPr>
                  <p:cNvPr id="21563" name="AutoShape 621" title=""/>
                  <p:cNvCxnSpPr/>
                  <p:nvPr/>
                </p:nvCxnSpPr>
                <p:spPr>
                  <a:xfrm flipV="1">
                    <a:off x="3303270" y="1451610"/>
                    <a:ext cx="230505" cy="733425"/>
                  </a:xfrm>
                  <a:prstGeom prst="line">
                    <a:avLst/>
                  </a:prstGeom>
                  <a:noFill/>
                  <a:ln w="19050">
                    <a:solidFill>
                      <a:prstClr val="black"/>
                    </a:solidFill>
                    <a:miter lim="800000"/>
                    <a:tailEnd type="triangle" w="lg" len="lg"/>
                  </a:ln>
                </p:spPr>
              </p:cxnSp>
            </p:grpSp>
            <p:grpSp>
              <p:nvGrpSpPr>
                <p:cNvPr id="21524" name="Group 76" title=""/>
                <p:cNvGrpSpPr/>
                <p:nvPr/>
              </p:nvGrpSpPr>
              <p:grpSpPr>
                <a:xfrm>
                  <a:off x="0" y="0"/>
                  <a:ext cx="6200775" cy="3044190"/>
                  <a:chExt cx="6200775" cy="3044190"/>
                </a:xfrm>
              </p:grpSpPr>
              <p:cxnSp>
                <p:nvCxnSpPr>
                  <p:cNvPr id="21530" name="AutoShape 618" title=""/>
                  <p:cNvCxnSpPr/>
                  <p:nvPr/>
                </p:nvCxnSpPr>
                <p:spPr>
                  <a:xfrm>
                    <a:off x="982980" y="2297430"/>
                    <a:ext cx="5212715" cy="0"/>
                  </a:xfrm>
                  <a:prstGeom prst="line">
                    <a:avLst/>
                  </a:prstGeom>
                  <a:noFill/>
                  <a:ln w="19050">
                    <a:solidFill>
                      <a:prstClr val="black"/>
                    </a:solidFill>
                    <a:miter lim="800000"/>
                    <a:tailEnd type="triangle"/>
                  </a:ln>
                </p:spPr>
              </p:cxnSp>
              <p:grpSp>
                <p:nvGrpSpPr>
                  <p:cNvPr id="21531" name="Group 83" title=""/>
                  <p:cNvGrpSpPr/>
                  <p:nvPr/>
                </p:nvGrpSpPr>
                <p:grpSpPr>
                  <a:xfrm>
                    <a:off x="0" y="0"/>
                    <a:ext cx="6200775" cy="3044190"/>
                    <a:chExt cx="6200775" cy="3044190"/>
                  </a:xfrm>
                </p:grpSpPr>
                <p:sp>
                  <p:nvSpPr>
                    <p:cNvPr id="21532" name="Text Box 604" title=""/>
                    <p:cNvSpPr/>
                    <p:nvPr/>
                  </p:nvSpPr>
                  <p:spPr>
                    <a:xfrm>
                      <a:off x="2983230" y="2777490"/>
                      <a:ext cx="680720" cy="2667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lvl="0" indent="0"/>
                      <a:r>
                        <a:rPr lang="en-US" altLang="en-US" sz="1200" b="1">
                          <a:latin typeface="Times New Roman" pitchFamily="18" charset="0"/>
                          <a:ea typeface="Times New Roman" pitchFamily="18" charset="0"/>
                        </a:rPr>
                        <a:t> </a:t>
                      </a:r>
                      <a:endParaRPr lang="en-IN" altLang="en-US" sz="1200">
                        <a:latin typeface="Times New Roman" pitchFamily="18" charset="0"/>
                        <a:ea typeface="Times New Roman" pitchFamily="18" charset="0"/>
                      </a:endParaRPr>
                    </a:p>
                  </p:txBody>
                </p:sp>
                <p:cxnSp>
                  <p:nvCxnSpPr>
                    <p:cNvPr id="21533" name="AutoShape 635" title=""/>
                    <p:cNvCxnSpPr/>
                    <p:nvPr/>
                  </p:nvCxnSpPr>
                  <p:spPr>
                    <a:xfrm>
                      <a:off x="1240155" y="177165"/>
                      <a:ext cx="238760" cy="651510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 w="lg" len="lg"/>
                    </a:ln>
                  </p:spPr>
                </p:cxnSp>
                <p:cxnSp>
                  <p:nvCxnSpPr>
                    <p:cNvPr id="21534" name="AutoShape 638" title=""/>
                    <p:cNvCxnSpPr/>
                    <p:nvPr/>
                  </p:nvCxnSpPr>
                  <p:spPr>
                    <a:xfrm>
                      <a:off x="1931670" y="188595"/>
                      <a:ext cx="238760" cy="651510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 w="lg" len="lg"/>
                    </a:ln>
                  </p:spPr>
                </p:cxnSp>
                <p:sp>
                  <p:nvSpPr>
                    <p:cNvPr id="21535" name="Text Box 609" title=""/>
                    <p:cNvSpPr/>
                    <p:nvPr/>
                  </p:nvSpPr>
                  <p:spPr>
                    <a:xfrm>
                      <a:off x="5172075" y="2617470"/>
                      <a:ext cx="680720" cy="21185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lvl="0" indent="0"/>
                      <a:r>
                        <a:rPr lang="en-US" altLang="en-US" sz="1600">
                          <a:latin typeface="Times New Roman" pitchFamily="18" charset="0"/>
                          <a:ea typeface="Times New Roman" pitchFamily="18" charset="0"/>
                        </a:rPr>
                        <a:t>Time</a:t>
                      </a:r>
                      <a:endParaRPr lang="en-IN" altLang="en-US" sz="2000">
                        <a:latin typeface="Times New Roman" pitchFamily="18" charset="0"/>
                        <a:ea typeface="Times New Roman" pitchFamily="18" charset="0"/>
                      </a:endParaRPr>
                    </a:p>
                  </p:txBody>
                </p:sp>
                <p:sp>
                  <p:nvSpPr>
                    <p:cNvPr id="21536" name="Text Box 610" title=""/>
                    <p:cNvSpPr/>
                    <p:nvPr/>
                  </p:nvSpPr>
                  <p:spPr>
                    <a:xfrm>
                      <a:off x="0" y="1165860"/>
                      <a:ext cx="784860" cy="211853"/>
                    </a:xfrm>
                    <a:prstGeom prst="rect">
                      <a:avLst/>
                    </a:prstGeom>
                    <a:noFill/>
                    <a:ln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lvl="0" indent="0"/>
                      <a:r>
                        <a:rPr lang="en-US" altLang="en-US" sz="1600">
                          <a:latin typeface="Times New Roman" pitchFamily="18" charset="0"/>
                          <a:ea typeface="Times New Roman" pitchFamily="18" charset="0"/>
                        </a:rPr>
                        <a:t>Processes</a:t>
                      </a:r>
                      <a:endParaRPr lang="en-IN" altLang="en-US" sz="2000">
                        <a:latin typeface="Times New Roman" pitchFamily="18" charset="0"/>
                        <a:ea typeface="Times New Roman" pitchFamily="18" charset="0"/>
                      </a:endParaRPr>
                    </a:p>
                  </p:txBody>
                </p:sp>
                <p:sp>
                  <p:nvSpPr>
                    <p:cNvPr id="21537" name="Text Box 611" title=""/>
                    <p:cNvSpPr/>
                    <p:nvPr/>
                  </p:nvSpPr>
                  <p:spPr>
                    <a:xfrm>
                      <a:off x="691515" y="0"/>
                      <a:ext cx="418465" cy="295910"/>
                    </a:xfrm>
                    <a:prstGeom prst="rect">
                      <a:avLst/>
                    </a:prstGeom>
                    <a:noFill/>
                    <a:ln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lvl="0" indent="0"/>
                      <a:r>
                        <a:rPr lang="en-US" altLang="en-US" sz="1400">
                          <a:latin typeface="Times New Roman" pitchFamily="18" charset="0"/>
                          <a:ea typeface="Times New Roman" pitchFamily="18" charset="0"/>
                        </a:rPr>
                        <a:t>p</a:t>
                      </a:r>
                      <a:r>
                        <a:rPr lang="en-US" altLang="en-US" sz="1400" baseline="-25000"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  <a:endParaRPr lang="en-IN" altLang="en-US" sz="1200">
                        <a:latin typeface="Times New Roman" pitchFamily="18" charset="0"/>
                        <a:ea typeface="Times New Roman" pitchFamily="18" charset="0"/>
                      </a:endParaRPr>
                    </a:p>
                  </p:txBody>
                </p:sp>
                <p:sp>
                  <p:nvSpPr>
                    <p:cNvPr id="21538" name="Text Box 612" title=""/>
                    <p:cNvSpPr/>
                    <p:nvPr/>
                  </p:nvSpPr>
                  <p:spPr>
                    <a:xfrm>
                      <a:off x="702945" y="691515"/>
                      <a:ext cx="418465" cy="295910"/>
                    </a:xfrm>
                    <a:prstGeom prst="rect">
                      <a:avLst/>
                    </a:prstGeom>
                    <a:noFill/>
                    <a:ln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lvl="0" indent="0"/>
                      <a:r>
                        <a:rPr lang="en-US" altLang="en-US" sz="1400">
                          <a:latin typeface="Times New Roman" pitchFamily="18" charset="0"/>
                          <a:ea typeface="Times New Roman" pitchFamily="18" charset="0"/>
                        </a:rPr>
                        <a:t>p</a:t>
                      </a:r>
                      <a:r>
                        <a:rPr lang="en-US" altLang="en-US" sz="1400" baseline="-25000">
                          <a:latin typeface="Times New Roman" pitchFamily="18" charset="0"/>
                          <a:ea typeface="Times New Roman" pitchFamily="18" charset="0"/>
                        </a:rPr>
                        <a:t>2</a:t>
                      </a:r>
                      <a:endParaRPr lang="en-IN" altLang="en-US" sz="1200">
                        <a:latin typeface="Times New Roman" pitchFamily="18" charset="0"/>
                        <a:ea typeface="Times New Roman" pitchFamily="18" charset="0"/>
                      </a:endParaRPr>
                    </a:p>
                  </p:txBody>
                </p:sp>
                <p:sp>
                  <p:nvSpPr>
                    <p:cNvPr id="21539" name="Text Box 613" title=""/>
                    <p:cNvSpPr/>
                    <p:nvPr/>
                  </p:nvSpPr>
                  <p:spPr>
                    <a:xfrm>
                      <a:off x="702945" y="1383030"/>
                      <a:ext cx="418465" cy="295910"/>
                    </a:xfrm>
                    <a:prstGeom prst="rect">
                      <a:avLst/>
                    </a:prstGeom>
                    <a:noFill/>
                    <a:ln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lvl="0" indent="0"/>
                      <a:r>
                        <a:rPr lang="en-US" altLang="en-US" sz="1400">
                          <a:latin typeface="Times New Roman" pitchFamily="18" charset="0"/>
                          <a:ea typeface="Times New Roman" pitchFamily="18" charset="0"/>
                        </a:rPr>
                        <a:t>p</a:t>
                      </a:r>
                      <a:r>
                        <a:rPr lang="en-US" altLang="en-US" sz="1400" baseline="-25000">
                          <a:latin typeface="Times New Roman" pitchFamily="18" charset="0"/>
                          <a:ea typeface="Times New Roman" pitchFamily="18" charset="0"/>
                        </a:rPr>
                        <a:t>3</a:t>
                      </a:r>
                      <a:endParaRPr lang="en-IN" altLang="en-US" sz="1200">
                        <a:latin typeface="Times New Roman" pitchFamily="18" charset="0"/>
                        <a:ea typeface="Times New Roman" pitchFamily="18" charset="0"/>
                      </a:endParaRPr>
                    </a:p>
                  </p:txBody>
                </p:sp>
                <p:sp>
                  <p:nvSpPr>
                    <p:cNvPr id="21540" name="Text Box 614" title=""/>
                    <p:cNvSpPr/>
                    <p:nvPr/>
                  </p:nvSpPr>
                  <p:spPr>
                    <a:xfrm>
                      <a:off x="697230" y="2108835"/>
                      <a:ext cx="418465" cy="295910"/>
                    </a:xfrm>
                    <a:prstGeom prst="rect">
                      <a:avLst/>
                    </a:prstGeom>
                    <a:noFill/>
                    <a:ln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1800" b="0" i="0" u="none" baseline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Helvetica" pitchFamily="34" charset="0"/>
                          <a:sym typeface="Helvetica" pitchFamily="34" charset="0"/>
                        </a:defRPr>
                      </a:lvl5pPr>
                    </a:lstStyle>
                    <a:p>
                      <a:pPr marL="0" lvl="0" indent="0"/>
                      <a:r>
                        <a:rPr lang="en-US" altLang="en-US" sz="1400">
                          <a:latin typeface="Times New Roman" pitchFamily="18" charset="0"/>
                          <a:ea typeface="Times New Roman" pitchFamily="18" charset="0"/>
                        </a:rPr>
                        <a:t>p</a:t>
                      </a:r>
                      <a:r>
                        <a:rPr lang="en-US" altLang="en-US" sz="1400" baseline="-25000">
                          <a:latin typeface="Times New Roman" pitchFamily="18" charset="0"/>
                          <a:ea typeface="Times New Roman" pitchFamily="18" charset="0"/>
                        </a:rPr>
                        <a:t>4</a:t>
                      </a:r>
                      <a:endParaRPr lang="en-IN" altLang="en-US" sz="1200">
                        <a:latin typeface="Times New Roman" pitchFamily="18" charset="0"/>
                        <a:ea typeface="Times New Roman" pitchFamily="18" charset="0"/>
                      </a:endParaRPr>
                    </a:p>
                  </p:txBody>
                </p:sp>
                <p:cxnSp>
                  <p:nvCxnSpPr>
                    <p:cNvPr id="21541" name="AutoShape 615" title=""/>
                    <p:cNvCxnSpPr/>
                    <p:nvPr/>
                  </p:nvCxnSpPr>
                  <p:spPr>
                    <a:xfrm>
                      <a:off x="988695" y="165735"/>
                      <a:ext cx="521208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/>
                    </a:ln>
                  </p:spPr>
                </p:cxnSp>
                <p:cxnSp>
                  <p:nvCxnSpPr>
                    <p:cNvPr id="21542" name="AutoShape 621" title=""/>
                    <p:cNvCxnSpPr/>
                    <p:nvPr/>
                  </p:nvCxnSpPr>
                  <p:spPr>
                    <a:xfrm flipV="1">
                      <a:off x="3240405" y="1554480"/>
                      <a:ext cx="230505" cy="7334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 w="lg" len="lg"/>
                    </a:ln>
                  </p:spPr>
                </p:cxnSp>
                <p:cxnSp>
                  <p:nvCxnSpPr>
                    <p:cNvPr id="21543" name="AutoShape 622" title=""/>
                    <p:cNvCxnSpPr/>
                    <p:nvPr/>
                  </p:nvCxnSpPr>
                  <p:spPr>
                    <a:xfrm flipV="1">
                      <a:off x="4829175" y="2577465"/>
                      <a:ext cx="1336675" cy="10795"/>
                    </a:xfrm>
                    <a:prstGeom prst="line">
                      <a:avLst/>
                    </a:prstGeom>
                    <a:noFill/>
                    <a:ln>
                      <a:solidFill>
                        <a:prstClr val="black"/>
                      </a:solidFill>
                      <a:miter lim="800000"/>
                      <a:tailEnd type="triangle"/>
                    </a:ln>
                  </p:spPr>
                </p:cxnSp>
                <p:cxnSp>
                  <p:nvCxnSpPr>
                    <p:cNvPr id="21544" name="AutoShape 623" title=""/>
                    <p:cNvCxnSpPr/>
                    <p:nvPr/>
                  </p:nvCxnSpPr>
                  <p:spPr>
                    <a:xfrm flipH="1" flipV="1">
                      <a:off x="685800" y="577215"/>
                      <a:ext cx="0" cy="1279525"/>
                    </a:xfrm>
                    <a:prstGeom prst="line">
                      <a:avLst/>
                    </a:prstGeom>
                    <a:noFill/>
                    <a:ln>
                      <a:solidFill>
                        <a:prstClr val="black"/>
                      </a:solidFill>
                      <a:miter lim="800000"/>
                      <a:tailEnd type="triangle"/>
                    </a:ln>
                  </p:spPr>
                </p:cxnSp>
                <p:cxnSp>
                  <p:nvCxnSpPr>
                    <p:cNvPr id="21545" name="AutoShape 626" title=""/>
                    <p:cNvCxnSpPr/>
                    <p:nvPr/>
                  </p:nvCxnSpPr>
                  <p:spPr>
                    <a:xfrm flipV="1">
                      <a:off x="2406015" y="857250"/>
                      <a:ext cx="230505" cy="7334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 w="lg" len="lg"/>
                    </a:ln>
                  </p:spPr>
                </p:cxnSp>
                <p:cxnSp>
                  <p:nvCxnSpPr>
                    <p:cNvPr id="21546" name="AutoShape 632" title=""/>
                    <p:cNvCxnSpPr/>
                    <p:nvPr/>
                  </p:nvCxnSpPr>
                  <p:spPr>
                    <a:xfrm flipV="1">
                      <a:off x="3949065" y="862965"/>
                      <a:ext cx="230505" cy="7334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 w="lg" len="lg"/>
                    </a:ln>
                  </p:spPr>
                </p:cxnSp>
                <p:cxnSp>
                  <p:nvCxnSpPr>
                    <p:cNvPr id="21547" name="AutoShape 638" title=""/>
                    <p:cNvCxnSpPr/>
                    <p:nvPr/>
                  </p:nvCxnSpPr>
                  <p:spPr>
                    <a:xfrm>
                      <a:off x="2834640" y="160020"/>
                      <a:ext cx="238760" cy="651510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 w="lg" len="lg"/>
                    </a:ln>
                  </p:spPr>
                </p:cxnSp>
                <p:cxnSp>
                  <p:nvCxnSpPr>
                    <p:cNvPr id="21548" name="AutoShape 621" title=""/>
                    <p:cNvCxnSpPr/>
                    <p:nvPr/>
                  </p:nvCxnSpPr>
                  <p:spPr>
                    <a:xfrm flipV="1">
                      <a:off x="4846320" y="1554480"/>
                      <a:ext cx="230505" cy="7334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 w="lg" len="lg"/>
                    </a:ln>
                  </p:spPr>
                </p:cxnSp>
                <p:cxnSp>
                  <p:nvCxnSpPr>
                    <p:cNvPr id="21549" name="AutoShape 621" title=""/>
                    <p:cNvCxnSpPr/>
                    <p:nvPr/>
                  </p:nvCxnSpPr>
                  <p:spPr>
                    <a:xfrm flipV="1">
                      <a:off x="5549265" y="834390"/>
                      <a:ext cx="230505" cy="7334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prstClr val="black"/>
                      </a:solidFill>
                      <a:miter lim="800000"/>
                      <a:tailEnd type="triangle" w="lg" len="lg"/>
                    </a:ln>
                  </p:spPr>
                </p:cxnSp>
              </p:grpSp>
            </p:grpSp>
            <p:sp>
              <p:nvSpPr>
                <p:cNvPr id="21525" name="Oval 77" title=""/>
                <p:cNvSpPr/>
                <p:nvPr/>
              </p:nvSpPr>
              <p:spPr>
                <a:xfrm>
                  <a:off x="5034955" y="1503441"/>
                  <a:ext cx="91485" cy="9139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  <p:sp>
              <p:nvSpPr>
                <p:cNvPr id="21526" name="Oval 78" title=""/>
                <p:cNvSpPr/>
                <p:nvPr/>
              </p:nvSpPr>
              <p:spPr>
                <a:xfrm>
                  <a:off x="3428518" y="1503441"/>
                  <a:ext cx="91485" cy="9139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  <p:sp>
              <p:nvSpPr>
                <p:cNvPr id="21527" name="Oval 79" title=""/>
                <p:cNvSpPr/>
                <p:nvPr/>
              </p:nvSpPr>
              <p:spPr>
                <a:xfrm>
                  <a:off x="4211588" y="2240537"/>
                  <a:ext cx="91485" cy="9139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  <p:sp>
              <p:nvSpPr>
                <p:cNvPr id="21528" name="Oval 80" title=""/>
                <p:cNvSpPr/>
                <p:nvPr/>
              </p:nvSpPr>
              <p:spPr>
                <a:xfrm>
                  <a:off x="3914260" y="1532249"/>
                  <a:ext cx="91485" cy="9139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  <p:sp>
              <p:nvSpPr>
                <p:cNvPr id="21529" name="Oval 81" title=""/>
                <p:cNvSpPr/>
                <p:nvPr/>
              </p:nvSpPr>
              <p:spPr>
                <a:xfrm>
                  <a:off x="4434855" y="1509401"/>
                  <a:ext cx="91485" cy="9139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  <a:miter lim="800000"/>
                </a:ln>
              </p:spPr>
              <p:txBody>
                <a:bodyPr>
                  <a:noAutofit/>
                </a:bodyPr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rgbClr val="000000"/>
                      </a:solidFill>
                      <a:effectLst/>
                      <a:latin typeface="Helvetica" pitchFamily="34" charset="0"/>
                      <a:ea typeface="Helvetica" pitchFamily="34" charset="0"/>
                      <a:sym typeface="Helvetica" pitchFamily="34" charset="0"/>
                    </a:defRPr>
                  </a:lvl5pPr>
                </a:lstStyle>
                <a:p>
                  <a:pPr marL="0" indent="0"/>
                </a:p>
              </p:txBody>
            </p:sp>
          </p:grpSp>
          <p:sp>
            <p:nvSpPr>
              <p:cNvPr id="21521" name="Oval 73" title=""/>
              <p:cNvSpPr/>
              <p:nvPr/>
            </p:nvSpPr>
            <p:spPr>
              <a:xfrm>
                <a:off x="1439803" y="812041"/>
                <a:ext cx="91485" cy="9139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miter lim="800000"/>
              </a:ln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21522" name="Oval 74" title=""/>
              <p:cNvSpPr/>
              <p:nvPr/>
            </p:nvSpPr>
            <p:spPr>
              <a:xfrm>
                <a:off x="2125942" y="812041"/>
                <a:ext cx="91485" cy="9139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miter lim="800000"/>
              </a:ln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rgbClr val="000000"/>
                    </a:solidFill>
                    <a:effectLst/>
                    <a:latin typeface="Helvetica" pitchFamily="34" charset="0"/>
                    <a:ea typeface="Helvetica" pitchFamily="34" charset="0"/>
                    <a:sym typeface="Helvetica" pitchFamily="34" charset="0"/>
                  </a:defRPr>
                </a:lvl5pPr>
              </a:lstStyle>
              <a:p>
                <a:pPr marL="0" indent="0"/>
              </a:p>
            </p:txBody>
          </p:sp>
        </p:grpSp>
        <p:sp>
          <p:nvSpPr>
            <p:cNvPr id="21511" name="Text Box 417"/>
            <p:cNvSpPr txBox="1"/>
            <p:nvPr/>
          </p:nvSpPr>
          <p:spPr>
            <a:xfrm>
              <a:off x="891981" y="35760"/>
              <a:ext cx="5131885" cy="3029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[1 0 0 0]         [2 0 0 0]            [3 0 0 0]</a:t>
              </a: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942093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21512" name="Text Box 418"/>
            <p:cNvSpPr txBox="1"/>
            <p:nvPr/>
          </p:nvSpPr>
          <p:spPr>
            <a:xfrm>
              <a:off x="805941" y="388414"/>
              <a:ext cx="5371489" cy="3029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{1}                       {2}                   {3}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21513" name="Text Box 419"/>
            <p:cNvSpPr txBox="1"/>
            <p:nvPr/>
          </p:nvSpPr>
          <p:spPr>
            <a:xfrm>
              <a:off x="971486" y="948686"/>
              <a:ext cx="5251687" cy="3029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[1 1 0 0]         [2 2 0 0]                [3 4 1 0]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942093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21514" name="Text Box 420"/>
            <p:cNvSpPr txBox="1"/>
            <p:nvPr/>
          </p:nvSpPr>
          <p:spPr>
            <a:xfrm>
              <a:off x="633862" y="730140"/>
              <a:ext cx="5909510" cy="3029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                            [2 3 1 0]                                 [3 5 3 0]                                [3 6 6 0]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942093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21515" name="Text Box 421"/>
            <p:cNvSpPr txBox="1"/>
            <p:nvPr/>
          </p:nvSpPr>
          <p:spPr>
            <a:xfrm>
              <a:off x="1171882" y="1656974"/>
              <a:ext cx="5131885" cy="3029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      [0 0 1 0]                               [0 0 3 1]                                    [0 0 6 3]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942093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21516" name="Text Box 422"/>
            <p:cNvSpPr txBox="1"/>
            <p:nvPr/>
          </p:nvSpPr>
          <p:spPr>
            <a:xfrm>
              <a:off x="3114854" y="1421540"/>
              <a:ext cx="3183468" cy="3029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[0 0 2 1]              [0 0 4 2]        [0 0 5 3]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942093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21517" name="Text Box 423"/>
            <p:cNvSpPr txBox="1"/>
            <p:nvPr/>
          </p:nvSpPr>
          <p:spPr>
            <a:xfrm>
              <a:off x="2977626" y="2389103"/>
              <a:ext cx="2657428" cy="3029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42093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[0 0 0 1]         [0 0 0 2]            [0 0 0 3]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942093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21518" name="Text Box 424"/>
            <p:cNvSpPr txBox="1"/>
            <p:nvPr/>
          </p:nvSpPr>
          <p:spPr>
            <a:xfrm>
              <a:off x="1211090" y="1189087"/>
              <a:ext cx="5395450" cy="3029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         {1}                                              {3}                                        {6}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  <p:sp>
          <p:nvSpPr>
            <p:cNvPr id="21519" name="Text Box 425"/>
            <p:cNvSpPr txBox="1"/>
            <p:nvPr/>
          </p:nvSpPr>
          <p:spPr>
            <a:xfrm>
              <a:off x="1331982" y="1949031"/>
              <a:ext cx="5131885" cy="3029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rgbClr val="000000"/>
                  </a:solidFill>
                  <a:effectLst/>
                  <a:latin typeface="Helvetica"/>
                  <a:ea typeface="Helvetica" pitchFamily="34" charset="0"/>
                </a:defRPr>
              </a:lvl5pPr>
              <a:lvl6pPr>
                <a:defRPr lang="en-US">
                  <a:solidFill>
                    <a:srgbClr val="000000"/>
                  </a:solidFill>
                  <a:latin typeface="Helvetica"/>
                </a:defRPr>
              </a:lvl6pPr>
              <a:lvl7pPr>
                <a:defRPr lang="en-US">
                  <a:solidFill>
                    <a:srgbClr val="000000"/>
                  </a:solidFill>
                  <a:latin typeface="Helvetica"/>
                </a:defRPr>
              </a:lvl7pPr>
              <a:lvl8pPr>
                <a:defRPr lang="en-US">
                  <a:solidFill>
                    <a:srgbClr val="000000"/>
                  </a:solidFill>
                  <a:latin typeface="Helvetica"/>
                </a:defRPr>
              </a:lvl8pPr>
              <a:lvl9pPr>
                <a:defRPr lang="en-US">
                  <a:solidFill>
                    <a:srgbClr val="000000"/>
                  </a:solidFill>
                  <a:latin typeface="Helvetic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Times New Roman" pitchFamily="18" charset="0"/>
                  <a:cs typeface="+mn-cs" pitchFamily="34" charset="0"/>
                  <a:sym typeface="Helvetica" pitchFamily="2" charset="0"/>
                </a:rPr>
                <a:t>                                                         {1}                       {2}           {3}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+mn-cs"/>
                <a:sym typeface="Helvetica" pitchFamily="2" charset="0"/>
              </a:endParaRPr>
            </a:p>
          </p:txBody>
        </p:sp>
      </p:grpSp>
    </p:spTree>
  </p:cSld>
  <p:clrMapOvr>
    <a:masterClrMapping/>
  </p:clrMapOvr>
  <p:transition spd="med"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Footer Placeholder 6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1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15913"/>
            <a:ext cx="8432800" cy="1143000"/>
          </a:xfrm>
          <a:prstGeom prst="rect">
            <a:avLst/>
          </a:prstGeom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4000" b="0" spc="-200">
                <a:solidFill>
                  <a:srgbClr val="0000FF"/>
                </a:solidFill>
              </a:defRPr>
            </a:lvl1pPr>
          </a:lstStyle>
          <a:p>
            <a:pPr marL="685800" marR="0" lvl="0" indent="-914400" algn="l" defTabSz="9144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4000" b="0" i="0" u="none" strike="noStrike" kern="0" cap="none" spc="-20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Reference</a:t>
            </a:r>
          </a:p>
        </p:txBody>
      </p:sp>
      <p:sp>
        <p:nvSpPr>
          <p:cNvPr id="22532" name="Rectangle 3" title=""/>
          <p:cNvSpPr/>
          <p:nvPr/>
        </p:nvSpPr>
        <p:spPr>
          <a:xfrm>
            <a:off x="1323975" y="1655763"/>
            <a:ext cx="9939338" cy="12287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228600" lvl="0" indent="-228600" eaLnBrk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en-US" sz="2800">
                <a:latin typeface="Calibri" pitchFamily="34" charset="0"/>
                <a:sym typeface="Calibri" pitchFamily="34" charset="0"/>
              </a:rPr>
              <a:t>Ajay D. Kshemkalyani, and Mukesh Singhal, Chapter 3, “Distributed Computing: Principles, Algorithms, and Systems”, Cambridge University Press, 2008.</a:t>
            </a:r>
            <a:endParaRPr lang="en-US" altLang="en-US" sz="280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3" name="Slide Number Placeholder 4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24DB3520-A312-4B4D-86BF-FF852DC68732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44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Footer Placeholder 4" title=""/>
          <p:cNvSpPr/>
          <p:nvPr/>
        </p:nvSpPr>
        <p:spPr>
          <a:xfrm>
            <a:off x="4038600" y="6578600"/>
            <a:ext cx="4114800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ctr" eaLnBrk="1"/>
            <a:r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t>Course ID: SS ZG526, Title: Distributed Computing</a:t>
            </a:r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3555" name="Rectangle 2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500" y="2959100"/>
            <a:ext cx="4178300" cy="10795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23556" name="Slide Number Placeholder 3" title=""/>
          <p:cNvSpPr>
            <a:spLocks noGrp="1"/>
          </p:cNvSpPr>
          <p:nvPr>
            <p:ph type="sldNum" idx="10"/>
          </p:nvPr>
        </p:nvSpPr>
        <p:spPr>
          <a:xfrm>
            <a:off x="9409113" y="6578600"/>
            <a:ext cx="263525" cy="2698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8" tIns="45718" rIns="45718" bIns="45718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rgbClr val="000000"/>
                </a:solidFill>
                <a:effectLst/>
                <a:latin typeface="Helvetica" pitchFamily="34" charset="0"/>
                <a:ea typeface="Helvetica" pitchFamily="34" charset="0"/>
                <a:sym typeface="Helvetica" pitchFamily="34" charset="0"/>
              </a:defRPr>
            </a:lvl5pPr>
          </a:lstStyle>
          <a:p>
            <a:pPr marL="0" lvl="0" indent="0" algn="r" eaLnBrk="1"/>
            <a:fld id="{AC086137-FC22-43B6-9DA9-7898B927D2D1}" type="slidenum">
              <a:rPr lang="en-US" altLang="en-US" sz="1200">
                <a:solidFill>
                  <a:srgbClr val="888888"/>
                </a:solidFill>
                <a:latin typeface="Calibri" pitchFamily="34" charset="0"/>
                <a:sym typeface="Calibri" pitchFamily="34" charset="0"/>
              </a:rPr>
              <a:pPr/>
              <a:t>45</a:t>
            </a:fld>
            <a:endParaRPr lang="en-US" altLang="en-US" sz="1200">
              <a:solidFill>
                <a:srgbClr val="888888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6" name="Title 4"/>
          <p:cNvSpPr txBox="1"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  <a:prstGeom prst="rect">
            <a:avLst/>
          </a:prstGeom>
        </p:spPr>
        <p:txBody>
          <a:bodyPr/>
          <a:lstStyle>
            <a:defPPr/>
          </a:lstStyle>
          <a:p>
            <a:pPr algn="ctr">
              <a:defRPr sz="2800"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t>Distributed Computing</a:t>
            </a:r>
            <a:br/>
            <a:r>
              <a:t>    A Model of Distributed Computations	</a:t>
            </a:r>
          </a:p>
        </p:txBody>
      </p:sp>
      <p:sp>
        <p:nvSpPr>
          <p:cNvPr id="147" name="Content Placeholder 5"/>
          <p:cNvSpPr txBox="1"/>
          <p:nvPr/>
        </p:nvSpPr>
        <p:spPr>
          <a:xfrm>
            <a:off x="2806013" y="5080228"/>
            <a:ext cx="6019801" cy="55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>
              <a:lnSpc>
                <a:spcPts val="1800"/>
              </a:lnSpc>
              <a:defRPr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t>Dr. Barsha Mitra</a:t>
            </a:r>
          </a:p>
          <a:p>
            <a:pPr algn="r">
              <a:lnSpc>
                <a:spcPts val="1800"/>
              </a:lnSpc>
              <a:defRPr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t>CSIS Dept, BITS Pilani, Hyderabad Campus</a:t>
            </a:r>
          </a:p>
        </p:txBody>
      </p:sp>
    </p:spTree>
  </p:cSld>
  <p:clrMapOvr>
    <a:masterClrMapping/>
  </p:clrMapOvr>
  <p:transition spd="med"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9" name="Footer Placeholder 5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150" name="Rectangle 1"/>
          <p:cNvSpPr txBox="1"/>
          <p:nvPr/>
        </p:nvSpPr>
        <p:spPr>
          <a:xfrm>
            <a:off x="276727" y="1478664"/>
            <a:ext cx="12055642" cy="4251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lnSpc>
                <a:spcPts val="37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distributed system consists of a set of processors </a:t>
            </a:r>
          </a:p>
          <a:p>
            <a:pPr>
              <a:lnSpc>
                <a:spcPts val="37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connected by a communication network</a:t>
            </a:r>
          </a:p>
          <a:p>
            <a:pPr>
              <a:lnSpc>
                <a:spcPts val="37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communication delay is finite but unpredictable</a:t>
            </a:r>
          </a:p>
          <a:p>
            <a:pPr>
              <a:lnSpc>
                <a:spcPts val="37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processors do not share a common global memory</a:t>
            </a:r>
          </a:p>
          <a:p>
            <a:pPr>
              <a:lnSpc>
                <a:spcPts val="3700"/>
              </a:lnSpc>
              <a:buSzTx/>
              <a:buFont typeface="Arial" pitchFamily="34" charset="0"/>
              <a:buChar char="•"/>
              <a:defRPr sz="2800"/>
            </a:pPr>
            <a:r>
              <a:rPr lang="en-US"/>
              <a:t>asynchronous message passing</a:t>
            </a:r>
            <a:endParaRPr/>
          </a:p>
          <a:p>
            <a:pPr>
              <a:lnSpc>
                <a:spcPts val="37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no </a:t>
            </a:r>
            <a:r>
              <a:rPr lang="en-US"/>
              <a:t>common </a:t>
            </a:r>
            <a:r>
              <a:rPr/>
              <a:t>physical global clock</a:t>
            </a:r>
            <a:endParaRPr lang="en-US"/>
          </a:p>
          <a:p>
            <a:pPr>
              <a:buSzTx/>
              <a:buFont typeface="Arial" pitchFamily="34" charset="0"/>
              <a:buChar char="•"/>
              <a:defRPr sz="2800"/>
            </a:pPr>
            <a:r>
              <a:rPr lang="en-IN"/>
              <a:t>communication medium may deliver messages out of order</a:t>
            </a:r>
          </a:p>
          <a:p>
            <a:pPr>
              <a:defRPr sz="2800"/>
            </a:pPr>
            <a:endParaRPr lang="en-IN"/>
          </a:p>
          <a:p>
            <a:pPr>
              <a:lnSpc>
                <a:spcPts val="3700"/>
              </a:lnSpc>
              <a:buSzTx/>
              <a:buFont typeface="Arial" pitchFamily="34" charset="0"/>
              <a:buChar char="•"/>
              <a:defRPr sz="2800"/>
            </a:pPr>
            <a:endParaRPr/>
          </a:p>
        </p:txBody>
      </p:sp>
      <p:sp>
        <p:nvSpPr>
          <p:cNvPr id="151" name="TextBox 2"/>
          <p:cNvSpPr txBox="1"/>
          <p:nvPr/>
        </p:nvSpPr>
        <p:spPr>
          <a:xfrm>
            <a:off x="417689" y="539890"/>
            <a:ext cx="7964311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Preliminaries</a:t>
            </a:r>
          </a:p>
        </p:txBody>
      </p:sp>
      <p:sp>
        <p:nvSpPr>
          <p:cNvPr id="15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9488864" y="657910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rPr/>
              <a:pPr/>
              <a:t>47</a:t>
            </a:fld>
            <a:endParaRPr/>
          </a:p>
        </p:txBody>
      </p:sp>
    </p:spTree>
  </p:cSld>
  <p:clrMapOvr>
    <a:masterClrMapping/>
  </p:clrMapOvr>
  <p:transition spd="med"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7" name="Footer Placeholder 5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168" name="Rectangle 1"/>
          <p:cNvSpPr txBox="1"/>
          <p:nvPr/>
        </p:nvSpPr>
        <p:spPr>
          <a:xfrm>
            <a:off x="1055264" y="1317067"/>
            <a:ext cx="10711619" cy="330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lnSpc>
                <a:spcPts val="3600"/>
              </a:lnSpc>
              <a:buSzTx/>
              <a:buFont typeface="Arial" pitchFamily="34" charset="0"/>
              <a:buChar char="•"/>
              <a:defRPr sz="2800"/>
            </a:pPr>
            <a:r>
              <a:rPr b="1" err="1">
                <a:solidFill>
                  <a:srgbClr val="FF0000"/>
                </a:solidFill>
              </a:rPr>
              <a:t>C</a:t>
            </a:r>
            <a:r>
              <a:rPr b="1" baseline="-25000" err="1">
                <a:solidFill>
                  <a:srgbClr val="FF0000"/>
                </a:solidFill>
              </a:rPr>
              <a:t>ij</a:t>
            </a:r>
            <a:r>
              <a:rPr b="1">
                <a:solidFill>
                  <a:srgbClr val="FF0000"/>
                </a:solidFill>
              </a:rPr>
              <a:t> </a:t>
            </a:r>
            <a:r>
              <a:rPr/>
              <a:t>: channel from process p</a:t>
            </a:r>
            <a:r>
              <a:rPr baseline="-25000"/>
              <a:t>i</a:t>
            </a:r>
            <a:r>
              <a:rPr/>
              <a:t> to process p</a:t>
            </a:r>
            <a:r>
              <a:rPr baseline="-25000" err="1"/>
              <a:t>j</a:t>
            </a:r>
            <a:r>
              <a:rPr/>
              <a:t> </a:t>
            </a:r>
          </a:p>
          <a:p>
            <a:pPr>
              <a:lnSpc>
                <a:spcPts val="3600"/>
              </a:lnSpc>
              <a:buSzTx/>
              <a:buFont typeface="Arial" pitchFamily="34" charset="0"/>
              <a:buChar char="•"/>
              <a:defRPr sz="2800"/>
            </a:pPr>
            <a:r>
              <a:rPr b="1" err="1">
                <a:solidFill>
                  <a:srgbClr val="FF0000"/>
                </a:solidFill>
              </a:rPr>
              <a:t>m</a:t>
            </a:r>
            <a:r>
              <a:rPr b="1" baseline="-25000" err="1">
                <a:solidFill>
                  <a:srgbClr val="FF0000"/>
                </a:solidFill>
              </a:rPr>
              <a:t>ij</a:t>
            </a:r>
            <a:r>
              <a:rPr/>
              <a:t>: message sent by p</a:t>
            </a:r>
            <a:r>
              <a:rPr baseline="-25000"/>
              <a:t>i</a:t>
            </a:r>
            <a:r>
              <a:rPr/>
              <a:t> to p</a:t>
            </a:r>
            <a:r>
              <a:rPr baseline="-25000" err="1"/>
              <a:t>j</a:t>
            </a:r>
            <a:r>
              <a:rPr/>
              <a:t> </a:t>
            </a:r>
          </a:p>
          <a:p>
            <a:pPr>
              <a:lnSpc>
                <a:spcPts val="3600"/>
              </a:lnSpc>
              <a:buSzTx/>
              <a:buFont typeface="Arial" pitchFamily="34" charset="0"/>
              <a:buChar char="•"/>
              <a:defRPr sz="2800"/>
            </a:pPr>
            <a:r>
              <a:rPr>
                <a:solidFill>
                  <a:srgbClr val="FF0000"/>
                </a:solidFill>
              </a:rPr>
              <a:t>Global state of a distributed computation </a:t>
            </a:r>
            <a:r>
              <a:rPr lang="en-US">
                <a:solidFill>
                  <a:srgbClr val="FF0000"/>
                </a:solidFill>
              </a:rPr>
              <a:t>consists</a:t>
            </a:r>
            <a:r>
              <a:rPr>
                <a:solidFill>
                  <a:srgbClr val="FF0000"/>
                </a:solidFill>
              </a:rPr>
              <a:t> of </a:t>
            </a:r>
          </a:p>
          <a:p>
            <a:pPr marL="457200" lvl="1" indent="0">
              <a:lnSpc>
                <a:spcPts val="3600"/>
              </a:lnSpc>
              <a:buSzTx/>
              <a:buFont typeface="Arial" pitchFamily="34" charset="0"/>
              <a:buChar char="•"/>
              <a:defRPr sz="2800"/>
            </a:pPr>
            <a:r>
              <a:rPr>
                <a:solidFill>
                  <a:srgbClr val="FF0000"/>
                </a:solidFill>
              </a:rPr>
              <a:t>states of the processes </a:t>
            </a:r>
          </a:p>
          <a:p>
            <a:pPr marL="457200" lvl="1" indent="0">
              <a:lnSpc>
                <a:spcPts val="3600"/>
              </a:lnSpc>
              <a:buSzTx/>
              <a:buFont typeface="Arial" pitchFamily="34" charset="0"/>
              <a:buChar char="•"/>
              <a:defRPr sz="2800"/>
            </a:pPr>
            <a:r>
              <a:rPr>
                <a:solidFill>
                  <a:srgbClr val="FF0000"/>
                </a:solidFill>
              </a:rPr>
              <a:t>states of the communication channels</a:t>
            </a:r>
          </a:p>
          <a:p>
            <a:pPr>
              <a:lnSpc>
                <a:spcPts val="36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State of a process is characterized by its local memory state</a:t>
            </a:r>
          </a:p>
          <a:p>
            <a:pPr>
              <a:lnSpc>
                <a:spcPts val="36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Set of messages in transit in the channel characterizes state of channel</a:t>
            </a:r>
          </a:p>
        </p:txBody>
      </p:sp>
      <p:sp>
        <p:nvSpPr>
          <p:cNvPr id="169" name="TextBox 2"/>
          <p:cNvSpPr txBox="1"/>
          <p:nvPr/>
        </p:nvSpPr>
        <p:spPr>
          <a:xfrm>
            <a:off x="-1" y="575515"/>
            <a:ext cx="9654641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A Distributed Program</a:t>
            </a:r>
          </a:p>
        </p:txBody>
      </p:sp>
      <p:sp>
        <p:nvSpPr>
          <p:cNvPr id="17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9488864" y="657910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48</a:t>
            </a:fld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C9D32E-D394-0D44-B5D0-48EC44CC314E}"/>
              </a:ext>
            </a:extLst>
          </p:cNvPr>
          <p:cNvSpPr txBox="1"/>
          <p:nvPr/>
        </p:nvSpPr>
        <p:spPr>
          <a:xfrm>
            <a:off x="627793" y="4505988"/>
            <a:ext cx="10877268" cy="250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lvl="1" indent="0">
              <a:lnSpc>
                <a:spcPts val="38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Occurrence of events</a:t>
            </a:r>
          </a:p>
          <a:p>
            <a:pPr marL="914400" lvl="2" indent="0">
              <a:lnSpc>
                <a:spcPts val="38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changes respective processes</a:t>
            </a:r>
            <a:r>
              <a:rPr lang="en-US"/>
              <a:t>'</a:t>
            </a:r>
            <a:r>
              <a:rPr/>
              <a:t> states </a:t>
            </a:r>
          </a:p>
          <a:p>
            <a:pPr marL="914400" lvl="2" indent="0">
              <a:lnSpc>
                <a:spcPts val="38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changes channels</a:t>
            </a:r>
            <a:r>
              <a:rPr lang="en-US"/>
              <a:t>'</a:t>
            </a:r>
            <a:r>
              <a:rPr/>
              <a:t> states</a:t>
            </a:r>
          </a:p>
          <a:p>
            <a:pPr marL="914400" lvl="2" indent="0">
              <a:lnSpc>
                <a:spcPts val="3800"/>
              </a:lnSpc>
              <a:buSzTx/>
              <a:buFont typeface="Arial" pitchFamily="34" charset="0"/>
              <a:buChar char="•"/>
              <a:defRPr sz="2800"/>
            </a:pPr>
            <a:r>
              <a:rPr/>
              <a:t>causes transition in global system state</a:t>
            </a:r>
          </a:p>
          <a:p>
            <a:pPr lvl="2">
              <a:lnSpc>
                <a:spcPts val="3800"/>
              </a:lnSpc>
              <a:defRPr sz="2800"/>
            </a:pPr>
            <a:endParaRPr/>
          </a:p>
        </p:txBody>
      </p:sp>
    </p:spTree>
  </p:cSld>
  <p:clrMapOvr>
    <a:masterClrMapping/>
  </p:clrMapOvr>
  <p:transition spd="med"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3" name="Footer Placeholder 7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21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494270"/>
            <a:ext cx="8432800" cy="801131"/>
          </a:xfrm>
          <a:prstGeom prst="rect">
            <a:avLst/>
          </a:prstGeom>
        </p:spPr>
        <p:txBody>
          <a:bodyPr/>
          <a:lstStyle>
            <a:defPPr/>
            <a:lvl1pPr marL="0" indent="0" algn="ctr">
              <a:lnSpc>
                <a:spcPct val="100000"/>
              </a:lnSpc>
              <a:defRPr sz="4000" b="0" spc="0">
                <a:solidFill>
                  <a:srgbClr val="0000FF"/>
                </a:solidFill>
              </a:defRPr>
            </a:lvl1pPr>
          </a:lstStyle>
          <a:p>
            <a:pPr/>
            <a:r>
              <a:t>A Model of Distributed Executions</a:t>
            </a:r>
          </a:p>
        </p:txBody>
      </p:sp>
      <p:pic>
        <p:nvPicPr>
          <p:cNvPr id="216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704135"/>
            <a:ext cx="8959795" cy="381835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49</a:t>
            </a:fld>
            <a:endParaRPr/>
          </a:p>
        </p:txBody>
      </p:sp>
    </p:spTree>
  </p:cSld>
  <p:clrMapOvr>
    <a:masterClrMapping/>
  </p:clrMapOvr>
  <p:transition spd="med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29" name="Text Box 1" descr="Footer Placeholder 5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22530" name="Rectangle 2" descr="Content Placeholder 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06400" y="493713"/>
            <a:ext cx="8432800" cy="801687"/>
          </a:xfrm>
        </p:spPr>
        <p:txBody>
          <a:bodyPr/>
          <a:lstStyle>
            <a:defPPr/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Motivation for Distributed System</a:t>
            </a:r>
          </a:p>
        </p:txBody>
      </p:sp>
      <p:sp>
        <p:nvSpPr>
          <p:cNvPr id="22531" name="Text Box 3" descr="Rectangle 2"/>
          <p:cNvSpPr txBox="1"/>
          <p:nvPr/>
        </p:nvSpPr>
        <p:spPr bwMode="auto">
          <a:xfrm>
            <a:off x="1011237" y="1484784"/>
            <a:ext cx="9172575" cy="778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Inherently distributed computation</a:t>
            </a:r>
            <a:endParaRPr lang="en-US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Resource sharing</a:t>
            </a:r>
            <a:endParaRPr lang="en-US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Access to remote resources</a:t>
            </a:r>
            <a:endParaRPr lang="en-US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Increased performance/cost ratio</a:t>
            </a:r>
            <a:endParaRPr lang="en-US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Reliability</a:t>
            </a:r>
            <a:endParaRPr lang="en-US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Scalability</a:t>
            </a:r>
            <a:endParaRPr lang="en-US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Modularity and Incremental Expandability</a:t>
            </a: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Tx/>
              <a:buFont typeface="Arial" pitchFamily="34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</p:txBody>
      </p:sp>
      <p:sp>
        <p:nvSpPr>
          <p:cNvPr id="22532" name="Text Box 4" descr="Slide Number Placeholder 3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17B20072-BB81-0F4D-BA7A-A0762D7EEEB9}" type="slidenum">
              <a:rPr lang="x-none" altLang="x-none" sz="1200">
                <a:solidFill>
                  <a:srgbClr val="888888"/>
                </a:solidFill>
              </a:rPr>
              <a:pPr algn="r"/>
              <a:t>5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1" name="Footer Placeholder 6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242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494270"/>
            <a:ext cx="8432800" cy="801131"/>
          </a:xfrm>
          <a:prstGeom prst="rect">
            <a:avLst/>
          </a:prstGeom>
        </p:spPr>
        <p:txBody>
          <a:bodyPr/>
          <a:lstStyle>
            <a:defPPr/>
            <a:lvl1pPr marL="0" indent="0" algn="ctr">
              <a:lnSpc>
                <a:spcPct val="100000"/>
              </a:lnSpc>
              <a:defRPr sz="4000" b="0" spc="0">
                <a:solidFill>
                  <a:srgbClr val="0000FF"/>
                </a:solidFill>
              </a:defRPr>
            </a:lvl1pPr>
          </a:lstStyle>
          <a:p>
            <a:pPr/>
            <a:r>
              <a:t>A Model of Distributed Executions</a:t>
            </a:r>
          </a:p>
        </p:txBody>
      </p:sp>
      <p:pic>
        <p:nvPicPr>
          <p:cNvPr id="24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6" y="3445377"/>
            <a:ext cx="7353301" cy="31337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Rectangle 5"/>
          <p:cNvGrpSpPr/>
          <p:nvPr/>
        </p:nvGrpSpPr>
        <p:grpSpPr>
          <a:xfrm>
            <a:off x="8401345" y="4441410"/>
            <a:ext cx="2279177" cy="1141660"/>
            <a:chExt cx="2279175" cy="1141659"/>
          </a:xfrm>
        </p:grpSpPr>
        <p:sp>
          <p:nvSpPr>
            <p:cNvPr id="244" name="Rectangle"/>
            <p:cNvSpPr/>
            <p:nvPr/>
          </p:nvSpPr>
          <p:spPr>
            <a:xfrm>
              <a:off x="0" y="0"/>
              <a:ext cx="2279176" cy="1141659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/>
              <a:endParaRPr/>
            </a:p>
          </p:txBody>
        </p:sp>
        <p:sp>
          <p:nvSpPr>
            <p:cNvPr id="245" name="Text"/>
            <p:cNvSpPr txBox="1"/>
            <p:nvPr/>
          </p:nvSpPr>
          <p:spPr>
            <a:xfrm>
              <a:off x="0" y="0"/>
              <a:ext cx="2279176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/>
              <a:r>
                <a:t> </a:t>
              </a:r>
            </a:p>
          </p:txBody>
        </p:sp>
      </p:grpSp>
      <p:sp>
        <p:nvSpPr>
          <p:cNvPr id="24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rPr/>
              <a:pPr/>
              <a:t>50</a:t>
            </a:fld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03C1A1-CFE7-DC4B-AD0E-42BD55ED62E3}"/>
              </a:ext>
            </a:extLst>
          </p:cNvPr>
          <p:cNvSpPr txBox="1"/>
          <p:nvPr/>
        </p:nvSpPr>
        <p:spPr>
          <a:xfrm>
            <a:off x="518613" y="1432159"/>
            <a:ext cx="10815133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lvl="1">
              <a:defRPr sz="2800" b="1" u="sng"/>
            </a:pPr>
            <a:r>
              <a:rPr/>
              <a:t>Causal Precedence</a:t>
            </a:r>
            <a:r>
              <a:rPr lang="en-US"/>
              <a:t>/Dependency or Happens Before</a:t>
            </a:r>
            <a:r>
              <a:rPr/>
              <a:t> Relation</a:t>
            </a:r>
          </a:p>
          <a:p>
            <a:pPr marL="457200" lvl="1" indent="0">
              <a:buSzTx/>
              <a:buFont typeface="Arial" pitchFamily="34" charset="0"/>
              <a:buChar char="•"/>
              <a:defRPr sz="2800"/>
            </a:pPr>
            <a:r>
              <a:rPr err="1"/>
              <a:t>e</a:t>
            </a:r>
            <a:r>
              <a:rPr baseline="-25000" err="1"/>
              <a:t>i </a:t>
            </a:r>
            <a:r>
              <a:rPr/>
              <a:t>→ e</a:t>
            </a:r>
            <a:r>
              <a:rPr baseline="-25000" err="1"/>
              <a:t>j</a:t>
            </a:r>
            <a:endParaRPr lang="en-US"/>
          </a:p>
          <a:p>
            <a:pPr marL="457200" lvl="1" indent="0">
              <a:buSzTx/>
              <a:buFont typeface="Arial" pitchFamily="34" charset="0"/>
              <a:buChar char="•"/>
              <a:defRPr sz="2800"/>
            </a:pPr>
            <a:r>
              <a:rPr lang="en-US"/>
              <a:t>path</a:t>
            </a:r>
            <a:endParaRPr/>
          </a:p>
        </p:txBody>
      </p:sp>
    </p:spTree>
  </p:cSld>
  <p:clrMapOvr>
    <a:masterClrMapping/>
  </p:clrMapOvr>
  <p:transition spd="med"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4" name="Footer Placeholder 8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285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0763"/>
            <a:ext cx="8432800" cy="1143001"/>
          </a:xfrm>
          <a:prstGeom prst="rect">
            <a:avLst/>
          </a:prstGeom>
        </p:spPr>
        <p:txBody>
          <a:bodyPr/>
          <a:lstStyle>
            <a:defPPr/>
            <a:lvl1pPr marL="0" indent="0" algn="ctr">
              <a:lnSpc>
                <a:spcPct val="100000"/>
              </a:lnSpc>
              <a:defRPr b="0" spc="0">
                <a:solidFill>
                  <a:srgbClr val="0000FF"/>
                </a:solidFill>
              </a:defRPr>
            </a:lvl1pPr>
          </a:lstStyle>
          <a:p>
            <a:pPr/>
            <a:r>
              <a:t>A Model of Distributed Executions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60022" y="1513764"/>
            <a:ext cx="10501256" cy="1815880"/>
            <a:chOff x="960022" y="1513764"/>
            <a:chExt cx="10501256" cy="1815880"/>
          </a:xfrm>
        </p:grpSpPr>
        <p:sp>
          <p:nvSpPr>
            <p:cNvPr id="286" name="Rectangle 2"/>
            <p:cNvSpPr txBox="1"/>
            <p:nvPr/>
          </p:nvSpPr>
          <p:spPr>
            <a:xfrm>
              <a:off x="960022" y="1513764"/>
              <a:ext cx="10501256" cy="181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 lvl="1">
                <a:defRPr sz="2800" b="1"/>
              </a:pPr>
              <a:r>
                <a:rPr u="sng"/>
                <a:t>Concurrent Events</a:t>
              </a:r>
            </a:p>
            <a:p>
              <a:pPr marL="457200" lvl="1" indent="0">
                <a:buSzTx/>
                <a:buFont typeface="Arial" pitchFamily="34" charset="0"/>
                <a:buChar char="•"/>
                <a:defRPr sz="2800"/>
              </a:pPr>
              <a:r>
                <a:rPr/>
                <a:t>For any two events e</a:t>
              </a:r>
              <a:r>
                <a:rPr baseline="-25000" err="1"/>
                <a:t>i</a:t>
              </a:r>
              <a:r>
                <a:rPr/>
                <a:t> and e</a:t>
              </a:r>
              <a:r>
                <a:rPr baseline="-25000" err="1"/>
                <a:t>j</a:t>
              </a:r>
              <a:r>
                <a:rPr/>
                <a:t> , if e</a:t>
              </a:r>
              <a:r>
                <a:rPr baseline="-25000" err="1"/>
                <a:t>i</a:t>
              </a:r>
              <a:r>
                <a:rPr/>
                <a:t>    e</a:t>
              </a:r>
              <a:r>
                <a:rPr baseline="-25000" err="1"/>
                <a:t>j</a:t>
              </a:r>
              <a:r>
                <a:rPr/>
                <a:t> and e</a:t>
              </a:r>
              <a:r>
                <a:rPr baseline="-25000" err="1"/>
                <a:t>j  </a:t>
              </a:r>
              <a:r>
                <a:rPr/>
                <a:t>   e</a:t>
              </a:r>
              <a:r>
                <a:rPr baseline="-25000" err="1"/>
                <a:t>i</a:t>
              </a:r>
              <a:r>
                <a:rPr/>
                <a:t> , then events e</a:t>
              </a:r>
              <a:r>
                <a:rPr baseline="-25000" err="1"/>
                <a:t>i</a:t>
              </a:r>
              <a:r>
                <a:rPr/>
                <a:t> and e</a:t>
              </a:r>
              <a:r>
                <a:rPr baseline="-25000" err="1"/>
                <a:t>j</a:t>
              </a:r>
              <a:r>
                <a:rPr/>
                <a:t> are concurrent (denoted as e</a:t>
              </a:r>
              <a:r>
                <a:rPr baseline="-25000" err="1"/>
                <a:t>i</a:t>
              </a:r>
              <a:r>
                <a:rPr/>
                <a:t> || e</a:t>
              </a:r>
              <a:r>
                <a:rPr baseline="-25000" err="1"/>
                <a:t>j</a:t>
              </a:r>
              <a:r>
                <a:rPr/>
                <a:t>)</a:t>
              </a:r>
              <a:endParaRPr lang="en-US"/>
            </a:p>
            <a:p>
              <a:pPr marL="457200" lvl="1" indent="0">
                <a:buSzTx/>
                <a:buFont typeface="Arial" pitchFamily="34" charset="0"/>
                <a:buChar char="•"/>
                <a:defRPr sz="2800"/>
              </a:pPr>
              <a:r>
                <a:rPr lang="en-IN"/>
                <a:t>non-transitive</a:t>
              </a:r>
              <a:endParaRPr/>
            </a:p>
          </p:txBody>
        </p:sp>
        <p:pic>
          <p:nvPicPr>
            <p:cNvPr id="287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3432" y="2078569"/>
              <a:ext cx="296556" cy="254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1159" y="2078568"/>
              <a:ext cx="296556" cy="254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0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3623347"/>
            <a:ext cx="6629117" cy="28251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3" name="Rectangle 6"/>
          <p:cNvGrpSpPr/>
          <p:nvPr/>
        </p:nvGrpSpPr>
        <p:grpSpPr>
          <a:xfrm>
            <a:off x="8411570" y="3973226"/>
            <a:ext cx="2192742" cy="971293"/>
            <a:chExt cx="2192740" cy="971291"/>
          </a:xfrm>
        </p:grpSpPr>
        <p:sp>
          <p:nvSpPr>
            <p:cNvPr id="291" name="Rectangle"/>
            <p:cNvSpPr/>
            <p:nvPr/>
          </p:nvSpPr>
          <p:spPr>
            <a:xfrm>
              <a:off x="0" y="0"/>
              <a:ext cx="2192741" cy="97129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/>
              <a:endParaRPr/>
            </a:p>
          </p:txBody>
        </p:sp>
        <p:sp>
          <p:nvSpPr>
            <p:cNvPr id="292" name="Text"/>
            <p:cNvSpPr txBox="1"/>
            <p:nvPr/>
          </p:nvSpPr>
          <p:spPr>
            <a:xfrm>
              <a:off x="0" y="0"/>
              <a:ext cx="21927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defRPr>
              </a:lvl9pPr>
            </a:lstStyle>
            <a:p>
              <a:pPr/>
              <a:r>
                <a:t> </a:t>
              </a:r>
            </a:p>
          </p:txBody>
        </p:sp>
      </p:grpSp>
      <p:sp>
        <p:nvSpPr>
          <p:cNvPr id="294" name="Slide Number Placeholder 7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51</a:t>
            </a:fld>
            <a:endParaRPr/>
          </a:p>
        </p:txBody>
      </p:sp>
    </p:spTree>
  </p:cSld>
  <p:clrMapOvr>
    <a:masterClrMapping/>
  </p:clrMapOvr>
  <p:transition spd="med"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4" name="Footer Placeholder 5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325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0763"/>
            <a:ext cx="8432800" cy="1143001"/>
          </a:xfrm>
          <a:prstGeom prst="rect">
            <a:avLst/>
          </a:prstGeom>
        </p:spPr>
        <p:txBody>
          <a:bodyPr/>
          <a:lstStyle>
            <a:defPPr/>
            <a:lvl1pPr algn="ctr">
              <a:defRPr b="0" spc="0">
                <a:solidFill>
                  <a:srgbClr val="0000FF"/>
                </a:solidFill>
              </a:defRPr>
            </a:lvl1pPr>
          </a:lstStyle>
          <a:p>
            <a:pPr/>
            <a:r>
              <a:t>Models of Communication Networks</a:t>
            </a:r>
          </a:p>
        </p:txBody>
      </p:sp>
      <p:sp>
        <p:nvSpPr>
          <p:cNvPr id="326" name="TextBox 4"/>
          <p:cNvSpPr txBox="1"/>
          <p:nvPr/>
        </p:nvSpPr>
        <p:spPr>
          <a:xfrm>
            <a:off x="1308459" y="1417117"/>
            <a:ext cx="8972361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85750" indent="-285750">
              <a:buSzTx/>
              <a:buFont typeface="Arial" pitchFamily="34" charset="0"/>
              <a:buChar char="•"/>
              <a:defRPr sz="2800"/>
            </a:pPr>
            <a:r>
              <a:rPr>
                <a:solidFill>
                  <a:srgbClr val="FF0000"/>
                </a:solidFill>
              </a:rPr>
              <a:t>FIFO model:</a:t>
            </a:r>
          </a:p>
          <a:p>
            <a:pPr marL="742950" lvl="1" indent="-285750">
              <a:buSzTx/>
              <a:buFont typeface="Arial" pitchFamily="34" charset="0"/>
              <a:buChar char="•"/>
              <a:defRPr sz="2800"/>
            </a:pPr>
            <a:r>
              <a:rPr/>
              <a:t>each channel acts as a first-in first-out message queue</a:t>
            </a:r>
          </a:p>
          <a:p>
            <a:pPr marL="742950" lvl="1" indent="-285750">
              <a:buSzTx/>
              <a:buFont typeface="Arial" pitchFamily="34" charset="0"/>
              <a:buChar char="•"/>
              <a:defRPr sz="2800"/>
            </a:pPr>
            <a:r>
              <a:rPr/>
              <a:t>message ordering is preserved by channel</a:t>
            </a:r>
          </a:p>
          <a:p>
            <a:pPr marL="285750" indent="-285750">
              <a:buSzTx/>
              <a:buFont typeface="Arial" pitchFamily="34" charset="0"/>
              <a:buChar char="•"/>
              <a:defRPr sz="2800"/>
            </a:pPr>
            <a:endParaRPr lang="en-US">
              <a:solidFill>
                <a:srgbClr val="FF0000"/>
              </a:solidFill>
            </a:endParaRPr>
          </a:p>
          <a:p>
            <a:pPr marL="285750" indent="-285750">
              <a:buSzTx/>
              <a:buFont typeface="Arial" pitchFamily="34" charset="0"/>
              <a:buChar char="•"/>
              <a:defRPr sz="2800"/>
            </a:pPr>
            <a:r>
              <a:rPr>
                <a:solidFill>
                  <a:srgbClr val="FF0000"/>
                </a:solidFill>
              </a:rPr>
              <a:t>Non-FIFO model</a:t>
            </a:r>
          </a:p>
          <a:p>
            <a:pPr marL="742950" lvl="1" indent="-285750">
              <a:buSzTx/>
              <a:buFont typeface="Arial" pitchFamily="34" charset="0"/>
              <a:buChar char="•"/>
              <a:defRPr sz="2800"/>
            </a:pPr>
            <a:r>
              <a:rPr/>
              <a:t>channel acts like a set </a:t>
            </a:r>
          </a:p>
          <a:p>
            <a:pPr marL="742950" lvl="1" indent="-285750">
              <a:buSzTx/>
              <a:buFont typeface="Arial" pitchFamily="34" charset="0"/>
              <a:buChar char="•"/>
              <a:defRPr sz="2800"/>
            </a:pPr>
            <a:r>
              <a:rPr/>
              <a:t>sender process adds messages to channel</a:t>
            </a:r>
          </a:p>
          <a:p>
            <a:pPr marL="742950" lvl="1" indent="-285750">
              <a:buSzTx/>
              <a:buFont typeface="Arial" pitchFamily="34" charset="0"/>
              <a:buChar char="•"/>
              <a:defRPr sz="2800"/>
            </a:pPr>
            <a:r>
              <a:rPr/>
              <a:t>receiver process removes messages from it</a:t>
            </a:r>
          </a:p>
        </p:txBody>
      </p:sp>
      <p:sp>
        <p:nvSpPr>
          <p:cNvPr id="3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52</a:t>
            </a:fld>
            <a:endParaRPr/>
          </a:p>
        </p:txBody>
      </p:sp>
    </p:spTree>
  </p:cSld>
  <p:clrMapOvr>
    <a:masterClrMapping/>
  </p:clrMapOvr>
  <p:transition spd="med"/>
  <p:timing/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0" name="Footer Placeholder 4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331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0763"/>
            <a:ext cx="8432800" cy="1143001"/>
          </a:xfrm>
          <a:prstGeom prst="rect">
            <a:avLst/>
          </a:prstGeom>
        </p:spPr>
        <p:txBody>
          <a:bodyPr/>
          <a:lstStyle>
            <a:defPPr/>
            <a:lvl1pPr algn="ctr">
              <a:defRPr b="0" spc="0">
                <a:solidFill>
                  <a:srgbClr val="0000FF"/>
                </a:solidFill>
              </a:defRPr>
            </a:lvl1pPr>
          </a:lstStyle>
          <a:p>
            <a:pPr/>
            <a:r>
              <a:t>Models of Communication Networks</a:t>
            </a:r>
          </a:p>
        </p:txBody>
      </p:sp>
      <p:sp>
        <p:nvSpPr>
          <p:cNvPr id="332" name="Rectangle 2"/>
          <p:cNvSpPr txBox="1"/>
          <p:nvPr/>
        </p:nvSpPr>
        <p:spPr>
          <a:xfrm>
            <a:off x="649705" y="1603237"/>
            <a:ext cx="10718512" cy="3108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lvl="1" indent="0">
              <a:buSzTx/>
              <a:buFont typeface="Arial" pitchFamily="34" charset="0"/>
              <a:buChar char="•"/>
              <a:defRPr sz="2800"/>
            </a:pPr>
            <a:r>
              <a:rPr>
                <a:solidFill>
                  <a:srgbClr val="FF0000"/>
                </a:solidFill>
              </a:rPr>
              <a:t>Causal ordering </a:t>
            </a:r>
            <a:r>
              <a:rPr/>
              <a:t>model is based on Lamport’s “happens before” relation</a:t>
            </a:r>
          </a:p>
          <a:p>
            <a:pPr marL="457200" lvl="1" indent="0">
              <a:buSzTx/>
              <a:buFont typeface="Arial" pitchFamily="34" charset="0"/>
              <a:buChar char="•"/>
              <a:defRPr sz="2800"/>
            </a:pPr>
            <a:r>
              <a:rPr/>
              <a:t>A system supporting causal ordering model satisfies :</a:t>
            </a:r>
          </a:p>
          <a:p>
            <a:pPr lvl="2">
              <a:defRPr sz="2800" b="1"/>
            </a:pPr>
            <a:r>
              <a:rPr/>
              <a:t>CO</a:t>
            </a:r>
            <a:r>
              <a:rPr b="0"/>
              <a:t>: for m</a:t>
            </a:r>
            <a:r>
              <a:rPr b="0" baseline="-25000" err="1"/>
              <a:t>ij </a:t>
            </a:r>
            <a:r>
              <a:rPr b="0"/>
              <a:t>and m</a:t>
            </a:r>
            <a:r>
              <a:rPr b="0" baseline="-25000" err="1"/>
              <a:t>kj</a:t>
            </a:r>
            <a:r>
              <a:rPr b="0"/>
              <a:t> , if send(m</a:t>
            </a:r>
            <a:r>
              <a:rPr b="0" baseline="-25000" err="1"/>
              <a:t>ij</a:t>
            </a:r>
            <a:r>
              <a:rPr b="0"/>
              <a:t> ) → send(m</a:t>
            </a:r>
            <a:r>
              <a:rPr b="0" baseline="-25000" err="1"/>
              <a:t>kj</a:t>
            </a:r>
            <a:r>
              <a:rPr b="0"/>
              <a:t> ), </a:t>
            </a:r>
          </a:p>
          <a:p>
            <a:pPr lvl="2">
              <a:defRPr sz="2800"/>
            </a:pPr>
            <a:r>
              <a:rPr/>
              <a:t>then rec(m</a:t>
            </a:r>
            <a:r>
              <a:rPr baseline="-25000" err="1"/>
              <a:t>ij</a:t>
            </a:r>
            <a:r>
              <a:rPr/>
              <a:t> ) → rec(m</a:t>
            </a:r>
            <a:r>
              <a:rPr baseline="-25000" err="1"/>
              <a:t>kj</a:t>
            </a:r>
            <a:r>
              <a:rPr/>
              <a:t> )</a:t>
            </a:r>
          </a:p>
          <a:p>
            <a:pPr marL="457200" lvl="1" indent="0">
              <a:buSzTx/>
              <a:buFont typeface="Arial" pitchFamily="34" charset="0"/>
              <a:buChar char="•"/>
              <a:defRPr sz="2800"/>
            </a:pPr>
            <a:r>
              <a:rPr/>
              <a:t>Causally ordered delivery of messages implies FIFO message delivery</a:t>
            </a:r>
          </a:p>
          <a:p>
            <a:pPr marL="457200" lvl="1" indent="0">
              <a:buSzTx/>
              <a:buFont typeface="Arial" pitchFamily="34" charset="0"/>
              <a:buChar char="•"/>
              <a:defRPr sz="2800">
                <a:solidFill>
                  <a:srgbClr val="FF0000"/>
                </a:solidFill>
              </a:defRPr>
            </a:pPr>
            <a:r>
              <a:rPr/>
              <a:t>CO ⊂ FIFO ⊂ Non-FIFO</a:t>
            </a:r>
          </a:p>
        </p:txBody>
      </p:sp>
      <p:sp>
        <p:nvSpPr>
          <p:cNvPr id="3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53</a:t>
            </a:fld>
            <a:endParaRPr/>
          </a:p>
        </p:txBody>
      </p:sp>
    </p:spTree>
  </p:cSld>
  <p:clrMapOvr>
    <a:masterClrMapping/>
  </p:clrMapOvr>
  <p:transition spd="med"/>
  <p:timing/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" name="Footer Placeholder 6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349" name="Content Placeholder 1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defPPr/>
            <a:lvl1pPr>
              <a:defRPr b="0" spc="0">
                <a:solidFill>
                  <a:srgbClr val="0000FF"/>
                </a:solidFill>
              </a:defRPr>
            </a:lvl1pPr>
          </a:lstStyle>
          <a:p>
            <a:pPr/>
            <a:r>
              <a:t>Global State of a Distributed System</a:t>
            </a:r>
          </a:p>
        </p:txBody>
      </p:sp>
      <p:sp>
        <p:nvSpPr>
          <p:cNvPr id="35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54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3C48F-50CE-6447-A54D-34C28191F50C}"/>
              </a:ext>
            </a:extLst>
          </p:cNvPr>
          <p:cNvSpPr txBox="1"/>
          <p:nvPr/>
        </p:nvSpPr>
        <p:spPr>
          <a:xfrm>
            <a:off x="1275348" y="1503947"/>
            <a:ext cx="9962147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kumimoji="0" lang="en-US" sz="2800" b="0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L</a:t>
            </a:r>
            <a:r>
              <a:rPr lang="en-US" sz="2800" baseline="0" err="1">
                <a:cs typeface="Times New Roman" panose="02020603050405020304" pitchFamily="18" charset="0"/>
              </a:rPr>
              <a:t>S</a:t>
            </a:r>
            <a:r>
              <a:rPr kumimoji="0" lang="en-US" sz="2800" b="0" i="0" u="none" strike="noStrike" cap="none" spc="0" normalizeH="0" baseline="-2500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</a:t>
            </a:r>
            <a:r>
              <a:rPr kumimoji="0" lang="en-US" sz="2800" b="0" i="0" u="none" strike="noStrike" cap="none" spc="0" normalizeH="0" baseline="3000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x</a:t>
            </a:r>
            <a:r>
              <a:rPr kumimoji="0" lang="en-US" sz="28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: state of process p</a:t>
            </a:r>
            <a:r>
              <a:rPr kumimoji="0" lang="en-US" sz="2800" b="0" i="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</a:t>
            </a:r>
            <a:r>
              <a:rPr kumimoji="0" lang="en-US" sz="28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 after the occurrence of e</a:t>
            </a:r>
            <a:r>
              <a:rPr kumimoji="0" lang="en-US" sz="2800" b="0" i="0" u="none" strike="noStrike" cap="none" spc="0" normalizeH="0" baseline="-2500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</a:t>
            </a:r>
            <a:r>
              <a:rPr kumimoji="0" lang="en-US" sz="2800" b="0" i="0" u="none" strike="noStrike" cap="none" spc="0" normalizeH="0" baseline="3000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x</a:t>
            </a:r>
            <a:r>
              <a:rPr kumimoji="0" lang="en-US" sz="28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 and before e</a:t>
            </a:r>
            <a:r>
              <a:rPr kumimoji="0" lang="en-US" sz="2800" b="0" i="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</a:t>
            </a:r>
            <a:r>
              <a:rPr kumimoji="0" lang="en-US" sz="2800" b="0" i="0" u="none" strike="noStrike" cap="none" spc="0" normalizeH="0" baseline="3000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x+1</a:t>
            </a:r>
            <a:endParaRPr lang="en-US" sz="2800"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endParaRPr kumimoji="0" lang="en-US" sz="2800" b="0" i="0" u="none" strike="noStrike" cap="none" spc="0" normalizeH="0">
              <a:ln>
                <a:noFill/>
              </a:ln>
              <a:solidFill>
                <a:srgbClr val="000000"/>
              </a:solidFill>
              <a:effectLst/>
              <a:uFillTx/>
              <a:cs typeface="Times New Roman" panose="02020603050405020304" pitchFamily="18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kumimoji="0" lang="en-US" sz="2800" b="0" i="0" u="none" strike="noStrike" cap="none" spc="0" normalizeH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SC</a:t>
            </a:r>
            <a:r>
              <a:rPr kumimoji="0" lang="en-US" sz="2800" b="0" i="0" u="none" strike="noStrike" cap="none" spc="0" normalizeH="0" baseline="-2500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ij </a:t>
            </a:r>
            <a:r>
              <a:rPr kumimoji="0" lang="en-US" sz="28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: state of channel C</a:t>
            </a:r>
            <a:r>
              <a:rPr kumimoji="0" lang="en-US" sz="2800" b="0" i="0" u="none" strike="noStrike" cap="none" spc="0" normalizeH="0" baseline="-2500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ij</a:t>
            </a:r>
            <a:endParaRPr kumimoji="0" lang="en-US" sz="2800" b="0" i="0" u="none" strike="noStrike" cap="none" spc="0" normalizeH="0" baseline="-25000">
              <a:ln>
                <a:noFill/>
              </a:ln>
              <a:solidFill>
                <a:srgbClr val="000000"/>
              </a:solidFill>
              <a:effectLst/>
              <a:uFillTx/>
              <a:cs typeface="Times New Roman" panose="02020603050405020304" pitchFamily="18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endParaRPr kumimoji="0" lang="en-US" sz="2800" b="0" i="0" u="none" strike="noStrike" cap="none" spc="0" normalizeH="0">
              <a:ln>
                <a:noFill/>
              </a:ln>
              <a:solidFill>
                <a:srgbClr val="000000"/>
              </a:solidFill>
              <a:effectLst/>
              <a:uFillTx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6DD0D9C-18B5-B343-826C-238A3923033A}"/>
              </a:ext>
            </a:extLst>
          </p:cNvPr>
          <p:cNvSpPr txBox="1"/>
          <p:nvPr/>
        </p:nvSpPr>
        <p:spPr>
          <a:xfrm>
            <a:off x="800100" y="3205717"/>
            <a:ext cx="10912642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defRPr sz="2800" b="1"/>
            </a:pPr>
            <a:r>
              <a:rPr u="sng"/>
              <a:t>Consistent Global State</a:t>
            </a:r>
            <a:endParaRPr lang="en-US" u="sng"/>
          </a:p>
          <a:p>
            <a:pPr>
              <a:defRPr sz="2800" b="1"/>
            </a:pPr>
            <a:endParaRPr lang="en-US" u="sng"/>
          </a:p>
          <a:p>
            <a:pPr marL="457200" indent="-457200">
              <a:buFont typeface="Arial" pitchFamily="34" charset="0"/>
              <a:buChar char="•"/>
              <a:defRPr sz="2800" b="1"/>
            </a:pPr>
            <a:r>
              <a:rPr>
                <a:solidFill>
                  <a:srgbClr val="FF0000"/>
                </a:solidFill>
              </a:rPr>
              <a:t>a state will be meaningful</a:t>
            </a:r>
            <a:r>
              <a:rPr lang="en-US">
                <a:solidFill>
                  <a:srgbClr val="FF0000"/>
                </a:solidFill>
              </a:rPr>
              <a:t> and consistent</a:t>
            </a:r>
            <a:r>
              <a:rPr>
                <a:solidFill>
                  <a:srgbClr val="FF0000"/>
                </a:solidFill>
              </a:rPr>
              <a:t> provided every message that is recorded as received is also recorded as sent</a:t>
            </a:r>
            <a:endParaRPr lang="en-US"/>
          </a:p>
          <a:p>
            <a:pPr marL="457200" indent="-457200">
              <a:buSzTx/>
              <a:buFont typeface="Arial" pitchFamily="34" charset="0"/>
              <a:buChar char="•"/>
              <a:defRPr sz="2800"/>
            </a:pPr>
            <a:r>
              <a:rPr lang="en-US" b="1">
                <a:solidFill>
                  <a:srgbClr val="008F00"/>
                </a:solidFill>
              </a:rPr>
              <a:t>for all m</a:t>
            </a:r>
            <a:r>
              <a:rPr lang="en-US" b="1" baseline="-25000" err="1">
                <a:solidFill>
                  <a:srgbClr val="008F00"/>
                </a:solidFill>
              </a:rPr>
              <a:t>ij</a:t>
            </a:r>
            <a:r>
              <a:rPr lang="en-US" b="1">
                <a:solidFill>
                  <a:srgbClr val="008F00"/>
                </a:solidFill>
              </a:rPr>
              <a:t>, send(m</a:t>
            </a:r>
            <a:r>
              <a:rPr lang="en-US" b="1" baseline="-25000" err="1">
                <a:solidFill>
                  <a:srgbClr val="008F00"/>
                </a:solidFill>
              </a:rPr>
              <a:t>ij</a:t>
            </a:r>
            <a:r>
              <a:rPr lang="en-US" b="1">
                <a:solidFill>
                  <a:srgbClr val="008F00"/>
                </a:solidFill>
              </a:rPr>
              <a:t>) ∉ LS</a:t>
            </a:r>
            <a:r>
              <a:rPr lang="en-US" b="1" baseline="-25000" err="1">
                <a:solidFill>
                  <a:srgbClr val="008F00"/>
                </a:solidFill>
              </a:rPr>
              <a:t>i</a:t>
            </a:r>
            <a:r>
              <a:rPr lang="en-US" b="1" baseline="30000" err="1">
                <a:solidFill>
                  <a:srgbClr val="008F00"/>
                </a:solidFill>
              </a:rPr>
              <a:t>x</a:t>
            </a:r>
            <a:r>
              <a:rPr lang="en-US" b="1">
                <a:solidFill>
                  <a:srgbClr val="008F00"/>
                </a:solidFill>
              </a:rPr>
              <a:t> ⇒ m</a:t>
            </a:r>
            <a:r>
              <a:rPr lang="en-US" b="1" baseline="-25000" err="1">
                <a:solidFill>
                  <a:srgbClr val="008F00"/>
                </a:solidFill>
              </a:rPr>
              <a:t>ij</a:t>
            </a:r>
            <a:r>
              <a:rPr lang="en-US" b="1">
                <a:solidFill>
                  <a:srgbClr val="008F00"/>
                </a:solidFill>
              </a:rPr>
              <a:t> ∉ SC</a:t>
            </a:r>
            <a:r>
              <a:rPr lang="en-US" b="1" baseline="-25000" err="1">
                <a:solidFill>
                  <a:srgbClr val="008F00"/>
                </a:solidFill>
              </a:rPr>
              <a:t>ij</a:t>
            </a:r>
            <a:r>
              <a:rPr lang="en-US" b="1">
                <a:solidFill>
                  <a:srgbClr val="008F00"/>
                </a:solidFill>
              </a:rPr>
              <a:t> ∧ rec(m</a:t>
            </a:r>
            <a:r>
              <a:rPr lang="en-US" b="1" baseline="-25000" err="1">
                <a:solidFill>
                  <a:srgbClr val="008F00"/>
                </a:solidFill>
              </a:rPr>
              <a:t>ij</a:t>
            </a:r>
            <a:r>
              <a:rPr lang="en-US" b="1">
                <a:solidFill>
                  <a:srgbClr val="008F00"/>
                </a:solidFill>
              </a:rPr>
              <a:t>) ∉ LS</a:t>
            </a:r>
            <a:r>
              <a:rPr lang="en-US" b="1" baseline="-25000" err="1">
                <a:solidFill>
                  <a:srgbClr val="008F00"/>
                </a:solidFill>
              </a:rPr>
              <a:t>j</a:t>
            </a:r>
            <a:r>
              <a:rPr lang="en-US" b="1" baseline="30000" err="1">
                <a:solidFill>
                  <a:srgbClr val="008F00"/>
                </a:solidFill>
              </a:rPr>
              <a:t>y</a:t>
            </a:r>
            <a:endParaRPr b="1" baseline="30000">
              <a:solidFill>
                <a:srgbClr val="008F00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6" name="Footer Placeholder 7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417" name="Content Placeholder 1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defPPr/>
            <a:lvl1pPr>
              <a:defRPr b="0" spc="0">
                <a:solidFill>
                  <a:srgbClr val="0000FF"/>
                </a:solidFill>
              </a:defRPr>
            </a:lvl1pPr>
          </a:lstStyle>
          <a:p>
            <a:pPr/>
            <a:r>
              <a:t>Global State of a Distributed System</a:t>
            </a:r>
          </a:p>
        </p:txBody>
      </p:sp>
      <p:pic>
        <p:nvPicPr>
          <p:cNvPr id="41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86" y="1553357"/>
            <a:ext cx="7734301" cy="2905126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Rectangle 4"/>
          <p:cNvSpPr txBox="1"/>
          <p:nvPr/>
        </p:nvSpPr>
        <p:spPr>
          <a:xfrm>
            <a:off x="1078173" y="4517416"/>
            <a:ext cx="1003565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defRPr sz="2800"/>
            </a:pPr>
            <a:r>
              <a:rPr/>
              <a:t>GS</a:t>
            </a:r>
            <a:r>
              <a:rPr baseline="-25000"/>
              <a:t>2</a:t>
            </a:r>
            <a:r>
              <a:rPr/>
              <a:t> = {                         </a:t>
            </a:r>
            <a:r>
              <a:rPr lang="en-US"/>
              <a:t>         </a:t>
            </a:r>
            <a:r>
              <a:rPr/>
              <a:t>}</a:t>
            </a:r>
            <a:endParaRPr baseline="-25000"/>
          </a:p>
        </p:txBody>
      </p:sp>
      <p:pic>
        <p:nvPicPr>
          <p:cNvPr id="420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39" y="4538624"/>
            <a:ext cx="2697164" cy="498476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55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FFEE9-0D69-7742-8B7D-91214467FBB5}"/>
              </a:ext>
            </a:extLst>
          </p:cNvPr>
          <p:cNvSpPr/>
          <p:nvPr/>
        </p:nvSpPr>
        <p:spPr>
          <a:xfrm>
            <a:off x="1078248" y="5037100"/>
            <a:ext cx="932906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defRPr sz="2800"/>
            </a:pPr>
            <a:r>
              <a:rPr lang="en-IN"/>
              <a:t>is consistent</a:t>
            </a:r>
          </a:p>
          <a:p>
            <a:pPr>
              <a:defRPr sz="2800"/>
            </a:pPr>
            <a:r>
              <a:rPr lang="en-IN"/>
              <a:t>Reason: all channels are empty except C</a:t>
            </a:r>
            <a:r>
              <a:rPr lang="en-IN" baseline="-25000"/>
              <a:t>21</a:t>
            </a:r>
            <a:r>
              <a:rPr lang="en-IN"/>
              <a:t> which contains m</a:t>
            </a:r>
            <a:r>
              <a:rPr lang="en-IN" baseline="-25000"/>
              <a:t>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38" name="Footer Placeholder 9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439" name="Rectangle 2"/>
          <p:cNvSpPr txBox="1"/>
          <p:nvPr/>
        </p:nvSpPr>
        <p:spPr>
          <a:xfrm>
            <a:off x="685800" y="486768"/>
            <a:ext cx="7772400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Cuts of a Distributed Computation</a:t>
            </a:r>
          </a:p>
        </p:txBody>
      </p:sp>
      <p:sp>
        <p:nvSpPr>
          <p:cNvPr id="440" name="Rectangle 3"/>
          <p:cNvSpPr txBox="1"/>
          <p:nvPr/>
        </p:nvSpPr>
        <p:spPr>
          <a:xfrm>
            <a:off x="412486" y="1641109"/>
            <a:ext cx="9819800" cy="402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ts val="3800"/>
              </a:lnSpc>
              <a:spcBef>
                <a:spcPts val="1000"/>
              </a:spcBef>
              <a:buSzTx/>
              <a:buFont typeface="Arial" pitchFamily="34" charset="0"/>
              <a:buChar char="•"/>
              <a:defRPr sz="2800"/>
            </a:pPr>
            <a:r>
              <a:rPr/>
              <a:t>Zigzag line joining one arbitrary point on each process line</a:t>
            </a:r>
          </a:p>
          <a:p>
            <a:pPr marL="228600" indent="-228600">
              <a:lnSpc>
                <a:spcPts val="3800"/>
              </a:lnSpc>
              <a:spcBef>
                <a:spcPts val="1000"/>
              </a:spcBef>
              <a:buSzTx/>
              <a:buFont typeface="Arial" pitchFamily="34" charset="0"/>
              <a:buChar char="•"/>
              <a:defRPr sz="2800"/>
            </a:pPr>
            <a:r>
              <a:rPr/>
              <a:t>Set of events in distributed computation is partitioned into </a:t>
            </a:r>
          </a:p>
          <a:p>
            <a:pPr marL="685800" lvl="1" indent="-228600">
              <a:lnSpc>
                <a:spcPts val="3800"/>
              </a:lnSpc>
              <a:spcBef>
                <a:spcPts val="500"/>
              </a:spcBef>
              <a:buSzTx/>
              <a:buFont typeface="Arial" pitchFamily="34" charset="0"/>
              <a:buChar char="•"/>
              <a:defRPr sz="2800"/>
            </a:pPr>
            <a:r>
              <a:rPr/>
              <a:t>PAST: contains all events to the left of the cut </a:t>
            </a:r>
            <a:endParaRPr sz="2400"/>
          </a:p>
          <a:p>
            <a:pPr marL="685800" lvl="1" indent="-228600">
              <a:lnSpc>
                <a:spcPts val="3800"/>
              </a:lnSpc>
              <a:spcBef>
                <a:spcPts val="500"/>
              </a:spcBef>
              <a:buSzTx/>
              <a:buFont typeface="Arial" pitchFamily="34" charset="0"/>
              <a:buChar char="•"/>
              <a:defRPr sz="2800"/>
            </a:pPr>
            <a:r>
              <a:rPr/>
              <a:t>FUTURE: contains all events to the right of the cut</a:t>
            </a:r>
            <a:endParaRPr lang="en-US"/>
          </a:p>
          <a:p>
            <a:pPr marL="228600" indent="-228600">
              <a:lnSpc>
                <a:spcPts val="3700"/>
              </a:lnSpc>
              <a:spcBef>
                <a:spcPts val="1000"/>
              </a:spcBef>
              <a:buSzTx/>
              <a:buFont typeface="Arial" pitchFamily="34" charset="0"/>
              <a:buChar char="•"/>
              <a:defRPr sz="2800"/>
            </a:pPr>
            <a:r>
              <a:rPr lang="en-IN"/>
              <a:t>Every cut corresponds to a global state </a:t>
            </a:r>
          </a:p>
          <a:p>
            <a:pPr marL="228600" indent="-228600">
              <a:lnSpc>
                <a:spcPts val="3700"/>
              </a:lnSpc>
              <a:spcBef>
                <a:spcPts val="1000"/>
              </a:spcBef>
              <a:buSzTx/>
              <a:buFont typeface="Arial" pitchFamily="34" charset="0"/>
              <a:buChar char="•"/>
              <a:defRPr sz="2800"/>
            </a:pPr>
            <a:r>
              <a:rPr lang="en-IN"/>
              <a:t>Every global state can be graphically represented as a cut</a:t>
            </a:r>
          </a:p>
          <a:p>
            <a:pPr marL="685800" lvl="1" indent="-228600">
              <a:lnSpc>
                <a:spcPts val="3800"/>
              </a:lnSpc>
              <a:spcBef>
                <a:spcPts val="500"/>
              </a:spcBef>
              <a:buSzTx/>
              <a:buFont typeface="Arial" pitchFamily="34" charset="0"/>
              <a:buChar char="•"/>
              <a:defRPr sz="2800"/>
            </a:pPr>
            <a:endParaRPr/>
          </a:p>
        </p:txBody>
      </p:sp>
      <p:sp>
        <p:nvSpPr>
          <p:cNvPr id="441" name="Slide Number Placeholder 8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56</a:t>
            </a:fld>
            <a:endParaRPr/>
          </a:p>
        </p:txBody>
      </p:sp>
    </p:spTree>
  </p:cSld>
  <p:clrMapOvr>
    <a:masterClrMapping/>
  </p:clrMapOvr>
  <p:transition spd="med"/>
  <p:timing/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50" name="Footer Placeholder 9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451" name="Rectangle 2"/>
          <p:cNvSpPr txBox="1"/>
          <p:nvPr/>
        </p:nvSpPr>
        <p:spPr>
          <a:xfrm>
            <a:off x="685800" y="609600"/>
            <a:ext cx="7772400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Cuts of a Distributed Computation</a:t>
            </a:r>
          </a:p>
        </p:txBody>
      </p:sp>
      <p:sp>
        <p:nvSpPr>
          <p:cNvPr id="452" name="Rectangle 7"/>
          <p:cNvSpPr txBox="1"/>
          <p:nvPr/>
        </p:nvSpPr>
        <p:spPr>
          <a:xfrm>
            <a:off x="1119115" y="1595020"/>
            <a:ext cx="9649148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buSzTx/>
              <a:buFont typeface="Arial" pitchFamily="34" charset="0"/>
              <a:buChar char="•"/>
              <a:defRPr sz="2800" b="1"/>
            </a:pPr>
            <a:r>
              <a:rPr/>
              <a:t>Consistent cut</a:t>
            </a:r>
            <a:r>
              <a:rPr b="0"/>
              <a:t>:  every message received in the PAST of the cut was sent in the PAST of that cut</a:t>
            </a:r>
          </a:p>
          <a:p>
            <a:pPr>
              <a:defRPr sz="2800"/>
            </a:pPr>
            <a:endParaRPr b="0"/>
          </a:p>
          <a:p>
            <a:pPr>
              <a:buSzTx/>
              <a:buFont typeface="Arial" pitchFamily="34" charset="0"/>
              <a:buChar char="•"/>
              <a:defRPr sz="2800"/>
            </a:pPr>
            <a:r>
              <a:rPr/>
              <a:t>All messages that cross the cut from the PAST to the FUTURE are in transit </a:t>
            </a:r>
          </a:p>
          <a:p>
            <a:pPr>
              <a:defRPr sz="2800"/>
            </a:pPr>
            <a:endParaRPr/>
          </a:p>
          <a:p>
            <a:pPr>
              <a:buSzTx/>
              <a:buFont typeface="Arial" pitchFamily="34" charset="0"/>
              <a:buChar char="•"/>
              <a:defRPr sz="2800" b="1"/>
            </a:pPr>
            <a:r>
              <a:rPr/>
              <a:t>Inconsistent cut</a:t>
            </a:r>
            <a:r>
              <a:rPr b="0"/>
              <a:t>: if a message crosses the cut from the FUTURE to the PAST</a:t>
            </a:r>
          </a:p>
        </p:txBody>
      </p:sp>
      <p:sp>
        <p:nvSpPr>
          <p:cNvPr id="453" name="Slide Number Placeholder 8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57</a:t>
            </a:fld>
            <a:endParaRPr/>
          </a:p>
        </p:txBody>
      </p:sp>
    </p:spTree>
  </p:cSld>
  <p:clrMapOvr>
    <a:masterClrMapping/>
  </p:clrMapOvr>
  <p:transition spd="med"/>
  <p:timing/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56" name="Footer Placeholder 8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457" name="Rectangle 2"/>
          <p:cNvSpPr txBox="1"/>
          <p:nvPr/>
        </p:nvSpPr>
        <p:spPr>
          <a:xfrm>
            <a:off x="286602" y="418530"/>
            <a:ext cx="8171599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Cuts of a Distributed Computation</a:t>
            </a:r>
          </a:p>
        </p:txBody>
      </p:sp>
      <p:pic>
        <p:nvPicPr>
          <p:cNvPr id="45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35" y="1497983"/>
            <a:ext cx="7477126" cy="37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TextBox 4"/>
          <p:cNvSpPr txBox="1"/>
          <p:nvPr/>
        </p:nvSpPr>
        <p:spPr>
          <a:xfrm>
            <a:off x="1023582" y="5049672"/>
            <a:ext cx="768369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buSzTx/>
              <a:buFont typeface="Arial" pitchFamily="34" charset="0"/>
              <a:buChar char="•"/>
              <a:defRPr sz="2800" i="1"/>
            </a:pPr>
            <a:r>
              <a:rPr/>
              <a:t>C</a:t>
            </a:r>
            <a:r>
              <a:rPr baseline="-25000"/>
              <a:t>2</a:t>
            </a:r>
            <a:r>
              <a:rPr i="0" baseline="-25000"/>
              <a:t>  </a:t>
            </a:r>
            <a:r>
              <a:rPr i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i="0"/>
              <a:t>consistent cut</a:t>
            </a:r>
          </a:p>
          <a:p>
            <a:pPr>
              <a:buSzTx/>
              <a:buFont typeface="Arial" pitchFamily="34" charset="0"/>
              <a:buChar char="•"/>
              <a:defRPr sz="2800" i="1"/>
            </a:pPr>
            <a:r>
              <a:t>C</a:t>
            </a:r>
            <a:r>
              <a:rPr baseline="-25000"/>
              <a:t>1</a:t>
            </a:r>
            <a:r>
              <a:rPr i="0" baseline="-25000"/>
              <a:t> </a:t>
            </a:r>
            <a:r>
              <a:rPr i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i="0"/>
              <a:t>inconsistent cut</a:t>
            </a:r>
          </a:p>
        </p:txBody>
      </p:sp>
      <p:sp>
        <p:nvSpPr>
          <p:cNvPr id="460" name="Slide Number Placeholder 7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58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63" name="Footer Placeholder 6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46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16172"/>
            <a:ext cx="8432800" cy="1143001"/>
          </a:xfrm>
          <a:prstGeom prst="rect">
            <a:avLst/>
          </a:prstGeom>
        </p:spPr>
        <p:txBody>
          <a:bodyPr/>
          <a:lstStyle>
            <a:defPPr/>
            <a:lvl1pPr>
              <a:defRPr b="0" spc="-200">
                <a:solidFill>
                  <a:srgbClr val="0000FF"/>
                </a:solidFill>
              </a:defRPr>
            </a:lvl1pPr>
          </a:lstStyle>
          <a:p>
            <a:pPr/>
            <a:r>
              <a:t>Reference</a:t>
            </a:r>
          </a:p>
        </p:txBody>
      </p:sp>
      <p:sp>
        <p:nvSpPr>
          <p:cNvPr id="465" name="Rectangle 3"/>
          <p:cNvSpPr txBox="1"/>
          <p:nvPr/>
        </p:nvSpPr>
        <p:spPr>
          <a:xfrm>
            <a:off x="1323834" y="1655022"/>
            <a:ext cx="9939251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28600" marR="0" indent="-22860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Ajay D. Kshemkalyani, and Mukesh Singhal, Chapter 2, “Distributed Computing: Principles, Algorithms, and Systems”, Cambridge University Press, 2008.</a:t>
            </a:r>
          </a:p>
        </p:txBody>
      </p:sp>
      <p:sp>
        <p:nvSpPr>
          <p:cNvPr id="46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59</a:t>
            </a:fld>
            <a:endParaRPr/>
          </a:p>
        </p:txBody>
      </p:sp>
    </p:spTree>
  </p:cSld>
  <p:clrMapOvr>
    <a:masterClrMapping/>
  </p:clrMapOvr>
  <p:transition spd="med"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altLang="en-US" sz="4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Coupling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47056" y="1478782"/>
            <a:ext cx="10045487" cy="4345459"/>
          </a:xfrm>
          <a:prstGeom prst="rect">
            <a:avLst/>
          </a:prstGeom>
        </p:spPr>
        <p:txBody>
          <a:bodyPr/>
          <a:lstStyle>
            <a:defPPr>
              <a:defRPr lang="x-none"/>
            </a:defPPr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Interdependency/binding  and/or homogeneity among modules, whether hardware or software (e.g., OS, middleware)</a:t>
            </a:r>
          </a:p>
          <a:p>
            <a:pPr/>
            <a:r>
              <a:rPr lang="en-US"/>
              <a:t>High coupling </a:t>
            </a:r>
            <a:r>
              <a:rPr lang="en-US">
                <a:sym typeface="Wingdings" pitchFamily="2" charset="2"/>
              </a:rPr>
              <a:t> tightly coupled modules</a:t>
            </a:r>
          </a:p>
          <a:p>
            <a:pPr/>
            <a:r>
              <a:rPr lang="en-US">
                <a:sym typeface="Wingdings" pitchFamily="2" charset="2"/>
              </a:rPr>
              <a:t>Low coupling  loosely coupled modules</a:t>
            </a:r>
            <a:endParaRPr lang="en-US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 Box 1" descr="Footer Placeholder 10">
            <a:extLst>
              <a:ext uri="{FF2B5EF4-FFF2-40B4-BE49-F238E27FC236}">
                <a16:creationId xmlns:a16="http://schemas.microsoft.com/office/drawing/2014/main" id="{D8C11FA1-8D3C-3E4D-8C45-C0D74E385B7A}"/>
              </a:ext>
            </a:extLst>
          </p:cNvPr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055840120"/>
      </p:ext>
    </p:extLst>
  </p:cSld>
  <p:clrMapOvr>
    <a:masterClrMapping/>
  </p:clrMapOvr>
  <p:transition/>
  <p:timing/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69" name="Footer Placeholder 4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Course ID: SS ZG526, Title: Distributed Computing</a:t>
            </a:r>
          </a:p>
        </p:txBody>
      </p:sp>
      <p:sp>
        <p:nvSpPr>
          <p:cNvPr id="470" name="Rectangle 2"/>
          <p:cNvSpPr txBox="1"/>
          <p:nvPr/>
        </p:nvSpPr>
        <p:spPr>
          <a:xfrm>
            <a:off x="4016779" y="2967334"/>
            <a:ext cx="4158443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6600" b="1" i="0" u="none" strike="noStrike" cap="none" spc="0" normalizeH="0" baseline="0">
                <a:ln w="9525">
                  <a:solidFill>
                    <a:srgbClr val="FFFFFF"/>
                  </a:solidFill>
                </a:ln>
                <a:solidFill>
                  <a:srgbClr val="0000FF"/>
                </a:solidFill>
                <a:effectLst>
                  <a:outerShdw blurRad="12700" dist="38100" dir="2700000" rotWithShape="0">
                    <a:srgbClr val="8FAADC"/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/>
            <a:r>
              <a:t>Thank You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/>
          </a:lstStyle>
          <a:p>
            <a:pPr/>
            <a:fld id="{86CB4B4D-7CA3-9044-876B-883B54F8677D}" type="slidenum">
              <a:pPr/>
              <a:t>60</a:t>
            </a:fld>
            <a:endParaRPr/>
          </a:p>
        </p:txBody>
      </p:sp>
    </p:spTree>
  </p:cSld>
  <p:clrMapOvr>
    <a:masterClrMapping/>
  </p:clrMapOvr>
  <p:transition spd="med"/>
  <p:timing/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 wrap="square" numCol="1" compatLnSpc="1">
            <a:prstTxWarp prst="textNoShape">
              <a:avLst/>
            </a:prstTxWarp>
          </a:bodyPr>
          <a:lstStyle>
            <a:defPPr/>
          </a:lstStyle>
          <a:p>
            <a:pPr algn="ctr" eaLnBrk="1" hangingPunct="1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Distributed Computing</a:t>
            </a:r>
            <a:br>
              <a:rPr lang="en-US" sz="2800">
                <a:latin typeface="Arial" pitchFamily="34" charset="0"/>
                <a:cs typeface="Arial" pitchFamily="34" charset="0"/>
              </a:rPr>
            </a:br>
            <a:r>
              <a:rPr lang="en-US" sz="2800">
                <a:latin typeface="Arial" pitchFamily="34" charset="0"/>
                <a:cs typeface="Arial" pitchFamily="34" charset="0"/>
              </a:rPr>
              <a:t>Global State &amp; Snapshot Recording Algorithms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lnSpc>
                <a:spcPts val="1800"/>
              </a:lnSpc>
              <a:spcBef>
                <a:spcPct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Dr. Barsha Mitra</a:t>
            </a:r>
            <a:endParaRPr lang="en-US"/>
          </a:p>
          <a:p>
            <a:pPr/>
            <a:r>
              <a:rPr lang="en-US"/>
              <a:t>CSIS Dept,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  <p:timing/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/>
          <p:cNvSpPr/>
          <p:nvPr/>
        </p:nvSpPr>
        <p:spPr>
          <a:xfrm>
            <a:off x="1092663" y="1523589"/>
            <a:ext cx="10153092" cy="562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/>
              <a:t>problems in recording global state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17689" y="539890"/>
            <a:ext cx="7964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6C7E6-BC76-CD42-83C2-DAB23980C568}"/>
              </a:ext>
            </a:extLst>
          </p:cNvPr>
          <p:cNvSpPr/>
          <p:nvPr/>
        </p:nvSpPr>
        <p:spPr>
          <a:xfrm>
            <a:off x="1196339" y="2138858"/>
            <a:ext cx="8476585" cy="20626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/>
              <a:t>lack of a globally shared memory </a:t>
            </a:r>
          </a:p>
          <a:p>
            <a:pPr lvl="1"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/>
              <a:t>lack of a global clock </a:t>
            </a:r>
          </a:p>
          <a:p>
            <a:pPr lvl="1"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/>
              <a:t>message transmission is asynchronous</a:t>
            </a:r>
          </a:p>
          <a:p>
            <a:pPr lvl="1"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/>
              <a:t>message transfer delays are finite but unpredictable</a:t>
            </a:r>
          </a:p>
        </p:txBody>
      </p:sp>
    </p:spTree>
    <p:extLst>
      <p:ext uri="{BB962C8B-B14F-4D97-AF65-F5344CB8AC3E}">
        <p14:creationId xmlns:p14="http://schemas.microsoft.com/office/powerpoint/2010/main" val="86364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42400"/>
            <a:ext cx="8432800" cy="702623"/>
          </a:xfrm>
        </p:spPr>
        <p:txBody>
          <a:bodyPr>
            <a:normAutofit/>
          </a:bodyPr>
          <a:lstStyle>
            <a:defPPr/>
          </a:lstStyle>
          <a:p>
            <a:pPr algn="ctr"/>
            <a:r>
              <a:rPr lang="en-US" altLang="en-US" sz="4000" b="0">
                <a:solidFill>
                  <a:srgbClr val="0000FF"/>
                </a:solidFill>
              </a:rPr>
              <a:t>System Model</a:t>
            </a:r>
            <a:endParaRPr lang="fr-FR" sz="4000" b="0"/>
          </a:p>
        </p:txBody>
      </p:sp>
      <p:sp>
        <p:nvSpPr>
          <p:cNvPr id="3" name="Rectangle 2"/>
          <p:cNvSpPr/>
          <p:nvPr/>
        </p:nvSpPr>
        <p:spPr>
          <a:xfrm>
            <a:off x="627797" y="1498094"/>
            <a:ext cx="11081981" cy="27494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100"/>
              </a:lnSpc>
              <a:buFont typeface="Arial" pitchFamily="34" charset="0"/>
              <a:buChar char="•"/>
            </a:pPr>
            <a:r>
              <a:rPr lang="en-US" sz="2800"/>
              <a:t>if a snapshot recording algorithm records the states of p</a:t>
            </a:r>
            <a:r>
              <a:rPr lang="en-US" sz="2800" baseline="-25000"/>
              <a:t>i</a:t>
            </a:r>
            <a:r>
              <a:rPr lang="en-US" sz="2800"/>
              <a:t> and p</a:t>
            </a:r>
            <a:r>
              <a:rPr lang="en-US" sz="2800" baseline="-25000" err="1"/>
              <a:t>j</a:t>
            </a:r>
            <a:r>
              <a:rPr lang="en-US" sz="2800"/>
              <a:t> as LS</a:t>
            </a:r>
            <a:r>
              <a:rPr lang="en-US" sz="2800" baseline="-25000" err="1"/>
              <a:t>i </a:t>
            </a:r>
            <a:r>
              <a:rPr lang="en-US" sz="2800"/>
              <a:t>and LS</a:t>
            </a:r>
            <a:r>
              <a:rPr lang="en-US" sz="2800" baseline="-25000" err="1"/>
              <a:t>j</a:t>
            </a:r>
            <a:r>
              <a:rPr lang="en-US" sz="2800"/>
              <a:t> , respectively, it must record the state of channel C</a:t>
            </a:r>
            <a:r>
              <a:rPr lang="en-US" sz="2800" baseline="-25000" err="1"/>
              <a:t>ij </a:t>
            </a:r>
            <a:r>
              <a:rPr lang="en-US" sz="2800"/>
              <a:t>as transit(LS</a:t>
            </a:r>
            <a:r>
              <a:rPr lang="en-US" sz="2800" baseline="-25000" err="1"/>
              <a:t>i</a:t>
            </a:r>
            <a:r>
              <a:rPr lang="en-US" sz="2800"/>
              <a:t>, LS</a:t>
            </a:r>
            <a:r>
              <a:rPr lang="en-US" sz="2800" baseline="-25000" err="1"/>
              <a:t>j</a:t>
            </a:r>
            <a:r>
              <a:rPr lang="en-US" sz="2800"/>
              <a:t>)</a:t>
            </a:r>
          </a:p>
          <a:p>
            <a:pPr lvl="1">
              <a:lnSpc>
                <a:spcPts val="4100"/>
              </a:lnSpc>
              <a:buFont typeface="Arial" pitchFamily="34" charset="0"/>
              <a:buChar char="•"/>
            </a:pPr>
            <a:r>
              <a:rPr lang="en-US" sz="2800"/>
              <a:t>For C</a:t>
            </a:r>
            <a:r>
              <a:rPr lang="en-US" sz="2800" baseline="-25000" err="1"/>
              <a:t>ij</a:t>
            </a:r>
            <a:r>
              <a:rPr lang="en-US" sz="2800"/>
              <a:t> , intransit messages are:</a:t>
            </a:r>
          </a:p>
          <a:p>
            <a:pPr lvl="2"/>
            <a:r>
              <a:rPr lang="en-US" sz="2800"/>
              <a:t> transit(LS</a:t>
            </a:r>
            <a:r>
              <a:rPr lang="en-US" sz="2800" baseline="-25000" err="1"/>
              <a:t>i</a:t>
            </a:r>
            <a:r>
              <a:rPr lang="en-US" sz="2800"/>
              <a:t>, LS</a:t>
            </a:r>
            <a:r>
              <a:rPr lang="en-US" sz="2800" baseline="-25000" err="1"/>
              <a:t>j</a:t>
            </a:r>
            <a:r>
              <a:rPr lang="en-US" sz="2800"/>
              <a:t>) = {m</a:t>
            </a:r>
            <a:r>
              <a:rPr lang="en-US" sz="2800" baseline="-25000" err="1"/>
              <a:t>ij</a:t>
            </a:r>
            <a:r>
              <a:rPr lang="en-US" sz="2800"/>
              <a:t> | send(m</a:t>
            </a:r>
            <a:r>
              <a:rPr lang="en-US" sz="2800" baseline="-25000" err="1"/>
              <a:t>ij</a:t>
            </a:r>
            <a:r>
              <a:rPr lang="en-US" sz="2800"/>
              <a:t>) ∈ LS</a:t>
            </a:r>
            <a:r>
              <a:rPr lang="en-US" sz="2800" baseline="-25000" err="1"/>
              <a:t>i  </a:t>
            </a:r>
            <a:r>
              <a:rPr lang="en-US" sz="3600">
                <a:sym typeface="Symbol" panose="05050102010706020507" pitchFamily="18" charset="2"/>
              </a:rPr>
              <a:t> </a:t>
            </a:r>
            <a:r>
              <a:rPr lang="en-US" sz="2800"/>
              <a:t>rec(m</a:t>
            </a:r>
            <a:r>
              <a:rPr lang="en-US" sz="2800" baseline="-25000" err="1"/>
              <a:t>ij</a:t>
            </a:r>
            <a:r>
              <a:rPr lang="en-US" sz="2800"/>
              <a:t>) </a:t>
            </a:r>
            <a:r>
              <a:rPr lang="en-US" sz="2800">
                <a:sym typeface="Symbol" panose="05050102010706020507" pitchFamily="18" charset="2"/>
              </a:rPr>
              <a:t></a:t>
            </a:r>
            <a:r>
              <a:rPr lang="en-US" sz="2800"/>
              <a:t> LS</a:t>
            </a:r>
            <a:r>
              <a:rPr lang="en-US" sz="2800" baseline="-25000" err="1"/>
              <a:t>j</a:t>
            </a:r>
            <a:r>
              <a:rPr lang="en-US" sz="2800"/>
              <a:t>}</a:t>
            </a:r>
            <a:endParaRPr lang="en-US" sz="2800" baseline="-25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89414"/>
      </p:ext>
    </p:extLst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49275"/>
            <a:ext cx="8432800" cy="702623"/>
          </a:xfrm>
        </p:spPr>
        <p:txBody>
          <a:bodyPr>
            <a:normAutofit/>
          </a:bodyPr>
          <a:lstStyle>
            <a:defPPr/>
          </a:lstStyle>
          <a:p>
            <a:pPr algn="ctr"/>
            <a:r>
              <a:rPr lang="en-US" altLang="en-US" sz="4000" b="0">
                <a:solidFill>
                  <a:srgbClr val="0000FF"/>
                </a:solidFill>
              </a:rPr>
              <a:t>A Consistent Global State</a:t>
            </a:r>
            <a:endParaRPr lang="fr-FR" sz="4000" b="0"/>
          </a:p>
        </p:txBody>
      </p:sp>
      <p:sp>
        <p:nvSpPr>
          <p:cNvPr id="3" name="Rectangle 2"/>
          <p:cNvSpPr/>
          <p:nvPr/>
        </p:nvSpPr>
        <p:spPr>
          <a:xfrm>
            <a:off x="563810" y="1485451"/>
            <a:ext cx="11064380" cy="34573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global state GS is a </a:t>
            </a:r>
            <a:r>
              <a:rPr lang="en-US" sz="2800" b="1" i="1"/>
              <a:t>consistent global state </a:t>
            </a:r>
            <a:r>
              <a:rPr lang="en-US" sz="2800" err="1"/>
              <a:t>iff: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>
                <a:solidFill>
                  <a:srgbClr val="FF0000"/>
                </a:solidFill>
              </a:rPr>
              <a:t>C1: </a:t>
            </a:r>
            <a:r>
              <a:rPr lang="en-US" sz="2800">
                <a:solidFill>
                  <a:srgbClr val="FF0000"/>
                </a:solidFill>
              </a:rPr>
              <a:t>every message m</a:t>
            </a:r>
            <a:r>
              <a:rPr lang="en-US" sz="2800" baseline="-25000" err="1">
                <a:solidFill>
                  <a:srgbClr val="FF0000"/>
                </a:solidFill>
              </a:rPr>
              <a:t>ij </a:t>
            </a:r>
            <a:r>
              <a:rPr lang="en-US" sz="2800">
                <a:solidFill>
                  <a:srgbClr val="FF0000"/>
                </a:solidFill>
              </a:rPr>
              <a:t>that is recorded as sent in the local state of sender p</a:t>
            </a:r>
            <a:r>
              <a:rPr lang="en-US" sz="2800" baseline="-25000">
                <a:solidFill>
                  <a:srgbClr val="FF0000"/>
                </a:solidFill>
              </a:rPr>
              <a:t>i</a:t>
            </a:r>
            <a:r>
              <a:rPr lang="en-US" sz="2800">
                <a:solidFill>
                  <a:srgbClr val="FF0000"/>
                </a:solidFill>
              </a:rPr>
              <a:t> must be captured either in the state of C</a:t>
            </a:r>
            <a:r>
              <a:rPr lang="en-US" sz="2800" baseline="-25000" err="1">
                <a:solidFill>
                  <a:srgbClr val="FF0000"/>
                </a:solidFill>
              </a:rPr>
              <a:t>ij</a:t>
            </a:r>
            <a:r>
              <a:rPr lang="en-US" sz="2800">
                <a:solidFill>
                  <a:srgbClr val="FF0000"/>
                </a:solidFill>
              </a:rPr>
              <a:t> or in the collected local state of the receiver p</a:t>
            </a:r>
            <a:r>
              <a:rPr lang="en-US" sz="2800" baseline="-25000" err="1">
                <a:solidFill>
                  <a:srgbClr val="FF0000"/>
                </a:solidFill>
              </a:rPr>
              <a:t>j</a:t>
            </a:r>
            <a:endParaRPr lang="en-US" sz="2800">
              <a:solidFill>
                <a:srgbClr val="FF0000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/>
              <a:t>C1 states the law of conservation of messages: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>
                <a:solidFill>
                  <a:srgbClr val="FF0000"/>
                </a:solidFill>
              </a:rPr>
              <a:t>C2: </a:t>
            </a:r>
            <a:r>
              <a:rPr lang="en-US" sz="2800">
                <a:solidFill>
                  <a:srgbClr val="FF0000"/>
                </a:solidFill>
              </a:rPr>
              <a:t>send(m</a:t>
            </a:r>
            <a:r>
              <a:rPr lang="en-US" sz="2800" baseline="-25000" err="1">
                <a:solidFill>
                  <a:srgbClr val="FF0000"/>
                </a:solidFill>
              </a:rPr>
              <a:t>ij</a:t>
            </a:r>
            <a:r>
              <a:rPr lang="en-US" sz="2800">
                <a:solidFill>
                  <a:srgbClr val="FF0000"/>
                </a:solidFill>
              </a:rPr>
              <a:t>) </a:t>
            </a:r>
            <a:r>
              <a:rPr lang="en-US" sz="3200" b="1">
                <a:solidFill>
                  <a:srgbClr val="FF0000"/>
                </a:solidFill>
                <a:sym typeface="Symbol" panose="05050102010706020507" pitchFamily="18" charset="2"/>
              </a:rPr>
              <a:t></a:t>
            </a:r>
            <a:r>
              <a:rPr lang="en-US" sz="2800" err="1">
                <a:solidFill>
                  <a:srgbClr val="FF0000"/>
                </a:solidFill>
              </a:rPr>
              <a:t>LS</a:t>
            </a:r>
            <a:r>
              <a:rPr lang="en-US" sz="2800" baseline="-25000" err="1">
                <a:solidFill>
                  <a:srgbClr val="FF0000"/>
                </a:solidFill>
              </a:rPr>
              <a:t>i </a:t>
            </a:r>
            <a:r>
              <a:rPr lang="en-US" sz="2800">
                <a:solidFill>
                  <a:srgbClr val="FF0000"/>
                </a:solidFill>
              </a:rPr>
              <a:t>⇒ m</a:t>
            </a:r>
            <a:r>
              <a:rPr lang="en-US" sz="2800" baseline="-25000" err="1">
                <a:solidFill>
                  <a:srgbClr val="FF0000"/>
                </a:solidFill>
              </a:rPr>
              <a:t>ij </a:t>
            </a:r>
            <a:r>
              <a:rPr lang="en-US" sz="3200" b="1">
                <a:solidFill>
                  <a:srgbClr val="FF0000"/>
                </a:solidFill>
                <a:sym typeface="Symbol" panose="05050102010706020507" pitchFamily="18" charset="2"/>
              </a:rPr>
              <a:t> </a:t>
            </a:r>
            <a:r>
              <a:rPr lang="en-US" sz="2800" err="1">
                <a:solidFill>
                  <a:srgbClr val="FF0000"/>
                </a:solidFill>
              </a:rPr>
              <a:t>SC</a:t>
            </a:r>
            <a:r>
              <a:rPr lang="en-US" sz="2800" baseline="-25000" err="1">
                <a:solidFill>
                  <a:srgbClr val="FF0000"/>
                </a:solidFill>
              </a:rPr>
              <a:t>ij </a:t>
            </a:r>
            <a:r>
              <a:rPr lang="en-US" sz="2800">
                <a:solidFill>
                  <a:srgbClr val="FF0000"/>
                </a:solidFill>
              </a:rPr>
              <a:t>∧ rec(m</a:t>
            </a:r>
            <a:r>
              <a:rPr lang="en-US" sz="2800" baseline="-25000" err="1">
                <a:solidFill>
                  <a:srgbClr val="FF0000"/>
                </a:solidFill>
              </a:rPr>
              <a:t>ij</a:t>
            </a:r>
            <a:r>
              <a:rPr lang="en-US" sz="2800">
                <a:solidFill>
                  <a:srgbClr val="FF0000"/>
                </a:solidFill>
              </a:rPr>
              <a:t>) </a:t>
            </a:r>
            <a:r>
              <a:rPr lang="en-US" sz="2800" b="1">
                <a:solidFill>
                  <a:srgbClr val="FF0000"/>
                </a:solidFill>
                <a:sym typeface="Symbol" panose="05050102010706020507" pitchFamily="18" charset="2"/>
              </a:rPr>
              <a:t> </a:t>
            </a:r>
            <a:r>
              <a:rPr lang="en-US" sz="2800" err="1">
                <a:solidFill>
                  <a:srgbClr val="FF0000"/>
                </a:solidFill>
              </a:rPr>
              <a:t>LS</a:t>
            </a:r>
            <a:r>
              <a:rPr lang="en-US" sz="2800" baseline="-25000" err="1">
                <a:solidFill>
                  <a:srgbClr val="FF0000"/>
                </a:solidFill>
              </a:rPr>
              <a:t>j</a:t>
            </a:r>
            <a:endParaRPr lang="en-US" sz="2800" baseline="-25000">
              <a:solidFill>
                <a:srgbClr val="FF0000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/>
              <a:t>Condition C2 states that for every effect, its cause must be present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en-US" sz="2800" baseline="-2500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Chandy–Lamport Algorithm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295682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 i="1">
                <a:solidFill>
                  <a:srgbClr val="FF0000"/>
                </a:solidFill>
              </a:rPr>
              <a:t>Marker sending rule for process p</a:t>
            </a:r>
            <a:r>
              <a:rPr lang="en-US" altLang="en-US" sz="2800" b="1" i="1" baseline="-25000">
                <a:solidFill>
                  <a:srgbClr val="FF0000"/>
                </a:solidFill>
              </a:rPr>
              <a:t>i</a:t>
            </a:r>
          </a:p>
          <a:p>
            <a:pPr lvl="1"/>
            <a:r>
              <a:rPr lang="en-US" altLang="en-US" sz="2800" b="1"/>
              <a:t>(1)</a:t>
            </a:r>
            <a:r>
              <a:rPr lang="en-US" altLang="en-US" sz="2800"/>
              <a:t> Process p</a:t>
            </a:r>
            <a:r>
              <a:rPr lang="en-US" altLang="en-US" sz="2800" baseline="-25000"/>
              <a:t>i</a:t>
            </a:r>
            <a:r>
              <a:rPr lang="en-US" altLang="en-US" sz="2800"/>
              <a:t> records its state.</a:t>
            </a:r>
          </a:p>
          <a:p>
            <a:pPr lvl="1"/>
            <a:r>
              <a:rPr lang="en-US" altLang="en-US" sz="2800" b="1"/>
              <a:t>(2)</a:t>
            </a:r>
            <a:r>
              <a:rPr lang="en-US" altLang="en-US" sz="2800"/>
              <a:t> For each outgoing channel C on which a marker has not been sent, p</a:t>
            </a:r>
            <a:r>
              <a:rPr lang="en-US" altLang="en-US" sz="2800" baseline="-25000"/>
              <a:t>i</a:t>
            </a:r>
            <a:r>
              <a:rPr lang="en-US" altLang="en-US" sz="2800"/>
              <a:t> sends a marker along C before p</a:t>
            </a:r>
            <a:r>
              <a:rPr lang="en-US" altLang="en-US" sz="2800" baseline="-25000"/>
              <a:t>i</a:t>
            </a:r>
            <a:r>
              <a:rPr lang="en-US" altLang="en-US" sz="2800"/>
              <a:t> sends further messages along C.</a:t>
            </a:r>
          </a:p>
          <a:p>
            <a:pPr lvl="1"/>
            <a:r>
              <a:rPr lang="en-US" altLang="en-US" sz="2800" b="1" i="1">
                <a:solidFill>
                  <a:srgbClr val="FF0000"/>
                </a:solidFill>
              </a:rPr>
              <a:t>Marker receiving rule for process p</a:t>
            </a:r>
            <a:r>
              <a:rPr lang="en-US" altLang="en-US" sz="2800" b="1" i="1" baseline="-25000" err="1">
                <a:solidFill>
                  <a:srgbClr val="FF0000"/>
                </a:solidFill>
              </a:rPr>
              <a:t>j</a:t>
            </a:r>
            <a:endParaRPr lang="en-US" altLang="en-US" sz="2800" b="1" i="1" baseline="-25000">
              <a:solidFill>
                <a:srgbClr val="FF0000"/>
              </a:solidFill>
            </a:endParaRPr>
          </a:p>
          <a:p>
            <a:pPr lvl="1"/>
            <a:r>
              <a:rPr lang="en-US" altLang="en-US" sz="2800"/>
              <a:t>On receiving a marker along channel C:</a:t>
            </a:r>
          </a:p>
          <a:p>
            <a:pPr lvl="1"/>
            <a:r>
              <a:rPr lang="en-US" altLang="en-US" sz="2800"/>
              <a:t>	</a:t>
            </a:r>
            <a:r>
              <a:rPr lang="en-US" altLang="en-US" sz="2800" b="1"/>
              <a:t>if</a:t>
            </a:r>
            <a:r>
              <a:rPr lang="en-US" altLang="en-US" sz="2800"/>
              <a:t> p</a:t>
            </a:r>
            <a:r>
              <a:rPr lang="en-US" altLang="en-US" sz="2800" baseline="-25000" err="1"/>
              <a:t>j</a:t>
            </a:r>
            <a:r>
              <a:rPr lang="en-US" altLang="en-US" sz="2800"/>
              <a:t> has not recorded its state </a:t>
            </a:r>
            <a:r>
              <a:rPr lang="en-US" altLang="en-US" sz="2800" b="1"/>
              <a:t>then</a:t>
            </a:r>
          </a:p>
          <a:p>
            <a:pPr lvl="1"/>
            <a:r>
              <a:rPr lang="en-US" altLang="en-US" sz="2800"/>
              <a:t>		Record the state of C as the empty set</a:t>
            </a:r>
          </a:p>
          <a:p>
            <a:pPr lvl="1"/>
            <a:r>
              <a:rPr lang="en-US" altLang="en-US" sz="2800"/>
              <a:t>		Execute the “marker sending rule”</a:t>
            </a:r>
          </a:p>
          <a:p>
            <a:pPr lvl="1"/>
            <a:r>
              <a:rPr lang="en-US" altLang="en-US" sz="2800"/>
              <a:t>	</a:t>
            </a:r>
            <a:r>
              <a:rPr lang="en-US" altLang="en-US" sz="2800" b="1"/>
              <a:t>else</a:t>
            </a:r>
          </a:p>
          <a:p>
            <a:pPr lvl="1"/>
            <a:r>
              <a:rPr lang="en-US" altLang="en-US" sz="2800"/>
              <a:t>		Record the state of C as the set of messages received along C after p</a:t>
            </a:r>
            <a:r>
              <a:rPr lang="en-US" altLang="en-US" sz="2800" baseline="-25000" err="1"/>
              <a:t>j’s</a:t>
            </a:r>
            <a:r>
              <a:rPr lang="en-US" altLang="en-US" sz="2800"/>
              <a:t>   </a:t>
            </a:r>
          </a:p>
          <a:p>
            <a:pPr lvl="1"/>
            <a:r>
              <a:rPr lang="en-US" altLang="en-US" sz="2800"/>
              <a:t>                 state was recorded and before p</a:t>
            </a:r>
            <a:r>
              <a:rPr lang="en-US" altLang="en-US" sz="2800" baseline="-25000" err="1"/>
              <a:t>j</a:t>
            </a:r>
            <a:r>
              <a:rPr lang="en-US" altLang="en-US" sz="2800"/>
              <a:t> received the marker along C</a:t>
            </a:r>
            <a:endParaRPr lang="en-US" altLang="en-US" sz="9600" baseline="-25000"/>
          </a:p>
        </p:txBody>
      </p:sp>
    </p:spTree>
    <p:extLst>
      <p:ext uri="{BB962C8B-B14F-4D97-AF65-F5344CB8AC3E}">
        <p14:creationId xmlns:p14="http://schemas.microsoft.com/office/powerpoint/2010/main" val="239276922"/>
      </p:ext>
    </p:extLst>
  </p:cSld>
  <p:clrMapOvr>
    <a:masterClrMapping/>
  </p:clrMapOvr>
  <p:transition/>
  <p:timing/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Chandy–Lamport Algorithm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5660" y="1295682"/>
            <a:ext cx="11368585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 i="1">
                <a:solidFill>
                  <a:srgbClr val="FF0000"/>
                </a:solidFill>
              </a:rPr>
              <a:t>Putting together recorded snapshots - </a:t>
            </a:r>
            <a:r>
              <a:rPr lang="en-US" altLang="en-US" sz="2800"/>
              <a:t>each process can send its local snapshot to the initiator of the algorithm</a:t>
            </a:r>
            <a:r>
              <a:rPr lang="en-US" altLang="en-US" sz="2800" b="1">
                <a:solidFill>
                  <a:srgbClr val="FF0000"/>
                </a:solidFill>
              </a:rPr>
              <a:t>	</a:t>
            </a:r>
          </a:p>
          <a:p>
            <a:pPr lvl="2"/>
            <a:endParaRPr lang="en-US" altLang="en-US" sz="2800" b="1">
              <a:solidFill>
                <a:srgbClr val="FF0000"/>
              </a:solidFill>
            </a:endParaRPr>
          </a:p>
          <a:p>
            <a:pPr lvl="1"/>
            <a:r>
              <a:rPr lang="en-US" altLang="en-US" sz="2800" b="1" i="1">
                <a:solidFill>
                  <a:srgbClr val="FF0000"/>
                </a:solidFill>
              </a:rPr>
              <a:t>termination criterion</a:t>
            </a:r>
            <a:r>
              <a:rPr lang="en-US" altLang="en-US" sz="2800" b="1"/>
              <a:t> </a:t>
            </a:r>
            <a:r>
              <a:rPr lang="en-US" altLang="en-US" sz="2800"/>
              <a:t>-  each process has received a marker on all of its incoming channels</a:t>
            </a:r>
          </a:p>
          <a:p>
            <a:pPr lvl="2">
              <a:buFont typeface="Arial" pitchFamily="34" charset="0"/>
              <a:buChar char="•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374515208"/>
      </p:ext>
    </p:extLst>
  </p:cSld>
  <p:clrMapOvr>
    <a:masterClrMapping/>
  </p:clrMapOvr>
  <p:transition/>
  <p:timing/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Chandy–Lamport Algorithm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8A4F6B-43E0-9742-BCC2-D4950FF67492}"/>
              </a:ext>
            </a:extLst>
          </p:cNvPr>
          <p:cNvGrpSpPr/>
          <p:nvPr/>
        </p:nvGrpSpPr>
        <p:grpSpPr>
          <a:xfrm>
            <a:off x="0" y="1513763"/>
            <a:ext cx="8839200" cy="4815785"/>
            <a:chExt cx="6544945" cy="3352800"/>
          </a:xfrm>
        </p:grpSpPr>
        <p:cxnSp>
          <p:nvCxnSpPr>
            <p:cNvPr id="7" name="AutoShape 637">
              <a:extLst>
                <a:ext uri="{FF2B5EF4-FFF2-40B4-BE49-F238E27FC236}">
                  <a16:creationId xmlns:a16="http://schemas.microsoft.com/office/drawing/2014/main" id="{9CB5A947-1A34-7046-ACED-5BE01A4B78ED}"/>
                </a:ext>
              </a:extLst>
            </p:cNvPr>
            <p:cNvCxnSpPr/>
            <p:nvPr/>
          </p:nvCxnSpPr>
          <p:spPr bwMode="auto">
            <a:xfrm flipH="1">
              <a:off x="5971822" y="231422"/>
              <a:ext cx="0" cy="23298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</p:spPr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DADD7E-D312-C84F-ABDF-E2CB9ADC3116}"/>
                </a:ext>
              </a:extLst>
            </p:cNvPr>
            <p:cNvGrpSpPr/>
            <p:nvPr/>
          </p:nvGrpSpPr>
          <p:grpSpPr>
            <a:xfrm>
              <a:off x="0" y="0"/>
              <a:ext cx="6544945" cy="3352800"/>
              <a:chExt cx="6544945" cy="33528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A0EE47B-A6BB-E74B-8FC5-389D73AA2063}"/>
                  </a:ext>
                </a:extLst>
              </p:cNvPr>
              <p:cNvGrpSpPr/>
              <p:nvPr/>
            </p:nvGrpSpPr>
            <p:grpSpPr>
              <a:xfrm>
                <a:off x="0" y="0"/>
                <a:ext cx="6544945" cy="3352800"/>
                <a:chOff x="1036" y="5851"/>
                <a:chExt cx="10307" cy="528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5EA7D62-A563-9240-8B32-B679AED70C15}"/>
                    </a:ext>
                  </a:extLst>
                </p:cNvPr>
                <p:cNvGrpSpPr/>
                <p:nvPr/>
              </p:nvGrpSpPr>
              <p:grpSpPr>
                <a:xfrm>
                  <a:off x="1036" y="5851"/>
                  <a:ext cx="10307" cy="5280"/>
                  <a:chOff x="1036" y="5851"/>
                  <a:chExt cx="10307" cy="5280"/>
                </a:xfrm>
              </p:grpSpPr>
              <p:cxnSp>
                <p:nvCxnSpPr>
                  <p:cNvPr id="18" name="AutoShape 631">
                    <a:extLst>
                      <a:ext uri="{FF2B5EF4-FFF2-40B4-BE49-F238E27FC236}">
                        <a16:creationId xmlns:a16="http://schemas.microsoft.com/office/drawing/2014/main" id="{AE7B4F22-E0D6-4748-9116-62083DBB4BF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220" y="6539"/>
                    <a:ext cx="9071" cy="1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</p:cxnSp>
              <p:cxnSp>
                <p:nvCxnSpPr>
                  <p:cNvPr id="19" name="AutoShape 632">
                    <a:extLst>
                      <a:ext uri="{FF2B5EF4-FFF2-40B4-BE49-F238E27FC236}">
                        <a16:creationId xmlns:a16="http://schemas.microsoft.com/office/drawing/2014/main" id="{DBA83A02-849C-174B-86DD-C38DAAC3958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272" y="9548"/>
                    <a:ext cx="9071" cy="1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</p:cxnSp>
              <p:cxnSp>
                <p:nvCxnSpPr>
                  <p:cNvPr id="20" name="AutoShape 633">
                    <a:extLst>
                      <a:ext uri="{FF2B5EF4-FFF2-40B4-BE49-F238E27FC236}">
                        <a16:creationId xmlns:a16="http://schemas.microsoft.com/office/drawing/2014/main" id="{82F9188D-162A-DA46-8063-989960BBD32D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2816" y="6200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</p:spPr>
              </p:cxnSp>
              <p:cxnSp>
                <p:nvCxnSpPr>
                  <p:cNvPr id="21" name="AutoShape 634">
                    <a:extLst>
                      <a:ext uri="{FF2B5EF4-FFF2-40B4-BE49-F238E27FC236}">
                        <a16:creationId xmlns:a16="http://schemas.microsoft.com/office/drawing/2014/main" id="{68246FD3-ACD6-1C4D-92B3-2734C162CBD0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4343" y="6197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</p:spPr>
              </p:cxnSp>
              <p:cxnSp>
                <p:nvCxnSpPr>
                  <p:cNvPr id="22" name="AutoShape 635">
                    <a:extLst>
                      <a:ext uri="{FF2B5EF4-FFF2-40B4-BE49-F238E27FC236}">
                        <a16:creationId xmlns:a16="http://schemas.microsoft.com/office/drawing/2014/main" id="{6B830D50-ED2B-BA4F-9DE1-981039C6E0F5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999" y="6197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</p:spPr>
              </p:cxnSp>
              <p:cxnSp>
                <p:nvCxnSpPr>
                  <p:cNvPr id="23" name="AutoShape 636">
                    <a:extLst>
                      <a:ext uri="{FF2B5EF4-FFF2-40B4-BE49-F238E27FC236}">
                        <a16:creationId xmlns:a16="http://schemas.microsoft.com/office/drawing/2014/main" id="{CDE4B4DC-76BE-5243-9DFB-D19D6F1EAD2A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7610" y="6194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</p:spPr>
              </p:cxnSp>
              <p:cxnSp>
                <p:nvCxnSpPr>
                  <p:cNvPr id="24" name="AutoShape 637">
                    <a:extLst>
                      <a:ext uri="{FF2B5EF4-FFF2-40B4-BE49-F238E27FC236}">
                        <a16:creationId xmlns:a16="http://schemas.microsoft.com/office/drawing/2014/main" id="{D149D3B3-ED17-3244-93B6-B000DA6CD322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9106" y="6209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</p:spPr>
              </p:cxnSp>
              <p:cxnSp>
                <p:nvCxnSpPr>
                  <p:cNvPr id="25" name="AutoShape 638">
                    <a:extLst>
                      <a:ext uri="{FF2B5EF4-FFF2-40B4-BE49-F238E27FC236}">
                        <a16:creationId xmlns:a16="http://schemas.microsoft.com/office/drawing/2014/main" id="{A68A62BD-7E1A-A245-BF09-C1134391A24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229" y="6539"/>
                    <a:ext cx="2323" cy="301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tailEnd type="arrow" w="lg" len="lg"/>
                  </a:ln>
                </p:spPr>
              </p:cxnSp>
              <p:cxnSp>
                <p:nvCxnSpPr>
                  <p:cNvPr id="26" name="AutoShape 639">
                    <a:extLst>
                      <a:ext uri="{FF2B5EF4-FFF2-40B4-BE49-F238E27FC236}">
                        <a16:creationId xmlns:a16="http://schemas.microsoft.com/office/drawing/2014/main" id="{65EC28BE-26E9-6443-97A7-D7FF9AD4D044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364" y="6540"/>
                    <a:ext cx="1878" cy="3008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tailEnd type="arrow" w="lg" len="lg"/>
                  </a:ln>
                </p:spPr>
              </p:cxn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906376A-9255-A64D-9088-DEBD8F62D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77" y="6457"/>
                    <a:ext cx="143" cy="16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:endParaRPr lang="en-US"/>
                  </a:p>
                </p:txBody>
              </p:sp>
              <p:cxnSp>
                <p:nvCxnSpPr>
                  <p:cNvPr id="28" name="AutoShape 641">
                    <a:extLst>
                      <a:ext uri="{FF2B5EF4-FFF2-40B4-BE49-F238E27FC236}">
                        <a16:creationId xmlns:a16="http://schemas.microsoft.com/office/drawing/2014/main" id="{29F0348B-43B2-A44B-9C75-EDC6FDEEAF24}"/>
                      </a:ext>
                    </a:extLst>
                  </p:cNvPr>
                  <p:cNvCxnSpPr>
                    <a:stCxn id="27" idx="3"/>
                    <a:endCxn id="29" idx="0"/>
                  </p:cNvCxnSpPr>
                  <p:nvPr/>
                </p:nvCxnSpPr>
                <p:spPr bwMode="auto">
                  <a:xfrm>
                    <a:off x="4720" y="6539"/>
                    <a:ext cx="3362" cy="2946"/>
                  </a:xfrm>
                  <a:prstGeom prst="straightConnector1">
                    <a:avLst/>
                  </a:prstGeom>
                  <a:noFill/>
                  <a:ln w="38100" cap="rnd">
                    <a:solidFill>
                      <a:srgbClr val="000000"/>
                    </a:solidFill>
                    <a:prstDash val="sysDot"/>
                    <a:round/>
                    <a:tailEnd type="arrow" w="lg" len="lg"/>
                  </a:ln>
                </p:spPr>
              </p:cxn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93D48944-CD62-9044-B8C5-8C0AAE498F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10" y="9486"/>
                    <a:ext cx="143" cy="16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:endParaRPr lang="en-US"/>
                  </a:p>
                </p:txBody>
              </p:sp>
              <p:cxnSp>
                <p:nvCxnSpPr>
                  <p:cNvPr id="30" name="AutoShape 643">
                    <a:extLst>
                      <a:ext uri="{FF2B5EF4-FFF2-40B4-BE49-F238E27FC236}">
                        <a16:creationId xmlns:a16="http://schemas.microsoft.com/office/drawing/2014/main" id="{0780EFA2-DE33-B848-8EA3-88A68865BEB7}"/>
                      </a:ext>
                    </a:extLst>
                  </p:cNvPr>
                  <p:cNvCxnSpPr>
                    <a:stCxn id="29" idx="0"/>
                  </p:cNvCxnSpPr>
                  <p:nvPr/>
                </p:nvCxnSpPr>
                <p:spPr bwMode="auto">
                  <a:xfrm flipV="1">
                    <a:off x="8082" y="6553"/>
                    <a:ext cx="2832" cy="2933"/>
                  </a:xfrm>
                  <a:prstGeom prst="straightConnector1">
                    <a:avLst/>
                  </a:prstGeom>
                  <a:noFill/>
                  <a:ln w="38100" cap="rnd">
                    <a:solidFill>
                      <a:srgbClr val="000000"/>
                    </a:solidFill>
                    <a:prstDash val="sysDot"/>
                    <a:round/>
                    <a:tailEnd type="arrow" w="lg" len="lg"/>
                  </a:ln>
                </p:spPr>
              </p:cxnSp>
              <p:sp>
                <p:nvSpPr>
                  <p:cNvPr id="31" name="Text Box 644">
                    <a:extLst>
                      <a:ext uri="{FF2B5EF4-FFF2-40B4-BE49-F238E27FC236}">
                        <a16:creationId xmlns:a16="http://schemas.microsoft.com/office/drawing/2014/main" id="{3BAD2BA7-D259-7F45-B9AF-2088B1B72AE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19" y="6319"/>
                    <a:ext cx="853" cy="4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S1: A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</p:txBody>
              </p:sp>
              <p:sp>
                <p:nvSpPr>
                  <p:cNvPr id="32" name="Text Box 645">
                    <a:extLst>
                      <a:ext uri="{FF2B5EF4-FFF2-40B4-BE49-F238E27FC236}">
                        <a16:creationId xmlns:a16="http://schemas.microsoft.com/office/drawing/2014/main" id="{AC380A5F-AE90-9D41-8E4E-B750368CABF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46" y="9345"/>
                    <a:ext cx="853" cy="4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S2: B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</p:txBody>
              </p:sp>
              <p:sp>
                <p:nvSpPr>
                  <p:cNvPr id="33" name="Text Box 646">
                    <a:extLst>
                      <a:ext uri="{FF2B5EF4-FFF2-40B4-BE49-F238E27FC236}">
                        <a16:creationId xmlns:a16="http://schemas.microsoft.com/office/drawing/2014/main" id="{4033B47D-9BA2-174F-A48E-40692422BA8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290" y="5851"/>
                    <a:ext cx="9022" cy="4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500                 450                   450                  350                 370              370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</p:txBody>
              </p:sp>
              <p:sp>
                <p:nvSpPr>
                  <p:cNvPr id="34" name="Text Box 648">
                    <a:extLst>
                      <a:ext uri="{FF2B5EF4-FFF2-40B4-BE49-F238E27FC236}">
                        <a16:creationId xmlns:a16="http://schemas.microsoft.com/office/drawing/2014/main" id="{99D32C51-7355-5E40-9CD8-0F0B4970170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036" y="9858"/>
                    <a:ext cx="10217" cy="12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                 1000               1000                  1050                1030               1130            1130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  <a:p>
                    <a:pPr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                       t</a:t>
                    </a:r>
                    <a:r>
                      <a:rPr lang="en-US" baseline="-25000">
                        <a:effectLst/>
                        <a:latin typeface="Times New Roman" pitchFamily="18" charset="0"/>
                        <a:ea typeface="Times New Roman" pitchFamily="18" charset="0"/>
                      </a:rPr>
                      <a:t>0</a:t>
                    </a: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                t</a:t>
                    </a:r>
                    <a:r>
                      <a:rPr lang="en-US" baseline="-25000">
                        <a:effectLst/>
                        <a:latin typeface="Times New Roman" pitchFamily="18" charset="0"/>
                        <a:ea typeface="Times New Roman" pitchFamily="18" charset="0"/>
                      </a:rPr>
                      <a:t>1</a:t>
                    </a: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                    t</a:t>
                    </a:r>
                    <a:r>
                      <a:rPr lang="en-US" baseline="-25000">
                        <a:effectLst/>
                        <a:latin typeface="Times New Roman" pitchFamily="18" charset="0"/>
                        <a:ea typeface="Times New Roman" pitchFamily="18" charset="0"/>
                      </a:rPr>
                      <a:t>2</a:t>
                    </a: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                   t</a:t>
                    </a:r>
                    <a:r>
                      <a:rPr lang="en-US" baseline="-25000">
                        <a:effectLst/>
                        <a:latin typeface="Times New Roman" pitchFamily="18" charset="0"/>
                        <a:ea typeface="Times New Roman" pitchFamily="18" charset="0"/>
                      </a:rPr>
                      <a:t>3</a:t>
                    </a: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                  t</a:t>
                    </a:r>
                    <a:r>
                      <a:rPr lang="en-US" baseline="-25000">
                        <a:effectLst/>
                        <a:latin typeface="Times New Roman" pitchFamily="18" charset="0"/>
                        <a:ea typeface="Times New Roman" pitchFamily="18" charset="0"/>
                      </a:rPr>
                      <a:t>4  </a:t>
                    </a: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            t</a:t>
                    </a:r>
                    <a:r>
                      <a:rPr lang="en-US" baseline="-25000">
                        <a:effectLst/>
                        <a:latin typeface="Times New Roman" pitchFamily="18" charset="0"/>
                        <a:ea typeface="Times New Roman" pitchFamily="18" charset="0"/>
                      </a:rPr>
                      <a:t>5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  <a:p>
                    <a:pPr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 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  <a:p>
                    <a:pPr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     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  <a:p>
                    <a:pPr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   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  <a:p>
                    <a:pPr algn="ctr"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 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</p:txBody>
              </p:sp>
            </p:grpSp>
            <p:sp>
              <p:nvSpPr>
                <p:cNvPr id="16" name="Text Box 649">
                  <a:extLst>
                    <a:ext uri="{FF2B5EF4-FFF2-40B4-BE49-F238E27FC236}">
                      <a16:creationId xmlns:a16="http://schemas.microsoft.com/office/drawing/2014/main" id="{4379FC07-5089-5D4A-B37A-904568E03A6E}"/>
                    </a:ext>
                  </a:extLst>
                </p:cNvPr>
                <p:cNvSpPr txBox="1"/>
                <p:nvPr/>
              </p:nvSpPr>
              <p:spPr bwMode="auto">
                <a:xfrm>
                  <a:off x="3331" y="7194"/>
                  <a:ext cx="1133" cy="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>
                      <a:effectLst/>
                      <a:latin typeface="Times New Roman" pitchFamily="18" charset="0"/>
                      <a:ea typeface="Times New Roman" pitchFamily="18" charset="0"/>
                    </a:rPr>
                    <a:t>50</a:t>
                  </a:r>
                  <a:endParaRPr lang="en-IN" sz="1200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sp>
              <p:nvSpPr>
                <p:cNvPr id="17" name="Text Box 650">
                  <a:extLst>
                    <a:ext uri="{FF2B5EF4-FFF2-40B4-BE49-F238E27FC236}">
                      <a16:creationId xmlns:a16="http://schemas.microsoft.com/office/drawing/2014/main" id="{1142355B-348C-6F4F-B6AA-758700390839}"/>
                    </a:ext>
                  </a:extLst>
                </p:cNvPr>
                <p:cNvSpPr txBox="1"/>
                <p:nvPr/>
              </p:nvSpPr>
              <p:spPr bwMode="auto">
                <a:xfrm>
                  <a:off x="6353" y="8636"/>
                  <a:ext cx="1137" cy="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>
                      <a:effectLst/>
                      <a:latin typeface="Times New Roman" pitchFamily="18" charset="0"/>
                      <a:ea typeface="Times New Roman" pitchFamily="18" charset="0"/>
                    </a:rPr>
                    <a:t>20</a:t>
                  </a:r>
                  <a:endParaRPr lang="en-IN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</p:grpSp>
          <p:cxnSp>
            <p:nvCxnSpPr>
              <p:cNvPr id="13" name="AutoShape 638">
                <a:extLst>
                  <a:ext uri="{FF2B5EF4-FFF2-40B4-BE49-F238E27FC236}">
                    <a16:creationId xmlns:a16="http://schemas.microsoft.com/office/drawing/2014/main" id="{0B3E7F73-B4D1-7C45-A608-C643AF1C8DD0}"/>
                  </a:ext>
                </a:extLst>
              </p:cNvPr>
              <p:cNvCxnSpPr/>
              <p:nvPr/>
            </p:nvCxnSpPr>
            <p:spPr bwMode="auto">
              <a:xfrm>
                <a:off x="3341511" y="445886"/>
                <a:ext cx="1609108" cy="190221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arrow" w="lg" len="lg"/>
              </a:ln>
            </p:spPr>
          </p:cxnSp>
          <p:sp>
            <p:nvSpPr>
              <p:cNvPr id="14" name="Text Box 650">
                <a:extLst>
                  <a:ext uri="{FF2B5EF4-FFF2-40B4-BE49-F238E27FC236}">
                    <a16:creationId xmlns:a16="http://schemas.microsoft.com/office/drawing/2014/main" id="{430E8916-84E2-9742-B1EB-EAB4AA501EB8}"/>
                  </a:ext>
                </a:extLst>
              </p:cNvPr>
              <p:cNvSpPr txBox="1"/>
              <p:nvPr/>
            </p:nvSpPr>
            <p:spPr bwMode="auto">
              <a:xfrm>
                <a:off x="3488215" y="489589"/>
                <a:ext cx="721995" cy="28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ct val="0"/>
                  </a:spcAft>
                </a:pPr>
                <a:r>
                  <a:rPr lang="en-US">
                    <a:effectLst/>
                    <a:latin typeface="Times New Roman" pitchFamily="18" charset="0"/>
                    <a:ea typeface="Times New Roman" pitchFamily="18" charset="0"/>
                  </a:rPr>
                  <a:t>100</a:t>
                </a:r>
                <a:endParaRPr lang="en-IN">
                  <a:effectLst/>
                  <a:latin typeface="Times New Roman" pitchFamily="18" charset="0"/>
                  <a:ea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76749"/>
      </p:ext>
    </p:extLst>
  </p:cSld>
  <p:clrMapOvr>
    <a:masterClrMapping/>
  </p:clrMapOvr>
  <p:transition/>
  <p:timing/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30718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Snapshot Algorithms for Non-FIFO Channels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566" y="1661139"/>
            <a:ext cx="10498867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altLang="en-US" sz="2800"/>
              <a:t>a marker cannot be used to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non-FIFO algorithm by Lai and Yang use message piggybacking to distinguish computation messages sent after the marker from those sent before the marker</a:t>
            </a:r>
            <a:endParaRPr lang="en-US" altLang="en-US" sz="2800"/>
          </a:p>
          <a:p>
            <a:pPr/>
            <a:endParaRPr lang="en-US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849181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8600" y="274118"/>
            <a:ext cx="8610600" cy="1143000"/>
          </a:xfrm>
        </p:spPr>
        <p:txBody>
          <a:bodyPr/>
          <a:lstStyle>
            <a:defPPr/>
          </a:lstStyle>
          <a:p>
            <a:pPr lvl="0" algn="ctr"/>
            <a:r>
              <a:rPr lang="en-US" altLang="en-US" b="0" spc="0">
                <a:solidFill>
                  <a:srgbClr val="0000FF"/>
                </a:solidFill>
              </a:rPr>
              <a:t>Lai–Yang Algorithm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382600" y="1911388"/>
            <a:ext cx="91453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 b="1"/>
              <a:t>coloring scheme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every process is initially white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process turns red while taking a snapshot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equivalent of the “marker sending rule” is executed when a process turns 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every message sent by a white process is colored white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a white message is a message that was sent before the sender of that message recorded its local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556261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7" name="Text Box 1" descr="Footer Placeholder 7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29698" name="Text Box 2" descr="Rectangle 2"/>
          <p:cNvSpPr txBox="1"/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Parallel Systems</a:t>
            </a:r>
          </a:p>
        </p:txBody>
      </p:sp>
      <p:sp>
        <p:nvSpPr>
          <p:cNvPr id="29699" name="Text Box 3" descr="Rectangle 3"/>
          <p:cNvSpPr txBox="1"/>
          <p:nvPr/>
        </p:nvSpPr>
        <p:spPr bwMode="auto">
          <a:xfrm>
            <a:off x="917575" y="1666875"/>
            <a:ext cx="10651033" cy="32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marL="2286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Multiprocessor systems</a:t>
            </a:r>
            <a:endParaRPr lang="x-none" altLang="x-none" sz="2800"/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E.g., Omega, Butterfly</a:t>
            </a:r>
            <a:r>
              <a:rPr lang="en-US" altLang="x-none" sz="2800"/>
              <a:t> Networks</a:t>
            </a:r>
            <a:endParaRPr lang="x-none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Multicomputer parallel systems</a:t>
            </a:r>
            <a:endParaRPr lang="x-none" altLang="x-none" sz="2800"/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E.g., NYU Ultracomputer, CM* Connection Machine, IBM Blue gene</a:t>
            </a:r>
            <a:endParaRPr lang="x-none" altLang="x-none" sz="24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Array processors </a:t>
            </a:r>
            <a:r>
              <a:rPr lang="x-none" altLang="x-none" sz="2800"/>
              <a:t>(collocated, tightly coupled, common system clock</a:t>
            </a:r>
            <a:r>
              <a:rPr lang="en-US" altLang="x-none" sz="2800"/>
              <a:t>, may not have shared memory</a:t>
            </a:r>
            <a:r>
              <a:rPr lang="x-none" altLang="x-none" sz="2800"/>
              <a:t>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E.g., DSP applications</a:t>
            </a:r>
            <a:r>
              <a:rPr lang="en-US" altLang="x-none" sz="2800"/>
              <a:t>, image processing</a:t>
            </a:r>
            <a:endParaRPr lang="x-none" altLang="x-none" sz="2800"/>
          </a:p>
        </p:txBody>
      </p:sp>
      <p:sp>
        <p:nvSpPr>
          <p:cNvPr id="29700" name="Text Box 4" descr="Slide Number Placeholder 3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2F0A1A4F-429F-ED46-BCE7-EF00DBD292E2}" type="slidenum">
              <a:rPr lang="x-none" altLang="x-none" sz="1200">
                <a:solidFill>
                  <a:srgbClr val="888888"/>
                </a:solidFill>
              </a:rPr>
              <a:pPr algn="r"/>
              <a:t>7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8600" y="274118"/>
            <a:ext cx="8610600" cy="1143000"/>
          </a:xfrm>
        </p:spPr>
        <p:txBody>
          <a:bodyPr/>
          <a:lstStyle>
            <a:defPPr/>
          </a:lstStyle>
          <a:p>
            <a:pPr lvl="0" algn="ctr"/>
            <a:r>
              <a:rPr lang="en-US" altLang="en-US" b="0" spc="0">
                <a:solidFill>
                  <a:srgbClr val="0000FF"/>
                </a:solidFill>
              </a:rPr>
              <a:t>Lai–Yang Algorithm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308974" y="1773789"/>
            <a:ext cx="8898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every message sent by a red process is colored red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a red message is a message that was sent after the sender of that message recorded its local snapshot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every white process takes its snapshot no later than the instant it receives a red message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when a white process receives a red message, it records its local snapshot before processing the message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702235182"/>
      </p:ext>
    </p:extLst>
  </p:cSld>
  <p:clrMapOvr>
    <a:masterClrMapping/>
  </p:clrMapOvr>
  <p:transition/>
  <p:timing/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5763" y="213596"/>
            <a:ext cx="8453437" cy="1143000"/>
          </a:xfrm>
        </p:spPr>
        <p:txBody>
          <a:bodyPr/>
          <a:lstStyle>
            <a:defPPr/>
          </a:lstStyle>
          <a:p>
            <a:pPr lvl="0" algn="ctr"/>
            <a:r>
              <a:rPr lang="en-US" altLang="en-US" b="0" spc="0">
                <a:solidFill>
                  <a:srgbClr val="0000FF"/>
                </a:solidFill>
              </a:rPr>
              <a:t>Lai–Yang Algorithm</a:t>
            </a:r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85763" y="1356596"/>
            <a:ext cx="10916673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every white process records a history of all white messages sent or received by it along each channel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when a process turns red, it sends these histories along with its snapshot to the initiator process that collects the global snapshot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initiator process evaluates transit(LS</a:t>
            </a:r>
            <a:r>
              <a:rPr lang="en-US" sz="2800" baseline="-25000" err="1"/>
              <a:t>i</a:t>
            </a:r>
            <a:r>
              <a:rPr lang="en-US" sz="2800"/>
              <a:t>, LS</a:t>
            </a:r>
            <a:r>
              <a:rPr lang="en-US" sz="2800" baseline="-25000" err="1"/>
              <a:t>j</a:t>
            </a:r>
            <a:r>
              <a:rPr lang="en-US" sz="2800"/>
              <a:t>) to compute the state of a channel C</a:t>
            </a:r>
            <a:r>
              <a:rPr lang="en-US" sz="2800" baseline="-25000" err="1"/>
              <a:t>ij</a:t>
            </a:r>
            <a:r>
              <a:rPr lang="en-US" sz="2800"/>
              <a:t> as: </a:t>
            </a:r>
          </a:p>
          <a:p>
            <a:pPr lvl="2"/>
            <a:r>
              <a:rPr lang="en-US" sz="2800" b="1" err="1">
                <a:solidFill>
                  <a:srgbClr val="FF0000"/>
                </a:solidFill>
              </a:rPr>
              <a:t>SC</a:t>
            </a:r>
            <a:r>
              <a:rPr lang="en-US" sz="2800" b="1" baseline="-25000" err="1">
                <a:solidFill>
                  <a:srgbClr val="FF0000"/>
                </a:solidFill>
              </a:rPr>
              <a:t>ij</a:t>
            </a:r>
            <a:r>
              <a:rPr lang="en-US" sz="2800" b="1">
                <a:solidFill>
                  <a:srgbClr val="FF0000"/>
                </a:solidFill>
              </a:rPr>
              <a:t>  = {white messages sent by p</a:t>
            </a:r>
            <a:r>
              <a:rPr lang="en-US" sz="2800" b="1" baseline="-25000">
                <a:solidFill>
                  <a:srgbClr val="FF0000"/>
                </a:solidFill>
              </a:rPr>
              <a:t>i</a:t>
            </a:r>
            <a:r>
              <a:rPr lang="en-US" sz="2800" b="1">
                <a:solidFill>
                  <a:srgbClr val="FF0000"/>
                </a:solidFill>
              </a:rPr>
              <a:t> on C</a:t>
            </a:r>
            <a:r>
              <a:rPr lang="en-US" sz="2800" b="1" baseline="-25000" err="1">
                <a:solidFill>
                  <a:srgbClr val="FF0000"/>
                </a:solidFill>
              </a:rPr>
              <a:t>ij</a:t>
            </a:r>
            <a:r>
              <a:rPr lang="en-US" sz="2800" b="1">
                <a:solidFill>
                  <a:srgbClr val="FF0000"/>
                </a:solidFill>
              </a:rPr>
              <a:t>} − {white messages received by p</a:t>
            </a:r>
            <a:r>
              <a:rPr lang="en-US" sz="2800" b="1" baseline="-25000" err="1">
                <a:solidFill>
                  <a:srgbClr val="FF0000"/>
                </a:solidFill>
              </a:rPr>
              <a:t>j</a:t>
            </a:r>
            <a:r>
              <a:rPr lang="en-US" sz="2800" b="1">
                <a:solidFill>
                  <a:srgbClr val="FF0000"/>
                </a:solidFill>
              </a:rPr>
              <a:t> on C</a:t>
            </a:r>
            <a:r>
              <a:rPr lang="en-US" sz="2800" b="1" baseline="-25000" err="1">
                <a:solidFill>
                  <a:srgbClr val="FF0000"/>
                </a:solidFill>
              </a:rPr>
              <a:t>ij</a:t>
            </a:r>
            <a:r>
              <a:rPr lang="en-US" sz="2800" b="1">
                <a:solidFill>
                  <a:srgbClr val="FF0000"/>
                </a:solidFill>
              </a:rPr>
              <a:t>}</a:t>
            </a:r>
          </a:p>
          <a:p>
            <a:pPr lvl="2"/>
            <a:r>
              <a:rPr lang="en-US" sz="2800" b="1">
                <a:solidFill>
                  <a:srgbClr val="FF0000"/>
                </a:solidFill>
              </a:rPr>
              <a:t>= {m</a:t>
            </a:r>
            <a:r>
              <a:rPr lang="en-US" sz="2800" b="1" baseline="-25000" err="1">
                <a:solidFill>
                  <a:srgbClr val="FF0000"/>
                </a:solidFill>
              </a:rPr>
              <a:t>ij</a:t>
            </a:r>
            <a:r>
              <a:rPr lang="en-US" sz="2800" b="1">
                <a:solidFill>
                  <a:srgbClr val="FF0000"/>
                </a:solidFill>
              </a:rPr>
              <a:t> | send(m</a:t>
            </a:r>
            <a:r>
              <a:rPr lang="en-US" sz="2800" b="1" baseline="-25000" err="1">
                <a:solidFill>
                  <a:srgbClr val="FF0000"/>
                </a:solidFill>
              </a:rPr>
              <a:t>ij</a:t>
            </a:r>
            <a:r>
              <a:rPr lang="en-US" sz="2800" b="1">
                <a:solidFill>
                  <a:srgbClr val="FF0000"/>
                </a:solidFill>
              </a:rPr>
              <a:t>) ∈ LS</a:t>
            </a:r>
            <a:r>
              <a:rPr lang="en-US" sz="2800" b="1" baseline="-25000" err="1">
                <a:solidFill>
                  <a:srgbClr val="FF0000"/>
                </a:solidFill>
              </a:rPr>
              <a:t>i</a:t>
            </a:r>
            <a:r>
              <a:rPr lang="en-US" sz="2800" b="1">
                <a:solidFill>
                  <a:srgbClr val="FF0000"/>
                </a:solidFill>
              </a:rPr>
              <a:t>} − {m</a:t>
            </a:r>
            <a:r>
              <a:rPr lang="en-US" sz="2800" b="1" baseline="-25000" err="1">
                <a:solidFill>
                  <a:srgbClr val="FF0000"/>
                </a:solidFill>
              </a:rPr>
              <a:t>ij</a:t>
            </a:r>
            <a:r>
              <a:rPr lang="en-US" sz="2800" b="1">
                <a:solidFill>
                  <a:srgbClr val="FF0000"/>
                </a:solidFill>
              </a:rPr>
              <a:t> | rec(m</a:t>
            </a:r>
            <a:r>
              <a:rPr lang="en-US" sz="2800" b="1" baseline="-25000" err="1">
                <a:solidFill>
                  <a:srgbClr val="FF0000"/>
                </a:solidFill>
              </a:rPr>
              <a:t>ij</a:t>
            </a:r>
            <a:r>
              <a:rPr lang="en-US" sz="2800" b="1">
                <a:solidFill>
                  <a:srgbClr val="FF0000"/>
                </a:solidFill>
              </a:rPr>
              <a:t>) ∈ LS</a:t>
            </a:r>
            <a:r>
              <a:rPr lang="en-US" sz="2800" b="1" baseline="-25000" err="1">
                <a:solidFill>
                  <a:srgbClr val="FF0000"/>
                </a:solidFill>
              </a:rPr>
              <a:t>j</a:t>
            </a:r>
            <a:r>
              <a:rPr lang="en-US" sz="2800" b="1">
                <a:solidFill>
                  <a:srgbClr val="FF0000"/>
                </a:solidFill>
              </a:rPr>
              <a:t>}</a:t>
            </a:r>
            <a:endParaRPr lang="en-US" altLang="en-US" sz="2800" b="1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605680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98806" y="88781"/>
            <a:ext cx="4872036" cy="1143000"/>
          </a:xfrm>
        </p:spPr>
        <p:txBody>
          <a:bodyPr/>
          <a:lstStyle>
            <a:defPPr/>
          </a:lstStyle>
          <a:p>
            <a:pPr lvl="0" algn="ctr"/>
            <a:r>
              <a:rPr lang="en-US" altLang="en-US" b="0" spc="0">
                <a:solidFill>
                  <a:srgbClr val="0000FF"/>
                </a:solidFill>
              </a:rPr>
              <a:t>Lai–Yang Algorithm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0D24B4-0EC9-3C46-92C2-1ADB80CAE118}"/>
              </a:ext>
            </a:extLst>
          </p:cNvPr>
          <p:cNvGrpSpPr/>
          <p:nvPr/>
        </p:nvGrpSpPr>
        <p:grpSpPr>
          <a:xfrm>
            <a:off x="-308752" y="1328464"/>
            <a:ext cx="10117776" cy="4012845"/>
            <a:chOff x="1009403" y="1853564"/>
            <a:chExt cx="10117776" cy="401284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BF5CAB-9072-4E4C-B3C5-12FB5084AAC1}"/>
                </a:ext>
              </a:extLst>
            </p:cNvPr>
            <p:cNvGrpSpPr/>
            <p:nvPr/>
          </p:nvGrpSpPr>
          <p:grpSpPr>
            <a:xfrm>
              <a:off x="1009403" y="1853564"/>
              <a:ext cx="10117776" cy="4012845"/>
              <a:chOff x="1009403" y="1853564"/>
              <a:chExt cx="10117776" cy="40128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8AA01BA-68C4-5B49-BF12-52F57FDF28C7}"/>
                  </a:ext>
                </a:extLst>
              </p:cNvPr>
              <p:cNvGrpSpPr/>
              <p:nvPr/>
            </p:nvGrpSpPr>
            <p:grpSpPr>
              <a:xfrm>
                <a:off x="1009403" y="1853564"/>
                <a:ext cx="10117776" cy="4012845"/>
                <a:chExt cx="6703695" cy="3117520"/>
              </a:xfrm>
            </p:grpSpPr>
            <p:cxnSp>
              <p:nvCxnSpPr>
                <p:cNvPr id="7" name="AutoShape 638">
                  <a:extLst>
                    <a:ext uri="{FF2B5EF4-FFF2-40B4-BE49-F238E27FC236}">
                      <a16:creationId xmlns:a16="http://schemas.microsoft.com/office/drawing/2014/main" id="{A4A92132-1723-334D-A3C0-6D137001C852}"/>
                    </a:ext>
                  </a:extLst>
                </p:cNvPr>
                <p:cNvCxnSpPr/>
                <p:nvPr/>
              </p:nvCxnSpPr>
              <p:spPr bwMode="auto">
                <a:xfrm>
                  <a:off x="1917087" y="447741"/>
                  <a:ext cx="2885353" cy="174341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arrow" w="lg" len="lg"/>
                </a:ln>
              </p:spPr>
            </p:cxnSp>
            <p:sp>
              <p:nvSpPr>
                <p:cNvPr id="8" name="Text Box 649">
                  <a:extLst>
                    <a:ext uri="{FF2B5EF4-FFF2-40B4-BE49-F238E27FC236}">
                      <a16:creationId xmlns:a16="http://schemas.microsoft.com/office/drawing/2014/main" id="{A35555A6-1A46-054B-8E75-BABFBE376D27}"/>
                    </a:ext>
                  </a:extLst>
                </p:cNvPr>
                <p:cNvSpPr txBox="1"/>
                <p:nvPr/>
              </p:nvSpPr>
              <p:spPr bwMode="auto">
                <a:xfrm>
                  <a:off x="1753126" y="498190"/>
                  <a:ext cx="719455" cy="2560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ct val="0"/>
                    </a:spcAft>
                  </a:pPr>
                  <a:r>
                    <a:rPr lang="en-US">
                      <a:effectLst/>
                      <a:latin typeface="Times New Roman" pitchFamily="18" charset="0"/>
                      <a:ea typeface="Times New Roman" pitchFamily="18" charset="0"/>
                    </a:rPr>
                    <a:t>   30 </a:t>
                  </a:r>
                  <a:endParaRPr lang="en-IN">
                    <a:effectLst/>
                    <a:latin typeface="Times New Roman" pitchFamily="18" charset="0"/>
                    <a:ea typeface="Times New Roman" pitchFamily="18" charset="0"/>
                  </a:endParaRPr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7D8C377-CD8A-2B44-90B6-9D830F017BE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703695" cy="3117520"/>
                  <a:chExt cx="6703695" cy="3117520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FE9BB819-C606-9547-AD19-30F9B6058D9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6703695" cy="3117520"/>
                    <a:chOff x="0" y="-55880"/>
                    <a:chExt cx="6703695" cy="3408680"/>
                  </a:xfrm>
                </p:grpSpPr>
                <p:cxnSp>
                  <p:nvCxnSpPr>
                    <p:cNvPr id="17" name="AutoShape 637">
                      <a:extLst>
                        <a:ext uri="{FF2B5EF4-FFF2-40B4-BE49-F238E27FC236}">
                          <a16:creationId xmlns:a16="http://schemas.microsoft.com/office/drawing/2014/main" id="{8774AF40-9147-1248-A0DA-C48D0E8BC3AA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4433109" y="227330"/>
                      <a:ext cx="0" cy="232981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</a:ln>
                  </p:spPr>
                </p:cxn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CE51E8B4-9D09-254A-A5B0-282875D084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-55880"/>
                      <a:ext cx="6703695" cy="3408680"/>
                      <a:chOff x="0" y="-55880"/>
                      <a:chExt cx="6703695" cy="3408680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00AAB631-7948-BF43-942D-6C39D304B5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-55880"/>
                        <a:ext cx="6703695" cy="3408680"/>
                        <a:chOff x="1036" y="5763"/>
                        <a:chExt cx="10557" cy="5368"/>
                      </a:xfrm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5C685E53-6EF8-F844-86B3-0CDFF757D8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" y="5763"/>
                          <a:ext cx="10557" cy="5368"/>
                          <a:chOff x="1036" y="5763"/>
                          <a:chExt cx="10557" cy="5368"/>
                        </a:xfrm>
                      </p:grpSpPr>
                      <p:cxnSp>
                        <p:nvCxnSpPr>
                          <p:cNvPr id="25" name="AutoShape 631">
                            <a:extLst>
                              <a:ext uri="{FF2B5EF4-FFF2-40B4-BE49-F238E27FC236}">
                                <a16:creationId xmlns:a16="http://schemas.microsoft.com/office/drawing/2014/main" id="{9A7FD727-4B98-404C-94F9-C22A2E3113B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>
                            <a:off x="2220" y="6539"/>
                            <a:ext cx="9293" cy="1"/>
                          </a:xfrm>
                          <a:prstGeom prst="straightConnector1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26" name="AutoShape 632">
                            <a:extLst>
                              <a:ext uri="{FF2B5EF4-FFF2-40B4-BE49-F238E27FC236}">
                                <a16:creationId xmlns:a16="http://schemas.microsoft.com/office/drawing/2014/main" id="{21FB9D4F-262C-3B41-9200-A4EC19FB2460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>
                            <a:off x="2272" y="9548"/>
                            <a:ext cx="9241" cy="1"/>
                          </a:xfrm>
                          <a:prstGeom prst="straightConnector1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</a:ln>
                        </p:spPr>
                      </p:cxnSp>
                      <p:cxnSp>
                        <p:nvCxnSpPr>
                          <p:cNvPr id="27" name="AutoShape 633">
                            <a:extLst>
                              <a:ext uri="{FF2B5EF4-FFF2-40B4-BE49-F238E27FC236}">
                                <a16:creationId xmlns:a16="http://schemas.microsoft.com/office/drawing/2014/main" id="{AD13C376-9451-A049-A245-496A795D0D52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>
                            <a:off x="2816" y="6200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</a:ln>
                        </p:spPr>
                      </p:cxnSp>
                      <p:cxnSp>
                        <p:nvCxnSpPr>
                          <p:cNvPr id="28" name="AutoShape 634">
                            <a:extLst>
                              <a:ext uri="{FF2B5EF4-FFF2-40B4-BE49-F238E27FC236}">
                                <a16:creationId xmlns:a16="http://schemas.microsoft.com/office/drawing/2014/main" id="{32D69DF3-F7D4-F845-AC8D-1C90ADE7379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>
                            <a:off x="3797" y="6209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</a:ln>
                        </p:spPr>
                      </p:cxnSp>
                      <p:cxnSp>
                        <p:nvCxnSpPr>
                          <p:cNvPr id="29" name="AutoShape 635">
                            <a:extLst>
                              <a:ext uri="{FF2B5EF4-FFF2-40B4-BE49-F238E27FC236}">
                                <a16:creationId xmlns:a16="http://schemas.microsoft.com/office/drawing/2014/main" id="{D58B405A-7C04-7040-B8CE-E1492ED6C088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>
                            <a:off x="4780" y="6211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</a:ln>
                        </p:spPr>
                      </p:cxnSp>
                      <p:cxnSp>
                        <p:nvCxnSpPr>
                          <p:cNvPr id="30" name="AutoShape 636">
                            <a:extLst>
                              <a:ext uri="{FF2B5EF4-FFF2-40B4-BE49-F238E27FC236}">
                                <a16:creationId xmlns:a16="http://schemas.microsoft.com/office/drawing/2014/main" id="{EDAF155B-C7EA-3B4D-83EA-48896777AC5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>
                            <a:off x="5853" y="6215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</a:ln>
                        </p:spPr>
                      </p:cxnSp>
                      <p:cxnSp>
                        <p:nvCxnSpPr>
                          <p:cNvPr id="31" name="AutoShape 637">
                            <a:extLst>
                              <a:ext uri="{FF2B5EF4-FFF2-40B4-BE49-F238E27FC236}">
                                <a16:creationId xmlns:a16="http://schemas.microsoft.com/office/drawing/2014/main" id="{15315830-4395-784B-910C-0C2CB28320AC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>
                            <a:off x="6921" y="6189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</a:ln>
                        </p:spPr>
                      </p:cxnSp>
                      <p:cxnSp>
                        <p:nvCxnSpPr>
                          <p:cNvPr id="32" name="AutoShape 638">
                            <a:extLst>
                              <a:ext uri="{FF2B5EF4-FFF2-40B4-BE49-F238E27FC236}">
                                <a16:creationId xmlns:a16="http://schemas.microsoft.com/office/drawing/2014/main" id="{E7F8C066-43A0-E640-BE93-EA0EF8618E0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>
                            <a:off x="3229" y="6539"/>
                            <a:ext cx="1184" cy="3009"/>
                          </a:xfrm>
                          <a:prstGeom prst="straightConnector1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arrow" w="lg" len="lg"/>
                          </a:ln>
                        </p:spPr>
                      </p:cxnSp>
                      <p:cxnSp>
                        <p:nvCxnSpPr>
                          <p:cNvPr id="33" name="AutoShape 639">
                            <a:extLst>
                              <a:ext uri="{FF2B5EF4-FFF2-40B4-BE49-F238E27FC236}">
                                <a16:creationId xmlns:a16="http://schemas.microsoft.com/office/drawing/2014/main" id="{E4042176-AEE2-3C49-A298-D53FAFB727FD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V="1">
                            <a:off x="6364" y="6534"/>
                            <a:ext cx="2234" cy="3014"/>
                          </a:xfrm>
                          <a:prstGeom prst="straightConnector1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tailEnd type="arrow" w="lg" len="lg"/>
                          </a:ln>
                        </p:spPr>
                      </p:cxnSp>
                      <p:sp>
                        <p:nvSpPr>
                          <p:cNvPr id="34" name="Text Box 644">
                            <a:extLst>
                              <a:ext uri="{FF2B5EF4-FFF2-40B4-BE49-F238E27FC236}">
                                <a16:creationId xmlns:a16="http://schemas.microsoft.com/office/drawing/2014/main" id="{57FFD709-F30A-9A45-B99D-809192E2CB61}"/>
                              </a:ext>
                            </a:extLst>
                          </p:cNvPr>
                          <p:cNvSpPr txBox="1"/>
                          <p:nvPr/>
                        </p:nvSpPr>
                        <p:spPr bwMode="auto">
                          <a:xfrm>
                            <a:off x="1419" y="6319"/>
                            <a:ext cx="853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>
                              <a:spcAft>
                                <a:spcPct val="0"/>
                              </a:spcAft>
                            </a:pPr>
                            <a:r>
                              <a:rPr lang="en-US" sz="1600"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P1: X</a:t>
                            </a:r>
                            <a:endParaRPr lang="en-IN" sz="1600">
                              <a:effectLst/>
                              <a:latin typeface="Times New Roman" pitchFamily="18" charset="0"/>
                              <a:ea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5" name="Text Box 645">
                            <a:extLst>
                              <a:ext uri="{FF2B5EF4-FFF2-40B4-BE49-F238E27FC236}">
                                <a16:creationId xmlns:a16="http://schemas.microsoft.com/office/drawing/2014/main" id="{7E34D450-670D-264B-9E7E-07A6D5362FBB}"/>
                              </a:ext>
                            </a:extLst>
                          </p:cNvPr>
                          <p:cNvSpPr txBox="1"/>
                          <p:nvPr/>
                        </p:nvSpPr>
                        <p:spPr bwMode="auto">
                          <a:xfrm>
                            <a:off x="1446" y="9345"/>
                            <a:ext cx="853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>
                              <a:spcAft>
                                <a:spcPct val="0"/>
                              </a:spcAft>
                            </a:pPr>
                            <a:r>
                              <a:rPr lang="en-US" sz="1600"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P2: Y</a:t>
                            </a:r>
                            <a:endParaRPr lang="en-IN" sz="1600">
                              <a:effectLst/>
                              <a:latin typeface="Times New Roman" pitchFamily="18" charset="0"/>
                              <a:ea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6" name="Text Box 646">
                            <a:extLst>
                              <a:ext uri="{FF2B5EF4-FFF2-40B4-BE49-F238E27FC236}">
                                <a16:creationId xmlns:a16="http://schemas.microsoft.com/office/drawing/2014/main" id="{CBA15B14-B610-5946-B71A-4CBDF0AEAB7C}"/>
                              </a:ext>
                            </a:extLst>
                          </p:cNvPr>
                          <p:cNvSpPr txBox="1"/>
                          <p:nvPr/>
                        </p:nvSpPr>
                        <p:spPr bwMode="auto">
                          <a:xfrm>
                            <a:off x="2290" y="5763"/>
                            <a:ext cx="9303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>
                              <a:spcAft>
                                <a:spcPct val="0"/>
                              </a:spcAft>
                            </a:pPr>
                            <a:r>
                              <a:rPr lang="en-US"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     800          780           750            740	         740	            740             770	770         790      </a:t>
                            </a:r>
                            <a:endParaRPr lang="en-IN">
                              <a:effectLst/>
                              <a:latin typeface="Times New Roman" pitchFamily="18" charset="0"/>
                              <a:ea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" name="Text Box 648">
                            <a:extLst>
                              <a:ext uri="{FF2B5EF4-FFF2-40B4-BE49-F238E27FC236}">
                                <a16:creationId xmlns:a16="http://schemas.microsoft.com/office/drawing/2014/main" id="{3CFD23B5-C094-CD48-8446-D1178260959F}"/>
                              </a:ext>
                            </a:extLst>
                          </p:cNvPr>
                          <p:cNvSpPr txBox="1"/>
                          <p:nvPr/>
                        </p:nvSpPr>
                        <p:spPr bwMode="auto">
                          <a:xfrm>
                            <a:off x="1036" y="9858"/>
                            <a:ext cx="10477" cy="1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>
                              <a:spcAft>
                                <a:spcPct val="0"/>
                              </a:spcAft>
                            </a:pPr>
                            <a:r>
                              <a:rPr lang="en-US"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                          200         200	          220            220            190	200	    230	     210	 </a:t>
                            </a:r>
                          </a:p>
                          <a:p>
                            <a:pPr>
                              <a:spcAft>
                                <a:spcPct val="0"/>
                              </a:spcAft>
                            </a:pPr>
                            <a:r>
                              <a:rPr lang="en-US" b="1">
                                <a:solidFill>
                                  <a:srgbClr val="7030A0"/>
                                </a:solidFill>
                                <a:latin typeface="Times New Roman" pitchFamily="18" charset="0"/>
                                <a:ea typeface="Times New Roman" pitchFamily="18" charset="0"/>
                              </a:rPr>
                              <a:t>                            t</a:t>
                            </a:r>
                            <a:r>
                              <a:rPr lang="en-US" b="1" baseline="-25000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1</a:t>
                            </a:r>
                            <a:r>
                              <a:rPr lang="en-US" b="1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              t</a:t>
                            </a:r>
                            <a:r>
                              <a:rPr lang="en-US" b="1" baseline="-25000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2</a:t>
                            </a:r>
                            <a:r>
                              <a:rPr lang="en-US" b="1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             t</a:t>
                            </a:r>
                            <a:r>
                              <a:rPr lang="en-US" b="1" baseline="-25000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3</a:t>
                            </a:r>
                            <a:r>
                              <a:rPr lang="en-US" b="1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                t</a:t>
                            </a:r>
                            <a:r>
                              <a:rPr lang="en-US" b="1" baseline="-25000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4</a:t>
                            </a:r>
                            <a:r>
                              <a:rPr lang="en-US" b="1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                t</a:t>
                            </a:r>
                            <a:r>
                              <a:rPr lang="en-US" b="1" baseline="-25000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5  </a:t>
                            </a:r>
                            <a:r>
                              <a:rPr lang="en-US" b="1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              t</a:t>
                            </a:r>
                            <a:r>
                              <a:rPr lang="en-US" b="1" baseline="-25000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6                         </a:t>
                            </a:r>
                            <a:r>
                              <a:rPr lang="en-US" b="1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t</a:t>
                            </a:r>
                            <a:r>
                              <a:rPr lang="en-US" b="1" baseline="-25000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7	 </a:t>
                            </a:r>
                            <a:r>
                              <a:rPr lang="en-US" b="1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       t</a:t>
                            </a:r>
                            <a:r>
                              <a:rPr lang="en-US" b="1" baseline="-25000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8                   </a:t>
                            </a:r>
                            <a:r>
                              <a:rPr lang="en-US" b="1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t</a:t>
                            </a:r>
                            <a:r>
                              <a:rPr lang="en-US" b="1" baseline="-25000">
                                <a:solidFill>
                                  <a:srgbClr val="7030A0"/>
                                </a:solidFill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9</a:t>
                            </a:r>
                            <a:endParaRPr lang="en-IN" b="1">
                              <a:solidFill>
                                <a:srgbClr val="7030A0"/>
                              </a:solidFill>
                              <a:effectLst/>
                              <a:latin typeface="Times New Roman" pitchFamily="18" charset="0"/>
                              <a:ea typeface="Times New Roman" pitchFamily="18" charset="0"/>
                            </a:endParaRPr>
                          </a:p>
                          <a:p>
                            <a:pPr>
                              <a:spcAft>
                                <a:spcPct val="0"/>
                              </a:spcAft>
                            </a:pPr>
                            <a:r>
                              <a:rPr lang="en-US"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           </a:t>
                            </a:r>
                          </a:p>
                          <a:p>
                            <a:pPr>
                              <a:spcAft>
                                <a:spcPct val="0"/>
                              </a:spcAft>
                            </a:pPr>
                            <a:r>
                              <a:rPr lang="en-US">
                                <a:latin typeface="Times New Roman" pitchFamily="18" charset="0"/>
                                <a:ea typeface="Times New Roman" pitchFamily="18" charset="0"/>
                              </a:rPr>
                              <a:t>	</a:t>
                            </a:r>
                            <a:endParaRPr lang="en-IN">
                              <a:effectLst/>
                              <a:latin typeface="Times New Roman" pitchFamily="18" charset="0"/>
                              <a:ea typeface="Times New Roman" pitchFamily="18" charset="0"/>
                            </a:endParaRPr>
                          </a:p>
                          <a:p>
                            <a:pPr>
                              <a:spcAft>
                                <a:spcPct val="0"/>
                              </a:spcAft>
                            </a:pPr>
                            <a:r>
                              <a:rPr lang="en-US"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         </a:t>
                            </a:r>
                            <a:endParaRPr lang="en-IN">
                              <a:effectLst/>
                              <a:latin typeface="Times New Roman" pitchFamily="18" charset="0"/>
                              <a:ea typeface="Times New Roman" pitchFamily="18" charset="0"/>
                            </a:endParaRPr>
                          </a:p>
                          <a:p>
                            <a:pPr>
                              <a:spcAft>
                                <a:spcPct val="0"/>
                              </a:spcAft>
                            </a:pPr>
                            <a:r>
                              <a:rPr lang="en-US"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 </a:t>
                            </a:r>
                            <a:endParaRPr lang="en-IN">
                              <a:effectLst/>
                              <a:latin typeface="Times New Roman" pitchFamily="18" charset="0"/>
                              <a:ea typeface="Times New Roman" pitchFamily="18" charset="0"/>
                            </a:endParaRPr>
                          </a:p>
                          <a:p>
                            <a:pPr algn="ctr">
                              <a:spcAft>
                                <a:spcPct val="0"/>
                              </a:spcAft>
                            </a:pPr>
                            <a:r>
                              <a:rPr lang="en-US">
                                <a:effectLst/>
                                <a:latin typeface="Times New Roman" pitchFamily="18" charset="0"/>
                                <a:ea typeface="Times New Roman" pitchFamily="18" charset="0"/>
                              </a:rPr>
                              <a:t> </a:t>
                            </a:r>
                            <a:endParaRPr lang="en-IN">
                              <a:effectLst/>
                              <a:latin typeface="Times New Roman" pitchFamily="18" charset="0"/>
                              <a:ea typeface="Times New Roman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3" name="Text Box 649">
                          <a:extLst>
                            <a:ext uri="{FF2B5EF4-FFF2-40B4-BE49-F238E27FC236}">
                              <a16:creationId xmlns:a16="http://schemas.microsoft.com/office/drawing/2014/main" id="{955A737A-ACBA-D745-870D-405671632F02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2926" y="7194"/>
                          <a:ext cx="1133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>
                            <a:spcAft>
                              <a:spcPct val="0"/>
                            </a:spcAft>
                          </a:pPr>
                          <a:r>
                            <a:rPr lang="en-US">
                              <a:effectLst/>
                              <a:latin typeface="Times New Roman" pitchFamily="18" charset="0"/>
                              <a:ea typeface="Times New Roman" pitchFamily="18" charset="0"/>
                            </a:rPr>
                            <a:t>   20 </a:t>
                          </a:r>
                          <a:endParaRPr lang="en-IN">
                            <a:effectLst/>
                            <a:latin typeface="Times New Roman" pitchFamily="18" charset="0"/>
                            <a:ea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24" name="Text Box 650">
                          <a:extLst>
                            <a:ext uri="{FF2B5EF4-FFF2-40B4-BE49-F238E27FC236}">
                              <a16:creationId xmlns:a16="http://schemas.microsoft.com/office/drawing/2014/main" id="{46485EC5-EE5B-0E45-A93C-B44C5A425C95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6151" y="8932"/>
                          <a:ext cx="1137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>
                            <a:spcAft>
                              <a:spcPct val="0"/>
                            </a:spcAft>
                          </a:pPr>
                          <a:r>
                            <a:rPr lang="en-US">
                              <a:effectLst/>
                              <a:latin typeface="Times New Roman" pitchFamily="18" charset="0"/>
                              <a:ea typeface="Times New Roman" pitchFamily="18" charset="0"/>
                            </a:rPr>
                            <a:t>30</a:t>
                          </a:r>
                          <a:endParaRPr lang="en-IN">
                            <a:effectLst/>
                            <a:latin typeface="Times New Roman" pitchFamily="18" charset="0"/>
                            <a:ea typeface="Times New Roman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20" name="AutoShape 638">
                        <a:extLst>
                          <a:ext uri="{FF2B5EF4-FFF2-40B4-BE49-F238E27FC236}">
                            <a16:creationId xmlns:a16="http://schemas.microsoft.com/office/drawing/2014/main" id="{B5A21453-38A3-3947-A63D-72BDF86F39EF}"/>
                          </a:ext>
                        </a:extLst>
                      </p:cNvPr>
                      <p:cNvCxnSpPr>
                        <a:endCxn id="39" idx="0"/>
                      </p:cNvCxnSpPr>
                      <p:nvPr/>
                    </p:nvCxnSpPr>
                    <p:spPr bwMode="auto">
                      <a:xfrm>
                        <a:off x="2598158" y="433630"/>
                        <a:ext cx="1547148" cy="1842621"/>
                      </a:xfrm>
                      <a:prstGeom prst="straightConnector1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tailEnd type="arrow" w="lg" len="lg"/>
                      </a:ln>
                    </p:spPr>
                  </p:cxnSp>
                  <p:sp>
                    <p:nvSpPr>
                      <p:cNvPr id="21" name="Text Box 650">
                        <a:extLst>
                          <a:ext uri="{FF2B5EF4-FFF2-40B4-BE49-F238E27FC236}">
                            <a16:creationId xmlns:a16="http://schemas.microsoft.com/office/drawing/2014/main" id="{B8700E02-33CA-FD4F-9914-9C4B705659C2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2699093" y="439303"/>
                        <a:ext cx="721995" cy="28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>
                          <a:spcAft>
                            <a:spcPct val="0"/>
                          </a:spcAft>
                        </a:pPr>
                        <a:r>
                          <a:rPr lang="en-IN">
                            <a:effectLst/>
                            <a:latin typeface="Times New Roman" pitchFamily="18" charset="0"/>
                            <a:ea typeface="Times New Roman" pitchFamily="18" charset="0"/>
                          </a:rPr>
                          <a:t> </a:t>
                        </a:r>
                        <a:r>
                          <a:rPr lang="en-US">
                            <a:effectLst/>
                            <a:latin typeface="Times New Roman" pitchFamily="18" charset="0"/>
                            <a:ea typeface="Times New Roman" pitchFamily="18" charset="0"/>
                          </a:rPr>
                          <a:t>10</a:t>
                        </a:r>
                        <a:endParaRPr lang="en-IN">
                          <a:effectLst/>
                          <a:latin typeface="Times New Roman" pitchFamily="18" charset="0"/>
                          <a:ea typeface="Times New Roman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2" name="AutoShape 637">
                    <a:extLst>
                      <a:ext uri="{FF2B5EF4-FFF2-40B4-BE49-F238E27FC236}">
                        <a16:creationId xmlns:a16="http://schemas.microsoft.com/office/drawing/2014/main" id="{F3048788-7344-8647-8FBC-CA80D5D3EF83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152172" y="283779"/>
                    <a:ext cx="0" cy="2130425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dash"/>
                    <a:round/>
                  </a:ln>
                </p:spPr>
              </p:cxnSp>
              <p:cxnSp>
                <p:nvCxnSpPr>
                  <p:cNvPr id="13" name="AutoShape 637">
                    <a:extLst>
                      <a:ext uri="{FF2B5EF4-FFF2-40B4-BE49-F238E27FC236}">
                        <a16:creationId xmlns:a16="http://schemas.microsoft.com/office/drawing/2014/main" id="{66F4A39C-B78A-E843-9EE8-B09841661888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820629" y="258554"/>
                    <a:ext cx="0" cy="213081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dash"/>
                    <a:round/>
                  </a:ln>
                </p:spPr>
              </p:cxnSp>
              <p:cxnSp>
                <p:nvCxnSpPr>
                  <p:cNvPr id="14" name="AutoShape 637">
                    <a:extLst>
                      <a:ext uri="{FF2B5EF4-FFF2-40B4-BE49-F238E27FC236}">
                        <a16:creationId xmlns:a16="http://schemas.microsoft.com/office/drawing/2014/main" id="{C0DDB83D-35FE-4042-8545-85A4416B90EC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438638" y="239636"/>
                    <a:ext cx="0" cy="213081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dash"/>
                    <a:round/>
                  </a:ln>
                </p:spPr>
              </p:cxnSp>
              <p:cxnSp>
                <p:nvCxnSpPr>
                  <p:cNvPr id="15" name="AutoShape 639">
                    <a:extLst>
                      <a:ext uri="{FF2B5EF4-FFF2-40B4-BE49-F238E27FC236}">
                        <a16:creationId xmlns:a16="http://schemas.microsoft.com/office/drawing/2014/main" id="{CE3D9F16-4320-F14B-99F5-8252A38430B1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360276" y="454047"/>
                    <a:ext cx="813501" cy="1738652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tailEnd type="arrow" w="lg" len="lg"/>
                  </a:ln>
                </p:spPr>
              </p:cxnSp>
              <p:sp>
                <p:nvSpPr>
                  <p:cNvPr id="16" name="Text Box 649">
                    <a:extLst>
                      <a:ext uri="{FF2B5EF4-FFF2-40B4-BE49-F238E27FC236}">
                        <a16:creationId xmlns:a16="http://schemas.microsoft.com/office/drawing/2014/main" id="{C335A55D-4C32-4D45-8C5F-86E2657FEAE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126947" y="1690063"/>
                    <a:ext cx="719455" cy="2560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Aft>
                        <a:spcPct val="0"/>
                      </a:spcAft>
                    </a:pPr>
                    <a:r>
                      <a:rPr lang="en-US">
                        <a:effectLst/>
                        <a:latin typeface="Times New Roman" pitchFamily="18" charset="0"/>
                        <a:ea typeface="Times New Roman" pitchFamily="18" charset="0"/>
                      </a:rPr>
                      <a:t>   20 </a:t>
                    </a:r>
                    <a:endParaRPr lang="en-IN">
                      <a:effectLst/>
                      <a:latin typeface="Times New Roman" pitchFamily="18" charset="0"/>
                      <a:ea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1CF53F9-CDEC-0847-B58F-B6E84DD95899}"/>
                  </a:ext>
                </a:extLst>
              </p:cNvPr>
              <p:cNvSpPr/>
              <p:nvPr/>
            </p:nvSpPr>
            <p:spPr>
              <a:xfrm>
                <a:off x="7145604" y="4599049"/>
                <a:ext cx="240481" cy="16903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83DE2DD-7016-D441-85D2-CE8E1CAC152A}"/>
                </a:ext>
              </a:extLst>
            </p:cNvPr>
            <p:cNvSpPr/>
            <p:nvPr/>
          </p:nvSpPr>
          <p:spPr>
            <a:xfrm>
              <a:off x="4465123" y="2346711"/>
              <a:ext cx="240481" cy="1690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89F66A1-63EB-4539-8E59-F26F07366072}"/>
              </a:ext>
            </a:extLst>
          </p:cNvPr>
          <p:cNvSpPr txBox="1"/>
          <p:nvPr/>
        </p:nvSpPr>
        <p:spPr>
          <a:xfrm>
            <a:off x="195570" y="5307947"/>
            <a:ext cx="9318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000">
                <a:effectLst/>
                <a:latin typeface="Times New Roman" pitchFamily="18" charset="0"/>
                <a:ea typeface="Times New Roman" pitchFamily="18" charset="0"/>
              </a:rPr>
              <a:t>SC</a:t>
            </a:r>
            <a:r>
              <a:rPr lang="en-US" sz="2000" baseline="-25000">
                <a:effectLst/>
                <a:latin typeface="Times New Roman" pitchFamily="18" charset="0"/>
                <a:ea typeface="Times New Roman" pitchFamily="18" charset="0"/>
              </a:rPr>
              <a:t>12</a:t>
            </a:r>
            <a:r>
              <a:rPr lang="en-US" sz="2000">
                <a:effectLst/>
                <a:latin typeface="Times New Roman" pitchFamily="18" charset="0"/>
                <a:ea typeface="Times New Roman" pitchFamily="18" charset="0"/>
              </a:rPr>
              <a:t> = {white messages sent by P1 on C</a:t>
            </a:r>
            <a:r>
              <a:rPr lang="en-US" sz="2000" baseline="-25000">
                <a:effectLst/>
                <a:latin typeface="Times New Roman" pitchFamily="18" charset="0"/>
                <a:ea typeface="Times New Roman" pitchFamily="18" charset="0"/>
              </a:rPr>
              <a:t>12</a:t>
            </a:r>
            <a:r>
              <a:rPr lang="en-US" sz="2000">
                <a:effectLst/>
                <a:latin typeface="Times New Roman" pitchFamily="18" charset="0"/>
                <a:ea typeface="Times New Roman" pitchFamily="18" charset="0"/>
              </a:rPr>
              <a:t>} – {white messages received by P2 on C</a:t>
            </a:r>
            <a:r>
              <a:rPr lang="en-US" sz="2000" baseline="-25000">
                <a:effectLst/>
                <a:latin typeface="Times New Roman" pitchFamily="18" charset="0"/>
                <a:ea typeface="Times New Roman" pitchFamily="18" charset="0"/>
              </a:rPr>
              <a:t>12</a:t>
            </a:r>
            <a:r>
              <a:rPr lang="en-US" sz="2000">
                <a:effectLst/>
                <a:latin typeface="Times New Roman" pitchFamily="18" charset="0"/>
                <a:ea typeface="Times New Roman" pitchFamily="18" charset="0"/>
              </a:rPr>
              <a:t>}</a:t>
            </a:r>
            <a:endParaRPr lang="en-IN" sz="2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458E56-8059-40EC-8693-51FDB802B911}"/>
              </a:ext>
            </a:extLst>
          </p:cNvPr>
          <p:cNvSpPr txBox="1"/>
          <p:nvPr/>
        </p:nvSpPr>
        <p:spPr>
          <a:xfrm>
            <a:off x="195570" y="5877010"/>
            <a:ext cx="9318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000">
                <a:effectLst/>
                <a:latin typeface="Times New Roman" pitchFamily="18" charset="0"/>
                <a:ea typeface="Times New Roman" pitchFamily="18" charset="0"/>
              </a:rPr>
              <a:t>SC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21</a:t>
            </a:r>
            <a:r>
              <a:rPr lang="en-US" sz="2000">
                <a:effectLst/>
                <a:latin typeface="Times New Roman" pitchFamily="18" charset="0"/>
                <a:ea typeface="Times New Roman" pitchFamily="18" charset="0"/>
              </a:rPr>
              <a:t> = {white messages sent by P2 on C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21</a:t>
            </a:r>
            <a:r>
              <a:rPr lang="en-US" sz="2000">
                <a:effectLst/>
                <a:latin typeface="Times New Roman" pitchFamily="18" charset="0"/>
                <a:ea typeface="Times New Roman" pitchFamily="18" charset="0"/>
              </a:rPr>
              <a:t>} – {white messages received by P1 on C</a:t>
            </a:r>
            <a:r>
              <a:rPr lang="en-US" sz="2000" baseline="-25000">
                <a:latin typeface="Times New Roman" pitchFamily="18" charset="0"/>
                <a:ea typeface="Times New Roman" pitchFamily="18" charset="0"/>
              </a:rPr>
              <a:t>21</a:t>
            </a:r>
            <a:r>
              <a:rPr lang="en-US" sz="2000">
                <a:effectLst/>
                <a:latin typeface="Times New Roman" pitchFamily="18" charset="0"/>
                <a:ea typeface="Times New Roman" pitchFamily="18" charset="0"/>
              </a:rPr>
              <a:t>}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734949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r>
              <a:rPr lang="en-US" altLang="en-US" sz="4000" b="0">
                <a:solidFill>
                  <a:srgbClr val="0000FF"/>
                </a:solidFill>
              </a:rPr>
              <a:t>Reference</a:t>
            </a:r>
            <a:endParaRPr lang="fr-FR" sz="40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4" y="1655023"/>
            <a:ext cx="9939251" cy="39678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Ajay D. Kshemkalyani, and Mukesh Singhal, Chapter 4, “Distributed Computing: Principles, Algorithms, and Systems”, Cambridge University Press, 2008.</a:t>
            </a:r>
            <a:endParaRPr lang="fr-FR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7993"/>
      </p:ext>
    </p:extLst>
  </p:cSld>
  <p:clrMapOvr>
    <a:masterClrMapping/>
  </p:clrMapOvr>
  <p:transition/>
  <p:timing/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  <p:timing/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 wrap="square" numCol="1" compatLnSpc="1">
            <a:prstTxWarp prst="textNoShape">
              <a:avLst/>
            </a:prstTxWarp>
          </a:bodyPr>
          <a:lstStyle>
            <a:defPPr/>
          </a:lstStyle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Message ordering 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lnSpc>
                <a:spcPts val="1800"/>
              </a:lnSpc>
              <a:spcBef>
                <a:spcPct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Dr. Barsha Mitra</a:t>
            </a:r>
            <a:endParaRPr lang="en-US"/>
          </a:p>
          <a:p>
            <a:pPr/>
            <a:r>
              <a:rPr lang="en-US"/>
              <a:t>CSIS Dept,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  <p:timing/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Group Communication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2508" y="1513764"/>
            <a:ext cx="9605851" cy="24409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700"/>
              </a:lnSpc>
              <a:buFont typeface="Arial" pitchFamily="34" charset="0"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broadcast </a:t>
            </a:r>
            <a:r>
              <a:rPr lang="en-US" altLang="en-US" sz="2800"/>
              <a:t>- sending a message to all members in the distributed system</a:t>
            </a:r>
          </a:p>
          <a:p>
            <a:pPr lvl="1">
              <a:lnSpc>
                <a:spcPts val="3700"/>
              </a:lnSpc>
              <a:buFont typeface="Arial" pitchFamily="34" charset="0"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multicasting</a:t>
            </a:r>
            <a:r>
              <a:rPr lang="en-US" altLang="en-US" sz="2800"/>
              <a:t> - a message is sent to a certain subset, identified as a group, of the processes in the system</a:t>
            </a:r>
          </a:p>
          <a:p>
            <a:pPr lvl="1">
              <a:lnSpc>
                <a:spcPts val="3700"/>
              </a:lnSpc>
              <a:buFont typeface="Arial" pitchFamily="34" charset="0"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unicasting</a:t>
            </a:r>
            <a:r>
              <a:rPr lang="en-US" altLang="en-US" sz="2800"/>
              <a:t> - point-to-point message communication</a:t>
            </a:r>
            <a:endParaRPr lang="en-US" altLang="en-US" sz="17300" baseline="-25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7185"/>
      </p:ext>
    </p:extLst>
  </p:cSld>
  <p:clrMapOvr>
    <a:masterClrMapping/>
  </p:clrMapOvr>
  <p:transition/>
  <p:timing/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Causal Order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endParaRPr lang="en-US" altLang="en-US" sz="2700"/>
          </a:p>
        </p:txBody>
      </p:sp>
      <p:sp>
        <p:nvSpPr>
          <p:cNvPr id="4" name="TextBox 3"/>
          <p:cNvSpPr txBox="1"/>
          <p:nvPr/>
        </p:nvSpPr>
        <p:spPr>
          <a:xfrm>
            <a:off x="1351128" y="1587661"/>
            <a:ext cx="836607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Tx/>
              <a:buFont typeface="Arial" pitchFamily="34" charset="0"/>
              <a:buChar char="•"/>
              <a:defRPr sz="2800"/>
            </a:pPr>
            <a:r>
              <a:rPr lang="en-IN"/>
              <a:t>A system supporting causal ordering model satisfies </a:t>
            </a:r>
          </a:p>
          <a:p>
            <a:pPr lvl="2">
              <a:defRPr sz="2800" b="1"/>
            </a:pPr>
            <a:r>
              <a:rPr lang="en-IN"/>
              <a:t>CO: for m</a:t>
            </a:r>
            <a:r>
              <a:rPr lang="en-IN" baseline="-25000" err="1"/>
              <a:t>ij </a:t>
            </a:r>
            <a:r>
              <a:rPr lang="en-IN"/>
              <a:t>and m</a:t>
            </a:r>
            <a:r>
              <a:rPr lang="en-IN" baseline="-25000" err="1"/>
              <a:t>kj</a:t>
            </a:r>
            <a:r>
              <a:rPr lang="en-IN"/>
              <a:t> , if send(m</a:t>
            </a:r>
            <a:r>
              <a:rPr lang="en-IN" baseline="-25000" err="1"/>
              <a:t>ij</a:t>
            </a:r>
            <a:r>
              <a:rPr lang="en-IN"/>
              <a:t> ) → send(m</a:t>
            </a:r>
            <a:r>
              <a:rPr lang="en-IN" baseline="-25000" err="1"/>
              <a:t>kj</a:t>
            </a:r>
            <a:r>
              <a:rPr lang="en-IN"/>
              <a:t> ), </a:t>
            </a:r>
          </a:p>
          <a:p>
            <a:pPr lvl="2">
              <a:defRPr sz="2800"/>
            </a:pPr>
            <a:r>
              <a:rPr lang="en-IN" b="1"/>
              <a:t>then rec(m</a:t>
            </a:r>
            <a:r>
              <a:rPr lang="en-IN" b="1" baseline="-25000" err="1"/>
              <a:t>ij</a:t>
            </a:r>
            <a:r>
              <a:rPr lang="en-IN" b="1"/>
              <a:t> ) → rec(m</a:t>
            </a:r>
            <a:r>
              <a:rPr lang="en-IN" b="1" baseline="-25000" err="1"/>
              <a:t>kj</a:t>
            </a:r>
            <a:r>
              <a:rPr lang="en-IN" b="1"/>
              <a:t> )</a:t>
            </a:r>
            <a:endParaRPr lang="en-US" sz="2800" b="1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/>
              <a:t>2 criteria must be satisfied by a causal </a:t>
            </a:r>
            <a:r>
              <a:rPr lang="fr-FR" sz="2800"/>
              <a:t>ordering protocol: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/>
              <a:t>Safety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/>
              <a:t>Liveness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8137"/>
      </p:ext>
    </p:extLst>
  </p:cSld>
  <p:clrMapOvr>
    <a:masterClrMapping/>
  </p:clrMapOvr>
  <p:transition/>
  <p:timing/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Causal Order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endParaRPr lang="en-US" altLang="en-US" sz="2700"/>
          </a:p>
        </p:txBody>
      </p:sp>
      <p:sp>
        <p:nvSpPr>
          <p:cNvPr id="4" name="TextBox 3"/>
          <p:cNvSpPr txBox="1"/>
          <p:nvPr/>
        </p:nvSpPr>
        <p:spPr>
          <a:xfrm>
            <a:off x="630071" y="1355156"/>
            <a:ext cx="109318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u="sng">
                <a:solidFill>
                  <a:srgbClr val="FF0000"/>
                </a:solidFill>
              </a:rPr>
              <a:t>Safety</a:t>
            </a:r>
          </a:p>
          <a:p>
            <a:pPr>
              <a:buFont typeface="Arial" pitchFamily="34" charset="0"/>
              <a:buChar char="•"/>
            </a:pPr>
            <a:r>
              <a:rPr lang="en-US" sz="2800"/>
              <a:t>a message M arriving at a process may need to be buffered until all system-wide messages sent in the causal past of the send(M) event to the same destination </a:t>
            </a:r>
            <a:r>
              <a:rPr lang="fr-FR" sz="2800"/>
              <a:t>have already arrived</a:t>
            </a:r>
            <a:endParaRPr lang="fr-FR" sz="2800"/>
          </a:p>
          <a:p>
            <a:pPr>
              <a:buFont typeface="Arial" pitchFamily="34" charset="0"/>
              <a:buChar char="•"/>
            </a:pPr>
            <a:r>
              <a:rPr lang="en-US" sz="2800"/>
              <a:t>distinction is made between </a:t>
            </a:r>
          </a:p>
          <a:p>
            <a:pPr lvl="1">
              <a:buFont typeface="Arial" pitchFamily="34" charset="0"/>
              <a:buChar char="•"/>
            </a:pPr>
            <a:r>
              <a:rPr lang="en-US" sz="2800"/>
              <a:t>arrival of a message at a process </a:t>
            </a:r>
          </a:p>
          <a:p>
            <a:pPr lvl="1">
              <a:buFont typeface="Arial" pitchFamily="34" charset="0"/>
              <a:buChar char="•"/>
            </a:pPr>
            <a:r>
              <a:rPr lang="en-US" sz="2800"/>
              <a:t>event at which the message is given to the application process</a:t>
            </a:r>
          </a:p>
          <a:p>
            <a:pPr>
              <a:lnSpc>
                <a:spcPct val="150000"/>
              </a:lnSpc>
            </a:pPr>
            <a:r>
              <a:rPr lang="en-US" sz="2800" b="1" u="sng">
                <a:solidFill>
                  <a:srgbClr val="FF0000"/>
                </a:solidFill>
              </a:rPr>
              <a:t>Liveness</a:t>
            </a:r>
          </a:p>
          <a:p>
            <a:pPr/>
            <a:r>
              <a:rPr lang="en-US" sz="2800"/>
              <a:t>A message that arrives at a process must eventually be delivered </a:t>
            </a:r>
            <a:r>
              <a:rPr lang="fr-FR" sz="2800"/>
              <a:t>to the process</a:t>
            </a:r>
            <a:endParaRPr lang="en-US" sz="2800"/>
          </a:p>
          <a:p>
            <a:pPr lvl="1"/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1446"/>
      </p:ext>
    </p:extLst>
  </p:cSld>
  <p:clrMapOvr>
    <a:masterClrMapping/>
  </p:clrMapOvr>
  <p:transition/>
  <p:timing/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Raynal–Schiper–Toueg Algorithm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3526" y="1389714"/>
            <a:ext cx="10854972" cy="33239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ts val="3600"/>
              </a:lnSpc>
              <a:buFont typeface="Arial" pitchFamily="34" charset="0"/>
              <a:buChar char="•"/>
            </a:pPr>
            <a:r>
              <a:rPr lang="en-US" sz="2800"/>
              <a:t>each message M should carry a log of </a:t>
            </a:r>
          </a:p>
          <a:p>
            <a:pPr marL="1371600" lvl="2" indent="-457200">
              <a:lnSpc>
                <a:spcPts val="3600"/>
              </a:lnSpc>
              <a:buFont typeface="Arial" pitchFamily="34" charset="0"/>
              <a:buChar char="•"/>
            </a:pPr>
            <a:r>
              <a:rPr lang="en-US" sz="2800"/>
              <a:t>all other messages</a:t>
            </a:r>
          </a:p>
          <a:p>
            <a:pPr marL="1371600" lvl="2" indent="-457200">
              <a:lnSpc>
                <a:spcPts val="3600"/>
              </a:lnSpc>
              <a:buFont typeface="Arial" pitchFamily="34" charset="0"/>
              <a:buChar char="•"/>
            </a:pPr>
            <a:r>
              <a:rPr lang="en-US" sz="2800"/>
              <a:t>sent causally before M’s send event, and sent to the same destination dest(M)</a:t>
            </a:r>
          </a:p>
          <a:p>
            <a:pPr marL="914400" lvl="1" indent="-457200">
              <a:lnSpc>
                <a:spcPts val="3600"/>
              </a:lnSpc>
              <a:buFont typeface="Arial" pitchFamily="34" charset="0"/>
              <a:buChar char="•"/>
            </a:pPr>
            <a:r>
              <a:rPr lang="en-US" sz="2800"/>
              <a:t>log can be examined to ensure whether it is safe to deliver a message</a:t>
            </a:r>
          </a:p>
          <a:p>
            <a:pPr marL="914400" lvl="1" indent="-457200">
              <a:lnSpc>
                <a:spcPts val="3600"/>
              </a:lnSpc>
              <a:buFont typeface="Arial" pitchFamily="34" charset="0"/>
              <a:buChar char="•"/>
            </a:pPr>
            <a:r>
              <a:rPr lang="en-US" sz="2800"/>
              <a:t>channels are FIFO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29684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21" name="Text Box 1" descr="Footer Placeholder 7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0722" name="Text Box 2" descr="Rectangle 2"/>
          <p:cNvSpPr txBox="1"/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UMA Model</a:t>
            </a:r>
          </a:p>
        </p:txBody>
      </p:sp>
      <p:sp>
        <p:nvSpPr>
          <p:cNvPr id="30723" name="Text Box 3" descr="Rectangle 3"/>
          <p:cNvSpPr txBox="1"/>
          <p:nvPr/>
        </p:nvSpPr>
        <p:spPr bwMode="auto">
          <a:xfrm>
            <a:off x="263352" y="1628800"/>
            <a:ext cx="6978625" cy="370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defPPr>
              <a:defRPr lang="x-none"/>
            </a:defPPr>
            <a:lvl1pPr marL="2286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Direct access to shared memory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 b="1"/>
              <a:t>Access latency </a:t>
            </a:r>
            <a:r>
              <a:rPr lang="x-none" altLang="x-none" sz="2800"/>
              <a:t>- waiting time to complete an access to any memory location from any processor</a:t>
            </a:r>
            <a:endParaRPr lang="x-none" altLang="x-none" sz="2800" b="1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Access latency is same for all processors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Processors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Remain in close proximity</a:t>
            </a:r>
            <a:endParaRPr lang="x-none" altLang="x-none" sz="2400"/>
          </a:p>
          <a:p>
            <a:pPr lvl="1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Connected by an interconnection network</a:t>
            </a:r>
          </a:p>
        </p:txBody>
      </p:sp>
      <p:sp>
        <p:nvSpPr>
          <p:cNvPr id="30724" name="Text Box 4" descr="Slide Number Placeholder 3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7F69B467-DA2C-5C42-8387-78A66E371CE4}" type="slidenum">
              <a:rPr lang="x-none" altLang="x-none" sz="1200">
                <a:solidFill>
                  <a:srgbClr val="888888"/>
                </a:solidFill>
              </a:rPr>
              <a:pPr algn="r"/>
              <a:t>8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3" descr="Picture 1">
            <a:extLst>
              <a:ext uri="{FF2B5EF4-FFF2-40B4-BE49-F238E27FC236}">
                <a16:creationId xmlns:a16="http://schemas.microsoft.com/office/drawing/2014/main" id="{9A12CAF2-E85E-B945-86B5-D8F90E40F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2628" r="48032" b="25259"/>
          <a:stretch>
            <a:fillRect/>
          </a:stretch>
        </p:blipFill>
        <p:spPr bwMode="auto">
          <a:xfrm>
            <a:off x="7392144" y="1981793"/>
            <a:ext cx="4162425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/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Raynal–Schiper–Toueg Algorithm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6400" y="1513764"/>
            <a:ext cx="11026917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u="sng">
                <a:solidFill>
                  <a:srgbClr val="FF0000"/>
                </a:solidFill>
              </a:rPr>
              <a:t>local variables: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/>
              <a:t>array of int </a:t>
            </a:r>
            <a:r>
              <a:rPr lang="en-US" sz="2800"/>
              <a:t>SENT[1 …… n, 1 …… n] (n x n array)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err="1"/>
              <a:t>SENT</a:t>
            </a:r>
            <a:r>
              <a:rPr lang="en-US" sz="2800" baseline="-25000" err="1"/>
              <a:t>i</a:t>
            </a:r>
            <a:r>
              <a:rPr lang="en-US" sz="2800"/>
              <a:t>[j, k] = no. of messages sent by P</a:t>
            </a:r>
            <a:r>
              <a:rPr lang="en-US" sz="2800" baseline="-25000" err="1"/>
              <a:t>j</a:t>
            </a:r>
            <a:r>
              <a:rPr lang="en-US" sz="2800"/>
              <a:t> to P</a:t>
            </a:r>
            <a:r>
              <a:rPr lang="en-US" sz="2800" baseline="-25000" err="1"/>
              <a:t>k</a:t>
            </a:r>
            <a:r>
              <a:rPr lang="en-US" sz="2800"/>
              <a:t> as known to P</a:t>
            </a:r>
            <a:r>
              <a:rPr lang="en-US" sz="2800" baseline="-25000"/>
              <a:t>i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/>
              <a:t>array of int </a:t>
            </a:r>
            <a:r>
              <a:rPr lang="en-US" sz="2800"/>
              <a:t>DELIV [1 …… n]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err="1"/>
              <a:t>DELIV</a:t>
            </a:r>
            <a:r>
              <a:rPr lang="en-US" sz="2800" baseline="-25000" err="1"/>
              <a:t>i</a:t>
            </a:r>
            <a:r>
              <a:rPr lang="en-US" sz="2800"/>
              <a:t>[j] = no. of messages from P</a:t>
            </a:r>
            <a:r>
              <a:rPr lang="en-US" sz="2800" baseline="-25000" err="1"/>
              <a:t>j</a:t>
            </a:r>
            <a:r>
              <a:rPr lang="en-US" sz="2800"/>
              <a:t> that have been delivered to P</a:t>
            </a:r>
            <a:r>
              <a:rPr lang="en-US" sz="2800" baseline="-25000"/>
              <a:t>i</a:t>
            </a:r>
          </a:p>
          <a:p>
            <a:pPr lvl="1"/>
            <a:endParaRPr lang="en-US" sz="2800"/>
          </a:p>
          <a:p>
            <a:pPr lvl="2"/>
            <a:r>
              <a:rPr lang="en-US" sz="2800"/>
              <a:t>(1) </a:t>
            </a:r>
            <a:r>
              <a:rPr lang="en-US" sz="2800" b="1"/>
              <a:t>send event</a:t>
            </a:r>
            <a:r>
              <a:rPr lang="en-US" sz="2800"/>
              <a:t>, where P</a:t>
            </a:r>
            <a:r>
              <a:rPr lang="en-US" sz="2800" baseline="-25000"/>
              <a:t>i</a:t>
            </a:r>
            <a:r>
              <a:rPr lang="en-US" sz="2800"/>
              <a:t> wants to send message M to P</a:t>
            </a:r>
            <a:r>
              <a:rPr lang="en-US" sz="2800" baseline="-25000" err="1"/>
              <a:t>j</a:t>
            </a:r>
            <a:r>
              <a:rPr lang="en-US" sz="2800"/>
              <a:t> :</a:t>
            </a:r>
          </a:p>
          <a:p>
            <a:pPr lvl="3"/>
            <a:r>
              <a:rPr lang="en-US" sz="2800"/>
              <a:t>(1a) </a:t>
            </a:r>
            <a:r>
              <a:rPr lang="en-US" sz="2800" b="1"/>
              <a:t>send</a:t>
            </a:r>
            <a:r>
              <a:rPr lang="en-US" sz="2800"/>
              <a:t> (M, SENT) to P</a:t>
            </a:r>
            <a:r>
              <a:rPr lang="en-US" sz="2800" baseline="-25000" err="1"/>
              <a:t>j</a:t>
            </a:r>
            <a:r>
              <a:rPr lang="en-US" sz="2800"/>
              <a:t> </a:t>
            </a:r>
          </a:p>
          <a:p>
            <a:pPr lvl="3"/>
            <a:r>
              <a:rPr lang="en-US" sz="2800"/>
              <a:t>(1b) SENT[i, j]  = SENT[i, j] + 1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6287"/>
      </p:ext>
    </p:extLst>
  </p:cSld>
  <p:clrMapOvr>
    <a:masterClrMapping/>
  </p:clrMapOvr>
  <p:transition/>
  <p:timing/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Raynal–Schiper–Toueg Algorithm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3669" y="1696180"/>
            <a:ext cx="9939131" cy="33239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sz="2800"/>
              <a:t>(2) </a:t>
            </a:r>
            <a:r>
              <a:rPr lang="en-US" sz="2800" b="1"/>
              <a:t>message arrival</a:t>
            </a:r>
            <a:r>
              <a:rPr lang="en-US" sz="2800"/>
              <a:t>, when (M, ST) arrives at P</a:t>
            </a:r>
            <a:r>
              <a:rPr lang="en-US" sz="2800" baseline="-25000"/>
              <a:t>i</a:t>
            </a:r>
            <a:r>
              <a:rPr lang="en-US" sz="2800"/>
              <a:t> from P</a:t>
            </a:r>
            <a:r>
              <a:rPr lang="en-US" sz="2800" baseline="-25000" err="1"/>
              <a:t>j</a:t>
            </a:r>
            <a:r>
              <a:rPr lang="en-US" sz="2800"/>
              <a:t> :</a:t>
            </a:r>
          </a:p>
          <a:p>
            <a:pPr lvl="3">
              <a:lnSpc>
                <a:spcPct val="150000"/>
              </a:lnSpc>
            </a:pPr>
            <a:r>
              <a:rPr lang="en-US" sz="2800"/>
              <a:t>(2a) </a:t>
            </a:r>
            <a:r>
              <a:rPr lang="en-US" sz="2800" b="1"/>
              <a:t>deliver</a:t>
            </a:r>
            <a:r>
              <a:rPr lang="en-US" sz="2800"/>
              <a:t> M to P</a:t>
            </a:r>
            <a:r>
              <a:rPr lang="en-US" sz="2800" baseline="-25000"/>
              <a:t>i </a:t>
            </a:r>
            <a:r>
              <a:rPr lang="en-US" sz="2800"/>
              <a:t>when for each process x,</a:t>
            </a:r>
          </a:p>
          <a:p>
            <a:pPr lvl="3">
              <a:lnSpc>
                <a:spcPct val="150000"/>
              </a:lnSpc>
            </a:pPr>
            <a:r>
              <a:rPr lang="en-US" sz="2800"/>
              <a:t>(2b)          DELIV</a:t>
            </a:r>
            <a:r>
              <a:rPr lang="en-US" sz="2800" baseline="-25000" err="1"/>
              <a:t>i</a:t>
            </a:r>
            <a:r>
              <a:rPr lang="en-US" sz="2800"/>
              <a:t>[x] </a:t>
            </a:r>
            <a:r>
              <a:rPr lang="en-US" sz="2800">
                <a:sym typeface="Symbol" panose="05050102010706020507" pitchFamily="18" charset="2"/>
              </a:rPr>
              <a:t></a:t>
            </a:r>
            <a:r>
              <a:rPr lang="en-US" sz="2800"/>
              <a:t> ST[x, i ]</a:t>
            </a:r>
          </a:p>
          <a:p>
            <a:pPr lvl="3">
              <a:lnSpc>
                <a:spcPct val="150000"/>
              </a:lnSpc>
            </a:pPr>
            <a:r>
              <a:rPr lang="en-US" sz="2800"/>
              <a:t>(2c) </a:t>
            </a:r>
            <a:r>
              <a:rPr lang="en-US" sz="2800">
                <a:sym typeface="Symbol" panose="05050102010706020507" pitchFamily="18" charset="2"/>
              </a:rPr>
              <a:t> </a:t>
            </a:r>
            <a:r>
              <a:rPr lang="en-US" sz="2800"/>
              <a:t>x, y, SENT[x, y]  = max(SENT[x, y], ST[x, y])</a:t>
            </a:r>
          </a:p>
          <a:p>
            <a:pPr lvl="3">
              <a:lnSpc>
                <a:spcPct val="150000"/>
              </a:lnSpc>
            </a:pPr>
            <a:r>
              <a:rPr lang="en-US" sz="2800"/>
              <a:t>(2d) DELIV</a:t>
            </a:r>
            <a:r>
              <a:rPr lang="en-US" sz="2800" baseline="-25000" err="1"/>
              <a:t>i</a:t>
            </a:r>
            <a:r>
              <a:rPr lang="en-US" sz="2800"/>
              <a:t>[j]  = DELIV</a:t>
            </a:r>
            <a:r>
              <a:rPr lang="en-US" sz="2800" baseline="-25000" err="1"/>
              <a:t>i</a:t>
            </a:r>
            <a:r>
              <a:rPr lang="en-US" sz="2800"/>
              <a:t>[j] + 1</a:t>
            </a:r>
            <a:endParaRPr lang="en-US" alt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4126"/>
      </p:ext>
    </p:extLst>
  </p:cSld>
  <p:clrMapOvr>
    <a:masterClrMapping/>
  </p:clrMapOvr>
  <p:transition/>
  <p:timing/>
</p:sld>
</file>

<file path=ppt/slides/slide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Raynal–Schiper–Toueg Algorithm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1908" y="1723476"/>
            <a:ext cx="9939131" cy="33239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sz="2800" u="sng"/>
              <a:t>Complexity: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/>
              <a:t>space requirement at each process: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2</a:t>
            </a:r>
            <a:r>
              <a:rPr lang="en-US" altLang="en-US" sz="2800"/>
              <a:t>) integers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/>
              <a:t>space overhead per message: 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2</a:t>
            </a:r>
            <a:r>
              <a:rPr lang="en-US" altLang="en-US" sz="2800"/>
              <a:t> integers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/>
              <a:t>time complexity at each process for each send and deliver event: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2</a:t>
            </a:r>
            <a:r>
              <a:rPr lang="en-US" altLang="en-US" sz="280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7139"/>
      </p:ext>
    </p:extLst>
  </p:cSld>
  <p:clrMapOvr>
    <a:masterClrMapping/>
  </p:clrMapOvr>
  <p:transition/>
  <p:timing/>
</p:sld>
</file>

<file path=ppt/slides/slide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Raynal–Schiper–Toueg Algorithm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3669" y="1696180"/>
            <a:ext cx="9939131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altLang="en-US" sz="280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634312" y="1456150"/>
            <a:ext cx="6132142" cy="2785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sz="2600"/>
              <a:t>P</a:t>
            </a:r>
            <a:r>
              <a:rPr lang="en-US" sz="2600" baseline="-25000"/>
              <a:t>1</a:t>
            </a:r>
            <a:r>
              <a:rPr lang="en-US" sz="2600"/>
              <a:t> sent 3 messages to P</a:t>
            </a:r>
            <a:r>
              <a:rPr lang="en-US" sz="2600" baseline="-25000"/>
              <a:t>2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1</a:t>
            </a:r>
            <a:r>
              <a:rPr lang="en-US" altLang="en-US" sz="2600"/>
              <a:t> sent 4 messages to P</a:t>
            </a:r>
            <a:r>
              <a:rPr lang="en-US" altLang="en-US" sz="2600" baseline="-25000"/>
              <a:t>3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2</a:t>
            </a:r>
            <a:r>
              <a:rPr lang="en-US" altLang="en-US" sz="2600"/>
              <a:t> sent 5 messages to P</a:t>
            </a:r>
            <a:r>
              <a:rPr lang="en-US" altLang="en-US" sz="2600" baseline="-25000"/>
              <a:t>1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2</a:t>
            </a:r>
            <a:r>
              <a:rPr lang="en-US" altLang="en-US" sz="2600"/>
              <a:t> sent 2 messages to P</a:t>
            </a:r>
            <a:r>
              <a:rPr lang="en-US" altLang="en-US" sz="2600" baseline="-25000"/>
              <a:t>3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3</a:t>
            </a:r>
            <a:r>
              <a:rPr lang="en-US" altLang="en-US" sz="2600"/>
              <a:t> sent 4 messages to P</a:t>
            </a:r>
            <a:r>
              <a:rPr lang="en-US" altLang="en-US" sz="2600" baseline="-25000"/>
              <a:t>2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>
                <a:sym typeface="Wingdings" pitchFamily="2" charset="2"/>
              </a:rPr>
              <a:t>Now if,</a:t>
            </a:r>
          </a:p>
          <a:p>
            <a:pPr marL="1828800" lvl="3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>
                <a:sym typeface="Wingdings" pitchFamily="2" charset="2"/>
              </a:rPr>
              <a:t>P</a:t>
            </a:r>
            <a:r>
              <a:rPr lang="en-US" altLang="en-US" sz="2600" baseline="-25000">
                <a:sym typeface="Wingdings" pitchFamily="2" charset="2"/>
              </a:rPr>
              <a:t>1</a:t>
            </a:r>
            <a:r>
              <a:rPr lang="en-US" altLang="en-US" sz="2600">
                <a:sym typeface="Wingdings" pitchFamily="2" charset="2"/>
              </a:rPr>
              <a:t> sends m</a:t>
            </a:r>
            <a:r>
              <a:rPr lang="en-US" altLang="en-US" sz="2600" baseline="-25000">
                <a:sym typeface="Wingdings" pitchFamily="2" charset="2"/>
              </a:rPr>
              <a:t>1</a:t>
            </a:r>
            <a:r>
              <a:rPr lang="en-US" altLang="en-US" sz="2600">
                <a:sym typeface="Wingdings" pitchFamily="2" charset="2"/>
              </a:rPr>
              <a:t> to P</a:t>
            </a:r>
            <a:r>
              <a:rPr lang="en-US" altLang="en-US" sz="2600" baseline="-25000">
                <a:sym typeface="Wingdings" pitchFamily="2" charset="2"/>
              </a:rPr>
              <a:t>2</a:t>
            </a:r>
            <a:endParaRPr lang="en-US" altLang="en-US" sz="260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2D7B7-9C8C-934D-AA3E-E75C9E24BE70}"/>
              </a:ext>
            </a:extLst>
          </p:cNvPr>
          <p:cNvSpPr txBox="1"/>
          <p:nvPr/>
        </p:nvSpPr>
        <p:spPr>
          <a:xfrm>
            <a:off x="4796472" y="3266540"/>
            <a:ext cx="3234690" cy="156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/>
              <a:t>DELIV</a:t>
            </a:r>
            <a:r>
              <a:rPr lang="en-US" sz="2200" baseline="-25000"/>
              <a:t>1</a:t>
            </a:r>
            <a:r>
              <a:rPr lang="en-US" sz="2200"/>
              <a:t> = [0  4  0]</a:t>
            </a:r>
          </a:p>
          <a:p>
            <a:pPr>
              <a:lnSpc>
                <a:spcPct val="150000"/>
              </a:lnSpc>
            </a:pPr>
            <a:r>
              <a:rPr lang="en-US" sz="2200"/>
              <a:t>DELIV</a:t>
            </a:r>
            <a:r>
              <a:rPr lang="en-US" sz="2200" baseline="-25000"/>
              <a:t>2</a:t>
            </a:r>
            <a:r>
              <a:rPr lang="en-US" sz="2200"/>
              <a:t> = [3  0  4]</a:t>
            </a:r>
          </a:p>
          <a:p>
            <a:pPr>
              <a:lnSpc>
                <a:spcPct val="150000"/>
              </a:lnSpc>
            </a:pPr>
            <a:r>
              <a:rPr lang="en-US" sz="2200"/>
              <a:t>DELIV</a:t>
            </a:r>
            <a:r>
              <a:rPr lang="en-US" sz="2200" baseline="-25000"/>
              <a:t>3</a:t>
            </a:r>
            <a:r>
              <a:rPr lang="en-US" sz="2200"/>
              <a:t> = [3  2  0]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2A03E8-6F7A-6444-90BC-4E0A3E6CA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02739"/>
              </p:ext>
            </p:extLst>
          </p:nvPr>
        </p:nvGraphicFramePr>
        <p:xfrm>
          <a:off x="4911566" y="2111276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B0BD45-5E4F-A440-A59E-656DFD3005D8}"/>
              </a:ext>
            </a:extLst>
          </p:cNvPr>
          <p:cNvSpPr txBox="1"/>
          <p:nvPr/>
        </p:nvSpPr>
        <p:spPr>
          <a:xfrm>
            <a:off x="5036902" y="1465347"/>
            <a:ext cx="165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SENT of P</a:t>
            </a:r>
            <a:r>
              <a:rPr lang="en-US" sz="2400" baseline="-25000"/>
              <a:t>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1F9ECA-1637-4F94-A9B5-1DA294D5C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64282"/>
              </p:ext>
            </p:extLst>
          </p:nvPr>
        </p:nvGraphicFramePr>
        <p:xfrm>
          <a:off x="8048309" y="2065512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C430961-CAAD-49F0-9F5A-310F328A69AC}"/>
              </a:ext>
            </a:extLst>
          </p:cNvPr>
          <p:cNvSpPr txBox="1"/>
          <p:nvPr/>
        </p:nvSpPr>
        <p:spPr>
          <a:xfrm>
            <a:off x="7710723" y="1465347"/>
            <a:ext cx="292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Updated SENT of P</a:t>
            </a:r>
            <a:r>
              <a:rPr lang="en-US" sz="2400" baseline="-25000"/>
              <a:t>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F39364-5C62-460F-B735-4CE8F304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17081"/>
              </p:ext>
            </p:extLst>
          </p:nvPr>
        </p:nvGraphicFramePr>
        <p:xfrm>
          <a:off x="8031162" y="4293679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A690CC0-ED11-423F-8B40-7B28A8142F59}"/>
              </a:ext>
            </a:extLst>
          </p:cNvPr>
          <p:cNvSpPr txBox="1"/>
          <p:nvPr/>
        </p:nvSpPr>
        <p:spPr>
          <a:xfrm>
            <a:off x="8156497" y="3647750"/>
            <a:ext cx="194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SENT of P</a:t>
            </a:r>
            <a:r>
              <a:rPr lang="en-US" sz="24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0091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Raynal–Schiper–Toueg Algorithm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3669" y="1696180"/>
            <a:ext cx="9939131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altLang="en-US" sz="280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634312" y="1456150"/>
            <a:ext cx="6132142" cy="2785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sz="2600"/>
              <a:t>P</a:t>
            </a:r>
            <a:r>
              <a:rPr lang="en-US" sz="2600" baseline="-25000"/>
              <a:t>1</a:t>
            </a:r>
            <a:r>
              <a:rPr lang="en-US" sz="2600"/>
              <a:t> sent 3 messages to P</a:t>
            </a:r>
            <a:r>
              <a:rPr lang="en-US" sz="2600" baseline="-25000"/>
              <a:t>2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1</a:t>
            </a:r>
            <a:r>
              <a:rPr lang="en-US" altLang="en-US" sz="2600"/>
              <a:t> sent 4 messages to P</a:t>
            </a:r>
            <a:r>
              <a:rPr lang="en-US" altLang="en-US" sz="2600" baseline="-25000"/>
              <a:t>3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2</a:t>
            </a:r>
            <a:r>
              <a:rPr lang="en-US" altLang="en-US" sz="2600"/>
              <a:t> sent 5 messages to P</a:t>
            </a:r>
            <a:r>
              <a:rPr lang="en-US" altLang="en-US" sz="2600" baseline="-25000"/>
              <a:t>1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2</a:t>
            </a:r>
            <a:r>
              <a:rPr lang="en-US" altLang="en-US" sz="2600"/>
              <a:t> sent 2 messages to P</a:t>
            </a:r>
            <a:r>
              <a:rPr lang="en-US" altLang="en-US" sz="2600" baseline="-25000"/>
              <a:t>3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3</a:t>
            </a:r>
            <a:r>
              <a:rPr lang="en-US" altLang="en-US" sz="2600"/>
              <a:t> sent 4 messages to P</a:t>
            </a:r>
            <a:r>
              <a:rPr lang="en-US" altLang="en-US" sz="2600" baseline="-25000"/>
              <a:t>2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>
                <a:sym typeface="Wingdings" pitchFamily="2" charset="2"/>
              </a:rPr>
              <a:t>Now if,</a:t>
            </a:r>
            <a:endParaRPr lang="en-US" altLang="en-US" sz="2600">
              <a:solidFill>
                <a:srgbClr val="FF0000"/>
              </a:solidFill>
              <a:sym typeface="Wingdings" pitchFamily="2" charset="2"/>
            </a:endParaRPr>
          </a:p>
          <a:p>
            <a:pPr marL="1828800" lvl="3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>
                <a:sym typeface="Wingdings" pitchFamily="2" charset="2"/>
              </a:rPr>
              <a:t>P</a:t>
            </a:r>
            <a:r>
              <a:rPr lang="en-US" altLang="en-US" sz="2600" baseline="-25000">
                <a:sym typeface="Wingdings" pitchFamily="2" charset="2"/>
              </a:rPr>
              <a:t>3</a:t>
            </a:r>
            <a:r>
              <a:rPr lang="en-US" altLang="en-US" sz="2600">
                <a:sym typeface="Wingdings" pitchFamily="2" charset="2"/>
              </a:rPr>
              <a:t> sends m</a:t>
            </a:r>
            <a:r>
              <a:rPr lang="en-US" altLang="en-US" sz="2600" baseline="-25000">
                <a:sym typeface="Wingdings" pitchFamily="2" charset="2"/>
              </a:rPr>
              <a:t>2</a:t>
            </a:r>
            <a:r>
              <a:rPr lang="en-US" altLang="en-US" sz="2600">
                <a:sym typeface="Wingdings" pitchFamily="2" charset="2"/>
              </a:rPr>
              <a:t>  to P</a:t>
            </a:r>
            <a:r>
              <a:rPr lang="en-US" altLang="en-US" sz="2600" baseline="-25000">
                <a:sym typeface="Wingdings" pitchFamily="2" charset="2"/>
              </a:rPr>
              <a:t>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2D7B7-9C8C-934D-AA3E-E75C9E24BE70}"/>
              </a:ext>
            </a:extLst>
          </p:cNvPr>
          <p:cNvSpPr txBox="1"/>
          <p:nvPr/>
        </p:nvSpPr>
        <p:spPr>
          <a:xfrm>
            <a:off x="4796472" y="3266540"/>
            <a:ext cx="3234690" cy="156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/>
              <a:t>DELIV</a:t>
            </a:r>
            <a:r>
              <a:rPr lang="en-US" sz="2200" baseline="-25000"/>
              <a:t>1</a:t>
            </a:r>
            <a:r>
              <a:rPr lang="en-US" sz="2200"/>
              <a:t> = [0  4  0]</a:t>
            </a:r>
          </a:p>
          <a:p>
            <a:pPr>
              <a:lnSpc>
                <a:spcPct val="150000"/>
              </a:lnSpc>
            </a:pPr>
            <a:r>
              <a:rPr lang="en-US" sz="2200"/>
              <a:t>DELIV</a:t>
            </a:r>
            <a:r>
              <a:rPr lang="en-US" sz="2200" baseline="-25000"/>
              <a:t>2</a:t>
            </a:r>
            <a:r>
              <a:rPr lang="en-US" sz="2200"/>
              <a:t> = [4  0  4]</a:t>
            </a:r>
          </a:p>
          <a:p>
            <a:pPr>
              <a:lnSpc>
                <a:spcPct val="150000"/>
              </a:lnSpc>
            </a:pPr>
            <a:r>
              <a:rPr lang="en-US" sz="2200"/>
              <a:t>DELIV</a:t>
            </a:r>
            <a:r>
              <a:rPr lang="en-US" sz="2200" baseline="-25000"/>
              <a:t>3</a:t>
            </a:r>
            <a:r>
              <a:rPr lang="en-US" sz="2200"/>
              <a:t> = [3  2  0]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2A03E8-6F7A-6444-90BC-4E0A3E6CAAB8}"/>
              </a:ext>
            </a:extLst>
          </p:cNvPr>
          <p:cNvGraphicFramePr>
            <a:graphicFrameLocks noGrp="1"/>
          </p:cNvGraphicFramePr>
          <p:nvPr/>
        </p:nvGraphicFramePr>
        <p:xfrm>
          <a:off x="4911566" y="1939826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B0BD45-5E4F-A440-A59E-656DFD3005D8}"/>
              </a:ext>
            </a:extLst>
          </p:cNvPr>
          <p:cNvSpPr txBox="1"/>
          <p:nvPr/>
        </p:nvSpPr>
        <p:spPr>
          <a:xfrm>
            <a:off x="5036902" y="1465347"/>
            <a:ext cx="192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SENT of P</a:t>
            </a:r>
            <a:r>
              <a:rPr lang="en-US" sz="2400" baseline="-25000"/>
              <a:t>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1F2A38-CA5B-4EA4-9EEA-362486ADD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82384"/>
              </p:ext>
            </p:extLst>
          </p:nvPr>
        </p:nvGraphicFramePr>
        <p:xfrm>
          <a:off x="8031162" y="1927012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65E039-9FDB-4A15-B760-7F963B064094}"/>
              </a:ext>
            </a:extLst>
          </p:cNvPr>
          <p:cNvSpPr txBox="1"/>
          <p:nvPr/>
        </p:nvSpPr>
        <p:spPr>
          <a:xfrm>
            <a:off x="7804073" y="1401084"/>
            <a:ext cx="288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Updated SENT of P</a:t>
            </a:r>
            <a:r>
              <a:rPr lang="en-US" sz="2400" baseline="-25000"/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7825F1-6F68-4324-A697-1FDD6F89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75713"/>
              </p:ext>
            </p:extLst>
          </p:nvPr>
        </p:nvGraphicFramePr>
        <p:xfrm>
          <a:off x="8031162" y="3960385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3F889A6-8609-4ECE-9566-DEE5E0F77D6E}"/>
              </a:ext>
            </a:extLst>
          </p:cNvPr>
          <p:cNvSpPr txBox="1"/>
          <p:nvPr/>
        </p:nvSpPr>
        <p:spPr>
          <a:xfrm>
            <a:off x="8156497" y="3485906"/>
            <a:ext cx="215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SENT of P</a:t>
            </a:r>
            <a:r>
              <a:rPr lang="en-US" sz="24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3535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err="1">
                <a:solidFill>
                  <a:srgbClr val="0000FF"/>
                </a:solidFill>
              </a:rPr>
              <a:t>Raynal–Schiper–Toueg Algorithm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997" y="1691238"/>
            <a:ext cx="9939131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altLang="en-US" sz="280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634312" y="1456150"/>
            <a:ext cx="6132142" cy="2785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sz="2600"/>
              <a:t>P</a:t>
            </a:r>
            <a:r>
              <a:rPr lang="en-US" sz="2600" baseline="-25000"/>
              <a:t>1</a:t>
            </a:r>
            <a:r>
              <a:rPr lang="en-US" sz="2600"/>
              <a:t> sent 3 messages to P</a:t>
            </a:r>
            <a:r>
              <a:rPr lang="en-US" sz="2600" baseline="-25000"/>
              <a:t>2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1</a:t>
            </a:r>
            <a:r>
              <a:rPr lang="en-US" altLang="en-US" sz="2600"/>
              <a:t> sent 4 messages to P</a:t>
            </a:r>
            <a:r>
              <a:rPr lang="en-US" altLang="en-US" sz="2600" baseline="-25000"/>
              <a:t>3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2</a:t>
            </a:r>
            <a:r>
              <a:rPr lang="en-US" altLang="en-US" sz="2600"/>
              <a:t> sent 5 messages to P</a:t>
            </a:r>
            <a:r>
              <a:rPr lang="en-US" altLang="en-US" sz="2600" baseline="-25000"/>
              <a:t>1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2</a:t>
            </a:r>
            <a:r>
              <a:rPr lang="en-US" altLang="en-US" sz="2600"/>
              <a:t> sent 2 messages to P</a:t>
            </a:r>
            <a:r>
              <a:rPr lang="en-US" altLang="en-US" sz="2600" baseline="-25000"/>
              <a:t>3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/>
              <a:t>P</a:t>
            </a:r>
            <a:r>
              <a:rPr lang="en-US" altLang="en-US" sz="2600" baseline="-25000"/>
              <a:t>3</a:t>
            </a:r>
            <a:r>
              <a:rPr lang="en-US" altLang="en-US" sz="2600"/>
              <a:t> sent 4 messages to P</a:t>
            </a:r>
            <a:r>
              <a:rPr lang="en-US" altLang="en-US" sz="2600" baseline="-25000"/>
              <a:t>2</a:t>
            </a:r>
          </a:p>
          <a:p>
            <a:pPr marL="1371600" lvl="2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>
                <a:sym typeface="Wingdings" pitchFamily="2" charset="2"/>
              </a:rPr>
              <a:t>Now if,</a:t>
            </a:r>
          </a:p>
          <a:p>
            <a:pPr marL="1828800" lvl="3" indent="-457200">
              <a:lnSpc>
                <a:spcPts val="3020"/>
              </a:lnSpc>
              <a:buFont typeface="Arial" pitchFamily="34" charset="0"/>
              <a:buChar char="•"/>
            </a:pPr>
            <a:r>
              <a:rPr lang="en-US" altLang="en-US" sz="2600">
                <a:sym typeface="Wingdings" pitchFamily="2" charset="2"/>
              </a:rPr>
              <a:t>P</a:t>
            </a:r>
            <a:r>
              <a:rPr lang="en-US" altLang="en-US" sz="2600" baseline="-25000">
                <a:sym typeface="Wingdings" pitchFamily="2" charset="2"/>
              </a:rPr>
              <a:t>1</a:t>
            </a:r>
            <a:r>
              <a:rPr lang="en-US" altLang="en-US" sz="2600">
                <a:sym typeface="Wingdings" pitchFamily="2" charset="2"/>
              </a:rPr>
              <a:t> sends m</a:t>
            </a:r>
            <a:r>
              <a:rPr lang="en-US" altLang="en-US" sz="2600" baseline="-25000">
                <a:sym typeface="Wingdings" pitchFamily="2" charset="2"/>
              </a:rPr>
              <a:t>3</a:t>
            </a:r>
            <a:r>
              <a:rPr lang="en-US" altLang="en-US" sz="2600">
                <a:sym typeface="Wingdings" pitchFamily="2" charset="2"/>
              </a:rPr>
              <a:t> to P</a:t>
            </a:r>
            <a:r>
              <a:rPr lang="en-US" altLang="en-US" sz="2600" baseline="-25000">
                <a:sym typeface="Wingdings" pitchFamily="2" charset="2"/>
              </a:rPr>
              <a:t>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2D7B7-9C8C-934D-AA3E-E75C9E24BE70}"/>
              </a:ext>
            </a:extLst>
          </p:cNvPr>
          <p:cNvSpPr txBox="1"/>
          <p:nvPr/>
        </p:nvSpPr>
        <p:spPr>
          <a:xfrm>
            <a:off x="4796472" y="3266540"/>
            <a:ext cx="3234690" cy="156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/>
              <a:t>DELIV</a:t>
            </a:r>
            <a:r>
              <a:rPr lang="en-US" sz="2200" baseline="-25000"/>
              <a:t>1</a:t>
            </a:r>
            <a:r>
              <a:rPr lang="en-US" sz="2200"/>
              <a:t> = [0  4  0]</a:t>
            </a:r>
          </a:p>
          <a:p>
            <a:pPr>
              <a:lnSpc>
                <a:spcPct val="150000"/>
              </a:lnSpc>
            </a:pPr>
            <a:r>
              <a:rPr lang="en-US" sz="2200"/>
              <a:t>DELIV</a:t>
            </a:r>
            <a:r>
              <a:rPr lang="en-US" sz="2200" baseline="-25000"/>
              <a:t>2</a:t>
            </a:r>
            <a:r>
              <a:rPr lang="en-US" sz="2200"/>
              <a:t> = [4  0  5]</a:t>
            </a:r>
            <a:endParaRPr lang="en-US" sz="2200"/>
          </a:p>
          <a:p>
            <a:pPr>
              <a:lnSpc>
                <a:spcPct val="150000"/>
              </a:lnSpc>
            </a:pPr>
            <a:r>
              <a:rPr lang="en-US" sz="2200"/>
              <a:t>DELIV</a:t>
            </a:r>
            <a:r>
              <a:rPr lang="en-US" sz="2200" baseline="-25000"/>
              <a:t>3</a:t>
            </a:r>
            <a:r>
              <a:rPr lang="en-US" sz="2200"/>
              <a:t> = [3  2  0]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0BD45-5E4F-A440-A59E-656DFD3005D8}"/>
              </a:ext>
            </a:extLst>
          </p:cNvPr>
          <p:cNvSpPr txBox="1"/>
          <p:nvPr/>
        </p:nvSpPr>
        <p:spPr>
          <a:xfrm>
            <a:off x="5036901" y="1465347"/>
            <a:ext cx="20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SENT of P</a:t>
            </a:r>
            <a:r>
              <a:rPr lang="en-US" sz="2400" baseline="-25000"/>
              <a:t>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98CBD0-7CA3-4F4C-AB41-C89EA145F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53637"/>
              </p:ext>
            </p:extLst>
          </p:nvPr>
        </p:nvGraphicFramePr>
        <p:xfrm>
          <a:off x="4911566" y="2111276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64D198-C920-46CE-AE21-277BDBBC5EDA}"/>
              </a:ext>
            </a:extLst>
          </p:cNvPr>
          <p:cNvSpPr txBox="1"/>
          <p:nvPr/>
        </p:nvSpPr>
        <p:spPr>
          <a:xfrm>
            <a:off x="7671882" y="1495340"/>
            <a:ext cx="292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Updated SENT of P</a:t>
            </a:r>
            <a:r>
              <a:rPr lang="en-US" sz="2400" baseline="-25000"/>
              <a:t>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58D153-8B79-4257-A31D-00D0A0C25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03818"/>
              </p:ext>
            </p:extLst>
          </p:nvPr>
        </p:nvGraphicFramePr>
        <p:xfrm>
          <a:off x="7851347" y="2144491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94DD2B-CB01-4979-B78F-0EA6673AC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13638"/>
              </p:ext>
            </p:extLst>
          </p:nvPr>
        </p:nvGraphicFramePr>
        <p:xfrm>
          <a:off x="7898971" y="4234112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>
                      <a:defPPr/>
                    </a:lstStyle>
                    <a:p>
                      <a:pPr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858FBD8-E367-4034-8B7F-8DE4CE476D8C}"/>
              </a:ext>
            </a:extLst>
          </p:cNvPr>
          <p:cNvSpPr txBox="1"/>
          <p:nvPr/>
        </p:nvSpPr>
        <p:spPr>
          <a:xfrm>
            <a:off x="7671882" y="3708184"/>
            <a:ext cx="288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        SENT of P</a:t>
            </a:r>
            <a:r>
              <a:rPr lang="en-US" sz="2400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26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Birman-Schiper-Stephenson Protocol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703" y="1344388"/>
            <a:ext cx="10758594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C</a:t>
            </a:r>
            <a:r>
              <a:rPr lang="en-US" sz="2800" baseline="-25000"/>
              <a:t>i</a:t>
            </a:r>
            <a:r>
              <a:rPr lang="en-US" sz="2800"/>
              <a:t> = vector clock of P</a:t>
            </a:r>
            <a:r>
              <a:rPr lang="en-US" sz="2800" baseline="-25000"/>
              <a:t>i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C</a:t>
            </a:r>
            <a:r>
              <a:rPr lang="en-US" altLang="en-US" sz="2800" baseline="-25000"/>
              <a:t>i</a:t>
            </a:r>
            <a:r>
              <a:rPr lang="en-US" altLang="en-US" sz="2800"/>
              <a:t>[j] = j</a:t>
            </a:r>
            <a:r>
              <a:rPr lang="en-US" altLang="en-US" sz="2800" baseline="30000" err="1"/>
              <a:t>th</a:t>
            </a:r>
            <a:r>
              <a:rPr lang="en-US" altLang="en-US" sz="2800"/>
              <a:t> element of C</a:t>
            </a:r>
            <a:r>
              <a:rPr lang="en-US" altLang="en-US" sz="2800" baseline="-25000"/>
              <a:t>i</a:t>
            </a:r>
          </a:p>
          <a:p>
            <a:pPr lvl="3"/>
            <a:r>
              <a:rPr lang="en-US" altLang="en-US" sz="2800"/>
              <a:t>     </a:t>
            </a:r>
            <a:endParaRPr lang="en-US" sz="2800" baseline="-2500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tm = vector timestamp for message m</a:t>
            </a:r>
            <a:endParaRPr lang="en-US" altLang="en-US" sz="2800"/>
          </a:p>
          <a:p>
            <a:pPr marL="914400" lvl="1" indent="-457200">
              <a:buFont typeface="Arial" pitchFamily="34" charset="0"/>
              <a:buChar char="•"/>
            </a:pPr>
            <a:endParaRPr lang="en-US" alt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B01B4-1197-8A45-B060-A815509D0A00}"/>
              </a:ext>
            </a:extLst>
          </p:cNvPr>
          <p:cNvSpPr/>
          <p:nvPr/>
        </p:nvSpPr>
        <p:spPr>
          <a:xfrm>
            <a:off x="1235081" y="3972256"/>
            <a:ext cx="7422064" cy="21031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 u="sng">
                <a:solidFill>
                  <a:srgbClr val="FF0000"/>
                </a:solidFill>
              </a:rPr>
              <a:t>P</a:t>
            </a:r>
            <a:r>
              <a:rPr lang="en-US" sz="2800" u="sng" baseline="-25000">
                <a:solidFill>
                  <a:srgbClr val="FF0000"/>
                </a:solidFill>
              </a:rPr>
              <a:t>i</a:t>
            </a:r>
            <a:r>
              <a:rPr lang="en-US" sz="2800" u="sng">
                <a:solidFill>
                  <a:srgbClr val="FF0000"/>
                </a:solidFill>
              </a:rPr>
              <a:t> sends a message m to P</a:t>
            </a:r>
            <a:r>
              <a:rPr lang="en-US" sz="2800" u="sng" baseline="-25000" err="1">
                <a:solidFill>
                  <a:srgbClr val="FF0000"/>
                </a:solidFill>
              </a:rPr>
              <a:t>j</a:t>
            </a:r>
            <a:endParaRPr lang="en-US" sz="2800" u="sng" baseline="-25000">
              <a:solidFill>
                <a:srgbClr val="FF0000"/>
              </a:solidFill>
            </a:endParaRPr>
          </a:p>
          <a:p>
            <a:pPr/>
            <a:endParaRPr lang="en-US" sz="2800" u="sng" baseline="-2500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P</a:t>
            </a:r>
            <a:r>
              <a:rPr lang="en-US" sz="2800" baseline="-25000"/>
              <a:t>i</a:t>
            </a:r>
            <a:r>
              <a:rPr lang="en-US" sz="2800"/>
              <a:t> increments C</a:t>
            </a:r>
            <a:r>
              <a:rPr lang="en-US" sz="2800" baseline="-25000"/>
              <a:t>i</a:t>
            </a:r>
            <a:r>
              <a:rPr lang="en-US" sz="2800"/>
              <a:t>[i] </a:t>
            </a:r>
          </a:p>
          <a:p>
            <a:pPr/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P</a:t>
            </a:r>
            <a:r>
              <a:rPr lang="en-US" sz="2800" baseline="-25000"/>
              <a:t>i </a:t>
            </a:r>
            <a:r>
              <a:rPr lang="en-US" sz="2800"/>
              <a:t>sets the timestamp tm = C</a:t>
            </a:r>
            <a:r>
              <a:rPr lang="en-US" sz="2800" baseline="-25000"/>
              <a:t>i</a:t>
            </a:r>
            <a:r>
              <a:rPr lang="en-US" sz="2800"/>
              <a:t> for message m</a:t>
            </a:r>
            <a:r>
              <a:rPr lang="en-US" sz="2800" u="sng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54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Birman-Schiper-Stephenson Protocol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1034" y="1724049"/>
            <a:ext cx="10669473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800" u="sng" err="1">
                <a:solidFill>
                  <a:srgbClr val="FF0000"/>
                </a:solidFill>
              </a:rPr>
              <a:t>P</a:t>
            </a:r>
            <a:r>
              <a:rPr lang="en-US" sz="2800" u="sng" baseline="-25000" err="1">
                <a:solidFill>
                  <a:srgbClr val="FF0000"/>
                </a:solidFill>
              </a:rPr>
              <a:t>j</a:t>
            </a:r>
            <a:r>
              <a:rPr lang="en-US" sz="2800" u="sng">
                <a:solidFill>
                  <a:srgbClr val="FF0000"/>
                </a:solidFill>
              </a:rPr>
              <a:t> receives a message m from P</a:t>
            </a:r>
            <a:r>
              <a:rPr lang="en-US" sz="2800" u="sng" baseline="-25000">
                <a:solidFill>
                  <a:srgbClr val="FF0000"/>
                </a:solidFill>
              </a:rPr>
              <a:t>i</a:t>
            </a:r>
            <a:r>
              <a:rPr lang="en-US" sz="2800" u="sng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when P</a:t>
            </a:r>
            <a:r>
              <a:rPr lang="en-US" sz="2800" baseline="-25000" err="1"/>
              <a:t>j</a:t>
            </a:r>
            <a:r>
              <a:rPr lang="en-US" sz="2800"/>
              <a:t> (j ≠ i) receives m with timestamp tm, it delays message delivery until: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err="1"/>
              <a:t>C</a:t>
            </a:r>
            <a:r>
              <a:rPr lang="en-US" sz="2800" baseline="-25000" err="1"/>
              <a:t>j</a:t>
            </a:r>
            <a:r>
              <a:rPr lang="en-US" sz="2800"/>
              <a:t>[i] = tm[i] - 1 </a:t>
            </a:r>
            <a:r>
              <a:rPr lang="en-US" sz="2800">
                <a:solidFill>
                  <a:srgbClr val="008000"/>
                </a:solidFill>
              </a:rPr>
              <a:t>//P</a:t>
            </a:r>
            <a:r>
              <a:rPr lang="en-US" sz="2800" baseline="-25000" err="1">
                <a:solidFill>
                  <a:srgbClr val="008000"/>
                </a:solidFill>
              </a:rPr>
              <a:t>j</a:t>
            </a:r>
            <a:r>
              <a:rPr lang="en-US" sz="2800">
                <a:solidFill>
                  <a:srgbClr val="008000"/>
                </a:solidFill>
              </a:rPr>
              <a:t> has received all preceeding messages sent by P</a:t>
            </a:r>
            <a:r>
              <a:rPr lang="en-US" sz="2800" baseline="-25000">
                <a:solidFill>
                  <a:srgbClr val="008000"/>
                </a:solidFill>
              </a:rPr>
              <a:t>i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>
                <a:sym typeface="Symbol" panose="05050102010706020507" pitchFamily="18" charset="2"/>
              </a:rPr>
              <a:t></a:t>
            </a:r>
            <a:r>
              <a:rPr lang="en-US" sz="2800"/>
              <a:t> k &lt;= n and k ≠ i, C</a:t>
            </a:r>
            <a:r>
              <a:rPr lang="en-US" sz="2800" baseline="-25000" err="1"/>
              <a:t>j</a:t>
            </a:r>
            <a:r>
              <a:rPr lang="en-US" sz="2800"/>
              <a:t>[k] </a:t>
            </a:r>
            <a:r>
              <a:rPr lang="en-US" sz="2800">
                <a:sym typeface="Symbol" panose="05050102010706020507" pitchFamily="18" charset="2"/>
              </a:rPr>
              <a:t></a:t>
            </a:r>
            <a:r>
              <a:rPr lang="en-US" sz="2800"/>
              <a:t> tm[k] </a:t>
            </a:r>
            <a:r>
              <a:rPr lang="en-US" sz="2800">
                <a:solidFill>
                  <a:srgbClr val="008000"/>
                </a:solidFill>
              </a:rPr>
              <a:t>//P</a:t>
            </a:r>
            <a:r>
              <a:rPr lang="en-US" sz="2800" baseline="-25000" err="1">
                <a:solidFill>
                  <a:srgbClr val="008000"/>
                </a:solidFill>
              </a:rPr>
              <a:t>j</a:t>
            </a:r>
            <a:r>
              <a:rPr lang="en-US" sz="2800">
                <a:solidFill>
                  <a:srgbClr val="008000"/>
                </a:solidFill>
              </a:rPr>
              <a:t> has received all the messages that were received at P</a:t>
            </a:r>
            <a:r>
              <a:rPr lang="en-US" sz="2800" baseline="-25000">
                <a:solidFill>
                  <a:srgbClr val="008000"/>
                </a:solidFill>
              </a:rPr>
              <a:t>i</a:t>
            </a:r>
            <a:r>
              <a:rPr lang="en-US" sz="2800">
                <a:solidFill>
                  <a:srgbClr val="008000"/>
                </a:solidFill>
              </a:rPr>
              <a:t> from other processes before P</a:t>
            </a:r>
            <a:r>
              <a:rPr lang="en-US" sz="2800" baseline="-25000">
                <a:solidFill>
                  <a:srgbClr val="008000"/>
                </a:solidFill>
              </a:rPr>
              <a:t>i</a:t>
            </a:r>
            <a:r>
              <a:rPr lang="en-US" sz="2800">
                <a:solidFill>
                  <a:srgbClr val="008000"/>
                </a:solidFill>
              </a:rPr>
              <a:t> sent 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when m is delivered to P</a:t>
            </a:r>
            <a:r>
              <a:rPr lang="en-US" sz="2800" baseline="-25000" err="1"/>
              <a:t>j</a:t>
            </a:r>
            <a:r>
              <a:rPr lang="en-US" sz="2800"/>
              <a:t>, update P</a:t>
            </a:r>
            <a:r>
              <a:rPr lang="en-US" sz="2800" baseline="-25000" err="1"/>
              <a:t>j</a:t>
            </a:r>
            <a:r>
              <a:rPr lang="en-US" sz="2800" err="1"/>
              <a:t>'s vector clock </a:t>
            </a:r>
          </a:p>
          <a:p>
            <a:pPr lvl="2"/>
            <a:r>
              <a:rPr lang="en-US" sz="2800">
                <a:sym typeface="Symbol" panose="05050102010706020507" pitchFamily="18" charset="2"/>
              </a:rPr>
              <a:t>i</a:t>
            </a:r>
            <a:r>
              <a:rPr lang="en-US" sz="2800"/>
              <a:t>,  C</a:t>
            </a:r>
            <a:r>
              <a:rPr lang="en-US" sz="2800" baseline="-25000" err="1"/>
              <a:t>j</a:t>
            </a:r>
            <a:r>
              <a:rPr lang="en-US" sz="2800"/>
              <a:t>[i] = max(C</a:t>
            </a:r>
            <a:r>
              <a:rPr lang="en-US" sz="2800" baseline="-25000" err="1"/>
              <a:t>j</a:t>
            </a:r>
            <a:r>
              <a:rPr lang="en-US" sz="2800"/>
              <a:t>[i], tm[i])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check buffered messages to see if any can be delivered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Birman-Schiper-Stephenson Protocol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76785" y="2067702"/>
            <a:ext cx="7217344" cy="3322888"/>
            <a:chOff x="717758" y="2075940"/>
            <a:chExt cx="7217344" cy="332288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08990" y="3812192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68588" y="2533140"/>
              <a:ext cx="2542314" cy="239395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mc:AlternateContent>
          <mc:Choice Requires="a14"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84320" y="4998718"/>
                  <a:ext cx="96853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8862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["/>
                            <m:sepChr m:val="|"/>
                            <m:endChr m:val="]"/>
                            <m:grow m:val="on"/>
                            <m:shp m:val="centered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0 0 1</m:t>
                            </m:r>
                          </m:e>
                        </m:d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2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4320" y="4998718"/>
                  <a:ext cx="96853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/>
                </a:lstStyle>
                <a:p>
                  <a:pPr/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36782" y="4897510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>
          <mc:Choice Requires="a14"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43012" y="4773073"/>
                  <a:ext cx="96853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8862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["/>
                            <m:sepChr m:val="|"/>
                            <m:endChr m:val="]"/>
                            <m:grow m:val="on"/>
                            <m:shp m:val="centered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d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4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3012" y="4773073"/>
                  <a:ext cx="968535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/>
                </a:lstStyle>
                <a:p>
                  <a:pPr/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71491" y="3525394"/>
                  <a:ext cx="96853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8862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["/>
                            <m:sepChr m:val="|"/>
                            <m:endChr m:val="]"/>
                            <m:grow m:val="on"/>
                            <m:shp m:val="centered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d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4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1491" y="3525394"/>
                  <a:ext cx="968535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/>
                </a:lstStyle>
                <a:p>
                  <a:pPr/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4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17758" y="2222777"/>
                  <a:ext cx="96853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latinLnBrk="0" hangingPunct="0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886200" indent="-228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["/>
                            <m:sepChr m:val="|"/>
                            <m:endChr m:val="]"/>
                            <m:grow m:val="on"/>
                            <m:shp m:val="centered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d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4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7758" y="2222777"/>
                  <a:ext cx="968535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/>
                </a:lstStyle>
                <a:p>
                  <a:pPr/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Requires="a14"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4198772" y="259814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8772" y="2598145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284692" y="3168249"/>
            <a:ext cx="258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vectors in blue indicate timestamps of messages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432"/>
      </p:ext>
    </p:extLst>
  </p:cSld>
  <p:clrMapOvr>
    <a:masterClrMapping/>
  </p:clrMapOvr>
  <p:transition/>
  <p:timing/>
</p:sld>
</file>

<file path=ppt/slides/slide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Birman-Schiper-Stephenson Protocol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21470" y="2086364"/>
            <a:ext cx="6416675" cy="2953140"/>
            <a:chOff x="1518427" y="2075940"/>
            <a:chExt cx="6416675" cy="295314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08990" y="3812192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68588" y="2533139"/>
              <a:ext cx="2542314" cy="242411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36782" y="4906841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mc:AlternateContent>
        <mc:Choice Requires="a14"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7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9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2795091" y="3311298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5091" y="3311298"/>
                <a:ext cx="96853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4198772" y="259814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8772" y="2598145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3188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69" name="Text Box 1" descr="Footer Placeholder 9"/>
          <p:cNvSpPr txBox="1"/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2770" name="Text Box 2" descr="Rectangle 2"/>
          <p:cNvSpPr txBox="1"/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UMA Model</a:t>
            </a:r>
          </a:p>
        </p:txBody>
      </p:sp>
      <p:sp>
        <p:nvSpPr>
          <p:cNvPr id="32771" name="Text Box 3" descr="Rectangle 3"/>
          <p:cNvSpPr txBox="1"/>
          <p:nvPr/>
        </p:nvSpPr>
        <p:spPr bwMode="auto">
          <a:xfrm>
            <a:off x="565150" y="1325563"/>
            <a:ext cx="10925175" cy="441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defPPr>
              <a:defRPr lang="x-none"/>
            </a:defPPr>
            <a:lvl1pPr marL="2286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indent="1828800" algn="l" defTabSz="914400" rtl="0" eaLnBrk="1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Interprocess communication occurs through</a:t>
            </a:r>
            <a:r>
              <a:rPr lang="en-US" altLang="x-none" sz="2800"/>
              <a:t> </a:t>
            </a:r>
            <a:r>
              <a:rPr lang="x-none" altLang="x-none" sz="2800"/>
              <a:t>read and write operations on shared memory</a:t>
            </a:r>
            <a:endParaRPr lang="x-none" altLang="x-none" sz="2400"/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Processors are of same type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Remain within same physical box/container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Processors run the same operating system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Hardware &amp; software are very tightly coupled</a:t>
            </a:r>
          </a:p>
          <a:p>
            <a:pPr>
              <a:lnSpc>
                <a:spcPct val="90000"/>
              </a:lnSpc>
              <a:spcBef>
                <a:spcPts val="10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Interconnection network to access memory may be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Bus</a:t>
            </a:r>
            <a:endParaRPr lang="x-none" altLang="x-none" sz="2000"/>
          </a:p>
          <a:p>
            <a:pPr lvl="2">
              <a:lnSpc>
                <a:spcPct val="90000"/>
              </a:lnSpc>
              <a:spcBef>
                <a:spcPts val="500"/>
              </a:spcBef>
              <a:buSzTx/>
              <a:buFont typeface="Arial" pitchFamily="34" charset="0"/>
              <a:buChar char="•"/>
            </a:pPr>
            <a:r>
              <a:rPr lang="x-none" altLang="x-none" sz="2800"/>
              <a:t>Multistage switch</a:t>
            </a:r>
            <a:endParaRPr lang="x-none" altLang="x-none" sz="2000"/>
          </a:p>
        </p:txBody>
      </p:sp>
      <p:sp>
        <p:nvSpPr>
          <p:cNvPr id="32772" name="Text Box 4" descr="Slide Number Placeholder 4"/>
          <p:cNvSpPr txBox="1"/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defPPr>
              <a:defRPr lang="x-none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AA6335B1-42D0-9B47-9DA3-576981323D31}" type="slidenum">
              <a:rPr lang="x-none" altLang="x-none" sz="1200">
                <a:solidFill>
                  <a:srgbClr val="888888"/>
                </a:solidFill>
              </a:rPr>
              <a:pPr algn="r"/>
              <a:t>9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Birman-Schiper-Stephenson Protocol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49462" y="2077033"/>
            <a:ext cx="6416675" cy="2971802"/>
            <a:chOff x="1518427" y="2075940"/>
            <a:chExt cx="6416675" cy="297180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08990" y="3812192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49926" y="2523808"/>
              <a:ext cx="2551644" cy="242411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374214" y="2518852"/>
              <a:ext cx="522288" cy="119459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98015" y="3771390"/>
              <a:ext cx="914400" cy="11430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3841711" y="240216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269075" y="369121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45696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27451" y="4906841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mc:AlternateContent>
        <mc:Choice Requires="a14"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29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3" name="Text Box 24"/>
              <p:cNvSpPr txBox="1">
                <a:spLocks noChangeArrowheads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3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4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9284692" y="3168249"/>
            <a:ext cx="258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vectors in red indicate timestamps of messages</a:t>
            </a:r>
          </a:p>
        </p:txBody>
      </p:sp>
      <mc:AlternateContent>
        <mc:Choice Requires="a14">
          <p:sp>
            <p:nvSpPr>
              <p:cNvPr id="51" name="Text Box 24"/>
              <p:cNvSpPr txBox="1">
                <a:spLocks noChangeArrowheads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1998"/>
      </p:ext>
    </p:extLst>
  </p:cSld>
  <p:clrMapOvr>
    <a:masterClrMapping/>
  </p:clrMapOvr>
  <p:transition/>
  <p:timing/>
</p:sld>
</file>

<file path=ppt/slides/slide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Birman-Schiper-Stephenson Protocol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77454" y="1991502"/>
            <a:ext cx="6416675" cy="3048002"/>
            <a:chOff x="1518427" y="1999740"/>
            <a:chExt cx="6416675" cy="304800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18321" y="3821523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68588" y="2542470"/>
              <a:ext cx="2523652" cy="239236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374214" y="2518852"/>
              <a:ext cx="522288" cy="119459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98015" y="3771390"/>
              <a:ext cx="914400" cy="11430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382152" y="1999740"/>
              <a:ext cx="971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(buffer)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3841711" y="240216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269075" y="369121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45696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55444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mc:AlternateContent>
        <mc:Choice Requires="a14"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0" name="Text Box 24"/>
              <p:cNvSpPr txBox="1">
                <a:spLocks noChangeArrowheads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1" name="Text Box 24"/>
              <p:cNvSpPr txBox="1">
                <a:spLocks noChangeArrowheads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2" name="Text Box 24"/>
              <p:cNvSpPr txBox="1">
                <a:spLocks noChangeArrowheads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3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4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5" name="Text Box 24"/>
              <p:cNvSpPr txBox="1">
                <a:spLocks noChangeArrowheads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7" name="Text Box 24"/>
              <p:cNvSpPr txBox="1">
                <a:spLocks noChangeArrowheads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9" name="Text Box 24"/>
              <p:cNvSpPr txBox="1">
                <a:spLocks noChangeArrowheads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9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0" name="Text Box 24"/>
              <p:cNvSpPr txBox="1">
                <a:spLocks noChangeArrowheads="1"/>
              </p:cNvSpPr>
              <p:nvPr/>
            </p:nvSpPr>
            <p:spPr bwMode="auto">
              <a:xfrm>
                <a:off x="4896082" y="2052984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6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6082" y="2052984"/>
                <a:ext cx="968535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0012"/>
      </p:ext>
    </p:extLst>
  </p:cSld>
  <p:clrMapOvr>
    <a:masterClrMapping/>
  </p:clrMapOvr>
  <p:transition/>
  <p:timing/>
</p:sld>
</file>

<file path=ppt/slides/slide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Birman-Schiper-Stephenson Protocol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77454" y="1991502"/>
            <a:ext cx="6416675" cy="3048002"/>
            <a:chOff x="1518427" y="1999740"/>
            <a:chExt cx="6416675" cy="304800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18321" y="3821523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68588" y="2542470"/>
              <a:ext cx="2523652" cy="239236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374214" y="2518852"/>
              <a:ext cx="522288" cy="119459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98015" y="3771390"/>
              <a:ext cx="914400" cy="11430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382152" y="1999740"/>
              <a:ext cx="971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(buffer)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3610364" y="2499802"/>
              <a:ext cx="1743269" cy="64293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5115702" y="2609340"/>
              <a:ext cx="13589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742950" indent="-28575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11430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deliver</a:t>
              </a:r>
            </a:p>
            <a:p>
              <a:pPr eaLnBrk="1" hangingPunct="1"/>
              <a:r>
                <a:rPr lang="en-US" altLang="en-US"/>
                <a:t>from buffer</a:t>
              </a: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 flipV="1">
              <a:off x="4887102" y="268554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41711" y="240216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269075" y="369121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45696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55444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5984422" y="2350548"/>
            <a:ext cx="131806" cy="1222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>
        <mc:Choice Requires="a14"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0" name="Text Box 24"/>
              <p:cNvSpPr txBox="1">
                <a:spLocks noChangeArrowheads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1" name="Text Box 24"/>
              <p:cNvSpPr txBox="1">
                <a:spLocks noChangeArrowheads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2" name="Text Box 24"/>
              <p:cNvSpPr txBox="1">
                <a:spLocks noChangeArrowheads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3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4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5" name="Text Box 24"/>
              <p:cNvSpPr txBox="1">
                <a:spLocks noChangeArrowheads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7" name="Text Box 24"/>
              <p:cNvSpPr txBox="1">
                <a:spLocks noChangeArrowheads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9" name="Text Box 24"/>
              <p:cNvSpPr txBox="1">
                <a:spLocks noChangeArrowheads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59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0" name="Text Box 24"/>
              <p:cNvSpPr txBox="1">
                <a:spLocks noChangeArrowheads="1"/>
              </p:cNvSpPr>
              <p:nvPr/>
            </p:nvSpPr>
            <p:spPr bwMode="auto">
              <a:xfrm>
                <a:off x="4896082" y="2052984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6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6082" y="2052984"/>
                <a:ext cx="968535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5742212" y="203212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0" latinLnBrk="0" hangingPunct="0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6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2212" y="2032126"/>
                <a:ext cx="96853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/>
              </a:lstStyle>
              <a:p>
                <a:pPr/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F0892-27CB-6747-8C0E-EC0184EBACDC}"/>
              </a:ext>
            </a:extLst>
          </p:cNvPr>
          <p:cNvSpPr txBox="1"/>
          <p:nvPr/>
        </p:nvSpPr>
        <p:spPr>
          <a:xfrm>
            <a:off x="9052119" y="2813033"/>
            <a:ext cx="286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sz="2400"/>
              <a:t>SES Protocol from Recorded Lecture</a:t>
            </a:r>
          </a:p>
        </p:txBody>
      </p:sp>
    </p:spTree>
    <p:extLst>
      <p:ext uri="{BB962C8B-B14F-4D97-AF65-F5344CB8AC3E}">
        <p14:creationId xmlns:p14="http://schemas.microsoft.com/office/powerpoint/2010/main" val="2522968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>
            <a:defPPr/>
          </a:lstStyle>
          <a:p>
            <a:r>
              <a:rPr lang="en-US" altLang="en-US" sz="4000" b="0">
                <a:solidFill>
                  <a:srgbClr val="0000FF"/>
                </a:solidFill>
              </a:rPr>
              <a:t>References</a:t>
            </a:r>
            <a:endParaRPr lang="fr-FR" sz="40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4" y="1655023"/>
            <a:ext cx="9939251" cy="39678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Ajay D. Kshemkalyani, and Mukesh Singhal, Chapter 6, “Distributed Computing: Principles, Algorithms, and Systems”, Cambridge University Press, 2008.</a:t>
            </a:r>
          </a:p>
          <a:p>
            <a:pPr/>
            <a:r>
              <a:rPr lang="en-US"/>
              <a:t>Ajay D. Kshemkalyani, and Mukesh Singhal, Chapter 7, “Distributed Computing: Principles, Algorithms, and Systems”, Cambridge University Press, 2008.</a:t>
            </a:r>
            <a:endParaRPr lang="en-US"/>
          </a:p>
          <a:p>
            <a:pPr/>
            <a:r>
              <a:rPr lang="fr-FR"/>
              <a:t>https://courses.csail.mit.edu/6.006/fall11/rec/rec14.pdf</a:t>
            </a:r>
            <a:endParaRPr lang="fr-FR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  <p:timing/>
</p:sld>
</file>

<file path=ppt/slides/slide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  <p:timing/>
</p:sld>
</file>

<file path=ppt/slides/slide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 wrap="square" numCol="1" compatLnSpc="1">
            <a:prstTxWarp prst="textNoShape">
              <a:avLst/>
            </a:prstTxWarp>
          </a:bodyPr>
          <a:lstStyle>
            <a:defPPr/>
          </a:lstStyle>
          <a:p>
            <a:pPr algn="ctr" eaLnBrk="1" hangingPunct="1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Distributed Computing</a:t>
            </a:r>
            <a:br>
              <a:rPr lang="en-US" sz="2800">
                <a:latin typeface="Arial" pitchFamily="34" charset="0"/>
                <a:cs typeface="Arial" pitchFamily="34" charset="0"/>
              </a:rPr>
            </a:br>
            <a:r>
              <a:rPr lang="en-US" sz="2800">
                <a:latin typeface="Arial" pitchFamily="34" charset="0"/>
                <a:cs typeface="Arial" pitchFamily="34" charset="0"/>
              </a:rPr>
              <a:t>Terminology &amp; Basic Algorithms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lnSpc>
                <a:spcPts val="1800"/>
              </a:lnSpc>
              <a:spcBef>
                <a:spcPct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/>
              <a:t>Dr. Barsha Mitra</a:t>
            </a:r>
            <a:endParaRPr lang="en-US"/>
          </a:p>
          <a:p>
            <a:pPr/>
            <a:r>
              <a:rPr lang="en-US"/>
              <a:t>CSIS Dept,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  <p:timing/>
</p:sld>
</file>

<file path=ppt/slides/slide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Notation &amp; Definitions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37141" y="1304949"/>
            <a:ext cx="7042766" cy="52629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undirected unweighted graph G = (</a:t>
            </a:r>
            <a:r>
              <a:rPr lang="en-US" sz="2800" i="1"/>
              <a:t>N, L</a:t>
            </a:r>
            <a:r>
              <a:rPr lang="en-US" sz="2800"/>
              <a:t>) represents topology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vertices are nodes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/>
              <a:t>edges are channels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800" i="1"/>
              <a:t>n</a:t>
            </a:r>
            <a:r>
              <a:rPr lang="pt-BR" sz="2800"/>
              <a:t> = |</a:t>
            </a:r>
            <a:r>
              <a:rPr lang="pt-BR" sz="2800" i="1"/>
              <a:t>N</a:t>
            </a:r>
            <a:r>
              <a:rPr lang="pt-BR" sz="2800"/>
              <a:t>|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800" i="1"/>
              <a:t>l</a:t>
            </a:r>
            <a:r>
              <a:rPr lang="pt-BR" sz="2800"/>
              <a:t> = |</a:t>
            </a:r>
            <a:r>
              <a:rPr lang="pt-BR" sz="2800" i="1"/>
              <a:t>L</a:t>
            </a:r>
            <a:r>
              <a:rPr lang="pt-BR" sz="2800"/>
              <a:t>|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diameter of a graph –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altLang="en-US" sz="2800"/>
              <a:t>minimum number of edges that need to be traversed to go from any node to any other node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altLang="en-US" sz="2800"/>
              <a:t>diameter = </a:t>
            </a:r>
            <a:r>
              <a:rPr lang="en-US" altLang="en-US" sz="2800" i="1"/>
              <a:t>max</a:t>
            </a:r>
            <a:r>
              <a:rPr lang="en-US" altLang="en-US" sz="2800" i="1" baseline="-25000"/>
              <a:t>i, j</a:t>
            </a:r>
            <a:r>
              <a:rPr lang="en-US" altLang="en-US" sz="2800" baseline="-25000"/>
              <a:t> ∈ </a:t>
            </a:r>
            <a:r>
              <a:rPr lang="en-US" altLang="en-US" sz="2800" i="1" baseline="-25000"/>
              <a:t>N</a:t>
            </a:r>
            <a:r>
              <a:rPr lang="en-US" altLang="en-US" sz="2800"/>
              <a:t> {length of the shortest path between </a:t>
            </a:r>
            <a:r>
              <a:rPr lang="en-US" altLang="en-US" sz="2800" i="1" err="1"/>
              <a:t>i</a:t>
            </a:r>
            <a:r>
              <a:rPr lang="en-US" altLang="en-US" sz="2800"/>
              <a:t> and </a:t>
            </a:r>
            <a:r>
              <a:rPr lang="en-US" altLang="en-US" sz="2800" i="1"/>
              <a:t>j</a:t>
            </a:r>
            <a:r>
              <a:rPr lang="en-US" altLang="en-US" sz="2800"/>
              <a:t>}</a:t>
            </a:r>
          </a:p>
        </p:txBody>
      </p:sp>
      <p:pic>
        <p:nvPicPr>
          <p:cNvPr id="1026" name="Picture 2" descr="Graph measurements: length, distance, diameter, eccentricity, radius,  center - GeeksforGeeks">
            <a:extLst>
              <a:ext uri="{FF2B5EF4-FFF2-40B4-BE49-F238E27FC236}">
                <a16:creationId xmlns:a16="http://schemas.microsoft.com/office/drawing/2014/main" id="{C8D85CF5-95E5-437A-B8C0-BFD16AEF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4219"/>
          <a:stretch>
            <a:fillRect/>
          </a:stretch>
        </p:blipFill>
        <p:spPr bwMode="auto">
          <a:xfrm>
            <a:off x="7029450" y="0"/>
            <a:ext cx="5105400" cy="37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372F80-3FDD-4C54-A852-F79E77CEC7B9}"/>
              </a:ext>
            </a:extLst>
          </p:cNvPr>
          <p:cNvSpPr txBox="1"/>
          <p:nvPr/>
        </p:nvSpPr>
        <p:spPr>
          <a:xfrm>
            <a:off x="7686675" y="3905250"/>
            <a:ext cx="3533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IN" sz="2000"/>
              <a:t>A, B </a:t>
            </a:r>
            <a:r>
              <a:rPr lang="en-IN" sz="2000">
                <a:sym typeface="Wingdings" pitchFamily="2" charset="2"/>
              </a:rPr>
              <a:t> 1     A, C  2</a:t>
            </a:r>
          </a:p>
          <a:p>
            <a:pPr/>
            <a:r>
              <a:rPr lang="en-IN" sz="2000">
                <a:sym typeface="Wingdings" pitchFamily="2" charset="2"/>
              </a:rPr>
              <a:t>A, D  1     A, F   2</a:t>
            </a:r>
          </a:p>
          <a:p>
            <a:pPr/>
            <a:r>
              <a:rPr lang="en-IN" sz="2000">
                <a:sym typeface="Wingdings" pitchFamily="2" charset="2"/>
              </a:rPr>
              <a:t>A, E  1     B, D  2 </a:t>
            </a:r>
          </a:p>
          <a:p>
            <a:pPr/>
            <a:r>
              <a:rPr lang="en-IN" sz="2000">
                <a:sym typeface="Wingdings" pitchFamily="2" charset="2"/>
              </a:rPr>
              <a:t>B, C  1     B, E  2</a:t>
            </a:r>
          </a:p>
          <a:p>
            <a:pPr/>
            <a:r>
              <a:rPr lang="en-IN" sz="2000">
                <a:sym typeface="Wingdings" pitchFamily="2" charset="2"/>
              </a:rPr>
              <a:t>C, E  1      B, F  2</a:t>
            </a:r>
          </a:p>
          <a:p>
            <a:pPr/>
            <a:r>
              <a:rPr lang="en-IN" sz="2000">
                <a:sym typeface="Wingdings" pitchFamily="2" charset="2"/>
              </a:rPr>
              <a:t>C, F  1      C, D   2</a:t>
            </a:r>
          </a:p>
          <a:p>
            <a:pPr/>
            <a:r>
              <a:rPr lang="en-IN" sz="2000">
                <a:sym typeface="Wingdings" pitchFamily="2" charset="2"/>
              </a:rPr>
              <a:t>D, E  1      D, F  2</a:t>
            </a:r>
          </a:p>
          <a:p>
            <a:pPr/>
            <a:r>
              <a:rPr lang="en-IN" sz="2000">
                <a:sym typeface="Wingdings" pitchFamily="2" charset="2"/>
              </a:rPr>
              <a:t>E, F  1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830027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1035" y="1450744"/>
            <a:ext cx="10330617" cy="31085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algorithm proceeds in rounds (synchronous)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root initiates the algorithm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flooding of QUERY messages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produce a spanning tree rooted at the root node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/>
              <a:t>each process 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i </a:t>
            </a:r>
            <a:r>
              <a:rPr lang="en-US" altLang="en-US" sz="2800"/>
              <a:t>(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i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 root</a:t>
            </a:r>
            <a:r>
              <a:rPr lang="en-US" altLang="en-US" sz="2800"/>
              <a:t>) should output its own parent for the spanning tree</a:t>
            </a:r>
          </a:p>
          <a:p>
            <a:pPr lvl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000647613"/>
      </p:ext>
    </p:extLst>
  </p:cSld>
  <p:clrMapOvr>
    <a:masterClrMapping/>
  </p:clrMapOvr>
  <p:transition/>
  <p:timing/>
</p:sld>
</file>

<file path=ppt/slides/slide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614" y="1432160"/>
            <a:ext cx="10330617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/>
              <a:t>Local Variables maintained at each </a:t>
            </a:r>
            <a:r>
              <a:rPr lang="en-US" altLang="en-US" sz="2800" b="1" i="1"/>
              <a:t>P</a:t>
            </a:r>
            <a:r>
              <a:rPr lang="en-US" altLang="en-US" sz="2800" b="1" i="1" baseline="-25000"/>
              <a:t>i</a:t>
            </a:r>
            <a:endParaRPr lang="en-US" altLang="en-US" sz="2800" b="1" i="1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b="1" err="1"/>
              <a:t>int </a:t>
            </a:r>
            <a:r>
              <a:rPr lang="en-US" altLang="en-US" sz="2800" i="1"/>
              <a:t>visited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b="1" err="1"/>
              <a:t>int </a:t>
            </a:r>
            <a:r>
              <a:rPr lang="en-US" altLang="en-US" sz="2800" i="1"/>
              <a:t>depth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b="1" err="1"/>
              <a:t>int</a:t>
            </a:r>
            <a:r>
              <a:rPr lang="en-US" altLang="en-US" sz="2800"/>
              <a:t> </a:t>
            </a:r>
            <a:r>
              <a:rPr lang="en-US" altLang="en-US" sz="2800" i="1"/>
              <a:t>parent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b="1"/>
              <a:t>set of int </a:t>
            </a:r>
            <a:r>
              <a:rPr lang="en-US" altLang="en-US" sz="2800" i="1"/>
              <a:t>Neighbors</a:t>
            </a:r>
          </a:p>
          <a:p>
            <a:pPr lvl="1"/>
            <a:endParaRPr lang="en-US" altLang="en-US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B4693-FB3F-F04C-AFB2-8D4E0909066D}"/>
              </a:ext>
            </a:extLst>
          </p:cNvPr>
          <p:cNvSpPr/>
          <p:nvPr/>
        </p:nvSpPr>
        <p:spPr>
          <a:xfrm>
            <a:off x="5403240" y="3184916"/>
            <a:ext cx="5775094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/>
              <a:t>Initially at each </a:t>
            </a:r>
            <a:r>
              <a:rPr lang="en-US" altLang="en-US" sz="2800" b="1" i="1"/>
              <a:t>P</a:t>
            </a:r>
            <a:r>
              <a:rPr lang="en-US" altLang="en-US" sz="2800" b="1" i="1" baseline="-25000"/>
              <a:t>i</a:t>
            </a:r>
            <a:endParaRPr lang="en-US" altLang="en-US" sz="2800" b="1" i="1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i="1"/>
              <a:t>visited</a:t>
            </a:r>
            <a:r>
              <a:rPr lang="en-US" altLang="en-US" sz="2800"/>
              <a:t> = 0</a:t>
            </a:r>
            <a:endParaRPr lang="en-US" altLang="en-US" sz="2800" i="1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i="1"/>
              <a:t>depth</a:t>
            </a:r>
            <a:r>
              <a:rPr lang="en-US" altLang="en-US" sz="2800"/>
              <a:t> = 0</a:t>
            </a:r>
            <a:endParaRPr lang="en-US" altLang="en-US" sz="2800" i="1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i="1"/>
              <a:t>parent </a:t>
            </a:r>
            <a:r>
              <a:rPr lang="en-US" altLang="en-US" sz="2800"/>
              <a:t>= NULL</a:t>
            </a:r>
            <a:endParaRPr lang="en-US" altLang="en-US" sz="2800" i="1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en-US" sz="2800" i="1"/>
              <a:t>Neighbors</a:t>
            </a:r>
            <a:r>
              <a:rPr lang="en-US" altLang="en-US" sz="2800"/>
              <a:t> = set of neighbors</a:t>
            </a:r>
            <a:endParaRPr lang="en-US" altLang="en-US" sz="2800" i="1"/>
          </a:p>
          <a:p>
            <a:pPr lvl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000647613"/>
      </p:ext>
    </p:extLst>
  </p:cSld>
  <p:clrMapOvr>
    <a:masterClrMapping/>
  </p:clrMapOvr>
  <p:transition/>
  <p:timing/>
</p:sld>
</file>

<file path=ppt/slides/slide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>
            <a:defPPr/>
          </a:lstStyle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>
                <a:solidFill>
                  <a:srgbClr val="0000FF"/>
                </a:solidFill>
              </a:rPr>
              <a:t>Synchronous Single-Initiator Spanning Tree Algorithm using Flooding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CC2BD6FF-E75D-41F8-962C-A79919DAC6B9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827" y="1407447"/>
            <a:ext cx="8855676" cy="48320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b="1"/>
              <a:t>Algorithm for </a:t>
            </a:r>
            <a:r>
              <a:rPr lang="en-US" altLang="en-US" sz="2800" b="1" i="1"/>
              <a:t>P</a:t>
            </a:r>
            <a:r>
              <a:rPr lang="en-US" altLang="en-US" sz="2800" b="1" i="1" baseline="-25000"/>
              <a:t>i</a:t>
            </a:r>
          </a:p>
          <a:p>
            <a:pPr lvl="1"/>
            <a:r>
              <a:rPr lang="en-US" altLang="en-US" sz="2800" u="sng"/>
              <a:t>Round r = 1</a:t>
            </a:r>
          </a:p>
          <a:p>
            <a:pPr lvl="1"/>
            <a:r>
              <a:rPr lang="en-US" altLang="en-US" sz="2800"/>
              <a:t> </a:t>
            </a:r>
            <a:r>
              <a:rPr lang="en-US" altLang="en-US" sz="2800" b="1"/>
              <a:t>if 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i</a:t>
            </a:r>
            <a:r>
              <a:rPr lang="en-US" altLang="en-US" sz="2800"/>
              <a:t> = root </a:t>
            </a:r>
            <a:r>
              <a:rPr lang="en-US" altLang="en-US" sz="2800" b="1"/>
              <a:t>then</a:t>
            </a:r>
          </a:p>
          <a:p>
            <a:pPr lvl="1"/>
            <a:r>
              <a:rPr lang="en-US" altLang="en-US" sz="2800"/>
              <a:t>	</a:t>
            </a:r>
            <a:r>
              <a:rPr lang="en-US" altLang="en-US" sz="2800" i="1"/>
              <a:t>visited</a:t>
            </a:r>
            <a:r>
              <a:rPr lang="en-US" altLang="en-US" sz="2800"/>
              <a:t> = 1</a:t>
            </a:r>
          </a:p>
          <a:p>
            <a:pPr lvl="1"/>
            <a:r>
              <a:rPr lang="en-US" altLang="en-US" sz="2800"/>
              <a:t>	</a:t>
            </a:r>
            <a:r>
              <a:rPr lang="en-US" altLang="en-US" sz="2800" i="1"/>
              <a:t>depth</a:t>
            </a:r>
            <a:r>
              <a:rPr lang="en-US" altLang="en-US" sz="2800"/>
              <a:t> = 0</a:t>
            </a:r>
          </a:p>
          <a:p>
            <a:pPr lvl="1"/>
            <a:r>
              <a:rPr lang="en-US" altLang="en-US" sz="2800"/>
              <a:t>	send QUERY to </a:t>
            </a:r>
            <a:r>
              <a:rPr lang="en-US" altLang="en-US" sz="2800" i="1"/>
              <a:t>Neighbors</a:t>
            </a:r>
          </a:p>
          <a:p>
            <a:pPr lvl="1"/>
            <a:r>
              <a:rPr lang="en-US" altLang="en-US" sz="2800" b="1"/>
              <a:t>if</a:t>
            </a:r>
            <a:r>
              <a:rPr lang="en-US" altLang="en-US" sz="2800"/>
              <a:t> 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i</a:t>
            </a:r>
            <a:r>
              <a:rPr lang="en-US" altLang="en-US" sz="2800"/>
              <a:t> receives a QUERY message </a:t>
            </a:r>
            <a:r>
              <a:rPr lang="en-US" altLang="en-US" sz="2800" b="1"/>
              <a:t>then</a:t>
            </a:r>
          </a:p>
          <a:p>
            <a:pPr lvl="1"/>
            <a:r>
              <a:rPr lang="en-US" altLang="en-US" sz="2800"/>
              <a:t>	</a:t>
            </a:r>
            <a:r>
              <a:rPr lang="en-US" altLang="en-US" sz="2800" i="1"/>
              <a:t>visited</a:t>
            </a:r>
            <a:r>
              <a:rPr lang="en-US" altLang="en-US" sz="2800"/>
              <a:t> = 1</a:t>
            </a:r>
          </a:p>
          <a:p>
            <a:pPr lvl="1"/>
            <a:r>
              <a:rPr lang="en-US" altLang="en-US" sz="2800"/>
              <a:t>	</a:t>
            </a:r>
            <a:r>
              <a:rPr lang="en-US" altLang="en-US" sz="2800" i="1"/>
              <a:t>depth</a:t>
            </a:r>
            <a:r>
              <a:rPr lang="en-US" altLang="en-US" sz="2800"/>
              <a:t> = r</a:t>
            </a:r>
          </a:p>
          <a:p>
            <a:pPr lvl="1"/>
            <a:r>
              <a:rPr lang="en-US" altLang="en-US" sz="2800"/>
              <a:t>	</a:t>
            </a:r>
            <a:r>
              <a:rPr lang="en-US" altLang="en-US" sz="2800" i="1"/>
              <a:t>parent</a:t>
            </a:r>
            <a:r>
              <a:rPr lang="en-US" altLang="en-US" sz="2800"/>
              <a:t> = root</a:t>
            </a:r>
          </a:p>
          <a:p>
            <a:pPr lvl="1"/>
            <a:r>
              <a:rPr lang="en-US" altLang="en-US" sz="2800"/>
              <a:t>	plan to send QUERYs to </a:t>
            </a:r>
            <a:r>
              <a:rPr lang="en-US" altLang="en-US" sz="2800" i="1"/>
              <a:t>Neighbors</a:t>
            </a:r>
            <a:r>
              <a:rPr lang="en-US" altLang="en-US" sz="2800"/>
              <a:t> at next round </a:t>
            </a:r>
          </a:p>
        </p:txBody>
      </p:sp>
    </p:spTree>
    <p:extLst>
      <p:ext uri="{BB962C8B-B14F-4D97-AF65-F5344CB8AC3E}">
        <p14:creationId xmlns:p14="http://schemas.microsoft.com/office/powerpoint/2010/main" val="415912678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5.0.12"/>
  <p:tag name="AS_OS" val="Microsoft Windows NT 10.0.17763.0"/>
  <p:tag name="AS_RELEASE_DATE" val="2022.02.14"/>
  <p:tag name="AS_TITLE" val="Aspose.Slides for .NET5"/>
  <p:tag name="AS_VERSION" val="22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Calibri Light"/>
        <a:cs typeface="Arial" pitchFamily="34" charset="0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 - Custom Layou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Custom Layout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 - 2_Blank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2_Blank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</a:theme>
</file>

<file path=ppt/theme/theme6.xml><?xml version="1.0" encoding="utf-8"?>
<a:theme xmlns:r="http://schemas.openxmlformats.org/officeDocument/2006/relationships"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</a:theme>
</file>

<file path=ppt/theme/theme7.xml><?xml version="1.0" encoding="utf-8"?>
<a:theme xmlns:r="http://schemas.openxmlformats.org/officeDocument/2006/relationships"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</a:theme>
</file>

<file path=ppt/theme/theme8.xml><?xml version="1.0" encoding="utf-8"?>
<a:theme xmlns:r="http://schemas.openxmlformats.org/officeDocument/2006/relationships"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</a:theme>
</file>

<file path=ppt/theme/theme9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1220</Paragraphs>
  <Slides>147</Slides>
  <Notes>12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baseType="lpstr" size="156">
      <vt:lpstr>Arial</vt:lpstr>
      <vt:lpstr>Calibri</vt:lpstr>
      <vt:lpstr>Calibri Light</vt:lpstr>
      <vt:lpstr>Wingdings</vt:lpstr>
      <vt:lpstr>Helvetica</vt:lpstr>
      <vt:lpstr>Arial Narrow</vt:lpstr>
      <vt:lpstr>Times New Roman</vt:lpstr>
      <vt:lpstr>Symbol</vt:lpstr>
      <vt:lpstr>Office Theme</vt:lpstr>
      <vt:lpstr>Distributed Computing    Introduction	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Computing    Logical Time	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Computing    A Model of Distributed Computations	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ComputingGlobal State &amp; Snapshot Recording Algorithms	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ordering 	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ComputingTerminology &amp; Basic Algorithms	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Mutual Exclusion	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2022-03-11T10:32:32.747</cp:lastPrinted>
  <dcterms:created xsi:type="dcterms:W3CDTF">2022-03-11T10:32:32Z</dcterms:created>
  <dcterms:modified xsi:type="dcterms:W3CDTF">2022-03-11T10:32:41Z</dcterms:modified>
</cp:coreProperties>
</file>