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5" r:id="rId9"/>
    <p:sldId id="264" r:id="rId10"/>
    <p:sldId id="263" r:id="rId11"/>
    <p:sldId id="266" r:id="rId12"/>
    <p:sldId id="267" r:id="rId13"/>
    <p:sldId id="268" r:id="rId14"/>
    <p:sldId id="269"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p:scale>
          <a:sx n="61" d="100"/>
          <a:sy n="61"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4/18/2023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4/18/2023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TCwwXHDGQ_1azJ94cnr4UoVEUlJDGo3V/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82A5-8487-8E9D-8409-6D25930DB49D}"/>
              </a:ext>
            </a:extLst>
          </p:cNvPr>
          <p:cNvSpPr>
            <a:spLocks noGrp="1"/>
          </p:cNvSpPr>
          <p:nvPr>
            <p:ph type="ctrTitle"/>
          </p:nvPr>
        </p:nvSpPr>
        <p:spPr>
          <a:xfrm>
            <a:off x="1981201" y="2700929"/>
            <a:ext cx="6008914" cy="1405850"/>
          </a:xfrm>
        </p:spPr>
        <p:txBody>
          <a:bodyPr/>
          <a:lstStyle/>
          <a:p>
            <a:r>
              <a:rPr lang="en-US" sz="4000" dirty="0"/>
              <a:t>Design of Test Automation Framework </a:t>
            </a:r>
            <a:endParaRPr lang="en-IN" sz="4000" dirty="0"/>
          </a:p>
        </p:txBody>
      </p:sp>
      <p:sp>
        <p:nvSpPr>
          <p:cNvPr id="3" name="Subtitle 2">
            <a:extLst>
              <a:ext uri="{FF2B5EF4-FFF2-40B4-BE49-F238E27FC236}">
                <a16:creationId xmlns:a16="http://schemas.microsoft.com/office/drawing/2014/main" id="{CFD84081-B1E0-A612-0543-02B7FD492007}"/>
              </a:ext>
            </a:extLst>
          </p:cNvPr>
          <p:cNvSpPr>
            <a:spLocks noGrp="1"/>
          </p:cNvSpPr>
          <p:nvPr>
            <p:ph type="subTitle" idx="1"/>
          </p:nvPr>
        </p:nvSpPr>
        <p:spPr>
          <a:xfrm>
            <a:off x="680322" y="4394039"/>
            <a:ext cx="11439524" cy="1117687"/>
          </a:xfrm>
        </p:spPr>
        <p:txBody>
          <a:bodyPr>
            <a:noAutofit/>
          </a:bodyPr>
          <a:lstStyle/>
          <a:p>
            <a:r>
              <a:rPr lang="en-US" sz="2800" dirty="0"/>
              <a:t>By </a:t>
            </a:r>
          </a:p>
          <a:p>
            <a:r>
              <a:rPr lang="en-US" sz="2800" dirty="0"/>
              <a:t>SAQUIB</a:t>
            </a:r>
            <a:br>
              <a:rPr lang="en-US" sz="2800" dirty="0"/>
            </a:br>
            <a:r>
              <a:rPr lang="en-US" sz="2800" dirty="0"/>
              <a:t>2021MT1266</a:t>
            </a:r>
            <a:endParaRPr lang="en-IN" sz="2800" dirty="0"/>
          </a:p>
        </p:txBody>
      </p:sp>
      <p:pic>
        <p:nvPicPr>
          <p:cNvPr id="5" name="Picture 4">
            <a:extLst>
              <a:ext uri="{FF2B5EF4-FFF2-40B4-BE49-F238E27FC236}">
                <a16:creationId xmlns:a16="http://schemas.microsoft.com/office/drawing/2014/main" id="{EE3A8168-DC40-C88F-C553-BAB99781F346}"/>
              </a:ext>
            </a:extLst>
          </p:cNvPr>
          <p:cNvPicPr>
            <a:picLocks noChangeAspect="1"/>
          </p:cNvPicPr>
          <p:nvPr/>
        </p:nvPicPr>
        <p:blipFill>
          <a:blip r:embed="rId2"/>
          <a:stretch>
            <a:fillRect/>
          </a:stretch>
        </p:blipFill>
        <p:spPr>
          <a:xfrm>
            <a:off x="0" y="2645475"/>
            <a:ext cx="1724025" cy="1603632"/>
          </a:xfrm>
          <a:prstGeom prst="rect">
            <a:avLst/>
          </a:prstGeom>
        </p:spPr>
      </p:pic>
      <p:sp>
        <p:nvSpPr>
          <p:cNvPr id="7" name="TextBox 6">
            <a:extLst>
              <a:ext uri="{FF2B5EF4-FFF2-40B4-BE49-F238E27FC236}">
                <a16:creationId xmlns:a16="http://schemas.microsoft.com/office/drawing/2014/main" id="{DC780F5E-A219-87A4-5FB7-6E07654BF3BB}"/>
              </a:ext>
            </a:extLst>
          </p:cNvPr>
          <p:cNvSpPr txBox="1"/>
          <p:nvPr/>
        </p:nvSpPr>
        <p:spPr>
          <a:xfrm>
            <a:off x="495300" y="567809"/>
            <a:ext cx="11439525" cy="523220"/>
          </a:xfrm>
          <a:prstGeom prst="rect">
            <a:avLst/>
          </a:prstGeom>
          <a:noFill/>
        </p:spPr>
        <p:txBody>
          <a:bodyPr wrap="square">
            <a:spAutoFit/>
          </a:bodyPr>
          <a:lstStyle/>
          <a:p>
            <a:r>
              <a:rPr lang="en-US" sz="2800" dirty="0"/>
              <a:t>BIRLA INSTITITUE OF TECHNOLOGY &amp; SCIENCE PILANI (RAJASTHAN)</a:t>
            </a:r>
            <a:endParaRPr lang="en-IN" sz="2800" dirty="0"/>
          </a:p>
        </p:txBody>
      </p:sp>
      <p:sp>
        <p:nvSpPr>
          <p:cNvPr id="9" name="TextBox 8">
            <a:extLst>
              <a:ext uri="{FF2B5EF4-FFF2-40B4-BE49-F238E27FC236}">
                <a16:creationId xmlns:a16="http://schemas.microsoft.com/office/drawing/2014/main" id="{5B01C2BC-5DAE-3C44-A4F0-AF6DF7DF0B52}"/>
              </a:ext>
            </a:extLst>
          </p:cNvPr>
          <p:cNvSpPr txBox="1"/>
          <p:nvPr/>
        </p:nvSpPr>
        <p:spPr>
          <a:xfrm>
            <a:off x="4629150" y="1184167"/>
            <a:ext cx="6096000" cy="369332"/>
          </a:xfrm>
          <a:prstGeom prst="rect">
            <a:avLst/>
          </a:prstGeom>
          <a:noFill/>
        </p:spPr>
        <p:txBody>
          <a:bodyPr wrap="square">
            <a:spAutoFit/>
          </a:bodyPr>
          <a:lstStyle/>
          <a:p>
            <a:r>
              <a:rPr lang="en-US" dirty="0"/>
              <a:t>April 2023</a:t>
            </a:r>
            <a:endParaRPr lang="en-IN" dirty="0"/>
          </a:p>
        </p:txBody>
      </p:sp>
      <p:sp>
        <p:nvSpPr>
          <p:cNvPr id="11" name="TextBox 10">
            <a:extLst>
              <a:ext uri="{FF2B5EF4-FFF2-40B4-BE49-F238E27FC236}">
                <a16:creationId xmlns:a16="http://schemas.microsoft.com/office/drawing/2014/main" id="{A3F8E9A1-6EA4-7A75-6D98-E86DCD501064}"/>
              </a:ext>
            </a:extLst>
          </p:cNvPr>
          <p:cNvSpPr txBox="1"/>
          <p:nvPr/>
        </p:nvSpPr>
        <p:spPr>
          <a:xfrm>
            <a:off x="3724274" y="1757882"/>
            <a:ext cx="6096000" cy="369332"/>
          </a:xfrm>
          <a:prstGeom prst="rect">
            <a:avLst/>
          </a:prstGeom>
          <a:noFill/>
        </p:spPr>
        <p:txBody>
          <a:bodyPr wrap="square">
            <a:spAutoFit/>
          </a:bodyPr>
          <a:lstStyle/>
          <a:p>
            <a:r>
              <a:rPr lang="en-US" sz="1800" b="1" dirty="0">
                <a:effectLst/>
                <a:latin typeface="Calibri" panose="020F0502020204030204" pitchFamily="34" charset="0"/>
                <a:ea typeface="Calibri" panose="020F0502020204030204" pitchFamily="34" charset="0"/>
              </a:rPr>
              <a:t>SS ZG628T -</a:t>
            </a:r>
            <a:r>
              <a:rPr lang="en-US" dirty="0"/>
              <a:t>BITS DISSERTATION </a:t>
            </a:r>
            <a:endParaRPr lang="en-IN" dirty="0"/>
          </a:p>
        </p:txBody>
      </p:sp>
    </p:spTree>
    <p:extLst>
      <p:ext uri="{BB962C8B-B14F-4D97-AF65-F5344CB8AC3E}">
        <p14:creationId xmlns:p14="http://schemas.microsoft.com/office/powerpoint/2010/main" val="4056070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Implementation &amp; Working</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8372475" y="2038350"/>
            <a:ext cx="2305050" cy="4648199"/>
          </a:xfrm>
        </p:spPr>
        <p:txBody>
          <a:bodyPr>
            <a:normAutofit/>
          </a:bodyPr>
          <a:lstStyle/>
          <a:p>
            <a:pPr marL="0" indent="0">
              <a:spcBef>
                <a:spcPts val="275"/>
              </a:spcBef>
              <a:buNone/>
              <a:tabLst>
                <a:tab pos="673735" algn="l"/>
              </a:tabLst>
            </a:pPr>
            <a:endParaRPr lang="en-US" dirty="0"/>
          </a:p>
          <a:p>
            <a:pPr marL="0" indent="0">
              <a:spcBef>
                <a:spcPts val="275"/>
              </a:spcBef>
              <a:buNone/>
              <a:tabLst>
                <a:tab pos="673735" algn="l"/>
              </a:tabLst>
            </a:pPr>
            <a:r>
              <a:rPr lang="en-US" sz="1800" dirty="0">
                <a:latin typeface="Times New Roman" panose="02020603050405020304" pitchFamily="18" charset="0"/>
                <a:cs typeface="Times New Roman" panose="02020603050405020304" pitchFamily="18" charset="0"/>
              </a:rPr>
              <a:t>Fig 3. Architecture Diagram</a:t>
            </a:r>
          </a:p>
          <a:p>
            <a:pPr marL="0" indent="0">
              <a:spcBef>
                <a:spcPts val="275"/>
              </a:spcBef>
              <a:buNone/>
              <a:tabLst>
                <a:tab pos="673735" algn="l"/>
              </a:tabLst>
            </a:pPr>
            <a:endParaRPr lang="en-US" sz="1800" dirty="0">
              <a:latin typeface="Times New Roman" panose="02020603050405020304" pitchFamily="18" charset="0"/>
              <a:cs typeface="Times New Roman" panose="02020603050405020304" pitchFamily="18" charset="0"/>
            </a:endParaRPr>
          </a:p>
          <a:p>
            <a:pPr marL="0" indent="0">
              <a:spcBef>
                <a:spcPts val="275"/>
              </a:spcBef>
              <a:buNone/>
              <a:tabLst>
                <a:tab pos="673735" algn="l"/>
              </a:tabLst>
            </a:pPr>
            <a:endParaRPr lang="en-US" sz="1800" dirty="0">
              <a:latin typeface="Times New Roman" panose="02020603050405020304" pitchFamily="18" charset="0"/>
              <a:cs typeface="Times New Roman" panose="02020603050405020304" pitchFamily="18" charset="0"/>
            </a:endParaRPr>
          </a:p>
          <a:p>
            <a:pPr marL="0" indent="0">
              <a:spcBef>
                <a:spcPts val="275"/>
              </a:spcBef>
              <a:buNone/>
              <a:tabLst>
                <a:tab pos="673735" algn="l"/>
              </a:tabLst>
            </a:pPr>
            <a:endParaRPr lang="en-US" sz="1800" dirty="0">
              <a:latin typeface="Times New Roman" panose="02020603050405020304" pitchFamily="18" charset="0"/>
              <a:cs typeface="Times New Roman" panose="02020603050405020304" pitchFamily="18" charset="0"/>
            </a:endParaRPr>
          </a:p>
          <a:p>
            <a:pPr marL="0" indent="0">
              <a:spcBef>
                <a:spcPts val="275"/>
              </a:spcBef>
              <a:buNone/>
              <a:tabLst>
                <a:tab pos="673735" algn="l"/>
              </a:tabLst>
            </a:pPr>
            <a:endParaRPr lang="en-US" dirty="0"/>
          </a:p>
          <a:p>
            <a:endParaRPr lang="en-US" dirty="0"/>
          </a:p>
          <a:p>
            <a:endParaRPr lang="en-IN" dirty="0"/>
          </a:p>
          <a:p>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0FACAD06-3DA2-C245-F91B-1F76123873E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74" y="2021721"/>
            <a:ext cx="7610475" cy="4483853"/>
          </a:xfrm>
          <a:prstGeom prst="rect">
            <a:avLst/>
          </a:prstGeom>
          <a:noFill/>
          <a:ln>
            <a:noFill/>
          </a:ln>
        </p:spPr>
      </p:pic>
    </p:spTree>
    <p:extLst>
      <p:ext uri="{BB962C8B-B14F-4D97-AF65-F5344CB8AC3E}">
        <p14:creationId xmlns:p14="http://schemas.microsoft.com/office/powerpoint/2010/main" val="3072426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Code Snippet</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9248774" y="3086100"/>
            <a:ext cx="2695575" cy="1080939"/>
          </a:xfrm>
        </p:spPr>
        <p:txBody>
          <a:bodyPr>
            <a:normAutofit/>
          </a:bodyPr>
          <a:lstStyle/>
          <a:p>
            <a:pPr marL="0" indent="0">
              <a:buNone/>
            </a:pPr>
            <a:r>
              <a:rPr lang="en-US" sz="1800" dirty="0"/>
              <a:t>Fig 4: Sample Login Script.</a:t>
            </a:r>
          </a:p>
          <a:p>
            <a:endParaRPr lang="en-US" dirty="0"/>
          </a:p>
          <a:p>
            <a:endParaRPr lang="en-IN" dirty="0"/>
          </a:p>
          <a:p>
            <a:endParaRPr lang="en-IN" dirty="0"/>
          </a:p>
        </p:txBody>
      </p:sp>
      <p:pic>
        <p:nvPicPr>
          <p:cNvPr id="5" name="Picture 4" descr="Graphical user interface, text, application&#10;&#10;Description automatically generated">
            <a:extLst>
              <a:ext uri="{FF2B5EF4-FFF2-40B4-BE49-F238E27FC236}">
                <a16:creationId xmlns:a16="http://schemas.microsoft.com/office/drawing/2014/main" id="{E98D59C9-2E3B-772F-DB12-C2B47F181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7" y="2181223"/>
            <a:ext cx="8625998" cy="4597945"/>
          </a:xfrm>
          <a:prstGeom prst="rect">
            <a:avLst/>
          </a:prstGeom>
        </p:spPr>
      </p:pic>
    </p:spTree>
    <p:extLst>
      <p:ext uri="{BB962C8B-B14F-4D97-AF65-F5344CB8AC3E}">
        <p14:creationId xmlns:p14="http://schemas.microsoft.com/office/powerpoint/2010/main" val="343093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Demo of Working Code</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marL="0" indent="0">
              <a:buNone/>
            </a:pPr>
            <a:endParaRPr lang="en-US" dirty="0"/>
          </a:p>
          <a:p>
            <a:endParaRPr lang="en-US" dirty="0"/>
          </a:p>
          <a:p>
            <a:endParaRPr lang="en-IN" dirty="0"/>
          </a:p>
          <a:p>
            <a:pPr marL="0" indent="0">
              <a:buNone/>
            </a:pPr>
            <a:endParaRPr lang="en-IN" dirty="0"/>
          </a:p>
        </p:txBody>
      </p:sp>
      <p:sp>
        <p:nvSpPr>
          <p:cNvPr id="6" name="TextBox 5">
            <a:extLst>
              <a:ext uri="{FF2B5EF4-FFF2-40B4-BE49-F238E27FC236}">
                <a16:creationId xmlns:a16="http://schemas.microsoft.com/office/drawing/2014/main" id="{9A5C647D-D3E5-4A87-4107-0163DE10467D}"/>
              </a:ext>
            </a:extLst>
          </p:cNvPr>
          <p:cNvSpPr txBox="1"/>
          <p:nvPr/>
        </p:nvSpPr>
        <p:spPr>
          <a:xfrm>
            <a:off x="10337909" y="2873559"/>
            <a:ext cx="1635015" cy="1200329"/>
          </a:xfrm>
          <a:prstGeom prst="rect">
            <a:avLst/>
          </a:prstGeom>
          <a:noFill/>
        </p:spPr>
        <p:txBody>
          <a:bodyPr wrap="square">
            <a:spAutoFit/>
          </a:bodyPr>
          <a:lstStyle/>
          <a:p>
            <a:pPr>
              <a:spcBef>
                <a:spcPts val="275"/>
              </a:spcBef>
              <a:tabLst>
                <a:tab pos="673735" algn="l"/>
              </a:tabLst>
            </a:pPr>
            <a:r>
              <a:rPr lang="en-US" dirty="0">
                <a:latin typeface="Times New Roman" panose="02020603050405020304" pitchFamily="18" charset="0"/>
                <a:cs typeface="Times New Roman" panose="02020603050405020304" pitchFamily="18" charset="0"/>
              </a:rPr>
              <a:t>Fig 7: Video Demo of the sample code working.</a:t>
            </a:r>
            <a:endParaRPr lang="en-IN" dirty="0"/>
          </a:p>
        </p:txBody>
      </p:sp>
      <p:sp>
        <p:nvSpPr>
          <p:cNvPr id="5" name="TextBox 4">
            <a:extLst>
              <a:ext uri="{FF2B5EF4-FFF2-40B4-BE49-F238E27FC236}">
                <a16:creationId xmlns:a16="http://schemas.microsoft.com/office/drawing/2014/main" id="{D029FACE-46B1-5168-379B-1D7F5613AA1C}"/>
              </a:ext>
            </a:extLst>
          </p:cNvPr>
          <p:cNvSpPr txBox="1"/>
          <p:nvPr/>
        </p:nvSpPr>
        <p:spPr>
          <a:xfrm>
            <a:off x="378372" y="3105834"/>
            <a:ext cx="9764111" cy="369332"/>
          </a:xfrm>
          <a:prstGeom prst="rect">
            <a:avLst/>
          </a:prstGeom>
          <a:noFill/>
        </p:spPr>
        <p:txBody>
          <a:bodyPr wrap="square">
            <a:spAutoFit/>
          </a:bodyPr>
          <a:lstStyle/>
          <a:p>
            <a:r>
              <a:rPr lang="en-IN" dirty="0">
                <a:hlinkClick r:id="rId2"/>
              </a:rPr>
              <a:t>https://drive.google.com/file/d/1TCwwXHDGQ_1azJ94cnr4UoVEUlJDGo3V/view?usp=sharing</a:t>
            </a:r>
            <a:r>
              <a:rPr lang="en-IN" dirty="0"/>
              <a:t> </a:t>
            </a:r>
          </a:p>
        </p:txBody>
      </p:sp>
    </p:spTree>
    <p:extLst>
      <p:ext uri="{BB962C8B-B14F-4D97-AF65-F5344CB8AC3E}">
        <p14:creationId xmlns:p14="http://schemas.microsoft.com/office/powerpoint/2010/main" val="298511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Report, Result &amp; Discussions</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marL="0" indent="0">
              <a:buNone/>
            </a:pPr>
            <a:endParaRPr lang="en-US" dirty="0"/>
          </a:p>
          <a:p>
            <a:pPr algn="just"/>
            <a:r>
              <a:rPr lang="en-US" sz="1800" dirty="0">
                <a:effectLst/>
                <a:latin typeface="Times New Roman" panose="02020603050405020304" pitchFamily="18" charset="0"/>
                <a:ea typeface="Times New Roman" panose="02020603050405020304" pitchFamily="18" charset="0"/>
              </a:rPr>
              <a:t>Python integrated with </a:t>
            </a:r>
            <a:r>
              <a:rPr lang="en-US" sz="1800" dirty="0" err="1">
                <a:effectLst/>
                <a:latin typeface="Times New Roman" panose="02020603050405020304" pitchFamily="18" charset="0"/>
                <a:ea typeface="Times New Roman" panose="02020603050405020304" pitchFamily="18" charset="0"/>
              </a:rPr>
              <a:t>pytets</a:t>
            </a:r>
            <a:r>
              <a:rPr lang="en-US" sz="1800" dirty="0">
                <a:effectLst/>
                <a:latin typeface="Times New Roman" panose="02020603050405020304" pitchFamily="18" charset="0"/>
                <a:ea typeface="Times New Roman" panose="02020603050405020304" pitchFamily="18" charset="0"/>
              </a:rPr>
              <a:t> generate out of box html report but just providing one tag command at the time of execution of test cases.</a:t>
            </a:r>
          </a:p>
          <a:p>
            <a:pPr algn="just"/>
            <a:r>
              <a:rPr lang="en-US" sz="1800" dirty="0">
                <a:effectLst/>
                <a:latin typeface="Times New Roman" panose="02020603050405020304" pitchFamily="18" charset="0"/>
                <a:ea typeface="Times New Roman" panose="02020603050405020304" pitchFamily="18" charset="0"/>
              </a:rPr>
              <a:t>These reports contains summary of test execution and Result of Pass and failed test cases.</a:t>
            </a:r>
          </a:p>
          <a:p>
            <a:pPr algn="just"/>
            <a:r>
              <a:rPr lang="en-US" sz="1800" dirty="0" err="1">
                <a:effectLst/>
                <a:latin typeface="Times New Roman" panose="02020603050405020304" pitchFamily="18" charset="0"/>
                <a:ea typeface="Times New Roman" panose="02020603050405020304" pitchFamily="18" charset="0"/>
              </a:rPr>
              <a:t>Pytes</a:t>
            </a:r>
            <a:r>
              <a:rPr lang="en-US" sz="1800" dirty="0">
                <a:effectLst/>
                <a:latin typeface="Times New Roman" panose="02020603050405020304" pitchFamily="18" charset="0"/>
                <a:ea typeface="Times New Roman" panose="02020603050405020304" pitchFamily="18" charset="0"/>
              </a:rPr>
              <a:t>-html reports are not much very intuitive and detailed, so we have generated allure report, Allure report are very informative and provide detailed description of the test run.</a:t>
            </a:r>
          </a:p>
          <a:p>
            <a:pPr algn="just"/>
            <a:r>
              <a:rPr lang="en-US" sz="1800" dirty="0">
                <a:effectLst/>
                <a:latin typeface="Times New Roman" panose="02020603050405020304" pitchFamily="18" charset="0"/>
                <a:ea typeface="Times New Roman" panose="02020603050405020304" pitchFamily="18" charset="0"/>
              </a:rPr>
              <a:t> It can be also shared easily across the team, maintain the history of test run and percentage wise graphical dashboard</a:t>
            </a:r>
          </a:p>
          <a:p>
            <a:pPr algn="just"/>
            <a:r>
              <a:rPr lang="en-US" sz="1800" dirty="0">
                <a:latin typeface="Times New Roman" panose="02020603050405020304" pitchFamily="18" charset="0"/>
                <a:ea typeface="Times New Roman" panose="02020603050405020304" pitchFamily="18" charset="0"/>
              </a:rPr>
              <a:t>Along with report we enable logging feature in the framework, it keep the track of every steps executed during testing and help in debugging.</a:t>
            </a:r>
          </a:p>
          <a:p>
            <a:pPr algn="just"/>
            <a:r>
              <a:rPr lang="en-US" sz="1800" dirty="0">
                <a:effectLst/>
                <a:latin typeface="Times New Roman" panose="02020603050405020304" pitchFamily="18" charset="0"/>
                <a:ea typeface="Times New Roman" panose="02020603050405020304" pitchFamily="18" charset="0"/>
              </a:rPr>
              <a:t>There is also provision to capture Screenshot of the failed test  cases in the framework.</a:t>
            </a:r>
            <a:endParaRPr lang="en-IN" sz="1800" dirty="0">
              <a:effectLst/>
              <a:latin typeface="Times New Roman" panose="02020603050405020304" pitchFamily="18" charset="0"/>
              <a:ea typeface="Times New Roman" panose="02020603050405020304" pitchFamily="18" charset="0"/>
            </a:endParaRPr>
          </a:p>
          <a:p>
            <a:pPr marL="0" indent="0">
              <a:spcBef>
                <a:spcPts val="275"/>
              </a:spcBef>
              <a:buNone/>
              <a:tabLst>
                <a:tab pos="673735" algn="l"/>
              </a:tabLst>
            </a:pPr>
            <a:endParaRPr lang="en-IN" sz="1900" b="1" dirty="0">
              <a:effectLst/>
              <a:latin typeface="Arial" panose="020B0604020202020204" pitchFamily="34" charset="0"/>
              <a:cs typeface="Times New Roman" panose="02020603050405020304" pitchFamily="18" charset="0"/>
            </a:endParaRPr>
          </a:p>
          <a:p>
            <a:endParaRPr lang="en-US" dirty="0"/>
          </a:p>
          <a:p>
            <a:endParaRPr lang="en-IN" dirty="0"/>
          </a:p>
          <a:p>
            <a:endParaRPr lang="en-IN" dirty="0"/>
          </a:p>
        </p:txBody>
      </p:sp>
    </p:spTree>
    <p:extLst>
      <p:ext uri="{BB962C8B-B14F-4D97-AF65-F5344CB8AC3E}">
        <p14:creationId xmlns:p14="http://schemas.microsoft.com/office/powerpoint/2010/main" val="543734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Allure Report Dashboard</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8991600" y="3781426"/>
            <a:ext cx="3381375" cy="1390650"/>
          </a:xfrm>
        </p:spPr>
        <p:txBody>
          <a:bodyPr>
            <a:normAutofit/>
          </a:bodyPr>
          <a:lstStyle/>
          <a:p>
            <a:pPr marL="0" indent="0">
              <a:buNone/>
            </a:pPr>
            <a:endParaRPr lang="en-US" dirty="0"/>
          </a:p>
          <a:p>
            <a:pPr marL="0" indent="0" algn="just">
              <a:buNone/>
            </a:pPr>
            <a:r>
              <a:rPr lang="en-US" sz="1800" b="1" dirty="0">
                <a:latin typeface="Times New Roman" panose="02020603050405020304" pitchFamily="18" charset="0"/>
                <a:cs typeface="Times New Roman" panose="02020603050405020304" pitchFamily="18" charset="0"/>
              </a:rPr>
              <a:t>Fig 8:Allure </a:t>
            </a:r>
            <a:r>
              <a:rPr lang="en-US" sz="1800" b="1" dirty="0" err="1">
                <a:latin typeface="Times New Roman" panose="02020603050405020304" pitchFamily="18" charset="0"/>
                <a:cs typeface="Times New Roman" panose="02020603050405020304" pitchFamily="18" charset="0"/>
              </a:rPr>
              <a:t>SummaryReport</a:t>
            </a:r>
            <a:endParaRPr lang="en-US" dirty="0"/>
          </a:p>
          <a:p>
            <a:endParaRPr lang="en-IN" dirty="0"/>
          </a:p>
          <a:p>
            <a:endParaRPr lang="en-IN" dirty="0"/>
          </a:p>
        </p:txBody>
      </p:sp>
      <p:pic>
        <p:nvPicPr>
          <p:cNvPr id="5" name="Picture 4">
            <a:extLst>
              <a:ext uri="{FF2B5EF4-FFF2-40B4-BE49-F238E27FC236}">
                <a16:creationId xmlns:a16="http://schemas.microsoft.com/office/drawing/2014/main" id="{006C515B-85ED-EA6C-16BD-6CF6872B3B80}"/>
              </a:ext>
            </a:extLst>
          </p:cNvPr>
          <p:cNvPicPr>
            <a:picLocks noChangeAspect="1"/>
          </p:cNvPicPr>
          <p:nvPr/>
        </p:nvPicPr>
        <p:blipFill>
          <a:blip r:embed="rId2"/>
          <a:stretch>
            <a:fillRect/>
          </a:stretch>
        </p:blipFill>
        <p:spPr>
          <a:xfrm>
            <a:off x="171450" y="2038350"/>
            <a:ext cx="8893734" cy="4636640"/>
          </a:xfrm>
          <a:prstGeom prst="rect">
            <a:avLst/>
          </a:prstGeom>
        </p:spPr>
      </p:pic>
    </p:spTree>
    <p:extLst>
      <p:ext uri="{BB962C8B-B14F-4D97-AF65-F5344CB8AC3E}">
        <p14:creationId xmlns:p14="http://schemas.microsoft.com/office/powerpoint/2010/main" val="124677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Allure Suite  Report</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8991600" y="3781426"/>
            <a:ext cx="3381375" cy="1390650"/>
          </a:xfrm>
        </p:spPr>
        <p:txBody>
          <a:bodyPr>
            <a:normAutofit/>
          </a:bodyPr>
          <a:lstStyle/>
          <a:p>
            <a:pPr marL="0" indent="0">
              <a:buNone/>
            </a:pPr>
            <a:endParaRPr lang="en-US" dirty="0"/>
          </a:p>
          <a:p>
            <a:pPr marL="0" indent="0" algn="just">
              <a:buNone/>
            </a:pPr>
            <a:r>
              <a:rPr lang="en-US" sz="1800" b="1" dirty="0">
                <a:latin typeface="Times New Roman" panose="02020603050405020304" pitchFamily="18" charset="0"/>
                <a:cs typeface="Times New Roman" panose="02020603050405020304" pitchFamily="18" charset="0"/>
              </a:rPr>
              <a:t>Fig 9:Allure Suite Report</a:t>
            </a:r>
            <a:endParaRPr lang="en-IN" sz="1900" b="1" dirty="0">
              <a:effectLst/>
              <a:latin typeface="Arial" panose="020B0604020202020204" pitchFamily="34" charset="0"/>
              <a:cs typeface="Times New Roman" panose="02020603050405020304" pitchFamily="18" charset="0"/>
            </a:endParaRPr>
          </a:p>
          <a:p>
            <a:endParaRPr lang="en-US" dirty="0"/>
          </a:p>
          <a:p>
            <a:endParaRPr lang="en-IN" dirty="0"/>
          </a:p>
          <a:p>
            <a:endParaRPr lang="en-IN" dirty="0"/>
          </a:p>
        </p:txBody>
      </p:sp>
      <p:pic>
        <p:nvPicPr>
          <p:cNvPr id="4" name="Picture 3" descr="Graphical user interface, text, application, email&#10;&#10;Description automatically generated">
            <a:extLst>
              <a:ext uri="{FF2B5EF4-FFF2-40B4-BE49-F238E27FC236}">
                <a16:creationId xmlns:a16="http://schemas.microsoft.com/office/drawing/2014/main" id="{D65D96CC-ACA5-2A03-3552-A82543390B90}"/>
              </a:ext>
            </a:extLst>
          </p:cNvPr>
          <p:cNvPicPr>
            <a:picLocks noChangeAspect="1"/>
          </p:cNvPicPr>
          <p:nvPr/>
        </p:nvPicPr>
        <p:blipFill>
          <a:blip r:embed="rId2"/>
          <a:stretch>
            <a:fillRect/>
          </a:stretch>
        </p:blipFill>
        <p:spPr>
          <a:xfrm>
            <a:off x="177800" y="2124075"/>
            <a:ext cx="8771803" cy="4610100"/>
          </a:xfrm>
          <a:prstGeom prst="rect">
            <a:avLst/>
          </a:prstGeom>
        </p:spPr>
      </p:pic>
    </p:spTree>
    <p:extLst>
      <p:ext uri="{BB962C8B-B14F-4D97-AF65-F5344CB8AC3E}">
        <p14:creationId xmlns:p14="http://schemas.microsoft.com/office/powerpoint/2010/main" val="20602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Allure Suite  Report</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8991600" y="3781426"/>
            <a:ext cx="3381375" cy="1390650"/>
          </a:xfrm>
        </p:spPr>
        <p:txBody>
          <a:bodyPr>
            <a:normAutofit/>
          </a:bodyPr>
          <a:lstStyle/>
          <a:p>
            <a:pPr marL="0" indent="0">
              <a:buNone/>
            </a:pPr>
            <a:endParaRPr lang="en-US" dirty="0"/>
          </a:p>
          <a:p>
            <a:pPr marL="0" indent="0" algn="just">
              <a:buNone/>
            </a:pPr>
            <a:r>
              <a:rPr lang="en-US" sz="1800" b="1" dirty="0">
                <a:latin typeface="Times New Roman" panose="02020603050405020304" pitchFamily="18" charset="0"/>
                <a:cs typeface="Times New Roman" panose="02020603050405020304" pitchFamily="18" charset="0"/>
              </a:rPr>
              <a:t>Fig 10 :Allure Graph Report</a:t>
            </a:r>
            <a:endParaRPr lang="en-IN" sz="1900" b="1" dirty="0">
              <a:effectLst/>
              <a:latin typeface="Arial" panose="020B0604020202020204" pitchFamily="34" charset="0"/>
              <a:cs typeface="Times New Roman" panose="02020603050405020304" pitchFamily="18" charset="0"/>
            </a:endParaRPr>
          </a:p>
          <a:p>
            <a:endParaRPr lang="en-US" dirty="0"/>
          </a:p>
          <a:p>
            <a:endParaRPr lang="en-IN" dirty="0"/>
          </a:p>
          <a:p>
            <a:endParaRPr lang="en-IN" dirty="0"/>
          </a:p>
        </p:txBody>
      </p:sp>
      <p:pic>
        <p:nvPicPr>
          <p:cNvPr id="5" name="Picture 4" descr="Chart, bar chart, histogram&#10;&#10;Description automatically generated">
            <a:extLst>
              <a:ext uri="{FF2B5EF4-FFF2-40B4-BE49-F238E27FC236}">
                <a16:creationId xmlns:a16="http://schemas.microsoft.com/office/drawing/2014/main" id="{1A7798EC-D3A2-A487-C250-5C5DABEB04A2}"/>
              </a:ext>
            </a:extLst>
          </p:cNvPr>
          <p:cNvPicPr>
            <a:picLocks noChangeAspect="1"/>
          </p:cNvPicPr>
          <p:nvPr/>
        </p:nvPicPr>
        <p:blipFill>
          <a:blip r:embed="rId2"/>
          <a:stretch>
            <a:fillRect/>
          </a:stretch>
        </p:blipFill>
        <p:spPr>
          <a:xfrm>
            <a:off x="123825" y="2011997"/>
            <a:ext cx="8543925" cy="4802984"/>
          </a:xfrm>
          <a:prstGeom prst="rect">
            <a:avLst/>
          </a:prstGeom>
        </p:spPr>
      </p:pic>
    </p:spTree>
    <p:extLst>
      <p:ext uri="{BB962C8B-B14F-4D97-AF65-F5344CB8AC3E}">
        <p14:creationId xmlns:p14="http://schemas.microsoft.com/office/powerpoint/2010/main" val="17024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Future Scope &amp; Limitations</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marL="0" indent="0">
              <a:buNone/>
            </a:pPr>
            <a:endParaRPr lang="en-US" dirty="0"/>
          </a:p>
          <a:p>
            <a:pPr algn="just"/>
            <a:r>
              <a:rPr lang="en-US" sz="1800" dirty="0">
                <a:latin typeface="Times New Roman" panose="02020603050405020304" pitchFamily="18" charset="0"/>
                <a:ea typeface="Times New Roman" panose="02020603050405020304" pitchFamily="18" charset="0"/>
              </a:rPr>
              <a:t>F</a:t>
            </a:r>
            <a:r>
              <a:rPr lang="en-US" sz="1800" dirty="0">
                <a:effectLst/>
                <a:latin typeface="Times New Roman" panose="02020603050405020304" pitchFamily="18" charset="0"/>
                <a:ea typeface="Times New Roman" panose="02020603050405020304" pitchFamily="18" charset="0"/>
              </a:rPr>
              <a:t>uture research could focus on optimizing the framework for larger or more complex web applications interconnected with multiple dependent system.</a:t>
            </a:r>
          </a:p>
          <a:p>
            <a:pPr algn="just"/>
            <a:r>
              <a:rPr lang="en-US" sz="1800" dirty="0">
                <a:effectLst/>
                <a:latin typeface="Times New Roman" panose="02020603050405020304" pitchFamily="18" charset="0"/>
                <a:ea typeface="Times New Roman" panose="02020603050405020304" pitchFamily="18" charset="0"/>
              </a:rPr>
              <a:t>Framework designed can also be integrated with backend testing by installing request package  and </a:t>
            </a:r>
            <a:r>
              <a:rPr lang="en-US" sz="1800" dirty="0" err="1">
                <a:effectLst/>
                <a:latin typeface="Times New Roman" panose="02020603050405020304" pitchFamily="18" charset="0"/>
                <a:ea typeface="Times New Roman" panose="02020603050405020304" pitchFamily="18" charset="0"/>
              </a:rPr>
              <a:t>db</a:t>
            </a:r>
            <a:r>
              <a:rPr lang="en-US" sz="1800" dirty="0">
                <a:effectLst/>
                <a:latin typeface="Times New Roman" panose="02020603050405020304" pitchFamily="18" charset="0"/>
                <a:ea typeface="Times New Roman" panose="02020603050405020304" pitchFamily="18" charset="0"/>
              </a:rPr>
              <a:t> connectors, used for backend </a:t>
            </a:r>
            <a:r>
              <a:rPr lang="en-US" sz="1800" dirty="0" err="1">
                <a:effectLst/>
                <a:latin typeface="Times New Roman" panose="02020603050405020304" pitchFamily="18" charset="0"/>
                <a:ea typeface="Times New Roman" panose="02020603050405020304" pitchFamily="18" charset="0"/>
              </a:rPr>
              <a:t>api</a:t>
            </a:r>
            <a:r>
              <a:rPr lang="en-US" sz="1800" dirty="0">
                <a:effectLst/>
                <a:latin typeface="Times New Roman" panose="02020603050405020304" pitchFamily="18" charset="0"/>
                <a:ea typeface="Times New Roman" panose="02020603050405020304" pitchFamily="18" charset="0"/>
              </a:rPr>
              <a:t> testing with less effort.</a:t>
            </a:r>
          </a:p>
          <a:p>
            <a:pPr algn="just"/>
            <a:r>
              <a:rPr lang="en-US" sz="1800" dirty="0">
                <a:latin typeface="Times New Roman" panose="02020603050405020304" pitchFamily="18" charset="0"/>
                <a:ea typeface="Times New Roman" panose="02020603050405020304" pitchFamily="18" charset="0"/>
              </a:rPr>
              <a:t>Future scope, Integration of framework with container docker and Kubernetes pods, use docker image to run  test cases. </a:t>
            </a:r>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The automation framework presented in this dissertation report is a robust and scalable tool for automating web application testing. </a:t>
            </a:r>
          </a:p>
          <a:p>
            <a:pPr algn="just"/>
            <a:r>
              <a:rPr lang="en-US" sz="1800" dirty="0">
                <a:effectLst/>
                <a:latin typeface="Times New Roman" panose="02020603050405020304" pitchFamily="18" charset="0"/>
                <a:ea typeface="Times New Roman" panose="02020603050405020304" pitchFamily="18" charset="0"/>
              </a:rPr>
              <a:t>. It provides a flexible and easy-to-use approach to testing that can be customized and extended to support a variety of web applications and test scenarios</a:t>
            </a:r>
          </a:p>
          <a:p>
            <a:pPr algn="just"/>
            <a:r>
              <a:rPr lang="en-US" sz="1800" dirty="0">
                <a:effectLst/>
                <a:latin typeface="Times New Roman" panose="02020603050405020304" pitchFamily="18" charset="0"/>
                <a:ea typeface="Times New Roman" panose="02020603050405020304" pitchFamily="18" charset="0"/>
              </a:rPr>
              <a:t>Not suitable for automation of desktop-based application, not able to automate QR codes, captcha </a:t>
            </a:r>
            <a:r>
              <a:rPr lang="en-US" sz="1800" dirty="0" err="1">
                <a:effectLst/>
                <a:latin typeface="Times New Roman" panose="02020603050405020304" pitchFamily="18" charset="0"/>
                <a:ea typeface="Times New Roman" panose="02020603050405020304" pitchFamily="18" charset="0"/>
              </a:rPr>
              <a:t>etc</a:t>
            </a:r>
            <a:endParaRPr lang="en-IN" sz="1900" b="1" dirty="0">
              <a:effectLst/>
              <a:latin typeface="Arial" panose="020B0604020202020204" pitchFamily="34" charset="0"/>
              <a:cs typeface="Times New Roman" panose="02020603050405020304" pitchFamily="18" charset="0"/>
            </a:endParaRPr>
          </a:p>
          <a:p>
            <a:endParaRPr lang="en-US" dirty="0"/>
          </a:p>
          <a:p>
            <a:endParaRPr lang="en-IN" dirty="0"/>
          </a:p>
          <a:p>
            <a:endParaRPr lang="en-IN" dirty="0"/>
          </a:p>
        </p:txBody>
      </p:sp>
    </p:spTree>
    <p:extLst>
      <p:ext uri="{BB962C8B-B14F-4D97-AF65-F5344CB8AC3E}">
        <p14:creationId xmlns:p14="http://schemas.microsoft.com/office/powerpoint/2010/main" val="34110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11D7-E51F-47D1-0801-6436CAB8BB6A}"/>
              </a:ext>
            </a:extLst>
          </p:cNvPr>
          <p:cNvSpPr>
            <a:spLocks noGrp="1"/>
          </p:cNvSpPr>
          <p:nvPr>
            <p:ph type="title"/>
          </p:nvPr>
        </p:nvSpPr>
        <p:spPr>
          <a:xfrm>
            <a:off x="680321" y="724653"/>
            <a:ext cx="9613861" cy="1080938"/>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2D59CD8-7EB3-404C-67FE-79EEC9075C9B}"/>
              </a:ext>
            </a:extLst>
          </p:cNvPr>
          <p:cNvSpPr>
            <a:spLocks noGrp="1"/>
          </p:cNvSpPr>
          <p:nvPr>
            <p:ph idx="1"/>
          </p:nvPr>
        </p:nvSpPr>
        <p:spPr>
          <a:xfrm>
            <a:off x="476250" y="2190750"/>
            <a:ext cx="7038976" cy="4562474"/>
          </a:xfrm>
        </p:spPr>
        <p:txBody>
          <a:bodyPr>
            <a:normAutofit fontScale="85000" lnSpcReduction="20000"/>
          </a:bodyPr>
          <a:lstStyle/>
          <a:p>
            <a:r>
              <a:rPr lang="en-US" dirty="0"/>
              <a:t>Introduction</a:t>
            </a:r>
          </a:p>
          <a:p>
            <a:pPr lvl="1"/>
            <a:r>
              <a:rPr lang="en-US" dirty="0"/>
              <a:t>Background</a:t>
            </a:r>
          </a:p>
          <a:p>
            <a:pPr lvl="1"/>
            <a:r>
              <a:rPr lang="en-US" dirty="0"/>
              <a:t>Problem Statement </a:t>
            </a:r>
          </a:p>
          <a:p>
            <a:pPr lvl="1"/>
            <a:r>
              <a:rPr lang="en-US" dirty="0"/>
              <a:t>Objective</a:t>
            </a:r>
          </a:p>
          <a:p>
            <a:r>
              <a:rPr lang="en-US" dirty="0"/>
              <a:t>Overview of Design</a:t>
            </a:r>
          </a:p>
          <a:p>
            <a:pPr lvl="1"/>
            <a:r>
              <a:rPr lang="en-US" dirty="0"/>
              <a:t>Page Object Model Design</a:t>
            </a:r>
          </a:p>
          <a:p>
            <a:pPr lvl="1"/>
            <a:r>
              <a:rPr lang="en-US" dirty="0"/>
              <a:t>High Level Design</a:t>
            </a:r>
          </a:p>
          <a:p>
            <a:r>
              <a:rPr lang="en-US" dirty="0"/>
              <a:t>Tool and Library Used</a:t>
            </a:r>
          </a:p>
          <a:p>
            <a:r>
              <a:rPr lang="en-US" dirty="0"/>
              <a:t>Implementation &amp; Working</a:t>
            </a:r>
          </a:p>
          <a:p>
            <a:pPr lvl="1"/>
            <a:r>
              <a:rPr lang="en-US" dirty="0"/>
              <a:t>Architecture design</a:t>
            </a:r>
          </a:p>
          <a:p>
            <a:pPr lvl="1"/>
            <a:r>
              <a:rPr lang="en-US" dirty="0"/>
              <a:t>Code Snippet</a:t>
            </a:r>
          </a:p>
          <a:p>
            <a:pPr lvl="1"/>
            <a:r>
              <a:rPr lang="en-US" dirty="0"/>
              <a:t>Demo of working Code</a:t>
            </a:r>
          </a:p>
          <a:p>
            <a:r>
              <a:rPr lang="en-US" dirty="0"/>
              <a:t>Report , Result &amp; Discussions</a:t>
            </a:r>
          </a:p>
          <a:p>
            <a:pPr lvl="1"/>
            <a:r>
              <a:rPr lang="en-US" dirty="0"/>
              <a:t>Result Discussions</a:t>
            </a:r>
          </a:p>
          <a:p>
            <a:pPr lvl="1"/>
            <a:r>
              <a:rPr lang="en-US" dirty="0"/>
              <a:t>Allure Report</a:t>
            </a:r>
          </a:p>
          <a:p>
            <a:pPr lvl="1"/>
            <a:r>
              <a:rPr lang="en-US" dirty="0"/>
              <a:t>Future Scope and Limitation</a:t>
            </a:r>
            <a:endParaRPr lang="en-IN" dirty="0"/>
          </a:p>
        </p:txBody>
      </p:sp>
    </p:spTree>
    <p:extLst>
      <p:ext uri="{BB962C8B-B14F-4D97-AF65-F5344CB8AC3E}">
        <p14:creationId xmlns:p14="http://schemas.microsoft.com/office/powerpoint/2010/main" val="190212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680321" y="2085974"/>
            <a:ext cx="9613861" cy="4018797"/>
          </a:xfrm>
        </p:spPr>
        <p:txBody>
          <a:bodyPr>
            <a:normAutofit/>
          </a:bodyPr>
          <a:lstStyle/>
          <a:p>
            <a:r>
              <a:rPr lang="en-US" dirty="0">
                <a:solidFill>
                  <a:schemeClr val="tx1">
                    <a:lumMod val="75000"/>
                  </a:schemeClr>
                </a:solidFill>
              </a:rPr>
              <a:t>Background:</a:t>
            </a:r>
          </a:p>
          <a:p>
            <a:endParaRPr lang="en-US" sz="1800" dirty="0">
              <a:latin typeface="Times New Roman" panose="02020603050405020304" pitchFamily="18" charset="0"/>
            </a:endParaRPr>
          </a:p>
          <a:p>
            <a:r>
              <a:rPr lang="en-US" sz="1800" dirty="0">
                <a:latin typeface="Times New Roman" panose="02020603050405020304" pitchFamily="18" charset="0"/>
              </a:rPr>
              <a:t>Customer frequently ask for complicated logic to be implemented.</a:t>
            </a:r>
          </a:p>
          <a:p>
            <a:r>
              <a:rPr lang="en-US" sz="1800" dirty="0">
                <a:effectLst/>
                <a:latin typeface="Times New Roman" panose="02020603050405020304" pitchFamily="18" charset="0"/>
                <a:ea typeface="Times New Roman" panose="02020603050405020304" pitchFamily="18" charset="0"/>
              </a:rPr>
              <a:t>As the consumer expectations changing in turn increase in complexity of the software application</a:t>
            </a:r>
          </a:p>
          <a:p>
            <a:r>
              <a:rPr lang="en-US" sz="1800" dirty="0">
                <a:effectLst/>
                <a:latin typeface="Times New Roman" panose="02020603050405020304" pitchFamily="18" charset="0"/>
                <a:ea typeface="Times New Roman" panose="02020603050405020304" pitchFamily="18" charset="0"/>
              </a:rPr>
              <a:t>The complexity of software system is making manual testing increasingly time-consuming, inaccurate, and ineffective, manual testing is not appropriate for essential and sophisticated applications.</a:t>
            </a:r>
          </a:p>
          <a:p>
            <a:r>
              <a:rPr lang="en-US" sz="1800" dirty="0">
                <a:latin typeface="Times New Roman" panose="02020603050405020304" pitchFamily="18" charset="0"/>
              </a:rPr>
              <a:t>Hence, Software test automation demand growing </a:t>
            </a:r>
            <a:r>
              <a:rPr lang="en-US" sz="1800" dirty="0">
                <a:effectLst/>
                <a:latin typeface="Times New Roman" panose="02020603050405020304" pitchFamily="18" charset="0"/>
                <a:ea typeface="Times New Roman" panose="02020603050405020304" pitchFamily="18" charset="0"/>
              </a:rPr>
              <a:t>it expedites the testing process and ensures that deliverables are made on schedule</a:t>
            </a:r>
          </a:p>
          <a:p>
            <a:r>
              <a:rPr lang="en-US" sz="1800" dirty="0">
                <a:effectLst/>
                <a:latin typeface="Times New Roman" panose="02020603050405020304" pitchFamily="18" charset="0"/>
                <a:ea typeface="Times New Roman" panose="02020603050405020304" pitchFamily="18" charset="0"/>
              </a:rPr>
              <a:t> The scripts can be modified as needed and then reused with every new improvement</a:t>
            </a:r>
          </a:p>
          <a:p>
            <a:r>
              <a:rPr lang="en-US" sz="1800" dirty="0">
                <a:latin typeface="Times New Roman" panose="02020603050405020304" pitchFamily="18" charset="0"/>
              </a:rPr>
              <a:t>Automation testing increase coverage, quality, and help in quick delivery of product. </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40779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p:txBody>
          <a:bodyPr>
            <a:normAutofit/>
          </a:bodyPr>
          <a:lstStyle/>
          <a:p>
            <a:r>
              <a:rPr lang="en-US" dirty="0">
                <a:solidFill>
                  <a:schemeClr val="tx1">
                    <a:lumMod val="75000"/>
                  </a:schemeClr>
                </a:solidFill>
              </a:rPr>
              <a:t>Problem Statement </a:t>
            </a:r>
            <a:r>
              <a:rPr lang="en-US" dirty="0"/>
              <a:t>:</a:t>
            </a:r>
          </a:p>
          <a:p>
            <a:endParaRPr lang="en-US" dirty="0"/>
          </a:p>
          <a:p>
            <a:r>
              <a:rPr lang="en-US" sz="2000" dirty="0">
                <a:effectLst/>
                <a:latin typeface="Times New Roman" panose="02020603050405020304" pitchFamily="18" charset="0"/>
                <a:ea typeface="Times New Roman" panose="02020603050405020304" pitchFamily="18" charset="0"/>
              </a:rPr>
              <a:t>There is not a single framework either paid or free available in the market which fulfill all the automation requirement, be it backend or frontend services, some are keyword driven few are data driven, some provide either recording facility or reporting facility only. Hence, we decided to implement hybrid, robust, reusable, stable, and consistent framework having good reporting and logging features available.</a:t>
            </a:r>
          </a:p>
          <a:p>
            <a:r>
              <a:rPr lang="en-US" sz="2000" dirty="0">
                <a:latin typeface="Times New Roman" panose="02020603050405020304" pitchFamily="18" charset="0"/>
                <a:ea typeface="Times New Roman" panose="02020603050405020304" pitchFamily="18" charset="0"/>
              </a:rPr>
              <a:t>In this dissertation report we created Hybrid Design Page Object Model based Python Selenium test automation framework with the intention of increasing the effectiveness and efficiency of software testing.</a:t>
            </a:r>
            <a:endParaRPr lang="en-US" sz="20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301849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p:txBody>
          <a:bodyPr/>
          <a:lstStyle/>
          <a:p>
            <a:r>
              <a:rPr lang="en-US" dirty="0">
                <a:solidFill>
                  <a:schemeClr val="tx1">
                    <a:lumMod val="75000"/>
                  </a:schemeClr>
                </a:solidFill>
              </a:rPr>
              <a:t>Objective</a:t>
            </a:r>
            <a:r>
              <a:rPr lang="en-US" dirty="0"/>
              <a:t>:</a:t>
            </a:r>
          </a:p>
          <a:p>
            <a:endParaRPr lang="en-US" dirty="0"/>
          </a:p>
          <a:p>
            <a:endParaRPr lang="en-US" dirty="0"/>
          </a:p>
          <a:p>
            <a:endParaRPr lang="en-US" dirty="0"/>
          </a:p>
          <a:p>
            <a:endParaRPr lang="en-IN" dirty="0"/>
          </a:p>
          <a:p>
            <a:endParaRPr lang="en-IN" dirty="0"/>
          </a:p>
        </p:txBody>
      </p:sp>
      <p:sp>
        <p:nvSpPr>
          <p:cNvPr id="7" name="Content Placeholder 2">
            <a:extLst>
              <a:ext uri="{FF2B5EF4-FFF2-40B4-BE49-F238E27FC236}">
                <a16:creationId xmlns:a16="http://schemas.microsoft.com/office/drawing/2014/main" id="{74927968-1565-1632-AC36-C844878AFB50}"/>
              </a:ext>
            </a:extLst>
          </p:cNvPr>
          <p:cNvSpPr txBox="1">
            <a:spLocks/>
          </p:cNvSpPr>
          <p:nvPr/>
        </p:nvSpPr>
        <p:spPr>
          <a:xfrm>
            <a:off x="680321" y="2336873"/>
            <a:ext cx="10187704" cy="4263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a:solidFill>
                  <a:schemeClr val="tx1">
                    <a:lumMod val="75000"/>
                  </a:schemeClr>
                </a:solidFill>
              </a:rPr>
              <a:t>Objective</a:t>
            </a:r>
            <a:r>
              <a:rPr lang="en-US" dirty="0"/>
              <a:t>:</a:t>
            </a:r>
          </a:p>
          <a:p>
            <a:endParaRPr lang="en-US" dirty="0"/>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Design page Object Mode (POM) based selenium Python automation framework.</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Automate some basic scenarios like Login, Logout, Dashboard Verification etc.</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should be able to run Data Driven Test Cases (</a:t>
            </a:r>
            <a:r>
              <a:rPr lang="en-US" sz="2000" dirty="0" err="1">
                <a:latin typeface="Times New Roman" panose="02020603050405020304" pitchFamily="18" charset="0"/>
                <a:ea typeface="Times New Roman" panose="02020603050405020304" pitchFamily="18" charset="0"/>
                <a:cs typeface="Verdana" panose="020B0604030504040204" pitchFamily="34" charset="0"/>
              </a:rPr>
              <a:t>eg</a:t>
            </a:r>
            <a:r>
              <a:rPr lang="en-US" sz="2000" dirty="0">
                <a:latin typeface="Times New Roman" panose="02020603050405020304" pitchFamily="18" charset="0"/>
                <a:ea typeface="Times New Roman" panose="02020603050405020304" pitchFamily="18" charset="0"/>
                <a:cs typeface="Verdana" panose="020B0604030504040204" pitchFamily="34" charset="0"/>
              </a:rPr>
              <a:t>: Login with multiple data sets.) </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print logs to each action or important steps also save the log file log folder.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Framework support screenshot capture in case of failure and save the screenshot in screenshot folder.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Support reporting tool to generate summary of all test cases pass/fail after the test suite run.</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pPr marL="342900" indent="-342900" algn="jus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Verdana" panose="020B0604030504040204" pitchFamily="34" charset="0"/>
              </a:rPr>
              <a:t>Integrate with build tool to run the automated and schedule job based on merge or check in trigger.</a:t>
            </a:r>
            <a:endParaRPr lang="en-IN" sz="2000" dirty="0">
              <a:latin typeface="Verdana" panose="020B0604030504040204" pitchFamily="34" charset="0"/>
              <a:ea typeface="Times New Roman" panose="02020603050405020304" pitchFamily="18" charset="0"/>
              <a:cs typeface="Verdana" panose="020B0604030504040204" pitchFamily="34"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185274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Overview of Design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r>
              <a:rPr lang="en-US" dirty="0">
                <a:solidFill>
                  <a:schemeClr val="tx1">
                    <a:lumMod val="75000"/>
                  </a:schemeClr>
                </a:solidFill>
              </a:rPr>
              <a:t>Page Object Model </a:t>
            </a:r>
            <a:r>
              <a:rPr lang="en-US" dirty="0"/>
              <a:t>:</a:t>
            </a:r>
          </a:p>
          <a:p>
            <a:pPr marL="0" indent="0">
              <a:buNone/>
            </a:pPr>
            <a:endParaRPr lang="en-US" dirty="0"/>
          </a:p>
          <a:p>
            <a:r>
              <a:rPr lang="en-US" sz="1600" b="0" i="0" dirty="0">
                <a:effectLst/>
                <a:latin typeface="Work Sans" panose="020B0604020202020204" pitchFamily="2" charset="0"/>
              </a:rPr>
              <a:t>An object repository is created in this POM model. It is independent of test cases and can be reused for a different project.</a:t>
            </a:r>
          </a:p>
          <a:p>
            <a:r>
              <a:rPr lang="en-US" sz="1600" b="0" i="0" dirty="0">
                <a:effectLst/>
                <a:latin typeface="Work Sans" panose="020B0604020202020204" pitchFamily="2" charset="0"/>
              </a:rPr>
              <a:t>The naming convention of methods is very easy, understandable and more realistic.</a:t>
            </a:r>
          </a:p>
          <a:p>
            <a:r>
              <a:rPr lang="en-US" sz="1600" b="0" i="0" dirty="0">
                <a:effectLst/>
                <a:latin typeface="Work Sans" panose="020B0604020202020204" pitchFamily="2" charset="0"/>
              </a:rPr>
              <a:t>Under the Page object model, we create page classes that can be reused in another project.</a:t>
            </a:r>
          </a:p>
          <a:p>
            <a:r>
              <a:rPr lang="en-US" sz="1600" b="0" i="0" dirty="0">
                <a:effectLst/>
                <a:latin typeface="Work Sans" panose="020B0604020202020204" pitchFamily="2" charset="0"/>
              </a:rPr>
              <a:t>The Page object model is easy for the developed framework due to its several advantages.</a:t>
            </a:r>
          </a:p>
          <a:p>
            <a:r>
              <a:rPr lang="en-US" sz="1600" b="0" i="0" dirty="0">
                <a:effectLst/>
                <a:latin typeface="Work Sans" panose="020B0604020202020204" pitchFamily="2" charset="0"/>
              </a:rPr>
              <a:t>In this model, separate classes are created for different pages of a web application like login page, the home page, employee detail page, change password page, etc.</a:t>
            </a:r>
          </a:p>
          <a:p>
            <a:r>
              <a:rPr lang="en-US" sz="1600" b="0" i="0" dirty="0">
                <a:effectLst/>
                <a:latin typeface="Work Sans" panose="020B0604020202020204" pitchFamily="2" charset="0"/>
              </a:rPr>
              <a:t>If there is any change in any element of a website then we only need to make changes in one class, and not in all classes.</a:t>
            </a:r>
          </a:p>
          <a:p>
            <a:r>
              <a:rPr lang="en-US" sz="1600" b="0" i="0" dirty="0">
                <a:effectLst/>
                <a:latin typeface="Work Sans" panose="020B0604020202020204" pitchFamily="2" charset="0"/>
              </a:rPr>
              <a:t>The script designed is more reusable, readable and maintainable in the page object model approach. Its project structure is quite easy and understandable</a:t>
            </a:r>
          </a:p>
          <a:p>
            <a:endParaRPr lang="en-US" sz="1800" b="1" dirty="0">
              <a:latin typeface="Times New Roman" panose="02020603050405020304" pitchFamily="18" charset="0"/>
            </a:endParaRPr>
          </a:p>
          <a:p>
            <a:endParaRPr lang="en-US" dirty="0"/>
          </a:p>
          <a:p>
            <a:endParaRPr lang="en-US" dirty="0"/>
          </a:p>
          <a:p>
            <a:endParaRPr lang="en-IN" dirty="0"/>
          </a:p>
          <a:p>
            <a:endParaRPr lang="en-IN" dirty="0"/>
          </a:p>
        </p:txBody>
      </p:sp>
    </p:spTree>
    <p:extLst>
      <p:ext uri="{BB962C8B-B14F-4D97-AF65-F5344CB8AC3E}">
        <p14:creationId xmlns:p14="http://schemas.microsoft.com/office/powerpoint/2010/main" val="262783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Overview of Design</a:t>
            </a:r>
            <a:endParaRPr lang="en-IN" dirty="0"/>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8848725" cy="4648199"/>
          </a:xfrm>
        </p:spPr>
        <p:txBody>
          <a:bodyPr>
            <a:normAutofit/>
          </a:bodyPr>
          <a:lstStyle/>
          <a:p>
            <a:r>
              <a:rPr lang="en-US" dirty="0">
                <a:solidFill>
                  <a:schemeClr val="tx1">
                    <a:lumMod val="75000"/>
                  </a:schemeClr>
                </a:solidFill>
              </a:rPr>
              <a:t>High Level Design </a:t>
            </a:r>
            <a:r>
              <a:rPr lang="en-US" dirty="0"/>
              <a:t>:</a:t>
            </a:r>
          </a:p>
          <a:p>
            <a:pPr marL="0" indent="0">
              <a:buNone/>
            </a:pPr>
            <a:endParaRPr lang="en-US" dirty="0"/>
          </a:p>
          <a:p>
            <a:endParaRPr lang="en-US" sz="1800" b="1" dirty="0">
              <a:latin typeface="Times New Roman" panose="02020603050405020304" pitchFamily="18" charset="0"/>
            </a:endParaRPr>
          </a:p>
          <a:p>
            <a:endParaRPr lang="en-US" dirty="0"/>
          </a:p>
          <a:p>
            <a:endParaRPr lang="en-US" dirty="0"/>
          </a:p>
          <a:p>
            <a:endParaRPr lang="en-IN" dirty="0"/>
          </a:p>
          <a:p>
            <a:endParaRPr lang="en-IN" dirty="0"/>
          </a:p>
        </p:txBody>
      </p:sp>
      <p:pic>
        <p:nvPicPr>
          <p:cNvPr id="4" name="Picture 3" descr="Diagram&#10;&#10;Description automatically generated">
            <a:extLst>
              <a:ext uri="{FF2B5EF4-FFF2-40B4-BE49-F238E27FC236}">
                <a16:creationId xmlns:a16="http://schemas.microsoft.com/office/drawing/2014/main" id="{ED0E702F-2249-49A1-6E82-669EBF8237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49" y="2505073"/>
            <a:ext cx="8467726" cy="4181475"/>
          </a:xfrm>
          <a:prstGeom prst="rect">
            <a:avLst/>
          </a:prstGeom>
          <a:noFill/>
          <a:ln>
            <a:noFill/>
          </a:ln>
        </p:spPr>
      </p:pic>
      <p:sp>
        <p:nvSpPr>
          <p:cNvPr id="6" name="TextBox 5">
            <a:extLst>
              <a:ext uri="{FF2B5EF4-FFF2-40B4-BE49-F238E27FC236}">
                <a16:creationId xmlns:a16="http://schemas.microsoft.com/office/drawing/2014/main" id="{678AE7E9-531F-4308-8C84-E8B2F9F4E5F7}"/>
              </a:ext>
            </a:extLst>
          </p:cNvPr>
          <p:cNvSpPr txBox="1"/>
          <p:nvPr/>
        </p:nvSpPr>
        <p:spPr>
          <a:xfrm>
            <a:off x="9324973" y="4177783"/>
            <a:ext cx="5524501" cy="646331"/>
          </a:xfrm>
          <a:prstGeom prst="rect">
            <a:avLst/>
          </a:prstGeom>
          <a:noFill/>
        </p:spPr>
        <p:txBody>
          <a:bodyPr wrap="square">
            <a:spAutoFit/>
          </a:bodyPr>
          <a:lstStyle/>
          <a:p>
            <a:r>
              <a:rPr lang="en-US" dirty="0">
                <a:solidFill>
                  <a:schemeClr val="tx1">
                    <a:lumMod val="75000"/>
                  </a:schemeClr>
                </a:solidFill>
              </a:rPr>
              <a:t>Fig 1. Framework </a:t>
            </a:r>
          </a:p>
          <a:p>
            <a:r>
              <a:rPr lang="en-US" dirty="0">
                <a:solidFill>
                  <a:schemeClr val="tx1">
                    <a:lumMod val="75000"/>
                  </a:schemeClr>
                </a:solidFill>
              </a:rPr>
              <a:t>High Level Design </a:t>
            </a:r>
            <a:endParaRPr lang="en-US" dirty="0"/>
          </a:p>
        </p:txBody>
      </p:sp>
    </p:spTree>
    <p:extLst>
      <p:ext uri="{BB962C8B-B14F-4D97-AF65-F5344CB8AC3E}">
        <p14:creationId xmlns:p14="http://schemas.microsoft.com/office/powerpoint/2010/main" val="1568784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Tool and Library Used</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a:off x="295275" y="2038350"/>
            <a:ext cx="10382250" cy="4648199"/>
          </a:xfrm>
        </p:spPr>
        <p:txBody>
          <a:bodyPr>
            <a:normAutofit/>
          </a:bodyPr>
          <a:lstStyle/>
          <a:p>
            <a:pPr marL="0" indent="0">
              <a:buNone/>
            </a:pPr>
            <a:endParaRPr lang="en-US" dirty="0"/>
          </a:p>
          <a:p>
            <a:pPr>
              <a:spcBef>
                <a:spcPts val="275"/>
              </a:spcBef>
              <a:tabLst>
                <a:tab pos="673735" algn="l"/>
              </a:tabLst>
            </a:pPr>
            <a:r>
              <a:rPr lang="en-US" sz="1900" b="0" dirty="0">
                <a:effectLst/>
                <a:latin typeface="Times New Roman" panose="02020603050405020304" pitchFamily="18" charset="0"/>
                <a:cs typeface="Times New Roman" panose="02020603050405020304" pitchFamily="18" charset="0"/>
              </a:rPr>
              <a:t>This framework will use open-source components like selenium library and python scripting, </a:t>
            </a:r>
          </a:p>
          <a:p>
            <a:pPr>
              <a:spcBef>
                <a:spcPts val="275"/>
              </a:spcBef>
              <a:tabLst>
                <a:tab pos="673735" algn="l"/>
              </a:tabLst>
            </a:pPr>
            <a:r>
              <a:rPr lang="en-US" sz="1900" b="0" dirty="0">
                <a:effectLst/>
                <a:latin typeface="Times New Roman" panose="02020603050405020304" pitchFamily="18" charset="0"/>
                <a:cs typeface="Times New Roman" panose="02020603050405020304" pitchFamily="18" charset="0"/>
              </a:rPr>
              <a:t>Using </a:t>
            </a:r>
            <a:r>
              <a:rPr lang="en-US" sz="1900" b="0" dirty="0" err="1">
                <a:effectLst/>
                <a:latin typeface="Times New Roman" panose="02020603050405020304" pitchFamily="18" charset="0"/>
                <a:cs typeface="Times New Roman" panose="02020603050405020304" pitchFamily="18" charset="0"/>
              </a:rPr>
              <a:t>Pycharm</a:t>
            </a:r>
            <a:r>
              <a:rPr lang="en-US" sz="1900" b="0" dirty="0">
                <a:effectLst/>
                <a:latin typeface="Times New Roman" panose="02020603050405020304" pitchFamily="18" charset="0"/>
                <a:cs typeface="Times New Roman" panose="02020603050405020304" pitchFamily="18" charset="0"/>
              </a:rPr>
              <a:t> editor tool to create and manage all code and execute throughout the dissertation project.</a:t>
            </a:r>
            <a:endParaRPr lang="en-IN" sz="1900" b="1" dirty="0">
              <a:effectLst/>
              <a:latin typeface="Arial" panose="020B0604020202020204" pitchFamily="34" charset="0"/>
              <a:cs typeface="Times New Roman" panose="02020603050405020304" pitchFamily="18" charset="0"/>
            </a:endParaRPr>
          </a:p>
          <a:p>
            <a:pPr>
              <a:spcBef>
                <a:spcPts val="275"/>
              </a:spcBef>
              <a:tabLst>
                <a:tab pos="673735" algn="l"/>
              </a:tabLst>
            </a:pPr>
            <a:r>
              <a:rPr lang="en-US" sz="1900" dirty="0">
                <a:latin typeface="Times New Roman" panose="02020603050405020304" pitchFamily="18" charset="0"/>
                <a:cs typeface="Times New Roman" panose="02020603050405020304" pitchFamily="18" charset="0"/>
              </a:rPr>
              <a:t>First step to c</a:t>
            </a:r>
            <a:r>
              <a:rPr lang="en-US" sz="1900" b="0" dirty="0">
                <a:effectLst/>
                <a:latin typeface="Times New Roman" panose="02020603050405020304" pitchFamily="18" charset="0"/>
                <a:cs typeface="Times New Roman" panose="02020603050405020304" pitchFamily="18" charset="0"/>
              </a:rPr>
              <a:t>reate a new Project in </a:t>
            </a:r>
            <a:r>
              <a:rPr lang="en-US" sz="1900" b="0" dirty="0" err="1">
                <a:effectLst/>
                <a:latin typeface="Times New Roman" panose="02020603050405020304" pitchFamily="18" charset="0"/>
                <a:cs typeface="Times New Roman" panose="02020603050405020304" pitchFamily="18" charset="0"/>
              </a:rPr>
              <a:t>Pycharm</a:t>
            </a:r>
            <a:r>
              <a:rPr lang="en-US" sz="1900" b="0" dirty="0">
                <a:effectLst/>
                <a:latin typeface="Times New Roman" panose="02020603050405020304" pitchFamily="18" charset="0"/>
                <a:cs typeface="Times New Roman" panose="02020603050405020304" pitchFamily="18" charset="0"/>
              </a:rPr>
              <a:t> (STAF Framework Design) and install the dependent library.</a:t>
            </a:r>
          </a:p>
          <a:p>
            <a:pPr marL="0" indent="0">
              <a:spcBef>
                <a:spcPts val="275"/>
              </a:spcBef>
              <a:buNone/>
              <a:tabLst>
                <a:tab pos="673735" algn="l"/>
              </a:tabLst>
            </a:pPr>
            <a:endParaRPr lang="en-IN" sz="1900" b="1" dirty="0">
              <a:effectLst/>
              <a:latin typeface="Arial" panose="020B0604020202020204" pitchFamily="34" charset="0"/>
              <a:cs typeface="Times New Roman" panose="02020603050405020304" pitchFamily="18" charset="0"/>
            </a:endParaRPr>
          </a:p>
          <a:p>
            <a:pPr lvl="0">
              <a:spcBef>
                <a:spcPts val="275"/>
              </a:spcBef>
              <a:spcAft>
                <a:spcPts val="0"/>
              </a:spcAft>
              <a:buFont typeface="Wingdings" panose="05000000000000000000" pitchFamily="2" charset="2"/>
              <a:buChar char="v"/>
              <a:tabLst>
                <a:tab pos="228600" algn="l"/>
                <a:tab pos="673735" algn="l"/>
              </a:tabLst>
            </a:pPr>
            <a:r>
              <a:rPr lang="en-US" sz="1900" b="0" i="1" dirty="0">
                <a:effectLst/>
                <a:latin typeface="Times New Roman" panose="02020603050405020304" pitchFamily="18" charset="0"/>
                <a:cs typeface="Times New Roman" panose="02020603050405020304" pitchFamily="18" charset="0"/>
              </a:rPr>
              <a:t>Selenium: Selenium </a:t>
            </a:r>
            <a:r>
              <a:rPr lang="en-US" sz="1900" b="0" i="1" dirty="0" err="1">
                <a:effectLst/>
                <a:latin typeface="Times New Roman" panose="02020603050405020304" pitchFamily="18" charset="0"/>
                <a:cs typeface="Times New Roman" panose="02020603050405020304" pitchFamily="18" charset="0"/>
              </a:rPr>
              <a:t>Libraies</a:t>
            </a:r>
            <a:endParaRPr lang="en-IN" sz="1900" b="1" dirty="0">
              <a:effectLst/>
              <a:latin typeface="Arial" panose="020B0604020202020204" pitchFamily="34" charset="0"/>
              <a:cs typeface="Times New Roman" panose="02020603050405020304" pitchFamily="18" charset="0"/>
            </a:endParaRPr>
          </a:p>
          <a:p>
            <a:pPr lvl="0">
              <a:spcBef>
                <a:spcPts val="275"/>
              </a:spcBef>
              <a:spcAft>
                <a:spcPts val="0"/>
              </a:spcAft>
              <a:buFont typeface="Wingdings" panose="05000000000000000000" pitchFamily="2" charset="2"/>
              <a:buChar char="v"/>
              <a:tabLst>
                <a:tab pos="228600" algn="l"/>
                <a:tab pos="673735" algn="l"/>
              </a:tabLst>
            </a:pPr>
            <a:r>
              <a:rPr lang="en-US" sz="1900" b="0" i="1" dirty="0" err="1">
                <a:effectLst/>
                <a:latin typeface="Times New Roman" panose="02020603050405020304" pitchFamily="18" charset="0"/>
                <a:cs typeface="Times New Roman" panose="02020603050405020304" pitchFamily="18" charset="0"/>
              </a:rPr>
              <a:t>Pyest</a:t>
            </a:r>
            <a:r>
              <a:rPr lang="en-US" sz="1900" b="0" i="1" dirty="0">
                <a:effectLst/>
                <a:latin typeface="Times New Roman" panose="02020603050405020304" pitchFamily="18" charset="0"/>
                <a:cs typeface="Times New Roman" panose="02020603050405020304" pitchFamily="18" charset="0"/>
              </a:rPr>
              <a:t>: Python </a:t>
            </a:r>
            <a:r>
              <a:rPr lang="en-US" sz="1900" b="0" i="1" dirty="0" err="1">
                <a:effectLst/>
                <a:latin typeface="Times New Roman" panose="02020603050405020304" pitchFamily="18" charset="0"/>
                <a:cs typeface="Times New Roman" panose="02020603050405020304" pitchFamily="18" charset="0"/>
              </a:rPr>
              <a:t>UnitTest</a:t>
            </a:r>
            <a:r>
              <a:rPr lang="en-US" sz="1900" b="0" i="1" dirty="0">
                <a:effectLst/>
                <a:latin typeface="Times New Roman" panose="02020603050405020304" pitchFamily="18" charset="0"/>
                <a:cs typeface="Times New Roman" panose="02020603050405020304" pitchFamily="18" charset="0"/>
              </a:rPr>
              <a:t> Framework </a:t>
            </a:r>
            <a:endParaRPr lang="en-IN" sz="1900" b="1" dirty="0">
              <a:effectLst/>
              <a:latin typeface="Arial" panose="020B0604020202020204" pitchFamily="34" charset="0"/>
              <a:cs typeface="Times New Roman" panose="02020603050405020304" pitchFamily="18" charset="0"/>
            </a:endParaRPr>
          </a:p>
          <a:p>
            <a:pPr lvl="0">
              <a:spcBef>
                <a:spcPts val="275"/>
              </a:spcBef>
              <a:spcAft>
                <a:spcPts val="0"/>
              </a:spcAft>
              <a:buFont typeface="Wingdings" panose="05000000000000000000" pitchFamily="2" charset="2"/>
              <a:buChar char="v"/>
              <a:tabLst>
                <a:tab pos="228600" algn="l"/>
                <a:tab pos="673735" algn="l"/>
              </a:tabLst>
            </a:pPr>
            <a:r>
              <a:rPr lang="en-US" sz="1900" b="0" i="1" dirty="0" err="1">
                <a:effectLst/>
                <a:latin typeface="Times New Roman" panose="02020603050405020304" pitchFamily="18" charset="0"/>
                <a:cs typeface="Times New Roman" panose="02020603050405020304" pitchFamily="18" charset="0"/>
              </a:rPr>
              <a:t>Pytest</a:t>
            </a:r>
            <a:r>
              <a:rPr lang="en-US" sz="1900" b="0" i="1" dirty="0">
                <a:effectLst/>
                <a:latin typeface="Times New Roman" panose="02020603050405020304" pitchFamily="18" charset="0"/>
                <a:cs typeface="Times New Roman" panose="02020603050405020304" pitchFamily="18" charset="0"/>
              </a:rPr>
              <a:t>-html: </a:t>
            </a:r>
            <a:r>
              <a:rPr lang="en-US" sz="1900" b="0" i="1" dirty="0" err="1">
                <a:effectLst/>
                <a:latin typeface="Times New Roman" panose="02020603050405020304" pitchFamily="18" charset="0"/>
                <a:cs typeface="Times New Roman" panose="02020603050405020304" pitchFamily="18" charset="0"/>
              </a:rPr>
              <a:t>Pyest</a:t>
            </a:r>
            <a:r>
              <a:rPr lang="en-US" sz="1900" b="0" i="1" dirty="0">
                <a:effectLst/>
                <a:latin typeface="Times New Roman" panose="02020603050405020304" pitchFamily="18" charset="0"/>
                <a:cs typeface="Times New Roman" panose="02020603050405020304" pitchFamily="18" charset="0"/>
              </a:rPr>
              <a:t> Html Report</a:t>
            </a:r>
            <a:endParaRPr lang="en-IN" sz="1900" b="1" dirty="0">
              <a:effectLst/>
              <a:latin typeface="Arial" panose="020B0604020202020204" pitchFamily="34" charset="0"/>
              <a:cs typeface="Times New Roman" panose="02020603050405020304" pitchFamily="18" charset="0"/>
            </a:endParaRPr>
          </a:p>
          <a:p>
            <a:pPr lvl="0">
              <a:spcBef>
                <a:spcPts val="275"/>
              </a:spcBef>
              <a:spcAft>
                <a:spcPts val="0"/>
              </a:spcAft>
              <a:buFont typeface="Wingdings" panose="05000000000000000000" pitchFamily="2" charset="2"/>
              <a:buChar char="v"/>
              <a:tabLst>
                <a:tab pos="228600" algn="l"/>
                <a:tab pos="673735" algn="l"/>
              </a:tabLst>
            </a:pPr>
            <a:r>
              <a:rPr lang="en-US" sz="1900" b="0" i="1" dirty="0" err="1">
                <a:effectLst/>
                <a:latin typeface="Times New Roman" panose="02020603050405020304" pitchFamily="18" charset="0"/>
                <a:cs typeface="Times New Roman" panose="02020603050405020304" pitchFamily="18" charset="0"/>
              </a:rPr>
              <a:t>Openpyxl</a:t>
            </a:r>
            <a:r>
              <a:rPr lang="en-US" sz="1900" b="0" i="1" dirty="0">
                <a:effectLst/>
                <a:latin typeface="Times New Roman" panose="02020603050405020304" pitchFamily="18" charset="0"/>
                <a:cs typeface="Times New Roman" panose="02020603050405020304" pitchFamily="18" charset="0"/>
              </a:rPr>
              <a:t>: Run test parallel.</a:t>
            </a:r>
            <a:endParaRPr lang="en-IN" sz="1900" b="1" dirty="0">
              <a:effectLst/>
              <a:latin typeface="Arial" panose="020B0604020202020204" pitchFamily="34" charset="0"/>
              <a:cs typeface="Times New Roman" panose="02020603050405020304" pitchFamily="18" charset="0"/>
            </a:endParaRPr>
          </a:p>
          <a:p>
            <a:pPr lvl="0">
              <a:spcBef>
                <a:spcPts val="275"/>
              </a:spcBef>
              <a:spcAft>
                <a:spcPts val="0"/>
              </a:spcAft>
              <a:buFont typeface="Wingdings" panose="05000000000000000000" pitchFamily="2" charset="2"/>
              <a:buChar char="v"/>
              <a:tabLst>
                <a:tab pos="228600" algn="l"/>
                <a:tab pos="673735" algn="l"/>
              </a:tabLst>
            </a:pPr>
            <a:r>
              <a:rPr lang="en-US" sz="1900" b="0" i="1" dirty="0">
                <a:effectLst/>
                <a:latin typeface="Times New Roman" panose="02020603050405020304" pitchFamily="18" charset="0"/>
                <a:cs typeface="Times New Roman" panose="02020603050405020304" pitchFamily="18" charset="0"/>
              </a:rPr>
              <a:t>Allure-</a:t>
            </a:r>
            <a:r>
              <a:rPr lang="en-US" sz="1900" b="0" i="1" dirty="0" err="1">
                <a:effectLst/>
                <a:latin typeface="Times New Roman" panose="02020603050405020304" pitchFamily="18" charset="0"/>
                <a:cs typeface="Times New Roman" panose="02020603050405020304" pitchFamily="18" charset="0"/>
              </a:rPr>
              <a:t>pytest</a:t>
            </a:r>
            <a:r>
              <a:rPr lang="en-US" sz="1900" b="0" i="1" dirty="0">
                <a:effectLst/>
                <a:latin typeface="Times New Roman" panose="02020603050405020304" pitchFamily="18" charset="0"/>
                <a:cs typeface="Times New Roman" panose="02020603050405020304" pitchFamily="18" charset="0"/>
              </a:rPr>
              <a:t>: to generate allure reports</a:t>
            </a:r>
          </a:p>
          <a:p>
            <a:pPr marL="0" lvl="0" indent="0">
              <a:spcBef>
                <a:spcPts val="275"/>
              </a:spcBef>
              <a:spcAft>
                <a:spcPts val="0"/>
              </a:spcAft>
              <a:buNone/>
              <a:tabLst>
                <a:tab pos="228600" algn="l"/>
                <a:tab pos="673735" algn="l"/>
              </a:tabLst>
            </a:pPr>
            <a:endParaRPr lang="en-IN" sz="1900" b="1" dirty="0">
              <a:effectLst/>
              <a:latin typeface="Arial" panose="020B0604020202020204" pitchFamily="34"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Nex step to c</a:t>
            </a:r>
            <a:r>
              <a:rPr lang="en-US" sz="1900" b="0" dirty="0">
                <a:effectLst/>
                <a:latin typeface="Times New Roman" panose="02020603050405020304" pitchFamily="18" charset="0"/>
                <a:cs typeface="Times New Roman" panose="02020603050405020304" pitchFamily="18" charset="0"/>
              </a:rPr>
              <a:t>reate a Project folder structure in </a:t>
            </a:r>
            <a:r>
              <a:rPr lang="en-US" sz="1900" b="0" dirty="0" err="1">
                <a:effectLst/>
                <a:latin typeface="Times New Roman" panose="02020603050405020304" pitchFamily="18" charset="0"/>
                <a:cs typeface="Times New Roman" panose="02020603050405020304" pitchFamily="18" charset="0"/>
              </a:rPr>
              <a:t>Pycharm</a:t>
            </a:r>
            <a:r>
              <a:rPr lang="en-US" sz="1900" b="0" dirty="0">
                <a:effectLst/>
                <a:latin typeface="Times New Roman" panose="02020603050405020304" pitchFamily="18" charset="0"/>
                <a:cs typeface="Times New Roman" panose="02020603050405020304" pitchFamily="18" charset="0"/>
              </a:rPr>
              <a:t> (STAF Framework Design) and start coding the respective modules.</a:t>
            </a:r>
          </a:p>
          <a:p>
            <a:endParaRPr lang="en-US" dirty="0"/>
          </a:p>
          <a:p>
            <a:endParaRPr lang="en-IN" dirty="0"/>
          </a:p>
          <a:p>
            <a:endParaRPr lang="en-IN" dirty="0"/>
          </a:p>
        </p:txBody>
      </p:sp>
    </p:spTree>
    <p:extLst>
      <p:ext uri="{BB962C8B-B14F-4D97-AF65-F5344CB8AC3E}">
        <p14:creationId xmlns:p14="http://schemas.microsoft.com/office/powerpoint/2010/main" val="170027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E095-0C52-871E-0F9B-66057EA69166}"/>
              </a:ext>
            </a:extLst>
          </p:cNvPr>
          <p:cNvSpPr>
            <a:spLocks noGrp="1"/>
          </p:cNvSpPr>
          <p:nvPr>
            <p:ph type="title"/>
          </p:nvPr>
        </p:nvSpPr>
        <p:spPr/>
        <p:txBody>
          <a:bodyPr/>
          <a:lstStyle/>
          <a:p>
            <a:r>
              <a:rPr lang="en-US" dirty="0"/>
              <a:t>Project Structure in IDE</a:t>
            </a:r>
          </a:p>
        </p:txBody>
      </p:sp>
      <p:sp>
        <p:nvSpPr>
          <p:cNvPr id="3" name="Content Placeholder 2">
            <a:extLst>
              <a:ext uri="{FF2B5EF4-FFF2-40B4-BE49-F238E27FC236}">
                <a16:creationId xmlns:a16="http://schemas.microsoft.com/office/drawing/2014/main" id="{70B6563F-C9BC-8EC0-B611-9FFC088AFF08}"/>
              </a:ext>
            </a:extLst>
          </p:cNvPr>
          <p:cNvSpPr>
            <a:spLocks noGrp="1"/>
          </p:cNvSpPr>
          <p:nvPr>
            <p:ph idx="1"/>
          </p:nvPr>
        </p:nvSpPr>
        <p:spPr>
          <a:xfrm flipH="1">
            <a:off x="6543674" y="2038350"/>
            <a:ext cx="3467099" cy="4648199"/>
          </a:xfrm>
        </p:spPr>
        <p:txBody>
          <a:bodyPr>
            <a:normAutofit/>
          </a:bodyPr>
          <a:lstStyle/>
          <a:p>
            <a:endParaRPr lang="en-US" sz="1800" b="1" dirty="0">
              <a:latin typeface="Times New Roman" panose="02020603050405020304" pitchFamily="18" charset="0"/>
            </a:endParaRPr>
          </a:p>
          <a:p>
            <a:endParaRPr lang="en-US" dirty="0"/>
          </a:p>
          <a:p>
            <a:endParaRPr lang="en-IN" dirty="0"/>
          </a:p>
          <a:p>
            <a:pPr marL="0" indent="0">
              <a:buNone/>
            </a:pPr>
            <a:r>
              <a:rPr lang="en-IN" sz="1800" dirty="0"/>
              <a:t>Fig 2. PyCharm Project Structure Directory</a:t>
            </a:r>
            <a:r>
              <a:rPr lang="en-IN" dirty="0"/>
              <a:t>.</a:t>
            </a:r>
          </a:p>
        </p:txBody>
      </p:sp>
      <p:pic>
        <p:nvPicPr>
          <p:cNvPr id="4" name="Picture 3" descr="A picture containing table&#10;&#10;Description automatically generated">
            <a:extLst>
              <a:ext uri="{FF2B5EF4-FFF2-40B4-BE49-F238E27FC236}">
                <a16:creationId xmlns:a16="http://schemas.microsoft.com/office/drawing/2014/main" id="{B8C5E148-18BE-ADDE-346D-0A173B190D3A}"/>
              </a:ext>
            </a:extLst>
          </p:cNvPr>
          <p:cNvPicPr>
            <a:picLocks noChangeAspect="1"/>
          </p:cNvPicPr>
          <p:nvPr/>
        </p:nvPicPr>
        <p:blipFill>
          <a:blip r:embed="rId2"/>
          <a:stretch>
            <a:fillRect/>
          </a:stretch>
        </p:blipFill>
        <p:spPr>
          <a:xfrm>
            <a:off x="883601" y="2143125"/>
            <a:ext cx="5117145" cy="4543424"/>
          </a:xfrm>
          <a:prstGeom prst="rect">
            <a:avLst/>
          </a:prstGeom>
        </p:spPr>
      </p:pic>
    </p:spTree>
    <p:extLst>
      <p:ext uri="{BB962C8B-B14F-4D97-AF65-F5344CB8AC3E}">
        <p14:creationId xmlns:p14="http://schemas.microsoft.com/office/powerpoint/2010/main" val="76386813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6339</TotalTime>
  <Words>1051</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Symbol</vt:lpstr>
      <vt:lpstr>Times New Roman</vt:lpstr>
      <vt:lpstr>Trebuchet MS</vt:lpstr>
      <vt:lpstr>Verdana</vt:lpstr>
      <vt:lpstr>Wingdings</vt:lpstr>
      <vt:lpstr>Work Sans</vt:lpstr>
      <vt:lpstr>Berlin</vt:lpstr>
      <vt:lpstr>Design of Test Automation Framework </vt:lpstr>
      <vt:lpstr>Agenda</vt:lpstr>
      <vt:lpstr>Introduction</vt:lpstr>
      <vt:lpstr>Introduction</vt:lpstr>
      <vt:lpstr>Introduction</vt:lpstr>
      <vt:lpstr>Overview of Design</vt:lpstr>
      <vt:lpstr>Overview of Design</vt:lpstr>
      <vt:lpstr>Tool and Library Used</vt:lpstr>
      <vt:lpstr>Project Structure in IDE</vt:lpstr>
      <vt:lpstr>Implementation &amp; Working</vt:lpstr>
      <vt:lpstr>Code Snippet</vt:lpstr>
      <vt:lpstr>Demo of Working Code</vt:lpstr>
      <vt:lpstr>Report, Result &amp; Discussions</vt:lpstr>
      <vt:lpstr>Allure Report Dashboard</vt:lpstr>
      <vt:lpstr>Allure Suite  Report</vt:lpstr>
      <vt:lpstr>Allure Suite  Report</vt:lpstr>
      <vt:lpstr>Future Scope &amp;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Test Automation Framework </dc:title>
  <dc:creator>SAQUIB .</dc:creator>
  <cp:lastModifiedBy>SAQUIB .</cp:lastModifiedBy>
  <cp:revision>14</cp:revision>
  <dcterms:created xsi:type="dcterms:W3CDTF">2023-04-07T06:06:31Z</dcterms:created>
  <dcterms:modified xsi:type="dcterms:W3CDTF">2023-04-21T03:32:32Z</dcterms:modified>
</cp:coreProperties>
</file>