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Arimo"/>
      <p:regular r:id="rId16"/>
      <p:bold r:id="rId17"/>
      <p:italic r:id="rId18"/>
      <p:boldItalic r:id="rId19"/>
    </p:embeddedFont>
    <p:embeddedFont>
      <p:font typeface="Unbounde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nbounde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Unbounde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mo-bold.fntdata"/><Relationship Id="rId16" Type="http://schemas.openxmlformats.org/officeDocument/2006/relationships/font" Target="fonts/Arimo-regular.fntdata"/><Relationship Id="rId5" Type="http://schemas.openxmlformats.org/officeDocument/2006/relationships/notesMaster" Target="notesMasters/notesMaster1.xml"/><Relationship Id="rId19" Type="http://schemas.openxmlformats.org/officeDocument/2006/relationships/font" Target="fonts/Arimo-boldItalic.fntdata"/><Relationship Id="rId6" Type="http://schemas.openxmlformats.org/officeDocument/2006/relationships/slide" Target="slides/slide1.xml"/><Relationship Id="rId18" Type="http://schemas.openxmlformats.org/officeDocument/2006/relationships/font" Target="fonts/Arim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19" name="Google Shape;319;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20" name="Google Shape;320;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322" name="Google Shape;322;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23" name="Google Shape;323;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8" name="Google Shape;11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9" name="Google Shape;119;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21" name="Google Shape;12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2" name="Google Shape;12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5" name="Google Shape;135;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36" name="Google Shape;136;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38" name="Google Shape;138;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9" name="Google Shape;139;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4" name="Google Shape;154;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57" name="Google Shape;157;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8" name="Google Shape;158;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7" name="Google Shape;187;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8" name="Google Shape;188;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90" name="Google Shape;190;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1" name="Google Shape;191;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4" name="Google Shape;21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5" name="Google Shape;21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17" name="Google Shape;21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8" name="Google Shape;21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1" name="Google Shape;24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42" name="Google Shape;242;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44" name="Google Shape;24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5" name="Google Shape;24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67" name="Google Shape;267;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68" name="Google Shape;268;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70" name="Google Shape;270;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1" name="Google Shape;271;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5" name="Google Shape;295;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96" name="Google Shape;296;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98" name="Google Shape;298;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9" name="Google Shape;299;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ayush.Chaturvedi@adypu.edu.in" TargetMode="External"/><Relationship Id="rId4" Type="http://schemas.openxmlformats.org/officeDocument/2006/relationships/hyperlink" Target="mailto:veeramalla.saiteja@adypu.edu.in" TargetMode="External"/><Relationship Id="rId5" Type="http://schemas.openxmlformats.org/officeDocument/2006/relationships/hyperlink" Target="mailto:Ashvin.K@adypu.edu.in" TargetMode="External"/><Relationship Id="rId6" Type="http://schemas.openxmlformats.org/officeDocument/2006/relationships/hyperlink" Target="mailto:Abhinav.Bhusagare@adypu.edu.in" TargetMode="External"/><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 name="Shape 91"/>
        <p:cNvGrpSpPr/>
        <p:nvPr/>
      </p:nvGrpSpPr>
      <p:grpSpPr>
        <a:xfrm>
          <a:off x="0" y="0"/>
          <a:ext cx="0" cy="0"/>
          <a:chOff x="0" y="0"/>
          <a:chExt cx="0" cy="0"/>
        </a:xfrm>
      </p:grpSpPr>
      <p:sp>
        <p:nvSpPr>
          <p:cNvPr id="92" name="Google Shape;92;p13"/>
          <p:cNvSpPr/>
          <p:nvPr/>
        </p:nvSpPr>
        <p:spPr>
          <a:xfrm>
            <a:off x="-84" y="32724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93" name="Google Shape;93;p13"/>
          <p:cNvSpPr/>
          <p:nvPr/>
        </p:nvSpPr>
        <p:spPr>
          <a:xfrm>
            <a:off x="0" y="0"/>
            <a:ext cx="18288000" cy="106299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94" name="Google Shape;94;p13"/>
          <p:cNvGrpSpPr/>
          <p:nvPr/>
        </p:nvGrpSpPr>
        <p:grpSpPr>
          <a:xfrm>
            <a:off x="2197306" y="742529"/>
            <a:ext cx="13893219" cy="1028849"/>
            <a:chOff x="0" y="-190500"/>
            <a:chExt cx="16771144" cy="1371798"/>
          </a:xfrm>
        </p:grpSpPr>
        <p:sp>
          <p:nvSpPr>
            <p:cNvPr id="95" name="Google Shape;95;p13"/>
            <p:cNvSpPr/>
            <p:nvPr/>
          </p:nvSpPr>
          <p:spPr>
            <a:xfrm>
              <a:off x="0" y="0"/>
              <a:ext cx="16771144" cy="1181298"/>
            </a:xfrm>
            <a:custGeom>
              <a:rect b="b" l="l" r="r" t="t"/>
              <a:pathLst>
                <a:path extrusionOk="0" h="1181298" w="16771144">
                  <a:moveTo>
                    <a:pt x="0" y="0"/>
                  </a:moveTo>
                  <a:lnTo>
                    <a:pt x="16771144" y="0"/>
                  </a:lnTo>
                  <a:lnTo>
                    <a:pt x="16771144" y="1181298"/>
                  </a:lnTo>
                  <a:lnTo>
                    <a:pt x="0" y="1181298"/>
                  </a:lnTo>
                  <a:close/>
                </a:path>
              </a:pathLst>
            </a:custGeom>
            <a:solidFill>
              <a:srgbClr val="000000">
                <a:alpha val="0"/>
              </a:srgbClr>
            </a:solidFill>
            <a:ln>
              <a:noFill/>
            </a:ln>
          </p:spPr>
        </p:sp>
        <p:sp>
          <p:nvSpPr>
            <p:cNvPr id="96" name="Google Shape;96;p13"/>
            <p:cNvSpPr txBox="1"/>
            <p:nvPr/>
          </p:nvSpPr>
          <p:spPr>
            <a:xfrm>
              <a:off x="0" y="-190500"/>
              <a:ext cx="16771143" cy="1371798"/>
            </a:xfrm>
            <a:prstGeom prst="rect">
              <a:avLst/>
            </a:prstGeom>
            <a:noFill/>
            <a:ln>
              <a:noFill/>
            </a:ln>
          </p:spPr>
          <p:txBody>
            <a:bodyPr anchorCtr="0" anchor="t" bIns="0" lIns="0" spcFirstLastPara="1" rIns="0" wrap="square" tIns="0">
              <a:noAutofit/>
            </a:bodyPr>
            <a:lstStyle/>
            <a:p>
              <a:pPr indent="0" lvl="0" marL="0" marR="0" rtl="0" algn="ctr">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Post Malone Songs Analysis</a:t>
              </a:r>
              <a:endParaRPr b="0" i="0" sz="1400" u="none" cap="none" strike="noStrike">
                <a:solidFill>
                  <a:srgbClr val="000000"/>
                </a:solidFill>
                <a:latin typeface="Unbounded"/>
                <a:ea typeface="Unbounded"/>
                <a:cs typeface="Unbounded"/>
                <a:sym typeface="Unbounded"/>
              </a:endParaRPr>
            </a:p>
          </p:txBody>
        </p:sp>
      </p:grpSp>
      <p:grpSp>
        <p:nvGrpSpPr>
          <p:cNvPr id="97" name="Google Shape;97;p13"/>
          <p:cNvGrpSpPr/>
          <p:nvPr/>
        </p:nvGrpSpPr>
        <p:grpSpPr>
          <a:xfrm>
            <a:off x="4581134" y="2569022"/>
            <a:ext cx="9125561" cy="617475"/>
            <a:chOff x="-1" y="-114300"/>
            <a:chExt cx="12167415" cy="823300"/>
          </a:xfrm>
        </p:grpSpPr>
        <p:sp>
          <p:nvSpPr>
            <p:cNvPr id="98" name="Google Shape;98;p13"/>
            <p:cNvSpPr/>
            <p:nvPr/>
          </p:nvSpPr>
          <p:spPr>
            <a:xfrm>
              <a:off x="0" y="0"/>
              <a:ext cx="10132000" cy="709000"/>
            </a:xfrm>
            <a:custGeom>
              <a:rect b="b" l="l" r="r" t="t"/>
              <a:pathLst>
                <a:path extrusionOk="0" h="709000" w="10132000">
                  <a:moveTo>
                    <a:pt x="0" y="0"/>
                  </a:moveTo>
                  <a:lnTo>
                    <a:pt x="10132000" y="0"/>
                  </a:lnTo>
                  <a:lnTo>
                    <a:pt x="10132000" y="709000"/>
                  </a:lnTo>
                  <a:lnTo>
                    <a:pt x="0" y="709000"/>
                  </a:lnTo>
                  <a:close/>
                </a:path>
              </a:pathLst>
            </a:custGeom>
            <a:solidFill>
              <a:srgbClr val="000000">
                <a:alpha val="0"/>
              </a:srgbClr>
            </a:solidFill>
            <a:ln>
              <a:noFill/>
            </a:ln>
          </p:spPr>
        </p:sp>
        <p:sp>
          <p:nvSpPr>
            <p:cNvPr id="99" name="Google Shape;99;p13"/>
            <p:cNvSpPr txBox="1"/>
            <p:nvPr/>
          </p:nvSpPr>
          <p:spPr>
            <a:xfrm>
              <a:off x="-1" y="-114300"/>
              <a:ext cx="12167415" cy="823300"/>
            </a:xfrm>
            <a:prstGeom prst="rect">
              <a:avLst/>
            </a:prstGeom>
            <a:noFill/>
            <a:ln>
              <a:noFill/>
            </a:ln>
          </p:spPr>
          <p:txBody>
            <a:bodyPr anchorCtr="0" anchor="t" bIns="0" lIns="0" spcFirstLastPara="1" rIns="0" wrap="square" tIns="0">
              <a:noAutofit/>
            </a:bodyPr>
            <a:lstStyle/>
            <a:p>
              <a:pPr indent="0" lvl="0" marL="0" marR="0" rtl="0" algn="ctr">
                <a:lnSpc>
                  <a:spcPct val="149426"/>
                </a:lnSpc>
                <a:spcBef>
                  <a:spcPts val="0"/>
                </a:spcBef>
                <a:spcAft>
                  <a:spcPts val="0"/>
                </a:spcAft>
                <a:buClr>
                  <a:srgbClr val="000000"/>
                </a:buClr>
                <a:buSzPts val="3312"/>
                <a:buFont typeface="Arial"/>
                <a:buNone/>
              </a:pPr>
              <a:r>
                <a:rPr b="1" i="0" lang="en-US" sz="3312" u="sng" cap="none" strike="noStrike">
                  <a:solidFill>
                    <a:srgbClr val="333F70"/>
                  </a:solidFill>
                  <a:latin typeface="Unbounded"/>
                  <a:ea typeface="Unbounded"/>
                  <a:cs typeface="Unbounded"/>
                  <a:sym typeface="Unbounded"/>
                </a:rPr>
                <a:t>Team Name: Sai Teja Ki Team</a:t>
              </a:r>
              <a:endParaRPr b="0" i="0" sz="1400" u="none" cap="none" strike="noStrike">
                <a:solidFill>
                  <a:srgbClr val="000000"/>
                </a:solidFill>
                <a:latin typeface="Unbounded"/>
                <a:ea typeface="Unbounded"/>
                <a:cs typeface="Unbounded"/>
                <a:sym typeface="Unbounded"/>
              </a:endParaRPr>
            </a:p>
          </p:txBody>
        </p:sp>
      </p:grpSp>
      <p:grpSp>
        <p:nvGrpSpPr>
          <p:cNvPr id="100" name="Google Shape;100;p13"/>
          <p:cNvGrpSpPr/>
          <p:nvPr/>
        </p:nvGrpSpPr>
        <p:grpSpPr>
          <a:xfrm>
            <a:off x="992238" y="4025205"/>
            <a:ext cx="3544044" cy="521493"/>
            <a:chOff x="0" y="-104775"/>
            <a:chExt cx="4725392" cy="695325"/>
          </a:xfrm>
        </p:grpSpPr>
        <p:sp>
          <p:nvSpPr>
            <p:cNvPr id="101" name="Google Shape;101;p13"/>
            <p:cNvSpPr/>
            <p:nvPr/>
          </p:nvSpPr>
          <p:spPr>
            <a:xfrm>
              <a:off x="0" y="0"/>
              <a:ext cx="4725392" cy="590550"/>
            </a:xfrm>
            <a:custGeom>
              <a:rect b="b" l="l" r="r" t="t"/>
              <a:pathLst>
                <a:path extrusionOk="0" h="590550" w="4725392">
                  <a:moveTo>
                    <a:pt x="0" y="0"/>
                  </a:moveTo>
                  <a:lnTo>
                    <a:pt x="4725392" y="0"/>
                  </a:lnTo>
                  <a:lnTo>
                    <a:pt x="4725392" y="590550"/>
                  </a:lnTo>
                  <a:lnTo>
                    <a:pt x="0" y="590550"/>
                  </a:lnTo>
                  <a:close/>
                </a:path>
              </a:pathLst>
            </a:custGeom>
            <a:solidFill>
              <a:srgbClr val="000000">
                <a:alpha val="0"/>
              </a:srgbClr>
            </a:solidFill>
            <a:ln>
              <a:noFill/>
            </a:ln>
          </p:spPr>
        </p:sp>
        <p:sp>
          <p:nvSpPr>
            <p:cNvPr id="102" name="Google Shape;102;p13"/>
            <p:cNvSpPr txBox="1"/>
            <p:nvPr/>
          </p:nvSpPr>
          <p:spPr>
            <a:xfrm>
              <a:off x="0" y="-104775"/>
              <a:ext cx="4725392" cy="69532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Members</a:t>
              </a:r>
              <a:r>
                <a:rPr b="1" i="0" lang="en-US" sz="2750" u="sng" cap="none" strike="noStrike">
                  <a:solidFill>
                    <a:srgbClr val="333F70"/>
                  </a:solidFill>
                  <a:latin typeface="Arimo"/>
                  <a:ea typeface="Arimo"/>
                  <a:cs typeface="Arimo"/>
                  <a:sym typeface="Arimo"/>
                </a:rPr>
                <a:t>:</a:t>
              </a:r>
              <a:endParaRPr b="0" i="0" sz="1400" u="none" cap="none" strike="noStrike">
                <a:solidFill>
                  <a:srgbClr val="000000"/>
                </a:solidFill>
                <a:latin typeface="Arial"/>
                <a:ea typeface="Arial"/>
                <a:cs typeface="Arial"/>
                <a:sym typeface="Arial"/>
              </a:endParaRPr>
            </a:p>
          </p:txBody>
        </p:sp>
      </p:grpSp>
      <p:grpSp>
        <p:nvGrpSpPr>
          <p:cNvPr id="103" name="Google Shape;103;p13"/>
          <p:cNvGrpSpPr/>
          <p:nvPr/>
        </p:nvGrpSpPr>
        <p:grpSpPr>
          <a:xfrm>
            <a:off x="992238" y="4715916"/>
            <a:ext cx="11204823" cy="681186"/>
            <a:chOff x="0" y="-152400"/>
            <a:chExt cx="14939764" cy="908248"/>
          </a:xfrm>
        </p:grpSpPr>
        <p:sp>
          <p:nvSpPr>
            <p:cNvPr id="104" name="Google Shape;104;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05" name="Google Shape;105;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Aayush Chaturvedi - </a:t>
              </a:r>
              <a:r>
                <a:rPr b="0" i="0" lang="en-US" sz="2187" u="sng" cap="none" strike="noStrike">
                  <a:solidFill>
                    <a:schemeClr val="hlink"/>
                  </a:solidFill>
                  <a:latin typeface="Unbounded"/>
                  <a:ea typeface="Unbounded"/>
                  <a:cs typeface="Unbounded"/>
                  <a:sym typeface="Unbounded"/>
                  <a:hlinkClick r:id="rId3"/>
                </a:rPr>
                <a:t>Aayush.Chaturvedi@adypu.edu.in</a:t>
              </a:r>
              <a:endParaRPr b="0" i="0" sz="1400" u="none" cap="none" strike="noStrike">
                <a:solidFill>
                  <a:srgbClr val="000000"/>
                </a:solidFill>
                <a:latin typeface="Unbounded"/>
                <a:ea typeface="Unbounded"/>
                <a:cs typeface="Unbounded"/>
                <a:sym typeface="Unbounded"/>
              </a:endParaRPr>
            </a:p>
          </p:txBody>
        </p:sp>
      </p:grpSp>
      <p:grpSp>
        <p:nvGrpSpPr>
          <p:cNvPr id="106" name="Google Shape;106;p13"/>
          <p:cNvGrpSpPr/>
          <p:nvPr/>
        </p:nvGrpSpPr>
        <p:grpSpPr>
          <a:xfrm>
            <a:off x="992238" y="5381922"/>
            <a:ext cx="11204823" cy="681186"/>
            <a:chOff x="0" y="-152400"/>
            <a:chExt cx="14939764" cy="908248"/>
          </a:xfrm>
        </p:grpSpPr>
        <p:sp>
          <p:nvSpPr>
            <p:cNvPr id="107" name="Google Shape;107;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08" name="Google Shape;108;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Veeramalla Saiteja - </a:t>
              </a:r>
              <a:r>
                <a:rPr b="0" i="0" lang="en-US" sz="2187" u="sng" cap="none" strike="noStrike">
                  <a:solidFill>
                    <a:schemeClr val="hlink"/>
                  </a:solidFill>
                  <a:latin typeface="Unbounded"/>
                  <a:ea typeface="Unbounded"/>
                  <a:cs typeface="Unbounded"/>
                  <a:sym typeface="Unbounded"/>
                  <a:hlinkClick r:id="rId4"/>
                </a:rPr>
                <a:t>veeramalla.saiteja@adypu.edu.in</a:t>
              </a:r>
              <a:endParaRPr b="0" i="0" sz="1400" u="none" cap="none" strike="noStrike">
                <a:solidFill>
                  <a:srgbClr val="000000"/>
                </a:solidFill>
                <a:latin typeface="Unbounded"/>
                <a:ea typeface="Unbounded"/>
                <a:cs typeface="Unbounded"/>
                <a:sym typeface="Unbounded"/>
              </a:endParaRPr>
            </a:p>
          </p:txBody>
        </p:sp>
      </p:grpSp>
      <p:grpSp>
        <p:nvGrpSpPr>
          <p:cNvPr id="109" name="Google Shape;109;p13"/>
          <p:cNvGrpSpPr/>
          <p:nvPr/>
        </p:nvGrpSpPr>
        <p:grpSpPr>
          <a:xfrm>
            <a:off x="992238" y="6047929"/>
            <a:ext cx="11204823" cy="681186"/>
            <a:chOff x="0" y="-152400"/>
            <a:chExt cx="14939764" cy="908248"/>
          </a:xfrm>
        </p:grpSpPr>
        <p:sp>
          <p:nvSpPr>
            <p:cNvPr id="110" name="Google Shape;110;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11" name="Google Shape;111;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Ashvin Tiwari - </a:t>
              </a:r>
              <a:r>
                <a:rPr b="0" i="0" lang="en-US" sz="2187" u="sng" cap="none" strike="noStrike">
                  <a:solidFill>
                    <a:schemeClr val="hlink"/>
                  </a:solidFill>
                  <a:latin typeface="Unbounded"/>
                  <a:ea typeface="Unbounded"/>
                  <a:cs typeface="Unbounded"/>
                  <a:sym typeface="Unbounded"/>
                  <a:hlinkClick r:id="rId5"/>
                </a:rPr>
                <a:t>Ashvin.K@adypu.edu.in</a:t>
              </a:r>
              <a:endParaRPr b="0" i="0" sz="1400" u="none" cap="none" strike="noStrike">
                <a:solidFill>
                  <a:srgbClr val="000000"/>
                </a:solidFill>
                <a:latin typeface="Unbounded"/>
                <a:ea typeface="Unbounded"/>
                <a:cs typeface="Unbounded"/>
                <a:sym typeface="Unbounded"/>
              </a:endParaRPr>
            </a:p>
          </p:txBody>
        </p:sp>
      </p:grpSp>
      <p:grpSp>
        <p:nvGrpSpPr>
          <p:cNvPr id="112" name="Google Shape;112;p13"/>
          <p:cNvGrpSpPr/>
          <p:nvPr/>
        </p:nvGrpSpPr>
        <p:grpSpPr>
          <a:xfrm>
            <a:off x="992238" y="6713935"/>
            <a:ext cx="11204823" cy="681186"/>
            <a:chOff x="0" y="-152400"/>
            <a:chExt cx="14939764" cy="908248"/>
          </a:xfrm>
        </p:grpSpPr>
        <p:sp>
          <p:nvSpPr>
            <p:cNvPr id="113" name="Google Shape;113;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14" name="Google Shape;114;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Abhinav Vinod Bhusagare - </a:t>
              </a:r>
              <a:r>
                <a:rPr b="0" i="0" lang="en-US" sz="2187" u="sng" cap="none" strike="noStrike">
                  <a:solidFill>
                    <a:schemeClr val="hlink"/>
                  </a:solidFill>
                  <a:latin typeface="Unbounded"/>
                  <a:ea typeface="Unbounded"/>
                  <a:cs typeface="Unbounded"/>
                  <a:sym typeface="Unbounded"/>
                  <a:hlinkClick r:id="rId6"/>
                </a:rPr>
                <a:t>Abhinav.Bhusagare@adypu.edu.in</a:t>
              </a:r>
              <a:endParaRPr b="0" i="0" sz="1400" u="none" cap="none" strike="noStrike">
                <a:solidFill>
                  <a:srgbClr val="000000"/>
                </a:solidFill>
                <a:latin typeface="Unbounded"/>
                <a:ea typeface="Unbounded"/>
                <a:cs typeface="Unbounded"/>
                <a:sym typeface="Unbounded"/>
              </a:endParaRPr>
            </a:p>
          </p:txBody>
        </p:sp>
      </p:grpSp>
      <p:sp>
        <p:nvSpPr>
          <p:cNvPr descr="preencoded.png" id="115" name="Google Shape;115;p13"/>
          <p:cNvSpPr/>
          <p:nvPr/>
        </p:nvSpPr>
        <p:spPr>
          <a:xfrm>
            <a:off x="12213186" y="4123549"/>
            <a:ext cx="5273561" cy="4138519"/>
          </a:xfrm>
          <a:custGeom>
            <a:rect b="b" l="l" r="r" t="t"/>
            <a:pathLst>
              <a:path extrusionOk="0" h="3319760" w="4406801">
                <a:moveTo>
                  <a:pt x="0" y="0"/>
                </a:moveTo>
                <a:lnTo>
                  <a:pt x="4406801" y="0"/>
                </a:lnTo>
                <a:lnTo>
                  <a:pt x="4406801" y="3319760"/>
                </a:lnTo>
                <a:lnTo>
                  <a:pt x="0" y="3319760"/>
                </a:lnTo>
                <a:lnTo>
                  <a:pt x="0" y="0"/>
                </a:lnTo>
                <a:close/>
              </a:path>
            </a:pathLst>
          </a:custGeom>
          <a:blipFill rotWithShape="1">
            <a:blip r:embed="rId7">
              <a:alphaModFix/>
            </a:blip>
            <a:stretch>
              <a:fillRect b="-56"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4" name="Shape 324"/>
        <p:cNvGrpSpPr/>
        <p:nvPr/>
      </p:nvGrpSpPr>
      <p:grpSpPr>
        <a:xfrm>
          <a:off x="0" y="0"/>
          <a:ext cx="0" cy="0"/>
          <a:chOff x="0" y="0"/>
          <a:chExt cx="0" cy="0"/>
        </a:xfrm>
      </p:grpSpPr>
      <p:sp>
        <p:nvSpPr>
          <p:cNvPr id="325" name="Google Shape;325;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326" name="Google Shape;326;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327" name="Google Shape;327;p22"/>
          <p:cNvGrpSpPr/>
          <p:nvPr/>
        </p:nvGrpSpPr>
        <p:grpSpPr>
          <a:xfrm>
            <a:off x="5599883" y="789610"/>
            <a:ext cx="7088238" cy="1028848"/>
            <a:chOff x="0" y="-190500"/>
            <a:chExt cx="9450984" cy="1371798"/>
          </a:xfrm>
        </p:grpSpPr>
        <p:sp>
          <p:nvSpPr>
            <p:cNvPr id="328" name="Google Shape;328;p22"/>
            <p:cNvSpPr/>
            <p:nvPr/>
          </p:nvSpPr>
          <p:spPr>
            <a:xfrm>
              <a:off x="0" y="0"/>
              <a:ext cx="9450984" cy="1181298"/>
            </a:xfrm>
            <a:custGeom>
              <a:rect b="b" l="l" r="r" t="t"/>
              <a:pathLst>
                <a:path extrusionOk="0" h="1181298" w="9450984">
                  <a:moveTo>
                    <a:pt x="0" y="0"/>
                  </a:moveTo>
                  <a:lnTo>
                    <a:pt x="9450984" y="0"/>
                  </a:lnTo>
                  <a:lnTo>
                    <a:pt x="9450984" y="1181298"/>
                  </a:lnTo>
                  <a:lnTo>
                    <a:pt x="0" y="1181298"/>
                  </a:lnTo>
                  <a:close/>
                </a:path>
              </a:pathLst>
            </a:custGeom>
            <a:solidFill>
              <a:srgbClr val="000000">
                <a:alpha val="0"/>
              </a:srgbClr>
            </a:solidFill>
            <a:ln>
              <a:noFill/>
            </a:ln>
          </p:spPr>
        </p:sp>
        <p:sp>
          <p:nvSpPr>
            <p:cNvPr id="329" name="Google Shape;329;p22"/>
            <p:cNvSpPr txBox="1"/>
            <p:nvPr/>
          </p:nvSpPr>
          <p:spPr>
            <a:xfrm>
              <a:off x="0" y="-190500"/>
              <a:ext cx="9450983" cy="1371798"/>
            </a:xfrm>
            <a:prstGeom prst="rect">
              <a:avLst/>
            </a:prstGeom>
            <a:noFill/>
            <a:ln>
              <a:noFill/>
            </a:ln>
          </p:spPr>
          <p:txBody>
            <a:bodyPr anchorCtr="0" anchor="t" bIns="0" lIns="0" spcFirstLastPara="1" rIns="0" wrap="square" tIns="0">
              <a:noAutofit/>
            </a:bodyPr>
            <a:lstStyle/>
            <a:p>
              <a:pPr indent="0" lvl="0" marL="0" marR="0" rtl="0" algn="ctr">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THANK YOU!!</a:t>
              </a:r>
              <a:endParaRPr b="0" i="0" sz="1400" u="none" cap="none" strike="noStrike">
                <a:solidFill>
                  <a:srgbClr val="000000"/>
                </a:solidFill>
                <a:latin typeface="Unbounded"/>
                <a:ea typeface="Unbounded"/>
                <a:cs typeface="Unbounded"/>
                <a:sym typeface="Unbounded"/>
              </a:endParaRPr>
            </a:p>
          </p:txBody>
        </p:sp>
      </p:grpSp>
      <p:sp>
        <p:nvSpPr>
          <p:cNvPr descr="preencoded.png" id="330" name="Google Shape;330;p22"/>
          <p:cNvSpPr/>
          <p:nvPr/>
        </p:nvSpPr>
        <p:spPr>
          <a:xfrm>
            <a:off x="4433025" y="1010525"/>
            <a:ext cx="9421955" cy="8496099"/>
          </a:xfrm>
          <a:custGeom>
            <a:rect b="b" l="l" r="r" t="t"/>
            <a:pathLst>
              <a:path extrusionOk="0" h="7261623" w="7261622">
                <a:moveTo>
                  <a:pt x="0" y="0"/>
                </a:moveTo>
                <a:lnTo>
                  <a:pt x="7261622" y="0"/>
                </a:lnTo>
                <a:lnTo>
                  <a:pt x="7261622" y="7261622"/>
                </a:lnTo>
                <a:lnTo>
                  <a:pt x="0" y="726162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3" name="Shape 123"/>
        <p:cNvGrpSpPr/>
        <p:nvPr/>
      </p:nvGrpSpPr>
      <p:grpSpPr>
        <a:xfrm>
          <a:off x="0" y="0"/>
          <a:ext cx="0" cy="0"/>
          <a:chOff x="0" y="0"/>
          <a:chExt cx="0" cy="0"/>
        </a:xfrm>
      </p:grpSpPr>
      <p:sp>
        <p:nvSpPr>
          <p:cNvPr id="124" name="Google Shape;124;p14"/>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25" name="Google Shape;125;p14"/>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descr="preencoded.png" id="126" name="Google Shape;126;p14"/>
          <p:cNvSpPr/>
          <p:nvPr/>
        </p:nvSpPr>
        <p:spPr>
          <a:xfrm>
            <a:off x="11597635" y="2068860"/>
            <a:ext cx="6149280" cy="6149280"/>
          </a:xfrm>
          <a:custGeom>
            <a:rect b="b" l="l" r="r" t="t"/>
            <a:pathLst>
              <a:path extrusionOk="0" h="6149280" w="6149280">
                <a:moveTo>
                  <a:pt x="0" y="0"/>
                </a:moveTo>
                <a:lnTo>
                  <a:pt x="6149280" y="0"/>
                </a:lnTo>
                <a:lnTo>
                  <a:pt x="6149280" y="6149280"/>
                </a:lnTo>
                <a:lnTo>
                  <a:pt x="0" y="6149280"/>
                </a:lnTo>
                <a:lnTo>
                  <a:pt x="0" y="0"/>
                </a:lnTo>
                <a:close/>
              </a:path>
            </a:pathLst>
          </a:custGeom>
          <a:blipFill rotWithShape="1">
            <a:blip r:embed="rId3">
              <a:alphaModFix/>
            </a:blip>
            <a:stretch>
              <a:fillRect b="0" l="0" r="0" t="0"/>
            </a:stretch>
          </a:blipFill>
          <a:ln>
            <a:noFill/>
          </a:ln>
        </p:spPr>
      </p:sp>
      <p:grpSp>
        <p:nvGrpSpPr>
          <p:cNvPr id="127" name="Google Shape;127;p14"/>
          <p:cNvGrpSpPr/>
          <p:nvPr/>
        </p:nvGrpSpPr>
        <p:grpSpPr>
          <a:xfrm>
            <a:off x="992238" y="1179921"/>
            <a:ext cx="9445513" cy="2033906"/>
            <a:chOff x="0" y="-821875"/>
            <a:chExt cx="12594017" cy="2711875"/>
          </a:xfrm>
        </p:grpSpPr>
        <p:sp>
          <p:nvSpPr>
            <p:cNvPr id="128" name="Google Shape;128;p14"/>
            <p:cNvSpPr/>
            <p:nvPr/>
          </p:nvSpPr>
          <p:spPr>
            <a:xfrm>
              <a:off x="0" y="0"/>
              <a:ext cx="12594000" cy="1890000"/>
            </a:xfrm>
            <a:custGeom>
              <a:rect b="b" l="l" r="r" t="t"/>
              <a:pathLst>
                <a:path extrusionOk="0" h="1890000" w="12594000">
                  <a:moveTo>
                    <a:pt x="0" y="0"/>
                  </a:moveTo>
                  <a:lnTo>
                    <a:pt x="12594000" y="0"/>
                  </a:lnTo>
                  <a:lnTo>
                    <a:pt x="12594000" y="1890000"/>
                  </a:lnTo>
                  <a:lnTo>
                    <a:pt x="0" y="1890000"/>
                  </a:lnTo>
                  <a:close/>
                </a:path>
              </a:pathLst>
            </a:custGeom>
            <a:solidFill>
              <a:srgbClr val="000000">
                <a:alpha val="0"/>
              </a:srgbClr>
            </a:solidFill>
            <a:ln>
              <a:noFill/>
            </a:ln>
          </p:spPr>
        </p:sp>
        <p:sp>
          <p:nvSpPr>
            <p:cNvPr id="129" name="Google Shape;129;p14"/>
            <p:cNvSpPr txBox="1"/>
            <p:nvPr/>
          </p:nvSpPr>
          <p:spPr>
            <a:xfrm>
              <a:off x="17" y="-821875"/>
              <a:ext cx="12594000" cy="2032800"/>
            </a:xfrm>
            <a:prstGeom prst="rect">
              <a:avLst/>
            </a:prstGeom>
            <a:noFill/>
            <a:ln>
              <a:noFill/>
            </a:ln>
          </p:spPr>
          <p:txBody>
            <a:bodyPr anchorCtr="0" anchor="t" bIns="0" lIns="0" spcFirstLastPara="1" rIns="0" wrap="square" tIns="0">
              <a:noAutofit/>
            </a:bodyPr>
            <a:lstStyle/>
            <a:p>
              <a:pPr indent="0" lvl="0" marL="0" marR="0" rtl="0" algn="l">
                <a:lnSpc>
                  <a:spcPct val="150416"/>
                </a:lnSpc>
                <a:spcBef>
                  <a:spcPts val="0"/>
                </a:spcBef>
                <a:spcAft>
                  <a:spcPts val="0"/>
                </a:spcAft>
                <a:buClr>
                  <a:srgbClr val="000000"/>
                </a:buClr>
                <a:buSzPts val="4437"/>
                <a:buFont typeface="Arial"/>
                <a:buNone/>
              </a:pPr>
              <a:r>
                <a:rPr b="1" i="0" lang="en-US" sz="4437" u="sng" cap="none" strike="noStrike">
                  <a:solidFill>
                    <a:srgbClr val="333F70"/>
                  </a:solidFill>
                  <a:latin typeface="Unbounded"/>
                  <a:ea typeface="Unbounded"/>
                  <a:cs typeface="Unbounded"/>
                  <a:sym typeface="Unbounded"/>
                </a:rPr>
                <a:t>Analysis Of PostMalone Data Set</a:t>
              </a:r>
              <a:endParaRPr b="0" i="0" sz="1400" u="none" cap="none" strike="noStrike">
                <a:solidFill>
                  <a:srgbClr val="000000"/>
                </a:solidFill>
                <a:latin typeface="Unbounded"/>
                <a:ea typeface="Unbounded"/>
                <a:cs typeface="Unbounded"/>
                <a:sym typeface="Unbounded"/>
              </a:endParaRPr>
            </a:p>
          </p:txBody>
        </p:sp>
      </p:grpSp>
      <p:grpSp>
        <p:nvGrpSpPr>
          <p:cNvPr id="130" name="Google Shape;130;p14"/>
          <p:cNvGrpSpPr/>
          <p:nvPr/>
        </p:nvGrpSpPr>
        <p:grpSpPr>
          <a:xfrm>
            <a:off x="992238" y="3753692"/>
            <a:ext cx="9445526" cy="2382525"/>
            <a:chOff x="0" y="-76267"/>
            <a:chExt cx="12594035" cy="3176700"/>
          </a:xfrm>
        </p:grpSpPr>
        <p:sp>
          <p:nvSpPr>
            <p:cNvPr id="131" name="Google Shape;131;p14"/>
            <p:cNvSpPr/>
            <p:nvPr/>
          </p:nvSpPr>
          <p:spPr>
            <a:xfrm>
              <a:off x="0" y="0"/>
              <a:ext cx="12594035" cy="3024188"/>
            </a:xfrm>
            <a:custGeom>
              <a:rect b="b" l="l" r="r" t="t"/>
              <a:pathLst>
                <a:path extrusionOk="0" h="3024188" w="12594035">
                  <a:moveTo>
                    <a:pt x="0" y="0"/>
                  </a:moveTo>
                  <a:lnTo>
                    <a:pt x="12594035" y="0"/>
                  </a:lnTo>
                  <a:lnTo>
                    <a:pt x="12594035" y="3024188"/>
                  </a:lnTo>
                  <a:lnTo>
                    <a:pt x="0" y="3024188"/>
                  </a:lnTo>
                  <a:close/>
                </a:path>
              </a:pathLst>
            </a:custGeom>
            <a:solidFill>
              <a:srgbClr val="000000">
                <a:alpha val="0"/>
              </a:srgbClr>
            </a:solidFill>
            <a:ln>
              <a:noFill/>
            </a:ln>
          </p:spPr>
        </p:sp>
        <p:sp>
          <p:nvSpPr>
            <p:cNvPr id="132" name="Google Shape;132;p14"/>
            <p:cNvSpPr txBox="1"/>
            <p:nvPr/>
          </p:nvSpPr>
          <p:spPr>
            <a:xfrm>
              <a:off x="17" y="-76267"/>
              <a:ext cx="12594000" cy="3176700"/>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This presentation explores a detailed analysis of Post Malone songs dataset, covering metadata such as song titles, albums, release years, and song lyrics. The analysis includes various statistical and linguistic examinations to uncover patterns in release timing, lexical diversity, and word usage. The dataset contains 148 entries with fields on song title, album, year, release date, and lyrics. </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0" name="Shape 140"/>
        <p:cNvGrpSpPr/>
        <p:nvPr/>
      </p:nvGrpSpPr>
      <p:grpSpPr>
        <a:xfrm>
          <a:off x="0" y="0"/>
          <a:ext cx="0" cy="0"/>
          <a:chOff x="0" y="0"/>
          <a:chExt cx="0" cy="0"/>
        </a:xfrm>
      </p:grpSpPr>
      <p:sp>
        <p:nvSpPr>
          <p:cNvPr id="141" name="Google Shape;141;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42" name="Google Shape;142;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id="143" name="Google Shape;143;p15"/>
          <p:cNvSpPr txBox="1"/>
          <p:nvPr/>
        </p:nvSpPr>
        <p:spPr>
          <a:xfrm>
            <a:off x="992225" y="1354536"/>
            <a:ext cx="16303500" cy="1914749"/>
          </a:xfrm>
          <a:prstGeom prst="rect">
            <a:avLst/>
          </a:prstGeom>
          <a:noFill/>
          <a:ln>
            <a:noFill/>
          </a:ln>
        </p:spPr>
        <p:txBody>
          <a:bodyPr anchorCtr="0" anchor="t" bIns="0" lIns="0" spcFirstLastPara="1" rIns="0" wrap="square" tIns="0">
            <a:noAutofit/>
          </a:bodyPr>
          <a:lstStyle/>
          <a:p>
            <a:pPr indent="0" lvl="0" marL="0" marR="0" rtl="0" algn="l">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Dataset Overview and Zipf’s Law Concept</a:t>
            </a:r>
            <a:endParaRPr b="0" i="0" sz="1400" u="none" cap="none" strike="noStrike">
              <a:solidFill>
                <a:srgbClr val="000000"/>
              </a:solidFill>
              <a:latin typeface="Unbounded"/>
              <a:ea typeface="Unbounded"/>
              <a:cs typeface="Unbounded"/>
              <a:sym typeface="Unbounded"/>
            </a:endParaRPr>
          </a:p>
        </p:txBody>
      </p:sp>
      <p:sp>
        <p:nvSpPr>
          <p:cNvPr id="144" name="Google Shape;144;p15"/>
          <p:cNvSpPr txBox="1"/>
          <p:nvPr/>
        </p:nvSpPr>
        <p:spPr>
          <a:xfrm>
            <a:off x="992238" y="4237423"/>
            <a:ext cx="4892625" cy="52154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none" cap="none" strike="noStrike">
                <a:solidFill>
                  <a:srgbClr val="333F70"/>
                </a:solidFill>
                <a:latin typeface="Unbounded"/>
                <a:ea typeface="Unbounded"/>
                <a:cs typeface="Unbounded"/>
                <a:sym typeface="Unbounded"/>
              </a:rPr>
              <a:t>Descriptive Statistics</a:t>
            </a:r>
            <a:endParaRPr b="0" i="0" sz="1400" u="none" cap="none" strike="noStrike">
              <a:solidFill>
                <a:srgbClr val="000000"/>
              </a:solidFill>
              <a:latin typeface="Unbounded"/>
              <a:ea typeface="Unbounded"/>
              <a:cs typeface="Unbounded"/>
              <a:sym typeface="Unbounded"/>
            </a:endParaRPr>
          </a:p>
        </p:txBody>
      </p:sp>
      <p:grpSp>
        <p:nvGrpSpPr>
          <p:cNvPr id="145" name="Google Shape;145;p15"/>
          <p:cNvGrpSpPr/>
          <p:nvPr/>
        </p:nvGrpSpPr>
        <p:grpSpPr>
          <a:xfrm>
            <a:off x="992238" y="5082484"/>
            <a:ext cx="7805925" cy="2671016"/>
            <a:chOff x="0" y="-537167"/>
            <a:chExt cx="10407900" cy="3561355"/>
          </a:xfrm>
        </p:grpSpPr>
        <p:sp>
          <p:nvSpPr>
            <p:cNvPr id="146" name="Google Shape;146;p15"/>
            <p:cNvSpPr/>
            <p:nvPr/>
          </p:nvSpPr>
          <p:spPr>
            <a:xfrm>
              <a:off x="0" y="0"/>
              <a:ext cx="10407848" cy="3024188"/>
            </a:xfrm>
            <a:custGeom>
              <a:rect b="b" l="l" r="r" t="t"/>
              <a:pathLst>
                <a:path extrusionOk="0" h="3024188" w="10407848">
                  <a:moveTo>
                    <a:pt x="0" y="0"/>
                  </a:moveTo>
                  <a:lnTo>
                    <a:pt x="10407848" y="0"/>
                  </a:lnTo>
                  <a:lnTo>
                    <a:pt x="10407848" y="3024188"/>
                  </a:lnTo>
                  <a:lnTo>
                    <a:pt x="0" y="3024188"/>
                  </a:lnTo>
                  <a:close/>
                </a:path>
              </a:pathLst>
            </a:custGeom>
            <a:solidFill>
              <a:srgbClr val="000000">
                <a:alpha val="0"/>
              </a:srgbClr>
            </a:solidFill>
            <a:ln>
              <a:noFill/>
            </a:ln>
          </p:spPr>
        </p:sp>
        <p:sp>
          <p:nvSpPr>
            <p:cNvPr id="147" name="Google Shape;147;p15"/>
            <p:cNvSpPr txBox="1"/>
            <p:nvPr/>
          </p:nvSpPr>
          <p:spPr>
            <a:xfrm>
              <a:off x="0" y="-537167"/>
              <a:ext cx="10407900" cy="3176700"/>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The dataset features 148 songs spanning 7 albums over 8 years, from 2013 to 2020. Basic summaries include year distribution averages and unique counts of songs and albums, providing foundational insight into data scope and balance.</a:t>
              </a:r>
              <a:endParaRPr b="0" i="0" sz="1400" u="none" cap="none" strike="noStrike">
                <a:solidFill>
                  <a:srgbClr val="000000"/>
                </a:solidFill>
                <a:latin typeface="Unbounded"/>
                <a:ea typeface="Unbounded"/>
                <a:cs typeface="Unbounded"/>
                <a:sym typeface="Unbounded"/>
              </a:endParaRPr>
            </a:p>
          </p:txBody>
        </p:sp>
      </p:grpSp>
      <p:sp>
        <p:nvSpPr>
          <p:cNvPr id="148" name="Google Shape;148;p15"/>
          <p:cNvSpPr txBox="1"/>
          <p:nvPr/>
        </p:nvSpPr>
        <p:spPr>
          <a:xfrm>
            <a:off x="9499401" y="4237423"/>
            <a:ext cx="4297050" cy="52154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none" cap="none" strike="noStrike">
                <a:solidFill>
                  <a:srgbClr val="333F70"/>
                </a:solidFill>
                <a:latin typeface="Unbounded"/>
                <a:ea typeface="Unbounded"/>
                <a:cs typeface="Unbounded"/>
                <a:sym typeface="Unbounded"/>
              </a:rPr>
              <a:t>Zipf’s Law Analysis</a:t>
            </a:r>
            <a:endParaRPr b="0" i="0" sz="1400" u="none" cap="none" strike="noStrike">
              <a:solidFill>
                <a:srgbClr val="000000"/>
              </a:solidFill>
              <a:latin typeface="Unbounded"/>
              <a:ea typeface="Unbounded"/>
              <a:cs typeface="Unbounded"/>
              <a:sym typeface="Unbounded"/>
            </a:endParaRPr>
          </a:p>
        </p:txBody>
      </p:sp>
      <p:grpSp>
        <p:nvGrpSpPr>
          <p:cNvPr id="149" name="Google Shape;149;p15"/>
          <p:cNvGrpSpPr/>
          <p:nvPr/>
        </p:nvGrpSpPr>
        <p:grpSpPr>
          <a:xfrm>
            <a:off x="9499401" y="5082484"/>
            <a:ext cx="7805886" cy="2382441"/>
            <a:chOff x="0" y="-152400"/>
            <a:chExt cx="10407848" cy="3176588"/>
          </a:xfrm>
        </p:grpSpPr>
        <p:sp>
          <p:nvSpPr>
            <p:cNvPr id="150" name="Google Shape;150;p15"/>
            <p:cNvSpPr/>
            <p:nvPr/>
          </p:nvSpPr>
          <p:spPr>
            <a:xfrm>
              <a:off x="0" y="0"/>
              <a:ext cx="10407848" cy="3024188"/>
            </a:xfrm>
            <a:custGeom>
              <a:rect b="b" l="l" r="r" t="t"/>
              <a:pathLst>
                <a:path extrusionOk="0" h="3024188" w="10407848">
                  <a:moveTo>
                    <a:pt x="0" y="0"/>
                  </a:moveTo>
                  <a:lnTo>
                    <a:pt x="10407848" y="0"/>
                  </a:lnTo>
                  <a:lnTo>
                    <a:pt x="10407848" y="3024188"/>
                  </a:lnTo>
                  <a:lnTo>
                    <a:pt x="0" y="3024188"/>
                  </a:lnTo>
                  <a:close/>
                </a:path>
              </a:pathLst>
            </a:custGeom>
            <a:solidFill>
              <a:srgbClr val="000000">
                <a:alpha val="0"/>
              </a:srgbClr>
            </a:solidFill>
            <a:ln>
              <a:noFill/>
            </a:ln>
          </p:spPr>
        </p:sp>
        <p:sp>
          <p:nvSpPr>
            <p:cNvPr id="151" name="Google Shape;151;p15"/>
            <p:cNvSpPr txBox="1"/>
            <p:nvPr/>
          </p:nvSpPr>
          <p:spPr>
            <a:xfrm>
              <a:off x="0" y="-152400"/>
              <a:ext cx="10407848" cy="317658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Zipf’s Law states that in natural language the frequency of any word is inversely proportional to its rank in the frequency table. The analysis cleans lyrics text, counts word occurrences, and ranks them to assess conformance with this linguistic law.</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9" name="Shape 159"/>
        <p:cNvGrpSpPr/>
        <p:nvPr/>
      </p:nvGrpSpPr>
      <p:grpSpPr>
        <a:xfrm>
          <a:off x="0" y="0"/>
          <a:ext cx="0" cy="0"/>
          <a:chOff x="0" y="0"/>
          <a:chExt cx="0" cy="0"/>
        </a:xfrm>
      </p:grpSpPr>
      <p:sp>
        <p:nvSpPr>
          <p:cNvPr id="160" name="Google Shape;160;p16"/>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61" name="Google Shape;161;p16"/>
          <p:cNvSpPr/>
          <p:nvPr/>
        </p:nvSpPr>
        <p:spPr>
          <a:xfrm>
            <a:off x="-2"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162" name="Google Shape;162;p16"/>
          <p:cNvGrpSpPr/>
          <p:nvPr/>
        </p:nvGrpSpPr>
        <p:grpSpPr>
          <a:xfrm>
            <a:off x="5032999" y="642075"/>
            <a:ext cx="8823825" cy="623263"/>
            <a:chOff x="-989303" y="-114260"/>
            <a:chExt cx="11765100" cy="831017"/>
          </a:xfrm>
        </p:grpSpPr>
        <p:sp>
          <p:nvSpPr>
            <p:cNvPr id="163" name="Google Shape;163;p16"/>
            <p:cNvSpPr/>
            <p:nvPr/>
          </p:nvSpPr>
          <p:spPr>
            <a:xfrm>
              <a:off x="0" y="0"/>
              <a:ext cx="8984060" cy="716757"/>
            </a:xfrm>
            <a:custGeom>
              <a:rect b="b" l="l" r="r" t="t"/>
              <a:pathLst>
                <a:path extrusionOk="0" h="716757" w="8984060">
                  <a:moveTo>
                    <a:pt x="0" y="0"/>
                  </a:moveTo>
                  <a:lnTo>
                    <a:pt x="8984060" y="0"/>
                  </a:lnTo>
                  <a:lnTo>
                    <a:pt x="8984060" y="716757"/>
                  </a:lnTo>
                  <a:lnTo>
                    <a:pt x="0" y="716757"/>
                  </a:lnTo>
                  <a:close/>
                </a:path>
              </a:pathLst>
            </a:custGeom>
            <a:solidFill>
              <a:srgbClr val="000000">
                <a:alpha val="0"/>
              </a:srgbClr>
            </a:solidFill>
            <a:ln>
              <a:noFill/>
            </a:ln>
          </p:spPr>
        </p:sp>
        <p:sp>
          <p:nvSpPr>
            <p:cNvPr id="164" name="Google Shape;164;p16"/>
            <p:cNvSpPr txBox="1"/>
            <p:nvPr/>
          </p:nvSpPr>
          <p:spPr>
            <a:xfrm>
              <a:off x="-989303" y="-114260"/>
              <a:ext cx="11765100" cy="831000"/>
            </a:xfrm>
            <a:prstGeom prst="rect">
              <a:avLst/>
            </a:prstGeom>
            <a:noFill/>
            <a:ln>
              <a:noFill/>
            </a:ln>
          </p:spPr>
          <p:txBody>
            <a:bodyPr anchorCtr="0" anchor="t" bIns="0" lIns="0" spcFirstLastPara="1" rIns="0" wrap="square" tIns="0">
              <a:noAutofit/>
            </a:bodyPr>
            <a:lstStyle/>
            <a:p>
              <a:pPr indent="0" lvl="0" marL="0" marR="0" rtl="0" algn="ctr">
                <a:lnSpc>
                  <a:spcPct val="148903"/>
                </a:lnSpc>
                <a:spcBef>
                  <a:spcPts val="0"/>
                </a:spcBef>
                <a:spcAft>
                  <a:spcPts val="0"/>
                </a:spcAft>
                <a:buClr>
                  <a:srgbClr val="000000"/>
                </a:buClr>
                <a:buSzPts val="3374"/>
                <a:buFont typeface="Arial"/>
                <a:buNone/>
              </a:pPr>
              <a:r>
                <a:rPr b="1" i="0" lang="en-US" sz="3374" u="sng" cap="none" strike="noStrike">
                  <a:solidFill>
                    <a:srgbClr val="333F70"/>
                  </a:solidFill>
                  <a:latin typeface="Unbounded"/>
                  <a:ea typeface="Unbounded"/>
                  <a:cs typeface="Unbounded"/>
                  <a:sym typeface="Unbounded"/>
                </a:rPr>
                <a:t>Zipf’s Law Visualizations</a:t>
              </a:r>
              <a:endParaRPr b="0" i="0" sz="1400" u="none" cap="none" strike="noStrike">
                <a:solidFill>
                  <a:srgbClr val="000000"/>
                </a:solidFill>
                <a:latin typeface="Unbounded"/>
                <a:ea typeface="Unbounded"/>
                <a:cs typeface="Unbounded"/>
                <a:sym typeface="Unbounded"/>
              </a:endParaRPr>
            </a:p>
          </p:txBody>
        </p:sp>
      </p:grpSp>
      <p:grpSp>
        <p:nvGrpSpPr>
          <p:cNvPr id="165" name="Google Shape;165;p16"/>
          <p:cNvGrpSpPr/>
          <p:nvPr/>
        </p:nvGrpSpPr>
        <p:grpSpPr>
          <a:xfrm>
            <a:off x="920353" y="1985963"/>
            <a:ext cx="398812" cy="398907"/>
            <a:chOff x="0" y="0"/>
            <a:chExt cx="531749" cy="531876"/>
          </a:xfrm>
        </p:grpSpPr>
        <p:sp>
          <p:nvSpPr>
            <p:cNvPr id="166" name="Google Shape;166;p16"/>
            <p:cNvSpPr/>
            <p:nvPr/>
          </p:nvSpPr>
          <p:spPr>
            <a:xfrm>
              <a:off x="7874" y="7874"/>
              <a:ext cx="516001" cy="516001"/>
            </a:xfrm>
            <a:custGeom>
              <a:rect b="b" l="l" r="r" t="t"/>
              <a:pathLst>
                <a:path extrusionOk="0" h="516001" w="516001">
                  <a:moveTo>
                    <a:pt x="0" y="96393"/>
                  </a:moveTo>
                  <a:cubicBezTo>
                    <a:pt x="0" y="43180"/>
                    <a:pt x="43180" y="0"/>
                    <a:pt x="96393" y="0"/>
                  </a:cubicBezTo>
                  <a:lnTo>
                    <a:pt x="419608" y="0"/>
                  </a:lnTo>
                  <a:cubicBezTo>
                    <a:pt x="472821" y="0"/>
                    <a:pt x="516001" y="43180"/>
                    <a:pt x="516001" y="96393"/>
                  </a:cubicBezTo>
                  <a:lnTo>
                    <a:pt x="516001" y="419608"/>
                  </a:lnTo>
                  <a:cubicBezTo>
                    <a:pt x="516001" y="472821"/>
                    <a:pt x="472821" y="516001"/>
                    <a:pt x="419608" y="516001"/>
                  </a:cubicBezTo>
                  <a:lnTo>
                    <a:pt x="96393" y="516001"/>
                  </a:lnTo>
                  <a:cubicBezTo>
                    <a:pt x="43180" y="516001"/>
                    <a:pt x="0" y="472821"/>
                    <a:pt x="0" y="419608"/>
                  </a:cubicBezTo>
                  <a:close/>
                </a:path>
              </a:pathLst>
            </a:custGeom>
            <a:solidFill>
              <a:srgbClr val="D6F5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0" y="0"/>
              <a:ext cx="531749" cy="531876"/>
            </a:xfrm>
            <a:custGeom>
              <a:rect b="b" l="l" r="r" t="t"/>
              <a:pathLst>
                <a:path extrusionOk="0" h="531876" w="531749">
                  <a:moveTo>
                    <a:pt x="0" y="104267"/>
                  </a:moveTo>
                  <a:cubicBezTo>
                    <a:pt x="0" y="46736"/>
                    <a:pt x="46736" y="0"/>
                    <a:pt x="104267" y="0"/>
                  </a:cubicBezTo>
                  <a:lnTo>
                    <a:pt x="427482" y="0"/>
                  </a:lnTo>
                  <a:lnTo>
                    <a:pt x="427482" y="7874"/>
                  </a:lnTo>
                  <a:lnTo>
                    <a:pt x="427482" y="0"/>
                  </a:lnTo>
                  <a:cubicBezTo>
                    <a:pt x="485013" y="0"/>
                    <a:pt x="531749" y="46736"/>
                    <a:pt x="531749" y="104267"/>
                  </a:cubicBezTo>
                  <a:lnTo>
                    <a:pt x="523875" y="104267"/>
                  </a:lnTo>
                  <a:lnTo>
                    <a:pt x="531749" y="104267"/>
                  </a:lnTo>
                  <a:lnTo>
                    <a:pt x="531749" y="427482"/>
                  </a:lnTo>
                  <a:lnTo>
                    <a:pt x="523875" y="427482"/>
                  </a:lnTo>
                  <a:lnTo>
                    <a:pt x="531749" y="427482"/>
                  </a:lnTo>
                  <a:cubicBezTo>
                    <a:pt x="531749" y="485013"/>
                    <a:pt x="485013" y="531749"/>
                    <a:pt x="427482" y="531749"/>
                  </a:cubicBezTo>
                  <a:lnTo>
                    <a:pt x="427482" y="523875"/>
                  </a:lnTo>
                  <a:lnTo>
                    <a:pt x="427482" y="531749"/>
                  </a:lnTo>
                  <a:lnTo>
                    <a:pt x="104267" y="531749"/>
                  </a:lnTo>
                  <a:lnTo>
                    <a:pt x="104267" y="523875"/>
                  </a:lnTo>
                  <a:lnTo>
                    <a:pt x="104267" y="531749"/>
                  </a:lnTo>
                  <a:cubicBezTo>
                    <a:pt x="46736" y="531876"/>
                    <a:pt x="0" y="485140"/>
                    <a:pt x="0" y="427482"/>
                  </a:cubicBezTo>
                  <a:lnTo>
                    <a:pt x="0" y="104267"/>
                  </a:lnTo>
                  <a:lnTo>
                    <a:pt x="7874" y="104267"/>
                  </a:lnTo>
                  <a:lnTo>
                    <a:pt x="0" y="104267"/>
                  </a:lnTo>
                  <a:moveTo>
                    <a:pt x="15875" y="104267"/>
                  </a:moveTo>
                  <a:lnTo>
                    <a:pt x="15875" y="427482"/>
                  </a:lnTo>
                  <a:lnTo>
                    <a:pt x="7874" y="427482"/>
                  </a:lnTo>
                  <a:lnTo>
                    <a:pt x="15748" y="427482"/>
                  </a:lnTo>
                  <a:cubicBezTo>
                    <a:pt x="15748" y="476250"/>
                    <a:pt x="55372" y="515874"/>
                    <a:pt x="104140" y="515874"/>
                  </a:cubicBezTo>
                  <a:lnTo>
                    <a:pt x="427482" y="515874"/>
                  </a:lnTo>
                  <a:cubicBezTo>
                    <a:pt x="476250" y="515874"/>
                    <a:pt x="515874" y="476250"/>
                    <a:pt x="515874" y="427482"/>
                  </a:cubicBezTo>
                  <a:lnTo>
                    <a:pt x="515874" y="104267"/>
                  </a:lnTo>
                  <a:cubicBezTo>
                    <a:pt x="515874" y="55499"/>
                    <a:pt x="476250" y="15875"/>
                    <a:pt x="427482" y="15875"/>
                  </a:cubicBezTo>
                  <a:lnTo>
                    <a:pt x="104267" y="15875"/>
                  </a:lnTo>
                  <a:lnTo>
                    <a:pt x="104267" y="7874"/>
                  </a:lnTo>
                  <a:lnTo>
                    <a:pt x="104267" y="15748"/>
                  </a:lnTo>
                  <a:cubicBezTo>
                    <a:pt x="55499" y="15748"/>
                    <a:pt x="15875" y="55372"/>
                    <a:pt x="15875" y="104140"/>
                  </a:cubicBezTo>
                  <a:close/>
                </a:path>
              </a:pathLst>
            </a:custGeom>
            <a:solidFill>
              <a:srgbClr val="BCDB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6"/>
          <p:cNvGrpSpPr/>
          <p:nvPr/>
        </p:nvGrpSpPr>
        <p:grpSpPr>
          <a:xfrm>
            <a:off x="4185642" y="2008137"/>
            <a:ext cx="2150269" cy="311647"/>
            <a:chOff x="0" y="-57150"/>
            <a:chExt cx="2867025" cy="415528"/>
          </a:xfrm>
        </p:grpSpPr>
        <p:sp>
          <p:nvSpPr>
            <p:cNvPr id="169" name="Google Shape;169;p16"/>
            <p:cNvSpPr/>
            <p:nvPr/>
          </p:nvSpPr>
          <p:spPr>
            <a:xfrm>
              <a:off x="0" y="0"/>
              <a:ext cx="2867025" cy="358378"/>
            </a:xfrm>
            <a:custGeom>
              <a:rect b="b" l="l" r="r" t="t"/>
              <a:pathLst>
                <a:path extrusionOk="0" h="358378" w="2867025">
                  <a:moveTo>
                    <a:pt x="0" y="0"/>
                  </a:moveTo>
                  <a:lnTo>
                    <a:pt x="2867025" y="0"/>
                  </a:lnTo>
                  <a:lnTo>
                    <a:pt x="2867025" y="358378"/>
                  </a:lnTo>
                  <a:lnTo>
                    <a:pt x="0" y="358378"/>
                  </a:lnTo>
                  <a:close/>
                </a:path>
              </a:pathLst>
            </a:custGeom>
            <a:solidFill>
              <a:srgbClr val="000000">
                <a:alpha val="0"/>
              </a:srgbClr>
            </a:solidFill>
            <a:ln>
              <a:noFill/>
            </a:ln>
          </p:spPr>
        </p:sp>
        <p:sp>
          <p:nvSpPr>
            <p:cNvPr id="170" name="Google Shape;170;p16"/>
            <p:cNvSpPr txBox="1"/>
            <p:nvPr/>
          </p:nvSpPr>
          <p:spPr>
            <a:xfrm>
              <a:off x="0" y="-57150"/>
              <a:ext cx="2867025" cy="415528"/>
            </a:xfrm>
            <a:prstGeom prst="rect">
              <a:avLst/>
            </a:prstGeom>
            <a:noFill/>
            <a:ln>
              <a:noFill/>
            </a:ln>
          </p:spPr>
          <p:txBody>
            <a:bodyPr anchorCtr="0" anchor="t" bIns="0" lIns="0" spcFirstLastPara="1" rIns="0" wrap="square" tIns="0">
              <a:noAutofit/>
            </a:bodyPr>
            <a:lstStyle/>
            <a:p>
              <a:pPr indent="0" lvl="0" marL="0" marR="0" rtl="0" algn="ctr">
                <a:lnSpc>
                  <a:spcPct val="146650"/>
                </a:lnSpc>
                <a:spcBef>
                  <a:spcPts val="0"/>
                </a:spcBef>
                <a:spcAft>
                  <a:spcPts val="0"/>
                </a:spcAft>
                <a:buClr>
                  <a:srgbClr val="000000"/>
                </a:buClr>
                <a:buSzPts val="1687"/>
                <a:buFont typeface="Arial"/>
                <a:buNone/>
              </a:pPr>
              <a:r>
                <a:rPr b="1" i="0" lang="en-US" sz="1687" u="none" cap="none" strike="noStrike">
                  <a:solidFill>
                    <a:srgbClr val="333F70"/>
                  </a:solidFill>
                  <a:latin typeface="Unbounded"/>
                  <a:ea typeface="Unbounded"/>
                  <a:cs typeface="Unbounded"/>
                  <a:sym typeface="Unbounded"/>
                </a:rPr>
                <a:t>Log-Log Plot</a:t>
              </a:r>
              <a:endParaRPr b="0" i="0" sz="1400" u="none" cap="none" strike="noStrike">
                <a:solidFill>
                  <a:srgbClr val="000000"/>
                </a:solidFill>
                <a:latin typeface="Unbounded"/>
                <a:ea typeface="Unbounded"/>
                <a:cs typeface="Unbounded"/>
                <a:sym typeface="Unbounded"/>
              </a:endParaRPr>
            </a:p>
          </p:txBody>
        </p:sp>
      </p:grpSp>
      <p:grpSp>
        <p:nvGrpSpPr>
          <p:cNvPr id="171" name="Google Shape;171;p16"/>
          <p:cNvGrpSpPr/>
          <p:nvPr/>
        </p:nvGrpSpPr>
        <p:grpSpPr>
          <a:xfrm>
            <a:off x="1485156" y="2351484"/>
            <a:ext cx="7551390" cy="896988"/>
            <a:chOff x="0" y="-95250"/>
            <a:chExt cx="10068520" cy="1195983"/>
          </a:xfrm>
        </p:grpSpPr>
        <p:sp>
          <p:nvSpPr>
            <p:cNvPr id="172" name="Google Shape;172;p16"/>
            <p:cNvSpPr/>
            <p:nvPr/>
          </p:nvSpPr>
          <p:spPr>
            <a:xfrm>
              <a:off x="0" y="0"/>
              <a:ext cx="10068520" cy="1100733"/>
            </a:xfrm>
            <a:custGeom>
              <a:rect b="b" l="l" r="r" t="t"/>
              <a:pathLst>
                <a:path extrusionOk="0" h="1100733" w="10068520">
                  <a:moveTo>
                    <a:pt x="0" y="0"/>
                  </a:moveTo>
                  <a:lnTo>
                    <a:pt x="10068520" y="0"/>
                  </a:lnTo>
                  <a:lnTo>
                    <a:pt x="10068520" y="1100733"/>
                  </a:lnTo>
                  <a:lnTo>
                    <a:pt x="0" y="1100733"/>
                  </a:lnTo>
                  <a:close/>
                </a:path>
              </a:pathLst>
            </a:custGeom>
            <a:solidFill>
              <a:srgbClr val="000000">
                <a:alpha val="0"/>
              </a:srgbClr>
            </a:solidFill>
            <a:ln>
              <a:noFill/>
            </a:ln>
          </p:spPr>
        </p:sp>
        <p:sp>
          <p:nvSpPr>
            <p:cNvPr id="173" name="Google Shape;173;p16"/>
            <p:cNvSpPr txBox="1"/>
            <p:nvPr/>
          </p:nvSpPr>
          <p:spPr>
            <a:xfrm>
              <a:off x="0" y="-95250"/>
              <a:ext cx="10068520" cy="1195983"/>
            </a:xfrm>
            <a:prstGeom prst="rect">
              <a:avLst/>
            </a:prstGeom>
            <a:noFill/>
            <a:ln>
              <a:noFill/>
            </a:ln>
          </p:spPr>
          <p:txBody>
            <a:bodyPr anchorCtr="0" anchor="t" bIns="0" lIns="0" spcFirstLastPara="1" rIns="0" wrap="square" tIns="0">
              <a:noAutofit/>
            </a:bodyPr>
            <a:lstStyle/>
            <a:p>
              <a:pPr indent="0" lvl="0" marL="0" marR="0" rtl="0" algn="l">
                <a:lnSpc>
                  <a:spcPct val="194283"/>
                </a:lnSpc>
                <a:spcBef>
                  <a:spcPts val="0"/>
                </a:spcBef>
                <a:spcAft>
                  <a:spcPts val="0"/>
                </a:spcAft>
                <a:buClr>
                  <a:srgbClr val="000000"/>
                </a:buClr>
                <a:buSzPts val="1312"/>
                <a:buFont typeface="Arial"/>
                <a:buNone/>
              </a:pPr>
              <a:r>
                <a:rPr b="0" i="0" lang="en-US" sz="1312" u="none" cap="none" strike="noStrike">
                  <a:solidFill>
                    <a:srgbClr val="333F70"/>
                  </a:solidFill>
                  <a:latin typeface="Unbounded"/>
                  <a:ea typeface="Unbounded"/>
                  <a:cs typeface="Unbounded"/>
                  <a:sym typeface="Unbounded"/>
                </a:rPr>
                <a:t>The log-log plot compares observed word frequencies with the theoretical Zipf distribution. Points of observed word rank versus frequency align closely with the expected inverse curve, validating typical language usage patterns within lyrics.</a:t>
              </a:r>
              <a:endParaRPr b="0" i="0" sz="1400" u="none" cap="none" strike="noStrike">
                <a:solidFill>
                  <a:srgbClr val="000000"/>
                </a:solidFill>
                <a:latin typeface="Unbounded"/>
                <a:ea typeface="Unbounded"/>
                <a:cs typeface="Unbounded"/>
                <a:sym typeface="Unbounded"/>
              </a:endParaRPr>
            </a:p>
          </p:txBody>
        </p:sp>
      </p:grpSp>
      <p:grpSp>
        <p:nvGrpSpPr>
          <p:cNvPr id="174" name="Google Shape;174;p16"/>
          <p:cNvGrpSpPr/>
          <p:nvPr/>
        </p:nvGrpSpPr>
        <p:grpSpPr>
          <a:xfrm>
            <a:off x="9245501" y="1985963"/>
            <a:ext cx="398812" cy="398907"/>
            <a:chOff x="0" y="0"/>
            <a:chExt cx="531749" cy="531876"/>
          </a:xfrm>
        </p:grpSpPr>
        <p:sp>
          <p:nvSpPr>
            <p:cNvPr id="175" name="Google Shape;175;p16"/>
            <p:cNvSpPr/>
            <p:nvPr/>
          </p:nvSpPr>
          <p:spPr>
            <a:xfrm>
              <a:off x="7874" y="7874"/>
              <a:ext cx="516001" cy="516001"/>
            </a:xfrm>
            <a:custGeom>
              <a:rect b="b" l="l" r="r" t="t"/>
              <a:pathLst>
                <a:path extrusionOk="0" h="516001" w="516001">
                  <a:moveTo>
                    <a:pt x="0" y="96393"/>
                  </a:moveTo>
                  <a:cubicBezTo>
                    <a:pt x="0" y="43180"/>
                    <a:pt x="43180" y="0"/>
                    <a:pt x="96393" y="0"/>
                  </a:cubicBezTo>
                  <a:lnTo>
                    <a:pt x="419608" y="0"/>
                  </a:lnTo>
                  <a:cubicBezTo>
                    <a:pt x="472821" y="0"/>
                    <a:pt x="516001" y="43180"/>
                    <a:pt x="516001" y="96393"/>
                  </a:cubicBezTo>
                  <a:lnTo>
                    <a:pt x="516001" y="419608"/>
                  </a:lnTo>
                  <a:cubicBezTo>
                    <a:pt x="516001" y="472821"/>
                    <a:pt x="472821" y="516001"/>
                    <a:pt x="419608" y="516001"/>
                  </a:cubicBezTo>
                  <a:lnTo>
                    <a:pt x="96393" y="516001"/>
                  </a:lnTo>
                  <a:cubicBezTo>
                    <a:pt x="43180" y="516001"/>
                    <a:pt x="0" y="472821"/>
                    <a:pt x="0" y="419608"/>
                  </a:cubicBezTo>
                  <a:close/>
                </a:path>
              </a:pathLst>
            </a:custGeom>
            <a:solidFill>
              <a:srgbClr val="D6F5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0" y="0"/>
              <a:ext cx="531749" cy="531876"/>
            </a:xfrm>
            <a:custGeom>
              <a:rect b="b" l="l" r="r" t="t"/>
              <a:pathLst>
                <a:path extrusionOk="0" h="531876" w="531749">
                  <a:moveTo>
                    <a:pt x="0" y="104267"/>
                  </a:moveTo>
                  <a:cubicBezTo>
                    <a:pt x="0" y="46736"/>
                    <a:pt x="46736" y="0"/>
                    <a:pt x="104267" y="0"/>
                  </a:cubicBezTo>
                  <a:lnTo>
                    <a:pt x="427482" y="0"/>
                  </a:lnTo>
                  <a:lnTo>
                    <a:pt x="427482" y="7874"/>
                  </a:lnTo>
                  <a:lnTo>
                    <a:pt x="427482" y="0"/>
                  </a:lnTo>
                  <a:cubicBezTo>
                    <a:pt x="485013" y="0"/>
                    <a:pt x="531749" y="46736"/>
                    <a:pt x="531749" y="104267"/>
                  </a:cubicBezTo>
                  <a:lnTo>
                    <a:pt x="523875" y="104267"/>
                  </a:lnTo>
                  <a:lnTo>
                    <a:pt x="531749" y="104267"/>
                  </a:lnTo>
                  <a:lnTo>
                    <a:pt x="531749" y="427482"/>
                  </a:lnTo>
                  <a:lnTo>
                    <a:pt x="523875" y="427482"/>
                  </a:lnTo>
                  <a:lnTo>
                    <a:pt x="531749" y="427482"/>
                  </a:lnTo>
                  <a:cubicBezTo>
                    <a:pt x="531749" y="485013"/>
                    <a:pt x="485013" y="531749"/>
                    <a:pt x="427482" y="531749"/>
                  </a:cubicBezTo>
                  <a:lnTo>
                    <a:pt x="427482" y="523875"/>
                  </a:lnTo>
                  <a:lnTo>
                    <a:pt x="427482" y="531749"/>
                  </a:lnTo>
                  <a:lnTo>
                    <a:pt x="104267" y="531749"/>
                  </a:lnTo>
                  <a:lnTo>
                    <a:pt x="104267" y="523875"/>
                  </a:lnTo>
                  <a:lnTo>
                    <a:pt x="104267" y="531749"/>
                  </a:lnTo>
                  <a:cubicBezTo>
                    <a:pt x="46736" y="531876"/>
                    <a:pt x="0" y="485140"/>
                    <a:pt x="0" y="427482"/>
                  </a:cubicBezTo>
                  <a:lnTo>
                    <a:pt x="0" y="104267"/>
                  </a:lnTo>
                  <a:lnTo>
                    <a:pt x="7874" y="104267"/>
                  </a:lnTo>
                  <a:lnTo>
                    <a:pt x="0" y="104267"/>
                  </a:lnTo>
                  <a:moveTo>
                    <a:pt x="15875" y="104267"/>
                  </a:moveTo>
                  <a:lnTo>
                    <a:pt x="15875" y="427482"/>
                  </a:lnTo>
                  <a:lnTo>
                    <a:pt x="7874" y="427482"/>
                  </a:lnTo>
                  <a:lnTo>
                    <a:pt x="15748" y="427482"/>
                  </a:lnTo>
                  <a:cubicBezTo>
                    <a:pt x="15748" y="476250"/>
                    <a:pt x="55372" y="515874"/>
                    <a:pt x="104140" y="515874"/>
                  </a:cubicBezTo>
                  <a:lnTo>
                    <a:pt x="427482" y="515874"/>
                  </a:lnTo>
                  <a:cubicBezTo>
                    <a:pt x="476250" y="515874"/>
                    <a:pt x="515874" y="476250"/>
                    <a:pt x="515874" y="427482"/>
                  </a:cubicBezTo>
                  <a:lnTo>
                    <a:pt x="515874" y="104267"/>
                  </a:lnTo>
                  <a:cubicBezTo>
                    <a:pt x="515874" y="55499"/>
                    <a:pt x="476250" y="15875"/>
                    <a:pt x="427482" y="15875"/>
                  </a:cubicBezTo>
                  <a:lnTo>
                    <a:pt x="104267" y="15875"/>
                  </a:lnTo>
                  <a:lnTo>
                    <a:pt x="104267" y="7874"/>
                  </a:lnTo>
                  <a:lnTo>
                    <a:pt x="104267" y="15748"/>
                  </a:lnTo>
                  <a:cubicBezTo>
                    <a:pt x="55499" y="15748"/>
                    <a:pt x="15875" y="55372"/>
                    <a:pt x="15875" y="104140"/>
                  </a:cubicBezTo>
                  <a:close/>
                </a:path>
              </a:pathLst>
            </a:custGeom>
            <a:solidFill>
              <a:srgbClr val="BCDB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6"/>
          <p:cNvGrpSpPr/>
          <p:nvPr/>
        </p:nvGrpSpPr>
        <p:grpSpPr>
          <a:xfrm>
            <a:off x="11772525" y="1970003"/>
            <a:ext cx="4168598" cy="327607"/>
            <a:chOff x="-327148" y="-78431"/>
            <a:chExt cx="5558131" cy="436809"/>
          </a:xfrm>
        </p:grpSpPr>
        <p:sp>
          <p:nvSpPr>
            <p:cNvPr id="178" name="Google Shape;178;p16"/>
            <p:cNvSpPr/>
            <p:nvPr/>
          </p:nvSpPr>
          <p:spPr>
            <a:xfrm>
              <a:off x="0" y="0"/>
              <a:ext cx="4566443" cy="358378"/>
            </a:xfrm>
            <a:custGeom>
              <a:rect b="b" l="l" r="r" t="t"/>
              <a:pathLst>
                <a:path extrusionOk="0" h="358378" w="4566443">
                  <a:moveTo>
                    <a:pt x="0" y="0"/>
                  </a:moveTo>
                  <a:lnTo>
                    <a:pt x="4566443" y="0"/>
                  </a:lnTo>
                  <a:lnTo>
                    <a:pt x="4566443" y="358378"/>
                  </a:lnTo>
                  <a:lnTo>
                    <a:pt x="0" y="358378"/>
                  </a:lnTo>
                  <a:close/>
                </a:path>
              </a:pathLst>
            </a:custGeom>
            <a:solidFill>
              <a:srgbClr val="000000">
                <a:alpha val="0"/>
              </a:srgbClr>
            </a:solidFill>
            <a:ln>
              <a:noFill/>
            </a:ln>
          </p:spPr>
        </p:sp>
        <p:sp>
          <p:nvSpPr>
            <p:cNvPr id="179" name="Google Shape;179;p16"/>
            <p:cNvSpPr txBox="1"/>
            <p:nvPr/>
          </p:nvSpPr>
          <p:spPr>
            <a:xfrm>
              <a:off x="-327148" y="-78431"/>
              <a:ext cx="5558131" cy="287154"/>
            </a:xfrm>
            <a:prstGeom prst="rect">
              <a:avLst/>
            </a:prstGeom>
            <a:noFill/>
            <a:ln>
              <a:noFill/>
            </a:ln>
          </p:spPr>
          <p:txBody>
            <a:bodyPr anchorCtr="0" anchor="t" bIns="0" lIns="0" spcFirstLastPara="1" rIns="0" wrap="square" tIns="0">
              <a:noAutofit/>
            </a:bodyPr>
            <a:lstStyle/>
            <a:p>
              <a:pPr indent="0" lvl="0" marL="0" marR="0" rtl="0" algn="ctr">
                <a:lnSpc>
                  <a:spcPct val="146650"/>
                </a:lnSpc>
                <a:spcBef>
                  <a:spcPts val="0"/>
                </a:spcBef>
                <a:spcAft>
                  <a:spcPts val="0"/>
                </a:spcAft>
                <a:buClr>
                  <a:srgbClr val="000000"/>
                </a:buClr>
                <a:buSzPts val="1687"/>
                <a:buFont typeface="Arial"/>
                <a:buNone/>
              </a:pPr>
              <a:r>
                <a:rPr b="1" i="0" lang="en-US" sz="1687" u="none" cap="none" strike="noStrike">
                  <a:solidFill>
                    <a:srgbClr val="333F70"/>
                  </a:solidFill>
                  <a:latin typeface="Unbounded"/>
                  <a:ea typeface="Unbounded"/>
                  <a:cs typeface="Unbounded"/>
                  <a:sym typeface="Unbounded"/>
                </a:rPr>
                <a:t>Logarithmic Decay Curve</a:t>
              </a:r>
              <a:endParaRPr b="0" i="0" sz="1400" u="none" cap="none" strike="noStrike">
                <a:solidFill>
                  <a:srgbClr val="000000"/>
                </a:solidFill>
                <a:latin typeface="Unbounded"/>
                <a:ea typeface="Unbounded"/>
                <a:cs typeface="Unbounded"/>
                <a:sym typeface="Unbounded"/>
              </a:endParaRPr>
            </a:p>
          </p:txBody>
        </p:sp>
      </p:grpSp>
      <p:grpSp>
        <p:nvGrpSpPr>
          <p:cNvPr id="180" name="Google Shape;180;p16"/>
          <p:cNvGrpSpPr/>
          <p:nvPr/>
        </p:nvGrpSpPr>
        <p:grpSpPr>
          <a:xfrm>
            <a:off x="9810304" y="2351484"/>
            <a:ext cx="7551390" cy="896988"/>
            <a:chOff x="0" y="-95250"/>
            <a:chExt cx="10068520" cy="1195983"/>
          </a:xfrm>
        </p:grpSpPr>
        <p:sp>
          <p:nvSpPr>
            <p:cNvPr id="181" name="Google Shape;181;p16"/>
            <p:cNvSpPr/>
            <p:nvPr/>
          </p:nvSpPr>
          <p:spPr>
            <a:xfrm>
              <a:off x="0" y="0"/>
              <a:ext cx="10068520" cy="1100733"/>
            </a:xfrm>
            <a:custGeom>
              <a:rect b="b" l="l" r="r" t="t"/>
              <a:pathLst>
                <a:path extrusionOk="0" h="1100733" w="10068520">
                  <a:moveTo>
                    <a:pt x="0" y="0"/>
                  </a:moveTo>
                  <a:lnTo>
                    <a:pt x="10068520" y="0"/>
                  </a:lnTo>
                  <a:lnTo>
                    <a:pt x="10068520" y="1100733"/>
                  </a:lnTo>
                  <a:lnTo>
                    <a:pt x="0" y="1100733"/>
                  </a:lnTo>
                  <a:close/>
                </a:path>
              </a:pathLst>
            </a:custGeom>
            <a:solidFill>
              <a:srgbClr val="000000">
                <a:alpha val="0"/>
              </a:srgbClr>
            </a:solidFill>
            <a:ln>
              <a:noFill/>
            </a:ln>
          </p:spPr>
        </p:sp>
        <p:sp>
          <p:nvSpPr>
            <p:cNvPr id="182" name="Google Shape;182;p16"/>
            <p:cNvSpPr txBox="1"/>
            <p:nvPr/>
          </p:nvSpPr>
          <p:spPr>
            <a:xfrm>
              <a:off x="0" y="-95250"/>
              <a:ext cx="10068520" cy="1195983"/>
            </a:xfrm>
            <a:prstGeom prst="rect">
              <a:avLst/>
            </a:prstGeom>
            <a:noFill/>
            <a:ln>
              <a:noFill/>
            </a:ln>
          </p:spPr>
          <p:txBody>
            <a:bodyPr anchorCtr="0" anchor="t" bIns="0" lIns="0" spcFirstLastPara="1" rIns="0" wrap="square" tIns="0">
              <a:noAutofit/>
            </a:bodyPr>
            <a:lstStyle/>
            <a:p>
              <a:pPr indent="0" lvl="0" marL="0" marR="0" rtl="0" algn="l">
                <a:lnSpc>
                  <a:spcPct val="194283"/>
                </a:lnSpc>
                <a:spcBef>
                  <a:spcPts val="0"/>
                </a:spcBef>
                <a:spcAft>
                  <a:spcPts val="0"/>
                </a:spcAft>
                <a:buClr>
                  <a:srgbClr val="000000"/>
                </a:buClr>
                <a:buSzPts val="1312"/>
                <a:buFont typeface="Arial"/>
                <a:buNone/>
              </a:pPr>
              <a:r>
                <a:rPr b="0" i="0" lang="en-US" sz="1312" u="none" cap="none" strike="noStrike">
                  <a:solidFill>
                    <a:srgbClr val="333F70"/>
                  </a:solidFill>
                  <a:latin typeface="Unbounded"/>
                  <a:ea typeface="Unbounded"/>
                  <a:cs typeface="Unbounded"/>
                  <a:sym typeface="Unbounded"/>
                </a:rPr>
                <a:t>A linear-scale frequency plot with logarithmic x-axis rank highlights how high-ranking words dominate counts, while lower ranks sharply diminish, illustrating linguistic economy in lyric composition.</a:t>
              </a:r>
              <a:endParaRPr b="0" i="0" sz="1400" u="none" cap="none" strike="noStrike">
                <a:solidFill>
                  <a:srgbClr val="000000"/>
                </a:solidFill>
                <a:latin typeface="Unbounded"/>
                <a:ea typeface="Unbounded"/>
                <a:cs typeface="Unbounded"/>
                <a:sym typeface="Unbounded"/>
              </a:endParaRPr>
            </a:p>
          </p:txBody>
        </p:sp>
      </p:grpSp>
      <p:sp>
        <p:nvSpPr>
          <p:cNvPr descr="preencoded.png" id="183" name="Google Shape;183;p16"/>
          <p:cNvSpPr/>
          <p:nvPr/>
        </p:nvSpPr>
        <p:spPr>
          <a:xfrm>
            <a:off x="926306" y="4065389"/>
            <a:ext cx="8007846" cy="5228927"/>
          </a:xfrm>
          <a:custGeom>
            <a:rect b="b" l="l" r="r" t="t"/>
            <a:pathLst>
              <a:path extrusionOk="0" h="5228927" w="8007846">
                <a:moveTo>
                  <a:pt x="0" y="0"/>
                </a:moveTo>
                <a:lnTo>
                  <a:pt x="8007846" y="0"/>
                </a:lnTo>
                <a:lnTo>
                  <a:pt x="8007846" y="5228927"/>
                </a:lnTo>
                <a:lnTo>
                  <a:pt x="0" y="5228927"/>
                </a:lnTo>
                <a:lnTo>
                  <a:pt x="0" y="0"/>
                </a:lnTo>
                <a:close/>
              </a:path>
            </a:pathLst>
          </a:custGeom>
          <a:blipFill rotWithShape="1">
            <a:blip r:embed="rId3">
              <a:alphaModFix/>
            </a:blip>
            <a:stretch>
              <a:fillRect b="0" l="0" r="-25" t="0"/>
            </a:stretch>
          </a:blipFill>
          <a:ln>
            <a:noFill/>
          </a:ln>
        </p:spPr>
      </p:sp>
      <p:sp>
        <p:nvSpPr>
          <p:cNvPr descr="preencoded.png" id="184" name="Google Shape;184;p16"/>
          <p:cNvSpPr/>
          <p:nvPr/>
        </p:nvSpPr>
        <p:spPr>
          <a:xfrm>
            <a:off x="9363372" y="4065389"/>
            <a:ext cx="8007846" cy="5168354"/>
          </a:xfrm>
          <a:custGeom>
            <a:rect b="b" l="l" r="r" t="t"/>
            <a:pathLst>
              <a:path extrusionOk="0" h="5168354" w="8007846">
                <a:moveTo>
                  <a:pt x="0" y="0"/>
                </a:moveTo>
                <a:lnTo>
                  <a:pt x="8007847" y="0"/>
                </a:lnTo>
                <a:lnTo>
                  <a:pt x="8007847" y="5168353"/>
                </a:lnTo>
                <a:lnTo>
                  <a:pt x="0" y="5168353"/>
                </a:lnTo>
                <a:lnTo>
                  <a:pt x="0" y="0"/>
                </a:lnTo>
                <a:close/>
              </a:path>
            </a:pathLst>
          </a:custGeom>
          <a:blipFill rotWithShape="1">
            <a:blip r:embed="rId4">
              <a:alphaModFix/>
            </a:blip>
            <a:stretch>
              <a:fillRect b="-36"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17"/>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94" name="Google Shape;194;p17"/>
          <p:cNvSpPr/>
          <p:nvPr/>
        </p:nvSpPr>
        <p:spPr>
          <a:xfrm>
            <a:off x="-8" y="2"/>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195" name="Google Shape;195;p17"/>
          <p:cNvGrpSpPr/>
          <p:nvPr/>
        </p:nvGrpSpPr>
        <p:grpSpPr>
          <a:xfrm>
            <a:off x="987772" y="654546"/>
            <a:ext cx="16312456" cy="1620739"/>
            <a:chOff x="0" y="-161925"/>
            <a:chExt cx="21749941" cy="2160985"/>
          </a:xfrm>
        </p:grpSpPr>
        <p:sp>
          <p:nvSpPr>
            <p:cNvPr id="196" name="Google Shape;196;p17"/>
            <p:cNvSpPr/>
            <p:nvPr/>
          </p:nvSpPr>
          <p:spPr>
            <a:xfrm>
              <a:off x="0" y="0"/>
              <a:ext cx="21749941" cy="1999060"/>
            </a:xfrm>
            <a:custGeom>
              <a:rect b="b" l="l" r="r" t="t"/>
              <a:pathLst>
                <a:path extrusionOk="0" h="1999060" w="21749941">
                  <a:moveTo>
                    <a:pt x="0" y="0"/>
                  </a:moveTo>
                  <a:lnTo>
                    <a:pt x="21749941" y="0"/>
                  </a:lnTo>
                  <a:lnTo>
                    <a:pt x="21749941" y="1999060"/>
                  </a:lnTo>
                  <a:lnTo>
                    <a:pt x="0" y="1999060"/>
                  </a:lnTo>
                  <a:close/>
                </a:path>
              </a:pathLst>
            </a:custGeom>
            <a:solidFill>
              <a:srgbClr val="000000">
                <a:alpha val="0"/>
              </a:srgbClr>
            </a:solidFill>
            <a:ln>
              <a:noFill/>
            </a:ln>
          </p:spPr>
        </p:sp>
        <p:sp>
          <p:nvSpPr>
            <p:cNvPr id="197" name="Google Shape;197;p17"/>
            <p:cNvSpPr txBox="1"/>
            <p:nvPr/>
          </p:nvSpPr>
          <p:spPr>
            <a:xfrm>
              <a:off x="0" y="-161925"/>
              <a:ext cx="21749940" cy="2160985"/>
            </a:xfrm>
            <a:prstGeom prst="rect">
              <a:avLst/>
            </a:prstGeom>
            <a:noFill/>
            <a:ln>
              <a:noFill/>
            </a:ln>
          </p:spPr>
          <p:txBody>
            <a:bodyPr anchorCtr="0" anchor="t" bIns="0" lIns="0" spcFirstLastPara="1" rIns="0" wrap="square" tIns="0">
              <a:noAutofit/>
            </a:bodyPr>
            <a:lstStyle/>
            <a:p>
              <a:pPr indent="0" lvl="0" marL="0" marR="0" rtl="0" algn="ctr">
                <a:lnSpc>
                  <a:spcPct val="150394"/>
                </a:lnSpc>
                <a:spcBef>
                  <a:spcPts val="0"/>
                </a:spcBef>
                <a:spcAft>
                  <a:spcPts val="0"/>
                </a:spcAft>
                <a:buClr>
                  <a:srgbClr val="000000"/>
                </a:buClr>
                <a:buSzPts val="4687"/>
                <a:buFont typeface="Arial"/>
                <a:buNone/>
              </a:pPr>
              <a:r>
                <a:rPr b="1" i="0" lang="en-US" sz="4687" u="sng" cap="none" strike="noStrike">
                  <a:solidFill>
                    <a:srgbClr val="333F70"/>
                  </a:solidFill>
                  <a:latin typeface="Unbounded"/>
                  <a:ea typeface="Unbounded"/>
                  <a:cs typeface="Unbounded"/>
                  <a:sym typeface="Unbounded"/>
                </a:rPr>
                <a:t>Distribution of Song Releases over Time and Albums</a:t>
              </a:r>
              <a:endParaRPr b="0" i="0" sz="1400" u="none" cap="none" strike="noStrike">
                <a:solidFill>
                  <a:srgbClr val="000000"/>
                </a:solidFill>
                <a:latin typeface="Unbounded"/>
                <a:ea typeface="Unbounded"/>
                <a:cs typeface="Unbounded"/>
                <a:sym typeface="Unbounded"/>
              </a:endParaRPr>
            </a:p>
          </p:txBody>
        </p:sp>
      </p:grpSp>
      <p:grpSp>
        <p:nvGrpSpPr>
          <p:cNvPr id="198" name="Google Shape;198;p17"/>
          <p:cNvGrpSpPr/>
          <p:nvPr/>
        </p:nvGrpSpPr>
        <p:grpSpPr>
          <a:xfrm>
            <a:off x="987772" y="2803326"/>
            <a:ext cx="4466544" cy="446187"/>
            <a:chOff x="0" y="-95250"/>
            <a:chExt cx="5955392" cy="594915"/>
          </a:xfrm>
        </p:grpSpPr>
        <p:sp>
          <p:nvSpPr>
            <p:cNvPr id="199" name="Google Shape;199;p17"/>
            <p:cNvSpPr/>
            <p:nvPr/>
          </p:nvSpPr>
          <p:spPr>
            <a:xfrm>
              <a:off x="0" y="0"/>
              <a:ext cx="5477272" cy="499665"/>
            </a:xfrm>
            <a:custGeom>
              <a:rect b="b" l="l" r="r" t="t"/>
              <a:pathLst>
                <a:path extrusionOk="0" h="499665" w="5477272">
                  <a:moveTo>
                    <a:pt x="0" y="0"/>
                  </a:moveTo>
                  <a:lnTo>
                    <a:pt x="5477272" y="0"/>
                  </a:lnTo>
                  <a:lnTo>
                    <a:pt x="5477272" y="499665"/>
                  </a:lnTo>
                  <a:lnTo>
                    <a:pt x="0" y="499665"/>
                  </a:lnTo>
                  <a:close/>
                </a:path>
              </a:pathLst>
            </a:custGeom>
            <a:solidFill>
              <a:srgbClr val="000000">
                <a:alpha val="0"/>
              </a:srgbClr>
            </a:solidFill>
            <a:ln>
              <a:noFill/>
            </a:ln>
          </p:spPr>
        </p:sp>
        <p:sp>
          <p:nvSpPr>
            <p:cNvPr id="200" name="Google Shape;200;p17"/>
            <p:cNvSpPr txBox="1"/>
            <p:nvPr/>
          </p:nvSpPr>
          <p:spPr>
            <a:xfrm>
              <a:off x="0" y="-95250"/>
              <a:ext cx="5955392" cy="594915"/>
            </a:xfrm>
            <a:prstGeom prst="rect">
              <a:avLst/>
            </a:prstGeom>
            <a:noFill/>
            <a:ln>
              <a:noFill/>
            </a:ln>
          </p:spPr>
          <p:txBody>
            <a:bodyPr anchorCtr="0" anchor="t" bIns="0" lIns="0" spcFirstLastPara="1" rIns="0" wrap="square" tIns="0">
              <a:noAutofit/>
            </a:bodyPr>
            <a:lstStyle/>
            <a:p>
              <a:pPr indent="0" lvl="0" marL="0" marR="0" rtl="0" algn="l">
                <a:lnSpc>
                  <a:spcPct val="152422"/>
                </a:lnSpc>
                <a:spcBef>
                  <a:spcPts val="0"/>
                </a:spcBef>
                <a:spcAft>
                  <a:spcPts val="0"/>
                </a:spcAft>
                <a:buClr>
                  <a:srgbClr val="000000"/>
                </a:buClr>
                <a:buSzPts val="2312"/>
                <a:buFont typeface="Arial"/>
                <a:buNone/>
              </a:pPr>
              <a:r>
                <a:rPr b="1" i="0" lang="en-US" sz="2312" u="none" cap="none" strike="noStrike">
                  <a:solidFill>
                    <a:srgbClr val="333F70"/>
                  </a:solidFill>
                  <a:latin typeface="Unbounded"/>
                  <a:ea typeface="Unbounded"/>
                  <a:cs typeface="Unbounded"/>
                  <a:sym typeface="Unbounded"/>
                </a:rPr>
                <a:t>Yearly Release Trends</a:t>
              </a:r>
              <a:endParaRPr b="0" i="0" sz="1400" u="none" cap="none" strike="noStrike">
                <a:solidFill>
                  <a:srgbClr val="000000"/>
                </a:solidFill>
                <a:latin typeface="Unbounded"/>
                <a:ea typeface="Unbounded"/>
                <a:cs typeface="Unbounded"/>
                <a:sym typeface="Unbounded"/>
              </a:endParaRPr>
            </a:p>
          </p:txBody>
        </p:sp>
      </p:grpSp>
      <p:sp>
        <p:nvSpPr>
          <p:cNvPr descr="preencoded.png" id="201" name="Google Shape;201;p17"/>
          <p:cNvSpPr/>
          <p:nvPr/>
        </p:nvSpPr>
        <p:spPr>
          <a:xfrm>
            <a:off x="987771" y="3472903"/>
            <a:ext cx="7863631" cy="3992464"/>
          </a:xfrm>
          <a:custGeom>
            <a:rect b="b" l="l" r="r" t="t"/>
            <a:pathLst>
              <a:path extrusionOk="0" h="3992464" w="7863631">
                <a:moveTo>
                  <a:pt x="0" y="0"/>
                </a:moveTo>
                <a:lnTo>
                  <a:pt x="7863632" y="0"/>
                </a:lnTo>
                <a:lnTo>
                  <a:pt x="7863632" y="3992463"/>
                </a:lnTo>
                <a:lnTo>
                  <a:pt x="0" y="3992463"/>
                </a:lnTo>
                <a:lnTo>
                  <a:pt x="0" y="0"/>
                </a:lnTo>
                <a:close/>
              </a:path>
            </a:pathLst>
          </a:custGeom>
          <a:blipFill rotWithShape="1">
            <a:blip r:embed="rId3">
              <a:alphaModFix/>
            </a:blip>
            <a:stretch>
              <a:fillRect b="0" l="0" r="-85"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2" name="Google Shape;202;p17"/>
          <p:cNvGrpSpPr/>
          <p:nvPr/>
        </p:nvGrpSpPr>
        <p:grpSpPr>
          <a:xfrm>
            <a:off x="987772" y="7688758"/>
            <a:ext cx="7863631" cy="1628180"/>
            <a:chOff x="0" y="-123825"/>
            <a:chExt cx="10484842" cy="2170907"/>
          </a:xfrm>
        </p:grpSpPr>
        <p:sp>
          <p:nvSpPr>
            <p:cNvPr id="203" name="Google Shape;203;p17"/>
            <p:cNvSpPr/>
            <p:nvPr/>
          </p:nvSpPr>
          <p:spPr>
            <a:xfrm>
              <a:off x="0" y="0"/>
              <a:ext cx="10484841" cy="2047082"/>
            </a:xfrm>
            <a:custGeom>
              <a:rect b="b" l="l" r="r" t="t"/>
              <a:pathLst>
                <a:path extrusionOk="0" h="2047082" w="10484841">
                  <a:moveTo>
                    <a:pt x="0" y="0"/>
                  </a:moveTo>
                  <a:lnTo>
                    <a:pt x="10484841" y="0"/>
                  </a:lnTo>
                  <a:lnTo>
                    <a:pt x="10484841" y="2047082"/>
                  </a:lnTo>
                  <a:lnTo>
                    <a:pt x="0" y="2047082"/>
                  </a:lnTo>
                  <a:close/>
                </a:path>
              </a:pathLst>
            </a:custGeom>
            <a:solidFill>
              <a:srgbClr val="000000">
                <a:alpha val="0"/>
              </a:srgbClr>
            </a:solidFill>
            <a:ln>
              <a:noFill/>
            </a:ln>
          </p:spPr>
        </p:sp>
        <p:sp>
          <p:nvSpPr>
            <p:cNvPr id="204" name="Google Shape;204;p17"/>
            <p:cNvSpPr txBox="1"/>
            <p:nvPr/>
          </p:nvSpPr>
          <p:spPr>
            <a:xfrm>
              <a:off x="0" y="-123825"/>
              <a:ext cx="10484842" cy="2170907"/>
            </a:xfrm>
            <a:prstGeom prst="rect">
              <a:avLst/>
            </a:prstGeom>
            <a:noFill/>
            <a:ln>
              <a:noFill/>
            </a:ln>
          </p:spPr>
          <p:txBody>
            <a:bodyPr anchorCtr="0" anchor="t" bIns="0" lIns="0" spcFirstLastPara="1" rIns="0" wrap="square" tIns="0">
              <a:noAutofit/>
            </a:bodyPr>
            <a:lstStyle/>
            <a:p>
              <a:pPr indent="0" lvl="0" marL="0" marR="0" rtl="0" algn="l">
                <a:lnSpc>
                  <a:spcPct val="192049"/>
                </a:lnSpc>
                <a:spcBef>
                  <a:spcPts val="0"/>
                </a:spcBef>
                <a:spcAft>
                  <a:spcPts val="0"/>
                </a:spcAft>
                <a:buClr>
                  <a:srgbClr val="000000"/>
                </a:buClr>
                <a:buSzPts val="1874"/>
                <a:buFont typeface="Arial"/>
                <a:buNone/>
              </a:pPr>
              <a:r>
                <a:rPr b="0" i="0" lang="en-US" sz="1874" u="none" cap="none" strike="noStrike">
                  <a:solidFill>
                    <a:srgbClr val="333F70"/>
                  </a:solidFill>
                  <a:latin typeface="Unbounded"/>
                  <a:ea typeface="Unbounded"/>
                  <a:cs typeface="Unbounded"/>
                  <a:sym typeface="Unbounded"/>
                </a:rPr>
                <a:t>The bar chart demonstrates fluctuations and peaks in song releases across years. This temporal spread reveals major activity phases in Post Malone’s career, especially around albums released from 2015 to 2019.</a:t>
              </a:r>
              <a:endParaRPr b="0" i="0" sz="1400" u="none" cap="none" strike="noStrike">
                <a:solidFill>
                  <a:srgbClr val="000000"/>
                </a:solidFill>
                <a:latin typeface="Unbounded"/>
                <a:ea typeface="Unbounded"/>
                <a:cs typeface="Unbounded"/>
                <a:sym typeface="Unbounded"/>
              </a:endParaRPr>
            </a:p>
          </p:txBody>
        </p:sp>
      </p:grpSp>
      <p:grpSp>
        <p:nvGrpSpPr>
          <p:cNvPr id="205" name="Google Shape;205;p17"/>
          <p:cNvGrpSpPr/>
          <p:nvPr/>
        </p:nvGrpSpPr>
        <p:grpSpPr>
          <a:xfrm>
            <a:off x="9446121" y="2803326"/>
            <a:ext cx="4712642" cy="446187"/>
            <a:chOff x="0" y="-95250"/>
            <a:chExt cx="6283523" cy="594915"/>
          </a:xfrm>
        </p:grpSpPr>
        <p:sp>
          <p:nvSpPr>
            <p:cNvPr id="206" name="Google Shape;206;p17"/>
            <p:cNvSpPr/>
            <p:nvPr/>
          </p:nvSpPr>
          <p:spPr>
            <a:xfrm>
              <a:off x="0" y="0"/>
              <a:ext cx="6283523" cy="499665"/>
            </a:xfrm>
            <a:custGeom>
              <a:rect b="b" l="l" r="r" t="t"/>
              <a:pathLst>
                <a:path extrusionOk="0" h="499665" w="6283523">
                  <a:moveTo>
                    <a:pt x="0" y="0"/>
                  </a:moveTo>
                  <a:lnTo>
                    <a:pt x="6283523" y="0"/>
                  </a:lnTo>
                  <a:lnTo>
                    <a:pt x="6283523" y="499665"/>
                  </a:lnTo>
                  <a:lnTo>
                    <a:pt x="0" y="499665"/>
                  </a:lnTo>
                  <a:close/>
                </a:path>
              </a:pathLst>
            </a:custGeom>
            <a:solidFill>
              <a:srgbClr val="000000">
                <a:alpha val="0"/>
              </a:srgbClr>
            </a:solidFill>
            <a:ln>
              <a:noFill/>
            </a:ln>
          </p:spPr>
        </p:sp>
        <p:sp>
          <p:nvSpPr>
            <p:cNvPr id="207" name="Google Shape;207;p17"/>
            <p:cNvSpPr txBox="1"/>
            <p:nvPr/>
          </p:nvSpPr>
          <p:spPr>
            <a:xfrm>
              <a:off x="0" y="-95250"/>
              <a:ext cx="6283523" cy="594915"/>
            </a:xfrm>
            <a:prstGeom prst="rect">
              <a:avLst/>
            </a:prstGeom>
            <a:noFill/>
            <a:ln>
              <a:noFill/>
            </a:ln>
          </p:spPr>
          <p:txBody>
            <a:bodyPr anchorCtr="0" anchor="t" bIns="0" lIns="0" spcFirstLastPara="1" rIns="0" wrap="square" tIns="0">
              <a:noAutofit/>
            </a:bodyPr>
            <a:lstStyle/>
            <a:p>
              <a:pPr indent="0" lvl="0" marL="0" marR="0" rtl="0" algn="l">
                <a:lnSpc>
                  <a:spcPct val="152422"/>
                </a:lnSpc>
                <a:spcBef>
                  <a:spcPts val="0"/>
                </a:spcBef>
                <a:spcAft>
                  <a:spcPts val="0"/>
                </a:spcAft>
                <a:buClr>
                  <a:srgbClr val="000000"/>
                </a:buClr>
                <a:buSzPts val="2312"/>
                <a:buFont typeface="Arial"/>
                <a:buNone/>
              </a:pPr>
              <a:r>
                <a:rPr b="1" i="0" lang="en-US" sz="2312" u="none" cap="none" strike="noStrike">
                  <a:solidFill>
                    <a:srgbClr val="333F70"/>
                  </a:solidFill>
                  <a:latin typeface="Unbounded"/>
                  <a:ea typeface="Unbounded"/>
                  <a:cs typeface="Unbounded"/>
                  <a:sym typeface="Unbounded"/>
                </a:rPr>
                <a:t>Album-wise Song Counts</a:t>
              </a:r>
              <a:endParaRPr b="0" i="0" sz="1400" u="none" cap="none" strike="noStrike">
                <a:solidFill>
                  <a:srgbClr val="000000"/>
                </a:solidFill>
                <a:latin typeface="Unbounded"/>
                <a:ea typeface="Unbounded"/>
                <a:cs typeface="Unbounded"/>
                <a:sym typeface="Unbounded"/>
              </a:endParaRPr>
            </a:p>
          </p:txBody>
        </p:sp>
      </p:grpSp>
      <p:grpSp>
        <p:nvGrpSpPr>
          <p:cNvPr id="208" name="Google Shape;208;p17"/>
          <p:cNvGrpSpPr/>
          <p:nvPr/>
        </p:nvGrpSpPr>
        <p:grpSpPr>
          <a:xfrm>
            <a:off x="9446121" y="7688751"/>
            <a:ext cx="7863750" cy="1244494"/>
            <a:chOff x="0" y="-123825"/>
            <a:chExt cx="10485000" cy="1659325"/>
          </a:xfrm>
        </p:grpSpPr>
        <p:sp>
          <p:nvSpPr>
            <p:cNvPr id="209" name="Google Shape;209;p17"/>
            <p:cNvSpPr/>
            <p:nvPr/>
          </p:nvSpPr>
          <p:spPr>
            <a:xfrm>
              <a:off x="0" y="0"/>
              <a:ext cx="10485000" cy="1535500"/>
            </a:xfrm>
            <a:custGeom>
              <a:rect b="b" l="l" r="r" t="t"/>
              <a:pathLst>
                <a:path extrusionOk="0" h="1535500" w="10485000">
                  <a:moveTo>
                    <a:pt x="0" y="0"/>
                  </a:moveTo>
                  <a:lnTo>
                    <a:pt x="10485000" y="0"/>
                  </a:lnTo>
                  <a:lnTo>
                    <a:pt x="10485000" y="1535500"/>
                  </a:lnTo>
                  <a:lnTo>
                    <a:pt x="0" y="1535500"/>
                  </a:lnTo>
                  <a:close/>
                </a:path>
              </a:pathLst>
            </a:custGeom>
            <a:solidFill>
              <a:srgbClr val="000000">
                <a:alpha val="0"/>
              </a:srgbClr>
            </a:solidFill>
            <a:ln>
              <a:noFill/>
            </a:ln>
          </p:spPr>
        </p:sp>
        <p:sp>
          <p:nvSpPr>
            <p:cNvPr id="210" name="Google Shape;210;p17"/>
            <p:cNvSpPr txBox="1"/>
            <p:nvPr/>
          </p:nvSpPr>
          <p:spPr>
            <a:xfrm>
              <a:off x="0" y="-123825"/>
              <a:ext cx="10485000" cy="1659325"/>
            </a:xfrm>
            <a:prstGeom prst="rect">
              <a:avLst/>
            </a:prstGeom>
            <a:noFill/>
            <a:ln>
              <a:noFill/>
            </a:ln>
          </p:spPr>
          <p:txBody>
            <a:bodyPr anchorCtr="0" anchor="t" bIns="0" lIns="0" spcFirstLastPara="1" rIns="0" wrap="square" tIns="0">
              <a:noAutofit/>
            </a:bodyPr>
            <a:lstStyle/>
            <a:p>
              <a:pPr indent="0" lvl="0" marL="0" marR="0" rtl="0" algn="l">
                <a:lnSpc>
                  <a:spcPct val="192049"/>
                </a:lnSpc>
                <a:spcBef>
                  <a:spcPts val="0"/>
                </a:spcBef>
                <a:spcAft>
                  <a:spcPts val="0"/>
                </a:spcAft>
                <a:buClr>
                  <a:srgbClr val="000000"/>
                </a:buClr>
                <a:buSzPts val="1874"/>
                <a:buFont typeface="Arial"/>
                <a:buNone/>
              </a:pPr>
              <a:r>
                <a:rPr b="0" i="0" lang="en-US" sz="1874" u="none" cap="none" strike="noStrike">
                  <a:solidFill>
                    <a:srgbClr val="333F70"/>
                  </a:solidFill>
                  <a:latin typeface="Unbounded"/>
                  <a:ea typeface="Unbounded"/>
                  <a:cs typeface="Unbounded"/>
                  <a:sym typeface="Unbounded"/>
                </a:rPr>
                <a:t>Songs per album vary significantly, indicating artistic focus and output intensity. This distribution aids understanding of production emphasis and album impact in dataset composition.</a:t>
              </a:r>
              <a:endParaRPr b="0" i="0" sz="1400" u="none" cap="none" strike="noStrike">
                <a:solidFill>
                  <a:srgbClr val="000000"/>
                </a:solidFill>
                <a:latin typeface="Unbounded"/>
                <a:ea typeface="Unbounded"/>
                <a:cs typeface="Unbounded"/>
                <a:sym typeface="Unbounded"/>
              </a:endParaRPr>
            </a:p>
          </p:txBody>
        </p:sp>
      </p:grpSp>
      <p:sp>
        <p:nvSpPr>
          <p:cNvPr id="211" name="Google Shape;211;p17"/>
          <p:cNvSpPr/>
          <p:nvPr/>
        </p:nvSpPr>
        <p:spPr>
          <a:xfrm>
            <a:off x="9088793" y="3488945"/>
            <a:ext cx="8578406" cy="3647296"/>
          </a:xfrm>
          <a:custGeom>
            <a:rect b="b" l="l" r="r" t="t"/>
            <a:pathLst>
              <a:path extrusionOk="0" h="3647296" w="8578406">
                <a:moveTo>
                  <a:pt x="0" y="0"/>
                </a:moveTo>
                <a:lnTo>
                  <a:pt x="8578406" y="0"/>
                </a:lnTo>
                <a:lnTo>
                  <a:pt x="8578406" y="3647297"/>
                </a:lnTo>
                <a:lnTo>
                  <a:pt x="0" y="3647297"/>
                </a:lnTo>
                <a:lnTo>
                  <a:pt x="0" y="0"/>
                </a:lnTo>
                <a:close/>
              </a:path>
            </a:pathLst>
          </a:custGeom>
          <a:blipFill rotWithShape="1">
            <a:blip r:embed="rId4">
              <a:alphaModFix/>
            </a:blip>
            <a:stretch>
              <a:fillRect b="0" l="-3356" r="-3354"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9" name="Shape 219"/>
        <p:cNvGrpSpPr/>
        <p:nvPr/>
      </p:nvGrpSpPr>
      <p:grpSpPr>
        <a:xfrm>
          <a:off x="0" y="0"/>
          <a:ext cx="0" cy="0"/>
          <a:chOff x="0" y="0"/>
          <a:chExt cx="0" cy="0"/>
        </a:xfrm>
      </p:grpSpPr>
      <p:sp>
        <p:nvSpPr>
          <p:cNvPr id="220" name="Google Shape;220;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21" name="Google Shape;221;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22" name="Google Shape;222;p18"/>
          <p:cNvGrpSpPr/>
          <p:nvPr/>
        </p:nvGrpSpPr>
        <p:grpSpPr>
          <a:xfrm>
            <a:off x="984051" y="666006"/>
            <a:ext cx="16319898" cy="1512986"/>
            <a:chOff x="0" y="-142875"/>
            <a:chExt cx="21759864" cy="2017315"/>
          </a:xfrm>
        </p:grpSpPr>
        <p:sp>
          <p:nvSpPr>
            <p:cNvPr id="223" name="Google Shape;223;p18"/>
            <p:cNvSpPr/>
            <p:nvPr/>
          </p:nvSpPr>
          <p:spPr>
            <a:xfrm>
              <a:off x="0" y="0"/>
              <a:ext cx="21759864" cy="1874440"/>
            </a:xfrm>
            <a:custGeom>
              <a:rect b="b" l="l" r="r" t="t"/>
              <a:pathLst>
                <a:path extrusionOk="0" h="1874440" w="21759864">
                  <a:moveTo>
                    <a:pt x="0" y="0"/>
                  </a:moveTo>
                  <a:lnTo>
                    <a:pt x="21759864" y="0"/>
                  </a:lnTo>
                  <a:lnTo>
                    <a:pt x="21759864" y="1874440"/>
                  </a:lnTo>
                  <a:lnTo>
                    <a:pt x="0" y="1874440"/>
                  </a:lnTo>
                  <a:close/>
                </a:path>
              </a:pathLst>
            </a:custGeom>
            <a:solidFill>
              <a:srgbClr val="000000">
                <a:alpha val="0"/>
              </a:srgbClr>
            </a:solidFill>
            <a:ln>
              <a:noFill/>
            </a:ln>
          </p:spPr>
        </p:sp>
        <p:sp>
          <p:nvSpPr>
            <p:cNvPr id="224" name="Google Shape;224;p18"/>
            <p:cNvSpPr txBox="1"/>
            <p:nvPr/>
          </p:nvSpPr>
          <p:spPr>
            <a:xfrm>
              <a:off x="0" y="-142875"/>
              <a:ext cx="21759863" cy="2017315"/>
            </a:xfrm>
            <a:prstGeom prst="rect">
              <a:avLst/>
            </a:prstGeom>
            <a:noFill/>
            <a:ln>
              <a:noFill/>
            </a:ln>
          </p:spPr>
          <p:txBody>
            <a:bodyPr anchorCtr="0" anchor="t" bIns="0" lIns="0" spcFirstLastPara="1" rIns="0" wrap="square" tIns="0">
              <a:noAutofit/>
            </a:bodyPr>
            <a:lstStyle/>
            <a:p>
              <a:pPr indent="0" lvl="0" marL="0" marR="0" rtl="0" algn="ctr">
                <a:lnSpc>
                  <a:spcPct val="150834"/>
                </a:lnSpc>
                <a:spcBef>
                  <a:spcPts val="0"/>
                </a:spcBef>
                <a:spcAft>
                  <a:spcPts val="0"/>
                </a:spcAft>
                <a:buClr>
                  <a:srgbClr val="000000"/>
                </a:buClr>
                <a:buSzPts val="4375"/>
                <a:buFont typeface="Arial"/>
                <a:buNone/>
              </a:pPr>
              <a:r>
                <a:rPr b="1" i="0" lang="en-US" sz="4375" u="sng" cap="none" strike="noStrike">
                  <a:solidFill>
                    <a:srgbClr val="333F70"/>
                  </a:solidFill>
                  <a:latin typeface="Unbounded"/>
                  <a:ea typeface="Unbounded"/>
                  <a:cs typeface="Unbounded"/>
                  <a:sym typeface="Unbounded"/>
                </a:rPr>
                <a:t>Lexical Diversity and Preferred Release Months</a:t>
              </a:r>
              <a:endParaRPr b="0" i="0" sz="1400" u="none" cap="none" strike="noStrike">
                <a:solidFill>
                  <a:srgbClr val="000000"/>
                </a:solidFill>
                <a:latin typeface="Unbounded"/>
                <a:ea typeface="Unbounded"/>
                <a:cs typeface="Unbounded"/>
                <a:sym typeface="Unbounded"/>
              </a:endParaRPr>
            </a:p>
          </p:txBody>
        </p:sp>
      </p:grpSp>
      <p:grpSp>
        <p:nvGrpSpPr>
          <p:cNvPr id="225" name="Google Shape;225;p18"/>
          <p:cNvGrpSpPr/>
          <p:nvPr/>
        </p:nvGrpSpPr>
        <p:grpSpPr>
          <a:xfrm>
            <a:off x="3070472" y="2684115"/>
            <a:ext cx="3712518" cy="408534"/>
            <a:chOff x="0" y="-76200"/>
            <a:chExt cx="4950023" cy="544712"/>
          </a:xfrm>
        </p:grpSpPr>
        <p:sp>
          <p:nvSpPr>
            <p:cNvPr id="226" name="Google Shape;226;p18"/>
            <p:cNvSpPr/>
            <p:nvPr/>
          </p:nvSpPr>
          <p:spPr>
            <a:xfrm>
              <a:off x="0" y="0"/>
              <a:ext cx="4950023" cy="468512"/>
            </a:xfrm>
            <a:custGeom>
              <a:rect b="b" l="l" r="r" t="t"/>
              <a:pathLst>
                <a:path extrusionOk="0" h="468512" w="4950023">
                  <a:moveTo>
                    <a:pt x="0" y="0"/>
                  </a:moveTo>
                  <a:lnTo>
                    <a:pt x="4950023" y="0"/>
                  </a:lnTo>
                  <a:lnTo>
                    <a:pt x="4950023" y="468512"/>
                  </a:lnTo>
                  <a:lnTo>
                    <a:pt x="0" y="468512"/>
                  </a:lnTo>
                  <a:close/>
                </a:path>
              </a:pathLst>
            </a:custGeom>
            <a:solidFill>
              <a:srgbClr val="000000">
                <a:alpha val="0"/>
              </a:srgbClr>
            </a:solidFill>
            <a:ln>
              <a:noFill/>
            </a:ln>
          </p:spPr>
        </p:sp>
        <p:sp>
          <p:nvSpPr>
            <p:cNvPr id="227" name="Google Shape;227;p18"/>
            <p:cNvSpPr txBox="1"/>
            <p:nvPr/>
          </p:nvSpPr>
          <p:spPr>
            <a:xfrm>
              <a:off x="0" y="-76200"/>
              <a:ext cx="4950023" cy="544712"/>
            </a:xfrm>
            <a:prstGeom prst="rect">
              <a:avLst/>
            </a:prstGeom>
            <a:noFill/>
            <a:ln>
              <a:noFill/>
            </a:ln>
          </p:spPr>
          <p:txBody>
            <a:bodyPr anchorCtr="0" anchor="t" bIns="0" lIns="0" spcFirstLastPara="1" rIns="0" wrap="square" tIns="0">
              <a:noAutofit/>
            </a:bodyPr>
            <a:lstStyle/>
            <a:p>
              <a:pPr indent="0" lvl="0" marL="0" marR="0" rtl="0" algn="ctr">
                <a:lnSpc>
                  <a:spcPct val="150845"/>
                </a:lnSpc>
                <a:spcBef>
                  <a:spcPts val="0"/>
                </a:spcBef>
                <a:spcAft>
                  <a:spcPts val="0"/>
                </a:spcAft>
                <a:buClr>
                  <a:srgbClr val="000000"/>
                </a:buClr>
                <a:buSzPts val="2187"/>
                <a:buFont typeface="Arial"/>
                <a:buNone/>
              </a:pPr>
              <a:r>
                <a:rPr b="1" i="0" lang="en-US" sz="2187" u="none" cap="none" strike="noStrike">
                  <a:solidFill>
                    <a:srgbClr val="333F70"/>
                  </a:solidFill>
                  <a:latin typeface="Unbounded"/>
                  <a:ea typeface="Unbounded"/>
                  <a:cs typeface="Unbounded"/>
                  <a:sym typeface="Unbounded"/>
                </a:rPr>
                <a:t>Vocabulary Richness</a:t>
              </a:r>
              <a:endParaRPr b="0" i="0" sz="1400" u="none" cap="none" strike="noStrike">
                <a:solidFill>
                  <a:srgbClr val="000000"/>
                </a:solidFill>
                <a:latin typeface="Unbounded"/>
                <a:ea typeface="Unbounded"/>
                <a:cs typeface="Unbounded"/>
                <a:sym typeface="Unbounded"/>
              </a:endParaRPr>
            </a:p>
          </p:txBody>
        </p:sp>
      </p:grpSp>
      <p:sp>
        <p:nvSpPr>
          <p:cNvPr descr="preencoded.png" id="228" name="Google Shape;228;p18"/>
          <p:cNvSpPr/>
          <p:nvPr/>
        </p:nvSpPr>
        <p:spPr>
          <a:xfrm>
            <a:off x="984051" y="3345656"/>
            <a:ext cx="7885510" cy="4665761"/>
          </a:xfrm>
          <a:custGeom>
            <a:rect b="b" l="l" r="r" t="t"/>
            <a:pathLst>
              <a:path extrusionOk="0" h="4665761" w="7885510">
                <a:moveTo>
                  <a:pt x="0" y="0"/>
                </a:moveTo>
                <a:lnTo>
                  <a:pt x="7885510" y="0"/>
                </a:lnTo>
                <a:lnTo>
                  <a:pt x="7885510" y="4665761"/>
                </a:lnTo>
                <a:lnTo>
                  <a:pt x="0" y="4665761"/>
                </a:lnTo>
                <a:lnTo>
                  <a:pt x="0" y="0"/>
                </a:lnTo>
                <a:close/>
              </a:path>
            </a:pathLst>
          </a:custGeom>
          <a:blipFill rotWithShape="1">
            <a:blip r:embed="rId3">
              <a:alphaModFix/>
            </a:blip>
            <a:stretch>
              <a:fillRect b="-14" l="0" r="0" t="0"/>
            </a:stretch>
          </a:blipFill>
          <a:ln>
            <a:noFill/>
          </a:ln>
        </p:spPr>
      </p:sp>
      <p:grpSp>
        <p:nvGrpSpPr>
          <p:cNvPr id="229" name="Google Shape;229;p18"/>
          <p:cNvGrpSpPr/>
          <p:nvPr/>
        </p:nvGrpSpPr>
        <p:grpSpPr>
          <a:xfrm>
            <a:off x="984051" y="8178701"/>
            <a:ext cx="7885510" cy="1164877"/>
            <a:chOff x="0" y="-114300"/>
            <a:chExt cx="10514013" cy="1553170"/>
          </a:xfrm>
        </p:grpSpPr>
        <p:sp>
          <p:nvSpPr>
            <p:cNvPr id="230" name="Google Shape;230;p18"/>
            <p:cNvSpPr/>
            <p:nvPr/>
          </p:nvSpPr>
          <p:spPr>
            <a:xfrm>
              <a:off x="0" y="0"/>
              <a:ext cx="10514013" cy="1438870"/>
            </a:xfrm>
            <a:custGeom>
              <a:rect b="b" l="l" r="r" t="t"/>
              <a:pathLst>
                <a:path extrusionOk="0" h="1438870" w="10514013">
                  <a:moveTo>
                    <a:pt x="0" y="0"/>
                  </a:moveTo>
                  <a:lnTo>
                    <a:pt x="10514013" y="0"/>
                  </a:lnTo>
                  <a:lnTo>
                    <a:pt x="10514013" y="1438870"/>
                  </a:lnTo>
                  <a:lnTo>
                    <a:pt x="0" y="1438870"/>
                  </a:lnTo>
                  <a:close/>
                </a:path>
              </a:pathLst>
            </a:custGeom>
            <a:solidFill>
              <a:srgbClr val="000000">
                <a:alpha val="0"/>
              </a:srgbClr>
            </a:solidFill>
            <a:ln>
              <a:noFill/>
            </a:ln>
          </p:spPr>
        </p:sp>
        <p:sp>
          <p:nvSpPr>
            <p:cNvPr id="231" name="Google Shape;231;p18"/>
            <p:cNvSpPr txBox="1"/>
            <p:nvPr/>
          </p:nvSpPr>
          <p:spPr>
            <a:xfrm>
              <a:off x="0" y="-114300"/>
              <a:ext cx="10514013" cy="1553170"/>
            </a:xfrm>
            <a:prstGeom prst="rect">
              <a:avLst/>
            </a:prstGeom>
            <a:noFill/>
            <a:ln>
              <a:noFill/>
            </a:ln>
          </p:spPr>
          <p:txBody>
            <a:bodyPr anchorCtr="0" anchor="t" bIns="0" lIns="0" spcFirstLastPara="1" rIns="0" wrap="square" tIns="0">
              <a:noAutofit/>
            </a:bodyPr>
            <a:lstStyle/>
            <a:p>
              <a:pPr indent="0" lvl="0" marL="0" marR="0" rtl="0" algn="l">
                <a:lnSpc>
                  <a:spcPct val="192800"/>
                </a:lnSpc>
                <a:spcBef>
                  <a:spcPts val="0"/>
                </a:spcBef>
                <a:spcAft>
                  <a:spcPts val="0"/>
                </a:spcAft>
                <a:buClr>
                  <a:srgbClr val="000000"/>
                </a:buClr>
                <a:buSzPts val="1750"/>
                <a:buFont typeface="Arial"/>
                <a:buNone/>
              </a:pPr>
              <a:r>
                <a:rPr b="0" i="0" lang="en-US" sz="1750" u="none" cap="none" strike="noStrike">
                  <a:solidFill>
                    <a:srgbClr val="333F70"/>
                  </a:solidFill>
                  <a:latin typeface="Unbounded"/>
                  <a:ea typeface="Unbounded"/>
                  <a:cs typeface="Unbounded"/>
                  <a:sym typeface="Unbounded"/>
                </a:rPr>
                <a:t>Analyzing lexical diversity per album quantifies vocabulary variety as a measure of lyric complexity. Variations among albums suggest evolving songwriting style and thematic diversity.</a:t>
              </a:r>
              <a:endParaRPr b="0" i="0" sz="1400" u="none" cap="none" strike="noStrike">
                <a:solidFill>
                  <a:srgbClr val="000000"/>
                </a:solidFill>
                <a:latin typeface="Unbounded"/>
                <a:ea typeface="Unbounded"/>
                <a:cs typeface="Unbounded"/>
                <a:sym typeface="Unbounded"/>
              </a:endParaRPr>
            </a:p>
          </p:txBody>
        </p:sp>
      </p:grpSp>
      <p:grpSp>
        <p:nvGrpSpPr>
          <p:cNvPr id="232" name="Google Shape;232;p18"/>
          <p:cNvGrpSpPr/>
          <p:nvPr/>
        </p:nvGrpSpPr>
        <p:grpSpPr>
          <a:xfrm>
            <a:off x="11214050" y="2684115"/>
            <a:ext cx="4313336" cy="408534"/>
            <a:chOff x="0" y="-76200"/>
            <a:chExt cx="5751115" cy="544712"/>
          </a:xfrm>
        </p:grpSpPr>
        <p:sp>
          <p:nvSpPr>
            <p:cNvPr id="233" name="Google Shape;233;p18"/>
            <p:cNvSpPr/>
            <p:nvPr/>
          </p:nvSpPr>
          <p:spPr>
            <a:xfrm>
              <a:off x="0" y="0"/>
              <a:ext cx="5751115" cy="468512"/>
            </a:xfrm>
            <a:custGeom>
              <a:rect b="b" l="l" r="r" t="t"/>
              <a:pathLst>
                <a:path extrusionOk="0" h="468512" w="5751115">
                  <a:moveTo>
                    <a:pt x="0" y="0"/>
                  </a:moveTo>
                  <a:lnTo>
                    <a:pt x="5751115" y="0"/>
                  </a:lnTo>
                  <a:lnTo>
                    <a:pt x="5751115" y="468512"/>
                  </a:lnTo>
                  <a:lnTo>
                    <a:pt x="0" y="468512"/>
                  </a:lnTo>
                  <a:close/>
                </a:path>
              </a:pathLst>
            </a:custGeom>
            <a:solidFill>
              <a:srgbClr val="000000">
                <a:alpha val="0"/>
              </a:srgbClr>
            </a:solidFill>
            <a:ln>
              <a:noFill/>
            </a:ln>
          </p:spPr>
        </p:sp>
        <p:sp>
          <p:nvSpPr>
            <p:cNvPr id="234" name="Google Shape;234;p18"/>
            <p:cNvSpPr txBox="1"/>
            <p:nvPr/>
          </p:nvSpPr>
          <p:spPr>
            <a:xfrm>
              <a:off x="0" y="-76200"/>
              <a:ext cx="5751115" cy="544712"/>
            </a:xfrm>
            <a:prstGeom prst="rect">
              <a:avLst/>
            </a:prstGeom>
            <a:noFill/>
            <a:ln>
              <a:noFill/>
            </a:ln>
          </p:spPr>
          <p:txBody>
            <a:bodyPr anchorCtr="0" anchor="t" bIns="0" lIns="0" spcFirstLastPara="1" rIns="0" wrap="square" tIns="0">
              <a:noAutofit/>
            </a:bodyPr>
            <a:lstStyle/>
            <a:p>
              <a:pPr indent="0" lvl="0" marL="0" marR="0" rtl="0" algn="ctr">
                <a:lnSpc>
                  <a:spcPct val="150845"/>
                </a:lnSpc>
                <a:spcBef>
                  <a:spcPts val="0"/>
                </a:spcBef>
                <a:spcAft>
                  <a:spcPts val="0"/>
                </a:spcAft>
                <a:buClr>
                  <a:srgbClr val="000000"/>
                </a:buClr>
                <a:buSzPts val="2187"/>
                <a:buFont typeface="Arial"/>
                <a:buNone/>
              </a:pPr>
              <a:r>
                <a:rPr b="1" i="0" lang="en-US" sz="2187" u="none" cap="none" strike="noStrike">
                  <a:solidFill>
                    <a:srgbClr val="333F70"/>
                  </a:solidFill>
                  <a:latin typeface="Unbounded"/>
                  <a:ea typeface="Unbounded"/>
                  <a:cs typeface="Unbounded"/>
                  <a:sym typeface="Unbounded"/>
                </a:rPr>
                <a:t>Song Releases by Month</a:t>
              </a:r>
              <a:endParaRPr b="0" i="0" sz="1400" u="none" cap="none" strike="noStrike">
                <a:solidFill>
                  <a:srgbClr val="000000"/>
                </a:solidFill>
                <a:latin typeface="Unbounded"/>
                <a:ea typeface="Unbounded"/>
                <a:cs typeface="Unbounded"/>
                <a:sym typeface="Unbounded"/>
              </a:endParaRPr>
            </a:p>
          </p:txBody>
        </p:sp>
      </p:grpSp>
      <p:sp>
        <p:nvSpPr>
          <p:cNvPr descr="preencoded.png" id="235" name="Google Shape;235;p18"/>
          <p:cNvSpPr/>
          <p:nvPr/>
        </p:nvSpPr>
        <p:spPr>
          <a:xfrm>
            <a:off x="10707141" y="3345656"/>
            <a:ext cx="5327005" cy="4630341"/>
          </a:xfrm>
          <a:custGeom>
            <a:rect b="b" l="l" r="r" t="t"/>
            <a:pathLst>
              <a:path extrusionOk="0" h="4630341" w="5327005">
                <a:moveTo>
                  <a:pt x="0" y="0"/>
                </a:moveTo>
                <a:lnTo>
                  <a:pt x="5327005" y="0"/>
                </a:lnTo>
                <a:lnTo>
                  <a:pt x="5327005" y="4630342"/>
                </a:lnTo>
                <a:lnTo>
                  <a:pt x="0" y="4630342"/>
                </a:lnTo>
                <a:lnTo>
                  <a:pt x="0" y="0"/>
                </a:lnTo>
                <a:close/>
              </a:path>
            </a:pathLst>
          </a:custGeom>
          <a:blipFill rotWithShape="1">
            <a:blip r:embed="rId4">
              <a:alphaModFix/>
            </a:blip>
            <a:stretch>
              <a:fillRect b="-17" l="0" r="0" t="0"/>
            </a:stretch>
          </a:blipFill>
          <a:ln>
            <a:noFill/>
          </a:ln>
        </p:spPr>
      </p:sp>
      <p:grpSp>
        <p:nvGrpSpPr>
          <p:cNvPr id="236" name="Google Shape;236;p18"/>
          <p:cNvGrpSpPr/>
          <p:nvPr/>
        </p:nvGrpSpPr>
        <p:grpSpPr>
          <a:xfrm>
            <a:off x="9427964" y="8143280"/>
            <a:ext cx="8250436" cy="1164877"/>
            <a:chOff x="0" y="-114300"/>
            <a:chExt cx="11000581" cy="1553170"/>
          </a:xfrm>
        </p:grpSpPr>
        <p:sp>
          <p:nvSpPr>
            <p:cNvPr id="237" name="Google Shape;237;p18"/>
            <p:cNvSpPr/>
            <p:nvPr/>
          </p:nvSpPr>
          <p:spPr>
            <a:xfrm>
              <a:off x="0" y="0"/>
              <a:ext cx="10514013" cy="1438870"/>
            </a:xfrm>
            <a:custGeom>
              <a:rect b="b" l="l" r="r" t="t"/>
              <a:pathLst>
                <a:path extrusionOk="0" h="1438870" w="10514013">
                  <a:moveTo>
                    <a:pt x="0" y="0"/>
                  </a:moveTo>
                  <a:lnTo>
                    <a:pt x="10514013" y="0"/>
                  </a:lnTo>
                  <a:lnTo>
                    <a:pt x="10514013" y="1438870"/>
                  </a:lnTo>
                  <a:lnTo>
                    <a:pt x="0" y="1438870"/>
                  </a:lnTo>
                  <a:close/>
                </a:path>
              </a:pathLst>
            </a:custGeom>
            <a:solidFill>
              <a:srgbClr val="000000">
                <a:alpha val="0"/>
              </a:srgbClr>
            </a:solidFill>
            <a:ln>
              <a:noFill/>
            </a:ln>
          </p:spPr>
        </p:sp>
        <p:sp>
          <p:nvSpPr>
            <p:cNvPr id="238" name="Google Shape;238;p18"/>
            <p:cNvSpPr txBox="1"/>
            <p:nvPr/>
          </p:nvSpPr>
          <p:spPr>
            <a:xfrm>
              <a:off x="0" y="-114300"/>
              <a:ext cx="11000581" cy="1553170"/>
            </a:xfrm>
            <a:prstGeom prst="rect">
              <a:avLst/>
            </a:prstGeom>
            <a:noFill/>
            <a:ln>
              <a:noFill/>
            </a:ln>
          </p:spPr>
          <p:txBody>
            <a:bodyPr anchorCtr="0" anchor="t" bIns="0" lIns="0" spcFirstLastPara="1" rIns="0" wrap="square" tIns="0">
              <a:noAutofit/>
            </a:bodyPr>
            <a:lstStyle/>
            <a:p>
              <a:pPr indent="0" lvl="0" marL="0" marR="0" rtl="0" algn="l">
                <a:lnSpc>
                  <a:spcPct val="192800"/>
                </a:lnSpc>
                <a:spcBef>
                  <a:spcPts val="0"/>
                </a:spcBef>
                <a:spcAft>
                  <a:spcPts val="0"/>
                </a:spcAft>
                <a:buClr>
                  <a:srgbClr val="000000"/>
                </a:buClr>
                <a:buSzPts val="1750"/>
                <a:buFont typeface="Arial"/>
                <a:buNone/>
              </a:pPr>
              <a:r>
                <a:rPr b="0" i="0" lang="en-US" sz="1750" u="none" cap="none" strike="noStrike">
                  <a:solidFill>
                    <a:srgbClr val="333F70"/>
                  </a:solidFill>
                  <a:latin typeface="Unbounded"/>
                  <a:ea typeface="Unbounded"/>
                  <a:cs typeface="Unbounded"/>
                  <a:sym typeface="Unbounded"/>
                </a:rPr>
                <a:t>Song releases are not uniformly distributed monthly, indicating possible seasonal patterns in production or marketing strategies. Months with peak releases may correlate with promotional cycles.</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sp>
        <p:nvSpPr>
          <p:cNvPr id="247" name="Google Shape;247;p19"/>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48" name="Google Shape;248;p19"/>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49" name="Google Shape;249;p19"/>
          <p:cNvGrpSpPr/>
          <p:nvPr/>
        </p:nvGrpSpPr>
        <p:grpSpPr>
          <a:xfrm>
            <a:off x="1975694" y="651123"/>
            <a:ext cx="14836432" cy="748754"/>
            <a:chOff x="0" y="-171450"/>
            <a:chExt cx="19115484" cy="998338"/>
          </a:xfrm>
        </p:grpSpPr>
        <p:sp>
          <p:nvSpPr>
            <p:cNvPr id="250" name="Google Shape;250;p19"/>
            <p:cNvSpPr/>
            <p:nvPr/>
          </p:nvSpPr>
          <p:spPr>
            <a:xfrm>
              <a:off x="0" y="0"/>
              <a:ext cx="19115484" cy="826888"/>
            </a:xfrm>
            <a:custGeom>
              <a:rect b="b" l="l" r="r" t="t"/>
              <a:pathLst>
                <a:path extrusionOk="0" h="826888" w="19115484">
                  <a:moveTo>
                    <a:pt x="0" y="0"/>
                  </a:moveTo>
                  <a:lnTo>
                    <a:pt x="19115484" y="0"/>
                  </a:lnTo>
                  <a:lnTo>
                    <a:pt x="19115484" y="826888"/>
                  </a:lnTo>
                  <a:lnTo>
                    <a:pt x="0" y="826888"/>
                  </a:lnTo>
                  <a:close/>
                </a:path>
              </a:pathLst>
            </a:custGeom>
            <a:solidFill>
              <a:srgbClr val="000000">
                <a:alpha val="0"/>
              </a:srgbClr>
            </a:solidFill>
            <a:ln>
              <a:noFill/>
            </a:ln>
          </p:spPr>
        </p:sp>
        <p:sp>
          <p:nvSpPr>
            <p:cNvPr id="251" name="Google Shape;251;p19"/>
            <p:cNvSpPr txBox="1"/>
            <p:nvPr/>
          </p:nvSpPr>
          <p:spPr>
            <a:xfrm>
              <a:off x="17" y="-171450"/>
              <a:ext cx="19115400" cy="960300"/>
            </a:xfrm>
            <a:prstGeom prst="rect">
              <a:avLst/>
            </a:prstGeom>
            <a:noFill/>
            <a:ln>
              <a:noFill/>
            </a:ln>
          </p:spPr>
          <p:txBody>
            <a:bodyPr anchorCtr="0" anchor="t" bIns="0" lIns="0" spcFirstLastPara="1" rIns="0" wrap="square" tIns="0">
              <a:noAutofit/>
            </a:bodyPr>
            <a:lstStyle/>
            <a:p>
              <a:pPr indent="0" lvl="0" marL="0" marR="0" rtl="0" algn="ctr">
                <a:lnSpc>
                  <a:spcPct val="150941"/>
                </a:lnSpc>
                <a:spcBef>
                  <a:spcPts val="0"/>
                </a:spcBef>
                <a:spcAft>
                  <a:spcPts val="0"/>
                </a:spcAft>
                <a:buClr>
                  <a:srgbClr val="000000"/>
                </a:buClr>
                <a:buSzPts val="3875"/>
                <a:buFont typeface="Arial"/>
                <a:buNone/>
              </a:pPr>
              <a:r>
                <a:rPr b="1" i="0" lang="en-US" sz="3875" u="sng" cap="none" strike="noStrike">
                  <a:solidFill>
                    <a:srgbClr val="333F70"/>
                  </a:solidFill>
                  <a:latin typeface="Unbounded"/>
                  <a:ea typeface="Unbounded"/>
                  <a:cs typeface="Unbounded"/>
                  <a:sym typeface="Unbounded"/>
                </a:rPr>
                <a:t>Word Statistics and Word Length Distribution</a:t>
              </a:r>
              <a:endParaRPr b="0" i="0" sz="1400" u="none" cap="none" strike="noStrike">
                <a:solidFill>
                  <a:srgbClr val="000000"/>
                </a:solidFill>
                <a:latin typeface="Unbounded"/>
                <a:ea typeface="Unbounded"/>
                <a:cs typeface="Unbounded"/>
                <a:sym typeface="Unbounded"/>
              </a:endParaRPr>
            </a:p>
          </p:txBody>
        </p:sp>
      </p:grpSp>
      <p:grpSp>
        <p:nvGrpSpPr>
          <p:cNvPr id="252" name="Google Shape;252;p19"/>
          <p:cNvGrpSpPr/>
          <p:nvPr/>
        </p:nvGrpSpPr>
        <p:grpSpPr>
          <a:xfrm>
            <a:off x="992238" y="1640384"/>
            <a:ext cx="2480816" cy="367159"/>
            <a:chOff x="0" y="-76200"/>
            <a:chExt cx="3307755" cy="489545"/>
          </a:xfrm>
        </p:grpSpPr>
        <p:sp>
          <p:nvSpPr>
            <p:cNvPr id="253" name="Google Shape;253;p19"/>
            <p:cNvSpPr/>
            <p:nvPr/>
          </p:nvSpPr>
          <p:spPr>
            <a:xfrm>
              <a:off x="0" y="0"/>
              <a:ext cx="3307755" cy="413345"/>
            </a:xfrm>
            <a:custGeom>
              <a:rect b="b" l="l" r="r" t="t"/>
              <a:pathLst>
                <a:path extrusionOk="0" h="413345" w="3307755">
                  <a:moveTo>
                    <a:pt x="0" y="0"/>
                  </a:moveTo>
                  <a:lnTo>
                    <a:pt x="3307755" y="0"/>
                  </a:lnTo>
                  <a:lnTo>
                    <a:pt x="3307755" y="413345"/>
                  </a:lnTo>
                  <a:lnTo>
                    <a:pt x="0" y="413345"/>
                  </a:lnTo>
                  <a:close/>
                </a:path>
              </a:pathLst>
            </a:custGeom>
            <a:solidFill>
              <a:srgbClr val="000000">
                <a:alpha val="0"/>
              </a:srgbClr>
            </a:solidFill>
            <a:ln>
              <a:noFill/>
            </a:ln>
          </p:spPr>
        </p:sp>
        <p:sp>
          <p:nvSpPr>
            <p:cNvPr id="254" name="Google Shape;254;p19"/>
            <p:cNvSpPr txBox="1"/>
            <p:nvPr/>
          </p:nvSpPr>
          <p:spPr>
            <a:xfrm>
              <a:off x="0" y="-76200"/>
              <a:ext cx="3307755" cy="489545"/>
            </a:xfrm>
            <a:prstGeom prst="rect">
              <a:avLst/>
            </a:prstGeom>
            <a:noFill/>
            <a:ln>
              <a:noFill/>
            </a:ln>
          </p:spPr>
          <p:txBody>
            <a:bodyPr anchorCtr="0" anchor="t" bIns="0" lIns="0" spcFirstLastPara="1" rIns="0" wrap="square" tIns="0">
              <a:noAutofit/>
            </a:bodyPr>
            <a:lstStyle/>
            <a:p>
              <a:pPr indent="0" lvl="0" marL="0" marR="0" rtl="0" algn="l">
                <a:lnSpc>
                  <a:spcPct val="150955"/>
                </a:lnSpc>
                <a:spcBef>
                  <a:spcPts val="0"/>
                </a:spcBef>
                <a:spcAft>
                  <a:spcPts val="0"/>
                </a:spcAft>
                <a:buClr>
                  <a:srgbClr val="000000"/>
                </a:buClr>
                <a:buSzPts val="1937"/>
                <a:buFont typeface="Arial"/>
                <a:buNone/>
              </a:pPr>
              <a:r>
                <a:rPr b="1" i="0" lang="en-US" sz="1937" u="none" cap="none" strike="noStrike">
                  <a:solidFill>
                    <a:srgbClr val="333F70"/>
                  </a:solidFill>
                  <a:latin typeface="Unbounded"/>
                  <a:ea typeface="Unbounded"/>
                  <a:cs typeface="Unbounded"/>
                  <a:sym typeface="Unbounded"/>
                </a:rPr>
                <a:t>Key Metrics</a:t>
              </a:r>
              <a:endParaRPr b="0" i="0" sz="1400" u="none" cap="none" strike="noStrike">
                <a:solidFill>
                  <a:srgbClr val="000000"/>
                </a:solidFill>
                <a:latin typeface="Unbounded"/>
                <a:ea typeface="Unbounded"/>
                <a:cs typeface="Unbounded"/>
                <a:sym typeface="Unbounded"/>
              </a:endParaRPr>
            </a:p>
          </p:txBody>
        </p:sp>
      </p:grpSp>
      <p:grpSp>
        <p:nvGrpSpPr>
          <p:cNvPr id="255" name="Google Shape;255;p19"/>
          <p:cNvGrpSpPr/>
          <p:nvPr/>
        </p:nvGrpSpPr>
        <p:grpSpPr>
          <a:xfrm>
            <a:off x="992238" y="2219474"/>
            <a:ext cx="16303526" cy="720924"/>
            <a:chOff x="0" y="-114300"/>
            <a:chExt cx="21738035" cy="961232"/>
          </a:xfrm>
        </p:grpSpPr>
        <p:sp>
          <p:nvSpPr>
            <p:cNvPr id="256" name="Google Shape;256;p19"/>
            <p:cNvSpPr/>
            <p:nvPr/>
          </p:nvSpPr>
          <p:spPr>
            <a:xfrm>
              <a:off x="0" y="0"/>
              <a:ext cx="21738034" cy="846932"/>
            </a:xfrm>
            <a:custGeom>
              <a:rect b="b" l="l" r="r" t="t"/>
              <a:pathLst>
                <a:path extrusionOk="0" h="846932" w="21738034">
                  <a:moveTo>
                    <a:pt x="0" y="0"/>
                  </a:moveTo>
                  <a:lnTo>
                    <a:pt x="21738034" y="0"/>
                  </a:lnTo>
                  <a:lnTo>
                    <a:pt x="21738034" y="846932"/>
                  </a:lnTo>
                  <a:lnTo>
                    <a:pt x="0" y="846932"/>
                  </a:lnTo>
                  <a:close/>
                </a:path>
              </a:pathLst>
            </a:custGeom>
            <a:solidFill>
              <a:srgbClr val="000000">
                <a:alpha val="0"/>
              </a:srgbClr>
            </a:solidFill>
            <a:ln>
              <a:noFill/>
            </a:ln>
          </p:spPr>
        </p:sp>
        <p:sp>
          <p:nvSpPr>
            <p:cNvPr id="257" name="Google Shape;257;p19"/>
            <p:cNvSpPr txBox="1"/>
            <p:nvPr/>
          </p:nvSpPr>
          <p:spPr>
            <a:xfrm>
              <a:off x="0" y="-114300"/>
              <a:ext cx="21738035" cy="961232"/>
            </a:xfrm>
            <a:prstGeom prst="rect">
              <a:avLst/>
            </a:prstGeom>
            <a:noFill/>
            <a:ln>
              <a:noFill/>
            </a:ln>
          </p:spPr>
          <p:txBody>
            <a:bodyPr anchorCtr="0" anchor="t" bIns="0" lIns="0" spcFirstLastPara="1" rIns="0" wrap="square" tIns="0">
              <a:noAutofit/>
            </a:bodyPr>
            <a:lstStyle/>
            <a:p>
              <a:pPr indent="0" lvl="0" marL="0" marR="0" rtl="0" algn="l">
                <a:lnSpc>
                  <a:spcPct val="192061"/>
                </a:lnSpc>
                <a:spcBef>
                  <a:spcPts val="0"/>
                </a:spcBef>
                <a:spcAft>
                  <a:spcPts val="0"/>
                </a:spcAft>
                <a:buClr>
                  <a:srgbClr val="000000"/>
                </a:buClr>
                <a:buSzPts val="1562"/>
                <a:buFont typeface="Arial"/>
                <a:buNone/>
              </a:pPr>
              <a:r>
                <a:rPr b="0" i="0" lang="en-US" sz="1562" u="none" cap="none" strike="noStrike">
                  <a:solidFill>
                    <a:srgbClr val="333F70"/>
                  </a:solidFill>
                  <a:latin typeface="Unbounded"/>
                  <a:ea typeface="Unbounded"/>
                  <a:cs typeface="Unbounded"/>
                  <a:sym typeface="Unbounded"/>
                </a:rPr>
                <a:t>Total words in all lyrics exceed 58,000, with nearly 4,000 unique words. On average, each song contains about 393 words, reflecting rich lyrical content suitable for detailed text analysis.</a:t>
              </a:r>
              <a:endParaRPr b="0" i="0" sz="1400" u="none" cap="none" strike="noStrike">
                <a:solidFill>
                  <a:srgbClr val="000000"/>
                </a:solidFill>
                <a:latin typeface="Unbounded"/>
                <a:ea typeface="Unbounded"/>
                <a:cs typeface="Unbounded"/>
                <a:sym typeface="Unbounded"/>
              </a:endParaRPr>
            </a:p>
          </p:txBody>
        </p:sp>
      </p:grpSp>
      <p:grpSp>
        <p:nvGrpSpPr>
          <p:cNvPr id="258" name="Google Shape;258;p19"/>
          <p:cNvGrpSpPr/>
          <p:nvPr/>
        </p:nvGrpSpPr>
        <p:grpSpPr>
          <a:xfrm>
            <a:off x="992238" y="3245416"/>
            <a:ext cx="3954364" cy="367159"/>
            <a:chOff x="0" y="-76200"/>
            <a:chExt cx="5272485" cy="489545"/>
          </a:xfrm>
        </p:grpSpPr>
        <p:sp>
          <p:nvSpPr>
            <p:cNvPr id="259" name="Google Shape;259;p19"/>
            <p:cNvSpPr/>
            <p:nvPr/>
          </p:nvSpPr>
          <p:spPr>
            <a:xfrm>
              <a:off x="0" y="0"/>
              <a:ext cx="5272485" cy="413345"/>
            </a:xfrm>
            <a:custGeom>
              <a:rect b="b" l="l" r="r" t="t"/>
              <a:pathLst>
                <a:path extrusionOk="0" h="413345" w="5272485">
                  <a:moveTo>
                    <a:pt x="0" y="0"/>
                  </a:moveTo>
                  <a:lnTo>
                    <a:pt x="5272485" y="0"/>
                  </a:lnTo>
                  <a:lnTo>
                    <a:pt x="5272485" y="413345"/>
                  </a:lnTo>
                  <a:lnTo>
                    <a:pt x="0" y="413345"/>
                  </a:lnTo>
                  <a:close/>
                </a:path>
              </a:pathLst>
            </a:custGeom>
            <a:solidFill>
              <a:srgbClr val="000000">
                <a:alpha val="0"/>
              </a:srgbClr>
            </a:solidFill>
            <a:ln>
              <a:noFill/>
            </a:ln>
          </p:spPr>
        </p:sp>
        <p:sp>
          <p:nvSpPr>
            <p:cNvPr id="260" name="Google Shape;260;p19"/>
            <p:cNvSpPr txBox="1"/>
            <p:nvPr/>
          </p:nvSpPr>
          <p:spPr>
            <a:xfrm>
              <a:off x="0" y="-76200"/>
              <a:ext cx="5272485" cy="489545"/>
            </a:xfrm>
            <a:prstGeom prst="rect">
              <a:avLst/>
            </a:prstGeom>
            <a:noFill/>
            <a:ln>
              <a:noFill/>
            </a:ln>
          </p:spPr>
          <p:txBody>
            <a:bodyPr anchorCtr="0" anchor="t" bIns="0" lIns="0" spcFirstLastPara="1" rIns="0" wrap="square" tIns="0">
              <a:noAutofit/>
            </a:bodyPr>
            <a:lstStyle/>
            <a:p>
              <a:pPr indent="0" lvl="0" marL="0" marR="0" rtl="0" algn="l">
                <a:lnSpc>
                  <a:spcPct val="150955"/>
                </a:lnSpc>
                <a:spcBef>
                  <a:spcPts val="0"/>
                </a:spcBef>
                <a:spcAft>
                  <a:spcPts val="0"/>
                </a:spcAft>
                <a:buClr>
                  <a:srgbClr val="000000"/>
                </a:buClr>
                <a:buSzPts val="1937"/>
                <a:buFont typeface="Arial"/>
                <a:buNone/>
              </a:pPr>
              <a:r>
                <a:rPr b="1" i="0" lang="en-US" sz="1937" u="none" cap="none" strike="noStrike">
                  <a:solidFill>
                    <a:srgbClr val="333F70"/>
                  </a:solidFill>
                  <a:latin typeface="Unbounded"/>
                  <a:ea typeface="Unbounded"/>
                  <a:cs typeface="Unbounded"/>
                  <a:sym typeface="Unbounded"/>
                </a:rPr>
                <a:t>Word Length Distribution</a:t>
              </a:r>
              <a:endParaRPr b="0" i="0" sz="1400" u="none" cap="none" strike="noStrike">
                <a:solidFill>
                  <a:srgbClr val="000000"/>
                </a:solidFill>
                <a:latin typeface="Unbounded"/>
                <a:ea typeface="Unbounded"/>
                <a:cs typeface="Unbounded"/>
                <a:sym typeface="Unbounded"/>
              </a:endParaRPr>
            </a:p>
          </p:txBody>
        </p:sp>
      </p:grpSp>
      <p:grpSp>
        <p:nvGrpSpPr>
          <p:cNvPr id="261" name="Google Shape;261;p19"/>
          <p:cNvGrpSpPr/>
          <p:nvPr/>
        </p:nvGrpSpPr>
        <p:grpSpPr>
          <a:xfrm>
            <a:off x="992225" y="3788569"/>
            <a:ext cx="16303538" cy="403425"/>
            <a:chOff x="-17" y="-76200"/>
            <a:chExt cx="21738051" cy="537900"/>
          </a:xfrm>
        </p:grpSpPr>
        <p:sp>
          <p:nvSpPr>
            <p:cNvPr id="262" name="Google Shape;262;p19"/>
            <p:cNvSpPr/>
            <p:nvPr/>
          </p:nvSpPr>
          <p:spPr>
            <a:xfrm>
              <a:off x="0" y="0"/>
              <a:ext cx="21738034" cy="423465"/>
            </a:xfrm>
            <a:custGeom>
              <a:rect b="b" l="l" r="r" t="t"/>
              <a:pathLst>
                <a:path extrusionOk="0" h="423465" w="21738034">
                  <a:moveTo>
                    <a:pt x="0" y="0"/>
                  </a:moveTo>
                  <a:lnTo>
                    <a:pt x="21738034" y="0"/>
                  </a:lnTo>
                  <a:lnTo>
                    <a:pt x="21738034" y="423465"/>
                  </a:lnTo>
                  <a:lnTo>
                    <a:pt x="0" y="423465"/>
                  </a:lnTo>
                  <a:close/>
                </a:path>
              </a:pathLst>
            </a:custGeom>
            <a:solidFill>
              <a:srgbClr val="000000">
                <a:alpha val="0"/>
              </a:srgbClr>
            </a:solidFill>
            <a:ln>
              <a:noFill/>
            </a:ln>
          </p:spPr>
        </p:sp>
        <p:sp>
          <p:nvSpPr>
            <p:cNvPr id="263" name="Google Shape;263;p19"/>
            <p:cNvSpPr txBox="1"/>
            <p:nvPr/>
          </p:nvSpPr>
          <p:spPr>
            <a:xfrm>
              <a:off x="-17" y="-76200"/>
              <a:ext cx="21738000" cy="537900"/>
            </a:xfrm>
            <a:prstGeom prst="rect">
              <a:avLst/>
            </a:prstGeom>
            <a:noFill/>
            <a:ln>
              <a:noFill/>
            </a:ln>
          </p:spPr>
          <p:txBody>
            <a:bodyPr anchorCtr="0" anchor="t" bIns="0" lIns="0" spcFirstLastPara="1" rIns="0" wrap="square" tIns="0">
              <a:noAutofit/>
            </a:bodyPr>
            <a:lstStyle/>
            <a:p>
              <a:pPr indent="0" lvl="0" marL="0" marR="0" rtl="0" algn="l">
                <a:lnSpc>
                  <a:spcPct val="192061"/>
                </a:lnSpc>
                <a:spcBef>
                  <a:spcPts val="0"/>
                </a:spcBef>
                <a:spcAft>
                  <a:spcPts val="0"/>
                </a:spcAft>
                <a:buClr>
                  <a:srgbClr val="000000"/>
                </a:buClr>
                <a:buSzPts val="1562"/>
                <a:buFont typeface="Arial"/>
                <a:buNone/>
              </a:pPr>
              <a:r>
                <a:rPr b="0" i="0" lang="en-US" sz="1562" u="none" cap="none" strike="noStrike">
                  <a:solidFill>
                    <a:srgbClr val="333F70"/>
                  </a:solidFill>
                  <a:latin typeface="Unbounded"/>
                  <a:ea typeface="Unbounded"/>
                  <a:cs typeface="Unbounded"/>
                  <a:sym typeface="Unbounded"/>
                </a:rPr>
                <a:t>The distribution histogram shows that most words fall within short to medium-length ranges, a pattern typical in song lyrics that balances rhythm, rhyme, and clarity.</a:t>
              </a:r>
              <a:endParaRPr b="0" i="0" sz="1400" u="none" cap="none" strike="noStrike">
                <a:solidFill>
                  <a:srgbClr val="000000"/>
                </a:solidFill>
                <a:latin typeface="Unbounded"/>
                <a:ea typeface="Unbounded"/>
                <a:cs typeface="Unbounded"/>
                <a:sym typeface="Unbounded"/>
              </a:endParaRPr>
            </a:p>
          </p:txBody>
        </p:sp>
      </p:grpSp>
      <p:sp>
        <p:nvSpPr>
          <p:cNvPr descr="preencoded.png" id="264" name="Google Shape;264;p19"/>
          <p:cNvSpPr/>
          <p:nvPr/>
        </p:nvSpPr>
        <p:spPr>
          <a:xfrm>
            <a:off x="3741849" y="4760010"/>
            <a:ext cx="10804326" cy="4874865"/>
          </a:xfrm>
          <a:custGeom>
            <a:rect b="b" l="l" r="r" t="t"/>
            <a:pathLst>
              <a:path extrusionOk="0" h="4874865" w="10804326">
                <a:moveTo>
                  <a:pt x="0" y="0"/>
                </a:moveTo>
                <a:lnTo>
                  <a:pt x="10804326" y="0"/>
                </a:lnTo>
                <a:lnTo>
                  <a:pt x="10804326" y="4874865"/>
                </a:lnTo>
                <a:lnTo>
                  <a:pt x="0" y="4874865"/>
                </a:lnTo>
                <a:lnTo>
                  <a:pt x="0" y="0"/>
                </a:lnTo>
                <a:close/>
              </a:path>
            </a:pathLst>
          </a:custGeom>
          <a:blipFill rotWithShape="1">
            <a:blip r:embed="rId3">
              <a:alphaModFix/>
            </a:blip>
            <a:stretch>
              <a:fillRect b="-63"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2" name="Shape 272"/>
        <p:cNvGrpSpPr/>
        <p:nvPr/>
      </p:nvGrpSpPr>
      <p:grpSpPr>
        <a:xfrm>
          <a:off x="0" y="0"/>
          <a:ext cx="0" cy="0"/>
          <a:chOff x="0" y="0"/>
          <a:chExt cx="0" cy="0"/>
        </a:xfrm>
      </p:grpSpPr>
      <p:sp>
        <p:nvSpPr>
          <p:cNvPr id="273" name="Google Shape;273;p20"/>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74" name="Google Shape;274;p20"/>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75" name="Google Shape;275;p20"/>
          <p:cNvGrpSpPr/>
          <p:nvPr/>
        </p:nvGrpSpPr>
        <p:grpSpPr>
          <a:xfrm>
            <a:off x="3668544" y="863022"/>
            <a:ext cx="10950750" cy="821669"/>
            <a:chOff x="0" y="-327558"/>
            <a:chExt cx="14601000" cy="1095558"/>
          </a:xfrm>
        </p:grpSpPr>
        <p:sp>
          <p:nvSpPr>
            <p:cNvPr id="276" name="Google Shape;276;p20"/>
            <p:cNvSpPr/>
            <p:nvPr/>
          </p:nvSpPr>
          <p:spPr>
            <a:xfrm>
              <a:off x="0" y="0"/>
              <a:ext cx="14601000" cy="768000"/>
            </a:xfrm>
            <a:custGeom>
              <a:rect b="b" l="l" r="r" t="t"/>
              <a:pathLst>
                <a:path extrusionOk="0" h="768000" w="14601000">
                  <a:moveTo>
                    <a:pt x="0" y="0"/>
                  </a:moveTo>
                  <a:lnTo>
                    <a:pt x="14601000" y="0"/>
                  </a:lnTo>
                  <a:lnTo>
                    <a:pt x="14601000" y="768000"/>
                  </a:lnTo>
                  <a:lnTo>
                    <a:pt x="0" y="768000"/>
                  </a:lnTo>
                  <a:close/>
                </a:path>
              </a:pathLst>
            </a:custGeom>
            <a:solidFill>
              <a:srgbClr val="000000">
                <a:alpha val="0"/>
              </a:srgbClr>
            </a:solidFill>
            <a:ln>
              <a:noFill/>
            </a:ln>
          </p:spPr>
        </p:sp>
        <p:sp>
          <p:nvSpPr>
            <p:cNvPr id="277" name="Google Shape;277;p20"/>
            <p:cNvSpPr txBox="1"/>
            <p:nvPr/>
          </p:nvSpPr>
          <p:spPr>
            <a:xfrm>
              <a:off x="0" y="-327558"/>
              <a:ext cx="14601000" cy="891900"/>
            </a:xfrm>
            <a:prstGeom prst="rect">
              <a:avLst/>
            </a:prstGeom>
            <a:noFill/>
            <a:ln>
              <a:noFill/>
            </a:ln>
          </p:spPr>
          <p:txBody>
            <a:bodyPr anchorCtr="0" anchor="t" bIns="0" lIns="0" spcFirstLastPara="1" rIns="0" wrap="square" tIns="0">
              <a:noAutofit/>
            </a:bodyPr>
            <a:lstStyle/>
            <a:p>
              <a:pPr indent="0" lvl="0" marL="0" marR="0" rtl="0" algn="ctr">
                <a:lnSpc>
                  <a:spcPct val="148937"/>
                </a:lnSpc>
                <a:spcBef>
                  <a:spcPts val="0"/>
                </a:spcBef>
                <a:spcAft>
                  <a:spcPts val="0"/>
                </a:spcAft>
                <a:buClr>
                  <a:srgbClr val="000000"/>
                </a:buClr>
                <a:buSzPts val="3625"/>
                <a:buFont typeface="Arial"/>
                <a:buNone/>
              </a:pPr>
              <a:r>
                <a:rPr b="1" i="0" lang="en-US" sz="3625" u="sng" cap="none" strike="noStrike">
                  <a:solidFill>
                    <a:srgbClr val="333F70"/>
                  </a:solidFill>
                  <a:latin typeface="Unbounded"/>
                  <a:ea typeface="Unbounded"/>
                  <a:cs typeface="Unbounded"/>
                  <a:sym typeface="Unbounded"/>
                </a:rPr>
                <a:t>Top 20 Most Frequent Words in Lyrics</a:t>
              </a:r>
              <a:endParaRPr b="0" i="0" sz="1400" u="none" cap="none" strike="noStrike">
                <a:solidFill>
                  <a:srgbClr val="000000"/>
                </a:solidFill>
                <a:latin typeface="Unbounded"/>
                <a:ea typeface="Unbounded"/>
                <a:cs typeface="Unbounded"/>
                <a:sym typeface="Unbounded"/>
              </a:endParaRPr>
            </a:p>
          </p:txBody>
        </p:sp>
      </p:grpSp>
      <p:sp>
        <p:nvSpPr>
          <p:cNvPr descr="preencoded.png" id="278" name="Google Shape;278;p20"/>
          <p:cNvSpPr/>
          <p:nvPr/>
        </p:nvSpPr>
        <p:spPr>
          <a:xfrm>
            <a:off x="5357742" y="2515098"/>
            <a:ext cx="7591425" cy="4171950"/>
          </a:xfrm>
          <a:custGeom>
            <a:rect b="b" l="l" r="r" t="t"/>
            <a:pathLst>
              <a:path extrusionOk="0" h="4171950" w="7591425">
                <a:moveTo>
                  <a:pt x="0" y="0"/>
                </a:moveTo>
                <a:lnTo>
                  <a:pt x="7591425" y="0"/>
                </a:lnTo>
                <a:lnTo>
                  <a:pt x="7591425" y="4171950"/>
                </a:lnTo>
                <a:lnTo>
                  <a:pt x="0" y="4171950"/>
                </a:lnTo>
                <a:lnTo>
                  <a:pt x="0" y="0"/>
                </a:lnTo>
                <a:close/>
              </a:path>
            </a:pathLst>
          </a:custGeom>
          <a:blipFill rotWithShape="1">
            <a:blip r:embed="rId3">
              <a:alphaModFix/>
            </a:blip>
            <a:stretch>
              <a:fillRect b="0" l="0" r="0" t="0"/>
            </a:stretch>
          </a:blipFill>
          <a:ln>
            <a:noFill/>
          </a:ln>
        </p:spPr>
      </p:sp>
      <p:sp>
        <p:nvSpPr>
          <p:cNvPr descr="preencoded.png" id="279" name="Google Shape;279;p20"/>
          <p:cNvSpPr/>
          <p:nvPr/>
        </p:nvSpPr>
        <p:spPr>
          <a:xfrm>
            <a:off x="992159" y="6687058"/>
            <a:ext cx="8151762" cy="737146"/>
          </a:xfrm>
          <a:custGeom>
            <a:rect b="b" l="l" r="r" t="t"/>
            <a:pathLst>
              <a:path extrusionOk="0" h="737146" w="8151762">
                <a:moveTo>
                  <a:pt x="0" y="0"/>
                </a:moveTo>
                <a:lnTo>
                  <a:pt x="8151762" y="0"/>
                </a:lnTo>
                <a:lnTo>
                  <a:pt x="8151762" y="737146"/>
                </a:lnTo>
                <a:lnTo>
                  <a:pt x="0" y="737146"/>
                </a:lnTo>
                <a:lnTo>
                  <a:pt x="0" y="0"/>
                </a:lnTo>
                <a:close/>
              </a:path>
            </a:pathLst>
          </a:custGeom>
          <a:blipFill rotWithShape="1">
            <a:blip r:embed="rId4">
              <a:alphaModFix/>
            </a:blip>
            <a:stretch>
              <a:fillRect b="0" l="0" r="-524" t="0"/>
            </a:stretch>
          </a:blipFill>
          <a:ln>
            <a:noFill/>
          </a:ln>
        </p:spPr>
      </p:sp>
      <p:grpSp>
        <p:nvGrpSpPr>
          <p:cNvPr id="280" name="Google Shape;280;p20"/>
          <p:cNvGrpSpPr/>
          <p:nvPr/>
        </p:nvGrpSpPr>
        <p:grpSpPr>
          <a:xfrm>
            <a:off x="2118848" y="7627175"/>
            <a:ext cx="5898375" cy="337950"/>
            <a:chOff x="-830977" y="-33285"/>
            <a:chExt cx="7864500" cy="450600"/>
          </a:xfrm>
        </p:grpSpPr>
        <p:sp>
          <p:nvSpPr>
            <p:cNvPr id="281" name="Google Shape;281;p20"/>
            <p:cNvSpPr/>
            <p:nvPr/>
          </p:nvSpPr>
          <p:spPr>
            <a:xfrm>
              <a:off x="0" y="0"/>
              <a:ext cx="6202500" cy="384000"/>
            </a:xfrm>
            <a:custGeom>
              <a:rect b="b" l="l" r="r" t="t"/>
              <a:pathLst>
                <a:path extrusionOk="0" h="384000" w="6202500">
                  <a:moveTo>
                    <a:pt x="0" y="0"/>
                  </a:moveTo>
                  <a:lnTo>
                    <a:pt x="6202500" y="0"/>
                  </a:lnTo>
                  <a:lnTo>
                    <a:pt x="6202500" y="384000"/>
                  </a:lnTo>
                  <a:lnTo>
                    <a:pt x="0" y="384000"/>
                  </a:lnTo>
                  <a:close/>
                </a:path>
              </a:pathLst>
            </a:custGeom>
            <a:solidFill>
              <a:srgbClr val="000000">
                <a:alpha val="0"/>
              </a:srgbClr>
            </a:solidFill>
            <a:ln>
              <a:noFill/>
            </a:ln>
          </p:spPr>
        </p:sp>
        <p:sp>
          <p:nvSpPr>
            <p:cNvPr id="282" name="Google Shape;282;p20"/>
            <p:cNvSpPr txBox="1"/>
            <p:nvPr/>
          </p:nvSpPr>
          <p:spPr>
            <a:xfrm>
              <a:off x="-830977" y="-33285"/>
              <a:ext cx="7864500" cy="450600"/>
            </a:xfrm>
            <a:prstGeom prst="rect">
              <a:avLst/>
            </a:prstGeom>
            <a:noFill/>
            <a:ln>
              <a:noFill/>
            </a:ln>
          </p:spPr>
          <p:txBody>
            <a:bodyPr anchorCtr="0" anchor="t" bIns="0" lIns="0" spcFirstLastPara="1" rIns="0" wrap="square" tIns="0">
              <a:noAutofit/>
            </a:bodyPr>
            <a:lstStyle/>
            <a:p>
              <a:pPr indent="0" lvl="0" marL="0" marR="0" rtl="0" algn="ctr">
                <a:lnSpc>
                  <a:spcPct val="148951"/>
                </a:lnSpc>
                <a:spcBef>
                  <a:spcPts val="0"/>
                </a:spcBef>
                <a:spcAft>
                  <a:spcPts val="0"/>
                </a:spcAft>
                <a:buClr>
                  <a:srgbClr val="000000"/>
                </a:buClr>
                <a:buSzPts val="1812"/>
                <a:buFont typeface="Arial"/>
                <a:buNone/>
              </a:pPr>
              <a:r>
                <a:rPr b="1" i="0" lang="en-US" sz="1812" u="none" cap="none" strike="noStrike">
                  <a:solidFill>
                    <a:srgbClr val="333F70"/>
                  </a:solidFill>
                  <a:latin typeface="Unbounded"/>
                  <a:ea typeface="Unbounded"/>
                  <a:cs typeface="Unbounded"/>
                  <a:sym typeface="Unbounded"/>
                </a:rPr>
                <a:t>Common Themes and Language</a:t>
              </a:r>
              <a:endParaRPr b="0" i="0" sz="1400" u="none" cap="none" strike="noStrike">
                <a:solidFill>
                  <a:srgbClr val="000000"/>
                </a:solidFill>
                <a:latin typeface="Unbounded"/>
                <a:ea typeface="Unbounded"/>
                <a:cs typeface="Unbounded"/>
                <a:sym typeface="Unbounded"/>
              </a:endParaRPr>
            </a:p>
          </p:txBody>
        </p:sp>
      </p:grpSp>
      <p:grpSp>
        <p:nvGrpSpPr>
          <p:cNvPr id="283" name="Google Shape;283;p20"/>
          <p:cNvGrpSpPr/>
          <p:nvPr/>
        </p:nvGrpSpPr>
        <p:grpSpPr>
          <a:xfrm>
            <a:off x="1176409" y="8297028"/>
            <a:ext cx="7783225" cy="744087"/>
            <a:chOff x="0" y="-206117"/>
            <a:chExt cx="10377633" cy="992117"/>
          </a:xfrm>
        </p:grpSpPr>
        <p:sp>
          <p:nvSpPr>
            <p:cNvPr id="284" name="Google Shape;284;p20"/>
            <p:cNvSpPr/>
            <p:nvPr/>
          </p:nvSpPr>
          <p:spPr>
            <a:xfrm>
              <a:off x="0" y="0"/>
              <a:ext cx="10377500" cy="786000"/>
            </a:xfrm>
            <a:custGeom>
              <a:rect b="b" l="l" r="r" t="t"/>
              <a:pathLst>
                <a:path extrusionOk="0" h="786000" w="10377500">
                  <a:moveTo>
                    <a:pt x="0" y="0"/>
                  </a:moveTo>
                  <a:lnTo>
                    <a:pt x="10377500" y="0"/>
                  </a:lnTo>
                  <a:lnTo>
                    <a:pt x="10377500" y="786000"/>
                  </a:lnTo>
                  <a:lnTo>
                    <a:pt x="0" y="786000"/>
                  </a:lnTo>
                  <a:close/>
                </a:path>
              </a:pathLst>
            </a:custGeom>
            <a:solidFill>
              <a:srgbClr val="000000">
                <a:alpha val="0"/>
              </a:srgbClr>
            </a:solidFill>
            <a:ln>
              <a:noFill/>
            </a:ln>
          </p:spPr>
        </p:sp>
        <p:sp>
          <p:nvSpPr>
            <p:cNvPr id="285" name="Google Shape;285;p20"/>
            <p:cNvSpPr txBox="1"/>
            <p:nvPr/>
          </p:nvSpPr>
          <p:spPr>
            <a:xfrm>
              <a:off x="33" y="-206117"/>
              <a:ext cx="10377600" cy="881400"/>
            </a:xfrm>
            <a:prstGeom prst="rect">
              <a:avLst/>
            </a:prstGeom>
            <a:noFill/>
            <a:ln>
              <a:noFill/>
            </a:ln>
          </p:spPr>
          <p:txBody>
            <a:bodyPr anchorCtr="0" anchor="t" bIns="0" lIns="0" spcFirstLastPara="1" rIns="0" wrap="square" tIns="0">
              <a:noAutofit/>
            </a:bodyPr>
            <a:lstStyle/>
            <a:p>
              <a:pPr indent="0" lvl="0" marL="0" marR="0" rtl="0" algn="ctr">
                <a:lnSpc>
                  <a:spcPct val="193041"/>
                </a:lnSpc>
                <a:spcBef>
                  <a:spcPts val="0"/>
                </a:spcBef>
                <a:spcAft>
                  <a:spcPts val="0"/>
                </a:spcAft>
                <a:buClr>
                  <a:srgbClr val="000000"/>
                </a:buClr>
                <a:buSzPts val="1437"/>
                <a:buFont typeface="Arial"/>
                <a:buNone/>
              </a:pPr>
              <a:r>
                <a:rPr b="0" i="0" lang="en-US" sz="1437" u="none" cap="none" strike="noStrike">
                  <a:solidFill>
                    <a:srgbClr val="333F70"/>
                  </a:solidFill>
                  <a:latin typeface="Unbounded"/>
                  <a:ea typeface="Unbounded"/>
                  <a:cs typeface="Unbounded"/>
                  <a:sym typeface="Unbounded"/>
                </a:rPr>
                <a:t>The top 20 words include personal pronouns and commonly used English words such as I, you, the, and my, highlighting the personal and conversational nature of the lyrics.</a:t>
              </a:r>
              <a:endParaRPr b="0" i="0" sz="1400" u="none" cap="none" strike="noStrike">
                <a:solidFill>
                  <a:srgbClr val="000000"/>
                </a:solidFill>
                <a:latin typeface="Unbounded"/>
                <a:ea typeface="Unbounded"/>
                <a:cs typeface="Unbounded"/>
                <a:sym typeface="Unbounded"/>
              </a:endParaRPr>
            </a:p>
          </p:txBody>
        </p:sp>
      </p:grpSp>
      <p:sp>
        <p:nvSpPr>
          <p:cNvPr descr="preencoded.png" id="286" name="Google Shape;286;p20"/>
          <p:cNvSpPr/>
          <p:nvPr/>
        </p:nvSpPr>
        <p:spPr>
          <a:xfrm>
            <a:off x="9144000" y="6687058"/>
            <a:ext cx="8151762" cy="737146"/>
          </a:xfrm>
          <a:custGeom>
            <a:rect b="b" l="l" r="r" t="t"/>
            <a:pathLst>
              <a:path extrusionOk="0" h="737146" w="8151762">
                <a:moveTo>
                  <a:pt x="0" y="0"/>
                </a:moveTo>
                <a:lnTo>
                  <a:pt x="8151762" y="0"/>
                </a:lnTo>
                <a:lnTo>
                  <a:pt x="8151762" y="737146"/>
                </a:lnTo>
                <a:lnTo>
                  <a:pt x="0" y="737146"/>
                </a:lnTo>
                <a:lnTo>
                  <a:pt x="0" y="0"/>
                </a:lnTo>
                <a:close/>
              </a:path>
            </a:pathLst>
          </a:custGeom>
          <a:blipFill rotWithShape="1">
            <a:blip r:embed="rId5">
              <a:alphaModFix/>
            </a:blip>
            <a:stretch>
              <a:fillRect b="0" l="0" r="-524" t="0"/>
            </a:stretch>
          </a:blipFill>
          <a:ln>
            <a:noFill/>
          </a:ln>
        </p:spPr>
      </p:sp>
      <p:grpSp>
        <p:nvGrpSpPr>
          <p:cNvPr id="287" name="Google Shape;287;p20"/>
          <p:cNvGrpSpPr/>
          <p:nvPr/>
        </p:nvGrpSpPr>
        <p:grpSpPr>
          <a:xfrm>
            <a:off x="10893962" y="7627175"/>
            <a:ext cx="4651875" cy="337950"/>
            <a:chOff x="-728985" y="-33285"/>
            <a:chExt cx="6202500" cy="450600"/>
          </a:xfrm>
        </p:grpSpPr>
        <p:sp>
          <p:nvSpPr>
            <p:cNvPr id="288" name="Google Shape;288;p20"/>
            <p:cNvSpPr/>
            <p:nvPr/>
          </p:nvSpPr>
          <p:spPr>
            <a:xfrm>
              <a:off x="0" y="0"/>
              <a:ext cx="4744500" cy="384000"/>
            </a:xfrm>
            <a:custGeom>
              <a:rect b="b" l="l" r="r" t="t"/>
              <a:pathLst>
                <a:path extrusionOk="0" h="384000" w="4744500">
                  <a:moveTo>
                    <a:pt x="0" y="0"/>
                  </a:moveTo>
                  <a:lnTo>
                    <a:pt x="4744500" y="0"/>
                  </a:lnTo>
                  <a:lnTo>
                    <a:pt x="4744500" y="384000"/>
                  </a:lnTo>
                  <a:lnTo>
                    <a:pt x="0" y="384000"/>
                  </a:lnTo>
                  <a:close/>
                </a:path>
              </a:pathLst>
            </a:custGeom>
            <a:solidFill>
              <a:srgbClr val="000000">
                <a:alpha val="0"/>
              </a:srgbClr>
            </a:solidFill>
            <a:ln>
              <a:noFill/>
            </a:ln>
          </p:spPr>
        </p:sp>
        <p:sp>
          <p:nvSpPr>
            <p:cNvPr id="289" name="Google Shape;289;p20"/>
            <p:cNvSpPr txBox="1"/>
            <p:nvPr/>
          </p:nvSpPr>
          <p:spPr>
            <a:xfrm>
              <a:off x="-728985" y="-33285"/>
              <a:ext cx="6202500" cy="450600"/>
            </a:xfrm>
            <a:prstGeom prst="rect">
              <a:avLst/>
            </a:prstGeom>
            <a:noFill/>
            <a:ln>
              <a:noFill/>
            </a:ln>
          </p:spPr>
          <p:txBody>
            <a:bodyPr anchorCtr="0" anchor="t" bIns="0" lIns="0" spcFirstLastPara="1" rIns="0" wrap="square" tIns="0">
              <a:noAutofit/>
            </a:bodyPr>
            <a:lstStyle/>
            <a:p>
              <a:pPr indent="0" lvl="0" marL="0" marR="0" rtl="0" algn="ctr">
                <a:lnSpc>
                  <a:spcPct val="148951"/>
                </a:lnSpc>
                <a:spcBef>
                  <a:spcPts val="0"/>
                </a:spcBef>
                <a:spcAft>
                  <a:spcPts val="0"/>
                </a:spcAft>
                <a:buClr>
                  <a:srgbClr val="000000"/>
                </a:buClr>
                <a:buSzPts val="1812"/>
                <a:buFont typeface="Arial"/>
                <a:buNone/>
              </a:pPr>
              <a:r>
                <a:rPr b="1" i="0" lang="en-US" sz="1812" u="none" cap="none" strike="noStrike">
                  <a:solidFill>
                    <a:srgbClr val="333F70"/>
                  </a:solidFill>
                  <a:latin typeface="Unbounded"/>
                  <a:ea typeface="Unbounded"/>
                  <a:cs typeface="Unbounded"/>
                  <a:sym typeface="Unbounded"/>
                </a:rPr>
                <a:t>Zipf’s Law Conformance</a:t>
              </a:r>
              <a:endParaRPr b="0" i="0" sz="1400" u="none" cap="none" strike="noStrike">
                <a:solidFill>
                  <a:srgbClr val="000000"/>
                </a:solidFill>
                <a:latin typeface="Unbounded"/>
                <a:ea typeface="Unbounded"/>
                <a:cs typeface="Unbounded"/>
                <a:sym typeface="Unbounded"/>
              </a:endParaRPr>
            </a:p>
          </p:txBody>
        </p:sp>
      </p:grpSp>
      <p:grpSp>
        <p:nvGrpSpPr>
          <p:cNvPr id="290" name="Google Shape;290;p20"/>
          <p:cNvGrpSpPr/>
          <p:nvPr/>
        </p:nvGrpSpPr>
        <p:grpSpPr>
          <a:xfrm>
            <a:off x="9328249" y="8297031"/>
            <a:ext cx="7783237" cy="744163"/>
            <a:chOff x="0" y="-206217"/>
            <a:chExt cx="10377650" cy="992217"/>
          </a:xfrm>
        </p:grpSpPr>
        <p:sp>
          <p:nvSpPr>
            <p:cNvPr id="291" name="Google Shape;291;p20"/>
            <p:cNvSpPr/>
            <p:nvPr/>
          </p:nvSpPr>
          <p:spPr>
            <a:xfrm>
              <a:off x="0" y="0"/>
              <a:ext cx="10377500" cy="786000"/>
            </a:xfrm>
            <a:custGeom>
              <a:rect b="b" l="l" r="r" t="t"/>
              <a:pathLst>
                <a:path extrusionOk="0" h="786000" w="10377500">
                  <a:moveTo>
                    <a:pt x="0" y="0"/>
                  </a:moveTo>
                  <a:lnTo>
                    <a:pt x="10377500" y="0"/>
                  </a:lnTo>
                  <a:lnTo>
                    <a:pt x="10377500" y="786000"/>
                  </a:lnTo>
                  <a:lnTo>
                    <a:pt x="0" y="786000"/>
                  </a:lnTo>
                  <a:close/>
                </a:path>
              </a:pathLst>
            </a:custGeom>
            <a:solidFill>
              <a:srgbClr val="000000">
                <a:alpha val="0"/>
              </a:srgbClr>
            </a:solidFill>
            <a:ln>
              <a:noFill/>
            </a:ln>
          </p:spPr>
        </p:sp>
        <p:sp>
          <p:nvSpPr>
            <p:cNvPr id="292" name="Google Shape;292;p20"/>
            <p:cNvSpPr txBox="1"/>
            <p:nvPr/>
          </p:nvSpPr>
          <p:spPr>
            <a:xfrm>
              <a:off x="50" y="-206217"/>
              <a:ext cx="10377600" cy="881400"/>
            </a:xfrm>
            <a:prstGeom prst="rect">
              <a:avLst/>
            </a:prstGeom>
            <a:noFill/>
            <a:ln>
              <a:noFill/>
            </a:ln>
          </p:spPr>
          <p:txBody>
            <a:bodyPr anchorCtr="0" anchor="t" bIns="0" lIns="0" spcFirstLastPara="1" rIns="0" wrap="square" tIns="0">
              <a:noAutofit/>
            </a:bodyPr>
            <a:lstStyle/>
            <a:p>
              <a:pPr indent="0" lvl="0" marL="0" marR="0" rtl="0" algn="ctr">
                <a:lnSpc>
                  <a:spcPct val="193041"/>
                </a:lnSpc>
                <a:spcBef>
                  <a:spcPts val="0"/>
                </a:spcBef>
                <a:spcAft>
                  <a:spcPts val="0"/>
                </a:spcAft>
                <a:buClr>
                  <a:srgbClr val="000000"/>
                </a:buClr>
                <a:buSzPts val="1437"/>
                <a:buFont typeface="Arial"/>
                <a:buNone/>
              </a:pPr>
              <a:r>
                <a:rPr b="0" i="0" lang="en-US" sz="1437" u="none" cap="none" strike="noStrike">
                  <a:solidFill>
                    <a:srgbClr val="333F70"/>
                  </a:solidFill>
                  <a:latin typeface="Unbounded"/>
                  <a:ea typeface="Unbounded"/>
                  <a:cs typeface="Unbounded"/>
                  <a:sym typeface="Unbounded"/>
                </a:rPr>
                <a:t>The frequency distribution follows Zipf’s expectation, affirming normative linguistic structure. This is characteristic of natural language texts including artistic song lyrics.</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0" name="Shape 300"/>
        <p:cNvGrpSpPr/>
        <p:nvPr/>
      </p:nvGrpSpPr>
      <p:grpSpPr>
        <a:xfrm>
          <a:off x="0" y="0"/>
          <a:ext cx="0" cy="0"/>
          <a:chOff x="0" y="0"/>
          <a:chExt cx="0" cy="0"/>
        </a:xfrm>
      </p:grpSpPr>
      <p:sp>
        <p:nvSpPr>
          <p:cNvPr id="301" name="Google Shape;301;p21"/>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302" name="Google Shape;302;p21"/>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descr="preencoded.png" id="303" name="Google Shape;303;p21"/>
          <p:cNvSpPr/>
          <p:nvPr/>
        </p:nvSpPr>
        <p:spPr>
          <a:xfrm>
            <a:off x="10301973" y="1492364"/>
            <a:ext cx="7471375" cy="7302270"/>
          </a:xfrm>
          <a:custGeom>
            <a:rect b="b" l="l" r="r" t="t"/>
            <a:pathLst>
              <a:path extrusionOk="0" h="6149280" w="6149280">
                <a:moveTo>
                  <a:pt x="0" y="0"/>
                </a:moveTo>
                <a:lnTo>
                  <a:pt x="6149280" y="0"/>
                </a:lnTo>
                <a:lnTo>
                  <a:pt x="6149280" y="6149280"/>
                </a:lnTo>
                <a:lnTo>
                  <a:pt x="0" y="6149280"/>
                </a:lnTo>
                <a:lnTo>
                  <a:pt x="0" y="0"/>
                </a:lnTo>
                <a:close/>
              </a:path>
            </a:pathLst>
          </a:custGeom>
          <a:blipFill rotWithShape="1">
            <a:blip r:embed="rId3">
              <a:alphaModFix/>
            </a:blip>
            <a:stretch>
              <a:fillRect b="0" l="0" r="0" t="0"/>
            </a:stretch>
          </a:blipFill>
          <a:ln>
            <a:noFill/>
          </a:ln>
        </p:spPr>
      </p:sp>
      <p:grpSp>
        <p:nvGrpSpPr>
          <p:cNvPr id="304" name="Google Shape;304;p21"/>
          <p:cNvGrpSpPr/>
          <p:nvPr/>
        </p:nvGrpSpPr>
        <p:grpSpPr>
          <a:xfrm>
            <a:off x="992238" y="636835"/>
            <a:ext cx="7088238" cy="1028849"/>
            <a:chOff x="0" y="-190500"/>
            <a:chExt cx="9450984" cy="1371798"/>
          </a:xfrm>
        </p:grpSpPr>
        <p:sp>
          <p:nvSpPr>
            <p:cNvPr id="305" name="Google Shape;305;p21"/>
            <p:cNvSpPr/>
            <p:nvPr/>
          </p:nvSpPr>
          <p:spPr>
            <a:xfrm>
              <a:off x="0" y="0"/>
              <a:ext cx="9450984" cy="1181298"/>
            </a:xfrm>
            <a:custGeom>
              <a:rect b="b" l="l" r="r" t="t"/>
              <a:pathLst>
                <a:path extrusionOk="0" h="1181298" w="9450984">
                  <a:moveTo>
                    <a:pt x="0" y="0"/>
                  </a:moveTo>
                  <a:lnTo>
                    <a:pt x="9450984" y="0"/>
                  </a:lnTo>
                  <a:lnTo>
                    <a:pt x="9450984" y="1181298"/>
                  </a:lnTo>
                  <a:lnTo>
                    <a:pt x="0" y="1181298"/>
                  </a:lnTo>
                  <a:close/>
                </a:path>
              </a:pathLst>
            </a:custGeom>
            <a:solidFill>
              <a:srgbClr val="000000">
                <a:alpha val="0"/>
              </a:srgbClr>
            </a:solidFill>
            <a:ln>
              <a:noFill/>
            </a:ln>
          </p:spPr>
        </p:sp>
        <p:sp>
          <p:nvSpPr>
            <p:cNvPr id="306" name="Google Shape;306;p21"/>
            <p:cNvSpPr txBox="1"/>
            <p:nvPr/>
          </p:nvSpPr>
          <p:spPr>
            <a:xfrm>
              <a:off x="0" y="-190500"/>
              <a:ext cx="9450983" cy="1371798"/>
            </a:xfrm>
            <a:prstGeom prst="rect">
              <a:avLst/>
            </a:prstGeom>
            <a:noFill/>
            <a:ln>
              <a:noFill/>
            </a:ln>
          </p:spPr>
          <p:txBody>
            <a:bodyPr anchorCtr="0" anchor="t" bIns="0" lIns="0" spcFirstLastPara="1" rIns="0" wrap="square" tIns="0">
              <a:noAutofit/>
            </a:bodyPr>
            <a:lstStyle/>
            <a:p>
              <a:pPr indent="0" lvl="0" marL="0" marR="0" rtl="0" algn="l">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Contribution</a:t>
              </a:r>
              <a:endParaRPr b="0" i="0" sz="1400" u="none" cap="none" strike="noStrike">
                <a:solidFill>
                  <a:srgbClr val="000000"/>
                </a:solidFill>
                <a:latin typeface="Unbounded"/>
                <a:ea typeface="Unbounded"/>
                <a:cs typeface="Unbounded"/>
                <a:sym typeface="Unbounded"/>
              </a:endParaRPr>
            </a:p>
          </p:txBody>
        </p:sp>
      </p:grpSp>
      <p:sp>
        <p:nvSpPr>
          <p:cNvPr id="307" name="Google Shape;307;p21"/>
          <p:cNvSpPr txBox="1"/>
          <p:nvPr/>
        </p:nvSpPr>
        <p:spPr>
          <a:xfrm>
            <a:off x="992238" y="2153679"/>
            <a:ext cx="9445500" cy="709650"/>
          </a:xfrm>
          <a:prstGeom prst="rect">
            <a:avLst/>
          </a:prstGeom>
          <a:noFill/>
          <a:ln>
            <a:noFill/>
          </a:ln>
        </p:spPr>
        <p:txBody>
          <a:bodyPr anchorCtr="0" anchor="t" bIns="0" lIns="0" spcFirstLastPara="1" rIns="0" wrap="square" tIns="0">
            <a:noAutofit/>
          </a:bodyPr>
          <a:lstStyle/>
          <a:p>
            <a:pPr indent="0" lvl="0" marL="0" marR="0" rtl="0" algn="l">
              <a:lnSpc>
                <a:spcPct val="1936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Python Notebook Creation and Dataset Cleaning:</a:t>
            </a:r>
            <a:endParaRPr b="0" i="0" sz="1400" u="none" cap="none" strike="noStrike">
              <a:solidFill>
                <a:srgbClr val="000000"/>
              </a:solidFill>
              <a:latin typeface="Unbounded"/>
              <a:ea typeface="Unbounded"/>
              <a:cs typeface="Unbounded"/>
              <a:sym typeface="Unbounded"/>
            </a:endParaRPr>
          </a:p>
        </p:txBody>
      </p:sp>
      <p:grpSp>
        <p:nvGrpSpPr>
          <p:cNvPr id="308" name="Google Shape;308;p21"/>
          <p:cNvGrpSpPr/>
          <p:nvPr/>
        </p:nvGrpSpPr>
        <p:grpSpPr>
          <a:xfrm>
            <a:off x="992238" y="3749279"/>
            <a:ext cx="9445526" cy="685663"/>
            <a:chOff x="0" y="0"/>
            <a:chExt cx="12594035" cy="914217"/>
          </a:xfrm>
        </p:grpSpPr>
        <p:sp>
          <p:nvSpPr>
            <p:cNvPr id="309" name="Google Shape;309;p21"/>
            <p:cNvSpPr/>
            <p:nvPr/>
          </p:nvSpPr>
          <p:spPr>
            <a:xfrm>
              <a:off x="0" y="0"/>
              <a:ext cx="12594035" cy="604838"/>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0" name="Google Shape;310;p21"/>
            <p:cNvSpPr txBox="1"/>
            <p:nvPr/>
          </p:nvSpPr>
          <p:spPr>
            <a:xfrm>
              <a:off x="0" y="157017"/>
              <a:ext cx="12594000" cy="757200"/>
            </a:xfrm>
            <a:prstGeom prst="rect">
              <a:avLst/>
            </a:prstGeom>
            <a:noFill/>
            <a:ln>
              <a:noFill/>
            </a:ln>
          </p:spPr>
          <p:txBody>
            <a:bodyPr anchorCtr="0" anchor="t" bIns="0" lIns="0" spcFirstLastPara="1" rIns="0" wrap="square" tIns="0">
              <a:noAutofit/>
            </a:bodyPr>
            <a:lstStyle/>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Aayush Chaturvedi</a:t>
              </a:r>
              <a:endParaRPr b="0" i="0" sz="2187" u="none" cap="none" strike="noStrike">
                <a:solidFill>
                  <a:srgbClr val="333F70"/>
                </a:solidFill>
                <a:latin typeface="Unbounded"/>
                <a:ea typeface="Unbounded"/>
                <a:cs typeface="Unbounded"/>
                <a:sym typeface="Unbounded"/>
              </a:endParaRPr>
            </a:p>
            <a:p>
              <a:pPr indent="-164951" lvl="1" marL="329902"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Veeramalla Saiteja</a:t>
              </a:r>
              <a:endParaRPr b="0" i="0" sz="2187" u="none" cap="none" strike="noStrike">
                <a:solidFill>
                  <a:srgbClr val="333F70"/>
                </a:solidFill>
                <a:latin typeface="Unbounded"/>
                <a:ea typeface="Unbounded"/>
                <a:cs typeface="Unbounded"/>
                <a:sym typeface="Unbounded"/>
              </a:endParaRPr>
            </a:p>
          </p:txBody>
        </p:sp>
      </p:grpSp>
      <p:sp>
        <p:nvSpPr>
          <p:cNvPr id="311" name="Google Shape;311;p21"/>
          <p:cNvSpPr/>
          <p:nvPr/>
        </p:nvSpPr>
        <p:spPr>
          <a:xfrm>
            <a:off x="992238" y="4302026"/>
            <a:ext cx="9445526" cy="453629"/>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2" name="Google Shape;312;p21"/>
          <p:cNvSpPr txBox="1"/>
          <p:nvPr/>
        </p:nvSpPr>
        <p:spPr>
          <a:xfrm>
            <a:off x="992250" y="5505435"/>
            <a:ext cx="9445500" cy="709800"/>
          </a:xfrm>
          <a:prstGeom prst="rect">
            <a:avLst/>
          </a:prstGeom>
          <a:noFill/>
          <a:ln>
            <a:noFill/>
          </a:ln>
        </p:spPr>
        <p:txBody>
          <a:bodyPr anchorCtr="0" anchor="t" bIns="0" lIns="0" spcFirstLastPara="1" rIns="0" wrap="square" tIns="0">
            <a:noAutofit/>
          </a:bodyPr>
          <a:lstStyle/>
          <a:p>
            <a:pPr indent="0" lvl="0" marL="0" marR="0" rtl="0" algn="l">
              <a:lnSpc>
                <a:spcPct val="1936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PPT Creation and Designing</a:t>
            </a:r>
            <a:endParaRPr b="0" i="0" sz="1400" u="none" cap="none" strike="noStrike">
              <a:solidFill>
                <a:srgbClr val="000000"/>
              </a:solidFill>
              <a:latin typeface="Unbounded"/>
              <a:ea typeface="Unbounded"/>
              <a:cs typeface="Unbounded"/>
              <a:sym typeface="Unbounded"/>
            </a:endParaRPr>
          </a:p>
        </p:txBody>
      </p:sp>
      <p:grpSp>
        <p:nvGrpSpPr>
          <p:cNvPr id="313" name="Google Shape;313;p21"/>
          <p:cNvGrpSpPr/>
          <p:nvPr/>
        </p:nvGrpSpPr>
        <p:grpSpPr>
          <a:xfrm>
            <a:off x="992238" y="6433048"/>
            <a:ext cx="9445526" cy="889366"/>
            <a:chOff x="0" y="-580983"/>
            <a:chExt cx="12594035" cy="1185821"/>
          </a:xfrm>
        </p:grpSpPr>
        <p:sp>
          <p:nvSpPr>
            <p:cNvPr id="314" name="Google Shape;314;p21"/>
            <p:cNvSpPr/>
            <p:nvPr/>
          </p:nvSpPr>
          <p:spPr>
            <a:xfrm>
              <a:off x="0" y="0"/>
              <a:ext cx="12594035" cy="604838"/>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5" name="Google Shape;315;p21"/>
            <p:cNvSpPr txBox="1"/>
            <p:nvPr/>
          </p:nvSpPr>
          <p:spPr>
            <a:xfrm>
              <a:off x="0" y="-580983"/>
              <a:ext cx="12594000" cy="757200"/>
            </a:xfrm>
            <a:prstGeom prst="rect">
              <a:avLst/>
            </a:prstGeom>
            <a:noFill/>
            <a:ln>
              <a:noFill/>
            </a:ln>
          </p:spPr>
          <p:txBody>
            <a:bodyPr anchorCtr="0" anchor="t" bIns="0" lIns="0" spcFirstLastPara="1" rIns="0" wrap="square" tIns="0">
              <a:noAutofit/>
            </a:bodyPr>
            <a:lstStyle/>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Ashvin Tiwari</a:t>
              </a:r>
              <a:endParaRPr b="0" i="0" sz="2187" u="none" cap="none" strike="noStrike">
                <a:solidFill>
                  <a:srgbClr val="333F70"/>
                </a:solidFill>
                <a:latin typeface="Unbounded"/>
                <a:ea typeface="Unbounded"/>
                <a:cs typeface="Unbounded"/>
                <a:sym typeface="Unbounded"/>
              </a:endParaRPr>
            </a:p>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Abhinav Vinod Bhusagare</a:t>
              </a:r>
              <a:endParaRPr b="0" i="0" sz="2187" u="none" cap="none" strike="noStrike">
                <a:solidFill>
                  <a:srgbClr val="333F70"/>
                </a:solidFill>
                <a:latin typeface="Unbounded"/>
                <a:ea typeface="Unbounded"/>
                <a:cs typeface="Unbounded"/>
                <a:sym typeface="Unbounded"/>
              </a:endParaRPr>
            </a:p>
            <a:p>
              <a:pPr indent="-164951" lvl="1" marL="329902"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Aayush Chaturvedi</a:t>
              </a:r>
              <a:endParaRPr b="0" i="0" sz="2187" u="none" cap="none" strike="noStrike">
                <a:solidFill>
                  <a:srgbClr val="333F70"/>
                </a:solidFill>
                <a:latin typeface="Unbounded"/>
                <a:ea typeface="Unbounded"/>
                <a:cs typeface="Unbounded"/>
                <a:sym typeface="Unbounded"/>
              </a:endParaRPr>
            </a:p>
          </p:txBody>
        </p:sp>
      </p:grpSp>
      <p:sp>
        <p:nvSpPr>
          <p:cNvPr id="316" name="Google Shape;316;p21"/>
          <p:cNvSpPr/>
          <p:nvPr/>
        </p:nvSpPr>
        <p:spPr>
          <a:xfrm>
            <a:off x="992238" y="7285732"/>
            <a:ext cx="9445526" cy="453629"/>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