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2.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300" r:id="rId2"/>
    <p:sldId id="262" r:id="rId3"/>
    <p:sldId id="259" r:id="rId4"/>
    <p:sldId id="280" r:id="rId5"/>
    <p:sldId id="263" r:id="rId6"/>
    <p:sldId id="264" r:id="rId7"/>
    <p:sldId id="265" r:id="rId8"/>
    <p:sldId id="266" r:id="rId9"/>
    <p:sldId id="269" r:id="rId10"/>
    <p:sldId id="322" r:id="rId11"/>
    <p:sldId id="323" r:id="rId12"/>
    <p:sldId id="325" r:id="rId13"/>
    <p:sldId id="270" r:id="rId14"/>
    <p:sldId id="324" r:id="rId15"/>
    <p:sldId id="292" r:id="rId16"/>
    <p:sldId id="329" r:id="rId17"/>
    <p:sldId id="330" r:id="rId18"/>
    <p:sldId id="271" r:id="rId19"/>
    <p:sldId id="272" r:id="rId20"/>
    <p:sldId id="294" r:id="rId21"/>
    <p:sldId id="331" r:id="rId22"/>
    <p:sldId id="332" r:id="rId23"/>
    <p:sldId id="275" r:id="rId24"/>
    <p:sldId id="273" r:id="rId25"/>
    <p:sldId id="296" r:id="rId26"/>
    <p:sldId id="333" r:id="rId27"/>
    <p:sldId id="334" r:id="rId28"/>
    <p:sldId id="274" r:id="rId29"/>
    <p:sldId id="276" r:id="rId30"/>
    <p:sldId id="277" r:id="rId31"/>
    <p:sldId id="298" r:id="rId32"/>
    <p:sldId id="335" r:id="rId33"/>
    <p:sldId id="336" r:id="rId34"/>
    <p:sldId id="278" r:id="rId35"/>
    <p:sldId id="282" r:id="rId36"/>
    <p:sldId id="340" r:id="rId37"/>
    <p:sldId id="338" r:id="rId38"/>
    <p:sldId id="342" r:id="rId39"/>
    <p:sldId id="28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EAD309-A170-4993-815C-2AAAE86FBE15}" v="163" dt="2023-10-14T11:03:20.448"/>
    <p1510:client id="{1F881766-7674-42AA-9DD4-B0F8D82BB11F}" v="1196" dt="2023-10-14T06:27:17.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56"/>
      </p:cViewPr>
      <p:guideLst/>
    </p:cSldViewPr>
  </p:slideViewPr>
  <p:notesTextViewPr>
    <p:cViewPr>
      <p:scale>
        <a:sx n="1" d="1"/>
        <a:sy n="1" d="1"/>
      </p:scale>
      <p:origin x="0" y="0"/>
    </p:cViewPr>
  </p:notesTextViewPr>
  <p:sorterViewPr>
    <p:cViewPr>
      <p:scale>
        <a:sx n="100" d="100"/>
        <a:sy n="100" d="100"/>
      </p:scale>
      <p:origin x="0" y="-70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Balla" userId="a56f2a0efc78840e" providerId="LiveId" clId="{14EAD309-A170-4993-815C-2AAAE86FBE15}"/>
    <pc:docChg chg="undo custSel addSld modSld">
      <pc:chgData name="Pavan Balla" userId="a56f2a0efc78840e" providerId="LiveId" clId="{14EAD309-A170-4993-815C-2AAAE86FBE15}" dt="2023-10-14T11:06:09.711" v="538" actId="13926"/>
      <pc:docMkLst>
        <pc:docMk/>
      </pc:docMkLst>
      <pc:sldChg chg="modSp">
        <pc:chgData name="Pavan Balla" userId="a56f2a0efc78840e" providerId="LiveId" clId="{14EAD309-A170-4993-815C-2AAAE86FBE15}" dt="2023-10-14T08:11:44.782" v="306"/>
        <pc:sldMkLst>
          <pc:docMk/>
          <pc:sldMk cId="3630520847" sldId="262"/>
        </pc:sldMkLst>
        <pc:spChg chg="mod">
          <ac:chgData name="Pavan Balla" userId="a56f2a0efc78840e" providerId="LiveId" clId="{14EAD309-A170-4993-815C-2AAAE86FBE15}" dt="2023-10-14T08:11:44.782" v="306"/>
          <ac:spMkLst>
            <pc:docMk/>
            <pc:sldMk cId="3630520847" sldId="262"/>
            <ac:spMk id="2" creationId="{1100FA43-A860-703B-A82F-61EC8B300569}"/>
          </ac:spMkLst>
        </pc:spChg>
      </pc:sldChg>
      <pc:sldChg chg="modSp">
        <pc:chgData name="Pavan Balla" userId="a56f2a0efc78840e" providerId="LiveId" clId="{14EAD309-A170-4993-815C-2AAAE86FBE15}" dt="2023-10-14T08:11:44.782" v="306"/>
        <pc:sldMkLst>
          <pc:docMk/>
          <pc:sldMk cId="3969174857" sldId="263"/>
        </pc:sldMkLst>
        <pc:spChg chg="mod">
          <ac:chgData name="Pavan Balla" userId="a56f2a0efc78840e" providerId="LiveId" clId="{14EAD309-A170-4993-815C-2AAAE86FBE15}" dt="2023-10-14T08:11:44.782" v="306"/>
          <ac:spMkLst>
            <pc:docMk/>
            <pc:sldMk cId="3969174857" sldId="263"/>
            <ac:spMk id="2" creationId="{B88F647C-1B62-F256-DD75-9DE14F1916B5}"/>
          </ac:spMkLst>
        </pc:spChg>
      </pc:sldChg>
      <pc:sldChg chg="modSp">
        <pc:chgData name="Pavan Balla" userId="a56f2a0efc78840e" providerId="LiveId" clId="{14EAD309-A170-4993-815C-2AAAE86FBE15}" dt="2023-10-14T08:11:44.782" v="306"/>
        <pc:sldMkLst>
          <pc:docMk/>
          <pc:sldMk cId="3483694584" sldId="265"/>
        </pc:sldMkLst>
        <pc:spChg chg="mod">
          <ac:chgData name="Pavan Balla" userId="a56f2a0efc78840e" providerId="LiveId" clId="{14EAD309-A170-4993-815C-2AAAE86FBE15}" dt="2023-10-14T08:11:44.782" v="306"/>
          <ac:spMkLst>
            <pc:docMk/>
            <pc:sldMk cId="3483694584" sldId="265"/>
            <ac:spMk id="2" creationId="{39B977EC-6FDE-1B0F-8783-61FB27572F72}"/>
          </ac:spMkLst>
        </pc:spChg>
      </pc:sldChg>
      <pc:sldChg chg="modSp mod">
        <pc:chgData name="Pavan Balla" userId="a56f2a0efc78840e" providerId="LiveId" clId="{14EAD309-A170-4993-815C-2AAAE86FBE15}" dt="2023-10-14T08:11:40.699" v="304"/>
        <pc:sldMkLst>
          <pc:docMk/>
          <pc:sldMk cId="1744912539" sldId="266"/>
        </pc:sldMkLst>
        <pc:spChg chg="mod">
          <ac:chgData name="Pavan Balla" userId="a56f2a0efc78840e" providerId="LiveId" clId="{14EAD309-A170-4993-815C-2AAAE86FBE15}" dt="2023-10-14T08:11:40.699" v="304"/>
          <ac:spMkLst>
            <pc:docMk/>
            <pc:sldMk cId="1744912539" sldId="266"/>
            <ac:spMk id="2" creationId="{1956FA47-1157-D3AD-2379-AB5A6688E8ED}"/>
          </ac:spMkLst>
        </pc:spChg>
      </pc:sldChg>
      <pc:sldChg chg="modSp mod">
        <pc:chgData name="Pavan Balla" userId="a56f2a0efc78840e" providerId="LiveId" clId="{14EAD309-A170-4993-815C-2AAAE86FBE15}" dt="2023-10-14T08:11:44.782" v="306"/>
        <pc:sldMkLst>
          <pc:docMk/>
          <pc:sldMk cId="1462356702" sldId="271"/>
        </pc:sldMkLst>
        <pc:spChg chg="mod">
          <ac:chgData name="Pavan Balla" userId="a56f2a0efc78840e" providerId="LiveId" clId="{14EAD309-A170-4993-815C-2AAAE86FBE15}" dt="2023-10-14T08:11:44.782" v="306"/>
          <ac:spMkLst>
            <pc:docMk/>
            <pc:sldMk cId="1462356702" sldId="271"/>
            <ac:spMk id="2" creationId="{02153361-1127-2C31-525F-62FAB07BB5C8}"/>
          </ac:spMkLst>
        </pc:spChg>
        <pc:spChg chg="mod">
          <ac:chgData name="Pavan Balla" userId="a56f2a0efc78840e" providerId="LiveId" clId="{14EAD309-A170-4993-815C-2AAAE86FBE15}" dt="2023-10-14T07:34:50.881" v="1" actId="20577"/>
          <ac:spMkLst>
            <pc:docMk/>
            <pc:sldMk cId="1462356702" sldId="271"/>
            <ac:spMk id="5" creationId="{9E3BB278-27E6-7277-A019-6D76D1247FD3}"/>
          </ac:spMkLst>
        </pc:spChg>
      </pc:sldChg>
      <pc:sldChg chg="modSp mod">
        <pc:chgData name="Pavan Balla" userId="a56f2a0efc78840e" providerId="LiveId" clId="{14EAD309-A170-4993-815C-2AAAE86FBE15}" dt="2023-10-14T08:11:44.782" v="306"/>
        <pc:sldMkLst>
          <pc:docMk/>
          <pc:sldMk cId="1611729650" sldId="272"/>
        </pc:sldMkLst>
        <pc:spChg chg="mod">
          <ac:chgData name="Pavan Balla" userId="a56f2a0efc78840e" providerId="LiveId" clId="{14EAD309-A170-4993-815C-2AAAE86FBE15}" dt="2023-10-14T08:11:44.782" v="306"/>
          <ac:spMkLst>
            <pc:docMk/>
            <pc:sldMk cId="1611729650" sldId="272"/>
            <ac:spMk id="2" creationId="{ED668EC1-968E-638E-4594-3CEC8BD8DEDD}"/>
          </ac:spMkLst>
        </pc:spChg>
        <pc:spChg chg="mod">
          <ac:chgData name="Pavan Balla" userId="a56f2a0efc78840e" providerId="LiveId" clId="{14EAD309-A170-4993-815C-2AAAE86FBE15}" dt="2023-10-14T07:35:32.181" v="3" actId="20577"/>
          <ac:spMkLst>
            <pc:docMk/>
            <pc:sldMk cId="1611729650" sldId="272"/>
            <ac:spMk id="5" creationId="{E3FDEDFF-B9A8-0527-631C-1827065F59EA}"/>
          </ac:spMkLst>
        </pc:spChg>
      </pc:sldChg>
      <pc:sldChg chg="modSp">
        <pc:chgData name="Pavan Balla" userId="a56f2a0efc78840e" providerId="LiveId" clId="{14EAD309-A170-4993-815C-2AAAE86FBE15}" dt="2023-10-14T08:11:44.782" v="306"/>
        <pc:sldMkLst>
          <pc:docMk/>
          <pc:sldMk cId="2622927224" sldId="273"/>
        </pc:sldMkLst>
        <pc:spChg chg="mod">
          <ac:chgData name="Pavan Balla" userId="a56f2a0efc78840e" providerId="LiveId" clId="{14EAD309-A170-4993-815C-2AAAE86FBE15}" dt="2023-10-14T08:11:44.782" v="306"/>
          <ac:spMkLst>
            <pc:docMk/>
            <pc:sldMk cId="2622927224" sldId="273"/>
            <ac:spMk id="2" creationId="{6116A0BB-903C-1028-6F25-04A2EFB9A3AA}"/>
          </ac:spMkLst>
        </pc:spChg>
      </pc:sldChg>
      <pc:sldChg chg="modSp">
        <pc:chgData name="Pavan Balla" userId="a56f2a0efc78840e" providerId="LiveId" clId="{14EAD309-A170-4993-815C-2AAAE86FBE15}" dt="2023-10-14T08:11:44.782" v="306"/>
        <pc:sldMkLst>
          <pc:docMk/>
          <pc:sldMk cId="3700341410" sldId="274"/>
        </pc:sldMkLst>
        <pc:spChg chg="mod">
          <ac:chgData name="Pavan Balla" userId="a56f2a0efc78840e" providerId="LiveId" clId="{14EAD309-A170-4993-815C-2AAAE86FBE15}" dt="2023-10-14T08:11:44.782" v="306"/>
          <ac:spMkLst>
            <pc:docMk/>
            <pc:sldMk cId="3700341410" sldId="274"/>
            <ac:spMk id="2" creationId="{224BC9AE-95B5-7B20-A77B-471BB538D407}"/>
          </ac:spMkLst>
        </pc:spChg>
      </pc:sldChg>
      <pc:sldChg chg="modSp mod">
        <pc:chgData name="Pavan Balla" userId="a56f2a0efc78840e" providerId="LiveId" clId="{14EAD309-A170-4993-815C-2AAAE86FBE15}" dt="2023-10-14T08:11:44.782" v="306"/>
        <pc:sldMkLst>
          <pc:docMk/>
          <pc:sldMk cId="1749207570" sldId="275"/>
        </pc:sldMkLst>
        <pc:spChg chg="mod">
          <ac:chgData name="Pavan Balla" userId="a56f2a0efc78840e" providerId="LiveId" clId="{14EAD309-A170-4993-815C-2AAAE86FBE15}" dt="2023-10-14T08:11:44.782" v="306"/>
          <ac:spMkLst>
            <pc:docMk/>
            <pc:sldMk cId="1749207570" sldId="275"/>
            <ac:spMk id="2" creationId="{DEC72A03-0696-3BE2-EC39-083DDD982ABC}"/>
          </ac:spMkLst>
        </pc:spChg>
        <pc:spChg chg="mod">
          <ac:chgData name="Pavan Balla" userId="a56f2a0efc78840e" providerId="LiveId" clId="{14EAD309-A170-4993-815C-2AAAE86FBE15}" dt="2023-10-14T07:39:47.403" v="46" actId="20577"/>
          <ac:spMkLst>
            <pc:docMk/>
            <pc:sldMk cId="1749207570" sldId="275"/>
            <ac:spMk id="5" creationId="{B9E071F1-3FF3-BF57-D563-9B2BAE43B588}"/>
          </ac:spMkLst>
        </pc:spChg>
      </pc:sldChg>
      <pc:sldChg chg="modSp mod">
        <pc:chgData name="Pavan Balla" userId="a56f2a0efc78840e" providerId="LiveId" clId="{14EAD309-A170-4993-815C-2AAAE86FBE15}" dt="2023-10-14T08:11:44.782" v="306"/>
        <pc:sldMkLst>
          <pc:docMk/>
          <pc:sldMk cId="1478056014" sldId="276"/>
        </pc:sldMkLst>
        <pc:spChg chg="mod">
          <ac:chgData name="Pavan Balla" userId="a56f2a0efc78840e" providerId="LiveId" clId="{14EAD309-A170-4993-815C-2AAAE86FBE15}" dt="2023-10-14T08:11:44.782" v="306"/>
          <ac:spMkLst>
            <pc:docMk/>
            <pc:sldMk cId="1478056014" sldId="276"/>
            <ac:spMk id="2" creationId="{BB8404CB-1972-739C-50D4-CEB87A2437F9}"/>
          </ac:spMkLst>
        </pc:spChg>
        <pc:spChg chg="mod">
          <ac:chgData name="Pavan Balla" userId="a56f2a0efc78840e" providerId="LiveId" clId="{14EAD309-A170-4993-815C-2AAAE86FBE15}" dt="2023-10-14T07:45:53.363" v="57" actId="20577"/>
          <ac:spMkLst>
            <pc:docMk/>
            <pc:sldMk cId="1478056014" sldId="276"/>
            <ac:spMk id="5" creationId="{7E284017-2A8F-0F0C-2FD5-20CF05FE898A}"/>
          </ac:spMkLst>
        </pc:spChg>
      </pc:sldChg>
      <pc:sldChg chg="modSp setBg">
        <pc:chgData name="Pavan Balla" userId="a56f2a0efc78840e" providerId="LiveId" clId="{14EAD309-A170-4993-815C-2AAAE86FBE15}" dt="2023-10-14T08:23:51.127" v="446"/>
        <pc:sldMkLst>
          <pc:docMk/>
          <pc:sldMk cId="3666686098" sldId="277"/>
        </pc:sldMkLst>
        <pc:spChg chg="mod">
          <ac:chgData name="Pavan Balla" userId="a56f2a0efc78840e" providerId="LiveId" clId="{14EAD309-A170-4993-815C-2AAAE86FBE15}" dt="2023-10-14T08:11:44.782" v="306"/>
          <ac:spMkLst>
            <pc:docMk/>
            <pc:sldMk cId="3666686098" sldId="277"/>
            <ac:spMk id="2" creationId="{68900930-0C3A-916F-705C-C1E1C43F1CF9}"/>
          </ac:spMkLst>
        </pc:spChg>
      </pc:sldChg>
      <pc:sldChg chg="modSp">
        <pc:chgData name="Pavan Balla" userId="a56f2a0efc78840e" providerId="LiveId" clId="{14EAD309-A170-4993-815C-2AAAE86FBE15}" dt="2023-10-14T08:11:44.782" v="306"/>
        <pc:sldMkLst>
          <pc:docMk/>
          <pc:sldMk cId="1300680050" sldId="278"/>
        </pc:sldMkLst>
        <pc:spChg chg="mod">
          <ac:chgData name="Pavan Balla" userId="a56f2a0efc78840e" providerId="LiveId" clId="{14EAD309-A170-4993-815C-2AAAE86FBE15}" dt="2023-10-14T08:11:44.782" v="306"/>
          <ac:spMkLst>
            <pc:docMk/>
            <pc:sldMk cId="1300680050" sldId="278"/>
            <ac:spMk id="2" creationId="{90FDCC4F-2CE2-5308-FE2E-F0898AC76F61}"/>
          </ac:spMkLst>
        </pc:spChg>
      </pc:sldChg>
      <pc:sldChg chg="modSp">
        <pc:chgData name="Pavan Balla" userId="a56f2a0efc78840e" providerId="LiveId" clId="{14EAD309-A170-4993-815C-2AAAE86FBE15}" dt="2023-10-14T08:11:44.782" v="306"/>
        <pc:sldMkLst>
          <pc:docMk/>
          <pc:sldMk cId="412330879" sldId="280"/>
        </pc:sldMkLst>
        <pc:spChg chg="mod">
          <ac:chgData name="Pavan Balla" userId="a56f2a0efc78840e" providerId="LiveId" clId="{14EAD309-A170-4993-815C-2AAAE86FBE15}" dt="2023-10-14T08:11:44.782" v="306"/>
          <ac:spMkLst>
            <pc:docMk/>
            <pc:sldMk cId="412330879" sldId="280"/>
            <ac:spMk id="2" creationId="{A68AAFD5-76D6-5E52-1B62-72E58E97A64D}"/>
          </ac:spMkLst>
        </pc:spChg>
      </pc:sldChg>
      <pc:sldChg chg="modSp mod">
        <pc:chgData name="Pavan Balla" userId="a56f2a0efc78840e" providerId="LiveId" clId="{14EAD309-A170-4993-815C-2AAAE86FBE15}" dt="2023-10-14T08:28:19.336" v="465" actId="113"/>
        <pc:sldMkLst>
          <pc:docMk/>
          <pc:sldMk cId="2316558990" sldId="282"/>
        </pc:sldMkLst>
        <pc:spChg chg="mod">
          <ac:chgData name="Pavan Balla" userId="a56f2a0efc78840e" providerId="LiveId" clId="{14EAD309-A170-4993-815C-2AAAE86FBE15}" dt="2023-10-14T08:11:44.782" v="306"/>
          <ac:spMkLst>
            <pc:docMk/>
            <pc:sldMk cId="2316558990" sldId="282"/>
            <ac:spMk id="2" creationId="{90FDCC4F-2CE2-5308-FE2E-F0898AC76F61}"/>
          </ac:spMkLst>
        </pc:spChg>
        <pc:spChg chg="mod">
          <ac:chgData name="Pavan Balla" userId="a56f2a0efc78840e" providerId="LiveId" clId="{14EAD309-A170-4993-815C-2AAAE86FBE15}" dt="2023-10-14T08:28:19.336" v="465" actId="113"/>
          <ac:spMkLst>
            <pc:docMk/>
            <pc:sldMk cId="2316558990" sldId="282"/>
            <ac:spMk id="5" creationId="{A15CCFB8-BF09-828C-43ED-55F7093B195F}"/>
          </ac:spMkLst>
        </pc:spChg>
      </pc:sldChg>
      <pc:sldChg chg="modSp mod setBg">
        <pc:chgData name="Pavan Balla" userId="a56f2a0efc78840e" providerId="LiveId" clId="{14EAD309-A170-4993-815C-2AAAE86FBE15}" dt="2023-10-14T08:27:34.854" v="461" actId="13926"/>
        <pc:sldMkLst>
          <pc:docMk/>
          <pc:sldMk cId="2902027907" sldId="284"/>
        </pc:sldMkLst>
        <pc:spChg chg="mod">
          <ac:chgData name="Pavan Balla" userId="a56f2a0efc78840e" providerId="LiveId" clId="{14EAD309-A170-4993-815C-2AAAE86FBE15}" dt="2023-10-14T08:27:34.854" v="461" actId="13926"/>
          <ac:spMkLst>
            <pc:docMk/>
            <pc:sldMk cId="2902027907" sldId="284"/>
            <ac:spMk id="2" creationId="{A07518C0-6B38-3D1B-595E-6D4E6E2047BE}"/>
          </ac:spMkLst>
        </pc:spChg>
        <pc:spChg chg="mod">
          <ac:chgData name="Pavan Balla" userId="a56f2a0efc78840e" providerId="LiveId" clId="{14EAD309-A170-4993-815C-2AAAE86FBE15}" dt="2023-10-14T07:57:16.278" v="245" actId="20577"/>
          <ac:spMkLst>
            <pc:docMk/>
            <pc:sldMk cId="2902027907" sldId="284"/>
            <ac:spMk id="5" creationId="{0F80105E-9E73-59C3-7A1F-F320C2EED1DC}"/>
          </ac:spMkLst>
        </pc:spChg>
      </pc:sldChg>
      <pc:sldChg chg="modSp mod">
        <pc:chgData name="Pavan Balla" userId="a56f2a0efc78840e" providerId="LiveId" clId="{14EAD309-A170-4993-815C-2AAAE86FBE15}" dt="2023-10-14T08:11:44.782" v="306"/>
        <pc:sldMkLst>
          <pc:docMk/>
          <pc:sldMk cId="3347016986" sldId="294"/>
        </pc:sldMkLst>
        <pc:spChg chg="mod">
          <ac:chgData name="Pavan Balla" userId="a56f2a0efc78840e" providerId="LiveId" clId="{14EAD309-A170-4993-815C-2AAAE86FBE15}" dt="2023-10-14T08:11:44.782" v="306"/>
          <ac:spMkLst>
            <pc:docMk/>
            <pc:sldMk cId="3347016986" sldId="294"/>
            <ac:spMk id="2" creationId="{4603980E-AC92-05B1-9742-65063E732AB9}"/>
          </ac:spMkLst>
        </pc:spChg>
      </pc:sldChg>
      <pc:sldChg chg="modSp setBg">
        <pc:chgData name="Pavan Balla" userId="a56f2a0efc78840e" providerId="LiveId" clId="{14EAD309-A170-4993-815C-2AAAE86FBE15}" dt="2023-10-14T08:26:06.646" v="459"/>
        <pc:sldMkLst>
          <pc:docMk/>
          <pc:sldMk cId="882740706" sldId="296"/>
        </pc:sldMkLst>
        <pc:spChg chg="mod">
          <ac:chgData name="Pavan Balla" userId="a56f2a0efc78840e" providerId="LiveId" clId="{14EAD309-A170-4993-815C-2AAAE86FBE15}" dt="2023-10-14T08:11:44.782" v="306"/>
          <ac:spMkLst>
            <pc:docMk/>
            <pc:sldMk cId="882740706" sldId="296"/>
            <ac:spMk id="2" creationId="{4603980E-AC92-05B1-9742-65063E732AB9}"/>
          </ac:spMkLst>
        </pc:spChg>
      </pc:sldChg>
      <pc:sldChg chg="modSp">
        <pc:chgData name="Pavan Balla" userId="a56f2a0efc78840e" providerId="LiveId" clId="{14EAD309-A170-4993-815C-2AAAE86FBE15}" dt="2023-10-14T08:11:44.782" v="306"/>
        <pc:sldMkLst>
          <pc:docMk/>
          <pc:sldMk cId="15882764" sldId="298"/>
        </pc:sldMkLst>
        <pc:spChg chg="mod">
          <ac:chgData name="Pavan Balla" userId="a56f2a0efc78840e" providerId="LiveId" clId="{14EAD309-A170-4993-815C-2AAAE86FBE15}" dt="2023-10-14T08:11:44.782" v="306"/>
          <ac:spMkLst>
            <pc:docMk/>
            <pc:sldMk cId="15882764" sldId="298"/>
            <ac:spMk id="2" creationId="{4603980E-AC92-05B1-9742-65063E732AB9}"/>
          </ac:spMkLst>
        </pc:spChg>
      </pc:sldChg>
      <pc:sldChg chg="modSp">
        <pc:chgData name="Pavan Balla" userId="a56f2a0efc78840e" providerId="LiveId" clId="{14EAD309-A170-4993-815C-2AAAE86FBE15}" dt="2023-10-14T07:38:34.552" v="26" actId="20577"/>
        <pc:sldMkLst>
          <pc:docMk/>
          <pc:sldMk cId="2020204822" sldId="305"/>
        </pc:sldMkLst>
        <pc:graphicFrameChg chg="mod">
          <ac:chgData name="Pavan Balla" userId="a56f2a0efc78840e" providerId="LiveId" clId="{14EAD309-A170-4993-815C-2AAAE86FBE15}" dt="2023-10-14T07:37:59.516" v="11" actId="20577"/>
          <ac:graphicFrameMkLst>
            <pc:docMk/>
            <pc:sldMk cId="2020204822" sldId="305"/>
            <ac:graphicFrameMk id="13" creationId="{066F83B3-423D-D134-CB62-10F4DC277276}"/>
          </ac:graphicFrameMkLst>
        </pc:graphicFrameChg>
        <pc:graphicFrameChg chg="mod">
          <ac:chgData name="Pavan Balla" userId="a56f2a0efc78840e" providerId="LiveId" clId="{14EAD309-A170-4993-815C-2AAAE86FBE15}" dt="2023-10-14T07:38:34.552" v="26" actId="20577"/>
          <ac:graphicFrameMkLst>
            <pc:docMk/>
            <pc:sldMk cId="2020204822" sldId="305"/>
            <ac:graphicFrameMk id="14" creationId="{253F11F4-F0E8-518F-3E10-AD7FC5C2624D}"/>
          </ac:graphicFrameMkLst>
        </pc:graphicFrameChg>
        <pc:graphicFrameChg chg="mod">
          <ac:chgData name="Pavan Balla" userId="a56f2a0efc78840e" providerId="LiveId" clId="{14EAD309-A170-4993-815C-2AAAE86FBE15}" dt="2023-10-14T07:38:13.559" v="15" actId="20577"/>
          <ac:graphicFrameMkLst>
            <pc:docMk/>
            <pc:sldMk cId="2020204822" sldId="305"/>
            <ac:graphicFrameMk id="15" creationId="{85F83D5B-069C-F209-31D6-D031AEB1FD53}"/>
          </ac:graphicFrameMkLst>
        </pc:graphicFrameChg>
      </pc:sldChg>
      <pc:sldChg chg="modSp">
        <pc:chgData name="Pavan Balla" userId="a56f2a0efc78840e" providerId="LiveId" clId="{14EAD309-A170-4993-815C-2AAAE86FBE15}" dt="2023-10-14T07:39:07.639" v="36" actId="20577"/>
        <pc:sldMkLst>
          <pc:docMk/>
          <pc:sldMk cId="1692640030" sldId="306"/>
        </pc:sldMkLst>
        <pc:graphicFrameChg chg="mod">
          <ac:chgData name="Pavan Balla" userId="a56f2a0efc78840e" providerId="LiveId" clId="{14EAD309-A170-4993-815C-2AAAE86FBE15}" dt="2023-10-14T07:39:01" v="31" actId="20577"/>
          <ac:graphicFrameMkLst>
            <pc:docMk/>
            <pc:sldMk cId="1692640030" sldId="306"/>
            <ac:graphicFrameMk id="4" creationId="{3FE667DD-CA87-A3B6-0415-A9DD4F039072}"/>
          </ac:graphicFrameMkLst>
        </pc:graphicFrameChg>
        <pc:graphicFrameChg chg="mod">
          <ac:chgData name="Pavan Balla" userId="a56f2a0efc78840e" providerId="LiveId" clId="{14EAD309-A170-4993-815C-2AAAE86FBE15}" dt="2023-10-14T07:39:07.639" v="36" actId="20577"/>
          <ac:graphicFrameMkLst>
            <pc:docMk/>
            <pc:sldMk cId="1692640030" sldId="306"/>
            <ac:graphicFrameMk id="5" creationId="{B128D8DC-F202-5A5A-F9BF-12AD2203A0FB}"/>
          </ac:graphicFrameMkLst>
        </pc:graphicFrameChg>
      </pc:sldChg>
      <pc:sldChg chg="modSp">
        <pc:chgData name="Pavan Balla" userId="a56f2a0efc78840e" providerId="LiveId" clId="{14EAD309-A170-4993-815C-2AAAE86FBE15}" dt="2023-10-14T07:44:52.465" v="56" actId="20577"/>
        <pc:sldMkLst>
          <pc:docMk/>
          <pc:sldMk cId="2689821221" sldId="315"/>
        </pc:sldMkLst>
        <pc:graphicFrameChg chg="mod">
          <ac:chgData name="Pavan Balla" userId="a56f2a0efc78840e" providerId="LiveId" clId="{14EAD309-A170-4993-815C-2AAAE86FBE15}" dt="2023-10-14T07:44:52.465" v="56" actId="20577"/>
          <ac:graphicFrameMkLst>
            <pc:docMk/>
            <pc:sldMk cId="2689821221" sldId="315"/>
            <ac:graphicFrameMk id="7" creationId="{5C570D4A-E76E-6BC3-B92D-2AF6CCAF3542}"/>
          </ac:graphicFrameMkLst>
        </pc:graphicFrameChg>
      </pc:sldChg>
      <pc:sldChg chg="modSp">
        <pc:chgData name="Pavan Balla" userId="a56f2a0efc78840e" providerId="LiveId" clId="{14EAD309-A170-4993-815C-2AAAE86FBE15}" dt="2023-10-14T07:51:42.523" v="83" actId="20577"/>
        <pc:sldMkLst>
          <pc:docMk/>
          <pc:sldMk cId="1761681661" sldId="317"/>
        </pc:sldMkLst>
        <pc:graphicFrameChg chg="mod">
          <ac:chgData name="Pavan Balla" userId="a56f2a0efc78840e" providerId="LiveId" clId="{14EAD309-A170-4993-815C-2AAAE86FBE15}" dt="2023-10-14T07:51:34.388" v="76" actId="20577"/>
          <ac:graphicFrameMkLst>
            <pc:docMk/>
            <pc:sldMk cId="1761681661" sldId="317"/>
            <ac:graphicFrameMk id="2" creationId="{5F7C1109-F9FF-B63D-B500-AB4CBD4BC245}"/>
          </ac:graphicFrameMkLst>
        </pc:graphicFrameChg>
        <pc:graphicFrameChg chg="mod">
          <ac:chgData name="Pavan Balla" userId="a56f2a0efc78840e" providerId="LiveId" clId="{14EAD309-A170-4993-815C-2AAAE86FBE15}" dt="2023-10-14T07:51:15.491" v="62" actId="20577"/>
          <ac:graphicFrameMkLst>
            <pc:docMk/>
            <pc:sldMk cId="1761681661" sldId="317"/>
            <ac:graphicFrameMk id="4" creationId="{847CCC6B-FFD2-12EA-222A-AFDA05686BC1}"/>
          </ac:graphicFrameMkLst>
        </pc:graphicFrameChg>
        <pc:graphicFrameChg chg="mod">
          <ac:chgData name="Pavan Balla" userId="a56f2a0efc78840e" providerId="LiveId" clId="{14EAD309-A170-4993-815C-2AAAE86FBE15}" dt="2023-10-14T07:51:21.437" v="67" actId="20577"/>
          <ac:graphicFrameMkLst>
            <pc:docMk/>
            <pc:sldMk cId="1761681661" sldId="317"/>
            <ac:graphicFrameMk id="6" creationId="{0964374E-EB97-34B4-EA90-EFB199C40F06}"/>
          </ac:graphicFrameMkLst>
        </pc:graphicFrameChg>
        <pc:graphicFrameChg chg="mod">
          <ac:chgData name="Pavan Balla" userId="a56f2a0efc78840e" providerId="LiveId" clId="{14EAD309-A170-4993-815C-2AAAE86FBE15}" dt="2023-10-14T07:51:42.523" v="83" actId="20577"/>
          <ac:graphicFrameMkLst>
            <pc:docMk/>
            <pc:sldMk cId="1761681661" sldId="317"/>
            <ac:graphicFrameMk id="7" creationId="{50A93952-86BB-7464-43F9-E72BFEE67155}"/>
          </ac:graphicFrameMkLst>
        </pc:graphicFrameChg>
      </pc:sldChg>
      <pc:sldChg chg="modSp">
        <pc:chgData name="Pavan Balla" userId="a56f2a0efc78840e" providerId="LiveId" clId="{14EAD309-A170-4993-815C-2AAAE86FBE15}" dt="2023-10-14T07:51:53.232" v="88" actId="20577"/>
        <pc:sldMkLst>
          <pc:docMk/>
          <pc:sldMk cId="3089183794" sldId="318"/>
        </pc:sldMkLst>
        <pc:graphicFrameChg chg="mod">
          <ac:chgData name="Pavan Balla" userId="a56f2a0efc78840e" providerId="LiveId" clId="{14EAD309-A170-4993-815C-2AAAE86FBE15}" dt="2023-10-14T07:51:53.232" v="88" actId="20577"/>
          <ac:graphicFrameMkLst>
            <pc:docMk/>
            <pc:sldMk cId="3089183794" sldId="318"/>
            <ac:graphicFrameMk id="4" creationId="{35B43AE1-ED99-DF0A-FFCA-F783E129B06F}"/>
          </ac:graphicFrameMkLst>
        </pc:graphicFrameChg>
      </pc:sldChg>
      <pc:sldChg chg="modSp">
        <pc:chgData name="Pavan Balla" userId="a56f2a0efc78840e" providerId="LiveId" clId="{14EAD309-A170-4993-815C-2AAAE86FBE15}" dt="2023-10-14T07:52:51.338" v="112" actId="113"/>
        <pc:sldMkLst>
          <pc:docMk/>
          <pc:sldMk cId="1480748272" sldId="319"/>
        </pc:sldMkLst>
        <pc:graphicFrameChg chg="mod">
          <ac:chgData name="Pavan Balla" userId="a56f2a0efc78840e" providerId="LiveId" clId="{14EAD309-A170-4993-815C-2AAAE86FBE15}" dt="2023-10-14T07:52:19.097" v="105" actId="20577"/>
          <ac:graphicFrameMkLst>
            <pc:docMk/>
            <pc:sldMk cId="1480748272" sldId="319"/>
            <ac:graphicFrameMk id="4" creationId="{3E33E9A8-536A-6DD7-13ED-30658DE4998E}"/>
          </ac:graphicFrameMkLst>
        </pc:graphicFrameChg>
        <pc:graphicFrameChg chg="mod">
          <ac:chgData name="Pavan Balla" userId="a56f2a0efc78840e" providerId="LiveId" clId="{14EAD309-A170-4993-815C-2AAAE86FBE15}" dt="2023-10-14T07:52:26.068" v="110" actId="20577"/>
          <ac:graphicFrameMkLst>
            <pc:docMk/>
            <pc:sldMk cId="1480748272" sldId="319"/>
            <ac:graphicFrameMk id="6" creationId="{B28A84D7-188B-DD01-DD90-C84E05B73934}"/>
          </ac:graphicFrameMkLst>
        </pc:graphicFrameChg>
        <pc:graphicFrameChg chg="mod">
          <ac:chgData name="Pavan Balla" userId="a56f2a0efc78840e" providerId="LiveId" clId="{14EAD309-A170-4993-815C-2AAAE86FBE15}" dt="2023-10-14T07:52:51.338" v="112" actId="113"/>
          <ac:graphicFrameMkLst>
            <pc:docMk/>
            <pc:sldMk cId="1480748272" sldId="319"/>
            <ac:graphicFrameMk id="7" creationId="{38B54EA6-6924-090D-611E-A34E4C6AAF97}"/>
          </ac:graphicFrameMkLst>
        </pc:graphicFrameChg>
        <pc:graphicFrameChg chg="mod">
          <ac:chgData name="Pavan Balla" userId="a56f2a0efc78840e" providerId="LiveId" clId="{14EAD309-A170-4993-815C-2AAAE86FBE15}" dt="2023-10-14T07:52:07.252" v="95" actId="20577"/>
          <ac:graphicFrameMkLst>
            <pc:docMk/>
            <pc:sldMk cId="1480748272" sldId="319"/>
            <ac:graphicFrameMk id="9" creationId="{D331B2BE-804A-2020-3367-F8187C6A26BB}"/>
          </ac:graphicFrameMkLst>
        </pc:graphicFrameChg>
      </pc:sldChg>
      <pc:sldChg chg="modSp">
        <pc:chgData name="Pavan Balla" userId="a56f2a0efc78840e" providerId="LiveId" clId="{14EAD309-A170-4993-815C-2AAAE86FBE15}" dt="2023-10-14T07:53:07.832" v="117" actId="20577"/>
        <pc:sldMkLst>
          <pc:docMk/>
          <pc:sldMk cId="3180570445" sldId="320"/>
        </pc:sldMkLst>
        <pc:graphicFrameChg chg="mod">
          <ac:chgData name="Pavan Balla" userId="a56f2a0efc78840e" providerId="LiveId" clId="{14EAD309-A170-4993-815C-2AAAE86FBE15}" dt="2023-10-14T07:53:07.832" v="117" actId="20577"/>
          <ac:graphicFrameMkLst>
            <pc:docMk/>
            <pc:sldMk cId="3180570445" sldId="320"/>
            <ac:graphicFrameMk id="5" creationId="{AB73A1CC-260E-6306-2896-42DED9502AF4}"/>
          </ac:graphicFrameMkLst>
        </pc:graphicFrameChg>
      </pc:sldChg>
      <pc:sldChg chg="modSp mod setBg">
        <pc:chgData name="Pavan Balla" userId="a56f2a0efc78840e" providerId="LiveId" clId="{14EAD309-A170-4993-815C-2AAAE86FBE15}" dt="2023-10-14T08:08:36.073" v="290" actId="14100"/>
        <pc:sldMkLst>
          <pc:docMk/>
          <pc:sldMk cId="3863904477" sldId="321"/>
        </pc:sldMkLst>
        <pc:spChg chg="mod">
          <ac:chgData name="Pavan Balla" userId="a56f2a0efc78840e" providerId="LiveId" clId="{14EAD309-A170-4993-815C-2AAAE86FBE15}" dt="2023-10-14T08:08:36.073" v="290" actId="14100"/>
          <ac:spMkLst>
            <pc:docMk/>
            <pc:sldMk cId="3863904477" sldId="321"/>
            <ac:spMk id="2" creationId="{11A9F64F-331D-D670-FA5E-6C988B82B304}"/>
          </ac:spMkLst>
        </pc:spChg>
        <pc:spChg chg="mod">
          <ac:chgData name="Pavan Balla" userId="a56f2a0efc78840e" providerId="LiveId" clId="{14EAD309-A170-4993-815C-2AAAE86FBE15}" dt="2023-10-14T08:02:31.152" v="282" actId="207"/>
          <ac:spMkLst>
            <pc:docMk/>
            <pc:sldMk cId="3863904477" sldId="321"/>
            <ac:spMk id="4" creationId="{69B389B6-757B-F2F9-CD99-2EDCCFD7706A}"/>
          </ac:spMkLst>
        </pc:spChg>
      </pc:sldChg>
      <pc:sldChg chg="modSp mod setBg">
        <pc:chgData name="Pavan Balla" userId="a56f2a0efc78840e" providerId="LiveId" clId="{14EAD309-A170-4993-815C-2AAAE86FBE15}" dt="2023-10-14T08:28:42.726" v="469" actId="20577"/>
        <pc:sldMkLst>
          <pc:docMk/>
          <pc:sldMk cId="2345493775" sldId="322"/>
        </pc:sldMkLst>
        <pc:spChg chg="mod">
          <ac:chgData name="Pavan Balla" userId="a56f2a0efc78840e" providerId="LiveId" clId="{14EAD309-A170-4993-815C-2AAAE86FBE15}" dt="2023-10-14T08:11:44.782" v="306"/>
          <ac:spMkLst>
            <pc:docMk/>
            <pc:sldMk cId="2345493775" sldId="322"/>
            <ac:spMk id="2" creationId="{0A15E65E-000D-D9D9-837D-5331C2671E57}"/>
          </ac:spMkLst>
        </pc:spChg>
        <pc:spChg chg="mod">
          <ac:chgData name="Pavan Balla" userId="a56f2a0efc78840e" providerId="LiveId" clId="{14EAD309-A170-4993-815C-2AAAE86FBE15}" dt="2023-10-14T08:19:26.105" v="428" actId="20577"/>
          <ac:spMkLst>
            <pc:docMk/>
            <pc:sldMk cId="2345493775" sldId="322"/>
            <ac:spMk id="5" creationId="{2E8D8D70-FA99-11E0-523E-B11B841B16C1}"/>
          </ac:spMkLst>
        </pc:spChg>
        <pc:spChg chg="mod">
          <ac:chgData name="Pavan Balla" userId="a56f2a0efc78840e" providerId="LiveId" clId="{14EAD309-A170-4993-815C-2AAAE86FBE15}" dt="2023-10-14T08:28:42.726" v="469" actId="20577"/>
          <ac:spMkLst>
            <pc:docMk/>
            <pc:sldMk cId="2345493775" sldId="322"/>
            <ac:spMk id="7" creationId="{BBCECFD0-8D03-F144-4EC0-CED8B072C234}"/>
          </ac:spMkLst>
        </pc:spChg>
      </pc:sldChg>
      <pc:sldChg chg="modSp mod setBg">
        <pc:chgData name="Pavan Balla" userId="a56f2a0efc78840e" providerId="LiveId" clId="{14EAD309-A170-4993-815C-2AAAE86FBE15}" dt="2023-10-14T08:23:02.621" v="443"/>
        <pc:sldMkLst>
          <pc:docMk/>
          <pc:sldMk cId="1884936593" sldId="323"/>
        </pc:sldMkLst>
        <pc:spChg chg="mod">
          <ac:chgData name="Pavan Balla" userId="a56f2a0efc78840e" providerId="LiveId" clId="{14EAD309-A170-4993-815C-2AAAE86FBE15}" dt="2023-10-14T08:11:44.782" v="306"/>
          <ac:spMkLst>
            <pc:docMk/>
            <pc:sldMk cId="1884936593" sldId="323"/>
            <ac:spMk id="6" creationId="{5DA18492-AB30-69FD-33D5-D4E8292E33B1}"/>
          </ac:spMkLst>
        </pc:spChg>
        <pc:spChg chg="mod">
          <ac:chgData name="Pavan Balla" userId="a56f2a0efc78840e" providerId="LiveId" clId="{14EAD309-A170-4993-815C-2AAAE86FBE15}" dt="2023-10-14T08:17:01.808" v="403" actId="20577"/>
          <ac:spMkLst>
            <pc:docMk/>
            <pc:sldMk cId="1884936593" sldId="323"/>
            <ac:spMk id="8" creationId="{D5C1BBF5-D698-1A44-794D-1DFAFED41B66}"/>
          </ac:spMkLst>
        </pc:spChg>
      </pc:sldChg>
      <pc:sldChg chg="addSp delSp modSp new mod setBg">
        <pc:chgData name="Pavan Balla" userId="a56f2a0efc78840e" providerId="LiveId" clId="{14EAD309-A170-4993-815C-2AAAE86FBE15}" dt="2023-10-14T11:06:09.711" v="538" actId="13926"/>
        <pc:sldMkLst>
          <pc:docMk/>
          <pc:sldMk cId="3859131300" sldId="326"/>
        </pc:sldMkLst>
        <pc:spChg chg="del mod">
          <ac:chgData name="Pavan Balla" userId="a56f2a0efc78840e" providerId="LiveId" clId="{14EAD309-A170-4993-815C-2AAAE86FBE15}" dt="2023-10-14T10:52:42.343" v="478" actId="21"/>
          <ac:spMkLst>
            <pc:docMk/>
            <pc:sldMk cId="3859131300" sldId="326"/>
            <ac:spMk id="2" creationId="{532CB78B-B34F-3F7B-D927-7F1B395F2FE2}"/>
          </ac:spMkLst>
        </pc:spChg>
        <pc:spChg chg="del mod">
          <ac:chgData name="Pavan Balla" userId="a56f2a0efc78840e" providerId="LiveId" clId="{14EAD309-A170-4993-815C-2AAAE86FBE15}" dt="2023-10-14T10:52:28.696" v="477"/>
          <ac:spMkLst>
            <pc:docMk/>
            <pc:sldMk cId="3859131300" sldId="326"/>
            <ac:spMk id="3" creationId="{A6A06B99-7719-76BE-6F8D-4AFA08646897}"/>
          </ac:spMkLst>
        </pc:spChg>
        <pc:graphicFrameChg chg="add mod modGraphic">
          <ac:chgData name="Pavan Balla" userId="a56f2a0efc78840e" providerId="LiveId" clId="{14EAD309-A170-4993-815C-2AAAE86FBE15}" dt="2023-10-14T11:06:09.711" v="538" actId="13926"/>
          <ac:graphicFrameMkLst>
            <pc:docMk/>
            <pc:sldMk cId="3859131300" sldId="326"/>
            <ac:graphicFrameMk id="2" creationId="{55E6E4BD-1AAF-A152-475E-FC054CACAA9E}"/>
          </ac:graphicFrameMkLst>
        </pc:graphicFrameChg>
        <pc:graphicFrameChg chg="add mod modGraphic">
          <ac:chgData name="Pavan Balla" userId="a56f2a0efc78840e" providerId="LiveId" clId="{14EAD309-A170-4993-815C-2AAAE86FBE15}" dt="2023-10-14T11:04:42.712" v="528" actId="14100"/>
          <ac:graphicFrameMkLst>
            <pc:docMk/>
            <pc:sldMk cId="3859131300" sldId="326"/>
            <ac:graphicFrameMk id="4" creationId="{45109156-2891-AAA8-5A1F-0F7F21DF1EAF}"/>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2.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eda9ddafae54d18/Desktop/chec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0eda9ddafae54d18/Desktop/che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0eda9ddafae54d18/Desktop/chec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0eda9ddafae54d18/Desktop/check.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dirty="0">
                <a:solidFill>
                  <a:srgbClr val="0070C0"/>
                </a:solidFill>
              </a:rPr>
              <a:t>HDFC</a:t>
            </a:r>
            <a:r>
              <a:rPr lang="en-US" sz="1800" b="1" baseline="0" dirty="0">
                <a:solidFill>
                  <a:srgbClr val="0070C0"/>
                </a:solidFill>
              </a:rPr>
              <a:t> Mutual Fund</a:t>
            </a:r>
            <a:endParaRPr lang="en-US" sz="1800" b="1" dirty="0">
              <a:solidFill>
                <a:srgbClr val="0070C0"/>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C000"/>
            </a:solidFill>
            <a:ln>
              <a:noFill/>
            </a:ln>
            <a:effectLst/>
          </c:spPr>
          <c:invertIfNegative val="0"/>
          <c:dPt>
            <c:idx val="1"/>
            <c:invertIfNegative val="0"/>
            <c:bubble3D val="0"/>
            <c:spPr>
              <a:solidFill>
                <a:srgbClr val="92D050"/>
              </a:solidFill>
              <a:ln>
                <a:noFill/>
              </a:ln>
              <a:effectLst/>
            </c:spPr>
            <c:extLst>
              <c:ext xmlns:c16="http://schemas.microsoft.com/office/drawing/2014/chart" uri="{C3380CC4-5D6E-409C-BE32-E72D297353CC}">
                <c16:uniqueId val="{00000001-B119-45DF-9D17-C889A394D183}"/>
              </c:ext>
            </c:extLst>
          </c:dPt>
          <c:dPt>
            <c:idx val="2"/>
            <c:invertIfNegative val="0"/>
            <c:bubble3D val="0"/>
            <c:spPr>
              <a:solidFill>
                <a:srgbClr val="00B0F0"/>
              </a:solidFill>
              <a:ln>
                <a:noFill/>
              </a:ln>
              <a:effectLst/>
            </c:spPr>
            <c:extLst>
              <c:ext xmlns:c16="http://schemas.microsoft.com/office/drawing/2014/chart" uri="{C3380CC4-5D6E-409C-BE32-E72D297353CC}">
                <c16:uniqueId val="{00000003-B119-45DF-9D17-C889A394D183}"/>
              </c:ext>
            </c:extLst>
          </c:dPt>
          <c:dPt>
            <c:idx val="3"/>
            <c:invertIfNegative val="0"/>
            <c:bubble3D val="0"/>
            <c:spPr>
              <a:solidFill>
                <a:srgbClr val="7030A0"/>
              </a:solidFill>
              <a:ln>
                <a:noFill/>
              </a:ln>
              <a:effectLst/>
            </c:spPr>
            <c:extLst>
              <c:ext xmlns:c16="http://schemas.microsoft.com/office/drawing/2014/chart" uri="{C3380CC4-5D6E-409C-BE32-E72D297353CC}">
                <c16:uniqueId val="{00000005-B119-45DF-9D17-C889A394D183}"/>
              </c:ext>
            </c:extLst>
          </c:dPt>
          <c:dPt>
            <c:idx val="4"/>
            <c:invertIfNegative val="0"/>
            <c:bubble3D val="0"/>
            <c:spPr>
              <a:solidFill>
                <a:srgbClr val="FF0000"/>
              </a:solidFill>
              <a:ln>
                <a:noFill/>
              </a:ln>
              <a:effectLst/>
            </c:spPr>
            <c:extLst>
              <c:ext xmlns:c16="http://schemas.microsoft.com/office/drawing/2014/chart" uri="{C3380CC4-5D6E-409C-BE32-E72D297353CC}">
                <c16:uniqueId val="{00000007-B119-45DF-9D17-C889A394D183}"/>
              </c:ext>
            </c:extLst>
          </c:dPt>
          <c:cat>
            <c:strRef>
              <c:f>Sheet1!$A$8:$A$12</c:f>
              <c:strCache>
                <c:ptCount val="5"/>
                <c:pt idx="0">
                  <c:v>HDFC Flexi-Cap Fund-Dir Growth</c:v>
                </c:pt>
                <c:pt idx="1">
                  <c:v>HDFC Hybrid Equity Fund-Dir Growth</c:v>
                </c:pt>
                <c:pt idx="2">
                  <c:v>HDFC Large &amp; Mid-Cap Fund-Dir Growth</c:v>
                </c:pt>
                <c:pt idx="3">
                  <c:v>HDFC Mid-Cap Opportunities Fund-Dir Growth</c:v>
                </c:pt>
                <c:pt idx="4">
                  <c:v>HDFC Small-Cap Fund-Dir Growth </c:v>
                </c:pt>
              </c:strCache>
            </c:strRef>
          </c:cat>
          <c:val>
            <c:numRef>
              <c:f>Sheet1!$B$8:$B$12</c:f>
              <c:numCache>
                <c:formatCode>General</c:formatCode>
                <c:ptCount val="5"/>
                <c:pt idx="0">
                  <c:v>53.16</c:v>
                </c:pt>
                <c:pt idx="1">
                  <c:v>37.86</c:v>
                </c:pt>
                <c:pt idx="2">
                  <c:v>54.21</c:v>
                </c:pt>
                <c:pt idx="3">
                  <c:v>59.54</c:v>
                </c:pt>
                <c:pt idx="4">
                  <c:v>66.31</c:v>
                </c:pt>
              </c:numCache>
            </c:numRef>
          </c:val>
          <c:extLst>
            <c:ext xmlns:c16="http://schemas.microsoft.com/office/drawing/2014/chart" uri="{C3380CC4-5D6E-409C-BE32-E72D297353CC}">
              <c16:uniqueId val="{00000008-B119-45DF-9D17-C889A394D183}"/>
            </c:ext>
          </c:extLst>
        </c:ser>
        <c:dLbls>
          <c:showLegendKey val="0"/>
          <c:showVal val="0"/>
          <c:showCatName val="0"/>
          <c:showSerName val="0"/>
          <c:showPercent val="0"/>
          <c:showBubbleSize val="0"/>
        </c:dLbls>
        <c:gapWidth val="219"/>
        <c:overlap val="-27"/>
        <c:axId val="1931751199"/>
        <c:axId val="1922713263"/>
      </c:barChart>
      <c:catAx>
        <c:axId val="1931751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rgbClr val="002060"/>
                </a:solidFill>
                <a:latin typeface="+mn-lt"/>
                <a:ea typeface="+mn-ea"/>
                <a:cs typeface="+mn-cs"/>
              </a:defRPr>
            </a:pPr>
            <a:endParaRPr lang="en-US"/>
          </a:p>
        </c:txPr>
        <c:crossAx val="1922713263"/>
        <c:crosses val="autoZero"/>
        <c:auto val="1"/>
        <c:lblAlgn val="ctr"/>
        <c:lblOffset val="100"/>
        <c:noMultiLvlLbl val="0"/>
      </c:catAx>
      <c:valAx>
        <c:axId val="19227132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rgbClr val="0070C0"/>
                    </a:solidFill>
                    <a:latin typeface="+mn-lt"/>
                    <a:ea typeface="+mn-ea"/>
                    <a:cs typeface="+mn-cs"/>
                  </a:defRPr>
                </a:pPr>
                <a:r>
                  <a:rPr lang="en-US" sz="1600">
                    <a:solidFill>
                      <a:srgbClr val="0070C0"/>
                    </a:solidFill>
                  </a:rPr>
                  <a:t>% of</a:t>
                </a:r>
                <a:r>
                  <a:rPr lang="en-US" sz="1600" baseline="0">
                    <a:solidFill>
                      <a:srgbClr val="0070C0"/>
                    </a:solidFill>
                  </a:rPr>
                  <a:t> Returns</a:t>
                </a:r>
                <a:endParaRPr lang="en-US" sz="1600">
                  <a:solidFill>
                    <a:srgbClr val="0070C0"/>
                  </a:solidFill>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rgbClr val="0070C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rgbClr val="FF0000"/>
                </a:solidFill>
                <a:latin typeface="+mn-lt"/>
                <a:ea typeface="+mn-ea"/>
                <a:cs typeface="+mn-cs"/>
              </a:defRPr>
            </a:pPr>
            <a:endParaRPr lang="en-US"/>
          </a:p>
        </c:txPr>
        <c:crossAx val="1931751199"/>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2500" dirty="0">
                <a:solidFill>
                  <a:srgbClr val="00B0F0"/>
                </a:solidFill>
              </a:rPr>
              <a:t>TEST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2570730956020607"/>
          <c:y val="9.1933178594809387E-2"/>
          <c:w val="0.86007193442694374"/>
          <c:h val="0.46688824490804959"/>
        </c:manualLayout>
      </c:layout>
      <c:barChart>
        <c:barDir val="col"/>
        <c:grouping val="clustered"/>
        <c:varyColors val="0"/>
        <c:ser>
          <c:idx val="0"/>
          <c:order val="0"/>
          <c:tx>
            <c:strRef>
              <c:f>Sheet1!$B$1</c:f>
              <c:strCache>
                <c:ptCount val="1"/>
                <c:pt idx="0">
                  <c:v>Test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C81E-4B58-8660-3F17318643D7}"/>
              </c:ext>
            </c:extLst>
          </c:dPt>
          <c:dPt>
            <c:idx val="1"/>
            <c:invertIfNegative val="0"/>
            <c:bubble3D val="0"/>
            <c:spPr>
              <a:solidFill>
                <a:srgbClr val="00B0F0"/>
              </a:solidFill>
              <a:ln>
                <a:noFill/>
              </a:ln>
              <a:effectLst/>
            </c:spPr>
            <c:extLst>
              <c:ext xmlns:c16="http://schemas.microsoft.com/office/drawing/2014/chart" uri="{C3380CC4-5D6E-409C-BE32-E72D297353CC}">
                <c16:uniqueId val="{00000002-C81E-4B58-8660-3F17318643D7}"/>
              </c:ext>
            </c:extLst>
          </c:dPt>
          <c:dPt>
            <c:idx val="2"/>
            <c:invertIfNegative val="0"/>
            <c:bubble3D val="0"/>
            <c:spPr>
              <a:solidFill>
                <a:srgbClr val="FFC000"/>
              </a:solidFill>
              <a:ln>
                <a:noFill/>
              </a:ln>
              <a:effectLst/>
            </c:spPr>
            <c:extLst>
              <c:ext xmlns:c16="http://schemas.microsoft.com/office/drawing/2014/chart" uri="{C3380CC4-5D6E-409C-BE32-E72D297353CC}">
                <c16:uniqueId val="{00000003-C81E-4B58-8660-3F17318643D7}"/>
              </c:ext>
            </c:extLst>
          </c:dPt>
          <c:dPt>
            <c:idx val="3"/>
            <c:invertIfNegative val="0"/>
            <c:bubble3D val="0"/>
            <c:spPr>
              <a:solidFill>
                <a:srgbClr val="7030A0"/>
              </a:solidFill>
              <a:ln>
                <a:noFill/>
              </a:ln>
              <a:effectLst/>
            </c:spPr>
            <c:extLst>
              <c:ext xmlns:c16="http://schemas.microsoft.com/office/drawing/2014/chart" uri="{C3380CC4-5D6E-409C-BE32-E72D297353CC}">
                <c16:uniqueId val="{00000004-C81E-4B58-8660-3F17318643D7}"/>
              </c:ext>
            </c:extLst>
          </c:dPt>
          <c:dPt>
            <c:idx val="4"/>
            <c:invertIfNegative val="0"/>
            <c:bubble3D val="0"/>
            <c:spPr>
              <a:solidFill>
                <a:srgbClr val="FF0000"/>
              </a:solidFill>
              <a:ln>
                <a:noFill/>
              </a:ln>
              <a:effectLst/>
            </c:spPr>
            <c:extLst>
              <c:ext xmlns:c16="http://schemas.microsoft.com/office/drawing/2014/chart" uri="{C3380CC4-5D6E-409C-BE32-E72D297353CC}">
                <c16:uniqueId val="{00000005-C81E-4B58-8660-3F17318643D7}"/>
              </c:ext>
            </c:extLst>
          </c:dPt>
          <c:dPt>
            <c:idx val="6"/>
            <c:invertIfNegative val="0"/>
            <c:bubble3D val="0"/>
            <c:spPr>
              <a:solidFill>
                <a:srgbClr val="7030A0"/>
              </a:solidFill>
              <a:ln>
                <a:noFill/>
              </a:ln>
              <a:effectLst/>
            </c:spPr>
            <c:extLst>
              <c:ext xmlns:c16="http://schemas.microsoft.com/office/drawing/2014/chart" uri="{C3380CC4-5D6E-409C-BE32-E72D297353CC}">
                <c16:uniqueId val="{00000006-C81E-4B58-8660-3F17318643D7}"/>
              </c:ext>
            </c:extLst>
          </c:dPt>
          <c:dPt>
            <c:idx val="7"/>
            <c:invertIfNegative val="0"/>
            <c:bubble3D val="0"/>
            <c:spPr>
              <a:solidFill>
                <a:srgbClr val="00B0F0"/>
              </a:solidFill>
              <a:ln>
                <a:noFill/>
              </a:ln>
              <a:effectLst/>
            </c:spPr>
            <c:extLst>
              <c:ext xmlns:c16="http://schemas.microsoft.com/office/drawing/2014/chart" uri="{C3380CC4-5D6E-409C-BE32-E72D297353CC}">
                <c16:uniqueId val="{00000007-C81E-4B58-8660-3F17318643D7}"/>
              </c:ext>
            </c:extLst>
          </c:dPt>
          <c:dPt>
            <c:idx val="8"/>
            <c:invertIfNegative val="0"/>
            <c:bubble3D val="0"/>
            <c:spPr>
              <a:solidFill>
                <a:srgbClr val="FFC000"/>
              </a:solidFill>
              <a:ln>
                <a:noFill/>
              </a:ln>
              <a:effectLst/>
            </c:spPr>
            <c:extLst>
              <c:ext xmlns:c16="http://schemas.microsoft.com/office/drawing/2014/chart" uri="{C3380CC4-5D6E-409C-BE32-E72D297353CC}">
                <c16:uniqueId val="{00000008-C81E-4B58-8660-3F17318643D7}"/>
              </c:ext>
            </c:extLst>
          </c:dPt>
          <c:dPt>
            <c:idx val="9"/>
            <c:invertIfNegative val="0"/>
            <c:bubble3D val="0"/>
            <c:spPr>
              <a:solidFill>
                <a:srgbClr val="00B050"/>
              </a:solidFill>
              <a:ln>
                <a:noFill/>
              </a:ln>
              <a:effectLst/>
            </c:spPr>
            <c:extLst>
              <c:ext xmlns:c16="http://schemas.microsoft.com/office/drawing/2014/chart" uri="{C3380CC4-5D6E-409C-BE32-E72D297353CC}">
                <c16:uniqueId val="{00000009-C81E-4B58-8660-3F17318643D7}"/>
              </c:ext>
            </c:extLst>
          </c:dPt>
          <c:dPt>
            <c:idx val="12"/>
            <c:invertIfNegative val="0"/>
            <c:bubble3D val="0"/>
            <c:spPr>
              <a:solidFill>
                <a:srgbClr val="7030A0"/>
              </a:solidFill>
              <a:ln>
                <a:noFill/>
              </a:ln>
              <a:effectLst/>
            </c:spPr>
            <c:extLst>
              <c:ext xmlns:c16="http://schemas.microsoft.com/office/drawing/2014/chart" uri="{C3380CC4-5D6E-409C-BE32-E72D297353CC}">
                <c16:uniqueId val="{0000000A-C81E-4B58-8660-3F17318643D7}"/>
              </c:ext>
            </c:extLst>
          </c:dPt>
          <c:dPt>
            <c:idx val="13"/>
            <c:invertIfNegative val="0"/>
            <c:bubble3D val="0"/>
            <c:spPr>
              <a:solidFill>
                <a:schemeClr val="accent6">
                  <a:lumMod val="75000"/>
                </a:schemeClr>
              </a:solidFill>
              <a:ln>
                <a:noFill/>
              </a:ln>
              <a:effectLst/>
            </c:spPr>
            <c:extLst>
              <c:ext xmlns:c16="http://schemas.microsoft.com/office/drawing/2014/chart" uri="{C3380CC4-5D6E-409C-BE32-E72D297353CC}">
                <c16:uniqueId val="{0000000B-C81E-4B58-8660-3F17318643D7}"/>
              </c:ext>
            </c:extLst>
          </c:dPt>
          <c:dPt>
            <c:idx val="14"/>
            <c:invertIfNegative val="0"/>
            <c:bubble3D val="0"/>
            <c:spPr>
              <a:solidFill>
                <a:schemeClr val="accent4">
                  <a:lumMod val="75000"/>
                </a:schemeClr>
              </a:solidFill>
              <a:ln>
                <a:noFill/>
              </a:ln>
              <a:effectLst/>
            </c:spPr>
            <c:extLst>
              <c:ext xmlns:c16="http://schemas.microsoft.com/office/drawing/2014/chart" uri="{C3380CC4-5D6E-409C-BE32-E72D297353CC}">
                <c16:uniqueId val="{0000000C-C81E-4B58-8660-3F17318643D7}"/>
              </c:ext>
            </c:extLst>
          </c:dPt>
          <c:dPt>
            <c:idx val="15"/>
            <c:invertIfNegative val="0"/>
            <c:bubble3D val="0"/>
            <c:spPr>
              <a:solidFill>
                <a:schemeClr val="bg2">
                  <a:lumMod val="50000"/>
                </a:schemeClr>
              </a:solidFill>
              <a:ln>
                <a:noFill/>
              </a:ln>
              <a:effectLst/>
            </c:spPr>
            <c:extLst>
              <c:ext xmlns:c16="http://schemas.microsoft.com/office/drawing/2014/chart" uri="{C3380CC4-5D6E-409C-BE32-E72D297353CC}">
                <c16:uniqueId val="{0000000D-C81E-4B58-8660-3F17318643D7}"/>
              </c:ext>
            </c:extLst>
          </c:dPt>
          <c:dPt>
            <c:idx val="16"/>
            <c:invertIfNegative val="0"/>
            <c:bubble3D val="0"/>
            <c:spPr>
              <a:solidFill>
                <a:srgbClr val="002060"/>
              </a:solidFill>
              <a:ln>
                <a:noFill/>
              </a:ln>
              <a:effectLst/>
            </c:spPr>
            <c:extLst>
              <c:ext xmlns:c16="http://schemas.microsoft.com/office/drawing/2014/chart" uri="{C3380CC4-5D6E-409C-BE32-E72D297353CC}">
                <c16:uniqueId val="{0000000E-C81E-4B58-8660-3F17318643D7}"/>
              </c:ext>
            </c:extLst>
          </c:dPt>
          <c:dPt>
            <c:idx val="19"/>
            <c:invertIfNegative val="0"/>
            <c:bubble3D val="0"/>
            <c:spPr>
              <a:solidFill>
                <a:schemeClr val="tx1">
                  <a:lumMod val="75000"/>
                  <a:lumOff val="25000"/>
                </a:schemeClr>
              </a:solidFill>
              <a:ln>
                <a:noFill/>
              </a:ln>
              <a:effectLst/>
            </c:spPr>
            <c:extLst>
              <c:ext xmlns:c16="http://schemas.microsoft.com/office/drawing/2014/chart" uri="{C3380CC4-5D6E-409C-BE32-E72D297353CC}">
                <c16:uniqueId val="{0000000F-C81E-4B58-8660-3F17318643D7}"/>
              </c:ext>
            </c:extLst>
          </c:dPt>
          <c:dPt>
            <c:idx val="20"/>
            <c:invertIfNegative val="0"/>
            <c:bubble3D val="0"/>
            <c:spPr>
              <a:solidFill>
                <a:schemeClr val="accent6"/>
              </a:solidFill>
              <a:ln>
                <a:noFill/>
              </a:ln>
              <a:effectLst/>
            </c:spPr>
            <c:extLst>
              <c:ext xmlns:c16="http://schemas.microsoft.com/office/drawing/2014/chart" uri="{C3380CC4-5D6E-409C-BE32-E72D297353CC}">
                <c16:uniqueId val="{00000010-C81E-4B58-8660-3F17318643D7}"/>
              </c:ext>
            </c:extLst>
          </c:dPt>
          <c:dPt>
            <c:idx val="21"/>
            <c:invertIfNegative val="0"/>
            <c:bubble3D val="0"/>
            <c:spPr>
              <a:solidFill>
                <a:srgbClr val="00B050"/>
              </a:solidFill>
              <a:ln>
                <a:noFill/>
              </a:ln>
              <a:effectLst/>
            </c:spPr>
            <c:extLst>
              <c:ext xmlns:c16="http://schemas.microsoft.com/office/drawing/2014/chart" uri="{C3380CC4-5D6E-409C-BE32-E72D297353CC}">
                <c16:uniqueId val="{00000011-C81E-4B58-8660-3F17318643D7}"/>
              </c:ext>
            </c:extLst>
          </c:dPt>
          <c:dPt>
            <c:idx val="22"/>
            <c:invertIfNegative val="0"/>
            <c:bubble3D val="0"/>
            <c:spPr>
              <a:solidFill>
                <a:srgbClr val="FFC000"/>
              </a:solidFill>
              <a:ln>
                <a:noFill/>
              </a:ln>
              <a:effectLst/>
            </c:spPr>
            <c:extLst>
              <c:ext xmlns:c16="http://schemas.microsoft.com/office/drawing/2014/chart" uri="{C3380CC4-5D6E-409C-BE32-E72D297353CC}">
                <c16:uniqueId val="{00000012-C81E-4B58-8660-3F17318643D7}"/>
              </c:ext>
            </c:extLst>
          </c:dPt>
          <c:cat>
            <c:strRef>
              <c:f>Sheet1!$A$2:$A$24</c:f>
              <c:strCache>
                <c:ptCount val="23"/>
                <c:pt idx="0">
                  <c:v>HDFC Flexi-Cap Fund-Dir Growth</c:v>
                </c:pt>
                <c:pt idx="1">
                  <c:v>HDFC Hybrid Equity Fund-Dir Growth</c:v>
                </c:pt>
                <c:pt idx="2">
                  <c:v>HDFC Large &amp; Mid-Cap Fund-Dir Growth</c:v>
                </c:pt>
                <c:pt idx="3">
                  <c:v>HDFC Mid-Cap Opportunities Fund-Dir Growth</c:v>
                </c:pt>
                <c:pt idx="4">
                  <c:v>HDFC Small-Cap Fund-Dir Growth </c:v>
                </c:pt>
                <c:pt idx="6">
                  <c:v>SBI Contra  Fund-Dir Growth</c:v>
                </c:pt>
                <c:pt idx="7">
                  <c:v>SBI Infrastructure Fund-Dir Growth</c:v>
                </c:pt>
                <c:pt idx="8">
                  <c:v>SBI Long Term Equity Fund-Dir Growth</c:v>
                </c:pt>
                <c:pt idx="9">
                  <c:v>SBI Magnum Mid-Cap Fund-Dir Growth</c:v>
                </c:pt>
                <c:pt idx="10">
                  <c:v>SBI Small-Cap Fund-Dir Growth</c:v>
                </c:pt>
                <c:pt idx="12">
                  <c:v>Nippon India Growth  Fund-Dir Growth </c:v>
                </c:pt>
                <c:pt idx="13">
                  <c:v>Nippon India Multi-Cap Fund-Dir Growth </c:v>
                </c:pt>
                <c:pt idx="14">
                  <c:v>Nippon India Power &amp; Infra Find-Dir Growth</c:v>
                </c:pt>
                <c:pt idx="15">
                  <c:v>Nippon India Small-Cap Fund-Dir Growth</c:v>
                </c:pt>
                <c:pt idx="16">
                  <c:v>Nippon India Value Fund-Dir Growth </c:v>
                </c:pt>
                <c:pt idx="18">
                  <c:v>Quant Flexi-Cap  Fund-Dir Growth</c:v>
                </c:pt>
                <c:pt idx="19">
                  <c:v>Quant Infrastructure Fund-Dir Growth</c:v>
                </c:pt>
                <c:pt idx="20">
                  <c:v>Quant Mid-Cap Fund-Dir Growth</c:v>
                </c:pt>
                <c:pt idx="21">
                  <c:v>Quant Small-Cap  Fund-Dir Growth</c:v>
                </c:pt>
                <c:pt idx="22">
                  <c:v>Quant Tax Plan Fund-Dir Growth</c:v>
                </c:pt>
              </c:strCache>
            </c:strRef>
          </c:cat>
          <c:val>
            <c:numRef>
              <c:f>Sheet1!$B$2:$B$24</c:f>
              <c:numCache>
                <c:formatCode>General</c:formatCode>
                <c:ptCount val="23"/>
                <c:pt idx="0">
                  <c:v>12.93</c:v>
                </c:pt>
                <c:pt idx="1">
                  <c:v>7.99</c:v>
                </c:pt>
                <c:pt idx="2">
                  <c:v>17.14</c:v>
                </c:pt>
                <c:pt idx="3">
                  <c:v>21.09</c:v>
                </c:pt>
                <c:pt idx="4">
                  <c:v>23.91</c:v>
                </c:pt>
                <c:pt idx="6">
                  <c:v>16.05</c:v>
                </c:pt>
                <c:pt idx="7">
                  <c:v>16.28</c:v>
                </c:pt>
                <c:pt idx="8">
                  <c:v>16.399999999999999</c:v>
                </c:pt>
                <c:pt idx="9">
                  <c:v>15.88</c:v>
                </c:pt>
                <c:pt idx="10">
                  <c:v>14.86</c:v>
                </c:pt>
                <c:pt idx="12">
                  <c:v>19.79</c:v>
                </c:pt>
                <c:pt idx="13">
                  <c:v>20.75</c:v>
                </c:pt>
                <c:pt idx="14">
                  <c:v>17.41</c:v>
                </c:pt>
                <c:pt idx="15">
                  <c:v>24.74</c:v>
                </c:pt>
                <c:pt idx="16">
                  <c:v>14.77</c:v>
                </c:pt>
                <c:pt idx="18">
                  <c:v>12.2</c:v>
                </c:pt>
                <c:pt idx="19">
                  <c:v>12.3</c:v>
                </c:pt>
                <c:pt idx="20">
                  <c:v>16.96</c:v>
                </c:pt>
                <c:pt idx="21">
                  <c:v>24.14</c:v>
                </c:pt>
                <c:pt idx="22">
                  <c:v>12.03</c:v>
                </c:pt>
              </c:numCache>
            </c:numRef>
          </c:val>
          <c:extLst>
            <c:ext xmlns:c16="http://schemas.microsoft.com/office/drawing/2014/chart" uri="{C3380CC4-5D6E-409C-BE32-E72D297353CC}">
              <c16:uniqueId val="{00000000-C81E-4B58-8660-3F17318643D7}"/>
            </c:ext>
          </c:extLst>
        </c:ser>
        <c:dLbls>
          <c:showLegendKey val="0"/>
          <c:showVal val="0"/>
          <c:showCatName val="0"/>
          <c:showSerName val="0"/>
          <c:showPercent val="0"/>
          <c:showBubbleSize val="0"/>
        </c:dLbls>
        <c:gapWidth val="100"/>
        <c:overlap val="-24"/>
        <c:axId val="445077120"/>
        <c:axId val="585912672"/>
      </c:barChart>
      <c:catAx>
        <c:axId val="4450771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rgbClr val="00B0F0"/>
                </a:solidFill>
                <a:latin typeface="+mn-lt"/>
                <a:ea typeface="+mn-ea"/>
                <a:cs typeface="+mn-cs"/>
              </a:defRPr>
            </a:pPr>
            <a:endParaRPr lang="en-US"/>
          </a:p>
        </c:txPr>
        <c:crossAx val="585912672"/>
        <c:crosses val="autoZero"/>
        <c:auto val="1"/>
        <c:lblAlgn val="ctr"/>
        <c:lblOffset val="100"/>
        <c:noMultiLvlLbl val="0"/>
      </c:catAx>
      <c:valAx>
        <c:axId val="5859126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600" dirty="0">
                    <a:solidFill>
                      <a:srgbClr val="00B0F0"/>
                    </a:solidFill>
                  </a:rPr>
                  <a:t>Axis Title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rgbClr val="FF0000"/>
                </a:solidFill>
                <a:latin typeface="+mn-lt"/>
                <a:ea typeface="+mn-ea"/>
                <a:cs typeface="+mn-cs"/>
              </a:defRPr>
            </a:pPr>
            <a:endParaRPr lang="en-US"/>
          </a:p>
        </c:txPr>
        <c:crossAx val="445077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sz="2800" b="1" dirty="0">
                <a:solidFill>
                  <a:srgbClr val="00B0F0"/>
                </a:solidFill>
              </a:rPr>
              <a:t>Mutual</a:t>
            </a:r>
            <a:r>
              <a:rPr lang="en-US" sz="2800" b="1" baseline="0" dirty="0">
                <a:solidFill>
                  <a:srgbClr val="00B0F0"/>
                </a:solidFill>
              </a:rPr>
              <a:t> Fund</a:t>
            </a:r>
            <a:endParaRPr lang="en-US" sz="2800" b="1" dirty="0">
              <a:solidFill>
                <a:srgbClr val="00B0F0"/>
              </a:solidFill>
            </a:endParaRP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759726112126541"/>
          <c:y val="0.10582484052626333"/>
          <c:w val="0.87026681654863747"/>
          <c:h val="0.4488584545998206"/>
        </c:manualLayout>
      </c:layout>
      <c:bar3DChart>
        <c:barDir val="col"/>
        <c:grouping val="clustered"/>
        <c:varyColors val="0"/>
        <c:ser>
          <c:idx val="0"/>
          <c:order val="0"/>
          <c:tx>
            <c:strRef>
              <c:f>Sheet1!$B$1</c:f>
              <c:strCache>
                <c:ptCount val="1"/>
                <c:pt idx="0">
                  <c:v>Returns in % of Train</c:v>
                </c:pt>
              </c:strCache>
            </c:strRef>
          </c:tx>
          <c:spPr>
            <a:solidFill>
              <a:schemeClr val="accent1"/>
            </a:solidFill>
            <a:ln>
              <a:noFill/>
            </a:ln>
            <a:effectLst/>
            <a:sp3d/>
          </c:spPr>
          <c:invertIfNegative val="0"/>
          <c:cat>
            <c:strRef>
              <c:f>Sheet1!$A$2:$A$28</c:f>
              <c:strCache>
                <c:ptCount val="26"/>
                <c:pt idx="0">
                  <c:v>HDFC Flexi-Cap Fund-Dir Growth</c:v>
                </c:pt>
                <c:pt idx="1">
                  <c:v>HDFC Hybrid Equity Fund-Dir Growth</c:v>
                </c:pt>
                <c:pt idx="2">
                  <c:v>HDFC Large &amp; Mid-Cap Fund-Dir Growth</c:v>
                </c:pt>
                <c:pt idx="3">
                  <c:v>HDFC Mid-Cap Opportunities Fund-Dir Growth</c:v>
                </c:pt>
                <c:pt idx="4">
                  <c:v>HDFC Small-Cap Fund-Dir Growth </c:v>
                </c:pt>
                <c:pt idx="7">
                  <c:v>SBI Contra  Fund-Dir Growth</c:v>
                </c:pt>
                <c:pt idx="8">
                  <c:v>SBI Infrastructure Fund-Dir Growth</c:v>
                </c:pt>
                <c:pt idx="9">
                  <c:v>SBI Long Term Equity Fund-Dir Growth</c:v>
                </c:pt>
                <c:pt idx="10">
                  <c:v>SBI Magnum Mid-Cap Fund-Dir Growth</c:v>
                </c:pt>
                <c:pt idx="11">
                  <c:v>SBI Small-Cap Fund-Dir Growth</c:v>
                </c:pt>
                <c:pt idx="14">
                  <c:v>Nippon India Growth  Fund-Dir Growth </c:v>
                </c:pt>
                <c:pt idx="15">
                  <c:v>Nippon India Multi-Cap Fund-Dir Growth </c:v>
                </c:pt>
                <c:pt idx="16">
                  <c:v>Nippon India Power &amp; Infra Find-Dir Growth</c:v>
                </c:pt>
                <c:pt idx="17">
                  <c:v>Nippon India Small-Cap Fund-Dir Growth</c:v>
                </c:pt>
                <c:pt idx="18">
                  <c:v>Nippon India Value Fund-Dir Growth </c:v>
                </c:pt>
                <c:pt idx="21">
                  <c:v>Quant Flexi-Cap  Fund-Dir Growth</c:v>
                </c:pt>
                <c:pt idx="22">
                  <c:v>Quant Infrastructure Fund-Dir Growth</c:v>
                </c:pt>
                <c:pt idx="23">
                  <c:v>Quant Mid-Cap Fund-Dir Growth</c:v>
                </c:pt>
                <c:pt idx="24">
                  <c:v>Quant Small-Cap  Fund-Dir Growth</c:v>
                </c:pt>
                <c:pt idx="25">
                  <c:v>Quant Tax Plan Fund-Dir Growth</c:v>
                </c:pt>
              </c:strCache>
            </c:strRef>
          </c:cat>
          <c:val>
            <c:numRef>
              <c:f>Sheet1!$B$2:$B$28</c:f>
              <c:numCache>
                <c:formatCode>General</c:formatCode>
                <c:ptCount val="27"/>
                <c:pt idx="0">
                  <c:v>53.16</c:v>
                </c:pt>
                <c:pt idx="1">
                  <c:v>37.86</c:v>
                </c:pt>
                <c:pt idx="2">
                  <c:v>54.21</c:v>
                </c:pt>
                <c:pt idx="3">
                  <c:v>59.54</c:v>
                </c:pt>
                <c:pt idx="4">
                  <c:v>66.31</c:v>
                </c:pt>
                <c:pt idx="7">
                  <c:v>74.69</c:v>
                </c:pt>
                <c:pt idx="8">
                  <c:v>52.07</c:v>
                </c:pt>
                <c:pt idx="9">
                  <c:v>44.22</c:v>
                </c:pt>
                <c:pt idx="10">
                  <c:v>75.569999999999993</c:v>
                </c:pt>
                <c:pt idx="11">
                  <c:v>76.209999999999994</c:v>
                </c:pt>
                <c:pt idx="14">
                  <c:v>61.47</c:v>
                </c:pt>
                <c:pt idx="15">
                  <c:v>58.52</c:v>
                </c:pt>
                <c:pt idx="16">
                  <c:v>42.2</c:v>
                </c:pt>
                <c:pt idx="17">
                  <c:v>89.76</c:v>
                </c:pt>
                <c:pt idx="18">
                  <c:v>50.41</c:v>
                </c:pt>
                <c:pt idx="21">
                  <c:v>85.65</c:v>
                </c:pt>
                <c:pt idx="22">
                  <c:v>113.57</c:v>
                </c:pt>
                <c:pt idx="23">
                  <c:v>90.96</c:v>
                </c:pt>
                <c:pt idx="24">
                  <c:v>119.12</c:v>
                </c:pt>
                <c:pt idx="25">
                  <c:v>100.88</c:v>
                </c:pt>
              </c:numCache>
            </c:numRef>
          </c:val>
          <c:extLst>
            <c:ext xmlns:c16="http://schemas.microsoft.com/office/drawing/2014/chart" uri="{C3380CC4-5D6E-409C-BE32-E72D297353CC}">
              <c16:uniqueId val="{00000000-C0C2-48AF-813A-949D7A87CF6E}"/>
            </c:ext>
          </c:extLst>
        </c:ser>
        <c:ser>
          <c:idx val="1"/>
          <c:order val="1"/>
          <c:tx>
            <c:strRef>
              <c:f>Sheet1!$C$1</c:f>
              <c:strCache>
                <c:ptCount val="1"/>
                <c:pt idx="0">
                  <c:v>Returns in % of Test</c:v>
                </c:pt>
              </c:strCache>
            </c:strRef>
          </c:tx>
          <c:spPr>
            <a:solidFill>
              <a:schemeClr val="accent2"/>
            </a:solidFill>
            <a:ln>
              <a:noFill/>
            </a:ln>
            <a:effectLst/>
            <a:sp3d/>
          </c:spPr>
          <c:invertIfNegative val="0"/>
          <c:cat>
            <c:strRef>
              <c:f>Sheet1!$A$2:$A$28</c:f>
              <c:strCache>
                <c:ptCount val="26"/>
                <c:pt idx="0">
                  <c:v>HDFC Flexi-Cap Fund-Dir Growth</c:v>
                </c:pt>
                <c:pt idx="1">
                  <c:v>HDFC Hybrid Equity Fund-Dir Growth</c:v>
                </c:pt>
                <c:pt idx="2">
                  <c:v>HDFC Large &amp; Mid-Cap Fund-Dir Growth</c:v>
                </c:pt>
                <c:pt idx="3">
                  <c:v>HDFC Mid-Cap Opportunities Fund-Dir Growth</c:v>
                </c:pt>
                <c:pt idx="4">
                  <c:v>HDFC Small-Cap Fund-Dir Growth </c:v>
                </c:pt>
                <c:pt idx="7">
                  <c:v>SBI Contra  Fund-Dir Growth</c:v>
                </c:pt>
                <c:pt idx="8">
                  <c:v>SBI Infrastructure Fund-Dir Growth</c:v>
                </c:pt>
                <c:pt idx="9">
                  <c:v>SBI Long Term Equity Fund-Dir Growth</c:v>
                </c:pt>
                <c:pt idx="10">
                  <c:v>SBI Magnum Mid-Cap Fund-Dir Growth</c:v>
                </c:pt>
                <c:pt idx="11">
                  <c:v>SBI Small-Cap Fund-Dir Growth</c:v>
                </c:pt>
                <c:pt idx="14">
                  <c:v>Nippon India Growth  Fund-Dir Growth </c:v>
                </c:pt>
                <c:pt idx="15">
                  <c:v>Nippon India Multi-Cap Fund-Dir Growth </c:v>
                </c:pt>
                <c:pt idx="16">
                  <c:v>Nippon India Power &amp; Infra Find-Dir Growth</c:v>
                </c:pt>
                <c:pt idx="17">
                  <c:v>Nippon India Small-Cap Fund-Dir Growth</c:v>
                </c:pt>
                <c:pt idx="18">
                  <c:v>Nippon India Value Fund-Dir Growth </c:v>
                </c:pt>
                <c:pt idx="21">
                  <c:v>Quant Flexi-Cap  Fund-Dir Growth</c:v>
                </c:pt>
                <c:pt idx="22">
                  <c:v>Quant Infrastructure Fund-Dir Growth</c:v>
                </c:pt>
                <c:pt idx="23">
                  <c:v>Quant Mid-Cap Fund-Dir Growth</c:v>
                </c:pt>
                <c:pt idx="24">
                  <c:v>Quant Small-Cap  Fund-Dir Growth</c:v>
                </c:pt>
                <c:pt idx="25">
                  <c:v>Quant Tax Plan Fund-Dir Growth</c:v>
                </c:pt>
              </c:strCache>
            </c:strRef>
          </c:cat>
          <c:val>
            <c:numRef>
              <c:f>Sheet1!$C$2:$C$28</c:f>
              <c:numCache>
                <c:formatCode>General</c:formatCode>
                <c:ptCount val="27"/>
                <c:pt idx="0">
                  <c:v>12.93</c:v>
                </c:pt>
                <c:pt idx="1">
                  <c:v>7.99</c:v>
                </c:pt>
                <c:pt idx="2">
                  <c:v>17.14</c:v>
                </c:pt>
                <c:pt idx="3">
                  <c:v>21.09</c:v>
                </c:pt>
                <c:pt idx="4">
                  <c:v>23.91</c:v>
                </c:pt>
                <c:pt idx="7">
                  <c:v>16.05</c:v>
                </c:pt>
                <c:pt idx="8">
                  <c:v>16.28</c:v>
                </c:pt>
                <c:pt idx="9">
                  <c:v>16.399999999999999</c:v>
                </c:pt>
                <c:pt idx="10">
                  <c:v>15.88</c:v>
                </c:pt>
                <c:pt idx="11">
                  <c:v>14.86</c:v>
                </c:pt>
                <c:pt idx="14">
                  <c:v>19.79</c:v>
                </c:pt>
                <c:pt idx="15">
                  <c:v>20.75</c:v>
                </c:pt>
                <c:pt idx="16">
                  <c:v>17.41</c:v>
                </c:pt>
                <c:pt idx="17">
                  <c:v>24.74</c:v>
                </c:pt>
                <c:pt idx="18">
                  <c:v>14.77</c:v>
                </c:pt>
                <c:pt idx="21">
                  <c:v>12.2</c:v>
                </c:pt>
                <c:pt idx="22">
                  <c:v>12.3</c:v>
                </c:pt>
                <c:pt idx="23">
                  <c:v>16.96</c:v>
                </c:pt>
                <c:pt idx="24">
                  <c:v>24.14</c:v>
                </c:pt>
                <c:pt idx="25">
                  <c:v>12.03</c:v>
                </c:pt>
              </c:numCache>
            </c:numRef>
          </c:val>
          <c:extLst>
            <c:ext xmlns:c16="http://schemas.microsoft.com/office/drawing/2014/chart" uri="{C3380CC4-5D6E-409C-BE32-E72D297353CC}">
              <c16:uniqueId val="{00000001-C0C2-48AF-813A-949D7A87CF6E}"/>
            </c:ext>
          </c:extLst>
        </c:ser>
        <c:dLbls>
          <c:showLegendKey val="0"/>
          <c:showVal val="0"/>
          <c:showCatName val="0"/>
          <c:showSerName val="0"/>
          <c:showPercent val="0"/>
          <c:showBubbleSize val="0"/>
        </c:dLbls>
        <c:gapWidth val="150"/>
        <c:shape val="box"/>
        <c:axId val="1097751103"/>
        <c:axId val="1112789663"/>
        <c:axId val="0"/>
      </c:bar3DChart>
      <c:catAx>
        <c:axId val="1097751103"/>
        <c:scaling>
          <c:orientation val="minMax"/>
        </c:scaling>
        <c:delete val="0"/>
        <c:axPos val="b"/>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200" b="0" i="0" u="none" strike="noStrike" kern="1200" cap="none" spc="0" normalizeH="0" baseline="0">
                <a:solidFill>
                  <a:srgbClr val="00B0F0"/>
                </a:solidFill>
                <a:latin typeface="+mn-lt"/>
                <a:ea typeface="+mn-ea"/>
                <a:cs typeface="+mn-cs"/>
              </a:defRPr>
            </a:pPr>
            <a:endParaRPr lang="en-US"/>
          </a:p>
        </c:txPr>
        <c:crossAx val="1112789663"/>
        <c:crosses val="autoZero"/>
        <c:auto val="1"/>
        <c:lblAlgn val="ctr"/>
        <c:lblOffset val="100"/>
        <c:noMultiLvlLbl val="0"/>
      </c:catAx>
      <c:valAx>
        <c:axId val="1112789663"/>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FF0000"/>
                </a:solidFill>
                <a:latin typeface="+mn-lt"/>
                <a:ea typeface="+mn-ea"/>
                <a:cs typeface="+mn-cs"/>
              </a:defRPr>
            </a:pPr>
            <a:endParaRPr lang="en-US"/>
          </a:p>
        </c:txPr>
        <c:crossAx val="1097751103"/>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rgbClr val="00B0F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rgbClr val="0070C0"/>
                </a:solidFill>
              </a:rPr>
              <a:t>HDFC</a:t>
            </a:r>
            <a:r>
              <a:rPr lang="en-US" b="1" baseline="0" dirty="0">
                <a:solidFill>
                  <a:srgbClr val="0070C0"/>
                </a:solidFill>
              </a:rPr>
              <a:t> Mutual Fund</a:t>
            </a:r>
            <a:endParaRPr lang="en-US" b="1" dirty="0">
              <a:solidFill>
                <a:srgbClr val="0070C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B74F-4947-8FF1-276D4665FA65}"/>
              </c:ext>
            </c:extLst>
          </c:dPt>
          <c:dPt>
            <c:idx val="2"/>
            <c:invertIfNegative val="0"/>
            <c:bubble3D val="0"/>
            <c:spPr>
              <a:solidFill>
                <a:schemeClr val="accent5">
                  <a:lumMod val="75000"/>
                </a:schemeClr>
              </a:solidFill>
              <a:ln>
                <a:noFill/>
              </a:ln>
              <a:effectLst/>
            </c:spPr>
            <c:extLst>
              <c:ext xmlns:c16="http://schemas.microsoft.com/office/drawing/2014/chart" uri="{C3380CC4-5D6E-409C-BE32-E72D297353CC}">
                <c16:uniqueId val="{00000003-B74F-4947-8FF1-276D4665FA65}"/>
              </c:ext>
            </c:extLst>
          </c:dPt>
          <c:dPt>
            <c:idx val="3"/>
            <c:invertIfNegative val="0"/>
            <c:bubble3D val="0"/>
            <c:spPr>
              <a:solidFill>
                <a:srgbClr val="FF0000"/>
              </a:solidFill>
              <a:ln>
                <a:noFill/>
              </a:ln>
              <a:effectLst/>
            </c:spPr>
            <c:extLst>
              <c:ext xmlns:c16="http://schemas.microsoft.com/office/drawing/2014/chart" uri="{C3380CC4-5D6E-409C-BE32-E72D297353CC}">
                <c16:uniqueId val="{00000005-B74F-4947-8FF1-276D4665FA65}"/>
              </c:ext>
            </c:extLst>
          </c:dPt>
          <c:dPt>
            <c:idx val="4"/>
            <c:invertIfNegative val="0"/>
            <c:bubble3D val="0"/>
            <c:spPr>
              <a:solidFill>
                <a:srgbClr val="7030A0"/>
              </a:solidFill>
              <a:ln>
                <a:noFill/>
              </a:ln>
              <a:effectLst/>
            </c:spPr>
            <c:extLst>
              <c:ext xmlns:c16="http://schemas.microsoft.com/office/drawing/2014/chart" uri="{C3380CC4-5D6E-409C-BE32-E72D297353CC}">
                <c16:uniqueId val="{00000007-B74F-4947-8FF1-276D4665FA65}"/>
              </c:ext>
            </c:extLst>
          </c:dPt>
          <c:cat>
            <c:strRef>
              <c:f>Sheet1!$A$8:$A$12</c:f>
              <c:strCache>
                <c:ptCount val="5"/>
                <c:pt idx="0">
                  <c:v>HDFC Flexi-Cap Fund-Dir Growth</c:v>
                </c:pt>
                <c:pt idx="1">
                  <c:v>HDFC Hybrid Equity Fund-Dir Growth</c:v>
                </c:pt>
                <c:pt idx="2">
                  <c:v>HDFC Large &amp; Mid-Cap Fund-Dir Growth</c:v>
                </c:pt>
                <c:pt idx="3">
                  <c:v>HDFC Mid-Cap Opportunities Fund-Dir Growth</c:v>
                </c:pt>
                <c:pt idx="4">
                  <c:v>HDFC Small-Cap Fund-Dir Growth </c:v>
                </c:pt>
              </c:strCache>
            </c:strRef>
          </c:cat>
          <c:val>
            <c:numRef>
              <c:f>Sheet1!$C$8:$C$12</c:f>
              <c:numCache>
                <c:formatCode>General</c:formatCode>
                <c:ptCount val="5"/>
                <c:pt idx="0">
                  <c:v>53.16</c:v>
                </c:pt>
                <c:pt idx="1">
                  <c:v>37.86</c:v>
                </c:pt>
                <c:pt idx="2">
                  <c:v>54.21</c:v>
                </c:pt>
                <c:pt idx="3">
                  <c:v>59.54</c:v>
                </c:pt>
                <c:pt idx="4">
                  <c:v>66.31</c:v>
                </c:pt>
              </c:numCache>
            </c:numRef>
          </c:val>
          <c:extLst>
            <c:ext xmlns:c16="http://schemas.microsoft.com/office/drawing/2014/chart" uri="{C3380CC4-5D6E-409C-BE32-E72D297353CC}">
              <c16:uniqueId val="{00000008-B74F-4947-8FF1-276D4665FA65}"/>
            </c:ext>
          </c:extLst>
        </c:ser>
        <c:dLbls>
          <c:showLegendKey val="0"/>
          <c:showVal val="0"/>
          <c:showCatName val="0"/>
          <c:showSerName val="0"/>
          <c:showPercent val="0"/>
          <c:showBubbleSize val="0"/>
        </c:dLbls>
        <c:gapWidth val="219"/>
        <c:overlap val="-27"/>
        <c:axId val="1931751199"/>
        <c:axId val="1922713263"/>
      </c:barChart>
      <c:catAx>
        <c:axId val="1931751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rgbClr val="002060"/>
                </a:solidFill>
                <a:latin typeface="+mn-lt"/>
                <a:ea typeface="+mn-ea"/>
                <a:cs typeface="+mn-cs"/>
              </a:defRPr>
            </a:pPr>
            <a:endParaRPr lang="en-US"/>
          </a:p>
        </c:txPr>
        <c:crossAx val="1922713263"/>
        <c:crosses val="autoZero"/>
        <c:auto val="1"/>
        <c:lblAlgn val="ctr"/>
        <c:lblOffset val="100"/>
        <c:noMultiLvlLbl val="0"/>
      </c:catAx>
      <c:valAx>
        <c:axId val="19227132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0070C0"/>
                    </a:solidFill>
                    <a:latin typeface="+mn-lt"/>
                    <a:ea typeface="+mn-ea"/>
                    <a:cs typeface="+mn-cs"/>
                  </a:defRPr>
                </a:pPr>
                <a:r>
                  <a:rPr lang="en-US" sz="1400">
                    <a:solidFill>
                      <a:srgbClr val="0070C0"/>
                    </a:solidFill>
                  </a:rPr>
                  <a:t>% of</a:t>
                </a:r>
                <a:r>
                  <a:rPr lang="en-US" sz="1400" baseline="0">
                    <a:solidFill>
                      <a:srgbClr val="0070C0"/>
                    </a:solidFill>
                  </a:rPr>
                  <a:t> Returns</a:t>
                </a:r>
                <a:endParaRPr lang="en-US" sz="1400">
                  <a:solidFill>
                    <a:srgbClr val="0070C0"/>
                  </a:solidFill>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70C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rgbClr val="FF0000"/>
                </a:solidFill>
                <a:latin typeface="+mn-lt"/>
                <a:ea typeface="+mn-ea"/>
                <a:cs typeface="+mn-cs"/>
              </a:defRPr>
            </a:pPr>
            <a:endParaRPr lang="en-US"/>
          </a:p>
        </c:txPr>
        <c:crossAx val="1931751199"/>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srgbClr val="0070C0"/>
                </a:solidFill>
              </a:rPr>
              <a:t>SBI Mutual Fund</a:t>
            </a:r>
          </a:p>
        </c:rich>
      </c:tx>
      <c:layout>
        <c:manualLayout>
          <c:xMode val="edge"/>
          <c:yMode val="edge"/>
          <c:x val="0.40949300087489071"/>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C000"/>
            </a:solidFill>
            <a:ln>
              <a:noFill/>
            </a:ln>
            <a:effectLst/>
          </c:spPr>
          <c:invertIfNegative val="0"/>
          <c:dPt>
            <c:idx val="1"/>
            <c:invertIfNegative val="0"/>
            <c:bubble3D val="0"/>
            <c:spPr>
              <a:solidFill>
                <a:srgbClr val="00B0F0"/>
              </a:solidFill>
              <a:ln>
                <a:noFill/>
              </a:ln>
              <a:effectLst/>
            </c:spPr>
            <c:extLst>
              <c:ext xmlns:c16="http://schemas.microsoft.com/office/drawing/2014/chart" uri="{C3380CC4-5D6E-409C-BE32-E72D297353CC}">
                <c16:uniqueId val="{00000001-E8BF-4932-B4A0-CFDABFE6B28A}"/>
              </c:ext>
            </c:extLst>
          </c:dPt>
          <c:dPt>
            <c:idx val="2"/>
            <c:invertIfNegative val="0"/>
            <c:bubble3D val="0"/>
            <c:spPr>
              <a:solidFill>
                <a:schemeClr val="accent6">
                  <a:lumMod val="75000"/>
                </a:schemeClr>
              </a:solidFill>
              <a:ln>
                <a:noFill/>
              </a:ln>
              <a:effectLst/>
            </c:spPr>
            <c:extLst>
              <c:ext xmlns:c16="http://schemas.microsoft.com/office/drawing/2014/chart" uri="{C3380CC4-5D6E-409C-BE32-E72D297353CC}">
                <c16:uniqueId val="{00000002-E8BF-4932-B4A0-CFDABFE6B28A}"/>
              </c:ext>
            </c:extLst>
          </c:dPt>
          <c:dPt>
            <c:idx val="3"/>
            <c:invertIfNegative val="0"/>
            <c:bubble3D val="0"/>
            <c:spPr>
              <a:solidFill>
                <a:schemeClr val="accent2">
                  <a:lumMod val="75000"/>
                </a:schemeClr>
              </a:solidFill>
              <a:ln>
                <a:noFill/>
              </a:ln>
              <a:effectLst/>
            </c:spPr>
            <c:extLst>
              <c:ext xmlns:c16="http://schemas.microsoft.com/office/drawing/2014/chart" uri="{C3380CC4-5D6E-409C-BE32-E72D297353CC}">
                <c16:uniqueId val="{00000003-E8BF-4932-B4A0-CFDABFE6B28A}"/>
              </c:ext>
            </c:extLst>
          </c:dPt>
          <c:dPt>
            <c:idx val="4"/>
            <c:invertIfNegative val="0"/>
            <c:bubble3D val="0"/>
            <c:spPr>
              <a:solidFill>
                <a:schemeClr val="accent5">
                  <a:lumMod val="75000"/>
                </a:schemeClr>
              </a:solidFill>
              <a:ln>
                <a:noFill/>
              </a:ln>
              <a:effectLst/>
            </c:spPr>
            <c:extLst>
              <c:ext xmlns:c16="http://schemas.microsoft.com/office/drawing/2014/chart" uri="{C3380CC4-5D6E-409C-BE32-E72D297353CC}">
                <c16:uniqueId val="{00000004-E8BF-4932-B4A0-CFDABFE6B28A}"/>
              </c:ext>
            </c:extLst>
          </c:dPt>
          <c:cat>
            <c:strRef>
              <c:f>Sheet1!$A$1:$A$5</c:f>
              <c:strCache>
                <c:ptCount val="5"/>
                <c:pt idx="0">
                  <c:v>SBI Contra  Fund-Dir Growth</c:v>
                </c:pt>
                <c:pt idx="1">
                  <c:v>SBI Infrastructure Fund-Dir Growth</c:v>
                </c:pt>
                <c:pt idx="2">
                  <c:v>SBI Long Term Equity Fund-Dir Growth</c:v>
                </c:pt>
                <c:pt idx="3">
                  <c:v>SBI Magnum Mid-Cap Fund-Dir Growth</c:v>
                </c:pt>
                <c:pt idx="4">
                  <c:v>SBI Small-Cap Fund-Dir Growth</c:v>
                </c:pt>
              </c:strCache>
            </c:strRef>
          </c:cat>
          <c:val>
            <c:numRef>
              <c:f>Sheet1!$D$1:$D$5</c:f>
              <c:numCache>
                <c:formatCode>General</c:formatCode>
                <c:ptCount val="5"/>
                <c:pt idx="0">
                  <c:v>74.69</c:v>
                </c:pt>
                <c:pt idx="1">
                  <c:v>52.07</c:v>
                </c:pt>
                <c:pt idx="2">
                  <c:v>44.22</c:v>
                </c:pt>
                <c:pt idx="3">
                  <c:v>75.569999999999993</c:v>
                </c:pt>
                <c:pt idx="4">
                  <c:v>76.209999999999994</c:v>
                </c:pt>
              </c:numCache>
            </c:numRef>
          </c:val>
          <c:extLst>
            <c:ext xmlns:c16="http://schemas.microsoft.com/office/drawing/2014/chart" uri="{C3380CC4-5D6E-409C-BE32-E72D297353CC}">
              <c16:uniqueId val="{00000000-E8BF-4932-B4A0-CFDABFE6B28A}"/>
            </c:ext>
          </c:extLst>
        </c:ser>
        <c:dLbls>
          <c:showLegendKey val="0"/>
          <c:showVal val="0"/>
          <c:showCatName val="0"/>
          <c:showSerName val="0"/>
          <c:showPercent val="0"/>
          <c:showBubbleSize val="0"/>
        </c:dLbls>
        <c:gapWidth val="219"/>
        <c:overlap val="-27"/>
        <c:axId val="1197186992"/>
        <c:axId val="1192876272"/>
      </c:barChart>
      <c:catAx>
        <c:axId val="119718699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rgbClr val="0070C0"/>
                </a:solidFill>
                <a:latin typeface="+mn-lt"/>
                <a:ea typeface="+mn-ea"/>
                <a:cs typeface="+mn-cs"/>
              </a:defRPr>
            </a:pPr>
            <a:endParaRPr lang="en-US"/>
          </a:p>
        </c:txPr>
        <c:crossAx val="1192876272"/>
        <c:crosses val="autoZero"/>
        <c:auto val="1"/>
        <c:lblAlgn val="ctr"/>
        <c:lblOffset val="100"/>
        <c:noMultiLvlLbl val="0"/>
      </c:catAx>
      <c:valAx>
        <c:axId val="1192876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solidFill>
                      <a:srgbClr val="0070C0"/>
                    </a:solidFill>
                  </a:rPr>
                  <a:t>Return</a:t>
                </a:r>
                <a:r>
                  <a:rPr lang="en-US" sz="1400" baseline="0" dirty="0">
                    <a:solidFill>
                      <a:srgbClr val="0070C0"/>
                    </a:solidFill>
                  </a:rPr>
                  <a:t> in %</a:t>
                </a:r>
                <a:endParaRPr lang="en-US" sz="1400" dirty="0">
                  <a:solidFill>
                    <a:srgbClr val="0070C0"/>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97186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baseline="0" dirty="0">
                <a:solidFill>
                  <a:srgbClr val="0070C0"/>
                </a:solidFill>
              </a:rPr>
              <a:t>SBI Mutual Fund </a:t>
            </a:r>
            <a:endParaRPr lang="en-US" sz="1600" b="1" dirty="0">
              <a:solidFill>
                <a:srgbClr val="0070C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EBF1-4DAA-A5F8-C91C3DAA0851}"/>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3-EBF1-4DAA-A5F8-C91C3DAA0851}"/>
              </c:ext>
            </c:extLst>
          </c:dPt>
          <c:dPt>
            <c:idx val="2"/>
            <c:invertIfNegative val="0"/>
            <c:bubble3D val="0"/>
            <c:spPr>
              <a:solidFill>
                <a:srgbClr val="7030A0"/>
              </a:solidFill>
              <a:ln>
                <a:noFill/>
              </a:ln>
              <a:effectLst/>
            </c:spPr>
            <c:extLst>
              <c:ext xmlns:c16="http://schemas.microsoft.com/office/drawing/2014/chart" uri="{C3380CC4-5D6E-409C-BE32-E72D297353CC}">
                <c16:uniqueId val="{00000005-EBF1-4DAA-A5F8-C91C3DAA0851}"/>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7-EBF1-4DAA-A5F8-C91C3DAA0851}"/>
              </c:ext>
            </c:extLst>
          </c:dPt>
          <c:cat>
            <c:strRef>
              <c:f>Sheet1!$A$1:$A$6</c:f>
              <c:strCache>
                <c:ptCount val="5"/>
                <c:pt idx="0">
                  <c:v>SBI Contra  Fund-Dir Growth</c:v>
                </c:pt>
                <c:pt idx="1">
                  <c:v>SBI Infrastructure Fund-Dir Growth</c:v>
                </c:pt>
                <c:pt idx="2">
                  <c:v>SBI Long Term Equity Fund-Dir Growth</c:v>
                </c:pt>
                <c:pt idx="3">
                  <c:v>SBI Magnum Mid-Cap Fund-Dir Growth</c:v>
                </c:pt>
                <c:pt idx="4">
                  <c:v>SBI Small-Cap Fund-Dir Growth</c:v>
                </c:pt>
              </c:strCache>
            </c:strRef>
          </c:cat>
          <c:val>
            <c:numRef>
              <c:f>Sheet1!$B$1:$B$6</c:f>
              <c:numCache>
                <c:formatCode>General</c:formatCode>
                <c:ptCount val="6"/>
                <c:pt idx="0">
                  <c:v>16.05</c:v>
                </c:pt>
                <c:pt idx="1">
                  <c:v>16.28</c:v>
                </c:pt>
                <c:pt idx="2">
                  <c:v>16.399999999999999</c:v>
                </c:pt>
                <c:pt idx="3">
                  <c:v>15.88</c:v>
                </c:pt>
                <c:pt idx="4">
                  <c:v>14.86</c:v>
                </c:pt>
              </c:numCache>
            </c:numRef>
          </c:val>
          <c:extLst>
            <c:ext xmlns:c16="http://schemas.microsoft.com/office/drawing/2014/chart" uri="{C3380CC4-5D6E-409C-BE32-E72D297353CC}">
              <c16:uniqueId val="{00000008-EBF1-4DAA-A5F8-C91C3DAA0851}"/>
            </c:ext>
          </c:extLst>
        </c:ser>
        <c:dLbls>
          <c:showLegendKey val="0"/>
          <c:showVal val="0"/>
          <c:showCatName val="0"/>
          <c:showSerName val="0"/>
          <c:showPercent val="0"/>
          <c:showBubbleSize val="0"/>
        </c:dLbls>
        <c:gapWidth val="219"/>
        <c:overlap val="-27"/>
        <c:axId val="1928167055"/>
        <c:axId val="2062852607"/>
      </c:barChart>
      <c:catAx>
        <c:axId val="1928167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US"/>
          </a:p>
        </c:txPr>
        <c:crossAx val="2062852607"/>
        <c:crosses val="autoZero"/>
        <c:auto val="1"/>
        <c:lblAlgn val="ctr"/>
        <c:lblOffset val="100"/>
        <c:noMultiLvlLbl val="0"/>
      </c:catAx>
      <c:valAx>
        <c:axId val="20628526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rgbClr val="0070C0"/>
                    </a:solidFill>
                  </a:rPr>
                  <a:t>Return</a:t>
                </a:r>
                <a:r>
                  <a:rPr lang="en-US" baseline="0" dirty="0">
                    <a:solidFill>
                      <a:srgbClr val="0070C0"/>
                    </a:solidFill>
                  </a:rPr>
                  <a:t> in %</a:t>
                </a:r>
                <a:endParaRPr lang="en-US" dirty="0">
                  <a:solidFill>
                    <a:srgbClr val="0070C0"/>
                  </a:solidFill>
                </a:endParaRPr>
              </a:p>
            </c:rich>
          </c:tx>
          <c:layout>
            <c:manualLayout>
              <c:xMode val="edge"/>
              <c:yMode val="edge"/>
              <c:x val="3.2102728731942212E-2"/>
              <c:y val="0.4037873269075077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928167055"/>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a:solidFill>
                  <a:srgbClr val="0070C0"/>
                </a:solidFill>
              </a:rPr>
              <a:t>Nippon India Mutual Fund</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Pt>
            <c:idx val="1"/>
            <c:invertIfNegative val="0"/>
            <c:bubble3D val="0"/>
            <c:spPr>
              <a:solidFill>
                <a:schemeClr val="accent5">
                  <a:lumMod val="75000"/>
                </a:schemeClr>
              </a:solidFill>
              <a:ln>
                <a:noFill/>
              </a:ln>
              <a:effectLst/>
            </c:spPr>
            <c:extLst>
              <c:ext xmlns:c16="http://schemas.microsoft.com/office/drawing/2014/chart" uri="{C3380CC4-5D6E-409C-BE32-E72D297353CC}">
                <c16:uniqueId val="{00000001-0A3E-4943-9825-059F889B083F}"/>
              </c:ext>
            </c:extLst>
          </c:dPt>
          <c:dPt>
            <c:idx val="3"/>
            <c:invertIfNegative val="0"/>
            <c:bubble3D val="0"/>
            <c:spPr>
              <a:solidFill>
                <a:srgbClr val="FFC000"/>
              </a:solidFill>
              <a:ln>
                <a:noFill/>
              </a:ln>
              <a:effectLst/>
            </c:spPr>
            <c:extLst>
              <c:ext xmlns:c16="http://schemas.microsoft.com/office/drawing/2014/chart" uri="{C3380CC4-5D6E-409C-BE32-E72D297353CC}">
                <c16:uniqueId val="{00000003-0A3E-4943-9825-059F889B083F}"/>
              </c:ext>
            </c:extLst>
          </c:dPt>
          <c:dPt>
            <c:idx val="4"/>
            <c:invertIfNegative val="0"/>
            <c:bubble3D val="0"/>
            <c:spPr>
              <a:solidFill>
                <a:srgbClr val="FF0000"/>
              </a:solidFill>
              <a:ln>
                <a:noFill/>
              </a:ln>
              <a:effectLst/>
            </c:spPr>
            <c:extLst>
              <c:ext xmlns:c16="http://schemas.microsoft.com/office/drawing/2014/chart" uri="{C3380CC4-5D6E-409C-BE32-E72D297353CC}">
                <c16:uniqueId val="{00000005-0A3E-4943-9825-059F889B083F}"/>
              </c:ext>
            </c:extLst>
          </c:dPt>
          <c:cat>
            <c:strRef>
              <c:f>Sheet1!$G$30:$G$34</c:f>
              <c:strCache>
                <c:ptCount val="5"/>
                <c:pt idx="0">
                  <c:v>Nippon India Growth  Fund-Dir Growth </c:v>
                </c:pt>
                <c:pt idx="1">
                  <c:v>Nippon India Multi-Cap Fund-Dir Growth </c:v>
                </c:pt>
                <c:pt idx="2">
                  <c:v>Nippon India Power &amp; Infra Find-Dir Growth</c:v>
                </c:pt>
                <c:pt idx="3">
                  <c:v>Nippon India Small-Cap Fund-Dir Growth</c:v>
                </c:pt>
                <c:pt idx="4">
                  <c:v>Nippon India Value Fund-Dir Growth </c:v>
                </c:pt>
              </c:strCache>
            </c:strRef>
          </c:cat>
          <c:val>
            <c:numRef>
              <c:f>Sheet1!$H$30:$H$34</c:f>
              <c:numCache>
                <c:formatCode>General</c:formatCode>
                <c:ptCount val="5"/>
                <c:pt idx="0">
                  <c:v>61.47</c:v>
                </c:pt>
                <c:pt idx="1">
                  <c:v>58.52</c:v>
                </c:pt>
                <c:pt idx="2">
                  <c:v>42.2</c:v>
                </c:pt>
                <c:pt idx="3">
                  <c:v>89.76</c:v>
                </c:pt>
                <c:pt idx="4">
                  <c:v>50.41</c:v>
                </c:pt>
              </c:numCache>
            </c:numRef>
          </c:val>
          <c:extLst>
            <c:ext xmlns:c16="http://schemas.microsoft.com/office/drawing/2014/chart" uri="{C3380CC4-5D6E-409C-BE32-E72D297353CC}">
              <c16:uniqueId val="{00000006-0A3E-4943-9825-059F889B083F}"/>
            </c:ext>
          </c:extLst>
        </c:ser>
        <c:dLbls>
          <c:showLegendKey val="0"/>
          <c:showVal val="0"/>
          <c:showCatName val="0"/>
          <c:showSerName val="0"/>
          <c:showPercent val="0"/>
          <c:showBubbleSize val="0"/>
        </c:dLbls>
        <c:gapWidth val="219"/>
        <c:overlap val="-27"/>
        <c:axId val="2058008848"/>
        <c:axId val="1971688064"/>
      </c:barChart>
      <c:catAx>
        <c:axId val="2058008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rgbClr val="002060"/>
                </a:solidFill>
                <a:latin typeface="+mn-lt"/>
                <a:ea typeface="+mn-ea"/>
                <a:cs typeface="+mn-cs"/>
              </a:defRPr>
            </a:pPr>
            <a:endParaRPr lang="en-US"/>
          </a:p>
        </c:txPr>
        <c:crossAx val="1971688064"/>
        <c:crosses val="autoZero"/>
        <c:auto val="1"/>
        <c:lblAlgn val="ctr"/>
        <c:lblOffset val="100"/>
        <c:noMultiLvlLbl val="0"/>
      </c:catAx>
      <c:valAx>
        <c:axId val="1971688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rgbClr val="0070C0"/>
                    </a:solidFill>
                    <a:latin typeface="+mn-lt"/>
                    <a:ea typeface="+mn-ea"/>
                    <a:cs typeface="+mn-cs"/>
                  </a:defRPr>
                </a:pPr>
                <a:r>
                  <a:rPr lang="en-US" sz="1600">
                    <a:solidFill>
                      <a:srgbClr val="0070C0"/>
                    </a:solidFill>
                  </a:rPr>
                  <a:t>%</a:t>
                </a:r>
                <a:r>
                  <a:rPr lang="en-US" sz="1600" baseline="0">
                    <a:solidFill>
                      <a:srgbClr val="0070C0"/>
                    </a:solidFill>
                  </a:rPr>
                  <a:t> of RETURNS</a:t>
                </a:r>
                <a:endParaRPr lang="en-US" sz="1600">
                  <a:solidFill>
                    <a:srgbClr val="0070C0"/>
                  </a:solidFill>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rgbClr val="0070C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rgbClr val="FF0000"/>
                </a:solidFill>
                <a:latin typeface="+mn-lt"/>
                <a:ea typeface="+mn-ea"/>
                <a:cs typeface="+mn-cs"/>
              </a:defRPr>
            </a:pPr>
            <a:endParaRPr lang="en-US"/>
          </a:p>
        </c:txPr>
        <c:crossAx val="2058008848"/>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rgbClr val="0070C0"/>
                </a:solidFill>
                <a:latin typeface="+mn-lt"/>
                <a:ea typeface="+mn-ea"/>
                <a:cs typeface="+mn-cs"/>
              </a:defRPr>
            </a:pPr>
            <a:r>
              <a:rPr lang="en-US" sz="1600">
                <a:solidFill>
                  <a:srgbClr val="0070C0"/>
                </a:solidFill>
              </a:rPr>
              <a:t>Nippon India Mutual Fund</a:t>
            </a:r>
          </a:p>
        </c:rich>
      </c:tx>
      <c:overlay val="0"/>
      <c:spPr>
        <a:noFill/>
        <a:ln>
          <a:noFill/>
        </a:ln>
        <a:effectLst/>
      </c:spPr>
      <c:txPr>
        <a:bodyPr rot="0" spcFirstLastPara="1" vertOverflow="ellipsis" vert="horz" wrap="square" anchor="ctr" anchorCtr="1"/>
        <a:lstStyle/>
        <a:p>
          <a:pPr>
            <a:defRPr sz="1600" b="0" i="0" u="none" strike="noStrike" kern="1200" spc="0" baseline="0">
              <a:solidFill>
                <a:srgbClr val="0070C0"/>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B0F0"/>
              </a:solidFill>
              <a:ln>
                <a:noFill/>
              </a:ln>
              <a:effectLst/>
            </c:spPr>
            <c:extLst>
              <c:ext xmlns:c16="http://schemas.microsoft.com/office/drawing/2014/chart" uri="{C3380CC4-5D6E-409C-BE32-E72D297353CC}">
                <c16:uniqueId val="{00000001-3184-4DE4-BA4E-C575D3BB1637}"/>
              </c:ext>
            </c:extLst>
          </c:dPt>
          <c:dPt>
            <c:idx val="1"/>
            <c:invertIfNegative val="0"/>
            <c:bubble3D val="0"/>
            <c:spPr>
              <a:solidFill>
                <a:srgbClr val="FFC000"/>
              </a:solidFill>
              <a:ln>
                <a:noFill/>
              </a:ln>
              <a:effectLst/>
            </c:spPr>
            <c:extLst>
              <c:ext xmlns:c16="http://schemas.microsoft.com/office/drawing/2014/chart" uri="{C3380CC4-5D6E-409C-BE32-E72D297353CC}">
                <c16:uniqueId val="{00000003-3184-4DE4-BA4E-C575D3BB1637}"/>
              </c:ext>
            </c:extLst>
          </c:dPt>
          <c:dPt>
            <c:idx val="2"/>
            <c:invertIfNegative val="0"/>
            <c:bubble3D val="0"/>
            <c:spPr>
              <a:solidFill>
                <a:srgbClr val="00B050"/>
              </a:solidFill>
              <a:ln>
                <a:noFill/>
              </a:ln>
              <a:effectLst/>
            </c:spPr>
            <c:extLst>
              <c:ext xmlns:c16="http://schemas.microsoft.com/office/drawing/2014/chart" uri="{C3380CC4-5D6E-409C-BE32-E72D297353CC}">
                <c16:uniqueId val="{00000005-3184-4DE4-BA4E-C575D3BB1637}"/>
              </c:ext>
            </c:extLst>
          </c:dPt>
          <c:dPt>
            <c:idx val="3"/>
            <c:invertIfNegative val="0"/>
            <c:bubble3D val="0"/>
            <c:spPr>
              <a:solidFill>
                <a:srgbClr val="7030A0"/>
              </a:solidFill>
              <a:ln>
                <a:noFill/>
              </a:ln>
              <a:effectLst/>
            </c:spPr>
            <c:extLst>
              <c:ext xmlns:c16="http://schemas.microsoft.com/office/drawing/2014/chart" uri="{C3380CC4-5D6E-409C-BE32-E72D297353CC}">
                <c16:uniqueId val="{00000007-3184-4DE4-BA4E-C575D3BB1637}"/>
              </c:ext>
            </c:extLst>
          </c:dPt>
          <c:dPt>
            <c:idx val="4"/>
            <c:invertIfNegative val="0"/>
            <c:bubble3D val="0"/>
            <c:spPr>
              <a:solidFill>
                <a:schemeClr val="accent6">
                  <a:lumMod val="75000"/>
                </a:schemeClr>
              </a:solidFill>
              <a:ln>
                <a:noFill/>
              </a:ln>
              <a:effectLst/>
            </c:spPr>
            <c:extLst>
              <c:ext xmlns:c16="http://schemas.microsoft.com/office/drawing/2014/chart" uri="{C3380CC4-5D6E-409C-BE32-E72D297353CC}">
                <c16:uniqueId val="{00000009-3184-4DE4-BA4E-C575D3BB1637}"/>
              </c:ext>
            </c:extLst>
          </c:dPt>
          <c:cat>
            <c:strRef>
              <c:f>Sheet1!$G$24:$G$28</c:f>
              <c:strCache>
                <c:ptCount val="5"/>
                <c:pt idx="0">
                  <c:v>Nippon India Growth  Fund-Dir Growth </c:v>
                </c:pt>
                <c:pt idx="1">
                  <c:v>Nippon India Multi-Cap Fund-Dir Growth </c:v>
                </c:pt>
                <c:pt idx="2">
                  <c:v>Nippon India Power &amp; Infra Find-Dir Growth</c:v>
                </c:pt>
                <c:pt idx="3">
                  <c:v>Nippon India Small-Cap Fund-Dir Growth</c:v>
                </c:pt>
                <c:pt idx="4">
                  <c:v>Nippon India Value Fund-Dir Growth </c:v>
                </c:pt>
              </c:strCache>
            </c:strRef>
          </c:cat>
          <c:val>
            <c:numRef>
              <c:f>Sheet1!$H$24:$H$28</c:f>
              <c:numCache>
                <c:formatCode>General</c:formatCode>
                <c:ptCount val="5"/>
                <c:pt idx="0">
                  <c:v>19.79</c:v>
                </c:pt>
                <c:pt idx="1">
                  <c:v>20.75</c:v>
                </c:pt>
                <c:pt idx="2">
                  <c:v>17.41</c:v>
                </c:pt>
                <c:pt idx="3">
                  <c:v>24.74</c:v>
                </c:pt>
                <c:pt idx="4">
                  <c:v>14.77</c:v>
                </c:pt>
              </c:numCache>
            </c:numRef>
          </c:val>
          <c:extLst>
            <c:ext xmlns:c16="http://schemas.microsoft.com/office/drawing/2014/chart" uri="{C3380CC4-5D6E-409C-BE32-E72D297353CC}">
              <c16:uniqueId val="{0000000A-3184-4DE4-BA4E-C575D3BB1637}"/>
            </c:ext>
          </c:extLst>
        </c:ser>
        <c:dLbls>
          <c:showLegendKey val="0"/>
          <c:showVal val="0"/>
          <c:showCatName val="0"/>
          <c:showSerName val="0"/>
          <c:showPercent val="0"/>
          <c:showBubbleSize val="0"/>
        </c:dLbls>
        <c:gapWidth val="219"/>
        <c:overlap val="-27"/>
        <c:axId val="1962910400"/>
        <c:axId val="2064763424"/>
      </c:barChart>
      <c:catAx>
        <c:axId val="196291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US"/>
          </a:p>
        </c:txPr>
        <c:crossAx val="2064763424"/>
        <c:crosses val="autoZero"/>
        <c:auto val="1"/>
        <c:lblAlgn val="ctr"/>
        <c:lblOffset val="100"/>
        <c:noMultiLvlLbl val="0"/>
      </c:catAx>
      <c:valAx>
        <c:axId val="2064763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rgbClr val="0070C0"/>
                    </a:solidFill>
                    <a:latin typeface="+mn-lt"/>
                    <a:ea typeface="+mn-ea"/>
                    <a:cs typeface="+mn-cs"/>
                  </a:defRPr>
                </a:pPr>
                <a:r>
                  <a:rPr lang="en-US" sz="1600">
                    <a:solidFill>
                      <a:srgbClr val="0070C0"/>
                    </a:solidFill>
                  </a:rPr>
                  <a:t>% of RETURNS</a:t>
                </a:r>
              </a:p>
            </c:rich>
          </c:tx>
          <c:overlay val="0"/>
          <c:spPr>
            <a:noFill/>
            <a:ln>
              <a:noFill/>
            </a:ln>
            <a:effectLst/>
          </c:spPr>
          <c:txPr>
            <a:bodyPr rot="-5400000" spcFirstLastPara="1" vertOverflow="ellipsis" vert="horz" wrap="square" anchor="ctr" anchorCtr="1"/>
            <a:lstStyle/>
            <a:p>
              <a:pPr>
                <a:defRPr sz="1600" b="0" i="0" u="none" strike="noStrike" kern="1200" baseline="0">
                  <a:solidFill>
                    <a:srgbClr val="0070C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FF0000"/>
                </a:solidFill>
                <a:latin typeface="+mn-lt"/>
                <a:ea typeface="+mn-ea"/>
                <a:cs typeface="+mn-cs"/>
              </a:defRPr>
            </a:pPr>
            <a:endParaRPr lang="en-US"/>
          </a:p>
        </c:txPr>
        <c:crossAx val="196291040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solidFill>
                  <a:srgbClr val="0070C0"/>
                </a:solidFill>
              </a:rPr>
              <a:t>Quant</a:t>
            </a:r>
            <a:r>
              <a:rPr lang="en-US" sz="1600" b="1" baseline="0" dirty="0">
                <a:solidFill>
                  <a:srgbClr val="0070C0"/>
                </a:solidFill>
              </a:rPr>
              <a:t> Mutual Fund</a:t>
            </a:r>
            <a:endParaRPr lang="en-US" sz="1600" b="1" dirty="0">
              <a:solidFill>
                <a:srgbClr val="0070C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1-8ADE-4005-84BE-2F9423AE99F5}"/>
              </c:ext>
            </c:extLst>
          </c:dPt>
          <c:dPt>
            <c:idx val="1"/>
            <c:invertIfNegative val="0"/>
            <c:bubble3D val="0"/>
            <c:spPr>
              <a:solidFill>
                <a:schemeClr val="accent4">
                  <a:lumMod val="75000"/>
                </a:schemeClr>
              </a:solidFill>
              <a:ln>
                <a:noFill/>
              </a:ln>
              <a:effectLst/>
            </c:spPr>
            <c:extLst>
              <c:ext xmlns:c16="http://schemas.microsoft.com/office/drawing/2014/chart" uri="{C3380CC4-5D6E-409C-BE32-E72D297353CC}">
                <c16:uniqueId val="{00000003-8ADE-4005-84BE-2F9423AE99F5}"/>
              </c:ext>
            </c:extLst>
          </c:dPt>
          <c:dPt>
            <c:idx val="2"/>
            <c:invertIfNegative val="0"/>
            <c:bubble3D val="0"/>
            <c:spPr>
              <a:solidFill>
                <a:schemeClr val="accent6">
                  <a:lumMod val="75000"/>
                </a:schemeClr>
              </a:solidFill>
              <a:ln>
                <a:noFill/>
              </a:ln>
              <a:effectLst/>
            </c:spPr>
            <c:extLst>
              <c:ext xmlns:c16="http://schemas.microsoft.com/office/drawing/2014/chart" uri="{C3380CC4-5D6E-409C-BE32-E72D297353CC}">
                <c16:uniqueId val="{00000005-8ADE-4005-84BE-2F9423AE99F5}"/>
              </c:ext>
            </c:extLst>
          </c:dPt>
          <c:dPt>
            <c:idx val="3"/>
            <c:invertIfNegative val="0"/>
            <c:bubble3D val="0"/>
            <c:spPr>
              <a:solidFill>
                <a:srgbClr val="00B0F0"/>
              </a:solidFill>
              <a:ln>
                <a:noFill/>
              </a:ln>
              <a:effectLst/>
            </c:spPr>
            <c:extLst>
              <c:ext xmlns:c16="http://schemas.microsoft.com/office/drawing/2014/chart" uri="{C3380CC4-5D6E-409C-BE32-E72D297353CC}">
                <c16:uniqueId val="{00000007-8ADE-4005-84BE-2F9423AE99F5}"/>
              </c:ext>
            </c:extLst>
          </c:dPt>
          <c:cat>
            <c:strRef>
              <c:f>Sheet1!$J$24:$J$28</c:f>
              <c:strCache>
                <c:ptCount val="5"/>
                <c:pt idx="0">
                  <c:v>Quant Flexi-Cap  Fund-Dir Growth</c:v>
                </c:pt>
                <c:pt idx="1">
                  <c:v>Quant Infrastructure Fund-Dir Growth</c:v>
                </c:pt>
                <c:pt idx="2">
                  <c:v>Quant Mid-Cap Fund-Dir Growth</c:v>
                </c:pt>
                <c:pt idx="3">
                  <c:v>Quant Small-Cap  Fund-Dir Growth</c:v>
                </c:pt>
                <c:pt idx="4">
                  <c:v>Quant Tax Plan Fund-Dir Growth</c:v>
                </c:pt>
              </c:strCache>
            </c:strRef>
          </c:cat>
          <c:val>
            <c:numRef>
              <c:f>Sheet1!$K$24:$K$28</c:f>
              <c:numCache>
                <c:formatCode>General</c:formatCode>
                <c:ptCount val="5"/>
                <c:pt idx="0">
                  <c:v>85.65</c:v>
                </c:pt>
                <c:pt idx="1">
                  <c:v>113.57</c:v>
                </c:pt>
                <c:pt idx="2">
                  <c:v>90.96</c:v>
                </c:pt>
                <c:pt idx="3">
                  <c:v>119.12</c:v>
                </c:pt>
                <c:pt idx="4">
                  <c:v>100.88</c:v>
                </c:pt>
              </c:numCache>
            </c:numRef>
          </c:val>
          <c:extLst>
            <c:ext xmlns:c16="http://schemas.microsoft.com/office/drawing/2014/chart" uri="{C3380CC4-5D6E-409C-BE32-E72D297353CC}">
              <c16:uniqueId val="{00000008-8ADE-4005-84BE-2F9423AE99F5}"/>
            </c:ext>
          </c:extLst>
        </c:ser>
        <c:dLbls>
          <c:showLegendKey val="0"/>
          <c:showVal val="0"/>
          <c:showCatName val="0"/>
          <c:showSerName val="0"/>
          <c:showPercent val="0"/>
          <c:showBubbleSize val="0"/>
        </c:dLbls>
        <c:gapWidth val="219"/>
        <c:overlap val="-27"/>
        <c:axId val="2089884368"/>
        <c:axId val="1966782944"/>
      </c:barChart>
      <c:catAx>
        <c:axId val="208988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rgbClr val="002060"/>
                </a:solidFill>
                <a:latin typeface="+mn-lt"/>
                <a:ea typeface="+mn-ea"/>
                <a:cs typeface="+mn-cs"/>
              </a:defRPr>
            </a:pPr>
            <a:endParaRPr lang="en-US"/>
          </a:p>
        </c:txPr>
        <c:crossAx val="1966782944"/>
        <c:crosses val="autoZero"/>
        <c:auto val="1"/>
        <c:lblAlgn val="ctr"/>
        <c:lblOffset val="100"/>
        <c:noMultiLvlLbl val="0"/>
      </c:catAx>
      <c:valAx>
        <c:axId val="1966782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0070C0"/>
                    </a:solidFill>
                    <a:latin typeface="+mn-lt"/>
                    <a:ea typeface="+mn-ea"/>
                    <a:cs typeface="+mn-cs"/>
                  </a:defRPr>
                </a:pPr>
                <a:r>
                  <a:rPr lang="en-US" sz="1400">
                    <a:solidFill>
                      <a:srgbClr val="0070C0"/>
                    </a:solidFill>
                  </a:rPr>
                  <a:t>% of  RETURNS</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70C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rgbClr val="FF0000"/>
                </a:solidFill>
                <a:latin typeface="+mn-lt"/>
                <a:ea typeface="+mn-ea"/>
                <a:cs typeface="+mn-cs"/>
              </a:defRPr>
            </a:pPr>
            <a:endParaRPr lang="en-US"/>
          </a:p>
        </c:txPr>
        <c:crossAx val="2089884368"/>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solidFill>
                  <a:srgbClr val="0070C0"/>
                </a:solidFill>
              </a:rPr>
              <a:t>Quant Mutual</a:t>
            </a:r>
            <a:r>
              <a:rPr lang="en-US" sz="1600" b="1" baseline="0" dirty="0">
                <a:solidFill>
                  <a:srgbClr val="0070C0"/>
                </a:solidFill>
              </a:rPr>
              <a:t> Fund</a:t>
            </a:r>
            <a:endParaRPr lang="en-US" sz="1600" b="1" dirty="0">
              <a:solidFill>
                <a:srgbClr val="0070C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556E-4371-A794-FBA4BCE7B3F6}"/>
              </c:ext>
            </c:extLst>
          </c:dPt>
          <c:dPt>
            <c:idx val="1"/>
            <c:invertIfNegative val="0"/>
            <c:bubble3D val="0"/>
            <c:spPr>
              <a:solidFill>
                <a:srgbClr val="00B0F0"/>
              </a:solidFill>
              <a:ln>
                <a:noFill/>
              </a:ln>
              <a:effectLst/>
            </c:spPr>
            <c:extLst>
              <c:ext xmlns:c16="http://schemas.microsoft.com/office/drawing/2014/chart" uri="{C3380CC4-5D6E-409C-BE32-E72D297353CC}">
                <c16:uniqueId val="{00000003-556E-4371-A794-FBA4BCE7B3F6}"/>
              </c:ext>
            </c:extLst>
          </c:dPt>
          <c:dPt>
            <c:idx val="2"/>
            <c:invertIfNegative val="0"/>
            <c:bubble3D val="0"/>
            <c:spPr>
              <a:solidFill>
                <a:srgbClr val="92D050"/>
              </a:solidFill>
              <a:ln>
                <a:noFill/>
              </a:ln>
              <a:effectLst/>
            </c:spPr>
            <c:extLst>
              <c:ext xmlns:c16="http://schemas.microsoft.com/office/drawing/2014/chart" uri="{C3380CC4-5D6E-409C-BE32-E72D297353CC}">
                <c16:uniqueId val="{00000005-556E-4371-A794-FBA4BCE7B3F6}"/>
              </c:ext>
            </c:extLst>
          </c:dPt>
          <c:dPt>
            <c:idx val="3"/>
            <c:invertIfNegative val="0"/>
            <c:bubble3D val="0"/>
            <c:spPr>
              <a:solidFill>
                <a:schemeClr val="accent5">
                  <a:lumMod val="75000"/>
                </a:schemeClr>
              </a:solidFill>
              <a:ln>
                <a:noFill/>
              </a:ln>
              <a:effectLst/>
            </c:spPr>
            <c:extLst>
              <c:ext xmlns:c16="http://schemas.microsoft.com/office/drawing/2014/chart" uri="{C3380CC4-5D6E-409C-BE32-E72D297353CC}">
                <c16:uniqueId val="{00000007-556E-4371-A794-FBA4BCE7B3F6}"/>
              </c:ext>
            </c:extLst>
          </c:dPt>
          <c:dPt>
            <c:idx val="4"/>
            <c:invertIfNegative val="0"/>
            <c:bubble3D val="0"/>
            <c:spPr>
              <a:solidFill>
                <a:srgbClr val="7030A0"/>
              </a:solidFill>
              <a:ln>
                <a:noFill/>
              </a:ln>
              <a:effectLst/>
            </c:spPr>
            <c:extLst>
              <c:ext xmlns:c16="http://schemas.microsoft.com/office/drawing/2014/chart" uri="{C3380CC4-5D6E-409C-BE32-E72D297353CC}">
                <c16:uniqueId val="{00000009-556E-4371-A794-FBA4BCE7B3F6}"/>
              </c:ext>
            </c:extLst>
          </c:dPt>
          <c:cat>
            <c:strRef>
              <c:f>Sheet1!$J$30:$J$34</c:f>
              <c:strCache>
                <c:ptCount val="5"/>
                <c:pt idx="0">
                  <c:v>Quant Flexi-Cap  Fund-Dir Growth</c:v>
                </c:pt>
                <c:pt idx="1">
                  <c:v>Quant Infrastructure Fund-Dir Growth</c:v>
                </c:pt>
                <c:pt idx="2">
                  <c:v>Quant Mid-Cap Fund-Dir Growth</c:v>
                </c:pt>
                <c:pt idx="3">
                  <c:v>Quant Small-Cap  Fund-Dir Growth</c:v>
                </c:pt>
                <c:pt idx="4">
                  <c:v>Quant Tax Plan Fund-Dir Growth</c:v>
                </c:pt>
              </c:strCache>
            </c:strRef>
          </c:cat>
          <c:val>
            <c:numRef>
              <c:f>Sheet1!$K$30:$K$34</c:f>
              <c:numCache>
                <c:formatCode>General</c:formatCode>
                <c:ptCount val="5"/>
                <c:pt idx="0">
                  <c:v>12.2</c:v>
                </c:pt>
                <c:pt idx="1">
                  <c:v>12.3</c:v>
                </c:pt>
                <c:pt idx="2">
                  <c:v>16.96</c:v>
                </c:pt>
                <c:pt idx="3">
                  <c:v>24.14</c:v>
                </c:pt>
                <c:pt idx="4">
                  <c:v>12.03</c:v>
                </c:pt>
              </c:numCache>
            </c:numRef>
          </c:val>
          <c:extLst>
            <c:ext xmlns:c16="http://schemas.microsoft.com/office/drawing/2014/chart" uri="{C3380CC4-5D6E-409C-BE32-E72D297353CC}">
              <c16:uniqueId val="{0000000A-556E-4371-A794-FBA4BCE7B3F6}"/>
            </c:ext>
          </c:extLst>
        </c:ser>
        <c:dLbls>
          <c:showLegendKey val="0"/>
          <c:showVal val="0"/>
          <c:showCatName val="0"/>
          <c:showSerName val="0"/>
          <c:showPercent val="0"/>
          <c:showBubbleSize val="0"/>
        </c:dLbls>
        <c:gapWidth val="219"/>
        <c:overlap val="-27"/>
        <c:axId val="2072898368"/>
        <c:axId val="1972949168"/>
      </c:barChart>
      <c:catAx>
        <c:axId val="207289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US"/>
          </a:p>
        </c:txPr>
        <c:crossAx val="1972949168"/>
        <c:crosses val="autoZero"/>
        <c:auto val="1"/>
        <c:lblAlgn val="ctr"/>
        <c:lblOffset val="100"/>
        <c:noMultiLvlLbl val="0"/>
      </c:catAx>
      <c:valAx>
        <c:axId val="197294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0070C0"/>
                    </a:solidFill>
                    <a:latin typeface="+mn-lt"/>
                    <a:ea typeface="+mn-ea"/>
                    <a:cs typeface="+mn-cs"/>
                  </a:defRPr>
                </a:pPr>
                <a:r>
                  <a:rPr lang="en-US" sz="1400">
                    <a:solidFill>
                      <a:srgbClr val="0070C0"/>
                    </a:solidFill>
                  </a:rPr>
                  <a:t>% of </a:t>
                </a:r>
                <a:r>
                  <a:rPr lang="en-US" sz="1400" baseline="0">
                    <a:solidFill>
                      <a:srgbClr val="0070C0"/>
                    </a:solidFill>
                  </a:rPr>
                  <a:t> RETURNS</a:t>
                </a:r>
                <a:endParaRPr lang="en-US" sz="1400">
                  <a:solidFill>
                    <a:srgbClr val="0070C0"/>
                  </a:solidFill>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70C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rgbClr val="FF0000"/>
                </a:solidFill>
                <a:latin typeface="+mn-lt"/>
                <a:ea typeface="+mn-ea"/>
                <a:cs typeface="+mn-cs"/>
              </a:defRPr>
            </a:pPr>
            <a:endParaRPr lang="en-US"/>
          </a:p>
        </c:txPr>
        <c:crossAx val="2072898368"/>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2800" dirty="0">
                <a:solidFill>
                  <a:srgbClr val="0070C0"/>
                </a:solidFill>
              </a:rPr>
              <a:t>TRAIN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172079615048119"/>
          <c:y val="0.12439358423124741"/>
          <c:w val="0.88279203849518806"/>
          <c:h val="0.53696400357438878"/>
        </c:manualLayout>
      </c:layout>
      <c:barChart>
        <c:barDir val="col"/>
        <c:grouping val="clustered"/>
        <c:varyColors val="0"/>
        <c:ser>
          <c:idx val="0"/>
          <c:order val="0"/>
          <c:tx>
            <c:strRef>
              <c:f>Sheet1!$B$1</c:f>
              <c:strCache>
                <c:ptCount val="1"/>
                <c:pt idx="0">
                  <c:v>Train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2FCB-4EC9-939A-50B9E4D4DC73}"/>
              </c:ext>
            </c:extLst>
          </c:dPt>
          <c:dPt>
            <c:idx val="1"/>
            <c:invertIfNegative val="0"/>
            <c:bubble3D val="0"/>
            <c:spPr>
              <a:solidFill>
                <a:schemeClr val="accent2">
                  <a:lumMod val="50000"/>
                </a:schemeClr>
              </a:solidFill>
              <a:ln>
                <a:noFill/>
              </a:ln>
              <a:effectLst/>
            </c:spPr>
            <c:extLst>
              <c:ext xmlns:c16="http://schemas.microsoft.com/office/drawing/2014/chart" uri="{C3380CC4-5D6E-409C-BE32-E72D297353CC}">
                <c16:uniqueId val="{00000002-2FCB-4EC9-939A-50B9E4D4DC73}"/>
              </c:ext>
            </c:extLst>
          </c:dPt>
          <c:dPt>
            <c:idx val="2"/>
            <c:invertIfNegative val="0"/>
            <c:bubble3D val="0"/>
            <c:spPr>
              <a:solidFill>
                <a:srgbClr val="00B050"/>
              </a:solidFill>
              <a:ln>
                <a:noFill/>
              </a:ln>
              <a:effectLst/>
            </c:spPr>
            <c:extLst>
              <c:ext xmlns:c16="http://schemas.microsoft.com/office/drawing/2014/chart" uri="{C3380CC4-5D6E-409C-BE32-E72D297353CC}">
                <c16:uniqueId val="{00000003-2FCB-4EC9-939A-50B9E4D4DC73}"/>
              </c:ext>
            </c:extLst>
          </c:dPt>
          <c:dPt>
            <c:idx val="3"/>
            <c:invertIfNegative val="0"/>
            <c:bubble3D val="0"/>
            <c:spPr>
              <a:solidFill>
                <a:srgbClr val="7030A0"/>
              </a:solidFill>
              <a:ln>
                <a:noFill/>
              </a:ln>
              <a:effectLst/>
            </c:spPr>
            <c:extLst>
              <c:ext xmlns:c16="http://schemas.microsoft.com/office/drawing/2014/chart" uri="{C3380CC4-5D6E-409C-BE32-E72D297353CC}">
                <c16:uniqueId val="{00000004-2FCB-4EC9-939A-50B9E4D4DC73}"/>
              </c:ext>
            </c:extLst>
          </c:dPt>
          <c:dPt>
            <c:idx val="4"/>
            <c:invertIfNegative val="0"/>
            <c:bubble3D val="0"/>
            <c:spPr>
              <a:solidFill>
                <a:schemeClr val="accent2">
                  <a:lumMod val="75000"/>
                </a:schemeClr>
              </a:solidFill>
              <a:ln>
                <a:noFill/>
              </a:ln>
              <a:effectLst/>
            </c:spPr>
            <c:extLst>
              <c:ext xmlns:c16="http://schemas.microsoft.com/office/drawing/2014/chart" uri="{C3380CC4-5D6E-409C-BE32-E72D297353CC}">
                <c16:uniqueId val="{00000005-2FCB-4EC9-939A-50B9E4D4DC73}"/>
              </c:ext>
            </c:extLst>
          </c:dPt>
          <c:dPt>
            <c:idx val="6"/>
            <c:invertIfNegative val="0"/>
            <c:bubble3D val="0"/>
            <c:spPr>
              <a:solidFill>
                <a:schemeClr val="tx2">
                  <a:lumMod val="75000"/>
                </a:schemeClr>
              </a:solidFill>
              <a:ln>
                <a:noFill/>
              </a:ln>
              <a:effectLst/>
            </c:spPr>
            <c:extLst>
              <c:ext xmlns:c16="http://schemas.microsoft.com/office/drawing/2014/chart" uri="{C3380CC4-5D6E-409C-BE32-E72D297353CC}">
                <c16:uniqueId val="{00000006-2FCB-4EC9-939A-50B9E4D4DC73}"/>
              </c:ext>
            </c:extLst>
          </c:dPt>
          <c:dPt>
            <c:idx val="7"/>
            <c:invertIfNegative val="0"/>
            <c:bubble3D val="0"/>
            <c:spPr>
              <a:solidFill>
                <a:schemeClr val="accent4">
                  <a:lumMod val="75000"/>
                </a:schemeClr>
              </a:solidFill>
              <a:ln>
                <a:noFill/>
              </a:ln>
              <a:effectLst/>
            </c:spPr>
            <c:extLst>
              <c:ext xmlns:c16="http://schemas.microsoft.com/office/drawing/2014/chart" uri="{C3380CC4-5D6E-409C-BE32-E72D297353CC}">
                <c16:uniqueId val="{00000007-2FCB-4EC9-939A-50B9E4D4DC73}"/>
              </c:ext>
            </c:extLst>
          </c:dPt>
          <c:dPt>
            <c:idx val="8"/>
            <c:invertIfNegative val="0"/>
            <c:bubble3D val="0"/>
            <c:spPr>
              <a:solidFill>
                <a:schemeClr val="accent6">
                  <a:lumMod val="75000"/>
                </a:schemeClr>
              </a:solidFill>
              <a:ln>
                <a:noFill/>
              </a:ln>
              <a:effectLst/>
            </c:spPr>
            <c:extLst>
              <c:ext xmlns:c16="http://schemas.microsoft.com/office/drawing/2014/chart" uri="{C3380CC4-5D6E-409C-BE32-E72D297353CC}">
                <c16:uniqueId val="{00000008-2FCB-4EC9-939A-50B9E4D4DC73}"/>
              </c:ext>
            </c:extLst>
          </c:dPt>
          <c:dPt>
            <c:idx val="9"/>
            <c:invertIfNegative val="0"/>
            <c:bubble3D val="0"/>
            <c:spPr>
              <a:solidFill>
                <a:schemeClr val="accent5"/>
              </a:solidFill>
              <a:ln>
                <a:noFill/>
              </a:ln>
              <a:effectLst/>
            </c:spPr>
            <c:extLst>
              <c:ext xmlns:c16="http://schemas.microsoft.com/office/drawing/2014/chart" uri="{C3380CC4-5D6E-409C-BE32-E72D297353CC}">
                <c16:uniqueId val="{00000009-2FCB-4EC9-939A-50B9E4D4DC73}"/>
              </c:ext>
            </c:extLst>
          </c:dPt>
          <c:dPt>
            <c:idx val="12"/>
            <c:invertIfNegative val="0"/>
            <c:bubble3D val="0"/>
            <c:spPr>
              <a:solidFill>
                <a:schemeClr val="accent4"/>
              </a:solidFill>
              <a:ln>
                <a:noFill/>
              </a:ln>
              <a:effectLst/>
            </c:spPr>
            <c:extLst>
              <c:ext xmlns:c16="http://schemas.microsoft.com/office/drawing/2014/chart" uri="{C3380CC4-5D6E-409C-BE32-E72D297353CC}">
                <c16:uniqueId val="{0000000A-2FCB-4EC9-939A-50B9E4D4DC73}"/>
              </c:ext>
            </c:extLst>
          </c:dPt>
          <c:dPt>
            <c:idx val="13"/>
            <c:invertIfNegative val="0"/>
            <c:bubble3D val="0"/>
            <c:spPr>
              <a:solidFill>
                <a:schemeClr val="accent2">
                  <a:lumMod val="75000"/>
                </a:schemeClr>
              </a:solidFill>
              <a:ln>
                <a:noFill/>
              </a:ln>
              <a:effectLst/>
            </c:spPr>
            <c:extLst>
              <c:ext xmlns:c16="http://schemas.microsoft.com/office/drawing/2014/chart" uri="{C3380CC4-5D6E-409C-BE32-E72D297353CC}">
                <c16:uniqueId val="{0000000B-2FCB-4EC9-939A-50B9E4D4DC73}"/>
              </c:ext>
            </c:extLst>
          </c:dPt>
          <c:dPt>
            <c:idx val="14"/>
            <c:invertIfNegative val="0"/>
            <c:bubble3D val="0"/>
            <c:spPr>
              <a:solidFill>
                <a:schemeClr val="bg1">
                  <a:lumMod val="50000"/>
                </a:schemeClr>
              </a:solidFill>
              <a:ln>
                <a:noFill/>
              </a:ln>
              <a:effectLst/>
            </c:spPr>
            <c:extLst>
              <c:ext xmlns:c16="http://schemas.microsoft.com/office/drawing/2014/chart" uri="{C3380CC4-5D6E-409C-BE32-E72D297353CC}">
                <c16:uniqueId val="{0000000C-2FCB-4EC9-939A-50B9E4D4DC73}"/>
              </c:ext>
            </c:extLst>
          </c:dPt>
          <c:dPt>
            <c:idx val="15"/>
            <c:invertIfNegative val="0"/>
            <c:bubble3D val="0"/>
            <c:spPr>
              <a:solidFill>
                <a:srgbClr val="7030A0"/>
              </a:solidFill>
              <a:ln>
                <a:noFill/>
              </a:ln>
              <a:effectLst/>
            </c:spPr>
            <c:extLst>
              <c:ext xmlns:c16="http://schemas.microsoft.com/office/drawing/2014/chart" uri="{C3380CC4-5D6E-409C-BE32-E72D297353CC}">
                <c16:uniqueId val="{0000000D-2FCB-4EC9-939A-50B9E4D4DC73}"/>
              </c:ext>
            </c:extLst>
          </c:dPt>
          <c:dPt>
            <c:idx val="16"/>
            <c:invertIfNegative val="0"/>
            <c:bubble3D val="0"/>
            <c:spPr>
              <a:solidFill>
                <a:srgbClr val="0070C0"/>
              </a:solidFill>
              <a:ln>
                <a:noFill/>
              </a:ln>
              <a:effectLst/>
            </c:spPr>
            <c:extLst>
              <c:ext xmlns:c16="http://schemas.microsoft.com/office/drawing/2014/chart" uri="{C3380CC4-5D6E-409C-BE32-E72D297353CC}">
                <c16:uniqueId val="{0000000E-2FCB-4EC9-939A-50B9E4D4DC73}"/>
              </c:ext>
            </c:extLst>
          </c:dPt>
          <c:dPt>
            <c:idx val="18"/>
            <c:invertIfNegative val="0"/>
            <c:bubble3D val="0"/>
            <c:spPr>
              <a:solidFill>
                <a:schemeClr val="accent2">
                  <a:lumMod val="75000"/>
                </a:schemeClr>
              </a:solidFill>
              <a:ln>
                <a:noFill/>
              </a:ln>
              <a:effectLst/>
            </c:spPr>
            <c:extLst>
              <c:ext xmlns:c16="http://schemas.microsoft.com/office/drawing/2014/chart" uri="{C3380CC4-5D6E-409C-BE32-E72D297353CC}">
                <c16:uniqueId val="{0000000F-2FCB-4EC9-939A-50B9E4D4DC73}"/>
              </c:ext>
            </c:extLst>
          </c:dPt>
          <c:dPt>
            <c:idx val="19"/>
            <c:invertIfNegative val="0"/>
            <c:bubble3D val="0"/>
            <c:spPr>
              <a:solidFill>
                <a:schemeClr val="accent4">
                  <a:lumMod val="75000"/>
                </a:schemeClr>
              </a:solidFill>
              <a:ln>
                <a:noFill/>
              </a:ln>
              <a:effectLst/>
            </c:spPr>
            <c:extLst>
              <c:ext xmlns:c16="http://schemas.microsoft.com/office/drawing/2014/chart" uri="{C3380CC4-5D6E-409C-BE32-E72D297353CC}">
                <c16:uniqueId val="{00000010-2FCB-4EC9-939A-50B9E4D4DC73}"/>
              </c:ext>
            </c:extLst>
          </c:dPt>
          <c:dPt>
            <c:idx val="20"/>
            <c:invertIfNegative val="0"/>
            <c:bubble3D val="0"/>
            <c:spPr>
              <a:solidFill>
                <a:schemeClr val="accent1">
                  <a:lumMod val="50000"/>
                </a:schemeClr>
              </a:solidFill>
              <a:ln>
                <a:noFill/>
              </a:ln>
              <a:effectLst/>
            </c:spPr>
            <c:extLst>
              <c:ext xmlns:c16="http://schemas.microsoft.com/office/drawing/2014/chart" uri="{C3380CC4-5D6E-409C-BE32-E72D297353CC}">
                <c16:uniqueId val="{00000011-2FCB-4EC9-939A-50B9E4D4DC73}"/>
              </c:ext>
            </c:extLst>
          </c:dPt>
          <c:dPt>
            <c:idx val="21"/>
            <c:invertIfNegative val="0"/>
            <c:bubble3D val="0"/>
            <c:spPr>
              <a:solidFill>
                <a:srgbClr val="7030A0"/>
              </a:solidFill>
              <a:ln>
                <a:noFill/>
              </a:ln>
              <a:effectLst/>
            </c:spPr>
            <c:extLst>
              <c:ext xmlns:c16="http://schemas.microsoft.com/office/drawing/2014/chart" uri="{C3380CC4-5D6E-409C-BE32-E72D297353CC}">
                <c16:uniqueId val="{00000012-2FCB-4EC9-939A-50B9E4D4DC73}"/>
              </c:ext>
            </c:extLst>
          </c:dPt>
          <c:dPt>
            <c:idx val="22"/>
            <c:invertIfNegative val="0"/>
            <c:bubble3D val="0"/>
            <c:spPr>
              <a:solidFill>
                <a:srgbClr val="FFC000"/>
              </a:solidFill>
              <a:ln>
                <a:noFill/>
              </a:ln>
              <a:effectLst/>
            </c:spPr>
            <c:extLst>
              <c:ext xmlns:c16="http://schemas.microsoft.com/office/drawing/2014/chart" uri="{C3380CC4-5D6E-409C-BE32-E72D297353CC}">
                <c16:uniqueId val="{00000013-2FCB-4EC9-939A-50B9E4D4DC73}"/>
              </c:ext>
            </c:extLst>
          </c:dPt>
          <c:cat>
            <c:strRef>
              <c:f>Sheet1!$A$2:$A$24</c:f>
              <c:strCache>
                <c:ptCount val="23"/>
                <c:pt idx="0">
                  <c:v>HDFC Flexi-Cap Fund-Dir Growth</c:v>
                </c:pt>
                <c:pt idx="1">
                  <c:v>HDFC Hybrid Equity Fund-Dir Growth</c:v>
                </c:pt>
                <c:pt idx="2">
                  <c:v>HDFC Large &amp; Mid-Cap Fund-Dir Growth</c:v>
                </c:pt>
                <c:pt idx="3">
                  <c:v>HDFC Mid-Cap Opportunities Fund-Dir Growth</c:v>
                </c:pt>
                <c:pt idx="4">
                  <c:v>HDFC Small-Cap Fund-Dir Growth </c:v>
                </c:pt>
                <c:pt idx="6">
                  <c:v>SBI Contra  Fund-Dir Growth</c:v>
                </c:pt>
                <c:pt idx="7">
                  <c:v>SBI Infrastructure Fund-Dir Growth</c:v>
                </c:pt>
                <c:pt idx="8">
                  <c:v>SBI Long Term Equity Fund-Dir Growth</c:v>
                </c:pt>
                <c:pt idx="9">
                  <c:v>SBI Magnum Mid-Cap Fund-Dir Growth</c:v>
                </c:pt>
                <c:pt idx="10">
                  <c:v>SBI Small-Cap Fund-Dir Growth</c:v>
                </c:pt>
                <c:pt idx="12">
                  <c:v>Nippon India Growth  Fund-Dir Growth </c:v>
                </c:pt>
                <c:pt idx="13">
                  <c:v>Nippon India Multi-Cap Fund-Dir Growth </c:v>
                </c:pt>
                <c:pt idx="14">
                  <c:v>Nippon India Power &amp; Infra Find-Dir Growth</c:v>
                </c:pt>
                <c:pt idx="15">
                  <c:v>Nippon India Small-Cap Fund-Dir Growth</c:v>
                </c:pt>
                <c:pt idx="16">
                  <c:v>Nippon India Value Fund-Dir Growth </c:v>
                </c:pt>
                <c:pt idx="18">
                  <c:v>Quant Flexi-Cap  Fund-Dir Growth</c:v>
                </c:pt>
                <c:pt idx="19">
                  <c:v>Quant Infrastructure Fund-Dir Growth</c:v>
                </c:pt>
                <c:pt idx="20">
                  <c:v>Quant Mid-Cap Fund-Dir Growth</c:v>
                </c:pt>
                <c:pt idx="21">
                  <c:v>Quant Small-Cap  Fund-Dir Growth</c:v>
                </c:pt>
                <c:pt idx="22">
                  <c:v>Quant Tax Plan Fund-Dir Growth</c:v>
                </c:pt>
              </c:strCache>
            </c:strRef>
          </c:cat>
          <c:val>
            <c:numRef>
              <c:f>Sheet1!$B$2:$B$24</c:f>
              <c:numCache>
                <c:formatCode>General</c:formatCode>
                <c:ptCount val="23"/>
                <c:pt idx="0">
                  <c:v>53.16</c:v>
                </c:pt>
                <c:pt idx="1">
                  <c:v>37.86</c:v>
                </c:pt>
                <c:pt idx="2">
                  <c:v>54.21</c:v>
                </c:pt>
                <c:pt idx="3">
                  <c:v>59.54</c:v>
                </c:pt>
                <c:pt idx="4">
                  <c:v>66.31</c:v>
                </c:pt>
                <c:pt idx="6">
                  <c:v>74.69</c:v>
                </c:pt>
                <c:pt idx="7">
                  <c:v>52.07</c:v>
                </c:pt>
                <c:pt idx="8">
                  <c:v>44.22</c:v>
                </c:pt>
                <c:pt idx="9">
                  <c:v>75.569999999999993</c:v>
                </c:pt>
                <c:pt idx="10">
                  <c:v>76.209999999999994</c:v>
                </c:pt>
                <c:pt idx="12">
                  <c:v>61.47</c:v>
                </c:pt>
                <c:pt idx="13">
                  <c:v>58.52</c:v>
                </c:pt>
                <c:pt idx="14">
                  <c:v>42.2</c:v>
                </c:pt>
                <c:pt idx="15">
                  <c:v>89.76</c:v>
                </c:pt>
                <c:pt idx="16">
                  <c:v>50.41</c:v>
                </c:pt>
                <c:pt idx="18">
                  <c:v>85.65</c:v>
                </c:pt>
                <c:pt idx="19">
                  <c:v>113.57</c:v>
                </c:pt>
                <c:pt idx="20">
                  <c:v>90.96</c:v>
                </c:pt>
                <c:pt idx="21">
                  <c:v>119.12</c:v>
                </c:pt>
                <c:pt idx="22">
                  <c:v>100.88</c:v>
                </c:pt>
              </c:numCache>
            </c:numRef>
          </c:val>
          <c:extLst>
            <c:ext xmlns:c16="http://schemas.microsoft.com/office/drawing/2014/chart" uri="{C3380CC4-5D6E-409C-BE32-E72D297353CC}">
              <c16:uniqueId val="{00000000-2FCB-4EC9-939A-50B9E4D4DC73}"/>
            </c:ext>
          </c:extLst>
        </c:ser>
        <c:dLbls>
          <c:showLegendKey val="0"/>
          <c:showVal val="0"/>
          <c:showCatName val="0"/>
          <c:showSerName val="0"/>
          <c:showPercent val="0"/>
          <c:showBubbleSize val="0"/>
        </c:dLbls>
        <c:gapWidth val="100"/>
        <c:overlap val="-24"/>
        <c:axId val="1694329792"/>
        <c:axId val="1735607568"/>
      </c:barChart>
      <c:catAx>
        <c:axId val="169432979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rgbClr val="0070C0"/>
                </a:solidFill>
                <a:latin typeface="+mn-lt"/>
                <a:ea typeface="+mn-ea"/>
                <a:cs typeface="+mn-cs"/>
              </a:defRPr>
            </a:pPr>
            <a:endParaRPr lang="en-US"/>
          </a:p>
        </c:txPr>
        <c:crossAx val="1735607568"/>
        <c:crosses val="autoZero"/>
        <c:auto val="1"/>
        <c:lblAlgn val="ctr"/>
        <c:lblOffset val="100"/>
        <c:noMultiLvlLbl val="0"/>
      </c:catAx>
      <c:valAx>
        <c:axId val="173560756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800" dirty="0">
                    <a:solidFill>
                      <a:srgbClr val="0070C0"/>
                    </a:solidFill>
                  </a:rPr>
                  <a:t>Return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FF0000"/>
                </a:solidFill>
                <a:latin typeface="+mn-lt"/>
                <a:ea typeface="+mn-ea"/>
                <a:cs typeface="+mn-cs"/>
              </a:defRPr>
            </a:pPr>
            <a:endParaRPr lang="en-US"/>
          </a:p>
        </c:txPr>
        <c:crossAx val="1694329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0.15314</cdr:x>
      <cdr:y>0.3482</cdr:y>
    </cdr:from>
    <cdr:to>
      <cdr:x>0.18545</cdr:x>
      <cdr:y>0.47485</cdr:y>
    </cdr:to>
    <cdr:sp macro="" textlink="">
      <cdr:nvSpPr>
        <cdr:cNvPr id="23" name="TextBox 6">
          <a:extLst xmlns:a="http://schemas.openxmlformats.org/drawingml/2006/main">
            <a:ext uri="{FF2B5EF4-FFF2-40B4-BE49-F238E27FC236}">
              <a16:creationId xmlns:a16="http://schemas.microsoft.com/office/drawing/2014/main" id="{61B1E062-A1B0-289E-CA59-2BF14C3597F6}"/>
            </a:ext>
          </a:extLst>
        </cdr:cNvPr>
        <cdr:cNvSpPr txBox="1"/>
      </cdr:nvSpPr>
      <cdr:spPr>
        <a:xfrm xmlns:a="http://schemas.openxmlformats.org/drawingml/2006/main" rot="16200000">
          <a:off x="1543897" y="2357435"/>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dirty="0">
              <a:solidFill>
                <a:srgbClr val="FF0000"/>
              </a:solidFill>
            </a:rPr>
            <a:t>37.86</a:t>
          </a:r>
          <a:endParaRPr lang="en-US" sz="1800" dirty="0">
            <a:solidFill>
              <a:srgbClr val="FF0000"/>
            </a:solidFill>
          </a:endParaRPr>
        </a:p>
      </cdr:txBody>
    </cdr:sp>
  </cdr:relSizeAnchor>
  <cdr:relSizeAnchor xmlns:cdr="http://schemas.openxmlformats.org/drawingml/2006/chartDrawing">
    <cdr:from>
      <cdr:x>0.19647</cdr:x>
      <cdr:y>0.29968</cdr:y>
    </cdr:from>
    <cdr:to>
      <cdr:x>0.22879</cdr:x>
      <cdr:y>0.42633</cdr:y>
    </cdr:to>
    <cdr:sp macro="" textlink="">
      <cdr:nvSpPr>
        <cdr:cNvPr id="24" name="TextBox 6">
          <a:extLst xmlns:a="http://schemas.openxmlformats.org/drawingml/2006/main">
            <a:ext uri="{FF2B5EF4-FFF2-40B4-BE49-F238E27FC236}">
              <a16:creationId xmlns:a16="http://schemas.microsoft.com/office/drawing/2014/main" id="{61B1E062-A1B0-289E-CA59-2BF14C3597F6}"/>
            </a:ext>
          </a:extLst>
        </cdr:cNvPr>
        <cdr:cNvSpPr txBox="1"/>
      </cdr:nvSpPr>
      <cdr:spPr>
        <a:xfrm xmlns:a="http://schemas.openxmlformats.org/drawingml/2006/main" rot="16200000">
          <a:off x="2039195" y="2057715"/>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dirty="0">
              <a:solidFill>
                <a:srgbClr val="FF0000"/>
              </a:solidFill>
            </a:rPr>
            <a:t>54.21</a:t>
          </a:r>
          <a:endParaRPr lang="en-US" sz="1800" dirty="0">
            <a:solidFill>
              <a:srgbClr val="FF0000"/>
            </a:solidFill>
          </a:endParaRPr>
        </a:p>
      </cdr:txBody>
    </cdr:sp>
  </cdr:relSizeAnchor>
  <cdr:relSizeAnchor xmlns:cdr="http://schemas.openxmlformats.org/drawingml/2006/chartDrawing">
    <cdr:from>
      <cdr:x>0.23666</cdr:x>
      <cdr:y>0.28399</cdr:y>
    </cdr:from>
    <cdr:to>
      <cdr:x>0.26897</cdr:x>
      <cdr:y>0.41064</cdr:y>
    </cdr:to>
    <cdr:sp macro="" textlink="">
      <cdr:nvSpPr>
        <cdr:cNvPr id="25" name="TextBox 6">
          <a:extLst xmlns:a="http://schemas.openxmlformats.org/drawingml/2006/main">
            <a:ext uri="{FF2B5EF4-FFF2-40B4-BE49-F238E27FC236}">
              <a16:creationId xmlns:a16="http://schemas.microsoft.com/office/drawing/2014/main" id="{61B1E062-A1B0-289E-CA59-2BF14C3597F6}"/>
            </a:ext>
          </a:extLst>
        </cdr:cNvPr>
        <cdr:cNvSpPr txBox="1"/>
      </cdr:nvSpPr>
      <cdr:spPr>
        <a:xfrm xmlns:a="http://schemas.openxmlformats.org/drawingml/2006/main" rot="16200000">
          <a:off x="2498514" y="1960787"/>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dirty="0">
              <a:solidFill>
                <a:srgbClr val="FF0000"/>
              </a:solidFill>
            </a:rPr>
            <a:t>59.54</a:t>
          </a:r>
          <a:endParaRPr lang="en-US" sz="1800" dirty="0">
            <a:solidFill>
              <a:srgbClr val="FF0000"/>
            </a:solidFill>
          </a:endParaRPr>
        </a:p>
      </cdr:txBody>
    </cdr:sp>
  </cdr:relSizeAnchor>
  <cdr:relSizeAnchor xmlns:cdr="http://schemas.openxmlformats.org/drawingml/2006/chartDrawing">
    <cdr:from>
      <cdr:x>0.27373</cdr:x>
      <cdr:y>0.25466</cdr:y>
    </cdr:from>
    <cdr:to>
      <cdr:x>0.30605</cdr:x>
      <cdr:y>0.3813</cdr:y>
    </cdr:to>
    <cdr:sp macro="" textlink="">
      <cdr:nvSpPr>
        <cdr:cNvPr id="26" name="TextBox 6">
          <a:extLst xmlns:a="http://schemas.openxmlformats.org/drawingml/2006/main">
            <a:ext uri="{FF2B5EF4-FFF2-40B4-BE49-F238E27FC236}">
              <a16:creationId xmlns:a16="http://schemas.microsoft.com/office/drawing/2014/main" id="{61B1E062-A1B0-289E-CA59-2BF14C3597F6}"/>
            </a:ext>
          </a:extLst>
        </cdr:cNvPr>
        <cdr:cNvSpPr txBox="1"/>
      </cdr:nvSpPr>
      <cdr:spPr>
        <a:xfrm xmlns:a="http://schemas.openxmlformats.org/drawingml/2006/main" rot="16200000">
          <a:off x="2922270" y="1779601"/>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1800" dirty="0">
              <a:solidFill>
                <a:srgbClr val="FF0000"/>
              </a:solidFill>
            </a:rPr>
            <a:t>66.31</a:t>
          </a:r>
        </a:p>
      </cdr:txBody>
    </cdr:sp>
  </cdr:relSizeAnchor>
  <cdr:relSizeAnchor xmlns:cdr="http://schemas.openxmlformats.org/drawingml/2006/chartDrawing">
    <cdr:from>
      <cdr:x>0.34795</cdr:x>
      <cdr:y>0.22423</cdr:y>
    </cdr:from>
    <cdr:to>
      <cdr:x>0.38027</cdr:x>
      <cdr:y>0.35088</cdr:y>
    </cdr:to>
    <cdr:sp macro="" textlink="">
      <cdr:nvSpPr>
        <cdr:cNvPr id="27" name="TextBox 6">
          <a:extLst xmlns:a="http://schemas.openxmlformats.org/drawingml/2006/main">
            <a:ext uri="{FF2B5EF4-FFF2-40B4-BE49-F238E27FC236}">
              <a16:creationId xmlns:a16="http://schemas.microsoft.com/office/drawing/2014/main" id="{DDA0609B-D4A1-EDBB-800F-1BFA98271BC6}"/>
            </a:ext>
          </a:extLst>
        </cdr:cNvPr>
        <cdr:cNvSpPr txBox="1"/>
      </cdr:nvSpPr>
      <cdr:spPr>
        <a:xfrm xmlns:a="http://schemas.openxmlformats.org/drawingml/2006/main" rot="16200000">
          <a:off x="3770630" y="1591641"/>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74.69</a:t>
          </a:r>
        </a:p>
      </cdr:txBody>
    </cdr:sp>
  </cdr:relSizeAnchor>
  <cdr:relSizeAnchor xmlns:cdr="http://schemas.openxmlformats.org/drawingml/2006/chartDrawing">
    <cdr:from>
      <cdr:x>0.38884</cdr:x>
      <cdr:y>0.29249</cdr:y>
    </cdr:from>
    <cdr:to>
      <cdr:x>0.42116</cdr:x>
      <cdr:y>0.41913</cdr:y>
    </cdr:to>
    <cdr:sp macro="" textlink="">
      <cdr:nvSpPr>
        <cdr:cNvPr id="28" name="TextBox 6">
          <a:extLst xmlns:a="http://schemas.openxmlformats.org/drawingml/2006/main">
            <a:ext uri="{FF2B5EF4-FFF2-40B4-BE49-F238E27FC236}">
              <a16:creationId xmlns:a16="http://schemas.microsoft.com/office/drawing/2014/main" id="{DDA0609B-D4A1-EDBB-800F-1BFA98271BC6}"/>
            </a:ext>
          </a:extLst>
        </cdr:cNvPr>
        <cdr:cNvSpPr txBox="1"/>
      </cdr:nvSpPr>
      <cdr:spPr>
        <a:xfrm xmlns:a="http://schemas.openxmlformats.org/drawingml/2006/main" rot="16200000">
          <a:off x="4237990" y="2013281"/>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52.07</a:t>
          </a:r>
        </a:p>
      </cdr:txBody>
    </cdr:sp>
  </cdr:relSizeAnchor>
  <cdr:relSizeAnchor xmlns:cdr="http://schemas.openxmlformats.org/drawingml/2006/chartDrawing">
    <cdr:from>
      <cdr:x>0.42662</cdr:x>
      <cdr:y>0.33772</cdr:y>
    </cdr:from>
    <cdr:to>
      <cdr:x>0.45893</cdr:x>
      <cdr:y>0.46436</cdr:y>
    </cdr:to>
    <cdr:sp macro="" textlink="">
      <cdr:nvSpPr>
        <cdr:cNvPr id="29" name="TextBox 6">
          <a:extLst xmlns:a="http://schemas.openxmlformats.org/drawingml/2006/main">
            <a:ext uri="{FF2B5EF4-FFF2-40B4-BE49-F238E27FC236}">
              <a16:creationId xmlns:a16="http://schemas.microsoft.com/office/drawing/2014/main" id="{DDA0609B-D4A1-EDBB-800F-1BFA98271BC6}"/>
            </a:ext>
          </a:extLst>
        </cdr:cNvPr>
        <cdr:cNvSpPr txBox="1"/>
      </cdr:nvSpPr>
      <cdr:spPr>
        <a:xfrm xmlns:a="http://schemas.openxmlformats.org/drawingml/2006/main" rot="16200000">
          <a:off x="4669790" y="2292681"/>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44.22</a:t>
          </a:r>
        </a:p>
      </cdr:txBody>
    </cdr:sp>
  </cdr:relSizeAnchor>
  <cdr:relSizeAnchor xmlns:cdr="http://schemas.openxmlformats.org/drawingml/2006/chartDrawing">
    <cdr:from>
      <cdr:x>0.46351</cdr:x>
      <cdr:y>0.22094</cdr:y>
    </cdr:from>
    <cdr:to>
      <cdr:x>0.49582</cdr:x>
      <cdr:y>0.34759</cdr:y>
    </cdr:to>
    <cdr:sp macro="" textlink="">
      <cdr:nvSpPr>
        <cdr:cNvPr id="30" name="TextBox 6">
          <a:extLst xmlns:a="http://schemas.openxmlformats.org/drawingml/2006/main">
            <a:ext uri="{FF2B5EF4-FFF2-40B4-BE49-F238E27FC236}">
              <a16:creationId xmlns:a16="http://schemas.microsoft.com/office/drawing/2014/main" id="{DDA0609B-D4A1-EDBB-800F-1BFA98271BC6}"/>
            </a:ext>
          </a:extLst>
        </cdr:cNvPr>
        <cdr:cNvSpPr txBox="1"/>
      </cdr:nvSpPr>
      <cdr:spPr>
        <a:xfrm xmlns:a="http://schemas.openxmlformats.org/drawingml/2006/main" rot="16200000">
          <a:off x="5091430" y="1571321"/>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75.57</a:t>
          </a:r>
        </a:p>
      </cdr:txBody>
    </cdr:sp>
  </cdr:relSizeAnchor>
  <cdr:relSizeAnchor xmlns:cdr="http://schemas.openxmlformats.org/drawingml/2006/chartDrawing">
    <cdr:from>
      <cdr:x>0.50395</cdr:x>
      <cdr:y>0.21848</cdr:y>
    </cdr:from>
    <cdr:to>
      <cdr:x>0.53627</cdr:x>
      <cdr:y>0.34512</cdr:y>
    </cdr:to>
    <cdr:sp macro="" textlink="">
      <cdr:nvSpPr>
        <cdr:cNvPr id="31" name="TextBox 6">
          <a:extLst xmlns:a="http://schemas.openxmlformats.org/drawingml/2006/main">
            <a:ext uri="{FF2B5EF4-FFF2-40B4-BE49-F238E27FC236}">
              <a16:creationId xmlns:a16="http://schemas.microsoft.com/office/drawing/2014/main" id="{A0857662-BAF5-1B52-3E18-F802358C7FE0}"/>
            </a:ext>
          </a:extLst>
        </cdr:cNvPr>
        <cdr:cNvSpPr txBox="1"/>
      </cdr:nvSpPr>
      <cdr:spPr>
        <a:xfrm xmlns:a="http://schemas.openxmlformats.org/drawingml/2006/main" rot="16200000">
          <a:off x="5553710" y="1556081"/>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76.21</a:t>
          </a:r>
        </a:p>
      </cdr:txBody>
    </cdr:sp>
  </cdr:relSizeAnchor>
  <cdr:relSizeAnchor xmlns:cdr="http://schemas.openxmlformats.org/drawingml/2006/chartDrawing">
    <cdr:from>
      <cdr:x>0.58173</cdr:x>
      <cdr:y>0.27604</cdr:y>
    </cdr:from>
    <cdr:to>
      <cdr:x>0.61405</cdr:x>
      <cdr:y>0.40269</cdr:y>
    </cdr:to>
    <cdr:sp macro="" textlink="">
      <cdr:nvSpPr>
        <cdr:cNvPr id="32" name="TextBox 6">
          <a:extLst xmlns:a="http://schemas.openxmlformats.org/drawingml/2006/main">
            <a:ext uri="{FF2B5EF4-FFF2-40B4-BE49-F238E27FC236}">
              <a16:creationId xmlns:a16="http://schemas.microsoft.com/office/drawing/2014/main" id="{EDC5B6F0-FBCF-2717-F969-90F39B89A852}"/>
            </a:ext>
          </a:extLst>
        </cdr:cNvPr>
        <cdr:cNvSpPr txBox="1"/>
      </cdr:nvSpPr>
      <cdr:spPr>
        <a:xfrm xmlns:a="http://schemas.openxmlformats.org/drawingml/2006/main" rot="16200000">
          <a:off x="6442710" y="1911681"/>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61.47</a:t>
          </a:r>
        </a:p>
      </cdr:txBody>
    </cdr:sp>
  </cdr:relSizeAnchor>
  <cdr:relSizeAnchor xmlns:cdr="http://schemas.openxmlformats.org/drawingml/2006/chartDrawing">
    <cdr:from>
      <cdr:x>0.61818</cdr:x>
      <cdr:y>0.28262</cdr:y>
    </cdr:from>
    <cdr:to>
      <cdr:x>0.65049</cdr:x>
      <cdr:y>0.40927</cdr:y>
    </cdr:to>
    <cdr:sp macro="" textlink="">
      <cdr:nvSpPr>
        <cdr:cNvPr id="33" name="TextBox 6">
          <a:extLst xmlns:a="http://schemas.openxmlformats.org/drawingml/2006/main">
            <a:ext uri="{FF2B5EF4-FFF2-40B4-BE49-F238E27FC236}">
              <a16:creationId xmlns:a16="http://schemas.microsoft.com/office/drawing/2014/main" id="{BCB88518-57B3-10F0-8D58-772C09C97794}"/>
            </a:ext>
          </a:extLst>
        </cdr:cNvPr>
        <cdr:cNvSpPr txBox="1"/>
      </cdr:nvSpPr>
      <cdr:spPr>
        <a:xfrm xmlns:a="http://schemas.openxmlformats.org/drawingml/2006/main" rot="16200000">
          <a:off x="6859270" y="1952321"/>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58.52</a:t>
          </a:r>
        </a:p>
      </cdr:txBody>
    </cdr:sp>
  </cdr:relSizeAnchor>
  <cdr:relSizeAnchor xmlns:cdr="http://schemas.openxmlformats.org/drawingml/2006/chartDrawing">
    <cdr:from>
      <cdr:x>0.65773</cdr:x>
      <cdr:y>0.34245</cdr:y>
    </cdr:from>
    <cdr:to>
      <cdr:x>0.69005</cdr:x>
      <cdr:y>0.46909</cdr:y>
    </cdr:to>
    <cdr:sp macro="" textlink="">
      <cdr:nvSpPr>
        <cdr:cNvPr id="34" name="TextBox 6">
          <a:extLst xmlns:a="http://schemas.openxmlformats.org/drawingml/2006/main">
            <a:ext uri="{FF2B5EF4-FFF2-40B4-BE49-F238E27FC236}">
              <a16:creationId xmlns:a16="http://schemas.microsoft.com/office/drawing/2014/main" id="{CAF8B3D6-2722-1852-285A-0F8F152B80F4}"/>
            </a:ext>
          </a:extLst>
        </cdr:cNvPr>
        <cdr:cNvSpPr txBox="1"/>
      </cdr:nvSpPr>
      <cdr:spPr>
        <a:xfrm xmlns:a="http://schemas.openxmlformats.org/drawingml/2006/main" rot="16200000">
          <a:off x="7311390" y="2321874"/>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44.2</a:t>
          </a:r>
        </a:p>
      </cdr:txBody>
    </cdr:sp>
  </cdr:relSizeAnchor>
  <cdr:relSizeAnchor xmlns:cdr="http://schemas.openxmlformats.org/drawingml/2006/chartDrawing">
    <cdr:from>
      <cdr:x>0.69373</cdr:x>
      <cdr:y>0.15412</cdr:y>
    </cdr:from>
    <cdr:to>
      <cdr:x>0.72605</cdr:x>
      <cdr:y>0.28077</cdr:y>
    </cdr:to>
    <cdr:sp macro="" textlink="">
      <cdr:nvSpPr>
        <cdr:cNvPr id="35" name="TextBox 6">
          <a:extLst xmlns:a="http://schemas.openxmlformats.org/drawingml/2006/main">
            <a:ext uri="{FF2B5EF4-FFF2-40B4-BE49-F238E27FC236}">
              <a16:creationId xmlns:a16="http://schemas.microsoft.com/office/drawing/2014/main" id="{6FD1CC5D-6703-99EA-6BAB-60B4EF5E2E62}"/>
            </a:ext>
          </a:extLst>
        </cdr:cNvPr>
        <cdr:cNvSpPr txBox="1"/>
      </cdr:nvSpPr>
      <cdr:spPr>
        <a:xfrm xmlns:a="http://schemas.openxmlformats.org/drawingml/2006/main" rot="16200000">
          <a:off x="7722870" y="1158554"/>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89.76</a:t>
          </a:r>
        </a:p>
      </cdr:txBody>
    </cdr:sp>
  </cdr:relSizeAnchor>
  <cdr:relSizeAnchor xmlns:cdr="http://schemas.openxmlformats.org/drawingml/2006/chartDrawing">
    <cdr:from>
      <cdr:x>0.73373</cdr:x>
      <cdr:y>0.31202</cdr:y>
    </cdr:from>
    <cdr:to>
      <cdr:x>0.76605</cdr:x>
      <cdr:y>0.43866</cdr:y>
    </cdr:to>
    <cdr:sp macro="" textlink="">
      <cdr:nvSpPr>
        <cdr:cNvPr id="36" name="TextBox 6">
          <a:extLst xmlns:a="http://schemas.openxmlformats.org/drawingml/2006/main">
            <a:ext uri="{FF2B5EF4-FFF2-40B4-BE49-F238E27FC236}">
              <a16:creationId xmlns:a16="http://schemas.microsoft.com/office/drawing/2014/main" id="{6FD1CC5D-6703-99EA-6BAB-60B4EF5E2E62}"/>
            </a:ext>
          </a:extLst>
        </cdr:cNvPr>
        <cdr:cNvSpPr txBox="1"/>
      </cdr:nvSpPr>
      <cdr:spPr>
        <a:xfrm xmlns:a="http://schemas.openxmlformats.org/drawingml/2006/main" rot="16200000">
          <a:off x="8180070" y="2133914"/>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50.41</a:t>
          </a:r>
        </a:p>
      </cdr:txBody>
    </cdr:sp>
  </cdr:relSizeAnchor>
  <cdr:relSizeAnchor xmlns:cdr="http://schemas.openxmlformats.org/drawingml/2006/chartDrawing">
    <cdr:from>
      <cdr:x>0.80884</cdr:x>
      <cdr:y>0.18702</cdr:y>
    </cdr:from>
    <cdr:to>
      <cdr:x>0.84116</cdr:x>
      <cdr:y>0.31366</cdr:y>
    </cdr:to>
    <cdr:sp macro="" textlink="">
      <cdr:nvSpPr>
        <cdr:cNvPr id="37" name="TextBox 6">
          <a:extLst xmlns:a="http://schemas.openxmlformats.org/drawingml/2006/main">
            <a:ext uri="{FF2B5EF4-FFF2-40B4-BE49-F238E27FC236}">
              <a16:creationId xmlns:a16="http://schemas.microsoft.com/office/drawing/2014/main" id="{B04BD1D8-63C4-6338-18A1-A6F831CAEFDB}"/>
            </a:ext>
          </a:extLst>
        </cdr:cNvPr>
        <cdr:cNvSpPr txBox="1"/>
      </cdr:nvSpPr>
      <cdr:spPr>
        <a:xfrm xmlns:a="http://schemas.openxmlformats.org/drawingml/2006/main" rot="16200000">
          <a:off x="9038590" y="1361754"/>
          <a:ext cx="782320"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85.65</a:t>
          </a:r>
        </a:p>
      </cdr:txBody>
    </cdr:sp>
  </cdr:relSizeAnchor>
  <cdr:relSizeAnchor xmlns:cdr="http://schemas.openxmlformats.org/drawingml/2006/chartDrawing">
    <cdr:from>
      <cdr:x>0.84662</cdr:x>
      <cdr:y>0.08731</cdr:y>
    </cdr:from>
    <cdr:to>
      <cdr:x>0.87893</cdr:x>
      <cdr:y>0.22629</cdr:y>
    </cdr:to>
    <cdr:sp macro="" textlink="">
      <cdr:nvSpPr>
        <cdr:cNvPr id="38" name="TextBox 6">
          <a:extLst xmlns:a="http://schemas.openxmlformats.org/drawingml/2006/main">
            <a:ext uri="{FF2B5EF4-FFF2-40B4-BE49-F238E27FC236}">
              <a16:creationId xmlns:a16="http://schemas.microsoft.com/office/drawing/2014/main" id="{DDC1C703-D4A2-CADD-87E9-7A9BB69CD122}"/>
            </a:ext>
          </a:extLst>
        </cdr:cNvPr>
        <cdr:cNvSpPr txBox="1"/>
      </cdr:nvSpPr>
      <cdr:spPr>
        <a:xfrm xmlns:a="http://schemas.openxmlformats.org/drawingml/2006/main" rot="16200000">
          <a:off x="9432291" y="783904"/>
          <a:ext cx="858519"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113.57</a:t>
          </a:r>
        </a:p>
      </cdr:txBody>
    </cdr:sp>
  </cdr:relSizeAnchor>
  <cdr:relSizeAnchor xmlns:cdr="http://schemas.openxmlformats.org/drawingml/2006/chartDrawing">
    <cdr:from>
      <cdr:x>0.88496</cdr:x>
      <cdr:y>0.1607</cdr:y>
    </cdr:from>
    <cdr:to>
      <cdr:x>0.91727</cdr:x>
      <cdr:y>0.29968</cdr:y>
    </cdr:to>
    <cdr:sp macro="" textlink="">
      <cdr:nvSpPr>
        <cdr:cNvPr id="40" name="TextBox 6">
          <a:extLst xmlns:a="http://schemas.openxmlformats.org/drawingml/2006/main">
            <a:ext uri="{FF2B5EF4-FFF2-40B4-BE49-F238E27FC236}">
              <a16:creationId xmlns:a16="http://schemas.microsoft.com/office/drawing/2014/main" id="{5755D215-7107-4E9C-FE24-C32B720AE84B}"/>
            </a:ext>
          </a:extLst>
        </cdr:cNvPr>
        <cdr:cNvSpPr txBox="1"/>
      </cdr:nvSpPr>
      <cdr:spPr>
        <a:xfrm xmlns:a="http://schemas.openxmlformats.org/drawingml/2006/main" rot="16200000">
          <a:off x="9870442" y="1237294"/>
          <a:ext cx="858519"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90.96</a:t>
          </a:r>
        </a:p>
      </cdr:txBody>
    </cdr:sp>
  </cdr:relSizeAnchor>
  <cdr:relSizeAnchor xmlns:cdr="http://schemas.openxmlformats.org/drawingml/2006/chartDrawing">
    <cdr:from>
      <cdr:x>0.92329</cdr:x>
      <cdr:y>0.076</cdr:y>
    </cdr:from>
    <cdr:to>
      <cdr:x>0.9556</cdr:x>
      <cdr:y>0.21498</cdr:y>
    </cdr:to>
    <cdr:sp macro="" textlink="">
      <cdr:nvSpPr>
        <cdr:cNvPr id="41" name="TextBox 6">
          <a:extLst xmlns:a="http://schemas.openxmlformats.org/drawingml/2006/main">
            <a:ext uri="{FF2B5EF4-FFF2-40B4-BE49-F238E27FC236}">
              <a16:creationId xmlns:a16="http://schemas.microsoft.com/office/drawing/2014/main" id="{5755D215-7107-4E9C-FE24-C32B720AE84B}"/>
            </a:ext>
          </a:extLst>
        </cdr:cNvPr>
        <cdr:cNvSpPr txBox="1"/>
      </cdr:nvSpPr>
      <cdr:spPr>
        <a:xfrm xmlns:a="http://schemas.openxmlformats.org/drawingml/2006/main" rot="16200000">
          <a:off x="10308592" y="714053"/>
          <a:ext cx="858519"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119.12</a:t>
          </a:r>
        </a:p>
      </cdr:txBody>
    </cdr:sp>
  </cdr:relSizeAnchor>
  <cdr:relSizeAnchor xmlns:cdr="http://schemas.openxmlformats.org/drawingml/2006/chartDrawing">
    <cdr:from>
      <cdr:x>0.96003</cdr:x>
      <cdr:y>0.13973</cdr:y>
    </cdr:from>
    <cdr:to>
      <cdr:x>0.99234</cdr:x>
      <cdr:y>0.27871</cdr:y>
    </cdr:to>
    <cdr:sp macro="" textlink="">
      <cdr:nvSpPr>
        <cdr:cNvPr id="42" name="TextBox 6">
          <a:extLst xmlns:a="http://schemas.openxmlformats.org/drawingml/2006/main">
            <a:ext uri="{FF2B5EF4-FFF2-40B4-BE49-F238E27FC236}">
              <a16:creationId xmlns:a16="http://schemas.microsoft.com/office/drawing/2014/main" id="{5755D215-7107-4E9C-FE24-C32B720AE84B}"/>
            </a:ext>
          </a:extLst>
        </cdr:cNvPr>
        <cdr:cNvSpPr txBox="1"/>
      </cdr:nvSpPr>
      <cdr:spPr>
        <a:xfrm xmlns:a="http://schemas.openxmlformats.org/drawingml/2006/main" rot="16200000">
          <a:off x="10728523" y="1107754"/>
          <a:ext cx="858519" cy="369332"/>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FF0000"/>
              </a:solidFill>
            </a:rPr>
            <a:t>100.88</a:t>
          </a:r>
        </a:p>
      </cdr:txBody>
    </cdr:sp>
  </cdr:relSizeAnchor>
</c:userShapes>
</file>

<file path=ppt/drawings/drawing2.xml><?xml version="1.0" encoding="utf-8"?>
<c:userShapes xmlns:c="http://schemas.openxmlformats.org/drawingml/2006/chart">
  <cdr:relSizeAnchor xmlns:cdr="http://schemas.openxmlformats.org/drawingml/2006/chartDrawing">
    <cdr:from>
      <cdr:x>0.12852</cdr:x>
      <cdr:y>0.21582</cdr:y>
    </cdr:from>
    <cdr:to>
      <cdr:x>0.15985</cdr:x>
      <cdr:y>0.36187</cdr:y>
    </cdr:to>
    <cdr:sp macro="" textlink="">
      <cdr:nvSpPr>
        <cdr:cNvPr id="3" name="TextBox 4">
          <a:extLst xmlns:a="http://schemas.openxmlformats.org/drawingml/2006/main">
            <a:ext uri="{FF2B5EF4-FFF2-40B4-BE49-F238E27FC236}">
              <a16:creationId xmlns:a16="http://schemas.microsoft.com/office/drawing/2014/main" id="{05D9F7C7-3D01-505D-6575-736B75F98364}"/>
            </a:ext>
          </a:extLst>
        </cdr:cNvPr>
        <cdr:cNvSpPr txBox="1"/>
      </cdr:nvSpPr>
      <cdr:spPr>
        <a:xfrm xmlns:a="http://schemas.openxmlformats.org/drawingml/2006/main" rot="16200000">
          <a:off x="1017649" y="1423443"/>
          <a:ext cx="797554"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1400" dirty="0">
              <a:solidFill>
                <a:srgbClr val="FF0000"/>
              </a:solidFill>
            </a:rPr>
            <a:t>12.92</a:t>
          </a:r>
        </a:p>
      </cdr:txBody>
    </cdr:sp>
  </cdr:relSizeAnchor>
  <cdr:relSizeAnchor xmlns:cdr="http://schemas.openxmlformats.org/drawingml/2006/chartDrawing">
    <cdr:from>
      <cdr:x>0.16989</cdr:x>
      <cdr:y>0.27722</cdr:y>
    </cdr:from>
    <cdr:to>
      <cdr:x>0.20122</cdr:x>
      <cdr:y>0.42327</cdr:y>
    </cdr:to>
    <cdr:sp macro="" textlink="">
      <cdr:nvSpPr>
        <cdr:cNvPr id="4" name="TextBox 4">
          <a:extLst xmlns:a="http://schemas.openxmlformats.org/drawingml/2006/main">
            <a:ext uri="{FF2B5EF4-FFF2-40B4-BE49-F238E27FC236}">
              <a16:creationId xmlns:a16="http://schemas.microsoft.com/office/drawing/2014/main" id="{9CC00379-B5F0-8689-86AA-844A515E7C49}"/>
            </a:ext>
          </a:extLst>
        </cdr:cNvPr>
        <cdr:cNvSpPr txBox="1"/>
      </cdr:nvSpPr>
      <cdr:spPr>
        <a:xfrm xmlns:a="http://schemas.openxmlformats.org/drawingml/2006/main" rot="16200000">
          <a:off x="1424054" y="1758739"/>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7.99</a:t>
          </a:r>
        </a:p>
      </cdr:txBody>
    </cdr:sp>
  </cdr:relSizeAnchor>
  <cdr:relSizeAnchor xmlns:cdr="http://schemas.openxmlformats.org/drawingml/2006/chartDrawing">
    <cdr:from>
      <cdr:x>0.20712</cdr:x>
      <cdr:y>0.15628</cdr:y>
    </cdr:from>
    <cdr:to>
      <cdr:x>0.23846</cdr:x>
      <cdr:y>0.30234</cdr:y>
    </cdr:to>
    <cdr:sp macro="" textlink="">
      <cdr:nvSpPr>
        <cdr:cNvPr id="5" name="TextBox 4">
          <a:extLst xmlns:a="http://schemas.openxmlformats.org/drawingml/2006/main">
            <a:ext uri="{FF2B5EF4-FFF2-40B4-BE49-F238E27FC236}">
              <a16:creationId xmlns:a16="http://schemas.microsoft.com/office/drawing/2014/main" id="{9CC00379-B5F0-8689-86AA-844A515E7C49}"/>
            </a:ext>
          </a:extLst>
        </cdr:cNvPr>
        <cdr:cNvSpPr txBox="1"/>
      </cdr:nvSpPr>
      <cdr:spPr>
        <a:xfrm xmlns:a="http://schemas.openxmlformats.org/drawingml/2006/main" rot="16200000">
          <a:off x="1789811" y="1098334"/>
          <a:ext cx="797608"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17.14</a:t>
          </a:r>
        </a:p>
      </cdr:txBody>
    </cdr:sp>
  </cdr:relSizeAnchor>
  <cdr:relSizeAnchor xmlns:cdr="http://schemas.openxmlformats.org/drawingml/2006/chartDrawing">
    <cdr:from>
      <cdr:x>0.24745</cdr:x>
      <cdr:y>0.07256</cdr:y>
    </cdr:from>
    <cdr:to>
      <cdr:x>0.27879</cdr:x>
      <cdr:y>0.21861</cdr:y>
    </cdr:to>
    <cdr:sp macro="" textlink="">
      <cdr:nvSpPr>
        <cdr:cNvPr id="6" name="TextBox 4">
          <a:extLst xmlns:a="http://schemas.openxmlformats.org/drawingml/2006/main">
            <a:ext uri="{FF2B5EF4-FFF2-40B4-BE49-F238E27FC236}">
              <a16:creationId xmlns:a16="http://schemas.microsoft.com/office/drawing/2014/main" id="{9CC00379-B5F0-8689-86AA-844A515E7C49}"/>
            </a:ext>
          </a:extLst>
        </cdr:cNvPr>
        <cdr:cNvSpPr txBox="1"/>
      </cdr:nvSpPr>
      <cdr:spPr>
        <a:xfrm xmlns:a="http://schemas.openxmlformats.org/drawingml/2006/main" rot="16200000">
          <a:off x="2186027" y="641126"/>
          <a:ext cx="797554"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21.09</a:t>
          </a:r>
        </a:p>
      </cdr:txBody>
    </cdr:sp>
  </cdr:relSizeAnchor>
  <cdr:relSizeAnchor xmlns:cdr="http://schemas.openxmlformats.org/drawingml/2006/chartDrawing">
    <cdr:from>
      <cdr:x>0.28158</cdr:x>
      <cdr:y>0.04927</cdr:y>
    </cdr:from>
    <cdr:to>
      <cdr:x>0.31292</cdr:x>
      <cdr:y>0.19532</cdr:y>
    </cdr:to>
    <cdr:sp macro="" textlink="">
      <cdr:nvSpPr>
        <cdr:cNvPr id="7" name="TextBox 4">
          <a:extLst xmlns:a="http://schemas.openxmlformats.org/drawingml/2006/main">
            <a:ext uri="{FF2B5EF4-FFF2-40B4-BE49-F238E27FC236}">
              <a16:creationId xmlns:a16="http://schemas.microsoft.com/office/drawing/2014/main" id="{9CC00379-B5F0-8689-86AA-844A515E7C49}"/>
            </a:ext>
          </a:extLst>
        </cdr:cNvPr>
        <cdr:cNvSpPr txBox="1"/>
      </cdr:nvSpPr>
      <cdr:spPr>
        <a:xfrm xmlns:a="http://schemas.openxmlformats.org/drawingml/2006/main" rot="16200000">
          <a:off x="2521309" y="513944"/>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23.91</a:t>
          </a:r>
        </a:p>
      </cdr:txBody>
    </cdr:sp>
  </cdr:relSizeAnchor>
  <cdr:relSizeAnchor xmlns:cdr="http://schemas.openxmlformats.org/drawingml/2006/chartDrawing">
    <cdr:from>
      <cdr:x>0.35502</cdr:x>
      <cdr:y>0.16187</cdr:y>
    </cdr:from>
    <cdr:to>
      <cdr:x>0.38635</cdr:x>
      <cdr:y>0.30792</cdr:y>
    </cdr:to>
    <cdr:sp macro="" textlink="">
      <cdr:nvSpPr>
        <cdr:cNvPr id="8" name="TextBox 4">
          <a:extLst xmlns:a="http://schemas.openxmlformats.org/drawingml/2006/main">
            <a:ext uri="{FF2B5EF4-FFF2-40B4-BE49-F238E27FC236}">
              <a16:creationId xmlns:a16="http://schemas.microsoft.com/office/drawing/2014/main" id="{9CC00379-B5F0-8689-86AA-844A515E7C49}"/>
            </a:ext>
          </a:extLst>
        </cdr:cNvPr>
        <cdr:cNvSpPr txBox="1"/>
      </cdr:nvSpPr>
      <cdr:spPr>
        <a:xfrm xmlns:a="http://schemas.openxmlformats.org/drawingml/2006/main" rot="16200000">
          <a:off x="3242710" y="1128833"/>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16.05</a:t>
          </a:r>
        </a:p>
      </cdr:txBody>
    </cdr:sp>
  </cdr:relSizeAnchor>
  <cdr:relSizeAnchor xmlns:cdr="http://schemas.openxmlformats.org/drawingml/2006/chartDrawing">
    <cdr:from>
      <cdr:x>0.39328</cdr:x>
      <cdr:y>0.15256</cdr:y>
    </cdr:from>
    <cdr:to>
      <cdr:x>0.42461</cdr:x>
      <cdr:y>0.29861</cdr:y>
    </cdr:to>
    <cdr:sp macro="" textlink="">
      <cdr:nvSpPr>
        <cdr:cNvPr id="9" name="TextBox 4">
          <a:extLst xmlns:a="http://schemas.openxmlformats.org/drawingml/2006/main">
            <a:ext uri="{FF2B5EF4-FFF2-40B4-BE49-F238E27FC236}">
              <a16:creationId xmlns:a16="http://schemas.microsoft.com/office/drawing/2014/main" id="{9CC00379-B5F0-8689-86AA-844A515E7C49}"/>
            </a:ext>
          </a:extLst>
        </cdr:cNvPr>
        <cdr:cNvSpPr txBox="1"/>
      </cdr:nvSpPr>
      <cdr:spPr>
        <a:xfrm xmlns:a="http://schemas.openxmlformats.org/drawingml/2006/main" rot="16200000">
          <a:off x="3618612" y="1077992"/>
          <a:ext cx="797554"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16.28</a:t>
          </a:r>
        </a:p>
      </cdr:txBody>
    </cdr:sp>
  </cdr:relSizeAnchor>
  <cdr:relSizeAnchor xmlns:cdr="http://schemas.openxmlformats.org/drawingml/2006/chartDrawing">
    <cdr:from>
      <cdr:x>0.42948</cdr:x>
      <cdr:y>0.15814</cdr:y>
    </cdr:from>
    <cdr:to>
      <cdr:x>0.46081</cdr:x>
      <cdr:y>0.3042</cdr:y>
    </cdr:to>
    <cdr:sp macro="" textlink="">
      <cdr:nvSpPr>
        <cdr:cNvPr id="10" name="TextBox 4">
          <a:extLst xmlns:a="http://schemas.openxmlformats.org/drawingml/2006/main">
            <a:ext uri="{FF2B5EF4-FFF2-40B4-BE49-F238E27FC236}">
              <a16:creationId xmlns:a16="http://schemas.microsoft.com/office/drawing/2014/main" id="{9CC00379-B5F0-8689-86AA-844A515E7C49}"/>
            </a:ext>
          </a:extLst>
        </cdr:cNvPr>
        <cdr:cNvSpPr txBox="1"/>
      </cdr:nvSpPr>
      <cdr:spPr>
        <a:xfrm xmlns:a="http://schemas.openxmlformats.org/drawingml/2006/main" rot="16200000">
          <a:off x="3974202" y="1108491"/>
          <a:ext cx="797608"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16.4</a:t>
          </a:r>
        </a:p>
      </cdr:txBody>
    </cdr:sp>
  </cdr:relSizeAnchor>
  <cdr:relSizeAnchor xmlns:cdr="http://schemas.openxmlformats.org/drawingml/2006/chartDrawing">
    <cdr:from>
      <cdr:x>0.46553</cdr:x>
      <cdr:y>0.15814</cdr:y>
    </cdr:from>
    <cdr:to>
      <cdr:x>0.49687</cdr:x>
      <cdr:y>0.3042</cdr:y>
    </cdr:to>
    <cdr:sp macro="" textlink="">
      <cdr:nvSpPr>
        <cdr:cNvPr id="11" name="TextBox 4">
          <a:extLst xmlns:a="http://schemas.openxmlformats.org/drawingml/2006/main">
            <a:ext uri="{FF2B5EF4-FFF2-40B4-BE49-F238E27FC236}">
              <a16:creationId xmlns:a16="http://schemas.microsoft.com/office/drawing/2014/main" id="{9CC00379-B5F0-8689-86AA-844A515E7C49}"/>
            </a:ext>
          </a:extLst>
        </cdr:cNvPr>
        <cdr:cNvSpPr txBox="1"/>
      </cdr:nvSpPr>
      <cdr:spPr>
        <a:xfrm xmlns:a="http://schemas.openxmlformats.org/drawingml/2006/main" rot="16200000">
          <a:off x="4328346" y="1108490"/>
          <a:ext cx="797608"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15.88</a:t>
          </a:r>
        </a:p>
      </cdr:txBody>
    </cdr:sp>
  </cdr:relSizeAnchor>
  <cdr:relSizeAnchor xmlns:cdr="http://schemas.openxmlformats.org/drawingml/2006/chartDrawing">
    <cdr:from>
      <cdr:x>0.50313</cdr:x>
      <cdr:y>0.16373</cdr:y>
    </cdr:from>
    <cdr:to>
      <cdr:x>0.53447</cdr:x>
      <cdr:y>0.30978</cdr:y>
    </cdr:to>
    <cdr:sp macro="" textlink="">
      <cdr:nvSpPr>
        <cdr:cNvPr id="12" name="TextBox 4">
          <a:extLst xmlns:a="http://schemas.openxmlformats.org/drawingml/2006/main">
            <a:ext uri="{FF2B5EF4-FFF2-40B4-BE49-F238E27FC236}">
              <a16:creationId xmlns:a16="http://schemas.microsoft.com/office/drawing/2014/main" id="{9CC00379-B5F0-8689-86AA-844A515E7C49}"/>
            </a:ext>
          </a:extLst>
        </cdr:cNvPr>
        <cdr:cNvSpPr txBox="1"/>
      </cdr:nvSpPr>
      <cdr:spPr>
        <a:xfrm xmlns:a="http://schemas.openxmlformats.org/drawingml/2006/main" rot="16200000">
          <a:off x="4697743" y="1138989"/>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14.86</a:t>
          </a:r>
        </a:p>
      </cdr:txBody>
    </cdr:sp>
  </cdr:relSizeAnchor>
  <cdr:relSizeAnchor xmlns:cdr="http://schemas.openxmlformats.org/drawingml/2006/chartDrawing">
    <cdr:from>
      <cdr:x>0.58173</cdr:x>
      <cdr:y>0.09675</cdr:y>
    </cdr:from>
    <cdr:to>
      <cdr:x>0.61307</cdr:x>
      <cdr:y>0.2428</cdr:y>
    </cdr:to>
    <cdr:sp macro="" textlink="">
      <cdr:nvSpPr>
        <cdr:cNvPr id="14"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5469883" y="773224"/>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19.71</a:t>
          </a:r>
        </a:p>
      </cdr:txBody>
    </cdr:sp>
  </cdr:relSizeAnchor>
  <cdr:relSizeAnchor xmlns:cdr="http://schemas.openxmlformats.org/drawingml/2006/chartDrawing">
    <cdr:from>
      <cdr:x>0.95406</cdr:x>
      <cdr:y>0.21396</cdr:y>
    </cdr:from>
    <cdr:to>
      <cdr:x>0.98539</cdr:x>
      <cdr:y>0.36001</cdr:y>
    </cdr:to>
    <cdr:sp macro="" textlink="">
      <cdr:nvSpPr>
        <cdr:cNvPr id="15"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9127481" y="1413286"/>
          <a:ext cx="797554"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12.03</a:t>
          </a:r>
        </a:p>
      </cdr:txBody>
    </cdr:sp>
  </cdr:relSizeAnchor>
  <cdr:relSizeAnchor xmlns:cdr="http://schemas.openxmlformats.org/drawingml/2006/chartDrawing">
    <cdr:from>
      <cdr:x>0.91579</cdr:x>
      <cdr:y>0.04927</cdr:y>
    </cdr:from>
    <cdr:to>
      <cdr:x>0.94713</cdr:x>
      <cdr:y>0.19532</cdr:y>
    </cdr:to>
    <cdr:sp macro="" textlink="">
      <cdr:nvSpPr>
        <cdr:cNvPr id="16"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8751578" y="513944"/>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24.14</a:t>
          </a:r>
        </a:p>
      </cdr:txBody>
    </cdr:sp>
  </cdr:relSizeAnchor>
  <cdr:relSizeAnchor xmlns:cdr="http://schemas.openxmlformats.org/drawingml/2006/chartDrawing">
    <cdr:from>
      <cdr:x>0.87649</cdr:x>
      <cdr:y>0.14512</cdr:y>
    </cdr:from>
    <cdr:to>
      <cdr:x>0.90783</cdr:x>
      <cdr:y>0.29117</cdr:y>
    </cdr:to>
    <cdr:sp macro="" textlink="">
      <cdr:nvSpPr>
        <cdr:cNvPr id="17"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8365508" y="1037364"/>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16.93</a:t>
          </a:r>
        </a:p>
      </cdr:txBody>
    </cdr:sp>
  </cdr:relSizeAnchor>
  <cdr:relSizeAnchor xmlns:cdr="http://schemas.openxmlformats.org/drawingml/2006/chartDrawing">
    <cdr:from>
      <cdr:x>0.83926</cdr:x>
      <cdr:y>0.2121</cdr:y>
    </cdr:from>
    <cdr:to>
      <cdr:x>0.87059</cdr:x>
      <cdr:y>0.35815</cdr:y>
    </cdr:to>
    <cdr:sp macro="" textlink="">
      <cdr:nvSpPr>
        <cdr:cNvPr id="18"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7999723" y="1403130"/>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12.3</a:t>
          </a:r>
        </a:p>
      </cdr:txBody>
    </cdr:sp>
  </cdr:relSizeAnchor>
  <cdr:relSizeAnchor xmlns:cdr="http://schemas.openxmlformats.org/drawingml/2006/chartDrawing">
    <cdr:from>
      <cdr:x>0.80513</cdr:x>
      <cdr:y>0.19722</cdr:y>
    </cdr:from>
    <cdr:to>
      <cdr:x>0.83646</cdr:x>
      <cdr:y>0.34327</cdr:y>
    </cdr:to>
    <cdr:sp macro="" textlink="">
      <cdr:nvSpPr>
        <cdr:cNvPr id="19"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7664442" y="1321872"/>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12.2</a:t>
          </a:r>
        </a:p>
      </cdr:txBody>
    </cdr:sp>
  </cdr:relSizeAnchor>
  <cdr:relSizeAnchor xmlns:cdr="http://schemas.openxmlformats.org/drawingml/2006/chartDrawing">
    <cdr:from>
      <cdr:x>0.7317</cdr:x>
      <cdr:y>0.16559</cdr:y>
    </cdr:from>
    <cdr:to>
      <cdr:x>0.76303</cdr:x>
      <cdr:y>0.31164</cdr:y>
    </cdr:to>
    <cdr:sp macro="" textlink="">
      <cdr:nvSpPr>
        <cdr:cNvPr id="20"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6943090" y="1149146"/>
          <a:ext cx="797554"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14.77</a:t>
          </a:r>
        </a:p>
      </cdr:txBody>
    </cdr:sp>
  </cdr:relSizeAnchor>
  <cdr:relSizeAnchor xmlns:cdr="http://schemas.openxmlformats.org/drawingml/2006/chartDrawing">
    <cdr:from>
      <cdr:x>0.69575</cdr:x>
      <cdr:y>0.02047</cdr:y>
    </cdr:from>
    <cdr:to>
      <cdr:x>0.72865</cdr:x>
      <cdr:y>0.16652</cdr:y>
    </cdr:to>
    <cdr:sp macro="" textlink="">
      <cdr:nvSpPr>
        <cdr:cNvPr id="21"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6597640" y="348978"/>
          <a:ext cx="797554" cy="323165"/>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500" dirty="0">
              <a:solidFill>
                <a:srgbClr val="FF0000"/>
              </a:solidFill>
            </a:rPr>
            <a:t>24.74</a:t>
          </a:r>
        </a:p>
      </cdr:txBody>
    </cdr:sp>
  </cdr:relSizeAnchor>
  <cdr:relSizeAnchor xmlns:cdr="http://schemas.openxmlformats.org/drawingml/2006/chartDrawing">
    <cdr:from>
      <cdr:x>0.65413</cdr:x>
      <cdr:y>0.11163</cdr:y>
    </cdr:from>
    <cdr:to>
      <cdr:x>0.68546</cdr:x>
      <cdr:y>0.25768</cdr:y>
    </cdr:to>
    <cdr:sp macro="" textlink="">
      <cdr:nvSpPr>
        <cdr:cNvPr id="22"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6181068" y="854480"/>
          <a:ext cx="797553"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17.41</a:t>
          </a:r>
        </a:p>
      </cdr:txBody>
    </cdr:sp>
  </cdr:relSizeAnchor>
  <cdr:relSizeAnchor xmlns:cdr="http://schemas.openxmlformats.org/drawingml/2006/chartDrawing">
    <cdr:from>
      <cdr:x>0.62</cdr:x>
      <cdr:y>0.07256</cdr:y>
    </cdr:from>
    <cdr:to>
      <cdr:x>0.65134</cdr:x>
      <cdr:y>0.21861</cdr:y>
    </cdr:to>
    <cdr:sp macro="" textlink="">
      <cdr:nvSpPr>
        <cdr:cNvPr id="23" name="TextBox 4">
          <a:extLst xmlns:a="http://schemas.openxmlformats.org/drawingml/2006/main">
            <a:ext uri="{FF2B5EF4-FFF2-40B4-BE49-F238E27FC236}">
              <a16:creationId xmlns:a16="http://schemas.microsoft.com/office/drawing/2014/main" id="{EB77D9B0-EDD6-F46E-BA26-31788D79DA54}"/>
            </a:ext>
          </a:extLst>
        </cdr:cNvPr>
        <cdr:cNvSpPr txBox="1"/>
      </cdr:nvSpPr>
      <cdr:spPr>
        <a:xfrm xmlns:a="http://schemas.openxmlformats.org/drawingml/2006/main" rot="16200000">
          <a:off x="5845835" y="641126"/>
          <a:ext cx="797554" cy="307777"/>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rgbClr val="FF0000"/>
              </a:solidFill>
            </a:rPr>
            <a:t>20.75</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72528C-DE1C-4EF9-9497-C8EF75DAB25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313072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2528C-DE1C-4EF9-9497-C8EF75DAB25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255169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2528C-DE1C-4EF9-9497-C8EF75DAB25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314091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2528C-DE1C-4EF9-9497-C8EF75DAB25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209998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2528C-DE1C-4EF9-9497-C8EF75DAB25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260579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72528C-DE1C-4EF9-9497-C8EF75DAB256}"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132839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72528C-DE1C-4EF9-9497-C8EF75DAB256}"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416675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72528C-DE1C-4EF9-9497-C8EF75DAB256}"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138972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2528C-DE1C-4EF9-9497-C8EF75DAB256}"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15151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72528C-DE1C-4EF9-9497-C8EF75DAB256}"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385573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72528C-DE1C-4EF9-9497-C8EF75DAB256}"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5965-BBEF-4CD6-959F-01BB60C4EBB2}" type="slidenum">
              <a:rPr lang="en-US" smtClean="0"/>
              <a:t>‹#›</a:t>
            </a:fld>
            <a:endParaRPr lang="en-US"/>
          </a:p>
        </p:txBody>
      </p:sp>
    </p:spTree>
    <p:extLst>
      <p:ext uri="{BB962C8B-B14F-4D97-AF65-F5344CB8AC3E}">
        <p14:creationId xmlns:p14="http://schemas.microsoft.com/office/powerpoint/2010/main" val="207294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2528C-DE1C-4EF9-9497-C8EF75DAB256}"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B5965-BBEF-4CD6-959F-01BB60C4EBB2}" type="slidenum">
              <a:rPr lang="en-US" smtClean="0"/>
              <a:t>‹#›</a:t>
            </a:fld>
            <a:endParaRPr lang="en-US"/>
          </a:p>
        </p:txBody>
      </p:sp>
    </p:spTree>
    <p:extLst>
      <p:ext uri="{BB962C8B-B14F-4D97-AF65-F5344CB8AC3E}">
        <p14:creationId xmlns:p14="http://schemas.microsoft.com/office/powerpoint/2010/main" val="101280305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80BC-8146-378A-3295-444C0D28D5CD}"/>
              </a:ext>
            </a:extLst>
          </p:cNvPr>
          <p:cNvSpPr>
            <a:spLocks noGrp="1"/>
          </p:cNvSpPr>
          <p:nvPr>
            <p:ph type="title"/>
          </p:nvPr>
        </p:nvSpPr>
        <p:spPr>
          <a:xfrm>
            <a:off x="1132840" y="166239"/>
            <a:ext cx="10515600" cy="2185035"/>
          </a:xfrm>
        </p:spPr>
        <p:txBody>
          <a:bodyPr/>
          <a:lstStyle/>
          <a:p>
            <a:r>
              <a:rPr lang="en-US" b="1" dirty="0">
                <a:latin typeface="Cambria" panose="02040503050406030204" pitchFamily="18" charset="0"/>
                <a:ea typeface="Cambria" panose="02040503050406030204" pitchFamily="18" charset="0"/>
              </a:rPr>
              <a:t>    </a:t>
            </a:r>
            <a:r>
              <a:rPr lang="en-US" sz="6000" b="1" dirty="0">
                <a:latin typeface="Cambria" panose="02040503050406030204" pitchFamily="18" charset="0"/>
                <a:ea typeface="Cambria" panose="02040503050406030204" pitchFamily="18" charset="0"/>
              </a:rPr>
              <a:t>MUTUAL FUND ANALYSIS</a:t>
            </a:r>
            <a:endParaRPr lang="en-US" sz="6000" dirty="0"/>
          </a:p>
        </p:txBody>
      </p:sp>
      <p:pic>
        <p:nvPicPr>
          <p:cNvPr id="4" name="Picture 2" descr="392 equity mutual fund schemes which have completed at least one year of existence delivered whopping returns of 69 per cent on an average">
            <a:extLst>
              <a:ext uri="{FF2B5EF4-FFF2-40B4-BE49-F238E27FC236}">
                <a16:creationId xmlns:a16="http://schemas.microsoft.com/office/drawing/2014/main" id="{330B77C7-C76D-199C-EF59-86496B89F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9" t="3541" r="1379" b="2519"/>
          <a:stretch/>
        </p:blipFill>
        <p:spPr bwMode="auto">
          <a:xfrm>
            <a:off x="2463800" y="2109601"/>
            <a:ext cx="8686800" cy="45821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663FF7-3D14-2C9D-8944-4D2351882C2D}"/>
              </a:ext>
            </a:extLst>
          </p:cNvPr>
          <p:cNvSpPr txBox="1"/>
          <p:nvPr/>
        </p:nvSpPr>
        <p:spPr>
          <a:xfrm>
            <a:off x="2102069" y="3834661"/>
            <a:ext cx="6096000" cy="646331"/>
          </a:xfrm>
          <a:prstGeom prst="rect">
            <a:avLst/>
          </a:prstGeom>
          <a:noFill/>
        </p:spPr>
        <p:txBody>
          <a:bodyPr wrap="square">
            <a:spAutoFit/>
          </a:bodyPr>
          <a:lstStyle/>
          <a:p>
            <a:pPr marL="285750" indent="-285750">
              <a:buFont typeface="Wingdings" panose="05000000000000000000" pitchFamily="2" charset="2"/>
              <a:buChar char="v"/>
            </a:pPr>
            <a:r>
              <a:rPr lang="en-US" sz="1800" i="1" dirty="0">
                <a:solidFill>
                  <a:srgbClr val="002060"/>
                </a:solidFill>
                <a:latin typeface="Aptos Display" panose="020B0004020202020204" pitchFamily="34" charset="0"/>
              </a:rPr>
              <a:t>Mutula Fund investments are subject to market risk,</a:t>
            </a:r>
          </a:p>
          <a:p>
            <a:r>
              <a:rPr lang="en-US" sz="1800" i="1" dirty="0">
                <a:solidFill>
                  <a:srgbClr val="002060"/>
                </a:solidFill>
                <a:latin typeface="Aptos Display" panose="020B0004020202020204" pitchFamily="34" charset="0"/>
              </a:rPr>
              <a:t>     Read all scheme related documents carefully.</a:t>
            </a:r>
          </a:p>
        </p:txBody>
      </p:sp>
    </p:spTree>
    <p:extLst>
      <p:ext uri="{BB962C8B-B14F-4D97-AF65-F5344CB8AC3E}">
        <p14:creationId xmlns:p14="http://schemas.microsoft.com/office/powerpoint/2010/main" val="75686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E65E-000D-D9D9-837D-5331C2671E57}"/>
              </a:ext>
            </a:extLst>
          </p:cNvPr>
          <p:cNvSpPr>
            <a:spLocks noGrp="1"/>
          </p:cNvSpPr>
          <p:nvPr>
            <p:ph type="title"/>
          </p:nvPr>
        </p:nvSpPr>
        <p:spPr/>
        <p:txBody>
          <a:bodyPr>
            <a:normAutofit/>
          </a:bodyPr>
          <a:lstStyle/>
          <a:p>
            <a:r>
              <a:rPr lang="en-US" b="1" kern="100" dirty="0">
                <a:solidFill>
                  <a:schemeClr val="bg1"/>
                </a:solidFill>
                <a:effectLst/>
                <a:highlight>
                  <a:srgbClr val="008080"/>
                </a:highlight>
                <a:latin typeface="Cambria" panose="02040503050406030204" pitchFamily="18" charset="0"/>
                <a:ea typeface="Cambria" panose="02040503050406030204" pitchFamily="18" charset="0"/>
                <a:cs typeface="Times New Roman" panose="02020603050405020304" pitchFamily="18" charset="0"/>
              </a:rPr>
              <a:t>Types of Investors :</a:t>
            </a:r>
            <a:endParaRPr lang="en-US" dirty="0">
              <a:solidFill>
                <a:schemeClr val="bg1"/>
              </a:solidFill>
              <a:highlight>
                <a:srgbClr val="008080"/>
              </a:highligh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2E8D8D70-FA99-11E0-523E-B11B841B16C1}"/>
              </a:ext>
            </a:extLst>
          </p:cNvPr>
          <p:cNvSpPr txBox="1"/>
          <p:nvPr/>
        </p:nvSpPr>
        <p:spPr>
          <a:xfrm>
            <a:off x="838200" y="1690688"/>
            <a:ext cx="9649408" cy="523413"/>
          </a:xfrm>
          <a:prstGeom prst="rect">
            <a:avLst/>
          </a:prstGeom>
          <a:noFill/>
        </p:spPr>
        <p:txBody>
          <a:bodyPr wrap="square">
            <a:spAutoFit/>
          </a:bodyPr>
          <a:lstStyle/>
          <a:p>
            <a:pPr>
              <a:lnSpc>
                <a:spcPct val="107000"/>
              </a:lnSpc>
              <a:spcBef>
                <a:spcPts val="1200"/>
              </a:spcBef>
            </a:pPr>
            <a:r>
              <a:rPr lang="en-US" sz="2800" b="1" kern="100" dirty="0">
                <a:effectLst/>
                <a:latin typeface="Calisto MT" panose="02040603050505030304" pitchFamily="18" charset="0"/>
                <a:ea typeface="Times New Roman" panose="02020603050405020304" pitchFamily="18" charset="0"/>
                <a:cs typeface="Times New Roman" panose="02020603050405020304" pitchFamily="18" charset="0"/>
              </a:rPr>
              <a:t>Based on investing different types of categories</a:t>
            </a:r>
          </a:p>
        </p:txBody>
      </p:sp>
      <p:sp>
        <p:nvSpPr>
          <p:cNvPr id="7" name="TextBox 6">
            <a:extLst>
              <a:ext uri="{FF2B5EF4-FFF2-40B4-BE49-F238E27FC236}">
                <a16:creationId xmlns:a16="http://schemas.microsoft.com/office/drawing/2014/main" id="{BBCECFD0-8D03-F144-4EC0-CED8B072C234}"/>
              </a:ext>
            </a:extLst>
          </p:cNvPr>
          <p:cNvSpPr txBox="1"/>
          <p:nvPr/>
        </p:nvSpPr>
        <p:spPr>
          <a:xfrm>
            <a:off x="1158240" y="2642494"/>
            <a:ext cx="10861040" cy="5561972"/>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Low risk &amp; within 1 Year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b="1" kern="100" dirty="0">
                <a:latin typeface="Cambria Math" panose="02040503050406030204" pitchFamily="18" charset="0"/>
                <a:ea typeface="Cambria Math" panose="02040503050406030204" pitchFamily="18" charset="0"/>
                <a:cs typeface="Times New Roman" panose="02020603050405020304" pitchFamily="18" charset="0"/>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DEBT Ultra Short term funds</a:t>
            </a:r>
          </a:p>
          <a:p>
            <a:pPr marL="285750" indent="-285750">
              <a:lnSpc>
                <a:spcPct val="107000"/>
              </a:lnSpc>
              <a:spcAft>
                <a:spcPts val="800"/>
              </a:spcAft>
              <a:buFont typeface="Wingdings" panose="05000000000000000000" pitchFamily="2" charset="2"/>
              <a:buChar char="Ø"/>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Low risk &amp; 1-5 Year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Hybrid Equity savings fund &amp; Conservative Hybrid Fund</a:t>
            </a:r>
          </a:p>
          <a:p>
            <a:pPr marL="285750" indent="-285750">
              <a:lnSpc>
                <a:spcPct val="107000"/>
              </a:lnSpc>
              <a:spcAft>
                <a:spcPts val="800"/>
              </a:spcAft>
              <a:buFont typeface="Wingdings" panose="05000000000000000000" pitchFamily="2" charset="2"/>
              <a:buChar char="Ø"/>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Low risk &amp; &gt;5 Year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Equity Large-Cap funds</a:t>
            </a:r>
          </a:p>
          <a:p>
            <a:pPr marL="285750" indent="-285750">
              <a:lnSpc>
                <a:spcPct val="107000"/>
              </a:lnSpc>
              <a:spcAft>
                <a:spcPts val="800"/>
              </a:spcAft>
              <a:buFont typeface="Wingdings" panose="05000000000000000000" pitchFamily="2" charset="2"/>
              <a:buChar char="Ø"/>
            </a:pPr>
            <a:endPar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Moderate risk &amp; within 1 year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DEBT Low Duration funds</a:t>
            </a:r>
          </a:p>
          <a:p>
            <a:pPr marL="285750" indent="-285750">
              <a:lnSpc>
                <a:spcPct val="107000"/>
              </a:lnSpc>
              <a:spcAft>
                <a:spcPts val="800"/>
              </a:spcAft>
              <a:buFont typeface="Wingdings" panose="05000000000000000000" pitchFamily="2" charset="2"/>
              <a:buChar char="Ø"/>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Moderate risk &amp; 1-5year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b="1" kern="100" dirty="0">
                <a:latin typeface="Cambria Math" panose="02040503050406030204" pitchFamily="18" charset="0"/>
                <a:ea typeface="Cambria Math" panose="02040503050406030204" pitchFamily="18" charset="0"/>
                <a:cs typeface="Times New Roman" panose="02020603050405020304" pitchFamily="18" charset="0"/>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Hybrid Balanced Advantage Fund</a:t>
            </a:r>
          </a:p>
          <a:p>
            <a:pPr>
              <a:lnSpc>
                <a:spcPct val="107000"/>
              </a:lnSpc>
              <a:spcAft>
                <a:spcPts val="800"/>
              </a:spcAft>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Hybrid Dynamic Asset Allocation fund</a:t>
            </a:r>
          </a:p>
          <a:p>
            <a:pPr>
              <a:lnSpc>
                <a:spcPct val="107000"/>
              </a:lnSpc>
              <a:spcAft>
                <a:spcPts val="800"/>
              </a:spcAft>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Equity large &amp; Mid-Cap funds</a:t>
            </a:r>
          </a:p>
          <a:p>
            <a:pPr>
              <a:lnSpc>
                <a:spcPct val="107000"/>
              </a:lnSpc>
              <a:spcAft>
                <a:spcPts val="800"/>
              </a:spcAft>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Multi-Cap Funds</a:t>
            </a:r>
          </a:p>
          <a:p>
            <a:pPr>
              <a:lnSpc>
                <a:spcPct val="107000"/>
              </a:lnSpc>
              <a:spcAft>
                <a:spcPts val="800"/>
              </a:spcAft>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ELSS funds &amp; Focused funds</a:t>
            </a:r>
          </a:p>
          <a:p>
            <a:pPr>
              <a:lnSpc>
                <a:spcPct val="107000"/>
              </a:lnSpc>
              <a:spcAft>
                <a:spcPts val="800"/>
              </a:spcAft>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Wingdings" panose="05000000000000000000" pitchFamily="2" charset="2"/>
              <a:buChar char="Ø"/>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549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DA18492-AB30-69FD-33D5-D4E8292E33B1}"/>
              </a:ext>
            </a:extLst>
          </p:cNvPr>
          <p:cNvSpPr>
            <a:spLocks noGrp="1"/>
          </p:cNvSpPr>
          <p:nvPr>
            <p:ph type="title"/>
          </p:nvPr>
        </p:nvSpPr>
        <p:spPr>
          <a:xfrm>
            <a:off x="838200" y="365125"/>
            <a:ext cx="10515600" cy="1325563"/>
          </a:xfrm>
        </p:spPr>
        <p:txBody>
          <a:bodyPr>
            <a:normAutofit/>
          </a:bodyPr>
          <a:lstStyle/>
          <a:p>
            <a:r>
              <a:rPr lang="en-US" b="1" kern="100" dirty="0">
                <a:solidFill>
                  <a:schemeClr val="bg1"/>
                </a:solidFill>
                <a:effectLst/>
                <a:highlight>
                  <a:srgbClr val="008080"/>
                </a:highlight>
                <a:latin typeface="Cambria" panose="02040503050406030204" pitchFamily="18" charset="0"/>
                <a:ea typeface="Cambria" panose="02040503050406030204" pitchFamily="18" charset="0"/>
                <a:cs typeface="Times New Roman" panose="02020603050405020304" pitchFamily="18" charset="0"/>
              </a:rPr>
              <a:t>Types of Investors :</a:t>
            </a:r>
            <a:endParaRPr lang="en-US" dirty="0">
              <a:solidFill>
                <a:schemeClr val="bg1"/>
              </a:solidFill>
              <a:highlight>
                <a:srgbClr val="008080"/>
              </a:highlight>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D5C1BBF5-D698-1A44-794D-1DFAFED41B66}"/>
              </a:ext>
            </a:extLst>
          </p:cNvPr>
          <p:cNvSpPr txBox="1"/>
          <p:nvPr/>
        </p:nvSpPr>
        <p:spPr>
          <a:xfrm>
            <a:off x="1879600" y="1795087"/>
            <a:ext cx="6858000" cy="4365106"/>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Moderate risk &amp; &gt; 5 year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Large &amp; Mid-Cap funds</a:t>
            </a:r>
          </a:p>
          <a:p>
            <a:pPr lvl="5">
              <a:lnSpc>
                <a:spcPct val="107000"/>
              </a:lnSpc>
              <a:spcAft>
                <a:spcPts val="800"/>
              </a:spcAft>
            </a:pP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Multi-Cap funds </a:t>
            </a:r>
          </a:p>
          <a:p>
            <a:pPr lvl="5">
              <a:lnSpc>
                <a:spcPct val="107000"/>
              </a:lnSpc>
              <a:spcAft>
                <a:spcPts val="800"/>
              </a:spcAft>
            </a:pP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ELSS funds</a:t>
            </a:r>
          </a:p>
          <a:p>
            <a:pPr lvl="5">
              <a:lnSpc>
                <a:spcPct val="107000"/>
              </a:lnSpc>
              <a:spcAft>
                <a:spcPts val="800"/>
              </a:spcAft>
            </a:pP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Contra funds</a:t>
            </a:r>
          </a:p>
          <a:p>
            <a:pPr lvl="5">
              <a:lnSpc>
                <a:spcPct val="107000"/>
              </a:lnSpc>
              <a:spcAft>
                <a:spcPts val="800"/>
              </a:spcAft>
            </a:pP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Value funds</a:t>
            </a:r>
          </a:p>
          <a:p>
            <a:pPr lvl="5">
              <a:lnSpc>
                <a:spcPct val="107000"/>
              </a:lnSpc>
              <a:spcAft>
                <a:spcPts val="800"/>
              </a:spcAft>
            </a:pP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rPr>
              <a:t>      Focused funds</a:t>
            </a:r>
          </a:p>
          <a:p>
            <a:pPr>
              <a:lnSpc>
                <a:spcPct val="107000"/>
              </a:lnSpc>
              <a:spcAft>
                <a:spcPts val="800"/>
              </a:spcAft>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p>
          <a:p>
            <a:pPr>
              <a:lnSpc>
                <a:spcPct val="107000"/>
              </a:lnSpc>
              <a:spcAft>
                <a:spcPts val="800"/>
              </a:spcAft>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p>
          <a:p>
            <a:pPr marL="285750" indent="-285750">
              <a:lnSpc>
                <a:spcPct val="107000"/>
              </a:lnSpc>
              <a:spcAft>
                <a:spcPts val="800"/>
              </a:spcAft>
              <a:buFont typeface="Wingdings" panose="05000000000000000000" pitchFamily="2" charset="2"/>
              <a:buChar char="Ø"/>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High risk &amp; within 1 year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b="1" kern="100" dirty="0">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DEBT Banking &amp; PSO funds</a:t>
            </a:r>
          </a:p>
          <a:p>
            <a:pPr>
              <a:lnSpc>
                <a:spcPct val="107000"/>
              </a:lnSpc>
              <a:spcAft>
                <a:spcPts val="800"/>
              </a:spcAft>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Floating Interest funds</a:t>
            </a:r>
          </a:p>
          <a:p>
            <a:pPr>
              <a:lnSpc>
                <a:spcPct val="107000"/>
              </a:lnSpc>
              <a:spcAft>
                <a:spcPts val="800"/>
              </a:spcAft>
            </a:pP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b="1" kern="100" dirty="0">
                <a:effectLs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sz="1800" b="1" kern="100" dirty="0">
                <a:effectLst/>
                <a:latin typeface="Cambria Math" panose="02040503050406030204" pitchFamily="18" charset="0"/>
                <a:ea typeface="Cambria Math" panose="02040503050406030204" pitchFamily="18" charset="0"/>
                <a:cs typeface="Times New Roman" panose="02020603050405020304" pitchFamily="18" charset="0"/>
              </a:rPr>
              <a:t>      Short Duration funds</a:t>
            </a:r>
          </a:p>
        </p:txBody>
      </p:sp>
    </p:spTree>
    <p:extLst>
      <p:ext uri="{BB962C8B-B14F-4D97-AF65-F5344CB8AC3E}">
        <p14:creationId xmlns:p14="http://schemas.microsoft.com/office/powerpoint/2010/main" val="188493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3418-45CE-5DC9-FDE5-B7403EB19F69}"/>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Types</a:t>
            </a:r>
            <a:r>
              <a:rPr lang="en-US" b="1" dirty="0">
                <a:solidFill>
                  <a:schemeClr val="bg1"/>
                </a:solidFill>
                <a:highlight>
                  <a:srgbClr val="008080"/>
                </a:highlight>
              </a:rPr>
              <a:t> </a:t>
            </a:r>
            <a:r>
              <a:rPr lang="en-US" b="1" dirty="0">
                <a:solidFill>
                  <a:schemeClr val="bg1"/>
                </a:solidFill>
                <a:highlight>
                  <a:srgbClr val="008080"/>
                </a:highlight>
                <a:latin typeface="Cambria" panose="02040503050406030204" pitchFamily="18" charset="0"/>
                <a:ea typeface="Cambria" panose="02040503050406030204" pitchFamily="18" charset="0"/>
              </a:rPr>
              <a:t>of</a:t>
            </a:r>
            <a:r>
              <a:rPr lang="en-US" b="1" dirty="0">
                <a:solidFill>
                  <a:schemeClr val="bg1"/>
                </a:solidFill>
                <a:highlight>
                  <a:srgbClr val="008080"/>
                </a:highlight>
              </a:rPr>
              <a:t> </a:t>
            </a:r>
            <a:r>
              <a:rPr lang="en-US" b="1" dirty="0">
                <a:solidFill>
                  <a:schemeClr val="bg1"/>
                </a:solidFill>
                <a:highlight>
                  <a:srgbClr val="008080"/>
                </a:highlight>
                <a:latin typeface="Cambria" panose="02040503050406030204" pitchFamily="18" charset="0"/>
                <a:ea typeface="Cambria" panose="02040503050406030204" pitchFamily="18" charset="0"/>
              </a:rPr>
              <a:t>Investors</a:t>
            </a:r>
            <a:r>
              <a:rPr lang="en-US" b="1" dirty="0">
                <a:solidFill>
                  <a:schemeClr val="bg1"/>
                </a:solidFill>
                <a:highlight>
                  <a:srgbClr val="008080"/>
                </a:highlight>
              </a:rPr>
              <a:t> </a:t>
            </a:r>
            <a:r>
              <a:rPr lang="en-US" dirty="0">
                <a:solidFill>
                  <a:schemeClr val="bg1"/>
                </a:solidFill>
                <a:highlight>
                  <a:srgbClr val="008080"/>
                </a:highlight>
              </a:rPr>
              <a:t>:</a:t>
            </a:r>
            <a:endParaRPr lang="en-IN" dirty="0">
              <a:solidFill>
                <a:schemeClr val="bg1"/>
              </a:solidFill>
              <a:highlight>
                <a:srgbClr val="008080"/>
              </a:highlight>
            </a:endParaRPr>
          </a:p>
        </p:txBody>
      </p:sp>
      <p:sp>
        <p:nvSpPr>
          <p:cNvPr id="3" name="Content Placeholder 2">
            <a:extLst>
              <a:ext uri="{FF2B5EF4-FFF2-40B4-BE49-F238E27FC236}">
                <a16:creationId xmlns:a16="http://schemas.microsoft.com/office/drawing/2014/main" id="{F9F62554-AEEE-FC7B-67BD-158CF9B4AE2E}"/>
              </a:ext>
            </a:extLst>
          </p:cNvPr>
          <p:cNvSpPr>
            <a:spLocks noGrp="1"/>
          </p:cNvSpPr>
          <p:nvPr>
            <p:ph idx="1"/>
          </p:nvPr>
        </p:nvSpPr>
        <p:spPr>
          <a:xfrm>
            <a:off x="1333500" y="1838325"/>
            <a:ext cx="10020300" cy="4338638"/>
          </a:xfrm>
        </p:spPr>
        <p:txBody>
          <a:bodyPr>
            <a:normAutofit/>
          </a:bodyPr>
          <a:lstStyle/>
          <a:p>
            <a:pPr lvl="1">
              <a:buFont typeface="Wingdings" panose="05000000000000000000" pitchFamily="2" charset="2"/>
              <a:buChar char="Ø"/>
            </a:pPr>
            <a:r>
              <a:rPr lang="en-US" b="1"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High risk &amp; 1-5 years        </a:t>
            </a:r>
            <a:r>
              <a:rPr lang="en-US" sz="1800" b="1" dirty="0">
                <a:latin typeface="Cambria Math" panose="02040503050406030204" pitchFamily="18" charset="0"/>
                <a:ea typeface="Cambria Math" panose="02040503050406030204" pitchFamily="18" charset="0"/>
                <a:sym typeface="Wingdings" panose="05000000000000000000" pitchFamily="2" charset="2"/>
              </a:rPr>
              <a:t>   Aggressive Hybrid Funds</a:t>
            </a:r>
          </a:p>
          <a:p>
            <a:pPr marL="457200" lvl="1" indent="0">
              <a:buNone/>
            </a:pPr>
            <a:r>
              <a:rPr lang="en-US" sz="1800" b="1" dirty="0">
                <a:latin typeface="Cambria Math" panose="02040503050406030204" pitchFamily="18" charset="0"/>
                <a:ea typeface="Cambria Math" panose="02040503050406030204" pitchFamily="18" charset="0"/>
                <a:sym typeface="Wingdings" panose="05000000000000000000" pitchFamily="2" charset="2"/>
              </a:rPr>
              <a:t>                                                          Multi Asset Allocation Funds</a:t>
            </a:r>
          </a:p>
          <a:p>
            <a:pPr marL="457200" lvl="1" indent="0">
              <a:buNone/>
            </a:pPr>
            <a:endParaRPr lang="en-US" sz="1800" b="1" dirty="0">
              <a:latin typeface="Cambria Math" panose="02040503050406030204" pitchFamily="18" charset="0"/>
              <a:ea typeface="Cambria Math" panose="02040503050406030204" pitchFamily="18" charset="0"/>
              <a:sym typeface="Wingdings" panose="05000000000000000000" pitchFamily="2" charset="2"/>
            </a:endParaRPr>
          </a:p>
          <a:p>
            <a:pPr marL="457200" lvl="1" indent="0">
              <a:buNone/>
            </a:pPr>
            <a:endParaRPr lang="en-US" sz="1800" b="1" dirty="0">
              <a:latin typeface="Cambria Math" panose="02040503050406030204" pitchFamily="18" charset="0"/>
              <a:ea typeface="Cambria Math" panose="02040503050406030204" pitchFamily="18" charset="0"/>
              <a:sym typeface="Wingdings" panose="05000000000000000000" pitchFamily="2" charset="2"/>
            </a:endParaRPr>
          </a:p>
          <a:p>
            <a:pPr lvl="1">
              <a:buFont typeface="Wingdings" panose="05000000000000000000" pitchFamily="2" charset="2"/>
              <a:buChar char="Ø"/>
            </a:pPr>
            <a:r>
              <a:rPr lang="en-US" sz="1800" b="1" dirty="0">
                <a:latin typeface="Cambria Math" panose="02040503050406030204" pitchFamily="18" charset="0"/>
                <a:ea typeface="Cambria Math" panose="02040503050406030204" pitchFamily="18" charset="0"/>
                <a:sym typeface="Wingdings" panose="05000000000000000000" pitchFamily="2" charset="2"/>
              </a:rPr>
              <a:t> High risk &amp; &gt; 5 years            Equity Mid-Cap Funds</a:t>
            </a:r>
          </a:p>
          <a:p>
            <a:pPr marL="457200" lvl="1" indent="0">
              <a:buNone/>
            </a:pPr>
            <a:r>
              <a:rPr lang="en-US" sz="1800" b="1" dirty="0">
                <a:latin typeface="Cambria Math" panose="02040503050406030204" pitchFamily="18" charset="0"/>
                <a:ea typeface="Cambria Math" panose="02040503050406030204" pitchFamily="18" charset="0"/>
                <a:sym typeface="Wingdings" panose="05000000000000000000" pitchFamily="2" charset="2"/>
              </a:rPr>
              <a:t>                                                           Contra Funds</a:t>
            </a:r>
          </a:p>
          <a:p>
            <a:pPr marL="457200" lvl="1" indent="0">
              <a:buNone/>
            </a:pPr>
            <a:r>
              <a:rPr lang="en-US" sz="1800" b="1" dirty="0">
                <a:latin typeface="Cambria Math" panose="02040503050406030204" pitchFamily="18" charset="0"/>
                <a:ea typeface="Cambria Math" panose="02040503050406030204" pitchFamily="18" charset="0"/>
                <a:sym typeface="Wingdings" panose="05000000000000000000" pitchFamily="2" charset="2"/>
              </a:rPr>
              <a:t>                                                           Value Funds</a:t>
            </a:r>
          </a:p>
          <a:p>
            <a:pPr marL="457200" lvl="1" indent="0">
              <a:buNone/>
            </a:pPr>
            <a:r>
              <a:rPr lang="en-US" sz="1800" b="1" dirty="0">
                <a:latin typeface="Cambria Math" panose="02040503050406030204" pitchFamily="18" charset="0"/>
                <a:ea typeface="Cambria Math" panose="02040503050406030204" pitchFamily="18" charset="0"/>
                <a:sym typeface="Wingdings" panose="05000000000000000000" pitchFamily="2" charset="2"/>
              </a:rPr>
              <a:t>                                                           Focused Funds</a:t>
            </a:r>
          </a:p>
          <a:p>
            <a:pPr marL="457200" lvl="1" indent="0">
              <a:buNone/>
            </a:pPr>
            <a:endParaRPr lang="en-US" sz="1800" b="1" dirty="0">
              <a:latin typeface="Cambria Math" panose="02040503050406030204" pitchFamily="18" charset="0"/>
              <a:ea typeface="Cambria Math" panose="02040503050406030204" pitchFamily="18" charset="0"/>
              <a:sym typeface="Wingdings" panose="05000000000000000000" pitchFamily="2" charset="2"/>
            </a:endParaRPr>
          </a:p>
          <a:p>
            <a:pPr lvl="1">
              <a:buFont typeface="Wingdings" panose="05000000000000000000" pitchFamily="2" charset="2"/>
              <a:buChar char="Ø"/>
            </a:pPr>
            <a:r>
              <a:rPr lang="en-US" sz="1800" b="1" dirty="0">
                <a:latin typeface="Cambria Math" panose="02040503050406030204" pitchFamily="18" charset="0"/>
                <a:ea typeface="Cambria Math" panose="02040503050406030204" pitchFamily="18" charset="0"/>
                <a:sym typeface="Wingdings" panose="05000000000000000000" pitchFamily="2" charset="2"/>
              </a:rPr>
              <a:t> High risk &amp; &gt;= 10 years       Equity Small-Cap Funds           </a:t>
            </a:r>
          </a:p>
        </p:txBody>
      </p:sp>
    </p:spTree>
    <p:extLst>
      <p:ext uri="{BB962C8B-B14F-4D97-AF65-F5344CB8AC3E}">
        <p14:creationId xmlns:p14="http://schemas.microsoft.com/office/powerpoint/2010/main" val="158185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18C0-6B38-3D1B-595E-6D4E6E2047BE}"/>
              </a:ext>
            </a:extLst>
          </p:cNvPr>
          <p:cNvSpPr>
            <a:spLocks noGrp="1"/>
          </p:cNvSpPr>
          <p:nvPr>
            <p:ph type="title"/>
          </p:nvPr>
        </p:nvSpPr>
        <p:spPr>
          <a:xfrm>
            <a:off x="838200" y="314325"/>
            <a:ext cx="10515600" cy="1321435"/>
          </a:xfrm>
        </p:spPr>
        <p:txBody>
          <a:bodyPr/>
          <a:lstStyle/>
          <a:p>
            <a:r>
              <a:rPr lang="en-US" b="1" i="0" dirty="0">
                <a:solidFill>
                  <a:schemeClr val="bg1"/>
                </a:solidFill>
                <a:effectLst/>
                <a:highlight>
                  <a:srgbClr val="008080"/>
                </a:highlight>
                <a:latin typeface="Cambria" panose="02040503050406030204" pitchFamily="18" charset="0"/>
                <a:ea typeface="Cambria" panose="02040503050406030204" pitchFamily="18" charset="0"/>
              </a:rPr>
              <a:t>Client's Requirements </a:t>
            </a:r>
            <a:r>
              <a:rPr lang="en-US" b="0" i="0" dirty="0">
                <a:solidFill>
                  <a:schemeClr val="bg1"/>
                </a:solidFill>
                <a:effectLst/>
                <a:highlight>
                  <a:srgbClr val="008080"/>
                </a:highlight>
                <a:latin typeface="Cambria" panose="02040503050406030204" pitchFamily="18" charset="0"/>
                <a:ea typeface="Cambria" panose="02040503050406030204" pitchFamily="18" charset="0"/>
              </a:rPr>
              <a:t>       </a:t>
            </a:r>
            <a:endParaRPr lang="en-US" sz="2800" dirty="0">
              <a:solidFill>
                <a:schemeClr val="bg1"/>
              </a:solidFill>
              <a:highlight>
                <a:srgbClr val="008080"/>
              </a:highligh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F80105E-9E73-59C3-7A1F-F320C2EED1DC}"/>
              </a:ext>
            </a:extLst>
          </p:cNvPr>
          <p:cNvSpPr txBox="1"/>
          <p:nvPr/>
        </p:nvSpPr>
        <p:spPr>
          <a:xfrm>
            <a:off x="645160" y="1336854"/>
            <a:ext cx="10165080" cy="5693866"/>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Client was investing 10,000 per month for 10 years long time period with high amount of risk and high returns.</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Based on Client’s requirements, the investment falls under category of Equity  Mutual Funds, where the company is willing to take on higher risks in pursuit of maximizing profits as its primary objective.</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As per client requirement we taken top 4 AMC’s. </a:t>
            </a:r>
          </a:p>
          <a:p>
            <a:r>
              <a:rPr lang="en-US" sz="2800" dirty="0">
                <a:latin typeface="Cambria Math" panose="02040503050406030204" pitchFamily="18" charset="0"/>
                <a:ea typeface="Cambria Math" panose="02040503050406030204" pitchFamily="18" charset="0"/>
              </a:rPr>
              <a:t>                   1. HDFC Asset  Management Company</a:t>
            </a:r>
          </a:p>
          <a:p>
            <a:r>
              <a:rPr lang="en-US" sz="2800" dirty="0">
                <a:latin typeface="Cambria Math" panose="02040503050406030204" pitchFamily="18" charset="0"/>
                <a:ea typeface="Cambria Math" panose="02040503050406030204" pitchFamily="18" charset="0"/>
              </a:rPr>
              <a:t>                   2. SBI Asset  Management Company</a:t>
            </a:r>
          </a:p>
          <a:p>
            <a:r>
              <a:rPr lang="en-US" sz="2800" dirty="0">
                <a:latin typeface="Cambria Math" panose="02040503050406030204" pitchFamily="18" charset="0"/>
                <a:ea typeface="Cambria Math" panose="02040503050406030204" pitchFamily="18" charset="0"/>
              </a:rPr>
              <a:t>                   3. Nippon India Asset Management Company</a:t>
            </a:r>
          </a:p>
          <a:p>
            <a:r>
              <a:rPr lang="en-US" sz="2800" dirty="0">
                <a:latin typeface="Cambria Math" panose="02040503050406030204" pitchFamily="18" charset="0"/>
                <a:ea typeface="Cambria Math" panose="02040503050406030204" pitchFamily="18" charset="0"/>
              </a:rPr>
              <a:t>                   4. Quant Asset  Management Company</a:t>
            </a:r>
          </a:p>
          <a:p>
            <a:r>
              <a:rPr lang="en-US" sz="2800" dirty="0">
                <a:latin typeface="Cambria Math" panose="02040503050406030204" pitchFamily="18" charset="0"/>
                <a:ea typeface="Cambria Math" panose="02040503050406030204" pitchFamily="18" charset="0"/>
              </a:rPr>
              <a:t>                   </a:t>
            </a:r>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2162126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D31D-E6E1-8FAB-5144-C1E6F906F7CF}"/>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Data</a:t>
            </a:r>
            <a:r>
              <a:rPr lang="en-US" b="1" dirty="0">
                <a:highlight>
                  <a:srgbClr val="008080"/>
                </a:highlight>
                <a:latin typeface="Cambria" panose="02040503050406030204" pitchFamily="18" charset="0"/>
                <a:ea typeface="Cambria" panose="02040503050406030204" pitchFamily="18" charset="0"/>
              </a:rPr>
              <a:t> </a:t>
            </a:r>
            <a:r>
              <a:rPr lang="en-US" b="1" dirty="0">
                <a:solidFill>
                  <a:schemeClr val="bg1"/>
                </a:solidFill>
                <a:highlight>
                  <a:srgbClr val="008080"/>
                </a:highlight>
                <a:latin typeface="Cambria" panose="02040503050406030204" pitchFamily="18" charset="0"/>
                <a:ea typeface="Cambria" panose="02040503050406030204" pitchFamily="18" charset="0"/>
              </a:rPr>
              <a:t>Explanation</a:t>
            </a:r>
            <a:endParaRPr lang="en-IN" b="1" dirty="0">
              <a:solidFill>
                <a:schemeClr val="bg1"/>
              </a:solidFill>
              <a:highlight>
                <a:srgbClr val="008080"/>
              </a:highligh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CBD55C1-4B25-81EA-2430-AEA97A3FFF38}"/>
              </a:ext>
            </a:extLst>
          </p:cNvPr>
          <p:cNvSpPr>
            <a:spLocks noGrp="1"/>
          </p:cNvSpPr>
          <p:nvPr>
            <p:ph idx="1"/>
          </p:nvPr>
        </p:nvSpPr>
        <p:spPr>
          <a:xfrm>
            <a:off x="838200" y="1770207"/>
            <a:ext cx="10937240" cy="4351338"/>
          </a:xfrm>
        </p:spPr>
        <p:txBody>
          <a:bodyPr>
            <a:normAutofit/>
          </a:bodyPr>
          <a:lstStyle/>
          <a:p>
            <a:pPr>
              <a:buFont typeface="Wingdings" panose="05000000000000000000" pitchFamily="2" charset="2"/>
              <a:buChar char="Ø"/>
            </a:pPr>
            <a:r>
              <a:rPr lang="en-US" b="0" i="0" dirty="0">
                <a:effectLst/>
              </a:rPr>
              <a:t>Collecting or extracting data from various mutual fund scheme-related websites</a:t>
            </a:r>
            <a:r>
              <a:rPr lang="en-US" dirty="0">
                <a:ea typeface="Cambria Math" panose="02040503050406030204" pitchFamily="18" charset="0"/>
              </a:rPr>
              <a:t>.</a:t>
            </a:r>
          </a:p>
          <a:p>
            <a:pPr>
              <a:buFont typeface="Wingdings" panose="05000000000000000000" pitchFamily="2" charset="2"/>
              <a:buChar char="Ø"/>
            </a:pPr>
            <a:endParaRPr lang="en-US" dirty="0">
              <a:ea typeface="Cambria Math" panose="02040503050406030204" pitchFamily="18" charset="0"/>
            </a:endParaRPr>
          </a:p>
          <a:p>
            <a:pPr>
              <a:buFont typeface="Wingdings" panose="05000000000000000000" pitchFamily="2" charset="2"/>
              <a:buChar char="Ø"/>
            </a:pPr>
            <a:endParaRPr lang="en-IN" dirty="0">
              <a:ea typeface="Cambria Math" panose="02040503050406030204" pitchFamily="18" charset="0"/>
            </a:endParaRPr>
          </a:p>
          <a:p>
            <a:pPr>
              <a:buFont typeface="Wingdings" panose="05000000000000000000" pitchFamily="2" charset="2"/>
              <a:buChar char="Ø"/>
            </a:pPr>
            <a:r>
              <a:rPr lang="en-US" b="0" i="0" dirty="0">
                <a:effectLst/>
              </a:rPr>
              <a:t>Divide all data into two parts: one for training, which is 80% of the data, and the other for testing, which is 20%.</a:t>
            </a:r>
            <a:endParaRPr lang="en-IN" dirty="0">
              <a:ea typeface="Cambria Math" panose="02040503050406030204" pitchFamily="18" charset="0"/>
            </a:endParaRPr>
          </a:p>
        </p:txBody>
      </p:sp>
    </p:spTree>
    <p:extLst>
      <p:ext uri="{BB962C8B-B14F-4D97-AF65-F5344CB8AC3E}">
        <p14:creationId xmlns:p14="http://schemas.microsoft.com/office/powerpoint/2010/main" val="66612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F3B7-05E6-863D-66F5-CFC35D8E7824}"/>
              </a:ext>
            </a:extLst>
          </p:cNvPr>
          <p:cNvSpPr>
            <a:spLocks noGrp="1"/>
          </p:cNvSpPr>
          <p:nvPr>
            <p:ph type="title"/>
          </p:nvPr>
        </p:nvSpPr>
        <p:spPr>
          <a:xfrm>
            <a:off x="838200" y="314325"/>
            <a:ext cx="10515600" cy="1325563"/>
          </a:xfrm>
        </p:spPr>
        <p:txBody>
          <a:bodyPr>
            <a:normAutofit/>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HDFC </a:t>
            </a:r>
            <a:r>
              <a:rPr lang="en-US" sz="4400" b="1" dirty="0">
                <a:solidFill>
                  <a:schemeClr val="bg1"/>
                </a:solidFill>
                <a:highlight>
                  <a:srgbClr val="008080"/>
                </a:highlight>
                <a:latin typeface="Cambria" panose="02040503050406030204" pitchFamily="18" charset="0"/>
                <a:ea typeface="Cambria" panose="02040503050406030204" pitchFamily="18" charset="0"/>
              </a:rPr>
              <a:t>Asset  Management Company</a:t>
            </a:r>
            <a:endParaRPr lang="en-US" dirty="0">
              <a:solidFill>
                <a:schemeClr val="bg1"/>
              </a:solidFill>
              <a:highlight>
                <a:srgbClr val="008080"/>
              </a:highlight>
            </a:endParaRPr>
          </a:p>
        </p:txBody>
      </p:sp>
      <p:sp>
        <p:nvSpPr>
          <p:cNvPr id="5" name="TextBox 4">
            <a:extLst>
              <a:ext uri="{FF2B5EF4-FFF2-40B4-BE49-F238E27FC236}">
                <a16:creationId xmlns:a16="http://schemas.microsoft.com/office/drawing/2014/main" id="{4F9A9C74-EAA2-D5FA-7B98-51F7E52F06B5}"/>
              </a:ext>
            </a:extLst>
          </p:cNvPr>
          <p:cNvSpPr txBox="1"/>
          <p:nvPr/>
        </p:nvSpPr>
        <p:spPr>
          <a:xfrm>
            <a:off x="838200" y="1690688"/>
            <a:ext cx="6096000" cy="584775"/>
          </a:xfrm>
          <a:prstGeom prst="rect">
            <a:avLst/>
          </a:prstGeom>
          <a:noFill/>
        </p:spPr>
        <p:txBody>
          <a:bodyPr wrap="square">
            <a:spAutoFit/>
          </a:bodyPr>
          <a:lstStyle/>
          <a:p>
            <a:r>
              <a:rPr lang="en-US" sz="3200" b="1" dirty="0">
                <a:latin typeface="Bookman Old Style" panose="02050604050505020204" pitchFamily="18" charset="0"/>
              </a:rPr>
              <a:t>Top 5 Mutual Funds </a:t>
            </a:r>
          </a:p>
        </p:txBody>
      </p:sp>
      <p:sp>
        <p:nvSpPr>
          <p:cNvPr id="7" name="TextBox 6">
            <a:extLst>
              <a:ext uri="{FF2B5EF4-FFF2-40B4-BE49-F238E27FC236}">
                <a16:creationId xmlns:a16="http://schemas.microsoft.com/office/drawing/2014/main" id="{38AF9BA9-075D-FCC6-B785-B238CC9C0DA1}"/>
              </a:ext>
            </a:extLst>
          </p:cNvPr>
          <p:cNvSpPr txBox="1"/>
          <p:nvPr/>
        </p:nvSpPr>
        <p:spPr>
          <a:xfrm>
            <a:off x="1874520" y="2680176"/>
            <a:ext cx="8442960" cy="2246769"/>
          </a:xfrm>
          <a:prstGeom prst="rect">
            <a:avLst/>
          </a:prstGeom>
          <a:noFill/>
        </p:spPr>
        <p:txBody>
          <a:bodyPr wrap="square">
            <a:spAutoFit/>
          </a:bodyPr>
          <a:lstStyle/>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HDFC Mid-Cap Opportunities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HDFC Small-Cap Fund-Dir Growth </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HDFC Large &amp; Mid-Cap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HDFC Flexi-Cap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HDFC Hybrid Equity Fund-Dir Growth</a:t>
            </a:r>
          </a:p>
        </p:txBody>
      </p:sp>
    </p:spTree>
    <p:extLst>
      <p:ext uri="{BB962C8B-B14F-4D97-AF65-F5344CB8AC3E}">
        <p14:creationId xmlns:p14="http://schemas.microsoft.com/office/powerpoint/2010/main" val="272955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65E957D-C24B-65D1-0BCC-29398509E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568960"/>
            <a:ext cx="7212011" cy="61355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D07D66CC-3356-8B72-AA02-54E4C543F64B}"/>
              </a:ext>
            </a:extLst>
          </p:cNvPr>
          <p:cNvGraphicFramePr>
            <a:graphicFrameLocks/>
          </p:cNvGraphicFramePr>
          <p:nvPr>
            <p:extLst>
              <p:ext uri="{D42A27DB-BD31-4B8C-83A1-F6EECF244321}">
                <p14:modId xmlns:p14="http://schemas.microsoft.com/office/powerpoint/2010/main" val="456078678"/>
              </p:ext>
            </p:extLst>
          </p:nvPr>
        </p:nvGraphicFramePr>
        <p:xfrm>
          <a:off x="7518400" y="1589286"/>
          <a:ext cx="4572000" cy="303200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BF048F6-0BA2-3F2A-8588-18EF01532AD0}"/>
              </a:ext>
            </a:extLst>
          </p:cNvPr>
          <p:cNvSpPr txBox="1"/>
          <p:nvPr/>
        </p:nvSpPr>
        <p:spPr>
          <a:xfrm>
            <a:off x="5496560" y="153462"/>
            <a:ext cx="2915920" cy="477054"/>
          </a:xfrm>
          <a:prstGeom prst="rect">
            <a:avLst/>
          </a:prstGeom>
          <a:noFill/>
        </p:spPr>
        <p:txBody>
          <a:bodyPr wrap="square">
            <a:spAutoFit/>
          </a:bodyPr>
          <a:lstStyle/>
          <a:p>
            <a:r>
              <a:rPr lang="en-US" sz="2500" b="1" dirty="0">
                <a:solidFill>
                  <a:schemeClr val="bg1"/>
                </a:solidFill>
              </a:rPr>
              <a:t>HDFC Train Data</a:t>
            </a:r>
          </a:p>
        </p:txBody>
      </p:sp>
    </p:spTree>
    <p:extLst>
      <p:ext uri="{BB962C8B-B14F-4D97-AF65-F5344CB8AC3E}">
        <p14:creationId xmlns:p14="http://schemas.microsoft.com/office/powerpoint/2010/main" val="67284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5E02FE7-E49D-4ABA-0B23-A2E8F88C0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1" y="641527"/>
            <a:ext cx="7240269" cy="60630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3C16C7E7-2F91-3DB2-28C1-C2FA404EB55A}"/>
              </a:ext>
            </a:extLst>
          </p:cNvPr>
          <p:cNvGraphicFramePr>
            <a:graphicFrameLocks/>
          </p:cNvGraphicFramePr>
          <p:nvPr>
            <p:extLst>
              <p:ext uri="{D42A27DB-BD31-4B8C-83A1-F6EECF244321}">
                <p14:modId xmlns:p14="http://schemas.microsoft.com/office/powerpoint/2010/main" val="127124636"/>
              </p:ext>
            </p:extLst>
          </p:nvPr>
        </p:nvGraphicFramePr>
        <p:xfrm>
          <a:off x="7573012" y="1832830"/>
          <a:ext cx="4618988"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642703F-6928-C7AD-81E8-27C6BA8F1C0B}"/>
              </a:ext>
            </a:extLst>
          </p:cNvPr>
          <p:cNvSpPr txBox="1"/>
          <p:nvPr/>
        </p:nvSpPr>
        <p:spPr>
          <a:xfrm>
            <a:off x="5496560" y="153462"/>
            <a:ext cx="2915920" cy="477054"/>
          </a:xfrm>
          <a:prstGeom prst="rect">
            <a:avLst/>
          </a:prstGeom>
          <a:noFill/>
        </p:spPr>
        <p:txBody>
          <a:bodyPr wrap="square">
            <a:spAutoFit/>
          </a:bodyPr>
          <a:lstStyle/>
          <a:p>
            <a:r>
              <a:rPr lang="en-US" sz="2500" b="1" dirty="0">
                <a:solidFill>
                  <a:schemeClr val="bg1"/>
                </a:solidFill>
                <a:highlight>
                  <a:srgbClr val="000080"/>
                </a:highlight>
              </a:rPr>
              <a:t>HDFC Test Data</a:t>
            </a:r>
          </a:p>
        </p:txBody>
      </p:sp>
    </p:spTree>
    <p:extLst>
      <p:ext uri="{BB962C8B-B14F-4D97-AF65-F5344CB8AC3E}">
        <p14:creationId xmlns:p14="http://schemas.microsoft.com/office/powerpoint/2010/main" val="247884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3361-1127-2C31-525F-62FAB07BB5C8}"/>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HDFC :</a:t>
            </a:r>
          </a:p>
        </p:txBody>
      </p:sp>
      <p:sp>
        <p:nvSpPr>
          <p:cNvPr id="5" name="TextBox 4">
            <a:extLst>
              <a:ext uri="{FF2B5EF4-FFF2-40B4-BE49-F238E27FC236}">
                <a16:creationId xmlns:a16="http://schemas.microsoft.com/office/drawing/2014/main" id="{9E3BB278-27E6-7277-A019-6D76D1247FD3}"/>
              </a:ext>
            </a:extLst>
          </p:cNvPr>
          <p:cNvSpPr txBox="1"/>
          <p:nvPr/>
        </p:nvSpPr>
        <p:spPr>
          <a:xfrm>
            <a:off x="838200" y="1575415"/>
            <a:ext cx="11130280"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In HDFC Mutual Funds, HDFC Mid-Cap Opportunities Fund-Direct and HDFC Small-Cap Fund have demonstrated </a:t>
            </a:r>
            <a:r>
              <a:rPr lang="en-US" sz="2800" dirty="0">
                <a:latin typeface="Cambria Math" panose="02040503050406030204" pitchFamily="18" charset="0"/>
                <a:ea typeface="Cambria Math" panose="02040503050406030204" pitchFamily="18" charset="0"/>
                <a:cs typeface="Calibri" panose="020F0502020204030204" pitchFamily="34" charset="0"/>
              </a:rPr>
              <a:t>good</a:t>
            </a: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 performance over the last 5 years  compared to other funds, and delivering high returns.</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cs typeface="Calibri" panose="020F0502020204030204" pitchFamily="34" charset="0"/>
              </a:rPr>
              <a:t>Both funds have performed with only a small amount of difference.</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cs typeface="Calibri" panose="020F0502020204030204" pitchFamily="34" charset="0"/>
              </a:rPr>
              <a:t>In 2018, when all funds were experiencing negative returns.</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cs typeface="Calibri" panose="020F0502020204030204" pitchFamily="34" charset="0"/>
              </a:rPr>
              <a:t>Both funds have nearly identical 5-year average returns, and they share the same fund manager.</a:t>
            </a:r>
          </a:p>
          <a:p>
            <a:pPr marL="457200" indent="-457200">
              <a:buFont typeface="Wingdings" panose="05000000000000000000" pitchFamily="2" charset="2"/>
              <a:buChar char="Ø"/>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235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8EC1-968E-638E-4594-3CEC8BD8DEDD}"/>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HDFC :</a:t>
            </a:r>
            <a:endParaRPr lang="en-US" dirty="0">
              <a:solidFill>
                <a:schemeClr val="bg1"/>
              </a:solidFill>
              <a:highlight>
                <a:srgbClr val="008080"/>
              </a:highlight>
            </a:endParaRPr>
          </a:p>
        </p:txBody>
      </p:sp>
      <p:sp>
        <p:nvSpPr>
          <p:cNvPr id="5" name="TextBox 4">
            <a:extLst>
              <a:ext uri="{FF2B5EF4-FFF2-40B4-BE49-F238E27FC236}">
                <a16:creationId xmlns:a16="http://schemas.microsoft.com/office/drawing/2014/main" id="{E3FDEDFF-B9A8-0527-631C-1827065F59EA}"/>
              </a:ext>
            </a:extLst>
          </p:cNvPr>
          <p:cNvSpPr txBox="1"/>
          <p:nvPr/>
        </p:nvSpPr>
        <p:spPr>
          <a:xfrm>
            <a:off x="838200" y="1603216"/>
            <a:ext cx="9870440"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When comparing risk parameters such as Alpha, Beta, Standard Deviation, R-squared, Sharpe Ratio, and Treynor Ratio, HDFC Mid-Cap Opportunities Fund performs well across these metrics, while some of the parameters are also satisfied with HDFC Small-Cap Fund.</a:t>
            </a: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Finally, if you are willing to take on high risk for the potential of high returns, you can opt for HDFC Mid-Cap Opportunities Fund. Otherwise, consider diversifying your investment by allocating 50% to HDFC Mid-Cap Opportunities Fund and 50% to HDFC Small-Cap Fund.</a:t>
            </a:r>
            <a:endParaRPr lang="en-US" sz="2800" dirty="0">
              <a:latin typeface="Cambria Math" panose="02040503050406030204" pitchFamily="18" charset="0"/>
              <a:ea typeface="Cambria Math" panose="02040503050406030204" pitchFamily="18" charset="0"/>
              <a:cs typeface="Calibri" panose="020F0502020204030204" pitchFamily="34" charset="0"/>
            </a:endParaRPr>
          </a:p>
        </p:txBody>
      </p:sp>
    </p:spTree>
    <p:extLst>
      <p:ext uri="{BB962C8B-B14F-4D97-AF65-F5344CB8AC3E}">
        <p14:creationId xmlns:p14="http://schemas.microsoft.com/office/powerpoint/2010/main" val="161172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FA43-A860-703B-A82F-61EC8B300569}"/>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What is an Asset Management Company</a:t>
            </a:r>
          </a:p>
        </p:txBody>
      </p:sp>
      <p:sp>
        <p:nvSpPr>
          <p:cNvPr id="5" name="TextBox 4">
            <a:extLst>
              <a:ext uri="{FF2B5EF4-FFF2-40B4-BE49-F238E27FC236}">
                <a16:creationId xmlns:a16="http://schemas.microsoft.com/office/drawing/2014/main" id="{E78E6C89-4B2B-72C4-B35E-F8CD7118F361}"/>
              </a:ext>
            </a:extLst>
          </p:cNvPr>
          <p:cNvSpPr txBox="1"/>
          <p:nvPr/>
        </p:nvSpPr>
        <p:spPr>
          <a:xfrm>
            <a:off x="736600" y="1881779"/>
            <a:ext cx="10330544" cy="4401205"/>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An Asset Management Company is a financial institution that specializes in managing various types of assets on behalf of clients. These assets can include stocks, bonds, mutual funds, real estate, and other investments. </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The primary objective of an asset management company is to maximize the value of these assets while minimizing risk.</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Asset management companies typically offer a range of services, including, Portfolio Management, Investment Advisory, Risk Management, Performance Measurement and Tax Planning.</a:t>
            </a:r>
          </a:p>
        </p:txBody>
      </p:sp>
    </p:spTree>
    <p:extLst>
      <p:ext uri="{BB962C8B-B14F-4D97-AF65-F5344CB8AC3E}">
        <p14:creationId xmlns:p14="http://schemas.microsoft.com/office/powerpoint/2010/main" val="3630520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980E-AC92-05B1-9742-65063E732AB9}"/>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SBI </a:t>
            </a:r>
            <a:r>
              <a:rPr lang="en-US" sz="4400" b="1" dirty="0">
                <a:solidFill>
                  <a:schemeClr val="bg1"/>
                </a:solidFill>
                <a:highlight>
                  <a:srgbClr val="008080"/>
                </a:highlight>
                <a:latin typeface="Cambria" panose="02040503050406030204" pitchFamily="18" charset="0"/>
                <a:ea typeface="Cambria" panose="02040503050406030204" pitchFamily="18" charset="0"/>
              </a:rPr>
              <a:t>Asset  Management Company</a:t>
            </a:r>
            <a:endParaRPr lang="en-US" b="1" dirty="0">
              <a:solidFill>
                <a:schemeClr val="bg1"/>
              </a:solidFill>
              <a:highlight>
                <a:srgbClr val="008080"/>
              </a:highlight>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B16C3D6F-6305-B9EA-8CFF-F98C4C8BC3A4}"/>
              </a:ext>
            </a:extLst>
          </p:cNvPr>
          <p:cNvSpPr txBox="1"/>
          <p:nvPr/>
        </p:nvSpPr>
        <p:spPr>
          <a:xfrm>
            <a:off x="838200" y="1690688"/>
            <a:ext cx="6096000" cy="584775"/>
          </a:xfrm>
          <a:prstGeom prst="rect">
            <a:avLst/>
          </a:prstGeom>
          <a:noFill/>
        </p:spPr>
        <p:txBody>
          <a:bodyPr wrap="square">
            <a:spAutoFit/>
          </a:bodyPr>
          <a:lstStyle/>
          <a:p>
            <a:r>
              <a:rPr lang="en-US" sz="3200" b="1" dirty="0">
                <a:latin typeface="Bookman Old Style" panose="02050604050505020204" pitchFamily="18" charset="0"/>
              </a:rPr>
              <a:t>Top 5 Mutual Funds </a:t>
            </a:r>
          </a:p>
        </p:txBody>
      </p:sp>
      <p:sp>
        <p:nvSpPr>
          <p:cNvPr id="9" name="TextBox 8">
            <a:extLst>
              <a:ext uri="{FF2B5EF4-FFF2-40B4-BE49-F238E27FC236}">
                <a16:creationId xmlns:a16="http://schemas.microsoft.com/office/drawing/2014/main" id="{6DE618A8-525D-5E63-6A9E-6F198C9D89DD}"/>
              </a:ext>
            </a:extLst>
          </p:cNvPr>
          <p:cNvSpPr txBox="1"/>
          <p:nvPr/>
        </p:nvSpPr>
        <p:spPr>
          <a:xfrm>
            <a:off x="2540000" y="2405856"/>
            <a:ext cx="7660640" cy="2246769"/>
          </a:xfrm>
          <a:prstGeom prst="rect">
            <a:avLst/>
          </a:prstGeom>
          <a:noFill/>
        </p:spPr>
        <p:txBody>
          <a:bodyPr wrap="square">
            <a:spAutoFit/>
          </a:bodyPr>
          <a:lstStyle/>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SBI Infrastructure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SBI Magnum Mid-Cap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SBI Small-Cap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SBI Contra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SBI Long Term Equity Fund-Dir Growth</a:t>
            </a:r>
          </a:p>
        </p:txBody>
      </p:sp>
    </p:spTree>
    <p:extLst>
      <p:ext uri="{BB962C8B-B14F-4D97-AF65-F5344CB8AC3E}">
        <p14:creationId xmlns:p14="http://schemas.microsoft.com/office/powerpoint/2010/main" val="3347016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0542E38-FD6D-17BE-0827-B69E7E89D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03" y="461645"/>
            <a:ext cx="6619875" cy="61931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081C2C-1403-EBEA-5A66-793F3180FE6F}"/>
              </a:ext>
            </a:extLst>
          </p:cNvPr>
          <p:cNvSpPr txBox="1"/>
          <p:nvPr/>
        </p:nvSpPr>
        <p:spPr>
          <a:xfrm>
            <a:off x="6036788" y="46147"/>
            <a:ext cx="2092959" cy="415498"/>
          </a:xfrm>
          <a:prstGeom prst="rect">
            <a:avLst/>
          </a:prstGeom>
          <a:noFill/>
        </p:spPr>
        <p:txBody>
          <a:bodyPr wrap="square">
            <a:spAutoFit/>
          </a:bodyPr>
          <a:lstStyle/>
          <a:p>
            <a:r>
              <a:rPr lang="en-US" sz="2100" b="1" i="0" dirty="0">
                <a:solidFill>
                  <a:schemeClr val="bg1"/>
                </a:solidFill>
                <a:effectLst/>
                <a:highlight>
                  <a:srgbClr val="000080"/>
                </a:highlight>
                <a:latin typeface="Calibri" panose="020F0502020204030204" pitchFamily="34" charset="0"/>
                <a:ea typeface="Calibri" panose="020F0502020204030204" pitchFamily="34" charset="0"/>
                <a:cs typeface="Calibri" panose="020F0502020204030204" pitchFamily="34" charset="0"/>
              </a:rPr>
              <a:t>SBI Train Data</a:t>
            </a:r>
            <a:endParaRPr lang="en-US" sz="2100" b="1" dirty="0">
              <a:solidFill>
                <a:schemeClr val="bg1"/>
              </a:solidFill>
              <a:highlight>
                <a:srgbClr val="000080"/>
              </a:highlight>
            </a:endParaRPr>
          </a:p>
        </p:txBody>
      </p:sp>
      <p:graphicFrame>
        <p:nvGraphicFramePr>
          <p:cNvPr id="3" name="Chart 2">
            <a:extLst>
              <a:ext uri="{FF2B5EF4-FFF2-40B4-BE49-F238E27FC236}">
                <a16:creationId xmlns:a16="http://schemas.microsoft.com/office/drawing/2014/main" id="{EFA898C8-D248-57B0-BE88-8B6F5C684046}"/>
              </a:ext>
            </a:extLst>
          </p:cNvPr>
          <p:cNvGraphicFramePr>
            <a:graphicFrameLocks/>
          </p:cNvGraphicFramePr>
          <p:nvPr>
            <p:extLst>
              <p:ext uri="{D42A27DB-BD31-4B8C-83A1-F6EECF244321}">
                <p14:modId xmlns:p14="http://schemas.microsoft.com/office/powerpoint/2010/main" val="1687923871"/>
              </p:ext>
            </p:extLst>
          </p:nvPr>
        </p:nvGraphicFramePr>
        <p:xfrm>
          <a:off x="7083267" y="1561782"/>
          <a:ext cx="4572000" cy="39928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190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3B97E2-F64A-0A77-631B-76F8DBDD9D95}"/>
              </a:ext>
            </a:extLst>
          </p:cNvPr>
          <p:cNvSpPr txBox="1"/>
          <p:nvPr/>
        </p:nvSpPr>
        <p:spPr>
          <a:xfrm>
            <a:off x="6036788" y="46147"/>
            <a:ext cx="2092959" cy="415498"/>
          </a:xfrm>
          <a:prstGeom prst="rect">
            <a:avLst/>
          </a:prstGeom>
          <a:noFill/>
        </p:spPr>
        <p:txBody>
          <a:bodyPr wrap="square">
            <a:spAutoFit/>
          </a:bodyPr>
          <a:lstStyle/>
          <a:p>
            <a:r>
              <a:rPr lang="en-US" sz="2100" b="1" i="0" dirty="0">
                <a:solidFill>
                  <a:schemeClr val="bg1"/>
                </a:solidFill>
                <a:effectLst/>
                <a:highlight>
                  <a:srgbClr val="000080"/>
                </a:highlight>
                <a:latin typeface="Calibri" panose="020F0502020204030204" pitchFamily="34" charset="0"/>
                <a:ea typeface="Calibri" panose="020F0502020204030204" pitchFamily="34" charset="0"/>
                <a:cs typeface="Calibri" panose="020F0502020204030204" pitchFamily="34" charset="0"/>
              </a:rPr>
              <a:t>SBI Test Data</a:t>
            </a:r>
            <a:endParaRPr lang="en-US" sz="2100" b="1" dirty="0">
              <a:solidFill>
                <a:schemeClr val="bg1"/>
              </a:solidFill>
              <a:highlight>
                <a:srgbClr val="000080"/>
              </a:highlight>
            </a:endParaRPr>
          </a:p>
        </p:txBody>
      </p:sp>
      <p:pic>
        <p:nvPicPr>
          <p:cNvPr id="6" name="Picture 2">
            <a:extLst>
              <a:ext uri="{FF2B5EF4-FFF2-40B4-BE49-F238E27FC236}">
                <a16:creationId xmlns:a16="http://schemas.microsoft.com/office/drawing/2014/main" id="{AA93D519-B892-8E2A-0531-1AC62BF49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461645"/>
            <a:ext cx="6629400" cy="62868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67B75E39-8BCF-BEE9-F0CD-41969180F37E}"/>
              </a:ext>
            </a:extLst>
          </p:cNvPr>
          <p:cNvGraphicFramePr>
            <a:graphicFrameLocks/>
          </p:cNvGraphicFramePr>
          <p:nvPr>
            <p:extLst>
              <p:ext uri="{D42A27DB-BD31-4B8C-83A1-F6EECF244321}">
                <p14:modId xmlns:p14="http://schemas.microsoft.com/office/powerpoint/2010/main" val="507079528"/>
              </p:ext>
            </p:extLst>
          </p:nvPr>
        </p:nvGraphicFramePr>
        <p:xfrm>
          <a:off x="7101840" y="1505823"/>
          <a:ext cx="4747260" cy="38463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6198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2A03-0696-3BE2-EC39-083DDD982ABC}"/>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SBI :</a:t>
            </a:r>
          </a:p>
        </p:txBody>
      </p:sp>
      <p:sp>
        <p:nvSpPr>
          <p:cNvPr id="5" name="TextBox 4">
            <a:extLst>
              <a:ext uri="{FF2B5EF4-FFF2-40B4-BE49-F238E27FC236}">
                <a16:creationId xmlns:a16="http://schemas.microsoft.com/office/drawing/2014/main" id="{B9E071F1-3FF3-BF57-D563-9B2BAE43B588}"/>
              </a:ext>
            </a:extLst>
          </p:cNvPr>
          <p:cNvSpPr txBox="1"/>
          <p:nvPr/>
        </p:nvSpPr>
        <p:spPr>
          <a:xfrm>
            <a:off x="838200" y="1690688"/>
            <a:ext cx="10515600" cy="4832092"/>
          </a:xfrm>
          <a:prstGeom prst="rect">
            <a:avLst/>
          </a:prstGeom>
          <a:noFill/>
        </p:spPr>
        <p:txBody>
          <a:bodyPr wrap="square">
            <a:spAutoFit/>
          </a:bodyPr>
          <a:lstStyle/>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In SBI Mutual Funds, there are three funds namely SBI Small-Cap Fund Direct, SBI Magnum Mid-Cap Fund Direct, and SBI Contra Fund Direct, have been performing well compared to other SBI funds, delivering high returns over the past 5 years.</a:t>
            </a: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In 2018, all funds experienced negative returns. SBI Contra Fund performed less effectively in 2018 compared to SBI Small-Cap Fund and SBI Magnum Mid-Cap Fund.</a:t>
            </a:r>
            <a:endParaRPr lang="en-US" sz="2800" dirty="0">
              <a:latin typeface="Cambria Math" panose="02040503050406030204" pitchFamily="18" charset="0"/>
              <a:ea typeface="Cambria Math" panose="02040503050406030204" pitchFamily="18" charset="0"/>
              <a:cs typeface="Calibri" panose="020F0502020204030204" pitchFamily="34" charset="0"/>
            </a:endParaRP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SBI Contra Fund has been providing higher returns compared to SBI Small-Cap Fund and SBI Magnum Mid-Cap Fund over the past year.</a:t>
            </a:r>
          </a:p>
          <a:p>
            <a:pPr marL="457200" indent="-457200">
              <a:buFont typeface="Wingdings" panose="05000000000000000000" pitchFamily="2" charset="2"/>
              <a:buChar char="Ø"/>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9207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A0BB-903C-1028-6F25-04A2EFB9A3AA}"/>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cs typeface="Calibri" panose="020F0502020204030204" pitchFamily="34" charset="0"/>
              </a:rPr>
              <a:t>SBI :</a:t>
            </a:r>
          </a:p>
        </p:txBody>
      </p:sp>
      <p:sp>
        <p:nvSpPr>
          <p:cNvPr id="5" name="TextBox 4">
            <a:extLst>
              <a:ext uri="{FF2B5EF4-FFF2-40B4-BE49-F238E27FC236}">
                <a16:creationId xmlns:a16="http://schemas.microsoft.com/office/drawing/2014/main" id="{87BD7961-318B-5FEC-595D-3AB44333F018}"/>
              </a:ext>
            </a:extLst>
          </p:cNvPr>
          <p:cNvSpPr txBox="1"/>
          <p:nvPr/>
        </p:nvSpPr>
        <p:spPr>
          <a:xfrm>
            <a:off x="838200" y="1737341"/>
            <a:ext cx="10515600" cy="4832092"/>
          </a:xfrm>
          <a:prstGeom prst="rect">
            <a:avLst/>
          </a:prstGeom>
          <a:noFill/>
        </p:spPr>
        <p:txBody>
          <a:bodyPr wrap="square">
            <a:spAutoFit/>
          </a:bodyPr>
          <a:lstStyle/>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When comparing risk parameters, SBI Contra Fund and SBI Small-Cap Fund both exhibit strong performance. Some parameters are satisfied with SBI Contra Fund, while others are met by SBI Small-Cap Fund.</a:t>
            </a: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In conclusion, it is advisable to consider investing in SBI Contra Fund due to its favorable returns, the track record of the fund manager, and risk analysis.</a:t>
            </a: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 However, it's important to note that investing in a single fund entails very high risk at this time. Diversifying your investment across different funds can help mitigate risk and provide a more balanced approach to your investment strategy.</a:t>
            </a:r>
            <a:endParaRPr lang="en-US" sz="2800" dirty="0">
              <a:latin typeface="Cambria Math" panose="02040503050406030204" pitchFamily="18" charset="0"/>
              <a:ea typeface="Cambria Math" panose="02040503050406030204" pitchFamily="18" charset="0"/>
              <a:cs typeface="Calibri" panose="020F0502020204030204" pitchFamily="34" charset="0"/>
            </a:endParaRPr>
          </a:p>
        </p:txBody>
      </p:sp>
    </p:spTree>
    <p:extLst>
      <p:ext uri="{BB962C8B-B14F-4D97-AF65-F5344CB8AC3E}">
        <p14:creationId xmlns:p14="http://schemas.microsoft.com/office/powerpoint/2010/main" val="2622927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980E-AC92-05B1-9742-65063E732AB9}"/>
              </a:ext>
            </a:extLst>
          </p:cNvPr>
          <p:cNvSpPr>
            <a:spLocks noGrp="1"/>
          </p:cNvSpPr>
          <p:nvPr>
            <p:ph type="title"/>
          </p:nvPr>
        </p:nvSpPr>
        <p:spPr/>
        <p:txBody>
          <a:bodyPr>
            <a:noAutofit/>
          </a:bodyPr>
          <a:lstStyle/>
          <a:p>
            <a:r>
              <a:rPr lang="en-US" sz="4000" b="1" dirty="0">
                <a:solidFill>
                  <a:schemeClr val="bg1"/>
                </a:solidFill>
                <a:highlight>
                  <a:srgbClr val="008080"/>
                </a:highlight>
                <a:latin typeface="Cambria" panose="02040503050406030204" pitchFamily="18" charset="0"/>
                <a:ea typeface="Cambria" panose="02040503050406030204" pitchFamily="18" charset="0"/>
              </a:rPr>
              <a:t>Nippon India Asset  Management Company</a:t>
            </a:r>
          </a:p>
        </p:txBody>
      </p:sp>
      <p:sp>
        <p:nvSpPr>
          <p:cNvPr id="7" name="TextBox 6">
            <a:extLst>
              <a:ext uri="{FF2B5EF4-FFF2-40B4-BE49-F238E27FC236}">
                <a16:creationId xmlns:a16="http://schemas.microsoft.com/office/drawing/2014/main" id="{A01902EF-A741-BE7B-D2A0-55CCB94EC121}"/>
              </a:ext>
            </a:extLst>
          </p:cNvPr>
          <p:cNvSpPr txBox="1"/>
          <p:nvPr/>
        </p:nvSpPr>
        <p:spPr>
          <a:xfrm>
            <a:off x="838200" y="2136894"/>
            <a:ext cx="6096000" cy="584775"/>
          </a:xfrm>
          <a:prstGeom prst="rect">
            <a:avLst/>
          </a:prstGeom>
          <a:noFill/>
        </p:spPr>
        <p:txBody>
          <a:bodyPr wrap="square">
            <a:spAutoFit/>
          </a:bodyPr>
          <a:lstStyle/>
          <a:p>
            <a:r>
              <a:rPr lang="en-US" sz="3200" b="1" dirty="0">
                <a:latin typeface="Bookman Old Style" panose="02050604050505020204" pitchFamily="18" charset="0"/>
              </a:rPr>
              <a:t>Top 5 Mutual Funds </a:t>
            </a:r>
          </a:p>
        </p:txBody>
      </p:sp>
      <p:sp>
        <p:nvSpPr>
          <p:cNvPr id="9" name="TextBox 8">
            <a:extLst>
              <a:ext uri="{FF2B5EF4-FFF2-40B4-BE49-F238E27FC236}">
                <a16:creationId xmlns:a16="http://schemas.microsoft.com/office/drawing/2014/main" id="{7445158F-FB41-2072-0990-B7234F2E9506}"/>
              </a:ext>
            </a:extLst>
          </p:cNvPr>
          <p:cNvSpPr txBox="1"/>
          <p:nvPr/>
        </p:nvSpPr>
        <p:spPr>
          <a:xfrm>
            <a:off x="2600960" y="2809578"/>
            <a:ext cx="7985760" cy="2246769"/>
          </a:xfrm>
          <a:prstGeom prst="rect">
            <a:avLst/>
          </a:prstGeom>
          <a:noFill/>
        </p:spPr>
        <p:txBody>
          <a:bodyPr wrap="square">
            <a:spAutoFit/>
          </a:bodyPr>
          <a:lstStyle/>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Nippon India Small-Cap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Nippon India Growth  Fund-Dir Growth 		  </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Nippon India Power &amp; Infra Find-Dir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Nippon India Multi-Cap Fund-Dir Growth </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Nippon India Value Fund-Dir Growth </a:t>
            </a:r>
          </a:p>
        </p:txBody>
      </p:sp>
    </p:spTree>
    <p:extLst>
      <p:ext uri="{BB962C8B-B14F-4D97-AF65-F5344CB8AC3E}">
        <p14:creationId xmlns:p14="http://schemas.microsoft.com/office/powerpoint/2010/main" val="88274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F8B6E81-3761-2A38-9E3E-A3C9F829F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1" y="142702"/>
            <a:ext cx="6777990" cy="6572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798A7A29-865C-C9F0-CCC0-B48253BAC848}"/>
              </a:ext>
            </a:extLst>
          </p:cNvPr>
          <p:cNvGraphicFramePr>
            <a:graphicFrameLocks/>
          </p:cNvGraphicFramePr>
          <p:nvPr>
            <p:extLst>
              <p:ext uri="{D42A27DB-BD31-4B8C-83A1-F6EECF244321}">
                <p14:modId xmlns:p14="http://schemas.microsoft.com/office/powerpoint/2010/main" val="3682476869"/>
              </p:ext>
            </p:extLst>
          </p:nvPr>
        </p:nvGraphicFramePr>
        <p:xfrm>
          <a:off x="7091680" y="1881678"/>
          <a:ext cx="4898389" cy="293116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B3DE32A-8A06-9AC7-02B1-E15619B3776B}"/>
              </a:ext>
            </a:extLst>
          </p:cNvPr>
          <p:cNvSpPr txBox="1"/>
          <p:nvPr/>
        </p:nvSpPr>
        <p:spPr>
          <a:xfrm>
            <a:off x="7277098" y="142702"/>
            <a:ext cx="2974342" cy="415498"/>
          </a:xfrm>
          <a:prstGeom prst="rect">
            <a:avLst/>
          </a:prstGeom>
          <a:noFill/>
        </p:spPr>
        <p:txBody>
          <a:bodyPr wrap="square">
            <a:spAutoFit/>
          </a:bodyPr>
          <a:lstStyle/>
          <a:p>
            <a:r>
              <a:rPr lang="en-US" sz="2100" b="1" dirty="0">
                <a:solidFill>
                  <a:schemeClr val="bg1"/>
                </a:solidFill>
                <a:highlight>
                  <a:srgbClr val="000080"/>
                </a:highlight>
              </a:rPr>
              <a:t>Nippon India Train Data</a:t>
            </a:r>
          </a:p>
        </p:txBody>
      </p:sp>
    </p:spTree>
    <p:extLst>
      <p:ext uri="{BB962C8B-B14F-4D97-AF65-F5344CB8AC3E}">
        <p14:creationId xmlns:p14="http://schemas.microsoft.com/office/powerpoint/2010/main" val="1161509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F7D4DC4-430B-F5D6-4C6A-D6215B20A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 y="177800"/>
            <a:ext cx="7072313" cy="650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20A39779-C335-E991-0D60-F45147ED6C7C}"/>
              </a:ext>
            </a:extLst>
          </p:cNvPr>
          <p:cNvGraphicFramePr>
            <a:graphicFrameLocks/>
          </p:cNvGraphicFramePr>
          <p:nvPr>
            <p:extLst>
              <p:ext uri="{D42A27DB-BD31-4B8C-83A1-F6EECF244321}">
                <p14:modId xmlns:p14="http://schemas.microsoft.com/office/powerpoint/2010/main" val="1427797199"/>
              </p:ext>
            </p:extLst>
          </p:nvPr>
        </p:nvGraphicFramePr>
        <p:xfrm>
          <a:off x="7508240" y="1876306"/>
          <a:ext cx="4521200" cy="284809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6D42C231-2DFE-3BCD-8CB5-19881D6F377A}"/>
              </a:ext>
            </a:extLst>
          </p:cNvPr>
          <p:cNvSpPr txBox="1"/>
          <p:nvPr/>
        </p:nvSpPr>
        <p:spPr>
          <a:xfrm>
            <a:off x="7602218" y="213360"/>
            <a:ext cx="2974342" cy="415498"/>
          </a:xfrm>
          <a:prstGeom prst="rect">
            <a:avLst/>
          </a:prstGeom>
          <a:noFill/>
        </p:spPr>
        <p:txBody>
          <a:bodyPr wrap="square">
            <a:spAutoFit/>
          </a:bodyPr>
          <a:lstStyle/>
          <a:p>
            <a:r>
              <a:rPr lang="en-US" sz="2100" b="1" dirty="0">
                <a:solidFill>
                  <a:schemeClr val="bg1"/>
                </a:solidFill>
                <a:highlight>
                  <a:srgbClr val="000080"/>
                </a:highlight>
              </a:rPr>
              <a:t>Nippon India Test Data</a:t>
            </a:r>
          </a:p>
        </p:txBody>
      </p:sp>
    </p:spTree>
    <p:extLst>
      <p:ext uri="{BB962C8B-B14F-4D97-AF65-F5344CB8AC3E}">
        <p14:creationId xmlns:p14="http://schemas.microsoft.com/office/powerpoint/2010/main" val="1460663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C9AE-95B5-7B20-A77B-471BB538D407}"/>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Nippon India :</a:t>
            </a:r>
          </a:p>
        </p:txBody>
      </p:sp>
      <p:sp>
        <p:nvSpPr>
          <p:cNvPr id="7" name="TextBox 6">
            <a:extLst>
              <a:ext uri="{FF2B5EF4-FFF2-40B4-BE49-F238E27FC236}">
                <a16:creationId xmlns:a16="http://schemas.microsoft.com/office/drawing/2014/main" id="{2F8C1DBB-38DC-A06A-351B-B89860C85B09}"/>
              </a:ext>
            </a:extLst>
          </p:cNvPr>
          <p:cNvSpPr txBox="1"/>
          <p:nvPr/>
        </p:nvSpPr>
        <p:spPr>
          <a:xfrm>
            <a:off x="838200" y="1609636"/>
            <a:ext cx="10515600" cy="5109091"/>
          </a:xfrm>
          <a:prstGeom prst="rect">
            <a:avLst/>
          </a:prstGeom>
          <a:noFill/>
        </p:spPr>
        <p:txBody>
          <a:bodyPr wrap="square">
            <a:spAutoFit/>
          </a:bodyPr>
          <a:lstStyle/>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Among the top 5 Nippon India Mutual Funds mentioned above, Nippon India Small Cap Fund - Direct Plan is performing exceptionally well and delivering high returns when compared to the other four funds.</a:t>
            </a:r>
            <a:endParaRPr lang="en-US" sz="2800" dirty="0">
              <a:latin typeface="Cambria Math" panose="02040503050406030204" pitchFamily="18" charset="0"/>
              <a:ea typeface="Cambria Math" panose="02040503050406030204" pitchFamily="18" charset="0"/>
              <a:cs typeface="Calibri" panose="020F0502020204030204" pitchFamily="34" charset="0"/>
            </a:endParaRP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Nippon India Growth Fund - Direct Plan also exhibits strong performance, but when compared to Nippon India Small Cap Fund - Direct Plan, it has lower returns. The remaining three funds exhibit average performance.</a:t>
            </a: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cs typeface="Calibri" panose="020F0502020204030204" pitchFamily="34" charset="0"/>
              </a:rPr>
              <a:t>Over the past 5 years, Nippon India Small Cap Fund - Direct Plan has consistently gives positive and high returns compared to Nippon India Growth Fund - Direct Plan.</a:t>
            </a:r>
          </a:p>
          <a:p>
            <a:pPr marL="285750" indent="-285750">
              <a:buFont typeface="Wingdings" panose="05000000000000000000" pitchFamily="2" charset="2"/>
              <a:buChar char="Ø"/>
            </a:pPr>
            <a:endParaRPr lang="en-US"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0341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04CB-1972-739C-50D4-CEB87A2437F9}"/>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Nippon India :</a:t>
            </a:r>
          </a:p>
        </p:txBody>
      </p:sp>
      <p:sp>
        <p:nvSpPr>
          <p:cNvPr id="5" name="TextBox 4">
            <a:extLst>
              <a:ext uri="{FF2B5EF4-FFF2-40B4-BE49-F238E27FC236}">
                <a16:creationId xmlns:a16="http://schemas.microsoft.com/office/drawing/2014/main" id="{7E284017-2A8F-0F0C-2FD5-20CF05FE898A}"/>
              </a:ext>
            </a:extLst>
          </p:cNvPr>
          <p:cNvSpPr txBox="1"/>
          <p:nvPr/>
        </p:nvSpPr>
        <p:spPr>
          <a:xfrm>
            <a:off x="838200" y="1575415"/>
            <a:ext cx="10515600"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rPr>
              <a:t>However in 2018, Nippon India Growth Fund - Direct Plan exhibited lower effectiveness compared to Nippon India Small Cap Fund.</a:t>
            </a: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rPr>
              <a:t>The manager of Nippon India Small Cap Fund has more experience and is considered to be better than the manager of Nippon India Growth Fund.</a:t>
            </a:r>
            <a:endParaRPr lang="en-US" sz="2800" dirty="0">
              <a:latin typeface="Cambria Math" panose="02040503050406030204" pitchFamily="18" charset="0"/>
              <a:ea typeface="Cambria Math" panose="02040503050406030204" pitchFamily="18" charset="0"/>
            </a:endParaRP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rPr>
              <a:t>Nippon India Small Cap Fund also boasts a high 5-year average return. Moreover, when evaluating risk parameters such as Alpha, Beta, Standard Deviation, R-squared, Sharpe Ratio, and Treynor Ratio, Nippon India Small Cap Fund performs admirably.</a:t>
            </a:r>
          </a:p>
        </p:txBody>
      </p:sp>
    </p:spTree>
    <p:extLst>
      <p:ext uri="{BB962C8B-B14F-4D97-AF65-F5344CB8AC3E}">
        <p14:creationId xmlns:p14="http://schemas.microsoft.com/office/powerpoint/2010/main" val="147805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E1D6-CD23-472B-3CB0-33D035F87C06}"/>
              </a:ext>
            </a:extLst>
          </p:cNvPr>
          <p:cNvSpPr>
            <a:spLocks noGrp="1"/>
          </p:cNvSpPr>
          <p:nvPr>
            <p:ph type="title"/>
          </p:nvPr>
        </p:nvSpPr>
        <p:spPr>
          <a:xfrm>
            <a:off x="838200" y="365125"/>
            <a:ext cx="6019800" cy="1325563"/>
          </a:xfrm>
        </p:spPr>
        <p:txBody>
          <a:bodyPr/>
          <a:lstStyle/>
          <a:p>
            <a:r>
              <a:rPr lang="en-US" b="1">
                <a:solidFill>
                  <a:schemeClr val="bg1"/>
                </a:solidFill>
                <a:highlight>
                  <a:srgbClr val="008080"/>
                </a:highlight>
                <a:latin typeface="Cambria" panose="02040503050406030204" pitchFamily="18" charset="0"/>
                <a:ea typeface="Cambria" panose="02040503050406030204" pitchFamily="18" charset="0"/>
              </a:rPr>
              <a:t>What is Mutual Fund ?</a:t>
            </a:r>
            <a:endParaRPr lang="en-US" b="1" dirty="0">
              <a:solidFill>
                <a:schemeClr val="bg1"/>
              </a:solidFill>
              <a:highlight>
                <a:srgbClr val="008080"/>
              </a:highlight>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6A4B2C1-4472-EEC2-0A00-4DB9CCB0696F}"/>
              </a:ext>
            </a:extLst>
          </p:cNvPr>
          <p:cNvSpPr txBox="1"/>
          <p:nvPr/>
        </p:nvSpPr>
        <p:spPr>
          <a:xfrm>
            <a:off x="838200" y="1690688"/>
            <a:ext cx="9707880" cy="2246769"/>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A mutual fund is a pool of money managed by a professional Fund  Manager. It is a trust that collects money from a number of investors who share a common investment objective and invests the same in equities, bonds, money market instruments and other securities.</a:t>
            </a:r>
          </a:p>
        </p:txBody>
      </p:sp>
    </p:spTree>
    <p:extLst>
      <p:ext uri="{BB962C8B-B14F-4D97-AF65-F5344CB8AC3E}">
        <p14:creationId xmlns:p14="http://schemas.microsoft.com/office/powerpoint/2010/main" val="409443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0930-0C3A-916F-705C-C1E1C43F1CF9}"/>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Nippon India :</a:t>
            </a:r>
          </a:p>
        </p:txBody>
      </p:sp>
      <p:sp>
        <p:nvSpPr>
          <p:cNvPr id="5" name="TextBox 4">
            <a:extLst>
              <a:ext uri="{FF2B5EF4-FFF2-40B4-BE49-F238E27FC236}">
                <a16:creationId xmlns:a16="http://schemas.microsoft.com/office/drawing/2014/main" id="{E8175289-3532-DD0D-6AFF-46EA878FAE2B}"/>
              </a:ext>
            </a:extLst>
          </p:cNvPr>
          <p:cNvSpPr txBox="1"/>
          <p:nvPr/>
        </p:nvSpPr>
        <p:spPr>
          <a:xfrm>
            <a:off x="838200" y="1860957"/>
            <a:ext cx="10515600" cy="2246769"/>
          </a:xfrm>
          <a:prstGeom prst="rect">
            <a:avLst/>
          </a:prstGeom>
          <a:noFill/>
        </p:spPr>
        <p:txBody>
          <a:bodyPr wrap="square">
            <a:spAutoFit/>
          </a:bodyPr>
          <a:lstStyle/>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rPr>
              <a:t>In conclusion, you may consider investing in Nippon India Small Cap Fund – Direct for potentially higher returns but with a very high level of risk. If you prefer to mitigate that level of risk, diversifying your investment by also considering Nippon India Growth Fund could be a prudent choice.</a:t>
            </a: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66686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980E-AC92-05B1-9742-65063E732AB9}"/>
              </a:ext>
            </a:extLst>
          </p:cNvPr>
          <p:cNvSpPr>
            <a:spLocks noGrp="1"/>
          </p:cNvSpPr>
          <p:nvPr>
            <p:ph type="title"/>
          </p:nvPr>
        </p:nvSpPr>
        <p:spPr/>
        <p:txBody>
          <a:bodyPr>
            <a:noAutofit/>
          </a:bodyPr>
          <a:lstStyle/>
          <a:p>
            <a:r>
              <a:rPr lang="en-US" sz="4000" b="1" dirty="0">
                <a:solidFill>
                  <a:schemeClr val="bg1"/>
                </a:solidFill>
                <a:highlight>
                  <a:srgbClr val="008080"/>
                </a:highlight>
                <a:latin typeface="Cambria" panose="02040503050406030204" pitchFamily="18" charset="0"/>
                <a:ea typeface="Cambria" panose="02040503050406030204" pitchFamily="18" charset="0"/>
              </a:rPr>
              <a:t>Quant  Asset  Management Company</a:t>
            </a:r>
          </a:p>
        </p:txBody>
      </p:sp>
      <p:sp>
        <p:nvSpPr>
          <p:cNvPr id="7" name="TextBox 6">
            <a:extLst>
              <a:ext uri="{FF2B5EF4-FFF2-40B4-BE49-F238E27FC236}">
                <a16:creationId xmlns:a16="http://schemas.microsoft.com/office/drawing/2014/main" id="{3B9933FC-8213-1663-6BF4-3463CD8339C1}"/>
              </a:ext>
            </a:extLst>
          </p:cNvPr>
          <p:cNvSpPr txBox="1"/>
          <p:nvPr/>
        </p:nvSpPr>
        <p:spPr>
          <a:xfrm>
            <a:off x="838200" y="2167374"/>
            <a:ext cx="6096000" cy="584775"/>
          </a:xfrm>
          <a:prstGeom prst="rect">
            <a:avLst/>
          </a:prstGeom>
          <a:noFill/>
        </p:spPr>
        <p:txBody>
          <a:bodyPr wrap="square">
            <a:spAutoFit/>
          </a:bodyPr>
          <a:lstStyle/>
          <a:p>
            <a:r>
              <a:rPr lang="en-US" sz="3200" b="1" dirty="0">
                <a:latin typeface="Bookman Old Style" panose="02050604050505020204" pitchFamily="18" charset="0"/>
              </a:rPr>
              <a:t>Top 5 Mutual Funds </a:t>
            </a:r>
          </a:p>
        </p:txBody>
      </p:sp>
      <p:sp>
        <p:nvSpPr>
          <p:cNvPr id="9" name="TextBox 8">
            <a:extLst>
              <a:ext uri="{FF2B5EF4-FFF2-40B4-BE49-F238E27FC236}">
                <a16:creationId xmlns:a16="http://schemas.microsoft.com/office/drawing/2014/main" id="{84E89AC3-6214-5FD0-EA86-FED9887E86B6}"/>
              </a:ext>
            </a:extLst>
          </p:cNvPr>
          <p:cNvSpPr txBox="1"/>
          <p:nvPr/>
        </p:nvSpPr>
        <p:spPr>
          <a:xfrm>
            <a:off x="2783840" y="3227624"/>
            <a:ext cx="7518400" cy="2246769"/>
          </a:xfrm>
          <a:prstGeom prst="rect">
            <a:avLst/>
          </a:prstGeom>
          <a:noFill/>
        </p:spPr>
        <p:txBody>
          <a:bodyPr wrap="square">
            <a:spAutoFit/>
          </a:bodyPr>
          <a:lstStyle/>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Quant Small-Cap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Quant Tax Plan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Quant Infrastructure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Quant Mid-Cap Fund-Dir Growth</a:t>
            </a:r>
          </a:p>
          <a:p>
            <a:pPr marL="457200" indent="-457200">
              <a:buFont typeface="Wingdings" panose="05000000000000000000" pitchFamily="2" charset="2"/>
              <a:buChar char="Ø"/>
            </a:pPr>
            <a:r>
              <a:rPr lang="en-US" sz="2800" b="1" dirty="0">
                <a:latin typeface="Cambria Math" panose="02040503050406030204" pitchFamily="18" charset="0"/>
                <a:ea typeface="Cambria Math" panose="02040503050406030204" pitchFamily="18" charset="0"/>
              </a:rPr>
              <a:t>Quant Flexi-Cap  Fund-Dir Growth</a:t>
            </a:r>
          </a:p>
        </p:txBody>
      </p:sp>
    </p:spTree>
    <p:extLst>
      <p:ext uri="{BB962C8B-B14F-4D97-AF65-F5344CB8AC3E}">
        <p14:creationId xmlns:p14="http://schemas.microsoft.com/office/powerpoint/2010/main" val="15882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F32BE0F-C28B-DAC9-59BD-83D3D8DEA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 y="340360"/>
            <a:ext cx="6997700" cy="61772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5E6B2F5B-AE6D-0196-0E6D-E8905582CD24}"/>
              </a:ext>
            </a:extLst>
          </p:cNvPr>
          <p:cNvGraphicFramePr>
            <a:graphicFrameLocks/>
          </p:cNvGraphicFramePr>
          <p:nvPr>
            <p:extLst>
              <p:ext uri="{D42A27DB-BD31-4B8C-83A1-F6EECF244321}">
                <p14:modId xmlns:p14="http://schemas.microsoft.com/office/powerpoint/2010/main" val="1895068214"/>
              </p:ext>
            </p:extLst>
          </p:nvPr>
        </p:nvGraphicFramePr>
        <p:xfrm>
          <a:off x="7132320" y="1612146"/>
          <a:ext cx="4925060" cy="340868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17A7E9D9-8D59-DF5A-FF83-A94E9FAD83EE}"/>
              </a:ext>
            </a:extLst>
          </p:cNvPr>
          <p:cNvSpPr txBox="1"/>
          <p:nvPr/>
        </p:nvSpPr>
        <p:spPr>
          <a:xfrm>
            <a:off x="7282178" y="335895"/>
            <a:ext cx="2446022" cy="415498"/>
          </a:xfrm>
          <a:prstGeom prst="rect">
            <a:avLst/>
          </a:prstGeom>
          <a:noFill/>
        </p:spPr>
        <p:txBody>
          <a:bodyPr wrap="square">
            <a:spAutoFit/>
          </a:bodyPr>
          <a:lstStyle/>
          <a:p>
            <a:r>
              <a:rPr lang="en-US" sz="2100" b="1" dirty="0">
                <a:solidFill>
                  <a:schemeClr val="bg1"/>
                </a:solidFill>
                <a:highlight>
                  <a:srgbClr val="000080"/>
                </a:highlight>
              </a:rPr>
              <a:t>Quant Train Data</a:t>
            </a:r>
          </a:p>
        </p:txBody>
      </p:sp>
    </p:spTree>
    <p:extLst>
      <p:ext uri="{BB962C8B-B14F-4D97-AF65-F5344CB8AC3E}">
        <p14:creationId xmlns:p14="http://schemas.microsoft.com/office/powerpoint/2010/main" val="4245432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40A8E9F-9B41-A9D5-D16C-FDAAB3BF2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9" y="238760"/>
            <a:ext cx="7048181" cy="63804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B0FDBED3-0259-CA0D-2AF5-472A918182B0}"/>
              </a:ext>
            </a:extLst>
          </p:cNvPr>
          <p:cNvGraphicFramePr>
            <a:graphicFrameLocks/>
          </p:cNvGraphicFramePr>
          <p:nvPr>
            <p:extLst>
              <p:ext uri="{D42A27DB-BD31-4B8C-83A1-F6EECF244321}">
                <p14:modId xmlns:p14="http://schemas.microsoft.com/office/powerpoint/2010/main" val="2021416583"/>
              </p:ext>
            </p:extLst>
          </p:nvPr>
        </p:nvGraphicFramePr>
        <p:xfrm>
          <a:off x="7162799" y="2221746"/>
          <a:ext cx="4914582" cy="312241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9BC59A2-4A44-7314-59CB-D25B9336ABD3}"/>
              </a:ext>
            </a:extLst>
          </p:cNvPr>
          <p:cNvSpPr txBox="1"/>
          <p:nvPr/>
        </p:nvSpPr>
        <p:spPr>
          <a:xfrm>
            <a:off x="7769861" y="371594"/>
            <a:ext cx="2446022" cy="415498"/>
          </a:xfrm>
          <a:prstGeom prst="rect">
            <a:avLst/>
          </a:prstGeom>
          <a:noFill/>
        </p:spPr>
        <p:txBody>
          <a:bodyPr wrap="square">
            <a:spAutoFit/>
          </a:bodyPr>
          <a:lstStyle/>
          <a:p>
            <a:r>
              <a:rPr lang="en-US" sz="2100" b="1" dirty="0">
                <a:solidFill>
                  <a:schemeClr val="bg1"/>
                </a:solidFill>
                <a:highlight>
                  <a:srgbClr val="000080"/>
                </a:highlight>
              </a:rPr>
              <a:t>Quant Test Data</a:t>
            </a:r>
          </a:p>
        </p:txBody>
      </p:sp>
    </p:spTree>
    <p:extLst>
      <p:ext uri="{BB962C8B-B14F-4D97-AF65-F5344CB8AC3E}">
        <p14:creationId xmlns:p14="http://schemas.microsoft.com/office/powerpoint/2010/main" val="3286164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C4F-2CE2-5308-FE2E-F0898AC76F61}"/>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Quant :</a:t>
            </a:r>
          </a:p>
        </p:txBody>
      </p:sp>
      <p:sp>
        <p:nvSpPr>
          <p:cNvPr id="5" name="TextBox 4">
            <a:extLst>
              <a:ext uri="{FF2B5EF4-FFF2-40B4-BE49-F238E27FC236}">
                <a16:creationId xmlns:a16="http://schemas.microsoft.com/office/drawing/2014/main" id="{A15CCFB8-BF09-828C-43ED-55F7093B195F}"/>
              </a:ext>
            </a:extLst>
          </p:cNvPr>
          <p:cNvSpPr txBox="1"/>
          <p:nvPr/>
        </p:nvSpPr>
        <p:spPr>
          <a:xfrm>
            <a:off x="838200" y="1768455"/>
            <a:ext cx="10515600" cy="4426276"/>
          </a:xfrm>
          <a:prstGeom prst="rect">
            <a:avLst/>
          </a:prstGeom>
          <a:noFill/>
        </p:spPr>
        <p:txBody>
          <a:bodyPr wrap="square">
            <a:spAutoFit/>
          </a:bodyPr>
          <a:lstStyle/>
          <a:p>
            <a:pPr marL="457200" indent="-457200">
              <a:lnSpc>
                <a:spcPct val="107000"/>
              </a:lnSpc>
              <a:spcAft>
                <a:spcPts val="800"/>
              </a:spcAft>
              <a:buFont typeface="Wingdings" panose="05000000000000000000" pitchFamily="2" charset="2"/>
              <a:buChar char="Ø"/>
            </a:pPr>
            <a:r>
              <a:rPr lang="en-IN" sz="2800" kern="100" dirty="0">
                <a:effectLst/>
                <a:latin typeface="Cambria Math" panose="02040503050406030204" pitchFamily="18" charset="0"/>
                <a:ea typeface="Cambria Math" panose="02040503050406030204" pitchFamily="18" charset="0"/>
                <a:cs typeface="Times New Roman" panose="02020603050405020304" pitchFamily="18" charset="0"/>
              </a:rPr>
              <a:t>In Quant Mutual </a:t>
            </a:r>
            <a:r>
              <a:rPr lang="en-IN" sz="2800" kern="100" dirty="0">
                <a:latin typeface="Cambria Math" panose="02040503050406030204" pitchFamily="18" charset="0"/>
                <a:ea typeface="Cambria Math" panose="02040503050406030204" pitchFamily="18" charset="0"/>
                <a:cs typeface="Times New Roman" panose="02020603050405020304" pitchFamily="18" charset="0"/>
              </a:rPr>
              <a:t>F</a:t>
            </a:r>
            <a:r>
              <a:rPr lang="en-IN" sz="2800" kern="100" dirty="0">
                <a:effectLst/>
                <a:latin typeface="Cambria Math" panose="02040503050406030204" pitchFamily="18" charset="0"/>
                <a:ea typeface="Cambria Math" panose="02040503050406030204" pitchFamily="18" charset="0"/>
                <a:cs typeface="Times New Roman" panose="02020603050405020304" pitchFamily="18" charset="0"/>
              </a:rPr>
              <a:t>und Infrastructure, Small cap, and Tax plan funds are performed very well.</a:t>
            </a:r>
            <a:endParaRPr lang="en-US" sz="28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lnSpc>
                <a:spcPct val="107000"/>
              </a:lnSpc>
              <a:spcAft>
                <a:spcPts val="800"/>
              </a:spcAft>
              <a:buFont typeface="Wingdings" panose="05000000000000000000" pitchFamily="2" charset="2"/>
              <a:buChar char="Ø"/>
            </a:pPr>
            <a:r>
              <a:rPr lang="en-IN" sz="2800" kern="1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US" sz="2800" b="0" i="0" dirty="0">
                <a:effectLst/>
                <a:latin typeface="Cambria Math" panose="02040503050406030204" pitchFamily="18" charset="0"/>
                <a:ea typeface="Cambria Math" panose="02040503050406030204" pitchFamily="18" charset="0"/>
              </a:rPr>
              <a:t>In the three funds, the Quant small-cap fund has shown good returns compared to the other funds. Over the past five years, its average return has also been significantly higher than that of the other two funds.</a:t>
            </a:r>
          </a:p>
          <a:p>
            <a:pPr marL="457200" indent="-457200">
              <a:lnSpc>
                <a:spcPct val="107000"/>
              </a:lnSpc>
              <a:spcAft>
                <a:spcPts val="800"/>
              </a:spcAft>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rPr>
              <a:t>Moreover, the risk parameters for Quantum Small Cap Funds have all been satisfied. It's worth noting that the same fund manager oversees all three mutual funds.</a:t>
            </a:r>
          </a:p>
        </p:txBody>
      </p:sp>
    </p:spTree>
    <p:extLst>
      <p:ext uri="{BB962C8B-B14F-4D97-AF65-F5344CB8AC3E}">
        <p14:creationId xmlns:p14="http://schemas.microsoft.com/office/powerpoint/2010/main" val="1300680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C4F-2CE2-5308-FE2E-F0898AC76F61}"/>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Quant :</a:t>
            </a:r>
          </a:p>
        </p:txBody>
      </p:sp>
      <p:sp>
        <p:nvSpPr>
          <p:cNvPr id="5" name="TextBox 4">
            <a:extLst>
              <a:ext uri="{FF2B5EF4-FFF2-40B4-BE49-F238E27FC236}">
                <a16:creationId xmlns:a16="http://schemas.microsoft.com/office/drawing/2014/main" id="{A15CCFB8-BF09-828C-43ED-55F7093B195F}"/>
              </a:ext>
            </a:extLst>
          </p:cNvPr>
          <p:cNvSpPr txBox="1"/>
          <p:nvPr/>
        </p:nvSpPr>
        <p:spPr>
          <a:xfrm>
            <a:off x="838200" y="1815108"/>
            <a:ext cx="10515600" cy="2940613"/>
          </a:xfrm>
          <a:prstGeom prst="rect">
            <a:avLst/>
          </a:prstGeom>
          <a:noFill/>
        </p:spPr>
        <p:txBody>
          <a:bodyPr wrap="square">
            <a:spAutoFit/>
          </a:bodyPr>
          <a:lstStyle/>
          <a:p>
            <a:pPr marL="457200" indent="-457200">
              <a:lnSpc>
                <a:spcPct val="107000"/>
              </a:lnSpc>
              <a:spcAft>
                <a:spcPts val="800"/>
              </a:spcAft>
              <a:buFont typeface="Wingdings" panose="05000000000000000000" pitchFamily="2" charset="2"/>
              <a:buChar char="Ø"/>
            </a:pPr>
            <a:r>
              <a:rPr lang="en-US" sz="2800" i="0" dirty="0">
                <a:effectLst/>
                <a:latin typeface="Cambria Math" panose="02040503050406030204" pitchFamily="18" charset="0"/>
                <a:ea typeface="Cambria Math" panose="02040503050406030204" pitchFamily="18" charset="0"/>
              </a:rPr>
              <a:t>In 2018,all funds are giving negative returns, but Quant Small-Cap fund still it’s giving positive returns.</a:t>
            </a:r>
          </a:p>
          <a:p>
            <a:pPr marL="457200" indent="-457200">
              <a:lnSpc>
                <a:spcPct val="107000"/>
              </a:lnSpc>
              <a:spcAft>
                <a:spcPts val="800"/>
              </a:spcAft>
              <a:buFont typeface="Wingdings" panose="05000000000000000000" pitchFamily="2" charset="2"/>
              <a:buChar char="Ø"/>
            </a:pPr>
            <a:r>
              <a:rPr lang="en-US" sz="2800" i="0" dirty="0">
                <a:effectLst/>
                <a:latin typeface="Cambria Math" panose="02040503050406030204" pitchFamily="18" charset="0"/>
                <a:ea typeface="Cambria Math" panose="02040503050406030204" pitchFamily="18" charset="0"/>
              </a:rPr>
              <a:t>In conclusion, all three funds have performed very well, with no significant differences in their performance. However, when we consider all parameters, including risk analysis, the small-cap fund has a relatively lower impact.</a:t>
            </a:r>
            <a:endParaRPr lang="en-US" sz="2800" kern="100" dirty="0">
              <a:effectLst/>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316558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D5567BB-38D6-C179-1519-C0D4FBA7CDD1}"/>
              </a:ext>
            </a:extLst>
          </p:cNvPr>
          <p:cNvGraphicFramePr>
            <a:graphicFrameLocks/>
          </p:cNvGraphicFramePr>
          <p:nvPr>
            <p:extLst>
              <p:ext uri="{D42A27DB-BD31-4B8C-83A1-F6EECF244321}">
                <p14:modId xmlns:p14="http://schemas.microsoft.com/office/powerpoint/2010/main" val="1150945148"/>
              </p:ext>
            </p:extLst>
          </p:nvPr>
        </p:nvGraphicFramePr>
        <p:xfrm>
          <a:off x="119945" y="569884"/>
          <a:ext cx="11430000" cy="617728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1B1E062-A1B0-289E-CA59-2BF14C3597F6}"/>
              </a:ext>
            </a:extLst>
          </p:cNvPr>
          <p:cNvSpPr txBox="1"/>
          <p:nvPr/>
        </p:nvSpPr>
        <p:spPr>
          <a:xfrm rot="16200000">
            <a:off x="1268153" y="2756654"/>
            <a:ext cx="782320" cy="369332"/>
          </a:xfrm>
          <a:prstGeom prst="rect">
            <a:avLst/>
          </a:prstGeom>
          <a:noFill/>
        </p:spPr>
        <p:txBody>
          <a:bodyPr wrap="square">
            <a:spAutoFit/>
          </a:bodyPr>
          <a:lstStyle/>
          <a:p>
            <a:r>
              <a:rPr lang="en-US" sz="1800" dirty="0">
                <a:solidFill>
                  <a:srgbClr val="FF0000"/>
                </a:solidFill>
              </a:rPr>
              <a:t>53.16</a:t>
            </a:r>
          </a:p>
        </p:txBody>
      </p:sp>
    </p:spTree>
    <p:extLst>
      <p:ext uri="{BB962C8B-B14F-4D97-AF65-F5344CB8AC3E}">
        <p14:creationId xmlns:p14="http://schemas.microsoft.com/office/powerpoint/2010/main" val="2602870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50AC0C3-C9DD-B0E3-035A-79439344E0B3}"/>
              </a:ext>
            </a:extLst>
          </p:cNvPr>
          <p:cNvGraphicFramePr>
            <a:graphicFrameLocks/>
          </p:cNvGraphicFramePr>
          <p:nvPr>
            <p:extLst>
              <p:ext uri="{D42A27DB-BD31-4B8C-83A1-F6EECF244321}">
                <p14:modId xmlns:p14="http://schemas.microsoft.com/office/powerpoint/2010/main" val="2951391622"/>
              </p:ext>
            </p:extLst>
          </p:nvPr>
        </p:nvGraphicFramePr>
        <p:xfrm>
          <a:off x="691931" y="564055"/>
          <a:ext cx="9823669" cy="5460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0749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4197266-B687-415A-8318-B99A85CB3524}"/>
              </a:ext>
            </a:extLst>
          </p:cNvPr>
          <p:cNvGraphicFramePr>
            <a:graphicFrameLocks/>
          </p:cNvGraphicFramePr>
          <p:nvPr>
            <p:extLst>
              <p:ext uri="{D42A27DB-BD31-4B8C-83A1-F6EECF244321}">
                <p14:modId xmlns:p14="http://schemas.microsoft.com/office/powerpoint/2010/main" val="4001569116"/>
              </p:ext>
            </p:extLst>
          </p:nvPr>
        </p:nvGraphicFramePr>
        <p:xfrm>
          <a:off x="152400" y="218440"/>
          <a:ext cx="11511280" cy="64211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2787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18C0-6B38-3D1B-595E-6D4E6E2047BE}"/>
              </a:ext>
            </a:extLst>
          </p:cNvPr>
          <p:cNvSpPr>
            <a:spLocks noGrp="1"/>
          </p:cNvSpPr>
          <p:nvPr>
            <p:ph type="title"/>
          </p:nvPr>
        </p:nvSpPr>
        <p:spPr>
          <a:xfrm>
            <a:off x="939800" y="263525"/>
            <a:ext cx="10515600" cy="1321435"/>
          </a:xfrm>
        </p:spPr>
        <p:txBody>
          <a:bodyPr/>
          <a:lstStyle/>
          <a:p>
            <a:r>
              <a:rPr lang="en-US" b="1" i="0" dirty="0">
                <a:solidFill>
                  <a:schemeClr val="bg1"/>
                </a:solidFill>
                <a:effectLst/>
                <a:highlight>
                  <a:srgbClr val="008080"/>
                </a:highlight>
                <a:latin typeface="Cambria" panose="02040503050406030204" pitchFamily="18" charset="0"/>
                <a:ea typeface="Cambria" panose="02040503050406030204" pitchFamily="18" charset="0"/>
              </a:rPr>
              <a:t>Conclusion</a:t>
            </a:r>
            <a:r>
              <a:rPr lang="en-US" b="1" i="0" dirty="0">
                <a:solidFill>
                  <a:schemeClr val="bg1"/>
                </a:solidFill>
                <a:effectLst/>
                <a:highlight>
                  <a:srgbClr val="808000"/>
                </a:highlight>
                <a:latin typeface="Cambria" panose="02040503050406030204" pitchFamily="18" charset="0"/>
                <a:ea typeface="Cambria" panose="02040503050406030204" pitchFamily="18" charset="0"/>
              </a:rPr>
              <a:t> </a:t>
            </a:r>
            <a:r>
              <a:rPr lang="en-US" b="0" i="0" dirty="0">
                <a:solidFill>
                  <a:schemeClr val="bg1"/>
                </a:solidFill>
                <a:effectLst/>
                <a:highlight>
                  <a:srgbClr val="008080"/>
                </a:highlight>
                <a:latin typeface="Cambria" panose="02040503050406030204" pitchFamily="18" charset="0"/>
                <a:ea typeface="Cambria" panose="02040503050406030204" pitchFamily="18" charset="0"/>
              </a:rPr>
              <a:t>       </a:t>
            </a:r>
            <a:endParaRPr lang="en-US" sz="2800" dirty="0">
              <a:solidFill>
                <a:schemeClr val="bg1"/>
              </a:solidFill>
              <a:highlight>
                <a:srgbClr val="008080"/>
              </a:highligh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F80105E-9E73-59C3-7A1F-F320C2EED1DC}"/>
              </a:ext>
            </a:extLst>
          </p:cNvPr>
          <p:cNvSpPr txBox="1"/>
          <p:nvPr/>
        </p:nvSpPr>
        <p:spPr>
          <a:xfrm>
            <a:off x="838200" y="1584960"/>
            <a:ext cx="9799320" cy="3108543"/>
          </a:xfrm>
          <a:prstGeom prst="rect">
            <a:avLst/>
          </a:prstGeom>
          <a:noFill/>
        </p:spPr>
        <p:txBody>
          <a:bodyPr wrap="square">
            <a:spAutoFit/>
          </a:bodyPr>
          <a:lstStyle/>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rPr>
              <a:t>In our assessment of various AMCs offering different mutual funds, as per client requirement based on my research, </a:t>
            </a:r>
            <a:r>
              <a:rPr lang="en-US" sz="2800" dirty="0">
                <a:latin typeface="Cambria Math" panose="02040503050406030204" pitchFamily="18" charset="0"/>
                <a:ea typeface="Cambria Math" panose="02040503050406030204" pitchFamily="18" charset="0"/>
              </a:rPr>
              <a:t>we have to suggested </a:t>
            </a:r>
            <a:r>
              <a:rPr lang="en-US" sz="2800" b="1" i="0" dirty="0">
                <a:solidFill>
                  <a:srgbClr val="002060"/>
                </a:solidFill>
                <a:effectLst/>
                <a:latin typeface="Cambria Math" panose="02040503050406030204" pitchFamily="18" charset="0"/>
                <a:ea typeface="Cambria Math" panose="02040503050406030204" pitchFamily="18" charset="0"/>
              </a:rPr>
              <a:t>Quant Small-Cap Fund Direct Growth </a:t>
            </a:r>
            <a:r>
              <a:rPr lang="en-US" sz="2800" b="0" i="0" dirty="0">
                <a:effectLst/>
                <a:latin typeface="Cambria Math" panose="02040503050406030204" pitchFamily="18" charset="0"/>
                <a:ea typeface="Cambria Math" panose="02040503050406030204" pitchFamily="18" charset="0"/>
              </a:rPr>
              <a:t>is the best  option.</a:t>
            </a:r>
          </a:p>
          <a:p>
            <a:pPr marL="457200" indent="-457200">
              <a:buFont typeface="Wingdings" panose="05000000000000000000" pitchFamily="2" charset="2"/>
              <a:buChar char="Ø"/>
            </a:pPr>
            <a:r>
              <a:rPr lang="en-US" sz="2800" b="0" i="0" dirty="0">
                <a:effectLst/>
                <a:latin typeface="Cambria Math" panose="02040503050406030204" pitchFamily="18" charset="0"/>
                <a:ea typeface="Cambria Math" panose="02040503050406030204" pitchFamily="18" charset="0"/>
              </a:rPr>
              <a:t>These funds have not only delivered high returns but have also demonstrated resilience in adverse market conditions, while consistently meeting all parameters.</a:t>
            </a:r>
          </a:p>
        </p:txBody>
      </p:sp>
    </p:spTree>
    <p:extLst>
      <p:ext uri="{BB962C8B-B14F-4D97-AF65-F5344CB8AC3E}">
        <p14:creationId xmlns:p14="http://schemas.microsoft.com/office/powerpoint/2010/main" val="290202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AFD5-76D6-5E52-1B62-72E58E97A64D}"/>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Structure of Mutual Fund </a:t>
            </a:r>
          </a:p>
        </p:txBody>
      </p:sp>
      <p:pic>
        <p:nvPicPr>
          <p:cNvPr id="20" name="Picture 19">
            <a:extLst>
              <a:ext uri="{FF2B5EF4-FFF2-40B4-BE49-F238E27FC236}">
                <a16:creationId xmlns:a16="http://schemas.microsoft.com/office/drawing/2014/main" id="{DB1A4A99-FEF5-889B-684B-8B63C7B1E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51" y="1348975"/>
            <a:ext cx="8721097" cy="4975735"/>
          </a:xfrm>
          <a:prstGeom prst="rect">
            <a:avLst/>
          </a:prstGeom>
        </p:spPr>
      </p:pic>
    </p:spTree>
    <p:extLst>
      <p:ext uri="{BB962C8B-B14F-4D97-AF65-F5344CB8AC3E}">
        <p14:creationId xmlns:p14="http://schemas.microsoft.com/office/powerpoint/2010/main" val="41233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647C-1B62-F256-DD75-9DE14F1916B5}"/>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How does Mutual Fund works </a:t>
            </a:r>
          </a:p>
        </p:txBody>
      </p:sp>
      <p:pic>
        <p:nvPicPr>
          <p:cNvPr id="5" name="Picture 4">
            <a:extLst>
              <a:ext uri="{FF2B5EF4-FFF2-40B4-BE49-F238E27FC236}">
                <a16:creationId xmlns:a16="http://schemas.microsoft.com/office/drawing/2014/main" id="{D4744370-89E4-84F9-244B-7509541A5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033" y="1477427"/>
            <a:ext cx="6035894" cy="5380573"/>
          </a:xfrm>
          <a:prstGeom prst="rect">
            <a:avLst/>
          </a:prstGeom>
        </p:spPr>
      </p:pic>
    </p:spTree>
    <p:extLst>
      <p:ext uri="{BB962C8B-B14F-4D97-AF65-F5344CB8AC3E}">
        <p14:creationId xmlns:p14="http://schemas.microsoft.com/office/powerpoint/2010/main" val="396917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3A58-8BAE-56E3-0E59-ABACA9775F35}"/>
              </a:ext>
            </a:extLst>
          </p:cNvPr>
          <p:cNvSpPr>
            <a:spLocks noGrp="1"/>
          </p:cNvSpPr>
          <p:nvPr>
            <p:ph type="title"/>
          </p:nvPr>
        </p:nvSpPr>
        <p:spPr>
          <a:xfrm>
            <a:off x="838200" y="313243"/>
            <a:ext cx="10515600" cy="1325563"/>
          </a:xfrm>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Classification of </a:t>
            </a:r>
            <a:r>
              <a:rPr lang="en-US" b="1" dirty="0" err="1">
                <a:solidFill>
                  <a:schemeClr val="bg1"/>
                </a:solidFill>
                <a:highlight>
                  <a:srgbClr val="008080"/>
                </a:highlight>
                <a:latin typeface="Cambria" panose="02040503050406030204" pitchFamily="18" charset="0"/>
                <a:ea typeface="Cambria" panose="02040503050406030204" pitchFamily="18" charset="0"/>
              </a:rPr>
              <a:t>Mutul</a:t>
            </a:r>
            <a:r>
              <a:rPr lang="en-US" b="1" dirty="0">
                <a:solidFill>
                  <a:schemeClr val="bg1"/>
                </a:solidFill>
                <a:highlight>
                  <a:srgbClr val="008080"/>
                </a:highlight>
                <a:latin typeface="Cambria" panose="02040503050406030204" pitchFamily="18" charset="0"/>
                <a:ea typeface="Cambria" panose="02040503050406030204" pitchFamily="18" charset="0"/>
              </a:rPr>
              <a:t> Fund</a:t>
            </a:r>
          </a:p>
        </p:txBody>
      </p:sp>
      <p:sp>
        <p:nvSpPr>
          <p:cNvPr id="6" name="Rectangle: Rounded Corners 5">
            <a:extLst>
              <a:ext uri="{FF2B5EF4-FFF2-40B4-BE49-F238E27FC236}">
                <a16:creationId xmlns:a16="http://schemas.microsoft.com/office/drawing/2014/main" id="{EDE9990F-C282-2746-0934-1507EFDC3B33}"/>
              </a:ext>
            </a:extLst>
          </p:cNvPr>
          <p:cNvSpPr/>
          <p:nvPr/>
        </p:nvSpPr>
        <p:spPr>
          <a:xfrm>
            <a:off x="4143177" y="1894205"/>
            <a:ext cx="2590800" cy="82296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Types Of Fund</a:t>
            </a:r>
          </a:p>
        </p:txBody>
      </p:sp>
      <p:sp>
        <p:nvSpPr>
          <p:cNvPr id="8" name="Rectangle: Rounded Corners 7">
            <a:extLst>
              <a:ext uri="{FF2B5EF4-FFF2-40B4-BE49-F238E27FC236}">
                <a16:creationId xmlns:a16="http://schemas.microsoft.com/office/drawing/2014/main" id="{2209560B-917B-1A83-958D-E1987A27D0A0}"/>
              </a:ext>
            </a:extLst>
          </p:cNvPr>
          <p:cNvSpPr/>
          <p:nvPr/>
        </p:nvSpPr>
        <p:spPr>
          <a:xfrm>
            <a:off x="3893338" y="3454318"/>
            <a:ext cx="2901290" cy="55583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Based on Investment Objective</a:t>
            </a:r>
          </a:p>
        </p:txBody>
      </p:sp>
      <p:sp>
        <p:nvSpPr>
          <p:cNvPr id="9" name="Rectangle: Rounded Corners 8">
            <a:extLst>
              <a:ext uri="{FF2B5EF4-FFF2-40B4-BE49-F238E27FC236}">
                <a16:creationId xmlns:a16="http://schemas.microsoft.com/office/drawing/2014/main" id="{47744E8B-B903-DE1A-E7EA-6D79E7658FB8}"/>
              </a:ext>
            </a:extLst>
          </p:cNvPr>
          <p:cNvSpPr/>
          <p:nvPr/>
        </p:nvSpPr>
        <p:spPr>
          <a:xfrm>
            <a:off x="7452006" y="3469005"/>
            <a:ext cx="3602074" cy="45720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Based on Investment Style</a:t>
            </a:r>
          </a:p>
        </p:txBody>
      </p:sp>
      <p:sp>
        <p:nvSpPr>
          <p:cNvPr id="10" name="Rectangle: Rounded Corners 9">
            <a:extLst>
              <a:ext uri="{FF2B5EF4-FFF2-40B4-BE49-F238E27FC236}">
                <a16:creationId xmlns:a16="http://schemas.microsoft.com/office/drawing/2014/main" id="{58FACA04-8511-4416-936D-F2A570D2CDCD}"/>
              </a:ext>
            </a:extLst>
          </p:cNvPr>
          <p:cNvSpPr/>
          <p:nvPr/>
        </p:nvSpPr>
        <p:spPr>
          <a:xfrm>
            <a:off x="838200" y="3469005"/>
            <a:ext cx="2397760" cy="47244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Based on Structure</a:t>
            </a:r>
          </a:p>
        </p:txBody>
      </p:sp>
      <p:cxnSp>
        <p:nvCxnSpPr>
          <p:cNvPr id="12" name="Straight Arrow Connector 11">
            <a:extLst>
              <a:ext uri="{FF2B5EF4-FFF2-40B4-BE49-F238E27FC236}">
                <a16:creationId xmlns:a16="http://schemas.microsoft.com/office/drawing/2014/main" id="{4DA91897-D611-62B3-93BB-3A0A2037B36A}"/>
              </a:ext>
            </a:extLst>
          </p:cNvPr>
          <p:cNvCxnSpPr>
            <a:stCxn id="6" idx="2"/>
            <a:endCxn id="10" idx="0"/>
          </p:cNvCxnSpPr>
          <p:nvPr/>
        </p:nvCxnSpPr>
        <p:spPr>
          <a:xfrm flipH="1">
            <a:off x="2037080" y="2717165"/>
            <a:ext cx="3401497" cy="75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8352CC-0362-F2FF-226D-1D03C85F3D5A}"/>
              </a:ext>
            </a:extLst>
          </p:cNvPr>
          <p:cNvCxnSpPr>
            <a:cxnSpLocks/>
            <a:stCxn id="6" idx="2"/>
          </p:cNvCxnSpPr>
          <p:nvPr/>
        </p:nvCxnSpPr>
        <p:spPr>
          <a:xfrm>
            <a:off x="5438577" y="2717165"/>
            <a:ext cx="94594"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F0FEDF2-6F7C-8CA0-EA97-B8039E2A7E99}"/>
              </a:ext>
            </a:extLst>
          </p:cNvPr>
          <p:cNvCxnSpPr>
            <a:cxnSpLocks/>
            <a:stCxn id="6" idx="2"/>
          </p:cNvCxnSpPr>
          <p:nvPr/>
        </p:nvCxnSpPr>
        <p:spPr>
          <a:xfrm>
            <a:off x="5438577" y="2717165"/>
            <a:ext cx="2674183" cy="67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4756613E-42FA-D270-6020-69BC6C8B13CA}"/>
              </a:ext>
            </a:extLst>
          </p:cNvPr>
          <p:cNvSpPr/>
          <p:nvPr/>
        </p:nvSpPr>
        <p:spPr>
          <a:xfrm>
            <a:off x="1473199" y="4693285"/>
            <a:ext cx="2315517" cy="47244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Open ended Fund</a:t>
            </a:r>
          </a:p>
        </p:txBody>
      </p:sp>
      <p:sp>
        <p:nvSpPr>
          <p:cNvPr id="24" name="Rectangle: Rounded Corners 23">
            <a:extLst>
              <a:ext uri="{FF2B5EF4-FFF2-40B4-BE49-F238E27FC236}">
                <a16:creationId xmlns:a16="http://schemas.microsoft.com/office/drawing/2014/main" id="{DFD6F764-1F2E-4524-AF2B-60DD82ADEE2F}"/>
              </a:ext>
            </a:extLst>
          </p:cNvPr>
          <p:cNvSpPr/>
          <p:nvPr/>
        </p:nvSpPr>
        <p:spPr>
          <a:xfrm>
            <a:off x="1473199" y="5531485"/>
            <a:ext cx="2353533" cy="47244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Closed ended Fund</a:t>
            </a:r>
          </a:p>
        </p:txBody>
      </p:sp>
      <p:sp>
        <p:nvSpPr>
          <p:cNvPr id="25" name="Rectangle: Rounded Corners 24">
            <a:extLst>
              <a:ext uri="{FF2B5EF4-FFF2-40B4-BE49-F238E27FC236}">
                <a16:creationId xmlns:a16="http://schemas.microsoft.com/office/drawing/2014/main" id="{39715971-8A6F-6A0B-BCE6-B252F99198BB}"/>
              </a:ext>
            </a:extLst>
          </p:cNvPr>
          <p:cNvSpPr/>
          <p:nvPr/>
        </p:nvSpPr>
        <p:spPr>
          <a:xfrm>
            <a:off x="1473199" y="6199794"/>
            <a:ext cx="2353529" cy="472440"/>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Interval Fund</a:t>
            </a:r>
          </a:p>
        </p:txBody>
      </p:sp>
      <p:sp>
        <p:nvSpPr>
          <p:cNvPr id="26" name="Rectangle: Rounded Corners 25">
            <a:extLst>
              <a:ext uri="{FF2B5EF4-FFF2-40B4-BE49-F238E27FC236}">
                <a16:creationId xmlns:a16="http://schemas.microsoft.com/office/drawing/2014/main" id="{FC9A68B4-B0BA-97DC-1C5D-D263B04C752D}"/>
              </a:ext>
            </a:extLst>
          </p:cNvPr>
          <p:cNvSpPr/>
          <p:nvPr/>
        </p:nvSpPr>
        <p:spPr>
          <a:xfrm>
            <a:off x="4888976" y="4693285"/>
            <a:ext cx="1991360" cy="47244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Debt Fund</a:t>
            </a:r>
          </a:p>
        </p:txBody>
      </p:sp>
      <p:sp>
        <p:nvSpPr>
          <p:cNvPr id="27" name="Rectangle: Rounded Corners 26">
            <a:extLst>
              <a:ext uri="{FF2B5EF4-FFF2-40B4-BE49-F238E27FC236}">
                <a16:creationId xmlns:a16="http://schemas.microsoft.com/office/drawing/2014/main" id="{A4C93405-AE57-943D-C166-5AF75810530C}"/>
              </a:ext>
            </a:extLst>
          </p:cNvPr>
          <p:cNvSpPr/>
          <p:nvPr/>
        </p:nvSpPr>
        <p:spPr>
          <a:xfrm>
            <a:off x="4888976" y="5428614"/>
            <a:ext cx="1991360" cy="47244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Equity Fund</a:t>
            </a:r>
          </a:p>
        </p:txBody>
      </p:sp>
      <p:sp>
        <p:nvSpPr>
          <p:cNvPr id="28" name="Rectangle: Rounded Corners 27">
            <a:extLst>
              <a:ext uri="{FF2B5EF4-FFF2-40B4-BE49-F238E27FC236}">
                <a16:creationId xmlns:a16="http://schemas.microsoft.com/office/drawing/2014/main" id="{0A2542AF-91E7-F656-3487-394AD6C8D1D9}"/>
              </a:ext>
            </a:extLst>
          </p:cNvPr>
          <p:cNvSpPr/>
          <p:nvPr/>
        </p:nvSpPr>
        <p:spPr>
          <a:xfrm>
            <a:off x="8399780" y="4566761"/>
            <a:ext cx="1991360" cy="47244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Passive Fund</a:t>
            </a:r>
          </a:p>
        </p:txBody>
      </p:sp>
      <p:sp>
        <p:nvSpPr>
          <p:cNvPr id="29" name="Rectangle: Rounded Corners 28">
            <a:extLst>
              <a:ext uri="{FF2B5EF4-FFF2-40B4-BE49-F238E27FC236}">
                <a16:creationId xmlns:a16="http://schemas.microsoft.com/office/drawing/2014/main" id="{88C5606A-2A12-7F4B-44BB-5F0F63887E5C}"/>
              </a:ext>
            </a:extLst>
          </p:cNvPr>
          <p:cNvSpPr/>
          <p:nvPr/>
        </p:nvSpPr>
        <p:spPr>
          <a:xfrm>
            <a:off x="4895107" y="6115337"/>
            <a:ext cx="1991360" cy="47244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Hybrid Fund</a:t>
            </a:r>
          </a:p>
        </p:txBody>
      </p:sp>
      <p:sp>
        <p:nvSpPr>
          <p:cNvPr id="30" name="Rectangle: Rounded Corners 29">
            <a:extLst>
              <a:ext uri="{FF2B5EF4-FFF2-40B4-BE49-F238E27FC236}">
                <a16:creationId xmlns:a16="http://schemas.microsoft.com/office/drawing/2014/main" id="{34852335-CD0C-EDB0-390B-0F02810B4CC5}"/>
              </a:ext>
            </a:extLst>
          </p:cNvPr>
          <p:cNvSpPr/>
          <p:nvPr/>
        </p:nvSpPr>
        <p:spPr>
          <a:xfrm>
            <a:off x="8305892" y="5670549"/>
            <a:ext cx="1991360" cy="47244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Active Fund</a:t>
            </a:r>
          </a:p>
        </p:txBody>
      </p:sp>
      <p:cxnSp>
        <p:nvCxnSpPr>
          <p:cNvPr id="32" name="Straight Connector 31">
            <a:extLst>
              <a:ext uri="{FF2B5EF4-FFF2-40B4-BE49-F238E27FC236}">
                <a16:creationId xmlns:a16="http://schemas.microsoft.com/office/drawing/2014/main" id="{27B6FEA0-4544-7CC1-12C4-F6D365CC5A30}"/>
              </a:ext>
            </a:extLst>
          </p:cNvPr>
          <p:cNvCxnSpPr>
            <a:cxnSpLocks/>
          </p:cNvCxnSpPr>
          <p:nvPr/>
        </p:nvCxnSpPr>
        <p:spPr>
          <a:xfrm>
            <a:off x="1112520" y="3941445"/>
            <a:ext cx="0" cy="2474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90C6BE9-32CC-5728-054F-AE9D23348765}"/>
              </a:ext>
            </a:extLst>
          </p:cNvPr>
          <p:cNvCxnSpPr>
            <a:cxnSpLocks/>
          </p:cNvCxnSpPr>
          <p:nvPr/>
        </p:nvCxnSpPr>
        <p:spPr>
          <a:xfrm>
            <a:off x="4394125" y="4025950"/>
            <a:ext cx="12363" cy="2325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3AD1AE-4605-AFEA-D9C9-B4FF17763E6B}"/>
              </a:ext>
            </a:extLst>
          </p:cNvPr>
          <p:cNvCxnSpPr/>
          <p:nvPr/>
        </p:nvCxnSpPr>
        <p:spPr>
          <a:xfrm>
            <a:off x="7772400" y="3941445"/>
            <a:ext cx="0" cy="1974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74221E4-887C-1A49-5184-EEAF68F92E62}"/>
              </a:ext>
            </a:extLst>
          </p:cNvPr>
          <p:cNvCxnSpPr>
            <a:cxnSpLocks/>
            <a:endCxn id="23" idx="1"/>
          </p:cNvCxnSpPr>
          <p:nvPr/>
        </p:nvCxnSpPr>
        <p:spPr>
          <a:xfrm>
            <a:off x="1112520" y="4928711"/>
            <a:ext cx="360679" cy="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138246-A826-8300-1173-9FCC982596EA}"/>
              </a:ext>
            </a:extLst>
          </p:cNvPr>
          <p:cNvCxnSpPr>
            <a:cxnSpLocks/>
            <a:endCxn id="24" idx="1"/>
          </p:cNvCxnSpPr>
          <p:nvPr/>
        </p:nvCxnSpPr>
        <p:spPr>
          <a:xfrm>
            <a:off x="1112520" y="5767705"/>
            <a:ext cx="36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D3B305-A008-4E21-A077-4D9FB7281132}"/>
              </a:ext>
            </a:extLst>
          </p:cNvPr>
          <p:cNvCxnSpPr>
            <a:cxnSpLocks/>
            <a:endCxn id="25" idx="1"/>
          </p:cNvCxnSpPr>
          <p:nvPr/>
        </p:nvCxnSpPr>
        <p:spPr>
          <a:xfrm>
            <a:off x="1112520" y="6415983"/>
            <a:ext cx="360679" cy="2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A8D2117-BE79-9D28-7B1E-9FAACA97FEC5}"/>
              </a:ext>
            </a:extLst>
          </p:cNvPr>
          <p:cNvCxnSpPr>
            <a:endCxn id="26" idx="1"/>
          </p:cNvCxnSpPr>
          <p:nvPr/>
        </p:nvCxnSpPr>
        <p:spPr>
          <a:xfrm>
            <a:off x="4391944" y="4928711"/>
            <a:ext cx="473364" cy="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2D87DD-EA91-A137-BD8B-BD2D98334F27}"/>
              </a:ext>
            </a:extLst>
          </p:cNvPr>
          <p:cNvCxnSpPr>
            <a:endCxn id="27" idx="1"/>
          </p:cNvCxnSpPr>
          <p:nvPr/>
        </p:nvCxnSpPr>
        <p:spPr>
          <a:xfrm>
            <a:off x="4406492" y="5664834"/>
            <a:ext cx="4595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88E77B-BD14-CBF3-6903-245FF316ACC6}"/>
              </a:ext>
            </a:extLst>
          </p:cNvPr>
          <p:cNvCxnSpPr>
            <a:cxnSpLocks/>
          </p:cNvCxnSpPr>
          <p:nvPr/>
        </p:nvCxnSpPr>
        <p:spPr>
          <a:xfrm>
            <a:off x="4411711" y="6351557"/>
            <a:ext cx="505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62E96D1-15A7-B027-A16F-16D189F1BD08}"/>
              </a:ext>
            </a:extLst>
          </p:cNvPr>
          <p:cNvCxnSpPr>
            <a:cxnSpLocks/>
            <a:endCxn id="28" idx="1"/>
          </p:cNvCxnSpPr>
          <p:nvPr/>
        </p:nvCxnSpPr>
        <p:spPr>
          <a:xfrm>
            <a:off x="7794371" y="4802981"/>
            <a:ext cx="634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3F168BD-842A-276C-57CE-A629F69488CF}"/>
              </a:ext>
            </a:extLst>
          </p:cNvPr>
          <p:cNvCxnSpPr>
            <a:endCxn id="30" idx="1"/>
          </p:cNvCxnSpPr>
          <p:nvPr/>
        </p:nvCxnSpPr>
        <p:spPr>
          <a:xfrm>
            <a:off x="7755520" y="5906769"/>
            <a:ext cx="524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63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77EC-6FDE-1B0F-8783-61FB27572F72}"/>
              </a:ext>
            </a:extLst>
          </p:cNvPr>
          <p:cNvSpPr>
            <a:spLocks noGrp="1"/>
          </p:cNvSpPr>
          <p:nvPr>
            <p:ph type="title"/>
          </p:nvPr>
        </p:nvSpPr>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Classification - Based on Structure</a:t>
            </a:r>
          </a:p>
        </p:txBody>
      </p:sp>
      <p:sp>
        <p:nvSpPr>
          <p:cNvPr id="5" name="Rectangle: Rounded Corners 4">
            <a:extLst>
              <a:ext uri="{FF2B5EF4-FFF2-40B4-BE49-F238E27FC236}">
                <a16:creationId xmlns:a16="http://schemas.microsoft.com/office/drawing/2014/main" id="{137BE0D6-C2F5-70E3-A138-E30513228F12}"/>
              </a:ext>
            </a:extLst>
          </p:cNvPr>
          <p:cNvSpPr/>
          <p:nvPr/>
        </p:nvSpPr>
        <p:spPr>
          <a:xfrm>
            <a:off x="1076960" y="1610031"/>
            <a:ext cx="3464560" cy="166332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Open ended Fund</a:t>
            </a:r>
          </a:p>
        </p:txBody>
      </p:sp>
      <p:sp>
        <p:nvSpPr>
          <p:cNvPr id="6" name="Rectangle: Rounded Corners 5">
            <a:extLst>
              <a:ext uri="{FF2B5EF4-FFF2-40B4-BE49-F238E27FC236}">
                <a16:creationId xmlns:a16="http://schemas.microsoft.com/office/drawing/2014/main" id="{23363AA4-299D-FC5C-64B2-D39422460274}"/>
              </a:ext>
            </a:extLst>
          </p:cNvPr>
          <p:cNvSpPr/>
          <p:nvPr/>
        </p:nvSpPr>
        <p:spPr>
          <a:xfrm>
            <a:off x="1137920" y="3471915"/>
            <a:ext cx="3393440" cy="1512113"/>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mbria Math" panose="02040503050406030204" pitchFamily="18" charset="0"/>
                <a:ea typeface="Cambria Math" panose="02040503050406030204" pitchFamily="18" charset="0"/>
              </a:rPr>
              <a:t>Closed ended Fund</a:t>
            </a:r>
          </a:p>
        </p:txBody>
      </p:sp>
      <p:sp>
        <p:nvSpPr>
          <p:cNvPr id="7" name="Rectangle: Rounded Corners 6">
            <a:extLst>
              <a:ext uri="{FF2B5EF4-FFF2-40B4-BE49-F238E27FC236}">
                <a16:creationId xmlns:a16="http://schemas.microsoft.com/office/drawing/2014/main" id="{2A84805C-EDDB-0FBB-99BA-47B86725B0AF}"/>
              </a:ext>
            </a:extLst>
          </p:cNvPr>
          <p:cNvSpPr/>
          <p:nvPr/>
        </p:nvSpPr>
        <p:spPr>
          <a:xfrm>
            <a:off x="1137920" y="5247969"/>
            <a:ext cx="3393440" cy="1512113"/>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mbria Math" panose="02040503050406030204" pitchFamily="18" charset="0"/>
                <a:ea typeface="Cambria Math" panose="02040503050406030204" pitchFamily="18" charset="0"/>
              </a:rPr>
              <a:t>Interval Fund</a:t>
            </a:r>
          </a:p>
        </p:txBody>
      </p:sp>
      <p:sp>
        <p:nvSpPr>
          <p:cNvPr id="8" name="Rectangle: Rounded Corners 7">
            <a:extLst>
              <a:ext uri="{FF2B5EF4-FFF2-40B4-BE49-F238E27FC236}">
                <a16:creationId xmlns:a16="http://schemas.microsoft.com/office/drawing/2014/main" id="{B22D06B4-B40D-BEC5-0EBA-5C37F82AEA59}"/>
              </a:ext>
            </a:extLst>
          </p:cNvPr>
          <p:cNvSpPr/>
          <p:nvPr/>
        </p:nvSpPr>
        <p:spPr>
          <a:xfrm>
            <a:off x="4531360" y="1771147"/>
            <a:ext cx="7203440" cy="1325563"/>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a:p>
            <a:pPr marL="285750" indent="-285750">
              <a:buFont typeface="Arial" panose="020B0604020202020204" pitchFamily="34" charset="0"/>
              <a:buChar char="•"/>
            </a:pPr>
            <a:r>
              <a:rPr lang="en-US" dirty="0"/>
              <a:t>It’s have no Fixed Maturity Date.</a:t>
            </a:r>
          </a:p>
          <a:p>
            <a:pPr marL="285750" indent="-285750">
              <a:buFont typeface="Arial" panose="020B0604020202020204" pitchFamily="34" charset="0"/>
              <a:buChar char="•"/>
            </a:pPr>
            <a:r>
              <a:rPr lang="en-US" dirty="0"/>
              <a:t>Accept continues sales and  re-purchase requests.</a:t>
            </a:r>
          </a:p>
          <a:p>
            <a:pPr marL="285750" indent="-285750">
              <a:buFont typeface="Arial" panose="020B0604020202020204" pitchFamily="34" charset="0"/>
              <a:buChar char="•"/>
            </a:pPr>
            <a:r>
              <a:rPr lang="en-US" dirty="0"/>
              <a:t>Transaction is based on NAV Value.</a:t>
            </a:r>
          </a:p>
          <a:p>
            <a:pPr marL="285750" indent="-285750">
              <a:buFont typeface="Arial" panose="020B0604020202020204" pitchFamily="34" charset="0"/>
              <a:buChar char="•"/>
            </a:pPr>
            <a:r>
              <a:rPr lang="en-US" dirty="0"/>
              <a:t>Unit capital is not fixes.</a:t>
            </a:r>
          </a:p>
          <a:p>
            <a:pPr marL="285750" indent="-285750" algn="ctr">
              <a:buFont typeface="Arial" panose="020B0604020202020204" pitchFamily="34" charset="0"/>
              <a:buChar char="•"/>
            </a:pPr>
            <a:endParaRPr lang="en-US" dirty="0"/>
          </a:p>
        </p:txBody>
      </p:sp>
      <p:sp>
        <p:nvSpPr>
          <p:cNvPr id="9" name="Rectangle: Rounded Corners 8">
            <a:extLst>
              <a:ext uri="{FF2B5EF4-FFF2-40B4-BE49-F238E27FC236}">
                <a16:creationId xmlns:a16="http://schemas.microsoft.com/office/drawing/2014/main" id="{73D83C85-A260-B883-63A0-F69781088431}"/>
              </a:ext>
            </a:extLst>
          </p:cNvPr>
          <p:cNvSpPr/>
          <p:nvPr/>
        </p:nvSpPr>
        <p:spPr>
          <a:xfrm>
            <a:off x="4541520" y="3471915"/>
            <a:ext cx="7203440" cy="1325563"/>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It’ doing for a specific period.</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Offered in an NFO but are closed for further purchases NFO.</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Unit capital is kept constant.</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 </a:t>
            </a:r>
          </a:p>
          <a:p>
            <a:pPr marL="285750" indent="-285750">
              <a:buFont typeface="Arial" panose="020B0604020202020204" pitchFamily="34" charset="0"/>
              <a:buChar char="•"/>
            </a:pPr>
            <a:endParaRPr lang="en-US" dirty="0">
              <a:latin typeface="Cambria Math" panose="02040503050406030204" pitchFamily="18" charset="0"/>
              <a:ea typeface="Cambria Math" panose="02040503050406030204" pitchFamily="18" charset="0"/>
            </a:endParaRPr>
          </a:p>
        </p:txBody>
      </p:sp>
      <p:sp>
        <p:nvSpPr>
          <p:cNvPr id="10" name="Rectangle: Rounded Corners 9">
            <a:extLst>
              <a:ext uri="{FF2B5EF4-FFF2-40B4-BE49-F238E27FC236}">
                <a16:creationId xmlns:a16="http://schemas.microsoft.com/office/drawing/2014/main" id="{0E08CFAD-3F63-12CB-E73B-7B6A975DDFBF}"/>
              </a:ext>
            </a:extLst>
          </p:cNvPr>
          <p:cNvSpPr/>
          <p:nvPr/>
        </p:nvSpPr>
        <p:spPr>
          <a:xfrm>
            <a:off x="4541520" y="5341243"/>
            <a:ext cx="7203440" cy="1325563"/>
          </a:xfrm>
          <a:prstGeom prst="roundRect">
            <a:avLst/>
          </a:prstGeom>
          <a:solidFill>
            <a:schemeClr val="accent1">
              <a:lumMod val="5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Variant of  closed ended funds.</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Becomes open-ended at  specific intervals.</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Have to be mandatorily listed.</a:t>
            </a:r>
          </a:p>
        </p:txBody>
      </p:sp>
    </p:spTree>
    <p:extLst>
      <p:ext uri="{BB962C8B-B14F-4D97-AF65-F5344CB8AC3E}">
        <p14:creationId xmlns:p14="http://schemas.microsoft.com/office/powerpoint/2010/main" val="348369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FA47-1157-D3AD-2379-AB5A6688E8ED}"/>
              </a:ext>
            </a:extLst>
          </p:cNvPr>
          <p:cNvSpPr>
            <a:spLocks noGrp="1"/>
          </p:cNvSpPr>
          <p:nvPr>
            <p:ph type="title"/>
          </p:nvPr>
        </p:nvSpPr>
        <p:spPr>
          <a:xfrm>
            <a:off x="838200" y="304165"/>
            <a:ext cx="11242040" cy="1325563"/>
          </a:xfrm>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Classification - Based on Investment    						  Objective </a:t>
            </a:r>
          </a:p>
        </p:txBody>
      </p:sp>
      <p:sp>
        <p:nvSpPr>
          <p:cNvPr id="4" name="Rectangle: Rounded Corners 3">
            <a:extLst>
              <a:ext uri="{FF2B5EF4-FFF2-40B4-BE49-F238E27FC236}">
                <a16:creationId xmlns:a16="http://schemas.microsoft.com/office/drawing/2014/main" id="{5186A681-1103-72B2-B8AF-BCF0659FF786}"/>
              </a:ext>
            </a:extLst>
          </p:cNvPr>
          <p:cNvSpPr/>
          <p:nvPr/>
        </p:nvSpPr>
        <p:spPr>
          <a:xfrm>
            <a:off x="562432" y="2049463"/>
            <a:ext cx="3177896" cy="123952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mbria Math" panose="02040503050406030204" pitchFamily="18" charset="0"/>
                <a:ea typeface="Cambria Math" panose="02040503050406030204" pitchFamily="18" charset="0"/>
              </a:rPr>
              <a:t>Debt Fund </a:t>
            </a:r>
          </a:p>
        </p:txBody>
      </p:sp>
      <p:sp>
        <p:nvSpPr>
          <p:cNvPr id="5" name="Rectangle: Rounded Corners 4">
            <a:extLst>
              <a:ext uri="{FF2B5EF4-FFF2-40B4-BE49-F238E27FC236}">
                <a16:creationId xmlns:a16="http://schemas.microsoft.com/office/drawing/2014/main" id="{3B9E6498-57FD-9FF2-876C-0BD63B06AD95}"/>
              </a:ext>
            </a:extLst>
          </p:cNvPr>
          <p:cNvSpPr/>
          <p:nvPr/>
        </p:nvSpPr>
        <p:spPr>
          <a:xfrm>
            <a:off x="562432" y="3429000"/>
            <a:ext cx="3177896" cy="123952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mbria Math" panose="02040503050406030204" pitchFamily="18" charset="0"/>
                <a:ea typeface="Cambria Math" panose="02040503050406030204" pitchFamily="18" charset="0"/>
              </a:rPr>
              <a:t>Equity Fund</a:t>
            </a:r>
          </a:p>
        </p:txBody>
      </p:sp>
      <p:sp>
        <p:nvSpPr>
          <p:cNvPr id="6" name="Rectangle: Rounded Corners 5">
            <a:extLst>
              <a:ext uri="{FF2B5EF4-FFF2-40B4-BE49-F238E27FC236}">
                <a16:creationId xmlns:a16="http://schemas.microsoft.com/office/drawing/2014/main" id="{21A1482A-8813-4B73-7577-CEBACF26ECF6}"/>
              </a:ext>
            </a:extLst>
          </p:cNvPr>
          <p:cNvSpPr/>
          <p:nvPr/>
        </p:nvSpPr>
        <p:spPr>
          <a:xfrm>
            <a:off x="562432" y="4948555"/>
            <a:ext cx="3177896" cy="123952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mbria Math" panose="02040503050406030204" pitchFamily="18" charset="0"/>
                <a:ea typeface="Cambria Math" panose="02040503050406030204" pitchFamily="18" charset="0"/>
              </a:rPr>
              <a:t>Hybrid Fund</a:t>
            </a:r>
          </a:p>
        </p:txBody>
      </p:sp>
      <p:sp>
        <p:nvSpPr>
          <p:cNvPr id="10" name="Rectangle: Rounded Corners 9">
            <a:extLst>
              <a:ext uri="{FF2B5EF4-FFF2-40B4-BE49-F238E27FC236}">
                <a16:creationId xmlns:a16="http://schemas.microsoft.com/office/drawing/2014/main" id="{8867CB15-F17F-A066-EB77-6504A69D651E}"/>
              </a:ext>
            </a:extLst>
          </p:cNvPr>
          <p:cNvSpPr/>
          <p:nvPr/>
        </p:nvSpPr>
        <p:spPr>
          <a:xfrm>
            <a:off x="3740328" y="2219464"/>
            <a:ext cx="7472757" cy="893445"/>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Invest in short and long term debt instruments.</a:t>
            </a: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Aim to provide regular income.</a:t>
            </a:r>
          </a:p>
        </p:txBody>
      </p:sp>
      <p:sp>
        <p:nvSpPr>
          <p:cNvPr id="11" name="Rectangle: Rounded Corners 10">
            <a:extLst>
              <a:ext uri="{FF2B5EF4-FFF2-40B4-BE49-F238E27FC236}">
                <a16:creationId xmlns:a16="http://schemas.microsoft.com/office/drawing/2014/main" id="{2A94A377-C965-946E-97BC-2A90AB7FA2D9}"/>
              </a:ext>
            </a:extLst>
          </p:cNvPr>
          <p:cNvSpPr/>
          <p:nvPr/>
        </p:nvSpPr>
        <p:spPr>
          <a:xfrm>
            <a:off x="3740328" y="3606183"/>
            <a:ext cx="7354563" cy="893445"/>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  Invest in equity securities.</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Aim to provide growth and capital appreciation over long term.</a:t>
            </a:r>
          </a:p>
        </p:txBody>
      </p:sp>
      <p:sp>
        <p:nvSpPr>
          <p:cNvPr id="12" name="Rectangle: Rounded Corners 11">
            <a:extLst>
              <a:ext uri="{FF2B5EF4-FFF2-40B4-BE49-F238E27FC236}">
                <a16:creationId xmlns:a16="http://schemas.microsoft.com/office/drawing/2014/main" id="{686FFACD-B4D3-E920-13E8-8580B6F77C40}"/>
              </a:ext>
            </a:extLst>
          </p:cNvPr>
          <p:cNvSpPr/>
          <p:nvPr/>
        </p:nvSpPr>
        <p:spPr>
          <a:xfrm>
            <a:off x="3740328" y="5041658"/>
            <a:ext cx="7346171" cy="105331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Invest in a combination of equity and debt securities. </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Proportion of equity debt may vary. </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Aim to provide for both income and capital appreciation.</a:t>
            </a:r>
          </a:p>
        </p:txBody>
      </p:sp>
    </p:spTree>
    <p:extLst>
      <p:ext uri="{BB962C8B-B14F-4D97-AF65-F5344CB8AC3E}">
        <p14:creationId xmlns:p14="http://schemas.microsoft.com/office/powerpoint/2010/main" val="174491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FA47-1157-D3AD-2379-AB5A6688E8ED}"/>
              </a:ext>
            </a:extLst>
          </p:cNvPr>
          <p:cNvSpPr>
            <a:spLocks noGrp="1"/>
          </p:cNvSpPr>
          <p:nvPr>
            <p:ph type="title"/>
          </p:nvPr>
        </p:nvSpPr>
        <p:spPr>
          <a:xfrm>
            <a:off x="838200" y="318472"/>
            <a:ext cx="11242040" cy="1325563"/>
          </a:xfrm>
        </p:spPr>
        <p:txBody>
          <a:bodyPr/>
          <a:lstStyle/>
          <a:p>
            <a:r>
              <a:rPr lang="en-US" b="1" dirty="0">
                <a:solidFill>
                  <a:schemeClr val="bg1"/>
                </a:solidFill>
                <a:highlight>
                  <a:srgbClr val="008080"/>
                </a:highlight>
                <a:latin typeface="Cambria" panose="02040503050406030204" pitchFamily="18" charset="0"/>
                <a:ea typeface="Cambria" panose="02040503050406030204" pitchFamily="18" charset="0"/>
              </a:rPr>
              <a:t>Classification - Based Investment Style</a:t>
            </a:r>
          </a:p>
        </p:txBody>
      </p:sp>
      <p:sp>
        <p:nvSpPr>
          <p:cNvPr id="4" name="Rectangle: Rounded Corners 3">
            <a:extLst>
              <a:ext uri="{FF2B5EF4-FFF2-40B4-BE49-F238E27FC236}">
                <a16:creationId xmlns:a16="http://schemas.microsoft.com/office/drawing/2014/main" id="{5186A681-1103-72B2-B8AF-BCF0659FF786}"/>
              </a:ext>
            </a:extLst>
          </p:cNvPr>
          <p:cNvSpPr/>
          <p:nvPr/>
        </p:nvSpPr>
        <p:spPr>
          <a:xfrm>
            <a:off x="460832" y="1909677"/>
            <a:ext cx="3177896" cy="2195885"/>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mbria Math" panose="02040503050406030204" pitchFamily="18" charset="0"/>
                <a:ea typeface="Cambria Math" panose="02040503050406030204" pitchFamily="18" charset="0"/>
              </a:rPr>
              <a:t>Passive Fund</a:t>
            </a:r>
          </a:p>
        </p:txBody>
      </p:sp>
      <p:sp>
        <p:nvSpPr>
          <p:cNvPr id="5" name="Rectangle: Rounded Corners 4">
            <a:extLst>
              <a:ext uri="{FF2B5EF4-FFF2-40B4-BE49-F238E27FC236}">
                <a16:creationId xmlns:a16="http://schemas.microsoft.com/office/drawing/2014/main" id="{3B9E6498-57FD-9FF2-876C-0BD63B06AD95}"/>
              </a:ext>
            </a:extLst>
          </p:cNvPr>
          <p:cNvSpPr/>
          <p:nvPr/>
        </p:nvSpPr>
        <p:spPr>
          <a:xfrm>
            <a:off x="460832" y="4453624"/>
            <a:ext cx="3177896" cy="204994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mbria Math" panose="02040503050406030204" pitchFamily="18" charset="0"/>
                <a:ea typeface="Cambria Math" panose="02040503050406030204" pitchFamily="18" charset="0"/>
              </a:rPr>
              <a:t>Active Fund</a:t>
            </a:r>
          </a:p>
        </p:txBody>
      </p:sp>
      <p:sp>
        <p:nvSpPr>
          <p:cNvPr id="10" name="Rectangle: Rounded Corners 9">
            <a:extLst>
              <a:ext uri="{FF2B5EF4-FFF2-40B4-BE49-F238E27FC236}">
                <a16:creationId xmlns:a16="http://schemas.microsoft.com/office/drawing/2014/main" id="{8867CB15-F17F-A066-EB77-6504A69D651E}"/>
              </a:ext>
            </a:extLst>
          </p:cNvPr>
          <p:cNvSpPr/>
          <p:nvPr/>
        </p:nvSpPr>
        <p:spPr>
          <a:xfrm>
            <a:off x="3643731" y="2171384"/>
            <a:ext cx="8087437" cy="172156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Replicate a mark index.</a:t>
            </a: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Invest in same securities and in same proportion as that of index.</a:t>
            </a: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No active selection  of any stock.</a:t>
            </a: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Expense are vary lower.</a:t>
            </a: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Portfolio is modified every time index composition changes.</a:t>
            </a:r>
          </a:p>
          <a:p>
            <a:pPr marL="285750" indent="-28575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p:txBody>
      </p:sp>
      <p:sp>
        <p:nvSpPr>
          <p:cNvPr id="11" name="Rectangle: Rounded Corners 10">
            <a:extLst>
              <a:ext uri="{FF2B5EF4-FFF2-40B4-BE49-F238E27FC236}">
                <a16:creationId xmlns:a16="http://schemas.microsoft.com/office/drawing/2014/main" id="{2A94A377-C965-946E-97BC-2A90AB7FA2D9}"/>
              </a:ext>
            </a:extLst>
          </p:cNvPr>
          <p:cNvSpPr/>
          <p:nvPr/>
        </p:nvSpPr>
        <p:spPr>
          <a:xfrm>
            <a:off x="3638728" y="4686615"/>
            <a:ext cx="8087437" cy="158396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Invests in securities and sectors that may offer a better return than the index.</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Actively manage the allocation to market securities and cash.</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May perform better or worse than the market index.</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Incur a higher cost than passive fundas.</a:t>
            </a:r>
          </a:p>
        </p:txBody>
      </p:sp>
    </p:spTree>
    <p:extLst>
      <p:ext uri="{BB962C8B-B14F-4D97-AF65-F5344CB8AC3E}">
        <p14:creationId xmlns:p14="http://schemas.microsoft.com/office/powerpoint/2010/main" val="30177663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1792</TotalTime>
  <Words>1966</Words>
  <Application>Microsoft Office PowerPoint</Application>
  <PresentationFormat>Widescreen</PresentationFormat>
  <Paragraphs>251</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Aptos Display</vt:lpstr>
      <vt:lpstr>Arial</vt:lpstr>
      <vt:lpstr>Bookman Old Style</vt:lpstr>
      <vt:lpstr>Calibri</vt:lpstr>
      <vt:lpstr>Calibri Light</vt:lpstr>
      <vt:lpstr>Calisto MT</vt:lpstr>
      <vt:lpstr>Cambria</vt:lpstr>
      <vt:lpstr>Cambria Math</vt:lpstr>
      <vt:lpstr>Wingdings</vt:lpstr>
      <vt:lpstr>Office Theme</vt:lpstr>
      <vt:lpstr>    MUTUAL FUND ANALYSIS</vt:lpstr>
      <vt:lpstr>What is an Asset Management Company</vt:lpstr>
      <vt:lpstr>What is Mutual Fund ?</vt:lpstr>
      <vt:lpstr>Structure of Mutual Fund </vt:lpstr>
      <vt:lpstr>How does Mutual Fund works </vt:lpstr>
      <vt:lpstr>Classification of Mutul Fund</vt:lpstr>
      <vt:lpstr>Classification - Based on Structure</vt:lpstr>
      <vt:lpstr>Classification - Based on Investment            Objective </vt:lpstr>
      <vt:lpstr>Classification - Based Investment Style</vt:lpstr>
      <vt:lpstr>Types of Investors :</vt:lpstr>
      <vt:lpstr>Types of Investors :</vt:lpstr>
      <vt:lpstr>Types of Investors :</vt:lpstr>
      <vt:lpstr>Client's Requirements        </vt:lpstr>
      <vt:lpstr>Data Explanation</vt:lpstr>
      <vt:lpstr>HDFC Asset  Management Company</vt:lpstr>
      <vt:lpstr>PowerPoint Presentation</vt:lpstr>
      <vt:lpstr>PowerPoint Presentation</vt:lpstr>
      <vt:lpstr>HDFC :</vt:lpstr>
      <vt:lpstr>HDFC :</vt:lpstr>
      <vt:lpstr>SBI Asset  Management Company</vt:lpstr>
      <vt:lpstr>PowerPoint Presentation</vt:lpstr>
      <vt:lpstr>PowerPoint Presentation</vt:lpstr>
      <vt:lpstr>SBI :</vt:lpstr>
      <vt:lpstr>SBI :</vt:lpstr>
      <vt:lpstr>Nippon India Asset  Management Company</vt:lpstr>
      <vt:lpstr>PowerPoint Presentation</vt:lpstr>
      <vt:lpstr>PowerPoint Presentation</vt:lpstr>
      <vt:lpstr>Nippon India :</vt:lpstr>
      <vt:lpstr>Nippon India :</vt:lpstr>
      <vt:lpstr>Nippon India :</vt:lpstr>
      <vt:lpstr>Quant  Asset  Management Company</vt:lpstr>
      <vt:lpstr>PowerPoint Presentation</vt:lpstr>
      <vt:lpstr>PowerPoint Presentation</vt:lpstr>
      <vt:lpstr>Quant :</vt:lpstr>
      <vt:lpstr>Quant :</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MUTUAL FUNDS</dc:title>
  <dc:creator>Manamohan Mahanta</dc:creator>
  <cp:lastModifiedBy>Manamohan Mahanta</cp:lastModifiedBy>
  <cp:revision>29</cp:revision>
  <dcterms:created xsi:type="dcterms:W3CDTF">2023-10-09T07:11:45Z</dcterms:created>
  <dcterms:modified xsi:type="dcterms:W3CDTF">2023-10-19T10:48:34Z</dcterms:modified>
</cp:coreProperties>
</file>