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d0d7f5fd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d0d7f5f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d0632509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d0632509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d0632509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d0632509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d0632509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d0632509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d0632509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d0632509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2bf021d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2bf021d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d0d7f5f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d0d7f5f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d0632509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d0632509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d08ad173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d08ad173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335075"/>
            <a:ext cx="7688100" cy="22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Synopsis Presentation - Optimization of Popularity Prediction Of Video Content Using Nature Inspired Algorithms</a:t>
            </a:r>
            <a:endParaRPr sz="3000"/>
          </a:p>
        </p:txBody>
      </p:sp>
      <p:sp>
        <p:nvSpPr>
          <p:cNvPr id="87" name="Google Shape;87;p13"/>
          <p:cNvSpPr txBox="1"/>
          <p:nvPr>
            <p:ph idx="1" type="subTitle"/>
          </p:nvPr>
        </p:nvSpPr>
        <p:spPr>
          <a:xfrm>
            <a:off x="727950" y="3167975"/>
            <a:ext cx="7688100" cy="22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Mentor :-</a:t>
            </a:r>
            <a:endParaRPr/>
          </a:p>
          <a:p>
            <a:pPr indent="0" lvl="0" marL="0" rtl="0" algn="l">
              <a:spcBef>
                <a:spcPts val="0"/>
              </a:spcBef>
              <a:spcAft>
                <a:spcPts val="0"/>
              </a:spcAft>
              <a:buNone/>
            </a:pPr>
            <a:r>
              <a:rPr lang="en"/>
              <a:t>Ms. Neeti Sangwan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Presented by :- </a:t>
            </a:r>
            <a:endParaRPr/>
          </a:p>
          <a:p>
            <a:pPr indent="0" lvl="0" marL="0" rtl="0" algn="l">
              <a:spcBef>
                <a:spcPts val="0"/>
              </a:spcBef>
              <a:spcAft>
                <a:spcPts val="0"/>
              </a:spcAft>
              <a:buNone/>
            </a:pPr>
            <a:r>
              <a:rPr lang="en"/>
              <a:t>Manan Arya		01996303116		IT(E)</a:t>
            </a:r>
            <a:endParaRPr/>
          </a:p>
          <a:p>
            <a:pPr indent="0" lvl="0" marL="0" rtl="0" algn="l">
              <a:spcBef>
                <a:spcPts val="0"/>
              </a:spcBef>
              <a:spcAft>
                <a:spcPts val="0"/>
              </a:spcAft>
              <a:buNone/>
            </a:pPr>
            <a:r>
              <a:rPr lang="en"/>
              <a:t>Saransh Taneja	</a:t>
            </a:r>
            <a:r>
              <a:rPr lang="en"/>
              <a:t>	40696303116		IT(E)</a:t>
            </a:r>
            <a:endParaRPr/>
          </a:p>
          <a:p>
            <a:pPr indent="0" lvl="0" marL="0" rtl="0" algn="l">
              <a:spcBef>
                <a:spcPts val="0"/>
              </a:spcBef>
              <a:spcAft>
                <a:spcPts val="0"/>
              </a:spcAft>
              <a:buNone/>
            </a:pPr>
            <a:r>
              <a:rPr lang="en"/>
              <a:t>Ashish Dagar		00696303116		IT(E)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43" name="Google Shape;143;p22"/>
          <p:cNvSpPr txBox="1"/>
          <p:nvPr>
            <p:ph idx="1" type="body"/>
          </p:nvPr>
        </p:nvSpPr>
        <p:spPr>
          <a:xfrm>
            <a:off x="729450" y="2078875"/>
            <a:ext cx="7688700" cy="267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Predicting Popularity of Videos using Support Vector Regression - Tomasz Trzcinski and Przemysław Rokita, November 2017</a:t>
            </a:r>
            <a:endParaRPr sz="1800">
              <a:solidFill>
                <a:srgbClr val="000000"/>
              </a:solidFill>
            </a:endParaRPr>
          </a:p>
          <a:p>
            <a:pPr indent="-342900" lvl="0" marL="457200" rtl="0" algn="l">
              <a:spcBef>
                <a:spcPts val="1000"/>
              </a:spcBef>
              <a:spcAft>
                <a:spcPts val="0"/>
              </a:spcAft>
              <a:buClr>
                <a:srgbClr val="000000"/>
              </a:buClr>
              <a:buSzPts val="1800"/>
              <a:buChar char="●"/>
            </a:pPr>
            <a:r>
              <a:rPr lang="en" sz="1800">
                <a:solidFill>
                  <a:srgbClr val="000000"/>
                </a:solidFill>
              </a:rPr>
              <a:t>Regression Model Selection using Genetic Algorithms - Sandra Paterlini and Tommaso Minevra.</a:t>
            </a:r>
            <a:endParaRPr sz="1800">
              <a:solidFill>
                <a:srgbClr val="000000"/>
              </a:solidFill>
            </a:endParaRPr>
          </a:p>
          <a:p>
            <a:pPr indent="-342900" lvl="0" marL="457200" rtl="0" algn="l">
              <a:spcBef>
                <a:spcPts val="1000"/>
              </a:spcBef>
              <a:spcAft>
                <a:spcPts val="1000"/>
              </a:spcAft>
              <a:buClr>
                <a:srgbClr val="000000"/>
              </a:buClr>
              <a:buSzPts val="1800"/>
              <a:buChar char="●"/>
            </a:pPr>
            <a:r>
              <a:rPr lang="en" sz="1800">
                <a:solidFill>
                  <a:srgbClr val="000000"/>
                </a:solidFill>
              </a:rPr>
              <a:t>Learning Fitness Functions for Genetic Algorithms - Shantanu Mandal, Todd A. Anderson, Justin Gottschlich, Shengtian Zhou, Abdullah Muzahid</a:t>
            </a:r>
            <a:endParaRPr sz="1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sz="1800">
                <a:solidFill>
                  <a:srgbClr val="000000"/>
                </a:solidFill>
              </a:rPr>
              <a:t>Online Content like articles,images ,video etc. is piling or increasing each day hence our aim is to use statistical mechanisms(regression) in order to predict the popularity of the content.</a:t>
            </a:r>
            <a:endParaRPr sz="1800">
              <a:solidFill>
                <a:srgbClr val="000000"/>
              </a:solidFill>
            </a:endParaRPr>
          </a:p>
          <a:p>
            <a:pPr indent="-342900" lvl="0" marL="457200" rtl="0" algn="l">
              <a:lnSpc>
                <a:spcPct val="115000"/>
              </a:lnSpc>
              <a:spcBef>
                <a:spcPts val="1000"/>
              </a:spcBef>
              <a:spcAft>
                <a:spcPts val="1000"/>
              </a:spcAft>
              <a:buClr>
                <a:srgbClr val="000000"/>
              </a:buClr>
              <a:buSzPts val="1800"/>
              <a:buChar char="●"/>
            </a:pPr>
            <a:r>
              <a:rPr lang="en" sz="1800">
                <a:solidFill>
                  <a:srgbClr val="000000"/>
                </a:solidFill>
              </a:rPr>
              <a:t>The basic idea includes optimizing feature selection using nature inspired algorithms and various other techniques; comparing all the techniques would help us reach the best possible solution.</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Nature Inspired Algorithms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sz="1800">
                <a:solidFill>
                  <a:srgbClr val="000000"/>
                </a:solidFill>
              </a:rPr>
              <a:t>Retrieving data from videos is computationally very expensive and time consuming. Thus, the data available at any point of time is quite minimal and feature selection using usual algorithms is tough.</a:t>
            </a:r>
            <a:endParaRPr sz="1800">
              <a:solidFill>
                <a:srgbClr val="000000"/>
              </a:solidFill>
            </a:endParaRPr>
          </a:p>
          <a:p>
            <a:pPr indent="-342900" lvl="0" marL="457200" rtl="0" algn="l">
              <a:lnSpc>
                <a:spcPct val="115000"/>
              </a:lnSpc>
              <a:spcBef>
                <a:spcPts val="1000"/>
              </a:spcBef>
              <a:spcAft>
                <a:spcPts val="1600"/>
              </a:spcAft>
              <a:buClr>
                <a:srgbClr val="000000"/>
              </a:buClr>
              <a:buSzPts val="1800"/>
              <a:buChar char="●"/>
            </a:pPr>
            <a:r>
              <a:rPr lang="en" sz="1800">
                <a:solidFill>
                  <a:srgbClr val="000000"/>
                </a:solidFill>
              </a:rPr>
              <a:t>Improving</a:t>
            </a:r>
            <a:r>
              <a:rPr lang="en" sz="1800">
                <a:solidFill>
                  <a:srgbClr val="000000"/>
                </a:solidFill>
              </a:rPr>
              <a:t> the feature selection process along with the success  of nature inspired algorithms over the years is the sole motivation for using these algorithms.</a:t>
            </a:r>
            <a:endParaRPr sz="1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Genetic Algorithm</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highlight>
                  <a:srgbClr val="FFFFFF"/>
                </a:highlight>
              </a:rPr>
              <a:t>A genetic algorithm is a search heuristic that is inspired by Charles Darwin’s theory of natural evolution. This algorithm reflects the process of natural selection where the fittest individuals are selected to produce offspring of the next generation.</a:t>
            </a:r>
            <a:endParaRPr sz="1800">
              <a:solidFill>
                <a:srgbClr val="000000"/>
              </a:solidFill>
              <a:highlight>
                <a:srgbClr val="FFFFFF"/>
              </a:highlight>
            </a:endParaRPr>
          </a:p>
          <a:p>
            <a:pPr indent="-342900" lvl="0" marL="457200" rtl="0" algn="l">
              <a:spcBef>
                <a:spcPts val="1000"/>
              </a:spcBef>
              <a:spcAft>
                <a:spcPts val="1600"/>
              </a:spcAft>
              <a:buClr>
                <a:srgbClr val="000000"/>
              </a:buClr>
              <a:buSzPts val="1800"/>
              <a:buChar char="●"/>
            </a:pPr>
            <a:r>
              <a:rPr lang="en" sz="1800">
                <a:solidFill>
                  <a:srgbClr val="000000"/>
                </a:solidFill>
                <a:highlight>
                  <a:srgbClr val="FFFFFF"/>
                </a:highlight>
              </a:rPr>
              <a:t>Genetic algorithms are mainly used for feature selection and optimization of other supervised and unsupervised algorithms.</a:t>
            </a:r>
            <a:endParaRPr sz="1800">
              <a:solidFill>
                <a:srgbClr val="000000"/>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Stages Of Genetic Algorithm</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17"/>
          <p:cNvPicPr preferRelativeResize="0"/>
          <p:nvPr/>
        </p:nvPicPr>
        <p:blipFill>
          <a:blip r:embed="rId3">
            <a:alphaModFix/>
          </a:blip>
          <a:stretch>
            <a:fillRect/>
          </a:stretch>
        </p:blipFill>
        <p:spPr>
          <a:xfrm>
            <a:off x="1997500" y="1853850"/>
            <a:ext cx="3753300" cy="3200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a:t>
            </a:r>
            <a:endParaRPr/>
          </a:p>
        </p:txBody>
      </p:sp>
      <p:sp>
        <p:nvSpPr>
          <p:cNvPr id="124" name="Google Shape;124;p19"/>
          <p:cNvSpPr txBox="1"/>
          <p:nvPr>
            <p:ph idx="1" type="body"/>
          </p:nvPr>
        </p:nvSpPr>
        <p:spPr>
          <a:xfrm>
            <a:off x="729450" y="21270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rPr>
              <a:t>The dataset consists of 676 different features including visual features of the videos, statistics of the videos over a period of time and user interaction with the video at various timestamps. Collected by retrieving data from over 1800+ videos, this dataset is the perfect fit for our requirement.</a:t>
            </a:r>
            <a:endParaRPr sz="1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Our objective is to obtain the popularity in terms off the number of hits or views which is a constant quantity hence the aim will be realized using </a:t>
            </a:r>
            <a:r>
              <a:rPr lang="en" sz="1800">
                <a:solidFill>
                  <a:srgbClr val="000000"/>
                </a:solidFill>
              </a:rPr>
              <a:t>regression which is basically a technique to devise relation between various dependent and independent variables.</a:t>
            </a:r>
            <a:endParaRPr sz="1800">
              <a:solidFill>
                <a:srgbClr val="000000"/>
              </a:solidFill>
            </a:endParaRPr>
          </a:p>
          <a:p>
            <a:pPr indent="-342900" lvl="0" marL="457200" rtl="0" algn="l">
              <a:spcBef>
                <a:spcPts val="1000"/>
              </a:spcBef>
              <a:spcAft>
                <a:spcPts val="0"/>
              </a:spcAft>
              <a:buClr>
                <a:srgbClr val="000000"/>
              </a:buClr>
              <a:buSzPts val="1800"/>
              <a:buChar char="●"/>
            </a:pPr>
            <a:r>
              <a:rPr lang="en" sz="1800">
                <a:solidFill>
                  <a:srgbClr val="000000"/>
                </a:solidFill>
              </a:rPr>
              <a:t>Till now during the literature review we found a technique named Support Vector Regression </a:t>
            </a:r>
            <a:r>
              <a:rPr lang="en" sz="1800">
                <a:solidFill>
                  <a:srgbClr val="000000"/>
                </a:solidFill>
              </a:rPr>
              <a:t> whose computational complexity is independent of input dimensions.</a:t>
            </a:r>
            <a:endParaRPr sz="1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Flow</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7" name="Google Shape;137;p21"/>
          <p:cNvPicPr preferRelativeResize="0"/>
          <p:nvPr/>
        </p:nvPicPr>
        <p:blipFill>
          <a:blip r:embed="rId3">
            <a:alphaModFix/>
          </a:blip>
          <a:stretch>
            <a:fillRect/>
          </a:stretch>
        </p:blipFill>
        <p:spPr>
          <a:xfrm>
            <a:off x="817250" y="2078875"/>
            <a:ext cx="7688700" cy="274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