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Lat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La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841587942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41587942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841587942c_0_8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41587942c_0_8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841587942c_0_9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41587942c_0_9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841587942c_0_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41587942c_0_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841587942c_0_9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841587942c_0_9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841587942c_0_9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41587942c_0_9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841587942c_0_9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41587942c_0_9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841587942c_0_9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41587942c_0_9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841587942c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841587942c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41587942c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41587942c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841587942c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41587942c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841587942c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41587942c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41587942c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41587942c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841587942c_0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41587942c_0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841587942c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41587942c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841587942c_0_7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41587942c_0_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54" name="Shape 54"/>
        <p:cNvGrpSpPr/>
        <p:nvPr/>
      </p:nvGrpSpPr>
      <p:grpSpPr>
        <a:xfrm>
          <a:off x="0" y="0"/>
          <a:ext cx="0" cy="0"/>
          <a:chOff x="0" y="0"/>
          <a:chExt cx="0" cy="0"/>
        </a:xfrm>
      </p:grpSpPr>
      <p:sp>
        <p:nvSpPr>
          <p:cNvPr id="55" name="Google Shape;55;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14"/>
          <p:cNvGrpSpPr/>
          <p:nvPr/>
        </p:nvGrpSpPr>
        <p:grpSpPr>
          <a:xfrm>
            <a:off x="830392" y="1191256"/>
            <a:ext cx="745763" cy="45826"/>
            <a:chOff x="4580561" y="2589004"/>
            <a:chExt cx="1064464" cy="25200"/>
          </a:xfrm>
        </p:grpSpPr>
        <p:sp>
          <p:nvSpPr>
            <p:cNvPr id="57" name="Google Shape;57;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60" name="Google Shape;60;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1" name="Google Shape;61;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62" name="Shape 62"/>
        <p:cNvGrpSpPr/>
        <p:nvPr/>
      </p:nvGrpSpPr>
      <p:grpSpPr>
        <a:xfrm>
          <a:off x="0" y="0"/>
          <a:ext cx="0" cy="0"/>
          <a:chOff x="0" y="0"/>
          <a:chExt cx="0" cy="0"/>
        </a:xfrm>
      </p:grpSpPr>
      <p:grpSp>
        <p:nvGrpSpPr>
          <p:cNvPr id="63" name="Google Shape;63;p15"/>
          <p:cNvGrpSpPr/>
          <p:nvPr/>
        </p:nvGrpSpPr>
        <p:grpSpPr>
          <a:xfrm>
            <a:off x="830392" y="1191256"/>
            <a:ext cx="745763" cy="45826"/>
            <a:chOff x="4580561" y="2589004"/>
            <a:chExt cx="1064464" cy="25200"/>
          </a:xfrm>
        </p:grpSpPr>
        <p:sp>
          <p:nvSpPr>
            <p:cNvPr id="64" name="Google Shape;64;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7" name="Google Shape;67;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8" name="Shape 68"/>
        <p:cNvGrpSpPr/>
        <p:nvPr/>
      </p:nvGrpSpPr>
      <p:grpSpPr>
        <a:xfrm>
          <a:off x="0" y="0"/>
          <a:ext cx="0" cy="0"/>
          <a:chOff x="0" y="0"/>
          <a:chExt cx="0" cy="0"/>
        </a:xfrm>
      </p:grpSpPr>
      <p:sp>
        <p:nvSpPr>
          <p:cNvPr id="69" name="Google Shape;69;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16"/>
          <p:cNvGrpSpPr/>
          <p:nvPr/>
        </p:nvGrpSpPr>
        <p:grpSpPr>
          <a:xfrm>
            <a:off x="830392" y="1191256"/>
            <a:ext cx="745763" cy="45826"/>
            <a:chOff x="4580561" y="2589004"/>
            <a:chExt cx="1064464" cy="25200"/>
          </a:xfrm>
        </p:grpSpPr>
        <p:sp>
          <p:nvSpPr>
            <p:cNvPr id="71" name="Google Shape;71;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74" name="Google Shape;74;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75" name="Google Shape;75;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6" name="Shape 76"/>
        <p:cNvGrpSpPr/>
        <p:nvPr/>
      </p:nvGrpSpPr>
      <p:grpSpPr>
        <a:xfrm>
          <a:off x="0" y="0"/>
          <a:ext cx="0" cy="0"/>
          <a:chOff x="0" y="0"/>
          <a:chExt cx="0" cy="0"/>
        </a:xfrm>
      </p:grpSpPr>
      <p:sp>
        <p:nvSpPr>
          <p:cNvPr id="77" name="Google Shape;77;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17"/>
          <p:cNvGrpSpPr/>
          <p:nvPr/>
        </p:nvGrpSpPr>
        <p:grpSpPr>
          <a:xfrm>
            <a:off x="830392" y="1191256"/>
            <a:ext cx="745763" cy="45826"/>
            <a:chOff x="4580561" y="2589004"/>
            <a:chExt cx="1064464" cy="25200"/>
          </a:xfrm>
        </p:grpSpPr>
        <p:sp>
          <p:nvSpPr>
            <p:cNvPr id="79" name="Google Shape;79;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82" name="Google Shape;82;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3" name="Google Shape;83;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4" name="Google Shape;84;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5" name="Shape 85"/>
        <p:cNvGrpSpPr/>
        <p:nvPr/>
      </p:nvGrpSpPr>
      <p:grpSpPr>
        <a:xfrm>
          <a:off x="0" y="0"/>
          <a:ext cx="0" cy="0"/>
          <a:chOff x="0" y="0"/>
          <a:chExt cx="0" cy="0"/>
        </a:xfrm>
      </p:grpSpPr>
      <p:sp>
        <p:nvSpPr>
          <p:cNvPr id="86" name="Google Shape;86;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18"/>
          <p:cNvGrpSpPr/>
          <p:nvPr/>
        </p:nvGrpSpPr>
        <p:grpSpPr>
          <a:xfrm>
            <a:off x="830392" y="1191256"/>
            <a:ext cx="745763" cy="45826"/>
            <a:chOff x="4580561" y="2589004"/>
            <a:chExt cx="1064464" cy="25200"/>
          </a:xfrm>
        </p:grpSpPr>
        <p:sp>
          <p:nvSpPr>
            <p:cNvPr id="88" name="Google Shape;88;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1" name="Google Shape;91;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92" name="Shape 92"/>
        <p:cNvGrpSpPr/>
        <p:nvPr/>
      </p:nvGrpSpPr>
      <p:grpSpPr>
        <a:xfrm>
          <a:off x="0" y="0"/>
          <a:ext cx="0" cy="0"/>
          <a:chOff x="0" y="0"/>
          <a:chExt cx="0" cy="0"/>
        </a:xfrm>
      </p:grpSpPr>
      <p:sp>
        <p:nvSpPr>
          <p:cNvPr id="93" name="Google Shape;93;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 name="Google Shape;94;p19"/>
          <p:cNvGrpSpPr/>
          <p:nvPr/>
        </p:nvGrpSpPr>
        <p:grpSpPr>
          <a:xfrm>
            <a:off x="830392" y="1191256"/>
            <a:ext cx="745763" cy="45826"/>
            <a:chOff x="4580561" y="2589004"/>
            <a:chExt cx="1064464" cy="25200"/>
          </a:xfrm>
        </p:grpSpPr>
        <p:sp>
          <p:nvSpPr>
            <p:cNvPr id="95" name="Google Shape;95;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8" name="Google Shape;98;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9" name="Google Shape;99;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100" name="Shape 100"/>
        <p:cNvGrpSpPr/>
        <p:nvPr/>
      </p:nvGrpSpPr>
      <p:grpSpPr>
        <a:xfrm>
          <a:off x="0" y="0"/>
          <a:ext cx="0" cy="0"/>
          <a:chOff x="0" y="0"/>
          <a:chExt cx="0" cy="0"/>
        </a:xfrm>
      </p:grpSpPr>
      <p:grpSp>
        <p:nvGrpSpPr>
          <p:cNvPr id="101" name="Google Shape;101;p20"/>
          <p:cNvGrpSpPr/>
          <p:nvPr/>
        </p:nvGrpSpPr>
        <p:grpSpPr>
          <a:xfrm>
            <a:off x="830392" y="4169130"/>
            <a:ext cx="745763" cy="45826"/>
            <a:chOff x="4580561" y="2589004"/>
            <a:chExt cx="1064464" cy="25200"/>
          </a:xfrm>
        </p:grpSpPr>
        <p:sp>
          <p:nvSpPr>
            <p:cNvPr id="102" name="Google Shape;102;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05" name="Google Shape;105;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06" name="Shape 106"/>
        <p:cNvGrpSpPr/>
        <p:nvPr/>
      </p:nvGrpSpPr>
      <p:grpSpPr>
        <a:xfrm>
          <a:off x="0" y="0"/>
          <a:ext cx="0" cy="0"/>
          <a:chOff x="0" y="0"/>
          <a:chExt cx="0" cy="0"/>
        </a:xfrm>
      </p:grpSpPr>
      <p:sp>
        <p:nvSpPr>
          <p:cNvPr id="107" name="Google Shape;107;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21"/>
          <p:cNvGrpSpPr/>
          <p:nvPr/>
        </p:nvGrpSpPr>
        <p:grpSpPr>
          <a:xfrm>
            <a:off x="830392" y="1191256"/>
            <a:ext cx="745763" cy="45826"/>
            <a:chOff x="4580561" y="2589004"/>
            <a:chExt cx="1064464" cy="25200"/>
          </a:xfrm>
        </p:grpSpPr>
        <p:sp>
          <p:nvSpPr>
            <p:cNvPr id="109" name="Google Shape;109;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2" name="Google Shape;112;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13" name="Google Shape;113;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4" name="Google Shape;114;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15" name="Shape 115"/>
        <p:cNvGrpSpPr/>
        <p:nvPr/>
      </p:nvGrpSpPr>
      <p:grpSpPr>
        <a:xfrm>
          <a:off x="0" y="0"/>
          <a:ext cx="0" cy="0"/>
          <a:chOff x="0" y="0"/>
          <a:chExt cx="0" cy="0"/>
        </a:xfrm>
      </p:grpSpPr>
      <p:sp>
        <p:nvSpPr>
          <p:cNvPr id="116" name="Google Shape;116;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17" name="Google Shape;117;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118" name="Shape 118"/>
        <p:cNvGrpSpPr/>
        <p:nvPr/>
      </p:nvGrpSpPr>
      <p:grpSpPr>
        <a:xfrm>
          <a:off x="0" y="0"/>
          <a:ext cx="0" cy="0"/>
          <a:chOff x="0" y="0"/>
          <a:chExt cx="0" cy="0"/>
        </a:xfrm>
      </p:grpSpPr>
      <p:grpSp>
        <p:nvGrpSpPr>
          <p:cNvPr id="119" name="Google Shape;119;p23"/>
          <p:cNvGrpSpPr/>
          <p:nvPr/>
        </p:nvGrpSpPr>
        <p:grpSpPr>
          <a:xfrm>
            <a:off x="830392" y="4169130"/>
            <a:ext cx="745763" cy="45826"/>
            <a:chOff x="4580561" y="2589004"/>
            <a:chExt cx="1064464" cy="25200"/>
          </a:xfrm>
        </p:grpSpPr>
        <p:sp>
          <p:nvSpPr>
            <p:cNvPr id="120" name="Google Shape;120;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23" name="Google Shape;123;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24" name="Google Shape;124;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5" name="Shape 125"/>
        <p:cNvGrpSpPr/>
        <p:nvPr/>
      </p:nvGrpSpPr>
      <p:grpSpPr>
        <a:xfrm>
          <a:off x="0" y="0"/>
          <a:ext cx="0" cy="0"/>
          <a:chOff x="0" y="0"/>
          <a:chExt cx="0" cy="0"/>
        </a:xfrm>
      </p:grpSpPr>
      <p:sp>
        <p:nvSpPr>
          <p:cNvPr id="126" name="Google Shape;126;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53" name="Google Shape;53;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5"/>
          <p:cNvSpPr txBox="1"/>
          <p:nvPr>
            <p:ph type="ctrTitle"/>
          </p:nvPr>
        </p:nvSpPr>
        <p:spPr>
          <a:xfrm>
            <a:off x="727950" y="1335075"/>
            <a:ext cx="7688100" cy="22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Presentation - Nature Inspired Optimization Of Video Popularity Prediction</a:t>
            </a:r>
            <a:endParaRPr sz="3000"/>
          </a:p>
        </p:txBody>
      </p:sp>
      <p:sp>
        <p:nvSpPr>
          <p:cNvPr id="132" name="Google Shape;132;p25"/>
          <p:cNvSpPr txBox="1"/>
          <p:nvPr>
            <p:ph idx="1" type="subTitle"/>
          </p:nvPr>
        </p:nvSpPr>
        <p:spPr>
          <a:xfrm>
            <a:off x="727950" y="3024125"/>
            <a:ext cx="7688100" cy="24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Mentor :-</a:t>
            </a:r>
            <a:endParaRPr/>
          </a:p>
          <a:p>
            <a:pPr indent="0" lvl="0" marL="0" rtl="0" algn="l">
              <a:spcBef>
                <a:spcPts val="0"/>
              </a:spcBef>
              <a:spcAft>
                <a:spcPts val="0"/>
              </a:spcAft>
              <a:buNone/>
            </a:pPr>
            <a:r>
              <a:rPr lang="en"/>
              <a:t>Ms. Neeti Sangwan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Presented by :- </a:t>
            </a:r>
            <a:endParaRPr/>
          </a:p>
          <a:p>
            <a:pPr indent="0" lvl="0" marL="0" rtl="0" algn="l">
              <a:spcBef>
                <a:spcPts val="0"/>
              </a:spcBef>
              <a:spcAft>
                <a:spcPts val="0"/>
              </a:spcAft>
              <a:buNone/>
            </a:pPr>
            <a:r>
              <a:rPr lang="en"/>
              <a:t>Manan Arya		01996303116		IT(E)</a:t>
            </a:r>
            <a:endParaRPr/>
          </a:p>
          <a:p>
            <a:pPr indent="0" lvl="0" marL="0" rtl="0" algn="l">
              <a:spcBef>
                <a:spcPts val="0"/>
              </a:spcBef>
              <a:spcAft>
                <a:spcPts val="0"/>
              </a:spcAft>
              <a:buNone/>
            </a:pPr>
            <a:r>
              <a:rPr lang="en"/>
              <a:t>Saransh Taneja		40696303116		IT(E)</a:t>
            </a:r>
            <a:endParaRPr/>
          </a:p>
          <a:p>
            <a:pPr indent="0" lvl="0" marL="0" rtl="0" algn="l">
              <a:spcBef>
                <a:spcPts val="0"/>
              </a:spcBef>
              <a:spcAft>
                <a:spcPts val="0"/>
              </a:spcAft>
              <a:buNone/>
            </a:pPr>
            <a:r>
              <a:rPr lang="en"/>
              <a:t>Ashish Dagar		00696303116		IT(E)</a:t>
            </a:r>
            <a:endParaRPr/>
          </a:p>
          <a:p>
            <a:pPr indent="0" lvl="0" marL="0" rtl="0" algn="l">
              <a:spcBef>
                <a:spcPts val="0"/>
              </a:spcBef>
              <a:spcAft>
                <a:spcPts val="0"/>
              </a:spcAft>
              <a:buNone/>
            </a:pPr>
            <a:r>
              <a:rPr lang="en"/>
              <a:t>Ankit Kumar 		40396303116		IT(E)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Of PSO</a:t>
            </a:r>
            <a:endParaRPr/>
          </a:p>
        </p:txBody>
      </p:sp>
      <p:sp>
        <p:nvSpPr>
          <p:cNvPr id="190" name="Google Shape;190;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1" name="Google Shape;191;p34"/>
          <p:cNvPicPr preferRelativeResize="0"/>
          <p:nvPr/>
        </p:nvPicPr>
        <p:blipFill>
          <a:blip r:embed="rId3">
            <a:alphaModFix/>
          </a:blip>
          <a:stretch>
            <a:fillRect/>
          </a:stretch>
        </p:blipFill>
        <p:spPr>
          <a:xfrm>
            <a:off x="1387700" y="2078875"/>
            <a:ext cx="3512050" cy="2075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Bat Optimization Algorithm</a:t>
            </a:r>
            <a:endParaRPr/>
          </a:p>
        </p:txBody>
      </p:sp>
      <p:sp>
        <p:nvSpPr>
          <p:cNvPr id="197" name="Google Shape;197;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rgbClr val="000000"/>
                </a:solidFill>
              </a:rPr>
              <a:t>Bat-inspired algorithm is a metaheuristic optimization algorithm developed by Xin-She Yang in 2010. This bat algorithm is based on the echolocation behaviour of microbats with varying pulse rates of emission and loudness. The idealization of the echolocation of microbats can be summarized as follows: Each virtual bat flies randomly with a velocity v</a:t>
            </a:r>
            <a:r>
              <a:rPr baseline="-25000" lang="en" sz="1800">
                <a:solidFill>
                  <a:srgbClr val="000000"/>
                </a:solidFill>
              </a:rPr>
              <a:t>i</a:t>
            </a:r>
            <a:r>
              <a:rPr lang="en" sz="1800">
                <a:solidFill>
                  <a:srgbClr val="000000"/>
                </a:solidFill>
              </a:rPr>
              <a:t> at position (solution) x</a:t>
            </a:r>
            <a:r>
              <a:rPr baseline="-25000" lang="en" sz="1800">
                <a:solidFill>
                  <a:srgbClr val="000000"/>
                </a:solidFill>
              </a:rPr>
              <a:t>i</a:t>
            </a:r>
            <a:r>
              <a:rPr lang="en" sz="1800">
                <a:solidFill>
                  <a:srgbClr val="000000"/>
                </a:solidFill>
              </a:rPr>
              <a:t> with a varying frequency or wavelength and loudness A</a:t>
            </a:r>
            <a:r>
              <a:rPr baseline="-25000" lang="en" sz="1800">
                <a:solidFill>
                  <a:srgbClr val="000000"/>
                </a:solidFill>
              </a:rPr>
              <a:t>i</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Bat Algorithm Inspiration</a:t>
            </a:r>
            <a:endParaRPr/>
          </a:p>
        </p:txBody>
      </p:sp>
      <p:sp>
        <p:nvSpPr>
          <p:cNvPr id="203" name="Google Shape;203;p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4" name="Google Shape;204;p36"/>
          <p:cNvPicPr preferRelativeResize="0"/>
          <p:nvPr/>
        </p:nvPicPr>
        <p:blipFill>
          <a:blip r:embed="rId3">
            <a:alphaModFix/>
          </a:blip>
          <a:stretch>
            <a:fillRect/>
          </a:stretch>
        </p:blipFill>
        <p:spPr>
          <a:xfrm>
            <a:off x="1264175" y="2421025"/>
            <a:ext cx="5664050" cy="1838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Of Bat Optimization</a:t>
            </a:r>
            <a:endParaRPr/>
          </a:p>
        </p:txBody>
      </p:sp>
      <p:sp>
        <p:nvSpPr>
          <p:cNvPr id="210" name="Google Shape;210;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1" name="Google Shape;211;p37"/>
          <p:cNvPicPr preferRelativeResize="0"/>
          <p:nvPr/>
        </p:nvPicPr>
        <p:blipFill>
          <a:blip r:embed="rId3">
            <a:alphaModFix/>
          </a:blip>
          <a:stretch>
            <a:fillRect/>
          </a:stretch>
        </p:blipFill>
        <p:spPr>
          <a:xfrm>
            <a:off x="1316025" y="2213100"/>
            <a:ext cx="4552850" cy="2057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Dragonfly Algorithm</a:t>
            </a:r>
            <a:endParaRPr/>
          </a:p>
        </p:txBody>
      </p:sp>
      <p:sp>
        <p:nvSpPr>
          <p:cNvPr id="217" name="Google Shape;217;p38"/>
          <p:cNvSpPr txBox="1"/>
          <p:nvPr>
            <p:ph idx="1" type="body"/>
          </p:nvPr>
        </p:nvSpPr>
        <p:spPr>
          <a:xfrm>
            <a:off x="409000" y="1781400"/>
            <a:ext cx="8009100" cy="22611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1800">
                <a:solidFill>
                  <a:srgbClr val="000000"/>
                </a:solidFill>
              </a:rPr>
              <a:t>The main inspiration of the Dragonfly Algorithm (DA) algorithm originates from static and dynamic swarming behaviours. These two swarming behaviours are very similar to the two main phases of optimization using meta-heuristics: exploration and exploitation. Dragonflies create sub swarms and fly over different areas in a static swarm, which is the main objective of the exploration phase. In the static swarm, however, dragonflies fly in bigger swarms and along one direction, which is favourable in the exploitation phase.</a:t>
            </a:r>
            <a:endParaRPr sz="1800">
              <a:solidFill>
                <a:srgbClr val="000000"/>
              </a:solidFill>
            </a:endParaRPr>
          </a:p>
          <a:p>
            <a:pPr indent="0" lvl="0" marL="0" rtl="0" algn="l">
              <a:spcBef>
                <a:spcPts val="12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Dragon Fly Algorithm principles</a:t>
            </a:r>
            <a:endParaRPr/>
          </a:p>
        </p:txBody>
      </p:sp>
      <p:sp>
        <p:nvSpPr>
          <p:cNvPr id="223" name="Google Shape;223;p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4" name="Google Shape;224;p39"/>
          <p:cNvPicPr preferRelativeResize="0"/>
          <p:nvPr/>
        </p:nvPicPr>
        <p:blipFill>
          <a:blip r:embed="rId3">
            <a:alphaModFix/>
          </a:blip>
          <a:stretch>
            <a:fillRect/>
          </a:stretch>
        </p:blipFill>
        <p:spPr>
          <a:xfrm>
            <a:off x="1363325" y="2214350"/>
            <a:ext cx="5973900" cy="2276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30" name="Google Shape;230;p4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Thus we conclude that the genetic algorithm which ensures the survival of the fittest and is biased towards exploitation performs better than  other exploration heavy algorithms. Thus we were </a:t>
            </a:r>
            <a:r>
              <a:rPr lang="en" sz="1800"/>
              <a:t>successful</a:t>
            </a:r>
            <a:r>
              <a:rPr lang="en" sz="1800"/>
              <a:t> in comparing all the </a:t>
            </a:r>
            <a:r>
              <a:rPr lang="en" sz="1800"/>
              <a:t>techniques</a:t>
            </a:r>
            <a:r>
              <a:rPr lang="en" sz="1800"/>
              <a:t> and </a:t>
            </a:r>
            <a:r>
              <a:rPr lang="en" sz="1800"/>
              <a:t>proposing</a:t>
            </a:r>
            <a:r>
              <a:rPr lang="en" sz="1800"/>
              <a:t> the way forward.</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38" name="Google Shape;138;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sz="1800">
                <a:solidFill>
                  <a:srgbClr val="000000"/>
                </a:solidFill>
              </a:rPr>
              <a:t>Online Content like articles,images ,video etc. is piling or increasing each day hence our aim is to use statistical mechanisms(regression) in order to predict the popularity of the content.</a:t>
            </a:r>
            <a:endParaRPr sz="1800">
              <a:solidFill>
                <a:srgbClr val="000000"/>
              </a:solidFill>
            </a:endParaRPr>
          </a:p>
          <a:p>
            <a:pPr indent="-342900" lvl="0" marL="457200" rtl="0" algn="l">
              <a:lnSpc>
                <a:spcPct val="115000"/>
              </a:lnSpc>
              <a:spcBef>
                <a:spcPts val="1000"/>
              </a:spcBef>
              <a:spcAft>
                <a:spcPts val="1000"/>
              </a:spcAft>
              <a:buClr>
                <a:srgbClr val="000000"/>
              </a:buClr>
              <a:buSzPts val="1800"/>
              <a:buChar char="●"/>
            </a:pPr>
            <a:r>
              <a:rPr lang="en" sz="1800">
                <a:solidFill>
                  <a:srgbClr val="000000"/>
                </a:solidFill>
              </a:rPr>
              <a:t>The basic idea includes optimizing feature selection using nature inspired algorithms and various other techniques; comparing all the techniques would help us reach the best possible solution.</a:t>
            </a:r>
            <a:endParaRPr sz="1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Nature Inspired Algorithms</a:t>
            </a:r>
            <a:endParaRPr/>
          </a:p>
        </p:txBody>
      </p:sp>
      <p:sp>
        <p:nvSpPr>
          <p:cNvPr id="144" name="Google Shape;144;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sz="1800">
                <a:solidFill>
                  <a:srgbClr val="000000"/>
                </a:solidFill>
              </a:rPr>
              <a:t>Retrieving data from videos is computationally very expensive and time consuming. Thus, the data available at any point of time is quite minimal and feature selection using usual algorithms is tough.</a:t>
            </a:r>
            <a:endParaRPr sz="1800">
              <a:solidFill>
                <a:srgbClr val="000000"/>
              </a:solidFill>
            </a:endParaRPr>
          </a:p>
          <a:p>
            <a:pPr indent="-342900" lvl="0" marL="457200" rtl="0" algn="l">
              <a:lnSpc>
                <a:spcPct val="115000"/>
              </a:lnSpc>
              <a:spcBef>
                <a:spcPts val="1000"/>
              </a:spcBef>
              <a:spcAft>
                <a:spcPts val="1600"/>
              </a:spcAft>
              <a:buClr>
                <a:srgbClr val="000000"/>
              </a:buClr>
              <a:buSzPts val="1800"/>
              <a:buChar char="●"/>
            </a:pPr>
            <a:r>
              <a:rPr lang="en" sz="1800">
                <a:solidFill>
                  <a:srgbClr val="000000"/>
                </a:solidFill>
              </a:rPr>
              <a:t>Improving the feature selection process along with the success  of nature inspired algorithms over the years is the sole motivation for using these algorithms.</a:t>
            </a:r>
            <a:endParaRPr sz="18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Genetic Algorithm</a:t>
            </a:r>
            <a:endParaRPr/>
          </a:p>
        </p:txBody>
      </p:sp>
      <p:sp>
        <p:nvSpPr>
          <p:cNvPr id="150" name="Google Shape;150;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highlight>
                  <a:srgbClr val="FFFFFF"/>
                </a:highlight>
              </a:rPr>
              <a:t>A genetic algorithm is a search heuristic that is inspired by Charles Darwin’s theory of natural evolution. This algorithm reflects the process of natural selection where the fittest individuals are selected to produce offspring of the next generation.</a:t>
            </a:r>
            <a:endParaRPr sz="1800">
              <a:solidFill>
                <a:srgbClr val="000000"/>
              </a:solidFill>
              <a:highlight>
                <a:srgbClr val="FFFFFF"/>
              </a:highlight>
            </a:endParaRPr>
          </a:p>
          <a:p>
            <a:pPr indent="-342900" lvl="0" marL="457200" rtl="0" algn="l">
              <a:spcBef>
                <a:spcPts val="1000"/>
              </a:spcBef>
              <a:spcAft>
                <a:spcPts val="1600"/>
              </a:spcAft>
              <a:buClr>
                <a:srgbClr val="000000"/>
              </a:buClr>
              <a:buSzPts val="1800"/>
              <a:buChar char="●"/>
            </a:pPr>
            <a:r>
              <a:rPr lang="en" sz="1800">
                <a:solidFill>
                  <a:srgbClr val="000000"/>
                </a:solidFill>
                <a:highlight>
                  <a:srgbClr val="FFFFFF"/>
                </a:highlight>
              </a:rPr>
              <a:t>Genetic algorithms are mainly used for feature selection and optimization of other supervised and unsupervised algorithms.</a:t>
            </a:r>
            <a:endParaRPr sz="1800">
              <a:solidFill>
                <a:srgbClr val="000000"/>
              </a:solidFill>
              <a:highlight>
                <a:srgbClr val="FFFFFF"/>
              </a:highlight>
            </a:endParaRPr>
          </a:p>
        </p:txBody>
      </p:sp>
      <p:sp>
        <p:nvSpPr>
          <p:cNvPr id="151" name="Google Shape;151;p28"/>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Stages Of Genetic Algorithm</a:t>
            </a:r>
            <a:endParaRPr/>
          </a:p>
        </p:txBody>
      </p:sp>
      <p:sp>
        <p:nvSpPr>
          <p:cNvPr id="157" name="Google Shape;157;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8" name="Google Shape;158;p29"/>
          <p:cNvPicPr preferRelativeResize="0"/>
          <p:nvPr/>
        </p:nvPicPr>
        <p:blipFill>
          <a:blip r:embed="rId3">
            <a:alphaModFix/>
          </a:blip>
          <a:stretch>
            <a:fillRect/>
          </a:stretch>
        </p:blipFill>
        <p:spPr>
          <a:xfrm>
            <a:off x="1997500" y="1853850"/>
            <a:ext cx="3753300" cy="3200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Of Genetic Algorithm</a:t>
            </a:r>
            <a:endParaRPr/>
          </a:p>
        </p:txBody>
      </p:sp>
      <p:sp>
        <p:nvSpPr>
          <p:cNvPr id="164" name="Google Shape;164;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rgbClr val="000000"/>
                </a:solidFill>
              </a:rPr>
              <a:t>Thirty generations of genetic algorithm and their corresponding results were analysed, after writing the code for the three functions namely selection based on fitness, crossover and mutation. In order to have a better analysis two separate curves depicting scores of best and average case chromosome score were plotted.</a:t>
            </a:r>
            <a:endParaRPr sz="1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 Of GA</a:t>
            </a:r>
            <a:endParaRPr/>
          </a:p>
        </p:txBody>
      </p:sp>
      <p:sp>
        <p:nvSpPr>
          <p:cNvPr id="170" name="Google Shape;170;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1" name="Google Shape;171;p31"/>
          <p:cNvPicPr preferRelativeResize="0"/>
          <p:nvPr/>
        </p:nvPicPr>
        <p:blipFill>
          <a:blip r:embed="rId3">
            <a:alphaModFix/>
          </a:blip>
          <a:stretch>
            <a:fillRect/>
          </a:stretch>
        </p:blipFill>
        <p:spPr>
          <a:xfrm>
            <a:off x="120350" y="1866400"/>
            <a:ext cx="4248150" cy="2686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Particle Swarm Optimization</a:t>
            </a:r>
            <a:endParaRPr/>
          </a:p>
        </p:txBody>
      </p:sp>
      <p:sp>
        <p:nvSpPr>
          <p:cNvPr id="177" name="Google Shape;177;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rgbClr val="000000"/>
                </a:solidFill>
              </a:rPr>
              <a:t>Particle swarm optimization (PSO) is a population based stochastic optimization technique developed by  two American scholars in 1995, inspired by social behaviour of bird flocking or fish schooling. PSO shares many similarities with evolutionary computation techniques such as Genetic Algorithms (GA). The system is initialized with a population of random solutions and searches for optima by updating generations.</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Methodology Of PSO</a:t>
            </a:r>
            <a:endParaRPr/>
          </a:p>
        </p:txBody>
      </p:sp>
      <p:sp>
        <p:nvSpPr>
          <p:cNvPr id="183" name="Google Shape;183;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4" name="Google Shape;184;p33"/>
          <p:cNvPicPr preferRelativeResize="0"/>
          <p:nvPr/>
        </p:nvPicPr>
        <p:blipFill>
          <a:blip r:embed="rId3">
            <a:alphaModFix/>
          </a:blip>
          <a:stretch>
            <a:fillRect/>
          </a:stretch>
        </p:blipFill>
        <p:spPr>
          <a:xfrm>
            <a:off x="1871500" y="2434975"/>
            <a:ext cx="4523800" cy="2311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