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9"/>
  </p:handoutMasterIdLst>
  <p:sldIdLst>
    <p:sldId id="256" r:id="rId3"/>
    <p:sldId id="258" r:id="rId4"/>
    <p:sldId id="259" r:id="rId5"/>
    <p:sldId id="298" r:id="rId6"/>
    <p:sldId id="345" r:id="rId7"/>
    <p:sldId id="347" r:id="rId8"/>
    <p:sldId id="357" r:id="rId9"/>
    <p:sldId id="358" r:id="rId10"/>
    <p:sldId id="264" r:id="rId11"/>
    <p:sldId id="293" r:id="rId12"/>
    <p:sldId id="294" r:id="rId13"/>
    <p:sldId id="295" r:id="rId14"/>
    <p:sldId id="296" r:id="rId15"/>
    <p:sldId id="300" r:id="rId17"/>
    <p:sldId id="34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D71"/>
    <a:srgbClr val="C00000"/>
    <a:srgbClr val="BC0000"/>
    <a:srgbClr val="C20000"/>
    <a:srgbClr val="C90002"/>
    <a:srgbClr val="B11D25"/>
    <a:srgbClr val="AB1F3A"/>
    <a:srgbClr val="DC202C"/>
    <a:srgbClr val="62553E"/>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8" autoAdjust="0"/>
    <p:restoredTop sz="94660"/>
  </p:normalViewPr>
  <p:slideViewPr>
    <p:cSldViewPr snapToGrid="0" showGuides="1">
      <p:cViewPr varScale="1">
        <p:scale>
          <a:sx n="81" d="100"/>
          <a:sy n="81" d="100"/>
        </p:scale>
        <p:origin x="470" y="58"/>
      </p:cViewPr>
      <p:guideLst>
        <p:guide orient="horz" pos="2145"/>
        <p:guide pos="385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DC03AED-4848-43C1-9909-563EBA715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3C3D3D7C-DB3B-4EBA-BB9C-EB36DD93E2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FAFAFA"/>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282804" y="273408"/>
            <a:ext cx="342664" cy="501389"/>
            <a:chOff x="270078" y="290764"/>
            <a:chExt cx="329573" cy="482234"/>
          </a:xfrm>
        </p:grpSpPr>
        <p:sp>
          <p:nvSpPr>
            <p:cNvPr id="4" name="菱形 3"/>
            <p:cNvSpPr/>
            <p:nvPr/>
          </p:nvSpPr>
          <p:spPr>
            <a:xfrm>
              <a:off x="270078" y="290764"/>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70078" y="573568"/>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400221" y="432166"/>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AFAFA"/>
        </a:solidFill>
        <a:effectLst/>
      </p:bgPr>
    </p:bg>
    <p:spTree>
      <p:nvGrpSpPr>
        <p:cNvPr id="1" name=""/>
        <p:cNvGrpSpPr/>
        <p:nvPr/>
      </p:nvGrpSpPr>
      <p:grpSpPr>
        <a:xfrm>
          <a:off x="0" y="0"/>
          <a:ext cx="0" cy="0"/>
          <a:chOff x="0" y="0"/>
          <a:chExt cx="0" cy="0"/>
        </a:xfrm>
      </p:grpSpPr>
      <p:grpSp>
        <p:nvGrpSpPr>
          <p:cNvPr id="34" name="组合 33"/>
          <p:cNvGrpSpPr/>
          <p:nvPr userDrawn="1"/>
        </p:nvGrpSpPr>
        <p:grpSpPr>
          <a:xfrm>
            <a:off x="6717601" y="329100"/>
            <a:ext cx="7801087" cy="6646596"/>
            <a:chOff x="6717601" y="329100"/>
            <a:chExt cx="7801087" cy="6646596"/>
          </a:xfrm>
        </p:grpSpPr>
        <p:sp>
          <p:nvSpPr>
            <p:cNvPr id="26" name="任意多边形: 形状 25"/>
            <p:cNvSpPr/>
            <p:nvPr userDrawn="1"/>
          </p:nvSpPr>
          <p:spPr>
            <a:xfrm rot="18675264">
              <a:off x="8592310" y="280895"/>
              <a:ext cx="5775716" cy="5872126"/>
            </a:xfrm>
            <a:custGeom>
              <a:avLst/>
              <a:gdLst>
                <a:gd name="connsiteX0" fmla="*/ 5775716 w 5775716"/>
                <a:gd name="connsiteY0" fmla="*/ 1349937 h 5872126"/>
                <a:gd name="connsiteX1" fmla="*/ 619946 w 5775716"/>
                <a:gd name="connsiteY1" fmla="*/ 5872126 h 5872126"/>
                <a:gd name="connsiteX2" fmla="*/ 0 w 5775716"/>
                <a:gd name="connsiteY2" fmla="*/ 5165323 h 5872126"/>
                <a:gd name="connsiteX3" fmla="*/ 0 w 5775716"/>
                <a:gd name="connsiteY3" fmla="*/ 0 h 5872126"/>
                <a:gd name="connsiteX4" fmla="*/ 4591669 w 5775716"/>
                <a:gd name="connsiteY4" fmla="*/ 0 h 587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5716" h="5872126">
                  <a:moveTo>
                    <a:pt x="5775716" y="1349937"/>
                  </a:moveTo>
                  <a:lnTo>
                    <a:pt x="619946" y="5872126"/>
                  </a:lnTo>
                  <a:lnTo>
                    <a:pt x="0" y="5165323"/>
                  </a:lnTo>
                  <a:lnTo>
                    <a:pt x="0" y="0"/>
                  </a:lnTo>
                  <a:lnTo>
                    <a:pt x="4591669"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4" name="任意多边形: 形状 23"/>
            <p:cNvSpPr/>
            <p:nvPr userDrawn="1"/>
          </p:nvSpPr>
          <p:spPr>
            <a:xfrm rot="18675264">
              <a:off x="9400107" y="670909"/>
              <a:ext cx="5137258" cy="5099904"/>
            </a:xfrm>
            <a:custGeom>
              <a:avLst/>
              <a:gdLst>
                <a:gd name="connsiteX0" fmla="*/ 5137258 w 5137258"/>
                <a:gd name="connsiteY0" fmla="*/ 593952 h 5099904"/>
                <a:gd name="connsiteX1" fmla="*/ 0 w 5137258"/>
                <a:gd name="connsiteY1" fmla="*/ 5099904 h 5099904"/>
                <a:gd name="connsiteX2" fmla="*/ 0 w 5137258"/>
                <a:gd name="connsiteY2" fmla="*/ 0 h 5099904"/>
                <a:gd name="connsiteX3" fmla="*/ 4616295 w 5137258"/>
                <a:gd name="connsiteY3" fmla="*/ 0 h 5099904"/>
              </a:gdLst>
              <a:ahLst/>
              <a:cxnLst>
                <a:cxn ang="0">
                  <a:pos x="connsiteX0" y="connsiteY0"/>
                </a:cxn>
                <a:cxn ang="0">
                  <a:pos x="connsiteX1" y="connsiteY1"/>
                </a:cxn>
                <a:cxn ang="0">
                  <a:pos x="connsiteX2" y="connsiteY2"/>
                </a:cxn>
                <a:cxn ang="0">
                  <a:pos x="connsiteX3" y="connsiteY3"/>
                </a:cxn>
              </a:cxnLst>
              <a:rect l="l" t="t" r="r" b="b"/>
              <a:pathLst>
                <a:path w="5137258" h="5099904">
                  <a:moveTo>
                    <a:pt x="5137258" y="593952"/>
                  </a:moveTo>
                  <a:lnTo>
                    <a:pt x="0" y="5099904"/>
                  </a:lnTo>
                  <a:lnTo>
                    <a:pt x="0" y="0"/>
                  </a:lnTo>
                  <a:lnTo>
                    <a:pt x="4616295" y="0"/>
                  </a:lnTo>
                  <a:close/>
                </a:path>
              </a:pathLst>
            </a:custGeom>
            <a:solidFill>
              <a:srgbClr val="1D4D7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27" name="图片 26"/>
            <p:cNvPicPr>
              <a:picLocks noChangeAspect="1"/>
            </p:cNvPicPr>
            <p:nvPr userDrawn="1"/>
          </p:nvPicPr>
          <p:blipFill>
            <a:blip r:embed="rId2" cstate="print"/>
            <a:srcRect/>
            <a:stretch>
              <a:fillRect/>
            </a:stretch>
          </p:blipFill>
          <p:spPr>
            <a:xfrm>
              <a:off x="7662708" y="5336994"/>
              <a:ext cx="1628935" cy="1521008"/>
            </a:xfrm>
            <a:custGeom>
              <a:avLst/>
              <a:gdLst>
                <a:gd name="connsiteX0" fmla="*/ 740677 w 1628935"/>
                <a:gd name="connsiteY0" fmla="*/ 0 h 1521008"/>
                <a:gd name="connsiteX1" fmla="*/ 795402 w 1628935"/>
                <a:gd name="connsiteY1" fmla="*/ 0 h 1521008"/>
                <a:gd name="connsiteX2" fmla="*/ 1628935 w 1628935"/>
                <a:gd name="connsiteY2" fmla="*/ 737550 h 1521008"/>
                <a:gd name="connsiteX3" fmla="*/ 935695 w 1628935"/>
                <a:gd name="connsiteY3" fmla="*/ 1521007 h 1521008"/>
                <a:gd name="connsiteX4" fmla="*/ 772946 w 1628935"/>
                <a:gd name="connsiteY4" fmla="*/ 1521008 h 1521008"/>
                <a:gd name="connsiteX5" fmla="*/ 0 w 1628935"/>
                <a:gd name="connsiteY5" fmla="*/ 837068 h 152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35" h="1521008">
                  <a:moveTo>
                    <a:pt x="740677" y="0"/>
                  </a:moveTo>
                  <a:lnTo>
                    <a:pt x="795402" y="0"/>
                  </a:lnTo>
                  <a:lnTo>
                    <a:pt x="1628935" y="737550"/>
                  </a:lnTo>
                  <a:lnTo>
                    <a:pt x="935695" y="1521007"/>
                  </a:lnTo>
                  <a:lnTo>
                    <a:pt x="772946" y="1521008"/>
                  </a:lnTo>
                  <a:lnTo>
                    <a:pt x="0" y="837068"/>
                  </a:lnTo>
                  <a:close/>
                </a:path>
              </a:pathLst>
            </a:custGeom>
            <a:effectLst>
              <a:outerShdw blurRad="63500" sx="103000" sy="103000" algn="ctr" rotWithShape="0">
                <a:prstClr val="black">
                  <a:alpha val="38000"/>
                </a:prstClr>
              </a:outerShdw>
            </a:effectLst>
          </p:spPr>
        </p:pic>
        <p:pic>
          <p:nvPicPr>
            <p:cNvPr id="28" name="图片 27"/>
            <p:cNvPicPr>
              <a:picLocks noChangeAspect="1"/>
            </p:cNvPicPr>
            <p:nvPr userDrawn="1"/>
          </p:nvPicPr>
          <p:blipFill>
            <a:blip r:embed="rId3" cstate="print"/>
            <a:srcRect/>
            <a:stretch>
              <a:fillRect/>
            </a:stretch>
          </p:blipFill>
          <p:spPr>
            <a:xfrm>
              <a:off x="6717601" y="4468126"/>
              <a:ext cx="1628736" cy="1628736"/>
            </a:xfrm>
            <a:custGeom>
              <a:avLst/>
              <a:gdLst>
                <a:gd name="connsiteX0" fmla="*/ 762999 w 1628736"/>
                <a:gd name="connsiteY0" fmla="*/ 0 h 1628736"/>
                <a:gd name="connsiteX1" fmla="*/ 1628736 w 1628736"/>
                <a:gd name="connsiteY1" fmla="*/ 762999 h 1628736"/>
                <a:gd name="connsiteX2" fmla="*/ 865736 w 1628736"/>
                <a:gd name="connsiteY2" fmla="*/ 1628736 h 1628736"/>
                <a:gd name="connsiteX3" fmla="*/ 0 w 1628736"/>
                <a:gd name="connsiteY3" fmla="*/ 865736 h 1628736"/>
              </a:gdLst>
              <a:ahLst/>
              <a:cxnLst>
                <a:cxn ang="0">
                  <a:pos x="connsiteX0" y="connsiteY0"/>
                </a:cxn>
                <a:cxn ang="0">
                  <a:pos x="connsiteX1" y="connsiteY1"/>
                </a:cxn>
                <a:cxn ang="0">
                  <a:pos x="connsiteX2" y="connsiteY2"/>
                </a:cxn>
                <a:cxn ang="0">
                  <a:pos x="connsiteX3" y="connsiteY3"/>
                </a:cxn>
              </a:cxnLst>
              <a:rect l="l" t="t" r="r" b="b"/>
              <a:pathLst>
                <a:path w="1628736" h="1628736">
                  <a:moveTo>
                    <a:pt x="762999" y="0"/>
                  </a:moveTo>
                  <a:lnTo>
                    <a:pt x="1628736" y="762999"/>
                  </a:lnTo>
                  <a:lnTo>
                    <a:pt x="865736" y="1628736"/>
                  </a:lnTo>
                  <a:lnTo>
                    <a:pt x="0" y="865736"/>
                  </a:lnTo>
                  <a:close/>
                </a:path>
              </a:pathLst>
            </a:custGeom>
            <a:effectLst>
              <a:outerShdw blurRad="63500" sx="103000" sy="103000" algn="ctr" rotWithShape="0">
                <a:prstClr val="black">
                  <a:alpha val="38000"/>
                </a:prstClr>
              </a:outerShdw>
            </a:effectLst>
          </p:spPr>
        </p:pic>
        <p:pic>
          <p:nvPicPr>
            <p:cNvPr id="29" name="图片 28"/>
            <p:cNvPicPr>
              <a:picLocks noChangeAspect="1"/>
            </p:cNvPicPr>
            <p:nvPr userDrawn="1"/>
          </p:nvPicPr>
          <p:blipFill>
            <a:blip r:embed="rId4" cstate="print"/>
            <a:srcRect/>
            <a:stretch>
              <a:fillRect/>
            </a:stretch>
          </p:blipFill>
          <p:spPr>
            <a:xfrm>
              <a:off x="7539711" y="3530626"/>
              <a:ext cx="1628694" cy="1628695"/>
            </a:xfrm>
            <a:custGeom>
              <a:avLst/>
              <a:gdLst>
                <a:gd name="connsiteX0" fmla="*/ 762651 w 1628694"/>
                <a:gd name="connsiteY0" fmla="*/ 0 h 1628695"/>
                <a:gd name="connsiteX1" fmla="*/ 1628694 w 1628694"/>
                <a:gd name="connsiteY1" fmla="*/ 762652 h 1628695"/>
                <a:gd name="connsiteX2" fmla="*/ 866042 w 1628694"/>
                <a:gd name="connsiteY2" fmla="*/ 1628695 h 1628695"/>
                <a:gd name="connsiteX3" fmla="*/ 0 w 1628694"/>
                <a:gd name="connsiteY3" fmla="*/ 866043 h 1628695"/>
              </a:gdLst>
              <a:ahLst/>
              <a:cxnLst>
                <a:cxn ang="0">
                  <a:pos x="connsiteX0" y="connsiteY0"/>
                </a:cxn>
                <a:cxn ang="0">
                  <a:pos x="connsiteX1" y="connsiteY1"/>
                </a:cxn>
                <a:cxn ang="0">
                  <a:pos x="connsiteX2" y="connsiteY2"/>
                </a:cxn>
                <a:cxn ang="0">
                  <a:pos x="connsiteX3" y="connsiteY3"/>
                </a:cxn>
              </a:cxnLst>
              <a:rect l="l" t="t" r="r" b="b"/>
              <a:pathLst>
                <a:path w="1628694" h="1628695">
                  <a:moveTo>
                    <a:pt x="762651" y="0"/>
                  </a:moveTo>
                  <a:lnTo>
                    <a:pt x="1628694" y="762652"/>
                  </a:lnTo>
                  <a:lnTo>
                    <a:pt x="866042" y="1628695"/>
                  </a:lnTo>
                  <a:lnTo>
                    <a:pt x="0" y="866043"/>
                  </a:lnTo>
                  <a:close/>
                </a:path>
              </a:pathLst>
            </a:custGeom>
            <a:effectLst>
              <a:outerShdw blurRad="63500" sx="103000" sy="103000" algn="ctr" rotWithShape="0">
                <a:prstClr val="black">
                  <a:alpha val="38000"/>
                </a:prstClr>
              </a:outerShdw>
            </a:effectLst>
          </p:spPr>
        </p:pic>
        <p:sp>
          <p:nvSpPr>
            <p:cNvPr id="30" name="任意多边形: 形状 29"/>
            <p:cNvSpPr/>
            <p:nvPr userDrawn="1"/>
          </p:nvSpPr>
          <p:spPr>
            <a:xfrm rot="18690236">
              <a:off x="7508966" y="6538031"/>
              <a:ext cx="437665" cy="437665"/>
            </a:xfrm>
            <a:custGeom>
              <a:avLst/>
              <a:gdLst>
                <a:gd name="connsiteX0" fmla="*/ 523725 w 523725"/>
                <a:gd name="connsiteY0" fmla="*/ 0 h 523725"/>
                <a:gd name="connsiteX1" fmla="*/ 523725 w 523725"/>
                <a:gd name="connsiteY1" fmla="*/ 523725 h 523725"/>
                <a:gd name="connsiteX2" fmla="*/ 303410 w 523725"/>
                <a:gd name="connsiteY2" fmla="*/ 523725 h 523725"/>
                <a:gd name="connsiteX3" fmla="*/ 0 w 523725"/>
                <a:gd name="connsiteY3" fmla="*/ 180830 h 523725"/>
                <a:gd name="connsiteX4" fmla="*/ 0 w 523725"/>
                <a:gd name="connsiteY4" fmla="*/ 0 h 52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725" h="523725">
                  <a:moveTo>
                    <a:pt x="523725" y="0"/>
                  </a:moveTo>
                  <a:lnTo>
                    <a:pt x="523725" y="523725"/>
                  </a:lnTo>
                  <a:lnTo>
                    <a:pt x="303410" y="523725"/>
                  </a:lnTo>
                  <a:lnTo>
                    <a:pt x="0" y="180830"/>
                  </a:lnTo>
                  <a:lnTo>
                    <a:pt x="0" y="0"/>
                  </a:lnTo>
                  <a:close/>
                </a:path>
              </a:pathLst>
            </a:custGeom>
            <a:solidFill>
              <a:srgbClr val="BC0000"/>
            </a:solidFill>
            <a:ln>
              <a:noFill/>
            </a:ln>
            <a:effectLst>
              <a:outerShdw blurRad="63500" sx="106000" sy="106000" algn="ct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userDrawn="1"/>
          </p:nvSpPr>
          <p:spPr>
            <a:xfrm rot="13292084">
              <a:off x="8571753" y="5873297"/>
              <a:ext cx="1927399" cy="59379"/>
            </a:xfrm>
            <a:custGeom>
              <a:avLst/>
              <a:gdLst>
                <a:gd name="connsiteX0" fmla="*/ 1863677 w 1927399"/>
                <a:gd name="connsiteY0" fmla="*/ 59379 h 59379"/>
                <a:gd name="connsiteX1" fmla="*/ 0 w 1927399"/>
                <a:gd name="connsiteY1" fmla="*/ 59379 h 59379"/>
                <a:gd name="connsiteX2" fmla="*/ 67034 w 1927399"/>
                <a:gd name="connsiteY2" fmla="*/ 0 h 59379"/>
                <a:gd name="connsiteX3" fmla="*/ 1927399 w 1927399"/>
                <a:gd name="connsiteY3" fmla="*/ 0 h 59379"/>
              </a:gdLst>
              <a:ahLst/>
              <a:cxnLst>
                <a:cxn ang="0">
                  <a:pos x="connsiteX0" y="connsiteY0"/>
                </a:cxn>
                <a:cxn ang="0">
                  <a:pos x="connsiteX1" y="connsiteY1"/>
                </a:cxn>
                <a:cxn ang="0">
                  <a:pos x="connsiteX2" y="connsiteY2"/>
                </a:cxn>
                <a:cxn ang="0">
                  <a:pos x="connsiteX3" y="connsiteY3"/>
                </a:cxn>
              </a:cxnLst>
              <a:rect l="l" t="t" r="r" b="b"/>
              <a:pathLst>
                <a:path w="1927399" h="59379">
                  <a:moveTo>
                    <a:pt x="1863677" y="59379"/>
                  </a:moveTo>
                  <a:lnTo>
                    <a:pt x="0" y="59379"/>
                  </a:lnTo>
                  <a:lnTo>
                    <a:pt x="67034" y="0"/>
                  </a:lnTo>
                  <a:lnTo>
                    <a:pt x="1927399" y="0"/>
                  </a:lnTo>
                  <a:close/>
                </a:path>
              </a:pathLst>
            </a:cu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任意多边形: 形状 31"/>
            <p:cNvSpPr/>
            <p:nvPr userDrawn="1"/>
          </p:nvSpPr>
          <p:spPr>
            <a:xfrm rot="18690236">
              <a:off x="10623849" y="6195116"/>
              <a:ext cx="738197" cy="738197"/>
            </a:xfrm>
            <a:custGeom>
              <a:avLst/>
              <a:gdLst>
                <a:gd name="connsiteX0" fmla="*/ 738197 w 738197"/>
                <a:gd name="connsiteY0" fmla="*/ 0 h 738197"/>
                <a:gd name="connsiteX1" fmla="*/ 738197 w 738197"/>
                <a:gd name="connsiteY1" fmla="*/ 738197 h 738197"/>
                <a:gd name="connsiteX2" fmla="*/ 303410 w 738197"/>
                <a:gd name="connsiteY2" fmla="*/ 738197 h 738197"/>
                <a:gd name="connsiteX3" fmla="*/ 0 w 738197"/>
                <a:gd name="connsiteY3" fmla="*/ 395301 h 738197"/>
                <a:gd name="connsiteX4" fmla="*/ 0 w 738197"/>
                <a:gd name="connsiteY4" fmla="*/ 0 h 73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738197">
                  <a:moveTo>
                    <a:pt x="738197" y="0"/>
                  </a:moveTo>
                  <a:lnTo>
                    <a:pt x="738197" y="738197"/>
                  </a:lnTo>
                  <a:lnTo>
                    <a:pt x="303410" y="738197"/>
                  </a:lnTo>
                  <a:lnTo>
                    <a:pt x="0" y="395301"/>
                  </a:lnTo>
                  <a:lnTo>
                    <a:pt x="0" y="0"/>
                  </a:lnTo>
                  <a:close/>
                </a:path>
              </a:pathLst>
            </a:custGeom>
            <a:solidFill>
              <a:srgbClr val="C00000">
                <a:alpha val="69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AFAFA"/>
        </a:solidFill>
        <a:effectLst/>
      </p:bgPr>
    </p:bg>
    <p:spTree>
      <p:nvGrpSpPr>
        <p:cNvPr id="1" name=""/>
        <p:cNvGrpSpPr/>
        <p:nvPr/>
      </p:nvGrpSpPr>
      <p:grpSpPr>
        <a:xfrm>
          <a:off x="0" y="0"/>
          <a:ext cx="0" cy="0"/>
          <a:chOff x="0" y="0"/>
          <a:chExt cx="0" cy="0"/>
        </a:xfrm>
      </p:grpSpPr>
      <p:grpSp>
        <p:nvGrpSpPr>
          <p:cNvPr id="11" name="组合 10"/>
          <p:cNvGrpSpPr/>
          <p:nvPr userDrawn="1"/>
        </p:nvGrpSpPr>
        <p:grpSpPr>
          <a:xfrm>
            <a:off x="355725" y="-1"/>
            <a:ext cx="5128403" cy="6884044"/>
            <a:chOff x="599565" y="-1"/>
            <a:chExt cx="5128403" cy="6884044"/>
          </a:xfrm>
        </p:grpSpPr>
        <p:sp>
          <p:nvSpPr>
            <p:cNvPr id="12" name="任意多边形: 形状 11"/>
            <p:cNvSpPr/>
            <p:nvPr/>
          </p:nvSpPr>
          <p:spPr>
            <a:xfrm>
              <a:off x="599565" y="-1"/>
              <a:ext cx="1966929" cy="3868839"/>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a:innerShdw blurRad="63500" dist="203200" dir="2400000">
                <a:schemeClr val="tx1">
                  <a:lumMod val="75000"/>
                  <a:lumOff val="25000"/>
                  <a:alpha val="4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3" name="任意多边形: 形状 12"/>
            <p:cNvSpPr/>
            <p:nvPr/>
          </p:nvSpPr>
          <p:spPr>
            <a:xfrm>
              <a:off x="599565" y="2800957"/>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1D4D71"/>
            </a:solidFill>
            <a:ln>
              <a:noFill/>
            </a:ln>
            <a:effectLst>
              <a:innerShdw blurRad="304800" dir="11400000">
                <a:schemeClr val="tx1">
                  <a:lumMod val="75000"/>
                  <a:lumOff val="2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4" name="组合 13"/>
            <p:cNvGrpSpPr/>
            <p:nvPr/>
          </p:nvGrpSpPr>
          <p:grpSpPr>
            <a:xfrm>
              <a:off x="1006998" y="0"/>
              <a:ext cx="4720970" cy="6884043"/>
              <a:chOff x="1006998" y="0"/>
              <a:chExt cx="4720970" cy="6884043"/>
            </a:xfrm>
          </p:grpSpPr>
          <p:sp>
            <p:nvSpPr>
              <p:cNvPr id="15" name="任意多边形: 形状 14"/>
              <p:cNvSpPr/>
              <p:nvPr/>
            </p:nvSpPr>
            <p:spPr>
              <a:xfrm>
                <a:off x="3665356" y="400715"/>
                <a:ext cx="1029806" cy="2025570"/>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16" name="图片 15"/>
              <p:cNvPicPr>
                <a:picLocks noChangeAspect="1"/>
              </p:cNvPicPr>
              <p:nvPr/>
            </p:nvPicPr>
            <p:blipFill>
              <a:blip r:embed="rId2" cstate="print"/>
              <a:srcRect/>
              <a:stretch>
                <a:fillRect/>
              </a:stretch>
            </p:blipFill>
            <p:spPr>
              <a:xfrm>
                <a:off x="1006998" y="0"/>
                <a:ext cx="3402958" cy="6858000"/>
              </a:xfrm>
              <a:custGeom>
                <a:avLst/>
                <a:gdLst>
                  <a:gd name="connsiteX0" fmla="*/ 0 w 3402958"/>
                  <a:gd name="connsiteY0" fmla="*/ 0 h 6858000"/>
                  <a:gd name="connsiteX1" fmla="*/ 2077948 w 3402958"/>
                  <a:gd name="connsiteY1" fmla="*/ 0 h 6858000"/>
                  <a:gd name="connsiteX2" fmla="*/ 3402958 w 3402958"/>
                  <a:gd name="connsiteY2" fmla="*/ 3429000 h 6858000"/>
                  <a:gd name="connsiteX3" fmla="*/ 2077948 w 3402958"/>
                  <a:gd name="connsiteY3" fmla="*/ 6858000 h 6858000"/>
                  <a:gd name="connsiteX4" fmla="*/ 0 w 3402958"/>
                  <a:gd name="connsiteY4" fmla="*/ 6858000 h 6858000"/>
                  <a:gd name="connsiteX5" fmla="*/ 1325010 w 340295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2958" h="6858000">
                    <a:moveTo>
                      <a:pt x="0" y="0"/>
                    </a:moveTo>
                    <a:lnTo>
                      <a:pt x="2077948" y="0"/>
                    </a:lnTo>
                    <a:lnTo>
                      <a:pt x="3402958" y="3429000"/>
                    </a:lnTo>
                    <a:lnTo>
                      <a:pt x="2077948" y="6858000"/>
                    </a:lnTo>
                    <a:lnTo>
                      <a:pt x="0" y="6858000"/>
                    </a:lnTo>
                    <a:lnTo>
                      <a:pt x="1325010" y="3429000"/>
                    </a:lnTo>
                    <a:close/>
                  </a:path>
                </a:pathLst>
              </a:custGeom>
              <a:effectLst>
                <a:outerShdw blurRad="63500" sx="103000" sy="103000" algn="ctr" rotWithShape="0">
                  <a:schemeClr val="tx1">
                    <a:lumMod val="75000"/>
                    <a:lumOff val="25000"/>
                    <a:alpha val="34000"/>
                  </a:schemeClr>
                </a:outerShdw>
              </a:effectLst>
            </p:spPr>
          </p:pic>
          <p:sp>
            <p:nvSpPr>
              <p:cNvPr id="17" name="任意多边形: 形状 16"/>
              <p:cNvSpPr/>
              <p:nvPr/>
            </p:nvSpPr>
            <p:spPr>
              <a:xfrm>
                <a:off x="3665356" y="2827000"/>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B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E1BC62A4-E876-4F5A-B4F1-4E478916396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A9AF076A-417F-4F3D-A6D3-A7B0323A13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37260" y="1580515"/>
            <a:ext cx="6951345" cy="1076325"/>
          </a:xfrm>
          <a:prstGeom prst="rect">
            <a:avLst/>
          </a:prstGeom>
          <a:noFill/>
        </p:spPr>
        <p:txBody>
          <a:bodyPr wrap="square" rtlCol="0">
            <a:spAutoFit/>
          </a:bodyPr>
          <a:lstStyle/>
          <a:p>
            <a:r>
              <a:rPr lang="en-IN" altLang="zh-CN" sz="3200" b="1" u="sng">
                <a:solidFill>
                  <a:schemeClr val="accent1">
                    <a:lumMod val="50000"/>
                  </a:schemeClr>
                </a:solidFill>
                <a:latin typeface="Century" panose="02040604050505020304" charset="0"/>
                <a:ea typeface="Calibri" panose="020F0502020204030204" pitchFamily="34" charset="0"/>
                <a:cs typeface="Century" panose="02040604050505020304" charset="0"/>
              </a:rPr>
              <a:t>Automated System for Car Parking and Vehicle Monitoring (ASCV)</a:t>
            </a:r>
            <a:endParaRPr lang="en-IN" altLang="zh-CN" sz="3200" b="1" u="sng">
              <a:solidFill>
                <a:schemeClr val="accent1">
                  <a:lumMod val="50000"/>
                </a:schemeClr>
              </a:solidFill>
              <a:latin typeface="Century" panose="02040604050505020304" charset="0"/>
              <a:ea typeface="Calibri" panose="020F0502020204030204" pitchFamily="34" charset="0"/>
              <a:cs typeface="Century" panose="02040604050505020304" charset="0"/>
            </a:endParaRPr>
          </a:p>
        </p:txBody>
      </p:sp>
      <p:sp>
        <p:nvSpPr>
          <p:cNvPr id="24" name="箭头: V 形 23"/>
          <p:cNvSpPr/>
          <p:nvPr/>
        </p:nvSpPr>
        <p:spPr>
          <a:xfrm>
            <a:off x="859260" y="385826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1127125" y="3796030"/>
            <a:ext cx="4246245" cy="398780"/>
          </a:xfrm>
          <a:prstGeom prst="rect">
            <a:avLst/>
          </a:prstGeom>
          <a:noFill/>
        </p:spPr>
        <p:txBody>
          <a:bodyPr wrap="square" rtlCol="0">
            <a:spAutoFit/>
          </a:bodyPr>
          <a:lstStyle/>
          <a:p>
            <a:r>
              <a:rPr lang="en-IN" altLang="en-US" sz="2000">
                <a:solidFill>
                  <a:srgbClr val="334144"/>
                </a:solidFill>
                <a:latin typeface="Calibri" panose="020F0502020204030204" pitchFamily="34" charset="0"/>
                <a:ea typeface="Calibri" panose="020F0502020204030204" pitchFamily="34" charset="0"/>
              </a:rPr>
              <a:t>Team :- </a:t>
            </a:r>
            <a:r>
              <a:rPr lang="en-IN" altLang="en-US" sz="2000" b="1">
                <a:solidFill>
                  <a:srgbClr val="334144"/>
                </a:solidFill>
                <a:latin typeface="Calibri" panose="020F0502020204030204" pitchFamily="34" charset="0"/>
                <a:ea typeface="Calibri" panose="020F0502020204030204" pitchFamily="34" charset="0"/>
              </a:rPr>
              <a:t>CYBERKNIGHTS</a:t>
            </a:r>
            <a:endParaRPr lang="en-IN" altLang="en-US" sz="2000" b="1">
              <a:solidFill>
                <a:srgbClr val="334144"/>
              </a:solidFill>
              <a:latin typeface="Calibri" panose="020F0502020204030204" pitchFamily="34" charset="0"/>
              <a:ea typeface="Calibri" panose="020F0502020204030204" pitchFamily="34" charset="0"/>
            </a:endParaRPr>
          </a:p>
        </p:txBody>
      </p:sp>
      <p:pic>
        <p:nvPicPr>
          <p:cNvPr id="2" name="Picture 1" descr="ldrp"/>
          <p:cNvPicPr>
            <a:picLocks noChangeAspect="1"/>
          </p:cNvPicPr>
          <p:nvPr/>
        </p:nvPicPr>
        <p:blipFill>
          <a:blip r:embed="rId1"/>
          <a:stretch>
            <a:fillRect/>
          </a:stretch>
        </p:blipFill>
        <p:spPr>
          <a:xfrm>
            <a:off x="156845" y="183515"/>
            <a:ext cx="1143000" cy="1143000"/>
          </a:xfrm>
          <a:prstGeom prst="rect">
            <a:avLst/>
          </a:prstGeom>
        </p:spPr>
      </p:pic>
      <p:pic>
        <p:nvPicPr>
          <p:cNvPr id="3" name="Picture 2" descr="ksv"/>
          <p:cNvPicPr>
            <a:picLocks noChangeAspect="1"/>
          </p:cNvPicPr>
          <p:nvPr/>
        </p:nvPicPr>
        <p:blipFill>
          <a:blip r:embed="rId2"/>
          <a:stretch>
            <a:fillRect/>
          </a:stretch>
        </p:blipFill>
        <p:spPr>
          <a:xfrm>
            <a:off x="1586230" y="88900"/>
            <a:ext cx="1188085" cy="1237615"/>
          </a:xfrm>
          <a:prstGeom prst="rect">
            <a:avLst/>
          </a:prstGeom>
        </p:spPr>
      </p:pic>
      <p:sp>
        <p:nvSpPr>
          <p:cNvPr id="4" name="箭头: V 形 23"/>
          <p:cNvSpPr/>
          <p:nvPr/>
        </p:nvSpPr>
        <p:spPr>
          <a:xfrm>
            <a:off x="857885" y="3425190"/>
            <a:ext cx="201295"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6" name="Text Box 5"/>
          <p:cNvSpPr txBox="1"/>
          <p:nvPr/>
        </p:nvSpPr>
        <p:spPr>
          <a:xfrm>
            <a:off x="1127125" y="3362960"/>
            <a:ext cx="2424430" cy="398780"/>
          </a:xfrm>
          <a:prstGeom prst="rect">
            <a:avLst/>
          </a:prstGeom>
          <a:noFill/>
        </p:spPr>
        <p:txBody>
          <a:bodyPr wrap="square" rtlCol="0">
            <a:spAutoFit/>
          </a:bodyPr>
          <a:p>
            <a:pPr algn="l"/>
            <a:r>
              <a:rPr lang="en-IN" altLang="en-US" sz="2000">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College Code :- </a:t>
            </a:r>
            <a:r>
              <a:rPr lang="en-IN" altLang="en-US" sz="2000"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038</a:t>
            </a:r>
            <a:endParaRPr lang="en-IN" altLang="en-US" sz="2000"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8" name="箭头: V 形 23"/>
          <p:cNvSpPr/>
          <p:nvPr/>
        </p:nvSpPr>
        <p:spPr>
          <a:xfrm>
            <a:off x="151765" y="1725930"/>
            <a:ext cx="614045" cy="785495"/>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9" name="Text Box 8"/>
          <p:cNvSpPr txBox="1"/>
          <p:nvPr/>
        </p:nvSpPr>
        <p:spPr>
          <a:xfrm>
            <a:off x="297180" y="4973955"/>
            <a:ext cx="6256655" cy="398780"/>
          </a:xfrm>
          <a:prstGeom prst="rect">
            <a:avLst/>
          </a:prstGeom>
          <a:solidFill>
            <a:schemeClr val="accent5">
              <a:lumMod val="50000"/>
            </a:schemeClr>
          </a:solidFill>
        </p:spPr>
        <p:txBody>
          <a:bodyPr wrap="square" rtlCol="0">
            <a:spAutoFit/>
          </a:bodyPr>
          <a:p>
            <a:pPr algn="l"/>
            <a:r>
              <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rPr>
              <a:t>Mentor : Himani Trivedi</a:t>
            </a:r>
            <a:endPar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0" name="Text Box 9"/>
          <p:cNvSpPr txBox="1"/>
          <p:nvPr/>
        </p:nvSpPr>
        <p:spPr>
          <a:xfrm>
            <a:off x="297180" y="5575935"/>
            <a:ext cx="6256655" cy="398780"/>
          </a:xfrm>
          <a:prstGeom prst="rect">
            <a:avLst/>
          </a:prstGeom>
          <a:solidFill>
            <a:srgbClr val="1D4D71"/>
          </a:solidFill>
        </p:spPr>
        <p:txBody>
          <a:bodyPr wrap="square" rtlCol="0">
            <a:spAutoFit/>
          </a:bodyPr>
          <a:p>
            <a:pPr algn="l"/>
            <a:r>
              <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rPr>
              <a:t>Team Leader : Shubham Kumar Chandravanshi</a:t>
            </a:r>
            <a:endParaRPr lang="en-IN" altLang="en-US" sz="2000" b="1">
              <a:solidFill>
                <a:schemeClr val="bg1"/>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1" name="箭头: V 形 23"/>
          <p:cNvSpPr/>
          <p:nvPr/>
        </p:nvSpPr>
        <p:spPr>
          <a:xfrm>
            <a:off x="297180" y="2863850"/>
            <a:ext cx="262890" cy="39624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2" name="Text Box 11"/>
          <p:cNvSpPr txBox="1"/>
          <p:nvPr/>
        </p:nvSpPr>
        <p:spPr>
          <a:xfrm>
            <a:off x="996950" y="2891790"/>
            <a:ext cx="5965825"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College Name </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 LDRP Institute of Technology &amp; Research	</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4" name="Text Box 13"/>
          <p:cNvSpPr txBox="1"/>
          <p:nvPr/>
        </p:nvSpPr>
        <p:spPr>
          <a:xfrm>
            <a:off x="996950" y="6283960"/>
            <a:ext cx="5547360"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Organization Name :- </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MixORG</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5" name="箭头: V 形 23"/>
          <p:cNvSpPr/>
          <p:nvPr/>
        </p:nvSpPr>
        <p:spPr>
          <a:xfrm>
            <a:off x="358775" y="6330950"/>
            <a:ext cx="201295"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7" name="箭头: V 形 23"/>
          <p:cNvSpPr/>
          <p:nvPr/>
        </p:nvSpPr>
        <p:spPr>
          <a:xfrm>
            <a:off x="859260" y="433324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8" name="Text Box 17"/>
          <p:cNvSpPr txBox="1"/>
          <p:nvPr/>
        </p:nvSpPr>
        <p:spPr>
          <a:xfrm>
            <a:off x="1127125" y="4333240"/>
            <a:ext cx="2534285" cy="368300"/>
          </a:xfrm>
          <a:prstGeom prst="rect">
            <a:avLst/>
          </a:prstGeom>
          <a:noFill/>
        </p:spPr>
        <p:txBody>
          <a:bodyPr wrap="square" rtlCol="0">
            <a:spAutoFit/>
          </a:bodyPr>
          <a:p>
            <a:pPr algn="l"/>
            <a:r>
              <a:rPr lang="en-IN" altLang="en-US">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Problem ID</a:t>
            </a:r>
            <a:r>
              <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rPr>
              <a:t> :- CB 31</a:t>
            </a:r>
            <a:endParaRPr lang="en-IN" altLang="en-US" b="1">
              <a:solidFill>
                <a:schemeClr val="tx1">
                  <a:lumMod val="75000"/>
                  <a:lumOff val="2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665480" y="292100"/>
            <a:ext cx="1152271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(Target Audience)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25095" y="1372870"/>
            <a:ext cx="11942445" cy="1089469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planning to provide smart technology based solutions to both government and private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have planned to release our complete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Automated Car Parking and Monitoring System</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(ASCV</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and our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proprietary standalone number plate detection system</a:t>
            </a: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for both government and private clients.</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ready to modify our systems to accomodate the requirements of our users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also planning to cater the demands of open source devlopers and students providing our services at a reduced cost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targeting Residential complexes ,Apartments ,Shopping malls ,Office spaces ,Business complexes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Hotels ,Private Hospitals, Restaurants ,Party Plots, Luxury Clubs as our private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are targeting Government offices ,Courts ,Government Hospitals as our government clients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always be on the lookout to expand our clintele and will do everything possible to achieve that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algn="l"/>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algn="l"/>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04850" y="311785"/>
            <a:ext cx="1149350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(Revenue Generation)</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04775" y="1388745"/>
            <a:ext cx="11982450" cy="452310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charge our customers as per their requirments instead of using a rigid pricing structure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For the clients using our number plate detection system ,they will be charged on the basis of their usage . ( For eg :- There would be plans catering the needs of small, intermediate and large scale users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For the clients using our Automated Car Parking and Vehicle Monitoring System ,they will be charged on the basis of the square footage area and average number of vehicles frequenting that particular place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keep all the data from different clients for research and devlopment purposes. (It will include a dataset of vehicle feeds from different clients , parking logs, parking behavioral patterns,visitor statistics and all other data)</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We will further sell this data to companies working on BigData Analytics and other Data Science companies .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will also make sure that this data is not in anyway used for any unethical and wrongful purposes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文本框 1491"/>
          <p:cNvSpPr txBox="1"/>
          <p:nvPr/>
        </p:nvSpPr>
        <p:spPr>
          <a:xfrm>
            <a:off x="704850" y="291465"/>
            <a:ext cx="1151255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SOFTWARE AND HARDWARE REQUIREMENTS</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68910" y="1178560"/>
            <a:ext cx="11852910" cy="5354320"/>
          </a:xfrm>
          <a:prstGeom prst="rect">
            <a:avLst/>
          </a:prstGeom>
          <a:noFill/>
        </p:spPr>
        <p:txBody>
          <a:bodyPr wrap="square" rtlCol="0">
            <a:spAutoFit/>
          </a:bodyPr>
          <a:p>
            <a:pPr algn="l"/>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HARDWARE :-</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algn="l"/>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CCTV Cameras</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GPU </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SOFTWARE:-</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indent="0" algn="l">
              <a:buFont typeface="Wingdings" panose="05000000000000000000" charset="0"/>
              <a:buNone/>
            </a:pP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Operating System [Windows 10/Linux]</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HDD [2 TB minimum]</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Programming [Python/OpenCV]</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Database [MySql]</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Vehicle Detection [YOLO v3]</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Number Plate Detection [YOLO v3]</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Segmentation &amp; Character Detection [YOLO v3]</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Web Devlopment [HTML/CSS/Javascript/Django]</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b="1">
                <a:solidFill>
                  <a:schemeClr val="accent1">
                    <a:lumMod val="75000"/>
                  </a:schemeClr>
                </a:solidFill>
                <a:latin typeface="Microsoft YaHei" panose="020B0503020204020204" pitchFamily="34" charset="-122"/>
                <a:ea typeface="Microsoft YaHei" panose="020B0503020204020204" pitchFamily="34" charset="-122"/>
              </a:rPr>
              <a:t>Application Devlopment [Android]</a:t>
            </a:r>
            <a:endParaRPr lang="en-IN" altLang="en-US" b="1">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accent1">
                  <a:lumMod val="7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accent1">
                  <a:lumMod val="7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文本框 802"/>
          <p:cNvSpPr txBox="1"/>
          <p:nvPr/>
        </p:nvSpPr>
        <p:spPr>
          <a:xfrm>
            <a:off x="704215" y="311785"/>
            <a:ext cx="1146302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EXPECTED OUTCOMES</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68910" y="1033780"/>
            <a:ext cx="11842750" cy="5077460"/>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want to make sure that vehicles are not parked illegaly in residential premises or any other place and there will be a substantial decrease in illegal parking if our system is adopted.</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want people to understand that illegaly parking their vehicles to save on some time and a few bucks is not the solution.</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We want to make sure that the alloted parking or residents or occupants in not anyhow compromised because of illegal parking.</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We want to make sure that the security of any residential complex or any other place is not compromised and our system adds one other layer of security.</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Our system will ensure that unoccupied parking of residents or occupants is not anyhow used for parking vehicles illegally.</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Our system can predict if a vehicle is being parked illegally after monitoring the vehicle for some time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Last but not the least , we hope for a change in people's attitude and actions towards illegal parking.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715010" y="321945"/>
            <a:ext cx="11473180"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CHALLENGES FOR THIS SYSTEM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20015" y="1333500"/>
            <a:ext cx="11952605" cy="4799965"/>
          </a:xfrm>
          <a:prstGeom prst="rect">
            <a:avLst/>
          </a:prstGeom>
          <a:noFill/>
        </p:spPr>
        <p:txBody>
          <a:bodyPr wrap="square" rtlCol="0">
            <a:spAutoFit/>
          </a:bodyPr>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number plate detection and recognition is not 100% accurate and is still prone to giving false positive results.</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system still misses a few vehicles once in a while which will improve on further training the model .</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security team of the residential complexes and other places has to proactively act on the inputs of the system otherwise this whole system will be of no point.</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 The system can miss one or two vehicles if multiple vehicles are entering at the same time.</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system occasionally lags in the absence of GPU, so a GPU will very much boost the performance of the system.</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system will need some time to start producing results, so it should be given some time adapt accordingly.</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a:solidFill>
                  <a:schemeClr val="tx1">
                    <a:lumMod val="75000"/>
                    <a:lumOff val="25000"/>
                  </a:schemeClr>
                </a:solidFill>
                <a:latin typeface="Microsoft YaHei" panose="020B0503020204020204" pitchFamily="34" charset="-122"/>
                <a:ea typeface="Microsoft YaHei" panose="020B0503020204020204" pitchFamily="34" charset="-122"/>
              </a:rPr>
              <a:t>The system will never be perfect , so there should always be some room for the error.</a:t>
            </a:r>
            <a:endParaRPr lang="en-IN" alt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5270" y="3056890"/>
            <a:ext cx="6951345" cy="1198880"/>
          </a:xfrm>
          <a:prstGeom prst="rect">
            <a:avLst/>
          </a:prstGeom>
          <a:noFill/>
        </p:spPr>
        <p:txBody>
          <a:bodyPr wrap="square" rtlCol="0">
            <a:spAutoFit/>
          </a:bodyPr>
          <a:lstStyle/>
          <a:p>
            <a:r>
              <a:rPr lang="en-US" sz="7200" b="1">
                <a:solidFill>
                  <a:srgbClr val="1D4D71"/>
                </a:solidFill>
                <a:latin typeface="Calibri" panose="020F0502020204030204" pitchFamily="34" charset="0"/>
                <a:ea typeface="Calibri" panose="020F0502020204030204" pitchFamily="34" charset="0"/>
              </a:rPr>
              <a:t>THANK YOU</a:t>
            </a:r>
            <a:endParaRPr lang="en-US" sz="7200" b="1">
              <a:solidFill>
                <a:srgbClr val="1D4D71"/>
              </a:solidFill>
              <a:latin typeface="Calibri" panose="020F0502020204030204" pitchFamily="34" charset="0"/>
              <a:ea typeface="Calibri" panose="020F0502020204030204" pitchFamily="34" charset="0"/>
            </a:endParaRPr>
          </a:p>
        </p:txBody>
      </p:sp>
      <p:sp>
        <p:nvSpPr>
          <p:cNvPr id="24" name="箭头: V 形 23"/>
          <p:cNvSpPr/>
          <p:nvPr/>
        </p:nvSpPr>
        <p:spPr>
          <a:xfrm>
            <a:off x="358880" y="6390640"/>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558800" y="6315710"/>
            <a:ext cx="4246245" cy="398780"/>
          </a:xfrm>
          <a:prstGeom prst="rect">
            <a:avLst/>
          </a:prstGeom>
          <a:noFill/>
        </p:spPr>
        <p:txBody>
          <a:bodyPr wrap="square" rtlCol="0">
            <a:spAutoFit/>
          </a:bodyPr>
          <a:lstStyle/>
          <a:p>
            <a:r>
              <a:rPr lang="en-IN" altLang="en-US" sz="2000">
                <a:solidFill>
                  <a:srgbClr val="334144"/>
                </a:solidFill>
                <a:latin typeface="Calibri" panose="020F0502020204030204" pitchFamily="34" charset="0"/>
                <a:ea typeface="Calibri" panose="020F0502020204030204" pitchFamily="34" charset="0"/>
              </a:rPr>
              <a:t>Always there for you ........</a:t>
            </a:r>
            <a:endParaRPr lang="en-IN" altLang="en-US" sz="2000">
              <a:solidFill>
                <a:srgbClr val="334144"/>
              </a:solidFill>
              <a:latin typeface="Calibri" panose="020F0502020204030204" pitchFamily="34" charset="0"/>
              <a:ea typeface="Calibri" panose="020F0502020204030204" pitchFamily="34" charset="0"/>
            </a:endParaRPr>
          </a:p>
        </p:txBody>
      </p:sp>
      <p:sp>
        <p:nvSpPr>
          <p:cNvPr id="34" name="矩形: 圆角 33"/>
          <p:cNvSpPr/>
          <p:nvPr/>
        </p:nvSpPr>
        <p:spPr>
          <a:xfrm>
            <a:off x="478790" y="4156075"/>
            <a:ext cx="4326890" cy="427990"/>
          </a:xfrm>
          <a:prstGeom prst="roundRect">
            <a:avLst>
              <a:gd name="adj" fmla="val 4803"/>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5841899" y="129110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1</a:t>
            </a:r>
            <a:endParaRPr lang="zh-CN" altLang="en-US" sz="3200" b="1">
              <a:latin typeface="Calibri" panose="020F0502020204030204" pitchFamily="34" charset="0"/>
              <a:ea typeface="Calibri" panose="020F0502020204030204" pitchFamily="34" charset="0"/>
            </a:endParaRPr>
          </a:p>
        </p:txBody>
      </p:sp>
      <p:sp>
        <p:nvSpPr>
          <p:cNvPr id="33" name="矩形: 圆角 32"/>
          <p:cNvSpPr/>
          <p:nvPr/>
        </p:nvSpPr>
        <p:spPr>
          <a:xfrm>
            <a:off x="6870700" y="1290955"/>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Shubham Kumar Chandravanshi</a:t>
            </a:r>
            <a:endParaRPr lang="en-IN" altLang="zh-CN" sz="2800" b="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矩形: 圆角 33"/>
          <p:cNvSpPr/>
          <p:nvPr/>
        </p:nvSpPr>
        <p:spPr>
          <a:xfrm>
            <a:off x="5841707" y="206671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2</a:t>
            </a:r>
            <a:endParaRPr lang="zh-CN" altLang="en-US" sz="3200" b="1">
              <a:latin typeface="Calibri" panose="020F0502020204030204" pitchFamily="34" charset="0"/>
              <a:ea typeface="Calibri" panose="020F0502020204030204" pitchFamily="34" charset="0"/>
            </a:endParaRPr>
          </a:p>
        </p:txBody>
      </p:sp>
      <p:sp>
        <p:nvSpPr>
          <p:cNvPr id="35" name="矩形: 圆角 34"/>
          <p:cNvSpPr/>
          <p:nvPr/>
        </p:nvSpPr>
        <p:spPr>
          <a:xfrm>
            <a:off x="6870700" y="2066925"/>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Hirva Bhagat</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36" name="矩形: 圆角 35"/>
          <p:cNvSpPr/>
          <p:nvPr/>
        </p:nvSpPr>
        <p:spPr>
          <a:xfrm>
            <a:off x="5841707" y="284776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3</a:t>
            </a:r>
            <a:endParaRPr lang="zh-CN" altLang="en-US" sz="3200" b="1">
              <a:latin typeface="Calibri" panose="020F0502020204030204" pitchFamily="34" charset="0"/>
              <a:ea typeface="Calibri" panose="020F0502020204030204" pitchFamily="34" charset="0"/>
            </a:endParaRPr>
          </a:p>
        </p:txBody>
      </p:sp>
      <p:sp>
        <p:nvSpPr>
          <p:cNvPr id="37" name="矩形: 圆角 36"/>
          <p:cNvSpPr/>
          <p:nvPr/>
        </p:nvSpPr>
        <p:spPr>
          <a:xfrm>
            <a:off x="6870700" y="2847975"/>
            <a:ext cx="5222240"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Manan Darji</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38" name="矩形: 圆角 37"/>
          <p:cNvSpPr/>
          <p:nvPr/>
        </p:nvSpPr>
        <p:spPr>
          <a:xfrm>
            <a:off x="5841707" y="362881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4</a:t>
            </a:r>
            <a:endParaRPr lang="zh-CN" altLang="en-US" sz="3200" b="1">
              <a:latin typeface="Calibri" panose="020F0502020204030204" pitchFamily="34" charset="0"/>
              <a:ea typeface="Calibri" panose="020F0502020204030204" pitchFamily="34" charset="0"/>
            </a:endParaRPr>
          </a:p>
        </p:txBody>
      </p:sp>
      <p:sp>
        <p:nvSpPr>
          <p:cNvPr id="39" name="矩形: 圆角 38"/>
          <p:cNvSpPr/>
          <p:nvPr/>
        </p:nvSpPr>
        <p:spPr>
          <a:xfrm>
            <a:off x="6870700" y="3629025"/>
            <a:ext cx="522287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Dhwani Jakhaniya</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grpSp>
        <p:nvGrpSpPr>
          <p:cNvPr id="40" name="组合 39"/>
          <p:cNvGrpSpPr/>
          <p:nvPr/>
        </p:nvGrpSpPr>
        <p:grpSpPr>
          <a:xfrm>
            <a:off x="4647164" y="248297"/>
            <a:ext cx="7566660" cy="1042760"/>
            <a:chOff x="590707" y="4323561"/>
            <a:chExt cx="7566660" cy="1042760"/>
          </a:xfrm>
        </p:grpSpPr>
        <p:sp>
          <p:nvSpPr>
            <p:cNvPr id="41" name="矩形: 圆角 40"/>
            <p:cNvSpPr/>
            <p:nvPr/>
          </p:nvSpPr>
          <p:spPr>
            <a:xfrm>
              <a:off x="3109752" y="4814416"/>
              <a:ext cx="1692202" cy="551905"/>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5400" b="1">
                <a:solidFill>
                  <a:srgbClr val="1D4D71"/>
                </a:solidFill>
                <a:latin typeface="Calibri" panose="020F0502020204030204" pitchFamily="34" charset="0"/>
                <a:ea typeface="Calibri" panose="020F0502020204030204" pitchFamily="34" charset="0"/>
              </a:endParaRPr>
            </a:p>
          </p:txBody>
        </p:sp>
        <p:sp>
          <p:nvSpPr>
            <p:cNvPr id="42" name="矩形: 圆角 41"/>
            <p:cNvSpPr/>
            <p:nvPr/>
          </p:nvSpPr>
          <p:spPr>
            <a:xfrm>
              <a:off x="590707" y="4323561"/>
              <a:ext cx="7566660" cy="574040"/>
            </a:xfrm>
            <a:prstGeom prst="roundRect">
              <a:avLst>
                <a:gd name="adj" fmla="val 618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b="1">
                  <a:solidFill>
                    <a:srgbClr val="1D4D71"/>
                  </a:solidFill>
                  <a:latin typeface="Calibri" panose="020F0502020204030204" pitchFamily="34" charset="0"/>
                  <a:ea typeface="Calibri" panose="020F0502020204030204" pitchFamily="34" charset="0"/>
                </a:rPr>
                <a:t>THE TEAM</a:t>
              </a:r>
              <a:endParaRPr lang="en-IN" altLang="en-US" sz="3200" b="1">
                <a:solidFill>
                  <a:srgbClr val="1D4D71"/>
                </a:solidFill>
                <a:latin typeface="Calibri" panose="020F0502020204030204" pitchFamily="34" charset="0"/>
                <a:ea typeface="Calibri" panose="020F0502020204030204" pitchFamily="34" charset="0"/>
              </a:endParaRPr>
            </a:p>
          </p:txBody>
        </p:sp>
      </p:grpSp>
      <p:sp>
        <p:nvSpPr>
          <p:cNvPr id="2" name="矩形: 圆角 37"/>
          <p:cNvSpPr/>
          <p:nvPr/>
        </p:nvSpPr>
        <p:spPr>
          <a:xfrm>
            <a:off x="5841707" y="440541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zh-CN" sz="3200" b="1">
                <a:latin typeface="Calibri" panose="020F0502020204030204" pitchFamily="34" charset="0"/>
                <a:ea typeface="Calibri" panose="020F0502020204030204" pitchFamily="34" charset="0"/>
              </a:rPr>
              <a:t>5</a:t>
            </a:r>
            <a:endParaRPr lang="en-IN" altLang="zh-CN" sz="3200" b="1">
              <a:latin typeface="Calibri" panose="020F0502020204030204" pitchFamily="34" charset="0"/>
              <a:ea typeface="Calibri" panose="020F0502020204030204" pitchFamily="34" charset="0"/>
            </a:endParaRPr>
          </a:p>
        </p:txBody>
      </p:sp>
      <p:sp>
        <p:nvSpPr>
          <p:cNvPr id="3" name="矩形: 圆角 37"/>
          <p:cNvSpPr/>
          <p:nvPr/>
        </p:nvSpPr>
        <p:spPr>
          <a:xfrm>
            <a:off x="5841707" y="518265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sz="3200" b="1">
                <a:latin typeface="Calibri" panose="020F0502020204030204" pitchFamily="34" charset="0"/>
                <a:ea typeface="Calibri" panose="020F0502020204030204" pitchFamily="34" charset="0"/>
              </a:rPr>
              <a:t>6</a:t>
            </a:r>
            <a:endParaRPr lang="en-IN" altLang="zh-CN" sz="3200" b="1">
              <a:latin typeface="Calibri" panose="020F0502020204030204" pitchFamily="34" charset="0"/>
              <a:ea typeface="Calibri" panose="020F0502020204030204" pitchFamily="34" charset="0"/>
            </a:endParaRPr>
          </a:p>
        </p:txBody>
      </p:sp>
      <p:sp>
        <p:nvSpPr>
          <p:cNvPr id="4" name="矩形: 圆角 38"/>
          <p:cNvSpPr/>
          <p:nvPr/>
        </p:nvSpPr>
        <p:spPr>
          <a:xfrm>
            <a:off x="6870700" y="4405630"/>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IN" altLang="zh-CN" sz="2800" b="1">
                <a:solidFill>
                  <a:schemeClr val="bg2">
                    <a:lumMod val="25000"/>
                  </a:schemeClr>
                </a:solidFill>
                <a:latin typeface="Calibri" panose="020F0502020204030204" pitchFamily="34" charset="0"/>
                <a:ea typeface="Calibri" panose="020F0502020204030204" pitchFamily="34" charset="0"/>
              </a:rPr>
              <a:t>Raveena Daswani</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5" name="矩形: 圆角 38"/>
          <p:cNvSpPr/>
          <p:nvPr/>
        </p:nvSpPr>
        <p:spPr>
          <a:xfrm>
            <a:off x="6870700" y="5182870"/>
            <a:ext cx="5221605" cy="55181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zh-CN" sz="2800" b="1">
                <a:solidFill>
                  <a:schemeClr val="bg2">
                    <a:lumMod val="25000"/>
                  </a:schemeClr>
                </a:solidFill>
                <a:latin typeface="Calibri" panose="020F0502020204030204" pitchFamily="34" charset="0"/>
                <a:ea typeface="Calibri" panose="020F0502020204030204" pitchFamily="34" charset="0"/>
              </a:rPr>
              <a:t>Saina Ghosh</a:t>
            </a:r>
            <a:endParaRPr lang="en-IN" altLang="zh-CN" sz="2800" b="1">
              <a:solidFill>
                <a:schemeClr val="bg2">
                  <a:lumMod val="25000"/>
                </a:schemeClr>
              </a:solidFill>
              <a:latin typeface="Calibri" panose="020F0502020204030204" pitchFamily="34" charset="0"/>
              <a:ea typeface="Calibri" panose="020F0502020204030204" pitchFamily="34" charset="0"/>
            </a:endParaRPr>
          </a:p>
        </p:txBody>
      </p:sp>
      <p:sp>
        <p:nvSpPr>
          <p:cNvPr id="6" name="Frame 5"/>
          <p:cNvSpPr/>
          <p:nvPr/>
        </p:nvSpPr>
        <p:spPr>
          <a:xfrm>
            <a:off x="4646930" y="254000"/>
            <a:ext cx="678815" cy="568325"/>
          </a:xfrm>
          <a:prstGeom prst="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7" name="Frame 6"/>
          <p:cNvSpPr/>
          <p:nvPr/>
        </p:nvSpPr>
        <p:spPr>
          <a:xfrm>
            <a:off x="11534775" y="254000"/>
            <a:ext cx="678815" cy="568325"/>
          </a:xfrm>
          <a:prstGeom prst="fra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3995" y="219710"/>
            <a:ext cx="8152765" cy="553085"/>
          </a:xfrm>
          <a:prstGeom prst="rect">
            <a:avLst/>
          </a:prstGeom>
          <a:solidFill>
            <a:schemeClr val="bg1">
              <a:lumMod val="75000"/>
            </a:schemeClr>
          </a:solidFill>
        </p:spPr>
        <p:txBody>
          <a:bodyPr wrap="square" rtlCol="0">
            <a:spAutoFit/>
          </a:bodyPr>
          <a:lstStyle/>
          <a:p>
            <a:pPr algn="ctr">
              <a:lnSpc>
                <a:spcPct val="150000"/>
              </a:lnSpc>
            </a:pPr>
            <a:r>
              <a:rPr lang="en-IN" altLang="zh-CN" sz="2000" b="1">
                <a:solidFill>
                  <a:schemeClr val="accent5">
                    <a:lumMod val="50000"/>
                  </a:schemeClr>
                </a:solidFill>
                <a:latin typeface="Calibri" panose="020F0502020204030204" pitchFamily="34" charset="0"/>
                <a:ea typeface="Calibri" panose="020F0502020204030204" pitchFamily="34" charset="0"/>
              </a:rPr>
              <a:t>PROBLEM STATEMENT</a:t>
            </a:r>
            <a:r>
              <a:rPr lang="en-IN" altLang="zh-CN">
                <a:solidFill>
                  <a:schemeClr val="bg1"/>
                </a:solidFill>
                <a:latin typeface="Calibri" panose="020F0502020204030204" pitchFamily="34" charset="0"/>
                <a:ea typeface="Calibri" panose="020F0502020204030204" pitchFamily="34" charset="0"/>
              </a:rPr>
              <a:t> </a:t>
            </a:r>
            <a:endParaRPr lang="en-IN" altLang="zh-CN">
              <a:solidFill>
                <a:schemeClr val="bg1"/>
              </a:solidFill>
              <a:latin typeface="Calibri" panose="020F0502020204030204" pitchFamily="34" charset="0"/>
              <a:ea typeface="Calibri" panose="020F0502020204030204" pitchFamily="34" charset="0"/>
            </a:endParaRPr>
          </a:p>
        </p:txBody>
      </p:sp>
      <p:sp>
        <p:nvSpPr>
          <p:cNvPr id="6" name="Action Button: Custom 5"/>
          <p:cNvSpPr/>
          <p:nvPr/>
        </p:nvSpPr>
        <p:spPr>
          <a:xfrm>
            <a:off x="4149090" y="336550"/>
            <a:ext cx="369570" cy="319405"/>
          </a:xfrm>
          <a:prstGeom prst="actionButtonBlank">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Action Button: Custom 7"/>
          <p:cNvSpPr/>
          <p:nvPr/>
        </p:nvSpPr>
        <p:spPr>
          <a:xfrm>
            <a:off x="11689080" y="336550"/>
            <a:ext cx="369570" cy="319405"/>
          </a:xfrm>
          <a:prstGeom prst="actionButtonBlank">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16120" y="993775"/>
            <a:ext cx="7542530" cy="1445260"/>
          </a:xfrm>
          <a:prstGeom prst="rect">
            <a:avLst/>
          </a:prstGeom>
          <a:noFill/>
          <a:ln w="28575" cmpd="sng">
            <a:solidFill>
              <a:schemeClr val="accent1">
                <a:shade val="50000"/>
              </a:schemeClr>
            </a:solidFill>
            <a:prstDash val="sysDot"/>
          </a:ln>
        </p:spPr>
        <p:txBody>
          <a:bodyPr wrap="square" rtlCol="0">
            <a:spAutoFit/>
          </a:bodyPr>
          <a:p>
            <a:pPr algn="l"/>
            <a:r>
              <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rPr>
              <a:t>“</a:t>
            </a:r>
            <a:r>
              <a:rPr lang="en-US" sz="2000" b="1" u="sng">
                <a:solidFill>
                  <a:srgbClr val="C00000"/>
                </a:solidFill>
                <a:latin typeface="HP Simplified" panose="020B0604020204020204" charset="0"/>
                <a:ea typeface="Microsoft YaHei" panose="020B0503020204020204" pitchFamily="34" charset="-122"/>
                <a:cs typeface="HP Simplified" panose="020B0604020204020204" charset="0"/>
              </a:rPr>
              <a:t>Create an affordable solution through image processing of number plates of vehicles for the detection, identification and monitoring of vehicles in different scenarios such as residential societies, tolls, business complex, parking spaces etc.</a:t>
            </a:r>
            <a:r>
              <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rPr>
              <a:t>”</a:t>
            </a:r>
            <a:endParaRPr lang="en-IN" altLang="en-US" sz="2400" b="1" u="sng">
              <a:solidFill>
                <a:srgbClr val="C00000"/>
              </a:solidFill>
              <a:latin typeface="HP Simplified" panose="020B0604020204020204" charset="0"/>
              <a:ea typeface="Microsoft YaHei" panose="020B0503020204020204" pitchFamily="34" charset="-122"/>
              <a:cs typeface="HP Simplified" panose="020B0604020204020204" charset="0"/>
            </a:endParaRPr>
          </a:p>
        </p:txBody>
      </p:sp>
      <p:sp>
        <p:nvSpPr>
          <p:cNvPr id="10" name="Text Box 9"/>
          <p:cNvSpPr txBox="1"/>
          <p:nvPr/>
        </p:nvSpPr>
        <p:spPr>
          <a:xfrm>
            <a:off x="5507355" y="2839720"/>
            <a:ext cx="6563995" cy="3415030"/>
          </a:xfrm>
          <a:prstGeom prst="rect">
            <a:avLst/>
          </a:prstGeom>
          <a:noFill/>
          <a:ln w="28575" cmpd="sng">
            <a:solidFill>
              <a:schemeClr val="accent1">
                <a:shade val="50000"/>
              </a:schemeClr>
            </a:solidFill>
            <a:prstDash val="sysDot"/>
          </a:ln>
        </p:spPr>
        <p:txBody>
          <a:bodyPr wrap="square" rtlCol="0">
            <a:spAutoFit/>
          </a:bodyPr>
          <a:p>
            <a:pPr algn="just"/>
            <a:r>
              <a:rPr lang="en-US" b="1">
                <a:solidFill>
                  <a:schemeClr val="accent5">
                    <a:lumMod val="75000"/>
                  </a:schemeClr>
                </a:solidFill>
                <a:latin typeface="Microsoft YaHei" panose="020B0503020204020204" pitchFamily="34" charset="-122"/>
                <a:ea typeface="Microsoft YaHei" panose="020B0503020204020204" pitchFamily="34" charset="-122"/>
              </a:rPr>
              <a:t>Description</a:t>
            </a:r>
            <a:r>
              <a:rPr lang="en-US">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b="1">
                <a:solidFill>
                  <a:schemeClr val="tx1">
                    <a:lumMod val="75000"/>
                    <a:lumOff val="25000"/>
                  </a:schemeClr>
                </a:solidFill>
                <a:latin typeface="Microsoft YaHei" panose="020B0503020204020204" pitchFamily="34" charset="-122"/>
                <a:ea typeface="Microsoft YaHei" panose="020B0503020204020204" pitchFamily="34" charset="-122"/>
              </a:rPr>
              <a:t>Many residential society administrations, tolls, business complexes and parking spaces in India lack an automated system for car parking and vehicle monitoring. Most of the commercial and residential places face an impending problem of illegal car/vehicle parking inside their premises. This issue is not bounded to just parking, but also adds to the security concerns inside those establishments. Though there are solutions that exist in the market, the affordability comes into question. In this regard, we would like to have an affordable solution that caters to the Indian markets</a:t>
            </a:r>
            <a:r>
              <a:rPr lang="en-US">
                <a:solidFill>
                  <a:schemeClr val="tx1">
                    <a:lumMod val="75000"/>
                    <a:lumOff val="25000"/>
                  </a:schemeClr>
                </a:solidFill>
                <a:latin typeface="Microsoft YaHei" panose="020B0503020204020204" pitchFamily="34" charset="-122"/>
                <a:ea typeface="Microsoft YaHei" panose="020B0503020204020204" pitchFamily="34" charset="-122"/>
              </a:rPr>
              <a:t> </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704215" y="321310"/>
            <a:ext cx="11472545" cy="460375"/>
          </a:xfrm>
          <a:prstGeom prst="rect">
            <a:avLst/>
          </a:prstGeom>
          <a:solidFill>
            <a:schemeClr val="tx2">
              <a:lumMod val="20000"/>
              <a:lumOff val="80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WHY DO WE NEED SUCH A SYSTEM ?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3" name="Text Box 2"/>
          <p:cNvSpPr txBox="1"/>
          <p:nvPr/>
        </p:nvSpPr>
        <p:spPr>
          <a:xfrm>
            <a:off x="109220" y="1043940"/>
            <a:ext cx="11991975" cy="6739255"/>
          </a:xfrm>
          <a:prstGeom prst="rect">
            <a:avLst/>
          </a:prstGeom>
          <a:noFill/>
        </p:spPr>
        <p:txBody>
          <a:bodyPr wrap="square" rtlCol="0">
            <a:spAutoFit/>
          </a:bodyPr>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Many residential society administrations, tolls, business complexes and parking spaces in India lack an automated system for car parking and vehicle monitoring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which leads to redundant paper work and manual record keeping .</a:t>
            </a: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And m</a:t>
            </a: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ost of the commercial and residential places face an impending problem of illegal car/vehicle parking inside their premises.</a:t>
            </a: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It is both not fair and a grave concern for the residents or occupants of that place because they are entitled to that parking space and the safety assurance that comes along with it . </a:t>
            </a: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This issue is not bounded to just parking, but also adds to the security concerns inside those establishments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concerning the residents or occupants of that infrastructure.</a:t>
            </a: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Though there are solutions that exist in the market, the affordability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and reliability </a:t>
            </a: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comes into question. In this regard, we </a:t>
            </a: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need</a:t>
            </a:r>
            <a:r>
              <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rPr>
              <a:t> to have an affordable solution that caters to the Indian markets</a:t>
            </a:r>
            <a:r>
              <a:rPr lang="en-US">
                <a:solidFill>
                  <a:schemeClr val="tx1">
                    <a:lumMod val="75000"/>
                    <a:lumOff val="25000"/>
                  </a:schemeClr>
                </a:solidFill>
                <a:latin typeface="Microsoft YaHei" panose="020B0503020204020204" pitchFamily="34" charset="-122"/>
                <a:ea typeface="Microsoft YaHei" panose="020B0503020204020204" pitchFamily="34" charset="-122"/>
                <a:sym typeface="+mn-ea"/>
              </a:rPr>
              <a:t> </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b="1">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285750" indent="-285750" algn="l">
              <a:buFont typeface="Wingdings" panose="05000000000000000000" charset="0"/>
              <a:buChar char="q"/>
            </a:pP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747395" y="262255"/>
            <a:ext cx="11432540" cy="460375"/>
          </a:xfrm>
          <a:prstGeom prst="rect">
            <a:avLst/>
          </a:prstGeom>
          <a:solidFill>
            <a:schemeClr val="bg1">
              <a:lumMod val="8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OUR APPROACH TO SOLVE THE PROBLEM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114935" y="1044575"/>
            <a:ext cx="11962130" cy="5015865"/>
          </a:xfrm>
          <a:prstGeom prst="rect">
            <a:avLst/>
          </a:prstGeom>
          <a:noFill/>
        </p:spPr>
        <p:txBody>
          <a:bodyPr wrap="square" rtlCol="0">
            <a:spAutoFit/>
          </a:bodyPr>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When a vehicle is about to enter or leave a residential complex , office space or a shopping mall , our system using the live video feed, detects the number plate of the vehicle .</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Once the number plate is detected , we extract that number plate and perform segmentation and character recognition on the characters of the number plate . </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Once, we have processed and successfully extracted the characters from the number plate , the number plate is matched against all the vehicles in our database to check if that vehicle belongs to this residential complex or office space , or if it's a visiting or unknown vehicle.</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If that vehicle is of one of the residents or regulars, it becomes a part of the resident's log or else it enters the visitor's log. </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If some unknown vehicle (visitor) is regularly entering the residential premises and staying there for more than 8 hours in one stretch and this happens more than 10 times a month or if some vehicle is there for (4-8)hours more than 14 times a month, then there is a good chance it is a case of illegal parking and hence the security team handling that residential complex is notified to check the same.</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gn="l">
              <a:buFont typeface="Wingdings" panose="05000000000000000000" charset="0"/>
              <a:buChar char="q"/>
            </a:pPr>
            <a:r>
              <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rPr>
              <a:t>At the end of the day , we check for all the vehicles which are there in the visitors log and are still in the premises of the residential complex which can give us an idea of vehicles parked illegally . </a:t>
            </a:r>
            <a:endParaRPr lang="en-IN" altLang="en-US" sz="1600"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7385" y="325120"/>
            <a:ext cx="11513820" cy="460375"/>
          </a:xfrm>
          <a:prstGeom prst="rect">
            <a:avLst/>
          </a:prstGeom>
          <a:solidFill>
            <a:schemeClr val="bg2">
              <a:lumMod val="90000"/>
            </a:schemeClr>
          </a:solidFill>
        </p:spPr>
        <p:txBody>
          <a:bodyPr wrap="square" rtlCol="0">
            <a:spAutoFit/>
          </a:bodyPr>
          <a:p>
            <a:pPr algn="l"/>
            <a:r>
              <a:rPr lang="en-IN" altLang="en-US" sz="2400" b="1">
                <a:solidFill>
                  <a:schemeClr val="accent5">
                    <a:lumMod val="50000"/>
                  </a:schemeClr>
                </a:solidFill>
                <a:latin typeface="Calibri" panose="020F0502020204030204" pitchFamily="34" charset="0"/>
                <a:ea typeface="Microsoft YaHei" panose="020B0503020204020204" pitchFamily="34" charset="-122"/>
                <a:cs typeface="Calibri" panose="020F0502020204030204" pitchFamily="34" charset="0"/>
              </a:rPr>
              <a:t>BASIC FLOW OF THE SYSTEM</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pic>
        <p:nvPicPr>
          <p:cNvPr id="3" name="Picture 2" descr="rep2"/>
          <p:cNvPicPr>
            <a:picLocks noChangeAspect="1"/>
          </p:cNvPicPr>
          <p:nvPr/>
        </p:nvPicPr>
        <p:blipFill>
          <a:blip r:embed="rId1"/>
          <a:stretch>
            <a:fillRect/>
          </a:stretch>
        </p:blipFill>
        <p:spPr>
          <a:xfrm>
            <a:off x="668020" y="1444625"/>
            <a:ext cx="10885170" cy="4716780"/>
          </a:xfrm>
          <a:prstGeom prst="rect">
            <a:avLst/>
          </a:prstGeom>
          <a:ln w="28575" cmpd="dbl">
            <a:solidFill>
              <a:schemeClr val="accent1">
                <a:shade val="50000"/>
              </a:schemeClr>
            </a:solidFill>
            <a:prstDash val="solid"/>
          </a:ln>
        </p:spPr>
      </p:pic>
      <p:sp>
        <p:nvSpPr>
          <p:cNvPr id="4" name="Rectangle 3"/>
          <p:cNvSpPr/>
          <p:nvPr/>
        </p:nvSpPr>
        <p:spPr>
          <a:xfrm>
            <a:off x="807720" y="4036695"/>
            <a:ext cx="1665605" cy="2075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 4"/>
          <p:cNvSpPr/>
          <p:nvPr/>
        </p:nvSpPr>
        <p:spPr>
          <a:xfrm>
            <a:off x="3800475" y="4625340"/>
            <a:ext cx="1536065" cy="1316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799840" y="4961255"/>
            <a:ext cx="1536700" cy="645160"/>
          </a:xfrm>
          <a:prstGeom prst="rect">
            <a:avLst/>
          </a:prstGeom>
          <a:noFill/>
        </p:spPr>
        <p:txBody>
          <a:bodyPr wrap="square" rtlCol="0">
            <a:spAutoFit/>
          </a:bodyPr>
          <a:p>
            <a:pPr algn="l"/>
            <a:r>
              <a:rPr lang="en-IN" altLang="en-US" sz="1200" b="1">
                <a:solidFill>
                  <a:schemeClr val="tx1">
                    <a:lumMod val="75000"/>
                    <a:lumOff val="25000"/>
                  </a:schemeClr>
                </a:solidFill>
                <a:latin typeface="Microsoft YaHei" panose="020B0503020204020204" pitchFamily="34" charset="-122"/>
                <a:ea typeface="Microsoft YaHei" panose="020B0503020204020204" pitchFamily="34" charset="-122"/>
              </a:rPr>
              <a:t>Charachters extracted from number plate </a:t>
            </a:r>
            <a:endParaRPr lang="en-IN" altLang="en-US" sz="1200"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7385" y="325120"/>
            <a:ext cx="11513820" cy="460375"/>
          </a:xfrm>
          <a:prstGeom prst="rect">
            <a:avLst/>
          </a:prstGeom>
          <a:solidFill>
            <a:schemeClr val="bg2">
              <a:lumMod val="9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MACHINE LEARNING MODELS THAT WE HAVE USED AND TESTED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4" name="Rectangle 3"/>
          <p:cNvSpPr/>
          <p:nvPr/>
        </p:nvSpPr>
        <p:spPr>
          <a:xfrm>
            <a:off x="807720" y="4036695"/>
            <a:ext cx="1665605" cy="2075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 4"/>
          <p:cNvSpPr/>
          <p:nvPr/>
        </p:nvSpPr>
        <p:spPr>
          <a:xfrm>
            <a:off x="3800475" y="4625340"/>
            <a:ext cx="1536065" cy="1316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67385" y="1160780"/>
            <a:ext cx="11513820" cy="460375"/>
          </a:xfrm>
          <a:prstGeom prst="rect">
            <a:avLst/>
          </a:prstGeom>
          <a:solidFill>
            <a:schemeClr val="accent1">
              <a:lumMod val="40000"/>
              <a:lumOff val="6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OBJECT DETECTION :-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8" name="Text Box 7"/>
          <p:cNvSpPr txBox="1"/>
          <p:nvPr/>
        </p:nvSpPr>
        <p:spPr>
          <a:xfrm>
            <a:off x="688340" y="1838960"/>
            <a:ext cx="11368405"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Caffeine Object Detection ( Transfer Learning Approach)</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0" name="Text Box 9"/>
          <p:cNvSpPr txBox="1"/>
          <p:nvPr/>
        </p:nvSpPr>
        <p:spPr>
          <a:xfrm>
            <a:off x="688340" y="3405505"/>
            <a:ext cx="11513820" cy="460375"/>
          </a:xfrm>
          <a:prstGeom prst="rect">
            <a:avLst/>
          </a:prstGeom>
          <a:solidFill>
            <a:schemeClr val="accent1">
              <a:lumMod val="40000"/>
              <a:lumOff val="6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NUMBER PLATE DETECTION :-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1" name="Text Box 10"/>
          <p:cNvSpPr txBox="1"/>
          <p:nvPr/>
        </p:nvSpPr>
        <p:spPr>
          <a:xfrm>
            <a:off x="667385" y="4036695"/>
            <a:ext cx="11368405"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YOLOv3</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12" name="Table 11"/>
          <p:cNvGraphicFramePr/>
          <p:nvPr/>
        </p:nvGraphicFramePr>
        <p:xfrm>
          <a:off x="1027430" y="4552315"/>
          <a:ext cx="8529320" cy="762000"/>
        </p:xfrm>
        <a:graphic>
          <a:graphicData uri="http://schemas.openxmlformats.org/drawingml/2006/table">
            <a:tbl>
              <a:tblPr firstRow="1" bandRow="1">
                <a:tableStyleId>{5C22544A-7EE6-4342-B048-85BDC9FD1C3A}</a:tableStyleId>
              </a:tblPr>
              <a:tblGrid>
                <a:gridCol w="1256030"/>
                <a:gridCol w="1035685"/>
                <a:gridCol w="1046480"/>
                <a:gridCol w="996315"/>
                <a:gridCol w="996315"/>
                <a:gridCol w="1066165"/>
                <a:gridCol w="1066165"/>
                <a:gridCol w="1066165"/>
              </a:tblGrid>
              <a:tr h="381000">
                <a:tc>
                  <a:txBody>
                    <a:bodyPr/>
                    <a:p>
                      <a:pPr>
                        <a:buNone/>
                      </a:pPr>
                      <a:r>
                        <a:rPr lang="en-IN" altLang="en-US"/>
                        <a:t>Iterations</a:t>
                      </a:r>
                      <a:endParaRPr lang="en-IN" altLang="en-US"/>
                    </a:p>
                  </a:txBody>
                  <a:tcPr/>
                </a:tc>
                <a:tc>
                  <a:txBody>
                    <a:bodyPr/>
                    <a:p>
                      <a:pPr>
                        <a:buNone/>
                      </a:pPr>
                      <a:r>
                        <a:rPr lang="en-IN" altLang="en-US"/>
                        <a:t>1000</a:t>
                      </a:r>
                      <a:endParaRPr lang="en-IN" altLang="en-US"/>
                    </a:p>
                  </a:txBody>
                  <a:tcPr/>
                </a:tc>
                <a:tc>
                  <a:txBody>
                    <a:bodyPr/>
                    <a:p>
                      <a:pPr>
                        <a:buNone/>
                      </a:pPr>
                      <a:r>
                        <a:rPr lang="en-IN" altLang="en-US"/>
                        <a:t>2000</a:t>
                      </a:r>
                      <a:endParaRPr lang="en-IN" altLang="en-US"/>
                    </a:p>
                  </a:txBody>
                  <a:tcPr/>
                </a:tc>
                <a:tc>
                  <a:txBody>
                    <a:bodyPr/>
                    <a:p>
                      <a:pPr>
                        <a:buNone/>
                      </a:pPr>
                      <a:r>
                        <a:rPr lang="en-IN" altLang="en-US"/>
                        <a:t>3000</a:t>
                      </a:r>
                      <a:endParaRPr lang="en-IN" altLang="en-US"/>
                    </a:p>
                  </a:txBody>
                  <a:tcPr/>
                </a:tc>
                <a:tc>
                  <a:txBody>
                    <a:bodyPr/>
                    <a:p>
                      <a:pPr>
                        <a:buNone/>
                      </a:pPr>
                      <a:r>
                        <a:rPr lang="en-IN" altLang="en-US"/>
                        <a:t>4000</a:t>
                      </a:r>
                      <a:endParaRPr lang="en-IN" altLang="en-US"/>
                    </a:p>
                  </a:txBody>
                  <a:tcPr/>
                </a:tc>
                <a:tc>
                  <a:txBody>
                    <a:bodyPr/>
                    <a:p>
                      <a:pPr>
                        <a:buNone/>
                      </a:pPr>
                      <a:r>
                        <a:rPr lang="en-IN" altLang="en-US"/>
                        <a:t>5000</a:t>
                      </a:r>
                      <a:endParaRPr lang="en-IN" altLang="en-US"/>
                    </a:p>
                  </a:txBody>
                  <a:tcPr/>
                </a:tc>
                <a:tc>
                  <a:txBody>
                    <a:bodyPr/>
                    <a:p>
                      <a:pPr>
                        <a:buNone/>
                      </a:pPr>
                      <a:r>
                        <a:rPr lang="en-IN" altLang="en-US"/>
                        <a:t>6000</a:t>
                      </a:r>
                      <a:endParaRPr lang="en-IN" altLang="en-US"/>
                    </a:p>
                  </a:txBody>
                  <a:tcPr/>
                </a:tc>
                <a:tc>
                  <a:txBody>
                    <a:bodyPr/>
                    <a:p>
                      <a:pPr>
                        <a:buNone/>
                      </a:pPr>
                      <a:r>
                        <a:rPr lang="en-IN" altLang="en-US"/>
                        <a:t>FINAL</a:t>
                      </a:r>
                      <a:endParaRPr lang="en-IN" altLang="en-US"/>
                    </a:p>
                  </a:txBody>
                  <a:tcPr/>
                </a:tc>
              </a:tr>
              <a:tr h="381000">
                <a:tc>
                  <a:txBody>
                    <a:bodyPr/>
                    <a:p>
                      <a:pPr>
                        <a:buNone/>
                      </a:pPr>
                      <a:r>
                        <a:rPr lang="en-IN" altLang="en-US"/>
                        <a:t>Accuracy</a:t>
                      </a:r>
                      <a:endParaRPr lang="en-IN" altLang="en-US"/>
                    </a:p>
                  </a:txBody>
                  <a:tcPr/>
                </a:tc>
                <a:tc>
                  <a:txBody>
                    <a:bodyPr/>
                    <a:p>
                      <a:pPr>
                        <a:buNone/>
                      </a:pPr>
                      <a:r>
                        <a:rPr lang="en-IN" altLang="en-US"/>
                        <a:t>63.48%</a:t>
                      </a:r>
                      <a:endParaRPr lang="en-IN" altLang="en-US"/>
                    </a:p>
                  </a:txBody>
                  <a:tcPr/>
                </a:tc>
                <a:tc>
                  <a:txBody>
                    <a:bodyPr/>
                    <a:p>
                      <a:pPr>
                        <a:buNone/>
                      </a:pPr>
                      <a:r>
                        <a:rPr lang="en-IN" altLang="en-US"/>
                        <a:t>90.33%</a:t>
                      </a:r>
                      <a:endParaRPr lang="en-IN" altLang="en-US"/>
                    </a:p>
                  </a:txBody>
                  <a:tcPr/>
                </a:tc>
                <a:tc>
                  <a:txBody>
                    <a:bodyPr/>
                    <a:p>
                      <a:pPr>
                        <a:buNone/>
                      </a:pPr>
                      <a:r>
                        <a:rPr lang="en-IN" altLang="en-US"/>
                        <a:t>92.94%</a:t>
                      </a:r>
                      <a:endParaRPr lang="en-IN" altLang="en-US"/>
                    </a:p>
                  </a:txBody>
                  <a:tcPr/>
                </a:tc>
                <a:tc>
                  <a:txBody>
                    <a:bodyPr/>
                    <a:p>
                      <a:pPr>
                        <a:buNone/>
                      </a:pPr>
                      <a:r>
                        <a:rPr lang="en-IN" altLang="en-US"/>
                        <a:t>93.84%</a:t>
                      </a:r>
                      <a:endParaRPr lang="en-IN" altLang="en-US"/>
                    </a:p>
                  </a:txBody>
                  <a:tcPr/>
                </a:tc>
                <a:tc>
                  <a:txBody>
                    <a:bodyPr/>
                    <a:p>
                      <a:pPr>
                        <a:buNone/>
                      </a:pPr>
                      <a:r>
                        <a:rPr lang="en-IN" altLang="en-US"/>
                        <a:t>92.99%</a:t>
                      </a:r>
                      <a:endParaRPr lang="en-IN" altLang="en-US"/>
                    </a:p>
                  </a:txBody>
                  <a:tcPr/>
                </a:tc>
                <a:tc>
                  <a:txBody>
                    <a:bodyPr/>
                    <a:p>
                      <a:pPr>
                        <a:buNone/>
                      </a:pPr>
                      <a:r>
                        <a:rPr lang="en-IN" altLang="en-US"/>
                        <a:t>93.86%</a:t>
                      </a:r>
                      <a:endParaRPr lang="en-IN" altLang="en-US"/>
                    </a:p>
                  </a:txBody>
                  <a:tcPr/>
                </a:tc>
                <a:tc>
                  <a:txBody>
                    <a:bodyPr/>
                    <a:p>
                      <a:pPr>
                        <a:buNone/>
                      </a:pPr>
                      <a:r>
                        <a:rPr lang="en-IN" altLang="en-US" b="1"/>
                        <a:t>93.86%</a:t>
                      </a:r>
                      <a:endParaRPr lang="en-IN" altLang="en-US" b="1"/>
                    </a:p>
                  </a:txBody>
                  <a:tcPr/>
                </a:tc>
              </a:tr>
            </a:tbl>
          </a:graphicData>
        </a:graphic>
      </p:graphicFrame>
      <p:sp>
        <p:nvSpPr>
          <p:cNvPr id="13" name="Text Box 12"/>
          <p:cNvSpPr txBox="1"/>
          <p:nvPr/>
        </p:nvSpPr>
        <p:spPr>
          <a:xfrm>
            <a:off x="688340" y="5461000"/>
            <a:ext cx="11368405"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YOLOv3-Tiny</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14" name="Table 13"/>
          <p:cNvGraphicFramePr/>
          <p:nvPr/>
        </p:nvGraphicFramePr>
        <p:xfrm>
          <a:off x="1027430" y="5942330"/>
          <a:ext cx="8529320" cy="762000"/>
        </p:xfrm>
        <a:graphic>
          <a:graphicData uri="http://schemas.openxmlformats.org/drawingml/2006/table">
            <a:tbl>
              <a:tblPr firstRow="1" bandRow="1">
                <a:tableStyleId>{5C22544A-7EE6-4342-B048-85BDC9FD1C3A}</a:tableStyleId>
              </a:tblPr>
              <a:tblGrid>
                <a:gridCol w="1256030"/>
                <a:gridCol w="1035685"/>
                <a:gridCol w="1046480"/>
                <a:gridCol w="996315"/>
                <a:gridCol w="996315"/>
                <a:gridCol w="1066165"/>
                <a:gridCol w="1066165"/>
                <a:gridCol w="1066165"/>
              </a:tblGrid>
              <a:tr h="381000">
                <a:tc>
                  <a:txBody>
                    <a:bodyPr/>
                    <a:p>
                      <a:pPr>
                        <a:buNone/>
                      </a:pPr>
                      <a:r>
                        <a:rPr lang="en-IN" altLang="en-US"/>
                        <a:t>Iterations</a:t>
                      </a:r>
                      <a:endParaRPr lang="en-IN" altLang="en-US"/>
                    </a:p>
                  </a:txBody>
                  <a:tcPr/>
                </a:tc>
                <a:tc>
                  <a:txBody>
                    <a:bodyPr/>
                    <a:p>
                      <a:pPr>
                        <a:buNone/>
                      </a:pPr>
                      <a:r>
                        <a:rPr lang="en-IN" altLang="en-US"/>
                        <a:t>1000</a:t>
                      </a:r>
                      <a:endParaRPr lang="en-IN" altLang="en-US"/>
                    </a:p>
                  </a:txBody>
                  <a:tcPr/>
                </a:tc>
                <a:tc>
                  <a:txBody>
                    <a:bodyPr/>
                    <a:p>
                      <a:pPr>
                        <a:buNone/>
                      </a:pPr>
                      <a:r>
                        <a:rPr lang="en-IN" altLang="en-US"/>
                        <a:t>2000</a:t>
                      </a:r>
                      <a:endParaRPr lang="en-IN" altLang="en-US"/>
                    </a:p>
                  </a:txBody>
                  <a:tcPr/>
                </a:tc>
                <a:tc>
                  <a:txBody>
                    <a:bodyPr/>
                    <a:p>
                      <a:pPr>
                        <a:buNone/>
                      </a:pPr>
                      <a:r>
                        <a:rPr lang="en-IN" altLang="en-US"/>
                        <a:t>3000</a:t>
                      </a:r>
                      <a:endParaRPr lang="en-IN" altLang="en-US"/>
                    </a:p>
                  </a:txBody>
                  <a:tcPr/>
                </a:tc>
                <a:tc>
                  <a:txBody>
                    <a:bodyPr/>
                    <a:p>
                      <a:pPr>
                        <a:buNone/>
                      </a:pPr>
                      <a:r>
                        <a:rPr lang="en-IN" altLang="en-US"/>
                        <a:t>4000</a:t>
                      </a:r>
                      <a:endParaRPr lang="en-IN" altLang="en-US"/>
                    </a:p>
                  </a:txBody>
                  <a:tcPr/>
                </a:tc>
                <a:tc>
                  <a:txBody>
                    <a:bodyPr/>
                    <a:p>
                      <a:pPr>
                        <a:buNone/>
                      </a:pPr>
                      <a:r>
                        <a:rPr lang="en-IN" altLang="en-US"/>
                        <a:t>5000</a:t>
                      </a:r>
                      <a:endParaRPr lang="en-IN" altLang="en-US"/>
                    </a:p>
                  </a:txBody>
                  <a:tcPr/>
                </a:tc>
                <a:tc>
                  <a:txBody>
                    <a:bodyPr/>
                    <a:p>
                      <a:pPr>
                        <a:buNone/>
                      </a:pPr>
                      <a:r>
                        <a:rPr lang="en-IN" altLang="en-US"/>
                        <a:t>6000</a:t>
                      </a:r>
                      <a:endParaRPr lang="en-IN" altLang="en-US"/>
                    </a:p>
                  </a:txBody>
                  <a:tcPr/>
                </a:tc>
                <a:tc>
                  <a:txBody>
                    <a:bodyPr/>
                    <a:p>
                      <a:pPr>
                        <a:buNone/>
                      </a:pPr>
                      <a:r>
                        <a:rPr lang="en-IN" altLang="en-US"/>
                        <a:t>FINAL</a:t>
                      </a:r>
                      <a:endParaRPr lang="en-IN" altLang="en-US"/>
                    </a:p>
                  </a:txBody>
                  <a:tcPr/>
                </a:tc>
              </a:tr>
              <a:tr h="381000">
                <a:tc>
                  <a:txBody>
                    <a:bodyPr/>
                    <a:p>
                      <a:pPr>
                        <a:buNone/>
                      </a:pPr>
                      <a:r>
                        <a:rPr lang="en-IN" altLang="en-US"/>
                        <a:t>Accuracy</a:t>
                      </a:r>
                      <a:endParaRPr lang="en-IN" altLang="en-US"/>
                    </a:p>
                  </a:txBody>
                  <a:tcPr/>
                </a:tc>
                <a:tc>
                  <a:txBody>
                    <a:bodyPr/>
                    <a:p>
                      <a:pPr>
                        <a:buNone/>
                      </a:pPr>
                      <a:r>
                        <a:rPr lang="en-IN" altLang="en-US"/>
                        <a:t>41.25%</a:t>
                      </a:r>
                      <a:endParaRPr lang="en-IN" altLang="en-US"/>
                    </a:p>
                  </a:txBody>
                  <a:tcPr/>
                </a:tc>
                <a:tc>
                  <a:txBody>
                    <a:bodyPr/>
                    <a:p>
                      <a:pPr>
                        <a:buNone/>
                      </a:pPr>
                      <a:r>
                        <a:rPr lang="en-IN" altLang="en-US"/>
                        <a:t>79.89%</a:t>
                      </a:r>
                      <a:endParaRPr lang="en-IN" altLang="en-US"/>
                    </a:p>
                  </a:txBody>
                  <a:tcPr/>
                </a:tc>
                <a:tc>
                  <a:txBody>
                    <a:bodyPr/>
                    <a:p>
                      <a:pPr>
                        <a:buNone/>
                      </a:pPr>
                      <a:r>
                        <a:rPr lang="en-IN" altLang="en-US"/>
                        <a:t>75.29%</a:t>
                      </a:r>
                      <a:endParaRPr lang="en-IN" altLang="en-US"/>
                    </a:p>
                  </a:txBody>
                  <a:tcPr/>
                </a:tc>
                <a:tc>
                  <a:txBody>
                    <a:bodyPr/>
                    <a:p>
                      <a:pPr>
                        <a:buNone/>
                      </a:pPr>
                      <a:r>
                        <a:rPr lang="en-IN" altLang="en-US"/>
                        <a:t>82.23%</a:t>
                      </a:r>
                      <a:endParaRPr lang="en-IN" altLang="en-US"/>
                    </a:p>
                  </a:txBody>
                  <a:tcPr/>
                </a:tc>
                <a:tc>
                  <a:txBody>
                    <a:bodyPr/>
                    <a:p>
                      <a:pPr>
                        <a:buNone/>
                      </a:pPr>
                      <a:r>
                        <a:rPr lang="en-IN" altLang="en-US"/>
                        <a:t>81.38%</a:t>
                      </a:r>
                      <a:endParaRPr lang="en-IN" altLang="en-US"/>
                    </a:p>
                  </a:txBody>
                  <a:tcPr/>
                </a:tc>
                <a:tc>
                  <a:txBody>
                    <a:bodyPr/>
                    <a:p>
                      <a:pPr>
                        <a:buNone/>
                      </a:pPr>
                      <a:r>
                        <a:rPr lang="en-IN" altLang="en-US"/>
                        <a:t>83.66%</a:t>
                      </a:r>
                      <a:endParaRPr lang="en-IN" altLang="en-US"/>
                    </a:p>
                  </a:txBody>
                  <a:tcPr/>
                </a:tc>
                <a:tc>
                  <a:txBody>
                    <a:bodyPr/>
                    <a:p>
                      <a:pPr>
                        <a:buNone/>
                      </a:pPr>
                      <a:r>
                        <a:rPr lang="en-IN" altLang="en-US" b="1"/>
                        <a:t>83.66%</a:t>
                      </a:r>
                      <a:endParaRPr lang="en-IN" altLang="en-US" b="1"/>
                    </a:p>
                  </a:txBody>
                  <a:tcPr/>
                </a:tc>
              </a:tr>
            </a:tbl>
          </a:graphicData>
        </a:graphic>
      </p:graphicFrame>
      <p:sp>
        <p:nvSpPr>
          <p:cNvPr id="15" name="Right Arrow 14"/>
          <p:cNvSpPr/>
          <p:nvPr/>
        </p:nvSpPr>
        <p:spPr>
          <a:xfrm>
            <a:off x="127000" y="1838960"/>
            <a:ext cx="540385" cy="367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ight Arrow 15"/>
          <p:cNvSpPr/>
          <p:nvPr/>
        </p:nvSpPr>
        <p:spPr>
          <a:xfrm>
            <a:off x="127000" y="4036695"/>
            <a:ext cx="540385" cy="367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3" name="Table 2"/>
          <p:cNvGraphicFramePr/>
          <p:nvPr/>
        </p:nvGraphicFramePr>
        <p:xfrm>
          <a:off x="1025525" y="2287905"/>
          <a:ext cx="8533765" cy="762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en-IN" altLang="en-US"/>
                        <a:t>Iterations</a:t>
                      </a:r>
                      <a:endParaRPr lang="en-IN" altLang="en-US"/>
                    </a:p>
                  </a:txBody>
                  <a:tcPr/>
                </a:tc>
                <a:tc>
                  <a:txBody>
                    <a:bodyPr/>
                    <a:p>
                      <a:pPr>
                        <a:buNone/>
                      </a:pPr>
                      <a:r>
                        <a:rPr lang="en-IN" altLang="en-US"/>
                        <a:t>1000</a:t>
                      </a:r>
                      <a:endParaRPr lang="en-IN" altLang="en-US"/>
                    </a:p>
                  </a:txBody>
                  <a:tcPr/>
                </a:tc>
                <a:tc>
                  <a:txBody>
                    <a:bodyPr/>
                    <a:p>
                      <a:pPr>
                        <a:buNone/>
                      </a:pPr>
                      <a:r>
                        <a:rPr lang="en-IN" altLang="en-US"/>
                        <a:t>2000</a:t>
                      </a:r>
                      <a:endParaRPr lang="en-IN" altLang="en-US"/>
                    </a:p>
                  </a:txBody>
                  <a:tcPr/>
                </a:tc>
                <a:tc>
                  <a:txBody>
                    <a:bodyPr/>
                    <a:p>
                      <a:pPr>
                        <a:buNone/>
                      </a:pPr>
                      <a:r>
                        <a:rPr lang="en-IN" altLang="en-US"/>
                        <a:t>3000</a:t>
                      </a:r>
                      <a:endParaRPr lang="en-IN" altLang="en-US"/>
                    </a:p>
                  </a:txBody>
                  <a:tcPr/>
                </a:tc>
                <a:tc>
                  <a:txBody>
                    <a:bodyPr/>
                    <a:p>
                      <a:pPr>
                        <a:buNone/>
                      </a:pPr>
                      <a:r>
                        <a:rPr lang="en-IN" altLang="en-US"/>
                        <a:t>TOTAL</a:t>
                      </a:r>
                      <a:endParaRPr lang="en-IN" altLang="en-US"/>
                    </a:p>
                  </a:txBody>
                  <a:tcPr/>
                </a:tc>
              </a:tr>
              <a:tr h="381000">
                <a:tc>
                  <a:txBody>
                    <a:bodyPr/>
                    <a:p>
                      <a:pPr>
                        <a:buNone/>
                      </a:pPr>
                      <a:r>
                        <a:rPr lang="en-IN" altLang="en-US"/>
                        <a:t>Accuracy</a:t>
                      </a:r>
                      <a:endParaRPr lang="en-IN" altLang="en-US"/>
                    </a:p>
                  </a:txBody>
                  <a:tcPr/>
                </a:tc>
                <a:tc>
                  <a:txBody>
                    <a:bodyPr/>
                    <a:p>
                      <a:pPr>
                        <a:buNone/>
                      </a:pPr>
                      <a:r>
                        <a:rPr lang="en-IN" altLang="en-US"/>
                        <a:t>69.32%</a:t>
                      </a:r>
                      <a:endParaRPr lang="en-IN" altLang="en-US"/>
                    </a:p>
                  </a:txBody>
                  <a:tcPr/>
                </a:tc>
                <a:tc>
                  <a:txBody>
                    <a:bodyPr/>
                    <a:p>
                      <a:pPr>
                        <a:buNone/>
                      </a:pPr>
                      <a:r>
                        <a:rPr lang="en-IN" altLang="en-US"/>
                        <a:t>70.31%</a:t>
                      </a:r>
                      <a:endParaRPr lang="en-IN" altLang="en-US"/>
                    </a:p>
                  </a:txBody>
                  <a:tcPr/>
                </a:tc>
                <a:tc>
                  <a:txBody>
                    <a:bodyPr/>
                    <a:p>
                      <a:pPr>
                        <a:buNone/>
                      </a:pPr>
                      <a:r>
                        <a:rPr lang="en-IN" altLang="en-US"/>
                        <a:t>72.31%</a:t>
                      </a:r>
                      <a:endParaRPr lang="en-IN" altLang="en-US"/>
                    </a:p>
                  </a:txBody>
                  <a:tcPr/>
                </a:tc>
                <a:tc>
                  <a:txBody>
                    <a:bodyPr/>
                    <a:p>
                      <a:pPr>
                        <a:buNone/>
                      </a:pPr>
                      <a:r>
                        <a:rPr lang="en-IN" altLang="en-US"/>
                        <a:t>72.31%</a:t>
                      </a:r>
                      <a:endParaRPr lang="en-I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7385" y="325120"/>
            <a:ext cx="11513820" cy="460375"/>
          </a:xfrm>
          <a:prstGeom prst="rect">
            <a:avLst/>
          </a:prstGeom>
          <a:solidFill>
            <a:schemeClr val="bg2">
              <a:lumMod val="9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MACHINE LEARNING MODELS THAT WE HAVE USED AND TESTED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7" name="Text Box 6"/>
          <p:cNvSpPr txBox="1"/>
          <p:nvPr/>
        </p:nvSpPr>
        <p:spPr>
          <a:xfrm>
            <a:off x="667385" y="1160780"/>
            <a:ext cx="11513820" cy="460375"/>
          </a:xfrm>
          <a:prstGeom prst="rect">
            <a:avLst/>
          </a:prstGeom>
          <a:solidFill>
            <a:schemeClr val="accent1">
              <a:lumMod val="40000"/>
              <a:lumOff val="6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CHARACTER SEGMENTATION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8" name="Text Box 7"/>
          <p:cNvSpPr txBox="1"/>
          <p:nvPr/>
        </p:nvSpPr>
        <p:spPr>
          <a:xfrm>
            <a:off x="688340" y="1838960"/>
            <a:ext cx="11368405"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YOLOv3</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0" name="Text Box 9"/>
          <p:cNvSpPr txBox="1"/>
          <p:nvPr/>
        </p:nvSpPr>
        <p:spPr>
          <a:xfrm>
            <a:off x="688340" y="3331210"/>
            <a:ext cx="11513820" cy="460375"/>
          </a:xfrm>
          <a:prstGeom prst="rect">
            <a:avLst/>
          </a:prstGeom>
          <a:solidFill>
            <a:schemeClr val="accent1">
              <a:lumMod val="40000"/>
              <a:lumOff val="60000"/>
            </a:schemeClr>
          </a:solidFill>
        </p:spPr>
        <p:txBody>
          <a:bodyPr wrap="square" rtlCol="0">
            <a:spAutoFit/>
          </a:bodyPr>
          <a:p>
            <a:pPr algn="l"/>
            <a:r>
              <a:rPr lang="en-IN" altLang="en-US" sz="2400" b="1">
                <a:solidFill>
                  <a:srgbClr val="1D4D71"/>
                </a:solidFill>
                <a:latin typeface="Calibri" panose="020F0502020204030204" pitchFamily="34" charset="0"/>
                <a:ea typeface="Microsoft YaHei" panose="020B0503020204020204" pitchFamily="34" charset="-122"/>
                <a:cs typeface="Calibri" panose="020F0502020204030204" pitchFamily="34" charset="0"/>
              </a:rPr>
              <a:t>CHARACTER RECOGNITION :- </a:t>
            </a:r>
            <a:r>
              <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rPr>
              <a:t> </a:t>
            </a:r>
            <a:endParaRPr lang="en-IN" altLang="en-US" sz="2400" b="1">
              <a:solidFill>
                <a:schemeClr val="accent5">
                  <a:lumMod val="75000"/>
                </a:schemeClr>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1" name="Text Box 10"/>
          <p:cNvSpPr txBox="1"/>
          <p:nvPr/>
        </p:nvSpPr>
        <p:spPr>
          <a:xfrm>
            <a:off x="667385" y="4036695"/>
            <a:ext cx="11368405" cy="368300"/>
          </a:xfrm>
          <a:prstGeom prst="rect">
            <a:avLst/>
          </a:prstGeom>
          <a:solidFill>
            <a:schemeClr val="accent6">
              <a:lumMod val="40000"/>
              <a:lumOff val="60000"/>
            </a:schemeClr>
          </a:solidFill>
        </p:spPr>
        <p:txBody>
          <a:bodyPr wrap="square" rtlCol="0">
            <a:spAutoFit/>
          </a:bodyPr>
          <a:p>
            <a:pPr marL="285750" indent="-285750" algn="l">
              <a:buFont typeface="Wingdings" panose="05000000000000000000" charset="0"/>
              <a:buChar char="q"/>
            </a:pPr>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AlexNet </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5" name="Right Arrow 14"/>
          <p:cNvSpPr/>
          <p:nvPr/>
        </p:nvSpPr>
        <p:spPr>
          <a:xfrm>
            <a:off x="127000" y="1838960"/>
            <a:ext cx="540385" cy="367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ight Arrow 15"/>
          <p:cNvSpPr/>
          <p:nvPr/>
        </p:nvSpPr>
        <p:spPr>
          <a:xfrm>
            <a:off x="127000" y="4036695"/>
            <a:ext cx="540385" cy="367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3" name="Table 2"/>
          <p:cNvGraphicFramePr/>
          <p:nvPr/>
        </p:nvGraphicFramePr>
        <p:xfrm>
          <a:off x="1027430" y="2388235"/>
          <a:ext cx="8529320" cy="762000"/>
        </p:xfrm>
        <a:graphic>
          <a:graphicData uri="http://schemas.openxmlformats.org/drawingml/2006/table">
            <a:tbl>
              <a:tblPr firstRow="1" bandRow="1">
                <a:tableStyleId>{5C22544A-7EE6-4342-B048-85BDC9FD1C3A}</a:tableStyleId>
              </a:tblPr>
              <a:tblGrid>
                <a:gridCol w="1256030"/>
                <a:gridCol w="1035685"/>
                <a:gridCol w="1046480"/>
                <a:gridCol w="996315"/>
                <a:gridCol w="996315"/>
                <a:gridCol w="1066165"/>
                <a:gridCol w="1066165"/>
                <a:gridCol w="1066165"/>
              </a:tblGrid>
              <a:tr h="381000">
                <a:tc>
                  <a:txBody>
                    <a:bodyPr/>
                    <a:p>
                      <a:pPr>
                        <a:buNone/>
                      </a:pPr>
                      <a:r>
                        <a:rPr lang="en-IN" altLang="en-US"/>
                        <a:t>Iterations</a:t>
                      </a:r>
                      <a:endParaRPr lang="en-IN" altLang="en-US"/>
                    </a:p>
                  </a:txBody>
                  <a:tcPr/>
                </a:tc>
                <a:tc>
                  <a:txBody>
                    <a:bodyPr/>
                    <a:p>
                      <a:pPr>
                        <a:buNone/>
                      </a:pPr>
                      <a:r>
                        <a:rPr lang="en-IN" altLang="en-US"/>
                        <a:t>1000</a:t>
                      </a:r>
                      <a:endParaRPr lang="en-IN" altLang="en-US"/>
                    </a:p>
                  </a:txBody>
                  <a:tcPr/>
                </a:tc>
                <a:tc>
                  <a:txBody>
                    <a:bodyPr/>
                    <a:p>
                      <a:pPr>
                        <a:buNone/>
                      </a:pPr>
                      <a:r>
                        <a:rPr lang="en-IN" altLang="en-US"/>
                        <a:t>2000</a:t>
                      </a:r>
                      <a:endParaRPr lang="en-IN" altLang="en-US"/>
                    </a:p>
                  </a:txBody>
                  <a:tcPr/>
                </a:tc>
                <a:tc>
                  <a:txBody>
                    <a:bodyPr/>
                    <a:p>
                      <a:pPr>
                        <a:buNone/>
                      </a:pPr>
                      <a:r>
                        <a:rPr lang="en-IN" altLang="en-US"/>
                        <a:t>3000</a:t>
                      </a:r>
                      <a:endParaRPr lang="en-IN" altLang="en-US"/>
                    </a:p>
                  </a:txBody>
                  <a:tcPr/>
                </a:tc>
                <a:tc>
                  <a:txBody>
                    <a:bodyPr/>
                    <a:p>
                      <a:pPr>
                        <a:buNone/>
                      </a:pPr>
                      <a:r>
                        <a:rPr lang="en-IN" altLang="en-US"/>
                        <a:t>4000</a:t>
                      </a:r>
                      <a:endParaRPr lang="en-IN" altLang="en-US"/>
                    </a:p>
                  </a:txBody>
                  <a:tcPr/>
                </a:tc>
                <a:tc>
                  <a:txBody>
                    <a:bodyPr/>
                    <a:p>
                      <a:pPr>
                        <a:buNone/>
                      </a:pPr>
                      <a:r>
                        <a:rPr lang="en-IN" altLang="en-US"/>
                        <a:t>5000</a:t>
                      </a:r>
                      <a:endParaRPr lang="en-IN" altLang="en-US"/>
                    </a:p>
                  </a:txBody>
                  <a:tcPr/>
                </a:tc>
                <a:tc>
                  <a:txBody>
                    <a:bodyPr/>
                    <a:p>
                      <a:pPr>
                        <a:buNone/>
                      </a:pPr>
                      <a:r>
                        <a:rPr lang="en-IN" altLang="en-US"/>
                        <a:t>6000</a:t>
                      </a:r>
                      <a:endParaRPr lang="en-IN" altLang="en-US"/>
                    </a:p>
                  </a:txBody>
                  <a:tcPr/>
                </a:tc>
                <a:tc>
                  <a:txBody>
                    <a:bodyPr/>
                    <a:p>
                      <a:pPr>
                        <a:buNone/>
                      </a:pPr>
                      <a:r>
                        <a:rPr lang="en-IN" altLang="en-US"/>
                        <a:t>FINAL</a:t>
                      </a:r>
                      <a:endParaRPr lang="en-IN" altLang="en-US"/>
                    </a:p>
                  </a:txBody>
                  <a:tcPr/>
                </a:tc>
              </a:tr>
              <a:tr h="381000">
                <a:tc>
                  <a:txBody>
                    <a:bodyPr/>
                    <a:p>
                      <a:pPr>
                        <a:buNone/>
                      </a:pPr>
                      <a:r>
                        <a:rPr lang="en-IN" altLang="en-US"/>
                        <a:t>Accuracy</a:t>
                      </a:r>
                      <a:endParaRPr lang="en-IN" altLang="en-US"/>
                    </a:p>
                  </a:txBody>
                  <a:tcPr/>
                </a:tc>
                <a:tc>
                  <a:txBody>
                    <a:bodyPr/>
                    <a:p>
                      <a:pPr>
                        <a:buNone/>
                      </a:pPr>
                      <a:r>
                        <a:rPr lang="en-IN" altLang="en-US"/>
                        <a:t>92.77%</a:t>
                      </a:r>
                      <a:endParaRPr lang="en-IN" altLang="en-US"/>
                    </a:p>
                  </a:txBody>
                  <a:tcPr/>
                </a:tc>
                <a:tc>
                  <a:txBody>
                    <a:bodyPr/>
                    <a:p>
                      <a:pPr>
                        <a:buNone/>
                      </a:pPr>
                      <a:r>
                        <a:rPr lang="en-IN" altLang="en-US"/>
                        <a:t>98.08%</a:t>
                      </a:r>
                      <a:endParaRPr lang="en-IN" altLang="en-US"/>
                    </a:p>
                  </a:txBody>
                  <a:tcPr/>
                </a:tc>
                <a:tc>
                  <a:txBody>
                    <a:bodyPr/>
                    <a:p>
                      <a:pPr>
                        <a:buNone/>
                      </a:pPr>
                      <a:r>
                        <a:rPr lang="en-IN" altLang="en-US"/>
                        <a:t>98.27%</a:t>
                      </a:r>
                      <a:endParaRPr lang="en-IN" altLang="en-US"/>
                    </a:p>
                  </a:txBody>
                  <a:tcPr/>
                </a:tc>
                <a:tc>
                  <a:txBody>
                    <a:bodyPr/>
                    <a:p>
                      <a:pPr>
                        <a:buNone/>
                      </a:pPr>
                      <a:r>
                        <a:rPr lang="en-IN" altLang="en-US"/>
                        <a:t>97.45%</a:t>
                      </a:r>
                      <a:endParaRPr lang="en-IN" altLang="en-US"/>
                    </a:p>
                  </a:txBody>
                  <a:tcPr/>
                </a:tc>
                <a:tc>
                  <a:txBody>
                    <a:bodyPr/>
                    <a:p>
                      <a:pPr>
                        <a:buNone/>
                      </a:pPr>
                      <a:r>
                        <a:rPr lang="en-IN" altLang="en-US"/>
                        <a:t>97.42%</a:t>
                      </a:r>
                      <a:endParaRPr lang="en-IN" altLang="en-US"/>
                    </a:p>
                  </a:txBody>
                  <a:tcPr/>
                </a:tc>
                <a:tc>
                  <a:txBody>
                    <a:bodyPr/>
                    <a:p>
                      <a:pPr>
                        <a:buNone/>
                      </a:pPr>
                      <a:r>
                        <a:rPr lang="en-IN" altLang="en-US"/>
                        <a:t>97.38%</a:t>
                      </a:r>
                      <a:endParaRPr lang="en-IN" altLang="en-US"/>
                    </a:p>
                  </a:txBody>
                  <a:tcPr/>
                </a:tc>
                <a:tc>
                  <a:txBody>
                    <a:bodyPr/>
                    <a:p>
                      <a:pPr>
                        <a:buNone/>
                      </a:pPr>
                      <a:r>
                        <a:rPr lang="en-IN" altLang="en-US" b="1"/>
                        <a:t>97.38%</a:t>
                      </a:r>
                      <a:endParaRPr lang="en-IN" altLang="en-US" b="1"/>
                    </a:p>
                  </a:txBody>
                  <a:tcPr/>
                </a:tc>
              </a:tr>
            </a:tbl>
          </a:graphicData>
        </a:graphic>
      </p:graphicFrame>
      <p:sp>
        <p:nvSpPr>
          <p:cNvPr id="9" name="Text Box 8"/>
          <p:cNvSpPr txBox="1"/>
          <p:nvPr/>
        </p:nvSpPr>
        <p:spPr>
          <a:xfrm>
            <a:off x="1027430" y="4591050"/>
            <a:ext cx="3112770" cy="368300"/>
          </a:xfrm>
          <a:prstGeom prst="rect">
            <a:avLst/>
          </a:prstGeom>
          <a:noFill/>
        </p:spPr>
        <p:txBody>
          <a:bodyPr wrap="square" rtlCol="0">
            <a:spAutoFit/>
          </a:bodyPr>
          <a:p>
            <a:pPr algn="l"/>
            <a:r>
              <a:rPr lang="en-IN" altLang="en-US" b="1">
                <a:solidFill>
                  <a:schemeClr val="tx1">
                    <a:lumMod val="75000"/>
                    <a:lumOff val="25000"/>
                  </a:schemeClr>
                </a:solidFill>
                <a:latin typeface="Microsoft YaHei" panose="020B0503020204020204" pitchFamily="34" charset="-122"/>
                <a:ea typeface="Microsoft YaHei" panose="020B0503020204020204" pitchFamily="34" charset="-122"/>
              </a:rPr>
              <a:t>Accuracy :- 98.03%</a:t>
            </a:r>
            <a:endParaRPr lang="en-IN" altLang="en-US" b="1">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Freeform 306"/>
          <p:cNvSpPr>
            <a:spLocks noChangeArrowheads="1"/>
          </p:cNvSpPr>
          <p:nvPr/>
        </p:nvSpPr>
        <p:spPr bwMode="auto">
          <a:xfrm>
            <a:off x="3249664" y="4566852"/>
            <a:ext cx="1752600" cy="207433"/>
          </a:xfrm>
          <a:custGeom>
            <a:avLst/>
            <a:gdLst>
              <a:gd name="T0" fmla="*/ 2147483646 w 441"/>
              <a:gd name="T1" fmla="*/ 2147483646 h 52"/>
              <a:gd name="T2" fmla="*/ 2147483646 w 441"/>
              <a:gd name="T3" fmla="*/ 0 h 52"/>
              <a:gd name="T4" fmla="*/ 2147483646 w 441"/>
              <a:gd name="T5" fmla="*/ 2147483646 h 52"/>
              <a:gd name="T6" fmla="*/ 0 w 441"/>
              <a:gd name="T7" fmla="*/ 2147483646 h 52"/>
              <a:gd name="T8" fmla="*/ 0 w 441"/>
              <a:gd name="T9" fmla="*/ 2147483646 h 52"/>
              <a:gd name="T10" fmla="*/ 2147483646 w 441"/>
              <a:gd name="T11" fmla="*/ 2147483646 h 52"/>
              <a:gd name="T12" fmla="*/ 2147483646 w 441"/>
              <a:gd name="T13" fmla="*/ 2147483646 h 52"/>
              <a:gd name="T14" fmla="*/ 2147483646 w 441"/>
              <a:gd name="T15" fmla="*/ 2147483646 h 52"/>
              <a:gd name="T16" fmla="*/ 2147483646 w 441"/>
              <a:gd name="T17" fmla="*/ 2147483646 h 52"/>
              <a:gd name="T18" fmla="*/ 2147483646 w 441"/>
              <a:gd name="T19" fmla="*/ 214748364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52"/>
              <a:gd name="T32" fmla="*/ 441 w 441"/>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52">
                <a:moveTo>
                  <a:pt x="427" y="14"/>
                </a:moveTo>
                <a:lnTo>
                  <a:pt x="413" y="0"/>
                </a:lnTo>
                <a:lnTo>
                  <a:pt x="413" y="12"/>
                </a:lnTo>
                <a:lnTo>
                  <a:pt x="0" y="12"/>
                </a:lnTo>
                <a:lnTo>
                  <a:pt x="0" y="40"/>
                </a:lnTo>
                <a:lnTo>
                  <a:pt x="413" y="40"/>
                </a:lnTo>
                <a:lnTo>
                  <a:pt x="413" y="52"/>
                </a:lnTo>
                <a:lnTo>
                  <a:pt x="427" y="40"/>
                </a:lnTo>
                <a:lnTo>
                  <a:pt x="441" y="26"/>
                </a:lnTo>
                <a:lnTo>
                  <a:pt x="427" y="14"/>
                </a:lnTo>
                <a:close/>
              </a:path>
            </a:pathLst>
          </a:custGeom>
          <a:solidFill>
            <a:srgbClr val="BC0000"/>
          </a:solidFill>
          <a:ln>
            <a:noFill/>
          </a:ln>
        </p:spPr>
        <p:txBody>
          <a:bodyPr/>
          <a:lstStyle/>
          <a:p>
            <a:endParaRPr lang="zh-CN" altLang="en-US" sz="2400"/>
          </a:p>
        </p:txBody>
      </p:sp>
      <p:sp>
        <p:nvSpPr>
          <p:cNvPr id="3082" name="Freeform 459"/>
          <p:cNvSpPr>
            <a:spLocks noChangeArrowheads="1"/>
          </p:cNvSpPr>
          <p:nvPr/>
        </p:nvSpPr>
        <p:spPr bwMode="auto">
          <a:xfrm>
            <a:off x="9515673" y="3995350"/>
            <a:ext cx="289984" cy="793749"/>
          </a:xfrm>
          <a:custGeom>
            <a:avLst/>
            <a:gdLst>
              <a:gd name="T0" fmla="*/ 2147483646 w 73"/>
              <a:gd name="T1" fmla="*/ 2147483646 h 200"/>
              <a:gd name="T2" fmla="*/ 0 w 73"/>
              <a:gd name="T3" fmla="*/ 0 h 200"/>
              <a:gd name="T4" fmla="*/ 2147483646 w 73"/>
              <a:gd name="T5" fmla="*/ 0 h 200"/>
              <a:gd name="T6" fmla="*/ 2147483646 w 73"/>
              <a:gd name="T7" fmla="*/ 2147483646 h 200"/>
              <a:gd name="T8" fmla="*/ 2147483646 w 73"/>
              <a:gd name="T9" fmla="*/ 2147483646 h 200"/>
              <a:gd name="T10" fmla="*/ 0 60000 65536"/>
              <a:gd name="T11" fmla="*/ 0 60000 65536"/>
              <a:gd name="T12" fmla="*/ 0 60000 65536"/>
              <a:gd name="T13" fmla="*/ 0 60000 65536"/>
              <a:gd name="T14" fmla="*/ 0 60000 65536"/>
              <a:gd name="T15" fmla="*/ 0 w 73"/>
              <a:gd name="T16" fmla="*/ 0 h 200"/>
              <a:gd name="T17" fmla="*/ 73 w 73"/>
              <a:gd name="T18" fmla="*/ 200 h 200"/>
            </a:gdLst>
            <a:ahLst/>
            <a:cxnLst>
              <a:cxn ang="T10">
                <a:pos x="T0" y="T1"/>
              </a:cxn>
              <a:cxn ang="T11">
                <a:pos x="T2" y="T3"/>
              </a:cxn>
              <a:cxn ang="T12">
                <a:pos x="T4" y="T5"/>
              </a:cxn>
              <a:cxn ang="T13">
                <a:pos x="T6" y="T7"/>
              </a:cxn>
              <a:cxn ang="T14">
                <a:pos x="T8" y="T9"/>
              </a:cxn>
            </a:cxnLst>
            <a:rect l="T15" t="T16" r="T17" b="T18"/>
            <a:pathLst>
              <a:path w="73" h="200">
                <a:moveTo>
                  <a:pt x="71" y="200"/>
                </a:moveTo>
                <a:lnTo>
                  <a:pt x="0" y="0"/>
                </a:lnTo>
                <a:lnTo>
                  <a:pt x="2" y="0"/>
                </a:lnTo>
                <a:lnTo>
                  <a:pt x="73" y="198"/>
                </a:lnTo>
                <a:lnTo>
                  <a:pt x="71" y="20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3" name="Freeform 460"/>
          <p:cNvSpPr>
            <a:spLocks noChangeArrowheads="1"/>
          </p:cNvSpPr>
          <p:nvPr/>
        </p:nvSpPr>
        <p:spPr bwMode="auto">
          <a:xfrm>
            <a:off x="8715574" y="2852351"/>
            <a:ext cx="1005417" cy="103716"/>
          </a:xfrm>
          <a:custGeom>
            <a:avLst/>
            <a:gdLst>
              <a:gd name="T0" fmla="*/ 2147483646 w 253"/>
              <a:gd name="T1" fmla="*/ 2147483646 h 26"/>
              <a:gd name="T2" fmla="*/ 0 w 253"/>
              <a:gd name="T3" fmla="*/ 2147483646 h 26"/>
              <a:gd name="T4" fmla="*/ 0 w 253"/>
              <a:gd name="T5" fmla="*/ 0 h 26"/>
              <a:gd name="T6" fmla="*/ 2147483646 w 253"/>
              <a:gd name="T7" fmla="*/ 2147483646 h 26"/>
              <a:gd name="T8" fmla="*/ 2147483646 w 253"/>
              <a:gd name="T9" fmla="*/ 2147483646 h 26"/>
              <a:gd name="T10" fmla="*/ 0 60000 65536"/>
              <a:gd name="T11" fmla="*/ 0 60000 65536"/>
              <a:gd name="T12" fmla="*/ 0 60000 65536"/>
              <a:gd name="T13" fmla="*/ 0 60000 65536"/>
              <a:gd name="T14" fmla="*/ 0 60000 65536"/>
              <a:gd name="T15" fmla="*/ 0 w 253"/>
              <a:gd name="T16" fmla="*/ 0 h 26"/>
              <a:gd name="T17" fmla="*/ 253 w 253"/>
              <a:gd name="T18" fmla="*/ 26 h 26"/>
            </a:gdLst>
            <a:ahLst/>
            <a:cxnLst>
              <a:cxn ang="T10">
                <a:pos x="T0" y="T1"/>
              </a:cxn>
              <a:cxn ang="T11">
                <a:pos x="T2" y="T3"/>
              </a:cxn>
              <a:cxn ang="T12">
                <a:pos x="T4" y="T5"/>
              </a:cxn>
              <a:cxn ang="T13">
                <a:pos x="T6" y="T7"/>
              </a:cxn>
              <a:cxn ang="T14">
                <a:pos x="T8" y="T9"/>
              </a:cxn>
            </a:cxnLst>
            <a:rect l="T15" t="T16" r="T17" b="T18"/>
            <a:pathLst>
              <a:path w="253" h="26">
                <a:moveTo>
                  <a:pt x="253" y="26"/>
                </a:moveTo>
                <a:lnTo>
                  <a:pt x="0" y="2"/>
                </a:lnTo>
                <a:lnTo>
                  <a:pt x="0" y="0"/>
                </a:lnTo>
                <a:lnTo>
                  <a:pt x="253" y="23"/>
                </a:lnTo>
                <a:lnTo>
                  <a:pt x="253" y="26"/>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4" name="Freeform 461"/>
          <p:cNvSpPr>
            <a:spLocks noChangeArrowheads="1"/>
          </p:cNvSpPr>
          <p:nvPr/>
        </p:nvSpPr>
        <p:spPr bwMode="auto">
          <a:xfrm>
            <a:off x="6905824" y="2962417"/>
            <a:ext cx="1915583" cy="1987549"/>
          </a:xfrm>
          <a:custGeom>
            <a:avLst/>
            <a:gdLst>
              <a:gd name="T0" fmla="*/ 2147483646 w 482"/>
              <a:gd name="T1" fmla="*/ 2147483646 h 500"/>
              <a:gd name="T2" fmla="*/ 0 w 482"/>
              <a:gd name="T3" fmla="*/ 2147483646 h 500"/>
              <a:gd name="T4" fmla="*/ 2147483646 w 482"/>
              <a:gd name="T5" fmla="*/ 0 h 500"/>
              <a:gd name="T6" fmla="*/ 2147483646 w 482"/>
              <a:gd name="T7" fmla="*/ 2147483646 h 500"/>
              <a:gd name="T8" fmla="*/ 2147483646 w 482"/>
              <a:gd name="T9" fmla="*/ 2147483646 h 500"/>
              <a:gd name="T10" fmla="*/ 0 60000 65536"/>
              <a:gd name="T11" fmla="*/ 0 60000 65536"/>
              <a:gd name="T12" fmla="*/ 0 60000 65536"/>
              <a:gd name="T13" fmla="*/ 0 60000 65536"/>
              <a:gd name="T14" fmla="*/ 0 60000 65536"/>
              <a:gd name="T15" fmla="*/ 0 w 482"/>
              <a:gd name="T16" fmla="*/ 0 h 500"/>
              <a:gd name="T17" fmla="*/ 482 w 482"/>
              <a:gd name="T18" fmla="*/ 500 h 500"/>
            </a:gdLst>
            <a:ahLst/>
            <a:cxnLst>
              <a:cxn ang="T10">
                <a:pos x="T0" y="T1"/>
              </a:cxn>
              <a:cxn ang="T11">
                <a:pos x="T2" y="T3"/>
              </a:cxn>
              <a:cxn ang="T12">
                <a:pos x="T4" y="T5"/>
              </a:cxn>
              <a:cxn ang="T13">
                <a:pos x="T6" y="T7"/>
              </a:cxn>
              <a:cxn ang="T14">
                <a:pos x="T8" y="T9"/>
              </a:cxn>
            </a:cxnLst>
            <a:rect l="T15" t="T16" r="T17" b="T18"/>
            <a:pathLst>
              <a:path w="482" h="500">
                <a:moveTo>
                  <a:pt x="480" y="500"/>
                </a:moveTo>
                <a:lnTo>
                  <a:pt x="0" y="2"/>
                </a:lnTo>
                <a:lnTo>
                  <a:pt x="3" y="0"/>
                </a:lnTo>
                <a:lnTo>
                  <a:pt x="482" y="498"/>
                </a:lnTo>
                <a:lnTo>
                  <a:pt x="480" y="50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5" name="Freeform 462"/>
          <p:cNvSpPr>
            <a:spLocks noChangeArrowheads="1"/>
          </p:cNvSpPr>
          <p:nvPr/>
        </p:nvSpPr>
        <p:spPr bwMode="auto">
          <a:xfrm>
            <a:off x="8565290" y="2956066"/>
            <a:ext cx="1157816" cy="889000"/>
          </a:xfrm>
          <a:custGeom>
            <a:avLst/>
            <a:gdLst>
              <a:gd name="T0" fmla="*/ 0 w 291"/>
              <a:gd name="T1" fmla="*/ 2147483646 h 224"/>
              <a:gd name="T2" fmla="*/ 0 w 291"/>
              <a:gd name="T3" fmla="*/ 2147483646 h 224"/>
              <a:gd name="T4" fmla="*/ 2147483646 w 291"/>
              <a:gd name="T5" fmla="*/ 0 h 224"/>
              <a:gd name="T6" fmla="*/ 2147483646 w 291"/>
              <a:gd name="T7" fmla="*/ 0 h 224"/>
              <a:gd name="T8" fmla="*/ 0 w 291"/>
              <a:gd name="T9" fmla="*/ 2147483646 h 224"/>
              <a:gd name="T10" fmla="*/ 0 60000 65536"/>
              <a:gd name="T11" fmla="*/ 0 60000 65536"/>
              <a:gd name="T12" fmla="*/ 0 60000 65536"/>
              <a:gd name="T13" fmla="*/ 0 60000 65536"/>
              <a:gd name="T14" fmla="*/ 0 60000 65536"/>
              <a:gd name="T15" fmla="*/ 0 w 291"/>
              <a:gd name="T16" fmla="*/ 0 h 224"/>
              <a:gd name="T17" fmla="*/ 291 w 291"/>
              <a:gd name="T18" fmla="*/ 224 h 224"/>
            </a:gdLst>
            <a:ahLst/>
            <a:cxnLst>
              <a:cxn ang="T10">
                <a:pos x="T0" y="T1"/>
              </a:cxn>
              <a:cxn ang="T11">
                <a:pos x="T2" y="T3"/>
              </a:cxn>
              <a:cxn ang="T12">
                <a:pos x="T4" y="T5"/>
              </a:cxn>
              <a:cxn ang="T13">
                <a:pos x="T6" y="T7"/>
              </a:cxn>
              <a:cxn ang="T14">
                <a:pos x="T8" y="T9"/>
              </a:cxn>
            </a:cxnLst>
            <a:rect l="T15" t="T16" r="T17" b="T18"/>
            <a:pathLst>
              <a:path w="291" h="224">
                <a:moveTo>
                  <a:pt x="0" y="224"/>
                </a:moveTo>
                <a:lnTo>
                  <a:pt x="0" y="221"/>
                </a:lnTo>
                <a:lnTo>
                  <a:pt x="291" y="0"/>
                </a:lnTo>
                <a:lnTo>
                  <a:pt x="0" y="22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6" name="Freeform 463"/>
          <p:cNvSpPr>
            <a:spLocks noChangeArrowheads="1"/>
          </p:cNvSpPr>
          <p:nvPr/>
        </p:nvSpPr>
        <p:spPr bwMode="auto">
          <a:xfrm>
            <a:off x="8715574" y="2852350"/>
            <a:ext cx="808567" cy="1143000"/>
          </a:xfrm>
          <a:custGeom>
            <a:avLst/>
            <a:gdLst>
              <a:gd name="T0" fmla="*/ 2147483646 w 203"/>
              <a:gd name="T1" fmla="*/ 2147483646 h 288"/>
              <a:gd name="T2" fmla="*/ 0 w 203"/>
              <a:gd name="T3" fmla="*/ 0 h 288"/>
              <a:gd name="T4" fmla="*/ 0 w 203"/>
              <a:gd name="T5" fmla="*/ 0 h 288"/>
              <a:gd name="T6" fmla="*/ 2147483646 w 203"/>
              <a:gd name="T7" fmla="*/ 2147483646 h 288"/>
              <a:gd name="T8" fmla="*/ 2147483646 w 203"/>
              <a:gd name="T9" fmla="*/ 2147483646 h 288"/>
              <a:gd name="T10" fmla="*/ 0 60000 65536"/>
              <a:gd name="T11" fmla="*/ 0 60000 65536"/>
              <a:gd name="T12" fmla="*/ 0 60000 65536"/>
              <a:gd name="T13" fmla="*/ 0 60000 65536"/>
              <a:gd name="T14" fmla="*/ 0 60000 65536"/>
              <a:gd name="T15" fmla="*/ 0 w 203"/>
              <a:gd name="T16" fmla="*/ 0 h 288"/>
              <a:gd name="T17" fmla="*/ 203 w 203"/>
              <a:gd name="T18" fmla="*/ 288 h 288"/>
            </a:gdLst>
            <a:ahLst/>
            <a:cxnLst>
              <a:cxn ang="T10">
                <a:pos x="T0" y="T1"/>
              </a:cxn>
              <a:cxn ang="T11">
                <a:pos x="T2" y="T3"/>
              </a:cxn>
              <a:cxn ang="T12">
                <a:pos x="T4" y="T5"/>
              </a:cxn>
              <a:cxn ang="T13">
                <a:pos x="T6" y="T7"/>
              </a:cxn>
              <a:cxn ang="T14">
                <a:pos x="T8" y="T9"/>
              </a:cxn>
            </a:cxnLst>
            <a:rect l="T15" t="T16" r="T17" b="T18"/>
            <a:pathLst>
              <a:path w="203" h="288">
                <a:moveTo>
                  <a:pt x="203" y="288"/>
                </a:moveTo>
                <a:lnTo>
                  <a:pt x="0" y="0"/>
                </a:lnTo>
                <a:lnTo>
                  <a:pt x="203" y="28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7" name="Freeform 464"/>
          <p:cNvSpPr>
            <a:spLocks noChangeArrowheads="1"/>
          </p:cNvSpPr>
          <p:nvPr/>
        </p:nvSpPr>
        <p:spPr bwMode="auto">
          <a:xfrm>
            <a:off x="7178874" y="2852350"/>
            <a:ext cx="1536700" cy="946149"/>
          </a:xfrm>
          <a:custGeom>
            <a:avLst/>
            <a:gdLst>
              <a:gd name="T0" fmla="*/ 0 w 387"/>
              <a:gd name="T1" fmla="*/ 2147483646 h 238"/>
              <a:gd name="T2" fmla="*/ 0 w 387"/>
              <a:gd name="T3" fmla="*/ 2147483646 h 238"/>
              <a:gd name="T4" fmla="*/ 2147483646 w 387"/>
              <a:gd name="T5" fmla="*/ 0 h 238"/>
              <a:gd name="T6" fmla="*/ 2147483646 w 387"/>
              <a:gd name="T7" fmla="*/ 0 h 238"/>
              <a:gd name="T8" fmla="*/ 0 w 387"/>
              <a:gd name="T9" fmla="*/ 2147483646 h 238"/>
              <a:gd name="T10" fmla="*/ 0 60000 65536"/>
              <a:gd name="T11" fmla="*/ 0 60000 65536"/>
              <a:gd name="T12" fmla="*/ 0 60000 65536"/>
              <a:gd name="T13" fmla="*/ 0 60000 65536"/>
              <a:gd name="T14" fmla="*/ 0 60000 65536"/>
              <a:gd name="T15" fmla="*/ 0 w 387"/>
              <a:gd name="T16" fmla="*/ 0 h 238"/>
              <a:gd name="T17" fmla="*/ 387 w 387"/>
              <a:gd name="T18" fmla="*/ 238 h 238"/>
            </a:gdLst>
            <a:ahLst/>
            <a:cxnLst>
              <a:cxn ang="T10">
                <a:pos x="T0" y="T1"/>
              </a:cxn>
              <a:cxn ang="T11">
                <a:pos x="T2" y="T3"/>
              </a:cxn>
              <a:cxn ang="T12">
                <a:pos x="T4" y="T5"/>
              </a:cxn>
              <a:cxn ang="T13">
                <a:pos x="T6" y="T7"/>
              </a:cxn>
              <a:cxn ang="T14">
                <a:pos x="T8" y="T9"/>
              </a:cxn>
            </a:cxnLst>
            <a:rect l="T15" t="T16" r="T17" b="T18"/>
            <a:pathLst>
              <a:path w="387" h="238">
                <a:moveTo>
                  <a:pt x="0" y="238"/>
                </a:moveTo>
                <a:lnTo>
                  <a:pt x="0" y="236"/>
                </a:lnTo>
                <a:lnTo>
                  <a:pt x="387" y="0"/>
                </a:lnTo>
                <a:lnTo>
                  <a:pt x="0" y="23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8" name="Freeform 465"/>
          <p:cNvSpPr>
            <a:spLocks noChangeArrowheads="1"/>
          </p:cNvSpPr>
          <p:nvPr/>
        </p:nvSpPr>
        <p:spPr bwMode="auto">
          <a:xfrm>
            <a:off x="7138657" y="3074600"/>
            <a:ext cx="734483" cy="702733"/>
          </a:xfrm>
          <a:custGeom>
            <a:avLst/>
            <a:gdLst>
              <a:gd name="T0" fmla="*/ 2147483646 w 185"/>
              <a:gd name="T1" fmla="*/ 2147483646 h 177"/>
              <a:gd name="T2" fmla="*/ 0 w 185"/>
              <a:gd name="T3" fmla="*/ 2147483646 h 177"/>
              <a:gd name="T4" fmla="*/ 2147483646 w 185"/>
              <a:gd name="T5" fmla="*/ 0 h 177"/>
              <a:gd name="T6" fmla="*/ 2147483646 w 185"/>
              <a:gd name="T7" fmla="*/ 2147483646 h 177"/>
              <a:gd name="T8" fmla="*/ 2147483646 w 185"/>
              <a:gd name="T9" fmla="*/ 2147483646 h 177"/>
              <a:gd name="T10" fmla="*/ 0 60000 65536"/>
              <a:gd name="T11" fmla="*/ 0 60000 65536"/>
              <a:gd name="T12" fmla="*/ 0 60000 65536"/>
              <a:gd name="T13" fmla="*/ 0 60000 65536"/>
              <a:gd name="T14" fmla="*/ 0 60000 65536"/>
              <a:gd name="T15" fmla="*/ 0 w 185"/>
              <a:gd name="T16" fmla="*/ 0 h 177"/>
              <a:gd name="T17" fmla="*/ 185 w 185"/>
              <a:gd name="T18" fmla="*/ 177 h 177"/>
            </a:gdLst>
            <a:ahLst/>
            <a:cxnLst>
              <a:cxn ang="T10">
                <a:pos x="T0" y="T1"/>
              </a:cxn>
              <a:cxn ang="T11">
                <a:pos x="T2" y="T3"/>
              </a:cxn>
              <a:cxn ang="T12">
                <a:pos x="T4" y="T5"/>
              </a:cxn>
              <a:cxn ang="T13">
                <a:pos x="T6" y="T7"/>
              </a:cxn>
              <a:cxn ang="T14">
                <a:pos x="T8" y="T9"/>
              </a:cxn>
            </a:cxnLst>
            <a:rect l="T15" t="T16" r="T17" b="T18"/>
            <a:pathLst>
              <a:path w="185" h="177">
                <a:moveTo>
                  <a:pt x="3" y="177"/>
                </a:moveTo>
                <a:lnTo>
                  <a:pt x="0" y="175"/>
                </a:lnTo>
                <a:lnTo>
                  <a:pt x="182" y="0"/>
                </a:lnTo>
                <a:lnTo>
                  <a:pt x="185" y="3"/>
                </a:lnTo>
                <a:lnTo>
                  <a:pt x="3" y="17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89" name="Freeform 466"/>
          <p:cNvSpPr>
            <a:spLocks noChangeArrowheads="1"/>
          </p:cNvSpPr>
          <p:nvPr/>
        </p:nvSpPr>
        <p:spPr bwMode="auto">
          <a:xfrm>
            <a:off x="7047640" y="3047084"/>
            <a:ext cx="1473200" cy="833967"/>
          </a:xfrm>
          <a:custGeom>
            <a:avLst/>
            <a:gdLst>
              <a:gd name="T0" fmla="*/ 2147483646 w 371"/>
              <a:gd name="T1" fmla="*/ 2147483646 h 210"/>
              <a:gd name="T2" fmla="*/ 0 w 371"/>
              <a:gd name="T3" fmla="*/ 2147483646 h 210"/>
              <a:gd name="T4" fmla="*/ 2147483646 w 371"/>
              <a:gd name="T5" fmla="*/ 0 h 210"/>
              <a:gd name="T6" fmla="*/ 2147483646 w 371"/>
              <a:gd name="T7" fmla="*/ 2147483646 h 210"/>
              <a:gd name="T8" fmla="*/ 2147483646 w 371"/>
              <a:gd name="T9" fmla="*/ 2147483646 h 210"/>
              <a:gd name="T10" fmla="*/ 0 60000 65536"/>
              <a:gd name="T11" fmla="*/ 0 60000 65536"/>
              <a:gd name="T12" fmla="*/ 0 60000 65536"/>
              <a:gd name="T13" fmla="*/ 0 60000 65536"/>
              <a:gd name="T14" fmla="*/ 0 60000 65536"/>
              <a:gd name="T15" fmla="*/ 0 w 371"/>
              <a:gd name="T16" fmla="*/ 0 h 210"/>
              <a:gd name="T17" fmla="*/ 371 w 371"/>
              <a:gd name="T18" fmla="*/ 210 h 210"/>
            </a:gdLst>
            <a:ahLst/>
            <a:cxnLst>
              <a:cxn ang="T10">
                <a:pos x="T0" y="T1"/>
              </a:cxn>
              <a:cxn ang="T11">
                <a:pos x="T2" y="T3"/>
              </a:cxn>
              <a:cxn ang="T12">
                <a:pos x="T4" y="T5"/>
              </a:cxn>
              <a:cxn ang="T13">
                <a:pos x="T6" y="T7"/>
              </a:cxn>
              <a:cxn ang="T14">
                <a:pos x="T8" y="T9"/>
              </a:cxn>
            </a:cxnLst>
            <a:rect l="T15" t="T16" r="T17" b="T18"/>
            <a:pathLst>
              <a:path w="371" h="210">
                <a:moveTo>
                  <a:pt x="368" y="210"/>
                </a:moveTo>
                <a:lnTo>
                  <a:pt x="0" y="3"/>
                </a:lnTo>
                <a:lnTo>
                  <a:pt x="2" y="0"/>
                </a:lnTo>
                <a:lnTo>
                  <a:pt x="371" y="208"/>
                </a:lnTo>
                <a:lnTo>
                  <a:pt x="368" y="21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0" name="Freeform 467"/>
          <p:cNvSpPr>
            <a:spLocks noChangeArrowheads="1"/>
          </p:cNvSpPr>
          <p:nvPr/>
        </p:nvSpPr>
        <p:spPr bwMode="auto">
          <a:xfrm>
            <a:off x="7449807" y="3074600"/>
            <a:ext cx="423333" cy="1341967"/>
          </a:xfrm>
          <a:custGeom>
            <a:avLst/>
            <a:gdLst>
              <a:gd name="T0" fmla="*/ 2147483646 w 107"/>
              <a:gd name="T1" fmla="*/ 2147483646 h 338"/>
              <a:gd name="T2" fmla="*/ 0 w 107"/>
              <a:gd name="T3" fmla="*/ 2147483646 h 338"/>
              <a:gd name="T4" fmla="*/ 2147483646 w 107"/>
              <a:gd name="T5" fmla="*/ 0 h 338"/>
              <a:gd name="T6" fmla="*/ 2147483646 w 107"/>
              <a:gd name="T7" fmla="*/ 0 h 338"/>
              <a:gd name="T8" fmla="*/ 2147483646 w 107"/>
              <a:gd name="T9" fmla="*/ 2147483646 h 338"/>
              <a:gd name="T10" fmla="*/ 0 60000 65536"/>
              <a:gd name="T11" fmla="*/ 0 60000 65536"/>
              <a:gd name="T12" fmla="*/ 0 60000 65536"/>
              <a:gd name="T13" fmla="*/ 0 60000 65536"/>
              <a:gd name="T14" fmla="*/ 0 60000 65536"/>
              <a:gd name="T15" fmla="*/ 0 w 107"/>
              <a:gd name="T16" fmla="*/ 0 h 338"/>
              <a:gd name="T17" fmla="*/ 107 w 107"/>
              <a:gd name="T18" fmla="*/ 338 h 338"/>
            </a:gdLst>
            <a:ahLst/>
            <a:cxnLst>
              <a:cxn ang="T10">
                <a:pos x="T0" y="T1"/>
              </a:cxn>
              <a:cxn ang="T11">
                <a:pos x="T2" y="T3"/>
              </a:cxn>
              <a:cxn ang="T12">
                <a:pos x="T4" y="T5"/>
              </a:cxn>
              <a:cxn ang="T13">
                <a:pos x="T6" y="T7"/>
              </a:cxn>
              <a:cxn ang="T14">
                <a:pos x="T8" y="T9"/>
              </a:cxn>
            </a:cxnLst>
            <a:rect l="T15" t="T16" r="T17" b="T18"/>
            <a:pathLst>
              <a:path w="107" h="338">
                <a:moveTo>
                  <a:pt x="3" y="338"/>
                </a:moveTo>
                <a:lnTo>
                  <a:pt x="0" y="338"/>
                </a:lnTo>
                <a:lnTo>
                  <a:pt x="104" y="0"/>
                </a:lnTo>
                <a:lnTo>
                  <a:pt x="107" y="0"/>
                </a:lnTo>
                <a:lnTo>
                  <a:pt x="3" y="338"/>
                </a:lnTo>
                <a:close/>
              </a:path>
            </a:pathLst>
          </a:custGeom>
          <a:solidFill>
            <a:srgbClr val="BC0000"/>
          </a:solidFill>
          <a:ln>
            <a:noFill/>
          </a:ln>
        </p:spPr>
        <p:txBody>
          <a:bodyPr/>
          <a:lstStyle/>
          <a:p>
            <a:endParaRPr lang="zh-CN" altLang="en-US" sz="2400"/>
          </a:p>
        </p:txBody>
      </p:sp>
      <p:sp>
        <p:nvSpPr>
          <p:cNvPr id="3091" name="Freeform 468"/>
          <p:cNvSpPr>
            <a:spLocks noChangeArrowheads="1"/>
          </p:cNvSpPr>
          <p:nvPr/>
        </p:nvSpPr>
        <p:spPr bwMode="auto">
          <a:xfrm>
            <a:off x="7875258" y="3074599"/>
            <a:ext cx="654049" cy="806451"/>
          </a:xfrm>
          <a:custGeom>
            <a:avLst/>
            <a:gdLst>
              <a:gd name="T0" fmla="*/ 2147483646 w 165"/>
              <a:gd name="T1" fmla="*/ 2147483646 h 203"/>
              <a:gd name="T2" fmla="*/ 0 w 165"/>
              <a:gd name="T3" fmla="*/ 2147483646 h 203"/>
              <a:gd name="T4" fmla="*/ 2147483646 w 165"/>
              <a:gd name="T5" fmla="*/ 0 h 203"/>
              <a:gd name="T6" fmla="*/ 2147483646 w 165"/>
              <a:gd name="T7" fmla="*/ 2147483646 h 203"/>
              <a:gd name="T8" fmla="*/ 2147483646 w 165"/>
              <a:gd name="T9" fmla="*/ 2147483646 h 203"/>
              <a:gd name="T10" fmla="*/ 0 60000 65536"/>
              <a:gd name="T11" fmla="*/ 0 60000 65536"/>
              <a:gd name="T12" fmla="*/ 0 60000 65536"/>
              <a:gd name="T13" fmla="*/ 0 60000 65536"/>
              <a:gd name="T14" fmla="*/ 0 60000 65536"/>
              <a:gd name="T15" fmla="*/ 0 w 165"/>
              <a:gd name="T16" fmla="*/ 0 h 203"/>
              <a:gd name="T17" fmla="*/ 165 w 165"/>
              <a:gd name="T18" fmla="*/ 203 h 203"/>
            </a:gdLst>
            <a:ahLst/>
            <a:cxnLst>
              <a:cxn ang="T10">
                <a:pos x="T0" y="T1"/>
              </a:cxn>
              <a:cxn ang="T11">
                <a:pos x="T2" y="T3"/>
              </a:cxn>
              <a:cxn ang="T12">
                <a:pos x="T4" y="T5"/>
              </a:cxn>
              <a:cxn ang="T13">
                <a:pos x="T6" y="T7"/>
              </a:cxn>
              <a:cxn ang="T14">
                <a:pos x="T8" y="T9"/>
              </a:cxn>
            </a:cxnLst>
            <a:rect l="T15" t="T16" r="T17" b="T18"/>
            <a:pathLst>
              <a:path w="165" h="203">
                <a:moveTo>
                  <a:pt x="165" y="203"/>
                </a:moveTo>
                <a:lnTo>
                  <a:pt x="0" y="3"/>
                </a:lnTo>
                <a:lnTo>
                  <a:pt x="2" y="0"/>
                </a:lnTo>
                <a:lnTo>
                  <a:pt x="165" y="201"/>
                </a:lnTo>
                <a:lnTo>
                  <a:pt x="165" y="203"/>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2" name="Freeform 469"/>
          <p:cNvSpPr>
            <a:spLocks noChangeArrowheads="1"/>
          </p:cNvSpPr>
          <p:nvPr/>
        </p:nvSpPr>
        <p:spPr bwMode="auto">
          <a:xfrm>
            <a:off x="8529306" y="2852351"/>
            <a:ext cx="188384" cy="1020233"/>
          </a:xfrm>
          <a:custGeom>
            <a:avLst/>
            <a:gdLst>
              <a:gd name="T0" fmla="*/ 2147483646 w 47"/>
              <a:gd name="T1" fmla="*/ 2147483646 h 257"/>
              <a:gd name="T2" fmla="*/ 0 w 47"/>
              <a:gd name="T3" fmla="*/ 2147483646 h 257"/>
              <a:gd name="T4" fmla="*/ 2147483646 w 47"/>
              <a:gd name="T5" fmla="*/ 0 h 257"/>
              <a:gd name="T6" fmla="*/ 2147483646 w 47"/>
              <a:gd name="T7" fmla="*/ 0 h 257"/>
              <a:gd name="T8" fmla="*/ 2147483646 w 47"/>
              <a:gd name="T9" fmla="*/ 2147483646 h 257"/>
              <a:gd name="T10" fmla="*/ 0 60000 65536"/>
              <a:gd name="T11" fmla="*/ 0 60000 65536"/>
              <a:gd name="T12" fmla="*/ 0 60000 65536"/>
              <a:gd name="T13" fmla="*/ 0 60000 65536"/>
              <a:gd name="T14" fmla="*/ 0 60000 65536"/>
              <a:gd name="T15" fmla="*/ 0 w 47"/>
              <a:gd name="T16" fmla="*/ 0 h 257"/>
              <a:gd name="T17" fmla="*/ 47 w 47"/>
              <a:gd name="T18" fmla="*/ 257 h 257"/>
            </a:gdLst>
            <a:ahLst/>
            <a:cxnLst>
              <a:cxn ang="T10">
                <a:pos x="T0" y="T1"/>
              </a:cxn>
              <a:cxn ang="T11">
                <a:pos x="T2" y="T3"/>
              </a:cxn>
              <a:cxn ang="T12">
                <a:pos x="T4" y="T5"/>
              </a:cxn>
              <a:cxn ang="T13">
                <a:pos x="T6" y="T7"/>
              </a:cxn>
              <a:cxn ang="T14">
                <a:pos x="T8" y="T9"/>
              </a:cxn>
            </a:cxnLst>
            <a:rect l="T15" t="T16" r="T17" b="T18"/>
            <a:pathLst>
              <a:path w="47" h="257">
                <a:moveTo>
                  <a:pt x="2" y="257"/>
                </a:moveTo>
                <a:lnTo>
                  <a:pt x="0" y="257"/>
                </a:lnTo>
                <a:lnTo>
                  <a:pt x="45" y="0"/>
                </a:lnTo>
                <a:lnTo>
                  <a:pt x="47" y="0"/>
                </a:lnTo>
                <a:lnTo>
                  <a:pt x="2" y="25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3" name="Freeform 470"/>
          <p:cNvSpPr>
            <a:spLocks noChangeArrowheads="1"/>
          </p:cNvSpPr>
          <p:nvPr/>
        </p:nvSpPr>
        <p:spPr bwMode="auto">
          <a:xfrm>
            <a:off x="7468857" y="4444083"/>
            <a:ext cx="2328333" cy="345016"/>
          </a:xfrm>
          <a:custGeom>
            <a:avLst/>
            <a:gdLst>
              <a:gd name="T0" fmla="*/ 2147483646 w 586"/>
              <a:gd name="T1" fmla="*/ 2147483646 h 87"/>
              <a:gd name="T2" fmla="*/ 0 w 586"/>
              <a:gd name="T3" fmla="*/ 2147483646 h 87"/>
              <a:gd name="T4" fmla="*/ 0 w 586"/>
              <a:gd name="T5" fmla="*/ 0 h 87"/>
              <a:gd name="T6" fmla="*/ 2147483646 w 586"/>
              <a:gd name="T7" fmla="*/ 2147483646 h 87"/>
              <a:gd name="T8" fmla="*/ 2147483646 w 586"/>
              <a:gd name="T9" fmla="*/ 2147483646 h 87"/>
              <a:gd name="T10" fmla="*/ 0 60000 65536"/>
              <a:gd name="T11" fmla="*/ 0 60000 65536"/>
              <a:gd name="T12" fmla="*/ 0 60000 65536"/>
              <a:gd name="T13" fmla="*/ 0 60000 65536"/>
              <a:gd name="T14" fmla="*/ 0 60000 65536"/>
              <a:gd name="T15" fmla="*/ 0 w 586"/>
              <a:gd name="T16" fmla="*/ 0 h 87"/>
              <a:gd name="T17" fmla="*/ 586 w 586"/>
              <a:gd name="T18" fmla="*/ 87 h 87"/>
            </a:gdLst>
            <a:ahLst/>
            <a:cxnLst>
              <a:cxn ang="T10">
                <a:pos x="T0" y="T1"/>
              </a:cxn>
              <a:cxn ang="T11">
                <a:pos x="T2" y="T3"/>
              </a:cxn>
              <a:cxn ang="T12">
                <a:pos x="T4" y="T5"/>
              </a:cxn>
              <a:cxn ang="T13">
                <a:pos x="T6" y="T7"/>
              </a:cxn>
              <a:cxn ang="T14">
                <a:pos x="T8" y="T9"/>
              </a:cxn>
            </a:cxnLst>
            <a:rect l="T15" t="T16" r="T17" b="T18"/>
            <a:pathLst>
              <a:path w="586" h="87">
                <a:moveTo>
                  <a:pt x="586" y="87"/>
                </a:moveTo>
                <a:lnTo>
                  <a:pt x="0" y="2"/>
                </a:lnTo>
                <a:lnTo>
                  <a:pt x="0" y="0"/>
                </a:lnTo>
                <a:lnTo>
                  <a:pt x="586" y="85"/>
                </a:lnTo>
                <a:lnTo>
                  <a:pt x="586" y="8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4" name="Freeform 471"/>
          <p:cNvSpPr>
            <a:spLocks noChangeArrowheads="1"/>
          </p:cNvSpPr>
          <p:nvPr/>
        </p:nvSpPr>
        <p:spPr bwMode="auto">
          <a:xfrm>
            <a:off x="7138658" y="3790033"/>
            <a:ext cx="1680633" cy="1159933"/>
          </a:xfrm>
          <a:custGeom>
            <a:avLst/>
            <a:gdLst>
              <a:gd name="T0" fmla="*/ 2147483646 w 423"/>
              <a:gd name="T1" fmla="*/ 2147483646 h 292"/>
              <a:gd name="T2" fmla="*/ 0 w 423"/>
              <a:gd name="T3" fmla="*/ 2147483646 h 292"/>
              <a:gd name="T4" fmla="*/ 2147483646 w 423"/>
              <a:gd name="T5" fmla="*/ 0 h 292"/>
              <a:gd name="T6" fmla="*/ 2147483646 w 423"/>
              <a:gd name="T7" fmla="*/ 2147483646 h 292"/>
              <a:gd name="T8" fmla="*/ 2147483646 w 423"/>
              <a:gd name="T9" fmla="*/ 2147483646 h 292"/>
              <a:gd name="T10" fmla="*/ 0 60000 65536"/>
              <a:gd name="T11" fmla="*/ 0 60000 65536"/>
              <a:gd name="T12" fmla="*/ 0 60000 65536"/>
              <a:gd name="T13" fmla="*/ 0 60000 65536"/>
              <a:gd name="T14" fmla="*/ 0 60000 65536"/>
              <a:gd name="T15" fmla="*/ 0 w 423"/>
              <a:gd name="T16" fmla="*/ 0 h 292"/>
              <a:gd name="T17" fmla="*/ 423 w 423"/>
              <a:gd name="T18" fmla="*/ 292 h 292"/>
            </a:gdLst>
            <a:ahLst/>
            <a:cxnLst>
              <a:cxn ang="T10">
                <a:pos x="T0" y="T1"/>
              </a:cxn>
              <a:cxn ang="T11">
                <a:pos x="T2" y="T3"/>
              </a:cxn>
              <a:cxn ang="T12">
                <a:pos x="T4" y="T5"/>
              </a:cxn>
              <a:cxn ang="T13">
                <a:pos x="T6" y="T7"/>
              </a:cxn>
              <a:cxn ang="T14">
                <a:pos x="T8" y="T9"/>
              </a:cxn>
            </a:cxnLst>
            <a:rect l="T15" t="T16" r="T17" b="T18"/>
            <a:pathLst>
              <a:path w="423" h="292">
                <a:moveTo>
                  <a:pt x="421" y="292"/>
                </a:moveTo>
                <a:lnTo>
                  <a:pt x="0" y="2"/>
                </a:lnTo>
                <a:lnTo>
                  <a:pt x="3" y="0"/>
                </a:lnTo>
                <a:lnTo>
                  <a:pt x="423" y="290"/>
                </a:lnTo>
                <a:lnTo>
                  <a:pt x="421" y="29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5" name="Freeform 472"/>
          <p:cNvSpPr>
            <a:spLocks noChangeArrowheads="1"/>
          </p:cNvSpPr>
          <p:nvPr/>
        </p:nvSpPr>
        <p:spPr bwMode="auto">
          <a:xfrm>
            <a:off x="6738607" y="4782750"/>
            <a:ext cx="2074333" cy="167216"/>
          </a:xfrm>
          <a:custGeom>
            <a:avLst/>
            <a:gdLst>
              <a:gd name="T0" fmla="*/ 2147483646 w 522"/>
              <a:gd name="T1" fmla="*/ 2147483646 h 42"/>
              <a:gd name="T2" fmla="*/ 0 w 522"/>
              <a:gd name="T3" fmla="*/ 2147483646 h 42"/>
              <a:gd name="T4" fmla="*/ 0 w 522"/>
              <a:gd name="T5" fmla="*/ 0 h 42"/>
              <a:gd name="T6" fmla="*/ 2147483646 w 522"/>
              <a:gd name="T7" fmla="*/ 2147483646 h 42"/>
              <a:gd name="T8" fmla="*/ 2147483646 w 522"/>
              <a:gd name="T9" fmla="*/ 2147483646 h 42"/>
              <a:gd name="T10" fmla="*/ 0 60000 65536"/>
              <a:gd name="T11" fmla="*/ 0 60000 65536"/>
              <a:gd name="T12" fmla="*/ 0 60000 65536"/>
              <a:gd name="T13" fmla="*/ 0 60000 65536"/>
              <a:gd name="T14" fmla="*/ 0 60000 65536"/>
              <a:gd name="T15" fmla="*/ 0 w 522"/>
              <a:gd name="T16" fmla="*/ 0 h 42"/>
              <a:gd name="T17" fmla="*/ 522 w 522"/>
              <a:gd name="T18" fmla="*/ 42 h 42"/>
            </a:gdLst>
            <a:ahLst/>
            <a:cxnLst>
              <a:cxn ang="T10">
                <a:pos x="T0" y="T1"/>
              </a:cxn>
              <a:cxn ang="T11">
                <a:pos x="T2" y="T3"/>
              </a:cxn>
              <a:cxn ang="T12">
                <a:pos x="T4" y="T5"/>
              </a:cxn>
              <a:cxn ang="T13">
                <a:pos x="T6" y="T7"/>
              </a:cxn>
              <a:cxn ang="T14">
                <a:pos x="T8" y="T9"/>
              </a:cxn>
            </a:cxnLst>
            <a:rect l="T15" t="T16" r="T17" b="T18"/>
            <a:pathLst>
              <a:path w="522" h="42">
                <a:moveTo>
                  <a:pt x="522" y="42"/>
                </a:moveTo>
                <a:lnTo>
                  <a:pt x="0" y="2"/>
                </a:lnTo>
                <a:lnTo>
                  <a:pt x="0" y="0"/>
                </a:lnTo>
                <a:lnTo>
                  <a:pt x="522" y="40"/>
                </a:lnTo>
                <a:lnTo>
                  <a:pt x="522" y="4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6" name="Freeform 473"/>
          <p:cNvSpPr>
            <a:spLocks noChangeArrowheads="1"/>
          </p:cNvSpPr>
          <p:nvPr/>
        </p:nvSpPr>
        <p:spPr bwMode="auto">
          <a:xfrm>
            <a:off x="7468857" y="4444083"/>
            <a:ext cx="1352549" cy="505883"/>
          </a:xfrm>
          <a:custGeom>
            <a:avLst/>
            <a:gdLst>
              <a:gd name="T0" fmla="*/ 2147483646 w 340"/>
              <a:gd name="T1" fmla="*/ 2147483646 h 127"/>
              <a:gd name="T2" fmla="*/ 0 w 340"/>
              <a:gd name="T3" fmla="*/ 2147483646 h 127"/>
              <a:gd name="T4" fmla="*/ 0 w 340"/>
              <a:gd name="T5" fmla="*/ 0 h 127"/>
              <a:gd name="T6" fmla="*/ 2147483646 w 340"/>
              <a:gd name="T7" fmla="*/ 2147483646 h 127"/>
              <a:gd name="T8" fmla="*/ 2147483646 w 340"/>
              <a:gd name="T9" fmla="*/ 2147483646 h 127"/>
              <a:gd name="T10" fmla="*/ 0 60000 65536"/>
              <a:gd name="T11" fmla="*/ 0 60000 65536"/>
              <a:gd name="T12" fmla="*/ 0 60000 65536"/>
              <a:gd name="T13" fmla="*/ 0 60000 65536"/>
              <a:gd name="T14" fmla="*/ 0 60000 65536"/>
              <a:gd name="T15" fmla="*/ 0 w 340"/>
              <a:gd name="T16" fmla="*/ 0 h 127"/>
              <a:gd name="T17" fmla="*/ 340 w 340"/>
              <a:gd name="T18" fmla="*/ 127 h 127"/>
            </a:gdLst>
            <a:ahLst/>
            <a:cxnLst>
              <a:cxn ang="T10">
                <a:pos x="T0" y="T1"/>
              </a:cxn>
              <a:cxn ang="T11">
                <a:pos x="T2" y="T3"/>
              </a:cxn>
              <a:cxn ang="T12">
                <a:pos x="T4" y="T5"/>
              </a:cxn>
              <a:cxn ang="T13">
                <a:pos x="T6" y="T7"/>
              </a:cxn>
              <a:cxn ang="T14">
                <a:pos x="T8" y="T9"/>
              </a:cxn>
            </a:cxnLst>
            <a:rect l="T15" t="T16" r="T17" b="T18"/>
            <a:pathLst>
              <a:path w="340" h="127">
                <a:moveTo>
                  <a:pt x="338" y="127"/>
                </a:moveTo>
                <a:lnTo>
                  <a:pt x="0" y="2"/>
                </a:lnTo>
                <a:lnTo>
                  <a:pt x="0" y="0"/>
                </a:lnTo>
                <a:lnTo>
                  <a:pt x="340" y="125"/>
                </a:lnTo>
                <a:lnTo>
                  <a:pt x="338" y="127"/>
                </a:lnTo>
                <a:close/>
              </a:path>
            </a:pathLst>
          </a:custGeom>
          <a:solidFill>
            <a:srgbClr val="BC0000"/>
          </a:solidFill>
          <a:ln>
            <a:noFill/>
          </a:ln>
        </p:spPr>
        <p:txBody>
          <a:bodyPr/>
          <a:lstStyle/>
          <a:p>
            <a:endParaRPr lang="zh-CN" altLang="en-US" sz="2400"/>
          </a:p>
        </p:txBody>
      </p:sp>
      <p:sp>
        <p:nvSpPr>
          <p:cNvPr id="3097" name="Freeform 474"/>
          <p:cNvSpPr>
            <a:spLocks noChangeArrowheads="1"/>
          </p:cNvSpPr>
          <p:nvPr/>
        </p:nvSpPr>
        <p:spPr bwMode="auto">
          <a:xfrm>
            <a:off x="9714640" y="2956067"/>
            <a:ext cx="101600" cy="1807633"/>
          </a:xfrm>
          <a:custGeom>
            <a:avLst/>
            <a:gdLst>
              <a:gd name="T0" fmla="*/ 2147483646 w 26"/>
              <a:gd name="T1" fmla="*/ 2147483646 h 455"/>
              <a:gd name="T2" fmla="*/ 0 w 26"/>
              <a:gd name="T3" fmla="*/ 0 h 455"/>
              <a:gd name="T4" fmla="*/ 2147483646 w 26"/>
              <a:gd name="T5" fmla="*/ 0 h 455"/>
              <a:gd name="T6" fmla="*/ 2147483646 w 26"/>
              <a:gd name="T7" fmla="*/ 2147483646 h 455"/>
              <a:gd name="T8" fmla="*/ 2147483646 w 26"/>
              <a:gd name="T9" fmla="*/ 2147483646 h 455"/>
              <a:gd name="T10" fmla="*/ 0 60000 65536"/>
              <a:gd name="T11" fmla="*/ 0 60000 65536"/>
              <a:gd name="T12" fmla="*/ 0 60000 65536"/>
              <a:gd name="T13" fmla="*/ 0 60000 65536"/>
              <a:gd name="T14" fmla="*/ 0 60000 65536"/>
              <a:gd name="T15" fmla="*/ 0 w 26"/>
              <a:gd name="T16" fmla="*/ 0 h 455"/>
              <a:gd name="T17" fmla="*/ 26 w 26"/>
              <a:gd name="T18" fmla="*/ 455 h 455"/>
            </a:gdLst>
            <a:ahLst/>
            <a:cxnLst>
              <a:cxn ang="T10">
                <a:pos x="T0" y="T1"/>
              </a:cxn>
              <a:cxn ang="T11">
                <a:pos x="T2" y="T3"/>
              </a:cxn>
              <a:cxn ang="T12">
                <a:pos x="T4" y="T5"/>
              </a:cxn>
              <a:cxn ang="T13">
                <a:pos x="T6" y="T7"/>
              </a:cxn>
              <a:cxn ang="T14">
                <a:pos x="T8" y="T9"/>
              </a:cxn>
            </a:cxnLst>
            <a:rect l="T15" t="T16" r="T17" b="T18"/>
            <a:pathLst>
              <a:path w="26" h="455">
                <a:moveTo>
                  <a:pt x="23" y="455"/>
                </a:moveTo>
                <a:lnTo>
                  <a:pt x="0" y="0"/>
                </a:lnTo>
                <a:lnTo>
                  <a:pt x="2" y="0"/>
                </a:lnTo>
                <a:lnTo>
                  <a:pt x="26" y="453"/>
                </a:lnTo>
                <a:lnTo>
                  <a:pt x="23" y="45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8" name="Freeform 475"/>
          <p:cNvSpPr>
            <a:spLocks noChangeArrowheads="1"/>
          </p:cNvSpPr>
          <p:nvPr/>
        </p:nvSpPr>
        <p:spPr bwMode="auto">
          <a:xfrm>
            <a:off x="8812940" y="2956067"/>
            <a:ext cx="910167" cy="1993900"/>
          </a:xfrm>
          <a:custGeom>
            <a:avLst/>
            <a:gdLst>
              <a:gd name="T0" fmla="*/ 2147483646 w 229"/>
              <a:gd name="T1" fmla="*/ 2147483646 h 502"/>
              <a:gd name="T2" fmla="*/ 0 w 229"/>
              <a:gd name="T3" fmla="*/ 2147483646 h 502"/>
              <a:gd name="T4" fmla="*/ 2147483646 w 229"/>
              <a:gd name="T5" fmla="*/ 0 h 502"/>
              <a:gd name="T6" fmla="*/ 2147483646 w 229"/>
              <a:gd name="T7" fmla="*/ 0 h 502"/>
              <a:gd name="T8" fmla="*/ 2147483646 w 229"/>
              <a:gd name="T9" fmla="*/ 2147483646 h 502"/>
              <a:gd name="T10" fmla="*/ 0 60000 65536"/>
              <a:gd name="T11" fmla="*/ 0 60000 65536"/>
              <a:gd name="T12" fmla="*/ 0 60000 65536"/>
              <a:gd name="T13" fmla="*/ 0 60000 65536"/>
              <a:gd name="T14" fmla="*/ 0 60000 65536"/>
              <a:gd name="T15" fmla="*/ 0 w 229"/>
              <a:gd name="T16" fmla="*/ 0 h 502"/>
              <a:gd name="T17" fmla="*/ 229 w 229"/>
              <a:gd name="T18" fmla="*/ 502 h 502"/>
            </a:gdLst>
            <a:ahLst/>
            <a:cxnLst>
              <a:cxn ang="T10">
                <a:pos x="T0" y="T1"/>
              </a:cxn>
              <a:cxn ang="T11">
                <a:pos x="T2" y="T3"/>
              </a:cxn>
              <a:cxn ang="T12">
                <a:pos x="T4" y="T5"/>
              </a:cxn>
              <a:cxn ang="T13">
                <a:pos x="T6" y="T7"/>
              </a:cxn>
              <a:cxn ang="T14">
                <a:pos x="T8" y="T9"/>
              </a:cxn>
            </a:cxnLst>
            <a:rect l="T15" t="T16" r="T17" b="T18"/>
            <a:pathLst>
              <a:path w="229" h="502">
                <a:moveTo>
                  <a:pt x="2" y="502"/>
                </a:moveTo>
                <a:lnTo>
                  <a:pt x="0" y="500"/>
                </a:lnTo>
                <a:lnTo>
                  <a:pt x="227" y="0"/>
                </a:lnTo>
                <a:lnTo>
                  <a:pt x="229" y="0"/>
                </a:lnTo>
                <a:lnTo>
                  <a:pt x="2" y="50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099" name="Freeform 476"/>
          <p:cNvSpPr>
            <a:spLocks noChangeArrowheads="1"/>
          </p:cNvSpPr>
          <p:nvPr/>
        </p:nvSpPr>
        <p:spPr bwMode="auto">
          <a:xfrm>
            <a:off x="9723106" y="2956066"/>
            <a:ext cx="770467" cy="821267"/>
          </a:xfrm>
          <a:custGeom>
            <a:avLst/>
            <a:gdLst>
              <a:gd name="T0" fmla="*/ 2147483646 w 194"/>
              <a:gd name="T1" fmla="*/ 2147483646 h 207"/>
              <a:gd name="T2" fmla="*/ 0 w 194"/>
              <a:gd name="T3" fmla="*/ 0 h 207"/>
              <a:gd name="T4" fmla="*/ 0 w 194"/>
              <a:gd name="T5" fmla="*/ 0 h 207"/>
              <a:gd name="T6" fmla="*/ 2147483646 w 194"/>
              <a:gd name="T7" fmla="*/ 2147483646 h 207"/>
              <a:gd name="T8" fmla="*/ 2147483646 w 194"/>
              <a:gd name="T9" fmla="*/ 2147483646 h 207"/>
              <a:gd name="T10" fmla="*/ 0 60000 65536"/>
              <a:gd name="T11" fmla="*/ 0 60000 65536"/>
              <a:gd name="T12" fmla="*/ 0 60000 65536"/>
              <a:gd name="T13" fmla="*/ 0 60000 65536"/>
              <a:gd name="T14" fmla="*/ 0 60000 65536"/>
              <a:gd name="T15" fmla="*/ 0 w 194"/>
              <a:gd name="T16" fmla="*/ 0 h 207"/>
              <a:gd name="T17" fmla="*/ 194 w 194"/>
              <a:gd name="T18" fmla="*/ 207 h 207"/>
            </a:gdLst>
            <a:ahLst/>
            <a:cxnLst>
              <a:cxn ang="T10">
                <a:pos x="T0" y="T1"/>
              </a:cxn>
              <a:cxn ang="T11">
                <a:pos x="T2" y="T3"/>
              </a:cxn>
              <a:cxn ang="T12">
                <a:pos x="T4" y="T5"/>
              </a:cxn>
              <a:cxn ang="T13">
                <a:pos x="T6" y="T7"/>
              </a:cxn>
              <a:cxn ang="T14">
                <a:pos x="T8" y="T9"/>
              </a:cxn>
            </a:cxnLst>
            <a:rect l="T15" t="T16" r="T17" b="T18"/>
            <a:pathLst>
              <a:path w="194" h="207">
                <a:moveTo>
                  <a:pt x="194" y="207"/>
                </a:moveTo>
                <a:lnTo>
                  <a:pt x="0" y="0"/>
                </a:lnTo>
                <a:lnTo>
                  <a:pt x="194" y="205"/>
                </a:lnTo>
                <a:lnTo>
                  <a:pt x="194" y="207"/>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0" name="Freeform 477"/>
          <p:cNvSpPr>
            <a:spLocks noChangeArrowheads="1"/>
          </p:cNvSpPr>
          <p:nvPr/>
        </p:nvSpPr>
        <p:spPr bwMode="auto">
          <a:xfrm>
            <a:off x="8715574" y="2852350"/>
            <a:ext cx="1792817" cy="946149"/>
          </a:xfrm>
          <a:custGeom>
            <a:avLst/>
            <a:gdLst>
              <a:gd name="T0" fmla="*/ 2147483646 w 451"/>
              <a:gd name="T1" fmla="*/ 2147483646 h 238"/>
              <a:gd name="T2" fmla="*/ 0 w 451"/>
              <a:gd name="T3" fmla="*/ 2147483646 h 238"/>
              <a:gd name="T4" fmla="*/ 0 w 451"/>
              <a:gd name="T5" fmla="*/ 0 h 238"/>
              <a:gd name="T6" fmla="*/ 2147483646 w 451"/>
              <a:gd name="T7" fmla="*/ 2147483646 h 238"/>
              <a:gd name="T8" fmla="*/ 2147483646 w 451"/>
              <a:gd name="T9" fmla="*/ 2147483646 h 238"/>
              <a:gd name="T10" fmla="*/ 0 60000 65536"/>
              <a:gd name="T11" fmla="*/ 0 60000 65536"/>
              <a:gd name="T12" fmla="*/ 0 60000 65536"/>
              <a:gd name="T13" fmla="*/ 0 60000 65536"/>
              <a:gd name="T14" fmla="*/ 0 60000 65536"/>
              <a:gd name="T15" fmla="*/ 0 w 451"/>
              <a:gd name="T16" fmla="*/ 0 h 238"/>
              <a:gd name="T17" fmla="*/ 451 w 451"/>
              <a:gd name="T18" fmla="*/ 238 h 238"/>
            </a:gdLst>
            <a:ahLst/>
            <a:cxnLst>
              <a:cxn ang="T10">
                <a:pos x="T0" y="T1"/>
              </a:cxn>
              <a:cxn ang="T11">
                <a:pos x="T2" y="T3"/>
              </a:cxn>
              <a:cxn ang="T12">
                <a:pos x="T4" y="T5"/>
              </a:cxn>
              <a:cxn ang="T13">
                <a:pos x="T6" y="T7"/>
              </a:cxn>
              <a:cxn ang="T14">
                <a:pos x="T8" y="T9"/>
              </a:cxn>
            </a:cxnLst>
            <a:rect l="T15" t="T16" r="T17" b="T18"/>
            <a:pathLst>
              <a:path w="451" h="238">
                <a:moveTo>
                  <a:pt x="449" y="238"/>
                </a:moveTo>
                <a:lnTo>
                  <a:pt x="0" y="2"/>
                </a:lnTo>
                <a:lnTo>
                  <a:pt x="0" y="0"/>
                </a:lnTo>
                <a:lnTo>
                  <a:pt x="451" y="236"/>
                </a:lnTo>
                <a:lnTo>
                  <a:pt x="449" y="23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1" name="Freeform 478"/>
          <p:cNvSpPr>
            <a:spLocks noChangeArrowheads="1"/>
          </p:cNvSpPr>
          <p:nvPr/>
        </p:nvSpPr>
        <p:spPr bwMode="auto">
          <a:xfrm>
            <a:off x="9515674" y="2943366"/>
            <a:ext cx="207433" cy="1032933"/>
          </a:xfrm>
          <a:custGeom>
            <a:avLst/>
            <a:gdLst>
              <a:gd name="T0" fmla="*/ 2147483646 w 52"/>
              <a:gd name="T1" fmla="*/ 2147483646 h 260"/>
              <a:gd name="T2" fmla="*/ 0 w 52"/>
              <a:gd name="T3" fmla="*/ 2147483646 h 260"/>
              <a:gd name="T4" fmla="*/ 2147483646 w 52"/>
              <a:gd name="T5" fmla="*/ 0 h 260"/>
              <a:gd name="T6" fmla="*/ 2147483646 w 52"/>
              <a:gd name="T7" fmla="*/ 0 h 260"/>
              <a:gd name="T8" fmla="*/ 2147483646 w 52"/>
              <a:gd name="T9" fmla="*/ 2147483646 h 260"/>
              <a:gd name="T10" fmla="*/ 0 60000 65536"/>
              <a:gd name="T11" fmla="*/ 0 60000 65536"/>
              <a:gd name="T12" fmla="*/ 0 60000 65536"/>
              <a:gd name="T13" fmla="*/ 0 60000 65536"/>
              <a:gd name="T14" fmla="*/ 0 60000 65536"/>
              <a:gd name="T15" fmla="*/ 0 w 52"/>
              <a:gd name="T16" fmla="*/ 0 h 260"/>
              <a:gd name="T17" fmla="*/ 52 w 52"/>
              <a:gd name="T18" fmla="*/ 260 h 260"/>
            </a:gdLst>
            <a:ahLst/>
            <a:cxnLst>
              <a:cxn ang="T10">
                <a:pos x="T0" y="T1"/>
              </a:cxn>
              <a:cxn ang="T11">
                <a:pos x="T2" y="T3"/>
              </a:cxn>
              <a:cxn ang="T12">
                <a:pos x="T4" y="T5"/>
              </a:cxn>
              <a:cxn ang="T13">
                <a:pos x="T6" y="T7"/>
              </a:cxn>
              <a:cxn ang="T14">
                <a:pos x="T8" y="T9"/>
              </a:cxn>
            </a:cxnLst>
            <a:rect l="T15" t="T16" r="T17" b="T18"/>
            <a:pathLst>
              <a:path w="52" h="260">
                <a:moveTo>
                  <a:pt x="2" y="260"/>
                </a:moveTo>
                <a:lnTo>
                  <a:pt x="0" y="260"/>
                </a:lnTo>
                <a:lnTo>
                  <a:pt x="50" y="0"/>
                </a:lnTo>
                <a:lnTo>
                  <a:pt x="52" y="0"/>
                </a:lnTo>
                <a:lnTo>
                  <a:pt x="2" y="26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2" name="Freeform 479"/>
          <p:cNvSpPr>
            <a:spLocks noChangeArrowheads="1"/>
          </p:cNvSpPr>
          <p:nvPr/>
        </p:nvSpPr>
        <p:spPr bwMode="auto">
          <a:xfrm>
            <a:off x="9805657" y="3790033"/>
            <a:ext cx="702733" cy="999067"/>
          </a:xfrm>
          <a:custGeom>
            <a:avLst/>
            <a:gdLst>
              <a:gd name="T0" fmla="*/ 2147483646 w 177"/>
              <a:gd name="T1" fmla="*/ 2147483646 h 252"/>
              <a:gd name="T2" fmla="*/ 0 w 177"/>
              <a:gd name="T3" fmla="*/ 2147483646 h 252"/>
              <a:gd name="T4" fmla="*/ 2147483646 w 177"/>
              <a:gd name="T5" fmla="*/ 0 h 252"/>
              <a:gd name="T6" fmla="*/ 2147483646 w 177"/>
              <a:gd name="T7" fmla="*/ 2147483646 h 252"/>
              <a:gd name="T8" fmla="*/ 2147483646 w 177"/>
              <a:gd name="T9" fmla="*/ 2147483646 h 252"/>
              <a:gd name="T10" fmla="*/ 0 60000 65536"/>
              <a:gd name="T11" fmla="*/ 0 60000 65536"/>
              <a:gd name="T12" fmla="*/ 0 60000 65536"/>
              <a:gd name="T13" fmla="*/ 0 60000 65536"/>
              <a:gd name="T14" fmla="*/ 0 60000 65536"/>
              <a:gd name="T15" fmla="*/ 0 w 177"/>
              <a:gd name="T16" fmla="*/ 0 h 252"/>
              <a:gd name="T17" fmla="*/ 177 w 177"/>
              <a:gd name="T18" fmla="*/ 252 h 252"/>
            </a:gdLst>
            <a:ahLst/>
            <a:cxnLst>
              <a:cxn ang="T10">
                <a:pos x="T0" y="T1"/>
              </a:cxn>
              <a:cxn ang="T11">
                <a:pos x="T2" y="T3"/>
              </a:cxn>
              <a:cxn ang="T12">
                <a:pos x="T4" y="T5"/>
              </a:cxn>
              <a:cxn ang="T13">
                <a:pos x="T6" y="T7"/>
              </a:cxn>
              <a:cxn ang="T14">
                <a:pos x="T8" y="T9"/>
              </a:cxn>
            </a:cxnLst>
            <a:rect l="T15" t="T16" r="T17" b="T18"/>
            <a:pathLst>
              <a:path w="177" h="252">
                <a:moveTo>
                  <a:pt x="3" y="252"/>
                </a:moveTo>
                <a:lnTo>
                  <a:pt x="0" y="250"/>
                </a:lnTo>
                <a:lnTo>
                  <a:pt x="175" y="0"/>
                </a:lnTo>
                <a:lnTo>
                  <a:pt x="177" y="2"/>
                </a:lnTo>
                <a:lnTo>
                  <a:pt x="3" y="25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3" name="Freeform 480"/>
          <p:cNvSpPr>
            <a:spLocks noChangeArrowheads="1"/>
          </p:cNvSpPr>
          <p:nvPr/>
        </p:nvSpPr>
        <p:spPr bwMode="auto">
          <a:xfrm>
            <a:off x="8812940" y="4782750"/>
            <a:ext cx="984251" cy="167216"/>
          </a:xfrm>
          <a:custGeom>
            <a:avLst/>
            <a:gdLst>
              <a:gd name="T0" fmla="*/ 2147483646 w 248"/>
              <a:gd name="T1" fmla="*/ 2147483646 h 42"/>
              <a:gd name="T2" fmla="*/ 0 w 248"/>
              <a:gd name="T3" fmla="*/ 2147483646 h 42"/>
              <a:gd name="T4" fmla="*/ 2147483646 w 248"/>
              <a:gd name="T5" fmla="*/ 0 h 42"/>
              <a:gd name="T6" fmla="*/ 2147483646 w 248"/>
              <a:gd name="T7" fmla="*/ 2147483646 h 42"/>
              <a:gd name="T8" fmla="*/ 2147483646 w 248"/>
              <a:gd name="T9" fmla="*/ 2147483646 h 42"/>
              <a:gd name="T10" fmla="*/ 0 60000 65536"/>
              <a:gd name="T11" fmla="*/ 0 60000 65536"/>
              <a:gd name="T12" fmla="*/ 0 60000 65536"/>
              <a:gd name="T13" fmla="*/ 0 60000 65536"/>
              <a:gd name="T14" fmla="*/ 0 60000 65536"/>
              <a:gd name="T15" fmla="*/ 0 w 248"/>
              <a:gd name="T16" fmla="*/ 0 h 42"/>
              <a:gd name="T17" fmla="*/ 248 w 248"/>
              <a:gd name="T18" fmla="*/ 42 h 42"/>
            </a:gdLst>
            <a:ahLst/>
            <a:cxnLst>
              <a:cxn ang="T10">
                <a:pos x="T0" y="T1"/>
              </a:cxn>
              <a:cxn ang="T11">
                <a:pos x="T2" y="T3"/>
              </a:cxn>
              <a:cxn ang="T12">
                <a:pos x="T4" y="T5"/>
              </a:cxn>
              <a:cxn ang="T13">
                <a:pos x="T6" y="T7"/>
              </a:cxn>
              <a:cxn ang="T14">
                <a:pos x="T8" y="T9"/>
              </a:cxn>
            </a:cxnLst>
            <a:rect l="T15" t="T16" r="T17" b="T18"/>
            <a:pathLst>
              <a:path w="248" h="42">
                <a:moveTo>
                  <a:pt x="2" y="42"/>
                </a:moveTo>
                <a:lnTo>
                  <a:pt x="0" y="40"/>
                </a:lnTo>
                <a:lnTo>
                  <a:pt x="248" y="0"/>
                </a:lnTo>
                <a:lnTo>
                  <a:pt x="248" y="2"/>
                </a:lnTo>
                <a:lnTo>
                  <a:pt x="2" y="4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4" name="Freeform 481"/>
          <p:cNvSpPr>
            <a:spLocks noChangeArrowheads="1"/>
          </p:cNvSpPr>
          <p:nvPr/>
        </p:nvSpPr>
        <p:spPr bwMode="auto">
          <a:xfrm>
            <a:off x="8812940" y="3995350"/>
            <a:ext cx="711200" cy="954616"/>
          </a:xfrm>
          <a:custGeom>
            <a:avLst/>
            <a:gdLst>
              <a:gd name="T0" fmla="*/ 2147483646 w 179"/>
              <a:gd name="T1" fmla="*/ 2147483646 h 240"/>
              <a:gd name="T2" fmla="*/ 0 w 179"/>
              <a:gd name="T3" fmla="*/ 2147483646 h 240"/>
              <a:gd name="T4" fmla="*/ 2147483646 w 179"/>
              <a:gd name="T5" fmla="*/ 0 h 240"/>
              <a:gd name="T6" fmla="*/ 2147483646 w 179"/>
              <a:gd name="T7" fmla="*/ 0 h 240"/>
              <a:gd name="T8" fmla="*/ 2147483646 w 179"/>
              <a:gd name="T9" fmla="*/ 2147483646 h 240"/>
              <a:gd name="T10" fmla="*/ 0 60000 65536"/>
              <a:gd name="T11" fmla="*/ 0 60000 65536"/>
              <a:gd name="T12" fmla="*/ 0 60000 65536"/>
              <a:gd name="T13" fmla="*/ 0 60000 65536"/>
              <a:gd name="T14" fmla="*/ 0 60000 65536"/>
              <a:gd name="T15" fmla="*/ 0 w 179"/>
              <a:gd name="T16" fmla="*/ 0 h 240"/>
              <a:gd name="T17" fmla="*/ 179 w 179"/>
              <a:gd name="T18" fmla="*/ 240 h 240"/>
            </a:gdLst>
            <a:ahLst/>
            <a:cxnLst>
              <a:cxn ang="T10">
                <a:pos x="T0" y="T1"/>
              </a:cxn>
              <a:cxn ang="T11">
                <a:pos x="T2" y="T3"/>
              </a:cxn>
              <a:cxn ang="T12">
                <a:pos x="T4" y="T5"/>
              </a:cxn>
              <a:cxn ang="T13">
                <a:pos x="T6" y="T7"/>
              </a:cxn>
              <a:cxn ang="T14">
                <a:pos x="T8" y="T9"/>
              </a:cxn>
            </a:cxnLst>
            <a:rect l="T15" t="T16" r="T17" b="T18"/>
            <a:pathLst>
              <a:path w="179" h="240">
                <a:moveTo>
                  <a:pt x="2" y="240"/>
                </a:moveTo>
                <a:lnTo>
                  <a:pt x="0" y="238"/>
                </a:lnTo>
                <a:lnTo>
                  <a:pt x="179" y="0"/>
                </a:lnTo>
                <a:lnTo>
                  <a:pt x="2" y="24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5" name="Freeform 482"/>
          <p:cNvSpPr>
            <a:spLocks noChangeArrowheads="1"/>
          </p:cNvSpPr>
          <p:nvPr/>
        </p:nvSpPr>
        <p:spPr bwMode="auto">
          <a:xfrm>
            <a:off x="8812941" y="3790033"/>
            <a:ext cx="1680633" cy="1159933"/>
          </a:xfrm>
          <a:custGeom>
            <a:avLst/>
            <a:gdLst>
              <a:gd name="T0" fmla="*/ 2147483646 w 423"/>
              <a:gd name="T1" fmla="*/ 2147483646 h 292"/>
              <a:gd name="T2" fmla="*/ 0 w 423"/>
              <a:gd name="T3" fmla="*/ 2147483646 h 292"/>
              <a:gd name="T4" fmla="*/ 2147483646 w 423"/>
              <a:gd name="T5" fmla="*/ 0 h 292"/>
              <a:gd name="T6" fmla="*/ 2147483646 w 423"/>
              <a:gd name="T7" fmla="*/ 2147483646 h 292"/>
              <a:gd name="T8" fmla="*/ 2147483646 w 423"/>
              <a:gd name="T9" fmla="*/ 2147483646 h 292"/>
              <a:gd name="T10" fmla="*/ 0 60000 65536"/>
              <a:gd name="T11" fmla="*/ 0 60000 65536"/>
              <a:gd name="T12" fmla="*/ 0 60000 65536"/>
              <a:gd name="T13" fmla="*/ 0 60000 65536"/>
              <a:gd name="T14" fmla="*/ 0 60000 65536"/>
              <a:gd name="T15" fmla="*/ 0 w 423"/>
              <a:gd name="T16" fmla="*/ 0 h 292"/>
              <a:gd name="T17" fmla="*/ 423 w 423"/>
              <a:gd name="T18" fmla="*/ 292 h 292"/>
            </a:gdLst>
            <a:ahLst/>
            <a:cxnLst>
              <a:cxn ang="T10">
                <a:pos x="T0" y="T1"/>
              </a:cxn>
              <a:cxn ang="T11">
                <a:pos x="T2" y="T3"/>
              </a:cxn>
              <a:cxn ang="T12">
                <a:pos x="T4" y="T5"/>
              </a:cxn>
              <a:cxn ang="T13">
                <a:pos x="T6" y="T7"/>
              </a:cxn>
              <a:cxn ang="T14">
                <a:pos x="T8" y="T9"/>
              </a:cxn>
            </a:cxnLst>
            <a:rect l="T15" t="T16" r="T17" b="T18"/>
            <a:pathLst>
              <a:path w="423" h="292">
                <a:moveTo>
                  <a:pt x="2" y="292"/>
                </a:moveTo>
                <a:lnTo>
                  <a:pt x="0" y="290"/>
                </a:lnTo>
                <a:lnTo>
                  <a:pt x="423" y="0"/>
                </a:lnTo>
                <a:lnTo>
                  <a:pt x="423" y="2"/>
                </a:lnTo>
                <a:lnTo>
                  <a:pt x="2" y="292"/>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6" name="Freeform 483"/>
          <p:cNvSpPr>
            <a:spLocks noChangeArrowheads="1"/>
          </p:cNvSpPr>
          <p:nvPr/>
        </p:nvSpPr>
        <p:spPr bwMode="auto">
          <a:xfrm>
            <a:off x="6924874" y="2852350"/>
            <a:ext cx="1790700" cy="110067"/>
          </a:xfrm>
          <a:custGeom>
            <a:avLst/>
            <a:gdLst>
              <a:gd name="T0" fmla="*/ 0 w 451"/>
              <a:gd name="T1" fmla="*/ 2147483646 h 28"/>
              <a:gd name="T2" fmla="*/ 0 w 451"/>
              <a:gd name="T3" fmla="*/ 2147483646 h 28"/>
              <a:gd name="T4" fmla="*/ 2147483646 w 451"/>
              <a:gd name="T5" fmla="*/ 0 h 28"/>
              <a:gd name="T6" fmla="*/ 2147483646 w 451"/>
              <a:gd name="T7" fmla="*/ 2147483646 h 28"/>
              <a:gd name="T8" fmla="*/ 0 w 451"/>
              <a:gd name="T9" fmla="*/ 2147483646 h 28"/>
              <a:gd name="T10" fmla="*/ 0 60000 65536"/>
              <a:gd name="T11" fmla="*/ 0 60000 65536"/>
              <a:gd name="T12" fmla="*/ 0 60000 65536"/>
              <a:gd name="T13" fmla="*/ 0 60000 65536"/>
              <a:gd name="T14" fmla="*/ 0 60000 65536"/>
              <a:gd name="T15" fmla="*/ 0 w 451"/>
              <a:gd name="T16" fmla="*/ 0 h 28"/>
              <a:gd name="T17" fmla="*/ 451 w 451"/>
              <a:gd name="T18" fmla="*/ 28 h 28"/>
            </a:gdLst>
            <a:ahLst/>
            <a:cxnLst>
              <a:cxn ang="T10">
                <a:pos x="T0" y="T1"/>
              </a:cxn>
              <a:cxn ang="T11">
                <a:pos x="T2" y="T3"/>
              </a:cxn>
              <a:cxn ang="T12">
                <a:pos x="T4" y="T5"/>
              </a:cxn>
              <a:cxn ang="T13">
                <a:pos x="T6" y="T7"/>
              </a:cxn>
              <a:cxn ang="T14">
                <a:pos x="T8" y="T9"/>
              </a:cxn>
            </a:cxnLst>
            <a:rect l="T15" t="T16" r="T17" b="T18"/>
            <a:pathLst>
              <a:path w="451" h="28">
                <a:moveTo>
                  <a:pt x="0" y="28"/>
                </a:moveTo>
                <a:lnTo>
                  <a:pt x="0" y="26"/>
                </a:lnTo>
                <a:lnTo>
                  <a:pt x="451" y="0"/>
                </a:lnTo>
                <a:lnTo>
                  <a:pt x="451" y="2"/>
                </a:lnTo>
                <a:lnTo>
                  <a:pt x="0" y="28"/>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7" name="Freeform 484"/>
          <p:cNvSpPr>
            <a:spLocks noChangeArrowheads="1"/>
          </p:cNvSpPr>
          <p:nvPr/>
        </p:nvSpPr>
        <p:spPr bwMode="auto">
          <a:xfrm>
            <a:off x="7881607" y="2852350"/>
            <a:ext cx="833967" cy="234949"/>
          </a:xfrm>
          <a:custGeom>
            <a:avLst/>
            <a:gdLst>
              <a:gd name="T0" fmla="*/ 0 w 210"/>
              <a:gd name="T1" fmla="*/ 2147483646 h 59"/>
              <a:gd name="T2" fmla="*/ 0 w 210"/>
              <a:gd name="T3" fmla="*/ 2147483646 h 59"/>
              <a:gd name="T4" fmla="*/ 2147483646 w 210"/>
              <a:gd name="T5" fmla="*/ 0 h 59"/>
              <a:gd name="T6" fmla="*/ 2147483646 w 210"/>
              <a:gd name="T7" fmla="*/ 2147483646 h 59"/>
              <a:gd name="T8" fmla="*/ 0 w 210"/>
              <a:gd name="T9" fmla="*/ 2147483646 h 59"/>
              <a:gd name="T10" fmla="*/ 0 60000 65536"/>
              <a:gd name="T11" fmla="*/ 0 60000 65536"/>
              <a:gd name="T12" fmla="*/ 0 60000 65536"/>
              <a:gd name="T13" fmla="*/ 0 60000 65536"/>
              <a:gd name="T14" fmla="*/ 0 60000 65536"/>
              <a:gd name="T15" fmla="*/ 0 w 210"/>
              <a:gd name="T16" fmla="*/ 0 h 59"/>
              <a:gd name="T17" fmla="*/ 210 w 210"/>
              <a:gd name="T18" fmla="*/ 59 h 59"/>
            </a:gdLst>
            <a:ahLst/>
            <a:cxnLst>
              <a:cxn ang="T10">
                <a:pos x="T0" y="T1"/>
              </a:cxn>
              <a:cxn ang="T11">
                <a:pos x="T2" y="T3"/>
              </a:cxn>
              <a:cxn ang="T12">
                <a:pos x="T4" y="T5"/>
              </a:cxn>
              <a:cxn ang="T13">
                <a:pos x="T6" y="T7"/>
              </a:cxn>
              <a:cxn ang="T14">
                <a:pos x="T8" y="T9"/>
              </a:cxn>
            </a:cxnLst>
            <a:rect l="T15" t="T16" r="T17" b="T18"/>
            <a:pathLst>
              <a:path w="210" h="59">
                <a:moveTo>
                  <a:pt x="0" y="59"/>
                </a:moveTo>
                <a:lnTo>
                  <a:pt x="0" y="56"/>
                </a:lnTo>
                <a:lnTo>
                  <a:pt x="210" y="0"/>
                </a:lnTo>
                <a:lnTo>
                  <a:pt x="210" y="2"/>
                </a:lnTo>
                <a:lnTo>
                  <a:pt x="0" y="59"/>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8" name="Freeform 485"/>
          <p:cNvSpPr>
            <a:spLocks noChangeArrowheads="1"/>
          </p:cNvSpPr>
          <p:nvPr/>
        </p:nvSpPr>
        <p:spPr bwMode="auto">
          <a:xfrm>
            <a:off x="8537774" y="3881051"/>
            <a:ext cx="986367" cy="122767"/>
          </a:xfrm>
          <a:custGeom>
            <a:avLst/>
            <a:gdLst>
              <a:gd name="T0" fmla="*/ 2147483646 w 248"/>
              <a:gd name="T1" fmla="*/ 2147483646 h 31"/>
              <a:gd name="T2" fmla="*/ 0 w 248"/>
              <a:gd name="T3" fmla="*/ 2147483646 h 31"/>
              <a:gd name="T4" fmla="*/ 0 w 248"/>
              <a:gd name="T5" fmla="*/ 0 h 31"/>
              <a:gd name="T6" fmla="*/ 2147483646 w 248"/>
              <a:gd name="T7" fmla="*/ 2147483646 h 31"/>
              <a:gd name="T8" fmla="*/ 2147483646 w 248"/>
              <a:gd name="T9" fmla="*/ 2147483646 h 31"/>
              <a:gd name="T10" fmla="*/ 0 60000 65536"/>
              <a:gd name="T11" fmla="*/ 0 60000 65536"/>
              <a:gd name="T12" fmla="*/ 0 60000 65536"/>
              <a:gd name="T13" fmla="*/ 0 60000 65536"/>
              <a:gd name="T14" fmla="*/ 0 60000 65536"/>
              <a:gd name="T15" fmla="*/ 0 w 248"/>
              <a:gd name="T16" fmla="*/ 0 h 31"/>
              <a:gd name="T17" fmla="*/ 248 w 248"/>
              <a:gd name="T18" fmla="*/ 31 h 31"/>
            </a:gdLst>
            <a:ahLst/>
            <a:cxnLst>
              <a:cxn ang="T10">
                <a:pos x="T0" y="T1"/>
              </a:cxn>
              <a:cxn ang="T11">
                <a:pos x="T2" y="T3"/>
              </a:cxn>
              <a:cxn ang="T12">
                <a:pos x="T4" y="T5"/>
              </a:cxn>
              <a:cxn ang="T13">
                <a:pos x="T6" y="T7"/>
              </a:cxn>
              <a:cxn ang="T14">
                <a:pos x="T8" y="T9"/>
              </a:cxn>
            </a:cxnLst>
            <a:rect l="T15" t="T16" r="T17" b="T18"/>
            <a:pathLst>
              <a:path w="248" h="31">
                <a:moveTo>
                  <a:pt x="248" y="31"/>
                </a:moveTo>
                <a:lnTo>
                  <a:pt x="0" y="3"/>
                </a:lnTo>
                <a:lnTo>
                  <a:pt x="0" y="0"/>
                </a:lnTo>
                <a:lnTo>
                  <a:pt x="248" y="29"/>
                </a:lnTo>
                <a:lnTo>
                  <a:pt x="248" y="31"/>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09" name="Freeform 486"/>
          <p:cNvSpPr>
            <a:spLocks noChangeArrowheads="1"/>
          </p:cNvSpPr>
          <p:nvPr/>
        </p:nvSpPr>
        <p:spPr bwMode="auto">
          <a:xfrm>
            <a:off x="8510257" y="3790034"/>
            <a:ext cx="1989667" cy="91017"/>
          </a:xfrm>
          <a:custGeom>
            <a:avLst/>
            <a:gdLst>
              <a:gd name="T0" fmla="*/ 0 w 501"/>
              <a:gd name="T1" fmla="*/ 2147483646 h 23"/>
              <a:gd name="T2" fmla="*/ 0 w 501"/>
              <a:gd name="T3" fmla="*/ 2147483646 h 23"/>
              <a:gd name="T4" fmla="*/ 2147483646 w 501"/>
              <a:gd name="T5" fmla="*/ 0 h 23"/>
              <a:gd name="T6" fmla="*/ 2147483646 w 501"/>
              <a:gd name="T7" fmla="*/ 2147483646 h 23"/>
              <a:gd name="T8" fmla="*/ 0 w 501"/>
              <a:gd name="T9" fmla="*/ 2147483646 h 23"/>
              <a:gd name="T10" fmla="*/ 0 60000 65536"/>
              <a:gd name="T11" fmla="*/ 0 60000 65536"/>
              <a:gd name="T12" fmla="*/ 0 60000 65536"/>
              <a:gd name="T13" fmla="*/ 0 60000 65536"/>
              <a:gd name="T14" fmla="*/ 0 60000 65536"/>
              <a:gd name="T15" fmla="*/ 0 w 501"/>
              <a:gd name="T16" fmla="*/ 0 h 23"/>
              <a:gd name="T17" fmla="*/ 501 w 501"/>
              <a:gd name="T18" fmla="*/ 23 h 23"/>
            </a:gdLst>
            <a:ahLst/>
            <a:cxnLst>
              <a:cxn ang="T10">
                <a:pos x="T0" y="T1"/>
              </a:cxn>
              <a:cxn ang="T11">
                <a:pos x="T2" y="T3"/>
              </a:cxn>
              <a:cxn ang="T12">
                <a:pos x="T4" y="T5"/>
              </a:cxn>
              <a:cxn ang="T13">
                <a:pos x="T6" y="T7"/>
              </a:cxn>
              <a:cxn ang="T14">
                <a:pos x="T8" y="T9"/>
              </a:cxn>
            </a:cxnLst>
            <a:rect l="T15" t="T16" r="T17" b="T18"/>
            <a:pathLst>
              <a:path w="501" h="23">
                <a:moveTo>
                  <a:pt x="0" y="23"/>
                </a:moveTo>
                <a:lnTo>
                  <a:pt x="0" y="21"/>
                </a:lnTo>
                <a:lnTo>
                  <a:pt x="501" y="0"/>
                </a:lnTo>
                <a:lnTo>
                  <a:pt x="501" y="2"/>
                </a:lnTo>
                <a:lnTo>
                  <a:pt x="0" y="23"/>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0" name="Freeform 487"/>
          <p:cNvSpPr>
            <a:spLocks noChangeArrowheads="1"/>
          </p:cNvSpPr>
          <p:nvPr/>
        </p:nvSpPr>
        <p:spPr bwMode="auto">
          <a:xfrm>
            <a:off x="6943925" y="3038617"/>
            <a:ext cx="207433" cy="738716"/>
          </a:xfrm>
          <a:custGeom>
            <a:avLst/>
            <a:gdLst>
              <a:gd name="T0" fmla="*/ 2147483646 w 52"/>
              <a:gd name="T1" fmla="*/ 2147483646 h 186"/>
              <a:gd name="T2" fmla="*/ 0 w 52"/>
              <a:gd name="T3" fmla="*/ 0 h 186"/>
              <a:gd name="T4" fmla="*/ 2147483646 w 52"/>
              <a:gd name="T5" fmla="*/ 0 h 186"/>
              <a:gd name="T6" fmla="*/ 2147483646 w 52"/>
              <a:gd name="T7" fmla="*/ 2147483646 h 186"/>
              <a:gd name="T8" fmla="*/ 2147483646 w 52"/>
              <a:gd name="T9" fmla="*/ 2147483646 h 186"/>
              <a:gd name="T10" fmla="*/ 0 60000 65536"/>
              <a:gd name="T11" fmla="*/ 0 60000 65536"/>
              <a:gd name="T12" fmla="*/ 0 60000 65536"/>
              <a:gd name="T13" fmla="*/ 0 60000 65536"/>
              <a:gd name="T14" fmla="*/ 0 60000 65536"/>
              <a:gd name="T15" fmla="*/ 0 w 52"/>
              <a:gd name="T16" fmla="*/ 0 h 186"/>
              <a:gd name="T17" fmla="*/ 52 w 52"/>
              <a:gd name="T18" fmla="*/ 186 h 186"/>
            </a:gdLst>
            <a:ahLst/>
            <a:cxnLst>
              <a:cxn ang="T10">
                <a:pos x="T0" y="T1"/>
              </a:cxn>
              <a:cxn ang="T11">
                <a:pos x="T2" y="T3"/>
              </a:cxn>
              <a:cxn ang="T12">
                <a:pos x="T4" y="T5"/>
              </a:cxn>
              <a:cxn ang="T13">
                <a:pos x="T6" y="T7"/>
              </a:cxn>
              <a:cxn ang="T14">
                <a:pos x="T8" y="T9"/>
              </a:cxn>
            </a:cxnLst>
            <a:rect l="T15" t="T16" r="T17" b="T18"/>
            <a:pathLst>
              <a:path w="52" h="186">
                <a:moveTo>
                  <a:pt x="49" y="186"/>
                </a:moveTo>
                <a:lnTo>
                  <a:pt x="0" y="0"/>
                </a:lnTo>
                <a:lnTo>
                  <a:pt x="2" y="0"/>
                </a:lnTo>
                <a:lnTo>
                  <a:pt x="52" y="186"/>
                </a:lnTo>
                <a:lnTo>
                  <a:pt x="49" y="186"/>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1" name="Freeform 488"/>
          <p:cNvSpPr>
            <a:spLocks noChangeArrowheads="1"/>
          </p:cNvSpPr>
          <p:nvPr/>
        </p:nvSpPr>
        <p:spPr bwMode="auto">
          <a:xfrm>
            <a:off x="6689924" y="2956067"/>
            <a:ext cx="243416" cy="1807633"/>
          </a:xfrm>
          <a:custGeom>
            <a:avLst/>
            <a:gdLst>
              <a:gd name="T0" fmla="*/ 2147483646 w 61"/>
              <a:gd name="T1" fmla="*/ 2147483646 h 455"/>
              <a:gd name="T2" fmla="*/ 0 w 61"/>
              <a:gd name="T3" fmla="*/ 2147483646 h 455"/>
              <a:gd name="T4" fmla="*/ 2147483646 w 61"/>
              <a:gd name="T5" fmla="*/ 0 h 455"/>
              <a:gd name="T6" fmla="*/ 2147483646 w 61"/>
              <a:gd name="T7" fmla="*/ 0 h 455"/>
              <a:gd name="T8" fmla="*/ 2147483646 w 61"/>
              <a:gd name="T9" fmla="*/ 2147483646 h 455"/>
              <a:gd name="T10" fmla="*/ 0 60000 65536"/>
              <a:gd name="T11" fmla="*/ 0 60000 65536"/>
              <a:gd name="T12" fmla="*/ 0 60000 65536"/>
              <a:gd name="T13" fmla="*/ 0 60000 65536"/>
              <a:gd name="T14" fmla="*/ 0 60000 65536"/>
              <a:gd name="T15" fmla="*/ 0 w 61"/>
              <a:gd name="T16" fmla="*/ 0 h 455"/>
              <a:gd name="T17" fmla="*/ 61 w 61"/>
              <a:gd name="T18" fmla="*/ 455 h 455"/>
            </a:gdLst>
            <a:ahLst/>
            <a:cxnLst>
              <a:cxn ang="T10">
                <a:pos x="T0" y="T1"/>
              </a:cxn>
              <a:cxn ang="T11">
                <a:pos x="T2" y="T3"/>
              </a:cxn>
              <a:cxn ang="T12">
                <a:pos x="T4" y="T5"/>
              </a:cxn>
              <a:cxn ang="T13">
                <a:pos x="T6" y="T7"/>
              </a:cxn>
              <a:cxn ang="T14">
                <a:pos x="T8" y="T9"/>
              </a:cxn>
            </a:cxnLst>
            <a:rect l="T15" t="T16" r="T17" b="T18"/>
            <a:pathLst>
              <a:path w="61" h="455">
                <a:moveTo>
                  <a:pt x="2" y="455"/>
                </a:moveTo>
                <a:lnTo>
                  <a:pt x="0" y="453"/>
                </a:lnTo>
                <a:lnTo>
                  <a:pt x="59" y="0"/>
                </a:lnTo>
                <a:lnTo>
                  <a:pt x="61" y="0"/>
                </a:lnTo>
                <a:lnTo>
                  <a:pt x="2" y="45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2" name="Freeform 489"/>
          <p:cNvSpPr>
            <a:spLocks noChangeArrowheads="1"/>
          </p:cNvSpPr>
          <p:nvPr/>
        </p:nvSpPr>
        <p:spPr bwMode="auto">
          <a:xfrm>
            <a:off x="7166174" y="3832367"/>
            <a:ext cx="302684" cy="613833"/>
          </a:xfrm>
          <a:custGeom>
            <a:avLst/>
            <a:gdLst>
              <a:gd name="T0" fmla="*/ 2147483646 w 76"/>
              <a:gd name="T1" fmla="*/ 2147483646 h 154"/>
              <a:gd name="T2" fmla="*/ 0 w 76"/>
              <a:gd name="T3" fmla="*/ 2147483646 h 154"/>
              <a:gd name="T4" fmla="*/ 2147483646 w 76"/>
              <a:gd name="T5" fmla="*/ 0 h 154"/>
              <a:gd name="T6" fmla="*/ 2147483646 w 76"/>
              <a:gd name="T7" fmla="*/ 2147483646 h 154"/>
              <a:gd name="T8" fmla="*/ 2147483646 w 76"/>
              <a:gd name="T9" fmla="*/ 2147483646 h 154"/>
              <a:gd name="T10" fmla="*/ 0 60000 65536"/>
              <a:gd name="T11" fmla="*/ 0 60000 65536"/>
              <a:gd name="T12" fmla="*/ 0 60000 65536"/>
              <a:gd name="T13" fmla="*/ 0 60000 65536"/>
              <a:gd name="T14" fmla="*/ 0 60000 65536"/>
              <a:gd name="T15" fmla="*/ 0 w 76"/>
              <a:gd name="T16" fmla="*/ 0 h 154"/>
              <a:gd name="T17" fmla="*/ 76 w 76"/>
              <a:gd name="T18" fmla="*/ 154 h 154"/>
            </a:gdLst>
            <a:ahLst/>
            <a:cxnLst>
              <a:cxn ang="T10">
                <a:pos x="T0" y="T1"/>
              </a:cxn>
              <a:cxn ang="T11">
                <a:pos x="T2" y="T3"/>
              </a:cxn>
              <a:cxn ang="T12">
                <a:pos x="T4" y="T5"/>
              </a:cxn>
              <a:cxn ang="T13">
                <a:pos x="T6" y="T7"/>
              </a:cxn>
              <a:cxn ang="T14">
                <a:pos x="T8" y="T9"/>
              </a:cxn>
            </a:cxnLst>
            <a:rect l="T15" t="T16" r="T17" b="T18"/>
            <a:pathLst>
              <a:path w="76" h="154">
                <a:moveTo>
                  <a:pt x="74" y="154"/>
                </a:moveTo>
                <a:lnTo>
                  <a:pt x="0" y="3"/>
                </a:lnTo>
                <a:lnTo>
                  <a:pt x="3" y="0"/>
                </a:lnTo>
                <a:lnTo>
                  <a:pt x="76" y="154"/>
                </a:lnTo>
                <a:lnTo>
                  <a:pt x="74" y="15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3" name="Freeform 490"/>
          <p:cNvSpPr>
            <a:spLocks noChangeArrowheads="1"/>
          </p:cNvSpPr>
          <p:nvPr/>
        </p:nvSpPr>
        <p:spPr bwMode="auto">
          <a:xfrm>
            <a:off x="6711091" y="4444084"/>
            <a:ext cx="757767" cy="317500"/>
          </a:xfrm>
          <a:custGeom>
            <a:avLst/>
            <a:gdLst>
              <a:gd name="T0" fmla="*/ 0 w 191"/>
              <a:gd name="T1" fmla="*/ 2147483646 h 80"/>
              <a:gd name="T2" fmla="*/ 0 w 191"/>
              <a:gd name="T3" fmla="*/ 2147483646 h 80"/>
              <a:gd name="T4" fmla="*/ 2147483646 w 191"/>
              <a:gd name="T5" fmla="*/ 0 h 80"/>
              <a:gd name="T6" fmla="*/ 2147483646 w 191"/>
              <a:gd name="T7" fmla="*/ 2147483646 h 80"/>
              <a:gd name="T8" fmla="*/ 0 w 191"/>
              <a:gd name="T9" fmla="*/ 2147483646 h 80"/>
              <a:gd name="T10" fmla="*/ 0 60000 65536"/>
              <a:gd name="T11" fmla="*/ 0 60000 65536"/>
              <a:gd name="T12" fmla="*/ 0 60000 65536"/>
              <a:gd name="T13" fmla="*/ 0 60000 65536"/>
              <a:gd name="T14" fmla="*/ 0 60000 65536"/>
              <a:gd name="T15" fmla="*/ 0 w 191"/>
              <a:gd name="T16" fmla="*/ 0 h 80"/>
              <a:gd name="T17" fmla="*/ 191 w 191"/>
              <a:gd name="T18" fmla="*/ 80 h 80"/>
            </a:gdLst>
            <a:ahLst/>
            <a:cxnLst>
              <a:cxn ang="T10">
                <a:pos x="T0" y="T1"/>
              </a:cxn>
              <a:cxn ang="T11">
                <a:pos x="T2" y="T3"/>
              </a:cxn>
              <a:cxn ang="T12">
                <a:pos x="T4" y="T5"/>
              </a:cxn>
              <a:cxn ang="T13">
                <a:pos x="T6" y="T7"/>
              </a:cxn>
              <a:cxn ang="T14">
                <a:pos x="T8" y="T9"/>
              </a:cxn>
            </a:cxnLst>
            <a:rect l="T15" t="T16" r="T17" b="T18"/>
            <a:pathLst>
              <a:path w="191" h="80">
                <a:moveTo>
                  <a:pt x="0" y="80"/>
                </a:moveTo>
                <a:lnTo>
                  <a:pt x="0" y="78"/>
                </a:lnTo>
                <a:lnTo>
                  <a:pt x="191" y="0"/>
                </a:lnTo>
                <a:lnTo>
                  <a:pt x="191" y="2"/>
                </a:lnTo>
                <a:lnTo>
                  <a:pt x="0" y="80"/>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14" name="Oval 498"/>
          <p:cNvSpPr>
            <a:spLocks noChangeArrowheads="1"/>
          </p:cNvSpPr>
          <p:nvPr/>
        </p:nvSpPr>
        <p:spPr bwMode="auto">
          <a:xfrm>
            <a:off x="8144073" y="3487350"/>
            <a:ext cx="770467" cy="770467"/>
          </a:xfrm>
          <a:prstGeom prst="ellipse">
            <a:avLst/>
          </a:prstGeom>
          <a:solidFill>
            <a:srgbClr val="BC0000"/>
          </a:solidFill>
          <a:ln>
            <a:noFil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5" name="Oval 499"/>
          <p:cNvSpPr>
            <a:spLocks noChangeArrowheads="1"/>
          </p:cNvSpPr>
          <p:nvPr/>
        </p:nvSpPr>
        <p:spPr bwMode="auto">
          <a:xfrm>
            <a:off x="6738607" y="2757100"/>
            <a:ext cx="385233" cy="3937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6" name="Oval 500"/>
          <p:cNvSpPr>
            <a:spLocks noChangeArrowheads="1"/>
          </p:cNvSpPr>
          <p:nvPr/>
        </p:nvSpPr>
        <p:spPr bwMode="auto">
          <a:xfrm>
            <a:off x="6512124" y="4568967"/>
            <a:ext cx="393700" cy="3937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7" name="Oval 501"/>
          <p:cNvSpPr>
            <a:spLocks noChangeArrowheads="1"/>
          </p:cNvSpPr>
          <p:nvPr/>
        </p:nvSpPr>
        <p:spPr bwMode="auto">
          <a:xfrm>
            <a:off x="8565290" y="2702066"/>
            <a:ext cx="302683" cy="296333"/>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8" name="Oval 503"/>
          <p:cNvSpPr>
            <a:spLocks noChangeArrowheads="1"/>
          </p:cNvSpPr>
          <p:nvPr/>
        </p:nvSpPr>
        <p:spPr bwMode="auto">
          <a:xfrm>
            <a:off x="7365141" y="4340367"/>
            <a:ext cx="207433" cy="207433"/>
          </a:xfrm>
          <a:prstGeom prst="ellipse">
            <a:avLst/>
          </a:prstGeom>
          <a:solidFill>
            <a:srgbClr val="BC0000"/>
          </a:solidFill>
          <a:ln>
            <a:noFil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19" name="Oval 504"/>
          <p:cNvSpPr>
            <a:spLocks noChangeArrowheads="1"/>
          </p:cNvSpPr>
          <p:nvPr/>
        </p:nvSpPr>
        <p:spPr bwMode="auto">
          <a:xfrm>
            <a:off x="9591873" y="2812133"/>
            <a:ext cx="262467" cy="2624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0" name="Oval 505"/>
          <p:cNvSpPr>
            <a:spLocks noChangeArrowheads="1"/>
          </p:cNvSpPr>
          <p:nvPr/>
        </p:nvSpPr>
        <p:spPr bwMode="auto">
          <a:xfrm>
            <a:off x="9701941" y="4679033"/>
            <a:ext cx="218017" cy="213784"/>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1" name="Oval 506"/>
          <p:cNvSpPr>
            <a:spLocks noChangeArrowheads="1"/>
          </p:cNvSpPr>
          <p:nvPr/>
        </p:nvSpPr>
        <p:spPr bwMode="auto">
          <a:xfrm>
            <a:off x="7047640" y="3694784"/>
            <a:ext cx="194733" cy="1989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2" name="Freeform 507"/>
          <p:cNvSpPr>
            <a:spLocks noChangeArrowheads="1"/>
          </p:cNvSpPr>
          <p:nvPr/>
        </p:nvSpPr>
        <p:spPr bwMode="auto">
          <a:xfrm>
            <a:off x="7111140" y="2989933"/>
            <a:ext cx="723900" cy="97367"/>
          </a:xfrm>
          <a:custGeom>
            <a:avLst/>
            <a:gdLst>
              <a:gd name="T0" fmla="*/ 2147483646 w 182"/>
              <a:gd name="T1" fmla="*/ 2147483646 h 24"/>
              <a:gd name="T2" fmla="*/ 0 w 182"/>
              <a:gd name="T3" fmla="*/ 2147483646 h 24"/>
              <a:gd name="T4" fmla="*/ 2147483646 w 182"/>
              <a:gd name="T5" fmla="*/ 0 h 24"/>
              <a:gd name="T6" fmla="*/ 2147483646 w 182"/>
              <a:gd name="T7" fmla="*/ 2147483646 h 24"/>
              <a:gd name="T8" fmla="*/ 2147483646 w 182"/>
              <a:gd name="T9" fmla="*/ 2147483646 h 24"/>
              <a:gd name="T10" fmla="*/ 0 60000 65536"/>
              <a:gd name="T11" fmla="*/ 0 60000 65536"/>
              <a:gd name="T12" fmla="*/ 0 60000 65536"/>
              <a:gd name="T13" fmla="*/ 0 60000 65536"/>
              <a:gd name="T14" fmla="*/ 0 60000 65536"/>
              <a:gd name="T15" fmla="*/ 0 w 182"/>
              <a:gd name="T16" fmla="*/ 0 h 24"/>
              <a:gd name="T17" fmla="*/ 182 w 182"/>
              <a:gd name="T18" fmla="*/ 24 h 24"/>
            </a:gdLst>
            <a:ahLst/>
            <a:cxnLst>
              <a:cxn ang="T10">
                <a:pos x="T0" y="T1"/>
              </a:cxn>
              <a:cxn ang="T11">
                <a:pos x="T2" y="T3"/>
              </a:cxn>
              <a:cxn ang="T12">
                <a:pos x="T4" y="T5"/>
              </a:cxn>
              <a:cxn ang="T13">
                <a:pos x="T6" y="T7"/>
              </a:cxn>
              <a:cxn ang="T14">
                <a:pos x="T8" y="T9"/>
              </a:cxn>
            </a:cxnLst>
            <a:rect l="T15" t="T16" r="T17" b="T18"/>
            <a:pathLst>
              <a:path w="182" h="24">
                <a:moveTo>
                  <a:pt x="182" y="24"/>
                </a:moveTo>
                <a:lnTo>
                  <a:pt x="0" y="2"/>
                </a:lnTo>
                <a:lnTo>
                  <a:pt x="3" y="0"/>
                </a:lnTo>
                <a:lnTo>
                  <a:pt x="182" y="21"/>
                </a:lnTo>
                <a:lnTo>
                  <a:pt x="182" y="2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3" name="Freeform 508"/>
          <p:cNvSpPr>
            <a:spLocks noChangeArrowheads="1"/>
          </p:cNvSpPr>
          <p:nvPr/>
        </p:nvSpPr>
        <p:spPr bwMode="auto">
          <a:xfrm>
            <a:off x="7468858" y="3995350"/>
            <a:ext cx="833967" cy="457200"/>
          </a:xfrm>
          <a:custGeom>
            <a:avLst/>
            <a:gdLst>
              <a:gd name="T0" fmla="*/ 0 w 210"/>
              <a:gd name="T1" fmla="*/ 2147483646 h 115"/>
              <a:gd name="T2" fmla="*/ 0 w 210"/>
              <a:gd name="T3" fmla="*/ 2147483646 h 115"/>
              <a:gd name="T4" fmla="*/ 2147483646 w 210"/>
              <a:gd name="T5" fmla="*/ 0 h 115"/>
              <a:gd name="T6" fmla="*/ 2147483646 w 210"/>
              <a:gd name="T7" fmla="*/ 2147483646 h 115"/>
              <a:gd name="T8" fmla="*/ 0 w 210"/>
              <a:gd name="T9" fmla="*/ 2147483646 h 115"/>
              <a:gd name="T10" fmla="*/ 0 60000 65536"/>
              <a:gd name="T11" fmla="*/ 0 60000 65536"/>
              <a:gd name="T12" fmla="*/ 0 60000 65536"/>
              <a:gd name="T13" fmla="*/ 0 60000 65536"/>
              <a:gd name="T14" fmla="*/ 0 60000 65536"/>
              <a:gd name="T15" fmla="*/ 0 w 210"/>
              <a:gd name="T16" fmla="*/ 0 h 115"/>
              <a:gd name="T17" fmla="*/ 210 w 210"/>
              <a:gd name="T18" fmla="*/ 115 h 115"/>
            </a:gdLst>
            <a:ahLst/>
            <a:cxnLst>
              <a:cxn ang="T10">
                <a:pos x="T0" y="T1"/>
              </a:cxn>
              <a:cxn ang="T11">
                <a:pos x="T2" y="T3"/>
              </a:cxn>
              <a:cxn ang="T12">
                <a:pos x="T4" y="T5"/>
              </a:cxn>
              <a:cxn ang="T13">
                <a:pos x="T6" y="T7"/>
              </a:cxn>
              <a:cxn ang="T14">
                <a:pos x="T8" y="T9"/>
              </a:cxn>
            </a:cxnLst>
            <a:rect l="T15" t="T16" r="T17" b="T18"/>
            <a:pathLst>
              <a:path w="210" h="115">
                <a:moveTo>
                  <a:pt x="0" y="115"/>
                </a:moveTo>
                <a:lnTo>
                  <a:pt x="0" y="113"/>
                </a:lnTo>
                <a:lnTo>
                  <a:pt x="210" y="0"/>
                </a:lnTo>
                <a:lnTo>
                  <a:pt x="210" y="2"/>
                </a:lnTo>
                <a:lnTo>
                  <a:pt x="0" y="115"/>
                </a:lnTo>
                <a:close/>
              </a:path>
            </a:pathLst>
          </a:custGeom>
          <a:solidFill>
            <a:srgbClr val="BC0000"/>
          </a:solidFill>
          <a:ln>
            <a:noFill/>
          </a:ln>
        </p:spPr>
        <p:txBody>
          <a:bodyPr/>
          <a:lstStyle/>
          <a:p>
            <a:endParaRPr lang="zh-CN" altLang="en-US" sz="2400"/>
          </a:p>
        </p:txBody>
      </p:sp>
      <p:sp>
        <p:nvSpPr>
          <p:cNvPr id="3124" name="Freeform 509"/>
          <p:cNvSpPr>
            <a:spLocks noChangeArrowheads="1"/>
          </p:cNvSpPr>
          <p:nvPr/>
        </p:nvSpPr>
        <p:spPr bwMode="auto">
          <a:xfrm>
            <a:off x="6711090" y="3790033"/>
            <a:ext cx="440267" cy="973667"/>
          </a:xfrm>
          <a:custGeom>
            <a:avLst/>
            <a:gdLst>
              <a:gd name="T0" fmla="*/ 2147483646 w 111"/>
              <a:gd name="T1" fmla="*/ 2147483646 h 245"/>
              <a:gd name="T2" fmla="*/ 0 w 111"/>
              <a:gd name="T3" fmla="*/ 2147483646 h 245"/>
              <a:gd name="T4" fmla="*/ 2147483646 w 111"/>
              <a:gd name="T5" fmla="*/ 0 h 245"/>
              <a:gd name="T6" fmla="*/ 2147483646 w 111"/>
              <a:gd name="T7" fmla="*/ 2147483646 h 245"/>
              <a:gd name="T8" fmla="*/ 2147483646 w 111"/>
              <a:gd name="T9" fmla="*/ 2147483646 h 245"/>
              <a:gd name="T10" fmla="*/ 0 60000 65536"/>
              <a:gd name="T11" fmla="*/ 0 60000 65536"/>
              <a:gd name="T12" fmla="*/ 0 60000 65536"/>
              <a:gd name="T13" fmla="*/ 0 60000 65536"/>
              <a:gd name="T14" fmla="*/ 0 60000 65536"/>
              <a:gd name="T15" fmla="*/ 0 w 111"/>
              <a:gd name="T16" fmla="*/ 0 h 245"/>
              <a:gd name="T17" fmla="*/ 111 w 111"/>
              <a:gd name="T18" fmla="*/ 245 h 245"/>
            </a:gdLst>
            <a:ahLst/>
            <a:cxnLst>
              <a:cxn ang="T10">
                <a:pos x="T0" y="T1"/>
              </a:cxn>
              <a:cxn ang="T11">
                <a:pos x="T2" y="T3"/>
              </a:cxn>
              <a:cxn ang="T12">
                <a:pos x="T4" y="T5"/>
              </a:cxn>
              <a:cxn ang="T13">
                <a:pos x="T6" y="T7"/>
              </a:cxn>
              <a:cxn ang="T14">
                <a:pos x="T8" y="T9"/>
              </a:cxn>
            </a:cxnLst>
            <a:rect l="T15" t="T16" r="T17" b="T18"/>
            <a:pathLst>
              <a:path w="111" h="245">
                <a:moveTo>
                  <a:pt x="2" y="245"/>
                </a:moveTo>
                <a:lnTo>
                  <a:pt x="0" y="243"/>
                </a:lnTo>
                <a:lnTo>
                  <a:pt x="108" y="0"/>
                </a:lnTo>
                <a:lnTo>
                  <a:pt x="111" y="2"/>
                </a:lnTo>
                <a:lnTo>
                  <a:pt x="2" y="245"/>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5" name="Freeform 510"/>
          <p:cNvSpPr>
            <a:spLocks noChangeArrowheads="1"/>
          </p:cNvSpPr>
          <p:nvPr/>
        </p:nvSpPr>
        <p:spPr bwMode="auto">
          <a:xfrm>
            <a:off x="8537773" y="3891633"/>
            <a:ext cx="281517" cy="1058333"/>
          </a:xfrm>
          <a:custGeom>
            <a:avLst/>
            <a:gdLst>
              <a:gd name="T0" fmla="*/ 2147483646 w 71"/>
              <a:gd name="T1" fmla="*/ 2147483646 h 266"/>
              <a:gd name="T2" fmla="*/ 0 w 71"/>
              <a:gd name="T3" fmla="*/ 0 h 266"/>
              <a:gd name="T4" fmla="*/ 2147483646 w 71"/>
              <a:gd name="T5" fmla="*/ 0 h 266"/>
              <a:gd name="T6" fmla="*/ 2147483646 w 71"/>
              <a:gd name="T7" fmla="*/ 2147483646 h 266"/>
              <a:gd name="T8" fmla="*/ 2147483646 w 71"/>
              <a:gd name="T9" fmla="*/ 2147483646 h 266"/>
              <a:gd name="T10" fmla="*/ 0 60000 65536"/>
              <a:gd name="T11" fmla="*/ 0 60000 65536"/>
              <a:gd name="T12" fmla="*/ 0 60000 65536"/>
              <a:gd name="T13" fmla="*/ 0 60000 65536"/>
              <a:gd name="T14" fmla="*/ 0 60000 65536"/>
              <a:gd name="T15" fmla="*/ 0 w 71"/>
              <a:gd name="T16" fmla="*/ 0 h 266"/>
              <a:gd name="T17" fmla="*/ 71 w 71"/>
              <a:gd name="T18" fmla="*/ 266 h 266"/>
            </a:gdLst>
            <a:ahLst/>
            <a:cxnLst>
              <a:cxn ang="T10">
                <a:pos x="T0" y="T1"/>
              </a:cxn>
              <a:cxn ang="T11">
                <a:pos x="T2" y="T3"/>
              </a:cxn>
              <a:cxn ang="T12">
                <a:pos x="T4" y="T5"/>
              </a:cxn>
              <a:cxn ang="T13">
                <a:pos x="T6" y="T7"/>
              </a:cxn>
              <a:cxn ang="T14">
                <a:pos x="T8" y="T9"/>
              </a:cxn>
            </a:cxnLst>
            <a:rect l="T15" t="T16" r="T17" b="T18"/>
            <a:pathLst>
              <a:path w="71" h="266">
                <a:moveTo>
                  <a:pt x="69" y="266"/>
                </a:moveTo>
                <a:lnTo>
                  <a:pt x="0" y="0"/>
                </a:lnTo>
                <a:lnTo>
                  <a:pt x="3" y="0"/>
                </a:lnTo>
                <a:lnTo>
                  <a:pt x="71" y="266"/>
                </a:lnTo>
                <a:lnTo>
                  <a:pt x="69" y="266"/>
                </a:lnTo>
                <a:close/>
              </a:path>
            </a:pathLst>
          </a:custGeom>
          <a:solidFill>
            <a:srgbClr val="BC0000"/>
          </a:solidFill>
          <a:ln>
            <a:noFill/>
          </a:ln>
        </p:spPr>
        <p:txBody>
          <a:bodyPr/>
          <a:lstStyle/>
          <a:p>
            <a:endParaRPr lang="zh-CN" altLang="en-US" sz="2400"/>
          </a:p>
        </p:txBody>
      </p:sp>
      <p:sp>
        <p:nvSpPr>
          <p:cNvPr id="3126" name="Freeform 511"/>
          <p:cNvSpPr>
            <a:spLocks noChangeArrowheads="1"/>
          </p:cNvSpPr>
          <p:nvPr/>
        </p:nvSpPr>
        <p:spPr bwMode="auto">
          <a:xfrm>
            <a:off x="9524140" y="3790033"/>
            <a:ext cx="975784" cy="213784"/>
          </a:xfrm>
          <a:custGeom>
            <a:avLst/>
            <a:gdLst>
              <a:gd name="T0" fmla="*/ 0 w 246"/>
              <a:gd name="T1" fmla="*/ 2147483646 h 54"/>
              <a:gd name="T2" fmla="*/ 0 w 246"/>
              <a:gd name="T3" fmla="*/ 2147483646 h 54"/>
              <a:gd name="T4" fmla="*/ 2147483646 w 246"/>
              <a:gd name="T5" fmla="*/ 0 h 54"/>
              <a:gd name="T6" fmla="*/ 2147483646 w 246"/>
              <a:gd name="T7" fmla="*/ 2147483646 h 54"/>
              <a:gd name="T8" fmla="*/ 0 w 246"/>
              <a:gd name="T9" fmla="*/ 2147483646 h 54"/>
              <a:gd name="T10" fmla="*/ 0 60000 65536"/>
              <a:gd name="T11" fmla="*/ 0 60000 65536"/>
              <a:gd name="T12" fmla="*/ 0 60000 65536"/>
              <a:gd name="T13" fmla="*/ 0 60000 65536"/>
              <a:gd name="T14" fmla="*/ 0 60000 65536"/>
              <a:gd name="T15" fmla="*/ 0 w 246"/>
              <a:gd name="T16" fmla="*/ 0 h 54"/>
              <a:gd name="T17" fmla="*/ 246 w 246"/>
              <a:gd name="T18" fmla="*/ 54 h 54"/>
            </a:gdLst>
            <a:ahLst/>
            <a:cxnLst>
              <a:cxn ang="T10">
                <a:pos x="T0" y="T1"/>
              </a:cxn>
              <a:cxn ang="T11">
                <a:pos x="T2" y="T3"/>
              </a:cxn>
              <a:cxn ang="T12">
                <a:pos x="T4" y="T5"/>
              </a:cxn>
              <a:cxn ang="T13">
                <a:pos x="T6" y="T7"/>
              </a:cxn>
              <a:cxn ang="T14">
                <a:pos x="T8" y="T9"/>
              </a:cxn>
            </a:cxnLst>
            <a:rect l="T15" t="T16" r="T17" b="T18"/>
            <a:pathLst>
              <a:path w="246" h="54">
                <a:moveTo>
                  <a:pt x="0" y="54"/>
                </a:moveTo>
                <a:lnTo>
                  <a:pt x="0" y="52"/>
                </a:lnTo>
                <a:lnTo>
                  <a:pt x="246" y="0"/>
                </a:lnTo>
                <a:lnTo>
                  <a:pt x="246" y="2"/>
                </a:lnTo>
                <a:lnTo>
                  <a:pt x="0" y="54"/>
                </a:lnTo>
                <a:close/>
              </a:path>
            </a:pathLst>
          </a:cu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27" name="Oval 634"/>
          <p:cNvSpPr>
            <a:spLocks noChangeArrowheads="1"/>
          </p:cNvSpPr>
          <p:nvPr/>
        </p:nvSpPr>
        <p:spPr bwMode="auto">
          <a:xfrm>
            <a:off x="7799057" y="2998399"/>
            <a:ext cx="158749" cy="160867"/>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8" name="Oval 638"/>
          <p:cNvSpPr>
            <a:spLocks noChangeArrowheads="1"/>
          </p:cNvSpPr>
          <p:nvPr/>
        </p:nvSpPr>
        <p:spPr bwMode="auto">
          <a:xfrm>
            <a:off x="9420424" y="3891634"/>
            <a:ext cx="205316" cy="207433"/>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29" name="Freeform 639"/>
          <p:cNvSpPr>
            <a:spLocks noChangeArrowheads="1"/>
          </p:cNvSpPr>
          <p:nvPr/>
        </p:nvSpPr>
        <p:spPr bwMode="auto">
          <a:xfrm>
            <a:off x="9466991" y="3955133"/>
            <a:ext cx="19049" cy="67733"/>
          </a:xfrm>
          <a:custGeom>
            <a:avLst/>
            <a:gdLst>
              <a:gd name="T0" fmla="*/ 2147483646 w 5"/>
              <a:gd name="T1" fmla="*/ 2147483646 h 17"/>
              <a:gd name="T2" fmla="*/ 2147483646 w 5"/>
              <a:gd name="T3" fmla="*/ 0 h 17"/>
              <a:gd name="T4" fmla="*/ 0 w 5"/>
              <a:gd name="T5" fmla="*/ 0 h 17"/>
              <a:gd name="T6" fmla="*/ 2147483646 w 5"/>
              <a:gd name="T7" fmla="*/ 0 h 17"/>
              <a:gd name="T8" fmla="*/ 2147483646 w 5"/>
              <a:gd name="T9" fmla="*/ 0 h 17"/>
              <a:gd name="T10" fmla="*/ 2147483646 w 5"/>
              <a:gd name="T11" fmla="*/ 2147483646 h 17"/>
              <a:gd name="T12" fmla="*/ 2147483646 w 5"/>
              <a:gd name="T13" fmla="*/ 2147483646 h 17"/>
              <a:gd name="T14" fmla="*/ 0 60000 65536"/>
              <a:gd name="T15" fmla="*/ 0 60000 65536"/>
              <a:gd name="T16" fmla="*/ 0 60000 65536"/>
              <a:gd name="T17" fmla="*/ 0 60000 65536"/>
              <a:gd name="T18" fmla="*/ 0 60000 65536"/>
              <a:gd name="T19" fmla="*/ 0 60000 65536"/>
              <a:gd name="T20" fmla="*/ 0 60000 65536"/>
              <a:gd name="T21" fmla="*/ 0 w 5"/>
              <a:gd name="T22" fmla="*/ 0 h 17"/>
              <a:gd name="T23" fmla="*/ 5 w 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7">
                <a:moveTo>
                  <a:pt x="5" y="17"/>
                </a:moveTo>
                <a:lnTo>
                  <a:pt x="5" y="0"/>
                </a:lnTo>
                <a:lnTo>
                  <a:pt x="0" y="0"/>
                </a:lnTo>
                <a:lnTo>
                  <a:pt x="3" y="0"/>
                </a:lnTo>
                <a:lnTo>
                  <a:pt x="5" y="0"/>
                </a:lnTo>
                <a:lnTo>
                  <a:pt x="5" y="17"/>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3130" name="Oval 642"/>
          <p:cNvSpPr>
            <a:spLocks noChangeArrowheads="1"/>
          </p:cNvSpPr>
          <p:nvPr/>
        </p:nvSpPr>
        <p:spPr bwMode="auto">
          <a:xfrm>
            <a:off x="10286140" y="3591066"/>
            <a:ext cx="412751" cy="4064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32" name="TextBox 175"/>
          <p:cNvSpPr>
            <a:spLocks noChangeArrowheads="1"/>
          </p:cNvSpPr>
          <p:nvPr/>
        </p:nvSpPr>
        <p:spPr bwMode="auto">
          <a:xfrm>
            <a:off x="8072107" y="3672173"/>
            <a:ext cx="92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2400">
                <a:solidFill>
                  <a:schemeClr val="bg1"/>
                </a:solidFill>
                <a:ea typeface="Calibri" panose="020F0502020204030204" pitchFamily="34" charset="0"/>
                <a:sym typeface="Microsoft YaHei" panose="020B0503020204020204" pitchFamily="34" charset="-122"/>
              </a:rPr>
              <a:t>75%</a:t>
            </a:r>
            <a:endParaRPr lang="zh-CN" altLang="en-US" sz="2400">
              <a:solidFill>
                <a:schemeClr val="bg1"/>
              </a:solidFill>
              <a:ea typeface="Calibri" panose="020F0502020204030204" pitchFamily="34" charset="0"/>
              <a:sym typeface="Microsoft YaHei" panose="020B0503020204020204" pitchFamily="34" charset="-122"/>
            </a:endParaRPr>
          </a:p>
        </p:txBody>
      </p:sp>
      <p:sp>
        <p:nvSpPr>
          <p:cNvPr id="3133" name="Oval 502"/>
          <p:cNvSpPr>
            <a:spLocks noChangeArrowheads="1"/>
          </p:cNvSpPr>
          <p:nvPr/>
        </p:nvSpPr>
        <p:spPr bwMode="auto">
          <a:xfrm>
            <a:off x="8690173" y="4818733"/>
            <a:ext cx="254000" cy="254000"/>
          </a:xfrm>
          <a:prstGeom prst="ellipse">
            <a:avLst/>
          </a:prstGeom>
          <a:solidFill>
            <a:srgbClr val="BC0000"/>
          </a:solidFill>
          <a:ln>
            <a:noFill/>
          </a:ln>
          <a:extLst>
            <a:ext uri="{91240B29-F687-4F45-9708-019B960494DF}">
              <a14:hiddenLine xmlns:a14="http://schemas.microsoft.com/office/drawing/2010/main" w="9525">
                <a:solidFill>
                  <a:srgbClr val="000000"/>
                </a:solidFill>
                <a:bevel/>
              </a14:hiddenLine>
            </a:ext>
          </a:extLst>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34" name="TextBox 177"/>
          <p:cNvSpPr>
            <a:spLocks noChangeArrowheads="1"/>
          </p:cNvSpPr>
          <p:nvPr/>
        </p:nvSpPr>
        <p:spPr bwMode="auto">
          <a:xfrm>
            <a:off x="6480374" y="2803668"/>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48%</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5" name="TextBox 178"/>
          <p:cNvSpPr>
            <a:spLocks noChangeArrowheads="1"/>
          </p:cNvSpPr>
          <p:nvPr/>
        </p:nvSpPr>
        <p:spPr bwMode="auto">
          <a:xfrm>
            <a:off x="6247540" y="4609031"/>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45%</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6" name="TextBox 179"/>
          <p:cNvSpPr>
            <a:spLocks noChangeArrowheads="1"/>
          </p:cNvSpPr>
          <p:nvPr/>
        </p:nvSpPr>
        <p:spPr bwMode="auto">
          <a:xfrm>
            <a:off x="10044840" y="3657110"/>
            <a:ext cx="927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200">
                <a:solidFill>
                  <a:schemeClr val="bg1"/>
                </a:solidFill>
                <a:ea typeface="Calibri" panose="020F0502020204030204" pitchFamily="34" charset="0"/>
                <a:sym typeface="Microsoft YaHei" panose="020B0503020204020204" pitchFamily="34" charset="-122"/>
              </a:rPr>
              <a:t>46%</a:t>
            </a:r>
            <a:endParaRPr lang="zh-CN" altLang="en-US" sz="1200">
              <a:solidFill>
                <a:schemeClr val="bg1"/>
              </a:solidFill>
              <a:ea typeface="Calibri" panose="020F0502020204030204" pitchFamily="34" charset="0"/>
              <a:sym typeface="Microsoft YaHei" panose="020B0503020204020204" pitchFamily="34" charset="-122"/>
            </a:endParaRPr>
          </a:p>
        </p:txBody>
      </p:sp>
      <p:sp>
        <p:nvSpPr>
          <p:cNvPr id="3137" name="TextBox 180"/>
          <p:cNvSpPr>
            <a:spLocks noChangeArrowheads="1"/>
          </p:cNvSpPr>
          <p:nvPr/>
        </p:nvSpPr>
        <p:spPr bwMode="auto">
          <a:xfrm>
            <a:off x="8368440" y="2716883"/>
            <a:ext cx="702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000">
                <a:solidFill>
                  <a:schemeClr val="bg1"/>
                </a:solidFill>
                <a:ea typeface="Calibri" panose="020F0502020204030204" pitchFamily="34" charset="0"/>
                <a:sym typeface="Microsoft YaHei" panose="020B0503020204020204" pitchFamily="34" charset="-122"/>
              </a:rPr>
              <a:t>28%</a:t>
            </a:r>
            <a:endParaRPr lang="zh-CN" altLang="en-US" sz="1000">
              <a:solidFill>
                <a:schemeClr val="bg1"/>
              </a:solidFill>
              <a:ea typeface="Calibri" panose="020F0502020204030204" pitchFamily="34" charset="0"/>
              <a:sym typeface="Microsoft YaHei" panose="020B0503020204020204" pitchFamily="34" charset="-122"/>
            </a:endParaRPr>
          </a:p>
        </p:txBody>
      </p:sp>
      <p:sp>
        <p:nvSpPr>
          <p:cNvPr id="3138" name="TextBox 181"/>
          <p:cNvSpPr>
            <a:spLocks noChangeArrowheads="1"/>
          </p:cNvSpPr>
          <p:nvPr/>
        </p:nvSpPr>
        <p:spPr bwMode="auto">
          <a:xfrm>
            <a:off x="9384440" y="2820599"/>
            <a:ext cx="702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1000">
                <a:solidFill>
                  <a:schemeClr val="bg1"/>
                </a:solidFill>
                <a:ea typeface="Calibri" panose="020F0502020204030204" pitchFamily="34" charset="0"/>
                <a:sym typeface="Microsoft YaHei" panose="020B0503020204020204" pitchFamily="34" charset="-122"/>
              </a:rPr>
              <a:t>22%</a:t>
            </a:r>
            <a:endParaRPr lang="zh-CN" altLang="en-US" sz="1000">
              <a:solidFill>
                <a:schemeClr val="bg1"/>
              </a:solidFill>
              <a:ea typeface="Calibri" panose="020F0502020204030204" pitchFamily="34" charset="0"/>
              <a:sym typeface="Microsoft YaHei" panose="020B0503020204020204" pitchFamily="34" charset="-122"/>
            </a:endParaRPr>
          </a:p>
        </p:txBody>
      </p:sp>
      <p:sp>
        <p:nvSpPr>
          <p:cNvPr id="3139" name="TextBox 182"/>
          <p:cNvSpPr>
            <a:spLocks noChangeArrowheads="1"/>
          </p:cNvSpPr>
          <p:nvPr/>
        </p:nvSpPr>
        <p:spPr bwMode="auto">
          <a:xfrm>
            <a:off x="8468982" y="4834349"/>
            <a:ext cx="7027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en-US" altLang="zh-CN" sz="800">
                <a:solidFill>
                  <a:schemeClr val="bg1"/>
                </a:solidFill>
                <a:ea typeface="Calibri" panose="020F0502020204030204" pitchFamily="34" charset="0"/>
                <a:sym typeface="Microsoft YaHei" panose="020B0503020204020204" pitchFamily="34" charset="-122"/>
              </a:rPr>
              <a:t>21%</a:t>
            </a:r>
            <a:endParaRPr lang="zh-CN" altLang="en-US" sz="800">
              <a:solidFill>
                <a:schemeClr val="bg1"/>
              </a:solidFill>
              <a:ea typeface="Calibri" panose="020F0502020204030204" pitchFamily="34" charset="0"/>
              <a:sym typeface="Microsoft YaHei" panose="020B0503020204020204" pitchFamily="34" charset="-122"/>
            </a:endParaRPr>
          </a:p>
        </p:txBody>
      </p:sp>
      <p:sp>
        <p:nvSpPr>
          <p:cNvPr id="3178" name="椭圆 189"/>
          <p:cNvSpPr>
            <a:spLocks noChangeArrowheads="1"/>
          </p:cNvSpPr>
          <p:nvPr/>
        </p:nvSpPr>
        <p:spPr bwMode="auto">
          <a:xfrm>
            <a:off x="1955862" y="4767415"/>
            <a:ext cx="147084" cy="147083"/>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ea typeface="Arial" panose="020B0604020202020204" pitchFamily="34" charset="0"/>
              <a:sym typeface="Calibri" panose="020F0502020204030204" pitchFamily="34" charset="0"/>
            </a:endParaRPr>
          </a:p>
        </p:txBody>
      </p:sp>
      <p:sp>
        <p:nvSpPr>
          <p:cNvPr id="3179" name="椭圆 190"/>
          <p:cNvSpPr>
            <a:spLocks noChangeAspect="1" noChangeArrowheads="1"/>
          </p:cNvSpPr>
          <p:nvPr/>
        </p:nvSpPr>
        <p:spPr bwMode="auto">
          <a:xfrm>
            <a:off x="1943680" y="4755236"/>
            <a:ext cx="171451" cy="171449"/>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6" name="椭圆 192"/>
          <p:cNvSpPr>
            <a:spLocks noChangeArrowheads="1"/>
          </p:cNvSpPr>
          <p:nvPr/>
        </p:nvSpPr>
        <p:spPr bwMode="auto">
          <a:xfrm>
            <a:off x="1955863" y="5103967"/>
            <a:ext cx="147084" cy="147084"/>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ea typeface="Arial" panose="020B0604020202020204" pitchFamily="34" charset="0"/>
              <a:sym typeface="Calibri" panose="020F0502020204030204" pitchFamily="34" charset="0"/>
            </a:endParaRPr>
          </a:p>
        </p:txBody>
      </p:sp>
      <p:sp>
        <p:nvSpPr>
          <p:cNvPr id="3177" name="椭圆 193"/>
          <p:cNvSpPr>
            <a:spLocks noChangeArrowheads="1"/>
          </p:cNvSpPr>
          <p:nvPr/>
        </p:nvSpPr>
        <p:spPr bwMode="auto">
          <a:xfrm>
            <a:off x="1943680" y="5091784"/>
            <a:ext cx="171451" cy="171451"/>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4" name="椭圆 195"/>
          <p:cNvSpPr>
            <a:spLocks noChangeArrowheads="1"/>
          </p:cNvSpPr>
          <p:nvPr/>
        </p:nvSpPr>
        <p:spPr bwMode="auto">
          <a:xfrm>
            <a:off x="2262781" y="4934785"/>
            <a:ext cx="147083" cy="148900"/>
          </a:xfrm>
          <a:prstGeom prst="ellipse">
            <a:avLst/>
          </a:prstGeom>
          <a:solidFill>
            <a:srgbClr val="BC0000"/>
          </a:solidFill>
          <a:ln w="9525">
            <a:no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5" name="椭圆 196"/>
          <p:cNvSpPr>
            <a:spLocks noChangeArrowheads="1"/>
          </p:cNvSpPr>
          <p:nvPr/>
        </p:nvSpPr>
        <p:spPr bwMode="auto">
          <a:xfrm>
            <a:off x="2250598" y="4922451"/>
            <a:ext cx="171449" cy="173567"/>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72" name="椭圆 198"/>
          <p:cNvSpPr>
            <a:spLocks noChangeArrowheads="1"/>
          </p:cNvSpPr>
          <p:nvPr/>
        </p:nvSpPr>
        <p:spPr bwMode="auto">
          <a:xfrm>
            <a:off x="1687048" y="4934785"/>
            <a:ext cx="147083" cy="148900"/>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3" name="椭圆 199"/>
          <p:cNvSpPr>
            <a:spLocks noChangeArrowheads="1"/>
          </p:cNvSpPr>
          <p:nvPr/>
        </p:nvSpPr>
        <p:spPr bwMode="auto">
          <a:xfrm>
            <a:off x="1674865" y="4922451"/>
            <a:ext cx="171449" cy="173567"/>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49" name="直接连接符 200"/>
          <p:cNvSpPr>
            <a:spLocks noChangeShapeType="1"/>
          </p:cNvSpPr>
          <p:nvPr/>
        </p:nvSpPr>
        <p:spPr bwMode="auto">
          <a:xfrm flipV="1">
            <a:off x="1837847" y="4892818"/>
            <a:ext cx="114300" cy="71967"/>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50" name="直接连接符 201"/>
          <p:cNvSpPr>
            <a:spLocks noChangeShapeType="1"/>
          </p:cNvSpPr>
          <p:nvPr/>
        </p:nvSpPr>
        <p:spPr bwMode="auto">
          <a:xfrm flipV="1">
            <a:off x="2113014" y="4704436"/>
            <a:ext cx="141817" cy="95249"/>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70" name="椭圆 203"/>
          <p:cNvSpPr>
            <a:spLocks noChangeArrowheads="1"/>
          </p:cNvSpPr>
          <p:nvPr/>
        </p:nvSpPr>
        <p:spPr bwMode="auto">
          <a:xfrm>
            <a:off x="2262781" y="4585385"/>
            <a:ext cx="147083" cy="147083"/>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71" name="椭圆 204"/>
          <p:cNvSpPr>
            <a:spLocks noChangeArrowheads="1"/>
          </p:cNvSpPr>
          <p:nvPr/>
        </p:nvSpPr>
        <p:spPr bwMode="auto">
          <a:xfrm>
            <a:off x="2250598" y="4573202"/>
            <a:ext cx="171449" cy="171449"/>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52" name="直接连接符 205"/>
          <p:cNvSpPr>
            <a:spLocks noChangeShapeType="1"/>
          </p:cNvSpPr>
          <p:nvPr/>
        </p:nvSpPr>
        <p:spPr bwMode="auto">
          <a:xfrm>
            <a:off x="1831497" y="5066385"/>
            <a:ext cx="116416" cy="71967"/>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53" name="直接连接符 206"/>
          <p:cNvSpPr>
            <a:spLocks noChangeShapeType="1"/>
          </p:cNvSpPr>
          <p:nvPr/>
        </p:nvSpPr>
        <p:spPr bwMode="auto">
          <a:xfrm>
            <a:off x="2104547" y="5231484"/>
            <a:ext cx="143933" cy="95251"/>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3168" name="椭圆 208"/>
          <p:cNvSpPr>
            <a:spLocks noChangeArrowheads="1"/>
          </p:cNvSpPr>
          <p:nvPr/>
        </p:nvSpPr>
        <p:spPr bwMode="auto">
          <a:xfrm>
            <a:off x="2260663" y="5281767"/>
            <a:ext cx="147084" cy="147084"/>
          </a:xfrm>
          <a:prstGeom prst="ellipse">
            <a:avLst/>
          </a:prstGeom>
          <a:solidFill>
            <a:srgbClr val="BC0000"/>
          </a:solidFill>
          <a:ln w="9525">
            <a:solidFill>
              <a:srgbClr val="000000"/>
            </a:solidFill>
            <a:bevel/>
          </a:ln>
        </p:spPr>
        <p:txBody>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zh-CN" sz="2400">
              <a:solidFill>
                <a:srgbClr val="000000"/>
              </a:solidFill>
              <a:ea typeface="Arial" panose="020B0604020202020204" pitchFamily="34" charset="0"/>
              <a:sym typeface="SimSun" panose="02010600030101010101" pitchFamily="2" charset="-122"/>
            </a:endParaRPr>
          </a:p>
        </p:txBody>
      </p:sp>
      <p:sp>
        <p:nvSpPr>
          <p:cNvPr id="3169" name="椭圆 209"/>
          <p:cNvSpPr>
            <a:spLocks noChangeArrowheads="1"/>
          </p:cNvSpPr>
          <p:nvPr/>
        </p:nvSpPr>
        <p:spPr bwMode="auto">
          <a:xfrm>
            <a:off x="2248480" y="5269584"/>
            <a:ext cx="171451" cy="171451"/>
          </a:xfrm>
          <a:prstGeom prst="ellipse">
            <a:avLst/>
          </a:prstGeom>
          <a:solidFill>
            <a:srgbClr val="62553E"/>
          </a:solidFill>
          <a:ln w="5080">
            <a:noFill/>
            <a:bevel/>
          </a:ln>
        </p:spPr>
        <p:txBody>
          <a:bodyPr anchor="ct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endParaRPr lang="zh-CN" altLang="zh-CN" sz="2400">
              <a:solidFill>
                <a:srgbClr val="FFFFFF"/>
              </a:solidFill>
              <a:latin typeface="Arial" panose="020B0604020202020204" pitchFamily="34" charset="0"/>
              <a:ea typeface="Arial" panose="020B0604020202020204" pitchFamily="34" charset="0"/>
              <a:sym typeface="SimSun" panose="02010600030101010101" pitchFamily="2" charset="-122"/>
            </a:endParaRPr>
          </a:p>
        </p:txBody>
      </p:sp>
      <p:sp>
        <p:nvSpPr>
          <p:cNvPr id="3155" name="TextBox 210"/>
          <p:cNvSpPr>
            <a:spLocks noChangeArrowheads="1"/>
          </p:cNvSpPr>
          <p:nvPr/>
        </p:nvSpPr>
        <p:spPr bwMode="auto">
          <a:xfrm>
            <a:off x="6573825" y="25009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6" name="TextBox 211"/>
          <p:cNvSpPr>
            <a:spLocks noChangeArrowheads="1"/>
          </p:cNvSpPr>
          <p:nvPr/>
        </p:nvSpPr>
        <p:spPr bwMode="auto">
          <a:xfrm>
            <a:off x="6392849" y="49901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7" name="TextBox 212"/>
          <p:cNvSpPr>
            <a:spLocks noChangeArrowheads="1"/>
          </p:cNvSpPr>
          <p:nvPr/>
        </p:nvSpPr>
        <p:spPr bwMode="auto">
          <a:xfrm>
            <a:off x="8462949" y="50790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59" name="TextBox 214"/>
          <p:cNvSpPr>
            <a:spLocks noChangeArrowheads="1"/>
          </p:cNvSpPr>
          <p:nvPr/>
        </p:nvSpPr>
        <p:spPr bwMode="auto">
          <a:xfrm>
            <a:off x="10160516" y="40122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0" name="TextBox 215"/>
          <p:cNvSpPr>
            <a:spLocks noChangeArrowheads="1"/>
          </p:cNvSpPr>
          <p:nvPr/>
        </p:nvSpPr>
        <p:spPr bwMode="auto">
          <a:xfrm>
            <a:off x="9906516" y="2793083"/>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1" name="TextBox 216"/>
          <p:cNvSpPr>
            <a:spLocks noChangeArrowheads="1"/>
          </p:cNvSpPr>
          <p:nvPr/>
        </p:nvSpPr>
        <p:spPr bwMode="auto">
          <a:xfrm>
            <a:off x="8395216" y="2439599"/>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2" name="TextBox 217"/>
          <p:cNvSpPr>
            <a:spLocks noChangeArrowheads="1"/>
          </p:cNvSpPr>
          <p:nvPr/>
        </p:nvSpPr>
        <p:spPr bwMode="auto">
          <a:xfrm>
            <a:off x="8196250" y="3214300"/>
            <a:ext cx="71691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ctr"/>
            <a:r>
              <a:rPr lang="zh-CN" altLang="en-US" sz="1000">
                <a:solidFill>
                  <a:srgbClr val="595959"/>
                </a:solidFill>
                <a:ea typeface="Calibri" panose="020F0502020204030204" pitchFamily="34" charset="0"/>
                <a:sym typeface="Arial" panose="020B0604020202020204" pitchFamily="34" charset="0"/>
              </a:rPr>
              <a:t>Key words</a:t>
            </a:r>
            <a:endParaRPr lang="zh-CN" altLang="en-US" sz="1000">
              <a:solidFill>
                <a:srgbClr val="595959"/>
              </a:solidFill>
              <a:ea typeface="Calibri" panose="020F0502020204030204" pitchFamily="34" charset="0"/>
              <a:sym typeface="Arial" panose="020B0604020202020204" pitchFamily="34" charset="0"/>
            </a:endParaRPr>
          </a:p>
        </p:txBody>
      </p:sp>
      <p:sp>
        <p:nvSpPr>
          <p:cNvPr id="3167" name="直接连接符 222"/>
          <p:cNvSpPr>
            <a:spLocks noChangeShapeType="1"/>
          </p:cNvSpPr>
          <p:nvPr/>
        </p:nvSpPr>
        <p:spPr bwMode="auto">
          <a:xfrm>
            <a:off x="1846314" y="5009235"/>
            <a:ext cx="404284" cy="0"/>
          </a:xfrm>
          <a:prstGeom prst="line">
            <a:avLst/>
          </a:prstGeom>
          <a:noFill/>
          <a:ln w="9525">
            <a:solidFill>
              <a:srgbClr val="BC000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106" name="Freeform 304"/>
          <p:cNvSpPr>
            <a:spLocks noEditPoints="1" noChangeArrowheads="1"/>
          </p:cNvSpPr>
          <p:nvPr/>
        </p:nvSpPr>
        <p:spPr bwMode="auto">
          <a:xfrm>
            <a:off x="6023174" y="2295667"/>
            <a:ext cx="5264151" cy="3706284"/>
          </a:xfrm>
          <a:custGeom>
            <a:avLst/>
            <a:gdLst>
              <a:gd name="T0" fmla="*/ 2147483646 w 561"/>
              <a:gd name="T1" fmla="*/ 0 h 395"/>
              <a:gd name="T2" fmla="*/ 2147483646 w 561"/>
              <a:gd name="T3" fmla="*/ 0 h 395"/>
              <a:gd name="T4" fmla="*/ 0 w 561"/>
              <a:gd name="T5" fmla="*/ 2147483646 h 395"/>
              <a:gd name="T6" fmla="*/ 0 w 561"/>
              <a:gd name="T7" fmla="*/ 2147483646 h 395"/>
              <a:gd name="T8" fmla="*/ 2147483646 w 561"/>
              <a:gd name="T9" fmla="*/ 2147483646 h 395"/>
              <a:gd name="T10" fmla="*/ 2147483646 w 561"/>
              <a:gd name="T11" fmla="*/ 2147483646 h 395"/>
              <a:gd name="T12" fmla="*/ 2147483646 w 561"/>
              <a:gd name="T13" fmla="*/ 2147483646 h 395"/>
              <a:gd name="T14" fmla="*/ 2147483646 w 561"/>
              <a:gd name="T15" fmla="*/ 2147483646 h 395"/>
              <a:gd name="T16" fmla="*/ 2147483646 w 561"/>
              <a:gd name="T17" fmla="*/ 2147483646 h 395"/>
              <a:gd name="T18" fmla="*/ 2147483646 w 561"/>
              <a:gd name="T19" fmla="*/ 2147483646 h 395"/>
              <a:gd name="T20" fmla="*/ 2147483646 w 561"/>
              <a:gd name="T21" fmla="*/ 2147483646 h 395"/>
              <a:gd name="T22" fmla="*/ 2147483646 w 561"/>
              <a:gd name="T23" fmla="*/ 2147483646 h 395"/>
              <a:gd name="T24" fmla="*/ 2147483646 w 561"/>
              <a:gd name="T25" fmla="*/ 2147483646 h 395"/>
              <a:gd name="T26" fmla="*/ 2147483646 w 561"/>
              <a:gd name="T27" fmla="*/ 2147483646 h 395"/>
              <a:gd name="T28" fmla="*/ 2147483646 w 561"/>
              <a:gd name="T29" fmla="*/ 2147483646 h 395"/>
              <a:gd name="T30" fmla="*/ 2147483646 w 561"/>
              <a:gd name="T31" fmla="*/ 2147483646 h 395"/>
              <a:gd name="T32" fmla="*/ 2147483646 w 561"/>
              <a:gd name="T33" fmla="*/ 0 h 395"/>
              <a:gd name="T34" fmla="*/ 2147483646 w 561"/>
              <a:gd name="T35" fmla="*/ 2147483646 h 395"/>
              <a:gd name="T36" fmla="*/ 2147483646 w 561"/>
              <a:gd name="T37" fmla="*/ 2147483646 h 395"/>
              <a:gd name="T38" fmla="*/ 2147483646 w 561"/>
              <a:gd name="T39" fmla="*/ 2147483646 h 395"/>
              <a:gd name="T40" fmla="*/ 2147483646 w 561"/>
              <a:gd name="T41" fmla="*/ 2147483646 h 395"/>
              <a:gd name="T42" fmla="*/ 2147483646 w 561"/>
              <a:gd name="T43" fmla="*/ 2147483646 h 3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1"/>
              <a:gd name="T67" fmla="*/ 0 h 395"/>
              <a:gd name="T68" fmla="*/ 561 w 561"/>
              <a:gd name="T69" fmla="*/ 395 h 3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1" h="395">
                <a:moveTo>
                  <a:pt x="537" y="0"/>
                </a:moveTo>
                <a:cubicBezTo>
                  <a:pt x="24" y="0"/>
                  <a:pt x="24" y="0"/>
                  <a:pt x="24" y="0"/>
                </a:cubicBezTo>
                <a:cubicBezTo>
                  <a:pt x="11" y="0"/>
                  <a:pt x="0" y="11"/>
                  <a:pt x="0" y="25"/>
                </a:cubicBezTo>
                <a:cubicBezTo>
                  <a:pt x="0" y="332"/>
                  <a:pt x="0" y="332"/>
                  <a:pt x="0" y="332"/>
                </a:cubicBezTo>
                <a:cubicBezTo>
                  <a:pt x="0" y="345"/>
                  <a:pt x="11" y="356"/>
                  <a:pt x="24" y="356"/>
                </a:cubicBezTo>
                <a:cubicBezTo>
                  <a:pt x="244" y="356"/>
                  <a:pt x="244" y="356"/>
                  <a:pt x="244" y="356"/>
                </a:cubicBezTo>
                <a:cubicBezTo>
                  <a:pt x="244" y="386"/>
                  <a:pt x="244" y="386"/>
                  <a:pt x="244" y="386"/>
                </a:cubicBezTo>
                <a:cubicBezTo>
                  <a:pt x="183" y="386"/>
                  <a:pt x="183" y="386"/>
                  <a:pt x="183" y="386"/>
                </a:cubicBezTo>
                <a:cubicBezTo>
                  <a:pt x="183" y="395"/>
                  <a:pt x="183" y="395"/>
                  <a:pt x="183" y="395"/>
                </a:cubicBezTo>
                <a:cubicBezTo>
                  <a:pt x="378" y="395"/>
                  <a:pt x="378" y="395"/>
                  <a:pt x="378" y="395"/>
                </a:cubicBezTo>
                <a:cubicBezTo>
                  <a:pt x="378" y="386"/>
                  <a:pt x="378" y="386"/>
                  <a:pt x="378" y="386"/>
                </a:cubicBezTo>
                <a:cubicBezTo>
                  <a:pt x="317" y="386"/>
                  <a:pt x="317" y="386"/>
                  <a:pt x="317" y="386"/>
                </a:cubicBezTo>
                <a:cubicBezTo>
                  <a:pt x="317" y="356"/>
                  <a:pt x="317" y="356"/>
                  <a:pt x="317" y="356"/>
                </a:cubicBezTo>
                <a:cubicBezTo>
                  <a:pt x="537" y="356"/>
                  <a:pt x="537" y="356"/>
                  <a:pt x="537" y="356"/>
                </a:cubicBezTo>
                <a:cubicBezTo>
                  <a:pt x="550" y="356"/>
                  <a:pt x="561" y="345"/>
                  <a:pt x="561" y="332"/>
                </a:cubicBezTo>
                <a:cubicBezTo>
                  <a:pt x="561" y="25"/>
                  <a:pt x="561" y="25"/>
                  <a:pt x="561" y="25"/>
                </a:cubicBezTo>
                <a:cubicBezTo>
                  <a:pt x="561" y="11"/>
                  <a:pt x="550" y="0"/>
                  <a:pt x="537" y="0"/>
                </a:cubicBezTo>
                <a:close/>
                <a:moveTo>
                  <a:pt x="540" y="337"/>
                </a:moveTo>
                <a:cubicBezTo>
                  <a:pt x="20" y="337"/>
                  <a:pt x="20" y="337"/>
                  <a:pt x="20" y="337"/>
                </a:cubicBezTo>
                <a:cubicBezTo>
                  <a:pt x="20" y="19"/>
                  <a:pt x="20" y="19"/>
                  <a:pt x="20" y="19"/>
                </a:cubicBezTo>
                <a:cubicBezTo>
                  <a:pt x="540" y="19"/>
                  <a:pt x="540" y="19"/>
                  <a:pt x="540" y="19"/>
                </a:cubicBezTo>
                <a:lnTo>
                  <a:pt x="540" y="337"/>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07" name="Freeform 305"/>
          <p:cNvSpPr>
            <a:spLocks noEditPoints="1" noChangeArrowheads="1"/>
          </p:cNvSpPr>
          <p:nvPr/>
        </p:nvSpPr>
        <p:spPr bwMode="auto">
          <a:xfrm>
            <a:off x="1530931" y="4016518"/>
            <a:ext cx="1136649" cy="1985433"/>
          </a:xfrm>
          <a:custGeom>
            <a:avLst/>
            <a:gdLst>
              <a:gd name="T0" fmla="*/ 2147483646 w 121"/>
              <a:gd name="T1" fmla="*/ 0 h 212"/>
              <a:gd name="T2" fmla="*/ 2147483646 w 121"/>
              <a:gd name="T3" fmla="*/ 0 h 212"/>
              <a:gd name="T4" fmla="*/ 0 w 121"/>
              <a:gd name="T5" fmla="*/ 2147483646 h 212"/>
              <a:gd name="T6" fmla="*/ 0 w 121"/>
              <a:gd name="T7" fmla="*/ 2147483646 h 212"/>
              <a:gd name="T8" fmla="*/ 2147483646 w 121"/>
              <a:gd name="T9" fmla="*/ 2147483646 h 212"/>
              <a:gd name="T10" fmla="*/ 2147483646 w 121"/>
              <a:gd name="T11" fmla="*/ 2147483646 h 212"/>
              <a:gd name="T12" fmla="*/ 2147483646 w 121"/>
              <a:gd name="T13" fmla="*/ 2147483646 h 212"/>
              <a:gd name="T14" fmla="*/ 2147483646 w 121"/>
              <a:gd name="T15" fmla="*/ 2147483646 h 212"/>
              <a:gd name="T16" fmla="*/ 2147483646 w 121"/>
              <a:gd name="T17" fmla="*/ 0 h 212"/>
              <a:gd name="T18" fmla="*/ 2147483646 w 121"/>
              <a:gd name="T19" fmla="*/ 2147483646 h 212"/>
              <a:gd name="T20" fmla="*/ 2147483646 w 121"/>
              <a:gd name="T21" fmla="*/ 2147483646 h 212"/>
              <a:gd name="T22" fmla="*/ 2147483646 w 121"/>
              <a:gd name="T23" fmla="*/ 2147483646 h 212"/>
              <a:gd name="T24" fmla="*/ 2147483646 w 121"/>
              <a:gd name="T25" fmla="*/ 2147483646 h 212"/>
              <a:gd name="T26" fmla="*/ 2147483646 w 121"/>
              <a:gd name="T27" fmla="*/ 2147483646 h 212"/>
              <a:gd name="T28" fmla="*/ 2147483646 w 121"/>
              <a:gd name="T29" fmla="*/ 2147483646 h 212"/>
              <a:gd name="T30" fmla="*/ 2147483646 w 121"/>
              <a:gd name="T31" fmla="*/ 2147483646 h 212"/>
              <a:gd name="T32" fmla="*/ 2147483646 w 121"/>
              <a:gd name="T33" fmla="*/ 2147483646 h 212"/>
              <a:gd name="T34" fmla="*/ 2147483646 w 121"/>
              <a:gd name="T35" fmla="*/ 2147483646 h 212"/>
              <a:gd name="T36" fmla="*/ 2147483646 w 121"/>
              <a:gd name="T37" fmla="*/ 2147483646 h 212"/>
              <a:gd name="T38" fmla="*/ 2147483646 w 121"/>
              <a:gd name="T39" fmla="*/ 2147483646 h 212"/>
              <a:gd name="T40" fmla="*/ 2147483646 w 121"/>
              <a:gd name="T41" fmla="*/ 2147483646 h 212"/>
              <a:gd name="T42" fmla="*/ 2147483646 w 121"/>
              <a:gd name="T43" fmla="*/ 2147483646 h 212"/>
              <a:gd name="T44" fmla="*/ 2147483646 w 121"/>
              <a:gd name="T45" fmla="*/ 2147483646 h 212"/>
              <a:gd name="T46" fmla="*/ 2147483646 w 121"/>
              <a:gd name="T47" fmla="*/ 2147483646 h 2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1"/>
              <a:gd name="T73" fmla="*/ 0 h 212"/>
              <a:gd name="T74" fmla="*/ 121 w 121"/>
              <a:gd name="T75" fmla="*/ 212 h 2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1" h="212">
                <a:moveTo>
                  <a:pt x="108" y="0"/>
                </a:moveTo>
                <a:cubicBezTo>
                  <a:pt x="14" y="0"/>
                  <a:pt x="14" y="0"/>
                  <a:pt x="14" y="0"/>
                </a:cubicBezTo>
                <a:cubicBezTo>
                  <a:pt x="6" y="0"/>
                  <a:pt x="0" y="6"/>
                  <a:pt x="0" y="13"/>
                </a:cubicBezTo>
                <a:cubicBezTo>
                  <a:pt x="0" y="198"/>
                  <a:pt x="0" y="198"/>
                  <a:pt x="0" y="198"/>
                </a:cubicBezTo>
                <a:cubicBezTo>
                  <a:pt x="0" y="206"/>
                  <a:pt x="6" y="212"/>
                  <a:pt x="14" y="212"/>
                </a:cubicBezTo>
                <a:cubicBezTo>
                  <a:pt x="108" y="212"/>
                  <a:pt x="108" y="212"/>
                  <a:pt x="108" y="212"/>
                </a:cubicBezTo>
                <a:cubicBezTo>
                  <a:pt x="115" y="212"/>
                  <a:pt x="121" y="206"/>
                  <a:pt x="121" y="198"/>
                </a:cubicBezTo>
                <a:cubicBezTo>
                  <a:pt x="121" y="13"/>
                  <a:pt x="121" y="13"/>
                  <a:pt x="121" y="13"/>
                </a:cubicBezTo>
                <a:cubicBezTo>
                  <a:pt x="121" y="6"/>
                  <a:pt x="115" y="0"/>
                  <a:pt x="108" y="0"/>
                </a:cubicBezTo>
                <a:close/>
                <a:moveTo>
                  <a:pt x="41" y="15"/>
                </a:moveTo>
                <a:cubicBezTo>
                  <a:pt x="81" y="15"/>
                  <a:pt x="81" y="15"/>
                  <a:pt x="81" y="15"/>
                </a:cubicBezTo>
                <a:cubicBezTo>
                  <a:pt x="81" y="19"/>
                  <a:pt x="81" y="19"/>
                  <a:pt x="81" y="19"/>
                </a:cubicBezTo>
                <a:cubicBezTo>
                  <a:pt x="41" y="19"/>
                  <a:pt x="41" y="19"/>
                  <a:pt x="41" y="19"/>
                </a:cubicBezTo>
                <a:lnTo>
                  <a:pt x="41" y="15"/>
                </a:lnTo>
                <a:close/>
                <a:moveTo>
                  <a:pt x="61" y="203"/>
                </a:moveTo>
                <a:cubicBezTo>
                  <a:pt x="57" y="203"/>
                  <a:pt x="53" y="200"/>
                  <a:pt x="53" y="196"/>
                </a:cubicBezTo>
                <a:cubicBezTo>
                  <a:pt x="53" y="192"/>
                  <a:pt x="57" y="188"/>
                  <a:pt x="61" y="188"/>
                </a:cubicBezTo>
                <a:cubicBezTo>
                  <a:pt x="65" y="188"/>
                  <a:pt x="69" y="192"/>
                  <a:pt x="69" y="196"/>
                </a:cubicBezTo>
                <a:cubicBezTo>
                  <a:pt x="69" y="200"/>
                  <a:pt x="65" y="203"/>
                  <a:pt x="61" y="203"/>
                </a:cubicBezTo>
                <a:close/>
                <a:moveTo>
                  <a:pt x="112" y="177"/>
                </a:moveTo>
                <a:cubicBezTo>
                  <a:pt x="10" y="177"/>
                  <a:pt x="10" y="177"/>
                  <a:pt x="10" y="177"/>
                </a:cubicBezTo>
                <a:cubicBezTo>
                  <a:pt x="10" y="33"/>
                  <a:pt x="10" y="33"/>
                  <a:pt x="10" y="33"/>
                </a:cubicBezTo>
                <a:cubicBezTo>
                  <a:pt x="112" y="33"/>
                  <a:pt x="112" y="33"/>
                  <a:pt x="112" y="33"/>
                </a:cubicBezTo>
                <a:lnTo>
                  <a:pt x="112" y="177"/>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08" name="Freeform 307"/>
          <p:cNvSpPr>
            <a:spLocks noChangeArrowheads="1"/>
          </p:cNvSpPr>
          <p:nvPr/>
        </p:nvSpPr>
        <p:spPr bwMode="auto">
          <a:xfrm>
            <a:off x="3230614" y="5187036"/>
            <a:ext cx="1756833" cy="207433"/>
          </a:xfrm>
          <a:custGeom>
            <a:avLst/>
            <a:gdLst>
              <a:gd name="T0" fmla="*/ 2147483646 w 442"/>
              <a:gd name="T1" fmla="*/ 2147483646 h 52"/>
              <a:gd name="T2" fmla="*/ 2147483646 w 442"/>
              <a:gd name="T3" fmla="*/ 2147483646 h 52"/>
              <a:gd name="T4" fmla="*/ 2147483646 w 442"/>
              <a:gd name="T5" fmla="*/ 0 h 52"/>
              <a:gd name="T6" fmla="*/ 2147483646 w 442"/>
              <a:gd name="T7" fmla="*/ 2147483646 h 52"/>
              <a:gd name="T8" fmla="*/ 0 w 442"/>
              <a:gd name="T9" fmla="*/ 2147483646 h 52"/>
              <a:gd name="T10" fmla="*/ 2147483646 w 442"/>
              <a:gd name="T11" fmla="*/ 2147483646 h 52"/>
              <a:gd name="T12" fmla="*/ 2147483646 w 442"/>
              <a:gd name="T13" fmla="*/ 2147483646 h 52"/>
              <a:gd name="T14" fmla="*/ 2147483646 w 442"/>
              <a:gd name="T15" fmla="*/ 2147483646 h 52"/>
              <a:gd name="T16" fmla="*/ 2147483646 w 442"/>
              <a:gd name="T17" fmla="*/ 2147483646 h 52"/>
              <a:gd name="T18" fmla="*/ 2147483646 w 442"/>
              <a:gd name="T19" fmla="*/ 214748364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2"/>
              <a:gd name="T31" fmla="*/ 0 h 52"/>
              <a:gd name="T32" fmla="*/ 442 w 44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2" h="52">
                <a:moveTo>
                  <a:pt x="442" y="12"/>
                </a:moveTo>
                <a:lnTo>
                  <a:pt x="28" y="12"/>
                </a:lnTo>
                <a:lnTo>
                  <a:pt x="28" y="0"/>
                </a:lnTo>
                <a:lnTo>
                  <a:pt x="14" y="12"/>
                </a:lnTo>
                <a:lnTo>
                  <a:pt x="0" y="26"/>
                </a:lnTo>
                <a:lnTo>
                  <a:pt x="14" y="38"/>
                </a:lnTo>
                <a:lnTo>
                  <a:pt x="28" y="52"/>
                </a:lnTo>
                <a:lnTo>
                  <a:pt x="28" y="38"/>
                </a:lnTo>
                <a:lnTo>
                  <a:pt x="442" y="38"/>
                </a:lnTo>
                <a:lnTo>
                  <a:pt x="442" y="12"/>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10" name="文本框 109"/>
          <p:cNvSpPr txBox="1"/>
          <p:nvPr/>
        </p:nvSpPr>
        <p:spPr>
          <a:xfrm>
            <a:off x="727710" y="292100"/>
            <a:ext cx="11452225" cy="460375"/>
          </a:xfrm>
          <a:prstGeom prst="rect">
            <a:avLst/>
          </a:prstGeom>
          <a:solidFill>
            <a:schemeClr val="bg1">
              <a:lumMod val="75000"/>
            </a:schemeClr>
          </a:solidFill>
        </p:spPr>
        <p:txBody>
          <a:bodyPr wrap="square" rtlCol="0">
            <a:spAutoFit/>
          </a:bodyPr>
          <a:lstStyle/>
          <a:p>
            <a:r>
              <a:rPr lang="en-IN" altLang="zh-CN" sz="2400" b="1">
                <a:solidFill>
                  <a:srgbClr val="1D4D71"/>
                </a:solidFill>
                <a:latin typeface="Calibri" panose="020F0502020204030204" pitchFamily="34" charset="0"/>
                <a:ea typeface="Calibri" panose="020F0502020204030204" pitchFamily="34" charset="0"/>
              </a:rPr>
              <a:t>BUSINESS MODEL ( Products ) </a:t>
            </a:r>
            <a:endParaRPr lang="en-IN" altLang="zh-CN" sz="2400" b="1">
              <a:solidFill>
                <a:srgbClr val="1D4D71"/>
              </a:solidFill>
              <a:latin typeface="Calibri" panose="020F0502020204030204" pitchFamily="34" charset="0"/>
              <a:ea typeface="Calibri" panose="020F0502020204030204" pitchFamily="34" charset="0"/>
            </a:endParaRPr>
          </a:p>
        </p:txBody>
      </p:sp>
      <p:sp>
        <p:nvSpPr>
          <p:cNvPr id="4" name="Text Box 3"/>
          <p:cNvSpPr txBox="1"/>
          <p:nvPr/>
        </p:nvSpPr>
        <p:spPr>
          <a:xfrm>
            <a:off x="179070" y="1040130"/>
            <a:ext cx="11513185" cy="2861310"/>
          </a:xfrm>
          <a:prstGeom prst="rect">
            <a:avLst/>
          </a:prstGeom>
          <a:noFill/>
        </p:spPr>
        <p:txBody>
          <a:bodyPr wrap="square" rtlCol="0">
            <a:spAutoFit/>
          </a:bodyPr>
          <a:p>
            <a:pPr marL="285750" indent="-285750" algn="just">
              <a:buFont typeface="Wingdings" panose="05000000000000000000" charset="0"/>
              <a:buChar char="q"/>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We are planning both a web and mobile release for our </a:t>
            </a:r>
            <a:r>
              <a:rPr lang="en-IN" altLang="en-US" b="1">
                <a:solidFill>
                  <a:srgbClr val="FF0000"/>
                </a:solidFill>
                <a:latin typeface="Microsoft YaHei" panose="020B0503020204020204" pitchFamily="34" charset="-122"/>
                <a:ea typeface="Microsoft YaHei" panose="020B0503020204020204" pitchFamily="34" charset="-122"/>
              </a:rPr>
              <a:t>proprietary number plate detection system</a:t>
            </a:r>
            <a:r>
              <a:rPr lang="en-IN" altLang="en-US" b="1">
                <a:solidFill>
                  <a:schemeClr val="accent5">
                    <a:lumMod val="50000"/>
                  </a:schemeClr>
                </a:solidFill>
                <a:latin typeface="Microsoft YaHei" panose="020B0503020204020204" pitchFamily="34" charset="-122"/>
                <a:ea typeface="Microsoft YaHei" panose="020B0503020204020204" pitchFamily="34" charset="-122"/>
              </a:rPr>
              <a:t>, which can be used by open source devlopers in the form of an API which will be free upto a limit but will then start charging them as per their requirements.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 For starters limit will be around 2000 detections per user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We will also be releasing our complete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a:t>
            </a:r>
            <a:r>
              <a:rPr lang="en-IN" altLang="en-US" b="1">
                <a:solidFill>
                  <a:srgbClr val="FF0000"/>
                </a:solidFill>
                <a:latin typeface="Microsoft YaHei" panose="020B0503020204020204" pitchFamily="34" charset="-122"/>
                <a:ea typeface="Microsoft YaHei" panose="020B0503020204020204" pitchFamily="34" charset="-122"/>
              </a:rPr>
              <a:t> Automated Car Parking and Vehicle Monitoring</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indent="0" algn="just">
              <a:buFont typeface="Wingdings" panose="05000000000000000000" charset="0"/>
              <a:buNone/>
            </a:pPr>
            <a:r>
              <a:rPr lang="en-IN" altLang="en-US" b="1">
                <a:solidFill>
                  <a:schemeClr val="accent5">
                    <a:lumMod val="50000"/>
                  </a:schemeClr>
                </a:solidFill>
                <a:latin typeface="Microsoft YaHei" panose="020B0503020204020204" pitchFamily="34" charset="-122"/>
                <a:ea typeface="Microsoft YaHei" panose="020B0503020204020204" pitchFamily="34" charset="-122"/>
              </a:rPr>
              <a:t>    </a:t>
            </a:r>
            <a:r>
              <a:rPr lang="en-IN" altLang="en-US" b="1">
                <a:solidFill>
                  <a:srgbClr val="FF0000"/>
                </a:solidFill>
                <a:latin typeface="Microsoft YaHei" panose="020B0503020204020204" pitchFamily="34" charset="-122"/>
                <a:ea typeface="Microsoft YaHei" panose="020B0503020204020204" pitchFamily="34" charset="-122"/>
              </a:rPr>
              <a:t>(ASCV) </a:t>
            </a:r>
            <a:r>
              <a:rPr lang="en-IN" altLang="en-US" b="1">
                <a:solidFill>
                  <a:srgbClr val="1D4D71"/>
                </a:solidFill>
                <a:latin typeface="Microsoft YaHei" panose="020B0503020204020204" pitchFamily="34" charset="-122"/>
                <a:ea typeface="Microsoft YaHei" panose="020B0503020204020204" pitchFamily="34" charset="-122"/>
              </a:rPr>
              <a:t>System .</a:t>
            </a: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a:p>
            <a:pPr marL="285750" indent="-285750" algn="just">
              <a:buFont typeface="Wingdings" panose="05000000000000000000" charset="0"/>
              <a:buChar char="q"/>
            </a:pPr>
            <a:endParaRPr lang="en-IN" altLang="en-US" b="1">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Picture 4" descr="rep3"/>
          <p:cNvPicPr>
            <a:picLocks noChangeAspect="1"/>
          </p:cNvPicPr>
          <p:nvPr/>
        </p:nvPicPr>
        <p:blipFill>
          <a:blip r:embed="rId1"/>
          <a:stretch>
            <a:fillRect/>
          </a:stretch>
        </p:blipFill>
        <p:spPr>
          <a:xfrm>
            <a:off x="6247130" y="2501265"/>
            <a:ext cx="4860290" cy="292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8857</Words>
  <Application>WPS Presentation</Application>
  <PresentationFormat>宽屏</PresentationFormat>
  <Paragraphs>377</Paragraphs>
  <Slides>15</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Microsoft YaHei</vt:lpstr>
      <vt:lpstr>Century</vt:lpstr>
      <vt:lpstr>Calibri</vt:lpstr>
      <vt:lpstr>HP Simplified</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google1561649311</cp:lastModifiedBy>
  <cp:revision>54</cp:revision>
  <dcterms:created xsi:type="dcterms:W3CDTF">2018-02-24T19:23:00Z</dcterms:created>
  <dcterms:modified xsi:type="dcterms:W3CDTF">2020-08-01T09:12:09Z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