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301" r:id="rId4"/>
    <p:sldId id="297" r:id="rId5"/>
    <p:sldId id="299" r:id="rId6"/>
    <p:sldId id="257" r:id="rId7"/>
    <p:sldId id="290" r:id="rId8"/>
    <p:sldId id="296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Connected Components of an undirected Graph using BFS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{Phi(</a:t>
            </a:r>
            <a:r>
              <a:rPr lang="en-US" dirty="0" err="1" smtClean="0"/>
              <a:t>i</a:t>
            </a:r>
            <a:r>
              <a:rPr lang="en-US" dirty="0" smtClean="0"/>
              <a:t>)=-2;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V[</a:t>
            </a:r>
            <a:r>
              <a:rPr lang="en-US" dirty="0" err="1" smtClean="0"/>
              <a:t>i</a:t>
            </a:r>
            <a:r>
              <a:rPr lang="en-US" dirty="0" smtClean="0"/>
              <a:t>]=false;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L[</a:t>
            </a:r>
            <a:r>
              <a:rPr lang="en-US" dirty="0" err="1" smtClean="0"/>
              <a:t>i</a:t>
            </a:r>
            <a:r>
              <a:rPr lang="en-US" dirty="0" smtClean="0"/>
              <a:t>]=INT_MAX;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Enqueue</a:t>
            </a:r>
            <a:r>
              <a:rPr lang="en-US" dirty="0" smtClean="0"/>
              <a:t>(Q,s);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Phi(s)=-1; V[s]=true; L[</a:t>
            </a:r>
            <a:r>
              <a:rPr lang="en-US" dirty="0" err="1" smtClean="0"/>
              <a:t>i</a:t>
            </a:r>
            <a:r>
              <a:rPr lang="en-US" dirty="0" smtClean="0"/>
              <a:t>]=0;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While(Q){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u=</a:t>
            </a:r>
            <a:r>
              <a:rPr lang="en-US" dirty="0" err="1" smtClean="0"/>
              <a:t>Dequeue</a:t>
            </a:r>
            <a:r>
              <a:rPr lang="en-US" dirty="0" smtClean="0"/>
              <a:t>(Q);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(V[v]==false){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Enqueue</a:t>
            </a:r>
            <a:r>
              <a:rPr lang="en-US" dirty="0" smtClean="0"/>
              <a:t>(</a:t>
            </a:r>
            <a:r>
              <a:rPr lang="en-US" dirty="0" err="1" smtClean="0"/>
              <a:t>Q,v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Phi(v)=u;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		V[v]=true;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L[v]=L[u]+1;}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5029200"/>
          <a:ext cx="6096000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073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 bwMode="auto">
          <a:xfrm>
            <a:off x="7010400" y="91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400800" y="2133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80010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324600" y="3657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8001000" y="3657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 bwMode="auto">
          <a:xfrm rot="5400000">
            <a:off x="6726962" y="1825928"/>
            <a:ext cx="514911" cy="252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4"/>
            <a:endCxn id="27" idx="0"/>
          </p:cNvCxnSpPr>
          <p:nvPr/>
        </p:nvCxnSpPr>
        <p:spPr bwMode="auto">
          <a:xfrm rot="5400000">
            <a:off x="6400800" y="3314700"/>
            <a:ext cx="609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7624622" y="1747978"/>
            <a:ext cx="572622" cy="4294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4"/>
          </p:cNvCxnSpPr>
          <p:nvPr/>
        </p:nvCxnSpPr>
        <p:spPr bwMode="auto">
          <a:xfrm rot="16200000" flipH="1">
            <a:off x="8096250" y="3371850"/>
            <a:ext cx="5334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Shortest length path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L[v] is the length of the shortest length path from s to v.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L[v]=INT_MAX means node is not reachable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There is a path of length L[v]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Shortest length path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L[v] is the length of the shortest length path from s to v.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d is the </a:t>
            </a:r>
            <a:r>
              <a:rPr lang="en-US" dirty="0" err="1" smtClean="0"/>
              <a:t>the</a:t>
            </a:r>
            <a:r>
              <a:rPr lang="en-US" dirty="0" smtClean="0"/>
              <a:t> length of the shortest length path from s to v, </a:t>
            </a:r>
            <a:r>
              <a:rPr lang="en-US" smtClean="0"/>
              <a:t>then L[</a:t>
            </a:r>
            <a:r>
              <a:rPr lang="en-US" dirty="0" err="1" smtClean="0"/>
              <a:t>v</a:t>
            </a:r>
            <a:r>
              <a:rPr lang="en-US" smtClean="0"/>
              <a:t>]=</a:t>
            </a:r>
            <a:r>
              <a:rPr lang="en-US" dirty="0" smtClean="0"/>
              <a:t>d;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3505200" y="472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562600" y="472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v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14600" y="472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95400" y="4800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Shortest length path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L[v] is the length of the shortest length path from s to v.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Can be found in O(</a:t>
            </a:r>
            <a:r>
              <a:rPr lang="en-US" dirty="0" err="1" smtClean="0"/>
              <a:t>n+m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Shortest length path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L[v] is the length of the shortest length path from s to v.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Can be found in O(</a:t>
            </a:r>
            <a:r>
              <a:rPr lang="en-US" dirty="0" err="1" smtClean="0"/>
              <a:t>n+m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undirected graph is said to be a bipartite graph , if the set of nodes can be divided into two disjoint sets say, L and R such that every edge has exactly one end point in L.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09800" y="3733800"/>
            <a:ext cx="685800" cy="2438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62400" y="3657600"/>
            <a:ext cx="685800" cy="2438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514600" y="4343400"/>
            <a:ext cx="1752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590800" y="4953000"/>
            <a:ext cx="152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590800" y="4343400"/>
            <a:ext cx="1676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14600" y="4419600"/>
            <a:ext cx="17526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90800" y="5486400"/>
            <a:ext cx="1676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Bipartite graph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a Bipartite graph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2514600"/>
            <a:ext cx="9906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1828800" y="4648200"/>
            <a:ext cx="1143000" cy="12192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Colorable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undirected graph is said to be a k – colorable graph , if every node can be assigned one of the colors from {1,2,…k} such that for every edge (</a:t>
            </a:r>
            <a:r>
              <a:rPr lang="en-US" dirty="0" err="1" smtClean="0"/>
              <a:t>v,u</a:t>
            </a:r>
            <a:r>
              <a:rPr lang="en-US" dirty="0" smtClean="0"/>
              <a:t>) c(u)≠c(v).</a:t>
            </a:r>
          </a:p>
          <a:p>
            <a:endParaRPr lang="en-US" dirty="0" smtClean="0"/>
          </a:p>
          <a:p>
            <a:r>
              <a:rPr lang="en-US" dirty="0" smtClean="0"/>
              <a:t>If k&gt;2, checking if a graph is k-colorable or not is a NP-Hard 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directed or undirected graph.</a:t>
            </a:r>
          </a:p>
          <a:p>
            <a:r>
              <a:rPr lang="en-US" dirty="0" smtClean="0"/>
              <a:t>Given a node s, BFS from s will find the nodes which are reachable from s.</a:t>
            </a:r>
          </a:p>
          <a:p>
            <a:r>
              <a:rPr lang="en-US" dirty="0" smtClean="0"/>
              <a:t>We can also find a path from s to very node reachable from s</a:t>
            </a:r>
          </a:p>
          <a:p>
            <a:r>
              <a:rPr lang="en-US" dirty="0" smtClean="0"/>
              <a:t>Given an undirected graph, we can find if the graph is connected </a:t>
            </a:r>
          </a:p>
          <a:p>
            <a:r>
              <a:rPr lang="en-US" dirty="0" smtClean="0"/>
              <a:t>It take O(</a:t>
            </a:r>
            <a:r>
              <a:rPr lang="en-US" dirty="0" err="1" smtClean="0"/>
              <a:t>n+m</a:t>
            </a:r>
            <a:r>
              <a:rPr lang="en-US" dirty="0" smtClean="0"/>
              <a:t>) time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undirected graph is Bipartite </a:t>
            </a:r>
            <a:r>
              <a:rPr lang="en-US" dirty="0" err="1" smtClean="0"/>
              <a:t>iff</a:t>
            </a:r>
            <a:r>
              <a:rPr lang="en-US" dirty="0" smtClean="0"/>
              <a:t> it is 2– colorable.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König</a:t>
            </a:r>
            <a:r>
              <a:rPr lang="en-US" dirty="0" smtClean="0"/>
              <a:t> Theorem, 1936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undirected graph is 2– colorable </a:t>
            </a:r>
            <a:r>
              <a:rPr lang="en-US" dirty="0" err="1" smtClean="0"/>
              <a:t>iff</a:t>
            </a:r>
            <a:r>
              <a:rPr lang="en-US" dirty="0" smtClean="0"/>
              <a:t> it does not contain an odd cycle.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the graph has a odd cycle it is not 2 –colorable.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>
            <a:off x="5410200" y="2286000"/>
            <a:ext cx="1143000" cy="1219200"/>
          </a:xfrm>
          <a:prstGeom prst="triangle">
            <a:avLst>
              <a:gd name="adj" fmla="val 474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0" y="4191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</a:t>
            </a:r>
            <a:endParaRPr lang="en-US" sz="3200" dirty="0"/>
          </a:p>
        </p:txBody>
      </p:sp>
      <p:sp>
        <p:nvSpPr>
          <p:cNvPr id="14" name="Oval 13"/>
          <p:cNvSpPr/>
          <p:nvPr/>
        </p:nvSpPr>
        <p:spPr>
          <a:xfrm>
            <a:off x="1143000" y="4191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15" name="Oval 14"/>
          <p:cNvSpPr/>
          <p:nvPr/>
        </p:nvSpPr>
        <p:spPr>
          <a:xfrm>
            <a:off x="7467600" y="4267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2514600" y="4191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</a:t>
            </a:r>
            <a:endParaRPr lang="en-US" sz="3200" dirty="0"/>
          </a:p>
        </p:txBody>
      </p:sp>
      <p:sp>
        <p:nvSpPr>
          <p:cNvPr id="17" name="Oval 16"/>
          <p:cNvSpPr/>
          <p:nvPr/>
        </p:nvSpPr>
        <p:spPr>
          <a:xfrm>
            <a:off x="6096000" y="4267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3733800" y="4191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19" name="Oval 18"/>
          <p:cNvSpPr/>
          <p:nvPr/>
        </p:nvSpPr>
        <p:spPr>
          <a:xfrm>
            <a:off x="4876800" y="4191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</a:t>
            </a:r>
            <a:endParaRPr 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König</a:t>
            </a:r>
            <a:r>
              <a:rPr lang="en-US" dirty="0" smtClean="0"/>
              <a:t> Theorem, 1936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graph does not contain odd cycle</a:t>
            </a:r>
          </a:p>
          <a:p>
            <a:r>
              <a:rPr lang="en-US" dirty="0" smtClean="0"/>
              <a:t>Fix a node, v.</a:t>
            </a:r>
          </a:p>
          <a:p>
            <a:r>
              <a:rPr lang="en-US" dirty="0" smtClean="0"/>
              <a:t>L= {u| there is odd length path from v to u}  </a:t>
            </a:r>
          </a:p>
          <a:p>
            <a:r>
              <a:rPr lang="en-US" dirty="0" smtClean="0"/>
              <a:t>R= {u| there is even length path from v to u}</a:t>
            </a:r>
          </a:p>
          <a:p>
            <a:r>
              <a:rPr lang="en-US" dirty="0" smtClean="0"/>
              <a:t>A node is in either L or R, but not both.</a:t>
            </a:r>
          </a:p>
          <a:p>
            <a:r>
              <a:rPr lang="en-US" dirty="0" smtClean="0"/>
              <a:t>There is no edge between two nodes of L  </a:t>
            </a:r>
          </a:p>
          <a:p>
            <a:r>
              <a:rPr lang="en-US" dirty="0" smtClean="0"/>
              <a:t>There is no edge between two nodes of R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{L[</a:t>
            </a:r>
            <a:r>
              <a:rPr lang="en-US" dirty="0" err="1" smtClean="0"/>
              <a:t>i</a:t>
            </a:r>
            <a:r>
              <a:rPr lang="en-US" dirty="0" smtClean="0"/>
              <a:t>]=-1;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Enqueue</a:t>
            </a:r>
            <a:r>
              <a:rPr lang="en-US" dirty="0" smtClean="0"/>
              <a:t>(Q,s);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L[s]=0;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While(Q){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u=</a:t>
            </a:r>
            <a:r>
              <a:rPr lang="en-US" dirty="0" err="1" smtClean="0"/>
              <a:t>Dequeue</a:t>
            </a:r>
            <a:r>
              <a:rPr lang="en-US" dirty="0" smtClean="0"/>
              <a:t>(Q);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(L[v]&lt;0){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Enqueue</a:t>
            </a:r>
            <a:r>
              <a:rPr lang="en-US" dirty="0" smtClean="0"/>
              <a:t>(</a:t>
            </a:r>
            <a:r>
              <a:rPr lang="en-US" dirty="0" err="1" smtClean="0"/>
              <a:t>Q,v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L[v]=L[u]+1;}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096000" y="1828800"/>
            <a:ext cx="205740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Bipartite Graphs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(L[v]%</a:t>
            </a:r>
            <a:r>
              <a:rPr lang="en-US" smtClean="0"/>
              <a:t>2 </a:t>
            </a:r>
            <a:r>
              <a:rPr lang="en-US" smtClean="0"/>
              <a:t>==</a:t>
            </a:r>
            <a:r>
              <a:rPr lang="en-US" dirty="0" smtClean="0"/>
              <a:t>L[u]%2) then the given graph is not a bipartite graph.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Bipartite Graphs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We can check if the given graph is  a bipartite graph or not in linear time.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 on Directed Graphs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5"/>
          </p:cNvCxnSpPr>
          <p:nvPr/>
        </p:nvCxnSpPr>
        <p:spPr bwMode="auto">
          <a:xfrm rot="16200000" flipH="1">
            <a:off x="1483028" y="2702227"/>
            <a:ext cx="438711" cy="101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" idx="6"/>
          </p:cNvCxnSpPr>
          <p:nvPr/>
        </p:nvCxnSpPr>
        <p:spPr bwMode="auto">
          <a:xfrm>
            <a:off x="2895600" y="18288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6"/>
          </p:cNvCxnSpPr>
          <p:nvPr/>
        </p:nvCxnSpPr>
        <p:spPr bwMode="auto">
          <a:xfrm>
            <a:off x="2895600" y="3505200"/>
            <a:ext cx="1295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>
            <a:off x="2819400" y="2209800"/>
            <a:ext cx="15240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6" idx="0"/>
            <a:endCxn id="8" idx="4"/>
          </p:cNvCxnSpPr>
          <p:nvPr/>
        </p:nvCxnSpPr>
        <p:spPr bwMode="auto">
          <a:xfrm rot="5400000" flipH="1" flipV="1">
            <a:off x="4191000" y="2705100"/>
            <a:ext cx="838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5029200"/>
          <a:ext cx="6096000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073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 bwMode="auto">
          <a:xfrm>
            <a:off x="7010400" y="914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400800" y="2133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80010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324600" y="3657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8001000" y="3657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1" idx="3"/>
          </p:cNvCxnSpPr>
          <p:nvPr/>
        </p:nvCxnSpPr>
        <p:spPr bwMode="auto">
          <a:xfrm rot="5400000">
            <a:off x="6726962" y="1825928"/>
            <a:ext cx="514911" cy="252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4"/>
            <a:endCxn id="27" idx="0"/>
          </p:cNvCxnSpPr>
          <p:nvPr/>
        </p:nvCxnSpPr>
        <p:spPr bwMode="auto">
          <a:xfrm rot="5400000">
            <a:off x="6400800" y="3314700"/>
            <a:ext cx="609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7624622" y="1747978"/>
            <a:ext cx="572622" cy="4294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4"/>
          </p:cNvCxnSpPr>
          <p:nvPr/>
        </p:nvCxnSpPr>
        <p:spPr bwMode="auto">
          <a:xfrm rot="16200000" flipH="1">
            <a:off x="8096250" y="3371850"/>
            <a:ext cx="533400" cy="381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dirty="0" smtClean="0"/>
              <a:t>Connect components of an undirected graph </a:t>
            </a:r>
            <a:endParaRPr lang="en-IN" sz="24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4267200" y="31242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67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9800" y="30480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098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9600" y="22098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>
            <a:stCxn id="14" idx="7"/>
          </p:cNvCxnSpPr>
          <p:nvPr/>
        </p:nvCxnSpPr>
        <p:spPr bwMode="auto">
          <a:xfrm rot="5400000" flipH="1" flipV="1">
            <a:off x="1559228" y="1616940"/>
            <a:ext cx="362511" cy="10910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4" idx="5"/>
            <a:endCxn id="9" idx="2"/>
          </p:cNvCxnSpPr>
          <p:nvPr/>
        </p:nvCxnSpPr>
        <p:spPr bwMode="auto">
          <a:xfrm rot="16200000" flipH="1">
            <a:off x="1444928" y="2740327"/>
            <a:ext cx="514911" cy="101483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0" idx="4"/>
            <a:endCxn id="9" idx="0"/>
          </p:cNvCxnSpPr>
          <p:nvPr/>
        </p:nvCxnSpPr>
        <p:spPr bwMode="auto">
          <a:xfrm rot="5400000">
            <a:off x="2171700" y="26670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8" idx="4"/>
            <a:endCxn id="6" idx="0"/>
          </p:cNvCxnSpPr>
          <p:nvPr/>
        </p:nvCxnSpPr>
        <p:spPr bwMode="auto">
          <a:xfrm rot="5400000">
            <a:off x="4191000" y="27051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0" idx="6"/>
            <a:endCxn id="8" idx="2"/>
          </p:cNvCxnSpPr>
          <p:nvPr/>
        </p:nvCxnSpPr>
        <p:spPr bwMode="auto">
          <a:xfrm>
            <a:off x="2895600" y="1828800"/>
            <a:ext cx="1371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9" idx="6"/>
            <a:endCxn id="6" idx="2"/>
          </p:cNvCxnSpPr>
          <p:nvPr/>
        </p:nvCxnSpPr>
        <p:spPr bwMode="auto">
          <a:xfrm>
            <a:off x="2895600" y="3505200"/>
            <a:ext cx="1371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0" idx="5"/>
            <a:endCxn id="6" idx="1"/>
          </p:cNvCxnSpPr>
          <p:nvPr/>
        </p:nvCxnSpPr>
        <p:spPr bwMode="auto">
          <a:xfrm rot="16200000" flipH="1">
            <a:off x="3028389" y="1918867"/>
            <a:ext cx="1106022" cy="157246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304800" y="4191000"/>
            <a:ext cx="853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7030A0"/>
                </a:solidFill>
              </a:rPr>
              <a:t>connected component </a:t>
            </a:r>
            <a:r>
              <a:rPr lang="en-US" dirty="0" smtClean="0"/>
              <a:t>of G is a </a:t>
            </a:r>
            <a:r>
              <a:rPr lang="en-US" i="1" dirty="0" smtClean="0"/>
              <a:t>maximal</a:t>
            </a:r>
            <a:r>
              <a:rPr lang="en-US" dirty="0" smtClean="0"/>
              <a:t> connected </a:t>
            </a:r>
            <a:r>
              <a:rPr lang="en-US" dirty="0" err="1" smtClean="0"/>
              <a:t>subgraph</a:t>
            </a:r>
            <a:r>
              <a:rPr lang="en-US" dirty="0" smtClean="0"/>
              <a:t> of G.</a:t>
            </a:r>
          </a:p>
          <a:p>
            <a:endParaRPr lang="en-US" dirty="0" smtClean="0"/>
          </a:p>
          <a:p>
            <a:r>
              <a:rPr lang="en-US" dirty="0" smtClean="0"/>
              <a:t>The set of nodes is the disjoint union of set of nodes in the connected components.</a:t>
            </a:r>
          </a:p>
          <a:p>
            <a:endParaRPr lang="en-US" dirty="0" smtClean="0"/>
          </a:p>
          <a:p>
            <a:r>
              <a:rPr lang="en-US" dirty="0" smtClean="0"/>
              <a:t>There are 3 connect components in the above graph.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5791200" y="1371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39000" y="20574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7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867400" y="2895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/>
          <p:cNvCxnSpPr>
            <a:stCxn id="17" idx="4"/>
            <a:endCxn id="21" idx="0"/>
          </p:cNvCxnSpPr>
          <p:nvPr/>
        </p:nvCxnSpPr>
        <p:spPr bwMode="auto">
          <a:xfrm rot="16200000" flipH="1">
            <a:off x="5867400" y="2552700"/>
            <a:ext cx="6096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C[</a:t>
            </a:r>
            <a:r>
              <a:rPr lang="en-US" dirty="0" err="1" smtClean="0"/>
              <a:t>i</a:t>
            </a:r>
            <a:r>
              <a:rPr lang="en-US" dirty="0" smtClean="0"/>
              <a:t>]=0;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Count=0;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=0;i&lt;n:++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if(C[</a:t>
            </a:r>
            <a:r>
              <a:rPr lang="en-US" dirty="0" err="1" smtClean="0"/>
              <a:t>i</a:t>
            </a:r>
            <a:r>
              <a:rPr lang="en-US" dirty="0" smtClean="0"/>
              <a:t>]=0){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Enqueue</a:t>
            </a:r>
            <a:r>
              <a:rPr lang="en-US" dirty="0" smtClean="0"/>
              <a:t>(Q,s);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C[s]=count++;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BFS(s)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While(Q){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u=</a:t>
            </a:r>
            <a:r>
              <a:rPr lang="en-US" dirty="0" err="1" smtClean="0"/>
              <a:t>Dequeue</a:t>
            </a:r>
            <a:r>
              <a:rPr lang="en-US" dirty="0" smtClean="0"/>
              <a:t>(Q);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every edge 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(C[v]==0){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Enqueue</a:t>
            </a:r>
            <a:r>
              <a:rPr lang="en-US" dirty="0" smtClean="0"/>
              <a:t>(</a:t>
            </a:r>
            <a:r>
              <a:rPr lang="en-US" dirty="0" err="1" smtClean="0"/>
              <a:t>Q,v</a:t>
            </a:r>
            <a:r>
              <a:rPr lang="en-US" dirty="0" smtClean="0"/>
              <a:t>);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 		C[v]=count;}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}}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3048000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1828800"/>
            <a:ext cx="4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6324600" y="2209800"/>
            <a:ext cx="1676400" cy="914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Connected Components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Connected graph, the number of connoted components and labeling the connected component to which a node belongs to can be done using BFS in O(</a:t>
            </a:r>
            <a:r>
              <a:rPr lang="en-US" dirty="0" err="1" smtClean="0"/>
              <a:t>m+n</a:t>
            </a:r>
            <a:r>
              <a:rPr lang="en-US" dirty="0" smtClean="0"/>
              <a:t>)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length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graph (directed or undirected).</a:t>
            </a:r>
          </a:p>
          <a:p>
            <a:r>
              <a:rPr lang="en-US" dirty="0" smtClean="0"/>
              <a:t>Given a source node s, find the shortest length path from s to every node in the graph.</a:t>
            </a:r>
          </a:p>
          <a:p>
            <a:r>
              <a:rPr lang="en-US" dirty="0" smtClean="0"/>
              <a:t>Length of a path is the number of edges in the path.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length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source node s, find the shortest length path from s to every node in the graph.</a:t>
            </a:r>
          </a:p>
          <a:p>
            <a:r>
              <a:rPr lang="en-US" dirty="0" smtClean="0"/>
              <a:t>We can set the edge weight as 1 and for each edge and use </a:t>
            </a:r>
            <a:r>
              <a:rPr lang="en-US" dirty="0" err="1" smtClean="0"/>
              <a:t>Dijkstar</a:t>
            </a:r>
            <a:r>
              <a:rPr lang="en-US" dirty="0" smtClean="0"/>
              <a:t> to compute the shortest path, takes O((</a:t>
            </a:r>
            <a:r>
              <a:rPr lang="en-US" dirty="0" err="1" smtClean="0"/>
              <a:t>n+m</a:t>
            </a:r>
            <a:r>
              <a:rPr lang="en-US" dirty="0" smtClean="0"/>
              <a:t>) log n)</a:t>
            </a:r>
          </a:p>
          <a:p>
            <a:r>
              <a:rPr lang="en-US" dirty="0" smtClean="0"/>
              <a:t>We can compute the shortest length path using BFS in O(</a:t>
            </a:r>
            <a:r>
              <a:rPr lang="en-US" dirty="0" err="1" smtClean="0"/>
              <a:t>n+m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896</Words>
  <Application>Microsoft Office PowerPoint</Application>
  <PresentationFormat>On-screen Show (4:3)</PresentationFormat>
  <Paragraphs>221</Paragraphs>
  <Slides>26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1_Office Theme</vt:lpstr>
      <vt:lpstr>Connected Components of an undirected Graph using BFS</vt:lpstr>
      <vt:lpstr>Breadth First Search</vt:lpstr>
      <vt:lpstr>BFS on Directed Graphs </vt:lpstr>
      <vt:lpstr>Connect components of an undirected graph </vt:lpstr>
      <vt:lpstr>BFS(s)</vt:lpstr>
      <vt:lpstr>BFS(s)</vt:lpstr>
      <vt:lpstr>Connected Components</vt:lpstr>
      <vt:lpstr>Shortest length path</vt:lpstr>
      <vt:lpstr>Shortest length path</vt:lpstr>
      <vt:lpstr>BFS(s)</vt:lpstr>
      <vt:lpstr>BFS(s)</vt:lpstr>
      <vt:lpstr>BFS on Directed Graphs </vt:lpstr>
      <vt:lpstr>Shortest length path</vt:lpstr>
      <vt:lpstr>Shortest length path</vt:lpstr>
      <vt:lpstr>Shortest length path</vt:lpstr>
      <vt:lpstr>Shortest length path</vt:lpstr>
      <vt:lpstr>Bipartite Graphs</vt:lpstr>
      <vt:lpstr>Bipartite Graphs</vt:lpstr>
      <vt:lpstr>Colorable Graphs</vt:lpstr>
      <vt:lpstr>Bipartite Graphs</vt:lpstr>
      <vt:lpstr>König Theorem, 1936</vt:lpstr>
      <vt:lpstr>König Theorem, 1936</vt:lpstr>
      <vt:lpstr>BFS(s)</vt:lpstr>
      <vt:lpstr>BFS(s)</vt:lpstr>
      <vt:lpstr>Bipartite Graphs</vt:lpstr>
      <vt:lpstr>Bipartite Graphs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26</cp:revision>
  <dcterms:created xsi:type="dcterms:W3CDTF">2020-04-03T03:53:21Z</dcterms:created>
  <dcterms:modified xsi:type="dcterms:W3CDTF">2023-06-26T07:09:13Z</dcterms:modified>
</cp:coreProperties>
</file>