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8" r:id="rId4"/>
    <p:sldId id="259" r:id="rId5"/>
    <p:sldId id="262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306" r:id="rId21"/>
    <p:sldId id="295" r:id="rId22"/>
    <p:sldId id="296" r:id="rId23"/>
    <p:sldId id="297" r:id="rId24"/>
    <p:sldId id="298" r:id="rId25"/>
    <p:sldId id="304" r:id="rId26"/>
    <p:sldId id="299" r:id="rId27"/>
    <p:sldId id="300" r:id="rId28"/>
    <p:sldId id="301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</a:t>
            </a:r>
            <a:r>
              <a:rPr lang="en-US" dirty="0" smtClean="0">
                <a:solidFill>
                  <a:srgbClr val="000000"/>
                </a:solidFill>
              </a:rPr>
              <a:t>Bangalore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murali@iiitb.ac.in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Height of a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a leaf node is 0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an internal node is 1+ maximum of height of left child and right child.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the root node is called the height of the binary tree.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Height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175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962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5400" y="4114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563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of a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Level  of the root node is 0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Level of any non root node is 1+ Level of the parent node.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Height of the root node is same as the maximum level of a node in the binary tree.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175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962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5400" y="4114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563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 all the nodes of smaller level before visiting the nodes of higher level. Node in the same level are visited from left to right.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Order Traversal  </a:t>
            </a:r>
            <a:endParaRPr lang="en-IN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ABCDEFGH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67200" y="175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2819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962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05400" y="4114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5638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71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Level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Q,root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node=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if(node-&gt;</a:t>
            </a:r>
            <a:r>
              <a:rPr lang="en-US" dirty="0" err="1" smtClean="0"/>
              <a:t>lc</a:t>
            </a:r>
            <a:r>
              <a:rPr lang="en-US" dirty="0" smtClean="0"/>
              <a:t>) 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Q,node</a:t>
            </a:r>
            <a:r>
              <a:rPr lang="en-US" dirty="0" smtClean="0"/>
              <a:t>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if(node-&gt;</a:t>
            </a:r>
            <a:r>
              <a:rPr lang="en-US" sz="2800" dirty="0" err="1" smtClean="0"/>
              <a:t>rc</a:t>
            </a:r>
            <a:r>
              <a:rPr lang="en-US" sz="2800" dirty="0" smtClean="0"/>
              <a:t>)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(</a:t>
            </a:r>
            <a:r>
              <a:rPr lang="en-US" sz="2800" dirty="0" err="1" smtClean="0"/>
              <a:t>Q,node</a:t>
            </a:r>
            <a:r>
              <a:rPr lang="en-US" sz="2800" dirty="0" smtClean="0"/>
              <a:t>-&gt;</a:t>
            </a:r>
            <a:r>
              <a:rPr lang="en-US" sz="2800" dirty="0" err="1" smtClean="0"/>
              <a:t>rc</a:t>
            </a:r>
            <a:r>
              <a:rPr lang="en-US" sz="2800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Push(</a:t>
            </a:r>
            <a:r>
              <a:rPr lang="en-US" dirty="0" err="1" smtClean="0"/>
              <a:t>S,root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node=Pop(S);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if(node-&gt;</a:t>
            </a:r>
            <a:r>
              <a:rPr lang="en-US" dirty="0" err="1" smtClean="0"/>
              <a:t>rc</a:t>
            </a:r>
            <a:r>
              <a:rPr lang="en-US" dirty="0" smtClean="0"/>
              <a:t>) Push(S, node-&gt;</a:t>
            </a:r>
            <a:r>
              <a:rPr lang="en-US" dirty="0" err="1" smtClean="0"/>
              <a:t>rc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if(node-&gt;</a:t>
            </a:r>
            <a:r>
              <a:rPr lang="en-US" dirty="0" err="1" smtClean="0"/>
              <a:t>lc</a:t>
            </a:r>
            <a:r>
              <a:rPr lang="en-US" dirty="0" smtClean="0"/>
              <a:t>) Push(S, node-&gt;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Post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Push(</a:t>
            </a:r>
            <a:r>
              <a:rPr lang="en-US" sz="2800" dirty="0" err="1" smtClean="0">
                <a:latin typeface="Calibri" pitchFamily="34" charset="0"/>
              </a:rPr>
              <a:t>S,root</a:t>
            </a:r>
            <a:r>
              <a:rPr lang="en-US" sz="2800" dirty="0" smtClean="0">
                <a:latin typeface="Calibri" pitchFamily="34" charset="0"/>
              </a:rPr>
              <a:t>); 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node=Pop(S);flag=pop(s);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if(flag){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Push(</a:t>
            </a:r>
            <a:r>
              <a:rPr lang="en-US" sz="2800" dirty="0" err="1" smtClean="0">
                <a:latin typeface="Calibri" pitchFamily="34" charset="0"/>
              </a:rPr>
              <a:t>S,node</a:t>
            </a:r>
            <a:r>
              <a:rPr lang="en-US" sz="2800" dirty="0" smtClean="0">
                <a:latin typeface="Calibri" pitchFamily="34" charset="0"/>
              </a:rPr>
              <a:t>); Push(</a:t>
            </a:r>
            <a:r>
              <a:rPr lang="en-US" sz="2800" dirty="0" err="1" smtClean="0">
                <a:latin typeface="Calibri" pitchFamily="34" charset="0"/>
              </a:rPr>
              <a:t>s,false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if(node-&gt;</a:t>
            </a:r>
            <a:r>
              <a:rPr lang="en-US" sz="2800" dirty="0" err="1" smtClean="0">
                <a:latin typeface="Calibri" pitchFamily="34" charset="0"/>
              </a:rPr>
              <a:t>rc</a:t>
            </a:r>
            <a:r>
              <a:rPr lang="en-US" sz="2800" dirty="0" smtClean="0">
                <a:latin typeface="Calibri" pitchFamily="34" charset="0"/>
              </a:rPr>
              <a:t>) {Push(S, node-&gt;</a:t>
            </a:r>
            <a:r>
              <a:rPr lang="en-US" sz="2800" dirty="0" err="1" smtClean="0">
                <a:latin typeface="Calibri" pitchFamily="34" charset="0"/>
              </a:rPr>
              <a:t>rc</a:t>
            </a:r>
            <a:r>
              <a:rPr lang="en-US" sz="2800" dirty="0" smtClean="0">
                <a:latin typeface="Calibri" pitchFamily="34" charset="0"/>
              </a:rPr>
              <a:t>);Push(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if(node-&gt;</a:t>
            </a:r>
            <a:r>
              <a:rPr lang="en-US" sz="2800" dirty="0" err="1" smtClean="0">
                <a:latin typeface="Calibri" pitchFamily="34" charset="0"/>
              </a:rPr>
              <a:t>lc</a:t>
            </a:r>
            <a:r>
              <a:rPr lang="en-US" sz="2800" dirty="0" smtClean="0">
                <a:latin typeface="Calibri" pitchFamily="34" charset="0"/>
              </a:rPr>
              <a:t>) {Push(S, node-&gt;</a:t>
            </a:r>
            <a:r>
              <a:rPr lang="en-US" sz="2800" dirty="0" err="1" smtClean="0">
                <a:latin typeface="Calibri" pitchFamily="34" charset="0"/>
              </a:rPr>
              <a:t>lc</a:t>
            </a:r>
            <a:r>
              <a:rPr lang="en-US" sz="2800" dirty="0" smtClean="0">
                <a:latin typeface="Calibri" pitchFamily="34" charset="0"/>
              </a:rPr>
              <a:t>);Push(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else 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Push(</a:t>
            </a:r>
            <a:r>
              <a:rPr lang="en-US" sz="2800" dirty="0" err="1" smtClean="0">
                <a:latin typeface="Calibri" pitchFamily="34" charset="0"/>
              </a:rPr>
              <a:t>S,root</a:t>
            </a:r>
            <a:r>
              <a:rPr lang="en-US" sz="2800" dirty="0" smtClean="0">
                <a:latin typeface="Calibri" pitchFamily="34" charset="0"/>
              </a:rPr>
              <a:t>); 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node=Pop(S);flag=pop(s);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if(flag){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if(node-&gt;</a:t>
            </a:r>
            <a:r>
              <a:rPr lang="en-US" sz="2800" dirty="0" err="1" smtClean="0">
                <a:latin typeface="Calibri" pitchFamily="34" charset="0"/>
              </a:rPr>
              <a:t>rc</a:t>
            </a:r>
            <a:r>
              <a:rPr lang="en-US" sz="2800" dirty="0" smtClean="0">
                <a:latin typeface="Calibri" pitchFamily="34" charset="0"/>
              </a:rPr>
              <a:t>) {Push(S, node-&gt;</a:t>
            </a:r>
            <a:r>
              <a:rPr lang="en-US" sz="2800" dirty="0" err="1" smtClean="0">
                <a:latin typeface="Calibri" pitchFamily="34" charset="0"/>
              </a:rPr>
              <a:t>rc</a:t>
            </a:r>
            <a:r>
              <a:rPr lang="en-US" sz="2800" dirty="0" smtClean="0">
                <a:latin typeface="Calibri" pitchFamily="34" charset="0"/>
              </a:rPr>
              <a:t>);Push(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Push(</a:t>
            </a:r>
            <a:r>
              <a:rPr lang="en-US" sz="2800" dirty="0" err="1" smtClean="0">
                <a:latin typeface="Calibri" pitchFamily="34" charset="0"/>
              </a:rPr>
              <a:t>S,node</a:t>
            </a:r>
            <a:r>
              <a:rPr lang="en-US" sz="2800" dirty="0" smtClean="0">
                <a:latin typeface="Calibri" pitchFamily="34" charset="0"/>
              </a:rPr>
              <a:t>); Push(</a:t>
            </a:r>
            <a:r>
              <a:rPr lang="en-US" sz="2800" dirty="0" err="1" smtClean="0">
                <a:latin typeface="Calibri" pitchFamily="34" charset="0"/>
              </a:rPr>
              <a:t>s,false</a:t>
            </a:r>
            <a:r>
              <a:rPr lang="en-US" sz="2800" dirty="0" smtClean="0">
                <a:latin typeface="Calibri" pitchFamily="34" charset="0"/>
              </a:rPr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if(node-&gt;</a:t>
            </a:r>
            <a:r>
              <a:rPr lang="en-US" sz="2800" dirty="0" err="1" smtClean="0">
                <a:latin typeface="Calibri" pitchFamily="34" charset="0"/>
              </a:rPr>
              <a:t>lc</a:t>
            </a:r>
            <a:r>
              <a:rPr lang="en-US" sz="2800" dirty="0" smtClean="0">
                <a:latin typeface="Calibri" pitchFamily="34" charset="0"/>
              </a:rPr>
              <a:t>) {Push(S, node-&gt;</a:t>
            </a:r>
            <a:r>
              <a:rPr lang="en-US" sz="2800" dirty="0" err="1" smtClean="0">
                <a:latin typeface="Calibri" pitchFamily="34" charset="0"/>
              </a:rPr>
              <a:t>lc</a:t>
            </a:r>
            <a:r>
              <a:rPr lang="en-US" sz="2800" dirty="0" smtClean="0">
                <a:latin typeface="Calibri" pitchFamily="34" charset="0"/>
              </a:rPr>
              <a:t>);Push(</a:t>
            </a:r>
            <a:r>
              <a:rPr lang="en-US" sz="2800" dirty="0" err="1" smtClean="0">
                <a:latin typeface="Calibri" pitchFamily="34" charset="0"/>
              </a:rPr>
              <a:t>s,true</a:t>
            </a:r>
            <a:r>
              <a:rPr lang="en-US" sz="2800" dirty="0" smtClean="0">
                <a:latin typeface="Calibri" pitchFamily="34" charset="0"/>
              </a:rPr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else 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{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 *</a:t>
            </a:r>
            <a:r>
              <a:rPr lang="en-US" dirty="0" err="1" smtClean="0"/>
              <a:t>lc</a:t>
            </a:r>
            <a:r>
              <a:rPr lang="en-US" dirty="0" smtClean="0"/>
              <a:t>,*</a:t>
            </a:r>
            <a:r>
              <a:rPr lang="en-US" dirty="0" err="1" smtClean="0"/>
              <a:t>rc</a:t>
            </a:r>
            <a:r>
              <a:rPr lang="en-US" dirty="0" smtClean="0"/>
              <a:t>,*p;};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 Order Traversal ABC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990600" y="1447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81000" y="2590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81200" y="2590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 bwMode="auto">
          <a:xfrm rot="5400000">
            <a:off x="914401" y="2304489"/>
            <a:ext cx="286311" cy="1339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4" idx="5"/>
            <a:endCxn id="6" idx="1"/>
          </p:cNvCxnSpPr>
          <p:nvPr/>
        </p:nvCxnSpPr>
        <p:spPr bwMode="auto">
          <a:xfrm rot="16200000" flipH="1">
            <a:off x="1694889" y="2304489"/>
            <a:ext cx="496422" cy="3440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419600" y="3657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629400" y="1447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114800" y="1447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858000" y="4114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7543800" y="5029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724400" y="5029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867400" y="2286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581400" y="2514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048000" y="3886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8229600" y="5943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6781800" y="2895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3962400" y="5943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26" name="Straight Connector 25"/>
          <p:cNvCxnSpPr>
            <a:stCxn id="13" idx="3"/>
          </p:cNvCxnSpPr>
          <p:nvPr/>
        </p:nvCxnSpPr>
        <p:spPr bwMode="auto">
          <a:xfrm rot="16200000" flipH="1">
            <a:off x="4114800" y="2362199"/>
            <a:ext cx="286311" cy="184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8" idx="3"/>
          </p:cNvCxnSpPr>
          <p:nvPr/>
        </p:nvCxnSpPr>
        <p:spPr bwMode="auto">
          <a:xfrm rot="5400000">
            <a:off x="3352801" y="3523689"/>
            <a:ext cx="591111" cy="1339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1" idx="4"/>
          </p:cNvCxnSpPr>
          <p:nvPr/>
        </p:nvCxnSpPr>
        <p:spPr bwMode="auto">
          <a:xfrm rot="16200000" flipH="1">
            <a:off x="4724400" y="47244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6" idx="3"/>
            <a:endCxn id="24" idx="7"/>
          </p:cNvCxnSpPr>
          <p:nvPr/>
        </p:nvCxnSpPr>
        <p:spPr bwMode="auto">
          <a:xfrm rot="5400000">
            <a:off x="4666689" y="5885889"/>
            <a:ext cx="267822" cy="115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2" idx="3"/>
            <a:endCxn id="17" idx="7"/>
          </p:cNvCxnSpPr>
          <p:nvPr/>
        </p:nvCxnSpPr>
        <p:spPr bwMode="auto">
          <a:xfrm rot="5400000">
            <a:off x="6609789" y="2266389"/>
            <a:ext cx="191622" cy="115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7" idx="5"/>
          </p:cNvCxnSpPr>
          <p:nvPr/>
        </p:nvCxnSpPr>
        <p:spPr bwMode="auto">
          <a:xfrm rot="16200000" flipH="1">
            <a:off x="6685989" y="3028388"/>
            <a:ext cx="133911" cy="2101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4" idx="5"/>
          </p:cNvCxnSpPr>
          <p:nvPr/>
        </p:nvCxnSpPr>
        <p:spPr bwMode="auto">
          <a:xfrm rot="5400000">
            <a:off x="7524190" y="4991100"/>
            <a:ext cx="210111" cy="184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21" idx="1"/>
          </p:cNvCxnSpPr>
          <p:nvPr/>
        </p:nvCxnSpPr>
        <p:spPr bwMode="auto">
          <a:xfrm rot="16200000" flipH="1">
            <a:off x="8267700" y="5981699"/>
            <a:ext cx="133911" cy="577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Question 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pre order /post order /in order  how many binary trees are possible ?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pre order /post order /in order/level order write a program to compute one of the binary trees 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Question 2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order + post order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order+ pre order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pre order + post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Perfect Binary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full binary tree or proper binary tree every node other than the leaves has two children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perfect binary tree is a full binary tree in which all leaves are at the same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More Types of Trees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a complete binary tree every level, except possibly the last, is completely </a:t>
            </a:r>
            <a:r>
              <a:rPr lang="en-US" dirty="0" err="1" smtClean="0"/>
              <a:t>ﬁlled</a:t>
            </a:r>
            <a:r>
              <a:rPr lang="en-US" dirty="0" smtClean="0"/>
              <a:t>, and all nodes are as far left as possible.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degenerate tree is where each parent node has only one associated child node.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L&lt;=I+1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number of leaf nodes is less than or equal to the number of internal nodes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Induction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L’=L-1 and I’=I-1</a:t>
            </a:r>
          </a:p>
          <a:p>
            <a:r>
              <a:rPr lang="en-US" dirty="0" smtClean="0"/>
              <a:t>L’&lt;=I’+1</a:t>
            </a:r>
          </a:p>
          <a:p>
            <a:r>
              <a:rPr lang="en-US" dirty="0" smtClean="0"/>
              <a:t>L</a:t>
            </a:r>
            <a:r>
              <a:rPr lang="en-US" smtClean="0"/>
              <a:t>&lt;=I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L’=L and I’=I-1</a:t>
            </a:r>
          </a:p>
          <a:p>
            <a:r>
              <a:rPr lang="en-US" dirty="0" smtClean="0"/>
              <a:t>L’&lt;=I’+1</a:t>
            </a:r>
          </a:p>
          <a:p>
            <a:r>
              <a:rPr lang="en-US" dirty="0" smtClean="0"/>
              <a:t>L&lt;=I&lt;I+1</a:t>
            </a:r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1371600" y="2438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3048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66800" y="3124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72200" y="1981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590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3"/>
            <a:endCxn id="9" idx="0"/>
          </p:cNvCxnSpPr>
          <p:nvPr/>
        </p:nvCxnSpPr>
        <p:spPr>
          <a:xfrm rot="5400000">
            <a:off x="1194571" y="2891374"/>
            <a:ext cx="295555" cy="17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 rot="16200000" flipH="1">
            <a:off x="1609445" y="2916004"/>
            <a:ext cx="286310" cy="11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2" idx="7"/>
          </p:cNvCxnSpPr>
          <p:nvPr/>
        </p:nvCxnSpPr>
        <p:spPr>
          <a:xfrm rot="5400000">
            <a:off x="6029045" y="2458804"/>
            <a:ext cx="286310" cy="11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n+1&lt;=2</a:t>
            </a:r>
            <a:r>
              <a:rPr lang="en-IN" sz="3600" baseline="30000" dirty="0" smtClean="0"/>
              <a:t>h+1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a perfect binary tree of height h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n=</a:t>
            </a:r>
            <a:r>
              <a:rPr lang="el-GR" dirty="0" smtClean="0"/>
              <a:t>Σ</a:t>
            </a:r>
            <a:r>
              <a:rPr lang="en-IN" dirty="0" smtClean="0"/>
              <a:t> 2</a:t>
            </a:r>
            <a:r>
              <a:rPr lang="en-IN" sz="2800" baseline="30000" dirty="0" smtClean="0"/>
              <a:t>i=</a:t>
            </a:r>
            <a:r>
              <a:rPr lang="en-IN" dirty="0" smtClean="0"/>
              <a:t> 2</a:t>
            </a:r>
            <a:r>
              <a:rPr lang="en-IN" sz="2800" baseline="30000" dirty="0" smtClean="0"/>
              <a:t>h+1</a:t>
            </a:r>
            <a:r>
              <a:rPr lang="en-US" dirty="0" smtClean="0"/>
              <a:t> -1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in any binary tree </a:t>
            </a:r>
            <a:r>
              <a:rPr lang="en-IN" dirty="0" smtClean="0"/>
              <a:t>n+1&lt;=2</a:t>
            </a:r>
            <a:r>
              <a:rPr lang="en-IN" sz="2800" baseline="30000" dirty="0" smtClean="0"/>
              <a:t>h+1</a:t>
            </a:r>
            <a:r>
              <a:rPr lang="en-IN" sz="2800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IN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2800" dirty="0" smtClean="0"/>
              <a:t>And also, h&lt; n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L&lt;=2</a:t>
            </a:r>
            <a:r>
              <a:rPr lang="en-IN" sz="3600" baseline="30000" dirty="0" smtClean="0"/>
              <a:t>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dirty="0" smtClean="0"/>
              <a:t>n+1&lt;=2</a:t>
            </a:r>
            <a:r>
              <a:rPr lang="en-IN" sz="2800" baseline="30000" dirty="0" smtClean="0"/>
              <a:t>h+1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2L&lt;=I+L+1&lt;=</a:t>
            </a:r>
            <a:r>
              <a:rPr lang="en-IN" dirty="0" smtClean="0"/>
              <a:t> 2</a:t>
            </a:r>
            <a:r>
              <a:rPr lang="en-IN" baseline="30000" dirty="0" smtClean="0"/>
              <a:t>h+1</a:t>
            </a:r>
            <a:r>
              <a:rPr lang="en-IN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IN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dirty="0" smtClean="0"/>
              <a:t>L&lt;=2</a:t>
            </a:r>
            <a:r>
              <a:rPr lang="en-IN" baseline="30000" dirty="0" smtClean="0"/>
              <a:t>h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Tree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preorder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 *node){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if (*node)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preorder(node-&gt;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preorder(node-&gt;</a:t>
            </a:r>
            <a:r>
              <a:rPr lang="en-US" dirty="0" err="1" smtClean="0"/>
              <a:t>rc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Pre Order Traversal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ABDFGCEH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</a:t>
            </a:r>
            <a:r>
              <a:rPr lang="en-US" dirty="0" err="1" smtClean="0"/>
              <a:t>inorder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 *node){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if (*node)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inorder</a:t>
            </a:r>
            <a:r>
              <a:rPr lang="en-US" dirty="0" smtClean="0"/>
              <a:t>(node-&gt;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inorder</a:t>
            </a:r>
            <a:r>
              <a:rPr lang="en-US" dirty="0" smtClean="0"/>
              <a:t>(node-&gt;</a:t>
            </a:r>
            <a:r>
              <a:rPr lang="en-US" dirty="0" err="1" smtClean="0"/>
              <a:t>rc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 Order Traversal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BFDGAEHC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Post Order Traversal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void </a:t>
            </a:r>
            <a:r>
              <a:rPr lang="en-US" dirty="0" err="1" smtClean="0"/>
              <a:t>postorder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btree</a:t>
            </a:r>
            <a:r>
              <a:rPr lang="en-US" dirty="0" smtClean="0"/>
              <a:t> *node){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if (*node)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postorder</a:t>
            </a:r>
            <a:r>
              <a:rPr lang="en-US" dirty="0" smtClean="0"/>
              <a:t>(node-&gt;</a:t>
            </a:r>
            <a:r>
              <a:rPr lang="en-US" dirty="0" err="1" smtClean="0"/>
              <a:t>lc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postorder</a:t>
            </a:r>
            <a:r>
              <a:rPr lang="en-US" dirty="0" smtClean="0"/>
              <a:t>(node-&gt;</a:t>
            </a:r>
            <a:r>
              <a:rPr lang="en-US" dirty="0" err="1" smtClean="0"/>
              <a:t>rc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visit(node);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Post Order Traversal</a:t>
            </a:r>
            <a:endParaRPr lang="en-IN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FGDBHECA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1447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514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F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505200" y="37338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244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25146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5626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91000" y="5334000"/>
            <a:ext cx="685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9" idx="7"/>
          </p:cNvCxnSpPr>
          <p:nvPr/>
        </p:nvCxnSpPr>
        <p:spPr bwMode="auto">
          <a:xfrm rot="5400000">
            <a:off x="3191949" y="2223667"/>
            <a:ext cx="474102" cy="353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4" idx="5"/>
            <a:endCxn id="8" idx="1"/>
          </p:cNvCxnSpPr>
          <p:nvPr/>
        </p:nvCxnSpPr>
        <p:spPr bwMode="auto">
          <a:xfrm rot="16200000" flipH="1">
            <a:off x="4220649" y="2033167"/>
            <a:ext cx="474102" cy="7342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endCxn id="7" idx="1"/>
          </p:cNvCxnSpPr>
          <p:nvPr/>
        </p:nvCxnSpPr>
        <p:spPr bwMode="auto">
          <a:xfrm rot="16200000" flipH="1">
            <a:off x="3113041" y="3363958"/>
            <a:ext cx="503751" cy="4814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648200" y="3429000"/>
            <a:ext cx="4572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rot="5400000">
            <a:off x="2884442" y="4612808"/>
            <a:ext cx="884751" cy="5576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3771900" y="4762500"/>
            <a:ext cx="83820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5"/>
          </p:cNvCxnSpPr>
          <p:nvPr/>
        </p:nvCxnSpPr>
        <p:spPr bwMode="auto">
          <a:xfrm rot="16200000" flipH="1">
            <a:off x="4841408" y="4536607"/>
            <a:ext cx="884751" cy="710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756</Words>
  <Application>Microsoft Office PowerPoint</Application>
  <PresentationFormat>On-screen Show (4:3)</PresentationFormat>
  <Paragraphs>235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Binary Trees</vt:lpstr>
      <vt:lpstr>Binary Tree</vt:lpstr>
      <vt:lpstr>Binary Tree</vt:lpstr>
      <vt:lpstr>Pre Order Traversal</vt:lpstr>
      <vt:lpstr>Pre Order Traversal</vt:lpstr>
      <vt:lpstr>In Order Traversal</vt:lpstr>
      <vt:lpstr>In Order Traversal</vt:lpstr>
      <vt:lpstr>Post Order Traversal</vt:lpstr>
      <vt:lpstr>Post Order Traversal</vt:lpstr>
      <vt:lpstr>Height of a node</vt:lpstr>
      <vt:lpstr>Height </vt:lpstr>
      <vt:lpstr>Level of a node</vt:lpstr>
      <vt:lpstr>Level </vt:lpstr>
      <vt:lpstr>Level Order Traversal</vt:lpstr>
      <vt:lpstr>Level Order Traversal  </vt:lpstr>
      <vt:lpstr>Level Order Traversal</vt:lpstr>
      <vt:lpstr>Pre Order Traversal</vt:lpstr>
      <vt:lpstr>Post Order Traversal</vt:lpstr>
      <vt:lpstr>In Order Traversal</vt:lpstr>
      <vt:lpstr>Pre Order Traversal ABC</vt:lpstr>
      <vt:lpstr>Question 1</vt:lpstr>
      <vt:lpstr>Question 2</vt:lpstr>
      <vt:lpstr>Perfect Binary Tree</vt:lpstr>
      <vt:lpstr>More Types of Trees</vt:lpstr>
      <vt:lpstr>L&lt;=I+1</vt:lpstr>
      <vt:lpstr>Proof by Induction </vt:lpstr>
      <vt:lpstr>n+1&lt;=2h+1</vt:lpstr>
      <vt:lpstr>L&lt;=2h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38</cp:revision>
  <dcterms:created xsi:type="dcterms:W3CDTF">2020-04-03T03:53:21Z</dcterms:created>
  <dcterms:modified xsi:type="dcterms:W3CDTF">2023-08-28T03:49:10Z</dcterms:modified>
</cp:coreProperties>
</file>