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298" r:id="rId4"/>
    <p:sldId id="301" r:id="rId5"/>
    <p:sldId id="302" r:id="rId6"/>
    <p:sldId id="308" r:id="rId7"/>
    <p:sldId id="309" r:id="rId8"/>
    <p:sldId id="310" r:id="rId9"/>
    <p:sldId id="311" r:id="rId10"/>
    <p:sldId id="307" r:id="rId11"/>
    <p:sldId id="312" r:id="rId12"/>
    <p:sldId id="290" r:id="rId13"/>
    <p:sldId id="258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First Search</a:t>
            </a:r>
            <a:br>
              <a:rPr lang="en-US" dirty="0" smtClean="0"/>
            </a:br>
            <a:r>
              <a:rPr lang="en-US" sz="2000" dirty="0" smtClean="0"/>
              <a:t>DFS computing the discovery time and finish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)=-1;Push(</a:t>
            </a:r>
            <a:r>
              <a:rPr lang="en-US" dirty="0" err="1" smtClean="0"/>
              <a:t>S,i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u=Pop(S);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if(V[u]==false){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V[u]=</a:t>
            </a:r>
            <a:r>
              <a:rPr lang="en-US" sz="2400" dirty="0" err="1" smtClean="0"/>
              <a:t>true;Push</a:t>
            </a:r>
            <a:r>
              <a:rPr lang="en-US" sz="2400" dirty="0" smtClean="0"/>
              <a:t>(</a:t>
            </a:r>
            <a:r>
              <a:rPr lang="en-US" sz="2400" dirty="0" err="1" smtClean="0"/>
              <a:t>S,u</a:t>
            </a:r>
            <a:r>
              <a:rPr lang="en-US" sz="24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D[u]=count++;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every edge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		Push(</a:t>
            </a:r>
            <a:r>
              <a:rPr lang="en-US" sz="2400" dirty="0" err="1" smtClean="0"/>
              <a:t>S,v</a:t>
            </a:r>
            <a:r>
              <a:rPr lang="en-US" sz="2400" dirty="0" smtClean="0"/>
              <a:t>);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}}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Else if(F[u]==0) F[u]=count++;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28600" y="4572000"/>
          <a:ext cx="6019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D[] – n distinct values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F[] – n distinct values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associated with a closed interval. [D[u],F[u]]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v be two nodes such that D[u]&lt;D[v] then one of the following should be true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F[u]&lt;D[v]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F[v]&lt;F[u]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Not possible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7338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246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486400" y="4876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81800" y="25146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800600" y="5486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733800" y="57150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495800" y="2590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51054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)=-1;DFS(</a:t>
            </a:r>
            <a:r>
              <a:rPr lang="en-US" dirty="0" err="1" smtClean="0"/>
              <a:t>G,i</a:t>
            </a:r>
            <a:r>
              <a:rPr lang="en-US" dirty="0" smtClean="0"/>
              <a:t>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v be two nodes such that F[u]&lt;F[v] then one of the following should be true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F[u]&lt;D[v]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D[v]&lt;D[u]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7338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246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81800" y="25146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2590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v be two nodes such that F[u]&lt;F[v] then one of the following should be true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F[u]&lt;D[v]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D[v]&lt;D[u]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What if (</a:t>
            </a:r>
            <a:r>
              <a:rPr lang="en-US" dirty="0" err="1" smtClean="0"/>
              <a:t>u,v</a:t>
            </a:r>
            <a:r>
              <a:rPr lang="en-US" dirty="0" smtClean="0"/>
              <a:t>) is an edge in the graph ?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7338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246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81800" y="25146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2590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 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(</a:t>
            </a:r>
            <a:r>
              <a:rPr lang="en-US" dirty="0" err="1" smtClean="0"/>
              <a:t>u,v</a:t>
            </a:r>
            <a:r>
              <a:rPr lang="en-US" dirty="0" smtClean="0"/>
              <a:t>) is an edge in the graph such that F[u]&lt;F[v] then there must be a path in the graph from v to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 2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there is a path from u </a:t>
            </a:r>
            <a:r>
              <a:rPr lang="en-US" smtClean="0"/>
              <a:t>to v in </a:t>
            </a:r>
            <a:r>
              <a:rPr lang="en-US" dirty="0" smtClean="0"/>
              <a:t>the graph such that F[u]&lt;F[v] then there must be a path in the graph from v to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Topological Sort of a Directed Acyclic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DAG is a directed graph which does not contain a cycle.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DAG is a directed graph which does not contain a cycle.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Apply DFS on G, then list the nodes in the decreasing order of finish times.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count=1;c=1;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)=-1;DFS(</a:t>
            </a:r>
            <a:r>
              <a:rPr lang="en-US" dirty="0" err="1" smtClean="0"/>
              <a:t>G,i</a:t>
            </a:r>
            <a:r>
              <a:rPr lang="en-US" dirty="0" smtClean="0"/>
              <a:t>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</a:t>
            </a:r>
            <a:r>
              <a:rPr lang="en-US" dirty="0" err="1" smtClean="0"/>
              <a:t>G,u</a:t>
            </a:r>
            <a:r>
              <a:rPr lang="en-US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{Phi(v)=</a:t>
            </a:r>
            <a:r>
              <a:rPr lang="en-US" dirty="0" err="1" smtClean="0"/>
              <a:t>u;DFS</a:t>
            </a:r>
            <a:r>
              <a:rPr lang="en-US" dirty="0" smtClean="0"/>
              <a:t>(</a:t>
            </a:r>
            <a:r>
              <a:rPr lang="en-US" dirty="0" err="1" smtClean="0"/>
              <a:t>G,v</a:t>
            </a:r>
            <a:r>
              <a:rPr lang="en-US" dirty="0" smtClean="0"/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F[u]=count++;L[n-c]=</a:t>
            </a:r>
            <a:r>
              <a:rPr lang="en-US" dirty="0" err="1" smtClean="0"/>
              <a:t>u;c</a:t>
            </a:r>
            <a:r>
              <a:rPr lang="en-US" dirty="0" smtClean="0"/>
              <a:t>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953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</a:t>
            </a:r>
            <a:r>
              <a:rPr lang="en-US" dirty="0" err="1" smtClean="0"/>
              <a:t>G,u</a:t>
            </a:r>
            <a:r>
              <a:rPr lang="en-US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{Phi(v)=</a:t>
            </a:r>
            <a:r>
              <a:rPr lang="en-US" dirty="0" err="1" smtClean="0"/>
              <a:t>u;DFS</a:t>
            </a:r>
            <a:r>
              <a:rPr lang="en-US" dirty="0" smtClean="0"/>
              <a:t>(</a:t>
            </a:r>
            <a:r>
              <a:rPr lang="en-US" dirty="0" err="1" smtClean="0"/>
              <a:t>G,v</a:t>
            </a:r>
            <a:r>
              <a:rPr lang="en-US" dirty="0" smtClean="0"/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Apply DFS on G, L is the list the nodes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</a:t>
            </a:r>
            <a:r>
              <a:rPr lang="en-US" dirty="0" smtClean="0"/>
              <a:t>&lt;j,  and let v=L[</a:t>
            </a:r>
            <a:r>
              <a:rPr lang="en-US" dirty="0" err="1" smtClean="0"/>
              <a:t>i</a:t>
            </a:r>
            <a:r>
              <a:rPr lang="en-US" dirty="0" smtClean="0"/>
              <a:t>] and u=L[j] then F[u]&lt;F[v]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</a:t>
            </a:r>
            <a:r>
              <a:rPr lang="en-US" dirty="0" err="1" smtClean="0"/>
              <a:t>u,v</a:t>
            </a:r>
            <a:r>
              <a:rPr lang="en-US" dirty="0" smtClean="0"/>
              <a:t>) is an edge in the graph then there must be a path from v to u in the graph.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we list the nodes of the a DAG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</a:t>
            </a:r>
            <a:r>
              <a:rPr lang="en-US" dirty="0" smtClean="0"/>
              <a:t>&lt;j,  and let v=L[</a:t>
            </a:r>
            <a:r>
              <a:rPr lang="en-US" dirty="0" err="1" smtClean="0"/>
              <a:t>i</a:t>
            </a:r>
            <a:r>
              <a:rPr lang="en-US" dirty="0" smtClean="0"/>
              <a:t>] and u=L[j],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Then (</a:t>
            </a:r>
            <a:r>
              <a:rPr lang="en-US" dirty="0" err="1" smtClean="0"/>
              <a:t>u,v</a:t>
            </a:r>
            <a:r>
              <a:rPr lang="en-US" dirty="0" smtClean="0"/>
              <a:t>) can not be an edge.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will be only forward edges and there will be no back ward edges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953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we list the nodes of the a DAG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will be only forward edges and there will be no back ward edges in the graph.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6002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7912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8600" y="3962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004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20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10400" y="3733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229600" y="3657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3657600" y="3733800"/>
            <a:ext cx="3352800" cy="158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/>
          <p:nvPr/>
        </p:nvCxnSpPr>
        <p:spPr bwMode="auto">
          <a:xfrm rot="10800000">
            <a:off x="2286000" y="4876800"/>
            <a:ext cx="2743200" cy="158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Multiply 16"/>
          <p:cNvSpPr/>
          <p:nvPr/>
        </p:nvSpPr>
        <p:spPr bwMode="auto">
          <a:xfrm>
            <a:off x="3276600" y="4876800"/>
            <a:ext cx="914400" cy="9144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we list the nodes of the a DAG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will be only forward edges and there will be no back ward edges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Paths(s)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=0;i&lt;n:++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{L[</a:t>
            </a:r>
            <a:r>
              <a:rPr lang="en-US" sz="2400" dirty="0" err="1" smtClean="0"/>
              <a:t>i</a:t>
            </a:r>
            <a:r>
              <a:rPr lang="en-US" sz="2400" dirty="0" smtClean="0"/>
              <a:t>]=</a:t>
            </a:r>
            <a:r>
              <a:rPr lang="en-US" sz="2400" dirty="0" err="1" smtClean="0"/>
              <a:t>Min;S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]=Max;Phi1(</a:t>
            </a:r>
            <a:r>
              <a:rPr lang="en-US" sz="2400" dirty="0" err="1" smtClean="0"/>
              <a:t>i</a:t>
            </a:r>
            <a:r>
              <a:rPr lang="en-US" sz="2400" dirty="0" smtClean="0"/>
              <a:t>)=Phi2(</a:t>
            </a:r>
            <a:r>
              <a:rPr lang="en-US" sz="2400" dirty="0" err="1" smtClean="0"/>
              <a:t>i</a:t>
            </a:r>
            <a:r>
              <a:rPr lang="en-US" sz="2400" dirty="0" smtClean="0"/>
              <a:t>)=-2;}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L[s]=S[s]=0; Phi1(s)=Phi2(s)=-1;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=0;i&lt;n:++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u=L[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every edge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If(S[v]&gt;S[u]+w(</a:t>
            </a:r>
            <a:r>
              <a:rPr lang="en-US" sz="2400" dirty="0" err="1" smtClean="0"/>
              <a:t>u,v</a:t>
            </a:r>
            <a:r>
              <a:rPr lang="en-US" sz="2400" dirty="0" smtClean="0"/>
              <a:t>)) {S[v]=S[u]+w(</a:t>
            </a:r>
            <a:r>
              <a:rPr lang="en-US" sz="2400" dirty="0" err="1" smtClean="0"/>
              <a:t>u,v</a:t>
            </a:r>
            <a:r>
              <a:rPr lang="en-US" sz="2400" dirty="0" smtClean="0"/>
              <a:t>);Phi1(v)=u:}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If(L[v]&lt;L[u]+w(</a:t>
            </a:r>
            <a:r>
              <a:rPr lang="en-US" sz="2400" dirty="0" err="1" smtClean="0"/>
              <a:t>u,v</a:t>
            </a:r>
            <a:r>
              <a:rPr lang="en-US" sz="2400" dirty="0" smtClean="0"/>
              <a:t>)) {L[v]=L[u]+w(</a:t>
            </a:r>
            <a:r>
              <a:rPr lang="en-US" sz="2400" dirty="0" err="1" smtClean="0"/>
              <a:t>u,v</a:t>
            </a:r>
            <a:r>
              <a:rPr lang="en-US" sz="2400" smtClean="0"/>
              <a:t>);Phi2(v</a:t>
            </a:r>
            <a:r>
              <a:rPr lang="en-US" sz="2400" dirty="0" smtClean="0"/>
              <a:t>)=u:}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directed graph is disjoint union of strongly connected components.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strongly connected component (SCC) of a directed graph is sub graph such that 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 directed graph is disjoint union of strongly connected components.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 strongly connected component (SCC) of a directed graph is sub graph such that 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Strongly Connected Components</a:t>
            </a:r>
            <a:endParaRPr lang="en-IN" sz="32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Strongly Connected Components are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{0}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{1,2,4}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{3}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G(V,E)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 add an edge (</a:t>
            </a:r>
            <a:r>
              <a:rPr lang="en-US" dirty="0" err="1" smtClean="0"/>
              <a:t>v,u</a:t>
            </a:r>
            <a:r>
              <a:rPr lang="en-US" dirty="0" smtClean="0"/>
              <a:t>) in E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30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Then G</a:t>
            </a:r>
            <a:r>
              <a:rPr lang="en-US" baseline="30000" dirty="0" smtClean="0"/>
              <a:t>T</a:t>
            </a:r>
            <a:r>
              <a:rPr lang="en-US" dirty="0" smtClean="0"/>
              <a:t>(V, E</a:t>
            </a:r>
            <a:r>
              <a:rPr lang="en-US" baseline="30000" dirty="0" smtClean="0"/>
              <a:t>T</a:t>
            </a:r>
            <a:r>
              <a:rPr lang="en-US" dirty="0" smtClean="0"/>
              <a:t>) is called the transpose of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G(V,E)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 add an edge (</a:t>
            </a:r>
            <a:r>
              <a:rPr lang="en-US" dirty="0" err="1" smtClean="0"/>
              <a:t>v,u</a:t>
            </a:r>
            <a:r>
              <a:rPr lang="en-US" dirty="0" smtClean="0"/>
              <a:t>) in E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30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Then G</a:t>
            </a:r>
            <a:r>
              <a:rPr lang="en-US" baseline="30000" dirty="0" smtClean="0"/>
              <a:t>T</a:t>
            </a:r>
            <a:r>
              <a:rPr lang="en-US" dirty="0" smtClean="0"/>
              <a:t>(V, E</a:t>
            </a:r>
            <a:r>
              <a:rPr lang="en-US" baseline="30000" dirty="0" smtClean="0"/>
              <a:t>T</a:t>
            </a:r>
            <a:r>
              <a:rPr lang="en-US" dirty="0" smtClean="0"/>
              <a:t>) is called the transpose of the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Transpose of a graph can be found on O(</a:t>
            </a:r>
            <a:r>
              <a:rPr lang="en-US" dirty="0" err="1" smtClean="0"/>
              <a:t>n+m</a:t>
            </a:r>
            <a:r>
              <a:rPr lang="en-US" dirty="0" smtClean="0"/>
              <a:t>) time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Strongly Connected Components of G and G</a:t>
            </a:r>
            <a:r>
              <a:rPr lang="en-US" baseline="30000" dirty="0" smtClean="0"/>
              <a:t>T </a:t>
            </a:r>
            <a:r>
              <a:rPr lang="en-US" dirty="0" smtClean="0"/>
              <a:t>are same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count=1;c=1;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)=-1;DFS(</a:t>
            </a:r>
            <a:r>
              <a:rPr lang="en-US" dirty="0" err="1" smtClean="0"/>
              <a:t>G,i</a:t>
            </a:r>
            <a:r>
              <a:rPr lang="en-US" dirty="0" smtClean="0"/>
              <a:t>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</a:t>
            </a:r>
            <a:r>
              <a:rPr lang="en-US" dirty="0" err="1" smtClean="0"/>
              <a:t>G,u</a:t>
            </a:r>
            <a:r>
              <a:rPr lang="en-US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{Phi(v)=</a:t>
            </a:r>
            <a:r>
              <a:rPr lang="en-US" dirty="0" err="1" smtClean="0"/>
              <a:t>u;DFS</a:t>
            </a:r>
            <a:r>
              <a:rPr lang="en-US" dirty="0" smtClean="0"/>
              <a:t>(</a:t>
            </a:r>
            <a:r>
              <a:rPr lang="en-US" dirty="0" err="1" smtClean="0"/>
              <a:t>G,v</a:t>
            </a:r>
            <a:r>
              <a:rPr lang="en-US" dirty="0" smtClean="0"/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F[u]=count++;L[n-c]=</a:t>
            </a:r>
            <a:r>
              <a:rPr lang="en-US" dirty="0" err="1" smtClean="0"/>
              <a:t>u;c</a:t>
            </a:r>
            <a:r>
              <a:rPr lang="en-US" dirty="0" smtClean="0"/>
              <a:t>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the nodes in the decreasing order of finish times and apply DFS on G</a:t>
            </a:r>
            <a:r>
              <a:rPr lang="en-US" baseline="30000" dirty="0" smtClean="0"/>
              <a:t>T  </a:t>
            </a:r>
            <a:r>
              <a:rPr lang="en-US" dirty="0" smtClean="0"/>
              <a:t>to report Strongly Connected Components of 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</a:t>
            </a:r>
            <a:r>
              <a:rPr lang="en-US" baseline="30000" dirty="0" smtClean="0"/>
              <a:t>T 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scc</a:t>
            </a:r>
            <a:r>
              <a:rPr lang="en-US" dirty="0" smtClean="0"/>
              <a:t>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if(L[</a:t>
            </a:r>
            <a:r>
              <a:rPr lang="en-US" dirty="0" err="1" smtClean="0"/>
              <a:t>i</a:t>
            </a:r>
            <a:r>
              <a:rPr lang="en-US" dirty="0" smtClean="0"/>
              <a:t>]==false) {</a:t>
            </a:r>
            <a:r>
              <a:rPr lang="en-US" dirty="0" err="1" smtClean="0"/>
              <a:t>scc</a:t>
            </a:r>
            <a:r>
              <a:rPr lang="en-US" dirty="0" smtClean="0"/>
              <a:t>++;DFS(G</a:t>
            </a:r>
            <a:r>
              <a:rPr lang="en-US" baseline="30000" dirty="0" smtClean="0"/>
              <a:t>T </a:t>
            </a:r>
            <a:r>
              <a:rPr lang="en-US" dirty="0" smtClean="0"/>
              <a:t>,L[</a:t>
            </a:r>
            <a:r>
              <a:rPr lang="en-US" dirty="0" err="1" smtClean="0"/>
              <a:t>i</a:t>
            </a:r>
            <a:r>
              <a:rPr lang="en-US" dirty="0" smtClean="0"/>
              <a:t>]);}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DFS(G</a:t>
            </a:r>
            <a:r>
              <a:rPr lang="en-US" baseline="30000" dirty="0" smtClean="0"/>
              <a:t>T </a:t>
            </a:r>
            <a:r>
              <a:rPr lang="en-US" dirty="0" smtClean="0"/>
              <a:t>,u){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SCC[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scc</a:t>
            </a:r>
            <a:r>
              <a:rPr lang="en-US" dirty="0" smtClean="0"/>
              <a:t>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)in G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DFS(G</a:t>
            </a:r>
            <a:r>
              <a:rPr lang="en-US" baseline="30000" dirty="0" smtClean="0"/>
              <a:t>T </a:t>
            </a:r>
            <a:r>
              <a:rPr lang="en-US" dirty="0" smtClean="0"/>
              <a:t>,v);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66800" y="4191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 rot="10800000">
            <a:off x="2895600" y="2209800"/>
            <a:ext cx="1371600" cy="990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Transpose of the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4191794" y="2666206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8" idx="2"/>
          </p:cNvCxnSpPr>
          <p:nvPr/>
        </p:nvCxnSpPr>
        <p:spPr bwMode="auto">
          <a:xfrm rot="10800000" flipV="1">
            <a:off x="2895602" y="1828799"/>
            <a:ext cx="1371599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 flipH="1" flipV="1">
            <a:off x="2020094" y="2704306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rot="10800000" flipV="1">
            <a:off x="2895600" y="3581400"/>
            <a:ext cx="1371599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 flipV="1">
            <a:off x="1295400" y="1905000"/>
            <a:ext cx="838200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1219200" y="3048000"/>
            <a:ext cx="838200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62000" y="4191000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Strongly Connected Components are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{0}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{1,2,4}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{3}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 </a:t>
            </a:r>
            <a:r>
              <a:rPr lang="en-US" sz="2400" dirty="0" err="1" smtClean="0"/>
              <a:t>i</a:t>
            </a:r>
            <a:r>
              <a:rPr lang="en-US" sz="2400" dirty="0" smtClean="0"/>
              <a:t>&lt;j there can not be any edge form SCC(</a:t>
            </a:r>
            <a:r>
              <a:rPr lang="en-US" sz="2400" dirty="0" err="1" smtClean="0"/>
              <a:t>i</a:t>
            </a:r>
            <a:r>
              <a:rPr lang="en-US" sz="2400" dirty="0" smtClean="0"/>
              <a:t>) to SCC(j) in the G</a:t>
            </a:r>
            <a:r>
              <a:rPr lang="en-US" sz="2400" baseline="30000" dirty="0" smtClean="0"/>
              <a:t>T</a:t>
            </a: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w be two nodes in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same SCC.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this SCC obtained by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applying DFS starting at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node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F[v]&gt;F[u] and F[v]&gt;F[w]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G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u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G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u to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And F[v]&gt;F[u]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u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5400000">
            <a:off x="5715000" y="3276600"/>
            <a:ext cx="1905000" cy="5334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5400000" flipH="1" flipV="1">
            <a:off x="6057900" y="3467100"/>
            <a:ext cx="17526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G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G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w to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And F[v]&gt;F[w]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5400000">
            <a:off x="5715000" y="3276600"/>
            <a:ext cx="1905000" cy="5334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5400000" flipH="1" flipV="1">
            <a:off x="6057900" y="3467100"/>
            <a:ext cx="17526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16200000" flipH="1">
            <a:off x="6858000" y="3124200"/>
            <a:ext cx="1752600" cy="685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V="1">
            <a:off x="6781800" y="3276600"/>
            <a:ext cx="1447800" cy="3810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G</a:t>
            </a:r>
            <a:endParaRPr lang="en-US" baseline="30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u to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G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u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mtClean="0"/>
              <a:t>Similarly 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w to u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5400000">
            <a:off x="5715000" y="3276600"/>
            <a:ext cx="1905000" cy="5334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5400000" flipH="1" flipV="1">
            <a:off x="6057900" y="3467100"/>
            <a:ext cx="17526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16200000" flipH="1">
            <a:off x="6858000" y="3124200"/>
            <a:ext cx="1752600" cy="685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V="1">
            <a:off x="6781800" y="3276600"/>
            <a:ext cx="1447800" cy="3810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28600" y="4572000"/>
          <a:ext cx="6019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2270</Words>
  <Application>Microsoft Office PowerPoint</Application>
  <PresentationFormat>On-screen Show (4:3)</PresentationFormat>
  <Paragraphs>885</Paragraphs>
  <Slides>56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1_Office Theme</vt:lpstr>
      <vt:lpstr>Depth First Search DFS computing the discovery time and finish time</vt:lpstr>
      <vt:lpstr>DFS</vt:lpstr>
      <vt:lpstr>DFS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</vt:lpstr>
      <vt:lpstr>DFS(s)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</vt:lpstr>
      <vt:lpstr>DFS</vt:lpstr>
      <vt:lpstr>DFS</vt:lpstr>
      <vt:lpstr>DFS</vt:lpstr>
      <vt:lpstr>Theorem 1</vt:lpstr>
      <vt:lpstr>Theorem 2</vt:lpstr>
      <vt:lpstr>Topological Sort of a Directed Acyclic Graph</vt:lpstr>
      <vt:lpstr>Directed Acyclic Graph (DAG)</vt:lpstr>
      <vt:lpstr>Directed Acyclic Graph (DAG)</vt:lpstr>
      <vt:lpstr>DFS</vt:lpstr>
      <vt:lpstr>DFS</vt:lpstr>
      <vt:lpstr>DFS on Directed Graphs </vt:lpstr>
      <vt:lpstr>Directed Acyclic Graph (DAG)</vt:lpstr>
      <vt:lpstr>Directed Acyclic Graph (DAG)</vt:lpstr>
      <vt:lpstr>DFS on Directed Graphs </vt:lpstr>
      <vt:lpstr>Directed Acyclic Graph (DAG)</vt:lpstr>
      <vt:lpstr>Directed Acyclic Graph (DAG)</vt:lpstr>
      <vt:lpstr>DFS</vt:lpstr>
      <vt:lpstr>Strongly Connected Components</vt:lpstr>
      <vt:lpstr>Strongly Connected Components</vt:lpstr>
      <vt:lpstr>Strongly Connected Components</vt:lpstr>
      <vt:lpstr>Transpose of a graph</vt:lpstr>
      <vt:lpstr>Transpose of a graph</vt:lpstr>
      <vt:lpstr>Transpose of a graph</vt:lpstr>
      <vt:lpstr>DFS</vt:lpstr>
      <vt:lpstr>DFS</vt:lpstr>
      <vt:lpstr>Transpose of a graph</vt:lpstr>
      <vt:lpstr>DFS</vt:lpstr>
      <vt:lpstr>DFS</vt:lpstr>
      <vt:lpstr>DFS on Directed Graphs </vt:lpstr>
      <vt:lpstr>Transpose of the Graph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28</cp:revision>
  <dcterms:created xsi:type="dcterms:W3CDTF">2020-04-03T03:53:21Z</dcterms:created>
  <dcterms:modified xsi:type="dcterms:W3CDTF">2023-11-13T03:50:34Z</dcterms:modified>
</cp:coreProperties>
</file>