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3"/>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DCC21F-2D32-49F0-B502-29276E3B68A8}" type="datetimeFigureOut">
              <a:rPr lang="en-US" smtClean="0"/>
              <a:pPr/>
              <a:t>12/5/2020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486C2-A025-4DC8-8059-189EC6268D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p:spPr>
        <p:txBody>
          <a:bodyPr/>
          <a:lstStyle/>
          <a:p>
            <a:fld id="{6285D115-264E-490D-98CC-C1CE47F17872}" type="slidenum">
              <a:rPr lang="en-US" smtClean="0"/>
              <a:pPr/>
              <a:t>11</a:t>
            </a:fld>
            <a:endParaRPr lang="en-US" smtClean="0"/>
          </a:p>
        </p:txBody>
      </p:sp>
      <p:sp>
        <p:nvSpPr>
          <p:cNvPr id="53251" name="Rectangle 1"/>
          <p:cNvSpPr>
            <a:spLocks noGrp="1" noRot="1" noChangeAspect="1" noChangeArrowheads="1" noTextEdit="1"/>
          </p:cNvSpPr>
          <p:nvPr>
            <p:ph type="sldImg"/>
          </p:nvPr>
        </p:nvSpPr>
        <p:spPr>
          <a:xfrm>
            <a:off x="1143000" y="685800"/>
            <a:ext cx="4572000" cy="3429000"/>
          </a:xfrm>
          <a:ln/>
        </p:spPr>
      </p:sp>
      <p:sp>
        <p:nvSpPr>
          <p:cNvPr id="53252" name="Rectangle 2"/>
          <p:cNvSpPr>
            <a:spLocks noGrp="1" noChangeArrowheads="1"/>
          </p:cNvSpPr>
          <p:nvPr>
            <p:ph type="body" idx="1"/>
          </p:nvPr>
        </p:nvSpPr>
        <p:spPr>
          <a:xfrm>
            <a:off x="685800" y="4343400"/>
            <a:ext cx="5486400" cy="4114800"/>
          </a:xfrm>
          <a:noFill/>
          <a:ln/>
        </p:spPr>
        <p:txBody>
          <a:bodyPr wrap="none" anchor="ctr"/>
          <a:lstStyle/>
          <a:p>
            <a:r>
              <a:rPr lang="en-US" smtClean="0"/>
              <a:t>Write the 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p:spPr>
        <p:txBody>
          <a:bodyPr/>
          <a:lstStyle/>
          <a:p>
            <a:fld id="{6285D115-264E-490D-98CC-C1CE47F17872}" type="slidenum">
              <a:rPr lang="en-US" smtClean="0"/>
              <a:pPr/>
              <a:t>12</a:t>
            </a:fld>
            <a:endParaRPr lang="en-US" smtClean="0"/>
          </a:p>
        </p:txBody>
      </p:sp>
      <p:sp>
        <p:nvSpPr>
          <p:cNvPr id="53251" name="Rectangle 1"/>
          <p:cNvSpPr>
            <a:spLocks noGrp="1" noRot="1" noChangeAspect="1" noChangeArrowheads="1" noTextEdit="1"/>
          </p:cNvSpPr>
          <p:nvPr>
            <p:ph type="sldImg"/>
          </p:nvPr>
        </p:nvSpPr>
        <p:spPr>
          <a:xfrm>
            <a:off x="1143000" y="685800"/>
            <a:ext cx="4572000" cy="3429000"/>
          </a:xfrm>
          <a:ln/>
        </p:spPr>
      </p:sp>
      <p:sp>
        <p:nvSpPr>
          <p:cNvPr id="53252" name="Rectangle 2"/>
          <p:cNvSpPr>
            <a:spLocks noGrp="1" noChangeArrowheads="1"/>
          </p:cNvSpPr>
          <p:nvPr>
            <p:ph type="body" idx="1"/>
          </p:nvPr>
        </p:nvSpPr>
        <p:spPr>
          <a:xfrm>
            <a:off x="685800" y="4343400"/>
            <a:ext cx="5486400" cy="4114800"/>
          </a:xfrm>
          <a:noFill/>
          <a:ln/>
        </p:spPr>
        <p:txBody>
          <a:bodyPr wrap="none" anchor="ctr"/>
          <a:lstStyle/>
          <a:p>
            <a:r>
              <a:rPr lang="en-US" smtClean="0"/>
              <a:t>Write the code.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fld id="{B0CDF1BF-D4FC-4464-93BA-9AF70322471A}" type="slidenum">
              <a:rPr lang="en-US" smtClean="0"/>
              <a:pPr/>
              <a:t>13</a:t>
            </a:fld>
            <a:endParaRPr lang="en-US" smtClean="0"/>
          </a:p>
        </p:txBody>
      </p:sp>
      <p:sp>
        <p:nvSpPr>
          <p:cNvPr id="52227" name="Rectangle 1"/>
          <p:cNvSpPr>
            <a:spLocks noGrp="1" noRot="1" noChangeAspect="1" noChangeArrowheads="1" noTextEdit="1"/>
          </p:cNvSpPr>
          <p:nvPr>
            <p:ph type="sldImg"/>
          </p:nvPr>
        </p:nvSpPr>
        <p:spPr>
          <a:xfrm>
            <a:off x="1143000" y="685800"/>
            <a:ext cx="4572000" cy="3429000"/>
          </a:xfrm>
          <a:ln/>
        </p:spPr>
      </p:sp>
      <p:sp>
        <p:nvSpPr>
          <p:cNvPr id="52228" name="Rectangle 2"/>
          <p:cNvSpPr>
            <a:spLocks noGrp="1" noChangeArrowheads="1"/>
          </p:cNvSpPr>
          <p:nvPr>
            <p:ph type="body" idx="1"/>
          </p:nvPr>
        </p:nvSpPr>
        <p:spPr>
          <a:xfrm>
            <a:off x="685800" y="4343400"/>
            <a:ext cx="5486400" cy="4114800"/>
          </a:xfrm>
          <a:noFill/>
          <a:ln/>
        </p:spPr>
        <p:txBody>
          <a:bodyPr wrap="none" anchor="ctr"/>
          <a:lstStyle/>
          <a:p>
            <a:r>
              <a:rPr lang="en-US" smtClean="0"/>
              <a:t>Let us look at how this actually works for this example.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p:spPr>
        <p:txBody>
          <a:bodyPr/>
          <a:lstStyle/>
          <a:p>
            <a:fld id="{6285D115-264E-490D-98CC-C1CE47F17872}" type="slidenum">
              <a:rPr lang="en-US" smtClean="0"/>
              <a:pPr/>
              <a:t>14</a:t>
            </a:fld>
            <a:endParaRPr lang="en-US" smtClean="0"/>
          </a:p>
        </p:txBody>
      </p:sp>
      <p:sp>
        <p:nvSpPr>
          <p:cNvPr id="53251" name="Rectangle 1"/>
          <p:cNvSpPr>
            <a:spLocks noGrp="1" noRot="1" noChangeAspect="1" noChangeArrowheads="1" noTextEdit="1"/>
          </p:cNvSpPr>
          <p:nvPr>
            <p:ph type="sldImg"/>
          </p:nvPr>
        </p:nvSpPr>
        <p:spPr>
          <a:xfrm>
            <a:off x="1143000" y="685800"/>
            <a:ext cx="4572000" cy="3429000"/>
          </a:xfrm>
          <a:ln/>
        </p:spPr>
      </p:sp>
      <p:sp>
        <p:nvSpPr>
          <p:cNvPr id="53252" name="Rectangle 2"/>
          <p:cNvSpPr>
            <a:spLocks noGrp="1" noChangeArrowheads="1"/>
          </p:cNvSpPr>
          <p:nvPr>
            <p:ph type="body" idx="1"/>
          </p:nvPr>
        </p:nvSpPr>
        <p:spPr>
          <a:xfrm>
            <a:off x="685800" y="4343400"/>
            <a:ext cx="5486400" cy="4114800"/>
          </a:xfrm>
          <a:noFill/>
          <a:ln/>
        </p:spPr>
        <p:txBody>
          <a:bodyPr wrap="none" anchor="ctr"/>
          <a:lstStyle/>
          <a:p>
            <a:r>
              <a:rPr lang="en-US" smtClean="0"/>
              <a:t>Write the code.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p:spPr>
        <p:txBody>
          <a:bodyPr/>
          <a:lstStyle/>
          <a:p>
            <a:fld id="{6285D115-264E-490D-98CC-C1CE47F17872}" type="slidenum">
              <a:rPr lang="en-US" smtClean="0"/>
              <a:pPr/>
              <a:t>15</a:t>
            </a:fld>
            <a:endParaRPr lang="en-US" smtClean="0"/>
          </a:p>
        </p:txBody>
      </p:sp>
      <p:sp>
        <p:nvSpPr>
          <p:cNvPr id="53251" name="Rectangle 1"/>
          <p:cNvSpPr>
            <a:spLocks noGrp="1" noRot="1" noChangeAspect="1" noChangeArrowheads="1" noTextEdit="1"/>
          </p:cNvSpPr>
          <p:nvPr>
            <p:ph type="sldImg"/>
          </p:nvPr>
        </p:nvSpPr>
        <p:spPr>
          <a:xfrm>
            <a:off x="1143000" y="685800"/>
            <a:ext cx="4572000" cy="3429000"/>
          </a:xfrm>
          <a:ln/>
        </p:spPr>
      </p:sp>
      <p:sp>
        <p:nvSpPr>
          <p:cNvPr id="53252" name="Rectangle 2"/>
          <p:cNvSpPr>
            <a:spLocks noGrp="1" noChangeArrowheads="1"/>
          </p:cNvSpPr>
          <p:nvPr>
            <p:ph type="body" idx="1"/>
          </p:nvPr>
        </p:nvSpPr>
        <p:spPr>
          <a:xfrm>
            <a:off x="685800" y="4343400"/>
            <a:ext cx="5486400" cy="4114800"/>
          </a:xfrm>
          <a:noFill/>
          <a:ln/>
        </p:spPr>
        <p:txBody>
          <a:bodyPr wrap="none" anchor="ctr"/>
          <a:lstStyle/>
          <a:p>
            <a:r>
              <a:rPr lang="en-US" smtClean="0"/>
              <a:t>Write the code.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p:spPr>
        <p:txBody>
          <a:bodyPr/>
          <a:lstStyle/>
          <a:p>
            <a:fld id="{4CE928BD-8BEB-405F-8A33-5463F581442F}" type="slidenum">
              <a:rPr lang="en-US" smtClean="0"/>
              <a:pPr/>
              <a:t>16</a:t>
            </a:fld>
            <a:endParaRPr lang="en-US" smtClean="0"/>
          </a:p>
        </p:txBody>
      </p:sp>
      <p:sp>
        <p:nvSpPr>
          <p:cNvPr id="55299" name="Rectangle 1"/>
          <p:cNvSpPr>
            <a:spLocks noGrp="1" noRot="1" noChangeAspect="1" noChangeArrowheads="1" noTextEdit="1"/>
          </p:cNvSpPr>
          <p:nvPr>
            <p:ph type="sldImg"/>
          </p:nvPr>
        </p:nvSpPr>
        <p:spPr>
          <a:xfrm>
            <a:off x="1143000" y="685800"/>
            <a:ext cx="4572000" cy="3429000"/>
          </a:xfrm>
          <a:ln/>
        </p:spPr>
      </p:sp>
      <p:sp>
        <p:nvSpPr>
          <p:cNvPr id="37892" name="Rectangle 2"/>
          <p:cNvSpPr>
            <a:spLocks noGrp="1" noChangeArrowheads="1"/>
          </p:cNvSpPr>
          <p:nvPr>
            <p:ph type="body" idx="1"/>
          </p:nvPr>
        </p:nvSpPr>
        <p:spPr>
          <a:xfrm>
            <a:off x="685800" y="4343400"/>
            <a:ext cx="5486400" cy="4114800"/>
          </a:xfrm>
          <a:ln/>
        </p:spPr>
        <p:txBody>
          <a:bodyPr wrap="none" anchor="ctr"/>
          <a:lstStyle/>
          <a:p>
            <a:pPr>
              <a:defRPr/>
            </a:pPr>
            <a:r>
              <a:rPr lang="en-US" dirty="0" smtClean="0"/>
              <a:t>Let us summarize the technique that we used in solving the coin exchange problem.</a:t>
            </a:r>
          </a:p>
          <a:p>
            <a:pPr>
              <a:defRPr/>
            </a:pPr>
            <a:r>
              <a:rPr lang="en-US" dirty="0" smtClean="0"/>
              <a:t>Typical DP algorithms involves the following four steps</a:t>
            </a:r>
          </a:p>
          <a:p>
            <a:pPr marL="341313" indent="-341313">
              <a:lnSpc>
                <a:spcPct val="90000"/>
              </a:lnSpc>
              <a:spcBef>
                <a:spcPts val="80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dirty="0" smtClean="0">
                <a:latin typeface="Verdana" pitchFamily="32" charset="0"/>
              </a:rPr>
              <a:t>Characterize the structure of an optimal solution.</a:t>
            </a:r>
          </a:p>
          <a:p>
            <a:pPr marL="341313" indent="-341313">
              <a:lnSpc>
                <a:spcPct val="90000"/>
              </a:lnSpc>
              <a:spcBef>
                <a:spcPts val="80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dirty="0" smtClean="0">
                <a:latin typeface="Verdana" pitchFamily="32" charset="0"/>
              </a:rPr>
              <a:t>Recursively define the value of an optimal solution.</a:t>
            </a:r>
          </a:p>
          <a:p>
            <a:pPr marL="341313" indent="-341313">
              <a:lnSpc>
                <a:spcPct val="90000"/>
              </a:lnSpc>
              <a:spcBef>
                <a:spcPts val="80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dirty="0" smtClean="0">
                <a:latin typeface="Verdana" pitchFamily="32" charset="0"/>
              </a:rPr>
              <a:t>Compute the value of an optimal solution in a bottom-up fashion.</a:t>
            </a:r>
          </a:p>
          <a:p>
            <a:pPr marL="341313" indent="-341313">
              <a:lnSpc>
                <a:spcPct val="90000"/>
              </a:lnSpc>
              <a:spcBef>
                <a:spcPts val="80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dirty="0" smtClean="0">
                <a:latin typeface="Verdana" pitchFamily="32" charset="0"/>
              </a:rPr>
              <a:t>Compute an optimal solution from computed/stored information. </a:t>
            </a:r>
          </a:p>
          <a:p>
            <a:pPr>
              <a:defRPr/>
            </a:pP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p:spPr>
        <p:txBody>
          <a:bodyPr/>
          <a:lstStyle/>
          <a:p>
            <a:fld id="{B01E40B1-92EE-4589-9958-138EB6150B6A}" type="slidenum">
              <a:rPr lang="en-US" smtClean="0"/>
              <a:pPr/>
              <a:t>17</a:t>
            </a:fld>
            <a:endParaRPr lang="en-US" smtClean="0"/>
          </a:p>
        </p:txBody>
      </p:sp>
      <p:sp>
        <p:nvSpPr>
          <p:cNvPr id="13315" name="Rectangle 1"/>
          <p:cNvSpPr>
            <a:spLocks noChangeArrowheads="1" noTextEdit="1"/>
          </p:cNvSpPr>
          <p:nvPr>
            <p:ph type="sldImg"/>
          </p:nvPr>
        </p:nvSpPr>
        <p:spPr>
          <a:xfrm>
            <a:off x="1144588" y="684213"/>
            <a:ext cx="4572000" cy="3429000"/>
          </a:xfrm>
          <a:ln/>
        </p:spPr>
      </p:sp>
      <p:sp>
        <p:nvSpPr>
          <p:cNvPr id="13316" name="Rectangle 2"/>
          <p:cNvSpPr>
            <a:spLocks noChangeArrowheads="1"/>
          </p:cNvSpPr>
          <p:nvPr>
            <p:ph type="body" idx="1"/>
          </p:nvPr>
        </p:nvSpPr>
        <p:spPr>
          <a:xfrm>
            <a:off x="685800" y="4343400"/>
            <a:ext cx="5486400" cy="4114800"/>
          </a:xfrm>
          <a:noFill/>
          <a:ln/>
        </p:spPr>
        <p:txBody>
          <a:bodyPr wrap="none" anchor="ctr"/>
          <a:lstStyle/>
          <a:p>
            <a:r>
              <a:rPr lang="en-US" smtClean="0"/>
              <a:t>Let us recall the Knapsack problem. Here we are interested in the 0-1 knapsack problem.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p:nvPr>
        </p:nvSpPr>
        <p:spPr>
          <a:noFill/>
        </p:spPr>
        <p:txBody>
          <a:bodyPr/>
          <a:lstStyle/>
          <a:p>
            <a:fld id="{064E4805-A30E-440E-A2E9-A833B6F0995F}" type="slidenum">
              <a:rPr lang="en-US" smtClean="0"/>
              <a:pPr/>
              <a:t>18</a:t>
            </a:fld>
            <a:endParaRPr lang="en-US" smtClean="0"/>
          </a:p>
        </p:txBody>
      </p:sp>
      <p:sp>
        <p:nvSpPr>
          <p:cNvPr id="14339" name="Rectangle 1"/>
          <p:cNvSpPr>
            <a:spLocks noChangeArrowheads="1" noTextEdit="1"/>
          </p:cNvSpPr>
          <p:nvPr>
            <p:ph type="sldImg"/>
          </p:nvPr>
        </p:nvSpPr>
        <p:spPr>
          <a:xfrm>
            <a:off x="1144588" y="684213"/>
            <a:ext cx="4572000" cy="3429000"/>
          </a:xfrm>
          <a:ln/>
        </p:spPr>
      </p:sp>
      <p:sp>
        <p:nvSpPr>
          <p:cNvPr id="14340" name="Rectangle 2"/>
          <p:cNvSpPr>
            <a:spLocks noChangeArrowheads="1"/>
          </p:cNvSpPr>
          <p:nvPr>
            <p:ph type="body" idx="1"/>
          </p:nvPr>
        </p:nvSpPr>
        <p:spPr>
          <a:xfrm>
            <a:off x="685800" y="4343400"/>
            <a:ext cx="5486400" cy="4114800"/>
          </a:xfrm>
          <a:noFill/>
          <a:ln/>
        </p:spPr>
        <p:txBody>
          <a:bodyPr wrap="none" anchor="ctr"/>
          <a:lstStyle/>
          <a:p>
            <a:r>
              <a:rPr lang="en-US" smtClean="0"/>
              <a:t>This is an example of the 0-1 knapsack problem.</a:t>
            </a:r>
          </a:p>
          <a:p>
            <a:endParaRPr lang="en-US" smtClean="0"/>
          </a:p>
          <a:p>
            <a:r>
              <a:rPr lang="en-US" smtClean="0"/>
              <a:t>How do we go about thinking about DP. What do you want to store in the table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p:nvPr>
        </p:nvSpPr>
        <p:spPr>
          <a:noFill/>
        </p:spPr>
        <p:txBody>
          <a:bodyPr/>
          <a:lstStyle/>
          <a:p>
            <a:fld id="{ABCF22B4-A3BA-45DE-B3CB-1AE7CB6CBA84}" type="slidenum">
              <a:rPr lang="en-US" smtClean="0"/>
              <a:pPr/>
              <a:t>19</a:t>
            </a:fld>
            <a:endParaRPr lang="en-US" smtClean="0"/>
          </a:p>
        </p:txBody>
      </p:sp>
      <p:sp>
        <p:nvSpPr>
          <p:cNvPr id="16387" name="Rectangle 1"/>
          <p:cNvSpPr>
            <a:spLocks noChangeArrowheads="1" noTextEdit="1"/>
          </p:cNvSpPr>
          <p:nvPr>
            <p:ph type="sldImg"/>
          </p:nvPr>
        </p:nvSpPr>
        <p:spPr>
          <a:xfrm>
            <a:off x="1144588" y="684213"/>
            <a:ext cx="4572000" cy="3429000"/>
          </a:xfrm>
          <a:ln/>
        </p:spPr>
      </p:sp>
      <p:sp>
        <p:nvSpPr>
          <p:cNvPr id="16388"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p:spPr>
        <p:txBody>
          <a:bodyPr/>
          <a:lstStyle/>
          <a:p>
            <a:fld id="{C7BDFBCF-6EB2-4CF1-BB20-2E712FCA42BD}" type="slidenum">
              <a:rPr lang="en-US" smtClean="0"/>
              <a:pPr/>
              <a:t>20</a:t>
            </a:fld>
            <a:endParaRPr lang="en-US" smtClean="0"/>
          </a:p>
        </p:txBody>
      </p:sp>
      <p:sp>
        <p:nvSpPr>
          <p:cNvPr id="17411" name="Rectangle 1"/>
          <p:cNvSpPr>
            <a:spLocks noChangeArrowheads="1" noTextEdit="1"/>
          </p:cNvSpPr>
          <p:nvPr>
            <p:ph type="sldImg"/>
          </p:nvPr>
        </p:nvSpPr>
        <p:spPr>
          <a:xfrm>
            <a:off x="1144588" y="684213"/>
            <a:ext cx="4572000" cy="3429000"/>
          </a:xfrm>
          <a:ln/>
        </p:spPr>
      </p:sp>
      <p:sp>
        <p:nvSpPr>
          <p:cNvPr id="17412"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p:spPr>
        <p:txBody>
          <a:bodyPr/>
          <a:lstStyle/>
          <a:p>
            <a:fld id="{74837F63-4A33-4BC8-B602-807D678C341E}" type="slidenum">
              <a:rPr lang="en-US" smtClean="0"/>
              <a:pPr/>
              <a:t>21</a:t>
            </a:fld>
            <a:endParaRPr lang="en-US" smtClean="0"/>
          </a:p>
        </p:txBody>
      </p:sp>
      <p:sp>
        <p:nvSpPr>
          <p:cNvPr id="18435" name="Rectangle 1"/>
          <p:cNvSpPr>
            <a:spLocks noChangeArrowheads="1" noTextEdit="1"/>
          </p:cNvSpPr>
          <p:nvPr>
            <p:ph type="sldImg"/>
          </p:nvPr>
        </p:nvSpPr>
        <p:spPr>
          <a:xfrm>
            <a:off x="1144588" y="684213"/>
            <a:ext cx="4572000" cy="3429000"/>
          </a:xfrm>
          <a:ln/>
        </p:spPr>
      </p:sp>
      <p:sp>
        <p:nvSpPr>
          <p:cNvPr id="18436"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p:spPr>
        <p:txBody>
          <a:bodyPr/>
          <a:lstStyle/>
          <a:p>
            <a:fld id="{9B0DE5DF-E383-46DB-9DCF-5602C63D84FD}" type="slidenum">
              <a:rPr lang="en-US" smtClean="0"/>
              <a:pPr/>
              <a:t>22</a:t>
            </a:fld>
            <a:endParaRPr lang="en-US" smtClean="0"/>
          </a:p>
        </p:txBody>
      </p:sp>
      <p:sp>
        <p:nvSpPr>
          <p:cNvPr id="19459" name="Rectangle 1"/>
          <p:cNvSpPr>
            <a:spLocks noChangeArrowheads="1" noTextEdit="1"/>
          </p:cNvSpPr>
          <p:nvPr>
            <p:ph type="sldImg"/>
          </p:nvPr>
        </p:nvSpPr>
        <p:spPr>
          <a:xfrm>
            <a:off x="1144588" y="684213"/>
            <a:ext cx="4572000" cy="3429000"/>
          </a:xfrm>
          <a:ln/>
        </p:spPr>
      </p:sp>
      <p:sp>
        <p:nvSpPr>
          <p:cNvPr id="19460" name="Rectangle 2"/>
          <p:cNvSpPr>
            <a:spLocks noChangeArrowheads="1"/>
          </p:cNvSpPr>
          <p:nvPr>
            <p:ph type="body" idx="1"/>
          </p:nvPr>
        </p:nvSpPr>
        <p:spPr>
          <a:xfrm>
            <a:off x="685800" y="4343400"/>
            <a:ext cx="5486400" cy="4114800"/>
          </a:xfrm>
          <a:noFill/>
          <a:ln/>
        </p:spPr>
        <p:txBody>
          <a:bodyPr wrap="none" anchor="ctr"/>
          <a:lstStyle/>
          <a:p>
            <a:r>
              <a:rPr lang="en-US" smtClean="0"/>
              <a:t>How do you find the which items to pick ?</a:t>
            </a:r>
          </a:p>
          <a:p>
            <a:endParaRPr lang="en-US" smtClean="0"/>
          </a:p>
          <a:p>
            <a:r>
              <a:rPr lang="en-US" smtClean="0"/>
              <a:t>What if you want to compute only the optimal values.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p:nvPr>
        </p:nvSpPr>
        <p:spPr>
          <a:noFill/>
        </p:spPr>
        <p:txBody>
          <a:bodyPr/>
          <a:lstStyle/>
          <a:p>
            <a:fld id="{97A026BF-97C9-4B65-B37D-B6D8408489D7}" type="slidenum">
              <a:rPr lang="en-US" smtClean="0"/>
              <a:pPr/>
              <a:t>23</a:t>
            </a:fld>
            <a:endParaRPr lang="en-US" smtClean="0"/>
          </a:p>
        </p:txBody>
      </p:sp>
      <p:sp>
        <p:nvSpPr>
          <p:cNvPr id="20483" name="Rectangle 1"/>
          <p:cNvSpPr>
            <a:spLocks noChangeArrowheads="1" noTextEdit="1"/>
          </p:cNvSpPr>
          <p:nvPr>
            <p:ph type="sldImg"/>
          </p:nvPr>
        </p:nvSpPr>
        <p:spPr>
          <a:xfrm>
            <a:off x="1144588" y="684213"/>
            <a:ext cx="4572000" cy="3429000"/>
          </a:xfrm>
          <a:ln/>
        </p:spPr>
      </p:sp>
      <p:sp>
        <p:nvSpPr>
          <p:cNvPr id="20484" name="Rectangle 2"/>
          <p:cNvSpPr>
            <a:spLocks noChangeArrowheads="1"/>
          </p:cNvSpPr>
          <p:nvPr>
            <p:ph type="body" idx="1"/>
          </p:nvPr>
        </p:nvSpPr>
        <p:spPr>
          <a:xfrm>
            <a:off x="685800" y="4343400"/>
            <a:ext cx="5486400" cy="4114800"/>
          </a:xfrm>
          <a:noFill/>
          <a:ln/>
        </p:spPr>
        <p:txBody>
          <a:bodyPr wrap="none" anchor="ctr"/>
          <a:lstStyle/>
          <a:p>
            <a:r>
              <a:rPr lang="en-US" smtClean="0"/>
              <a:t>How do you find the which items to pick ?</a:t>
            </a:r>
          </a:p>
          <a:p>
            <a:endParaRPr lang="en-US" smtClean="0"/>
          </a:p>
          <a:p>
            <a:r>
              <a:rPr lang="en-US" smtClean="0"/>
              <a:t>What if you want to compute only the optimal values.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p:spPr>
        <p:txBody>
          <a:bodyPr/>
          <a:lstStyle/>
          <a:p>
            <a:fld id="{8E3A05B5-81A6-4ED5-86F2-6EC4EBEE1B61}" type="slidenum">
              <a:rPr lang="en-US" smtClean="0"/>
              <a:pPr/>
              <a:t>24</a:t>
            </a:fld>
            <a:endParaRPr lang="en-US" smtClean="0"/>
          </a:p>
        </p:txBody>
      </p:sp>
      <p:sp>
        <p:nvSpPr>
          <p:cNvPr id="21507" name="Rectangle 1"/>
          <p:cNvSpPr>
            <a:spLocks noChangeArrowheads="1" noTextEdit="1"/>
          </p:cNvSpPr>
          <p:nvPr>
            <p:ph type="sldImg"/>
          </p:nvPr>
        </p:nvSpPr>
        <p:spPr>
          <a:xfrm>
            <a:off x="1144588" y="684213"/>
            <a:ext cx="4572000" cy="3429000"/>
          </a:xfrm>
          <a:ln/>
        </p:spPr>
      </p:sp>
      <p:sp>
        <p:nvSpPr>
          <p:cNvPr id="21508" name="Rectangle 2"/>
          <p:cNvSpPr>
            <a:spLocks noChangeArrowheads="1"/>
          </p:cNvSpPr>
          <p:nvPr>
            <p:ph type="body" idx="1"/>
          </p:nvPr>
        </p:nvSpPr>
        <p:spPr>
          <a:xfrm>
            <a:off x="685800" y="4343400"/>
            <a:ext cx="5486400" cy="4114800"/>
          </a:xfrm>
          <a:noFill/>
          <a:ln/>
        </p:spPr>
        <p:txBody>
          <a:bodyPr wrap="none" anchor="ctr"/>
          <a:lstStyle/>
          <a:p>
            <a:r>
              <a:rPr lang="en-US" smtClean="0"/>
              <a:t>What is W(1,j) ?  How do you find the final answer ?</a:t>
            </a:r>
          </a:p>
          <a:p>
            <a:endParaRPr lang="en-US" smtClean="0"/>
          </a:p>
          <a:p>
            <a:r>
              <a:rPr lang="en-US" smtClean="0"/>
              <a:t>What is the complexity of this ?</a:t>
            </a:r>
          </a:p>
          <a:p>
            <a:endParaRPr lang="en-US" smtClean="0"/>
          </a:p>
          <a:p>
            <a:r>
              <a:rPr lang="en-US" smtClean="0"/>
              <a:t>What if you want to compute only the optimal values.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p:spPr>
        <p:txBody>
          <a:bodyPr/>
          <a:lstStyle/>
          <a:p>
            <a:fld id="{93B957DD-8F94-435C-8170-C5DC83F2818D}" type="slidenum">
              <a:rPr lang="en-US" smtClean="0"/>
              <a:pPr/>
              <a:t>25</a:t>
            </a:fld>
            <a:endParaRPr lang="en-US" smtClean="0"/>
          </a:p>
        </p:txBody>
      </p:sp>
      <p:sp>
        <p:nvSpPr>
          <p:cNvPr id="22531" name="Rectangle 1"/>
          <p:cNvSpPr>
            <a:spLocks noChangeArrowheads="1" noTextEdit="1"/>
          </p:cNvSpPr>
          <p:nvPr>
            <p:ph type="sldImg"/>
          </p:nvPr>
        </p:nvSpPr>
        <p:spPr>
          <a:xfrm>
            <a:off x="1144588" y="684213"/>
            <a:ext cx="4572000" cy="3429000"/>
          </a:xfrm>
          <a:ln/>
        </p:spPr>
      </p:sp>
      <p:sp>
        <p:nvSpPr>
          <p:cNvPr id="22532" name="Rectangle 2"/>
          <p:cNvSpPr>
            <a:spLocks noChangeArrowheads="1"/>
          </p:cNvSpPr>
          <p:nvPr>
            <p:ph type="body" idx="1"/>
          </p:nvPr>
        </p:nvSpPr>
        <p:spPr>
          <a:xfrm>
            <a:off x="685800" y="4343400"/>
            <a:ext cx="5486400" cy="4114800"/>
          </a:xfrm>
          <a:noFill/>
          <a:ln/>
        </p:spPr>
        <p:txBody>
          <a:bodyPr wrap="none" anchor="ctr"/>
          <a:lstStyle/>
          <a:p>
            <a:r>
              <a:rPr lang="en-US" smtClean="0"/>
              <a:t>What is W(1,j) ?  How do you find the final answer ?</a:t>
            </a:r>
          </a:p>
          <a:p>
            <a:endParaRPr lang="en-US" smtClean="0"/>
          </a:p>
          <a:p>
            <a:r>
              <a:rPr lang="en-US" smtClean="0"/>
              <a:t>What is the complexity of this ?</a:t>
            </a:r>
          </a:p>
          <a:p>
            <a:endParaRPr lang="en-US" smtClean="0"/>
          </a:p>
          <a:p>
            <a:r>
              <a:rPr lang="en-US" smtClean="0"/>
              <a:t>What if you want to compute only the optimal values.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p:spPr>
        <p:txBody>
          <a:bodyPr/>
          <a:lstStyle/>
          <a:p>
            <a:fld id="{36BB585B-59B8-4C33-9F41-F9C8200BB56B}" type="slidenum">
              <a:rPr lang="en-US" smtClean="0"/>
              <a:pPr/>
              <a:t>26</a:t>
            </a:fld>
            <a:endParaRPr lang="en-US" smtClean="0"/>
          </a:p>
        </p:txBody>
      </p:sp>
      <p:sp>
        <p:nvSpPr>
          <p:cNvPr id="32771" name="Rectangle 1"/>
          <p:cNvSpPr>
            <a:spLocks noChangeArrowheads="1" noTextEdit="1"/>
          </p:cNvSpPr>
          <p:nvPr>
            <p:ph type="sldImg"/>
          </p:nvPr>
        </p:nvSpPr>
        <p:spPr>
          <a:xfrm>
            <a:off x="1143000" y="685800"/>
            <a:ext cx="4572000" cy="3429000"/>
          </a:xfrm>
          <a:ln/>
        </p:spPr>
      </p:sp>
      <p:sp>
        <p:nvSpPr>
          <p:cNvPr id="46084" name="Rectangle 2"/>
          <p:cNvSpPr>
            <a:spLocks noGrp="1" noChangeArrowheads="1"/>
          </p:cNvSpPr>
          <p:nvPr>
            <p:ph type="body" idx="1"/>
          </p:nvPr>
        </p:nvSpPr>
        <p:spPr>
          <a:xfrm>
            <a:off x="685800" y="4343400"/>
            <a:ext cx="5486400" cy="4114800"/>
          </a:xfrm>
          <a:ln/>
        </p:spPr>
        <p:txBody>
          <a:bodyPr wrap="none" anchor="ctr"/>
          <a:lstStyle/>
          <a:p>
            <a:pPr marL="341313" indent="-341313" eaLnBrk="1" hangingPunct="1">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t>Let us now look at the next problem . It is called LCS, </a:t>
            </a:r>
            <a:r>
              <a:rPr lang="en-US" dirty="0" smtClean="0">
                <a:ea typeface="新細明體" pitchFamily="16" charset="-120"/>
              </a:rPr>
              <a:t>A subsequence of a sequence/string </a:t>
            </a:r>
            <a:r>
              <a:rPr lang="en-US" i="1" dirty="0" smtClean="0">
                <a:ea typeface="新細明體" pitchFamily="16" charset="-120"/>
              </a:rPr>
              <a:t>S </a:t>
            </a:r>
            <a:r>
              <a:rPr lang="en-US" dirty="0" smtClean="0">
                <a:ea typeface="新細明體" pitchFamily="16" charset="-120"/>
              </a:rPr>
              <a:t>is obtained by deleting zero or more symbols from </a:t>
            </a:r>
            <a:r>
              <a:rPr lang="en-US" i="1" dirty="0" smtClean="0">
                <a:ea typeface="新細明體" pitchFamily="16" charset="-120"/>
              </a:rPr>
              <a:t>S</a:t>
            </a:r>
            <a:r>
              <a:rPr lang="en-US" dirty="0" smtClean="0">
                <a:ea typeface="新細明體" pitchFamily="16" charset="-120"/>
              </a:rPr>
              <a:t>. For example, the following are </a:t>
            </a:r>
            <a:r>
              <a:rPr lang="en-US" dirty="0" smtClean="0">
                <a:solidFill>
                  <a:srgbClr val="FF6600"/>
                </a:solidFill>
                <a:ea typeface="新細明體" pitchFamily="16" charset="-120"/>
              </a:rPr>
              <a:t>some</a:t>
            </a:r>
            <a:r>
              <a:rPr lang="en-US" dirty="0" smtClean="0">
                <a:ea typeface="新細明體" pitchFamily="16" charset="-120"/>
              </a:rPr>
              <a:t> subsequences of “president”: </a:t>
            </a:r>
            <a:r>
              <a:rPr lang="en-US" dirty="0" err="1" smtClean="0">
                <a:ea typeface="新細明體" pitchFamily="16" charset="-120"/>
              </a:rPr>
              <a:t>pred</a:t>
            </a:r>
            <a:r>
              <a:rPr lang="en-US" dirty="0" smtClean="0">
                <a:ea typeface="新細明體" pitchFamily="16" charset="-120"/>
              </a:rPr>
              <a:t>, </a:t>
            </a:r>
            <a:r>
              <a:rPr lang="en-US" dirty="0" err="1" smtClean="0">
                <a:ea typeface="新細明體" pitchFamily="16" charset="-120"/>
              </a:rPr>
              <a:t>sdn</a:t>
            </a:r>
            <a:r>
              <a:rPr lang="en-US" dirty="0" smtClean="0">
                <a:ea typeface="新細明體" pitchFamily="16" charset="-120"/>
              </a:rPr>
              <a:t>, </a:t>
            </a:r>
            <a:r>
              <a:rPr lang="en-US" dirty="0" err="1" smtClean="0">
                <a:ea typeface="新細明體" pitchFamily="16" charset="-120"/>
              </a:rPr>
              <a:t>predent</a:t>
            </a:r>
            <a:r>
              <a:rPr lang="en-US" dirty="0" smtClean="0">
                <a:ea typeface="新細明體" pitchFamily="16" charset="-120"/>
              </a:rPr>
              <a:t>.  </a:t>
            </a:r>
          </a:p>
          <a:p>
            <a:pPr marL="341313" indent="-341313" eaLnBrk="1" hangingPunct="1">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ea typeface="新細明體" pitchFamily="16" charset="-120"/>
              </a:rPr>
              <a:t>The longest common subsequence problem is to find a maximum length common subsequence between two sequences.</a:t>
            </a:r>
          </a:p>
          <a:p>
            <a:pPr>
              <a:defRPr/>
            </a:pP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p:spPr>
        <p:txBody>
          <a:bodyPr/>
          <a:lstStyle/>
          <a:p>
            <a:fld id="{B9AD439C-D647-49D2-B2E9-41C462CE5B21}" type="slidenum">
              <a:rPr lang="en-US" smtClean="0"/>
              <a:pPr/>
              <a:t>27</a:t>
            </a:fld>
            <a:endParaRPr lang="en-US" smtClean="0"/>
          </a:p>
        </p:txBody>
      </p:sp>
      <p:sp>
        <p:nvSpPr>
          <p:cNvPr id="33795" name="Rectangle 1"/>
          <p:cNvSpPr>
            <a:spLocks noChangeArrowheads="1" noTextEdit="1"/>
          </p:cNvSpPr>
          <p:nvPr>
            <p:ph type="sldImg"/>
          </p:nvPr>
        </p:nvSpPr>
        <p:spPr>
          <a:xfrm>
            <a:off x="1143000" y="685800"/>
            <a:ext cx="4572000" cy="3429000"/>
          </a:xfrm>
          <a:ln/>
        </p:spPr>
      </p:sp>
      <p:sp>
        <p:nvSpPr>
          <p:cNvPr id="47108" name="Rectangle 2"/>
          <p:cNvSpPr>
            <a:spLocks noGrp="1" noChangeArrowheads="1"/>
          </p:cNvSpPr>
          <p:nvPr>
            <p:ph type="body" idx="1"/>
          </p:nvPr>
        </p:nvSpPr>
        <p:spPr>
          <a:xfrm>
            <a:off x="685800" y="4343400"/>
            <a:ext cx="5486400" cy="4114800"/>
          </a:xfrm>
          <a:ln/>
        </p:spPr>
        <p:txBody>
          <a:bodyPr wrap="none" anchor="ct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err="1" smtClean="0">
                <a:ea typeface="新細明體" pitchFamily="16" charset="-120"/>
              </a:rPr>
              <a:t>Priden</a:t>
            </a:r>
            <a:r>
              <a:rPr lang="en-US" dirty="0" smtClean="0">
                <a:ea typeface="新細明體" pitchFamily="16" charset="-120"/>
              </a:rPr>
              <a:t> is  a common subsequence of president and  providence.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smtClean="0">
              <a:ea typeface="新細明體" pitchFamily="16" charset="-120"/>
            </a:endParaRP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smtClean="0">
                <a:ea typeface="新細明體" pitchFamily="16" charset="-120"/>
              </a:rPr>
              <a:t>Real life application is: You are given Genome sequence of two cancer sequences . You want to know, if they have a long common subsequence, which could be the cause for cancer.</a:t>
            </a:r>
          </a:p>
          <a:p>
            <a:pPr>
              <a:defRPr/>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p:spPr>
        <p:txBody>
          <a:bodyPr/>
          <a:lstStyle/>
          <a:p>
            <a:fld id="{5503D2AF-F181-4FE1-8821-95D7D381A391}" type="slidenum">
              <a:rPr lang="en-US" smtClean="0"/>
              <a:pPr/>
              <a:t>28</a:t>
            </a:fld>
            <a:endParaRPr lang="en-US" smtClean="0"/>
          </a:p>
        </p:txBody>
      </p:sp>
      <p:sp>
        <p:nvSpPr>
          <p:cNvPr id="34819" name="Rectangle 1"/>
          <p:cNvSpPr>
            <a:spLocks noChangeArrowheads="1" noTextEdit="1"/>
          </p:cNvSpPr>
          <p:nvPr>
            <p:ph type="sldImg"/>
          </p:nvPr>
        </p:nvSpPr>
        <p:spPr>
          <a:xfrm>
            <a:off x="1143000" y="685800"/>
            <a:ext cx="4572000" cy="3429000"/>
          </a:xfrm>
          <a:ln/>
        </p:spPr>
      </p:sp>
      <p:sp>
        <p:nvSpPr>
          <p:cNvPr id="34820"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p>
            <a:fld id="{DBFC298E-B094-4E64-9BDA-6E6F49A0926C}" type="slidenum">
              <a:rPr lang="en-US" smtClean="0"/>
              <a:pPr/>
              <a:t>29</a:t>
            </a:fld>
            <a:endParaRPr lang="en-US" smtClean="0"/>
          </a:p>
        </p:txBody>
      </p:sp>
      <p:sp>
        <p:nvSpPr>
          <p:cNvPr id="35843" name="Rectangle 1"/>
          <p:cNvSpPr>
            <a:spLocks noChangeArrowheads="1" noTextEdit="1"/>
          </p:cNvSpPr>
          <p:nvPr>
            <p:ph type="sldImg"/>
          </p:nvPr>
        </p:nvSpPr>
        <p:spPr>
          <a:xfrm>
            <a:off x="1143000" y="685800"/>
            <a:ext cx="4572000" cy="3429000"/>
          </a:xfrm>
          <a:ln/>
        </p:spPr>
      </p:sp>
      <p:sp>
        <p:nvSpPr>
          <p:cNvPr id="3584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p:spPr>
        <p:txBody>
          <a:bodyPr/>
          <a:lstStyle/>
          <a:p>
            <a:fld id="{FF3A5EB7-743F-4C81-81B6-EFAC1BA1B7D6}" type="slidenum">
              <a:rPr lang="en-US" smtClean="0"/>
              <a:pPr/>
              <a:t>30</a:t>
            </a:fld>
            <a:endParaRPr lang="en-US" smtClean="0"/>
          </a:p>
        </p:txBody>
      </p:sp>
      <p:sp>
        <p:nvSpPr>
          <p:cNvPr id="36867" name="Rectangle 1"/>
          <p:cNvSpPr>
            <a:spLocks noChangeArrowheads="1" noTextEdit="1"/>
          </p:cNvSpPr>
          <p:nvPr>
            <p:ph type="sldImg"/>
          </p:nvPr>
        </p:nvSpPr>
        <p:spPr>
          <a:xfrm>
            <a:off x="1143000" y="685800"/>
            <a:ext cx="4572000" cy="3429000"/>
          </a:xfrm>
          <a:ln/>
        </p:spPr>
      </p:sp>
      <p:sp>
        <p:nvSpPr>
          <p:cNvPr id="36868" name="Rectangle 2"/>
          <p:cNvSpPr>
            <a:spLocks noChangeArrowheads="1"/>
          </p:cNvSpPr>
          <p:nvPr>
            <p:ph type="body" idx="1"/>
          </p:nvPr>
        </p:nvSpPr>
        <p:spPr>
          <a:xfrm>
            <a:off x="685800" y="4343400"/>
            <a:ext cx="5486400" cy="4114800"/>
          </a:xfrm>
          <a:noFill/>
          <a:ln/>
        </p:spPr>
        <p:txBody>
          <a:bodyPr wrap="none" anchor="ctr"/>
          <a:lstStyle/>
          <a:p>
            <a:r>
              <a:rPr lang="en-US" smtClean="0"/>
              <a:t>Write the equation.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p:spPr>
        <p:txBody>
          <a:bodyPr/>
          <a:lstStyle/>
          <a:p>
            <a:fld id="{1E84BE77-AA9F-4FC9-A661-8E6FF1A3A1C4}" type="slidenum">
              <a:rPr lang="en-US" smtClean="0"/>
              <a:pPr/>
              <a:t>31</a:t>
            </a:fld>
            <a:endParaRPr lang="en-US" smtClean="0"/>
          </a:p>
        </p:txBody>
      </p:sp>
      <p:sp>
        <p:nvSpPr>
          <p:cNvPr id="37891" name="Rectangle 1"/>
          <p:cNvSpPr>
            <a:spLocks noChangeArrowheads="1" noTextEdit="1"/>
          </p:cNvSpPr>
          <p:nvPr>
            <p:ph type="sldImg"/>
          </p:nvPr>
        </p:nvSpPr>
        <p:spPr>
          <a:xfrm>
            <a:off x="1143000" y="685800"/>
            <a:ext cx="4572000" cy="3429000"/>
          </a:xfrm>
          <a:ln/>
        </p:spPr>
      </p:sp>
      <p:sp>
        <p:nvSpPr>
          <p:cNvPr id="37892" name="Rectangle 2"/>
          <p:cNvSpPr>
            <a:spLocks noChangeArrowheads="1"/>
          </p:cNvSpPr>
          <p:nvPr>
            <p:ph type="body" idx="1"/>
          </p:nvPr>
        </p:nvSpPr>
        <p:spPr>
          <a:xfrm>
            <a:off x="685800" y="4343400"/>
            <a:ext cx="5486400" cy="4114800"/>
          </a:xfrm>
          <a:noFill/>
          <a:ln/>
        </p:spPr>
        <p:txBody>
          <a:bodyPr wrap="none" anchor="ctr"/>
          <a:lstStyle/>
          <a:p>
            <a:r>
              <a:rPr lang="en-US" smtClean="0"/>
              <a:t>Write the equation.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p:spPr>
        <p:txBody>
          <a:bodyPr/>
          <a:lstStyle/>
          <a:p>
            <a:fld id="{AB016184-8C3E-4FB4-BAD2-6550575E04DB}" type="slidenum">
              <a:rPr lang="en-US" smtClean="0"/>
              <a:pPr/>
              <a:t>32</a:t>
            </a:fld>
            <a:endParaRPr lang="en-US" smtClean="0"/>
          </a:p>
        </p:txBody>
      </p:sp>
      <p:sp>
        <p:nvSpPr>
          <p:cNvPr id="38915" name="Rectangle 1"/>
          <p:cNvSpPr>
            <a:spLocks noChangeArrowheads="1" noTextEdit="1"/>
          </p:cNvSpPr>
          <p:nvPr>
            <p:ph type="sldImg"/>
          </p:nvPr>
        </p:nvSpPr>
        <p:spPr>
          <a:xfrm>
            <a:off x="1143000" y="685800"/>
            <a:ext cx="4572000" cy="3429000"/>
          </a:xfrm>
          <a:ln/>
        </p:spPr>
      </p:sp>
      <p:sp>
        <p:nvSpPr>
          <p:cNvPr id="38916" name="Rectangle 2"/>
          <p:cNvSpPr>
            <a:spLocks noChangeArrowheads="1"/>
          </p:cNvSpPr>
          <p:nvPr>
            <p:ph type="body" idx="1"/>
          </p:nvPr>
        </p:nvSpPr>
        <p:spPr>
          <a:xfrm>
            <a:off x="685800" y="4343400"/>
            <a:ext cx="5486400" cy="4114800"/>
          </a:xfrm>
          <a:noFill/>
          <a:ln/>
        </p:spPr>
        <p:txBody>
          <a:bodyPr wrap="none" anchor="ctr"/>
          <a:lstStyle/>
          <a:p>
            <a:r>
              <a:rPr lang="en-US" smtClean="0"/>
              <a:t>Write the code.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p:spPr>
        <p:txBody>
          <a:bodyPr/>
          <a:lstStyle/>
          <a:p>
            <a:fld id="{B45EFBEB-F5FE-40DE-BB7A-B8C107825E73}" type="slidenum">
              <a:rPr lang="en-US" smtClean="0"/>
              <a:pPr/>
              <a:t>33</a:t>
            </a:fld>
            <a:endParaRPr lang="en-US" smtClean="0"/>
          </a:p>
        </p:txBody>
      </p:sp>
      <p:sp>
        <p:nvSpPr>
          <p:cNvPr id="39939" name="Rectangle 1"/>
          <p:cNvSpPr>
            <a:spLocks noChangeArrowheads="1" noTextEdit="1"/>
          </p:cNvSpPr>
          <p:nvPr>
            <p:ph type="sldImg"/>
          </p:nvPr>
        </p:nvSpPr>
        <p:spPr>
          <a:xfrm>
            <a:off x="1143000" y="685800"/>
            <a:ext cx="4572000" cy="3429000"/>
          </a:xfrm>
          <a:ln/>
        </p:spPr>
      </p:sp>
      <p:sp>
        <p:nvSpPr>
          <p:cNvPr id="39940" name="Rectangle 2"/>
          <p:cNvSpPr>
            <a:spLocks noChangeArrowheads="1"/>
          </p:cNvSpPr>
          <p:nvPr>
            <p:ph type="body" idx="1"/>
          </p:nvPr>
        </p:nvSpPr>
        <p:spPr>
          <a:xfrm>
            <a:off x="685800" y="4343400"/>
            <a:ext cx="5486400" cy="4114800"/>
          </a:xfrm>
          <a:noFill/>
          <a:ln/>
        </p:spPr>
        <p:txBody>
          <a:bodyPr wrap="none" anchor="ctr"/>
          <a:lstStyle/>
          <a:p>
            <a:r>
              <a:rPr lang="en-US" smtClean="0"/>
              <a:t>Let us look at an example.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p:spPr>
        <p:txBody>
          <a:bodyPr/>
          <a:lstStyle/>
          <a:p>
            <a:fld id="{666D6E7C-2E68-4E61-8A5D-DBEE94E8224B}" type="slidenum">
              <a:rPr lang="en-US" smtClean="0"/>
              <a:pPr/>
              <a:t>34</a:t>
            </a:fld>
            <a:endParaRPr lang="en-US" smtClean="0"/>
          </a:p>
        </p:txBody>
      </p:sp>
      <p:sp>
        <p:nvSpPr>
          <p:cNvPr id="40963" name="Rectangle 1"/>
          <p:cNvSpPr>
            <a:spLocks noChangeArrowheads="1" noTextEdit="1"/>
          </p:cNvSpPr>
          <p:nvPr>
            <p:ph type="sldImg"/>
          </p:nvPr>
        </p:nvSpPr>
        <p:spPr>
          <a:xfrm>
            <a:off x="1143000" y="685800"/>
            <a:ext cx="4572000" cy="3429000"/>
          </a:xfrm>
          <a:ln/>
        </p:spPr>
      </p:sp>
      <p:sp>
        <p:nvSpPr>
          <p:cNvPr id="40964"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p:spPr>
        <p:txBody>
          <a:bodyPr/>
          <a:lstStyle/>
          <a:p>
            <a:fld id="{B83CB45A-8ADC-40D8-9AF9-2331FF861EE3}" type="slidenum">
              <a:rPr lang="en-US" smtClean="0"/>
              <a:pPr/>
              <a:t>35</a:t>
            </a:fld>
            <a:endParaRPr lang="en-US" smtClean="0"/>
          </a:p>
        </p:txBody>
      </p:sp>
      <p:sp>
        <p:nvSpPr>
          <p:cNvPr id="41987" name="Rectangle 1"/>
          <p:cNvSpPr>
            <a:spLocks noChangeArrowheads="1" noTextEdit="1"/>
          </p:cNvSpPr>
          <p:nvPr>
            <p:ph type="sldImg"/>
          </p:nvPr>
        </p:nvSpPr>
        <p:spPr>
          <a:xfrm>
            <a:off x="1143000" y="685800"/>
            <a:ext cx="4572000" cy="3429000"/>
          </a:xfrm>
          <a:ln/>
        </p:spPr>
      </p:sp>
      <p:sp>
        <p:nvSpPr>
          <p:cNvPr id="41988"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p:spPr>
        <p:txBody>
          <a:bodyPr/>
          <a:lstStyle/>
          <a:p>
            <a:fld id="{51088204-FFAA-4C79-88D8-BC325DC2F446}" type="slidenum">
              <a:rPr lang="en-US" smtClean="0"/>
              <a:pPr/>
              <a:t>36</a:t>
            </a:fld>
            <a:endParaRPr lang="en-US" smtClean="0"/>
          </a:p>
        </p:txBody>
      </p:sp>
      <p:sp>
        <p:nvSpPr>
          <p:cNvPr id="43011" name="Rectangle 1"/>
          <p:cNvSpPr>
            <a:spLocks noChangeArrowheads="1" noTextEdit="1"/>
          </p:cNvSpPr>
          <p:nvPr>
            <p:ph type="sldImg"/>
          </p:nvPr>
        </p:nvSpPr>
        <p:spPr>
          <a:xfrm>
            <a:off x="1143000" y="685800"/>
            <a:ext cx="4572000" cy="3429000"/>
          </a:xfrm>
          <a:ln/>
        </p:spPr>
      </p:sp>
      <p:sp>
        <p:nvSpPr>
          <p:cNvPr id="43012"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p:spPr>
        <p:txBody>
          <a:bodyPr/>
          <a:lstStyle/>
          <a:p>
            <a:fld id="{4908D08C-3A25-4001-966B-82B547A670F2}" type="slidenum">
              <a:rPr lang="en-US" smtClean="0"/>
              <a:pPr/>
              <a:t>37</a:t>
            </a:fld>
            <a:endParaRPr lang="en-US" smtClean="0"/>
          </a:p>
        </p:txBody>
      </p:sp>
      <p:sp>
        <p:nvSpPr>
          <p:cNvPr id="44035" name="Rectangle 1"/>
          <p:cNvSpPr>
            <a:spLocks noChangeArrowheads="1" noTextEdit="1"/>
          </p:cNvSpPr>
          <p:nvPr>
            <p:ph type="sldImg"/>
          </p:nvPr>
        </p:nvSpPr>
        <p:spPr>
          <a:xfrm>
            <a:off x="1143000" y="685800"/>
            <a:ext cx="4572000" cy="3429000"/>
          </a:xfrm>
          <a:ln/>
        </p:spPr>
      </p:sp>
      <p:sp>
        <p:nvSpPr>
          <p:cNvPr id="44036"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p:spPr>
        <p:txBody>
          <a:bodyPr/>
          <a:lstStyle/>
          <a:p>
            <a:fld id="{0DB76EAA-DF99-4C61-9A9A-CCCC456E369F}" type="slidenum">
              <a:rPr lang="en-US" smtClean="0"/>
              <a:pPr/>
              <a:t>38</a:t>
            </a:fld>
            <a:endParaRPr lang="en-US" smtClean="0"/>
          </a:p>
        </p:txBody>
      </p:sp>
      <p:sp>
        <p:nvSpPr>
          <p:cNvPr id="45059" name="Rectangle 1"/>
          <p:cNvSpPr>
            <a:spLocks noChangeArrowheads="1" noTextEdit="1"/>
          </p:cNvSpPr>
          <p:nvPr>
            <p:ph type="sldImg"/>
          </p:nvPr>
        </p:nvSpPr>
        <p:spPr>
          <a:xfrm>
            <a:off x="1143000" y="685800"/>
            <a:ext cx="4572000" cy="3429000"/>
          </a:xfrm>
          <a:ln/>
        </p:spPr>
      </p:sp>
      <p:sp>
        <p:nvSpPr>
          <p:cNvPr id="45060"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p:spPr>
        <p:txBody>
          <a:bodyPr/>
          <a:lstStyle/>
          <a:p>
            <a:fld id="{7FDE825F-4911-4F3B-B3D7-BD79F3B19192}" type="slidenum">
              <a:rPr lang="en-US" smtClean="0"/>
              <a:pPr/>
              <a:t>39</a:t>
            </a:fld>
            <a:endParaRPr lang="en-US" smtClean="0"/>
          </a:p>
        </p:txBody>
      </p:sp>
      <p:sp>
        <p:nvSpPr>
          <p:cNvPr id="46083" name="Rectangle 1"/>
          <p:cNvSpPr>
            <a:spLocks noChangeArrowheads="1" noTextEdit="1"/>
          </p:cNvSpPr>
          <p:nvPr>
            <p:ph type="sldImg"/>
          </p:nvPr>
        </p:nvSpPr>
        <p:spPr>
          <a:xfrm>
            <a:off x="1143000" y="685800"/>
            <a:ext cx="4572000" cy="3429000"/>
          </a:xfrm>
          <a:ln/>
        </p:spPr>
      </p:sp>
      <p:sp>
        <p:nvSpPr>
          <p:cNvPr id="46084"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fld id="{FF586E62-A1F2-4388-BC37-FAEC784D1BE5}" type="slidenum">
              <a:rPr lang="en-US" smtClean="0"/>
              <a:pPr/>
              <a:t>40</a:t>
            </a:fld>
            <a:endParaRPr lang="en-US" smtClean="0"/>
          </a:p>
        </p:txBody>
      </p:sp>
      <p:sp>
        <p:nvSpPr>
          <p:cNvPr id="47107" name="Rectangle 1"/>
          <p:cNvSpPr>
            <a:spLocks noChangeArrowheads="1" noTextEdit="1"/>
          </p:cNvSpPr>
          <p:nvPr>
            <p:ph type="sldImg"/>
          </p:nvPr>
        </p:nvSpPr>
        <p:spPr>
          <a:xfrm>
            <a:off x="1143000" y="685800"/>
            <a:ext cx="4572000" cy="3429000"/>
          </a:xfrm>
          <a:ln/>
        </p:spPr>
      </p:sp>
      <p:sp>
        <p:nvSpPr>
          <p:cNvPr id="47108"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fld id="{06DF8D9F-F407-4F02-A61A-EAA0E3D1C8B2}" type="slidenum">
              <a:rPr lang="en-US" smtClean="0"/>
              <a:pPr/>
              <a:t>5</a:t>
            </a:fld>
            <a:endParaRPr lang="en-US" smtClean="0"/>
          </a:p>
        </p:txBody>
      </p:sp>
      <p:sp>
        <p:nvSpPr>
          <p:cNvPr id="49155" name="Rectangle 1"/>
          <p:cNvSpPr>
            <a:spLocks noGrp="1" noRot="1" noChangeAspect="1" noChangeArrowheads="1" noTextEdit="1"/>
          </p:cNvSpPr>
          <p:nvPr>
            <p:ph type="sldImg"/>
          </p:nvPr>
        </p:nvSpPr>
        <p:spPr>
          <a:xfrm>
            <a:off x="1143000" y="685800"/>
            <a:ext cx="4572000" cy="3429000"/>
          </a:xfrm>
          <a:ln/>
        </p:spPr>
      </p:sp>
      <p:sp>
        <p:nvSpPr>
          <p:cNvPr id="32772" name="Rectangle 2"/>
          <p:cNvSpPr>
            <a:spLocks noGrp="1" noChangeArrowheads="1"/>
          </p:cNvSpPr>
          <p:nvPr>
            <p:ph type="body" idx="1"/>
          </p:nvPr>
        </p:nvSpPr>
        <p:spPr>
          <a:xfrm>
            <a:off x="685800" y="4343400"/>
            <a:ext cx="5486400" cy="4114800"/>
          </a:xfrm>
          <a:ln/>
        </p:spPr>
        <p:txBody>
          <a:bodyPr wrap="none" anchor="ctr"/>
          <a:lstStyle/>
          <a:p>
            <a:pPr>
              <a:defRPr/>
            </a:pPr>
            <a:r>
              <a:rPr lang="en-US" dirty="0" smtClean="0"/>
              <a:t>Now that we know that Greedy Algorithm does not give optimum, we need to explore other Techniques. This gives me a </a:t>
            </a:r>
            <a:r>
              <a:rPr lang="en-US" dirty="0" err="1" smtClean="0"/>
              <a:t>opprotunity</a:t>
            </a:r>
            <a:r>
              <a:rPr lang="en-US" dirty="0" smtClean="0"/>
              <a:t> to </a:t>
            </a:r>
            <a:r>
              <a:rPr lang="en-US" dirty="0" err="1" smtClean="0"/>
              <a:t>indtrocue</a:t>
            </a:r>
            <a:r>
              <a:rPr lang="en-US" dirty="0" smtClean="0"/>
              <a:t> a algorithm technique called Dynamic Programming.</a:t>
            </a:r>
          </a:p>
          <a:p>
            <a:pPr marL="341313" indent="-341313" eaLnBrk="1" hangingPunct="1">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dirty="0" smtClean="0"/>
              <a:t>Introduced in 1950 by Bellman as a general method for optimizing control systems.</a:t>
            </a:r>
          </a:p>
          <a:p>
            <a:pPr marL="341313" indent="-341313" eaLnBrk="1" hangingPunct="1">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dirty="0" smtClean="0"/>
              <a:t>It is technique for solving problems with overlapping sub problems. Most often sub problems are recursive calls to several instances of simpler problem of the same type.</a:t>
            </a:r>
          </a:p>
          <a:p>
            <a:pPr>
              <a:defRPr/>
            </a:pPr>
            <a:r>
              <a:rPr lang="en-US" dirty="0" smtClean="0"/>
              <a:t>Let us try to solve coin exchange problem, though dynamic programming.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p:spPr>
        <p:txBody>
          <a:bodyPr/>
          <a:lstStyle/>
          <a:p>
            <a:fld id="{1AEADA4C-F384-4385-BFDC-2E6AAB35ED4D}" type="slidenum">
              <a:rPr lang="en-US" smtClean="0"/>
              <a:pPr/>
              <a:t>41</a:t>
            </a:fld>
            <a:endParaRPr lang="en-US" smtClean="0"/>
          </a:p>
        </p:txBody>
      </p:sp>
      <p:sp>
        <p:nvSpPr>
          <p:cNvPr id="48131" name="Rectangle 1"/>
          <p:cNvSpPr>
            <a:spLocks noChangeArrowheads="1" noTextEdit="1"/>
          </p:cNvSpPr>
          <p:nvPr>
            <p:ph type="sldImg"/>
          </p:nvPr>
        </p:nvSpPr>
        <p:spPr>
          <a:xfrm>
            <a:off x="1143000" y="685800"/>
            <a:ext cx="4572000" cy="3429000"/>
          </a:xfrm>
          <a:ln/>
        </p:spPr>
      </p:sp>
      <p:sp>
        <p:nvSpPr>
          <p:cNvPr id="48132"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fld id="{6FD4662F-0ADA-45A7-B255-113202B36BB9}" type="slidenum">
              <a:rPr lang="en-US" smtClean="0"/>
              <a:pPr/>
              <a:t>48</a:t>
            </a:fld>
            <a:endParaRPr lang="en-US" smtClean="0"/>
          </a:p>
        </p:txBody>
      </p:sp>
      <p:sp>
        <p:nvSpPr>
          <p:cNvPr id="49155" name="Rectangle 1"/>
          <p:cNvSpPr>
            <a:spLocks noChangeArrowheads="1" noTextEdit="1"/>
          </p:cNvSpPr>
          <p:nvPr>
            <p:ph type="sldImg"/>
          </p:nvPr>
        </p:nvSpPr>
        <p:spPr>
          <a:xfrm>
            <a:off x="1143000" y="685800"/>
            <a:ext cx="4572000" cy="3429000"/>
          </a:xfrm>
          <a:ln/>
        </p:spPr>
      </p:sp>
      <p:sp>
        <p:nvSpPr>
          <p:cNvPr id="49156"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fld id="{1031216D-07EE-4279-918B-A8B2C2D70732}" type="slidenum">
              <a:rPr lang="en-US" smtClean="0"/>
              <a:pPr/>
              <a:t>49</a:t>
            </a:fld>
            <a:endParaRPr lang="en-US" smtClean="0"/>
          </a:p>
        </p:txBody>
      </p:sp>
      <p:sp>
        <p:nvSpPr>
          <p:cNvPr id="50179" name="Rectangle 1"/>
          <p:cNvSpPr>
            <a:spLocks noChangeArrowheads="1" noTextEdit="1"/>
          </p:cNvSpPr>
          <p:nvPr>
            <p:ph type="sldImg"/>
          </p:nvPr>
        </p:nvSpPr>
        <p:spPr>
          <a:xfrm>
            <a:off x="1143000" y="685800"/>
            <a:ext cx="4572000" cy="3429000"/>
          </a:xfrm>
          <a:ln/>
        </p:spPr>
      </p:sp>
      <p:sp>
        <p:nvSpPr>
          <p:cNvPr id="50180"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p:spPr>
        <p:txBody>
          <a:bodyPr/>
          <a:lstStyle/>
          <a:p>
            <a:fld id="{7B85DA92-5E3F-46DD-A06F-D627A98C72E5}" type="slidenum">
              <a:rPr lang="en-US" smtClean="0"/>
              <a:pPr/>
              <a:t>50</a:t>
            </a:fld>
            <a:endParaRPr lang="en-US" smtClean="0"/>
          </a:p>
        </p:txBody>
      </p:sp>
      <p:sp>
        <p:nvSpPr>
          <p:cNvPr id="51203" name="Rectangle 1"/>
          <p:cNvSpPr>
            <a:spLocks noChangeArrowheads="1" noTextEdit="1"/>
          </p:cNvSpPr>
          <p:nvPr>
            <p:ph type="sldImg"/>
          </p:nvPr>
        </p:nvSpPr>
        <p:spPr>
          <a:xfrm>
            <a:off x="1143000" y="685800"/>
            <a:ext cx="4572000" cy="3429000"/>
          </a:xfrm>
          <a:ln/>
        </p:spPr>
      </p:sp>
      <p:sp>
        <p:nvSpPr>
          <p:cNvPr id="51204"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fld id="{44A51E89-A60B-4286-B7D8-BEC1EC73F6AB}" type="slidenum">
              <a:rPr lang="en-US" smtClean="0"/>
              <a:pPr/>
              <a:t>51</a:t>
            </a:fld>
            <a:endParaRPr lang="en-US" smtClean="0"/>
          </a:p>
        </p:txBody>
      </p:sp>
      <p:sp>
        <p:nvSpPr>
          <p:cNvPr id="52227" name="Rectangle 1"/>
          <p:cNvSpPr>
            <a:spLocks noChangeArrowheads="1" noTextEdit="1"/>
          </p:cNvSpPr>
          <p:nvPr>
            <p:ph type="sldImg"/>
          </p:nvPr>
        </p:nvSpPr>
        <p:spPr>
          <a:xfrm>
            <a:off x="1143000" y="685800"/>
            <a:ext cx="4572000" cy="3429000"/>
          </a:xfrm>
          <a:ln/>
        </p:spPr>
      </p:sp>
      <p:sp>
        <p:nvSpPr>
          <p:cNvPr id="52228"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p:spPr>
        <p:txBody>
          <a:bodyPr/>
          <a:lstStyle/>
          <a:p>
            <a:fld id="{EC2912A4-174A-4100-8001-D86FD85F4141}" type="slidenum">
              <a:rPr lang="en-US" smtClean="0"/>
              <a:pPr/>
              <a:t>52</a:t>
            </a:fld>
            <a:endParaRPr lang="en-US" smtClean="0"/>
          </a:p>
        </p:txBody>
      </p:sp>
      <p:sp>
        <p:nvSpPr>
          <p:cNvPr id="53251" name="Rectangle 1"/>
          <p:cNvSpPr>
            <a:spLocks noChangeArrowheads="1" noTextEdit="1"/>
          </p:cNvSpPr>
          <p:nvPr>
            <p:ph type="sldImg"/>
          </p:nvPr>
        </p:nvSpPr>
        <p:spPr>
          <a:xfrm>
            <a:off x="1143000" y="685800"/>
            <a:ext cx="4572000" cy="3429000"/>
          </a:xfrm>
          <a:ln/>
        </p:spPr>
      </p:sp>
      <p:sp>
        <p:nvSpPr>
          <p:cNvPr id="53252"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p:spPr>
        <p:txBody>
          <a:bodyPr/>
          <a:lstStyle/>
          <a:p>
            <a:fld id="{D8D1B258-F66A-46F3-A1B6-5F77AC3EFA52}" type="slidenum">
              <a:rPr lang="en-US" smtClean="0"/>
              <a:pPr/>
              <a:t>53</a:t>
            </a:fld>
            <a:endParaRPr lang="en-US" smtClean="0"/>
          </a:p>
        </p:txBody>
      </p:sp>
      <p:sp>
        <p:nvSpPr>
          <p:cNvPr id="54275" name="Rectangle 1"/>
          <p:cNvSpPr>
            <a:spLocks noChangeArrowheads="1" noTextEdit="1"/>
          </p:cNvSpPr>
          <p:nvPr>
            <p:ph type="sldImg"/>
          </p:nvPr>
        </p:nvSpPr>
        <p:spPr>
          <a:xfrm>
            <a:off x="1143000" y="685800"/>
            <a:ext cx="4572000" cy="3429000"/>
          </a:xfrm>
          <a:ln/>
        </p:spPr>
      </p:sp>
      <p:sp>
        <p:nvSpPr>
          <p:cNvPr id="54276"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p:spPr>
        <p:txBody>
          <a:bodyPr/>
          <a:lstStyle/>
          <a:p>
            <a:fld id="{72FCA80C-C6AE-4769-82D2-033ECF589ABF}" type="slidenum">
              <a:rPr lang="en-US" smtClean="0"/>
              <a:pPr/>
              <a:t>54</a:t>
            </a:fld>
            <a:endParaRPr lang="en-US" smtClean="0"/>
          </a:p>
        </p:txBody>
      </p:sp>
      <p:sp>
        <p:nvSpPr>
          <p:cNvPr id="55299" name="Rectangle 1"/>
          <p:cNvSpPr>
            <a:spLocks noChangeArrowheads="1" noTextEdit="1"/>
          </p:cNvSpPr>
          <p:nvPr>
            <p:ph type="sldImg"/>
          </p:nvPr>
        </p:nvSpPr>
        <p:spPr>
          <a:xfrm>
            <a:off x="1143000" y="685800"/>
            <a:ext cx="4572000" cy="3429000"/>
          </a:xfrm>
          <a:ln/>
        </p:spPr>
      </p:sp>
      <p:sp>
        <p:nvSpPr>
          <p:cNvPr id="55300" name="Rectangle 2"/>
          <p:cNvSpPr>
            <a:spLocks noChangeArrowheads="1"/>
          </p:cNvSpPr>
          <p:nvPr>
            <p:ph type="body" idx="1"/>
          </p:nvPr>
        </p:nvSpPr>
        <p:spPr>
          <a:xfrm>
            <a:off x="685800" y="4343400"/>
            <a:ext cx="5486400" cy="4114800"/>
          </a:xfrm>
          <a:noFill/>
          <a:ln/>
        </p:spPr>
        <p:txBody>
          <a:bodyPr wrap="none" anchor="ctr"/>
          <a:lstStyle/>
          <a:p>
            <a:r>
              <a:rPr lang="en-US" smtClean="0"/>
              <a:t>What is the complexity ?</a:t>
            </a:r>
          </a:p>
          <a:p>
            <a:endParaRPr lang="en-US" smtClean="0"/>
          </a:p>
          <a:p>
            <a:r>
              <a:rPr lang="en-US" smtClean="0"/>
              <a:t>How do you compute the longest subsequence ?</a:t>
            </a:r>
          </a:p>
          <a:p>
            <a:endParaRPr lang="en-US" smtClean="0"/>
          </a:p>
          <a:p>
            <a:r>
              <a:rPr lang="en-US" smtClean="0"/>
              <a:t>What if you want to compute only the length, not the subsequence ?</a:t>
            </a:r>
          </a:p>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fld id="{6ACB98DA-394D-4A3D-B5B1-E26728D376D1}" type="slidenum">
              <a:rPr lang="en-US" smtClean="0"/>
              <a:pPr/>
              <a:t>6</a:t>
            </a:fld>
            <a:endParaRPr lang="en-US" smtClean="0"/>
          </a:p>
        </p:txBody>
      </p:sp>
      <p:sp>
        <p:nvSpPr>
          <p:cNvPr id="50179" name="Rectangle 1"/>
          <p:cNvSpPr>
            <a:spLocks noGrp="1" noRot="1" noChangeAspect="1" noChangeArrowheads="1" noTextEdit="1"/>
          </p:cNvSpPr>
          <p:nvPr>
            <p:ph type="sldImg"/>
          </p:nvPr>
        </p:nvSpPr>
        <p:spPr>
          <a:xfrm>
            <a:off x="1143000" y="685800"/>
            <a:ext cx="4572000" cy="3429000"/>
          </a:xfrm>
          <a:ln/>
        </p:spPr>
      </p:sp>
      <p:sp>
        <p:nvSpPr>
          <p:cNvPr id="50180" name="Rectangle 2"/>
          <p:cNvSpPr>
            <a:spLocks noGrp="1" noChangeArrowheads="1"/>
          </p:cNvSpPr>
          <p:nvPr>
            <p:ph type="body" idx="1"/>
          </p:nvPr>
        </p:nvSpPr>
        <p:spPr>
          <a:xfrm>
            <a:off x="685800" y="4343400"/>
            <a:ext cx="5486400" cy="4114800"/>
          </a:xfrm>
          <a:noFill/>
          <a:ln/>
        </p:spPr>
        <p:txBody>
          <a:bodyPr wrap="none" anchor="ctr"/>
          <a:lstStyle/>
          <a:p>
            <a:r>
              <a:rPr lang="en-US" dirty="0" smtClean="0"/>
              <a:t>Let us define T (</a:t>
            </a:r>
            <a:r>
              <a:rPr lang="en-US" dirty="0" err="1" smtClean="0"/>
              <a:t>i</a:t>
            </a:r>
            <a:r>
              <a:rPr lang="en-US" dirty="0" smtClean="0"/>
              <a:t> , j)= the minimum number of coins required to pay j, using only the first </a:t>
            </a:r>
            <a:r>
              <a:rPr lang="en-US" dirty="0" err="1" smtClean="0"/>
              <a:t>i</a:t>
            </a:r>
            <a:r>
              <a:rPr lang="en-US" dirty="0" smtClean="0"/>
              <a:t> coins. </a:t>
            </a:r>
          </a:p>
          <a:p>
            <a:r>
              <a:rPr lang="en-US" dirty="0" smtClean="0"/>
              <a:t>You know by definition that T(i,1)=</a:t>
            </a:r>
            <a:r>
              <a:rPr lang="en-US" dirty="0" err="1" smtClean="0"/>
              <a:t>i</a:t>
            </a:r>
            <a:r>
              <a:rPr lang="en-US" dirty="0" smtClean="0"/>
              <a:t> . This is called the initialization. You know that V(</a:t>
            </a:r>
            <a:r>
              <a:rPr lang="en-US" dirty="0" err="1" smtClean="0"/>
              <a:t>n,k</a:t>
            </a:r>
            <a:r>
              <a:rPr lang="en-US" dirty="0" smtClean="0"/>
              <a:t>) is the answer to the coin exchange problem.</a:t>
            </a:r>
          </a:p>
          <a:p>
            <a:r>
              <a:rPr lang="en-US" dirty="0" smtClean="0"/>
              <a:t>Now if we know how to compute T(</a:t>
            </a:r>
            <a:r>
              <a:rPr lang="en-US" dirty="0" err="1" smtClean="0"/>
              <a:t>i,j</a:t>
            </a:r>
            <a:r>
              <a:rPr lang="en-US" dirty="0" smtClean="0"/>
              <a:t>) value from T(</a:t>
            </a:r>
            <a:r>
              <a:rPr lang="en-US" dirty="0" err="1" smtClean="0"/>
              <a:t>i’,j</a:t>
            </a:r>
            <a:r>
              <a:rPr lang="en-US" dirty="0" smtClean="0"/>
              <a:t>’) with </a:t>
            </a:r>
            <a:r>
              <a:rPr lang="en-US" dirty="0" err="1" smtClean="0"/>
              <a:t>i</a:t>
            </a:r>
            <a:r>
              <a:rPr lang="en-US" dirty="0" smtClean="0"/>
              <a:t>’&lt;</a:t>
            </a:r>
            <a:r>
              <a:rPr lang="en-US" dirty="0" err="1" smtClean="0"/>
              <a:t>i</a:t>
            </a:r>
            <a:r>
              <a:rPr lang="en-US" dirty="0" smtClean="0"/>
              <a:t> or j’ &lt;j then we can start with T(i,1) and compute T(</a:t>
            </a:r>
            <a:r>
              <a:rPr lang="en-US" dirty="0" err="1" smtClean="0"/>
              <a:t>n,k</a:t>
            </a:r>
            <a:r>
              <a:rPr lang="en-US" dirty="0" smtClean="0"/>
              <a: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p:spPr>
        <p:txBody>
          <a:bodyPr/>
          <a:lstStyle/>
          <a:p>
            <a:fld id="{ADD5D746-EF1E-4DBE-B1D4-96F9C82195A8}" type="slidenum">
              <a:rPr lang="en-US" smtClean="0"/>
              <a:pPr/>
              <a:t>7</a:t>
            </a:fld>
            <a:endParaRPr lang="en-US" smtClean="0"/>
          </a:p>
        </p:txBody>
      </p:sp>
      <p:sp>
        <p:nvSpPr>
          <p:cNvPr id="51203" name="Rectangle 1"/>
          <p:cNvSpPr>
            <a:spLocks noGrp="1" noRot="1" noChangeAspect="1" noChangeArrowheads="1" noTextEdit="1"/>
          </p:cNvSpPr>
          <p:nvPr>
            <p:ph type="sldImg"/>
          </p:nvPr>
        </p:nvSpPr>
        <p:spPr>
          <a:xfrm>
            <a:off x="1143000" y="685800"/>
            <a:ext cx="4572000" cy="3429000"/>
          </a:xfrm>
          <a:ln/>
        </p:spPr>
      </p:sp>
      <p:sp>
        <p:nvSpPr>
          <p:cNvPr id="51204" name="Rectangle 2"/>
          <p:cNvSpPr>
            <a:spLocks noGrp="1" noChangeArrowheads="1"/>
          </p:cNvSpPr>
          <p:nvPr>
            <p:ph type="body" idx="1"/>
          </p:nvPr>
        </p:nvSpPr>
        <p:spPr>
          <a:xfrm>
            <a:off x="685800" y="4343400"/>
            <a:ext cx="5486400" cy="4114800"/>
          </a:xfrm>
          <a:noFill/>
          <a:ln/>
        </p:spPr>
        <p:txBody>
          <a:bodyPr wrap="none" anchor="ctr"/>
          <a:lstStyle/>
          <a:p>
            <a:r>
              <a:rPr lang="en-US" dirty="0" smtClean="0"/>
              <a:t>Let </a:t>
            </a:r>
            <a:r>
              <a:rPr lang="en-US" dirty="0" err="1" smtClean="0"/>
              <a:t>let</a:t>
            </a:r>
            <a:r>
              <a:rPr lang="en-US" dirty="0" smtClean="0"/>
              <a:t> us look at T(</a:t>
            </a:r>
            <a:r>
              <a:rPr lang="en-US" dirty="0" err="1" smtClean="0"/>
              <a:t>i,j</a:t>
            </a:r>
            <a:r>
              <a:rPr lang="en-US" dirty="0" smtClean="0"/>
              <a:t>), by definition it is the minimum number of coins required to pay j, using only the first </a:t>
            </a:r>
            <a:r>
              <a:rPr lang="en-US" dirty="0" err="1" smtClean="0"/>
              <a:t>i</a:t>
            </a:r>
            <a:r>
              <a:rPr lang="en-US" dirty="0" smtClean="0"/>
              <a:t> coins. </a:t>
            </a:r>
          </a:p>
          <a:p>
            <a:endParaRPr lang="en-US" dirty="0" smtClean="0"/>
          </a:p>
          <a:p>
            <a:r>
              <a:rPr lang="en-US" dirty="0" smtClean="0"/>
              <a:t>You can either decide to pick the </a:t>
            </a:r>
            <a:r>
              <a:rPr lang="en-US" dirty="0" err="1" smtClean="0"/>
              <a:t>ith</a:t>
            </a:r>
            <a:r>
              <a:rPr lang="en-US" dirty="0" smtClean="0"/>
              <a:t> item or decide to pick not to pick the </a:t>
            </a:r>
            <a:r>
              <a:rPr lang="en-US" dirty="0" err="1" smtClean="0"/>
              <a:t>ith</a:t>
            </a:r>
            <a:r>
              <a:rPr lang="en-US" dirty="0" smtClean="0"/>
              <a:t> item. If you decide to not to pick the </a:t>
            </a:r>
            <a:r>
              <a:rPr lang="en-US" dirty="0" err="1" smtClean="0"/>
              <a:t>ith</a:t>
            </a:r>
            <a:r>
              <a:rPr lang="en-US" dirty="0" smtClean="0"/>
              <a:t> item, then you have to pay for I using the first j-1 items, and if you decide to pick the </a:t>
            </a:r>
            <a:r>
              <a:rPr lang="en-US" dirty="0" err="1" smtClean="0"/>
              <a:t>ith</a:t>
            </a:r>
            <a:r>
              <a:rPr lang="en-US" dirty="0" smtClean="0"/>
              <a:t> item, then you need to pay for </a:t>
            </a:r>
            <a:r>
              <a:rPr lang="en-US" dirty="0" err="1" smtClean="0"/>
              <a:t>i</a:t>
            </a:r>
            <a:r>
              <a:rPr lang="en-US" dirty="0" smtClean="0"/>
              <a:t>-</a:t>
            </a:r>
            <a:r>
              <a:rPr lang="en-US" dirty="0" err="1" smtClean="0"/>
              <a:t>dj</a:t>
            </a:r>
            <a:r>
              <a:rPr lang="en-US" dirty="0" smtClean="0"/>
              <a:t> and you can pick the </a:t>
            </a:r>
            <a:r>
              <a:rPr lang="en-US" dirty="0" err="1" smtClean="0"/>
              <a:t>jth</a:t>
            </a:r>
            <a:r>
              <a:rPr lang="en-US" dirty="0" smtClean="0"/>
              <a:t> coin again in the future iterations.</a:t>
            </a:r>
          </a:p>
          <a:p>
            <a:endParaRPr lang="en-US" dirty="0" smtClean="0"/>
          </a:p>
          <a:p>
            <a:r>
              <a:rPr lang="en-US" dirty="0" smtClean="0"/>
              <a:t>Now you have only two options, either to pick or not pick the item. You choose the best among the two among the two options. Here best is minimum, as we are looking for minimum number of coins to be used.</a:t>
            </a:r>
          </a:p>
          <a:p>
            <a:endParaRPr lang="en-US" dirty="0" smtClean="0"/>
          </a:p>
          <a:p>
            <a:r>
              <a:rPr lang="en-US" dirty="0" smtClean="0"/>
              <a:t>So we get the equation V (</a:t>
            </a:r>
            <a:r>
              <a:rPr lang="en-US" dirty="0" err="1" smtClean="0"/>
              <a:t>i</a:t>
            </a:r>
            <a:r>
              <a:rPr lang="en-US" dirty="0" smtClean="0"/>
              <a:t>, j)= min{V(i,j-1), V(</a:t>
            </a:r>
            <a:r>
              <a:rPr lang="en-US" dirty="0" err="1" smtClean="0"/>
              <a:t>i-dj,j</a:t>
            </a:r>
            <a:r>
              <a:rPr lang="en-US" dirty="0" smtClean="0"/>
              <a:t>)+1}</a:t>
            </a:r>
          </a:p>
          <a:p>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fld id="{B0CDF1BF-D4FC-4464-93BA-9AF70322471A}" type="slidenum">
              <a:rPr lang="en-US" smtClean="0"/>
              <a:pPr/>
              <a:t>8</a:t>
            </a:fld>
            <a:endParaRPr lang="en-US" smtClean="0"/>
          </a:p>
        </p:txBody>
      </p:sp>
      <p:sp>
        <p:nvSpPr>
          <p:cNvPr id="52227" name="Rectangle 1"/>
          <p:cNvSpPr>
            <a:spLocks noGrp="1" noRot="1" noChangeAspect="1" noChangeArrowheads="1" noTextEdit="1"/>
          </p:cNvSpPr>
          <p:nvPr>
            <p:ph type="sldImg"/>
          </p:nvPr>
        </p:nvSpPr>
        <p:spPr>
          <a:xfrm>
            <a:off x="1143000" y="685800"/>
            <a:ext cx="4572000" cy="3429000"/>
          </a:xfrm>
          <a:ln/>
        </p:spPr>
      </p:sp>
      <p:sp>
        <p:nvSpPr>
          <p:cNvPr id="52228" name="Rectangle 2"/>
          <p:cNvSpPr>
            <a:spLocks noGrp="1" noChangeArrowheads="1"/>
          </p:cNvSpPr>
          <p:nvPr>
            <p:ph type="body" idx="1"/>
          </p:nvPr>
        </p:nvSpPr>
        <p:spPr>
          <a:xfrm>
            <a:off x="685800" y="4343400"/>
            <a:ext cx="5486400" cy="4114800"/>
          </a:xfrm>
          <a:noFill/>
          <a:ln/>
        </p:spPr>
        <p:txBody>
          <a:bodyPr wrap="none" anchor="ctr"/>
          <a:lstStyle/>
          <a:p>
            <a:r>
              <a:rPr lang="en-US" smtClean="0"/>
              <a:t>Let us look at how this actually works for this example.</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p:spPr>
        <p:txBody>
          <a:bodyPr/>
          <a:lstStyle/>
          <a:p>
            <a:fld id="{ADD5D746-EF1E-4DBE-B1D4-96F9C82195A8}" type="slidenum">
              <a:rPr lang="en-US" smtClean="0"/>
              <a:pPr/>
              <a:t>9</a:t>
            </a:fld>
            <a:endParaRPr lang="en-US" smtClean="0"/>
          </a:p>
        </p:txBody>
      </p:sp>
      <p:sp>
        <p:nvSpPr>
          <p:cNvPr id="51203" name="Rectangle 1"/>
          <p:cNvSpPr>
            <a:spLocks noGrp="1" noRot="1" noChangeAspect="1" noChangeArrowheads="1" noTextEdit="1"/>
          </p:cNvSpPr>
          <p:nvPr>
            <p:ph type="sldImg"/>
          </p:nvPr>
        </p:nvSpPr>
        <p:spPr>
          <a:xfrm>
            <a:off x="1143000" y="685800"/>
            <a:ext cx="4572000" cy="3429000"/>
          </a:xfrm>
          <a:ln/>
        </p:spPr>
      </p:sp>
      <p:sp>
        <p:nvSpPr>
          <p:cNvPr id="51204" name="Rectangle 2"/>
          <p:cNvSpPr>
            <a:spLocks noGrp="1" noChangeArrowheads="1"/>
          </p:cNvSpPr>
          <p:nvPr>
            <p:ph type="body" idx="1"/>
          </p:nvPr>
        </p:nvSpPr>
        <p:spPr>
          <a:xfrm>
            <a:off x="685800" y="4343400"/>
            <a:ext cx="5486400" cy="4114800"/>
          </a:xfrm>
          <a:noFill/>
          <a:ln/>
        </p:spPr>
        <p:txBody>
          <a:bodyPr wrap="none" anchor="ctr"/>
          <a:lstStyle/>
          <a:p>
            <a:r>
              <a:rPr lang="en-US" dirty="0" smtClean="0"/>
              <a:t>Let </a:t>
            </a:r>
            <a:r>
              <a:rPr lang="en-US" dirty="0" err="1" smtClean="0"/>
              <a:t>let</a:t>
            </a:r>
            <a:r>
              <a:rPr lang="en-US" dirty="0" smtClean="0"/>
              <a:t> us look at T(</a:t>
            </a:r>
            <a:r>
              <a:rPr lang="en-US" dirty="0" err="1" smtClean="0"/>
              <a:t>i,j</a:t>
            </a:r>
            <a:r>
              <a:rPr lang="en-US" dirty="0" smtClean="0"/>
              <a:t>), by definition it is the minimum number of coins required to pay j, using only the first </a:t>
            </a:r>
            <a:r>
              <a:rPr lang="en-US" dirty="0" err="1" smtClean="0"/>
              <a:t>i</a:t>
            </a:r>
            <a:r>
              <a:rPr lang="en-US" dirty="0" smtClean="0"/>
              <a:t> coins. </a:t>
            </a:r>
          </a:p>
          <a:p>
            <a:endParaRPr lang="en-US" dirty="0" smtClean="0"/>
          </a:p>
          <a:p>
            <a:r>
              <a:rPr lang="en-US" dirty="0" smtClean="0"/>
              <a:t>You can either decide to pick the </a:t>
            </a:r>
            <a:r>
              <a:rPr lang="en-US" dirty="0" err="1" smtClean="0"/>
              <a:t>ith</a:t>
            </a:r>
            <a:r>
              <a:rPr lang="en-US" dirty="0" smtClean="0"/>
              <a:t> item or decide to pick not to pick the </a:t>
            </a:r>
            <a:r>
              <a:rPr lang="en-US" dirty="0" err="1" smtClean="0"/>
              <a:t>ith</a:t>
            </a:r>
            <a:r>
              <a:rPr lang="en-US" dirty="0" smtClean="0"/>
              <a:t> item. If you decide to not to pick the </a:t>
            </a:r>
            <a:r>
              <a:rPr lang="en-US" dirty="0" err="1" smtClean="0"/>
              <a:t>ith</a:t>
            </a:r>
            <a:r>
              <a:rPr lang="en-US" dirty="0" smtClean="0"/>
              <a:t> item, then you have to pay for I using the first j-1 items, and if you decide to pick the </a:t>
            </a:r>
            <a:r>
              <a:rPr lang="en-US" dirty="0" err="1" smtClean="0"/>
              <a:t>ith</a:t>
            </a:r>
            <a:r>
              <a:rPr lang="en-US" dirty="0" smtClean="0"/>
              <a:t> item, then you need to pay for </a:t>
            </a:r>
            <a:r>
              <a:rPr lang="en-US" dirty="0" err="1" smtClean="0"/>
              <a:t>i-dj</a:t>
            </a:r>
            <a:r>
              <a:rPr lang="en-US" dirty="0" smtClean="0"/>
              <a:t> and you can pick the </a:t>
            </a:r>
            <a:r>
              <a:rPr lang="en-US" dirty="0" err="1" smtClean="0"/>
              <a:t>jth</a:t>
            </a:r>
            <a:r>
              <a:rPr lang="en-US" dirty="0" smtClean="0"/>
              <a:t> coin again in the future iterations.</a:t>
            </a:r>
          </a:p>
          <a:p>
            <a:endParaRPr lang="en-US" dirty="0" smtClean="0"/>
          </a:p>
          <a:p>
            <a:r>
              <a:rPr lang="en-US" dirty="0" smtClean="0"/>
              <a:t>Now you have only two options, either to pick or not pick the item. You choose the best among the two among the two options. Here best is minimum, as we are looking for minimum number of coins to be used.</a:t>
            </a:r>
          </a:p>
          <a:p>
            <a:endParaRPr lang="en-US" dirty="0" smtClean="0"/>
          </a:p>
          <a:p>
            <a:r>
              <a:rPr lang="en-US" dirty="0" smtClean="0"/>
              <a:t>So we get the equation V (</a:t>
            </a:r>
            <a:r>
              <a:rPr lang="en-US" dirty="0" err="1" smtClean="0"/>
              <a:t>i</a:t>
            </a:r>
            <a:r>
              <a:rPr lang="en-US" dirty="0" smtClean="0"/>
              <a:t>, j)= min{V(i,j-1), V(</a:t>
            </a:r>
            <a:r>
              <a:rPr lang="en-US" dirty="0" err="1" smtClean="0"/>
              <a:t>i-dj,j</a:t>
            </a:r>
            <a:r>
              <a:rPr lang="en-US" dirty="0" smtClean="0"/>
              <a:t>)+1}</a:t>
            </a:r>
          </a:p>
          <a:p>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p:spPr>
        <p:txBody>
          <a:bodyPr/>
          <a:lstStyle/>
          <a:p>
            <a:fld id="{6285D115-264E-490D-98CC-C1CE47F17872}" type="slidenum">
              <a:rPr lang="en-US" smtClean="0"/>
              <a:pPr/>
              <a:t>10</a:t>
            </a:fld>
            <a:endParaRPr lang="en-US" smtClean="0"/>
          </a:p>
        </p:txBody>
      </p:sp>
      <p:sp>
        <p:nvSpPr>
          <p:cNvPr id="53251" name="Rectangle 1"/>
          <p:cNvSpPr>
            <a:spLocks noGrp="1" noRot="1" noChangeAspect="1" noChangeArrowheads="1" noTextEdit="1"/>
          </p:cNvSpPr>
          <p:nvPr>
            <p:ph type="sldImg"/>
          </p:nvPr>
        </p:nvSpPr>
        <p:spPr>
          <a:xfrm>
            <a:off x="1143000" y="685800"/>
            <a:ext cx="4572000" cy="3429000"/>
          </a:xfrm>
          <a:ln/>
        </p:spPr>
      </p:sp>
      <p:sp>
        <p:nvSpPr>
          <p:cNvPr id="53252" name="Rectangle 2"/>
          <p:cNvSpPr>
            <a:spLocks noGrp="1" noChangeArrowheads="1"/>
          </p:cNvSpPr>
          <p:nvPr>
            <p:ph type="body" idx="1"/>
          </p:nvPr>
        </p:nvSpPr>
        <p:spPr>
          <a:xfrm>
            <a:off x="685800" y="4343400"/>
            <a:ext cx="5486400" cy="4114800"/>
          </a:xfrm>
          <a:noFill/>
          <a:ln/>
        </p:spPr>
        <p:txBody>
          <a:bodyPr wrap="none" anchor="ctr"/>
          <a:lstStyle/>
          <a:p>
            <a:r>
              <a:rPr lang="en-US" smtClean="0"/>
              <a:t>Write the code.</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B0A229C-7C8D-415D-95E7-01AB2F006EB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ACEF491-B5B3-4F1A-AC07-B2393608B698}"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BD8EDFD-EB1E-4A1A-BF62-BF22D8CD7859}"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7013" cy="490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19200"/>
            <a:ext cx="4037012" cy="490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94C020F-4431-4ECA-BCBC-3E5999003B8F}"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8" name="Footer Placeholder 7"/>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9" name="Slide Number Placeholder 8"/>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A338099-5CF6-4234-A752-8FFF14B26F7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4" name="Footer Placeholder 3"/>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Slide Number Placeholder 4"/>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444A0EA-E76B-4E7E-A7C4-23D334D29D1A}"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3" name="Footer Placeholder 2"/>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4" name="Slide Number Placeholder 3"/>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4F341F2-D70C-49C5-9CF3-9A5F2CA373DA}"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BE6B65F-EBDF-4DD6-9C10-F69E787327AE}"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3F0E392-B577-47F6-A4F7-50FCFF5679D3}"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2D64A7A-76A9-4D44-9D2F-371D581B092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4475"/>
            <a:ext cx="2170112" cy="6367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44475"/>
            <a:ext cx="6361113" cy="6367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17D0F04-C3B4-4C22-8DB6-5CE19640AD60}"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44475"/>
            <a:ext cx="8078788" cy="1311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7013"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19200"/>
            <a:ext cx="40386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pPr>
              <a:defRPr/>
            </a:pPr>
            <a:fld id="{9A3B9FDC-9E77-4F6F-A4B6-40F16BD2AEA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BE42B-18DE-401B-93B6-73624635822A}"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3BE42B-18DE-401B-93B6-73624635822A}"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3BE42B-18DE-401B-93B6-73624635822A}" type="datetimeFigureOut">
              <a:rPr lang="en-US" smtClean="0"/>
              <a:pPr/>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3BE42B-18DE-401B-93B6-73624635822A}" type="datetimeFigureOut">
              <a:rPr lang="en-US" smtClean="0"/>
              <a:pPr/>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BE42B-18DE-401B-93B6-73624635822A}" type="datetimeFigureOut">
              <a:rPr lang="en-US" smtClean="0"/>
              <a:pPr/>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BE42B-18DE-401B-93B6-73624635822A}"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BE42B-18DE-401B-93B6-73624635822A}"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BE42B-18DE-401B-93B6-73624635822A}" type="datetimeFigureOut">
              <a:rPr lang="en-US" smtClean="0"/>
              <a:pPr/>
              <a:t>12/5/2020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06D44-C508-4441-A883-9865C16588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0" y="-244475"/>
            <a:ext cx="8077200" cy="13112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7200" y="1219200"/>
            <a:ext cx="8226425" cy="49037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7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endParaRPr lang="en-IN" kern="1200">
              <a:latin typeface="Arial" charset="0"/>
            </a:endParaRPr>
          </a:p>
        </p:txBody>
      </p:sp>
      <p:sp>
        <p:nvSpPr>
          <p:cNvPr id="1028" name="Rectangle 4"/>
          <p:cNvSpPr>
            <a:spLocks noGrp="1" noChangeArrowheads="1"/>
          </p:cNvSpPr>
          <p:nvPr>
            <p:ph type="ftr"/>
          </p:nvPr>
        </p:nvSpPr>
        <p:spPr bwMode="auto">
          <a:xfrm>
            <a:off x="3124200" y="6245225"/>
            <a:ext cx="2892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endParaRPr lang="en-IN" kern="1200">
              <a:latin typeface="Arial" charset="0"/>
            </a:endParaRPr>
          </a:p>
        </p:txBody>
      </p:sp>
      <p:sp>
        <p:nvSpPr>
          <p:cNvPr id="1029" name="Rectangle 5"/>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fld id="{E67A8C46-3A16-49F2-BD97-CF4DBED2EFCC}" type="slidenum">
              <a:rPr lang="en-US" kern="1200">
                <a:latin typeface="Arial" charset="0"/>
              </a:rPr>
              <a:pPr algn="l" defTabSz="449263" rtl="0" fontAlgn="base">
                <a:spcBef>
                  <a:spcPct val="0"/>
                </a:spcBef>
                <a:spcAft>
                  <a:spcPct val="0"/>
                </a:spcAft>
                <a:buSzPct val="100000"/>
              </a:pPr>
              <a:t>‹#›</a:t>
            </a:fld>
            <a:endParaRPr lang="en-US" kern="1200">
              <a:latin typeface="Arial" charset="0"/>
            </a:endParaRPr>
          </a:p>
        </p:txBody>
      </p:sp>
      <p:grpSp>
        <p:nvGrpSpPr>
          <p:cNvPr id="2" name="Group 6"/>
          <p:cNvGrpSpPr>
            <a:grpSpLocks/>
          </p:cNvGrpSpPr>
          <p:nvPr/>
        </p:nvGrpSpPr>
        <p:grpSpPr bwMode="auto">
          <a:xfrm>
            <a:off x="8077200" y="0"/>
            <a:ext cx="1065213" cy="820738"/>
            <a:chOff x="5088" y="0"/>
            <a:chExt cx="671" cy="517"/>
          </a:xfrm>
        </p:grpSpPr>
        <p:sp>
          <p:nvSpPr>
            <p:cNvPr id="1031" name="Rectangle 7"/>
            <p:cNvSpPr>
              <a:spLocks noChangeArrowheads="1"/>
            </p:cNvSpPr>
            <p:nvPr/>
          </p:nvSpPr>
          <p:spPr bwMode="auto">
            <a:xfrm>
              <a:off x="5088" y="0"/>
              <a:ext cx="672" cy="518"/>
            </a:xfrm>
            <a:prstGeom prst="rect">
              <a:avLst/>
            </a:prstGeom>
            <a:solidFill>
              <a:srgbClr val="003399"/>
            </a:solid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pPr>
              <a:endParaRPr lang="en-US" kern="1200">
                <a:solidFill>
                  <a:srgbClr val="FFFFFF"/>
                </a:solidFill>
                <a:latin typeface="Arial" charset="0"/>
              </a:endParaRPr>
            </a:p>
          </p:txBody>
        </p:sp>
        <p:pic>
          <p:nvPicPr>
            <p:cNvPr id="1032" name="Picture 8"/>
            <p:cNvPicPr>
              <a:picLocks noChangeAspect="1" noChangeArrowheads="1"/>
            </p:cNvPicPr>
            <p:nvPr/>
          </p:nvPicPr>
          <p:blipFill>
            <a:blip r:embed="rId14"/>
            <a:srcRect/>
            <a:stretch>
              <a:fillRect/>
            </a:stretch>
          </p:blipFill>
          <p:spPr bwMode="auto">
            <a:xfrm>
              <a:off x="5155" y="69"/>
              <a:ext cx="554" cy="388"/>
            </a:xfrm>
            <a:prstGeom prst="rect">
              <a:avLst/>
            </a:prstGeom>
            <a:solidFill>
              <a:srgbClr val="003399"/>
            </a:solidFill>
            <a:ln w="9525">
              <a:noFill/>
              <a:round/>
              <a:headEnd/>
              <a:tailEnd/>
            </a:ln>
            <a:effectLst/>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fontAlgn="base">
        <a:spcBef>
          <a:spcPct val="0"/>
        </a:spcBef>
        <a:spcAft>
          <a:spcPct val="0"/>
        </a:spcAft>
        <a:buClr>
          <a:srgbClr val="000000"/>
        </a:buClr>
        <a:buSzPct val="100000"/>
        <a:buFont typeface="Times New Roman" pitchFamily="16" charset="0"/>
        <a:defRPr sz="4000">
          <a:solidFill>
            <a:srgbClr val="99CCFF"/>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2pPr>
      <a:lvl3pPr marL="11430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3pPr>
      <a:lvl4pPr marL="16002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4pPr>
      <a:lvl5pPr marL="20574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5pPr>
      <a:lvl6pPr marL="25146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6pPr>
      <a:lvl7pPr marL="29718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7pPr>
      <a:lvl8pPr marL="34290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8pPr>
      <a:lvl9pPr marL="38862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9pPr>
    </p:titleStyle>
    <p:bodyStyle>
      <a:lvl1pPr marL="342900" indent="-342900" algn="l" defTabSz="449263" rtl="0" fontAlgn="base">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itchFamily="16" charset="0"/>
        <a:defRPr sz="2800">
          <a:solidFill>
            <a:srgbClr val="990000"/>
          </a:solidFill>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itchFamily="16" charset="0"/>
        <a:defRPr sz="2400">
          <a:solidFill>
            <a:srgbClr val="336600"/>
          </a:solidFill>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Dynamic Programming</a:t>
            </a:r>
            <a:endParaRPr lang="en-US" dirty="0"/>
          </a:p>
        </p:txBody>
      </p:sp>
      <p:sp>
        <p:nvSpPr>
          <p:cNvPr id="3" name="Subtitle 2"/>
          <p:cNvSpPr>
            <a:spLocks noGrp="1"/>
          </p:cNvSpPr>
          <p:nvPr>
            <p:ph type="subTitle" idx="1"/>
          </p:nvPr>
        </p:nvSpPr>
        <p:spPr/>
        <p:txBody>
          <a:bodyPr/>
          <a:lstStyle/>
          <a:p>
            <a:pPr marL="342900" indent="-339725">
              <a:spcBef>
                <a:spcPts val="80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dirty="0" err="1">
                <a:solidFill>
                  <a:srgbClr val="000000"/>
                </a:solidFill>
              </a:rPr>
              <a:t>Muralidhara</a:t>
            </a:r>
            <a:r>
              <a:rPr lang="en-US" dirty="0">
                <a:solidFill>
                  <a:srgbClr val="000000"/>
                </a:solidFill>
              </a:rPr>
              <a:t> V N</a:t>
            </a:r>
          </a:p>
          <a:p>
            <a:pPr marL="342900" indent="-339725">
              <a:spcBef>
                <a:spcPts val="80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dirty="0">
                <a:solidFill>
                  <a:srgbClr val="000000"/>
                </a:solidFill>
              </a:rPr>
              <a:t>IIIT Bangalore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9219" name="Rectangle 2"/>
          <p:cNvSpPr>
            <a:spLocks noGrp="1" noChangeArrowheads="1"/>
          </p:cNvSpPr>
          <p:nvPr>
            <p:ph type="body" idx="1"/>
          </p:nvPr>
        </p:nvSpPr>
        <p:spPr>
          <a:xfrm>
            <a:off x="457200" y="1219200"/>
            <a:ext cx="8458200" cy="5410200"/>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O(n k) time and space.</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How do we find, which coins to use to pay for 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200" dirty="0" smtClean="0"/>
              <a:t>Maximum size all 1’s square Matrix</a:t>
            </a:r>
            <a:endParaRPr lang="en-IN" sz="32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 </a:t>
            </a:r>
            <a:r>
              <a:rPr lang="en-US" dirty="0" err="1" smtClean="0"/>
              <a:t>i</a:t>
            </a:r>
            <a:r>
              <a:rPr lang="en-US" dirty="0" smtClean="0"/>
              <a:t> =1 to n </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 j=1 to m</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 M[</a:t>
            </a:r>
            <a:r>
              <a:rPr lang="en-US" dirty="0" err="1" smtClean="0"/>
              <a:t>i</a:t>
            </a:r>
            <a:r>
              <a:rPr lang="en-US" dirty="0" smtClean="0"/>
              <a:t>][j]=0 S[</a:t>
            </a:r>
            <a:r>
              <a:rPr lang="en-US" dirty="0" err="1" smtClean="0"/>
              <a:t>i</a:t>
            </a:r>
            <a:r>
              <a:rPr lang="en-US" dirty="0" smtClean="0"/>
              <a:t>][j]=0</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else S[</a:t>
            </a:r>
            <a:r>
              <a:rPr lang="en-US" dirty="0" err="1" smtClean="0"/>
              <a:t>i</a:t>
            </a:r>
            <a:r>
              <a:rPr lang="en-US" dirty="0" smtClean="0"/>
              <a:t>][j]=1+min{S[i-1][j],S[</a:t>
            </a:r>
            <a:r>
              <a:rPr lang="en-US" dirty="0" err="1" smtClean="0"/>
              <a:t>i</a:t>
            </a:r>
            <a:r>
              <a:rPr lang="en-US" dirty="0" smtClean="0"/>
              <a:t>][j-1],S[i-1][j-1]}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If(max&lt;S[</a:t>
            </a:r>
            <a:r>
              <a:rPr lang="en-US" dirty="0" err="1" smtClean="0"/>
              <a:t>i</a:t>
            </a:r>
            <a:r>
              <a:rPr lang="en-US" dirty="0" smtClean="0"/>
              <a:t>][j]) max=S[</a:t>
            </a:r>
            <a:r>
              <a:rPr lang="en-US" dirty="0" err="1" smtClean="0"/>
              <a:t>i</a:t>
            </a:r>
            <a:r>
              <a:rPr lang="en-US" dirty="0" smtClean="0"/>
              <a:t>][j];</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9219" name="Rectangle 2"/>
          <p:cNvSpPr>
            <a:spLocks noGrp="1" noChangeArrowheads="1"/>
          </p:cNvSpPr>
          <p:nvPr>
            <p:ph type="body" idx="1"/>
          </p:nvPr>
        </p:nvSpPr>
        <p:spPr>
          <a:xfrm>
            <a:off x="457200" y="1219200"/>
            <a:ext cx="8458200" cy="5410200"/>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err="1" smtClean="0"/>
              <a:t>i</a:t>
            </a:r>
            <a:r>
              <a:rPr lang="en-US" sz="2800" dirty="0" smtClean="0"/>
              <a:t>=k-1; j=n;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 while(</a:t>
            </a:r>
            <a:r>
              <a:rPr lang="en-US" sz="2800" dirty="0" err="1" smtClean="0"/>
              <a:t>i</a:t>
            </a:r>
            <a:r>
              <a:rPr lang="en-US" sz="2800" dirty="0" smtClean="0"/>
              <a:t>&gt;0){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if(T[</a:t>
            </a:r>
            <a:r>
              <a:rPr lang="en-US" sz="2800" dirty="0" err="1" smtClean="0"/>
              <a:t>i</a:t>
            </a:r>
            <a:r>
              <a:rPr lang="en-US" sz="2800" dirty="0" smtClean="0"/>
              <a:t>][j] !=T[i-1][j]) {D[</a:t>
            </a:r>
            <a:r>
              <a:rPr lang="en-US" sz="2800" dirty="0" err="1" smtClean="0"/>
              <a:t>i</a:t>
            </a:r>
            <a:r>
              <a:rPr lang="en-US" sz="2800" dirty="0" smtClean="0"/>
              <a:t>]++; j=j-C[</a:t>
            </a:r>
            <a:r>
              <a:rPr lang="en-US" sz="2800" dirty="0" err="1" smtClean="0"/>
              <a:t>i</a:t>
            </a:r>
            <a:r>
              <a:rPr lang="en-US" sz="2800" dirty="0" smtClean="0"/>
              <a:t>];}</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else </a:t>
            </a:r>
            <a:r>
              <a:rPr lang="en-US" sz="2800" dirty="0" err="1" smtClean="0"/>
              <a:t>i</a:t>
            </a:r>
            <a:r>
              <a:rPr lang="en-US" sz="2800" dirty="0" smtClean="0"/>
              <a:t>--;}</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D[0]=j;</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This takes O(</a:t>
            </a:r>
            <a:r>
              <a:rPr lang="en-US" sz="2800" dirty="0" err="1" smtClean="0"/>
              <a:t>n+k</a:t>
            </a:r>
            <a:r>
              <a:rPr lang="en-US" sz="2800" dirty="0" smtClean="0"/>
              <a:t>)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9219" name="Rectangle 2"/>
          <p:cNvSpPr>
            <a:spLocks noGrp="1" noChangeArrowheads="1"/>
          </p:cNvSpPr>
          <p:nvPr>
            <p:ph type="body" idx="1"/>
          </p:nvPr>
        </p:nvSpPr>
        <p:spPr>
          <a:xfrm>
            <a:off x="457200" y="1219200"/>
            <a:ext cx="8458200" cy="5410200"/>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O(n k) time and space.</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A better algorithm if we want to the minimum number.</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V[j]=minimum number of coins required to pay for j, using the first </a:t>
            </a:r>
            <a:r>
              <a:rPr lang="en-US" sz="2800" dirty="0" err="1" smtClean="0"/>
              <a:t>i</a:t>
            </a:r>
            <a:r>
              <a:rPr lang="en-US" sz="2800" dirty="0" smtClean="0"/>
              <a:t> coins.</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8195" name="Rectangle 2"/>
          <p:cNvSpPr>
            <a:spLocks noGrp="1" noChangeArrowheads="1"/>
          </p:cNvSpPr>
          <p:nvPr>
            <p:ph type="body" idx="1"/>
          </p:nvPr>
        </p:nvSpPr>
        <p:spPr>
          <a:xfrm>
            <a:off x="457200" y="1219200"/>
            <a:ext cx="8458200" cy="5410200"/>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dirty="0" smtClean="0"/>
              <a:t>Compute inductively.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dirty="0" smtClean="0"/>
              <a:t>T (</a:t>
            </a:r>
            <a:r>
              <a:rPr lang="en-IN" sz="2800" dirty="0" err="1" smtClean="0"/>
              <a:t>i</a:t>
            </a:r>
            <a:r>
              <a:rPr lang="en-IN" sz="2800" dirty="0" smtClean="0"/>
              <a:t>, j)= min{T(i-1,j), 1+T(</a:t>
            </a:r>
            <a:r>
              <a:rPr lang="en-IN" sz="2800" dirty="0" err="1" smtClean="0"/>
              <a:t>i,j-c</a:t>
            </a:r>
            <a:r>
              <a:rPr lang="en-IN" sz="2800" baseline="-25000" dirty="0" err="1" smtClean="0"/>
              <a:t>i</a:t>
            </a:r>
            <a:r>
              <a:rPr lang="en-IN" sz="2800" dirty="0" smtClean="0"/>
              <a:t>)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dirty="0" smtClean="0"/>
          </a:p>
        </p:txBody>
      </p:sp>
      <p:graphicFrame>
        <p:nvGraphicFramePr>
          <p:cNvPr id="5" name="Table 4"/>
          <p:cNvGraphicFramePr>
            <a:graphicFrameLocks noGrp="1"/>
          </p:cNvGraphicFramePr>
          <p:nvPr/>
        </p:nvGraphicFramePr>
        <p:xfrm>
          <a:off x="457200" y="2667000"/>
          <a:ext cx="8305808" cy="3505200"/>
        </p:xfrm>
        <a:graphic>
          <a:graphicData uri="http://schemas.openxmlformats.org/drawingml/2006/table">
            <a:tbl>
              <a:tblPr firstRow="1" bandRow="1">
                <a:tableStyleId>{5C22544A-7EE6-4342-B048-85BDC9FD1C3A}</a:tableStyleId>
              </a:tblPr>
              <a:tblGrid>
                <a:gridCol w="519113"/>
                <a:gridCol w="519113"/>
                <a:gridCol w="519113"/>
                <a:gridCol w="519113"/>
                <a:gridCol w="519113"/>
                <a:gridCol w="519113"/>
                <a:gridCol w="519113"/>
                <a:gridCol w="519113"/>
                <a:gridCol w="519113"/>
                <a:gridCol w="519113"/>
                <a:gridCol w="519113"/>
                <a:gridCol w="519113"/>
                <a:gridCol w="519113"/>
                <a:gridCol w="519113"/>
                <a:gridCol w="519113"/>
                <a:gridCol w="519113"/>
              </a:tblGrid>
              <a:tr h="99060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r>
              <a:tr h="83820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r>
              <a:tr h="8382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838200">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9219" name="Rectangle 2"/>
          <p:cNvSpPr>
            <a:spLocks noGrp="1" noChangeArrowheads="1"/>
          </p:cNvSpPr>
          <p:nvPr>
            <p:ph type="body" idx="1"/>
          </p:nvPr>
        </p:nvSpPr>
        <p:spPr>
          <a:xfrm>
            <a:off x="457200" y="1219200"/>
            <a:ext cx="8458200" cy="5410200"/>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V[j]=minimum number of coins required to pay for j, using the first </a:t>
            </a:r>
            <a:r>
              <a:rPr lang="en-US" sz="2800" dirty="0" err="1" smtClean="0"/>
              <a:t>i</a:t>
            </a:r>
            <a:r>
              <a:rPr lang="en-US" sz="2800" dirty="0" smtClean="0"/>
              <a:t> coins.</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V[j]=j;</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nn-NO" sz="2800" dirty="0" smtClean="0"/>
              <a:t>for (i = 1; i &lt; k; ++i)</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nn-NO" sz="2800" dirty="0" smtClean="0"/>
              <a:t>   for (j = 1; j &lt; n+1; ++j)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nn-NO" sz="2800" dirty="0" smtClean="0"/>
              <a:t>   if(C[i]&lt;=j &amp;&amp; V[j]&gt;1+V[j-C[i]] )   V[j]=1+V[j-C[i]]; </a:t>
            </a:r>
            <a:endParaRPr lang="en-US"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9219" name="Rectangle 2"/>
          <p:cNvSpPr>
            <a:spLocks noGrp="1" noChangeArrowheads="1"/>
          </p:cNvSpPr>
          <p:nvPr>
            <p:ph type="body" idx="1"/>
          </p:nvPr>
        </p:nvSpPr>
        <p:spPr>
          <a:xfrm>
            <a:off x="457200" y="1219200"/>
            <a:ext cx="8458200" cy="5410200"/>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O(n k) time and O(n) space.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6553200" y="6248400"/>
            <a:ext cx="1905000" cy="457200"/>
          </a:xfrm>
          <a:prstGeom prst="rect">
            <a:avLst/>
          </a:prstGeom>
          <a:noFill/>
          <a:ln w="9525">
            <a:noFill/>
            <a:round/>
            <a:headEnd/>
            <a:tailEnd/>
          </a:ln>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7CB79C1-0F57-46B8-B638-0ABFB5A458E4}" type="slidenum">
              <a:rPr lang="en-US" sz="1400">
                <a:solidFill>
                  <a:srgbClr val="000000"/>
                </a:solidFill>
                <a:latin typeface="Times New Roman" pitchFamily="16"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sz="1400">
              <a:solidFill>
                <a:srgbClr val="000000"/>
              </a:solidFill>
              <a:latin typeface="Times New Roman" pitchFamily="16" charset="0"/>
            </a:endParaRPr>
          </a:p>
        </p:txBody>
      </p:sp>
      <p:sp>
        <p:nvSpPr>
          <p:cNvPr id="11267" name="Text Box 2"/>
          <p:cNvSpPr txBox="1">
            <a:spLocks noChangeArrowheads="1"/>
          </p:cNvSpPr>
          <p:nvPr/>
        </p:nvSpPr>
        <p:spPr bwMode="auto">
          <a:xfrm>
            <a:off x="0" y="0"/>
            <a:ext cx="8080375" cy="822325"/>
          </a:xfrm>
          <a:prstGeom prst="rect">
            <a:avLst/>
          </a:prstGeom>
          <a:gradFill rotWithShape="0">
            <a:gsLst>
              <a:gs pos="0">
                <a:srgbClr val="CC0000"/>
              </a:gs>
              <a:gs pos="100000">
                <a:srgbClr val="003366"/>
              </a:gs>
            </a:gsLst>
            <a:lin ang="10800000" scaled="1"/>
          </a:gradFill>
          <a:ln w="9525">
            <a:noFill/>
            <a:round/>
            <a:headEnd/>
            <a:tailEnd/>
          </a:ln>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4000">
                <a:solidFill>
                  <a:srgbClr val="99CCFF"/>
                </a:solidFill>
                <a:latin typeface="Verdana" pitchFamily="32" charset="0"/>
              </a:rPr>
              <a:t>Typical steps of DP</a:t>
            </a:r>
          </a:p>
        </p:txBody>
      </p:sp>
      <p:sp>
        <p:nvSpPr>
          <p:cNvPr id="11268" name="Text Box 3"/>
          <p:cNvSpPr txBox="1">
            <a:spLocks noChangeArrowheads="1"/>
          </p:cNvSpPr>
          <p:nvPr/>
        </p:nvSpPr>
        <p:spPr bwMode="auto">
          <a:xfrm>
            <a:off x="457200" y="1219200"/>
            <a:ext cx="8229600" cy="4906963"/>
          </a:xfrm>
          <a:prstGeom prst="rect">
            <a:avLst/>
          </a:prstGeom>
          <a:noFill/>
          <a:ln w="9525">
            <a:noFill/>
            <a:round/>
            <a:headEnd/>
            <a:tailEnd/>
          </a:ln>
        </p:spPr>
        <p:txBody>
          <a:bodyPr/>
          <a:lstStyle/>
          <a:p>
            <a:pPr marL="341313" indent="-341313">
              <a:lnSpc>
                <a:spcPct val="90000"/>
              </a:lnSpc>
              <a:spcBef>
                <a:spcPts val="80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3200">
                <a:solidFill>
                  <a:srgbClr val="000000"/>
                </a:solidFill>
                <a:latin typeface="Verdana" pitchFamily="32" charset="0"/>
              </a:rPr>
              <a:t>Characterize the structure of an optimal solution.</a:t>
            </a:r>
          </a:p>
          <a:p>
            <a:pPr marL="341313" indent="-341313">
              <a:lnSpc>
                <a:spcPct val="90000"/>
              </a:lnSpc>
              <a:spcBef>
                <a:spcPts val="80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3200">
                <a:solidFill>
                  <a:srgbClr val="000000"/>
                </a:solidFill>
                <a:latin typeface="Verdana" pitchFamily="32" charset="0"/>
              </a:rPr>
              <a:t>Recursively define the value of an optimal solution.</a:t>
            </a:r>
          </a:p>
          <a:p>
            <a:pPr marL="341313" indent="-341313">
              <a:lnSpc>
                <a:spcPct val="90000"/>
              </a:lnSpc>
              <a:spcBef>
                <a:spcPts val="80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3200">
                <a:solidFill>
                  <a:srgbClr val="000000"/>
                </a:solidFill>
                <a:latin typeface="Verdana" pitchFamily="32" charset="0"/>
              </a:rPr>
              <a:t>Compute the value of an optimal solution in a bottom-up fashion.</a:t>
            </a:r>
          </a:p>
          <a:p>
            <a:pPr marL="341313" indent="-341313">
              <a:lnSpc>
                <a:spcPct val="90000"/>
              </a:lnSpc>
              <a:spcBef>
                <a:spcPts val="800"/>
              </a:spcBef>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3200">
                <a:solidFill>
                  <a:srgbClr val="000000"/>
                </a:solidFill>
                <a:latin typeface="Verdana" pitchFamily="32" charset="0"/>
              </a:rPr>
              <a:t>Compute an optimal solution from computed/stored information.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a:t>
            </a:r>
          </a:p>
        </p:txBody>
      </p:sp>
      <p:sp>
        <p:nvSpPr>
          <p:cNvPr id="2051" name="Rectangle 2"/>
          <p:cNvSpPr>
            <a:spLocks noGrp="1" noChangeArrowheads="1"/>
          </p:cNvSpPr>
          <p:nvPr>
            <p:ph type="body" idx="1"/>
          </p:nvPr>
        </p:nvSpPr>
        <p:spPr>
          <a:xfrm>
            <a:off x="533400" y="1066800"/>
            <a:ext cx="8610600" cy="5334000"/>
          </a:xfrm>
        </p:spPr>
        <p:txBody>
          <a:bodyPr/>
          <a:lstStyle/>
          <a:p>
            <a:pPr marL="0" indent="0" eaLnBrk="1" hangingPunct="1">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IN" smtClean="0"/>
              <a:t>Given </a:t>
            </a:r>
            <a:r>
              <a:rPr lang="en-IN" i="1" smtClean="0"/>
              <a:t>n</a:t>
            </a:r>
            <a:r>
              <a:rPr lang="en-IN" smtClean="0"/>
              <a:t> items  of </a:t>
            </a:r>
          </a:p>
          <a:p>
            <a:pPr lvl="1" indent="-284163" eaLnBrk="1" hangingPunct="1">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IN" sz="3200" smtClean="0"/>
              <a:t>integer weights:    </a:t>
            </a:r>
            <a:r>
              <a:rPr lang="en-IN" sz="3200" i="1" smtClean="0"/>
              <a:t>w</a:t>
            </a:r>
            <a:r>
              <a:rPr lang="en-IN" sz="3200" baseline="-25000" smtClean="0"/>
              <a:t>1   </a:t>
            </a:r>
            <a:r>
              <a:rPr lang="en-IN" sz="3200" smtClean="0"/>
              <a:t> </a:t>
            </a:r>
            <a:r>
              <a:rPr lang="en-IN" sz="3200" i="1" smtClean="0"/>
              <a:t>w</a:t>
            </a:r>
            <a:r>
              <a:rPr lang="en-IN" sz="3200" baseline="-25000" smtClean="0"/>
              <a:t>2</a:t>
            </a:r>
            <a:r>
              <a:rPr lang="en-IN" sz="3200" i="1" smtClean="0"/>
              <a:t>  …  w</a:t>
            </a:r>
            <a:r>
              <a:rPr lang="en-IN" sz="3200" i="1" baseline="-25000" smtClean="0"/>
              <a:t>n</a:t>
            </a:r>
          </a:p>
          <a:p>
            <a:pPr lvl="1" indent="-284163" eaLnBrk="1" hangingPunct="1">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IN" sz="3200" smtClean="0"/>
              <a:t>values:                  </a:t>
            </a:r>
            <a:r>
              <a:rPr lang="en-IN" sz="3200" i="1" smtClean="0"/>
              <a:t>v</a:t>
            </a:r>
            <a:r>
              <a:rPr lang="en-IN" sz="3200" baseline="-25000" smtClean="0"/>
              <a:t>1   </a:t>
            </a:r>
            <a:r>
              <a:rPr lang="en-IN" sz="3200" smtClean="0"/>
              <a:t>  </a:t>
            </a:r>
            <a:r>
              <a:rPr lang="en-IN" sz="3200" i="1" smtClean="0"/>
              <a:t>v</a:t>
            </a:r>
            <a:r>
              <a:rPr lang="en-IN" sz="3200" baseline="-25000" smtClean="0"/>
              <a:t>2</a:t>
            </a:r>
            <a:r>
              <a:rPr lang="en-IN" sz="3200" smtClean="0"/>
              <a:t> </a:t>
            </a:r>
            <a:r>
              <a:rPr lang="en-IN" sz="3200" i="1" smtClean="0"/>
              <a:t> …  v</a:t>
            </a:r>
            <a:r>
              <a:rPr lang="en-IN" sz="3200" i="1" baseline="-25000" smtClean="0"/>
              <a:t>n</a:t>
            </a:r>
          </a:p>
          <a:p>
            <a:pPr marL="0" indent="0" eaLnBrk="1" hangingPunct="1">
              <a:spcBef>
                <a:spcPts val="9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IN" smtClean="0"/>
              <a:t>   a knapsack of integer capacity </a:t>
            </a:r>
            <a:r>
              <a:rPr lang="en-IN" i="1" smtClean="0"/>
              <a:t>W</a:t>
            </a:r>
            <a:r>
              <a:rPr lang="en-IN" sz="3600" i="1" smtClean="0"/>
              <a:t> </a:t>
            </a:r>
          </a:p>
          <a:p>
            <a:pPr marL="0" indent="0" eaLnBrk="1" hangingPunct="1">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IN" smtClean="0"/>
              <a:t>find most valuable subset of the items that fit into the knapsack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 </a:t>
            </a:r>
          </a:p>
        </p:txBody>
      </p:sp>
      <p:sp>
        <p:nvSpPr>
          <p:cNvPr id="3075" name="Rectangle 2"/>
          <p:cNvSpPr>
            <a:spLocks noGrp="1" noChangeArrowheads="1"/>
          </p:cNvSpPr>
          <p:nvPr>
            <p:ph type="body" idx="1"/>
          </p:nvPr>
        </p:nvSpPr>
        <p:spPr>
          <a:xfrm>
            <a:off x="609600" y="1066800"/>
            <a:ext cx="8534400" cy="5562600"/>
          </a:xfrm>
        </p:spPr>
        <p:txBody>
          <a:bodyPr/>
          <a:lstStyle/>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u="sng" smtClean="0"/>
              <a:t>item      weight      value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1             2             $12</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2             1             $10</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3             3             $21</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4             2             $15                </a:t>
            </a: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r>
              <a:rPr lang="en-IN" smtClean="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a:t>
            </a:r>
          </a:p>
        </p:txBody>
      </p:sp>
      <p:sp>
        <p:nvSpPr>
          <p:cNvPr id="5123" name="Rectangle 2"/>
          <p:cNvSpPr>
            <a:spLocks noGrp="1" noChangeArrowheads="1"/>
          </p:cNvSpPr>
          <p:nvPr>
            <p:ph type="body" idx="1"/>
          </p:nvPr>
        </p:nvSpPr>
        <p:spPr>
          <a:xfrm>
            <a:off x="533400" y="1066800"/>
            <a:ext cx="8610600" cy="5791200"/>
          </a:xfrm>
        </p:spPr>
        <p:txBody>
          <a:bodyPr/>
          <a:lstStyle/>
          <a:p>
            <a:pPr lvl="1" indent="-28416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Consider instance defined by first </a:t>
            </a:r>
            <a:r>
              <a:rPr lang="en-US" i="1" smtClean="0"/>
              <a:t>i </a:t>
            </a:r>
            <a:r>
              <a:rPr lang="en-US" smtClean="0"/>
              <a:t>items and capacity </a:t>
            </a:r>
            <a:r>
              <a:rPr lang="en-US" i="1" smtClean="0"/>
              <a:t>j </a:t>
            </a:r>
            <a:r>
              <a:rPr lang="en-US" smtClean="0"/>
              <a:t>(</a:t>
            </a:r>
            <a:r>
              <a:rPr lang="en-US" i="1" smtClean="0"/>
              <a:t>j </a:t>
            </a:r>
            <a:r>
              <a:rPr lang="en-US" smtClean="0">
                <a:latin typeface="Symbol" pitchFamily="16" charset="2"/>
              </a:rPr>
              <a:t></a:t>
            </a:r>
            <a:r>
              <a:rPr lang="en-US" smtClean="0"/>
              <a:t> </a:t>
            </a:r>
            <a:r>
              <a:rPr lang="en-US" i="1" smtClean="0"/>
              <a:t>W</a:t>
            </a:r>
            <a:r>
              <a:rPr lang="en-US" smtClean="0"/>
              <a:t>)</a:t>
            </a:r>
            <a:r>
              <a:rPr lang="en-US" i="1" smtClean="0"/>
              <a:t>.</a:t>
            </a:r>
          </a:p>
          <a:p>
            <a:pPr marL="0" indent="0"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a:p>
            <a:pPr marL="0" indent="0"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Let </a:t>
            </a:r>
            <a:r>
              <a:rPr lang="en-US" i="1" smtClean="0"/>
              <a:t>V</a:t>
            </a:r>
            <a:r>
              <a:rPr lang="en-US" smtClean="0"/>
              <a:t>[</a:t>
            </a:r>
            <a:r>
              <a:rPr lang="en-US" i="1" smtClean="0"/>
              <a:t>i</a:t>
            </a:r>
            <a:r>
              <a:rPr lang="en-US" smtClean="0"/>
              <a:t>,</a:t>
            </a:r>
            <a:r>
              <a:rPr lang="en-US" i="1" smtClean="0"/>
              <a:t>j</a:t>
            </a:r>
            <a:r>
              <a:rPr lang="en-US" smtClean="0"/>
              <a:t>] be optimal value of such an instance.  Then</a:t>
            </a: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i="1" smtClean="0">
                <a:solidFill>
                  <a:srgbClr val="FF9933"/>
                </a:solidFill>
              </a:rPr>
              <a:t>V</a:t>
            </a:r>
            <a:r>
              <a:rPr lang="en-US" smtClean="0">
                <a:solidFill>
                  <a:srgbClr val="FF9933"/>
                </a:solidFill>
              </a:rPr>
              <a:t>[</a:t>
            </a:r>
            <a:r>
              <a:rPr lang="en-US" i="1" smtClean="0">
                <a:solidFill>
                  <a:srgbClr val="FF9933"/>
                </a:solidFill>
              </a:rPr>
              <a:t>i</a:t>
            </a:r>
            <a:r>
              <a:rPr lang="en-US" smtClean="0">
                <a:solidFill>
                  <a:srgbClr val="FF9933"/>
                </a:solidFill>
              </a:rPr>
              <a:t>,</a:t>
            </a:r>
            <a:r>
              <a:rPr lang="en-US" i="1" smtClean="0">
                <a:solidFill>
                  <a:srgbClr val="FF9933"/>
                </a:solidFill>
              </a:rPr>
              <a:t>j</a:t>
            </a:r>
            <a:r>
              <a:rPr lang="en-US" smtClean="0">
                <a:solidFill>
                  <a:srgbClr val="FF9933"/>
                </a:solidFill>
              </a:rPr>
              <a:t>] =max {</a:t>
            </a:r>
            <a:r>
              <a:rPr lang="en-US" i="1" smtClean="0">
                <a:solidFill>
                  <a:srgbClr val="FF9933"/>
                </a:solidFill>
              </a:rPr>
              <a:t>V</a:t>
            </a:r>
            <a:r>
              <a:rPr lang="en-US" smtClean="0">
                <a:solidFill>
                  <a:srgbClr val="FF9933"/>
                </a:solidFill>
              </a:rPr>
              <a:t>[</a:t>
            </a:r>
            <a:r>
              <a:rPr lang="en-US" i="1" smtClean="0">
                <a:solidFill>
                  <a:srgbClr val="FF9933"/>
                </a:solidFill>
              </a:rPr>
              <a:t>i</a:t>
            </a:r>
            <a:r>
              <a:rPr lang="en-US" smtClean="0">
                <a:solidFill>
                  <a:srgbClr val="FF9933"/>
                </a:solidFill>
              </a:rPr>
              <a:t>-1,</a:t>
            </a:r>
            <a:r>
              <a:rPr lang="en-US" i="1" smtClean="0">
                <a:solidFill>
                  <a:srgbClr val="FF9933"/>
                </a:solidFill>
              </a:rPr>
              <a:t>j</a:t>
            </a:r>
            <a:r>
              <a:rPr lang="en-US" smtClean="0">
                <a:solidFill>
                  <a:srgbClr val="FF9933"/>
                </a:solidFill>
              </a:rPr>
              <a:t>], </a:t>
            </a:r>
            <a:r>
              <a:rPr lang="en-US" sz="3600" i="1" smtClean="0">
                <a:solidFill>
                  <a:srgbClr val="FF9933"/>
                </a:solidFill>
              </a:rPr>
              <a:t>v</a:t>
            </a:r>
            <a:r>
              <a:rPr lang="en-US" sz="3600" i="1" baseline="-25000" smtClean="0">
                <a:solidFill>
                  <a:srgbClr val="FF9933"/>
                </a:solidFill>
              </a:rPr>
              <a:t>i</a:t>
            </a:r>
            <a:r>
              <a:rPr lang="en-US" smtClean="0">
                <a:solidFill>
                  <a:srgbClr val="FF9933"/>
                </a:solidFill>
              </a:rPr>
              <a:t> + </a:t>
            </a:r>
            <a:r>
              <a:rPr lang="en-US" i="1" smtClean="0">
                <a:solidFill>
                  <a:srgbClr val="FF9933"/>
                </a:solidFill>
              </a:rPr>
              <a:t>V</a:t>
            </a:r>
            <a:r>
              <a:rPr lang="en-US" smtClean="0">
                <a:solidFill>
                  <a:srgbClr val="FF9933"/>
                </a:solidFill>
              </a:rPr>
              <a:t>[</a:t>
            </a:r>
            <a:r>
              <a:rPr lang="en-US" i="1" smtClean="0">
                <a:solidFill>
                  <a:srgbClr val="FF9933"/>
                </a:solidFill>
              </a:rPr>
              <a:t>i</a:t>
            </a:r>
            <a:r>
              <a:rPr lang="en-US" smtClean="0">
                <a:solidFill>
                  <a:srgbClr val="FF9933"/>
                </a:solidFill>
              </a:rPr>
              <a:t>-1,</a:t>
            </a:r>
            <a:r>
              <a:rPr lang="en-US" i="1" smtClean="0">
                <a:solidFill>
                  <a:srgbClr val="FF9933"/>
                </a:solidFill>
              </a:rPr>
              <a:t>j- </a:t>
            </a:r>
            <a:r>
              <a:rPr lang="en-US" sz="3600" i="1" smtClean="0">
                <a:solidFill>
                  <a:srgbClr val="FF9933"/>
                </a:solidFill>
              </a:rPr>
              <a:t>w</a:t>
            </a:r>
            <a:r>
              <a:rPr lang="en-US" sz="3600" i="1" baseline="-25000" smtClean="0">
                <a:solidFill>
                  <a:srgbClr val="FF9933"/>
                </a:solidFill>
              </a:rPr>
              <a:t>i</a:t>
            </a:r>
            <a:r>
              <a:rPr lang="en-US" smtClean="0">
                <a:solidFill>
                  <a:srgbClr val="FF9933"/>
                </a:solidFill>
              </a:rPr>
              <a:t>]} </a:t>
            </a: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solidFill>
                  <a:srgbClr val="FF9933"/>
                </a:solidFill>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Coin Exchange problem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coins of denomination </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a:t>
            </a:r>
            <a:r>
              <a:rPr lang="en-US" baseline="-25000" dirty="0" smtClean="0"/>
              <a:t>0, </a:t>
            </a:r>
            <a:r>
              <a:rPr lang="en-US" dirty="0" smtClean="0"/>
              <a:t>c</a:t>
            </a:r>
            <a:r>
              <a:rPr lang="en-US" baseline="-25000" dirty="0" smtClean="0"/>
              <a:t>1,..</a:t>
            </a:r>
            <a:r>
              <a:rPr lang="en-US" dirty="0" smtClean="0"/>
              <a:t> c</a:t>
            </a:r>
            <a:r>
              <a:rPr lang="en-US" baseline="-25000" dirty="0" smtClean="0"/>
              <a:t>k-1,</a:t>
            </a:r>
            <a:r>
              <a:rPr lang="en-US" dirty="0" smtClean="0"/>
              <a:t> (infinite number of each type) with 1=c</a:t>
            </a:r>
            <a:r>
              <a:rPr lang="en-US" baseline="-25000" dirty="0" smtClean="0"/>
              <a:t>0</a:t>
            </a:r>
            <a:r>
              <a:rPr lang="en-US" dirty="0" smtClean="0"/>
              <a:t>&lt;</a:t>
            </a:r>
            <a:r>
              <a:rPr lang="en-US" baseline="-25000" dirty="0" smtClean="0"/>
              <a:t> </a:t>
            </a:r>
            <a:r>
              <a:rPr lang="en-US" dirty="0" smtClean="0"/>
              <a:t>c</a:t>
            </a:r>
            <a:r>
              <a:rPr lang="en-US" baseline="-25000" dirty="0" smtClean="0"/>
              <a:t>1</a:t>
            </a:r>
            <a:r>
              <a:rPr lang="en-US" dirty="0" smtClean="0"/>
              <a:t> &lt;.. &lt; c</a:t>
            </a:r>
            <a:r>
              <a:rPr lang="en-US" baseline="-25000" dirty="0" smtClean="0"/>
              <a:t>k-1</a:t>
            </a: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Find the minimum number of coins required to pay n.</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Greedy Algorithm gives correct answer ?</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39725" algn="just">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 </a:t>
            </a:r>
          </a:p>
        </p:txBody>
      </p:sp>
      <p:sp>
        <p:nvSpPr>
          <p:cNvPr id="6147" name="Rectangle 2"/>
          <p:cNvSpPr>
            <a:spLocks noGrp="1" noChangeArrowheads="1"/>
          </p:cNvSpPr>
          <p:nvPr>
            <p:ph type="body" idx="1"/>
          </p:nvPr>
        </p:nvSpPr>
        <p:spPr>
          <a:xfrm>
            <a:off x="609600" y="1066800"/>
            <a:ext cx="8534400" cy="5562600"/>
          </a:xfrm>
        </p:spPr>
        <p:txBody>
          <a:bodyPr/>
          <a:lstStyle/>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u="sng" smtClean="0"/>
              <a:t>item      weight      value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1             2             $12</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2             1             $10</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3             3             $21</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4             2             $15                </a:t>
            </a: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r>
              <a:rPr lang="en-IN" smtClean="0"/>
              <a:t>			       </a:t>
            </a:r>
          </a:p>
        </p:txBody>
      </p:sp>
      <p:graphicFrame>
        <p:nvGraphicFramePr>
          <p:cNvPr id="4" name="Table 3"/>
          <p:cNvGraphicFramePr>
            <a:graphicFrameLocks noGrp="1"/>
          </p:cNvGraphicFramePr>
          <p:nvPr/>
        </p:nvGraphicFramePr>
        <p:xfrm>
          <a:off x="1524000" y="4038600"/>
          <a:ext cx="6096000" cy="22860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4572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r>
              <a:tr h="457200">
                <a:tc>
                  <a:txBody>
                    <a:bodyPr/>
                    <a:lstStyle/>
                    <a:p>
                      <a:r>
                        <a:rPr lang="en-US" dirty="0" smtClean="0"/>
                        <a:t>0</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r>
              <a:tr h="45720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r>
              <a:tr h="457200">
                <a:tc>
                  <a:txBody>
                    <a:bodyPr/>
                    <a:lstStyle/>
                    <a:p>
                      <a:r>
                        <a:rPr lang="en-US" dirty="0" smtClean="0"/>
                        <a:t>10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57200">
                <a:tc>
                  <a:txBody>
                    <a:bodyPr/>
                    <a:lstStyle/>
                    <a:p>
                      <a:r>
                        <a:rPr lang="en-US" dirty="0" smtClean="0"/>
                        <a:t>10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 </a:t>
            </a:r>
          </a:p>
        </p:txBody>
      </p:sp>
      <p:sp>
        <p:nvSpPr>
          <p:cNvPr id="7171" name="Rectangle 2"/>
          <p:cNvSpPr>
            <a:spLocks noGrp="1" noChangeArrowheads="1"/>
          </p:cNvSpPr>
          <p:nvPr>
            <p:ph type="body" idx="1"/>
          </p:nvPr>
        </p:nvSpPr>
        <p:spPr>
          <a:xfrm>
            <a:off x="609600" y="1066800"/>
            <a:ext cx="8534400" cy="5562600"/>
          </a:xfrm>
        </p:spPr>
        <p:txBody>
          <a:bodyPr/>
          <a:lstStyle/>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u="sng" smtClean="0"/>
              <a:t>item      weight      value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1             2             $12</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2             1             $10</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3             3             $21</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mtClean="0"/>
              <a:t>   4             2             $15                </a:t>
            </a: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i="1" smtClean="0"/>
              <a:t>		</a:t>
            </a:r>
            <a:r>
              <a:rPr lang="en-IN" smtClean="0"/>
              <a:t>			       </a:t>
            </a:r>
          </a:p>
        </p:txBody>
      </p:sp>
      <p:graphicFrame>
        <p:nvGraphicFramePr>
          <p:cNvPr id="4" name="Table 3"/>
          <p:cNvGraphicFramePr>
            <a:graphicFrameLocks noGrp="1"/>
          </p:cNvGraphicFramePr>
          <p:nvPr/>
        </p:nvGraphicFramePr>
        <p:xfrm>
          <a:off x="1524000" y="4038600"/>
          <a:ext cx="6096000" cy="22860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45720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r>
              <a:tr h="457200">
                <a:tc>
                  <a:txBody>
                    <a:bodyPr/>
                    <a:lstStyle/>
                    <a:p>
                      <a:r>
                        <a:rPr lang="en-US" dirty="0" smtClean="0"/>
                        <a:t>0</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c>
                  <a:txBody>
                    <a:bodyPr/>
                    <a:lstStyle/>
                    <a:p>
                      <a:r>
                        <a:rPr lang="en-US" dirty="0" smtClean="0"/>
                        <a:t>12</a:t>
                      </a:r>
                      <a:endParaRPr lang="en-US" dirty="0"/>
                    </a:p>
                  </a:txBody>
                  <a:tcPr/>
                </a:tc>
              </a:tr>
              <a:tr h="45720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c>
                  <a:txBody>
                    <a:bodyPr/>
                    <a:lstStyle/>
                    <a:p>
                      <a:r>
                        <a:rPr lang="en-US" dirty="0" smtClean="0"/>
                        <a:t>22</a:t>
                      </a:r>
                      <a:endParaRPr lang="en-US" dirty="0"/>
                    </a:p>
                  </a:txBody>
                  <a:tcPr/>
                </a:tc>
              </a:tr>
              <a:tr h="457200">
                <a:tc>
                  <a:txBody>
                    <a:bodyPr/>
                    <a:lstStyle/>
                    <a:p>
                      <a:r>
                        <a:rPr lang="en-US" dirty="0" smtClean="0"/>
                        <a:t>10</a:t>
                      </a:r>
                      <a:endParaRPr lang="en-US" dirty="0"/>
                    </a:p>
                  </a:txBody>
                  <a:tcPr/>
                </a:tc>
                <a:tc>
                  <a:txBody>
                    <a:bodyPr/>
                    <a:lstStyle/>
                    <a:p>
                      <a:r>
                        <a:rPr lang="en-US" dirty="0" smtClean="0"/>
                        <a:t>12</a:t>
                      </a:r>
                      <a:endParaRPr lang="en-US" dirty="0"/>
                    </a:p>
                  </a:txBody>
                  <a:tcPr/>
                </a:tc>
                <a:tc>
                  <a:txBody>
                    <a:bodyPr/>
                    <a:lstStyle/>
                    <a:p>
                      <a:r>
                        <a:rPr lang="en-US" dirty="0" smtClean="0"/>
                        <a:t>22</a:t>
                      </a:r>
                      <a:endParaRPr lang="en-US" dirty="0"/>
                    </a:p>
                  </a:txBody>
                  <a:tcPr/>
                </a:tc>
                <a:tc>
                  <a:txBody>
                    <a:bodyPr/>
                    <a:lstStyle/>
                    <a:p>
                      <a:r>
                        <a:rPr lang="en-US" dirty="0" smtClean="0"/>
                        <a:t>31</a:t>
                      </a:r>
                      <a:endParaRPr lang="en-US" dirty="0"/>
                    </a:p>
                  </a:txBody>
                  <a:tcPr/>
                </a:tc>
                <a:tc>
                  <a:txBody>
                    <a:bodyPr/>
                    <a:lstStyle/>
                    <a:p>
                      <a:r>
                        <a:rPr lang="en-US" dirty="0" smtClean="0"/>
                        <a:t>33</a:t>
                      </a:r>
                      <a:endParaRPr lang="en-US" dirty="0"/>
                    </a:p>
                  </a:txBody>
                  <a:tcPr/>
                </a:tc>
                <a:tc>
                  <a:txBody>
                    <a:bodyPr/>
                    <a:lstStyle/>
                    <a:p>
                      <a:r>
                        <a:rPr lang="en-US" dirty="0" smtClean="0"/>
                        <a:t>43</a:t>
                      </a:r>
                      <a:endParaRPr lang="en-US" dirty="0"/>
                    </a:p>
                  </a:txBody>
                  <a:tcPr/>
                </a:tc>
                <a:tc>
                  <a:txBody>
                    <a:bodyPr/>
                    <a:lstStyle/>
                    <a:p>
                      <a:r>
                        <a:rPr lang="en-US" dirty="0" smtClean="0"/>
                        <a:t>43</a:t>
                      </a:r>
                      <a:endParaRPr lang="en-US" dirty="0"/>
                    </a:p>
                  </a:txBody>
                  <a:tcPr/>
                </a:tc>
                <a:tc>
                  <a:txBody>
                    <a:bodyPr/>
                    <a:lstStyle/>
                    <a:p>
                      <a:r>
                        <a:rPr lang="en-US" dirty="0" smtClean="0"/>
                        <a:t>43</a:t>
                      </a:r>
                      <a:endParaRPr lang="en-US" dirty="0"/>
                    </a:p>
                  </a:txBody>
                  <a:tcPr/>
                </a:tc>
              </a:tr>
              <a:tr h="457200">
                <a:tc>
                  <a:txBody>
                    <a:bodyPr/>
                    <a:lstStyle/>
                    <a:p>
                      <a:r>
                        <a:rPr lang="en-US" dirty="0" smtClean="0"/>
                        <a:t>10</a:t>
                      </a:r>
                      <a:endParaRPr lang="en-US" dirty="0"/>
                    </a:p>
                  </a:txBody>
                  <a:tcPr/>
                </a:tc>
                <a:tc>
                  <a:txBody>
                    <a:bodyPr/>
                    <a:lstStyle/>
                    <a:p>
                      <a:r>
                        <a:rPr lang="en-US" dirty="0" smtClean="0"/>
                        <a:t>15</a:t>
                      </a:r>
                      <a:endParaRPr lang="en-US" dirty="0"/>
                    </a:p>
                  </a:txBody>
                  <a:tcPr/>
                </a:tc>
                <a:tc>
                  <a:txBody>
                    <a:bodyPr/>
                    <a:lstStyle/>
                    <a:p>
                      <a:r>
                        <a:rPr lang="en-US" dirty="0" smtClean="0"/>
                        <a:t>25</a:t>
                      </a:r>
                      <a:endParaRPr lang="en-US" dirty="0"/>
                    </a:p>
                  </a:txBody>
                  <a:tcPr/>
                </a:tc>
                <a:tc>
                  <a:txBody>
                    <a:bodyPr/>
                    <a:lstStyle/>
                    <a:p>
                      <a:r>
                        <a:rPr lang="en-US" dirty="0" smtClean="0"/>
                        <a:t>31</a:t>
                      </a:r>
                      <a:endParaRPr lang="en-US" dirty="0"/>
                    </a:p>
                  </a:txBody>
                  <a:tcPr/>
                </a:tc>
                <a:tc>
                  <a:txBody>
                    <a:bodyPr/>
                    <a:lstStyle/>
                    <a:p>
                      <a:r>
                        <a:rPr lang="en-US" dirty="0" smtClean="0"/>
                        <a:t>37</a:t>
                      </a:r>
                      <a:endParaRPr lang="en-US" dirty="0"/>
                    </a:p>
                  </a:txBody>
                  <a:tcPr/>
                </a:tc>
                <a:tc>
                  <a:txBody>
                    <a:bodyPr/>
                    <a:lstStyle/>
                    <a:p>
                      <a:r>
                        <a:rPr lang="en-US" dirty="0" smtClean="0"/>
                        <a:t>46</a:t>
                      </a:r>
                      <a:endParaRPr lang="en-US" dirty="0"/>
                    </a:p>
                  </a:txBody>
                  <a:tcPr/>
                </a:tc>
                <a:tc>
                  <a:txBody>
                    <a:bodyPr/>
                    <a:lstStyle/>
                    <a:p>
                      <a:r>
                        <a:rPr lang="en-US" dirty="0" smtClean="0"/>
                        <a:t>48</a:t>
                      </a:r>
                      <a:endParaRPr lang="en-US" dirty="0"/>
                    </a:p>
                  </a:txBody>
                  <a:tcPr/>
                </a:tc>
                <a:tc>
                  <a:txBody>
                    <a:bodyPr/>
                    <a:lstStyle/>
                    <a:p>
                      <a:r>
                        <a:rPr lang="en-US" dirty="0" smtClean="0"/>
                        <a:t>58</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a:t>
            </a:r>
          </a:p>
        </p:txBody>
      </p:sp>
      <p:sp>
        <p:nvSpPr>
          <p:cNvPr id="8195" name="Rectangle 2"/>
          <p:cNvSpPr>
            <a:spLocks noGrp="1" noChangeArrowheads="1"/>
          </p:cNvSpPr>
          <p:nvPr>
            <p:ph type="body" idx="1"/>
          </p:nvPr>
        </p:nvSpPr>
        <p:spPr>
          <a:xfrm>
            <a:off x="533400" y="1066800"/>
            <a:ext cx="8610600" cy="5791200"/>
          </a:xfrm>
        </p:spPr>
        <p:txBody>
          <a:bodyPr/>
          <a:lstStyle/>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chemeClr val="tx1"/>
                </a:solidFill>
              </a:rPr>
              <a:t>for (i = 1; i &lt; n; ++i) </a:t>
            </a: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chemeClr val="tx1"/>
                </a:solidFill>
              </a:rPr>
              <a:t>  for (j = 1; j &lt; w+1; ++j)   </a:t>
            </a: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chemeClr val="tx1"/>
                </a:solidFill>
              </a:rPr>
              <a:t> if(W[i]&lt;=j &amp;&amp; T[i-1][j]&lt;=P[i]+T[i-1][j-W[i]] ) </a:t>
            </a: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chemeClr val="tx1"/>
                </a:solidFill>
              </a:rPr>
              <a:t>  T[i][j]=P[i]+T[i-1][j-W[i]];</a:t>
            </a: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chemeClr val="tx1"/>
                </a:solidFill>
              </a:rPr>
              <a:t>   else T[i][j]=T[i-1][j];</a:t>
            </a: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i=n-1; j=w; </a:t>
            </a: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 while(i&gt;0)</a:t>
            </a: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 if(T[i][j] !=T[i-1][j]) {X[i]++; j=j-W[i];}</a:t>
            </a: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 i--;}</a:t>
            </a: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smtClean="0">
                <a:solidFill>
                  <a:schemeClr val="tx1"/>
                </a:solidFill>
              </a:rPr>
              <a:t>if(T[0][j]&gt;0) X[0]=1;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a:t>
            </a:r>
          </a:p>
        </p:txBody>
      </p:sp>
      <p:sp>
        <p:nvSpPr>
          <p:cNvPr id="9219" name="Rectangle 2"/>
          <p:cNvSpPr>
            <a:spLocks noGrp="1" noChangeArrowheads="1"/>
          </p:cNvSpPr>
          <p:nvPr>
            <p:ph type="body" idx="1"/>
          </p:nvPr>
        </p:nvSpPr>
        <p:spPr>
          <a:xfrm>
            <a:off x="533400" y="1066800"/>
            <a:ext cx="8610600" cy="5791200"/>
          </a:xfrm>
        </p:spPr>
        <p:txBody>
          <a:bodyPr/>
          <a:lstStyle/>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for (i = 1; i &lt; n; ++i)</a:t>
            </a: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   for (j = 1; j &lt; w+1; ++j)  </a:t>
            </a: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 if(W[i]&lt;=j &amp;&amp; V[(i-1)%2][j]&lt;=P[i]+V[(i-1)%2][j-W[i]] )</a:t>
            </a: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   V[i%2][j]=P[i]+V[(i-1)%2][j-W[i]];</a:t>
            </a: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smtClean="0">
              <a:solidFill>
                <a:schemeClr val="tx1"/>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pl-PL" sz="2400" smtClean="0">
                <a:solidFill>
                  <a:schemeClr val="tx1"/>
                </a:solidFill>
              </a:rPr>
              <a:t>  else  V[i%2][j]=V[(i-1)%2][j]; </a:t>
            </a:r>
            <a:endParaRPr lang="en-US" sz="2400" smtClean="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a:t>
            </a:r>
          </a:p>
        </p:txBody>
      </p:sp>
      <p:sp>
        <p:nvSpPr>
          <p:cNvPr id="10243" name="Rectangle 2"/>
          <p:cNvSpPr>
            <a:spLocks noGrp="1" noChangeArrowheads="1"/>
          </p:cNvSpPr>
          <p:nvPr>
            <p:ph type="body" idx="1"/>
          </p:nvPr>
        </p:nvSpPr>
        <p:spPr>
          <a:xfrm>
            <a:off x="533400" y="1066800"/>
            <a:ext cx="8610600" cy="5791200"/>
          </a:xfrm>
        </p:spPr>
        <p:txBody>
          <a:bodyPr/>
          <a:lstStyle/>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i="1" smtClean="0">
                <a:solidFill>
                  <a:srgbClr val="FF9933"/>
                </a:solidFill>
              </a:rPr>
              <a:t>What if Size of the knapsack is large and the profits are small ?</a:t>
            </a: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i="1" smtClean="0">
                <a:solidFill>
                  <a:schemeClr val="accent2"/>
                </a:solidFill>
              </a:rPr>
              <a:t>W(i,j) is the minimum size knapsack required to make a profit of at least j using the first i items.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Knapsack Problem by DP</a:t>
            </a:r>
          </a:p>
        </p:txBody>
      </p:sp>
      <p:sp>
        <p:nvSpPr>
          <p:cNvPr id="11267" name="Rectangle 2"/>
          <p:cNvSpPr>
            <a:spLocks noGrp="1" noChangeArrowheads="1"/>
          </p:cNvSpPr>
          <p:nvPr>
            <p:ph type="body" idx="1"/>
          </p:nvPr>
        </p:nvSpPr>
        <p:spPr>
          <a:xfrm>
            <a:off x="533400" y="1066800"/>
            <a:ext cx="8610600" cy="5791200"/>
          </a:xfrm>
        </p:spPr>
        <p:txBody>
          <a:bodyPr/>
          <a:lstStyle/>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i="1" smtClean="0">
              <a:solidFill>
                <a:srgbClr val="FF9933"/>
              </a:solidFill>
            </a:endParaRPr>
          </a:p>
          <a:p>
            <a:pPr marL="0" indent="0" eaLnBrk="1" hangingPunct="1">
              <a:lnSpc>
                <a:spcPct val="7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i="1" smtClean="0">
                <a:solidFill>
                  <a:schemeClr val="accent2"/>
                </a:solidFill>
              </a:rPr>
              <a:t>W(i,j) is the minimum size knapsack required to make a profit of at least j using the first i items.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smtClean="0">
                <a:ea typeface="新細明體" pitchFamily="16" charset="-120"/>
              </a:rPr>
              <a:t>Longest Common Subsequence (LCS)</a:t>
            </a:r>
          </a:p>
        </p:txBody>
      </p:sp>
      <p:sp>
        <p:nvSpPr>
          <p:cNvPr id="2051" name="Rectangle 2"/>
          <p:cNvSpPr>
            <a:spLocks noGrp="1" noChangeArrowheads="1"/>
          </p:cNvSpPr>
          <p:nvPr>
            <p:ph type="body" idx="1"/>
          </p:nvPr>
        </p:nvSpPr>
        <p:spPr>
          <a:xfrm>
            <a:off x="457200" y="1219200"/>
            <a:ext cx="8229600" cy="4906963"/>
          </a:xfrm>
        </p:spPr>
        <p:txBody>
          <a:bodyPr/>
          <a:lstStyle/>
          <a:p>
            <a:pPr marL="341313" indent="-341313" eaLnBrk="1" hangingPunct="1">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ea typeface="新細明體" pitchFamily="16" charset="-120"/>
              </a:rPr>
              <a:t>A subsequence of a sequence/string </a:t>
            </a:r>
            <a:r>
              <a:rPr lang="en-US" i="1" smtClean="0">
                <a:ea typeface="新細明體" pitchFamily="16" charset="-120"/>
              </a:rPr>
              <a:t>S </a:t>
            </a:r>
            <a:r>
              <a:rPr lang="en-US" smtClean="0">
                <a:ea typeface="新細明體" pitchFamily="16" charset="-120"/>
              </a:rPr>
              <a:t>is obtained by deleting zero or more symbols from </a:t>
            </a:r>
            <a:r>
              <a:rPr lang="en-US" i="1" smtClean="0">
                <a:ea typeface="新細明體" pitchFamily="16" charset="-120"/>
              </a:rPr>
              <a:t>S</a:t>
            </a:r>
            <a:r>
              <a:rPr lang="en-US" smtClean="0">
                <a:ea typeface="新細明體" pitchFamily="16" charset="-120"/>
              </a:rPr>
              <a:t>. For example, the following are </a:t>
            </a:r>
            <a:r>
              <a:rPr lang="en-US" smtClean="0">
                <a:solidFill>
                  <a:srgbClr val="FF6600"/>
                </a:solidFill>
                <a:ea typeface="新細明體" pitchFamily="16" charset="-120"/>
              </a:rPr>
              <a:t>some</a:t>
            </a:r>
            <a:r>
              <a:rPr lang="en-US" smtClean="0">
                <a:ea typeface="新細明體" pitchFamily="16" charset="-120"/>
              </a:rPr>
              <a:t> subsequences of “president”: pred, sdn, predent.  </a:t>
            </a:r>
          </a:p>
          <a:p>
            <a:pPr marL="341313" indent="-341313" eaLnBrk="1" hangingPunct="1">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ea typeface="新細明體" pitchFamily="16" charset="-120"/>
              </a:rPr>
              <a:t>The longest common subsequence problem is to find a maximum length common subsequence between two sequences.</a:t>
            </a:r>
          </a:p>
          <a:p>
            <a:pPr marL="341313" indent="-341313"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mtClean="0">
              <a:ea typeface="新細明體" pitchFamily="16" charset="-12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ea typeface="新細明體" pitchFamily="16" charset="-120"/>
              </a:rPr>
              <a:t>LCS</a:t>
            </a:r>
          </a:p>
        </p:txBody>
      </p:sp>
      <p:sp>
        <p:nvSpPr>
          <p:cNvPr id="3075" name="Rectangle 2"/>
          <p:cNvSpPr>
            <a:spLocks noGrp="1" noChangeArrowheads="1"/>
          </p:cNvSpPr>
          <p:nvPr>
            <p:ph type="body" idx="1"/>
          </p:nvPr>
        </p:nvSpPr>
        <p:spPr>
          <a:xfrm>
            <a:off x="457200" y="1219200"/>
            <a:ext cx="8229600" cy="4906963"/>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ea typeface="新細明體" pitchFamily="16" charset="-120"/>
              </a:rPr>
              <a:t>For instance,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ea typeface="新細明體" pitchFamily="16" charset="-120"/>
              </a:rPr>
              <a:t>        Sequence 1: president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ea typeface="新細明體" pitchFamily="16" charset="-120"/>
              </a:rPr>
              <a:t>        Sequence 2: providence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ea typeface="新細明體" pitchFamily="16" charset="-120"/>
              </a:rPr>
              <a:t>        Its LCS is priden.</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ea typeface="新細明體" pitchFamily="16" charset="-120"/>
            </a:endParaRPr>
          </a:p>
        </p:txBody>
      </p:sp>
      <p:sp>
        <p:nvSpPr>
          <p:cNvPr id="3076" name="Text Box 3"/>
          <p:cNvSpPr txBox="1">
            <a:spLocks noChangeArrowheads="1"/>
          </p:cNvSpPr>
          <p:nvPr/>
        </p:nvSpPr>
        <p:spPr bwMode="auto">
          <a:xfrm>
            <a:off x="1600200" y="4572000"/>
            <a:ext cx="3581400" cy="1817688"/>
          </a:xfrm>
          <a:prstGeom prst="rect">
            <a:avLst/>
          </a:prstGeom>
          <a:noFill/>
          <a:ln w="9525">
            <a:noFill/>
            <a:round/>
            <a:headEnd/>
            <a:tailEnd/>
          </a:ln>
        </p:spPr>
        <p:txBody>
          <a:bodyPr lIns="90000" tIns="46800" rIns="90000" bIns="46800">
            <a:spAutoFit/>
          </a:bodyPr>
          <a:lstStyle/>
          <a:p>
            <a:pP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Courier New" pitchFamily="49" charset="0"/>
                <a:ea typeface="新細明體" pitchFamily="16" charset="-120"/>
              </a:rPr>
              <a:t>president</a:t>
            </a:r>
          </a:p>
          <a:p>
            <a:pP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a:solidFill>
                <a:srgbClr val="000000"/>
              </a:solidFill>
              <a:latin typeface="Courier New" pitchFamily="49" charset="0"/>
              <a:ea typeface="新細明體" pitchFamily="16" charset="-120"/>
            </a:endParaRPr>
          </a:p>
          <a:p>
            <a:pPr>
              <a:spcBef>
                <a:spcPts val="1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Courier New" pitchFamily="49" charset="0"/>
                <a:ea typeface="新細明體" pitchFamily="16" charset="-120"/>
              </a:rPr>
              <a:t>providence</a:t>
            </a:r>
          </a:p>
        </p:txBody>
      </p:sp>
      <p:sp>
        <p:nvSpPr>
          <p:cNvPr id="3077" name="Line 4"/>
          <p:cNvSpPr>
            <a:spLocks noChangeShapeType="1"/>
          </p:cNvSpPr>
          <p:nvPr/>
        </p:nvSpPr>
        <p:spPr bwMode="auto">
          <a:xfrm>
            <a:off x="1752600" y="5105400"/>
            <a:ext cx="1588" cy="762000"/>
          </a:xfrm>
          <a:prstGeom prst="line">
            <a:avLst/>
          </a:prstGeom>
          <a:noFill/>
          <a:ln w="31680">
            <a:solidFill>
              <a:srgbClr val="000000"/>
            </a:solidFill>
            <a:miter lim="800000"/>
            <a:headEnd/>
            <a:tailEnd/>
          </a:ln>
        </p:spPr>
        <p:txBody>
          <a:bodyPr/>
          <a:lstStyle/>
          <a:p>
            <a:endParaRPr lang="en-US"/>
          </a:p>
        </p:txBody>
      </p:sp>
      <p:sp>
        <p:nvSpPr>
          <p:cNvPr id="3078" name="Line 5"/>
          <p:cNvSpPr>
            <a:spLocks noChangeShapeType="1"/>
          </p:cNvSpPr>
          <p:nvPr/>
        </p:nvSpPr>
        <p:spPr bwMode="auto">
          <a:xfrm>
            <a:off x="1981200" y="5105400"/>
            <a:ext cx="1588" cy="762000"/>
          </a:xfrm>
          <a:prstGeom prst="line">
            <a:avLst/>
          </a:prstGeom>
          <a:noFill/>
          <a:ln w="31680">
            <a:solidFill>
              <a:srgbClr val="000000"/>
            </a:solidFill>
            <a:miter lim="800000"/>
            <a:headEnd/>
            <a:tailEnd/>
          </a:ln>
        </p:spPr>
        <p:txBody>
          <a:bodyPr/>
          <a:lstStyle/>
          <a:p>
            <a:endParaRPr lang="en-US"/>
          </a:p>
        </p:txBody>
      </p:sp>
      <p:sp>
        <p:nvSpPr>
          <p:cNvPr id="3079" name="Line 6"/>
          <p:cNvSpPr>
            <a:spLocks noChangeShapeType="1"/>
          </p:cNvSpPr>
          <p:nvPr/>
        </p:nvSpPr>
        <p:spPr bwMode="auto">
          <a:xfrm>
            <a:off x="2209800" y="5105400"/>
            <a:ext cx="838200" cy="762000"/>
          </a:xfrm>
          <a:prstGeom prst="line">
            <a:avLst/>
          </a:prstGeom>
          <a:noFill/>
          <a:ln w="9360">
            <a:solidFill>
              <a:srgbClr val="000000"/>
            </a:solidFill>
            <a:miter lim="800000"/>
            <a:headEnd/>
            <a:tailEnd/>
          </a:ln>
        </p:spPr>
        <p:txBody>
          <a:bodyPr/>
          <a:lstStyle/>
          <a:p>
            <a:endParaRPr lang="en-US"/>
          </a:p>
        </p:txBody>
      </p:sp>
      <p:sp>
        <p:nvSpPr>
          <p:cNvPr id="3080" name="Line 7"/>
          <p:cNvSpPr>
            <a:spLocks noChangeShapeType="1"/>
          </p:cNvSpPr>
          <p:nvPr/>
        </p:nvSpPr>
        <p:spPr bwMode="auto">
          <a:xfrm>
            <a:off x="2209800" y="5105400"/>
            <a:ext cx="1447800" cy="762000"/>
          </a:xfrm>
          <a:prstGeom prst="line">
            <a:avLst/>
          </a:prstGeom>
          <a:noFill/>
          <a:ln w="9360">
            <a:solidFill>
              <a:srgbClr val="000000"/>
            </a:solidFill>
            <a:miter lim="800000"/>
            <a:headEnd/>
            <a:tailEnd/>
          </a:ln>
        </p:spPr>
        <p:txBody>
          <a:bodyPr/>
          <a:lstStyle/>
          <a:p>
            <a:endParaRPr lang="en-US"/>
          </a:p>
        </p:txBody>
      </p:sp>
      <p:sp>
        <p:nvSpPr>
          <p:cNvPr id="3081" name="Line 8"/>
          <p:cNvSpPr>
            <a:spLocks noChangeShapeType="1"/>
          </p:cNvSpPr>
          <p:nvPr/>
        </p:nvSpPr>
        <p:spPr bwMode="auto">
          <a:xfrm>
            <a:off x="2590800" y="5105400"/>
            <a:ext cx="1588" cy="762000"/>
          </a:xfrm>
          <a:prstGeom prst="line">
            <a:avLst/>
          </a:prstGeom>
          <a:noFill/>
          <a:ln w="31680">
            <a:solidFill>
              <a:srgbClr val="000000"/>
            </a:solidFill>
            <a:miter lim="800000"/>
            <a:headEnd/>
            <a:tailEnd/>
          </a:ln>
        </p:spPr>
        <p:txBody>
          <a:bodyPr/>
          <a:lstStyle/>
          <a:p>
            <a:endParaRPr lang="en-US"/>
          </a:p>
        </p:txBody>
      </p:sp>
      <p:sp>
        <p:nvSpPr>
          <p:cNvPr id="3082" name="Line 9"/>
          <p:cNvSpPr>
            <a:spLocks noChangeShapeType="1"/>
          </p:cNvSpPr>
          <p:nvPr/>
        </p:nvSpPr>
        <p:spPr bwMode="auto">
          <a:xfrm>
            <a:off x="2895600" y="5105400"/>
            <a:ext cx="1588" cy="762000"/>
          </a:xfrm>
          <a:prstGeom prst="line">
            <a:avLst/>
          </a:prstGeom>
          <a:noFill/>
          <a:ln w="31680">
            <a:solidFill>
              <a:srgbClr val="000000"/>
            </a:solidFill>
            <a:miter lim="800000"/>
            <a:headEnd/>
            <a:tailEnd/>
          </a:ln>
        </p:spPr>
        <p:txBody>
          <a:bodyPr/>
          <a:lstStyle/>
          <a:p>
            <a:endParaRPr lang="en-US"/>
          </a:p>
        </p:txBody>
      </p:sp>
      <p:sp>
        <p:nvSpPr>
          <p:cNvPr id="3083" name="Line 10"/>
          <p:cNvSpPr>
            <a:spLocks noChangeShapeType="1"/>
          </p:cNvSpPr>
          <p:nvPr/>
        </p:nvSpPr>
        <p:spPr bwMode="auto">
          <a:xfrm>
            <a:off x="3048000" y="5105400"/>
            <a:ext cx="1588" cy="762000"/>
          </a:xfrm>
          <a:prstGeom prst="line">
            <a:avLst/>
          </a:prstGeom>
          <a:noFill/>
          <a:ln w="31680">
            <a:solidFill>
              <a:srgbClr val="000000"/>
            </a:solidFill>
            <a:miter lim="800000"/>
            <a:headEnd/>
            <a:tailEnd/>
          </a:ln>
        </p:spPr>
        <p:txBody>
          <a:bodyPr/>
          <a:lstStyle/>
          <a:p>
            <a:endParaRPr lang="en-US"/>
          </a:p>
        </p:txBody>
      </p:sp>
      <p:sp>
        <p:nvSpPr>
          <p:cNvPr id="3084" name="Line 11"/>
          <p:cNvSpPr>
            <a:spLocks noChangeShapeType="1"/>
          </p:cNvSpPr>
          <p:nvPr/>
        </p:nvSpPr>
        <p:spPr bwMode="auto">
          <a:xfrm>
            <a:off x="3048000" y="5105400"/>
            <a:ext cx="609600" cy="762000"/>
          </a:xfrm>
          <a:prstGeom prst="line">
            <a:avLst/>
          </a:prstGeom>
          <a:noFill/>
          <a:ln w="9360">
            <a:solidFill>
              <a:srgbClr val="000000"/>
            </a:solidFill>
            <a:miter lim="800000"/>
            <a:headEnd/>
            <a:tailEnd/>
          </a:ln>
        </p:spPr>
        <p:txBody>
          <a:bodyPr/>
          <a:lstStyle/>
          <a:p>
            <a:endParaRPr lang="en-US"/>
          </a:p>
        </p:txBody>
      </p:sp>
      <p:sp>
        <p:nvSpPr>
          <p:cNvPr id="3085" name="Line 12"/>
          <p:cNvSpPr>
            <a:spLocks noChangeShapeType="1"/>
          </p:cNvSpPr>
          <p:nvPr/>
        </p:nvSpPr>
        <p:spPr bwMode="auto">
          <a:xfrm>
            <a:off x="3276600" y="5105400"/>
            <a:ext cx="1588" cy="762000"/>
          </a:xfrm>
          <a:prstGeom prst="line">
            <a:avLst/>
          </a:prstGeom>
          <a:noFill/>
          <a:ln w="31680">
            <a:solidFill>
              <a:srgbClr val="000000"/>
            </a:solidFill>
            <a:miter lim="800000"/>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Recursive solution for LCS</a:t>
            </a:r>
          </a:p>
        </p:txBody>
      </p:sp>
      <p:sp>
        <p:nvSpPr>
          <p:cNvPr id="4099" name="Rectangle 2"/>
          <p:cNvSpPr>
            <a:spLocks noGrp="1" noChangeArrowheads="1"/>
          </p:cNvSpPr>
          <p:nvPr>
            <p:ph type="body" idx="1"/>
          </p:nvPr>
        </p:nvSpPr>
        <p:spPr>
          <a:xfrm>
            <a:off x="457200" y="1219200"/>
            <a:ext cx="8229600" cy="4906963"/>
          </a:xfrm>
        </p:spPr>
        <p:txBody>
          <a:bodyPr/>
          <a:lstStyle/>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Let x</a:t>
            </a:r>
            <a:r>
              <a:rPr lang="en-US" baseline="-25000" smtClean="0"/>
              <a:t>1</a:t>
            </a:r>
            <a:r>
              <a:rPr lang="en-US" smtClean="0"/>
              <a:t>,x</a:t>
            </a:r>
            <a:r>
              <a:rPr lang="en-US" baseline="-25000" smtClean="0"/>
              <a:t>2</a:t>
            </a:r>
            <a:r>
              <a:rPr lang="en-US" smtClean="0"/>
              <a:t>,…x</a:t>
            </a:r>
            <a:r>
              <a:rPr lang="en-US" baseline="-25000" smtClean="0"/>
              <a:t>m</a:t>
            </a:r>
            <a:r>
              <a:rPr lang="en-US" smtClean="0"/>
              <a:t> and y</a:t>
            </a:r>
            <a:r>
              <a:rPr lang="en-US" baseline="-25000" smtClean="0"/>
              <a:t>1</a:t>
            </a:r>
            <a:r>
              <a:rPr lang="en-US" smtClean="0"/>
              <a:t>,y</a:t>
            </a:r>
            <a:r>
              <a:rPr lang="en-US" baseline="-25000" smtClean="0"/>
              <a:t>2</a:t>
            </a:r>
            <a:r>
              <a:rPr lang="en-US" smtClean="0"/>
              <a:t>…,y</a:t>
            </a:r>
            <a:r>
              <a:rPr lang="en-US" baseline="-25000" smtClean="0"/>
              <a:t>n</a:t>
            </a:r>
            <a:r>
              <a:rPr lang="en-US" smtClean="0"/>
              <a:t> be two lists.</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If x</a:t>
            </a:r>
            <a:r>
              <a:rPr lang="en-US" baseline="-25000" smtClean="0"/>
              <a:t>m</a:t>
            </a:r>
            <a:r>
              <a:rPr lang="en-US" smtClean="0"/>
              <a:t>=y</a:t>
            </a:r>
            <a:r>
              <a:rPr lang="en-US" baseline="-25000" smtClean="0"/>
              <a:t>n</a:t>
            </a:r>
            <a:r>
              <a:rPr lang="en-US" smtClean="0"/>
              <a:t> than LCS includes x</a:t>
            </a:r>
            <a:r>
              <a:rPr lang="en-US" baseline="-25000" smtClean="0"/>
              <a:t>m </a:t>
            </a:r>
            <a:r>
              <a:rPr lang="en-US" smtClean="0"/>
              <a:t>that is concatenated to the tail of LCS  of x</a:t>
            </a:r>
            <a:r>
              <a:rPr lang="en-US" baseline="-25000" smtClean="0"/>
              <a:t>1</a:t>
            </a:r>
            <a:r>
              <a:rPr lang="en-US" smtClean="0"/>
              <a:t>,x</a:t>
            </a:r>
            <a:r>
              <a:rPr lang="en-US" baseline="-25000" smtClean="0"/>
              <a:t>2</a:t>
            </a:r>
            <a:r>
              <a:rPr lang="en-US" smtClean="0"/>
              <a:t>,…x</a:t>
            </a:r>
            <a:r>
              <a:rPr lang="en-US" baseline="-25000" smtClean="0"/>
              <a:t>m-1</a:t>
            </a:r>
            <a:r>
              <a:rPr lang="en-US" smtClean="0"/>
              <a:t> and y</a:t>
            </a:r>
            <a:r>
              <a:rPr lang="en-US" baseline="-25000" smtClean="0"/>
              <a:t>1</a:t>
            </a:r>
            <a:r>
              <a:rPr lang="en-US" smtClean="0"/>
              <a:t>,y</a:t>
            </a:r>
            <a:r>
              <a:rPr lang="en-US" baseline="-25000" smtClean="0"/>
              <a:t>2</a:t>
            </a:r>
            <a:r>
              <a:rPr lang="en-US" smtClean="0"/>
              <a:t>…,y</a:t>
            </a:r>
            <a:r>
              <a:rPr lang="en-US" baseline="-25000" smtClean="0"/>
              <a:t>n-1</a:t>
            </a:r>
            <a:r>
              <a:rPr lang="en-US" smtClean="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Recursive solution for LCS</a:t>
            </a:r>
          </a:p>
        </p:txBody>
      </p:sp>
      <p:sp>
        <p:nvSpPr>
          <p:cNvPr id="5123" name="Rectangle 2"/>
          <p:cNvSpPr>
            <a:spLocks noGrp="1" noChangeArrowheads="1"/>
          </p:cNvSpPr>
          <p:nvPr>
            <p:ph type="body" idx="1"/>
          </p:nvPr>
        </p:nvSpPr>
        <p:spPr>
          <a:xfrm>
            <a:off x="457200" y="1219200"/>
            <a:ext cx="8229600" cy="4906963"/>
          </a:xfrm>
        </p:spPr>
        <p:txBody>
          <a:bodyPr/>
          <a:lstStyle/>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If </a:t>
            </a:r>
            <a:r>
              <a:rPr lang="en-US" smtClean="0">
                <a:latin typeface="Times New Roman" pitchFamily="16" charset="0"/>
              </a:rPr>
              <a:t>x</a:t>
            </a:r>
            <a:r>
              <a:rPr lang="en-US" baseline="-25000" smtClean="0">
                <a:latin typeface="Times New Roman" pitchFamily="16" charset="0"/>
              </a:rPr>
              <a:t>m</a:t>
            </a:r>
            <a:r>
              <a:rPr lang="en-US" smtClean="0">
                <a:latin typeface="Times New Roman" pitchFamily="16" charset="0"/>
              </a:rPr>
              <a:t>!=y</a:t>
            </a:r>
            <a:r>
              <a:rPr lang="en-US" baseline="-25000" smtClean="0">
                <a:latin typeface="Times New Roman" pitchFamily="16" charset="0"/>
              </a:rPr>
              <a:t>n</a:t>
            </a:r>
            <a:r>
              <a:rPr lang="en-US" smtClean="0"/>
              <a:t> than LCS cannot include both x</a:t>
            </a:r>
            <a:r>
              <a:rPr lang="en-US" baseline="-25000" smtClean="0"/>
              <a:t>m </a:t>
            </a:r>
            <a:r>
              <a:rPr lang="en-US" smtClean="0"/>
              <a:t>and y</a:t>
            </a:r>
            <a:r>
              <a:rPr lang="en-US" baseline="-25000" smtClean="0"/>
              <a:t>n.</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So, it must be either</a:t>
            </a:r>
          </a:p>
          <a:p>
            <a:pPr lvl="1" indent="-28416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An LCS of x</a:t>
            </a:r>
            <a:r>
              <a:rPr lang="en-US" baseline="-25000" smtClean="0"/>
              <a:t>1</a:t>
            </a:r>
            <a:r>
              <a:rPr lang="en-US" smtClean="0"/>
              <a:t>,x</a:t>
            </a:r>
            <a:r>
              <a:rPr lang="en-US" baseline="-25000" smtClean="0"/>
              <a:t>2</a:t>
            </a:r>
            <a:r>
              <a:rPr lang="en-US" smtClean="0"/>
              <a:t>,…x</a:t>
            </a:r>
            <a:r>
              <a:rPr lang="en-US" baseline="-25000" smtClean="0"/>
              <a:t>m-1</a:t>
            </a:r>
            <a:r>
              <a:rPr lang="en-US" smtClean="0"/>
              <a:t> and y</a:t>
            </a:r>
            <a:r>
              <a:rPr lang="en-US" baseline="-25000" smtClean="0"/>
              <a:t>1</a:t>
            </a:r>
            <a:r>
              <a:rPr lang="en-US" smtClean="0"/>
              <a:t>,y</a:t>
            </a:r>
            <a:r>
              <a:rPr lang="en-US" baseline="-25000" smtClean="0"/>
              <a:t>2</a:t>
            </a:r>
            <a:r>
              <a:rPr lang="en-US" smtClean="0"/>
              <a:t>…,y</a:t>
            </a:r>
            <a:r>
              <a:rPr lang="en-US" baseline="-25000" smtClean="0"/>
              <a:t>n</a:t>
            </a:r>
            <a:r>
              <a:rPr lang="en-US" smtClean="0"/>
              <a:t>  </a:t>
            </a:r>
          </a:p>
          <a:p>
            <a:pPr lvl="1" indent="-28416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or</a:t>
            </a:r>
          </a:p>
          <a:p>
            <a:pPr lvl="1" indent="-28416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An LCS of x</a:t>
            </a:r>
            <a:r>
              <a:rPr lang="en-US" baseline="-25000" smtClean="0"/>
              <a:t>1</a:t>
            </a:r>
            <a:r>
              <a:rPr lang="en-US" smtClean="0"/>
              <a:t>,x</a:t>
            </a:r>
            <a:r>
              <a:rPr lang="en-US" baseline="-25000" smtClean="0"/>
              <a:t>2</a:t>
            </a:r>
            <a:r>
              <a:rPr lang="en-US" smtClean="0"/>
              <a:t>,…x</a:t>
            </a:r>
            <a:r>
              <a:rPr lang="en-US" baseline="-25000" smtClean="0"/>
              <a:t>m</a:t>
            </a:r>
            <a:r>
              <a:rPr lang="en-US" smtClean="0"/>
              <a:t> and y</a:t>
            </a:r>
            <a:r>
              <a:rPr lang="en-US" baseline="-25000" smtClean="0"/>
              <a:t>1</a:t>
            </a:r>
            <a:r>
              <a:rPr lang="en-US" smtClean="0"/>
              <a:t>,y</a:t>
            </a:r>
            <a:r>
              <a:rPr lang="en-US" baseline="-25000" smtClean="0"/>
              <a:t>2</a:t>
            </a:r>
            <a:r>
              <a:rPr lang="en-US" smtClean="0"/>
              <a:t>…,y</a:t>
            </a:r>
            <a:r>
              <a:rPr lang="en-US" baseline="-25000" smtClean="0"/>
              <a:t>n-1</a:t>
            </a:r>
          </a:p>
          <a:p>
            <a:pPr indent="-341313" eaLnBrk="1" hangingPunct="1">
              <a:lnSpc>
                <a:spcPct val="90000"/>
              </a:lnSpc>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Coin Exchange problem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Greedy Algorithm gives correct answer ?</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Consider coins of denomination 1, 10,25.</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What is the minimum number of coins required to pay 30.</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39725" algn="just">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600" smtClean="0"/>
              <a:t>Dynamic Programming  for LCS</a:t>
            </a:r>
          </a:p>
        </p:txBody>
      </p:sp>
      <p:sp>
        <p:nvSpPr>
          <p:cNvPr id="6147" name="Rectangle 2"/>
          <p:cNvSpPr>
            <a:spLocks noGrp="1" noChangeArrowheads="1"/>
          </p:cNvSpPr>
          <p:nvPr>
            <p:ph type="body" idx="1"/>
          </p:nvPr>
        </p:nvSpPr>
        <p:spPr>
          <a:xfrm>
            <a:off x="457200" y="1219200"/>
            <a:ext cx="8229600" cy="4906963"/>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Build two-dimensional array to store </a:t>
            </a:r>
            <a:r>
              <a:rPr lang="en-US" i="1" smtClean="0"/>
              <a:t>L(i,j)</a:t>
            </a:r>
            <a:r>
              <a:rPr lang="en-US" smtClean="0"/>
              <a:t> = LCS of x1,x2,.. ,xi and y1,y2,..,yj.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600" smtClean="0"/>
              <a:t>Dynamic Programming  for LCS</a:t>
            </a:r>
          </a:p>
        </p:txBody>
      </p:sp>
      <p:sp>
        <p:nvSpPr>
          <p:cNvPr id="7171" name="Rectangle 2"/>
          <p:cNvSpPr>
            <a:spLocks noGrp="1" noChangeArrowheads="1"/>
          </p:cNvSpPr>
          <p:nvPr>
            <p:ph type="body" idx="1"/>
          </p:nvPr>
        </p:nvSpPr>
        <p:spPr>
          <a:xfrm>
            <a:off x="457200" y="1219200"/>
            <a:ext cx="8229600" cy="4906963"/>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Build two-dimensional array to store </a:t>
            </a:r>
            <a:r>
              <a:rPr lang="en-US" i="1" smtClean="0"/>
              <a:t>L(i,j)</a:t>
            </a:r>
            <a:r>
              <a:rPr lang="en-US" smtClean="0"/>
              <a:t> = LCS of x1,x2,.. ,xi and y1,y2,..,yj.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L(m,n) will be the LCS of X and Y.</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Length L of LCS</a:t>
            </a:r>
          </a:p>
        </p:txBody>
      </p:sp>
      <p:sp>
        <p:nvSpPr>
          <p:cNvPr id="8195" name="Rectangle 2"/>
          <p:cNvSpPr>
            <a:spLocks noGrp="1" noChangeArrowheads="1"/>
          </p:cNvSpPr>
          <p:nvPr>
            <p:ph type="body" idx="1"/>
          </p:nvPr>
        </p:nvSpPr>
        <p:spPr>
          <a:xfrm>
            <a:off x="457200" y="1219200"/>
            <a:ext cx="8229600" cy="4906963"/>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 if x</a:t>
            </a:r>
            <a:r>
              <a:rPr lang="en-US" baseline="-25000" smtClean="0"/>
              <a:t>i</a:t>
            </a:r>
            <a:r>
              <a:rPr lang="en-US" smtClean="0"/>
              <a:t>!=y</a:t>
            </a:r>
            <a:r>
              <a:rPr lang="en-US" baseline="-25000" smtClean="0"/>
              <a:t>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aseline="-25000" smtClean="0"/>
              <a:t>  </a:t>
            </a:r>
            <a:r>
              <a:rPr lang="en-US" smtClean="0"/>
              <a:t>L[i][j]=max(L[i][j-1]), L[i-1][j])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mtClean="0"/>
              <a:t>else</a:t>
            </a:r>
            <a:endParaRPr lang="en-US" baseline="-2500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aseline="-25000" smtClean="0"/>
              <a:t>      </a:t>
            </a:r>
            <a:r>
              <a:rPr lang="en-US" smtClean="0"/>
              <a:t>L[i][j]=1+ L[i-1][j-1]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Example  cbabaca abcabba</a:t>
            </a:r>
          </a:p>
        </p:txBody>
      </p:sp>
      <p:sp>
        <p:nvSpPr>
          <p:cNvPr id="9219" name="Rectangle 2"/>
          <p:cNvSpPr>
            <a:spLocks noGrp="1" noChangeArrowheads="1"/>
          </p:cNvSpPr>
          <p:nvPr>
            <p:ph type="body" idx="1"/>
          </p:nvPr>
        </p:nvSpPr>
        <p:spPr>
          <a:xfrm>
            <a:off x="457200" y="1219200"/>
            <a:ext cx="40386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a:p>
            <a:pPr indent="-341313" eaLnBrk="1" hangingPunct="1">
              <a:spcBef>
                <a:spcPts val="70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p:txBody>
      </p:sp>
      <p:graphicFrame>
        <p:nvGraphicFramePr>
          <p:cNvPr id="25603" name="Group 3"/>
          <p:cNvGraphicFramePr>
            <a:graphicFrameLocks noGrp="1"/>
          </p:cNvGraphicFramePr>
          <p:nvPr/>
        </p:nvGraphicFramePr>
        <p:xfrm>
          <a:off x="4648200" y="1219200"/>
          <a:ext cx="4040188" cy="5203334"/>
        </p:xfrm>
        <a:graphic>
          <a:graphicData uri="http://schemas.openxmlformats.org/drawingml/2006/table">
            <a:tbl>
              <a:tblPr/>
              <a:tblGrid>
                <a:gridCol w="504825"/>
                <a:gridCol w="504825"/>
                <a:gridCol w="504825"/>
                <a:gridCol w="506413"/>
                <a:gridCol w="504825"/>
                <a:gridCol w="504825"/>
                <a:gridCol w="504825"/>
                <a:gridCol w="504825"/>
              </a:tblGrid>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Example  cbabaca abcabba</a:t>
            </a:r>
          </a:p>
        </p:txBody>
      </p:sp>
      <p:sp>
        <p:nvSpPr>
          <p:cNvPr id="10243" name="Rectangle 2"/>
          <p:cNvSpPr>
            <a:spLocks noGrp="1" noChangeArrowheads="1"/>
          </p:cNvSpPr>
          <p:nvPr>
            <p:ph type="body" idx="1"/>
          </p:nvPr>
        </p:nvSpPr>
        <p:spPr>
          <a:xfrm>
            <a:off x="457200" y="1219200"/>
            <a:ext cx="40386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a:p>
            <a:pPr indent="-341313" eaLnBrk="1" hangingPunct="1">
              <a:spcBef>
                <a:spcPts val="70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p:txBody>
      </p:sp>
      <p:graphicFrame>
        <p:nvGraphicFramePr>
          <p:cNvPr id="26627" name="Group 3"/>
          <p:cNvGraphicFramePr>
            <a:graphicFrameLocks noGrp="1"/>
          </p:cNvGraphicFramePr>
          <p:nvPr/>
        </p:nvGraphicFramePr>
        <p:xfrm>
          <a:off x="4648200" y="1219200"/>
          <a:ext cx="4040188" cy="5203334"/>
        </p:xfrm>
        <a:graphic>
          <a:graphicData uri="http://schemas.openxmlformats.org/drawingml/2006/table">
            <a:tbl>
              <a:tblPr/>
              <a:tblGrid>
                <a:gridCol w="504825"/>
                <a:gridCol w="504825"/>
                <a:gridCol w="504825"/>
                <a:gridCol w="506413"/>
                <a:gridCol w="504825"/>
                <a:gridCol w="504825"/>
                <a:gridCol w="504825"/>
                <a:gridCol w="504825"/>
              </a:tblGrid>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Example  cbabaca abcabba</a:t>
            </a:r>
          </a:p>
        </p:txBody>
      </p:sp>
      <p:sp>
        <p:nvSpPr>
          <p:cNvPr id="11267" name="Rectangle 2"/>
          <p:cNvSpPr>
            <a:spLocks noGrp="1" noChangeArrowheads="1"/>
          </p:cNvSpPr>
          <p:nvPr>
            <p:ph type="body" idx="1"/>
          </p:nvPr>
        </p:nvSpPr>
        <p:spPr>
          <a:xfrm>
            <a:off x="457200" y="1219200"/>
            <a:ext cx="40386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a:p>
            <a:pPr indent="-341313" eaLnBrk="1" hangingPunct="1">
              <a:spcBef>
                <a:spcPts val="70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p:txBody>
      </p:sp>
      <p:graphicFrame>
        <p:nvGraphicFramePr>
          <p:cNvPr id="27651" name="Group 3"/>
          <p:cNvGraphicFramePr>
            <a:graphicFrameLocks noGrp="1"/>
          </p:cNvGraphicFramePr>
          <p:nvPr/>
        </p:nvGraphicFramePr>
        <p:xfrm>
          <a:off x="4648200" y="1219200"/>
          <a:ext cx="4040188" cy="5203334"/>
        </p:xfrm>
        <a:graphic>
          <a:graphicData uri="http://schemas.openxmlformats.org/drawingml/2006/table">
            <a:tbl>
              <a:tblPr/>
              <a:tblGrid>
                <a:gridCol w="504825"/>
                <a:gridCol w="504825"/>
                <a:gridCol w="504825"/>
                <a:gridCol w="506413"/>
                <a:gridCol w="504825"/>
                <a:gridCol w="504825"/>
                <a:gridCol w="504825"/>
                <a:gridCol w="504825"/>
              </a:tblGrid>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LCS Code</a:t>
            </a:r>
          </a:p>
        </p:txBody>
      </p:sp>
      <p:sp>
        <p:nvSpPr>
          <p:cNvPr id="12291" name="Rectangle 2"/>
          <p:cNvSpPr>
            <a:spLocks noGrp="1" noChangeArrowheads="1"/>
          </p:cNvSpPr>
          <p:nvPr>
            <p:ph type="body" idx="1"/>
          </p:nvPr>
        </p:nvSpPr>
        <p:spPr>
          <a:xfrm>
            <a:off x="457200" y="1219200"/>
            <a:ext cx="83820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smtClean="0"/>
              <a:t>while (j &lt; n and X[0] != Y[j])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smtClean="0"/>
              <a:t>   T[0][j++] = 0;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smtClean="0"/>
              <a:t> while (j &lt; n)    T[0][j++] = 1;</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smtClean="0"/>
              <a:t>  while (i &lt; m and Y[0] != X[i])</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smtClean="0"/>
              <a:t>    T[i++][0] = 0;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smtClean="0"/>
              <a:t> while (i &lt; m)    T[i++][0] = 1;</a:t>
            </a:r>
            <a:endParaRPr lang="en-IN"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LCS Code</a:t>
            </a:r>
          </a:p>
        </p:txBody>
      </p:sp>
      <p:sp>
        <p:nvSpPr>
          <p:cNvPr id="13315" name="Rectangle 2"/>
          <p:cNvSpPr>
            <a:spLocks noGrp="1" noChangeArrowheads="1"/>
          </p:cNvSpPr>
          <p:nvPr>
            <p:ph type="body" idx="1"/>
          </p:nvPr>
        </p:nvSpPr>
        <p:spPr>
          <a:xfrm>
            <a:off x="457200" y="1219200"/>
            <a:ext cx="83820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for (i = 1; i &lt; m; ++i)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for (j = 1; j &lt; n; ++j)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if (X[i] == Y[j])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T[i][j] = 1 + T[i - 1][j - 1];</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else if (T[i - 1][j] &gt; T[i][j - 1])</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T[i][j] = T[i - 1][j];   	else		T[i][j] = T[i][j - 1];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Example  cbabaca abcabba</a:t>
            </a:r>
          </a:p>
        </p:txBody>
      </p:sp>
      <p:sp>
        <p:nvSpPr>
          <p:cNvPr id="14339" name="Rectangle 2"/>
          <p:cNvSpPr>
            <a:spLocks noGrp="1" noChangeArrowheads="1"/>
          </p:cNvSpPr>
          <p:nvPr>
            <p:ph type="body" idx="1"/>
          </p:nvPr>
        </p:nvSpPr>
        <p:spPr>
          <a:xfrm>
            <a:off x="457200" y="1219200"/>
            <a:ext cx="40386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a:p>
            <a:pPr indent="-341313" eaLnBrk="1" hangingPunct="1">
              <a:spcBef>
                <a:spcPts val="700"/>
              </a:spcBef>
              <a:buFont typeface="Verdana" pitchFamily="32" charset="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p:txBody>
      </p:sp>
      <p:graphicFrame>
        <p:nvGraphicFramePr>
          <p:cNvPr id="27651" name="Group 3"/>
          <p:cNvGraphicFramePr>
            <a:graphicFrameLocks noGrp="1"/>
          </p:cNvGraphicFramePr>
          <p:nvPr/>
        </p:nvGraphicFramePr>
        <p:xfrm>
          <a:off x="4648200" y="1219200"/>
          <a:ext cx="4040188" cy="5203334"/>
        </p:xfrm>
        <a:graphic>
          <a:graphicData uri="http://schemas.openxmlformats.org/drawingml/2006/table">
            <a:tbl>
              <a:tblPr/>
              <a:tblGrid>
                <a:gridCol w="504825"/>
                <a:gridCol w="504825"/>
                <a:gridCol w="504825"/>
                <a:gridCol w="506413"/>
                <a:gridCol w="504825"/>
                <a:gridCol w="504825"/>
                <a:gridCol w="504825"/>
                <a:gridCol w="504825"/>
              </a:tblGrid>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1368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0</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C</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B</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A</a:t>
                      </a: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1</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2</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3</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sz="2800" b="0" i="0" u="none" strike="noStrike" cap="none" normalizeH="0" baseline="0" smtClean="0">
                          <a:ln>
                            <a:noFill/>
                          </a:ln>
                          <a:solidFill>
                            <a:srgbClr val="000000"/>
                          </a:solidFill>
                          <a:effectLst/>
                          <a:latin typeface="Verdana" pitchFamily="32" charset="0"/>
                          <a:ea typeface="DejaVu Sans" charset="0"/>
                          <a:cs typeface="DejaVu Sans" charset="0"/>
                        </a:rPr>
                        <a:t>4</a:t>
                      </a: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1368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8000"/>
                        </a:lnSpc>
                        <a:spcBef>
                          <a:spcPts val="70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smtClean="0">
                        <a:ln>
                          <a:noFill/>
                        </a:ln>
                        <a:solidFill>
                          <a:srgbClr val="000000"/>
                        </a:solidFill>
                        <a:effectLst/>
                        <a:latin typeface="Verdana" pitchFamily="32" charset="0"/>
                        <a:ea typeface="DejaVu Sans" charset="0"/>
                        <a:cs typeface="DejaVu Sans" charset="0"/>
                      </a:endParaRPr>
                    </a:p>
                  </a:txBody>
                  <a:tcPr marL="90000" marR="90000" marT="53856" marB="46800" horzOverflow="overflow">
                    <a:lnL w="5760" cap="flat" cmpd="sng" algn="ctr">
                      <a:solidFill>
                        <a:srgbClr val="000000"/>
                      </a:solidFill>
                      <a:prstDash val="solid"/>
                      <a:round/>
                      <a:headEnd type="none" w="med" len="med"/>
                      <a:tailEnd type="none" w="med" len="med"/>
                    </a:lnL>
                    <a:lnR w="1368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136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LCS Code</a:t>
            </a:r>
          </a:p>
        </p:txBody>
      </p:sp>
      <p:sp>
        <p:nvSpPr>
          <p:cNvPr id="15363" name="Rectangle 2"/>
          <p:cNvSpPr>
            <a:spLocks noGrp="1" noChangeArrowheads="1"/>
          </p:cNvSpPr>
          <p:nvPr>
            <p:ph type="body" idx="1"/>
          </p:nvPr>
        </p:nvSpPr>
        <p:spPr>
          <a:xfrm>
            <a:off x="457200" y="1219200"/>
            <a:ext cx="83820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i = m - 1;  j = n - 1;  c = T[m-1][n-1];  char S[c];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while (i &gt; 0 &amp; j &gt; 0)    {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if (T[i][j] == T[i - 1][j - 1] + 1)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S[--c] = X[i];j = j – 1; i = i - 1;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else if (T[i - 1][j] &gt; T[i][j - 1])	i--;      else	j--;    }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if (j &gt; 0 &amp;&amp; T[i][j] &gt; 0)    S[--c] = X[0];</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if (i &gt; 0 &amp;&amp; T[i][j] &gt; 0)    S[--c] = Y[0];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Coin Exchange problem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Greedy Algorithm gives correct answer ?</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Consider coins of denomination 1, 7,10.</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What is the minimum number of coins required to pay 14.</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39725" algn="just">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LCS - Complexity</a:t>
            </a:r>
          </a:p>
        </p:txBody>
      </p:sp>
      <p:sp>
        <p:nvSpPr>
          <p:cNvPr id="16387" name="Rectangle 2"/>
          <p:cNvSpPr>
            <a:spLocks noGrp="1" noChangeArrowheads="1"/>
          </p:cNvSpPr>
          <p:nvPr>
            <p:ph type="body" idx="1"/>
          </p:nvPr>
        </p:nvSpPr>
        <p:spPr>
          <a:xfrm>
            <a:off x="457200" y="1219200"/>
            <a:ext cx="83820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Requires O(nm) time and space.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LCS Code</a:t>
            </a:r>
          </a:p>
        </p:txBody>
      </p:sp>
      <p:sp>
        <p:nvSpPr>
          <p:cNvPr id="17411" name="Rectangle 2"/>
          <p:cNvSpPr>
            <a:spLocks noGrp="1" noChangeArrowheads="1"/>
          </p:cNvSpPr>
          <p:nvPr>
            <p:ph type="body" idx="1"/>
          </p:nvPr>
        </p:nvSpPr>
        <p:spPr>
          <a:xfrm>
            <a:off x="457200" y="1219200"/>
            <a:ext cx="83820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for (i = 1; i &lt; m; ++i){</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if(X[i]==Y[0]) V[i%2][0]=1;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else V[i%2][0]=V[(i-1)%2][0];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for (j = 1; j &lt; n; ++j)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if (X[i] == Y[j])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V[i%2][j] = 1 + V[(i-1)%2][j - 1];      else if (V[(i-1)%2][j] &lt; V[i%2][j - 1])	V[i%2][j] = V[i%2][j-1];</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else V[i%2][j] = V[(i-1)%2][j];}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B39E14B-C048-4B36-853E-A86E8AD3171B}" type="slidenum">
              <a:rPr lang="en-US" sz="1400">
                <a:latin typeface="Times New Roman" pitchFamily="16" charset="0"/>
              </a:rPr>
              <a:pPr algn="r"/>
              <a:t>42</a:t>
            </a:fld>
            <a:endParaRPr lang="en-US" sz="1400">
              <a:latin typeface="Times New Roman" pitchFamily="16" charset="0"/>
            </a:endParaRPr>
          </a:p>
        </p:txBody>
      </p:sp>
      <p:sp>
        <p:nvSpPr>
          <p:cNvPr id="18435" name="Rectangle 2"/>
          <p:cNvSpPr>
            <a:spLocks noGrp="1" noChangeArrowheads="1"/>
          </p:cNvSpPr>
          <p:nvPr>
            <p:ph type="title" idx="4294967295"/>
          </p:nvPr>
        </p:nvSpPr>
        <p:spPr>
          <a:xfrm>
            <a:off x="381000" y="609600"/>
            <a:ext cx="8077200" cy="1143000"/>
          </a:xfrm>
        </p:spPr>
        <p:txBody>
          <a:bodyPr/>
          <a:lstStyle/>
          <a:p>
            <a:r>
              <a:rPr lang="en-US" sz="3600" smtClean="0"/>
              <a:t>Matrix-chain multiplication </a:t>
            </a:r>
          </a:p>
        </p:txBody>
      </p:sp>
      <p:sp>
        <p:nvSpPr>
          <p:cNvPr id="18436" name="Rectangle 3"/>
          <p:cNvSpPr>
            <a:spLocks noGrp="1" noChangeArrowheads="1"/>
          </p:cNvSpPr>
          <p:nvPr>
            <p:ph type="body" idx="4294967295"/>
          </p:nvPr>
        </p:nvSpPr>
        <p:spPr>
          <a:xfrm>
            <a:off x="533400" y="2514600"/>
            <a:ext cx="8229600" cy="3886200"/>
          </a:xfrm>
        </p:spPr>
        <p:txBody>
          <a:bodyPr/>
          <a:lstStyle/>
          <a:p>
            <a:pPr>
              <a:lnSpc>
                <a:spcPct val="90000"/>
              </a:lnSpc>
            </a:pPr>
            <a:r>
              <a:rPr lang="en-US" sz="2800" smtClean="0"/>
              <a:t>Problem: given </a:t>
            </a:r>
            <a:r>
              <a:rPr lang="en-US" sz="2800" smtClean="0">
                <a:sym typeface="Symbol" pitchFamily="16" charset="2"/>
              </a:rPr>
              <a:t>A</a:t>
            </a:r>
            <a:r>
              <a:rPr lang="en-US" sz="2800" baseline="-25000" smtClean="0">
                <a:sym typeface="Symbol" pitchFamily="16" charset="2"/>
              </a:rPr>
              <a:t>1</a:t>
            </a:r>
            <a:r>
              <a:rPr lang="en-US" sz="2800" smtClean="0">
                <a:sym typeface="Symbol" pitchFamily="16" charset="2"/>
              </a:rPr>
              <a:t>, A</a:t>
            </a:r>
            <a:r>
              <a:rPr lang="en-US" sz="2800" baseline="-25000" smtClean="0">
                <a:sym typeface="Symbol" pitchFamily="16" charset="2"/>
              </a:rPr>
              <a:t>2</a:t>
            </a:r>
            <a:r>
              <a:rPr lang="en-US" sz="2800" smtClean="0">
                <a:sym typeface="Symbol" pitchFamily="16" charset="2"/>
              </a:rPr>
              <a:t>, …,A</a:t>
            </a:r>
            <a:r>
              <a:rPr lang="en-US" sz="2800" i="1" baseline="-25000" smtClean="0">
                <a:sym typeface="Symbol" pitchFamily="16" charset="2"/>
              </a:rPr>
              <a:t>n</a:t>
            </a:r>
            <a:r>
              <a:rPr lang="en-US" sz="2800" smtClean="0">
                <a:sym typeface="Symbol" pitchFamily="16" charset="2"/>
              </a:rPr>
              <a:t>, compute the product: A</a:t>
            </a:r>
            <a:r>
              <a:rPr lang="en-US" sz="2800" baseline="-25000" smtClean="0">
                <a:sym typeface="Symbol" pitchFamily="16" charset="2"/>
              </a:rPr>
              <a:t>1</a:t>
            </a:r>
            <a:r>
              <a:rPr lang="en-US" sz="2800" smtClean="0">
                <a:sym typeface="Symbol" pitchFamily="16" charset="2"/>
              </a:rPr>
              <a:t>A</a:t>
            </a:r>
            <a:r>
              <a:rPr lang="en-US" sz="2800" baseline="-25000" smtClean="0">
                <a:sym typeface="Symbol" pitchFamily="16" charset="2"/>
              </a:rPr>
              <a:t>2</a:t>
            </a:r>
            <a:r>
              <a:rPr lang="en-US" sz="2800" smtClean="0">
                <a:sym typeface="Symbol" pitchFamily="16" charset="2"/>
              </a:rPr>
              <a:t>…A</a:t>
            </a:r>
            <a:r>
              <a:rPr lang="en-US" sz="2800" i="1" baseline="-25000" smtClean="0">
                <a:sym typeface="Symbol" pitchFamily="16" charset="2"/>
              </a:rPr>
              <a:t>n </a:t>
            </a:r>
            <a:r>
              <a:rPr lang="en-US" sz="2800" i="1" smtClean="0">
                <a:sym typeface="Symbol" pitchFamily="16" charset="2"/>
              </a:rPr>
              <a:t>,</a:t>
            </a:r>
            <a:r>
              <a:rPr lang="en-US" sz="2800" i="1" baseline="-25000" smtClean="0">
                <a:sym typeface="Symbol" pitchFamily="16" charset="2"/>
              </a:rPr>
              <a:t> </a:t>
            </a:r>
            <a:r>
              <a:rPr lang="en-US" sz="2800" smtClean="0">
                <a:sym typeface="Symbol" pitchFamily="16" charset="2"/>
              </a:rPr>
              <a:t>find the fastest way (i.e., minimum number of multiplications) to compute it.</a:t>
            </a:r>
          </a:p>
          <a:p>
            <a:pPr>
              <a:lnSpc>
                <a:spcPct val="90000"/>
              </a:lnSpc>
            </a:pPr>
            <a:r>
              <a:rPr lang="en-US" sz="2800" smtClean="0">
                <a:sym typeface="Symbol" pitchFamily="16" charset="2"/>
              </a:rPr>
              <a:t>Suppose two matrices A(</a:t>
            </a:r>
            <a:r>
              <a:rPr lang="en-US" sz="2800" i="1" smtClean="0">
                <a:sym typeface="Symbol" pitchFamily="16" charset="2"/>
              </a:rPr>
              <a:t>p</a:t>
            </a:r>
            <a:r>
              <a:rPr lang="en-US" sz="2800" smtClean="0">
                <a:sym typeface="Symbol" pitchFamily="16" charset="2"/>
              </a:rPr>
              <a:t>,</a:t>
            </a:r>
            <a:r>
              <a:rPr lang="en-US" sz="2800" i="1" smtClean="0">
                <a:sym typeface="Symbol" pitchFamily="16" charset="2"/>
              </a:rPr>
              <a:t>q</a:t>
            </a:r>
            <a:r>
              <a:rPr lang="en-US" sz="2800" smtClean="0">
                <a:sym typeface="Symbol" pitchFamily="16" charset="2"/>
              </a:rPr>
              <a:t>) and B(</a:t>
            </a:r>
            <a:r>
              <a:rPr lang="en-US" sz="2800" i="1" smtClean="0">
                <a:sym typeface="Symbol" pitchFamily="16" charset="2"/>
              </a:rPr>
              <a:t>q</a:t>
            </a:r>
            <a:r>
              <a:rPr lang="en-US" sz="2800" smtClean="0">
                <a:sym typeface="Symbol" pitchFamily="16" charset="2"/>
              </a:rPr>
              <a:t>,</a:t>
            </a:r>
            <a:r>
              <a:rPr lang="en-US" sz="2800" i="1" smtClean="0">
                <a:sym typeface="Symbol" pitchFamily="16" charset="2"/>
              </a:rPr>
              <a:t>r</a:t>
            </a:r>
            <a:r>
              <a:rPr lang="en-US" sz="2800" smtClean="0">
                <a:sym typeface="Symbol" pitchFamily="16" charset="2"/>
              </a:rPr>
              <a:t>), compute their product C(</a:t>
            </a:r>
            <a:r>
              <a:rPr lang="en-US" sz="2800" i="1" smtClean="0">
                <a:sym typeface="Symbol" pitchFamily="16" charset="2"/>
              </a:rPr>
              <a:t>p</a:t>
            </a:r>
            <a:r>
              <a:rPr lang="en-US" sz="2800" smtClean="0">
                <a:sym typeface="Symbol" pitchFamily="16" charset="2"/>
              </a:rPr>
              <a:t>,</a:t>
            </a:r>
            <a:r>
              <a:rPr lang="en-US" sz="2800" i="1" smtClean="0">
                <a:sym typeface="Symbol" pitchFamily="16" charset="2"/>
              </a:rPr>
              <a:t>r</a:t>
            </a:r>
            <a:r>
              <a:rPr lang="en-US" sz="2800" smtClean="0">
                <a:sym typeface="Symbol" pitchFamily="16" charset="2"/>
              </a:rPr>
              <a:t>) in </a:t>
            </a:r>
            <a:r>
              <a:rPr lang="en-US" sz="2800" i="1" smtClean="0">
                <a:solidFill>
                  <a:schemeClr val="accent1"/>
                </a:solidFill>
                <a:sym typeface="Symbol" pitchFamily="16" charset="2"/>
              </a:rPr>
              <a:t>p </a:t>
            </a:r>
            <a:r>
              <a:rPr lang="en-US" sz="2800" smtClean="0">
                <a:solidFill>
                  <a:schemeClr val="accent1"/>
                </a:solidFill>
                <a:sym typeface="Symbol" pitchFamily="16" charset="2"/>
              </a:rPr>
              <a:t></a:t>
            </a:r>
            <a:r>
              <a:rPr lang="en-US" sz="2800" i="1" smtClean="0">
                <a:solidFill>
                  <a:schemeClr val="accent1"/>
                </a:solidFill>
                <a:sym typeface="Symbol" pitchFamily="16" charset="2"/>
              </a:rPr>
              <a:t> q </a:t>
            </a:r>
            <a:r>
              <a:rPr lang="en-US" sz="2800" smtClean="0">
                <a:solidFill>
                  <a:schemeClr val="accent1"/>
                </a:solidFill>
                <a:sym typeface="Symbol" pitchFamily="16" charset="2"/>
              </a:rPr>
              <a:t></a:t>
            </a:r>
            <a:r>
              <a:rPr lang="en-US" sz="2800" i="1" smtClean="0">
                <a:solidFill>
                  <a:schemeClr val="accent1"/>
                </a:solidFill>
                <a:sym typeface="Symbol" pitchFamily="16" charset="2"/>
              </a:rPr>
              <a:t> r</a:t>
            </a:r>
            <a:r>
              <a:rPr lang="en-US" sz="2800" smtClean="0">
                <a:sym typeface="Symbol" pitchFamily="16" charset="2"/>
              </a:rPr>
              <a:t> multiplications</a:t>
            </a:r>
            <a:endParaRPr lang="en-US" sz="2800" i="1" smtClean="0">
              <a:sym typeface="Symbol" pitchFamily="16" charset="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BDE750D-F068-4E44-B68B-F5DD5D76D871}" type="slidenum">
              <a:rPr lang="en-US" sz="1400">
                <a:latin typeface="Times New Roman" pitchFamily="16" charset="0"/>
              </a:rPr>
              <a:pPr algn="r"/>
              <a:t>43</a:t>
            </a:fld>
            <a:endParaRPr lang="en-US" sz="1400">
              <a:latin typeface="Times New Roman" pitchFamily="16" charset="0"/>
            </a:endParaRPr>
          </a:p>
        </p:txBody>
      </p:sp>
      <p:sp>
        <p:nvSpPr>
          <p:cNvPr id="19459" name="Rectangle 2"/>
          <p:cNvSpPr>
            <a:spLocks noGrp="1" noChangeArrowheads="1"/>
          </p:cNvSpPr>
          <p:nvPr>
            <p:ph type="title" idx="4294967295"/>
          </p:nvPr>
        </p:nvSpPr>
        <p:spPr/>
        <p:txBody>
          <a:bodyPr/>
          <a:lstStyle/>
          <a:p>
            <a:r>
              <a:rPr lang="en-US" smtClean="0"/>
              <a:t>Matrix-chain multiplication </a:t>
            </a:r>
          </a:p>
        </p:txBody>
      </p:sp>
      <p:sp>
        <p:nvSpPr>
          <p:cNvPr id="19460" name="Rectangle 3"/>
          <p:cNvSpPr>
            <a:spLocks noGrp="1" noChangeArrowheads="1"/>
          </p:cNvSpPr>
          <p:nvPr>
            <p:ph type="body" idx="4294967295"/>
          </p:nvPr>
        </p:nvSpPr>
        <p:spPr>
          <a:xfrm>
            <a:off x="152400" y="1600200"/>
            <a:ext cx="9296400" cy="4495800"/>
          </a:xfrm>
        </p:spPr>
        <p:txBody>
          <a:bodyPr/>
          <a:lstStyle/>
          <a:p>
            <a:pPr>
              <a:lnSpc>
                <a:spcPct val="90000"/>
              </a:lnSpc>
            </a:pPr>
            <a:r>
              <a:rPr lang="en-US" smtClean="0"/>
              <a:t>Different parenthesizations will have different number of multiplications for product of multiple matrices</a:t>
            </a:r>
          </a:p>
          <a:p>
            <a:pPr>
              <a:lnSpc>
                <a:spcPct val="90000"/>
              </a:lnSpc>
            </a:pPr>
            <a:r>
              <a:rPr lang="en-US" smtClean="0"/>
              <a:t>Example: A(10,100), B(100,5), C(5,50)</a:t>
            </a:r>
          </a:p>
          <a:p>
            <a:pPr lvl="1">
              <a:lnSpc>
                <a:spcPct val="90000"/>
              </a:lnSpc>
            </a:pPr>
            <a:r>
              <a:rPr lang="en-US" smtClean="0"/>
              <a:t>If ((A </a:t>
            </a:r>
            <a:r>
              <a:rPr lang="en-US" smtClean="0">
                <a:sym typeface="Symbol" pitchFamily="16" charset="2"/>
              </a:rPr>
              <a:t>B) C), 10 100 5 +10 5 50 =7500</a:t>
            </a:r>
          </a:p>
          <a:p>
            <a:pPr lvl="1">
              <a:lnSpc>
                <a:spcPct val="90000"/>
              </a:lnSpc>
            </a:pPr>
            <a:r>
              <a:rPr lang="en-US" smtClean="0">
                <a:sym typeface="Symbol" pitchFamily="16" charset="2"/>
              </a:rPr>
              <a:t>If (A (B C)), 10 100 50+100 5 50=75000</a:t>
            </a:r>
            <a:r>
              <a:rPr lang="en-US"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B35B6AD-89CC-430D-A252-6A29413D0B58}" type="slidenum">
              <a:rPr lang="en-US" sz="1400">
                <a:latin typeface="Times New Roman" pitchFamily="16" charset="0"/>
              </a:rPr>
              <a:pPr algn="r"/>
              <a:t>44</a:t>
            </a:fld>
            <a:endParaRPr lang="en-US" sz="1400">
              <a:latin typeface="Times New Roman" pitchFamily="16" charset="0"/>
            </a:endParaRPr>
          </a:p>
        </p:txBody>
      </p:sp>
      <p:sp>
        <p:nvSpPr>
          <p:cNvPr id="20483" name="Rectangle 2"/>
          <p:cNvSpPr>
            <a:spLocks noGrp="1" noChangeArrowheads="1"/>
          </p:cNvSpPr>
          <p:nvPr>
            <p:ph type="title" idx="4294967295"/>
          </p:nvPr>
        </p:nvSpPr>
        <p:spPr/>
        <p:txBody>
          <a:bodyPr/>
          <a:lstStyle/>
          <a:p>
            <a:r>
              <a:rPr lang="en-US" smtClean="0"/>
              <a:t>Matrix-chain multiplication </a:t>
            </a:r>
          </a:p>
        </p:txBody>
      </p:sp>
      <p:sp>
        <p:nvSpPr>
          <p:cNvPr id="20484" name="Rectangle 3"/>
          <p:cNvSpPr>
            <a:spLocks noGrp="1" noChangeArrowheads="1"/>
          </p:cNvSpPr>
          <p:nvPr>
            <p:ph type="body" idx="4294967295"/>
          </p:nvPr>
        </p:nvSpPr>
        <p:spPr>
          <a:xfrm>
            <a:off x="-152400" y="1447800"/>
            <a:ext cx="9296400" cy="4495800"/>
          </a:xfrm>
        </p:spPr>
        <p:txBody>
          <a:bodyPr/>
          <a:lstStyle/>
          <a:p>
            <a:pPr>
              <a:lnSpc>
                <a:spcPct val="90000"/>
              </a:lnSpc>
            </a:pPr>
            <a:r>
              <a:rPr lang="en-US" smtClean="0"/>
              <a:t>Different parenthesizations will have different number of multiplications for product of multiple matrices</a:t>
            </a:r>
          </a:p>
          <a:p>
            <a:pPr>
              <a:lnSpc>
                <a:spcPct val="90000"/>
              </a:lnSpc>
            </a:pPr>
            <a:r>
              <a:rPr lang="en-US" smtClean="0">
                <a:sym typeface="Symbol" pitchFamily="16" charset="2"/>
              </a:rPr>
              <a:t>Denote A</a:t>
            </a:r>
            <a:r>
              <a:rPr lang="en-US" baseline="-25000" smtClean="0">
                <a:sym typeface="Symbol" pitchFamily="16" charset="2"/>
              </a:rPr>
              <a:t>1</a:t>
            </a:r>
            <a:r>
              <a:rPr lang="en-US" smtClean="0">
                <a:sym typeface="Symbol" pitchFamily="16" charset="2"/>
              </a:rPr>
              <a:t>, A</a:t>
            </a:r>
            <a:r>
              <a:rPr lang="en-US" baseline="-25000" smtClean="0">
                <a:sym typeface="Symbol" pitchFamily="16" charset="2"/>
              </a:rPr>
              <a:t>2</a:t>
            </a:r>
            <a:r>
              <a:rPr lang="en-US" smtClean="0">
                <a:sym typeface="Symbol" pitchFamily="16" charset="2"/>
              </a:rPr>
              <a:t>, …,A</a:t>
            </a:r>
            <a:r>
              <a:rPr lang="en-US" i="1" baseline="-25000" smtClean="0">
                <a:sym typeface="Symbol" pitchFamily="16" charset="2"/>
              </a:rPr>
              <a:t>n</a:t>
            </a:r>
            <a:r>
              <a:rPr lang="en-US" smtClean="0">
                <a:sym typeface="Symbol" pitchFamily="16" charset="2"/>
              </a:rPr>
              <a:t> by &lt; </a:t>
            </a:r>
            <a:r>
              <a:rPr lang="en-US" i="1" smtClean="0">
                <a:sym typeface="Symbol" pitchFamily="16" charset="2"/>
              </a:rPr>
              <a:t>p</a:t>
            </a:r>
            <a:r>
              <a:rPr lang="en-US" baseline="-25000" smtClean="0">
                <a:sym typeface="Symbol" pitchFamily="16" charset="2"/>
              </a:rPr>
              <a:t>0</a:t>
            </a:r>
            <a:r>
              <a:rPr lang="en-US" smtClean="0">
                <a:sym typeface="Symbol" pitchFamily="16" charset="2"/>
              </a:rPr>
              <a:t>,</a:t>
            </a:r>
            <a:r>
              <a:rPr lang="en-US" i="1" smtClean="0">
                <a:sym typeface="Symbol" pitchFamily="16" charset="2"/>
              </a:rPr>
              <a:t>p</a:t>
            </a:r>
            <a:r>
              <a:rPr lang="en-US" baseline="-25000" smtClean="0">
                <a:sym typeface="Symbol" pitchFamily="16" charset="2"/>
              </a:rPr>
              <a:t>1</a:t>
            </a:r>
            <a:r>
              <a:rPr lang="en-US" smtClean="0">
                <a:sym typeface="Symbol" pitchFamily="16" charset="2"/>
              </a:rPr>
              <a:t>,</a:t>
            </a:r>
            <a:r>
              <a:rPr lang="en-US" i="1" smtClean="0">
                <a:sym typeface="Symbol" pitchFamily="16" charset="2"/>
              </a:rPr>
              <a:t>p</a:t>
            </a:r>
            <a:r>
              <a:rPr lang="en-US" baseline="-25000" smtClean="0">
                <a:sym typeface="Symbol" pitchFamily="16" charset="2"/>
              </a:rPr>
              <a:t>2</a:t>
            </a:r>
            <a:r>
              <a:rPr lang="en-US" smtClean="0">
                <a:sym typeface="Symbol" pitchFamily="16" charset="2"/>
              </a:rPr>
              <a:t>,…,</a:t>
            </a:r>
            <a:r>
              <a:rPr lang="en-US" i="1" smtClean="0">
                <a:sym typeface="Symbol" pitchFamily="16" charset="2"/>
              </a:rPr>
              <a:t>p</a:t>
            </a:r>
            <a:r>
              <a:rPr lang="en-US" i="1" baseline="-25000" smtClean="0">
                <a:sym typeface="Symbol" pitchFamily="16" charset="2"/>
              </a:rPr>
              <a:t>n</a:t>
            </a:r>
            <a:r>
              <a:rPr lang="en-US" smtClean="0">
                <a:sym typeface="Symbol" pitchFamily="16" charset="2"/>
              </a:rPr>
              <a:t>&gt;</a:t>
            </a:r>
          </a:p>
          <a:p>
            <a:pPr lvl="1">
              <a:lnSpc>
                <a:spcPct val="90000"/>
              </a:lnSpc>
            </a:pPr>
            <a:r>
              <a:rPr lang="en-US" smtClean="0">
                <a:sym typeface="Symbol" pitchFamily="16" charset="2"/>
              </a:rPr>
              <a:t>i.e, A</a:t>
            </a:r>
            <a:r>
              <a:rPr lang="en-US" baseline="-25000" smtClean="0">
                <a:sym typeface="Symbol" pitchFamily="16" charset="2"/>
              </a:rPr>
              <a:t>1</a:t>
            </a:r>
            <a:r>
              <a:rPr lang="en-US" smtClean="0">
                <a:sym typeface="Symbol" pitchFamily="16" charset="2"/>
              </a:rPr>
              <a:t>(</a:t>
            </a:r>
            <a:r>
              <a:rPr lang="en-US" i="1" smtClean="0">
                <a:sym typeface="Symbol" pitchFamily="16" charset="2"/>
              </a:rPr>
              <a:t>p</a:t>
            </a:r>
            <a:r>
              <a:rPr lang="en-US" baseline="-25000" smtClean="0">
                <a:sym typeface="Symbol" pitchFamily="16" charset="2"/>
              </a:rPr>
              <a:t>0</a:t>
            </a:r>
            <a:r>
              <a:rPr lang="en-US" smtClean="0">
                <a:sym typeface="Symbol" pitchFamily="16" charset="2"/>
              </a:rPr>
              <a:t>,</a:t>
            </a:r>
            <a:r>
              <a:rPr lang="en-US" i="1" smtClean="0">
                <a:sym typeface="Symbol" pitchFamily="16" charset="2"/>
              </a:rPr>
              <a:t>p</a:t>
            </a:r>
            <a:r>
              <a:rPr lang="en-US" baseline="-25000" smtClean="0">
                <a:sym typeface="Symbol" pitchFamily="16" charset="2"/>
              </a:rPr>
              <a:t>1</a:t>
            </a:r>
            <a:r>
              <a:rPr lang="en-US" smtClean="0">
                <a:sym typeface="Symbol" pitchFamily="16" charset="2"/>
              </a:rPr>
              <a:t>), A</a:t>
            </a:r>
            <a:r>
              <a:rPr lang="en-US" baseline="-25000" smtClean="0">
                <a:sym typeface="Symbol" pitchFamily="16" charset="2"/>
              </a:rPr>
              <a:t>2</a:t>
            </a:r>
            <a:r>
              <a:rPr lang="en-US" smtClean="0">
                <a:sym typeface="Symbol" pitchFamily="16" charset="2"/>
              </a:rPr>
              <a:t>(</a:t>
            </a:r>
            <a:r>
              <a:rPr lang="en-US" i="1" smtClean="0">
                <a:sym typeface="Symbol" pitchFamily="16" charset="2"/>
              </a:rPr>
              <a:t>p</a:t>
            </a:r>
            <a:r>
              <a:rPr lang="en-US" baseline="-25000" smtClean="0">
                <a:sym typeface="Symbol" pitchFamily="16" charset="2"/>
              </a:rPr>
              <a:t>1</a:t>
            </a:r>
            <a:r>
              <a:rPr lang="en-US" smtClean="0">
                <a:sym typeface="Symbol" pitchFamily="16" charset="2"/>
              </a:rPr>
              <a:t>,</a:t>
            </a:r>
            <a:r>
              <a:rPr lang="en-US" i="1" smtClean="0">
                <a:sym typeface="Symbol" pitchFamily="16" charset="2"/>
              </a:rPr>
              <a:t>p</a:t>
            </a:r>
            <a:r>
              <a:rPr lang="en-US" baseline="-25000" smtClean="0">
                <a:sym typeface="Symbol" pitchFamily="16" charset="2"/>
              </a:rPr>
              <a:t>2</a:t>
            </a:r>
            <a:r>
              <a:rPr lang="en-US" smtClean="0">
                <a:sym typeface="Symbol" pitchFamily="16" charset="2"/>
              </a:rPr>
              <a:t>), …, A</a:t>
            </a:r>
            <a:r>
              <a:rPr lang="en-US" i="1" baseline="-25000" smtClean="0">
                <a:sym typeface="Symbol" pitchFamily="16" charset="2"/>
              </a:rPr>
              <a:t>i</a:t>
            </a:r>
            <a:r>
              <a:rPr lang="en-US" smtClean="0">
                <a:sym typeface="Symbol" pitchFamily="16" charset="2"/>
              </a:rPr>
              <a:t>(</a:t>
            </a:r>
            <a:r>
              <a:rPr lang="en-US" i="1" smtClean="0">
                <a:sym typeface="Symbol" pitchFamily="16" charset="2"/>
              </a:rPr>
              <a:t>p</a:t>
            </a:r>
            <a:r>
              <a:rPr lang="en-US" i="1" baseline="-25000" smtClean="0">
                <a:sym typeface="Symbol" pitchFamily="16" charset="2"/>
              </a:rPr>
              <a:t>i</a:t>
            </a:r>
            <a:r>
              <a:rPr lang="en-US" baseline="-25000" smtClean="0">
                <a:sym typeface="Symbol" pitchFamily="16" charset="2"/>
              </a:rPr>
              <a:t>-1</a:t>
            </a:r>
            <a:r>
              <a:rPr lang="en-US" smtClean="0">
                <a:sym typeface="Symbol" pitchFamily="16" charset="2"/>
              </a:rPr>
              <a:t>,</a:t>
            </a:r>
            <a:r>
              <a:rPr lang="en-US" i="1" smtClean="0">
                <a:sym typeface="Symbol" pitchFamily="16" charset="2"/>
              </a:rPr>
              <a:t>p</a:t>
            </a:r>
            <a:r>
              <a:rPr lang="en-US" i="1" baseline="-25000" smtClean="0">
                <a:sym typeface="Symbol" pitchFamily="16" charset="2"/>
              </a:rPr>
              <a:t>i</a:t>
            </a:r>
            <a:r>
              <a:rPr lang="en-US" smtClean="0">
                <a:sym typeface="Symbol" pitchFamily="16" charset="2"/>
              </a:rPr>
              <a:t>),… A</a:t>
            </a:r>
            <a:r>
              <a:rPr lang="en-US" i="1" baseline="-25000" smtClean="0">
                <a:sym typeface="Symbol" pitchFamily="16" charset="2"/>
              </a:rPr>
              <a:t>n</a:t>
            </a:r>
            <a:r>
              <a:rPr lang="en-US" smtClean="0">
                <a:sym typeface="Symbol" pitchFamily="16" charset="2"/>
              </a:rPr>
              <a:t>(</a:t>
            </a:r>
            <a:r>
              <a:rPr lang="en-US" i="1" smtClean="0">
                <a:sym typeface="Symbol" pitchFamily="16" charset="2"/>
              </a:rPr>
              <a:t>p</a:t>
            </a:r>
            <a:r>
              <a:rPr lang="en-US" i="1" baseline="-25000" smtClean="0">
                <a:sym typeface="Symbol" pitchFamily="16" charset="2"/>
              </a:rPr>
              <a:t>n</a:t>
            </a:r>
            <a:r>
              <a:rPr lang="en-US" baseline="-25000" smtClean="0">
                <a:sym typeface="Symbol" pitchFamily="16" charset="2"/>
              </a:rPr>
              <a:t>-1</a:t>
            </a:r>
            <a:r>
              <a:rPr lang="en-US" smtClean="0">
                <a:sym typeface="Symbol" pitchFamily="16" charset="2"/>
              </a:rPr>
              <a:t>,</a:t>
            </a:r>
            <a:r>
              <a:rPr lang="en-US" i="1" smtClean="0">
                <a:sym typeface="Symbol" pitchFamily="16" charset="2"/>
              </a:rPr>
              <a:t>p</a:t>
            </a:r>
            <a:r>
              <a:rPr lang="en-US" i="1" baseline="-25000" smtClean="0">
                <a:sym typeface="Symbol" pitchFamily="16" charset="2"/>
              </a:rPr>
              <a:t>n</a:t>
            </a:r>
            <a:r>
              <a:rPr lang="en-US" smtClean="0">
                <a:sym typeface="Symbol" pitchFamily="16" charset="2"/>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458875B-4A0A-46E5-AA13-B32E545BDE20}" type="slidenum">
              <a:rPr lang="en-US" sz="1400">
                <a:latin typeface="Times New Roman" pitchFamily="16" charset="0"/>
              </a:rPr>
              <a:pPr algn="r"/>
              <a:t>45</a:t>
            </a:fld>
            <a:endParaRPr lang="en-US" sz="1400">
              <a:latin typeface="Times New Roman" pitchFamily="16" charset="0"/>
            </a:endParaRPr>
          </a:p>
        </p:txBody>
      </p:sp>
      <p:sp>
        <p:nvSpPr>
          <p:cNvPr id="21507" name="Rectangle 2"/>
          <p:cNvSpPr>
            <a:spLocks noGrp="1" noChangeArrowheads="1"/>
          </p:cNvSpPr>
          <p:nvPr>
            <p:ph type="title" idx="4294967295"/>
          </p:nvPr>
        </p:nvSpPr>
        <p:spPr/>
        <p:txBody>
          <a:bodyPr/>
          <a:lstStyle/>
          <a:p>
            <a:r>
              <a:rPr lang="en-US" sz="3600" smtClean="0"/>
              <a:t>Matrix-chain multiplication</a:t>
            </a:r>
          </a:p>
        </p:txBody>
      </p:sp>
      <p:sp>
        <p:nvSpPr>
          <p:cNvPr id="21508" name="Rectangle 3"/>
          <p:cNvSpPr>
            <a:spLocks noGrp="1" noChangeArrowheads="1"/>
          </p:cNvSpPr>
          <p:nvPr>
            <p:ph type="body" idx="4294967295"/>
          </p:nvPr>
        </p:nvSpPr>
        <p:spPr>
          <a:xfrm>
            <a:off x="381000" y="1295400"/>
            <a:ext cx="8077200" cy="4800600"/>
          </a:xfrm>
        </p:spPr>
        <p:txBody>
          <a:bodyPr/>
          <a:lstStyle/>
          <a:p>
            <a:pPr>
              <a:lnSpc>
                <a:spcPct val="90000"/>
              </a:lnSpc>
            </a:pPr>
            <a:r>
              <a:rPr lang="en-US" sz="2800" smtClean="0"/>
              <a:t>.</a:t>
            </a:r>
          </a:p>
          <a:p>
            <a:pPr>
              <a:lnSpc>
                <a:spcPct val="90000"/>
              </a:lnSpc>
            </a:pPr>
            <a:r>
              <a:rPr lang="en-US" sz="2800" smtClean="0"/>
              <a:t>Let P(</a:t>
            </a:r>
            <a:r>
              <a:rPr lang="en-US" sz="2800" i="1" smtClean="0"/>
              <a:t>n</a:t>
            </a:r>
            <a:r>
              <a:rPr lang="en-US" sz="2800" smtClean="0"/>
              <a:t>) denote the number of alternative parenthesizations of a sequence of </a:t>
            </a:r>
            <a:r>
              <a:rPr lang="en-US" sz="2800" i="1" smtClean="0"/>
              <a:t>n</a:t>
            </a:r>
            <a:r>
              <a:rPr lang="en-US" sz="2800" smtClean="0"/>
              <a:t> matrices:</a:t>
            </a:r>
          </a:p>
          <a:p>
            <a:pPr lvl="1">
              <a:lnSpc>
                <a:spcPct val="90000"/>
              </a:lnSpc>
            </a:pPr>
            <a:r>
              <a:rPr lang="en-US" sz="2400" smtClean="0"/>
              <a:t>P(</a:t>
            </a:r>
            <a:r>
              <a:rPr lang="en-US" sz="2400" i="1" smtClean="0"/>
              <a:t>n</a:t>
            </a:r>
            <a:r>
              <a:rPr lang="en-US" sz="2400" smtClean="0"/>
              <a:t>) =   </a:t>
            </a:r>
            <a:r>
              <a:rPr lang="en-US" sz="2400" smtClean="0">
                <a:sym typeface="Symbol" pitchFamily="16" charset="2"/>
              </a:rPr>
              <a:t></a:t>
            </a:r>
            <a:r>
              <a:rPr lang="en-US" sz="2400" i="1" baseline="-25000" smtClean="0">
                <a:sym typeface="Symbol" pitchFamily="16" charset="2"/>
              </a:rPr>
              <a:t>k</a:t>
            </a:r>
            <a:r>
              <a:rPr lang="en-US" sz="2400" baseline="-25000" smtClean="0">
                <a:sym typeface="Symbol" pitchFamily="16" charset="2"/>
              </a:rPr>
              <a:t>=1</a:t>
            </a:r>
            <a:r>
              <a:rPr lang="en-US" sz="2400" i="1" baseline="30000" smtClean="0">
                <a:sym typeface="Symbol" pitchFamily="16" charset="2"/>
              </a:rPr>
              <a:t>n</a:t>
            </a:r>
            <a:r>
              <a:rPr lang="en-US" sz="2400" baseline="30000" smtClean="0">
                <a:sym typeface="Symbol" pitchFamily="16" charset="2"/>
              </a:rPr>
              <a:t>-1</a:t>
            </a:r>
            <a:r>
              <a:rPr lang="en-US" sz="2400" smtClean="0">
                <a:sym typeface="Symbol" pitchFamily="16" charset="2"/>
              </a:rPr>
              <a:t> P(</a:t>
            </a:r>
            <a:r>
              <a:rPr lang="en-US" sz="2400" i="1" smtClean="0">
                <a:sym typeface="Symbol" pitchFamily="16" charset="2"/>
              </a:rPr>
              <a:t>k</a:t>
            </a:r>
            <a:r>
              <a:rPr lang="en-US" sz="2400" smtClean="0">
                <a:sym typeface="Symbol" pitchFamily="16" charset="2"/>
              </a:rPr>
              <a:t>)P(</a:t>
            </a:r>
            <a:r>
              <a:rPr lang="en-US" sz="2400" i="1" smtClean="0">
                <a:sym typeface="Symbol" pitchFamily="16" charset="2"/>
              </a:rPr>
              <a:t>n</a:t>
            </a:r>
            <a:r>
              <a:rPr lang="en-US" sz="2400" smtClean="0">
                <a:sym typeface="Symbol" pitchFamily="16" charset="2"/>
              </a:rPr>
              <a:t>-</a:t>
            </a:r>
            <a:r>
              <a:rPr lang="en-US" sz="2400" i="1" smtClean="0">
                <a:sym typeface="Symbol" pitchFamily="16" charset="2"/>
              </a:rPr>
              <a:t>k</a:t>
            </a:r>
            <a:r>
              <a:rPr lang="en-US" sz="2400" smtClean="0">
                <a:sym typeface="Symbol" pitchFamily="16" charset="2"/>
              </a:rPr>
              <a:t>) if </a:t>
            </a:r>
            <a:r>
              <a:rPr lang="en-US" sz="2400" i="1" smtClean="0">
                <a:sym typeface="Symbol" pitchFamily="16" charset="2"/>
              </a:rPr>
              <a:t>n</a:t>
            </a:r>
            <a:r>
              <a:rPr lang="en-US" sz="2400" smtClean="0">
                <a:sym typeface="Symbol" pitchFamily="16" charset="2"/>
              </a:rPr>
              <a:t>2</a:t>
            </a:r>
            <a:endParaRPr lang="en-US" sz="2400" smtClean="0"/>
          </a:p>
          <a:p>
            <a:pPr>
              <a:lnSpc>
                <a:spcPct val="90000"/>
              </a:lnSpc>
            </a:pPr>
            <a:r>
              <a:rPr lang="en-US" sz="2800" smtClean="0"/>
              <a:t>The solution to the recursion is </a:t>
            </a:r>
            <a:r>
              <a:rPr lang="en-US" sz="2800" smtClean="0">
                <a:sym typeface="Symbol" pitchFamily="16" charset="2"/>
              </a:rPr>
              <a:t>(2</a:t>
            </a:r>
            <a:r>
              <a:rPr lang="en-US" sz="2800" i="1" baseline="30000" smtClean="0">
                <a:sym typeface="Symbol" pitchFamily="16" charset="2"/>
              </a:rPr>
              <a:t>n</a:t>
            </a:r>
            <a:r>
              <a:rPr lang="en-US" sz="2800" smtClean="0">
                <a:sym typeface="Symbol" pitchFamily="16" charset="2"/>
              </a:rPr>
              <a:t>).</a:t>
            </a:r>
            <a:endParaRPr lang="en-US" sz="28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5D88107-3D71-4236-9762-BB1CDD7E9FDD}" type="slidenum">
              <a:rPr lang="en-US" sz="1400">
                <a:latin typeface="Times New Roman" pitchFamily="16" charset="0"/>
              </a:rPr>
              <a:pPr algn="r"/>
              <a:t>46</a:t>
            </a:fld>
            <a:endParaRPr lang="en-US" sz="1400">
              <a:latin typeface="Times New Roman" pitchFamily="16" charset="0"/>
            </a:endParaRPr>
          </a:p>
        </p:txBody>
      </p:sp>
      <p:sp>
        <p:nvSpPr>
          <p:cNvPr id="22531" name="Rectangle 2"/>
          <p:cNvSpPr>
            <a:spLocks noGrp="1" noChangeArrowheads="1"/>
          </p:cNvSpPr>
          <p:nvPr>
            <p:ph type="title" idx="4294967295"/>
          </p:nvPr>
        </p:nvSpPr>
        <p:spPr>
          <a:xfrm>
            <a:off x="609600" y="381000"/>
            <a:ext cx="7772400" cy="1143000"/>
          </a:xfrm>
        </p:spPr>
        <p:txBody>
          <a:bodyPr/>
          <a:lstStyle/>
          <a:p>
            <a:r>
              <a:rPr lang="en-US" smtClean="0"/>
              <a:t>MCP by DP </a:t>
            </a:r>
          </a:p>
        </p:txBody>
      </p:sp>
      <p:sp>
        <p:nvSpPr>
          <p:cNvPr id="22532" name="Rectangle 3"/>
          <p:cNvSpPr>
            <a:spLocks noGrp="1" noChangeArrowheads="1"/>
          </p:cNvSpPr>
          <p:nvPr>
            <p:ph type="body" idx="4294967295"/>
          </p:nvPr>
        </p:nvSpPr>
        <p:spPr>
          <a:xfrm>
            <a:off x="381000" y="1447800"/>
            <a:ext cx="8534400" cy="4953000"/>
          </a:xfrm>
        </p:spPr>
        <p:txBody>
          <a:bodyPr/>
          <a:lstStyle/>
          <a:p>
            <a:pPr lvl="1"/>
            <a:endParaRPr lang="en-US" sz="2400" smtClean="0">
              <a:sym typeface="Symbol" pitchFamily="16" charset="2"/>
            </a:endParaRPr>
          </a:p>
          <a:p>
            <a:pPr lvl="1"/>
            <a:endParaRPr lang="en-US" sz="2400" smtClean="0">
              <a:sym typeface="Symbol" pitchFamily="16" charset="2"/>
            </a:endParaRPr>
          </a:p>
          <a:p>
            <a:pPr lvl="1"/>
            <a:endParaRPr lang="en-US" sz="2400" smtClean="0">
              <a:sym typeface="Symbol" pitchFamily="16" charset="2"/>
            </a:endParaRPr>
          </a:p>
          <a:p>
            <a:pPr lvl="1"/>
            <a:r>
              <a:rPr lang="en-US" sz="2400" smtClean="0">
                <a:sym typeface="Symbol" pitchFamily="16" charset="2"/>
              </a:rPr>
              <a:t>Any</a:t>
            </a:r>
            <a:r>
              <a:rPr lang="en-US" sz="2400" i="1" smtClean="0">
                <a:sym typeface="Symbol" pitchFamily="16" charset="2"/>
              </a:rPr>
              <a:t> </a:t>
            </a:r>
            <a:r>
              <a:rPr lang="en-US" sz="2400" smtClean="0">
                <a:sym typeface="Symbol" pitchFamily="16" charset="2"/>
              </a:rPr>
              <a:t>parenthesization of A</a:t>
            </a:r>
            <a:r>
              <a:rPr lang="en-US" sz="2400" i="1" baseline="-25000" smtClean="0">
                <a:sym typeface="Symbol" pitchFamily="16" charset="2"/>
              </a:rPr>
              <a:t>i</a:t>
            </a:r>
            <a:r>
              <a:rPr lang="en-US" sz="2400" smtClean="0">
                <a:sym typeface="Symbol" pitchFamily="16" charset="2"/>
              </a:rPr>
              <a:t>A</a:t>
            </a:r>
            <a:r>
              <a:rPr lang="en-US" sz="2400" i="1" baseline="-25000" smtClean="0">
                <a:sym typeface="Symbol" pitchFamily="16" charset="2"/>
              </a:rPr>
              <a:t>i</a:t>
            </a:r>
            <a:r>
              <a:rPr lang="en-US" sz="2400" baseline="-25000" smtClean="0">
                <a:sym typeface="Symbol" pitchFamily="16" charset="2"/>
              </a:rPr>
              <a:t>+1</a:t>
            </a:r>
            <a:r>
              <a:rPr lang="en-US" sz="2400" smtClean="0">
                <a:sym typeface="Symbol" pitchFamily="16" charset="2"/>
              </a:rPr>
              <a:t>…A</a:t>
            </a:r>
            <a:r>
              <a:rPr lang="en-US" sz="2400" i="1" baseline="-25000" smtClean="0">
                <a:sym typeface="Symbol" pitchFamily="16" charset="2"/>
              </a:rPr>
              <a:t>j </a:t>
            </a:r>
            <a:r>
              <a:rPr lang="en-US" sz="2400" smtClean="0">
                <a:sym typeface="Symbol" pitchFamily="16" charset="2"/>
              </a:rPr>
              <a:t>must split the product between A</a:t>
            </a:r>
            <a:r>
              <a:rPr lang="en-US" sz="2400" i="1" baseline="-25000" smtClean="0">
                <a:sym typeface="Symbol" pitchFamily="16" charset="2"/>
              </a:rPr>
              <a:t>k</a:t>
            </a:r>
            <a:r>
              <a:rPr lang="en-US" sz="2400" smtClean="0">
                <a:sym typeface="Symbol" pitchFamily="16" charset="2"/>
              </a:rPr>
              <a:t> and A</a:t>
            </a:r>
            <a:r>
              <a:rPr lang="en-US" sz="2400" i="1" baseline="-25000" smtClean="0">
                <a:sym typeface="Symbol" pitchFamily="16" charset="2"/>
              </a:rPr>
              <a:t>k</a:t>
            </a:r>
            <a:r>
              <a:rPr lang="en-US" sz="2400" baseline="-25000" smtClean="0">
                <a:sym typeface="Symbol" pitchFamily="16" charset="2"/>
              </a:rPr>
              <a:t>+1</a:t>
            </a:r>
            <a:r>
              <a:rPr lang="en-US" sz="2400" smtClean="0">
                <a:sym typeface="Symbol" pitchFamily="16" charset="2"/>
              </a:rPr>
              <a:t> for some </a:t>
            </a:r>
            <a:r>
              <a:rPr lang="en-US" sz="2400" i="1" smtClean="0">
                <a:sym typeface="Symbol" pitchFamily="16" charset="2"/>
              </a:rPr>
              <a:t>k</a:t>
            </a:r>
            <a:r>
              <a:rPr lang="en-US" sz="2400" smtClean="0">
                <a:sym typeface="Symbol" pitchFamily="16" charset="2"/>
              </a:rPr>
              <a:t>, (</a:t>
            </a:r>
            <a:r>
              <a:rPr lang="en-US" sz="2400" i="1" smtClean="0">
                <a:sym typeface="Symbol" pitchFamily="16" charset="2"/>
              </a:rPr>
              <a:t>ik</a:t>
            </a:r>
            <a:r>
              <a:rPr lang="en-US" sz="2400" smtClean="0">
                <a:sym typeface="Symbol" pitchFamily="16" charset="2"/>
              </a:rPr>
              <a:t>&lt;</a:t>
            </a:r>
            <a:r>
              <a:rPr lang="en-US" sz="2400" i="1" smtClean="0">
                <a:sym typeface="Symbol" pitchFamily="16" charset="2"/>
              </a:rPr>
              <a:t>j</a:t>
            </a:r>
            <a:r>
              <a:rPr lang="en-US" sz="2400" smtClean="0">
                <a:sym typeface="Symbol" pitchFamily="16" charset="2"/>
              </a:rPr>
              <a:t>). The cost =</a:t>
            </a:r>
            <a:r>
              <a:rPr lang="en-US" sz="2400" smtClean="0">
                <a:solidFill>
                  <a:schemeClr val="accent1"/>
                </a:solidFill>
                <a:sym typeface="Symbol" pitchFamily="16" charset="2"/>
              </a:rPr>
              <a:t> # of computing A</a:t>
            </a:r>
            <a:r>
              <a:rPr lang="en-US" sz="2400" i="1" baseline="-25000" smtClean="0">
                <a:solidFill>
                  <a:schemeClr val="accent1"/>
                </a:solidFill>
                <a:sym typeface="Symbol" pitchFamily="16" charset="2"/>
              </a:rPr>
              <a:t>i..k</a:t>
            </a:r>
            <a:r>
              <a:rPr lang="en-US" sz="2400" smtClean="0">
                <a:sym typeface="Symbol" pitchFamily="16" charset="2"/>
              </a:rPr>
              <a:t> + </a:t>
            </a:r>
            <a:r>
              <a:rPr lang="en-US" sz="2400" smtClean="0">
                <a:solidFill>
                  <a:schemeClr val="accent1"/>
                </a:solidFill>
                <a:sym typeface="Symbol" pitchFamily="16" charset="2"/>
              </a:rPr>
              <a:t># of computing A</a:t>
            </a:r>
            <a:r>
              <a:rPr lang="en-US" sz="2400" i="1" baseline="-25000" smtClean="0">
                <a:solidFill>
                  <a:schemeClr val="accent1"/>
                </a:solidFill>
                <a:sym typeface="Symbol" pitchFamily="16" charset="2"/>
              </a:rPr>
              <a:t>k</a:t>
            </a:r>
            <a:r>
              <a:rPr lang="en-US" sz="2400" baseline="-25000" smtClean="0">
                <a:solidFill>
                  <a:schemeClr val="accent1"/>
                </a:solidFill>
                <a:sym typeface="Symbol" pitchFamily="16" charset="2"/>
              </a:rPr>
              <a:t>+1..</a:t>
            </a:r>
            <a:r>
              <a:rPr lang="en-US" sz="2400" i="1" baseline="-25000" smtClean="0">
                <a:solidFill>
                  <a:schemeClr val="accent1"/>
                </a:solidFill>
                <a:sym typeface="Symbol" pitchFamily="16" charset="2"/>
              </a:rPr>
              <a:t>j</a:t>
            </a:r>
            <a:r>
              <a:rPr lang="en-US" sz="2400" smtClean="0">
                <a:sym typeface="Symbol" pitchFamily="16" charset="2"/>
              </a:rPr>
              <a:t> + </a:t>
            </a:r>
            <a:r>
              <a:rPr lang="en-US" sz="2400" smtClean="0">
                <a:solidFill>
                  <a:schemeClr val="accent1"/>
                </a:solidFill>
                <a:sym typeface="Symbol" pitchFamily="16" charset="2"/>
              </a:rPr>
              <a:t># A</a:t>
            </a:r>
            <a:r>
              <a:rPr lang="en-US" sz="2400" i="1" baseline="-25000" smtClean="0">
                <a:solidFill>
                  <a:schemeClr val="accent1"/>
                </a:solidFill>
                <a:sym typeface="Symbol" pitchFamily="16" charset="2"/>
              </a:rPr>
              <a:t>i..k </a:t>
            </a:r>
            <a:r>
              <a:rPr lang="en-US" sz="2400" smtClean="0">
                <a:solidFill>
                  <a:schemeClr val="accent1"/>
                </a:solidFill>
                <a:sym typeface="Symbol" pitchFamily="16" charset="2"/>
              </a:rPr>
              <a:t> A</a:t>
            </a:r>
            <a:r>
              <a:rPr lang="en-US" sz="2400" i="1" baseline="-25000" smtClean="0">
                <a:solidFill>
                  <a:schemeClr val="accent1"/>
                </a:solidFill>
                <a:sym typeface="Symbol" pitchFamily="16" charset="2"/>
              </a:rPr>
              <a:t>k</a:t>
            </a:r>
            <a:r>
              <a:rPr lang="en-US" sz="2400" baseline="-25000" smtClean="0">
                <a:solidFill>
                  <a:schemeClr val="accent1"/>
                </a:solidFill>
                <a:sym typeface="Symbol" pitchFamily="16" charset="2"/>
              </a:rPr>
              <a:t>+1..</a:t>
            </a:r>
            <a:r>
              <a:rPr lang="en-US" sz="2400" i="1" baseline="-25000" smtClean="0">
                <a:solidFill>
                  <a:schemeClr val="accent1"/>
                </a:solidFill>
                <a:sym typeface="Symbol" pitchFamily="16" charset="2"/>
              </a:rPr>
              <a:t>j.</a:t>
            </a:r>
          </a:p>
          <a:p>
            <a:pPr lvl="1">
              <a:buFontTx/>
              <a:buNone/>
            </a:pPr>
            <a:endParaRPr lang="en-US" sz="2400" i="1" baseline="-25000" smtClean="0">
              <a:solidFill>
                <a:schemeClr val="accent1"/>
              </a:solidFill>
              <a:sym typeface="Symbol" pitchFamily="16" charset="2"/>
            </a:endParaRPr>
          </a:p>
          <a:p>
            <a:pPr lvl="1">
              <a:buFontTx/>
              <a:buNone/>
            </a:pPr>
            <a:endParaRPr lang="en-US" sz="2400" i="1" baseline="-25000" smtClean="0">
              <a:solidFill>
                <a:schemeClr val="accent1"/>
              </a:solidFill>
              <a:sym typeface="Symbol" pitchFamily="16" charset="2"/>
            </a:endParaRPr>
          </a:p>
          <a:p>
            <a:pPr lvl="1"/>
            <a:r>
              <a:rPr lang="en-US" sz="2400" smtClean="0">
                <a:sym typeface="Symbol" pitchFamily="16" charset="2"/>
              </a:rPr>
              <a:t>A</a:t>
            </a:r>
            <a:r>
              <a:rPr lang="en-US" sz="2400" i="1" baseline="-25000" smtClean="0">
                <a:sym typeface="Symbol" pitchFamily="16" charset="2"/>
              </a:rPr>
              <a:t>i</a:t>
            </a:r>
            <a:r>
              <a:rPr lang="en-US" sz="2400" smtClean="0">
                <a:sym typeface="Symbol" pitchFamily="16" charset="2"/>
              </a:rPr>
              <a:t>A</a:t>
            </a:r>
            <a:r>
              <a:rPr lang="en-US" sz="2400" i="1" baseline="-25000" smtClean="0">
                <a:sym typeface="Symbol" pitchFamily="16" charset="2"/>
              </a:rPr>
              <a:t>i</a:t>
            </a:r>
            <a:r>
              <a:rPr lang="en-US" sz="2400" baseline="-25000" smtClean="0">
                <a:sym typeface="Symbol" pitchFamily="16" charset="2"/>
              </a:rPr>
              <a:t>+1</a:t>
            </a:r>
            <a:r>
              <a:rPr lang="en-US" sz="2400" smtClean="0">
                <a:sym typeface="Symbol" pitchFamily="16" charset="2"/>
              </a:rPr>
              <a:t>…A</a:t>
            </a:r>
            <a:r>
              <a:rPr lang="en-US" sz="2400" i="1" baseline="-25000" smtClean="0">
                <a:sym typeface="Symbol" pitchFamily="16" charset="2"/>
              </a:rPr>
              <a:t>k  </a:t>
            </a:r>
            <a:r>
              <a:rPr lang="en-US" sz="2400" smtClean="0">
                <a:sym typeface="Symbol" pitchFamily="16" charset="2"/>
              </a:rPr>
              <a:t> </a:t>
            </a:r>
            <a:r>
              <a:rPr lang="en-US" sz="2400" i="1" baseline="-25000" smtClean="0">
                <a:sym typeface="Symbol" pitchFamily="16" charset="2"/>
              </a:rPr>
              <a:t> </a:t>
            </a:r>
            <a:r>
              <a:rPr lang="en-US" sz="2400" smtClean="0">
                <a:sym typeface="Symbol" pitchFamily="16" charset="2"/>
              </a:rPr>
              <a:t>A</a:t>
            </a:r>
            <a:r>
              <a:rPr lang="en-US" sz="2400" i="1" baseline="-25000" smtClean="0">
                <a:sym typeface="Symbol" pitchFamily="16" charset="2"/>
              </a:rPr>
              <a:t>k</a:t>
            </a:r>
            <a:r>
              <a:rPr lang="en-US" sz="2400" baseline="-25000" smtClean="0">
                <a:sym typeface="Symbol" pitchFamily="16" charset="2"/>
              </a:rPr>
              <a:t>+1</a:t>
            </a:r>
            <a:r>
              <a:rPr lang="en-US" sz="2400" smtClean="0">
                <a:sym typeface="Symbol" pitchFamily="16" charset="2"/>
              </a:rPr>
              <a:t>…A</a:t>
            </a:r>
            <a:r>
              <a:rPr lang="en-US" sz="2400" i="1" baseline="-25000" smtClean="0">
                <a:sym typeface="Symbol" pitchFamily="16" charset="2"/>
              </a:rPr>
              <a:t>j </a:t>
            </a:r>
          </a:p>
        </p:txBody>
      </p:sp>
      <p:sp>
        <p:nvSpPr>
          <p:cNvPr id="22533" name="Line 4"/>
          <p:cNvSpPr>
            <a:spLocks noChangeShapeType="1"/>
          </p:cNvSpPr>
          <p:nvPr/>
        </p:nvSpPr>
        <p:spPr bwMode="auto">
          <a:xfrm>
            <a:off x="1295400" y="5562600"/>
            <a:ext cx="1676400" cy="0"/>
          </a:xfrm>
          <a:prstGeom prst="line">
            <a:avLst/>
          </a:prstGeom>
          <a:noFill/>
          <a:ln w="9525">
            <a:solidFill>
              <a:schemeClr val="tx1"/>
            </a:solidFill>
            <a:round/>
            <a:headEnd type="triangle" w="med" len="med"/>
            <a:tailEnd type="triangle" w="med" len="med"/>
          </a:ln>
        </p:spPr>
        <p:txBody>
          <a:bodyPr/>
          <a:lstStyle/>
          <a:p>
            <a:endParaRPr lang="en-US"/>
          </a:p>
        </p:txBody>
      </p:sp>
      <p:sp>
        <p:nvSpPr>
          <p:cNvPr id="22534" name="Line 5"/>
          <p:cNvSpPr>
            <a:spLocks noChangeShapeType="1"/>
          </p:cNvSpPr>
          <p:nvPr/>
        </p:nvSpPr>
        <p:spPr bwMode="auto">
          <a:xfrm>
            <a:off x="3505200" y="5562600"/>
            <a:ext cx="1219200" cy="0"/>
          </a:xfrm>
          <a:prstGeom prst="line">
            <a:avLst/>
          </a:prstGeom>
          <a:noFill/>
          <a:ln w="9525">
            <a:solidFill>
              <a:schemeClr val="tx1"/>
            </a:solidFill>
            <a:round/>
            <a:headEnd type="triangle" w="med" len="med"/>
            <a:tailEnd type="triangle" w="med" len="med"/>
          </a:ln>
        </p:spPr>
        <p:txBody>
          <a:bodyPr/>
          <a:lstStyle/>
          <a:p>
            <a:endParaRPr lang="en-US"/>
          </a:p>
        </p:txBody>
      </p:sp>
      <p:sp>
        <p:nvSpPr>
          <p:cNvPr id="22535" name="Line 6"/>
          <p:cNvSpPr>
            <a:spLocks noChangeShapeType="1"/>
          </p:cNvSpPr>
          <p:nvPr/>
        </p:nvSpPr>
        <p:spPr bwMode="auto">
          <a:xfrm>
            <a:off x="1295400" y="5791200"/>
            <a:ext cx="3505200" cy="0"/>
          </a:xfrm>
          <a:prstGeom prst="line">
            <a:avLst/>
          </a:prstGeom>
          <a:noFill/>
          <a:ln w="9525">
            <a:solidFill>
              <a:schemeClr val="tx1"/>
            </a:solidFill>
            <a:round/>
            <a:headEnd type="triangle"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9F4CD16-81B3-45FF-AF4E-19705F4BB0F7}" type="slidenum">
              <a:rPr lang="en-US" sz="1400">
                <a:latin typeface="Times New Roman" pitchFamily="16" charset="0"/>
              </a:rPr>
              <a:pPr algn="r"/>
              <a:t>47</a:t>
            </a:fld>
            <a:endParaRPr lang="en-US" sz="1400">
              <a:latin typeface="Times New Roman" pitchFamily="16" charset="0"/>
            </a:endParaRPr>
          </a:p>
        </p:txBody>
      </p:sp>
      <p:sp>
        <p:nvSpPr>
          <p:cNvPr id="23555" name="Rectangle 2"/>
          <p:cNvSpPr>
            <a:spLocks noGrp="1" noChangeArrowheads="1"/>
          </p:cNvSpPr>
          <p:nvPr>
            <p:ph type="title" idx="4294967295"/>
          </p:nvPr>
        </p:nvSpPr>
        <p:spPr/>
        <p:txBody>
          <a:bodyPr/>
          <a:lstStyle/>
          <a:p>
            <a:r>
              <a:rPr lang="en-US" smtClean="0"/>
              <a:t>MCP by DP </a:t>
            </a:r>
          </a:p>
        </p:txBody>
      </p:sp>
      <p:sp>
        <p:nvSpPr>
          <p:cNvPr id="23556" name="Rectangle 3"/>
          <p:cNvSpPr>
            <a:spLocks noGrp="1" noChangeArrowheads="1"/>
          </p:cNvSpPr>
          <p:nvPr>
            <p:ph type="body" idx="4294967295"/>
          </p:nvPr>
        </p:nvSpPr>
        <p:spPr>
          <a:xfrm>
            <a:off x="228600" y="1905000"/>
            <a:ext cx="8610600" cy="4038600"/>
          </a:xfrm>
        </p:spPr>
        <p:txBody>
          <a:bodyPr/>
          <a:lstStyle/>
          <a:p>
            <a:pPr>
              <a:buFontTx/>
              <a:buNone/>
            </a:pPr>
            <a:r>
              <a:rPr lang="en-US" smtClean="0"/>
              <a:t>     a recursive relation</a:t>
            </a:r>
          </a:p>
          <a:p>
            <a:pPr lvl="1"/>
            <a:r>
              <a:rPr lang="en-US" smtClean="0"/>
              <a:t>Let m[</a:t>
            </a:r>
            <a:r>
              <a:rPr lang="en-US" i="1" smtClean="0"/>
              <a:t>i</a:t>
            </a:r>
            <a:r>
              <a:rPr lang="en-US" smtClean="0"/>
              <a:t>,</a:t>
            </a:r>
            <a:r>
              <a:rPr lang="en-US" i="1" smtClean="0"/>
              <a:t>j</a:t>
            </a:r>
            <a:r>
              <a:rPr lang="en-US" smtClean="0"/>
              <a:t>] be the minimum number of multiplications for </a:t>
            </a:r>
            <a:r>
              <a:rPr lang="en-US" smtClean="0">
                <a:sym typeface="Symbol" pitchFamily="16" charset="2"/>
              </a:rPr>
              <a:t>A</a:t>
            </a:r>
            <a:r>
              <a:rPr lang="en-US" i="1" baseline="-25000" smtClean="0">
                <a:sym typeface="Symbol" pitchFamily="16" charset="2"/>
              </a:rPr>
              <a:t>i</a:t>
            </a:r>
            <a:r>
              <a:rPr lang="en-US" smtClean="0">
                <a:sym typeface="Symbol" pitchFamily="16" charset="2"/>
              </a:rPr>
              <a:t>A</a:t>
            </a:r>
            <a:r>
              <a:rPr lang="en-US" i="1" baseline="-25000" smtClean="0">
                <a:sym typeface="Symbol" pitchFamily="16" charset="2"/>
              </a:rPr>
              <a:t>i</a:t>
            </a:r>
            <a:r>
              <a:rPr lang="en-US" baseline="-25000" smtClean="0">
                <a:sym typeface="Symbol" pitchFamily="16" charset="2"/>
              </a:rPr>
              <a:t>+1</a:t>
            </a:r>
            <a:r>
              <a:rPr lang="en-US" smtClean="0">
                <a:sym typeface="Symbol" pitchFamily="16" charset="2"/>
              </a:rPr>
              <a:t>…A</a:t>
            </a:r>
            <a:r>
              <a:rPr lang="en-US" i="1" baseline="-25000" smtClean="0">
                <a:sym typeface="Symbol" pitchFamily="16" charset="2"/>
              </a:rPr>
              <a:t>j </a:t>
            </a:r>
          </a:p>
          <a:p>
            <a:pPr lvl="1"/>
            <a:r>
              <a:rPr lang="en-US" smtClean="0"/>
              <a:t>m[1,</a:t>
            </a:r>
            <a:r>
              <a:rPr lang="en-US" i="1" smtClean="0"/>
              <a:t>n</a:t>
            </a:r>
            <a:r>
              <a:rPr lang="en-US" smtClean="0"/>
              <a:t>] will be the answer</a:t>
            </a:r>
          </a:p>
          <a:p>
            <a:pPr lvl="1"/>
            <a:r>
              <a:rPr lang="en-US" smtClean="0"/>
              <a:t>m[</a:t>
            </a:r>
            <a:r>
              <a:rPr lang="en-US" i="1" smtClean="0"/>
              <a:t>i</a:t>
            </a:r>
            <a:r>
              <a:rPr lang="en-US" smtClean="0"/>
              <a:t>,</a:t>
            </a:r>
            <a:r>
              <a:rPr lang="en-US" i="1" smtClean="0"/>
              <a:t>j</a:t>
            </a:r>
            <a:r>
              <a:rPr lang="en-US" smtClean="0"/>
              <a:t>]=min{m[</a:t>
            </a:r>
            <a:r>
              <a:rPr lang="en-US" i="1" smtClean="0"/>
              <a:t>i</a:t>
            </a:r>
            <a:r>
              <a:rPr lang="en-US" smtClean="0"/>
              <a:t>,</a:t>
            </a:r>
            <a:r>
              <a:rPr lang="en-US" i="1" smtClean="0"/>
              <a:t>k</a:t>
            </a:r>
            <a:r>
              <a:rPr lang="en-US" smtClean="0"/>
              <a:t>]+m[</a:t>
            </a:r>
            <a:r>
              <a:rPr lang="en-US" i="1" smtClean="0"/>
              <a:t>k+</a:t>
            </a:r>
            <a:r>
              <a:rPr lang="en-US" smtClean="0"/>
              <a:t>1,</a:t>
            </a:r>
            <a:r>
              <a:rPr lang="en-US" i="1" smtClean="0"/>
              <a:t>j</a:t>
            </a:r>
            <a:r>
              <a:rPr lang="en-US" smtClean="0"/>
              <a:t>]+</a:t>
            </a:r>
            <a:r>
              <a:rPr lang="en-US" i="1" smtClean="0"/>
              <a:t>p</a:t>
            </a:r>
            <a:r>
              <a:rPr lang="en-US" i="1" baseline="-25000" smtClean="0"/>
              <a:t>i</a:t>
            </a:r>
            <a:r>
              <a:rPr lang="en-US" baseline="-25000" smtClean="0"/>
              <a:t>-1</a:t>
            </a:r>
            <a:r>
              <a:rPr lang="en-US" i="1" smtClean="0"/>
              <a:t>p</a:t>
            </a:r>
            <a:r>
              <a:rPr lang="en-US" i="1" baseline="-25000" smtClean="0"/>
              <a:t>k</a:t>
            </a:r>
            <a:r>
              <a:rPr lang="en-US" i="1" smtClean="0"/>
              <a:t>p</a:t>
            </a:r>
            <a:r>
              <a:rPr lang="en-US" i="1" baseline="-25000" smtClean="0"/>
              <a:t>j</a:t>
            </a:r>
            <a:r>
              <a:rPr lang="en-US" smtClean="0"/>
              <a:t> } </a:t>
            </a:r>
            <a:endParaRPr lang="en-US" i="1" smtClean="0"/>
          </a:p>
        </p:txBody>
      </p:sp>
      <p:sp>
        <p:nvSpPr>
          <p:cNvPr id="23557" name="Text Box 4"/>
          <p:cNvSpPr txBox="1">
            <a:spLocks noChangeArrowheads="1"/>
          </p:cNvSpPr>
          <p:nvPr/>
        </p:nvSpPr>
        <p:spPr bwMode="auto">
          <a:xfrm>
            <a:off x="2362200" y="4267200"/>
            <a:ext cx="1054100" cy="457200"/>
          </a:xfrm>
          <a:prstGeom prst="rect">
            <a:avLst/>
          </a:prstGeom>
          <a:noFill/>
          <a:ln w="9525">
            <a:noFill/>
            <a:miter lim="800000"/>
            <a:headEnd/>
            <a:tailEnd/>
          </a:ln>
        </p:spPr>
        <p:txBody>
          <a:bodyPr>
            <a:spAutoFit/>
          </a:bodyPr>
          <a:lstStyle/>
          <a:p>
            <a:r>
              <a:rPr lang="en-US" sz="2400" i="1">
                <a:latin typeface="Times New Roman" pitchFamily="16" charset="0"/>
              </a:rPr>
              <a:t>i</a:t>
            </a:r>
            <a:r>
              <a:rPr lang="en-US" sz="2400">
                <a:latin typeface="Times New Roman" pitchFamily="16" charset="0"/>
                <a:sym typeface="Symbol" pitchFamily="16" charset="2"/>
              </a:rPr>
              <a:t></a:t>
            </a:r>
            <a:r>
              <a:rPr lang="en-US" sz="2400" i="1">
                <a:latin typeface="Times New Roman" pitchFamily="16" charset="0"/>
                <a:sym typeface="Symbol" pitchFamily="16" charset="2"/>
              </a:rPr>
              <a:t>k</a:t>
            </a:r>
            <a:r>
              <a:rPr lang="en-US" sz="2400">
                <a:latin typeface="Times New Roman" pitchFamily="16" charset="0"/>
                <a:sym typeface="Symbol" pitchFamily="16" charset="2"/>
              </a:rPr>
              <a:t>&lt;</a:t>
            </a:r>
            <a:r>
              <a:rPr lang="en-US" sz="2400" i="1">
                <a:latin typeface="Times New Roman" pitchFamily="16" charset="0"/>
                <a:sym typeface="Symbol" pitchFamily="16" charset="2"/>
              </a:rPr>
              <a:t>j</a:t>
            </a:r>
            <a:endParaRPr lang="en-US" sz="2400" i="1">
              <a:latin typeface="Times New Roman" pitchFamily="16"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MCM by DP</a:t>
            </a:r>
          </a:p>
        </p:txBody>
      </p:sp>
      <p:sp>
        <p:nvSpPr>
          <p:cNvPr id="24579" name="Rectangle 2"/>
          <p:cNvSpPr>
            <a:spLocks noGrp="1" noChangeArrowheads="1"/>
          </p:cNvSpPr>
          <p:nvPr>
            <p:ph type="body" idx="1"/>
          </p:nvPr>
        </p:nvSpPr>
        <p:spPr>
          <a:xfrm>
            <a:off x="457200" y="1219200"/>
            <a:ext cx="8382000" cy="4906963"/>
          </a:xfrm>
        </p:spPr>
        <p:txBody>
          <a:bodyPr/>
          <a:lstStyle/>
          <a:p>
            <a:pPr lvl="1"/>
            <a:endParaRPr lang="en-US" smtClean="0"/>
          </a:p>
          <a:p>
            <a:pPr lvl="1"/>
            <a:r>
              <a:rPr lang="en-US" smtClean="0"/>
              <a:t>Let m[</a:t>
            </a:r>
            <a:r>
              <a:rPr lang="en-US" i="1" smtClean="0"/>
              <a:t>i</a:t>
            </a:r>
            <a:r>
              <a:rPr lang="en-US" smtClean="0"/>
              <a:t>,</a:t>
            </a:r>
            <a:r>
              <a:rPr lang="en-US" i="1" smtClean="0"/>
              <a:t>j</a:t>
            </a:r>
            <a:r>
              <a:rPr lang="en-US" smtClean="0"/>
              <a:t>] be the minimum number of multiplications for </a:t>
            </a:r>
            <a:r>
              <a:rPr lang="en-US" smtClean="0">
                <a:sym typeface="Symbol" pitchFamily="16" charset="2"/>
              </a:rPr>
              <a:t>A</a:t>
            </a:r>
            <a:r>
              <a:rPr lang="en-US" i="1" baseline="-25000" smtClean="0">
                <a:sym typeface="Symbol" pitchFamily="16" charset="2"/>
              </a:rPr>
              <a:t>i</a:t>
            </a:r>
            <a:r>
              <a:rPr lang="en-US" smtClean="0">
                <a:sym typeface="Symbol" pitchFamily="16" charset="2"/>
              </a:rPr>
              <a:t>A</a:t>
            </a:r>
            <a:r>
              <a:rPr lang="en-US" i="1" baseline="-25000" smtClean="0">
                <a:sym typeface="Symbol" pitchFamily="16" charset="2"/>
              </a:rPr>
              <a:t>i</a:t>
            </a:r>
            <a:r>
              <a:rPr lang="en-US" baseline="-25000" smtClean="0">
                <a:sym typeface="Symbol" pitchFamily="16" charset="2"/>
              </a:rPr>
              <a:t>+1</a:t>
            </a:r>
            <a:r>
              <a:rPr lang="en-US" smtClean="0">
                <a:sym typeface="Symbol" pitchFamily="16" charset="2"/>
              </a:rPr>
              <a:t>…A</a:t>
            </a:r>
            <a:r>
              <a:rPr lang="en-US" i="1" baseline="-25000" smtClean="0">
                <a:sym typeface="Symbol" pitchFamily="16" charset="2"/>
              </a:rPr>
              <a:t>j </a:t>
            </a:r>
          </a:p>
          <a:p>
            <a:pPr lvl="1"/>
            <a:endParaRPr lang="en-US" smtClean="0"/>
          </a:p>
          <a:p>
            <a:pPr lvl="1"/>
            <a:r>
              <a:rPr lang="en-US" smtClean="0"/>
              <a:t>m[1,</a:t>
            </a:r>
            <a:r>
              <a:rPr lang="en-US" i="1" smtClean="0"/>
              <a:t>n</a:t>
            </a:r>
            <a:r>
              <a:rPr lang="en-US" smtClean="0"/>
              <a:t>] will be the answer</a:t>
            </a:r>
          </a:p>
          <a:p>
            <a:pPr lvl="1"/>
            <a:endParaRPr lang="en-US" smtClean="0"/>
          </a:p>
          <a:p>
            <a:pPr lvl="1"/>
            <a:r>
              <a:rPr lang="en-US" smtClean="0"/>
              <a:t>m[</a:t>
            </a:r>
            <a:r>
              <a:rPr lang="en-US" i="1" smtClean="0"/>
              <a:t>i</a:t>
            </a:r>
            <a:r>
              <a:rPr lang="en-US" smtClean="0"/>
              <a:t>,</a:t>
            </a:r>
            <a:r>
              <a:rPr lang="en-US" i="1" smtClean="0"/>
              <a:t>j</a:t>
            </a:r>
            <a:r>
              <a:rPr lang="en-US" smtClean="0"/>
              <a:t>]=min{m[</a:t>
            </a:r>
            <a:r>
              <a:rPr lang="en-US" i="1" smtClean="0"/>
              <a:t>i</a:t>
            </a:r>
            <a:r>
              <a:rPr lang="en-US" smtClean="0"/>
              <a:t>,</a:t>
            </a:r>
            <a:r>
              <a:rPr lang="en-US" i="1" smtClean="0"/>
              <a:t>k</a:t>
            </a:r>
            <a:r>
              <a:rPr lang="en-US" smtClean="0"/>
              <a:t>]+m[</a:t>
            </a:r>
            <a:r>
              <a:rPr lang="en-US" i="1" smtClean="0"/>
              <a:t>k+</a:t>
            </a:r>
            <a:r>
              <a:rPr lang="en-US" smtClean="0"/>
              <a:t>1,</a:t>
            </a:r>
            <a:r>
              <a:rPr lang="en-US" i="1" smtClean="0"/>
              <a:t>j</a:t>
            </a:r>
            <a:r>
              <a:rPr lang="en-US" smtClean="0"/>
              <a:t>]+</a:t>
            </a:r>
            <a:r>
              <a:rPr lang="en-US" i="1" smtClean="0"/>
              <a:t>p</a:t>
            </a:r>
            <a:r>
              <a:rPr lang="en-US" i="1" baseline="-25000" smtClean="0"/>
              <a:t>i</a:t>
            </a:r>
            <a:r>
              <a:rPr lang="en-US" baseline="-25000" smtClean="0"/>
              <a:t>-1</a:t>
            </a:r>
            <a:r>
              <a:rPr lang="en-US" i="1" smtClean="0"/>
              <a:t>p</a:t>
            </a:r>
            <a:r>
              <a:rPr lang="en-US" i="1" baseline="-25000" smtClean="0"/>
              <a:t>k</a:t>
            </a:r>
            <a:r>
              <a:rPr lang="en-US" i="1" smtClean="0"/>
              <a:t>p</a:t>
            </a:r>
            <a:r>
              <a:rPr lang="en-US" i="1" baseline="-25000" smtClean="0"/>
              <a:t>j</a:t>
            </a:r>
            <a:r>
              <a:rPr lang="en-US" smtClean="0"/>
              <a:t> }</a:t>
            </a:r>
          </a:p>
          <a:p>
            <a:pPr lvl="1"/>
            <a:endParaRPr lang="en-US" smtClean="0"/>
          </a:p>
          <a:p>
            <a:pPr lvl="1"/>
            <a:r>
              <a:rPr lang="en-US" smtClean="0"/>
              <a:t>i≤k&lt;j </a:t>
            </a:r>
            <a:endParaRPr lang="en-US" i="1"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MCM by Example</a:t>
            </a:r>
          </a:p>
        </p:txBody>
      </p:sp>
      <p:sp>
        <p:nvSpPr>
          <p:cNvPr id="25603" name="Rectangle 2"/>
          <p:cNvSpPr>
            <a:spLocks noGrp="1" noChangeArrowheads="1"/>
          </p:cNvSpPr>
          <p:nvPr>
            <p:ph type="body" idx="1"/>
          </p:nvPr>
        </p:nvSpPr>
        <p:spPr>
          <a:xfrm>
            <a:off x="457200" y="1219200"/>
            <a:ext cx="8382000" cy="4906963"/>
          </a:xfrm>
        </p:spPr>
        <p:txBody>
          <a:bodyPr/>
          <a:lstStyle/>
          <a:p>
            <a:pPr>
              <a:buFontTx/>
              <a:buNone/>
            </a:pPr>
            <a:r>
              <a:rPr lang="en-US" sz="2800" smtClean="0"/>
              <a:t>(1,10),(10,5),(5,2),(2,25),(25,4)</a:t>
            </a:r>
          </a:p>
          <a:p>
            <a:pPr>
              <a:buFontTx/>
              <a:buNone/>
            </a:pPr>
            <a:endParaRPr lang="en-US" sz="2800" smtClean="0"/>
          </a:p>
          <a:p>
            <a:pPr>
              <a:buFontTx/>
              <a:buNone/>
            </a:pPr>
            <a:endParaRPr lang="en-US" sz="2800" smtClean="0"/>
          </a:p>
          <a:p>
            <a:pPr>
              <a:buFontTx/>
              <a:buNone/>
            </a:pPr>
            <a:endParaRPr lang="en-US" sz="2800" smtClean="0"/>
          </a:p>
          <a:p>
            <a:pPr>
              <a:buFontTx/>
              <a:buNone/>
            </a:pPr>
            <a:endParaRPr lang="en-US" sz="2800" smtClean="0"/>
          </a:p>
        </p:txBody>
      </p:sp>
      <p:graphicFrame>
        <p:nvGraphicFramePr>
          <p:cNvPr id="5" name="Table 4"/>
          <p:cNvGraphicFramePr>
            <a:graphicFrameLocks noGrp="1"/>
          </p:cNvGraphicFramePr>
          <p:nvPr/>
        </p:nvGraphicFramePr>
        <p:xfrm>
          <a:off x="1295400" y="2286000"/>
          <a:ext cx="6629400" cy="3505200"/>
        </p:xfrm>
        <a:graphic>
          <a:graphicData uri="http://schemas.openxmlformats.org/drawingml/2006/table">
            <a:tbl>
              <a:tblPr firstRow="1" bandRow="1">
                <a:tableStyleId>{5C22544A-7EE6-4342-B048-85BDC9FD1C3A}</a:tableStyleId>
              </a:tblPr>
              <a:tblGrid>
                <a:gridCol w="1104900"/>
                <a:gridCol w="1104900"/>
                <a:gridCol w="1104900"/>
                <a:gridCol w="1104900"/>
                <a:gridCol w="1104900"/>
                <a:gridCol w="1104900"/>
              </a:tblGrid>
              <a:tr h="58420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584200">
                <a:tc>
                  <a:txBody>
                    <a:bodyPr/>
                    <a:lstStyle/>
                    <a:p>
                      <a:r>
                        <a:rPr lang="en-US" dirty="0" smtClean="0"/>
                        <a:t>1</a:t>
                      </a:r>
                    </a:p>
                  </a:txBody>
                  <a:tcPr/>
                </a:tc>
                <a:tc>
                  <a:txBody>
                    <a:bodyPr/>
                    <a:lstStyle/>
                    <a:p>
                      <a:r>
                        <a:rPr lang="en-US" dirty="0" smtClean="0"/>
                        <a:t>0</a:t>
                      </a:r>
                      <a:endParaRPr lang="en-US" dirty="0"/>
                    </a:p>
                  </a:txBody>
                  <a:tcPr/>
                </a:tc>
                <a:tc>
                  <a:txBody>
                    <a:bodyPr/>
                    <a:lstStyle/>
                    <a:p>
                      <a:r>
                        <a:rPr lang="en-US" dirty="0" smtClean="0"/>
                        <a:t>50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84200">
                <a:tc>
                  <a:txBody>
                    <a:bodyPr/>
                    <a:lstStyle/>
                    <a:p>
                      <a:r>
                        <a:rPr lang="en-US" dirty="0" smtClean="0"/>
                        <a:t>2</a:t>
                      </a:r>
                      <a:endParaRPr lang="en-US" dirty="0"/>
                    </a:p>
                  </a:txBody>
                  <a:tcPr/>
                </a:tc>
                <a:tc>
                  <a:txBody>
                    <a:bodyPr/>
                    <a:lstStyle/>
                    <a:p>
                      <a:endParaRPr lang="en-US" dirty="0"/>
                    </a:p>
                  </a:txBody>
                  <a:tcPr/>
                </a:tc>
                <a:tc>
                  <a:txBody>
                    <a:bodyPr/>
                    <a:lstStyle/>
                    <a:p>
                      <a:r>
                        <a:rPr lang="en-US" dirty="0" smtClean="0"/>
                        <a:t>0</a:t>
                      </a:r>
                      <a:endParaRPr lang="en-US" dirty="0"/>
                    </a:p>
                  </a:txBody>
                  <a:tcPr/>
                </a:tc>
                <a:tc>
                  <a:txBody>
                    <a:bodyPr/>
                    <a:lstStyle/>
                    <a:p>
                      <a:r>
                        <a:rPr lang="en-US" dirty="0" smtClean="0"/>
                        <a:t>100</a:t>
                      </a:r>
                      <a:endParaRPr lang="en-US" dirty="0"/>
                    </a:p>
                  </a:txBody>
                  <a:tcPr/>
                </a:tc>
                <a:tc>
                  <a:txBody>
                    <a:bodyPr/>
                    <a:lstStyle/>
                    <a:p>
                      <a:endParaRPr lang="en-US" dirty="0"/>
                    </a:p>
                  </a:txBody>
                  <a:tcPr/>
                </a:tc>
                <a:tc>
                  <a:txBody>
                    <a:bodyPr/>
                    <a:lstStyle/>
                    <a:p>
                      <a:endParaRPr lang="en-US" dirty="0"/>
                    </a:p>
                  </a:txBody>
                  <a:tcPr/>
                </a:tc>
              </a:tr>
              <a:tr h="584200">
                <a:tc>
                  <a:txBody>
                    <a:bodyPr/>
                    <a:lstStyle/>
                    <a:p>
                      <a:r>
                        <a:rPr lang="en-US" dirty="0" smtClean="0"/>
                        <a:t>3</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0</a:t>
                      </a:r>
                      <a:endParaRPr lang="en-US" dirty="0"/>
                    </a:p>
                  </a:txBody>
                  <a:tcPr/>
                </a:tc>
                <a:tc>
                  <a:txBody>
                    <a:bodyPr/>
                    <a:lstStyle/>
                    <a:p>
                      <a:r>
                        <a:rPr lang="en-US" dirty="0" smtClean="0"/>
                        <a:t>250</a:t>
                      </a:r>
                      <a:endParaRPr lang="en-US" dirty="0"/>
                    </a:p>
                  </a:txBody>
                  <a:tcPr/>
                </a:tc>
                <a:tc>
                  <a:txBody>
                    <a:bodyPr/>
                    <a:lstStyle/>
                    <a:p>
                      <a:endParaRPr lang="en-US" dirty="0"/>
                    </a:p>
                  </a:txBody>
                  <a:tcPr/>
                </a:tc>
              </a:tr>
              <a:tr h="584200">
                <a:tc>
                  <a:txBody>
                    <a:bodyPr/>
                    <a:lstStyle/>
                    <a:p>
                      <a:r>
                        <a:rPr lang="en-US" dirty="0" smtClean="0"/>
                        <a:t>4</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smtClean="0"/>
                        <a:t>0</a:t>
                      </a:r>
                      <a:endParaRPr lang="en-US" dirty="0"/>
                    </a:p>
                  </a:txBody>
                  <a:tcPr/>
                </a:tc>
                <a:tc>
                  <a:txBody>
                    <a:bodyPr/>
                    <a:lstStyle/>
                    <a:p>
                      <a:r>
                        <a:rPr lang="en-US" dirty="0" smtClean="0"/>
                        <a:t>200</a:t>
                      </a:r>
                      <a:endParaRPr lang="en-US" dirty="0"/>
                    </a:p>
                  </a:txBody>
                  <a:tcPr/>
                </a:tc>
              </a:tr>
              <a:tr h="584200">
                <a:tc>
                  <a:txBody>
                    <a:bodyPr/>
                    <a:lstStyle/>
                    <a:p>
                      <a:r>
                        <a:rPr lang="en-US" dirty="0" smtClean="0"/>
                        <a:t>5</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0</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Dynamic Programming</a:t>
            </a:r>
          </a:p>
        </p:txBody>
      </p:sp>
      <p:sp>
        <p:nvSpPr>
          <p:cNvPr id="5123" name="Rectangle 2"/>
          <p:cNvSpPr>
            <a:spLocks noGrp="1" noChangeArrowheads="1"/>
          </p:cNvSpPr>
          <p:nvPr>
            <p:ph type="body" idx="1"/>
          </p:nvPr>
        </p:nvSpPr>
        <p:spPr>
          <a:xfrm>
            <a:off x="457200" y="1219200"/>
            <a:ext cx="8229600" cy="4906963"/>
          </a:xfrm>
        </p:spPr>
        <p:txBody>
          <a:bodyPr/>
          <a:lstStyle/>
          <a:p>
            <a:pPr marL="341313" indent="-341313" eaLnBrk="1" hangingPunct="1">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Introduced in 1950 by Bellman as a general method for optimizing control systems.</a:t>
            </a:r>
          </a:p>
          <a:p>
            <a:pPr marL="341313" indent="-341313" eaLnBrk="1" hangingPunct="1">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t>It is technique for solving problems with overlapping sub problems. Most often sub problems are recursive calls to several instances of simpler problem of the same type.</a:t>
            </a:r>
          </a:p>
          <a:p>
            <a:pPr marL="341313" indent="-341313"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MCM by Example</a:t>
            </a:r>
          </a:p>
        </p:txBody>
      </p:sp>
      <p:sp>
        <p:nvSpPr>
          <p:cNvPr id="26627" name="Rectangle 2"/>
          <p:cNvSpPr>
            <a:spLocks noGrp="1" noChangeArrowheads="1"/>
          </p:cNvSpPr>
          <p:nvPr>
            <p:ph type="body" idx="1"/>
          </p:nvPr>
        </p:nvSpPr>
        <p:spPr>
          <a:xfrm>
            <a:off x="457200" y="1219200"/>
            <a:ext cx="8382000" cy="4906963"/>
          </a:xfrm>
        </p:spPr>
        <p:txBody>
          <a:bodyPr/>
          <a:lstStyle/>
          <a:p>
            <a:pPr>
              <a:buFontTx/>
              <a:buNone/>
            </a:pPr>
            <a:r>
              <a:rPr lang="en-US" sz="2800" smtClean="0"/>
              <a:t>(1,10),(10,5),(5,2),(2,25),(25,4)</a:t>
            </a:r>
          </a:p>
          <a:p>
            <a:pPr>
              <a:buFontTx/>
              <a:buNone/>
            </a:pPr>
            <a:endParaRPr lang="en-US" sz="2800" smtClean="0"/>
          </a:p>
          <a:p>
            <a:pPr>
              <a:buFontTx/>
              <a:buNone/>
            </a:pPr>
            <a:endParaRPr lang="en-US" sz="2800" smtClean="0"/>
          </a:p>
          <a:p>
            <a:pPr>
              <a:buFontTx/>
              <a:buNone/>
            </a:pPr>
            <a:endParaRPr lang="en-US" sz="2800" smtClean="0"/>
          </a:p>
          <a:p>
            <a:pPr>
              <a:buFontTx/>
              <a:buNone/>
            </a:pPr>
            <a:endParaRPr lang="en-US" sz="2800" smtClean="0"/>
          </a:p>
        </p:txBody>
      </p:sp>
      <p:graphicFrame>
        <p:nvGraphicFramePr>
          <p:cNvPr id="5" name="Table 4"/>
          <p:cNvGraphicFramePr>
            <a:graphicFrameLocks noGrp="1"/>
          </p:cNvGraphicFramePr>
          <p:nvPr/>
        </p:nvGraphicFramePr>
        <p:xfrm>
          <a:off x="1295400" y="2286000"/>
          <a:ext cx="6629400" cy="3505200"/>
        </p:xfrm>
        <a:graphic>
          <a:graphicData uri="http://schemas.openxmlformats.org/drawingml/2006/table">
            <a:tbl>
              <a:tblPr firstRow="1" bandRow="1">
                <a:tableStyleId>{5C22544A-7EE6-4342-B048-85BDC9FD1C3A}</a:tableStyleId>
              </a:tblPr>
              <a:tblGrid>
                <a:gridCol w="1104900"/>
                <a:gridCol w="1104900"/>
                <a:gridCol w="1104900"/>
                <a:gridCol w="1104900"/>
                <a:gridCol w="1104900"/>
                <a:gridCol w="1104900"/>
              </a:tblGrid>
              <a:tr h="58420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584200">
                <a:tc>
                  <a:txBody>
                    <a:bodyPr/>
                    <a:lstStyle/>
                    <a:p>
                      <a:r>
                        <a:rPr lang="en-US" dirty="0" smtClean="0"/>
                        <a:t>1</a:t>
                      </a:r>
                    </a:p>
                  </a:txBody>
                  <a:tcPr/>
                </a:tc>
                <a:tc>
                  <a:txBody>
                    <a:bodyPr/>
                    <a:lstStyle/>
                    <a:p>
                      <a:r>
                        <a:rPr lang="en-US" dirty="0" smtClean="0"/>
                        <a:t>0</a:t>
                      </a:r>
                      <a:endParaRPr lang="en-US" dirty="0"/>
                    </a:p>
                  </a:txBody>
                  <a:tcPr/>
                </a:tc>
                <a:tc>
                  <a:txBody>
                    <a:bodyPr/>
                    <a:lstStyle/>
                    <a:p>
                      <a:r>
                        <a:rPr lang="en-US" dirty="0" smtClean="0"/>
                        <a:t>50</a:t>
                      </a:r>
                      <a:endParaRPr lang="en-US" dirty="0"/>
                    </a:p>
                  </a:txBody>
                  <a:tcPr/>
                </a:tc>
                <a:tc>
                  <a:txBody>
                    <a:bodyPr/>
                    <a:lstStyle/>
                    <a:p>
                      <a:r>
                        <a:rPr lang="en-US" dirty="0" smtClean="0"/>
                        <a:t>60</a:t>
                      </a:r>
                      <a:endParaRPr lang="en-US" dirty="0"/>
                    </a:p>
                  </a:txBody>
                  <a:tcPr/>
                </a:tc>
                <a:tc>
                  <a:txBody>
                    <a:bodyPr/>
                    <a:lstStyle/>
                    <a:p>
                      <a:r>
                        <a:rPr lang="en-US" dirty="0" smtClean="0"/>
                        <a:t>110</a:t>
                      </a:r>
                      <a:endParaRPr lang="en-US" dirty="0"/>
                    </a:p>
                  </a:txBody>
                  <a:tcPr/>
                </a:tc>
                <a:tc>
                  <a:txBody>
                    <a:bodyPr/>
                    <a:lstStyle/>
                    <a:p>
                      <a:r>
                        <a:rPr lang="en-US" dirty="0" smtClean="0"/>
                        <a:t>210</a:t>
                      </a:r>
                      <a:endParaRPr lang="en-US" dirty="0"/>
                    </a:p>
                  </a:txBody>
                  <a:tcPr/>
                </a:tc>
              </a:tr>
              <a:tr h="584200">
                <a:tc>
                  <a:txBody>
                    <a:bodyPr/>
                    <a:lstStyle/>
                    <a:p>
                      <a:r>
                        <a:rPr lang="en-US" dirty="0" smtClean="0"/>
                        <a:t>2</a:t>
                      </a:r>
                      <a:endParaRPr lang="en-US" dirty="0"/>
                    </a:p>
                  </a:txBody>
                  <a:tcPr/>
                </a:tc>
                <a:tc>
                  <a:txBody>
                    <a:bodyPr/>
                    <a:lstStyle/>
                    <a:p>
                      <a:endParaRPr lang="en-US" dirty="0"/>
                    </a:p>
                  </a:txBody>
                  <a:tcPr/>
                </a:tc>
                <a:tc>
                  <a:txBody>
                    <a:bodyPr/>
                    <a:lstStyle/>
                    <a:p>
                      <a:r>
                        <a:rPr lang="en-US" dirty="0" smtClean="0"/>
                        <a:t>0</a:t>
                      </a:r>
                      <a:endParaRPr lang="en-US" dirty="0"/>
                    </a:p>
                  </a:txBody>
                  <a:tcPr/>
                </a:tc>
                <a:tc>
                  <a:txBody>
                    <a:bodyPr/>
                    <a:lstStyle/>
                    <a:p>
                      <a:r>
                        <a:rPr lang="en-US" dirty="0" smtClean="0"/>
                        <a:t>100</a:t>
                      </a:r>
                      <a:endParaRPr lang="en-US" dirty="0"/>
                    </a:p>
                  </a:txBody>
                  <a:tcPr/>
                </a:tc>
                <a:tc>
                  <a:txBody>
                    <a:bodyPr/>
                    <a:lstStyle/>
                    <a:p>
                      <a:r>
                        <a:rPr lang="en-US" dirty="0" smtClean="0"/>
                        <a:t>600</a:t>
                      </a:r>
                      <a:endParaRPr lang="en-US" dirty="0"/>
                    </a:p>
                  </a:txBody>
                  <a:tcPr/>
                </a:tc>
                <a:tc>
                  <a:txBody>
                    <a:bodyPr/>
                    <a:lstStyle/>
                    <a:p>
                      <a:r>
                        <a:rPr lang="en-US" dirty="0" smtClean="0"/>
                        <a:t>380</a:t>
                      </a:r>
                      <a:endParaRPr lang="en-US" dirty="0"/>
                    </a:p>
                  </a:txBody>
                  <a:tcPr/>
                </a:tc>
              </a:tr>
              <a:tr h="584200">
                <a:tc>
                  <a:txBody>
                    <a:bodyPr/>
                    <a:lstStyle/>
                    <a:p>
                      <a:r>
                        <a:rPr lang="en-US" dirty="0" smtClean="0"/>
                        <a:t>3</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0</a:t>
                      </a:r>
                      <a:endParaRPr lang="en-US" dirty="0"/>
                    </a:p>
                  </a:txBody>
                  <a:tcPr/>
                </a:tc>
                <a:tc>
                  <a:txBody>
                    <a:bodyPr/>
                    <a:lstStyle/>
                    <a:p>
                      <a:r>
                        <a:rPr lang="en-US" dirty="0" smtClean="0"/>
                        <a:t>250</a:t>
                      </a:r>
                      <a:endParaRPr lang="en-US" dirty="0"/>
                    </a:p>
                  </a:txBody>
                  <a:tcPr/>
                </a:tc>
                <a:tc>
                  <a:txBody>
                    <a:bodyPr/>
                    <a:lstStyle/>
                    <a:p>
                      <a:r>
                        <a:rPr lang="en-US" dirty="0" smtClean="0"/>
                        <a:t>200</a:t>
                      </a:r>
                      <a:endParaRPr lang="en-US" dirty="0"/>
                    </a:p>
                  </a:txBody>
                  <a:tcPr/>
                </a:tc>
              </a:tr>
              <a:tr h="584200">
                <a:tc>
                  <a:txBody>
                    <a:bodyPr/>
                    <a:lstStyle/>
                    <a:p>
                      <a:r>
                        <a:rPr lang="en-US" dirty="0" smtClean="0"/>
                        <a:t>4</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smtClean="0"/>
                        <a:t>0</a:t>
                      </a:r>
                      <a:endParaRPr lang="en-US" dirty="0"/>
                    </a:p>
                  </a:txBody>
                  <a:tcPr/>
                </a:tc>
                <a:tc>
                  <a:txBody>
                    <a:bodyPr/>
                    <a:lstStyle/>
                    <a:p>
                      <a:r>
                        <a:rPr lang="en-US" dirty="0" smtClean="0"/>
                        <a:t>200</a:t>
                      </a:r>
                      <a:endParaRPr lang="en-US" dirty="0"/>
                    </a:p>
                  </a:txBody>
                  <a:tcPr/>
                </a:tc>
              </a:tr>
              <a:tr h="584200">
                <a:tc>
                  <a:txBody>
                    <a:bodyPr/>
                    <a:lstStyle/>
                    <a:p>
                      <a:r>
                        <a:rPr lang="en-US" dirty="0" smtClean="0"/>
                        <a:t>5</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0</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MCM - Code</a:t>
            </a:r>
          </a:p>
        </p:txBody>
      </p:sp>
      <p:sp>
        <p:nvSpPr>
          <p:cNvPr id="27651" name="Rectangle 2"/>
          <p:cNvSpPr>
            <a:spLocks noGrp="1" noChangeArrowheads="1"/>
          </p:cNvSpPr>
          <p:nvPr>
            <p:ph type="body" idx="1"/>
          </p:nvPr>
        </p:nvSpPr>
        <p:spPr>
          <a:xfrm>
            <a:off x="381000" y="1143000"/>
            <a:ext cx="83820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for (l = 1; l &lt; n+1; ++l)</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for (i = 1; i + l &lt; n+1; ++i)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j = i + l;k=i;	 T[j][i] = k;</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000" smtClean="0"/>
              <a:t>T[i][j] = T[i][k] + T[k + 1][j] + P[i - 1] * P[k] * P[j];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for (k = i + 1; k &lt; j; ++k)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a:t>
            </a:r>
            <a:r>
              <a:rPr lang="en-IN" sz="1800" smtClean="0"/>
              <a:t>if (T[i][j] &gt; T[i][k] + T[k + 1][j] + P[i - 1] * P[k] * P[j])	    {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1800" smtClean="0"/>
              <a:t>      T[i][j] = T[i][k] + T[k + 1][j] + P[i - 1] * P[k] * P[j];	      T[j][i] = k;</a:t>
            </a:r>
            <a:r>
              <a:rPr lang="en-IN" sz="2800" smtClean="0"/>
              <a:t>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MCM by Example</a:t>
            </a:r>
          </a:p>
        </p:txBody>
      </p:sp>
      <p:sp>
        <p:nvSpPr>
          <p:cNvPr id="28675" name="Rectangle 2"/>
          <p:cNvSpPr>
            <a:spLocks noGrp="1" noChangeArrowheads="1"/>
          </p:cNvSpPr>
          <p:nvPr>
            <p:ph type="body" idx="1"/>
          </p:nvPr>
        </p:nvSpPr>
        <p:spPr>
          <a:xfrm>
            <a:off x="457200" y="1219200"/>
            <a:ext cx="8382000" cy="4906963"/>
          </a:xfrm>
        </p:spPr>
        <p:txBody>
          <a:bodyPr/>
          <a:lstStyle/>
          <a:p>
            <a:pPr>
              <a:buFontTx/>
              <a:buNone/>
            </a:pPr>
            <a:r>
              <a:rPr lang="en-US" sz="2800" smtClean="0"/>
              <a:t>(1,10),(10,5),(5,2),(2,25),(25,4)</a:t>
            </a:r>
          </a:p>
          <a:p>
            <a:pPr>
              <a:buFontTx/>
              <a:buNone/>
            </a:pPr>
            <a:endParaRPr lang="en-US" sz="2800" smtClean="0"/>
          </a:p>
          <a:p>
            <a:pPr>
              <a:buFontTx/>
              <a:buNone/>
            </a:pPr>
            <a:endParaRPr lang="en-US" sz="2800" smtClean="0"/>
          </a:p>
          <a:p>
            <a:pPr>
              <a:buFontTx/>
              <a:buNone/>
            </a:pPr>
            <a:endParaRPr lang="en-US" sz="2800" smtClean="0"/>
          </a:p>
          <a:p>
            <a:pPr>
              <a:buFontTx/>
              <a:buNone/>
            </a:pPr>
            <a:endParaRPr lang="en-US" sz="2800" smtClean="0"/>
          </a:p>
        </p:txBody>
      </p:sp>
      <p:graphicFrame>
        <p:nvGraphicFramePr>
          <p:cNvPr id="5" name="Table 4"/>
          <p:cNvGraphicFramePr>
            <a:graphicFrameLocks noGrp="1"/>
          </p:cNvGraphicFramePr>
          <p:nvPr/>
        </p:nvGraphicFramePr>
        <p:xfrm>
          <a:off x="1295400" y="2286000"/>
          <a:ext cx="6629400" cy="3505200"/>
        </p:xfrm>
        <a:graphic>
          <a:graphicData uri="http://schemas.openxmlformats.org/drawingml/2006/table">
            <a:tbl>
              <a:tblPr firstRow="1" bandRow="1">
                <a:tableStyleId>{5C22544A-7EE6-4342-B048-85BDC9FD1C3A}</a:tableStyleId>
              </a:tblPr>
              <a:tblGrid>
                <a:gridCol w="1104900"/>
                <a:gridCol w="1104900"/>
                <a:gridCol w="1104900"/>
                <a:gridCol w="1104900"/>
                <a:gridCol w="1104900"/>
                <a:gridCol w="1104900"/>
              </a:tblGrid>
              <a:tr h="58420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r h="584200">
                <a:tc>
                  <a:txBody>
                    <a:bodyPr/>
                    <a:lstStyle/>
                    <a:p>
                      <a:r>
                        <a:rPr lang="en-US" dirty="0" smtClean="0"/>
                        <a:t>1</a:t>
                      </a:r>
                    </a:p>
                  </a:txBody>
                  <a:tcPr/>
                </a:tc>
                <a:tc>
                  <a:txBody>
                    <a:bodyPr/>
                    <a:lstStyle/>
                    <a:p>
                      <a:r>
                        <a:rPr lang="en-US" dirty="0" smtClean="0"/>
                        <a:t>0</a:t>
                      </a:r>
                      <a:endParaRPr lang="en-US" dirty="0"/>
                    </a:p>
                  </a:txBody>
                  <a:tcPr/>
                </a:tc>
                <a:tc>
                  <a:txBody>
                    <a:bodyPr/>
                    <a:lstStyle/>
                    <a:p>
                      <a:r>
                        <a:rPr lang="en-US" dirty="0" smtClean="0"/>
                        <a:t>50</a:t>
                      </a:r>
                      <a:endParaRPr lang="en-US" dirty="0"/>
                    </a:p>
                  </a:txBody>
                  <a:tcPr/>
                </a:tc>
                <a:tc>
                  <a:txBody>
                    <a:bodyPr/>
                    <a:lstStyle/>
                    <a:p>
                      <a:r>
                        <a:rPr lang="en-US" dirty="0" smtClean="0"/>
                        <a:t>60</a:t>
                      </a:r>
                      <a:endParaRPr lang="en-US" dirty="0"/>
                    </a:p>
                  </a:txBody>
                  <a:tcPr/>
                </a:tc>
                <a:tc>
                  <a:txBody>
                    <a:bodyPr/>
                    <a:lstStyle/>
                    <a:p>
                      <a:r>
                        <a:rPr lang="en-US" dirty="0" smtClean="0"/>
                        <a:t>110</a:t>
                      </a:r>
                      <a:endParaRPr lang="en-US" dirty="0"/>
                    </a:p>
                  </a:txBody>
                  <a:tcPr/>
                </a:tc>
                <a:tc>
                  <a:txBody>
                    <a:bodyPr/>
                    <a:lstStyle/>
                    <a:p>
                      <a:r>
                        <a:rPr lang="en-US" dirty="0" smtClean="0"/>
                        <a:t>210</a:t>
                      </a:r>
                      <a:endParaRPr lang="en-US" dirty="0"/>
                    </a:p>
                  </a:txBody>
                  <a:tcPr/>
                </a:tc>
              </a:tr>
              <a:tr h="5842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100</a:t>
                      </a:r>
                      <a:endParaRPr lang="en-US" dirty="0"/>
                    </a:p>
                  </a:txBody>
                  <a:tcPr/>
                </a:tc>
                <a:tc>
                  <a:txBody>
                    <a:bodyPr/>
                    <a:lstStyle/>
                    <a:p>
                      <a:r>
                        <a:rPr lang="en-US" dirty="0" smtClean="0"/>
                        <a:t>600</a:t>
                      </a:r>
                      <a:endParaRPr lang="en-US" dirty="0"/>
                    </a:p>
                  </a:txBody>
                  <a:tcPr/>
                </a:tc>
                <a:tc>
                  <a:txBody>
                    <a:bodyPr/>
                    <a:lstStyle/>
                    <a:p>
                      <a:r>
                        <a:rPr lang="en-US" dirty="0" smtClean="0"/>
                        <a:t>380</a:t>
                      </a:r>
                      <a:endParaRPr lang="en-US" dirty="0"/>
                    </a:p>
                  </a:txBody>
                  <a:tcPr/>
                </a:tc>
              </a:tr>
              <a:tr h="58420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250</a:t>
                      </a:r>
                      <a:endParaRPr lang="en-US" dirty="0"/>
                    </a:p>
                  </a:txBody>
                  <a:tcPr/>
                </a:tc>
                <a:tc>
                  <a:txBody>
                    <a:bodyPr/>
                    <a:lstStyle/>
                    <a:p>
                      <a:r>
                        <a:rPr lang="en-US" dirty="0" smtClean="0"/>
                        <a:t>200</a:t>
                      </a:r>
                      <a:endParaRPr lang="en-US" dirty="0"/>
                    </a:p>
                  </a:txBody>
                  <a:tcPr/>
                </a:tc>
              </a:tr>
              <a:tr h="584200">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c>
                  <a:txBody>
                    <a:bodyPr/>
                    <a:lstStyle/>
                    <a:p>
                      <a:r>
                        <a:rPr lang="en-US" dirty="0" smtClean="0"/>
                        <a:t>200</a:t>
                      </a:r>
                      <a:endParaRPr lang="en-US" dirty="0"/>
                    </a:p>
                  </a:txBody>
                  <a:tcPr/>
                </a:tc>
              </a:tr>
              <a:tr h="584200">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0</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MCM - Code</a:t>
            </a:r>
          </a:p>
        </p:txBody>
      </p:sp>
      <p:sp>
        <p:nvSpPr>
          <p:cNvPr id="29699" name="Rectangle 2"/>
          <p:cNvSpPr>
            <a:spLocks noGrp="1" noChangeArrowheads="1"/>
          </p:cNvSpPr>
          <p:nvPr>
            <p:ph type="body" idx="1"/>
          </p:nvPr>
        </p:nvSpPr>
        <p:spPr>
          <a:xfrm>
            <a:off x="457200" y="1219200"/>
            <a:ext cx="83820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voidPrintMat (int i, int j, int n, int *T)</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{int k =*((T+j*n)+i);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if (i&lt; j)    {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PrintMat (i,k,n,(int *) T);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PrintMat (k+1, j,n, (int *) T);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cout&lt;&lt;"(A"&lt;&lt;i&lt;&lt;"*A"&lt;&lt;j&lt;&lt;")"&lt;&lt;endl;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MCM - Complexity</a:t>
            </a:r>
          </a:p>
        </p:txBody>
      </p:sp>
      <p:sp>
        <p:nvSpPr>
          <p:cNvPr id="30723" name="Rectangle 2"/>
          <p:cNvSpPr>
            <a:spLocks noGrp="1" noChangeArrowheads="1"/>
          </p:cNvSpPr>
          <p:nvPr>
            <p:ph type="body" idx="1"/>
          </p:nvPr>
        </p:nvSpPr>
        <p:spPr>
          <a:xfrm>
            <a:off x="457200" y="1219200"/>
            <a:ext cx="8382000" cy="4906963"/>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smtClean="0"/>
              <a:t> O(n</a:t>
            </a:r>
            <a:r>
              <a:rPr lang="en-IN" sz="2800" baseline="30000" smtClean="0"/>
              <a:t>3</a:t>
            </a:r>
            <a:r>
              <a:rPr lang="en-IN" sz="2800" smtClean="0"/>
              <a:t>) Time and O(n</a:t>
            </a:r>
            <a:r>
              <a:rPr lang="en-IN" sz="2800" baseline="30000" smtClean="0"/>
              <a:t>2</a:t>
            </a:r>
            <a:r>
              <a:rPr lang="en-IN" sz="2800" smtClean="0"/>
              <a:t>) Space Algorithm.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Longest Increasing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A[0],A[1],…A[n-1]</a:t>
            </a:r>
          </a:p>
          <a:p>
            <a:pPr indent="-339725" algn="just">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n-US" dirty="0" smtClean="0"/>
          </a:p>
          <a:p>
            <a:pPr indent="-339725" algn="just">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dirty="0" smtClean="0"/>
              <a:t>Compute the </a:t>
            </a:r>
            <a:r>
              <a:rPr lang="en-IN" dirty="0" smtClean="0"/>
              <a:t>Longest Increasing Subsequence </a:t>
            </a:r>
            <a:r>
              <a:rPr lang="en-US" dirty="0" smtClean="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Longest Increasing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13,3,35,20,15,43,23</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13,15,23</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3,35,43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Longest Increasing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LCS of A and Sort (A)</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O(n</a:t>
            </a:r>
            <a:r>
              <a:rPr lang="en-US" baseline="30000" dirty="0" smtClean="0"/>
              <a:t>2</a:t>
            </a:r>
            <a:r>
              <a:rPr lang="en-US" dirty="0" smtClean="0"/>
              <a:t>) time and Space.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Will see a O(n</a:t>
            </a:r>
            <a:r>
              <a:rPr lang="en-US" baseline="30000" dirty="0" smtClean="0"/>
              <a:t>2</a:t>
            </a:r>
            <a:r>
              <a:rPr lang="en-US" dirty="0" smtClean="0"/>
              <a:t>) time and O(n) space algorithm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Longest Increasing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a:t>
            </a:r>
            <a:r>
              <a:rPr lang="en-US" dirty="0" err="1" smtClean="0"/>
              <a:t>i</a:t>
            </a:r>
            <a:r>
              <a:rPr lang="en-US" dirty="0" smtClean="0"/>
              <a:t>]=LIS ending at </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LIS[0]=1;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a:t>
            </a:r>
            <a:r>
              <a:rPr lang="en-US" dirty="0" err="1" smtClean="0"/>
              <a:t>i</a:t>
            </a:r>
            <a:r>
              <a:rPr lang="en-US" dirty="0" smtClean="0"/>
              <a:t>]=1+MAX</a:t>
            </a:r>
            <a:r>
              <a:rPr lang="en-US" baseline="-25000" dirty="0" smtClean="0"/>
              <a:t>j&lt;</a:t>
            </a:r>
            <a:r>
              <a:rPr lang="en-US" baseline="-25000" dirty="0" err="1" smtClean="0"/>
              <a:t>i&amp;A</a:t>
            </a:r>
            <a:r>
              <a:rPr lang="en-US" baseline="-25000" dirty="0" smtClean="0"/>
              <a:t>[j]&lt;A[</a:t>
            </a:r>
            <a:r>
              <a:rPr lang="en-US" baseline="-25000" dirty="0" err="1" smtClean="0"/>
              <a:t>i</a:t>
            </a:r>
            <a:r>
              <a:rPr lang="en-US" baseline="-25000" dirty="0" smtClean="0"/>
              <a:t>]</a:t>
            </a:r>
            <a:r>
              <a:rPr lang="en-US" dirty="0" smtClean="0"/>
              <a:t> LIS[j]</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Longest Increasing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a:t>
            </a:r>
            <a:r>
              <a:rPr lang="en-US" dirty="0" err="1" smtClean="0"/>
              <a:t>i</a:t>
            </a:r>
            <a:r>
              <a:rPr lang="en-US" dirty="0" smtClean="0"/>
              <a:t>]=LIS ending at </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LIS[0]=1;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Ph[</a:t>
            </a:r>
            <a:r>
              <a:rPr lang="en-US" dirty="0" err="1" smtClean="0"/>
              <a:t>i</a:t>
            </a:r>
            <a:r>
              <a:rPr lang="en-US" dirty="0" smtClean="0"/>
              <a:t>]=-1;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a:t>
            </a:r>
            <a:r>
              <a:rPr lang="en-US" dirty="0" err="1" smtClean="0"/>
              <a:t>i</a:t>
            </a:r>
            <a:r>
              <a:rPr lang="en-US" dirty="0" smtClean="0"/>
              <a:t>]=1+MAX</a:t>
            </a:r>
            <a:r>
              <a:rPr lang="en-US" baseline="-25000" dirty="0" smtClean="0"/>
              <a:t>j&lt;</a:t>
            </a:r>
            <a:r>
              <a:rPr lang="en-US" baseline="-25000" dirty="0" err="1" smtClean="0"/>
              <a:t>i&amp;A</a:t>
            </a:r>
            <a:r>
              <a:rPr lang="en-US" baseline="-25000" dirty="0" smtClean="0"/>
              <a:t>[j]&lt;A[</a:t>
            </a:r>
            <a:r>
              <a:rPr lang="en-US" baseline="-25000" dirty="0" err="1" smtClean="0"/>
              <a:t>i</a:t>
            </a:r>
            <a:r>
              <a:rPr lang="en-US" baseline="-25000" dirty="0" smtClean="0"/>
              <a:t>]</a:t>
            </a:r>
            <a:r>
              <a:rPr lang="en-US" dirty="0" smtClean="0"/>
              <a:t> LIS[j]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Ph[</a:t>
            </a:r>
            <a:r>
              <a:rPr lang="en-US" dirty="0" err="1" smtClean="0"/>
              <a:t>i</a:t>
            </a:r>
            <a:r>
              <a:rPr lang="en-US" dirty="0" smtClean="0"/>
              <a:t>]=</a:t>
            </a:r>
            <a:r>
              <a:rPr lang="en-US" dirty="0" err="1" smtClean="0"/>
              <a:t>arg</a:t>
            </a:r>
            <a:r>
              <a:rPr lang="en-US" dirty="0" smtClean="0"/>
              <a:t> </a:t>
            </a:r>
            <a:r>
              <a:rPr lang="en-US" dirty="0" err="1" smtClean="0"/>
              <a:t>MAX</a:t>
            </a:r>
            <a:r>
              <a:rPr lang="en-US" baseline="-25000" dirty="0" err="1" smtClean="0"/>
              <a:t>j</a:t>
            </a:r>
            <a:r>
              <a:rPr lang="en-US" baseline="-25000" dirty="0" smtClean="0"/>
              <a:t>&lt;</a:t>
            </a:r>
            <a:r>
              <a:rPr lang="en-US" baseline="-25000" dirty="0" err="1" smtClean="0"/>
              <a:t>i&amp;A</a:t>
            </a:r>
            <a:r>
              <a:rPr lang="en-US" baseline="-25000" dirty="0" smtClean="0"/>
              <a:t>[j]&lt;A[</a:t>
            </a:r>
            <a:r>
              <a:rPr lang="en-US" baseline="-25000" dirty="0" err="1" smtClean="0"/>
              <a:t>i</a:t>
            </a:r>
            <a:r>
              <a:rPr lang="en-US" baseline="-25000" dirty="0" smtClean="0"/>
              <a:t>]</a:t>
            </a:r>
            <a:r>
              <a:rPr lang="en-US" dirty="0" smtClean="0"/>
              <a:t> LIS[j]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6147" name="Rectangle 2"/>
          <p:cNvSpPr>
            <a:spLocks noGrp="1" noChangeArrowheads="1"/>
          </p:cNvSpPr>
          <p:nvPr>
            <p:ph type="body" idx="1"/>
          </p:nvPr>
        </p:nvSpPr>
        <p:spPr>
          <a:xfrm>
            <a:off x="457200" y="1219200"/>
            <a:ext cx="8229600" cy="4906963"/>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coins of denomination d1,d2, … </a:t>
            </a:r>
            <a:r>
              <a:rPr lang="en-US" dirty="0" err="1" smtClean="0"/>
              <a:t>dk</a:t>
            </a:r>
            <a:r>
              <a:rPr lang="en-US" dirty="0" smtClean="0"/>
              <a:t> (infinite number of each type).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Find the minimum number of coins required to pay n.</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 (</a:t>
            </a:r>
            <a:r>
              <a:rPr lang="en-US" dirty="0" err="1" smtClean="0"/>
              <a:t>i</a:t>
            </a:r>
            <a:r>
              <a:rPr lang="en-US" dirty="0" smtClean="0"/>
              <a:t> , j)= the minimum number of coins required to pay j, using only the first </a:t>
            </a:r>
            <a:r>
              <a:rPr lang="en-US" dirty="0" err="1" smtClean="0"/>
              <a:t>i</a:t>
            </a:r>
            <a:r>
              <a:rPr lang="en-US" dirty="0" smtClean="0"/>
              <a:t> coins. </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Longest Increasing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a:t>
            </a:r>
            <a:r>
              <a:rPr lang="en-US" dirty="0" err="1" smtClean="0"/>
              <a:t>i</a:t>
            </a:r>
            <a:r>
              <a:rPr lang="en-US" dirty="0" smtClean="0"/>
              <a:t>]=LIS starting at </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LIS[0]=1;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Ph[</a:t>
            </a:r>
            <a:r>
              <a:rPr lang="en-US" dirty="0" err="1" smtClean="0"/>
              <a:t>i</a:t>
            </a:r>
            <a:r>
              <a:rPr lang="en-US" dirty="0" smtClean="0"/>
              <a:t>]=-1;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a:t>
            </a:r>
            <a:r>
              <a:rPr lang="en-US" dirty="0" err="1" smtClean="0"/>
              <a:t>i</a:t>
            </a:r>
            <a:r>
              <a:rPr lang="en-US" dirty="0" smtClean="0"/>
              <a:t>]=1+MAX</a:t>
            </a:r>
            <a:r>
              <a:rPr lang="en-US" baseline="-25000" dirty="0" smtClean="0"/>
              <a:t>j&gt;</a:t>
            </a:r>
            <a:r>
              <a:rPr lang="en-US" baseline="-25000" dirty="0" err="1" smtClean="0"/>
              <a:t>i&amp;A</a:t>
            </a:r>
            <a:r>
              <a:rPr lang="en-US" baseline="-25000" dirty="0" smtClean="0"/>
              <a:t>[j]&gt;A[</a:t>
            </a:r>
            <a:r>
              <a:rPr lang="en-US" baseline="-25000" dirty="0" err="1" smtClean="0"/>
              <a:t>i</a:t>
            </a:r>
            <a:r>
              <a:rPr lang="en-US" baseline="-25000" dirty="0" smtClean="0"/>
              <a:t>]</a:t>
            </a:r>
            <a:r>
              <a:rPr lang="en-US" dirty="0" smtClean="0"/>
              <a:t> LIS[j]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Ph[</a:t>
            </a:r>
            <a:r>
              <a:rPr lang="en-US" dirty="0" err="1" smtClean="0"/>
              <a:t>i</a:t>
            </a:r>
            <a:r>
              <a:rPr lang="en-US" dirty="0" smtClean="0"/>
              <a:t>]=</a:t>
            </a:r>
            <a:r>
              <a:rPr lang="en-US" dirty="0" err="1" smtClean="0"/>
              <a:t>arg</a:t>
            </a:r>
            <a:r>
              <a:rPr lang="en-US" dirty="0" smtClean="0"/>
              <a:t> </a:t>
            </a:r>
            <a:r>
              <a:rPr lang="en-US" dirty="0" err="1" smtClean="0"/>
              <a:t>MAX</a:t>
            </a:r>
            <a:r>
              <a:rPr lang="en-US" baseline="-25000" dirty="0" err="1" smtClean="0"/>
              <a:t>j</a:t>
            </a:r>
            <a:r>
              <a:rPr lang="en-US" baseline="-25000" dirty="0" smtClean="0"/>
              <a:t>&gt;</a:t>
            </a:r>
            <a:r>
              <a:rPr lang="en-US" baseline="-25000" dirty="0" err="1" smtClean="0"/>
              <a:t>i&amp;A</a:t>
            </a:r>
            <a:r>
              <a:rPr lang="en-US" baseline="-25000" dirty="0" smtClean="0"/>
              <a:t>[j]&gt;A[</a:t>
            </a:r>
            <a:r>
              <a:rPr lang="en-US" baseline="-25000" dirty="0" err="1" smtClean="0"/>
              <a:t>i</a:t>
            </a:r>
            <a:r>
              <a:rPr lang="en-US" baseline="-25000" dirty="0" smtClean="0"/>
              <a:t>]</a:t>
            </a:r>
            <a:r>
              <a:rPr lang="en-US" dirty="0" smtClean="0"/>
              <a:t> LIS[j]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err="1" smtClean="0"/>
              <a:t>Bitonic</a:t>
            </a:r>
            <a:r>
              <a:rPr lang="en-IN" sz="3600" dirty="0" smtClean="0"/>
              <a:t>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A[0],A[1],…A[n-1]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err="1" smtClean="0"/>
              <a:t>Bitonic</a:t>
            </a:r>
            <a:r>
              <a:rPr lang="en-US" dirty="0" smtClean="0"/>
              <a:t> Subsequence is increasing and then decreasing.</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Compute the longest length </a:t>
            </a:r>
            <a:r>
              <a:rPr lang="en-US" dirty="0" err="1" smtClean="0"/>
              <a:t>bitonic</a:t>
            </a:r>
            <a:r>
              <a:rPr lang="en-US" dirty="0" smtClean="0"/>
              <a:t> sub sequence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err="1" smtClean="0"/>
              <a:t>Bitonic</a:t>
            </a:r>
            <a:r>
              <a:rPr lang="en-IN" sz="3600" dirty="0" smtClean="0"/>
              <a:t>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13,3,35,20,15,43,23</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13,35,20,15</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3,35,43,23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err="1" smtClean="0"/>
              <a:t>Bitonic</a:t>
            </a:r>
            <a:r>
              <a:rPr lang="en-IN" sz="3600" dirty="0" smtClean="0"/>
              <a:t> Subsequence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a:t>
            </a:r>
            <a:r>
              <a:rPr lang="en-US" dirty="0" err="1" smtClean="0"/>
              <a:t>i</a:t>
            </a:r>
            <a:r>
              <a:rPr lang="en-US" dirty="0" smtClean="0"/>
              <a:t>]=LIS ending at </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LDS[</a:t>
            </a:r>
            <a:r>
              <a:rPr lang="en-US" dirty="0" err="1" smtClean="0"/>
              <a:t>i</a:t>
            </a:r>
            <a:r>
              <a:rPr lang="en-US" dirty="0" smtClean="0"/>
              <a:t>]=LDS starting at </a:t>
            </a:r>
            <a:r>
              <a:rPr lang="en-US" dirty="0" err="1" smtClean="0"/>
              <a:t>i</a:t>
            </a: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DIS[</a:t>
            </a:r>
            <a:r>
              <a:rPr lang="en-US" dirty="0" err="1" smtClean="0"/>
              <a:t>i</a:t>
            </a:r>
            <a:r>
              <a:rPr lang="en-US" dirty="0" smtClean="0"/>
              <a:t>]=LIS[</a:t>
            </a:r>
            <a:r>
              <a:rPr lang="en-US" dirty="0" err="1" smtClean="0"/>
              <a:t>i</a:t>
            </a:r>
            <a:r>
              <a:rPr lang="en-US" dirty="0" smtClean="0"/>
              <a:t>]=1;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LIS[</a:t>
            </a:r>
            <a:r>
              <a:rPr lang="en-US" dirty="0" err="1" smtClean="0"/>
              <a:t>i</a:t>
            </a:r>
            <a:r>
              <a:rPr lang="en-US" dirty="0" smtClean="0"/>
              <a:t>]=1+MAX</a:t>
            </a:r>
            <a:r>
              <a:rPr lang="en-US" baseline="-25000" dirty="0" smtClean="0"/>
              <a:t>j&lt;</a:t>
            </a:r>
            <a:r>
              <a:rPr lang="en-US" baseline="-25000" dirty="0" err="1" smtClean="0"/>
              <a:t>i&amp;A</a:t>
            </a:r>
            <a:r>
              <a:rPr lang="en-US" baseline="-25000" dirty="0" smtClean="0"/>
              <a:t>[j]&lt;A[</a:t>
            </a:r>
            <a:r>
              <a:rPr lang="en-US" baseline="-25000" dirty="0" err="1" smtClean="0"/>
              <a:t>i</a:t>
            </a:r>
            <a:r>
              <a:rPr lang="en-US" baseline="-25000" dirty="0" smtClean="0"/>
              <a:t>]</a:t>
            </a:r>
            <a:r>
              <a:rPr lang="en-US" dirty="0" smtClean="0"/>
              <a:t> LIS[j]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LDS[</a:t>
            </a:r>
            <a:r>
              <a:rPr lang="en-US" dirty="0" err="1" smtClean="0"/>
              <a:t>i</a:t>
            </a:r>
            <a:r>
              <a:rPr lang="en-US" dirty="0" smtClean="0"/>
              <a:t>]=1+MAX</a:t>
            </a:r>
            <a:r>
              <a:rPr lang="en-US" baseline="-25000" dirty="0" smtClean="0"/>
              <a:t>j&gt;</a:t>
            </a:r>
            <a:r>
              <a:rPr lang="en-US" baseline="-25000" dirty="0" err="1" smtClean="0"/>
              <a:t>i&amp;A</a:t>
            </a:r>
            <a:r>
              <a:rPr lang="en-US" baseline="-25000" dirty="0" smtClean="0"/>
              <a:t>[j]&lt;A[</a:t>
            </a:r>
            <a:r>
              <a:rPr lang="en-US" baseline="-25000" dirty="0" err="1" smtClean="0"/>
              <a:t>i</a:t>
            </a:r>
            <a:r>
              <a:rPr lang="en-US" baseline="-25000" dirty="0" smtClean="0"/>
              <a:t>]</a:t>
            </a:r>
            <a:r>
              <a:rPr lang="en-US" dirty="0" smtClean="0"/>
              <a:t> LIS[j]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Max LDS[</a:t>
            </a:r>
            <a:r>
              <a:rPr lang="en-US" dirty="0" err="1" smtClean="0"/>
              <a:t>i</a:t>
            </a:r>
            <a:r>
              <a:rPr lang="en-US" dirty="0" smtClean="0"/>
              <a:t>]+LIS[</a:t>
            </a:r>
            <a:r>
              <a:rPr lang="en-US" dirty="0" err="1" smtClean="0"/>
              <a:t>i</a:t>
            </a:r>
            <a:r>
              <a:rPr lang="en-US" dirty="0" smtClean="0"/>
              <a:t>]-1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Sub Set sum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A[0],A[1],…A[n-1] and </a:t>
            </a:r>
            <a:r>
              <a:rPr lang="en-US" dirty="0" err="1" smtClean="0"/>
              <a:t>X,does</a:t>
            </a:r>
            <a:r>
              <a:rPr lang="en-US" dirty="0" smtClean="0"/>
              <a:t> there exits a subset of numbers whose sum is X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Sub Set sum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A[0],A[1],…A[n-1] and </a:t>
            </a:r>
            <a:r>
              <a:rPr lang="en-US" dirty="0" err="1" smtClean="0"/>
              <a:t>X,does</a:t>
            </a:r>
            <a:r>
              <a:rPr lang="en-US" dirty="0" smtClean="0"/>
              <a:t> there exits a subset of numbers whose sum is X ?</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7,3,15,11.</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accent2"/>
                </a:solidFill>
              </a:rPr>
              <a:t>21, 18,26,10</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rgbClr val="FF0000"/>
                </a:solidFill>
              </a:rPr>
              <a:t>8, 12,20,30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Sub Set sum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][j]=true, if sum j is possible from the first </a:t>
            </a:r>
            <a:r>
              <a:rPr lang="en-US" dirty="0" err="1" smtClean="0"/>
              <a:t>i</a:t>
            </a:r>
            <a:r>
              <a:rPr lang="en-US" dirty="0" smtClean="0"/>
              <a:t> </a:t>
            </a:r>
            <a:r>
              <a:rPr lang="en-US" dirty="0" err="1" smtClean="0"/>
              <a:t>sumbers</a:t>
            </a: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T[0][A[0]=true;</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solidFill>
                <a:schemeClr val="tx1"/>
              </a:solidFill>
            </a:endParaRP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T[</a:t>
            </a:r>
            <a:r>
              <a:rPr lang="en-US" dirty="0" err="1" smtClean="0">
                <a:solidFill>
                  <a:schemeClr val="tx1"/>
                </a:solidFill>
              </a:rPr>
              <a:t>i</a:t>
            </a:r>
            <a:r>
              <a:rPr lang="en-US" dirty="0" smtClean="0">
                <a:solidFill>
                  <a:schemeClr val="tx1"/>
                </a:solidFill>
              </a:rPr>
              <a:t>][j] = T[i-1][j] || T[i-1][j-A[</a:t>
            </a:r>
            <a:r>
              <a:rPr lang="en-US" dirty="0" err="1" smtClean="0">
                <a:solidFill>
                  <a:schemeClr val="tx1"/>
                </a:solidFill>
              </a:rPr>
              <a:t>i</a:t>
            </a:r>
            <a:r>
              <a:rPr lang="en-US" dirty="0" smtClean="0">
                <a:solidFill>
                  <a:schemeClr val="tx1"/>
                </a:solidFill>
              </a:rPr>
              <a:t>]]</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solidFill>
                <a:schemeClr val="tx1"/>
              </a:solidFill>
            </a:endParaRP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T[n-1][X] is the answer.</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O(</a:t>
            </a:r>
            <a:r>
              <a:rPr lang="en-US" dirty="0" err="1" smtClean="0">
                <a:solidFill>
                  <a:schemeClr val="tx1"/>
                </a:solidFill>
              </a:rPr>
              <a:t>nX</a:t>
            </a:r>
            <a:r>
              <a:rPr lang="en-US" dirty="0" smtClean="0">
                <a:solidFill>
                  <a:schemeClr val="tx1"/>
                </a:solidFill>
              </a:rPr>
              <a:t>) time and Space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Minimum Partition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A[0],A[1],…A[n-1] partition into X and Y such that |Sum(X)-Sum(Y)| is minimum</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7,3,15,11.</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7,3,15,11,19</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26 and 29</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Minimum Partition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][j]=true, if sum j is possible from the first </a:t>
            </a:r>
            <a:r>
              <a:rPr lang="en-US" dirty="0" err="1" smtClean="0"/>
              <a:t>i</a:t>
            </a:r>
            <a:r>
              <a:rPr lang="en-US" dirty="0" smtClean="0"/>
              <a:t> </a:t>
            </a:r>
            <a:r>
              <a:rPr lang="en-US" dirty="0" err="1" smtClean="0"/>
              <a:t>sumbers</a:t>
            </a: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T[0][A[0]=true;</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T[</a:t>
            </a:r>
            <a:r>
              <a:rPr lang="en-US" dirty="0" err="1" smtClean="0">
                <a:solidFill>
                  <a:schemeClr val="tx1"/>
                </a:solidFill>
              </a:rPr>
              <a:t>i</a:t>
            </a:r>
            <a:r>
              <a:rPr lang="en-US" dirty="0" smtClean="0">
                <a:solidFill>
                  <a:schemeClr val="tx1"/>
                </a:solidFill>
              </a:rPr>
              <a:t>][j] = T[i-1][j] || T[i-1][j-A[</a:t>
            </a:r>
            <a:r>
              <a:rPr lang="en-US" dirty="0" err="1" smtClean="0">
                <a:solidFill>
                  <a:schemeClr val="tx1"/>
                </a:solidFill>
              </a:rPr>
              <a:t>i</a:t>
            </a:r>
            <a:r>
              <a:rPr lang="en-US" dirty="0" smtClean="0">
                <a:solidFill>
                  <a:schemeClr val="tx1"/>
                </a:solidFill>
              </a:rPr>
              <a:t>]]</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solidFill>
                <a:schemeClr val="tx1"/>
              </a:solidFill>
            </a:endParaRP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X=sum/2;</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While(!T[n-1][X]) X--;</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solidFill>
                  <a:schemeClr val="tx1"/>
                </a:solidFill>
              </a:rPr>
              <a:t>sum- 2*x;</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 </a:t>
            </a:r>
            <a:r>
              <a:rPr lang="en-IN" sz="3600" dirty="0" err="1" smtClean="0"/>
              <a:t>kPartition</a:t>
            </a:r>
            <a:r>
              <a:rPr lang="en-IN" sz="3600" dirty="0" smtClean="0"/>
              <a:t>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A[0],A[1],…A[n-1] and k</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partition into k continuous parts, weight of a part is sum of the numbers.</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Weight of the partition is maximum weight of the k parts.</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Pick a partition with minimum weight</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7,3,15,11,19</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7171" name="Rectangle 2"/>
          <p:cNvSpPr>
            <a:spLocks noGrp="1" noChangeArrowheads="1"/>
          </p:cNvSpPr>
          <p:nvPr>
            <p:ph type="body" idx="1"/>
          </p:nvPr>
        </p:nvSpPr>
        <p:spPr>
          <a:xfrm>
            <a:off x="457200" y="1219200"/>
            <a:ext cx="8229600" cy="4906963"/>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 (</a:t>
            </a:r>
            <a:r>
              <a:rPr lang="en-US" dirty="0" err="1" smtClean="0"/>
              <a:t>i</a:t>
            </a:r>
            <a:r>
              <a:rPr lang="en-US" dirty="0" smtClean="0"/>
              <a:t>, j)= the minimum number of coins required to pay j, using only the first </a:t>
            </a:r>
            <a:r>
              <a:rPr lang="en-US" dirty="0" err="1" smtClean="0"/>
              <a:t>i</a:t>
            </a:r>
            <a:r>
              <a:rPr lang="en-US" dirty="0" smtClean="0"/>
              <a:t> coins. </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T(0,j)=j and T(i,0)=0;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 </a:t>
            </a:r>
            <a:r>
              <a:rPr lang="en-IN" sz="3600" dirty="0" err="1" smtClean="0"/>
              <a:t>kPartition</a:t>
            </a:r>
            <a:r>
              <a:rPr lang="en-IN" sz="3600" dirty="0" smtClean="0"/>
              <a:t>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][j]=minimum cost of the partitioning A[0],A[1],…A[j] into </a:t>
            </a:r>
            <a:r>
              <a:rPr lang="en-US" dirty="0" err="1" smtClean="0"/>
              <a:t>i</a:t>
            </a:r>
            <a:r>
              <a:rPr lang="en-US" dirty="0" smtClean="0"/>
              <a:t> parts.</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P[j]=P[j-1]+A[j];</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T[0][j]=Min{Max{P[l],P[j]-P[l]}}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 </a:t>
            </a:r>
            <a:r>
              <a:rPr lang="en-IN" sz="3600" dirty="0" err="1" smtClean="0"/>
              <a:t>kPartition</a:t>
            </a:r>
            <a:r>
              <a:rPr lang="en-IN" sz="3600" dirty="0" smtClean="0"/>
              <a:t>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][j]=minimum cost of the partitioning A[0],A[1],…A[j] into </a:t>
            </a:r>
            <a:r>
              <a:rPr lang="en-US" dirty="0" err="1" smtClean="0"/>
              <a:t>i</a:t>
            </a:r>
            <a:r>
              <a:rPr lang="en-US" dirty="0" smtClean="0"/>
              <a:t> parts.</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P[j]=P[j-1]+A[j];</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T[0][j]=Min{Max{P[l],P[j]-P[l]}}</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][j]=Min{Max{T[i-1][l],P[j]-P[l]}}</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 </a:t>
            </a:r>
            <a:r>
              <a:rPr lang="en-IN" sz="3600" dirty="0" err="1" smtClean="0"/>
              <a:t>kPartition</a:t>
            </a:r>
            <a:r>
              <a:rPr lang="en-IN" sz="3600" dirty="0" smtClean="0"/>
              <a:t>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T[0][1]=Max(A[0],A[1]);    </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for(j=2;j&lt;n;++j)  </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for(l=0;l&lt;j;++l)  </a:t>
            </a:r>
            <a:r>
              <a:rPr lang="en-US" sz="2800" dirty="0" smtClean="0">
                <a:solidFill>
                  <a:srgbClr val="C00000"/>
                </a:solidFill>
              </a:rPr>
              <a:t>T[0][j]=Min(T[0][j],Max(P[l],P[j]-P[l]));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 </a:t>
            </a:r>
            <a:r>
              <a:rPr lang="en-IN" sz="3600" dirty="0" err="1" smtClean="0"/>
              <a:t>kPartition</a:t>
            </a:r>
            <a:r>
              <a:rPr lang="en-IN" sz="3600" dirty="0" smtClean="0"/>
              <a:t>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for (</a:t>
            </a:r>
            <a:r>
              <a:rPr lang="en-US" sz="2800" dirty="0" err="1" smtClean="0">
                <a:solidFill>
                  <a:schemeClr val="tx1"/>
                </a:solidFill>
              </a:rPr>
              <a:t>i</a:t>
            </a:r>
            <a:r>
              <a:rPr lang="en-US" sz="2800" dirty="0" smtClean="0">
                <a:solidFill>
                  <a:schemeClr val="tx1"/>
                </a:solidFill>
              </a:rPr>
              <a:t> = 1; </a:t>
            </a:r>
            <a:r>
              <a:rPr lang="en-US" sz="2800" dirty="0" err="1" smtClean="0">
                <a:solidFill>
                  <a:schemeClr val="tx1"/>
                </a:solidFill>
              </a:rPr>
              <a:t>i</a:t>
            </a:r>
            <a:r>
              <a:rPr lang="en-US" sz="2800" dirty="0" smtClean="0">
                <a:solidFill>
                  <a:schemeClr val="tx1"/>
                </a:solidFill>
              </a:rPr>
              <a:t> &lt; k; ++</a:t>
            </a:r>
            <a:r>
              <a:rPr lang="en-US" sz="2800" dirty="0" err="1" smtClean="0">
                <a:solidFill>
                  <a:schemeClr val="tx1"/>
                </a:solidFill>
              </a:rPr>
              <a:t>i</a:t>
            </a:r>
            <a:r>
              <a:rPr lang="en-US" sz="2800" dirty="0" smtClean="0">
                <a:solidFill>
                  <a:schemeClr val="tx1"/>
                </a:solidFill>
              </a:rPr>
              <a:t>)</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for(j=</a:t>
            </a:r>
            <a:r>
              <a:rPr lang="en-US" sz="2800" dirty="0" err="1" smtClean="0">
                <a:solidFill>
                  <a:schemeClr val="tx1"/>
                </a:solidFill>
              </a:rPr>
              <a:t>i;j</a:t>
            </a:r>
            <a:r>
              <a:rPr lang="en-US" sz="2800" dirty="0" smtClean="0">
                <a:solidFill>
                  <a:schemeClr val="tx1"/>
                </a:solidFill>
              </a:rPr>
              <a:t>&lt;n;++j)   </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for(l=0;l&lt;j;++l)           </a:t>
            </a:r>
            <a:r>
              <a:rPr lang="en-US" sz="2400" dirty="0" smtClean="0">
                <a:solidFill>
                  <a:srgbClr val="C00000"/>
                </a:solidFill>
              </a:rPr>
              <a:t>T[</a:t>
            </a:r>
            <a:r>
              <a:rPr lang="en-US" sz="2400" dirty="0" err="1" smtClean="0">
                <a:solidFill>
                  <a:srgbClr val="C00000"/>
                </a:solidFill>
              </a:rPr>
              <a:t>i</a:t>
            </a:r>
            <a:r>
              <a:rPr lang="en-US" sz="2400" dirty="0" smtClean="0">
                <a:solidFill>
                  <a:srgbClr val="C00000"/>
                </a:solidFill>
              </a:rPr>
              <a:t>][j]=Min(T[</a:t>
            </a:r>
            <a:r>
              <a:rPr lang="en-US" sz="2400" dirty="0" err="1" smtClean="0">
                <a:solidFill>
                  <a:srgbClr val="C00000"/>
                </a:solidFill>
              </a:rPr>
              <a:t>i</a:t>
            </a:r>
            <a:r>
              <a:rPr lang="en-US" sz="2400" dirty="0" smtClean="0">
                <a:solidFill>
                  <a:srgbClr val="C00000"/>
                </a:solidFill>
              </a:rPr>
              <a:t>][j],Max(T[i-1][l],P[j]-P[l]));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 </a:t>
            </a:r>
            <a:r>
              <a:rPr lang="en-IN" sz="3600" dirty="0" err="1" smtClean="0"/>
              <a:t>kPartition</a:t>
            </a:r>
            <a:r>
              <a:rPr lang="en-IN" sz="3600" dirty="0" smtClean="0"/>
              <a:t>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for (</a:t>
            </a:r>
            <a:r>
              <a:rPr lang="en-US" sz="2800" dirty="0" err="1" smtClean="0">
                <a:solidFill>
                  <a:schemeClr val="tx1"/>
                </a:solidFill>
              </a:rPr>
              <a:t>i</a:t>
            </a:r>
            <a:r>
              <a:rPr lang="en-US" sz="2800" dirty="0" smtClean="0">
                <a:solidFill>
                  <a:schemeClr val="tx1"/>
                </a:solidFill>
              </a:rPr>
              <a:t> = 1; </a:t>
            </a:r>
            <a:r>
              <a:rPr lang="en-US" sz="2800" dirty="0" err="1" smtClean="0">
                <a:solidFill>
                  <a:schemeClr val="tx1"/>
                </a:solidFill>
              </a:rPr>
              <a:t>i</a:t>
            </a:r>
            <a:r>
              <a:rPr lang="en-US" sz="2800" dirty="0" smtClean="0">
                <a:solidFill>
                  <a:schemeClr val="tx1"/>
                </a:solidFill>
              </a:rPr>
              <a:t> &lt; k; ++</a:t>
            </a:r>
            <a:r>
              <a:rPr lang="en-US" sz="2800" dirty="0" err="1" smtClean="0">
                <a:solidFill>
                  <a:schemeClr val="tx1"/>
                </a:solidFill>
              </a:rPr>
              <a:t>i</a:t>
            </a:r>
            <a:r>
              <a:rPr lang="en-US" sz="2800" dirty="0" smtClean="0">
                <a:solidFill>
                  <a:schemeClr val="tx1"/>
                </a:solidFill>
              </a:rPr>
              <a:t>)</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for(j=</a:t>
            </a:r>
            <a:r>
              <a:rPr lang="en-US" sz="2800" dirty="0" err="1" smtClean="0">
                <a:solidFill>
                  <a:schemeClr val="tx1"/>
                </a:solidFill>
              </a:rPr>
              <a:t>i;j</a:t>
            </a:r>
            <a:r>
              <a:rPr lang="en-US" sz="2800" dirty="0" smtClean="0">
                <a:solidFill>
                  <a:schemeClr val="tx1"/>
                </a:solidFill>
              </a:rPr>
              <a:t>&lt;n;++j)   </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for(l=0;l&lt;j;++l)           </a:t>
            </a:r>
            <a:r>
              <a:rPr lang="en-US" sz="2400" dirty="0" smtClean="0">
                <a:solidFill>
                  <a:srgbClr val="C00000"/>
                </a:solidFill>
              </a:rPr>
              <a:t>T[</a:t>
            </a:r>
            <a:r>
              <a:rPr lang="en-US" sz="2400" dirty="0" err="1" smtClean="0">
                <a:solidFill>
                  <a:srgbClr val="C00000"/>
                </a:solidFill>
              </a:rPr>
              <a:t>i</a:t>
            </a:r>
            <a:r>
              <a:rPr lang="en-US" sz="2400" dirty="0" smtClean="0">
                <a:solidFill>
                  <a:srgbClr val="C00000"/>
                </a:solidFill>
              </a:rPr>
              <a:t>][j]=Min(T[</a:t>
            </a:r>
            <a:r>
              <a:rPr lang="en-US" sz="2400" dirty="0" err="1" smtClean="0">
                <a:solidFill>
                  <a:srgbClr val="C00000"/>
                </a:solidFill>
              </a:rPr>
              <a:t>i</a:t>
            </a:r>
            <a:r>
              <a:rPr lang="en-US" sz="2400" dirty="0" smtClean="0">
                <a:solidFill>
                  <a:srgbClr val="C00000"/>
                </a:solidFill>
              </a:rPr>
              <a:t>][j],Max(T[i-1][l],P[j]-P[l]));</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400" dirty="0" smtClean="0">
              <a:solidFill>
                <a:srgbClr val="C00000"/>
              </a:solidFill>
            </a:endParaRP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dirty="0" smtClean="0">
                <a:solidFill>
                  <a:srgbClr val="C00000"/>
                </a:solidFill>
              </a:rPr>
              <a:t>T[</a:t>
            </a:r>
            <a:r>
              <a:rPr lang="en-US" sz="2400" dirty="0" err="1" smtClean="0">
                <a:solidFill>
                  <a:srgbClr val="C00000"/>
                </a:solidFill>
              </a:rPr>
              <a:t>i</a:t>
            </a:r>
            <a:r>
              <a:rPr lang="en-US" sz="2400" dirty="0" smtClean="0">
                <a:solidFill>
                  <a:srgbClr val="C00000"/>
                </a:solidFill>
              </a:rPr>
              <a:t>][j]&lt;=T[</a:t>
            </a:r>
            <a:r>
              <a:rPr lang="en-US" sz="2400" dirty="0" err="1" smtClean="0">
                <a:solidFill>
                  <a:srgbClr val="C00000"/>
                </a:solidFill>
              </a:rPr>
              <a:t>i</a:t>
            </a:r>
            <a:r>
              <a:rPr lang="en-US" sz="2400" dirty="0" smtClean="0">
                <a:solidFill>
                  <a:srgbClr val="C00000"/>
                </a:solidFill>
              </a:rPr>
              <a:t>][j+1]</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dirty="0" smtClean="0">
                <a:solidFill>
                  <a:srgbClr val="C00000"/>
                </a:solidFill>
              </a:rPr>
              <a:t>Phi[</a:t>
            </a:r>
            <a:r>
              <a:rPr lang="en-US" sz="2400" dirty="0" err="1" smtClean="0">
                <a:solidFill>
                  <a:srgbClr val="C00000"/>
                </a:solidFill>
              </a:rPr>
              <a:t>i</a:t>
            </a:r>
            <a:r>
              <a:rPr lang="en-US" sz="2400" dirty="0" smtClean="0">
                <a:solidFill>
                  <a:srgbClr val="C00000"/>
                </a:solidFill>
              </a:rPr>
              <a:t>][j]&lt;=Phi[</a:t>
            </a:r>
            <a:r>
              <a:rPr lang="en-US" sz="2400" dirty="0" err="1" smtClean="0">
                <a:solidFill>
                  <a:srgbClr val="C00000"/>
                </a:solidFill>
              </a:rPr>
              <a:t>i</a:t>
            </a:r>
            <a:r>
              <a:rPr lang="en-US" sz="2400" dirty="0" smtClean="0">
                <a:solidFill>
                  <a:srgbClr val="C00000"/>
                </a:solidFill>
              </a:rPr>
              <a:t>][j+1]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 </a:t>
            </a:r>
            <a:r>
              <a:rPr lang="en-IN" sz="3600" dirty="0" err="1" smtClean="0"/>
              <a:t>kPartition</a:t>
            </a:r>
            <a:r>
              <a:rPr lang="en-IN" sz="3600" dirty="0" smtClean="0"/>
              <a:t>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800" dirty="0" smtClean="0">
              <a:solidFill>
                <a:schemeClr val="tx1"/>
              </a:solidFill>
            </a:endParaRP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for (</a:t>
            </a:r>
            <a:r>
              <a:rPr lang="en-US" sz="2800" dirty="0" err="1" smtClean="0">
                <a:solidFill>
                  <a:schemeClr val="tx1"/>
                </a:solidFill>
              </a:rPr>
              <a:t>i</a:t>
            </a:r>
            <a:r>
              <a:rPr lang="en-US" sz="2800" dirty="0" smtClean="0">
                <a:solidFill>
                  <a:schemeClr val="tx1"/>
                </a:solidFill>
              </a:rPr>
              <a:t> = 1; </a:t>
            </a:r>
            <a:r>
              <a:rPr lang="en-US" sz="2800" dirty="0" err="1" smtClean="0">
                <a:solidFill>
                  <a:schemeClr val="tx1"/>
                </a:solidFill>
              </a:rPr>
              <a:t>i</a:t>
            </a:r>
            <a:r>
              <a:rPr lang="en-US" sz="2800" dirty="0" smtClean="0">
                <a:solidFill>
                  <a:schemeClr val="tx1"/>
                </a:solidFill>
              </a:rPr>
              <a:t> &lt; k; ++</a:t>
            </a:r>
            <a:r>
              <a:rPr lang="en-US" sz="2800" dirty="0" err="1" smtClean="0">
                <a:solidFill>
                  <a:schemeClr val="tx1"/>
                </a:solidFill>
              </a:rPr>
              <a:t>i</a:t>
            </a:r>
            <a:r>
              <a:rPr lang="en-US" sz="2800" dirty="0" smtClean="0">
                <a:solidFill>
                  <a:schemeClr val="tx1"/>
                </a:solidFill>
              </a:rPr>
              <a:t>)</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{l=0;</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for(j=</a:t>
            </a:r>
            <a:r>
              <a:rPr lang="en-US" sz="2800" dirty="0" err="1" smtClean="0">
                <a:solidFill>
                  <a:schemeClr val="tx1"/>
                </a:solidFill>
              </a:rPr>
              <a:t>i;j</a:t>
            </a:r>
            <a:r>
              <a:rPr lang="en-US" sz="2800" dirty="0" smtClean="0">
                <a:solidFill>
                  <a:schemeClr val="tx1"/>
                </a:solidFill>
              </a:rPr>
              <a:t>&lt;n;++j)</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    </a:t>
            </a:r>
            <a:r>
              <a:rPr lang="en-US" sz="2800" dirty="0" smtClean="0">
                <a:solidFill>
                  <a:srgbClr val="C00000"/>
                </a:solidFill>
              </a:rPr>
              <a:t>T[</a:t>
            </a:r>
            <a:r>
              <a:rPr lang="en-US" sz="2800" dirty="0" err="1" smtClean="0">
                <a:solidFill>
                  <a:srgbClr val="C00000"/>
                </a:solidFill>
              </a:rPr>
              <a:t>i</a:t>
            </a:r>
            <a:r>
              <a:rPr lang="en-US" sz="2800" dirty="0" smtClean="0">
                <a:solidFill>
                  <a:srgbClr val="C00000"/>
                </a:solidFill>
              </a:rPr>
              <a:t>][j]=Max(T[i-1][l],P[j]-P[l]));</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rgbClr val="C00000"/>
                </a:solidFill>
              </a:rPr>
              <a:t>While(P[j]-P[l]&gt;T[i-1][l])   </a:t>
            </a:r>
            <a:endParaRPr lang="en-US" sz="2800" dirty="0" smtClean="0">
              <a:solidFill>
                <a:schemeClr val="tx1"/>
              </a:solidFill>
            </a:endParaRP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           </a:t>
            </a:r>
            <a:r>
              <a:rPr lang="en-US" sz="2400" dirty="0" smtClean="0">
                <a:solidFill>
                  <a:srgbClr val="C00000"/>
                </a:solidFill>
              </a:rPr>
              <a:t>T[</a:t>
            </a:r>
            <a:r>
              <a:rPr lang="en-US" sz="2400" dirty="0" err="1" smtClean="0">
                <a:solidFill>
                  <a:srgbClr val="C00000"/>
                </a:solidFill>
              </a:rPr>
              <a:t>i</a:t>
            </a:r>
            <a:r>
              <a:rPr lang="en-US" sz="2400" dirty="0" smtClean="0">
                <a:solidFill>
                  <a:srgbClr val="C00000"/>
                </a:solidFill>
              </a:rPr>
              <a:t>][j]=P[j]-P[l++]);</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solidFill>
                  <a:schemeClr val="tx1"/>
                </a:solidFill>
              </a:rPr>
              <a:t>           </a:t>
            </a:r>
            <a:r>
              <a:rPr lang="en-US" sz="2400" dirty="0" smtClean="0">
                <a:solidFill>
                  <a:srgbClr val="C00000"/>
                </a:solidFill>
              </a:rPr>
              <a:t>T[</a:t>
            </a:r>
            <a:r>
              <a:rPr lang="en-US" sz="2400" dirty="0" err="1" smtClean="0">
                <a:solidFill>
                  <a:srgbClr val="C00000"/>
                </a:solidFill>
              </a:rPr>
              <a:t>i</a:t>
            </a:r>
            <a:r>
              <a:rPr lang="en-US" sz="2400" dirty="0" smtClean="0">
                <a:solidFill>
                  <a:srgbClr val="C00000"/>
                </a:solidFill>
              </a:rPr>
              <a:t>][j]=Min(T[</a:t>
            </a:r>
            <a:r>
              <a:rPr lang="en-US" sz="2400" dirty="0" err="1" smtClean="0">
                <a:solidFill>
                  <a:srgbClr val="C00000"/>
                </a:solidFill>
              </a:rPr>
              <a:t>i</a:t>
            </a:r>
            <a:r>
              <a:rPr lang="en-US" sz="2400" dirty="0" smtClean="0">
                <a:solidFill>
                  <a:srgbClr val="C00000"/>
                </a:solidFill>
              </a:rPr>
              <a:t>][j],Max(T[i-1][l],P[j]-P[l]));  </a:t>
            </a:r>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dirty="0" smtClean="0">
                <a:solidFill>
                  <a:srgbClr val="C00000"/>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A Game</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A[0],A[1],…A[n-1]</a:t>
            </a:r>
          </a:p>
          <a:p>
            <a:pPr indent="-339725" algn="just">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dirty="0" smtClean="0"/>
              <a:t>We play a game against an opponent by alternating turns. </a:t>
            </a:r>
          </a:p>
          <a:p>
            <a:pPr indent="-339725" algn="just">
              <a:buClrTx/>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800" dirty="0" smtClean="0"/>
              <a:t>In each turn, a player removes  either the first or last coin  and receives the value of the coin. Determine the maximum possible amount of money we can definitely win if we move first.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A Game : Example</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r>
              <a:rPr lang="en-US" dirty="0" smtClean="0"/>
              <a:t>5, 3, 7, 10 : </a:t>
            </a:r>
          </a:p>
          <a:p>
            <a:r>
              <a:rPr lang="en-US" dirty="0" smtClean="0"/>
              <a:t>maximum value as 15(10 + 5)</a:t>
            </a:r>
          </a:p>
          <a:p>
            <a:endParaRPr lang="en-US" dirty="0" smtClean="0"/>
          </a:p>
          <a:p>
            <a:r>
              <a:rPr lang="en-US" dirty="0" smtClean="0"/>
              <a:t>8, 15, 3, 7 : </a:t>
            </a:r>
          </a:p>
          <a:p>
            <a:r>
              <a:rPr lang="en-US" dirty="0" smtClean="0"/>
              <a:t>maximum value as 22(7 + 15)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The game : DP formulation</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 Maximum profit we can make, if we are the first to play by consider the coins from </a:t>
            </a:r>
            <a:r>
              <a:rPr lang="en-US" dirty="0" err="1" smtClean="0"/>
              <a:t>i</a:t>
            </a:r>
            <a:r>
              <a:rPr lang="en-US" dirty="0" smtClean="0"/>
              <a:t> to 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We can either pick coin </a:t>
            </a:r>
            <a:r>
              <a:rPr lang="en-US" dirty="0" err="1" smtClean="0"/>
              <a:t>i</a:t>
            </a:r>
            <a:r>
              <a:rPr lang="en-US" dirty="0" smtClean="0"/>
              <a:t> or j</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The game : DP formulation</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				</a:t>
            </a:r>
            <a:r>
              <a:rPr lang="en-US" sz="2400" dirty="0" smtClean="0"/>
              <a:t>A[</a:t>
            </a:r>
            <a:r>
              <a:rPr lang="en-US" sz="2400" dirty="0" err="1" smtClean="0"/>
              <a:t>i</a:t>
            </a:r>
            <a:r>
              <a:rPr lang="en-US" sz="2400" dirty="0" smtClean="0"/>
              <a:t>]+Min{T[i+2][j],T[i+1][j-1]}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][j]=Max</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a:buClrTx/>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a:t>
            </a:r>
            <a:r>
              <a:rPr lang="en-US" sz="2400" dirty="0" smtClean="0"/>
              <a:t>A[j]+Min{T[i+1][j-1],T[</a:t>
            </a:r>
            <a:r>
              <a:rPr lang="en-US" sz="2400" dirty="0" err="1" smtClean="0"/>
              <a:t>i</a:t>
            </a:r>
            <a:r>
              <a:rPr lang="en-US" sz="2400" dirty="0" smtClean="0"/>
              <a:t>][j-2]}</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
        <p:nvSpPr>
          <p:cNvPr id="4" name="Left Brace 3"/>
          <p:cNvSpPr/>
          <p:nvPr/>
        </p:nvSpPr>
        <p:spPr bwMode="auto">
          <a:xfrm>
            <a:off x="2819400" y="2209800"/>
            <a:ext cx="381000" cy="3200400"/>
          </a:xfrm>
          <a:prstGeom prst="leftBrac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8195" name="Rectangle 2"/>
          <p:cNvSpPr>
            <a:spLocks noGrp="1" noChangeArrowheads="1"/>
          </p:cNvSpPr>
          <p:nvPr>
            <p:ph type="body" idx="1"/>
          </p:nvPr>
        </p:nvSpPr>
        <p:spPr>
          <a:xfrm>
            <a:off x="457200" y="1219200"/>
            <a:ext cx="8458200" cy="5410200"/>
          </a:xfrm>
        </p:spPr>
        <p:txBody>
          <a:bodyPr/>
          <a:lstStyle/>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dirty="0" smtClean="0"/>
              <a:t>Compute inductively.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IN" sz="2800" dirty="0" smtClean="0"/>
              <a:t>T (</a:t>
            </a:r>
            <a:r>
              <a:rPr lang="en-IN" sz="2800" dirty="0" err="1" smtClean="0"/>
              <a:t>i</a:t>
            </a:r>
            <a:r>
              <a:rPr lang="en-IN" sz="2800" dirty="0" smtClean="0"/>
              <a:t>, j)= min{T(i-1,j), 1+T(</a:t>
            </a:r>
            <a:r>
              <a:rPr lang="en-IN" sz="2800" dirty="0" err="1" smtClean="0"/>
              <a:t>i,j-c</a:t>
            </a:r>
            <a:r>
              <a:rPr lang="en-IN" sz="2800" baseline="-25000" dirty="0" err="1" smtClean="0"/>
              <a:t>i</a:t>
            </a:r>
            <a:r>
              <a:rPr lang="en-IN" sz="2800" dirty="0" smtClean="0"/>
              <a:t>) }</a:t>
            </a:r>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dirty="0" smtClean="0"/>
          </a:p>
          <a:p>
            <a:pPr indent="-341313" eaLnBrk="1" hangingPunct="1">
              <a:spcBef>
                <a:spcPts val="7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sz="2800" dirty="0" smtClean="0"/>
          </a:p>
        </p:txBody>
      </p:sp>
      <p:graphicFrame>
        <p:nvGraphicFramePr>
          <p:cNvPr id="5" name="Table 4"/>
          <p:cNvGraphicFramePr>
            <a:graphicFrameLocks noGrp="1"/>
          </p:cNvGraphicFramePr>
          <p:nvPr/>
        </p:nvGraphicFramePr>
        <p:xfrm>
          <a:off x="457200" y="2667000"/>
          <a:ext cx="8305808" cy="3505200"/>
        </p:xfrm>
        <a:graphic>
          <a:graphicData uri="http://schemas.openxmlformats.org/drawingml/2006/table">
            <a:tbl>
              <a:tblPr firstRow="1" bandRow="1">
                <a:tableStyleId>{5C22544A-7EE6-4342-B048-85BDC9FD1C3A}</a:tableStyleId>
              </a:tblPr>
              <a:tblGrid>
                <a:gridCol w="519113"/>
                <a:gridCol w="519113"/>
                <a:gridCol w="519113"/>
                <a:gridCol w="519113"/>
                <a:gridCol w="519113"/>
                <a:gridCol w="519113"/>
                <a:gridCol w="519113"/>
                <a:gridCol w="519113"/>
                <a:gridCol w="519113"/>
                <a:gridCol w="519113"/>
                <a:gridCol w="519113"/>
                <a:gridCol w="519113"/>
                <a:gridCol w="519113"/>
                <a:gridCol w="519113"/>
                <a:gridCol w="519113"/>
                <a:gridCol w="519113"/>
              </a:tblGrid>
              <a:tr h="99060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r>
              <a:tr h="83820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r>
              <a:tr h="83820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838200">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A Game</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graphicFrame>
        <p:nvGraphicFramePr>
          <p:cNvPr id="4" name="Table 3"/>
          <p:cNvGraphicFramePr>
            <a:graphicFrameLocks noGrp="1"/>
          </p:cNvGraphicFramePr>
          <p:nvPr/>
        </p:nvGraphicFramePr>
        <p:xfrm>
          <a:off x="1524000" y="1422400"/>
          <a:ext cx="5080000" cy="42926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858520">
                <a:tc>
                  <a:txBody>
                    <a:bodyPr/>
                    <a:lstStyle/>
                    <a:p>
                      <a:endParaRPr lang="en-US" dirty="0"/>
                    </a:p>
                  </a:txBody>
                  <a:tcPr/>
                </a:tc>
                <a:tc>
                  <a:txBody>
                    <a:bodyPr/>
                    <a:lstStyle/>
                    <a:p>
                      <a:r>
                        <a:rPr lang="en-US" dirty="0" smtClean="0"/>
                        <a:t>8</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r>
              <a:tr h="858520">
                <a:tc>
                  <a:txBody>
                    <a:bodyPr/>
                    <a:lstStyle/>
                    <a:p>
                      <a:r>
                        <a:rPr lang="en-US" dirty="0" smtClean="0"/>
                        <a:t>8</a:t>
                      </a:r>
                      <a:endParaRPr lang="en-US" dirty="0"/>
                    </a:p>
                  </a:txBody>
                  <a:tcPr/>
                </a:tc>
                <a:tc>
                  <a:txBody>
                    <a:bodyPr/>
                    <a:lstStyle/>
                    <a:p>
                      <a:r>
                        <a:rPr lang="en-US" dirty="0" smtClean="0"/>
                        <a:t>8</a:t>
                      </a:r>
                      <a:endParaRPr lang="en-US" dirty="0"/>
                    </a:p>
                  </a:txBody>
                  <a:tcPr/>
                </a:tc>
                <a:tc>
                  <a:txBody>
                    <a:bodyPr/>
                    <a:lstStyle/>
                    <a:p>
                      <a:r>
                        <a:rPr lang="en-US" dirty="0" smtClean="0"/>
                        <a:t>15</a:t>
                      </a:r>
                      <a:endParaRPr lang="en-US" dirty="0"/>
                    </a:p>
                  </a:txBody>
                  <a:tcPr/>
                </a:tc>
                <a:tc>
                  <a:txBody>
                    <a:bodyPr/>
                    <a:lstStyle/>
                    <a:p>
                      <a:r>
                        <a:rPr lang="en-US" dirty="0" smtClean="0"/>
                        <a:t>11</a:t>
                      </a:r>
                      <a:endParaRPr lang="en-US" dirty="0"/>
                    </a:p>
                  </a:txBody>
                  <a:tcPr/>
                </a:tc>
                <a:tc>
                  <a:txBody>
                    <a:bodyPr/>
                    <a:lstStyle/>
                    <a:p>
                      <a:r>
                        <a:rPr lang="en-US" dirty="0" smtClean="0"/>
                        <a:t>22</a:t>
                      </a:r>
                      <a:endParaRPr lang="en-US" dirty="0"/>
                    </a:p>
                  </a:txBody>
                  <a:tcPr/>
                </a:tc>
              </a:tr>
              <a:tr h="858520">
                <a:tc>
                  <a:txBody>
                    <a:bodyPr/>
                    <a:lstStyle/>
                    <a:p>
                      <a:r>
                        <a:rPr lang="en-US" dirty="0" smtClean="0"/>
                        <a:t>15</a:t>
                      </a:r>
                      <a:endParaRPr lang="en-US" dirty="0"/>
                    </a:p>
                  </a:txBody>
                  <a:tcPr/>
                </a:tc>
                <a:tc>
                  <a:txBody>
                    <a:bodyPr/>
                    <a:lstStyle/>
                    <a:p>
                      <a:endParaRPr lang="en-US" dirty="0"/>
                    </a:p>
                  </a:txBody>
                  <a:tcPr/>
                </a:tc>
                <a:tc>
                  <a:txBody>
                    <a:bodyPr/>
                    <a:lstStyle/>
                    <a:p>
                      <a:r>
                        <a:rPr lang="en-US" dirty="0" smtClean="0"/>
                        <a:t>15</a:t>
                      </a:r>
                      <a:endParaRPr lang="en-US" dirty="0"/>
                    </a:p>
                  </a:txBody>
                  <a:tcPr/>
                </a:tc>
                <a:tc>
                  <a:txBody>
                    <a:bodyPr/>
                    <a:lstStyle/>
                    <a:p>
                      <a:r>
                        <a:rPr lang="en-US" dirty="0" smtClean="0"/>
                        <a:t>15</a:t>
                      </a:r>
                      <a:endParaRPr lang="en-US" dirty="0"/>
                    </a:p>
                  </a:txBody>
                  <a:tcPr/>
                </a:tc>
                <a:tc>
                  <a:txBody>
                    <a:bodyPr/>
                    <a:lstStyle/>
                    <a:p>
                      <a:r>
                        <a:rPr lang="en-US" dirty="0" smtClean="0"/>
                        <a:t>18</a:t>
                      </a:r>
                      <a:endParaRPr lang="en-US" dirty="0"/>
                    </a:p>
                  </a:txBody>
                  <a:tcPr/>
                </a:tc>
              </a:tr>
              <a:tr h="858520">
                <a:tc>
                  <a:txBody>
                    <a:bodyPr/>
                    <a:lstStyle/>
                    <a:p>
                      <a:r>
                        <a:rPr lang="en-US" dirty="0" smtClean="0"/>
                        <a:t>3</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3</a:t>
                      </a:r>
                      <a:endParaRPr lang="en-US" dirty="0"/>
                    </a:p>
                  </a:txBody>
                  <a:tcPr/>
                </a:tc>
                <a:tc>
                  <a:txBody>
                    <a:bodyPr/>
                    <a:lstStyle/>
                    <a:p>
                      <a:r>
                        <a:rPr lang="en-US" dirty="0" smtClean="0"/>
                        <a:t>7</a:t>
                      </a:r>
                      <a:endParaRPr lang="en-US" dirty="0"/>
                    </a:p>
                  </a:txBody>
                  <a:tcPr/>
                </a:tc>
              </a:tr>
              <a:tr h="858520">
                <a:tc>
                  <a:txBody>
                    <a:bodyPr/>
                    <a:lstStyle/>
                    <a:p>
                      <a:r>
                        <a:rPr lang="en-US" dirty="0" smtClean="0"/>
                        <a:t>7</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smtClean="0"/>
                        <a:t>7</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Rod Cutting problem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You are given a rod of length l.</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The cost of cutting the rod anywhere is the length of the rod.</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You need to cut the rod at n places</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A[0],A[2],A[n]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Rod Cutting problem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You are given a rod of length l.</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The cost of cutting the rod anywhere is the length of the rod.</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You need to cut the rod at n places</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A[0],A[2],A[n]</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l=100;A={25,50,75}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Rod Cutting problem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l=100;A={25,50,75}</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Cost of Cutting  at 25,50,75 is</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100+75+50=225</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Cost of Cutting  at 50,25,75 is</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100+50+50=200</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Rod Cutting problem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l=100;A={50,75,90}</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Cost of Cutting  at 50,75,90 is</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100+50+25=175</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Cost of Cutting  at 75,50,90 is</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100+75+25=200</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Cost of Cutting  at 90,75,50 is</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100+90+75=265</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Rod Cutting problem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][j]=Minimum cost of cutting the rod from </a:t>
            </a:r>
            <a:r>
              <a:rPr lang="en-US" dirty="0" err="1" smtClean="0"/>
              <a:t>i</a:t>
            </a:r>
            <a:r>
              <a:rPr lang="en-US" dirty="0" smtClean="0"/>
              <a:t> to 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T[0][n+1] is the required answer.</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][i+1]=0;</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][j]=Min{T[</a:t>
            </a:r>
            <a:r>
              <a:rPr lang="en-US" dirty="0" err="1" smtClean="0"/>
              <a:t>i</a:t>
            </a:r>
            <a:r>
              <a:rPr lang="en-US" dirty="0" smtClean="0"/>
              <a:t>][k]+T[k][j]}+A[j]-A[l]</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Rod Cutting problem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 l =2 to n+1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 </a:t>
            </a:r>
            <a:r>
              <a:rPr lang="en-US" dirty="0" err="1" smtClean="0"/>
              <a:t>i</a:t>
            </a:r>
            <a:r>
              <a:rPr lang="en-US" dirty="0" smtClean="0"/>
              <a:t> =0 to n</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j=</a:t>
            </a:r>
            <a:r>
              <a:rPr lang="en-US" dirty="0" err="1" smtClean="0"/>
              <a:t>i+l</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k=i+1 to 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if(T[</a:t>
            </a:r>
            <a:r>
              <a:rPr lang="en-US" dirty="0" err="1" smtClean="0"/>
              <a:t>i</a:t>
            </a:r>
            <a:r>
              <a:rPr lang="en-US" dirty="0" smtClean="0"/>
              <a:t>][j]&gt;T[</a:t>
            </a:r>
            <a:r>
              <a:rPr lang="en-US" dirty="0" err="1" smtClean="0"/>
              <a:t>i</a:t>
            </a:r>
            <a:r>
              <a:rPr lang="en-US" dirty="0" smtClean="0"/>
              <a:t>][k]+T[k][j]+A[j]-A[</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][j]=T[</a:t>
            </a:r>
            <a:r>
              <a:rPr lang="en-US" dirty="0" err="1" smtClean="0"/>
              <a:t>i</a:t>
            </a:r>
            <a:r>
              <a:rPr lang="en-US" dirty="0" smtClean="0"/>
              <a:t>][k]+T[k][j]+A[j]-A[</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T[j][i]=k;}</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Rod Cutting problem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 l =2 to n+1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 </a:t>
            </a:r>
            <a:r>
              <a:rPr lang="en-US" dirty="0" err="1" smtClean="0"/>
              <a:t>i</a:t>
            </a:r>
            <a:r>
              <a:rPr lang="en-US" dirty="0" smtClean="0"/>
              <a:t> =0 to n</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j=</a:t>
            </a:r>
            <a:r>
              <a:rPr lang="en-US" dirty="0" err="1" smtClean="0"/>
              <a:t>i+l</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k=T[j-1][</a:t>
            </a:r>
            <a:r>
              <a:rPr lang="en-US" dirty="0" err="1" smtClean="0"/>
              <a:t>i</a:t>
            </a:r>
            <a:r>
              <a:rPr lang="en-US" dirty="0" smtClean="0"/>
              <a:t>] to T[j][i+1]+1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if(T[</a:t>
            </a:r>
            <a:r>
              <a:rPr lang="en-US" dirty="0" err="1" smtClean="0"/>
              <a:t>i</a:t>
            </a:r>
            <a:r>
              <a:rPr lang="en-US" dirty="0" smtClean="0"/>
              <a:t>][j]&gt;T[</a:t>
            </a:r>
            <a:r>
              <a:rPr lang="en-US" dirty="0" err="1" smtClean="0"/>
              <a:t>i</a:t>
            </a:r>
            <a:r>
              <a:rPr lang="en-US" dirty="0" smtClean="0"/>
              <a:t>][k]+T[k][j]+A[j]-A[</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][j]=T[</a:t>
            </a:r>
            <a:r>
              <a:rPr lang="en-US" dirty="0" err="1" smtClean="0"/>
              <a:t>i</a:t>
            </a:r>
            <a:r>
              <a:rPr lang="en-US" dirty="0" smtClean="0"/>
              <a:t>][k]+T[k][j]+A[j]-A[</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T[j][</a:t>
            </a:r>
            <a:r>
              <a:rPr lang="en-US" dirty="0" err="1" smtClean="0"/>
              <a:t>i</a:t>
            </a:r>
            <a:r>
              <a:rPr lang="en-US" dirty="0" smtClean="0"/>
              <a:t>]=k;}</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Rod Cutting problem </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Can be solved in O(n</a:t>
            </a:r>
            <a:r>
              <a:rPr lang="en-US" baseline="30000" dirty="0" smtClean="0"/>
              <a:t>2</a:t>
            </a:r>
            <a:r>
              <a:rPr lang="en-US" dirty="0" smtClean="0"/>
              <a:t>) time and space.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Maximum Sum Matrix</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a n*m matrix, find a sub matrix with maximum sum</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
        <p:nvSpPr>
          <p:cNvPr id="4" name="Rectangle 3"/>
          <p:cNvSpPr/>
          <p:nvPr/>
        </p:nvSpPr>
        <p:spPr bwMode="auto">
          <a:xfrm>
            <a:off x="1752600" y="2667000"/>
            <a:ext cx="5334000" cy="2667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5" name="Rectangle 4"/>
          <p:cNvSpPr/>
          <p:nvPr/>
        </p:nvSpPr>
        <p:spPr bwMode="auto">
          <a:xfrm>
            <a:off x="2819400" y="3200400"/>
            <a:ext cx="2819400" cy="16002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6" name="TextBox 5"/>
          <p:cNvSpPr txBox="1"/>
          <p:nvPr/>
        </p:nvSpPr>
        <p:spPr>
          <a:xfrm>
            <a:off x="2209800" y="3048000"/>
            <a:ext cx="533400" cy="381000"/>
          </a:xfrm>
          <a:prstGeom prst="rect">
            <a:avLst/>
          </a:prstGeom>
          <a:noFill/>
        </p:spPr>
        <p:txBody>
          <a:bodyPr wrap="square" rtlCol="0">
            <a:spAutoFit/>
          </a:bodyPr>
          <a:lstStyle/>
          <a:p>
            <a:r>
              <a:rPr lang="en-US" dirty="0" err="1" smtClean="0"/>
              <a:t>i,j</a:t>
            </a:r>
            <a:endParaRPr lang="en-US" dirty="0"/>
          </a:p>
        </p:txBody>
      </p:sp>
      <p:sp>
        <p:nvSpPr>
          <p:cNvPr id="8" name="TextBox 7"/>
          <p:cNvSpPr txBox="1"/>
          <p:nvPr/>
        </p:nvSpPr>
        <p:spPr>
          <a:xfrm>
            <a:off x="5715000" y="4648200"/>
            <a:ext cx="685800" cy="369332"/>
          </a:xfrm>
          <a:prstGeom prst="rect">
            <a:avLst/>
          </a:prstGeom>
          <a:noFill/>
        </p:spPr>
        <p:txBody>
          <a:bodyPr wrap="square" rtlCol="0">
            <a:spAutoFit/>
          </a:bodyPr>
          <a:lstStyle/>
          <a:p>
            <a:r>
              <a:rPr lang="en-US" dirty="0" smtClean="0"/>
              <a:t>a, b</a:t>
            </a:r>
            <a:endParaRPr lang="en-US" dirty="0"/>
          </a:p>
        </p:txBody>
      </p:sp>
      <p:sp>
        <p:nvSpPr>
          <p:cNvPr id="9" name="TextBox 8"/>
          <p:cNvSpPr txBox="1"/>
          <p:nvPr/>
        </p:nvSpPr>
        <p:spPr>
          <a:xfrm>
            <a:off x="2209800" y="4648200"/>
            <a:ext cx="533400" cy="381000"/>
          </a:xfrm>
          <a:prstGeom prst="rect">
            <a:avLst/>
          </a:prstGeom>
          <a:noFill/>
        </p:spPr>
        <p:txBody>
          <a:bodyPr wrap="square" rtlCol="0">
            <a:spAutoFit/>
          </a:bodyPr>
          <a:lstStyle/>
          <a:p>
            <a:r>
              <a:rPr lang="en-US" dirty="0" err="1" smtClean="0"/>
              <a:t>a,j</a:t>
            </a:r>
            <a:endParaRPr lang="en-US" dirty="0"/>
          </a:p>
        </p:txBody>
      </p:sp>
      <p:sp>
        <p:nvSpPr>
          <p:cNvPr id="10" name="TextBox 9"/>
          <p:cNvSpPr txBox="1"/>
          <p:nvPr/>
        </p:nvSpPr>
        <p:spPr>
          <a:xfrm>
            <a:off x="5715000" y="2971800"/>
            <a:ext cx="762000" cy="381000"/>
          </a:xfrm>
          <a:prstGeom prst="rect">
            <a:avLst/>
          </a:prstGeom>
          <a:noFill/>
        </p:spPr>
        <p:txBody>
          <a:bodyPr wrap="square" rtlCol="0">
            <a:spAutoFit/>
          </a:bodyPr>
          <a:lstStyle/>
          <a:p>
            <a:r>
              <a:rPr lang="en-US" dirty="0" err="1" smtClean="0"/>
              <a:t>i,b</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t>Coin Exchange problem</a:t>
            </a:r>
          </a:p>
        </p:txBody>
      </p:sp>
      <p:sp>
        <p:nvSpPr>
          <p:cNvPr id="7171" name="Rectangle 2"/>
          <p:cNvSpPr>
            <a:spLocks noGrp="1" noChangeArrowheads="1"/>
          </p:cNvSpPr>
          <p:nvPr>
            <p:ph type="body" idx="1"/>
          </p:nvPr>
        </p:nvSpPr>
        <p:spPr>
          <a:xfrm>
            <a:off x="457200" y="1219200"/>
            <a:ext cx="8229600" cy="4906963"/>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nn-NO" dirty="0" smtClean="0"/>
              <a:t>for (i = 0; i &lt; k; ++i) T[i][0]=0;</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nn-NO" dirty="0" smtClean="0"/>
              <a:t>for (j = 0; j &lt; n+1; ++j) T[0][j]=j;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nn-NO"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for (</a:t>
            </a:r>
            <a:r>
              <a:rPr lang="en-US" dirty="0" err="1" smtClean="0"/>
              <a:t>i</a:t>
            </a:r>
            <a:r>
              <a:rPr lang="en-US" dirty="0" smtClean="0"/>
              <a:t> = 1; </a:t>
            </a:r>
            <a:r>
              <a:rPr lang="en-US" dirty="0" err="1" smtClean="0"/>
              <a:t>i</a:t>
            </a:r>
            <a:r>
              <a:rPr lang="en-US" dirty="0" smtClean="0"/>
              <a:t> &lt; k; ++</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(j = 1; j &lt; n+1; ++j)   </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if(C[</a:t>
            </a:r>
            <a:r>
              <a:rPr lang="en-US" dirty="0" err="1" smtClean="0"/>
              <a:t>i</a:t>
            </a:r>
            <a:r>
              <a:rPr lang="en-US" dirty="0" smtClean="0"/>
              <a:t>]&lt;=j &amp;&amp; T[i-1][j]&gt;1+T[</a:t>
            </a:r>
            <a:r>
              <a:rPr lang="en-US" dirty="0" err="1" smtClean="0"/>
              <a:t>i</a:t>
            </a:r>
            <a:r>
              <a:rPr lang="en-US" dirty="0" smtClean="0"/>
              <a:t>][j-C[</a:t>
            </a:r>
            <a:r>
              <a:rPr lang="en-US" dirty="0" err="1" smtClean="0"/>
              <a:t>i</a:t>
            </a:r>
            <a:r>
              <a:rPr lang="en-US" dirty="0" smtClean="0"/>
              <a:t>]] )   T[</a:t>
            </a:r>
            <a:r>
              <a:rPr lang="en-US" dirty="0" err="1" smtClean="0"/>
              <a:t>i</a:t>
            </a:r>
            <a:r>
              <a:rPr lang="en-US" dirty="0" smtClean="0"/>
              <a:t>][j]=1+T[</a:t>
            </a:r>
            <a:r>
              <a:rPr lang="en-US" dirty="0" err="1" smtClean="0"/>
              <a:t>i</a:t>
            </a:r>
            <a:r>
              <a:rPr lang="en-US" dirty="0" smtClean="0"/>
              <a:t>][j-C[</a:t>
            </a:r>
            <a:r>
              <a:rPr lang="en-US" dirty="0" err="1" smtClean="0"/>
              <a:t>i</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else T[</a:t>
            </a:r>
            <a:r>
              <a:rPr lang="en-US" dirty="0" err="1" smtClean="0"/>
              <a:t>i</a:t>
            </a:r>
            <a:r>
              <a:rPr lang="en-US" dirty="0" smtClean="0"/>
              <a:t>][j]=T[i-1][j];</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Maximum Sum Matrix</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matrix is M.</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 = sum of all the numbers in the </a:t>
            </a:r>
            <a:r>
              <a:rPr lang="en-US" dirty="0" err="1" smtClean="0"/>
              <a:t>submatrix</a:t>
            </a:r>
            <a:r>
              <a:rPr lang="en-US" dirty="0" smtClean="0"/>
              <a:t> as shown in the figure.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
        <p:nvSpPr>
          <p:cNvPr id="4" name="Rectangle 3"/>
          <p:cNvSpPr/>
          <p:nvPr/>
        </p:nvSpPr>
        <p:spPr bwMode="auto">
          <a:xfrm>
            <a:off x="1828800" y="3429000"/>
            <a:ext cx="5334000" cy="2667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5" name="Rectangle 4"/>
          <p:cNvSpPr/>
          <p:nvPr/>
        </p:nvSpPr>
        <p:spPr bwMode="auto">
          <a:xfrm>
            <a:off x="1828800" y="3429000"/>
            <a:ext cx="3048000" cy="1752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6" name="TextBox 5"/>
          <p:cNvSpPr txBox="1"/>
          <p:nvPr/>
        </p:nvSpPr>
        <p:spPr>
          <a:xfrm>
            <a:off x="4953000" y="5105400"/>
            <a:ext cx="533400" cy="381000"/>
          </a:xfrm>
          <a:prstGeom prst="rect">
            <a:avLst/>
          </a:prstGeom>
          <a:noFill/>
        </p:spPr>
        <p:txBody>
          <a:bodyPr wrap="square" rtlCol="0">
            <a:spAutoFit/>
          </a:bodyPr>
          <a:lstStyle/>
          <a:p>
            <a:r>
              <a:rPr lang="en-US" dirty="0" err="1" smtClean="0"/>
              <a:t>i,j</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Maximum Sum Matrix</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Given matrix is M.</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 = sum of all the numbers in the </a:t>
            </a:r>
            <a:r>
              <a:rPr lang="en-US" dirty="0" err="1" smtClean="0"/>
              <a:t>submatrix</a:t>
            </a:r>
            <a:r>
              <a:rPr lang="en-US" dirty="0" smtClean="0"/>
              <a:t> as shown in the figure.</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
        <p:nvSpPr>
          <p:cNvPr id="4" name="Rectangle 3"/>
          <p:cNvSpPr/>
          <p:nvPr/>
        </p:nvSpPr>
        <p:spPr bwMode="auto">
          <a:xfrm>
            <a:off x="1828800" y="3429000"/>
            <a:ext cx="5334000" cy="2667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5" name="Rectangle 4"/>
          <p:cNvSpPr/>
          <p:nvPr/>
        </p:nvSpPr>
        <p:spPr bwMode="auto">
          <a:xfrm>
            <a:off x="1828800" y="3429000"/>
            <a:ext cx="3048000" cy="1752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6" name="TextBox 5"/>
          <p:cNvSpPr txBox="1"/>
          <p:nvPr/>
        </p:nvSpPr>
        <p:spPr>
          <a:xfrm>
            <a:off x="4953000" y="5105400"/>
            <a:ext cx="533400" cy="381000"/>
          </a:xfrm>
          <a:prstGeom prst="rect">
            <a:avLst/>
          </a:prstGeom>
          <a:noFill/>
        </p:spPr>
        <p:txBody>
          <a:bodyPr wrap="square" rtlCol="0">
            <a:spAutoFit/>
          </a:bodyPr>
          <a:lstStyle/>
          <a:p>
            <a:r>
              <a:rPr lang="en-US" dirty="0" err="1" smtClean="0"/>
              <a:t>i,j</a:t>
            </a:r>
            <a:endParaRPr lang="en-US" dirty="0"/>
          </a:p>
        </p:txBody>
      </p:sp>
      <p:cxnSp>
        <p:nvCxnSpPr>
          <p:cNvPr id="8" name="Straight Connector 7"/>
          <p:cNvCxnSpPr/>
          <p:nvPr/>
        </p:nvCxnSpPr>
        <p:spPr bwMode="auto">
          <a:xfrm rot="5400000">
            <a:off x="3390900" y="4305300"/>
            <a:ext cx="1752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828800" y="4724400"/>
            <a:ext cx="29718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Maximum Sum Matrix</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a:t>
            </a:r>
            <a:r>
              <a:rPr lang="en-US" dirty="0" err="1" smtClean="0"/>
              <a:t>i</a:t>
            </a:r>
            <a:r>
              <a:rPr lang="en-US" dirty="0" smtClean="0"/>
              <a:t> =0 to n</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j=0 to m</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{T[</a:t>
            </a:r>
            <a:r>
              <a:rPr lang="en-US" dirty="0" err="1" smtClean="0"/>
              <a:t>i</a:t>
            </a:r>
            <a:r>
              <a:rPr lang="en-US" dirty="0" smtClean="0"/>
              <a:t>][j]=M[</a:t>
            </a:r>
            <a:r>
              <a:rPr lang="en-US" dirty="0" err="1" smtClean="0"/>
              <a:t>i</a:t>
            </a:r>
            <a:r>
              <a:rPr lang="en-US" dirty="0" smtClean="0"/>
              <a:t>][j]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a:t>
            </a:r>
            <a:r>
              <a:rPr lang="en-US" dirty="0" err="1" smtClean="0"/>
              <a:t>i</a:t>
            </a:r>
            <a:r>
              <a:rPr lang="en-US" dirty="0" smtClean="0"/>
              <a:t>&gt;0) T[</a:t>
            </a:r>
            <a:r>
              <a:rPr lang="en-US" dirty="0" err="1" smtClean="0"/>
              <a:t>i</a:t>
            </a:r>
            <a:r>
              <a:rPr lang="en-US" dirty="0" smtClean="0"/>
              <a:t>][j]+=T[i-1][j]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if(j&gt;0) T[</a:t>
            </a:r>
            <a:r>
              <a:rPr lang="en-US" dirty="0" err="1" smtClean="0"/>
              <a:t>i</a:t>
            </a:r>
            <a:r>
              <a:rPr lang="en-US" dirty="0" smtClean="0"/>
              <a:t>][j]+=T[</a:t>
            </a:r>
            <a:r>
              <a:rPr lang="en-US" dirty="0" err="1" smtClean="0"/>
              <a:t>i</a:t>
            </a:r>
            <a:r>
              <a:rPr lang="en-US" dirty="0" smtClean="0"/>
              <a:t>][j-1]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if(</a:t>
            </a:r>
            <a:r>
              <a:rPr lang="en-US" dirty="0" err="1" smtClean="0"/>
              <a:t>i</a:t>
            </a:r>
            <a:r>
              <a:rPr lang="en-US" dirty="0" smtClean="0"/>
              <a:t>&gt;0 and j&gt;0) T[</a:t>
            </a:r>
            <a:r>
              <a:rPr lang="en-US" dirty="0" err="1" smtClean="0"/>
              <a:t>i</a:t>
            </a:r>
            <a:r>
              <a:rPr lang="en-US" dirty="0" smtClean="0"/>
              <a:t>][j]-=T[i-1][j-1]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Maximum Sum Matrix</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dirty="0" smtClean="0"/>
              <a:t>Sum of the numbers in the </a:t>
            </a:r>
            <a:r>
              <a:rPr lang="en-US" sz="2800" dirty="0" err="1" smtClean="0"/>
              <a:t>submatrix</a:t>
            </a:r>
            <a:r>
              <a:rPr lang="en-US" sz="2800" dirty="0" smtClean="0"/>
              <a:t> is T[a][b]-T[i-1][b]-T[a][j-1]+T[i-1][j-1]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
        <p:nvSpPr>
          <p:cNvPr id="4" name="Rectangle 3"/>
          <p:cNvSpPr/>
          <p:nvPr/>
        </p:nvSpPr>
        <p:spPr bwMode="auto">
          <a:xfrm>
            <a:off x="1752600" y="2667000"/>
            <a:ext cx="5334000" cy="2667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5" name="Rectangle 4"/>
          <p:cNvSpPr/>
          <p:nvPr/>
        </p:nvSpPr>
        <p:spPr bwMode="auto">
          <a:xfrm>
            <a:off x="2819400" y="3200400"/>
            <a:ext cx="2819400" cy="16002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6" name="TextBox 5"/>
          <p:cNvSpPr txBox="1"/>
          <p:nvPr/>
        </p:nvSpPr>
        <p:spPr>
          <a:xfrm>
            <a:off x="2209800" y="3048000"/>
            <a:ext cx="533400" cy="381000"/>
          </a:xfrm>
          <a:prstGeom prst="rect">
            <a:avLst/>
          </a:prstGeom>
          <a:noFill/>
        </p:spPr>
        <p:txBody>
          <a:bodyPr wrap="square" rtlCol="0">
            <a:spAutoFit/>
          </a:bodyPr>
          <a:lstStyle/>
          <a:p>
            <a:r>
              <a:rPr lang="en-US" dirty="0" err="1" smtClean="0"/>
              <a:t>i,j</a:t>
            </a:r>
            <a:endParaRPr lang="en-US" dirty="0"/>
          </a:p>
        </p:txBody>
      </p:sp>
      <p:sp>
        <p:nvSpPr>
          <p:cNvPr id="8" name="TextBox 7"/>
          <p:cNvSpPr txBox="1"/>
          <p:nvPr/>
        </p:nvSpPr>
        <p:spPr>
          <a:xfrm>
            <a:off x="5715000" y="4648200"/>
            <a:ext cx="685800" cy="369332"/>
          </a:xfrm>
          <a:prstGeom prst="rect">
            <a:avLst/>
          </a:prstGeom>
          <a:noFill/>
        </p:spPr>
        <p:txBody>
          <a:bodyPr wrap="square" rtlCol="0">
            <a:spAutoFit/>
          </a:bodyPr>
          <a:lstStyle/>
          <a:p>
            <a:r>
              <a:rPr lang="en-US" dirty="0" smtClean="0"/>
              <a:t>a, b</a:t>
            </a:r>
            <a:endParaRPr lang="en-US" dirty="0"/>
          </a:p>
        </p:txBody>
      </p:sp>
      <p:sp>
        <p:nvSpPr>
          <p:cNvPr id="9" name="TextBox 8"/>
          <p:cNvSpPr txBox="1"/>
          <p:nvPr/>
        </p:nvSpPr>
        <p:spPr>
          <a:xfrm>
            <a:off x="2209800" y="4648200"/>
            <a:ext cx="533400" cy="381000"/>
          </a:xfrm>
          <a:prstGeom prst="rect">
            <a:avLst/>
          </a:prstGeom>
          <a:noFill/>
        </p:spPr>
        <p:txBody>
          <a:bodyPr wrap="square" rtlCol="0">
            <a:spAutoFit/>
          </a:bodyPr>
          <a:lstStyle/>
          <a:p>
            <a:r>
              <a:rPr lang="en-US" dirty="0" err="1" smtClean="0"/>
              <a:t>a,j</a:t>
            </a:r>
            <a:endParaRPr lang="en-US" dirty="0"/>
          </a:p>
        </p:txBody>
      </p:sp>
      <p:sp>
        <p:nvSpPr>
          <p:cNvPr id="10" name="TextBox 9"/>
          <p:cNvSpPr txBox="1"/>
          <p:nvPr/>
        </p:nvSpPr>
        <p:spPr>
          <a:xfrm>
            <a:off x="5715000" y="2971800"/>
            <a:ext cx="762000" cy="381000"/>
          </a:xfrm>
          <a:prstGeom prst="rect">
            <a:avLst/>
          </a:prstGeom>
          <a:noFill/>
        </p:spPr>
        <p:txBody>
          <a:bodyPr wrap="square" rtlCol="0">
            <a:spAutoFit/>
          </a:bodyPr>
          <a:lstStyle/>
          <a:p>
            <a:r>
              <a:rPr lang="en-US" dirty="0" err="1" smtClean="0"/>
              <a:t>i,b</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Maximum Sum Matrix</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a:t>
            </a:r>
            <a:r>
              <a:rPr lang="en-US" dirty="0" err="1" smtClean="0"/>
              <a:t>i</a:t>
            </a:r>
            <a:r>
              <a:rPr lang="en-US" dirty="0" smtClean="0"/>
              <a:t> =0 to n for j=0 to m</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a=</a:t>
            </a:r>
            <a:r>
              <a:rPr lang="en-US" dirty="0" err="1" smtClean="0"/>
              <a:t>i</a:t>
            </a:r>
            <a:r>
              <a:rPr lang="en-US" dirty="0" smtClean="0"/>
              <a:t> to n for b=j to m</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sum=T[a][b];</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a:t>
            </a:r>
            <a:r>
              <a:rPr lang="en-US" dirty="0" err="1" smtClean="0"/>
              <a:t>i</a:t>
            </a:r>
            <a:r>
              <a:rPr lang="en-US" dirty="0" smtClean="0"/>
              <a:t>&gt;0) sum-=T[i-1][b]</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if(j&gt;0) sum-=T[a][j-1]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if(</a:t>
            </a:r>
            <a:r>
              <a:rPr lang="en-US" dirty="0" err="1" smtClean="0"/>
              <a:t>i</a:t>
            </a:r>
            <a:r>
              <a:rPr lang="en-US" dirty="0" smtClean="0"/>
              <a:t>&gt;0 and j&gt;0) sum+=T[i-1][j-1];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If(max&lt;sum) max=sum;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Maximum Sum Matrix</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 we want a maximum sum square matrix, then it can found in O(nm)*O(min{</a:t>
            </a:r>
            <a:r>
              <a:rPr lang="en-US" dirty="0" err="1" smtClean="0"/>
              <a:t>n,m</a:t>
            </a:r>
            <a:r>
              <a:rPr lang="en-US" dirty="0" smtClean="0"/>
              <a:t>}) time.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600" dirty="0" smtClean="0"/>
              <a:t>Maximum Sum Matrix</a:t>
            </a:r>
            <a:endParaRPr lang="en-IN" sz="36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a:t>
            </a:r>
            <a:r>
              <a:rPr lang="en-US" dirty="0" err="1" smtClean="0"/>
              <a:t>i</a:t>
            </a:r>
            <a:r>
              <a:rPr lang="en-US" dirty="0" smtClean="0"/>
              <a:t> =0 to n for j=0 to m</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for k=0 to </a:t>
            </a:r>
            <a:r>
              <a:rPr lang="en-US" dirty="0" err="1" smtClean="0"/>
              <a:t>i+k</a:t>
            </a:r>
            <a:r>
              <a:rPr lang="en-US" dirty="0" smtClean="0"/>
              <a:t> &lt; n &amp;&amp; </a:t>
            </a:r>
            <a:r>
              <a:rPr lang="en-US" dirty="0" err="1" smtClean="0"/>
              <a:t>j+k</a:t>
            </a:r>
            <a:r>
              <a:rPr lang="en-US" smtClean="0"/>
              <a:t> &lt;m</a:t>
            </a: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a=</a:t>
            </a:r>
            <a:r>
              <a:rPr lang="en-US" dirty="0" err="1" smtClean="0"/>
              <a:t>i+k;b</a:t>
            </a:r>
            <a:r>
              <a:rPr lang="en-US" dirty="0" smtClean="0"/>
              <a:t>=</a:t>
            </a:r>
            <a:r>
              <a:rPr lang="en-US" dirty="0" err="1" smtClean="0"/>
              <a:t>j+k</a:t>
            </a:r>
            <a:r>
              <a:rPr lang="en-US" dirty="0" smtClean="0"/>
              <a:t>;</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sum=T[a][b];</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a:t>
            </a:r>
            <a:r>
              <a:rPr lang="en-US" dirty="0" err="1" smtClean="0"/>
              <a:t>i</a:t>
            </a:r>
            <a:r>
              <a:rPr lang="en-US" dirty="0" smtClean="0"/>
              <a:t>&gt;0) sum-=T[i-1][b]</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if(j&gt;0) sum-=T[a][j-1]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if(</a:t>
            </a:r>
            <a:r>
              <a:rPr lang="en-US" dirty="0" err="1" smtClean="0"/>
              <a:t>i</a:t>
            </a:r>
            <a:r>
              <a:rPr lang="en-US" dirty="0" smtClean="0"/>
              <a:t>&gt;0 and j&gt;0) sum+=T[i-1][j-1];</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If(max&lt;sum) max=sum;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200" dirty="0" smtClean="0"/>
              <a:t>Maximum size all 1’s square Matrix</a:t>
            </a:r>
            <a:endParaRPr lang="en-IN" sz="32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Given a Binary Matrix </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Find a maximum size square matrix with all 1’s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200" dirty="0" smtClean="0"/>
              <a:t>Maximum size all 1’s square Matrix</a:t>
            </a:r>
            <a:endParaRPr lang="en-IN" sz="32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S[</a:t>
            </a:r>
            <a:r>
              <a:rPr lang="en-US" dirty="0" err="1" smtClean="0"/>
              <a:t>i</a:t>
            </a:r>
            <a:r>
              <a:rPr lang="en-US" dirty="0" smtClean="0"/>
              <a:t>][j]= be the maximum size of the square matrix whose bottom right most index is </a:t>
            </a:r>
            <a:r>
              <a:rPr lang="en-US" dirty="0" err="1" smtClean="0"/>
              <a:t>i</a:t>
            </a:r>
            <a:r>
              <a:rPr lang="en-US" dirty="0" smtClean="0"/>
              <a:t> and j.</a:t>
            </a:r>
          </a:p>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S[</a:t>
            </a:r>
            <a:r>
              <a:rPr lang="en-US" dirty="0" err="1" smtClean="0"/>
              <a:t>i</a:t>
            </a:r>
            <a:r>
              <a:rPr lang="en-US" dirty="0" smtClean="0"/>
              <a:t>][0]=M[</a:t>
            </a:r>
            <a:r>
              <a:rPr lang="en-US" dirty="0" err="1" smtClean="0"/>
              <a:t>i</a:t>
            </a:r>
            <a:r>
              <a:rPr lang="en-US" dirty="0" smtClean="0"/>
              <a:t>][0] and S[0][j]=M[0][j];</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200" dirty="0" smtClean="0"/>
              <a:t>Maximum size all 1’s square Matrix</a:t>
            </a:r>
            <a:endParaRPr lang="en-IN" sz="3200"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	S[</a:t>
            </a:r>
            <a:r>
              <a:rPr lang="en-US" dirty="0" err="1" smtClean="0"/>
              <a:t>i</a:t>
            </a:r>
            <a:r>
              <a:rPr lang="en-US" dirty="0" smtClean="0"/>
              <a:t>][j]= be the maximum size of the square matrix whose bottom right most index is </a:t>
            </a:r>
            <a:r>
              <a:rPr lang="en-US" dirty="0" err="1" smtClean="0"/>
              <a:t>i</a:t>
            </a:r>
            <a:r>
              <a:rPr lang="en-US" dirty="0" smtClean="0"/>
              <a:t> and j.</a:t>
            </a:r>
          </a:p>
        </p:txBody>
      </p:sp>
      <p:sp>
        <p:nvSpPr>
          <p:cNvPr id="6" name="Rectangle 5"/>
          <p:cNvSpPr/>
          <p:nvPr/>
        </p:nvSpPr>
        <p:spPr bwMode="auto">
          <a:xfrm>
            <a:off x="3581400" y="3276600"/>
            <a:ext cx="2209800" cy="1752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7" name="Rectangle 6"/>
          <p:cNvSpPr/>
          <p:nvPr/>
        </p:nvSpPr>
        <p:spPr bwMode="auto">
          <a:xfrm>
            <a:off x="6400800" y="3276600"/>
            <a:ext cx="2209800" cy="1752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1" name="Rectangle 10"/>
          <p:cNvSpPr/>
          <p:nvPr/>
        </p:nvSpPr>
        <p:spPr bwMode="auto">
          <a:xfrm>
            <a:off x="304800" y="3352800"/>
            <a:ext cx="2209800" cy="1752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4" name="Rectangle 13"/>
          <p:cNvSpPr/>
          <p:nvPr/>
        </p:nvSpPr>
        <p:spPr bwMode="auto">
          <a:xfrm>
            <a:off x="5943600" y="2819400"/>
            <a:ext cx="2209800" cy="1752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5" name="Rectangle 14"/>
          <p:cNvSpPr/>
          <p:nvPr/>
        </p:nvSpPr>
        <p:spPr bwMode="auto">
          <a:xfrm>
            <a:off x="0" y="3048000"/>
            <a:ext cx="2514600" cy="1676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6" name="Rectangle 15"/>
          <p:cNvSpPr/>
          <p:nvPr/>
        </p:nvSpPr>
        <p:spPr bwMode="auto">
          <a:xfrm>
            <a:off x="2743200" y="2895600"/>
            <a:ext cx="2590800" cy="2133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DejaVu Sans"/>
        <a:cs typeface="DejaVu Sans"/>
      </a:majorFont>
      <a:minorFont>
        <a:latin typeface="Verdan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5060</Words>
  <Application>Microsoft Office PowerPoint</Application>
  <PresentationFormat>On-screen Show (4:3)</PresentationFormat>
  <Paragraphs>1261</Paragraphs>
  <Slides>100</Slides>
  <Notes>93</Notes>
  <HiddenSlides>0</HiddenSlides>
  <MMClips>0</MMClips>
  <ScaleCrop>false</ScaleCrop>
  <HeadingPairs>
    <vt:vector size="4" baseType="variant">
      <vt:variant>
        <vt:lpstr>Theme</vt:lpstr>
      </vt:variant>
      <vt:variant>
        <vt:i4>2</vt:i4>
      </vt:variant>
      <vt:variant>
        <vt:lpstr>Slide Titles</vt:lpstr>
      </vt:variant>
      <vt:variant>
        <vt:i4>100</vt:i4>
      </vt:variant>
    </vt:vector>
  </HeadingPairs>
  <TitlesOfParts>
    <vt:vector size="102" baseType="lpstr">
      <vt:lpstr>Office Theme</vt:lpstr>
      <vt:lpstr>1_Office Theme</vt:lpstr>
      <vt:lpstr>Dynamic Programming</vt:lpstr>
      <vt:lpstr>Coin Exchange problem</vt:lpstr>
      <vt:lpstr>Coin Exchange problem</vt:lpstr>
      <vt:lpstr>Coin Exchange problem</vt:lpstr>
      <vt:lpstr>Dynamic Programming</vt:lpstr>
      <vt:lpstr>Coin Exchange problem</vt:lpstr>
      <vt:lpstr>Coin Exchange problem</vt:lpstr>
      <vt:lpstr>Coin Exchange problem</vt:lpstr>
      <vt:lpstr>Coin Exchange problem</vt:lpstr>
      <vt:lpstr>Coin Exchange problem</vt:lpstr>
      <vt:lpstr>Coin Exchange problem</vt:lpstr>
      <vt:lpstr>Coin Exchange problem</vt:lpstr>
      <vt:lpstr>Coin Exchange problem</vt:lpstr>
      <vt:lpstr>Coin Exchange problem</vt:lpstr>
      <vt:lpstr>Coin Exchange problem</vt:lpstr>
      <vt:lpstr>Slide 16</vt:lpstr>
      <vt:lpstr>Knapsack Problem by DP</vt:lpstr>
      <vt:lpstr>Knapsack Problem by DP </vt:lpstr>
      <vt:lpstr>Knapsack Problem by DP</vt:lpstr>
      <vt:lpstr>Knapsack Problem by DP </vt:lpstr>
      <vt:lpstr>Knapsack Problem by DP </vt:lpstr>
      <vt:lpstr>Knapsack Problem by DP</vt:lpstr>
      <vt:lpstr>Knapsack Problem by DP</vt:lpstr>
      <vt:lpstr>Knapsack Problem by DP</vt:lpstr>
      <vt:lpstr>Knapsack Problem by DP</vt:lpstr>
      <vt:lpstr>Longest Common Subsequence (LCS)</vt:lpstr>
      <vt:lpstr>LCS</vt:lpstr>
      <vt:lpstr>Recursive solution for LCS</vt:lpstr>
      <vt:lpstr>Recursive solution for LCS</vt:lpstr>
      <vt:lpstr>Dynamic Programming  for LCS</vt:lpstr>
      <vt:lpstr>Dynamic Programming  for LCS</vt:lpstr>
      <vt:lpstr>Length L of LCS</vt:lpstr>
      <vt:lpstr>Example  cbabaca abcabba</vt:lpstr>
      <vt:lpstr>Example  cbabaca abcabba</vt:lpstr>
      <vt:lpstr>Example  cbabaca abcabba</vt:lpstr>
      <vt:lpstr>LCS Code</vt:lpstr>
      <vt:lpstr>LCS Code</vt:lpstr>
      <vt:lpstr>Example  cbabaca abcabba</vt:lpstr>
      <vt:lpstr>LCS Code</vt:lpstr>
      <vt:lpstr>LCS - Complexity</vt:lpstr>
      <vt:lpstr>LCS Code</vt:lpstr>
      <vt:lpstr>Matrix-chain multiplication </vt:lpstr>
      <vt:lpstr>Matrix-chain multiplication </vt:lpstr>
      <vt:lpstr>Matrix-chain multiplication </vt:lpstr>
      <vt:lpstr>Matrix-chain multiplication</vt:lpstr>
      <vt:lpstr>MCP by DP </vt:lpstr>
      <vt:lpstr>MCP by DP </vt:lpstr>
      <vt:lpstr>MCM by DP</vt:lpstr>
      <vt:lpstr>MCM by Example</vt:lpstr>
      <vt:lpstr>MCM by Example</vt:lpstr>
      <vt:lpstr>MCM - Code</vt:lpstr>
      <vt:lpstr>MCM by Example</vt:lpstr>
      <vt:lpstr>MCM - Code</vt:lpstr>
      <vt:lpstr>MCM - Complexity</vt:lpstr>
      <vt:lpstr>Longest Increasing Subsequence </vt:lpstr>
      <vt:lpstr>Longest Increasing Subsequence </vt:lpstr>
      <vt:lpstr>Longest Increasing Subsequence </vt:lpstr>
      <vt:lpstr>Longest Increasing Subsequence </vt:lpstr>
      <vt:lpstr>Longest Increasing Subsequence </vt:lpstr>
      <vt:lpstr>Longest Increasing Subsequence </vt:lpstr>
      <vt:lpstr>Bitonic Subsequence </vt:lpstr>
      <vt:lpstr>Bitonic Subsequence </vt:lpstr>
      <vt:lpstr>Bitonic Subsequence  </vt:lpstr>
      <vt:lpstr>Sub Set sum </vt:lpstr>
      <vt:lpstr>Sub Set sum </vt:lpstr>
      <vt:lpstr>Sub Set sum </vt:lpstr>
      <vt:lpstr>Minimum Partition </vt:lpstr>
      <vt:lpstr>Minimum Partition  </vt:lpstr>
      <vt:lpstr> kPartition </vt:lpstr>
      <vt:lpstr> kPartition </vt:lpstr>
      <vt:lpstr> kPartition </vt:lpstr>
      <vt:lpstr> kPartition </vt:lpstr>
      <vt:lpstr> kPartition </vt:lpstr>
      <vt:lpstr> kPartition </vt:lpstr>
      <vt:lpstr> kPartition </vt:lpstr>
      <vt:lpstr>A Game</vt:lpstr>
      <vt:lpstr>A Game : Example</vt:lpstr>
      <vt:lpstr>The game : DP formulation</vt:lpstr>
      <vt:lpstr>The game : DP formulation</vt:lpstr>
      <vt:lpstr>A Game</vt:lpstr>
      <vt:lpstr>Rod Cutting problem </vt:lpstr>
      <vt:lpstr>Rod Cutting problem </vt:lpstr>
      <vt:lpstr>Rod Cutting problem </vt:lpstr>
      <vt:lpstr>Rod Cutting problem </vt:lpstr>
      <vt:lpstr>Rod Cutting problem </vt:lpstr>
      <vt:lpstr>Rod Cutting problem </vt:lpstr>
      <vt:lpstr>Rod Cutting problem </vt:lpstr>
      <vt:lpstr>Rod Cutting problem </vt:lpstr>
      <vt:lpstr>Maximum Sum Matrix</vt:lpstr>
      <vt:lpstr>Maximum Sum Matrix</vt:lpstr>
      <vt:lpstr>Maximum Sum Matrix</vt:lpstr>
      <vt:lpstr>Maximum Sum Matrix</vt:lpstr>
      <vt:lpstr>Maximum Sum Matrix</vt:lpstr>
      <vt:lpstr>Maximum Sum Matrix</vt:lpstr>
      <vt:lpstr>Maximum Sum Matrix</vt:lpstr>
      <vt:lpstr>Maximum Sum Matrix</vt:lpstr>
      <vt:lpstr>Maximum size all 1’s square Matrix</vt:lpstr>
      <vt:lpstr>Maximum size all 1’s square Matrix</vt:lpstr>
      <vt:lpstr>Maximum size all 1’s square Matrix</vt:lpstr>
      <vt:lpstr>Maximum size all 1’s square Matrix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Trees</dc:title>
  <dc:creator>Prof.Murali</dc:creator>
  <cp:lastModifiedBy>Prof.Murali</cp:lastModifiedBy>
  <cp:revision>29</cp:revision>
  <dcterms:created xsi:type="dcterms:W3CDTF">2020-04-03T03:53:21Z</dcterms:created>
  <dcterms:modified xsi:type="dcterms:W3CDTF">2020-12-05T18:54:29Z</dcterms:modified>
</cp:coreProperties>
</file>