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257" r:id="rId4"/>
    <p:sldId id="279" r:id="rId5"/>
    <p:sldId id="280" r:id="rId6"/>
    <p:sldId id="258" r:id="rId7"/>
    <p:sldId id="281" r:id="rId8"/>
    <p:sldId id="282" r:id="rId9"/>
    <p:sldId id="265" r:id="rId10"/>
    <p:sldId id="264" r:id="rId11"/>
    <p:sldId id="285" r:id="rId12"/>
    <p:sldId id="286" r:id="rId13"/>
    <p:sldId id="287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E42B-18DE-401B-93B6-73624635822A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Graphs</a:t>
            </a:r>
            <a:br>
              <a:rPr lang="en-US" dirty="0" smtClean="0"/>
            </a:br>
            <a:r>
              <a:rPr lang="en-US" sz="2000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Undirected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Degree of a node is the number of edges incident on the node.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Sum of degree of nodes in the graph is twice the number of edges in the graph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4" idx="5"/>
            <a:endCxn id="9" idx="2"/>
          </p:cNvCxnSpPr>
          <p:nvPr/>
        </p:nvCxnSpPr>
        <p:spPr bwMode="auto">
          <a:xfrm rot="16200000" flipH="1">
            <a:off x="1444928" y="2740327"/>
            <a:ext cx="514911" cy="10148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8" idx="4"/>
            <a:endCxn id="6" idx="0"/>
          </p:cNvCxnSpPr>
          <p:nvPr/>
        </p:nvCxnSpPr>
        <p:spPr bwMode="auto">
          <a:xfrm rot="5400000">
            <a:off x="4191000" y="2705100"/>
            <a:ext cx="838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0" idx="6"/>
            <a:endCxn id="8" idx="2"/>
          </p:cNvCxnSpPr>
          <p:nvPr/>
        </p:nvCxnSpPr>
        <p:spPr bwMode="auto">
          <a:xfrm>
            <a:off x="2895600" y="18288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9" idx="6"/>
            <a:endCxn id="6" idx="2"/>
          </p:cNvCxnSpPr>
          <p:nvPr/>
        </p:nvCxnSpPr>
        <p:spPr bwMode="auto">
          <a:xfrm>
            <a:off x="2895600" y="3505200"/>
            <a:ext cx="13716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0" idx="5"/>
            <a:endCxn id="6" idx="1"/>
          </p:cNvCxnSpPr>
          <p:nvPr/>
        </p:nvCxnSpPr>
        <p:spPr bwMode="auto">
          <a:xfrm rot="16200000" flipH="1">
            <a:off x="3028389" y="1918867"/>
            <a:ext cx="1106022" cy="15724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09600" y="1828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76400" y="3429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1447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29200" y="1600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29200" y="3352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Directed Graphs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604838" indent="-604838">
              <a:lnSpc>
                <a:spcPct val="90000"/>
              </a:lnSpc>
              <a:buFont typeface="Times New Roman" pitchFamily="16" charset="0"/>
              <a:buChar char="•"/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r>
              <a:rPr lang="en-US" dirty="0" smtClean="0"/>
              <a:t>In-degree of a node is the number of in coming edges to the node.</a:t>
            </a:r>
          </a:p>
          <a:p>
            <a:pPr marL="604838" indent="-604838">
              <a:lnSpc>
                <a:spcPct val="90000"/>
              </a:lnSpc>
              <a:buFont typeface="Times New Roman" pitchFamily="16" charset="0"/>
              <a:buChar char="•"/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r>
              <a:rPr lang="en-US" dirty="0" smtClean="0"/>
              <a:t>Out-degree of a node is the number of in outgoing edges to the node.</a:t>
            </a:r>
          </a:p>
          <a:p>
            <a:pPr marL="604838" indent="-604838">
              <a:lnSpc>
                <a:spcPct val="90000"/>
              </a:lnSpc>
              <a:buFont typeface="Times New Roman" pitchFamily="16" charset="0"/>
              <a:buChar char="•"/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Sum of In-degree of nodes is equal to m.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Sum </a:t>
            </a:r>
            <a:r>
              <a:rPr lang="en-US" sz="2400" smtClean="0"/>
              <a:t>of Out-degree of nodes is equal to m.</a:t>
            </a:r>
            <a:endParaRPr lang="en-US" sz="2400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886200" y="1371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86200" y="3657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52600" y="3581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1600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2000" y="1828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29200" y="1447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19400" y="1219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95800" y="4191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2200" y="4038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" y="3200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Graph Traversal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Given a node s, we want to visit all the nodes reachable from s in the graph.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Graph Traversal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Add(DS,s);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While(DS){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u=Delete(DS);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every edge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 was deleted – do nothing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 is not added –add v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 is in the DS –update</a:t>
            </a:r>
          </a:p>
          <a:p>
            <a:pPr marL="517525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096000" y="18288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943600" y="30480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18288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Graph Traversal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 is in the DS –update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DS is Queue – do nothing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DS is Stack – Add to stack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DS is </a:t>
            </a:r>
            <a:r>
              <a:rPr lang="en-US" dirty="0" err="1" smtClean="0"/>
              <a:t>PriorityQueue</a:t>
            </a:r>
            <a:r>
              <a:rPr lang="en-US" dirty="0" smtClean="0"/>
              <a:t> –</a:t>
            </a:r>
          </a:p>
          <a:p>
            <a:pPr lvl="2"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Min – Decrease Key</a:t>
            </a:r>
          </a:p>
          <a:p>
            <a:pPr lvl="2"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Max – Increase Key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Graph Traversal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While(DS)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u=Delete(DS);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every edge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Every node is deleted at exactly once.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You will consider all out going edges of the deleted nodes , after you delete the node. So every edge will be considered at exactly once.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096000" y="18288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943600" y="30480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18288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Graph Traversal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Phi(s)=-1;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While(DS)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u=Delete(DS);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every edge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v is added or updated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Phi(v)=u;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(Phi(v),v)) for all v </a:t>
            </a:r>
            <a:r>
              <a:rPr lang="az-Cyrl-AZ" dirty="0" smtClean="0"/>
              <a:t>Є</a:t>
            </a:r>
            <a:r>
              <a:rPr lang="en-US" dirty="0" smtClean="0"/>
              <a:t> V\{s} is a tree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096000" y="18288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943600" y="30480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18288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Graph Traversal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458200" cy="4906963"/>
          </a:xfrm>
          <a:ln/>
        </p:spPr>
        <p:txBody>
          <a:bodyPr/>
          <a:lstStyle/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Queue – Breadth First Search (BFS)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Stack – Depth First Search (DFS)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Min Priority Queue – </a:t>
            </a:r>
            <a:r>
              <a:rPr lang="en-US" sz="2400" dirty="0" err="1" smtClean="0"/>
              <a:t>Dijkstra</a:t>
            </a:r>
            <a:endParaRPr lang="en-US" sz="2400" dirty="0" smtClean="0"/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Priority Queue – Primes</a:t>
            </a:r>
          </a:p>
          <a:p>
            <a:pPr lvl="1"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000" dirty="0" smtClean="0"/>
              <a:t>Min – Minimum Spanning Tree</a:t>
            </a:r>
          </a:p>
          <a:p>
            <a:pPr lvl="1"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000" dirty="0" smtClean="0"/>
              <a:t>Max – Maximum Spanning Tree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BFS(s)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{Phi(</a:t>
            </a:r>
            <a:r>
              <a:rPr lang="en-US" dirty="0" err="1" smtClean="0"/>
              <a:t>i</a:t>
            </a:r>
            <a:r>
              <a:rPr lang="en-US" dirty="0" smtClean="0"/>
              <a:t>)=-2;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</a:t>
            </a:r>
            <a:r>
              <a:rPr lang="en-US" dirty="0" err="1" smtClean="0"/>
              <a:t>i</a:t>
            </a:r>
            <a:r>
              <a:rPr lang="en-US" dirty="0" smtClean="0"/>
              <a:t>]=false;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Enqueue</a:t>
            </a:r>
            <a:r>
              <a:rPr lang="en-US" dirty="0" smtClean="0"/>
              <a:t>(Q,s);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Phi(s)=-1;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V[s]=true;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Graphs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G(V,E) is called graph.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Let V be a finite set.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Let E be any subset of V*V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V*V={(</a:t>
            </a:r>
            <a:r>
              <a:rPr lang="en-US" dirty="0" err="1" smtClean="0"/>
              <a:t>a,b</a:t>
            </a:r>
            <a:r>
              <a:rPr lang="en-US" dirty="0" smtClean="0"/>
              <a:t>)| </a:t>
            </a:r>
            <a:r>
              <a:rPr lang="en-US" dirty="0" err="1" smtClean="0"/>
              <a:t>a,b</a:t>
            </a:r>
            <a:r>
              <a:rPr lang="en-US" dirty="0" smtClean="0"/>
              <a:t> </a:t>
            </a:r>
            <a:r>
              <a:rPr lang="az-Cyrl-AZ" dirty="0" smtClean="0"/>
              <a:t>Є</a:t>
            </a:r>
            <a:r>
              <a:rPr lang="en-US" dirty="0" smtClean="0"/>
              <a:t> V}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E is called relation on set V.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BFS(s)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While(Q){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u=</a:t>
            </a:r>
            <a:r>
              <a:rPr lang="en-US" dirty="0" err="1" smtClean="0"/>
              <a:t>Dequeue</a:t>
            </a:r>
            <a:r>
              <a:rPr lang="en-US" dirty="0" smtClean="0"/>
              <a:t>(Q);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every edge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(V[v]==false){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</a:t>
            </a:r>
            <a:r>
              <a:rPr lang="en-US" dirty="0" err="1" smtClean="0"/>
              <a:t>Enqueue</a:t>
            </a:r>
            <a:r>
              <a:rPr lang="en-US" dirty="0" smtClean="0"/>
              <a:t>(</a:t>
            </a:r>
            <a:r>
              <a:rPr lang="en-US" dirty="0" err="1" smtClean="0"/>
              <a:t>Q,v</a:t>
            </a:r>
            <a:r>
              <a:rPr lang="en-US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Phi(v)=u;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		V[v]=true;}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}}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096000" y="18288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943600" y="30480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18288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Enqueue</a:t>
            </a:r>
            <a:r>
              <a:rPr lang="en-US" dirty="0" smtClean="0"/>
              <a:t> – O(1)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Dequeue</a:t>
            </a:r>
            <a:r>
              <a:rPr lang="en-US" dirty="0" smtClean="0"/>
              <a:t> – O(1)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 does n </a:t>
            </a:r>
            <a:r>
              <a:rPr lang="en-US" dirty="0" err="1" smtClean="0"/>
              <a:t>Enqueue</a:t>
            </a:r>
            <a:r>
              <a:rPr lang="en-US" dirty="0" smtClean="0"/>
              <a:t> and n </a:t>
            </a:r>
            <a:r>
              <a:rPr lang="en-US" dirty="0" err="1" smtClean="0"/>
              <a:t>Dequeue</a:t>
            </a:r>
            <a:r>
              <a:rPr lang="en-US" dirty="0" smtClean="0"/>
              <a:t>- takes O(n) time.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Every edge is considered once –takes O(m) time.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BFS takes O(</a:t>
            </a:r>
            <a:r>
              <a:rPr lang="en-US" dirty="0" err="1" smtClean="0"/>
              <a:t>m+n</a:t>
            </a:r>
            <a:r>
              <a:rPr lang="en-US" dirty="0" smtClean="0"/>
              <a:t>) time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Every node is added once to the Queue – takes O(n) additional space.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DFSvisit</a:t>
            </a:r>
            <a:r>
              <a:rPr lang="en-US" dirty="0" smtClean="0"/>
              <a:t>(G)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{Phi(</a:t>
            </a:r>
            <a:r>
              <a:rPr lang="en-US" dirty="0" err="1" smtClean="0"/>
              <a:t>i</a:t>
            </a:r>
            <a:r>
              <a:rPr lang="en-US" dirty="0" smtClean="0"/>
              <a:t>)=-2;D[</a:t>
            </a:r>
            <a:r>
              <a:rPr lang="en-US" dirty="0" err="1" smtClean="0"/>
              <a:t>i</a:t>
            </a:r>
            <a:r>
              <a:rPr lang="en-US" dirty="0" smtClean="0"/>
              <a:t>]=0;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false;F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]=0;}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Count=1;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if(V[</a:t>
            </a:r>
            <a:r>
              <a:rPr lang="en-US" dirty="0" err="1" smtClean="0"/>
              <a:t>i</a:t>
            </a:r>
            <a:r>
              <a:rPr lang="en-US" dirty="0" smtClean="0"/>
              <a:t>]==false) {Phi(</a:t>
            </a:r>
            <a:r>
              <a:rPr lang="en-US" dirty="0" err="1" smtClean="0"/>
              <a:t>i</a:t>
            </a:r>
            <a:r>
              <a:rPr lang="en-US" dirty="0" smtClean="0"/>
              <a:t>)=-1;Push(</a:t>
            </a:r>
            <a:r>
              <a:rPr lang="en-US" dirty="0" err="1" smtClean="0"/>
              <a:t>S,i</a:t>
            </a:r>
            <a:r>
              <a:rPr lang="en-US" dirty="0" smtClean="0"/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DFS(s)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While(S){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u=Pop(S);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if(V[u]==false){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V[u]=</a:t>
            </a:r>
            <a:r>
              <a:rPr lang="en-US" sz="2400" dirty="0" err="1" smtClean="0"/>
              <a:t>true;Push</a:t>
            </a:r>
            <a:r>
              <a:rPr lang="en-US" sz="2400" dirty="0" smtClean="0"/>
              <a:t>(</a:t>
            </a:r>
            <a:r>
              <a:rPr lang="en-US" sz="2400" dirty="0" err="1" smtClean="0"/>
              <a:t>S,u</a:t>
            </a:r>
            <a:r>
              <a:rPr lang="en-US" sz="2400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D[u]=count++;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For every edge (</a:t>
            </a:r>
            <a:r>
              <a:rPr lang="en-US" sz="2400" dirty="0" err="1" smtClean="0"/>
              <a:t>u,v</a:t>
            </a:r>
            <a:r>
              <a:rPr lang="en-US" sz="2400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if (V[v]==false){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		Push(</a:t>
            </a:r>
            <a:r>
              <a:rPr lang="en-US" sz="2400" dirty="0" err="1" smtClean="0"/>
              <a:t>S,v</a:t>
            </a:r>
            <a:r>
              <a:rPr lang="en-US" sz="2400" dirty="0" smtClean="0"/>
              <a:t>);		Phi(v)=u;}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}}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Else if(F[u]==0) F[u]=count++;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096000" y="18288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943600" y="30480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18288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Dijkstra</a:t>
            </a:r>
            <a:r>
              <a:rPr lang="en-IN" dirty="0" smtClean="0"/>
              <a:t>(s)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{Phi(</a:t>
            </a:r>
            <a:r>
              <a:rPr lang="en-US" dirty="0" err="1" smtClean="0"/>
              <a:t>i</a:t>
            </a:r>
            <a:r>
              <a:rPr lang="en-US" dirty="0" smtClean="0"/>
              <a:t>)=-2;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</a:t>
            </a:r>
            <a:r>
              <a:rPr lang="en-US" dirty="0" err="1" smtClean="0"/>
              <a:t>i</a:t>
            </a:r>
            <a:r>
              <a:rPr lang="en-US" dirty="0" smtClean="0"/>
              <a:t>]=false;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]=infinity;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D[s]=0; //</a:t>
            </a:r>
            <a:r>
              <a:rPr lang="en-US" dirty="0" err="1" smtClean="0"/>
              <a:t>DecreaseKye</a:t>
            </a:r>
            <a:r>
              <a:rPr lang="en-US" dirty="0" smtClean="0"/>
              <a:t>(s, 0)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Phi(s)=-1;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Dijkstra</a:t>
            </a:r>
            <a:r>
              <a:rPr lang="en-IN" dirty="0" smtClean="0"/>
              <a:t>(s)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While(PQ){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u=</a:t>
            </a:r>
            <a:r>
              <a:rPr lang="en-US" sz="2800" dirty="0" err="1" smtClean="0"/>
              <a:t>DeleteMin</a:t>
            </a:r>
            <a:r>
              <a:rPr lang="en-US" sz="2800" dirty="0" smtClean="0"/>
              <a:t>();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V[u]=true;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For every edge (</a:t>
            </a:r>
            <a:r>
              <a:rPr lang="en-US" sz="2800" dirty="0" err="1" smtClean="0"/>
              <a:t>u,v</a:t>
            </a:r>
            <a:r>
              <a:rPr lang="en-US" sz="2800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if (V[v]==false &amp;&amp; D[v]&gt;D[u]+w(</a:t>
            </a:r>
            <a:r>
              <a:rPr lang="en-US" sz="2800" dirty="0" err="1" smtClean="0"/>
              <a:t>u,v</a:t>
            </a:r>
            <a:r>
              <a:rPr lang="en-US" sz="2800" dirty="0" smtClean="0"/>
              <a:t>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		D[v]=D[u]+w(</a:t>
            </a:r>
            <a:r>
              <a:rPr lang="en-US" sz="2800" dirty="0" err="1" smtClean="0"/>
              <a:t>u,v</a:t>
            </a:r>
            <a:r>
              <a:rPr lang="en-US" sz="2800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//</a:t>
            </a:r>
            <a:r>
              <a:rPr lang="en-US" sz="2800" dirty="0" err="1" smtClean="0"/>
              <a:t>DecreseKey</a:t>
            </a:r>
            <a:r>
              <a:rPr lang="en-US" sz="2800" dirty="0" smtClean="0"/>
              <a:t>(</a:t>
            </a:r>
            <a:r>
              <a:rPr lang="en-US" sz="2800" dirty="0" err="1" smtClean="0"/>
              <a:t>v,D</a:t>
            </a:r>
            <a:r>
              <a:rPr lang="en-US" sz="2800" dirty="0" smtClean="0"/>
              <a:t>[u]+w(</a:t>
            </a:r>
            <a:r>
              <a:rPr lang="en-US" sz="2800" dirty="0" err="1" smtClean="0"/>
              <a:t>u,v</a:t>
            </a:r>
            <a:r>
              <a:rPr lang="en-US" sz="2800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		Phi(v)=u;}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5943600" y="12192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715000" y="24384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772400" y="11430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Graph Traversal</a:t>
            </a: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Prim’s Algorithm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{Phi(</a:t>
            </a:r>
            <a:r>
              <a:rPr lang="en-US" dirty="0" err="1" smtClean="0"/>
              <a:t>i</a:t>
            </a:r>
            <a:r>
              <a:rPr lang="en-US" dirty="0" smtClean="0"/>
              <a:t>)=-2;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</a:t>
            </a:r>
            <a:r>
              <a:rPr lang="en-US" dirty="0" err="1" smtClean="0"/>
              <a:t>i</a:t>
            </a:r>
            <a:r>
              <a:rPr lang="en-US" dirty="0" smtClean="0"/>
              <a:t>]=false;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]=infinity;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D[s]=0; //</a:t>
            </a:r>
            <a:r>
              <a:rPr lang="en-US" dirty="0" err="1" smtClean="0"/>
              <a:t>DecreaseKye</a:t>
            </a:r>
            <a:r>
              <a:rPr lang="en-US" dirty="0" smtClean="0"/>
              <a:t>(s, 0)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Phi(s)=-1;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Prim’s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While(PQ){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u=</a:t>
            </a:r>
            <a:r>
              <a:rPr lang="en-US" sz="2800" dirty="0" err="1" smtClean="0"/>
              <a:t>DeleteMin</a:t>
            </a:r>
            <a:r>
              <a:rPr lang="en-US" sz="2800" dirty="0" smtClean="0"/>
              <a:t>();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V[u]=true;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For every edge (</a:t>
            </a:r>
            <a:r>
              <a:rPr lang="en-US" sz="2800" dirty="0" err="1" smtClean="0"/>
              <a:t>u,v</a:t>
            </a:r>
            <a:r>
              <a:rPr lang="en-US" sz="2800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if (V[v]==false &amp;&amp; D[v]&gt;w(</a:t>
            </a:r>
            <a:r>
              <a:rPr lang="en-US" sz="2800" dirty="0" err="1" smtClean="0"/>
              <a:t>u,v</a:t>
            </a:r>
            <a:r>
              <a:rPr lang="en-US" sz="2800" dirty="0" smtClean="0"/>
              <a:t>)){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		D[v]=w(</a:t>
            </a:r>
            <a:r>
              <a:rPr lang="en-US" sz="2800" dirty="0" err="1" smtClean="0"/>
              <a:t>u,v</a:t>
            </a:r>
            <a:r>
              <a:rPr lang="en-US" sz="2800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//</a:t>
            </a:r>
            <a:r>
              <a:rPr lang="en-US" sz="2800" dirty="0" err="1" smtClean="0"/>
              <a:t>DecreseKey</a:t>
            </a:r>
            <a:r>
              <a:rPr lang="en-US" sz="2800" dirty="0" smtClean="0"/>
              <a:t>(</a:t>
            </a:r>
            <a:r>
              <a:rPr lang="en-US" sz="2800" dirty="0" err="1" smtClean="0"/>
              <a:t>v,w</a:t>
            </a:r>
            <a:r>
              <a:rPr lang="en-US" sz="2800" dirty="0" smtClean="0"/>
              <a:t>(</a:t>
            </a:r>
            <a:r>
              <a:rPr lang="en-US" sz="2800" dirty="0" err="1" smtClean="0"/>
              <a:t>u,v</a:t>
            </a:r>
            <a:r>
              <a:rPr lang="en-US" sz="2800" dirty="0" smtClean="0"/>
              <a:t>));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		Phi(v)=u;}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5943600" y="12192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715000" y="24384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772400" y="11430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Graphs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G(V,E) is called graph.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Let V be a finite set, n numbers 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We may assume V={0,1,2,…,n-1}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These are called the nodes/vertices of the graph.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Graph Traversal</a:t>
            </a: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Graphs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4582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G(V,E) is called graph.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E is a subset of V * V is called the edges of a graph 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4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m is the number of edges in the graph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4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When (</a:t>
            </a:r>
            <a:r>
              <a:rPr lang="en-US" sz="2400" dirty="0" err="1" smtClean="0"/>
              <a:t>i</a:t>
            </a:r>
            <a:r>
              <a:rPr lang="en-US" sz="2400" dirty="0" smtClean="0"/>
              <a:t>, j)=e is an edge in the graph, we say that </a:t>
            </a:r>
            <a:r>
              <a:rPr lang="en-US" sz="2400" dirty="0" err="1" smtClean="0"/>
              <a:t>i</a:t>
            </a:r>
            <a:r>
              <a:rPr lang="en-US" sz="2400" dirty="0" smtClean="0"/>
              <a:t> and j are adjacent nodes, </a:t>
            </a:r>
            <a:r>
              <a:rPr lang="en-US" sz="2400" dirty="0" err="1" smtClean="0"/>
              <a:t>i</a:t>
            </a:r>
            <a:r>
              <a:rPr lang="en-US" sz="2400" dirty="0" smtClean="0"/>
              <a:t> is adjacent to j, </a:t>
            </a:r>
            <a:r>
              <a:rPr lang="en-US" sz="2400" dirty="0" err="1" smtClean="0"/>
              <a:t>i</a:t>
            </a:r>
            <a:r>
              <a:rPr lang="en-US" sz="2400" dirty="0" smtClean="0"/>
              <a:t> and j are neighbors 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and j are incident on the edge 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E={(0,1),(0,2),(1,2),(1,3),(2,4),(4,1),(4,3)}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 n=5 and m=7.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The edge relation is not symmetric, (</a:t>
            </a:r>
            <a:r>
              <a:rPr lang="en-US" sz="2400" dirty="0" err="1" smtClean="0"/>
              <a:t>a,b</a:t>
            </a:r>
            <a:r>
              <a:rPr lang="en-US" sz="2400" dirty="0" smtClean="0"/>
              <a:t>) is an edge does not mean that (</a:t>
            </a:r>
            <a:r>
              <a:rPr lang="en-US" sz="2400" dirty="0" err="1" smtClean="0"/>
              <a:t>b,a</a:t>
            </a:r>
            <a:r>
              <a:rPr lang="en-US" sz="2400" dirty="0" smtClean="0"/>
              <a:t>) is an edge. 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Undirected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E={(0,1),(0,2),(1,2),(1,3),(2,4),(4,1),(4,3)}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 n=5 and m=7.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The edge relation is symmetric, (</a:t>
            </a:r>
            <a:r>
              <a:rPr lang="en-US" sz="2400" dirty="0" err="1" smtClean="0"/>
              <a:t>a,b</a:t>
            </a:r>
            <a:r>
              <a:rPr lang="en-US" sz="2400" dirty="0" smtClean="0"/>
              <a:t>) is an edge  means that (</a:t>
            </a:r>
            <a:r>
              <a:rPr lang="en-US" sz="2400" dirty="0" err="1" smtClean="0"/>
              <a:t>b,a</a:t>
            </a:r>
            <a:r>
              <a:rPr lang="en-US" sz="2400" dirty="0" smtClean="0"/>
              <a:t>) is an edge. 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4" idx="5"/>
            <a:endCxn id="9" idx="2"/>
          </p:cNvCxnSpPr>
          <p:nvPr/>
        </p:nvCxnSpPr>
        <p:spPr bwMode="auto">
          <a:xfrm rot="16200000" flipH="1">
            <a:off x="1444928" y="2740327"/>
            <a:ext cx="514911" cy="10148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8" idx="4"/>
            <a:endCxn id="6" idx="0"/>
          </p:cNvCxnSpPr>
          <p:nvPr/>
        </p:nvCxnSpPr>
        <p:spPr bwMode="auto">
          <a:xfrm rot="5400000">
            <a:off x="4191000" y="2705100"/>
            <a:ext cx="838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0" idx="6"/>
            <a:endCxn id="8" idx="2"/>
          </p:cNvCxnSpPr>
          <p:nvPr/>
        </p:nvCxnSpPr>
        <p:spPr bwMode="auto">
          <a:xfrm>
            <a:off x="2895600" y="18288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9" idx="6"/>
            <a:endCxn id="6" idx="2"/>
          </p:cNvCxnSpPr>
          <p:nvPr/>
        </p:nvCxnSpPr>
        <p:spPr bwMode="auto">
          <a:xfrm>
            <a:off x="2895600" y="3505200"/>
            <a:ext cx="13716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0" idx="5"/>
            <a:endCxn id="6" idx="1"/>
          </p:cNvCxnSpPr>
          <p:nvPr/>
        </p:nvCxnSpPr>
        <p:spPr bwMode="auto">
          <a:xfrm rot="16200000" flipH="1">
            <a:off x="3028389" y="1918867"/>
            <a:ext cx="1106022" cy="15724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Simple Graphs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We study simple graphs.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Graphs without self loops.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(</a:t>
            </a:r>
            <a:r>
              <a:rPr lang="en-US" dirty="0" err="1" smtClean="0"/>
              <a:t>a,a</a:t>
            </a:r>
            <a:r>
              <a:rPr lang="en-US" dirty="0" smtClean="0"/>
              <a:t>) is not a edge.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In undirected graphs : 0≤m≤n(n-1)/</a:t>
            </a:r>
            <a:r>
              <a:rPr lang="en-US" dirty="0" smtClean="0"/>
              <a:t>2</a:t>
            </a: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In directed graphs : 0≤m≤</a:t>
            </a:r>
            <a:r>
              <a:rPr lang="en-US" dirty="0" smtClean="0"/>
              <a:t>n(n-1)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Weighted edges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W:E        R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It could be the distance between to cities 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Weight of an edge could be negative.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676400" y="1524000"/>
            <a:ext cx="609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Degree of a node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604838" indent="-604838">
              <a:lnSpc>
                <a:spcPct val="90000"/>
              </a:lnSpc>
              <a:buFont typeface="Times New Roman" pitchFamily="16" charset="0"/>
              <a:buChar char="•"/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r>
              <a:rPr lang="en-US" dirty="0" smtClean="0"/>
              <a:t>Degree of a node is the number of edges incident on the node.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979</Words>
  <Application>Microsoft Office PowerPoint</Application>
  <PresentationFormat>On-screen Show (4:3)</PresentationFormat>
  <Paragraphs>264</Paragraphs>
  <Slides>30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1_Office Theme</vt:lpstr>
      <vt:lpstr>Introduction to Graphs Introduction</vt:lpstr>
      <vt:lpstr>Graphs</vt:lpstr>
      <vt:lpstr>Graphs</vt:lpstr>
      <vt:lpstr>Graphs</vt:lpstr>
      <vt:lpstr>Directed Graphs </vt:lpstr>
      <vt:lpstr>Undirected Graphs </vt:lpstr>
      <vt:lpstr>Simple Graphs</vt:lpstr>
      <vt:lpstr>Weighted edges </vt:lpstr>
      <vt:lpstr>Degree of a node</vt:lpstr>
      <vt:lpstr>Undirected Graphs </vt:lpstr>
      <vt:lpstr>Directed Graphs</vt:lpstr>
      <vt:lpstr>Directed Graphs 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BFS(s)</vt:lpstr>
      <vt:lpstr>BFS(s)</vt:lpstr>
      <vt:lpstr>BFS</vt:lpstr>
      <vt:lpstr>BFS</vt:lpstr>
      <vt:lpstr>DFS</vt:lpstr>
      <vt:lpstr>DFS(s)</vt:lpstr>
      <vt:lpstr>Dijkstra(s)</vt:lpstr>
      <vt:lpstr>Dijkstra(s)</vt:lpstr>
      <vt:lpstr>Graph Traversal</vt:lpstr>
      <vt:lpstr>Prim’s Algorithm </vt:lpstr>
      <vt:lpstr>Prim’s Algorithm</vt:lpstr>
      <vt:lpstr>Graph Traversal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16</cp:revision>
  <dcterms:created xsi:type="dcterms:W3CDTF">2020-04-03T03:53:21Z</dcterms:created>
  <dcterms:modified xsi:type="dcterms:W3CDTF">2023-11-08T03:51:55Z</dcterms:modified>
</cp:coreProperties>
</file>