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47" r:id="rId5"/>
    <p:sldId id="297" r:id="rId6"/>
    <p:sldId id="348" r:id="rId7"/>
    <p:sldId id="349" r:id="rId8"/>
    <p:sldId id="356" r:id="rId9"/>
    <p:sldId id="351" r:id="rId10"/>
    <p:sldId id="358" r:id="rId11"/>
    <p:sldId id="359" r:id="rId12"/>
    <p:sldId id="361" r:id="rId13"/>
    <p:sldId id="350" r:id="rId14"/>
    <p:sldId id="363" r:id="rId15"/>
    <p:sldId id="366" r:id="rId16"/>
    <p:sldId id="367" r:id="rId17"/>
    <p:sldId id="365" r:id="rId18"/>
    <p:sldId id="364" r:id="rId19"/>
    <p:sldId id="352" r:id="rId20"/>
    <p:sldId id="354" r:id="rId21"/>
    <p:sldId id="355" r:id="rId22"/>
    <p:sldId id="362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9B570E1-CFFA-F280-BAED-DB325FDF417B}" name="Bridges, Jessica L" initials="BL" userId="S::bridges@uta.edu::7543e851-fc57-4885-b57d-2df771cc28b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99B"/>
    <a:srgbClr val="FC2184"/>
    <a:srgbClr val="80F571"/>
    <a:srgbClr val="13409F"/>
    <a:srgbClr val="CAB447"/>
    <a:srgbClr val="FFE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CB63ED-6AC3-4CDC-8B5F-3F32F6BA8EC8}" v="662" dt="2025-04-28T00:26:24.714"/>
    <p1510:client id="{8F175D31-7F62-77B8-BCC9-06B7D257FAC6}" v="15" dt="2025-04-28T00:13:11.396"/>
    <p1510:client id="{AFC230FB-7F52-388B-66EF-DD36D6649FA4}" v="86" dt="2025-04-28T00:14:22.237"/>
    <p1510:client id="{DAABEDB7-311E-8550-5B2D-E1128311ED6D}" v="35" dt="2025-04-28T18:04:34.518"/>
    <p1510:client id="{F78F1403-5429-2E72-6580-840D911AD628}" v="36" dt="2025-04-28T05:14:19.6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82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F0ABC6-AE81-214D-B04B-F13CE22270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823795-EAAB-8C4B-B865-8464BECAB5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FE638-083F-2742-8710-EF25AB6A16C1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ECA2D-985E-8D44-A4FB-51751C64F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40B2F-FCD1-B940-AFB1-3C0582F356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70D12-813D-3D40-A841-271861A2D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57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00:26:24.71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461 345 24575,'42'-2'0,"-1"-1"0,78-18 0,-54 4 0,68-28 0,-132 45 0,1-1 0,-1 1 0,0 0 0,1-1 0,-1 0 0,0 1 0,0-1 0,0 0 0,1 1 0,-1-1 0,0 0 0,0 0 0,0 0 0,0 0 0,0 0 0,0 0 0,1-2 0,-3 3 0,1-1 0,0 0 0,0 1 0,0-1 0,0 1 0,0-1 0,0 1 0,-1-1 0,1 1 0,0-1 0,0 1 0,-1-1 0,1 1 0,0-1 0,-1 1 0,1-1 0,0 1 0,-1-1 0,1 1 0,-1 0 0,1-1 0,-1 1 0,1 0 0,-1 0 0,1-1 0,-1 1 0,0 0 0,-48-16 0,47 15 0,-33-9 0,21 6 0,-1 0 0,1 1 0,-1 1 0,-26-2 0,-3 4 0,-68-10 0,-1-1 0,-182 4 0,201 8 0,69-6 0,21 1 0,17 0 0,18 2 0,59 3 0,-71 1 0,0-1 0,1-1 0,-1-1 0,0 0 0,0-1 0,0-1 0,0-1 0,21-7 0,-29 7 0,0 1 0,0 1 0,0 0 0,0 0 0,0 1 0,1 1 0,13 1 0,-11-1 0,1 0 0,0-1 0,21-4 0,-12 2 0,-20 3 0,-1 1 0,0-2 0,1 1 0,-1 0 0,1-1 0,-1 1 0,0-1 0,1 0 0,-1 0 0,0-1 0,4-1 0,-43-11 0,10 7 0,18 5 0,-1 0 0,1 0 0,0-1 0,-9-4 0,7 3 0,1 0 0,-1 1 0,0 1 0,0 0 0,0 0 0,0 1 0,-20 0 0,16 1 0,0-2 0,0 1 0,-18-5 0,13 1 0,0 2 0,-1 0 0,-25 0 0,13 1 0,27 1 0,0 1 0,-1-1 0,1-1 0,0 1 0,-9-4 0,51 1 0,111 5-1365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5A097-495F-854B-A9AD-402D045A3296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0C5E2-78CD-F746-9BAF-2B89BCAF7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6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" name="Google Shape;4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>
          <a:extLst>
            <a:ext uri="{FF2B5EF4-FFF2-40B4-BE49-F238E27FC236}">
              <a16:creationId xmlns:a16="http://schemas.microsoft.com/office/drawing/2014/main" id="{55EAFA51-4D2A-1FEA-B430-AF340C05B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>
            <a:extLst>
              <a:ext uri="{FF2B5EF4-FFF2-40B4-BE49-F238E27FC236}">
                <a16:creationId xmlns:a16="http://schemas.microsoft.com/office/drawing/2014/main" id="{AADCFFB1-B93D-C13D-B949-43839A0E25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2:notes">
            <a:extLst>
              <a:ext uri="{FF2B5EF4-FFF2-40B4-BE49-F238E27FC236}">
                <a16:creationId xmlns:a16="http://schemas.microsoft.com/office/drawing/2014/main" id="{AFB10807-66CA-22DA-E8E4-D4C9A91D16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1721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>
          <a:extLst>
            <a:ext uri="{FF2B5EF4-FFF2-40B4-BE49-F238E27FC236}">
              <a16:creationId xmlns:a16="http://schemas.microsoft.com/office/drawing/2014/main" id="{D1A4D1F6-A9DB-37A7-9B2B-9B43E57C6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>
            <a:extLst>
              <a:ext uri="{FF2B5EF4-FFF2-40B4-BE49-F238E27FC236}">
                <a16:creationId xmlns:a16="http://schemas.microsoft.com/office/drawing/2014/main" id="{7B83413D-9F0A-4E48-C19F-F822759D5B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2:notes">
            <a:extLst>
              <a:ext uri="{FF2B5EF4-FFF2-40B4-BE49-F238E27FC236}">
                <a16:creationId xmlns:a16="http://schemas.microsoft.com/office/drawing/2014/main" id="{54FD31D4-B179-48E8-A5E0-BEEE981DFB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550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>
          <a:extLst>
            <a:ext uri="{FF2B5EF4-FFF2-40B4-BE49-F238E27FC236}">
              <a16:creationId xmlns:a16="http://schemas.microsoft.com/office/drawing/2014/main" id="{E2CAE361-BBD2-FF29-613A-BAE1C9033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>
            <a:extLst>
              <a:ext uri="{FF2B5EF4-FFF2-40B4-BE49-F238E27FC236}">
                <a16:creationId xmlns:a16="http://schemas.microsoft.com/office/drawing/2014/main" id="{0502A0A1-00DC-811F-CCDB-0DD3781B29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2:notes">
            <a:extLst>
              <a:ext uri="{FF2B5EF4-FFF2-40B4-BE49-F238E27FC236}">
                <a16:creationId xmlns:a16="http://schemas.microsoft.com/office/drawing/2014/main" id="{4FE4382A-DE91-DD6A-5240-503D2B55A5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6955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>
          <a:extLst>
            <a:ext uri="{FF2B5EF4-FFF2-40B4-BE49-F238E27FC236}">
              <a16:creationId xmlns:a16="http://schemas.microsoft.com/office/drawing/2014/main" id="{263769AD-F0CD-4498-8748-30D087C8A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>
            <a:extLst>
              <a:ext uri="{FF2B5EF4-FFF2-40B4-BE49-F238E27FC236}">
                <a16:creationId xmlns:a16="http://schemas.microsoft.com/office/drawing/2014/main" id="{4DA24D38-8A96-B8EE-2798-4DC5FB4C9D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2:notes">
            <a:extLst>
              <a:ext uri="{FF2B5EF4-FFF2-40B4-BE49-F238E27FC236}">
                <a16:creationId xmlns:a16="http://schemas.microsoft.com/office/drawing/2014/main" id="{68D77EEB-E5F2-DB2E-A437-91F6A91B53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199737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>
          <a:extLst>
            <a:ext uri="{FF2B5EF4-FFF2-40B4-BE49-F238E27FC236}">
              <a16:creationId xmlns:a16="http://schemas.microsoft.com/office/drawing/2014/main" id="{529447CD-2DD3-8EEA-A193-6CB1896FF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>
            <a:extLst>
              <a:ext uri="{FF2B5EF4-FFF2-40B4-BE49-F238E27FC236}">
                <a16:creationId xmlns:a16="http://schemas.microsoft.com/office/drawing/2014/main" id="{2A98FC79-BE40-674C-B0FC-8965432068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2:notes">
            <a:extLst>
              <a:ext uri="{FF2B5EF4-FFF2-40B4-BE49-F238E27FC236}">
                <a16:creationId xmlns:a16="http://schemas.microsoft.com/office/drawing/2014/main" id="{982C919E-5090-693F-9D5E-36F53819FA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91313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5340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>
          <a:extLst>
            <a:ext uri="{FF2B5EF4-FFF2-40B4-BE49-F238E27FC236}">
              <a16:creationId xmlns:a16="http://schemas.microsoft.com/office/drawing/2014/main" id="{DE2AD245-3C5B-602C-899E-39F4DDC4B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>
            <a:extLst>
              <a:ext uri="{FF2B5EF4-FFF2-40B4-BE49-F238E27FC236}">
                <a16:creationId xmlns:a16="http://schemas.microsoft.com/office/drawing/2014/main" id="{F6A5AB05-9261-64B5-E6A5-8C503A5F2E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2:notes">
            <a:extLst>
              <a:ext uri="{FF2B5EF4-FFF2-40B4-BE49-F238E27FC236}">
                <a16:creationId xmlns:a16="http://schemas.microsoft.com/office/drawing/2014/main" id="{2BB1C247-13A3-9BF8-4A8A-70EDE6CDB7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49733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>
          <a:extLst>
            <a:ext uri="{FF2B5EF4-FFF2-40B4-BE49-F238E27FC236}">
              <a16:creationId xmlns:a16="http://schemas.microsoft.com/office/drawing/2014/main" id="{04A3EDA7-605B-C74D-BAFD-71AEE3C89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>
            <a:extLst>
              <a:ext uri="{FF2B5EF4-FFF2-40B4-BE49-F238E27FC236}">
                <a16:creationId xmlns:a16="http://schemas.microsoft.com/office/drawing/2014/main" id="{8292849A-F36C-A78B-C0A9-C65327F6A7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2:notes">
            <a:extLst>
              <a:ext uri="{FF2B5EF4-FFF2-40B4-BE49-F238E27FC236}">
                <a16:creationId xmlns:a16="http://schemas.microsoft.com/office/drawing/2014/main" id="{2076E72E-9DB7-8084-ACB5-476DAF85A7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0918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>
          <a:extLst>
            <a:ext uri="{FF2B5EF4-FFF2-40B4-BE49-F238E27FC236}">
              <a16:creationId xmlns:a16="http://schemas.microsoft.com/office/drawing/2014/main" id="{CAD41BFC-35BC-E4C7-2F75-FED7BD6BD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>
            <a:extLst>
              <a:ext uri="{FF2B5EF4-FFF2-40B4-BE49-F238E27FC236}">
                <a16:creationId xmlns:a16="http://schemas.microsoft.com/office/drawing/2014/main" id="{BF17EEE6-6243-C2DF-13DD-D5DC32334B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2:notes">
            <a:extLst>
              <a:ext uri="{FF2B5EF4-FFF2-40B4-BE49-F238E27FC236}">
                <a16:creationId xmlns:a16="http://schemas.microsoft.com/office/drawing/2014/main" id="{E7B0F1BF-E7E8-C90C-9A3F-723435B491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9873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>
          <a:extLst>
            <a:ext uri="{FF2B5EF4-FFF2-40B4-BE49-F238E27FC236}">
              <a16:creationId xmlns:a16="http://schemas.microsoft.com/office/drawing/2014/main" id="{26E9121C-C0C8-18A9-9608-FD4E3D45A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>
            <a:extLst>
              <a:ext uri="{FF2B5EF4-FFF2-40B4-BE49-F238E27FC236}">
                <a16:creationId xmlns:a16="http://schemas.microsoft.com/office/drawing/2014/main" id="{0BAA1A70-4FDB-4522-2306-B2A4F428F9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2:notes">
            <a:extLst>
              <a:ext uri="{FF2B5EF4-FFF2-40B4-BE49-F238E27FC236}">
                <a16:creationId xmlns:a16="http://schemas.microsoft.com/office/drawing/2014/main" id="{6A54A16D-16CF-0984-1270-E23A0177BD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9074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>
          <a:extLst>
            <a:ext uri="{FF2B5EF4-FFF2-40B4-BE49-F238E27FC236}">
              <a16:creationId xmlns:a16="http://schemas.microsoft.com/office/drawing/2014/main" id="{382138CB-05D2-9DFE-3581-44EF6C010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>
            <a:extLst>
              <a:ext uri="{FF2B5EF4-FFF2-40B4-BE49-F238E27FC236}">
                <a16:creationId xmlns:a16="http://schemas.microsoft.com/office/drawing/2014/main" id="{EE412F07-7448-69DA-FC75-B81E83BDF9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2:notes">
            <a:extLst>
              <a:ext uri="{FF2B5EF4-FFF2-40B4-BE49-F238E27FC236}">
                <a16:creationId xmlns:a16="http://schemas.microsoft.com/office/drawing/2014/main" id="{6008123D-B865-5BA2-B07F-F114ABE754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80898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>
          <a:extLst>
            <a:ext uri="{FF2B5EF4-FFF2-40B4-BE49-F238E27FC236}">
              <a16:creationId xmlns:a16="http://schemas.microsoft.com/office/drawing/2014/main" id="{72B2FC9E-A455-F3CC-3040-86CC09180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>
            <a:extLst>
              <a:ext uri="{FF2B5EF4-FFF2-40B4-BE49-F238E27FC236}">
                <a16:creationId xmlns:a16="http://schemas.microsoft.com/office/drawing/2014/main" id="{CE3C2191-72EF-B633-AB9F-03F6BCBB48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2:notes">
            <a:extLst>
              <a:ext uri="{FF2B5EF4-FFF2-40B4-BE49-F238E27FC236}">
                <a16:creationId xmlns:a16="http://schemas.microsoft.com/office/drawing/2014/main" id="{E67F124F-41C2-77C3-684B-2A1DEEC165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75245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>
          <a:extLst>
            <a:ext uri="{FF2B5EF4-FFF2-40B4-BE49-F238E27FC236}">
              <a16:creationId xmlns:a16="http://schemas.microsoft.com/office/drawing/2014/main" id="{6C8487D5-1F4C-8202-D6DE-815E9E3E8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>
            <a:extLst>
              <a:ext uri="{FF2B5EF4-FFF2-40B4-BE49-F238E27FC236}">
                <a16:creationId xmlns:a16="http://schemas.microsoft.com/office/drawing/2014/main" id="{C2C3F02E-9ABA-DB1B-3D41-EE4494AD81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2:notes">
            <a:extLst>
              <a:ext uri="{FF2B5EF4-FFF2-40B4-BE49-F238E27FC236}">
                <a16:creationId xmlns:a16="http://schemas.microsoft.com/office/drawing/2014/main" id="{936AFD5F-A30A-3745-48F4-0D8CCA2459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2841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A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>
            <a:extLst>
              <a:ext uri="{FF2B5EF4-FFF2-40B4-BE49-F238E27FC236}">
                <a16:creationId xmlns:a16="http://schemas.microsoft.com/office/drawing/2014/main" id="{33034725-7AAD-B746-AE51-C7D78423B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85" y="1466849"/>
            <a:ext cx="8229600" cy="857251"/>
          </a:xfrm>
          <a:noFill/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4" name="H2 Subtitle">
            <a:extLst>
              <a:ext uri="{FF2B5EF4-FFF2-40B4-BE49-F238E27FC236}">
                <a16:creationId xmlns:a16="http://schemas.microsoft.com/office/drawing/2014/main" id="{C330FAE0-5504-8A44-8C81-7D40C5EF21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1585" y="2151475"/>
            <a:ext cx="8229599" cy="43088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F961A44D-63B2-3547-B671-D76FD4AAA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90413" y="2633032"/>
            <a:ext cx="48869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H3">
            <a:extLst>
              <a:ext uri="{FF2B5EF4-FFF2-40B4-BE49-F238E27FC236}">
                <a16:creationId xmlns:a16="http://schemas.microsoft.com/office/drawing/2014/main" id="{F0663673-BC83-3044-9EF4-B601B50B6DD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585" y="2741663"/>
            <a:ext cx="4114800" cy="29188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My Name</a:t>
            </a:r>
          </a:p>
        </p:txBody>
      </p:sp>
      <p:sp>
        <p:nvSpPr>
          <p:cNvPr id="13" name="H4">
            <a:extLst>
              <a:ext uri="{FF2B5EF4-FFF2-40B4-BE49-F238E27FC236}">
                <a16:creationId xmlns:a16="http://schemas.microsoft.com/office/drawing/2014/main" id="{4EEBD0D7-6519-B842-ACAE-C6ABB04093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1585" y="3033762"/>
            <a:ext cx="2333625" cy="29099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My Title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31E7C7E-200A-F626-0A3D-92CC978B8D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78871" y="3562708"/>
            <a:ext cx="5226218" cy="14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57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Wide Chart">
            <a:extLst>
              <a:ext uri="{FF2B5EF4-FFF2-40B4-BE49-F238E27FC236}">
                <a16:creationId xmlns:a16="http://schemas.microsoft.com/office/drawing/2014/main" id="{21B7D27F-640B-514B-9B11-9D1645F3F49A}"/>
              </a:ext>
            </a:extLst>
          </p:cNvPr>
          <p:cNvSpPr>
            <a:spLocks noGrp="1" noChangeAspect="1"/>
          </p:cNvSpPr>
          <p:nvPr>
            <p:ph type="chart" sz="quarter" idx="11"/>
          </p:nvPr>
        </p:nvSpPr>
        <p:spPr>
          <a:xfrm>
            <a:off x="228600" y="285750"/>
            <a:ext cx="8686800" cy="457200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93325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ull Bleed Photo">
            <a:extLst>
              <a:ext uri="{FF2B5EF4-FFF2-40B4-BE49-F238E27FC236}">
                <a16:creationId xmlns:a16="http://schemas.microsoft.com/office/drawing/2014/main" id="{3D0D2707-18C2-FA48-9C1E-B114D1A3869D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45720" y="-34290"/>
            <a:ext cx="9235440" cy="521208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80953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ull Bleed Video">
            <a:extLst>
              <a:ext uri="{FF2B5EF4-FFF2-40B4-BE49-F238E27FC236}">
                <a16:creationId xmlns:a16="http://schemas.microsoft.com/office/drawing/2014/main" id="{E64AE5ED-FB71-2940-A0AA-8B776317FAB2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-45720" y="-34290"/>
            <a:ext cx="9235440" cy="5212080"/>
          </a:xfr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3238597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611585" y="3033763"/>
            <a:ext cx="2333625" cy="29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378" lvl="1" indent="-34289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566" lvl="2" indent="-34289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754" lvl="3" indent="-34289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5943" lvl="4" indent="-34289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132" lvl="5" indent="-34289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2"/>
          </p:nvPr>
        </p:nvSpPr>
        <p:spPr>
          <a:xfrm>
            <a:off x="611585" y="2741663"/>
            <a:ext cx="4114800" cy="29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marL="914378" lvl="1" indent="-2285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566" lvl="2" indent="-2285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754" lvl="3" indent="-22859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5943" lvl="4" indent="-22859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132" lvl="5" indent="-34289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690413" y="2633032"/>
            <a:ext cx="4886964" cy="0"/>
          </a:xfrm>
          <a:prstGeom prst="straightConnector1">
            <a:avLst/>
          </a:prstGeom>
          <a:noFill/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2"/>
          <p:cNvSpPr txBox="1">
            <a:spLocks noGrp="1"/>
          </p:cNvSpPr>
          <p:nvPr>
            <p:ph type="body" idx="3"/>
          </p:nvPr>
        </p:nvSpPr>
        <p:spPr>
          <a:xfrm>
            <a:off x="611586" y="2151476"/>
            <a:ext cx="8229599" cy="430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378" lvl="1" indent="-2285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566" lvl="2" indent="-2285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754" lvl="3" indent="-22859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5943" lvl="4" indent="-22859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132" lvl="5" indent="-34289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611585" y="1466850"/>
            <a:ext cx="8229600" cy="85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 panose="020B0604020202020204"/>
              <a:buNone/>
              <a:defRPr sz="40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441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1_Content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310642"/>
            <a:ext cx="8229600" cy="30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89" lvl="0" indent="-3301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/>
            </a:lvl1pPr>
            <a:lvl2pPr marL="914378" lvl="1" indent="-3301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/>
            </a:lvl2pPr>
            <a:lvl3pPr marL="1371566" lvl="2" indent="-3301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/>
            </a:lvl3pPr>
            <a:lvl4pPr marL="1828754" lvl="3" indent="-33019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/>
            </a:lvl4pPr>
            <a:lvl5pPr marL="2285943" lvl="4" indent="-34289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/>
            </a:lvl5pPr>
            <a:lvl6pPr marL="2743132" lvl="5" indent="-34289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320" lvl="6" indent="-34289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509" lvl="7" indent="-34289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697" lvl="8" indent="-34289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457200" y="837565"/>
            <a:ext cx="8229600" cy="338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189" lvl="0" indent="-22859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599B"/>
              </a:buClr>
              <a:buSzPts val="2000"/>
              <a:buNone/>
              <a:defRPr sz="2000">
                <a:solidFill>
                  <a:srgbClr val="00599B"/>
                </a:solidFill>
              </a:defRPr>
            </a:lvl1pPr>
            <a:lvl2pPr marL="914378" lvl="1" indent="-228594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599B"/>
              </a:buClr>
              <a:buSzPts val="2400"/>
              <a:buNone/>
              <a:defRPr sz="2400">
                <a:solidFill>
                  <a:srgbClr val="00599B"/>
                </a:solidFill>
              </a:defRPr>
            </a:lvl2pPr>
            <a:lvl3pPr marL="1371566" lvl="2" indent="-228594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599B"/>
              </a:buClr>
              <a:buSzPts val="2400"/>
              <a:buNone/>
              <a:defRPr sz="2400">
                <a:solidFill>
                  <a:srgbClr val="00599B"/>
                </a:solidFill>
              </a:defRPr>
            </a:lvl3pPr>
            <a:lvl4pPr marL="1828754" lvl="3" indent="-228594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599B"/>
              </a:buClr>
              <a:buSzPts val="2400"/>
              <a:buNone/>
              <a:defRPr sz="2400">
                <a:solidFill>
                  <a:srgbClr val="00599B"/>
                </a:solidFill>
              </a:defRPr>
            </a:lvl4pPr>
            <a:lvl5pPr marL="2285943" lvl="4" indent="-228594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599B"/>
              </a:buClr>
              <a:buSzPts val="2400"/>
              <a:buNone/>
              <a:defRPr sz="2400">
                <a:solidFill>
                  <a:srgbClr val="00599B"/>
                </a:solidFill>
              </a:defRPr>
            </a:lvl5pPr>
            <a:lvl6pPr marL="2743132" lvl="5" indent="-34289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57200" y="23899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248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Signature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>
            <a:extLst>
              <a:ext uri="{FF2B5EF4-FFF2-40B4-BE49-F238E27FC236}">
                <a16:creationId xmlns:a16="http://schemas.microsoft.com/office/drawing/2014/main" id="{33034725-7AAD-B746-AE51-C7D78423B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85" y="1466849"/>
            <a:ext cx="8229600" cy="857251"/>
          </a:xfrm>
          <a:noFill/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4" name="H2 Subtitle">
            <a:extLst>
              <a:ext uri="{FF2B5EF4-FFF2-40B4-BE49-F238E27FC236}">
                <a16:creationId xmlns:a16="http://schemas.microsoft.com/office/drawing/2014/main" id="{C330FAE0-5504-8A44-8C81-7D40C5EF21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1585" y="2151475"/>
            <a:ext cx="8229599" cy="43088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F961A44D-63B2-3547-B671-D76FD4AAA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90413" y="2633032"/>
            <a:ext cx="48869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H3">
            <a:extLst>
              <a:ext uri="{FF2B5EF4-FFF2-40B4-BE49-F238E27FC236}">
                <a16:creationId xmlns:a16="http://schemas.microsoft.com/office/drawing/2014/main" id="{F0663673-BC83-3044-9EF4-B601B50B6DD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585" y="2741663"/>
            <a:ext cx="4114800" cy="29188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My Name</a:t>
            </a:r>
          </a:p>
        </p:txBody>
      </p:sp>
      <p:sp>
        <p:nvSpPr>
          <p:cNvPr id="13" name="H4">
            <a:extLst>
              <a:ext uri="{FF2B5EF4-FFF2-40B4-BE49-F238E27FC236}">
                <a16:creationId xmlns:a16="http://schemas.microsoft.com/office/drawing/2014/main" id="{4EEBD0D7-6519-B842-ACAE-C6ABB04093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1585" y="3033762"/>
            <a:ext cx="2333625" cy="29099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My Title</a:t>
            </a:r>
          </a:p>
        </p:txBody>
      </p:sp>
    </p:spTree>
    <p:extLst>
      <p:ext uri="{BB962C8B-B14F-4D97-AF65-F5344CB8AC3E}">
        <p14:creationId xmlns:p14="http://schemas.microsoft.com/office/powerpoint/2010/main" val="1750241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t Signature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>
            <a:extLst>
              <a:ext uri="{FF2B5EF4-FFF2-40B4-BE49-F238E27FC236}">
                <a16:creationId xmlns:a16="http://schemas.microsoft.com/office/drawing/2014/main" id="{33034725-7AAD-B746-AE51-C7D78423B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85" y="1466849"/>
            <a:ext cx="8229600" cy="857251"/>
          </a:xfrm>
          <a:noFill/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4" name="H2 Subtitle">
            <a:extLst>
              <a:ext uri="{FF2B5EF4-FFF2-40B4-BE49-F238E27FC236}">
                <a16:creationId xmlns:a16="http://schemas.microsoft.com/office/drawing/2014/main" id="{C330FAE0-5504-8A44-8C81-7D40C5EF21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1585" y="2151475"/>
            <a:ext cx="8229599" cy="43088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F961A44D-63B2-3547-B671-D76FD4AAA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90413" y="2633032"/>
            <a:ext cx="48869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H3">
            <a:extLst>
              <a:ext uri="{FF2B5EF4-FFF2-40B4-BE49-F238E27FC236}">
                <a16:creationId xmlns:a16="http://schemas.microsoft.com/office/drawing/2014/main" id="{F0663673-BC83-3044-9EF4-B601B50B6DD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585" y="2741663"/>
            <a:ext cx="4114800" cy="29188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My Name</a:t>
            </a:r>
          </a:p>
        </p:txBody>
      </p:sp>
      <p:sp>
        <p:nvSpPr>
          <p:cNvPr id="13" name="H4">
            <a:extLst>
              <a:ext uri="{FF2B5EF4-FFF2-40B4-BE49-F238E27FC236}">
                <a16:creationId xmlns:a16="http://schemas.microsoft.com/office/drawing/2014/main" id="{4EEBD0D7-6519-B842-ACAE-C6ABB04093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1585" y="3033762"/>
            <a:ext cx="2333625" cy="29099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My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516F1EA-8163-2F90-809C-BB51A31AB5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742520" y="3884341"/>
            <a:ext cx="4581525" cy="1058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93759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lt Signature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>
            <a:extLst>
              <a:ext uri="{FF2B5EF4-FFF2-40B4-BE49-F238E27FC236}">
                <a16:creationId xmlns:a16="http://schemas.microsoft.com/office/drawing/2014/main" id="{33034725-7AAD-B746-AE51-C7D78423B9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1585" y="1466849"/>
            <a:ext cx="8229600" cy="857251"/>
          </a:xfrm>
          <a:noFill/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4" name="H2 Subtitle">
            <a:extLst>
              <a:ext uri="{FF2B5EF4-FFF2-40B4-BE49-F238E27FC236}">
                <a16:creationId xmlns:a16="http://schemas.microsoft.com/office/drawing/2014/main" id="{C330FAE0-5504-8A44-8C81-7D40C5EF21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1585" y="2151475"/>
            <a:ext cx="8229599" cy="430888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F961A44D-63B2-3547-B671-D76FD4AAA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90413" y="2633032"/>
            <a:ext cx="488696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H3">
            <a:extLst>
              <a:ext uri="{FF2B5EF4-FFF2-40B4-BE49-F238E27FC236}">
                <a16:creationId xmlns:a16="http://schemas.microsoft.com/office/drawing/2014/main" id="{F0663673-BC83-3044-9EF4-B601B50B6DD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585" y="2741663"/>
            <a:ext cx="4114800" cy="29188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My Name</a:t>
            </a:r>
          </a:p>
        </p:txBody>
      </p:sp>
      <p:sp>
        <p:nvSpPr>
          <p:cNvPr id="13" name="H4">
            <a:extLst>
              <a:ext uri="{FF2B5EF4-FFF2-40B4-BE49-F238E27FC236}">
                <a16:creationId xmlns:a16="http://schemas.microsoft.com/office/drawing/2014/main" id="{4EEBD0D7-6519-B842-ACAE-C6ABB040932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1585" y="3033762"/>
            <a:ext cx="2333625" cy="29099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My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516F1EA-8163-2F90-809C-BB51A31AB5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742520" y="3884341"/>
            <a:ext cx="4581525" cy="1058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255C03-226B-5FC2-208E-578716830E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1600" y="2741663"/>
            <a:ext cx="3659188" cy="898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6237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/>
          <p:cNvSpPr>
            <a:spLocks noGrp="1"/>
          </p:cNvSpPr>
          <p:nvPr>
            <p:ph type="title"/>
          </p:nvPr>
        </p:nvSpPr>
        <p:spPr>
          <a:xfrm>
            <a:off x="457200" y="1785462"/>
            <a:ext cx="8229600" cy="857253"/>
          </a:xfrm>
        </p:spPr>
        <p:txBody>
          <a:bodyPr>
            <a:normAutofit/>
          </a:bodyPr>
          <a:lstStyle>
            <a:lvl1pPr>
              <a:defRPr sz="4400" b="1" i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H2 Subtitle">
            <a:extLst>
              <a:ext uri="{FF2B5EF4-FFF2-40B4-BE49-F238E27FC236}">
                <a16:creationId xmlns:a16="http://schemas.microsoft.com/office/drawing/2014/main" id="{DB257BD6-4D9A-CD45-BCE2-728C5AB620C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2529642"/>
            <a:ext cx="8229600" cy="6794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5287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>
            <a:extLst>
              <a:ext uri="{FF2B5EF4-FFF2-40B4-BE49-F238E27FC236}">
                <a16:creationId xmlns:a16="http://schemas.microsoft.com/office/drawing/2014/main" id="{88B4A6B9-381D-5D40-84AC-41D60C0A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8999"/>
            <a:ext cx="8229600" cy="85725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H2 Subtitle">
            <a:extLst>
              <a:ext uri="{FF2B5EF4-FFF2-40B4-BE49-F238E27FC236}">
                <a16:creationId xmlns:a16="http://schemas.microsoft.com/office/drawing/2014/main" id="{5B196C90-74A6-5E42-A204-A1E0DBCB67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837565"/>
            <a:ext cx="8229600" cy="338456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599B"/>
                </a:solidFill>
              </a:defRPr>
            </a:lvl1pPr>
            <a:lvl2pPr marL="457200" indent="0">
              <a:buNone/>
              <a:defRPr sz="2400">
                <a:solidFill>
                  <a:srgbClr val="00599B"/>
                </a:solidFill>
              </a:defRPr>
            </a:lvl2pPr>
            <a:lvl3pPr marL="914400" indent="0">
              <a:buNone/>
              <a:defRPr sz="2400">
                <a:solidFill>
                  <a:srgbClr val="00599B"/>
                </a:solidFill>
              </a:defRPr>
            </a:lvl3pPr>
            <a:lvl4pPr marL="1371600" indent="0">
              <a:buNone/>
              <a:defRPr sz="2400">
                <a:solidFill>
                  <a:srgbClr val="00599B"/>
                </a:solidFill>
              </a:defRPr>
            </a:lvl4pPr>
            <a:lvl5pPr marL="1828800" indent="0">
              <a:buNone/>
              <a:defRPr sz="2400">
                <a:solidFill>
                  <a:srgbClr val="00599B"/>
                </a:solidFill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6" name="Body Content">
            <a:extLst>
              <a:ext uri="{FF2B5EF4-FFF2-40B4-BE49-F238E27FC236}">
                <a16:creationId xmlns:a16="http://schemas.microsoft.com/office/drawing/2014/main" id="{4F275BD8-ECF8-F54B-B4E2-A66F7AB27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10641"/>
            <a:ext cx="8229600" cy="3098800"/>
          </a:xfrm>
        </p:spPr>
        <p:txBody>
          <a:bodyPr>
            <a:normAutofit/>
          </a:bodyPr>
          <a:lstStyle>
            <a:lvl1pPr marL="342900" indent="-342900">
              <a:buFont typeface="Wingdings" pitchFamily="2" charset="2"/>
              <a:buChar char="§"/>
              <a:defRPr sz="1600"/>
            </a:lvl1pPr>
            <a:lvl2pPr marL="742950" indent="-285750">
              <a:buFont typeface="Wingdings" pitchFamily="2" charset="2"/>
              <a:buChar char="§"/>
              <a:defRPr sz="1600"/>
            </a:lvl2pPr>
            <a:lvl3pPr marL="1143000" indent="-228600">
              <a:buFont typeface="Wingdings" pitchFamily="2" charset="2"/>
              <a:buChar char="§"/>
              <a:defRPr sz="16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 marL="2057400" indent="-228600">
              <a:buFont typeface="Wingdings" pitchFamily="2" charset="2"/>
              <a:buChar char="§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6696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1 Title">
            <a:extLst>
              <a:ext uri="{FF2B5EF4-FFF2-40B4-BE49-F238E27FC236}">
                <a16:creationId xmlns:a16="http://schemas.microsoft.com/office/drawing/2014/main" id="{32D9C8E5-1CF3-6F45-9C03-04506B4E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699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H2 Subtitle">
            <a:extLst>
              <a:ext uri="{FF2B5EF4-FFF2-40B4-BE49-F238E27FC236}">
                <a16:creationId xmlns:a16="http://schemas.microsoft.com/office/drawing/2014/main" id="{7E449A25-5BA8-A049-892B-A920427B81B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799465"/>
            <a:ext cx="8229600" cy="338456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00599B"/>
                </a:solidFill>
              </a:defRPr>
            </a:lvl1pPr>
            <a:lvl2pPr marL="457200" indent="0">
              <a:buNone/>
              <a:defRPr sz="2400">
                <a:solidFill>
                  <a:srgbClr val="00599B"/>
                </a:solidFill>
              </a:defRPr>
            </a:lvl2pPr>
            <a:lvl3pPr marL="914400" indent="0">
              <a:buNone/>
              <a:defRPr sz="2400">
                <a:solidFill>
                  <a:srgbClr val="00599B"/>
                </a:solidFill>
              </a:defRPr>
            </a:lvl3pPr>
            <a:lvl4pPr marL="1371600" indent="0">
              <a:buNone/>
              <a:defRPr sz="2400">
                <a:solidFill>
                  <a:srgbClr val="00599B"/>
                </a:solidFill>
              </a:defRPr>
            </a:lvl4pPr>
            <a:lvl5pPr marL="1828800" indent="0">
              <a:buNone/>
              <a:defRPr sz="2400">
                <a:solidFill>
                  <a:srgbClr val="00599B"/>
                </a:solidFill>
              </a:defRPr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3" name="Body Content 1"/>
          <p:cNvSpPr>
            <a:spLocks noGrp="1"/>
          </p:cNvSpPr>
          <p:nvPr>
            <p:ph sz="half" idx="1"/>
          </p:nvPr>
        </p:nvSpPr>
        <p:spPr>
          <a:xfrm>
            <a:off x="457200" y="1310641"/>
            <a:ext cx="4038600" cy="3098800"/>
          </a:xfrm>
        </p:spPr>
        <p:txBody>
          <a:bodyPr>
            <a:normAutofit/>
          </a:bodyPr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Body Content 2"/>
          <p:cNvSpPr>
            <a:spLocks noGrp="1"/>
          </p:cNvSpPr>
          <p:nvPr>
            <p:ph sz="half" idx="2"/>
          </p:nvPr>
        </p:nvSpPr>
        <p:spPr>
          <a:xfrm>
            <a:off x="4648200" y="1310641"/>
            <a:ext cx="4038600" cy="3098800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1467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1 Title">
            <a:extLst>
              <a:ext uri="{FF2B5EF4-FFF2-40B4-BE49-F238E27FC236}">
                <a16:creationId xmlns:a16="http://schemas.microsoft.com/office/drawing/2014/main" id="{32D9C8E5-1CF3-6F45-9C03-04506B4E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699"/>
            <a:ext cx="8229600" cy="857250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Body Content 2"/>
          <p:cNvSpPr>
            <a:spLocks noGrp="1"/>
          </p:cNvSpPr>
          <p:nvPr>
            <p:ph sz="half" idx="2"/>
          </p:nvPr>
        </p:nvSpPr>
        <p:spPr>
          <a:xfrm>
            <a:off x="47501" y="1111158"/>
            <a:ext cx="2721430" cy="1668483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Body Content 2">
            <a:extLst>
              <a:ext uri="{FF2B5EF4-FFF2-40B4-BE49-F238E27FC236}">
                <a16:creationId xmlns:a16="http://schemas.microsoft.com/office/drawing/2014/main" id="{AF760239-E1E4-98A8-BC2A-AD64F71B7E0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7499" y="2856015"/>
            <a:ext cx="2721431" cy="1668483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Body Content 2">
            <a:extLst>
              <a:ext uri="{FF2B5EF4-FFF2-40B4-BE49-F238E27FC236}">
                <a16:creationId xmlns:a16="http://schemas.microsoft.com/office/drawing/2014/main" id="{52458702-0A0A-743A-4663-E0EA4FBC4EB5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2919350" y="1111158"/>
            <a:ext cx="2644240" cy="1744857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Body Content 2">
            <a:extLst>
              <a:ext uri="{FF2B5EF4-FFF2-40B4-BE49-F238E27FC236}">
                <a16:creationId xmlns:a16="http://schemas.microsoft.com/office/drawing/2014/main" id="{E7DCE5C4-5A12-8BD9-2E79-6B094F4C1FDC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909453" y="2985224"/>
            <a:ext cx="2721431" cy="1971304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Body Content 2">
            <a:extLst>
              <a:ext uri="{FF2B5EF4-FFF2-40B4-BE49-F238E27FC236}">
                <a16:creationId xmlns:a16="http://schemas.microsoft.com/office/drawing/2014/main" id="{3180402C-B205-3B02-80EC-1389CEFE02F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08916" y="1117911"/>
            <a:ext cx="2933203" cy="1661730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Body Content 2">
            <a:extLst>
              <a:ext uri="{FF2B5EF4-FFF2-40B4-BE49-F238E27FC236}">
                <a16:creationId xmlns:a16="http://schemas.microsoft.com/office/drawing/2014/main" id="{1D0698A4-F993-1339-EDDC-E122275B26E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975267" y="2985224"/>
            <a:ext cx="2952999" cy="1959926"/>
          </a:xfrm>
        </p:spPr>
        <p:txBody>
          <a:bodyPr>
            <a:normAutofit/>
          </a:bodyPr>
          <a:lstStyle>
            <a:lvl1pPr marL="2857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8062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visible H1 Title">
            <a:extLst>
              <a:ext uri="{FF2B5EF4-FFF2-40B4-BE49-F238E27FC236}">
                <a16:creationId xmlns:a16="http://schemas.microsoft.com/office/drawing/2014/main" id="{D197014B-C43D-B34F-A577-29627A81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63602"/>
            <a:ext cx="8229600" cy="857250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Wide Table">
            <a:extLst>
              <a:ext uri="{FF2B5EF4-FFF2-40B4-BE49-F238E27FC236}">
                <a16:creationId xmlns:a16="http://schemas.microsoft.com/office/drawing/2014/main" id="{A31F2DD0-A818-C246-A801-671F4BC2994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228600" y="285750"/>
            <a:ext cx="8686800" cy="45720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18146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1 Title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Body Content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8415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5" r:id="rId3"/>
    <p:sldLayoutId id="2147483666" r:id="rId4"/>
    <p:sldLayoutId id="2147483654" r:id="rId5"/>
    <p:sldLayoutId id="2147483650" r:id="rId6"/>
    <p:sldLayoutId id="2147483652" r:id="rId7"/>
    <p:sldLayoutId id="2147483664" r:id="rId8"/>
    <p:sldLayoutId id="2147483659" r:id="rId9"/>
    <p:sldLayoutId id="2147483662" r:id="rId10"/>
    <p:sldLayoutId id="2147483660" r:id="rId11"/>
    <p:sldLayoutId id="2147483661" r:id="rId12"/>
    <p:sldLayoutId id="2147483667" r:id="rId13"/>
    <p:sldLayoutId id="2147483668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35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customXml" Target="../ink/ink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dwillyoga/Flickr8k_dataset?tab=readme-ov-fil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www.nltk.org/" TargetMode="External"/><Relationship Id="rId4" Type="http://schemas.openxmlformats.org/officeDocument/2006/relationships/hyperlink" Target="https://huggingface.co/nlpconnect/vit-gpt2-image-captioning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578455" y="892971"/>
            <a:ext cx="8229600" cy="176672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3000" b="1">
                <a:solidFill>
                  <a:schemeClr val="bg1"/>
                </a:solidFill>
                <a:latin typeface="Calibri"/>
              </a:rPr>
              <a:t>Image Captioning Using VIT-GPT2 on Flickr8K</a:t>
            </a:r>
            <a:endParaRPr lang="en-US" sz="1350">
              <a:solidFill>
                <a:schemeClr val="bg1"/>
              </a:solidFill>
            </a:endParaRPr>
          </a:p>
        </p:txBody>
      </p:sp>
      <p:graphicFrame>
        <p:nvGraphicFramePr>
          <p:cNvPr id="47" name="Google Shape;47;p10"/>
          <p:cNvGraphicFramePr/>
          <p:nvPr/>
        </p:nvGraphicFramePr>
        <p:xfrm>
          <a:off x="578456" y="2761737"/>
          <a:ext cx="6444833" cy="118873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444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887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IN" sz="1800" b="1">
                          <a:solidFill>
                            <a:schemeClr val="lt1"/>
                          </a:solidFill>
                        </a:rPr>
                        <a:t>Team 7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 panose="020B0604020202020204"/>
                        <a:buNone/>
                      </a:pPr>
                      <a:r>
                        <a:rPr lang="en-IN" sz="1800" b="1">
                          <a:solidFill>
                            <a:schemeClr val="lt1"/>
                          </a:solidFill>
                        </a:rPr>
                        <a:t>Atharva Patil - 1002138260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 panose="020B0604020202020204"/>
                        <a:buNone/>
                      </a:pPr>
                      <a:r>
                        <a:rPr lang="en-IN" sz="1800" b="1">
                          <a:solidFill>
                            <a:schemeClr val="lt1"/>
                          </a:solidFill>
                        </a:rPr>
                        <a:t>Manan Arora - 1002143328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 panose="020B0604020202020204"/>
                        <a:buNone/>
                      </a:pPr>
                      <a:r>
                        <a:rPr lang="en-IN" sz="1800" b="1">
                          <a:solidFill>
                            <a:schemeClr val="lt1"/>
                          </a:solidFill>
                        </a:rPr>
                        <a:t>Harshal Devi - 1002172497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>
          <a:extLst>
            <a:ext uri="{FF2B5EF4-FFF2-40B4-BE49-F238E27FC236}">
              <a16:creationId xmlns:a16="http://schemas.microsoft.com/office/drawing/2014/main" id="{DE5C0D00-93AB-99EC-3D27-FC7ECC191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>
            <a:extLst>
              <a:ext uri="{FF2B5EF4-FFF2-40B4-BE49-F238E27FC236}">
                <a16:creationId xmlns:a16="http://schemas.microsoft.com/office/drawing/2014/main" id="{945CBA8B-29AE-D9BE-750B-64B779727D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0353" y="1079764"/>
            <a:ext cx="3993118" cy="34157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6565" indent="-329565">
              <a:buFont typeface="Arial" panose="020B0604020202020204" pitchFamily="34" charset="0"/>
              <a:buChar char="▪"/>
            </a:pPr>
            <a:r>
              <a:rPr lang="en-US" sz="1400" dirty="0"/>
              <a:t>Model evaluated on the Flickr8k Test Set.</a:t>
            </a:r>
          </a:p>
          <a:p>
            <a:pPr marL="456565" indent="-329565">
              <a:buFont typeface="Arial" panose="020B0604020202020204" pitchFamily="34" charset="0"/>
              <a:buChar char="▪"/>
            </a:pPr>
            <a:endParaRPr lang="en-US" sz="1400"/>
          </a:p>
          <a:p>
            <a:pPr marL="456565" indent="-329565">
              <a:buFont typeface="Arial" panose="020B0604020202020204" pitchFamily="34" charset="0"/>
              <a:buChar char="▪"/>
            </a:pPr>
            <a:r>
              <a:rPr lang="en-US" sz="1400" b="1" dirty="0"/>
              <a:t>BLEU Scores Achieved:</a:t>
            </a:r>
            <a:endParaRPr lang="en-US" sz="1400" dirty="0"/>
          </a:p>
          <a:p>
            <a:pPr marL="913765" lvl="1" indent="-329565">
              <a:buFont typeface="Arial" panose="020B0604020202020204" pitchFamily="34" charset="0"/>
              <a:buChar char="▪"/>
            </a:pPr>
            <a:r>
              <a:rPr lang="en-US" sz="1400" dirty="0"/>
              <a:t>BLEU-1: 0.6119 </a:t>
            </a:r>
          </a:p>
          <a:p>
            <a:pPr marL="913765" lvl="1" indent="-329565">
              <a:buFont typeface="Arial" panose="020B0604020202020204" pitchFamily="34" charset="0"/>
              <a:buChar char="▪"/>
            </a:pPr>
            <a:r>
              <a:rPr lang="en-US" sz="1400" dirty="0"/>
              <a:t>BLEU-2: 0.4172 </a:t>
            </a:r>
          </a:p>
          <a:p>
            <a:pPr marL="913765" lvl="1" indent="-329565">
              <a:buFont typeface="Arial" panose="020B0604020202020204" pitchFamily="34" charset="0"/>
              <a:buChar char="▪"/>
            </a:pPr>
            <a:r>
              <a:rPr lang="en-US" sz="1400" dirty="0"/>
              <a:t>BLEU-3: 0.2693 </a:t>
            </a:r>
          </a:p>
          <a:p>
            <a:pPr marL="913765" lvl="1" indent="-329565">
              <a:buFont typeface="Arial" panose="020B0604020202020204" pitchFamily="34" charset="0"/>
              <a:buChar char="▪"/>
            </a:pPr>
            <a:r>
              <a:rPr lang="en-US" sz="1400" dirty="0"/>
              <a:t>BLEU-4: 0.1706</a:t>
            </a:r>
          </a:p>
          <a:p>
            <a:pPr marL="913765" lvl="1" indent="-329565">
              <a:buFont typeface="Arial" panose="020B0604020202020204" pitchFamily="34" charset="0"/>
              <a:buChar char="▪"/>
            </a:pPr>
            <a:endParaRPr lang="en-US" sz="1400" i="1"/>
          </a:p>
          <a:p>
            <a:pPr marL="456565" indent="-329565">
              <a:buFont typeface="Arial" panose="020B0604020202020204" pitchFamily="34" charset="0"/>
              <a:buChar char="▪"/>
            </a:pPr>
            <a:r>
              <a:rPr lang="en-US" sz="1400" dirty="0"/>
              <a:t>True vs Predicted captions visualized on sample test images.</a:t>
            </a:r>
          </a:p>
          <a:p>
            <a:pPr marL="456565" indent="-329565">
              <a:buFont typeface="Arial" panose="020B0604020202020204" pitchFamily="34" charset="0"/>
              <a:buChar char="▪"/>
            </a:pPr>
            <a:endParaRPr lang="en-US" sz="1400" dirty="0"/>
          </a:p>
          <a:p>
            <a:pPr marL="456565" indent="-329565">
              <a:buFont typeface="Arial" panose="020B0604020202020204" pitchFamily="34" charset="0"/>
              <a:buChar char="▪"/>
            </a:pPr>
            <a:r>
              <a:rPr lang="en-US" sz="1400" dirty="0"/>
              <a:t>METEOR Score : 0.3670</a:t>
            </a:r>
          </a:p>
          <a:p>
            <a:pPr marL="456565" indent="-329565">
              <a:buFont typeface="Arial" panose="020B0604020202020204" pitchFamily="34" charset="0"/>
              <a:buChar char="▪"/>
            </a:pPr>
            <a:endParaRPr lang="en-US" sz="1400" dirty="0"/>
          </a:p>
          <a:p>
            <a:pPr marL="456565" indent="-329565">
              <a:buFont typeface="Arial" panose="020B0604020202020204" pitchFamily="34" charset="0"/>
              <a:buChar char="▪"/>
            </a:pPr>
            <a:r>
              <a:rPr lang="en-US" sz="1400" dirty="0"/>
              <a:t>Captions generally matched main objects and actions in images.</a:t>
            </a:r>
          </a:p>
          <a:p>
            <a:pPr marL="456565" indent="-329565">
              <a:buFont typeface="Arial" panose="020B0604020202020204" pitchFamily="34" charset="0"/>
              <a:buChar char="•"/>
            </a:pPr>
            <a:endParaRPr lang="en-US" sz="1400"/>
          </a:p>
        </p:txBody>
      </p:sp>
      <p:sp>
        <p:nvSpPr>
          <p:cNvPr id="53" name="Google Shape;53;p11">
            <a:extLst>
              <a:ext uri="{FF2B5EF4-FFF2-40B4-BE49-F238E27FC236}">
                <a16:creationId xmlns:a16="http://schemas.microsoft.com/office/drawing/2014/main" id="{15B6BC7F-73F4-1A6C-5F18-FE3FB9261F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353" y="248852"/>
            <a:ext cx="5737251" cy="8512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2400" b="1"/>
              <a:t>Experiments and Results</a:t>
            </a:r>
            <a:endParaRPr 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B10DD8-AAE5-B7ED-8DD9-E604D02CC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492" y="417654"/>
            <a:ext cx="2962688" cy="2105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3DC611-CB95-F1EB-FA1B-6E39297E8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315" y="2788943"/>
            <a:ext cx="3867692" cy="18402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216A1AB-B978-0833-AC2C-715559C31EE8}"/>
                  </a:ext>
                </a:extLst>
              </p14:cNvPr>
              <p14:cNvContentPartPr/>
              <p14:nvPr/>
            </p14:nvContentPartPr>
            <p14:xfrm>
              <a:off x="6632461" y="4049998"/>
              <a:ext cx="317880" cy="124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216A1AB-B978-0833-AC2C-715559C31E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69461" y="3986998"/>
                <a:ext cx="443520" cy="25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7224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6AA648-F7B4-78C3-5441-150F0616A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920" y="457658"/>
            <a:ext cx="54673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74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3287D-25DF-2773-F673-6F3A57A43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2F0C63-FBA6-B690-DF97-8E4B52871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292" y="1428690"/>
            <a:ext cx="53911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93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BF15C-B5E5-0FC4-2EF9-7263311E9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&#10;&#10;AI-generated content may be incorrect.">
            <a:extLst>
              <a:ext uri="{FF2B5EF4-FFF2-40B4-BE49-F238E27FC236}">
                <a16:creationId xmlns:a16="http://schemas.microsoft.com/office/drawing/2014/main" id="{350FC087-C200-CB07-45CB-77D3B13B8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819150"/>
            <a:ext cx="5295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59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F7481-E529-40D6-44F1-E92FB873A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B6EADA-B69A-FF80-2E47-E1A56C9F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3" y="270498"/>
            <a:ext cx="51339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40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612A0-672B-836E-E5DA-406D3D9CA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6B85DC-EEF1-CEFD-18D2-9D7C679B1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66640"/>
            <a:ext cx="567690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2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>
          <a:extLst>
            <a:ext uri="{FF2B5EF4-FFF2-40B4-BE49-F238E27FC236}">
              <a16:creationId xmlns:a16="http://schemas.microsoft.com/office/drawing/2014/main" id="{0D0B1021-4E70-E87D-5D60-0A2D870D5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B07AE6-1D0C-2889-24B5-0AD741FD2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259007"/>
              </p:ext>
            </p:extLst>
          </p:nvPr>
        </p:nvGraphicFramePr>
        <p:xfrm>
          <a:off x="457200" y="815658"/>
          <a:ext cx="8229600" cy="2450782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75872459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157141095"/>
                    </a:ext>
                  </a:extLst>
                </a:gridCol>
              </a:tblGrid>
              <a:tr h="558950"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Strengths </a:t>
                      </a:r>
                      <a:r>
                        <a:rPr lang="en-US" sz="2000"/>
                        <a:t>✅ 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Weaknesses </a:t>
                      </a:r>
                      <a:r>
                        <a:rPr lang="en-US" sz="2000"/>
                        <a:t>⚠️</a:t>
                      </a:r>
                      <a:endParaRPr lang="en-US" sz="20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132121"/>
                  </a:ext>
                </a:extLst>
              </a:tr>
              <a:tr h="73093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High-quality captions with correct object identification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Captions are sometimes too generic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659660"/>
                  </a:ext>
                </a:extLst>
              </a:tr>
              <a:tr h="730935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Good handling of simple scenes and actions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Struggles with complex scenes involving multiple activities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785327"/>
                  </a:ext>
                </a:extLst>
              </a:tr>
              <a:tr h="429962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No fine-tuning required for decent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Limited vocabulary and descriptive richness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56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134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>
          <a:extLst>
            <a:ext uri="{FF2B5EF4-FFF2-40B4-BE49-F238E27FC236}">
              <a16:creationId xmlns:a16="http://schemas.microsoft.com/office/drawing/2014/main" id="{944B8A9F-6FB8-DDCD-2960-0BF098AE7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>
            <a:extLst>
              <a:ext uri="{FF2B5EF4-FFF2-40B4-BE49-F238E27FC236}">
                <a16:creationId xmlns:a16="http://schemas.microsoft.com/office/drawing/2014/main" id="{A8C8358D-A975-ABEF-8FD3-3049B00BC0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0353" y="1164431"/>
            <a:ext cx="8757904" cy="19140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6565" indent="-329565">
              <a:buFont typeface="Arial" panose="020B0604020202020204" pitchFamily="34" charset="0"/>
              <a:buChar char="•"/>
            </a:pPr>
            <a:r>
              <a:rPr lang="en-US" sz="1400"/>
              <a:t>Fine-tune the model on larger and more diverse datasets.</a:t>
            </a:r>
          </a:p>
          <a:p>
            <a:pPr marL="456565" indent="-329565">
              <a:buFont typeface="Arial" panose="020B0604020202020204" pitchFamily="34" charset="0"/>
              <a:buChar char="•"/>
            </a:pPr>
            <a:endParaRPr lang="en-US" sz="1400"/>
          </a:p>
          <a:p>
            <a:pPr marL="456565" indent="-329565">
              <a:buFont typeface="Arial" panose="020B0604020202020204" pitchFamily="34" charset="0"/>
              <a:buChar char="•"/>
            </a:pPr>
            <a:r>
              <a:rPr lang="en-US" sz="1400"/>
              <a:t>Experiment with newer decoding strategies like top-k sampling or nucleus sampling</a:t>
            </a:r>
          </a:p>
          <a:p>
            <a:pPr marL="456565" indent="-329565">
              <a:buFont typeface="Arial" panose="020B0604020202020204" pitchFamily="34" charset="0"/>
              <a:buChar char="•"/>
            </a:pPr>
            <a:endParaRPr lang="en-US" sz="1400"/>
          </a:p>
          <a:p>
            <a:pPr marL="456565" indent="-329565">
              <a:buFont typeface="Arial" panose="020B0604020202020204" pitchFamily="34" charset="0"/>
              <a:buChar char="•"/>
            </a:pPr>
            <a:r>
              <a:rPr lang="en-US" sz="1400"/>
              <a:t>Incorporate attention visualization techniques</a:t>
            </a:r>
          </a:p>
          <a:p>
            <a:pPr marL="456565" indent="-329565">
              <a:buFont typeface="Arial" panose="020B0604020202020204" pitchFamily="34" charset="0"/>
              <a:buChar char="•"/>
            </a:pPr>
            <a:endParaRPr lang="en-US" sz="1400"/>
          </a:p>
          <a:p>
            <a:pPr marL="456565" indent="-329565">
              <a:buFont typeface="Arial" panose="020B0604020202020204" pitchFamily="34" charset="0"/>
              <a:buChar char="•"/>
            </a:pPr>
            <a:r>
              <a:rPr lang="en-US" sz="1400"/>
              <a:t>Integrate multimodal pretraining approaches (e.g., CLIP) for richer context understanding.</a:t>
            </a:r>
          </a:p>
        </p:txBody>
      </p:sp>
      <p:sp>
        <p:nvSpPr>
          <p:cNvPr id="53" name="Google Shape;53;p11">
            <a:extLst>
              <a:ext uri="{FF2B5EF4-FFF2-40B4-BE49-F238E27FC236}">
                <a16:creationId xmlns:a16="http://schemas.microsoft.com/office/drawing/2014/main" id="{F952D522-61A2-8E99-71A9-6DEC42DE17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353" y="248852"/>
            <a:ext cx="5737251" cy="8512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2400" b="1"/>
              <a:t>Future Work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77031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>
          <a:extLst>
            <a:ext uri="{FF2B5EF4-FFF2-40B4-BE49-F238E27FC236}">
              <a16:creationId xmlns:a16="http://schemas.microsoft.com/office/drawing/2014/main" id="{511191C7-8A0D-D42C-9714-B11B78009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>
            <a:extLst>
              <a:ext uri="{FF2B5EF4-FFF2-40B4-BE49-F238E27FC236}">
                <a16:creationId xmlns:a16="http://schemas.microsoft.com/office/drawing/2014/main" id="{B5C534E7-BA66-1F77-237B-12531D73C8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0353" y="1164431"/>
            <a:ext cx="8757904" cy="31617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6565" indent="-329565">
              <a:buFont typeface="Arial" panose="020B0604020202020204" pitchFamily="34" charset="0"/>
              <a:buChar char="•"/>
            </a:pPr>
            <a:r>
              <a:rPr lang="en-US" sz="1400"/>
              <a:t>Flickr8k Dataset: </a:t>
            </a:r>
            <a:r>
              <a:rPr lang="en-US" sz="1400">
                <a:hlinkClick r:id="rId3"/>
              </a:rPr>
              <a:t>https://github.com/goodwillyoga/Flickr8k_dataset?tab=readme-ov-file</a:t>
            </a:r>
            <a:endParaRPr lang="en-US" sz="1400"/>
          </a:p>
          <a:p>
            <a:pPr marL="456565" indent="-329565">
              <a:buFont typeface="Arial" panose="020B0604020202020204" pitchFamily="34" charset="0"/>
              <a:buChar char="•"/>
            </a:pPr>
            <a:endParaRPr lang="en-US" sz="1400"/>
          </a:p>
          <a:p>
            <a:pPr marL="456565" indent="-329565">
              <a:buFont typeface="Arial" panose="020B0604020202020204" pitchFamily="34" charset="0"/>
              <a:buChar char="•"/>
            </a:pPr>
            <a:r>
              <a:rPr lang="en-US" sz="1400"/>
              <a:t>Model (ViT-GPT2): </a:t>
            </a:r>
            <a:r>
              <a:rPr lang="en-US" sz="1400">
                <a:hlinkClick r:id="rId4" tooltip="https://huggingface.co/nlpconnect/vit-gpt2-image-captioning"/>
              </a:rPr>
              <a:t>https://huggingface.co/nlpconnect/vit-gpt2-image-captioning</a:t>
            </a:r>
            <a:endParaRPr lang="en-US" sz="1400"/>
          </a:p>
          <a:p>
            <a:pPr marL="456565" indent="-329565">
              <a:buFont typeface="Arial" panose="020B0604020202020204" pitchFamily="34" charset="0"/>
              <a:buChar char="•"/>
            </a:pPr>
            <a:endParaRPr lang="en-US" sz="1400"/>
          </a:p>
          <a:p>
            <a:pPr marL="456565" indent="-329565">
              <a:buFont typeface="Arial" panose="020B0604020202020204" pitchFamily="34" charset="0"/>
              <a:buChar char="•"/>
            </a:pPr>
            <a:r>
              <a:rPr lang="en-US" sz="1400"/>
              <a:t>BLEU Score Evaluation: NLTK Documentation </a:t>
            </a:r>
            <a:r>
              <a:rPr lang="en-US" sz="1400">
                <a:hlinkClick r:id="rId5" tooltip="https://www.nltk.org/"/>
              </a:rPr>
              <a:t>https://www.nltk.org/</a:t>
            </a:r>
            <a:endParaRPr lang="en-US" sz="1400"/>
          </a:p>
        </p:txBody>
      </p:sp>
      <p:sp>
        <p:nvSpPr>
          <p:cNvPr id="53" name="Google Shape;53;p11">
            <a:extLst>
              <a:ext uri="{FF2B5EF4-FFF2-40B4-BE49-F238E27FC236}">
                <a16:creationId xmlns:a16="http://schemas.microsoft.com/office/drawing/2014/main" id="{AE873D62-E80E-AE34-AF91-362963855B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353" y="248852"/>
            <a:ext cx="5737251" cy="8512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2400" b="1"/>
              <a:t>References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69032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>
          <a:extLst>
            <a:ext uri="{FF2B5EF4-FFF2-40B4-BE49-F238E27FC236}">
              <a16:creationId xmlns:a16="http://schemas.microsoft.com/office/drawing/2014/main" id="{F3807A4B-8473-56DE-6C52-141D5F814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>
            <a:extLst>
              <a:ext uri="{FF2B5EF4-FFF2-40B4-BE49-F238E27FC236}">
                <a16:creationId xmlns:a16="http://schemas.microsoft.com/office/drawing/2014/main" id="{5C34C40F-1358-3877-92ED-85752DF391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00449" y="2143414"/>
            <a:ext cx="5737251" cy="8512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2400" b="1"/>
              <a:t>Questions ?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7121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150353" y="1164431"/>
            <a:ext cx="4670567" cy="31617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Image Captioning combines Computer Vision and Natural Language Processing (NLP)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The goal is to automatically generate textual descriptions for images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Transformer-based models have significantly improved captioning quality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Applications include accessibility tools, automatic photo tagging, and content creation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150353" y="248852"/>
            <a:ext cx="5737251" cy="8512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2400" b="1">
                <a:solidFill>
                  <a:srgbClr val="141414"/>
                </a:solidFill>
              </a:rPr>
              <a:t>Background</a:t>
            </a:r>
            <a:endParaRPr lang="en-US" sz="2400"/>
          </a:p>
        </p:txBody>
      </p:sp>
      <p:pic>
        <p:nvPicPr>
          <p:cNvPr id="4098" name="Picture 2" descr="5 Models To Use For Image Captioning Task | by Eman Elrefai | Medium">
            <a:extLst>
              <a:ext uri="{FF2B5EF4-FFF2-40B4-BE49-F238E27FC236}">
                <a16:creationId xmlns:a16="http://schemas.microsoft.com/office/drawing/2014/main" id="{89F770CD-5503-FE7A-52DB-FCF82220A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649" y="1614805"/>
            <a:ext cx="3827176" cy="160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51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>
          <a:extLst>
            <a:ext uri="{FF2B5EF4-FFF2-40B4-BE49-F238E27FC236}">
              <a16:creationId xmlns:a16="http://schemas.microsoft.com/office/drawing/2014/main" id="{68454C75-B03A-54FB-C8AC-A9124C20B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>
            <a:extLst>
              <a:ext uri="{FF2B5EF4-FFF2-40B4-BE49-F238E27FC236}">
                <a16:creationId xmlns:a16="http://schemas.microsoft.com/office/drawing/2014/main" id="{BE430107-5FD0-1AE7-20F1-8283F96121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0353" y="1164431"/>
            <a:ext cx="8757904" cy="31617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Explore modern pre-trained models for generating image captions.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Understand the performance of Vision Transformers combined with language models.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Evaluate caption quality using BLEU scores.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Gain practical experience with real-world datasets and deep learning workflows.</a:t>
            </a:r>
          </a:p>
        </p:txBody>
      </p:sp>
      <p:sp>
        <p:nvSpPr>
          <p:cNvPr id="53" name="Google Shape;53;p11">
            <a:extLst>
              <a:ext uri="{FF2B5EF4-FFF2-40B4-BE49-F238E27FC236}">
                <a16:creationId xmlns:a16="http://schemas.microsoft.com/office/drawing/2014/main" id="{248DCC44-78C1-648F-7690-069412117F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353" y="248852"/>
            <a:ext cx="5737251" cy="8512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2400" b="1"/>
              <a:t>Project Motivation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2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>
          <a:extLst>
            <a:ext uri="{FF2B5EF4-FFF2-40B4-BE49-F238E27FC236}">
              <a16:creationId xmlns:a16="http://schemas.microsoft.com/office/drawing/2014/main" id="{AAA5AB98-7F74-2B3A-8887-F50F81FD6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>
            <a:extLst>
              <a:ext uri="{FF2B5EF4-FFF2-40B4-BE49-F238E27FC236}">
                <a16:creationId xmlns:a16="http://schemas.microsoft.com/office/drawing/2014/main" id="{895BAFBA-3356-AE78-BC36-E52F2CA8E6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0353" y="1164431"/>
            <a:ext cx="4284487" cy="31617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Flickr8k dataset contains </a:t>
            </a:r>
            <a:r>
              <a:rPr lang="en-US" sz="1400" b="1"/>
              <a:t>8,000</a:t>
            </a:r>
            <a:r>
              <a:rPr lang="en-US" sz="1400"/>
              <a:t> images with </a:t>
            </a:r>
            <a:r>
              <a:rPr lang="en-US" sz="1400" b="1"/>
              <a:t>5 captions</a:t>
            </a:r>
            <a:r>
              <a:rPr lang="en-US" sz="1400"/>
              <a:t> per image.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Captions describe objects, actions, and scenes in the images.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Dataset split into training, validation, and test sets.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Each caption uses simple and descriptive English sentences.</a:t>
            </a:r>
          </a:p>
        </p:txBody>
      </p:sp>
      <p:sp>
        <p:nvSpPr>
          <p:cNvPr id="53" name="Google Shape;53;p11">
            <a:extLst>
              <a:ext uri="{FF2B5EF4-FFF2-40B4-BE49-F238E27FC236}">
                <a16:creationId xmlns:a16="http://schemas.microsoft.com/office/drawing/2014/main" id="{77D29309-0DA3-1911-9B77-2A08EC0DD4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353" y="248852"/>
            <a:ext cx="5737251" cy="8512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2400" b="1"/>
              <a:t>Dataset : Flick8k</a:t>
            </a:r>
            <a:endParaRPr lang="en-US" sz="2400"/>
          </a:p>
        </p:txBody>
      </p:sp>
      <p:pic>
        <p:nvPicPr>
          <p:cNvPr id="3076" name="Picture 4" descr="Image Captioning With Flickr8k Dataset &amp; BLEU | by Raman Shinde | Medium">
            <a:extLst>
              <a:ext uri="{FF2B5EF4-FFF2-40B4-BE49-F238E27FC236}">
                <a16:creationId xmlns:a16="http://schemas.microsoft.com/office/drawing/2014/main" id="{AD13311A-D0F9-CA20-ECE5-85EAF7B1EB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68"/>
          <a:stretch/>
        </p:blipFill>
        <p:spPr bwMode="auto">
          <a:xfrm>
            <a:off x="4572000" y="1213207"/>
            <a:ext cx="4145280" cy="271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09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>
          <a:extLst>
            <a:ext uri="{FF2B5EF4-FFF2-40B4-BE49-F238E27FC236}">
              <a16:creationId xmlns:a16="http://schemas.microsoft.com/office/drawing/2014/main" id="{C3096FB6-22F3-D830-44B8-15442A1F5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>
            <a:extLst>
              <a:ext uri="{FF2B5EF4-FFF2-40B4-BE49-F238E27FC236}">
                <a16:creationId xmlns:a16="http://schemas.microsoft.com/office/drawing/2014/main" id="{C52FB759-8750-0228-FCB5-7609D56B5B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24699"/>
            <a:ext cx="8229600" cy="857250"/>
          </a:xfrm>
        </p:spPr>
        <p:txBody>
          <a:bodyPr spcFirstLastPara="1" vert="horz" lIns="91425" tIns="45700" rIns="91425" bIns="4570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3200" b="1">
                <a:solidFill>
                  <a:schemeClr val="tx1"/>
                </a:solidFill>
              </a:rPr>
              <a:t>Method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52" name="Google Shape;52;p11">
            <a:extLst>
              <a:ext uri="{FF2B5EF4-FFF2-40B4-BE49-F238E27FC236}">
                <a16:creationId xmlns:a16="http://schemas.microsoft.com/office/drawing/2014/main" id="{F749E4FD-F5C4-9E52-3EAC-9D572CC7A428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457200" y="1310641"/>
            <a:ext cx="4038600" cy="3098800"/>
          </a:xfrm>
        </p:spPr>
        <p:txBody>
          <a:bodyPr spcFirstLastPara="1" vert="horz" lIns="91425" tIns="45700" rIns="91425" bIns="45700" rtlCol="0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Used pre-trained model: </a:t>
            </a:r>
            <a:r>
              <a:rPr lang="en-US" sz="1200" b="1" err="1">
                <a:solidFill>
                  <a:schemeClr val="tx1"/>
                </a:solidFill>
              </a:rPr>
              <a:t>nlpconnect</a:t>
            </a:r>
            <a:r>
              <a:rPr lang="en-US" sz="1200" b="1">
                <a:solidFill>
                  <a:schemeClr val="tx1"/>
                </a:solidFill>
              </a:rPr>
              <a:t>/vit-gpt2-image-captioning</a:t>
            </a:r>
            <a:r>
              <a:rPr lang="en-US" sz="1200">
                <a:solidFill>
                  <a:schemeClr val="tx1"/>
                </a:solidFill>
              </a:rPr>
              <a:t> from Hugging Face.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Vision Transformer (ViT) extracts visual features from images.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GPT2 decoder generates captions based on the extracted features.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Added a distinct padding token to properly format model outputs.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Captions generated using beam search decoding with multiple beams.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A2F22CA-C28E-36B6-99F5-5760C98F2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1575784"/>
            <a:ext cx="4038600" cy="199193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15088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>
          <a:extLst>
            <a:ext uri="{FF2B5EF4-FFF2-40B4-BE49-F238E27FC236}">
              <a16:creationId xmlns:a16="http://schemas.microsoft.com/office/drawing/2014/main" id="{386EF975-5B20-2AB3-A094-D4896BCAA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>
            <a:extLst>
              <a:ext uri="{FF2B5EF4-FFF2-40B4-BE49-F238E27FC236}">
                <a16:creationId xmlns:a16="http://schemas.microsoft.com/office/drawing/2014/main" id="{FB547532-FC05-52EB-AB17-8647758BE3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8384" y="1100140"/>
            <a:ext cx="7808871" cy="3909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6565" indent="-329565">
              <a:buFont typeface="Arial" panose="020B0604020202020204" pitchFamily="34" charset="0"/>
              <a:buChar char="•"/>
            </a:pPr>
            <a:r>
              <a:rPr lang="en-US" sz="1400"/>
              <a:t>Downloaded and extracted Flickr8k dataset and captions.</a:t>
            </a:r>
          </a:p>
          <a:p>
            <a:pPr marL="456565" indent="-329565">
              <a:buFont typeface="Arial" panose="020B0604020202020204" pitchFamily="34" charset="0"/>
              <a:buChar char="•"/>
            </a:pPr>
            <a:endParaRPr lang="en-US" sz="1400"/>
          </a:p>
        </p:txBody>
      </p:sp>
      <p:sp>
        <p:nvSpPr>
          <p:cNvPr id="53" name="Google Shape;53;p11">
            <a:extLst>
              <a:ext uri="{FF2B5EF4-FFF2-40B4-BE49-F238E27FC236}">
                <a16:creationId xmlns:a16="http://schemas.microsoft.com/office/drawing/2014/main" id="{9BE7FB6D-075B-E3F9-E3B8-AA6F463974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353" y="248852"/>
            <a:ext cx="5737251" cy="8512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2400" b="1"/>
              <a:t>Code Snippets</a:t>
            </a:r>
            <a:endParaRPr lang="en-US" sz="2400"/>
          </a:p>
        </p:txBody>
      </p:sp>
      <p:pic>
        <p:nvPicPr>
          <p:cNvPr id="5" name="Picture 4" descr="A screenshot of a computer program">
            <a:extLst>
              <a:ext uri="{FF2B5EF4-FFF2-40B4-BE49-F238E27FC236}">
                <a16:creationId xmlns:a16="http://schemas.microsoft.com/office/drawing/2014/main" id="{60656EF8-CCDF-5002-3231-2591A80CF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875" y="1556043"/>
            <a:ext cx="5245346" cy="286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68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>
          <a:extLst>
            <a:ext uri="{FF2B5EF4-FFF2-40B4-BE49-F238E27FC236}">
              <a16:creationId xmlns:a16="http://schemas.microsoft.com/office/drawing/2014/main" id="{7D11A35E-16A3-7EA1-15AE-CD21C19BA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>
            <a:extLst>
              <a:ext uri="{FF2B5EF4-FFF2-40B4-BE49-F238E27FC236}">
                <a16:creationId xmlns:a16="http://schemas.microsoft.com/office/drawing/2014/main" id="{338500DD-D301-725B-CA8C-B54F1A556D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8384" y="1100140"/>
            <a:ext cx="7808871" cy="3909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6565" indent="-329565">
              <a:buFont typeface="Arial" panose="020B0604020202020204" pitchFamily="34" charset="0"/>
              <a:buChar char="•"/>
            </a:pPr>
            <a:r>
              <a:rPr lang="en-US" sz="1400"/>
              <a:t>Loaded pre-trained VisionEncoderDecoderModel (ViT + GPT2)</a:t>
            </a:r>
          </a:p>
        </p:txBody>
      </p:sp>
      <p:sp>
        <p:nvSpPr>
          <p:cNvPr id="53" name="Google Shape;53;p11">
            <a:extLst>
              <a:ext uri="{FF2B5EF4-FFF2-40B4-BE49-F238E27FC236}">
                <a16:creationId xmlns:a16="http://schemas.microsoft.com/office/drawing/2014/main" id="{1CB3D21C-D845-74C2-2084-DCB794DFFE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353" y="248852"/>
            <a:ext cx="5737251" cy="8512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2400" b="1"/>
              <a:t>Code Snippets</a:t>
            </a:r>
            <a:endParaRPr lang="en-US" sz="2400"/>
          </a:p>
        </p:txBody>
      </p:sp>
      <p:pic>
        <p:nvPicPr>
          <p:cNvPr id="2" name="Picture 1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61F3B9CA-EE42-2221-DDE4-779AE911D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037" y="1491096"/>
            <a:ext cx="4027564" cy="296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7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>
          <a:extLst>
            <a:ext uri="{FF2B5EF4-FFF2-40B4-BE49-F238E27FC236}">
              <a16:creationId xmlns:a16="http://schemas.microsoft.com/office/drawing/2014/main" id="{9417638C-86F0-5256-7A8B-B30EBA9B3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>
            <a:extLst>
              <a:ext uri="{FF2B5EF4-FFF2-40B4-BE49-F238E27FC236}">
                <a16:creationId xmlns:a16="http://schemas.microsoft.com/office/drawing/2014/main" id="{7F16C39A-7089-AD52-B31C-E469B2B14D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353" y="248852"/>
            <a:ext cx="5737251" cy="8512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2400" b="1"/>
              <a:t>Code Snippets</a:t>
            </a:r>
            <a:endParaRPr lang="en-US" sz="2400"/>
          </a:p>
        </p:txBody>
      </p:sp>
      <p:pic>
        <p:nvPicPr>
          <p:cNvPr id="2" name="Picture 1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39FAA70D-796A-0D80-5FF5-37118E7C37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2805"/>
          <a:stretch/>
        </p:blipFill>
        <p:spPr>
          <a:xfrm>
            <a:off x="2108760" y="2019457"/>
            <a:ext cx="4027564" cy="11045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52;p11">
                <a:extLst>
                  <a:ext uri="{FF2B5EF4-FFF2-40B4-BE49-F238E27FC236}">
                    <a16:creationId xmlns:a16="http://schemas.microsoft.com/office/drawing/2014/main" id="{EAAEBB89-62BD-9B2F-38C3-4C2FFC5B895A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311275"/>
                <a:ext cx="8229600" cy="3772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vert="horz" wrap="square" lIns="91425" tIns="45700" rIns="91425" bIns="45700" rtlCol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867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867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867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867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867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867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867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867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/>
                  <a:defRPr sz="1867" b="0" i="0" u="none" strike="noStrike" cap="none">
                    <a:solidFill>
                      <a:srgbClr val="000000"/>
                    </a:solidFill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 marL="456565" indent="-329565">
                  <a:buFont typeface="Arial" panose="020B0604020202020204" pitchFamily="34" charset="0"/>
                  <a:buChar char="•"/>
                </a:pPr>
                <a:r>
                  <a:rPr lang="en-US" sz="1400"/>
                  <a:t>Created a function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𝒈𝒆𝒏𝒆𝒓𝒂𝒕𝒆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𝒄𝒂𝒑𝒕𝒊𝒐𝒏</m:t>
                    </m:r>
                    <m:d>
                      <m:d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𝒑𝒂𝒕𝒉</m:t>
                        </m:r>
                      </m:e>
                    </m:d>
                  </m:oMath>
                </a14:m>
                <a:r>
                  <a:rPr lang="en-US" sz="1400" b="1"/>
                  <a:t> </a:t>
                </a:r>
                <a:r>
                  <a:rPr lang="en-US" sz="1400"/>
                  <a:t>to predict captions</a:t>
                </a:r>
              </a:p>
              <a:p>
                <a:pPr marL="456565" indent="-329565">
                  <a:buFont typeface="Arial" panose="020B0604020202020204" pitchFamily="34" charset="0"/>
                  <a:buChar char="•"/>
                </a:pPr>
                <a:endParaRPr lang="en-US" sz="1400"/>
              </a:p>
            </p:txBody>
          </p:sp>
        </mc:Choice>
        <mc:Fallback xmlns="">
          <p:sp>
            <p:nvSpPr>
              <p:cNvPr id="6" name="Google Shape;52;p11">
                <a:extLst>
                  <a:ext uri="{FF2B5EF4-FFF2-40B4-BE49-F238E27FC236}">
                    <a16:creationId xmlns:a16="http://schemas.microsoft.com/office/drawing/2014/main" id="{EAAEBB89-62BD-9B2F-38C3-4C2FFC5B895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11275"/>
                <a:ext cx="8229600" cy="377248"/>
              </a:xfrm>
              <a:prstGeom prst="rect">
                <a:avLst/>
              </a:prstGeom>
              <a:blipFill>
                <a:blip r:embed="rId4"/>
                <a:stretch>
                  <a:fillRect t="-64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162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>
          <a:extLst>
            <a:ext uri="{FF2B5EF4-FFF2-40B4-BE49-F238E27FC236}">
              <a16:creationId xmlns:a16="http://schemas.microsoft.com/office/drawing/2014/main" id="{DEEBDE92-D4E9-DFC0-9F19-FEBAFECFB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>
            <a:extLst>
              <a:ext uri="{FF2B5EF4-FFF2-40B4-BE49-F238E27FC236}">
                <a16:creationId xmlns:a16="http://schemas.microsoft.com/office/drawing/2014/main" id="{1A72B157-35B2-FD13-4C75-DFA25ECD8A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353" y="248852"/>
            <a:ext cx="5737251" cy="8512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2400" b="1"/>
              <a:t>Code Snippets</a:t>
            </a:r>
            <a:endParaRPr lang="en-US" sz="2400"/>
          </a:p>
        </p:txBody>
      </p:sp>
      <p:sp>
        <p:nvSpPr>
          <p:cNvPr id="6" name="Google Shape;52;p11">
            <a:extLst>
              <a:ext uri="{FF2B5EF4-FFF2-40B4-BE49-F238E27FC236}">
                <a16:creationId xmlns:a16="http://schemas.microsoft.com/office/drawing/2014/main" id="{529E5FDD-F8F9-F52D-5A7A-E523E1056E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311275"/>
            <a:ext cx="8229600" cy="3772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867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6565" indent="-329565">
              <a:buFont typeface="Arial" panose="020B0604020202020204" pitchFamily="34" charset="0"/>
              <a:buChar char="•"/>
            </a:pPr>
            <a:r>
              <a:rPr lang="en-US" sz="1400"/>
              <a:t>Evaluated model performance using BLEU-1 to BLEU-4 scores.</a:t>
            </a:r>
          </a:p>
          <a:p>
            <a:pPr marL="456565" indent="-329565"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C522943-C0F9-AE19-594C-4F4893A959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6572"/>
          <a:stretch/>
        </p:blipFill>
        <p:spPr>
          <a:xfrm>
            <a:off x="1956372" y="1811342"/>
            <a:ext cx="3705460" cy="462387"/>
          </a:xfrm>
          <a:prstGeom prst="rect">
            <a:avLst/>
          </a:prstGeom>
        </p:spPr>
      </p:pic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8C916D4-EFC5-254D-C408-A319260F39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4501"/>
          <a:stretch/>
        </p:blipFill>
        <p:spPr>
          <a:xfrm>
            <a:off x="1956372" y="2267081"/>
            <a:ext cx="3705460" cy="225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74115"/>
      </p:ext>
    </p:extLst>
  </p:cSld>
  <p:clrMapOvr>
    <a:masterClrMapping/>
  </p:clrMapOvr>
</p:sld>
</file>

<file path=ppt/theme/theme1.xml><?xml version="1.0" encoding="utf-8"?>
<a:theme xmlns:a="http://schemas.openxmlformats.org/drawingml/2006/main" name="UTA Accessibl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ial-UTA-PPT" id="{90A28683-42B9-1F49-B70D-9E164CA480DB}" vid="{02935933-E178-034F-8100-04BD38C102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A0341101A8F1478A9A2DC8B5541E33" ma:contentTypeVersion="13" ma:contentTypeDescription="Create a new document." ma:contentTypeScope="" ma:versionID="4d7b406fa8ae8af2e01e6885b48bc767">
  <xsd:schema xmlns:xsd="http://www.w3.org/2001/XMLSchema" xmlns:xs="http://www.w3.org/2001/XMLSchema" xmlns:p="http://schemas.microsoft.com/office/2006/metadata/properties" xmlns:ns3="6557b5ae-1388-4b46-8689-8235b3db51dc" xmlns:ns4="c19b86dd-fbe9-4467-afe4-78426a025312" targetNamespace="http://schemas.microsoft.com/office/2006/metadata/properties" ma:root="true" ma:fieldsID="260440d2084596ce24aac5c5859ee60f" ns3:_="" ns4:_="">
    <xsd:import namespace="6557b5ae-1388-4b46-8689-8235b3db51dc"/>
    <xsd:import namespace="c19b86dd-fbe9-4467-afe4-78426a0253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57b5ae-1388-4b46-8689-8235b3db51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9b86dd-fbe9-4467-afe4-78426a02531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557b5ae-1388-4b46-8689-8235b3db51dc" xsi:nil="true"/>
  </documentManagement>
</p:properties>
</file>

<file path=customXml/itemProps1.xml><?xml version="1.0" encoding="utf-8"?>
<ds:datastoreItem xmlns:ds="http://schemas.openxmlformats.org/officeDocument/2006/customXml" ds:itemID="{6987676A-099B-4B53-B66D-C60F83A714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2AD652-D28D-439B-BA36-17E9E1EC14D2}">
  <ds:schemaRefs>
    <ds:schemaRef ds:uri="6557b5ae-1388-4b46-8689-8235b3db51dc"/>
    <ds:schemaRef ds:uri="c19b86dd-fbe9-4467-afe4-78426a02531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499CAED-701D-44BF-B45E-0631AD0D07E6}">
  <ds:schemaRefs>
    <ds:schemaRef ds:uri="http://schemas.openxmlformats.org/package/2006/metadata/core-properties"/>
    <ds:schemaRef ds:uri="http://purl.org/dc/terms/"/>
    <ds:schemaRef ds:uri="http://purl.org/dc/elements/1.1/"/>
    <ds:schemaRef ds:uri="http://www.w3.org/XML/1998/namespace"/>
    <ds:schemaRef ds:uri="6557b5ae-1388-4b46-8689-8235b3db51dc"/>
    <ds:schemaRef ds:uri="http://schemas.microsoft.com/office/2006/documentManagement/types"/>
    <ds:schemaRef ds:uri="http://schemas.microsoft.com/office/infopath/2007/PartnerControls"/>
    <ds:schemaRef ds:uri="c19b86dd-fbe9-4467-afe4-78426a025312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Official-UTA-PPT</Template>
  <TotalTime>0</TotalTime>
  <Words>428</Words>
  <Application>Microsoft Office PowerPoint</Application>
  <PresentationFormat>On-screen Show (16:9)</PresentationFormat>
  <Paragraphs>85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Helvetica</vt:lpstr>
      <vt:lpstr>Noto Sans Symbols</vt:lpstr>
      <vt:lpstr>Wingdings</vt:lpstr>
      <vt:lpstr>UTA Accessible Template</vt:lpstr>
      <vt:lpstr>Image Captioning Using VIT-GPT2 on Flickr8K</vt:lpstr>
      <vt:lpstr>Background</vt:lpstr>
      <vt:lpstr>Project Motivation</vt:lpstr>
      <vt:lpstr>Dataset : Flick8k</vt:lpstr>
      <vt:lpstr>Method</vt:lpstr>
      <vt:lpstr>Code Snippets</vt:lpstr>
      <vt:lpstr>Code Snippets</vt:lpstr>
      <vt:lpstr>Code Snippets</vt:lpstr>
      <vt:lpstr>Code Snippets</vt:lpstr>
      <vt:lpstr>Experiments and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Work</vt:lpstr>
      <vt:lpstr>References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Arora, Manan</dc:creator>
  <cp:lastModifiedBy>Arora, Manan</cp:lastModifiedBy>
  <cp:revision>23</cp:revision>
  <dcterms:created xsi:type="dcterms:W3CDTF">2025-04-27T22:53:40Z</dcterms:created>
  <dcterms:modified xsi:type="dcterms:W3CDTF">2025-04-30T18:48:47Z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0x010100E3A0341101A8F1478A9A2DC8B5541E33</vt:lpwstr>
  </property>
  <property fmtid="{D5CDD505-2E9C-101B-9397-08002B2CF9AE}" pid="3" name="MediaServiceImageTags">
    <vt:lpwstr/>
  </property>
</Properties>
</file>