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ontserrat" charset="1" panose="00000500000000000000"/>
      <p:regular r:id="rId17"/>
    </p:embeddedFont>
    <p:embeddedFont>
      <p:font typeface="Montserrat Bold" charset="1" panose="00000800000000000000"/>
      <p:regular r:id="rId18"/>
    </p:embeddedFont>
    <p:embeddedFont>
      <p:font typeface="Open Sans" charset="1" panose="00000000000000000000"/>
      <p:regular r:id="rId19"/>
    </p:embeddedFont>
    <p:embeddedFont>
      <p:font typeface="Roca One" charset="1" panose="00000500000000000000"/>
      <p:regular r:id="rId20"/>
    </p:embeddedFont>
    <p:embeddedFont>
      <p:font typeface="Roca One Bold"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TextBox 2" id="2"/>
          <p:cNvSpPr txBox="true"/>
          <p:nvPr/>
        </p:nvSpPr>
        <p:spPr>
          <a:xfrm rot="0">
            <a:off x="479811" y="1019175"/>
            <a:ext cx="9380229" cy="5556439"/>
          </a:xfrm>
          <a:prstGeom prst="rect">
            <a:avLst/>
          </a:prstGeom>
        </p:spPr>
        <p:txBody>
          <a:bodyPr anchor="t" rtlCol="false" tIns="0" lIns="0" bIns="0" rIns="0">
            <a:spAutoFit/>
          </a:bodyPr>
          <a:lstStyle/>
          <a:p>
            <a:pPr algn="l">
              <a:lnSpc>
                <a:spcPts val="14615"/>
              </a:lnSpc>
            </a:pPr>
            <a:r>
              <a:rPr lang="en-US" sz="12179">
                <a:solidFill>
                  <a:srgbClr val="1C402E"/>
                </a:solidFill>
                <a:latin typeface="Montserrat"/>
                <a:ea typeface="Montserrat"/>
                <a:cs typeface="Montserrat"/>
                <a:sym typeface="Montserrat"/>
              </a:rPr>
              <a:t>Semusi Technology</a:t>
            </a:r>
          </a:p>
          <a:p>
            <a:pPr algn="l">
              <a:lnSpc>
                <a:spcPts val="14615"/>
              </a:lnSpc>
            </a:pPr>
            <a:r>
              <a:rPr lang="en-US" sz="12179">
                <a:solidFill>
                  <a:srgbClr val="1C402E"/>
                </a:solidFill>
                <a:latin typeface="Montserrat"/>
                <a:ea typeface="Montserrat"/>
                <a:cs typeface="Montserrat"/>
                <a:sym typeface="Montserrat"/>
              </a:rPr>
              <a:t>Assessment</a:t>
            </a:r>
          </a:p>
        </p:txBody>
      </p:sp>
      <p:sp>
        <p:nvSpPr>
          <p:cNvPr name="TextBox 3" id="3"/>
          <p:cNvSpPr txBox="true"/>
          <p:nvPr/>
        </p:nvSpPr>
        <p:spPr>
          <a:xfrm rot="0">
            <a:off x="817473" y="8915132"/>
            <a:ext cx="6717999" cy="168277"/>
          </a:xfrm>
          <a:prstGeom prst="rect">
            <a:avLst/>
          </a:prstGeom>
        </p:spPr>
        <p:txBody>
          <a:bodyPr anchor="t" rtlCol="false" tIns="0" lIns="0" bIns="0" rIns="0">
            <a:spAutoFit/>
          </a:bodyPr>
          <a:lstStyle/>
          <a:p>
            <a:pPr algn="l">
              <a:lnSpc>
                <a:spcPts val="1000"/>
              </a:lnSpc>
            </a:pPr>
            <a:r>
              <a:rPr lang="en-US" b="true" sz="2000" spc="68">
                <a:solidFill>
                  <a:srgbClr val="1C402E"/>
                </a:solidFill>
                <a:latin typeface="Montserrat Bold"/>
                <a:ea typeface="Montserrat Bold"/>
                <a:cs typeface="Montserrat Bold"/>
                <a:sym typeface="Montserrat Bold"/>
              </a:rPr>
              <a:t>CREATED BY:</a:t>
            </a:r>
          </a:p>
        </p:txBody>
      </p:sp>
      <p:sp>
        <p:nvSpPr>
          <p:cNvPr name="TextBox 4" id="4"/>
          <p:cNvSpPr txBox="true"/>
          <p:nvPr/>
        </p:nvSpPr>
        <p:spPr>
          <a:xfrm rot="0">
            <a:off x="817473" y="9177288"/>
            <a:ext cx="6717999" cy="481330"/>
          </a:xfrm>
          <a:prstGeom prst="rect">
            <a:avLst/>
          </a:prstGeom>
        </p:spPr>
        <p:txBody>
          <a:bodyPr anchor="t" rtlCol="false" tIns="0" lIns="0" bIns="0" rIns="0">
            <a:spAutoFit/>
          </a:bodyPr>
          <a:lstStyle/>
          <a:p>
            <a:pPr algn="l">
              <a:lnSpc>
                <a:spcPts val="3920"/>
              </a:lnSpc>
            </a:pPr>
            <a:r>
              <a:rPr lang="en-US" sz="2800">
                <a:solidFill>
                  <a:srgbClr val="1C402E"/>
                </a:solidFill>
                <a:latin typeface="Open Sans"/>
                <a:ea typeface="Open Sans"/>
                <a:cs typeface="Open Sans"/>
                <a:sym typeface="Open Sans"/>
              </a:rPr>
              <a:t>Manan Patel</a:t>
            </a:r>
          </a:p>
        </p:txBody>
      </p:sp>
      <p:sp>
        <p:nvSpPr>
          <p:cNvPr name="Freeform 5" id="5"/>
          <p:cNvSpPr/>
          <p:nvPr/>
        </p:nvSpPr>
        <p:spPr>
          <a:xfrm flipH="true" flipV="false" rot="0">
            <a:off x="10317391" y="2651937"/>
            <a:ext cx="7970609" cy="4941778"/>
          </a:xfrm>
          <a:custGeom>
            <a:avLst/>
            <a:gdLst/>
            <a:ahLst/>
            <a:cxnLst/>
            <a:rect r="r" b="b" t="t" l="l"/>
            <a:pathLst>
              <a:path h="4941778" w="7970609">
                <a:moveTo>
                  <a:pt x="7970609" y="0"/>
                </a:moveTo>
                <a:lnTo>
                  <a:pt x="0" y="0"/>
                </a:lnTo>
                <a:lnTo>
                  <a:pt x="0" y="4941777"/>
                </a:lnTo>
                <a:lnTo>
                  <a:pt x="7970609" y="4941777"/>
                </a:lnTo>
                <a:lnTo>
                  <a:pt x="797060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Freeform 2" id="2"/>
          <p:cNvSpPr/>
          <p:nvPr/>
        </p:nvSpPr>
        <p:spPr>
          <a:xfrm flipH="false" flipV="false" rot="0">
            <a:off x="671370" y="1847850"/>
            <a:ext cx="7441904" cy="8182329"/>
          </a:xfrm>
          <a:custGeom>
            <a:avLst/>
            <a:gdLst/>
            <a:ahLst/>
            <a:cxnLst/>
            <a:rect r="r" b="b" t="t" l="l"/>
            <a:pathLst>
              <a:path h="8182329" w="7441904">
                <a:moveTo>
                  <a:pt x="0" y="0"/>
                </a:moveTo>
                <a:lnTo>
                  <a:pt x="7441904" y="0"/>
                </a:lnTo>
                <a:lnTo>
                  <a:pt x="7441904" y="8182329"/>
                </a:lnTo>
                <a:lnTo>
                  <a:pt x="0" y="8182329"/>
                </a:lnTo>
                <a:lnTo>
                  <a:pt x="0" y="0"/>
                </a:lnTo>
                <a:close/>
              </a:path>
            </a:pathLst>
          </a:custGeom>
          <a:blipFill>
            <a:blip r:embed="rId2"/>
            <a:stretch>
              <a:fillRect l="0" t="0" r="0" b="0"/>
            </a:stretch>
          </a:blipFill>
        </p:spPr>
      </p:sp>
      <p:sp>
        <p:nvSpPr>
          <p:cNvPr name="TextBox 3" id="3"/>
          <p:cNvSpPr txBox="true"/>
          <p:nvPr/>
        </p:nvSpPr>
        <p:spPr>
          <a:xfrm rot="0">
            <a:off x="5925645" y="-9525"/>
            <a:ext cx="16407113" cy="1857375"/>
          </a:xfrm>
          <a:prstGeom prst="rect">
            <a:avLst/>
          </a:prstGeom>
        </p:spPr>
        <p:txBody>
          <a:bodyPr anchor="t" rtlCol="false" tIns="0" lIns="0" bIns="0" rIns="0">
            <a:spAutoFit/>
          </a:bodyPr>
          <a:lstStyle/>
          <a:p>
            <a:pPr algn="l" marL="0" indent="0" lvl="0">
              <a:lnSpc>
                <a:spcPts val="14615"/>
              </a:lnSpc>
              <a:spcBef>
                <a:spcPct val="0"/>
              </a:spcBef>
            </a:pPr>
            <a:r>
              <a:rPr lang="en-US" sz="12179">
                <a:solidFill>
                  <a:srgbClr val="1C402E"/>
                </a:solidFill>
                <a:latin typeface="Montserrat"/>
                <a:ea typeface="Montserrat"/>
                <a:cs typeface="Montserrat"/>
                <a:sym typeface="Montserrat"/>
              </a:rPr>
              <a:t>Results</a:t>
            </a:r>
          </a:p>
        </p:txBody>
      </p:sp>
      <p:sp>
        <p:nvSpPr>
          <p:cNvPr name="TextBox 4" id="4"/>
          <p:cNvSpPr txBox="true"/>
          <p:nvPr/>
        </p:nvSpPr>
        <p:spPr>
          <a:xfrm rot="0">
            <a:off x="8415897" y="4109090"/>
            <a:ext cx="9553618" cy="2971800"/>
          </a:xfrm>
          <a:prstGeom prst="rect">
            <a:avLst/>
          </a:prstGeom>
        </p:spPr>
        <p:txBody>
          <a:bodyPr anchor="t" rtlCol="false" tIns="0" lIns="0" bIns="0" rIns="0">
            <a:spAutoFit/>
          </a:bodyPr>
          <a:lstStyle/>
          <a:p>
            <a:pPr algn="ctr">
              <a:lnSpc>
                <a:spcPts val="5895"/>
              </a:lnSpc>
            </a:pPr>
            <a:r>
              <a:rPr lang="en-US" sz="4912">
                <a:solidFill>
                  <a:srgbClr val="000000"/>
                </a:solidFill>
                <a:latin typeface="Roca One"/>
                <a:ea typeface="Roca One"/>
                <a:cs typeface="Roca One"/>
                <a:sym typeface="Roca One"/>
              </a:rPr>
              <a:t>SVM Result with Linear Kernel Function</a:t>
            </a:r>
          </a:p>
          <a:p>
            <a:pPr algn="ctr">
              <a:lnSpc>
                <a:spcPts val="5895"/>
              </a:lnSpc>
            </a:pPr>
            <a:r>
              <a:rPr lang="en-US" sz="4912">
                <a:solidFill>
                  <a:srgbClr val="000000"/>
                </a:solidFill>
                <a:latin typeface="Roca One"/>
                <a:ea typeface="Roca One"/>
                <a:cs typeface="Roca One"/>
                <a:sym typeface="Roca One"/>
              </a:rPr>
              <a:t>as this was giving the best result</a:t>
            </a:r>
          </a:p>
          <a:p>
            <a:pPr algn="ctr">
              <a:lnSpc>
                <a:spcPts val="5895"/>
              </a:lnSpc>
              <a:spcBef>
                <a:spcPct val="0"/>
              </a:spcBef>
            </a:pPr>
            <a:r>
              <a:rPr lang="en-US" sz="4912">
                <a:solidFill>
                  <a:srgbClr val="000000"/>
                </a:solidFill>
                <a:latin typeface="Roca One"/>
                <a:ea typeface="Roca One"/>
                <a:cs typeface="Roca One"/>
                <a:sym typeface="Roca One"/>
              </a:rPr>
              <a:t>over other kernel functions</a:t>
            </a:r>
          </a:p>
        </p:txBody>
      </p:sp>
      <p:sp>
        <p:nvSpPr>
          <p:cNvPr name="TextBox 5" id="5"/>
          <p:cNvSpPr txBox="true"/>
          <p:nvPr/>
        </p:nvSpPr>
        <p:spPr>
          <a:xfrm rot="0">
            <a:off x="9744110" y="3352877"/>
            <a:ext cx="6897192" cy="304800"/>
          </a:xfrm>
          <a:prstGeom prst="rect">
            <a:avLst/>
          </a:prstGeom>
        </p:spPr>
        <p:txBody>
          <a:bodyPr anchor="t" rtlCol="false" tIns="0" lIns="0" bIns="0" rIns="0">
            <a:spAutoFit/>
          </a:bodyPr>
          <a:lstStyle/>
          <a:p>
            <a:pPr algn="ctr">
              <a:lnSpc>
                <a:spcPts val="2400"/>
              </a:lnSpc>
              <a:spcBef>
                <a:spcPct val="0"/>
              </a:spcBef>
            </a:pPr>
            <a:r>
              <a:rPr lang="en-US" sz="2000">
                <a:solidFill>
                  <a:srgbClr val="000000"/>
                </a:solidFill>
                <a:latin typeface="Montserrat"/>
                <a:ea typeface="Montserrat"/>
                <a:cs typeface="Montserrat"/>
                <a:sym typeface="Montserrat"/>
              </a:rPr>
              <a:t>*Kindly Look at the attached Notebook for more result</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FFAF4"/>
        </a:solidFill>
      </p:bgPr>
    </p:bg>
    <p:spTree>
      <p:nvGrpSpPr>
        <p:cNvPr id="1" name=""/>
        <p:cNvGrpSpPr/>
        <p:nvPr/>
      </p:nvGrpSpPr>
      <p:grpSpPr>
        <a:xfrm>
          <a:off x="0" y="0"/>
          <a:ext cx="0" cy="0"/>
          <a:chOff x="0" y="0"/>
          <a:chExt cx="0" cy="0"/>
        </a:xfrm>
      </p:grpSpPr>
      <p:sp>
        <p:nvSpPr>
          <p:cNvPr name="TextBox 2" id="2"/>
          <p:cNvSpPr txBox="true"/>
          <p:nvPr/>
        </p:nvSpPr>
        <p:spPr>
          <a:xfrm rot="0">
            <a:off x="5925645" y="-9525"/>
            <a:ext cx="16407113" cy="1857375"/>
          </a:xfrm>
          <a:prstGeom prst="rect">
            <a:avLst/>
          </a:prstGeom>
        </p:spPr>
        <p:txBody>
          <a:bodyPr anchor="t" rtlCol="false" tIns="0" lIns="0" bIns="0" rIns="0">
            <a:spAutoFit/>
          </a:bodyPr>
          <a:lstStyle/>
          <a:p>
            <a:pPr algn="l" marL="0" indent="0" lvl="0">
              <a:lnSpc>
                <a:spcPts val="14615"/>
              </a:lnSpc>
              <a:spcBef>
                <a:spcPct val="0"/>
              </a:spcBef>
            </a:pPr>
            <a:r>
              <a:rPr lang="en-US" sz="12179">
                <a:solidFill>
                  <a:srgbClr val="1C402E"/>
                </a:solidFill>
                <a:latin typeface="Montserrat"/>
                <a:ea typeface="Montserrat"/>
                <a:cs typeface="Montserrat"/>
                <a:sym typeface="Montserrat"/>
              </a:rPr>
              <a:t>Conclusion</a:t>
            </a:r>
          </a:p>
        </p:txBody>
      </p:sp>
      <p:sp>
        <p:nvSpPr>
          <p:cNvPr name="TextBox 3" id="3"/>
          <p:cNvSpPr txBox="true"/>
          <p:nvPr/>
        </p:nvSpPr>
        <p:spPr>
          <a:xfrm rot="0">
            <a:off x="0" y="2162175"/>
            <a:ext cx="17748254" cy="7467600"/>
          </a:xfrm>
          <a:prstGeom prst="rect">
            <a:avLst/>
          </a:prstGeom>
        </p:spPr>
        <p:txBody>
          <a:bodyPr anchor="t" rtlCol="false" tIns="0" lIns="0" bIns="0" rIns="0">
            <a:spAutoFit/>
          </a:bodyPr>
          <a:lstStyle/>
          <a:p>
            <a:pPr algn="ctr">
              <a:lnSpc>
                <a:spcPts val="6548"/>
              </a:lnSpc>
            </a:pPr>
            <a:r>
              <a:rPr lang="en-US" sz="5457">
                <a:solidFill>
                  <a:srgbClr val="000000"/>
                </a:solidFill>
                <a:latin typeface="Roca One"/>
                <a:ea typeface="Roca One"/>
                <a:cs typeface="Roca One"/>
                <a:sym typeface="Roca One"/>
              </a:rPr>
              <a:t>We can conclude  that it is possible to classify employees at check-in using their smartphone by taking data from Physics Toolbox and then sending it to our model(with the required pre-processing) for class prediction about the identity of the person. If it matches with some previous data then we let them in.</a:t>
            </a:r>
          </a:p>
          <a:p>
            <a:pPr algn="ctr">
              <a:lnSpc>
                <a:spcPts val="6548"/>
              </a:lnSpc>
            </a:pPr>
          </a:p>
          <a:p>
            <a:pPr algn="ctr">
              <a:lnSpc>
                <a:spcPts val="6548"/>
              </a:lnSpc>
              <a:spcBef>
                <a:spcPct val="0"/>
              </a:spcBef>
            </a:pPr>
            <a:r>
              <a:rPr lang="en-US" sz="5457">
                <a:solidFill>
                  <a:srgbClr val="000000"/>
                </a:solidFill>
                <a:latin typeface="Roca One"/>
                <a:ea typeface="Roca One"/>
                <a:cs typeface="Roca One"/>
                <a:sym typeface="Roca One"/>
              </a:rPr>
              <a:t>This could improve the checking experience with great accuracy(security).</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AF4"/>
        </a:solidFill>
      </p:bgPr>
    </p:bg>
    <p:spTree>
      <p:nvGrpSpPr>
        <p:cNvPr id="1" name=""/>
        <p:cNvGrpSpPr/>
        <p:nvPr/>
      </p:nvGrpSpPr>
      <p:grpSpPr>
        <a:xfrm>
          <a:off x="0" y="0"/>
          <a:ext cx="0" cy="0"/>
          <a:chOff x="0" y="0"/>
          <a:chExt cx="0" cy="0"/>
        </a:xfrm>
      </p:grpSpPr>
      <p:sp>
        <p:nvSpPr>
          <p:cNvPr name="TextBox 2" id="2"/>
          <p:cNvSpPr txBox="true"/>
          <p:nvPr/>
        </p:nvSpPr>
        <p:spPr>
          <a:xfrm rot="0">
            <a:off x="5885656" y="706716"/>
            <a:ext cx="7123013" cy="1857375"/>
          </a:xfrm>
          <a:prstGeom prst="rect">
            <a:avLst/>
          </a:prstGeom>
        </p:spPr>
        <p:txBody>
          <a:bodyPr anchor="t" rtlCol="false" tIns="0" lIns="0" bIns="0" rIns="0">
            <a:spAutoFit/>
          </a:bodyPr>
          <a:lstStyle/>
          <a:p>
            <a:pPr algn="l" marL="0" indent="0" lvl="0">
              <a:lnSpc>
                <a:spcPts val="14615"/>
              </a:lnSpc>
              <a:spcBef>
                <a:spcPct val="0"/>
              </a:spcBef>
            </a:pPr>
            <a:r>
              <a:rPr lang="en-US" sz="12179" strike="noStrike" u="none">
                <a:solidFill>
                  <a:srgbClr val="1C402E"/>
                </a:solidFill>
                <a:latin typeface="Montserrat"/>
                <a:ea typeface="Montserrat"/>
                <a:cs typeface="Montserrat"/>
                <a:sym typeface="Montserrat"/>
              </a:rPr>
              <a:t>Contents</a:t>
            </a:r>
          </a:p>
        </p:txBody>
      </p:sp>
      <p:sp>
        <p:nvSpPr>
          <p:cNvPr name="TextBox 3" id="3"/>
          <p:cNvSpPr txBox="true"/>
          <p:nvPr/>
        </p:nvSpPr>
        <p:spPr>
          <a:xfrm rot="0">
            <a:off x="1620886" y="3448050"/>
            <a:ext cx="15652554" cy="5810250"/>
          </a:xfrm>
          <a:prstGeom prst="rect">
            <a:avLst/>
          </a:prstGeom>
        </p:spPr>
        <p:txBody>
          <a:bodyPr anchor="t" rtlCol="false" tIns="0" lIns="0" bIns="0" rIns="0">
            <a:spAutoFit/>
          </a:bodyPr>
          <a:lstStyle/>
          <a:p>
            <a:pPr algn="l" marL="1658339" indent="-829169" lvl="1">
              <a:lnSpc>
                <a:spcPts val="9217"/>
              </a:lnSpc>
              <a:buFont typeface="Arial"/>
              <a:buChar char="•"/>
            </a:pPr>
            <a:r>
              <a:rPr lang="en-US" sz="7681">
                <a:solidFill>
                  <a:srgbClr val="000000"/>
                </a:solidFill>
                <a:latin typeface="Roca One"/>
                <a:ea typeface="Roca One"/>
                <a:cs typeface="Roca One"/>
                <a:sym typeface="Roca One"/>
              </a:rPr>
              <a:t>Problem Statement</a:t>
            </a:r>
          </a:p>
          <a:p>
            <a:pPr algn="l" marL="1658339" indent="-829169" lvl="1">
              <a:lnSpc>
                <a:spcPts val="9217"/>
              </a:lnSpc>
              <a:buFont typeface="Arial"/>
              <a:buChar char="•"/>
            </a:pPr>
            <a:r>
              <a:rPr lang="en-US" sz="7681">
                <a:solidFill>
                  <a:srgbClr val="000000"/>
                </a:solidFill>
                <a:latin typeface="Roca One"/>
                <a:ea typeface="Roca One"/>
                <a:cs typeface="Roca One"/>
                <a:sym typeface="Roca One"/>
              </a:rPr>
              <a:t>Dataset</a:t>
            </a:r>
          </a:p>
          <a:p>
            <a:pPr algn="l" marL="1658339" indent="-829169" lvl="1">
              <a:lnSpc>
                <a:spcPts val="9217"/>
              </a:lnSpc>
              <a:buFont typeface="Arial"/>
              <a:buChar char="•"/>
            </a:pPr>
            <a:r>
              <a:rPr lang="en-US" sz="7681">
                <a:solidFill>
                  <a:srgbClr val="000000"/>
                </a:solidFill>
                <a:latin typeface="Roca One"/>
                <a:ea typeface="Roca One"/>
                <a:cs typeface="Roca One"/>
                <a:sym typeface="Roca One"/>
              </a:rPr>
              <a:t>Approach</a:t>
            </a:r>
          </a:p>
          <a:p>
            <a:pPr algn="l" marL="1658339" indent="-829169" lvl="1">
              <a:lnSpc>
                <a:spcPts val="9217"/>
              </a:lnSpc>
              <a:buFont typeface="Arial"/>
              <a:buChar char="•"/>
            </a:pPr>
            <a:r>
              <a:rPr lang="en-US" sz="7681">
                <a:solidFill>
                  <a:srgbClr val="000000"/>
                </a:solidFill>
                <a:latin typeface="Roca One"/>
                <a:ea typeface="Roca One"/>
                <a:cs typeface="Roca One"/>
                <a:sym typeface="Roca One"/>
              </a:rPr>
              <a:t>Code Snippets</a:t>
            </a:r>
          </a:p>
          <a:p>
            <a:pPr algn="just" marL="1658339" indent="-829169" lvl="1">
              <a:lnSpc>
                <a:spcPts val="9217"/>
              </a:lnSpc>
              <a:buFont typeface="Arial"/>
              <a:buChar char="•"/>
            </a:pPr>
            <a:r>
              <a:rPr lang="en-US" sz="7681">
                <a:solidFill>
                  <a:srgbClr val="000000"/>
                </a:solidFill>
                <a:latin typeface="Roca One"/>
                <a:ea typeface="Roca One"/>
                <a:cs typeface="Roca One"/>
                <a:sym typeface="Roca One"/>
              </a:rPr>
              <a:t>Results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FFAF4"/>
        </a:solidFill>
      </p:bgPr>
    </p:bg>
    <p:spTree>
      <p:nvGrpSpPr>
        <p:cNvPr id="1" name=""/>
        <p:cNvGrpSpPr/>
        <p:nvPr/>
      </p:nvGrpSpPr>
      <p:grpSpPr>
        <a:xfrm>
          <a:off x="0" y="0"/>
          <a:ext cx="0" cy="0"/>
          <a:chOff x="0" y="0"/>
          <a:chExt cx="0" cy="0"/>
        </a:xfrm>
      </p:grpSpPr>
      <p:sp>
        <p:nvSpPr>
          <p:cNvPr name="TextBox 2" id="2"/>
          <p:cNvSpPr txBox="true"/>
          <p:nvPr/>
        </p:nvSpPr>
        <p:spPr>
          <a:xfrm rot="0">
            <a:off x="1880887" y="706716"/>
            <a:ext cx="16407113" cy="1857375"/>
          </a:xfrm>
          <a:prstGeom prst="rect">
            <a:avLst/>
          </a:prstGeom>
        </p:spPr>
        <p:txBody>
          <a:bodyPr anchor="t" rtlCol="false" tIns="0" lIns="0" bIns="0" rIns="0">
            <a:spAutoFit/>
          </a:bodyPr>
          <a:lstStyle/>
          <a:p>
            <a:pPr algn="l" marL="0" indent="0" lvl="0">
              <a:lnSpc>
                <a:spcPts val="14615"/>
              </a:lnSpc>
              <a:spcBef>
                <a:spcPct val="0"/>
              </a:spcBef>
            </a:pPr>
            <a:r>
              <a:rPr lang="en-US" sz="12179">
                <a:solidFill>
                  <a:srgbClr val="1C402E"/>
                </a:solidFill>
                <a:latin typeface="Montserrat"/>
                <a:ea typeface="Montserrat"/>
                <a:cs typeface="Montserrat"/>
                <a:sym typeface="Montserrat"/>
              </a:rPr>
              <a:t>Problem Statement</a:t>
            </a:r>
          </a:p>
        </p:txBody>
      </p:sp>
      <p:sp>
        <p:nvSpPr>
          <p:cNvPr name="TextBox 3" id="3"/>
          <p:cNvSpPr txBox="true"/>
          <p:nvPr/>
        </p:nvSpPr>
        <p:spPr>
          <a:xfrm rot="0">
            <a:off x="1047750" y="3573941"/>
            <a:ext cx="16703554" cy="4619625"/>
          </a:xfrm>
          <a:prstGeom prst="rect">
            <a:avLst/>
          </a:prstGeom>
        </p:spPr>
        <p:txBody>
          <a:bodyPr anchor="t" rtlCol="false" tIns="0" lIns="0" bIns="0" rIns="0">
            <a:spAutoFit/>
          </a:bodyPr>
          <a:lstStyle/>
          <a:p>
            <a:pPr algn="l">
              <a:lnSpc>
                <a:spcPts val="7343"/>
              </a:lnSpc>
            </a:pPr>
            <a:r>
              <a:rPr lang="en-US" sz="6119">
                <a:solidFill>
                  <a:srgbClr val="000000"/>
                </a:solidFill>
                <a:latin typeface="Roca One"/>
                <a:ea typeface="Roca One"/>
                <a:cs typeface="Roca One"/>
                <a:sym typeface="Roca One"/>
              </a:rPr>
              <a:t>Building a new Employee Security System to decide using previously recorded features whether we need to predict whether to open door for the person or not from its gait analysis.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AF4"/>
        </a:solidFill>
      </p:bgPr>
    </p:bg>
    <p:spTree>
      <p:nvGrpSpPr>
        <p:cNvPr id="1" name=""/>
        <p:cNvGrpSpPr/>
        <p:nvPr/>
      </p:nvGrpSpPr>
      <p:grpSpPr>
        <a:xfrm>
          <a:off x="0" y="0"/>
          <a:ext cx="0" cy="0"/>
          <a:chOff x="0" y="0"/>
          <a:chExt cx="0" cy="0"/>
        </a:xfrm>
      </p:grpSpPr>
      <p:sp>
        <p:nvSpPr>
          <p:cNvPr name="TextBox 2" id="2"/>
          <p:cNvSpPr txBox="true"/>
          <p:nvPr/>
        </p:nvSpPr>
        <p:spPr>
          <a:xfrm rot="0">
            <a:off x="5193130" y="611171"/>
            <a:ext cx="16407113" cy="1857375"/>
          </a:xfrm>
          <a:prstGeom prst="rect">
            <a:avLst/>
          </a:prstGeom>
        </p:spPr>
        <p:txBody>
          <a:bodyPr anchor="t" rtlCol="false" tIns="0" lIns="0" bIns="0" rIns="0">
            <a:spAutoFit/>
          </a:bodyPr>
          <a:lstStyle/>
          <a:p>
            <a:pPr algn="l" marL="0" indent="0" lvl="0">
              <a:lnSpc>
                <a:spcPts val="14615"/>
              </a:lnSpc>
              <a:spcBef>
                <a:spcPct val="0"/>
              </a:spcBef>
            </a:pPr>
            <a:r>
              <a:rPr lang="en-US" sz="12179">
                <a:solidFill>
                  <a:srgbClr val="1C402E"/>
                </a:solidFill>
                <a:latin typeface="Montserrat"/>
                <a:ea typeface="Montserrat"/>
                <a:cs typeface="Montserrat"/>
                <a:sym typeface="Montserrat"/>
              </a:rPr>
              <a:t>Dataset</a:t>
            </a:r>
          </a:p>
        </p:txBody>
      </p:sp>
      <p:sp>
        <p:nvSpPr>
          <p:cNvPr name="TextBox 3" id="3"/>
          <p:cNvSpPr txBox="true"/>
          <p:nvPr/>
        </p:nvSpPr>
        <p:spPr>
          <a:xfrm rot="0">
            <a:off x="320311" y="3152440"/>
            <a:ext cx="17754554" cy="7210425"/>
          </a:xfrm>
          <a:prstGeom prst="rect">
            <a:avLst/>
          </a:prstGeom>
        </p:spPr>
        <p:txBody>
          <a:bodyPr anchor="t" rtlCol="false" tIns="0" lIns="0" bIns="0" rIns="0">
            <a:spAutoFit/>
          </a:bodyPr>
          <a:lstStyle/>
          <a:p>
            <a:pPr algn="l">
              <a:lnSpc>
                <a:spcPts val="4103"/>
              </a:lnSpc>
            </a:pPr>
            <a:r>
              <a:rPr lang="en-US" sz="3419">
                <a:solidFill>
                  <a:srgbClr val="000000"/>
                </a:solidFill>
                <a:latin typeface="Roca One"/>
                <a:ea typeface="Roca One"/>
                <a:cs typeface="Roca One"/>
                <a:sym typeface="Roca One"/>
              </a:rPr>
              <a:t>Dataset given with the problem statement was named as Human Activity Recognition with Smartphones.</a:t>
            </a:r>
          </a:p>
          <a:p>
            <a:pPr algn="l">
              <a:lnSpc>
                <a:spcPts val="4103"/>
              </a:lnSpc>
            </a:pPr>
          </a:p>
          <a:p>
            <a:pPr algn="l">
              <a:lnSpc>
                <a:spcPts val="4103"/>
              </a:lnSpc>
            </a:pPr>
            <a:r>
              <a:rPr lang="en-US" sz="3419">
                <a:solidFill>
                  <a:srgbClr val="000000"/>
                </a:solidFill>
                <a:latin typeface="Roca One"/>
                <a:ea typeface="Roca One"/>
                <a:cs typeface="Roca One"/>
                <a:sym typeface="Roca One"/>
              </a:rPr>
              <a:t>Where each data contains 561 features and Label is whether its was recorded while Sitting, Walking, Standing, Walking Downstairs/Upstairs and Laying and we have to predict these classes for new data.</a:t>
            </a:r>
          </a:p>
          <a:p>
            <a:pPr algn="l">
              <a:lnSpc>
                <a:spcPts val="4103"/>
              </a:lnSpc>
            </a:pPr>
          </a:p>
          <a:p>
            <a:pPr algn="l">
              <a:lnSpc>
                <a:spcPts val="4103"/>
              </a:lnSpc>
            </a:pPr>
            <a:r>
              <a:rPr lang="en-US" sz="3419">
                <a:solidFill>
                  <a:srgbClr val="000000"/>
                </a:solidFill>
                <a:latin typeface="Roca One"/>
                <a:ea typeface="Roca One"/>
                <a:cs typeface="Roca One"/>
                <a:sym typeface="Roca One"/>
              </a:rPr>
              <a:t>Custom dataset using Physics Toolbox was created by me to check the model with new data.</a:t>
            </a:r>
          </a:p>
          <a:p>
            <a:pPr algn="l">
              <a:lnSpc>
                <a:spcPts val="4103"/>
              </a:lnSpc>
            </a:pPr>
          </a:p>
          <a:p>
            <a:pPr algn="l">
              <a:lnSpc>
                <a:spcPts val="4103"/>
              </a:lnSpc>
            </a:pPr>
            <a:r>
              <a:rPr lang="en-US" sz="3419" b="true">
                <a:solidFill>
                  <a:srgbClr val="000000"/>
                </a:solidFill>
                <a:latin typeface="Roca One Bold"/>
                <a:ea typeface="Roca One Bold"/>
                <a:cs typeface="Roca One Bold"/>
                <a:sym typeface="Roca One Bold"/>
              </a:rPr>
              <a:t>We can use this for our security system because each person will have this unique way of walking, stopping etc. But for this task we will only be training and testing on given dataset and our custom dataset.</a:t>
            </a:r>
          </a:p>
          <a:p>
            <a:pPr algn="l">
              <a:lnSpc>
                <a:spcPts val="4103"/>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FFAF4"/>
        </a:solidFill>
      </p:bgPr>
    </p:bg>
    <p:spTree>
      <p:nvGrpSpPr>
        <p:cNvPr id="1" name=""/>
        <p:cNvGrpSpPr/>
        <p:nvPr/>
      </p:nvGrpSpPr>
      <p:grpSpPr>
        <a:xfrm>
          <a:off x="0" y="0"/>
          <a:ext cx="0" cy="0"/>
          <a:chOff x="0" y="0"/>
          <a:chExt cx="0" cy="0"/>
        </a:xfrm>
      </p:grpSpPr>
      <p:sp>
        <p:nvSpPr>
          <p:cNvPr name="TextBox 2" id="2"/>
          <p:cNvSpPr txBox="true"/>
          <p:nvPr/>
        </p:nvSpPr>
        <p:spPr>
          <a:xfrm rot="0">
            <a:off x="5193130" y="611171"/>
            <a:ext cx="16407113" cy="1857375"/>
          </a:xfrm>
          <a:prstGeom prst="rect">
            <a:avLst/>
          </a:prstGeom>
        </p:spPr>
        <p:txBody>
          <a:bodyPr anchor="t" rtlCol="false" tIns="0" lIns="0" bIns="0" rIns="0">
            <a:spAutoFit/>
          </a:bodyPr>
          <a:lstStyle/>
          <a:p>
            <a:pPr algn="l" marL="0" indent="0" lvl="0">
              <a:lnSpc>
                <a:spcPts val="14615"/>
              </a:lnSpc>
              <a:spcBef>
                <a:spcPct val="0"/>
              </a:spcBef>
            </a:pPr>
            <a:r>
              <a:rPr lang="en-US" sz="12179">
                <a:solidFill>
                  <a:srgbClr val="1C402E"/>
                </a:solidFill>
                <a:latin typeface="Montserrat"/>
                <a:ea typeface="Montserrat"/>
                <a:cs typeface="Montserrat"/>
                <a:sym typeface="Montserrat"/>
              </a:rPr>
              <a:t>Approach</a:t>
            </a:r>
          </a:p>
        </p:txBody>
      </p:sp>
      <p:sp>
        <p:nvSpPr>
          <p:cNvPr name="TextBox 3" id="3"/>
          <p:cNvSpPr txBox="true"/>
          <p:nvPr/>
        </p:nvSpPr>
        <p:spPr>
          <a:xfrm rot="0">
            <a:off x="320311" y="3152440"/>
            <a:ext cx="17754554" cy="6696075"/>
          </a:xfrm>
          <a:prstGeom prst="rect">
            <a:avLst/>
          </a:prstGeom>
        </p:spPr>
        <p:txBody>
          <a:bodyPr anchor="t" rtlCol="false" tIns="0" lIns="0" bIns="0" rIns="0">
            <a:spAutoFit/>
          </a:bodyPr>
          <a:lstStyle/>
          <a:p>
            <a:pPr algn="l">
              <a:lnSpc>
                <a:spcPts val="4103"/>
              </a:lnSpc>
            </a:pPr>
            <a:r>
              <a:rPr lang="en-US" sz="3419">
                <a:solidFill>
                  <a:srgbClr val="000000"/>
                </a:solidFill>
                <a:latin typeface="Roca One"/>
                <a:ea typeface="Roca One"/>
                <a:cs typeface="Roca One"/>
                <a:sym typeface="Roca One"/>
              </a:rPr>
              <a:t>We will train our dataset using Supervised Machine Learning Algorithms like SVM and Random Forest as number of features is large.</a:t>
            </a:r>
          </a:p>
          <a:p>
            <a:pPr algn="l">
              <a:lnSpc>
                <a:spcPts val="4103"/>
              </a:lnSpc>
            </a:pPr>
          </a:p>
          <a:p>
            <a:pPr algn="l">
              <a:lnSpc>
                <a:spcPts val="4103"/>
              </a:lnSpc>
            </a:pPr>
            <a:r>
              <a:rPr lang="en-US" sz="3419">
                <a:solidFill>
                  <a:srgbClr val="000000"/>
                </a:solidFill>
                <a:latin typeface="Roca One"/>
                <a:ea typeface="Roca One"/>
                <a:cs typeface="Roca One"/>
                <a:sym typeface="Roca One"/>
              </a:rPr>
              <a:t>We will also experiment with dataset by trying to drop certain features with relatively low correlation with our Label.</a:t>
            </a:r>
          </a:p>
          <a:p>
            <a:pPr algn="l">
              <a:lnSpc>
                <a:spcPts val="4103"/>
              </a:lnSpc>
            </a:pPr>
          </a:p>
          <a:p>
            <a:pPr algn="l">
              <a:lnSpc>
                <a:spcPts val="4103"/>
              </a:lnSpc>
            </a:pPr>
            <a:r>
              <a:rPr lang="en-US" sz="3419">
                <a:solidFill>
                  <a:srgbClr val="000000"/>
                </a:solidFill>
                <a:latin typeface="Roca One"/>
                <a:ea typeface="Roca One"/>
                <a:cs typeface="Roca One"/>
                <a:sym typeface="Roca One"/>
              </a:rPr>
              <a:t>For custom dataset using Physics Toolbox, which gives us 4 columns , We will make more features defined by the dataset maker such as Mean, Min, Max, etc. which should leave us with 561 features to test our trained model.</a:t>
            </a:r>
          </a:p>
          <a:p>
            <a:pPr algn="l">
              <a:lnSpc>
                <a:spcPts val="4103"/>
              </a:lnSpc>
            </a:pPr>
          </a:p>
          <a:p>
            <a:pPr algn="l">
              <a:lnSpc>
                <a:spcPts val="4103"/>
              </a:lnSpc>
            </a:pPr>
            <a:r>
              <a:rPr lang="en-US" sz="3419">
                <a:solidFill>
                  <a:srgbClr val="000000"/>
                </a:solidFill>
                <a:latin typeface="Roca One"/>
                <a:ea typeface="Roca One"/>
                <a:cs typeface="Roca One"/>
                <a:sym typeface="Roca One"/>
              </a:rPr>
              <a:t>Due to several reasons I was not able to code for all 561 features so, i only wrote code to generate 89 features but for sake of testing the dataset I filled the rest with random values which will give us wrong prediction.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Freeform 2" id="2"/>
          <p:cNvSpPr/>
          <p:nvPr/>
        </p:nvSpPr>
        <p:spPr>
          <a:xfrm flipH="false" flipV="false" rot="0">
            <a:off x="14106452" y="1321681"/>
            <a:ext cx="3990457" cy="8452513"/>
          </a:xfrm>
          <a:custGeom>
            <a:avLst/>
            <a:gdLst/>
            <a:ahLst/>
            <a:cxnLst/>
            <a:rect r="r" b="b" t="t" l="l"/>
            <a:pathLst>
              <a:path h="8452513" w="3990457">
                <a:moveTo>
                  <a:pt x="0" y="0"/>
                </a:moveTo>
                <a:lnTo>
                  <a:pt x="3990457" y="0"/>
                </a:lnTo>
                <a:lnTo>
                  <a:pt x="3990457" y="8452513"/>
                </a:lnTo>
                <a:lnTo>
                  <a:pt x="0" y="8452513"/>
                </a:lnTo>
                <a:lnTo>
                  <a:pt x="0" y="0"/>
                </a:lnTo>
                <a:close/>
              </a:path>
            </a:pathLst>
          </a:custGeom>
          <a:blipFill>
            <a:blip r:embed="rId2"/>
            <a:stretch>
              <a:fillRect l="0" t="0" r="0" b="0"/>
            </a:stretch>
          </a:blipFill>
        </p:spPr>
      </p:sp>
      <p:sp>
        <p:nvSpPr>
          <p:cNvPr name="Freeform 3" id="3"/>
          <p:cNvSpPr/>
          <p:nvPr/>
        </p:nvSpPr>
        <p:spPr>
          <a:xfrm flipH="false" flipV="false" rot="0">
            <a:off x="1359522" y="3782116"/>
            <a:ext cx="11301259" cy="3531643"/>
          </a:xfrm>
          <a:custGeom>
            <a:avLst/>
            <a:gdLst/>
            <a:ahLst/>
            <a:cxnLst/>
            <a:rect r="r" b="b" t="t" l="l"/>
            <a:pathLst>
              <a:path h="3531643" w="11301259">
                <a:moveTo>
                  <a:pt x="0" y="0"/>
                </a:moveTo>
                <a:lnTo>
                  <a:pt x="11301259" y="0"/>
                </a:lnTo>
                <a:lnTo>
                  <a:pt x="11301259" y="3531643"/>
                </a:lnTo>
                <a:lnTo>
                  <a:pt x="0" y="3531643"/>
                </a:lnTo>
                <a:lnTo>
                  <a:pt x="0" y="0"/>
                </a:lnTo>
                <a:close/>
              </a:path>
            </a:pathLst>
          </a:custGeom>
          <a:blipFill>
            <a:blip r:embed="rId3"/>
            <a:stretch>
              <a:fillRect l="0" t="0" r="0" b="0"/>
            </a:stretch>
          </a:blipFill>
        </p:spPr>
      </p:sp>
      <p:sp>
        <p:nvSpPr>
          <p:cNvPr name="Freeform 4" id="4"/>
          <p:cNvSpPr/>
          <p:nvPr/>
        </p:nvSpPr>
        <p:spPr>
          <a:xfrm flipH="false" flipV="false" rot="0">
            <a:off x="1359522" y="7682349"/>
            <a:ext cx="12442677" cy="2091845"/>
          </a:xfrm>
          <a:custGeom>
            <a:avLst/>
            <a:gdLst/>
            <a:ahLst/>
            <a:cxnLst/>
            <a:rect r="r" b="b" t="t" l="l"/>
            <a:pathLst>
              <a:path h="2091845" w="12442677">
                <a:moveTo>
                  <a:pt x="0" y="0"/>
                </a:moveTo>
                <a:lnTo>
                  <a:pt x="12442677" y="0"/>
                </a:lnTo>
                <a:lnTo>
                  <a:pt x="12442677" y="2091845"/>
                </a:lnTo>
                <a:lnTo>
                  <a:pt x="0" y="2091845"/>
                </a:lnTo>
                <a:lnTo>
                  <a:pt x="0" y="0"/>
                </a:lnTo>
                <a:close/>
              </a:path>
            </a:pathLst>
          </a:custGeom>
          <a:blipFill>
            <a:blip r:embed="rId4"/>
            <a:stretch>
              <a:fillRect l="0" t="-243" r="-7014" b="-7969"/>
            </a:stretch>
          </a:blipFill>
        </p:spPr>
      </p:sp>
      <p:sp>
        <p:nvSpPr>
          <p:cNvPr name="TextBox 5" id="5"/>
          <p:cNvSpPr txBox="true"/>
          <p:nvPr/>
        </p:nvSpPr>
        <p:spPr>
          <a:xfrm rot="0">
            <a:off x="2931887" y="-9525"/>
            <a:ext cx="16407113" cy="1857375"/>
          </a:xfrm>
          <a:prstGeom prst="rect">
            <a:avLst/>
          </a:prstGeom>
        </p:spPr>
        <p:txBody>
          <a:bodyPr anchor="t" rtlCol="false" tIns="0" lIns="0" bIns="0" rIns="0">
            <a:spAutoFit/>
          </a:bodyPr>
          <a:lstStyle/>
          <a:p>
            <a:pPr algn="l" marL="0" indent="0" lvl="0">
              <a:lnSpc>
                <a:spcPts val="14615"/>
              </a:lnSpc>
              <a:spcBef>
                <a:spcPct val="0"/>
              </a:spcBef>
            </a:pPr>
            <a:r>
              <a:rPr lang="en-US" sz="12179">
                <a:solidFill>
                  <a:srgbClr val="1C402E"/>
                </a:solidFill>
                <a:latin typeface="Montserrat"/>
                <a:ea typeface="Montserrat"/>
                <a:cs typeface="Montserrat"/>
                <a:sym typeface="Montserrat"/>
              </a:rPr>
              <a:t>Code Snippets</a:t>
            </a:r>
          </a:p>
        </p:txBody>
      </p:sp>
      <p:sp>
        <p:nvSpPr>
          <p:cNvPr name="TextBox 6" id="6"/>
          <p:cNvSpPr txBox="true"/>
          <p:nvPr/>
        </p:nvSpPr>
        <p:spPr>
          <a:xfrm rot="0">
            <a:off x="1265658" y="2829616"/>
            <a:ext cx="9869786" cy="952500"/>
          </a:xfrm>
          <a:prstGeom prst="rect">
            <a:avLst/>
          </a:prstGeom>
        </p:spPr>
        <p:txBody>
          <a:bodyPr anchor="t" rtlCol="false" tIns="0" lIns="0" bIns="0" rIns="0">
            <a:spAutoFit/>
          </a:bodyPr>
          <a:lstStyle/>
          <a:p>
            <a:pPr algn="ctr">
              <a:lnSpc>
                <a:spcPts val="7537"/>
              </a:lnSpc>
              <a:spcBef>
                <a:spcPct val="0"/>
              </a:spcBef>
            </a:pPr>
            <a:r>
              <a:rPr lang="en-US" sz="6281">
                <a:solidFill>
                  <a:srgbClr val="000000"/>
                </a:solidFill>
                <a:latin typeface="Roca One"/>
                <a:ea typeface="Roca One"/>
                <a:cs typeface="Roca One"/>
                <a:sym typeface="Roca One"/>
              </a:rPr>
              <a:t>Correlation with our Label</a:t>
            </a:r>
          </a:p>
        </p:txBody>
      </p:sp>
      <p:sp>
        <p:nvSpPr>
          <p:cNvPr name="TextBox 7" id="7"/>
          <p:cNvSpPr txBox="true"/>
          <p:nvPr/>
        </p:nvSpPr>
        <p:spPr>
          <a:xfrm rot="0">
            <a:off x="1359522" y="2524816"/>
            <a:ext cx="6897192" cy="304800"/>
          </a:xfrm>
          <a:prstGeom prst="rect">
            <a:avLst/>
          </a:prstGeom>
        </p:spPr>
        <p:txBody>
          <a:bodyPr anchor="t" rtlCol="false" tIns="0" lIns="0" bIns="0" rIns="0">
            <a:spAutoFit/>
          </a:bodyPr>
          <a:lstStyle/>
          <a:p>
            <a:pPr algn="ctr">
              <a:lnSpc>
                <a:spcPts val="2400"/>
              </a:lnSpc>
              <a:spcBef>
                <a:spcPct val="0"/>
              </a:spcBef>
            </a:pPr>
            <a:r>
              <a:rPr lang="en-US" sz="2000">
                <a:solidFill>
                  <a:srgbClr val="000000"/>
                </a:solidFill>
                <a:latin typeface="Montserrat"/>
                <a:ea typeface="Montserrat"/>
                <a:cs typeface="Montserrat"/>
                <a:sym typeface="Montserrat"/>
              </a:rPr>
              <a:t>*Kindly Look at the attached Notebook for more result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Freeform 2" id="2"/>
          <p:cNvSpPr/>
          <p:nvPr/>
        </p:nvSpPr>
        <p:spPr>
          <a:xfrm flipH="false" flipV="false" rot="0">
            <a:off x="1243842" y="2865041"/>
            <a:ext cx="7614723" cy="2041186"/>
          </a:xfrm>
          <a:custGeom>
            <a:avLst/>
            <a:gdLst/>
            <a:ahLst/>
            <a:cxnLst/>
            <a:rect r="r" b="b" t="t" l="l"/>
            <a:pathLst>
              <a:path h="2041186" w="7614723">
                <a:moveTo>
                  <a:pt x="0" y="0"/>
                </a:moveTo>
                <a:lnTo>
                  <a:pt x="7614724" y="0"/>
                </a:lnTo>
                <a:lnTo>
                  <a:pt x="7614724" y="2041186"/>
                </a:lnTo>
                <a:lnTo>
                  <a:pt x="0" y="2041186"/>
                </a:lnTo>
                <a:lnTo>
                  <a:pt x="0" y="0"/>
                </a:lnTo>
                <a:close/>
              </a:path>
            </a:pathLst>
          </a:custGeom>
          <a:blipFill>
            <a:blip r:embed="rId2"/>
            <a:stretch>
              <a:fillRect l="0" t="0" r="0" b="0"/>
            </a:stretch>
          </a:blipFill>
        </p:spPr>
      </p:sp>
      <p:sp>
        <p:nvSpPr>
          <p:cNvPr name="Freeform 3" id="3"/>
          <p:cNvSpPr/>
          <p:nvPr/>
        </p:nvSpPr>
        <p:spPr>
          <a:xfrm flipH="false" flipV="false" rot="0">
            <a:off x="9972061" y="2865041"/>
            <a:ext cx="7658018" cy="7199020"/>
          </a:xfrm>
          <a:custGeom>
            <a:avLst/>
            <a:gdLst/>
            <a:ahLst/>
            <a:cxnLst/>
            <a:rect r="r" b="b" t="t" l="l"/>
            <a:pathLst>
              <a:path h="7199020" w="7658018">
                <a:moveTo>
                  <a:pt x="0" y="0"/>
                </a:moveTo>
                <a:lnTo>
                  <a:pt x="7658017" y="0"/>
                </a:lnTo>
                <a:lnTo>
                  <a:pt x="7658017" y="7199020"/>
                </a:lnTo>
                <a:lnTo>
                  <a:pt x="0" y="7199020"/>
                </a:lnTo>
                <a:lnTo>
                  <a:pt x="0" y="0"/>
                </a:lnTo>
                <a:close/>
              </a:path>
            </a:pathLst>
          </a:custGeom>
          <a:blipFill>
            <a:blip r:embed="rId3"/>
            <a:stretch>
              <a:fillRect l="0" t="0" r="0" b="0"/>
            </a:stretch>
          </a:blipFill>
        </p:spPr>
      </p:sp>
      <p:sp>
        <p:nvSpPr>
          <p:cNvPr name="Freeform 4" id="4"/>
          <p:cNvSpPr/>
          <p:nvPr/>
        </p:nvSpPr>
        <p:spPr>
          <a:xfrm flipH="false" flipV="false" rot="0">
            <a:off x="1243842" y="7056989"/>
            <a:ext cx="7614723" cy="1686534"/>
          </a:xfrm>
          <a:custGeom>
            <a:avLst/>
            <a:gdLst/>
            <a:ahLst/>
            <a:cxnLst/>
            <a:rect r="r" b="b" t="t" l="l"/>
            <a:pathLst>
              <a:path h="1686534" w="7614723">
                <a:moveTo>
                  <a:pt x="0" y="0"/>
                </a:moveTo>
                <a:lnTo>
                  <a:pt x="7614724" y="0"/>
                </a:lnTo>
                <a:lnTo>
                  <a:pt x="7614724" y="1686533"/>
                </a:lnTo>
                <a:lnTo>
                  <a:pt x="0" y="1686533"/>
                </a:lnTo>
                <a:lnTo>
                  <a:pt x="0" y="0"/>
                </a:lnTo>
                <a:close/>
              </a:path>
            </a:pathLst>
          </a:custGeom>
          <a:blipFill>
            <a:blip r:embed="rId4"/>
            <a:stretch>
              <a:fillRect l="0" t="0" r="0" b="-281696"/>
            </a:stretch>
          </a:blipFill>
        </p:spPr>
      </p:sp>
      <p:sp>
        <p:nvSpPr>
          <p:cNvPr name="TextBox 5" id="5"/>
          <p:cNvSpPr txBox="true"/>
          <p:nvPr/>
        </p:nvSpPr>
        <p:spPr>
          <a:xfrm rot="0">
            <a:off x="2931887" y="-9525"/>
            <a:ext cx="16407113" cy="1857375"/>
          </a:xfrm>
          <a:prstGeom prst="rect">
            <a:avLst/>
          </a:prstGeom>
        </p:spPr>
        <p:txBody>
          <a:bodyPr anchor="t" rtlCol="false" tIns="0" lIns="0" bIns="0" rIns="0">
            <a:spAutoFit/>
          </a:bodyPr>
          <a:lstStyle/>
          <a:p>
            <a:pPr algn="l" marL="0" indent="0" lvl="0">
              <a:lnSpc>
                <a:spcPts val="14615"/>
              </a:lnSpc>
              <a:spcBef>
                <a:spcPct val="0"/>
              </a:spcBef>
            </a:pPr>
            <a:r>
              <a:rPr lang="en-US" sz="12179">
                <a:solidFill>
                  <a:srgbClr val="1C402E"/>
                </a:solidFill>
                <a:latin typeface="Montserrat"/>
                <a:ea typeface="Montserrat"/>
                <a:cs typeface="Montserrat"/>
                <a:sym typeface="Montserrat"/>
              </a:rPr>
              <a:t>Code Snippets</a:t>
            </a:r>
          </a:p>
        </p:txBody>
      </p:sp>
      <p:sp>
        <p:nvSpPr>
          <p:cNvPr name="TextBox 6" id="6"/>
          <p:cNvSpPr txBox="true"/>
          <p:nvPr/>
        </p:nvSpPr>
        <p:spPr>
          <a:xfrm rot="0">
            <a:off x="2789661" y="1838325"/>
            <a:ext cx="4523085" cy="714375"/>
          </a:xfrm>
          <a:prstGeom prst="rect">
            <a:avLst/>
          </a:prstGeom>
        </p:spPr>
        <p:txBody>
          <a:bodyPr anchor="t" rtlCol="false" tIns="0" lIns="0" bIns="0" rIns="0">
            <a:spAutoFit/>
          </a:bodyPr>
          <a:lstStyle/>
          <a:p>
            <a:pPr algn="ctr">
              <a:lnSpc>
                <a:spcPts val="5616"/>
              </a:lnSpc>
              <a:spcBef>
                <a:spcPct val="0"/>
              </a:spcBef>
            </a:pPr>
            <a:r>
              <a:rPr lang="en-US" sz="4680">
                <a:solidFill>
                  <a:srgbClr val="000000"/>
                </a:solidFill>
                <a:latin typeface="Roca One"/>
                <a:ea typeface="Roca One"/>
                <a:cs typeface="Roca One"/>
                <a:sym typeface="Roca One"/>
              </a:rPr>
              <a:t>Scaling our data</a:t>
            </a:r>
          </a:p>
        </p:txBody>
      </p:sp>
      <p:sp>
        <p:nvSpPr>
          <p:cNvPr name="TextBox 7" id="7"/>
          <p:cNvSpPr txBox="true"/>
          <p:nvPr/>
        </p:nvSpPr>
        <p:spPr>
          <a:xfrm rot="0">
            <a:off x="9624456" y="1838325"/>
            <a:ext cx="8353227" cy="714375"/>
          </a:xfrm>
          <a:prstGeom prst="rect">
            <a:avLst/>
          </a:prstGeom>
        </p:spPr>
        <p:txBody>
          <a:bodyPr anchor="t" rtlCol="false" tIns="0" lIns="0" bIns="0" rIns="0">
            <a:spAutoFit/>
          </a:bodyPr>
          <a:lstStyle/>
          <a:p>
            <a:pPr algn="ctr">
              <a:lnSpc>
                <a:spcPts val="5617"/>
              </a:lnSpc>
              <a:spcBef>
                <a:spcPct val="0"/>
              </a:spcBef>
            </a:pPr>
            <a:r>
              <a:rPr lang="en-US" sz="4681">
                <a:solidFill>
                  <a:srgbClr val="000000"/>
                </a:solidFill>
                <a:latin typeface="Roca One"/>
                <a:ea typeface="Roca One"/>
                <a:cs typeface="Roca One"/>
                <a:sym typeface="Roca One"/>
              </a:rPr>
              <a:t>Checking for dataset biasness</a:t>
            </a:r>
          </a:p>
        </p:txBody>
      </p:sp>
      <p:sp>
        <p:nvSpPr>
          <p:cNvPr name="TextBox 8" id="8"/>
          <p:cNvSpPr txBox="true"/>
          <p:nvPr/>
        </p:nvSpPr>
        <p:spPr>
          <a:xfrm rot="0">
            <a:off x="1604791" y="5750176"/>
            <a:ext cx="6892826" cy="714375"/>
          </a:xfrm>
          <a:prstGeom prst="rect">
            <a:avLst/>
          </a:prstGeom>
        </p:spPr>
        <p:txBody>
          <a:bodyPr anchor="t" rtlCol="false" tIns="0" lIns="0" bIns="0" rIns="0">
            <a:spAutoFit/>
          </a:bodyPr>
          <a:lstStyle/>
          <a:p>
            <a:pPr algn="ctr">
              <a:lnSpc>
                <a:spcPts val="5616"/>
              </a:lnSpc>
              <a:spcBef>
                <a:spcPct val="0"/>
              </a:spcBef>
            </a:pPr>
            <a:r>
              <a:rPr lang="en-US" sz="4680">
                <a:solidFill>
                  <a:srgbClr val="000000"/>
                </a:solidFill>
                <a:latin typeface="Roca One"/>
                <a:ea typeface="Roca One"/>
                <a:cs typeface="Roca One"/>
                <a:sym typeface="Roca One"/>
              </a:rPr>
              <a:t>Checking for NaN values</a:t>
            </a:r>
          </a:p>
        </p:txBody>
      </p:sp>
      <p:sp>
        <p:nvSpPr>
          <p:cNvPr name="TextBox 9" id="9"/>
          <p:cNvSpPr txBox="true"/>
          <p:nvPr/>
        </p:nvSpPr>
        <p:spPr>
          <a:xfrm rot="0">
            <a:off x="1243842" y="9410651"/>
            <a:ext cx="6897192" cy="304800"/>
          </a:xfrm>
          <a:prstGeom prst="rect">
            <a:avLst/>
          </a:prstGeom>
        </p:spPr>
        <p:txBody>
          <a:bodyPr anchor="t" rtlCol="false" tIns="0" lIns="0" bIns="0" rIns="0">
            <a:spAutoFit/>
          </a:bodyPr>
          <a:lstStyle/>
          <a:p>
            <a:pPr algn="ctr">
              <a:lnSpc>
                <a:spcPts val="2400"/>
              </a:lnSpc>
              <a:spcBef>
                <a:spcPct val="0"/>
              </a:spcBef>
            </a:pPr>
            <a:r>
              <a:rPr lang="en-US" sz="2000">
                <a:solidFill>
                  <a:srgbClr val="000000"/>
                </a:solidFill>
                <a:latin typeface="Montserrat"/>
                <a:ea typeface="Montserrat"/>
                <a:cs typeface="Montserrat"/>
                <a:sym typeface="Montserrat"/>
              </a:rPr>
              <a:t>*Kindly Look at the attached Notebook for more result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Freeform 2" id="2"/>
          <p:cNvSpPr/>
          <p:nvPr/>
        </p:nvSpPr>
        <p:spPr>
          <a:xfrm flipH="false" flipV="false" rot="0">
            <a:off x="3678282" y="3729404"/>
            <a:ext cx="10931437" cy="2828192"/>
          </a:xfrm>
          <a:custGeom>
            <a:avLst/>
            <a:gdLst/>
            <a:ahLst/>
            <a:cxnLst/>
            <a:rect r="r" b="b" t="t" l="l"/>
            <a:pathLst>
              <a:path h="2828192" w="10931437">
                <a:moveTo>
                  <a:pt x="0" y="0"/>
                </a:moveTo>
                <a:lnTo>
                  <a:pt x="10931436" y="0"/>
                </a:lnTo>
                <a:lnTo>
                  <a:pt x="10931436" y="2828192"/>
                </a:lnTo>
                <a:lnTo>
                  <a:pt x="0" y="2828192"/>
                </a:lnTo>
                <a:lnTo>
                  <a:pt x="0" y="0"/>
                </a:lnTo>
                <a:close/>
              </a:path>
            </a:pathLst>
          </a:custGeom>
          <a:blipFill>
            <a:blip r:embed="rId2"/>
            <a:stretch>
              <a:fillRect l="0" t="0" r="0" b="0"/>
            </a:stretch>
          </a:blipFill>
        </p:spPr>
      </p:sp>
      <p:sp>
        <p:nvSpPr>
          <p:cNvPr name="Freeform 3" id="3"/>
          <p:cNvSpPr/>
          <p:nvPr/>
        </p:nvSpPr>
        <p:spPr>
          <a:xfrm flipH="false" flipV="false" rot="0">
            <a:off x="1832884" y="7846620"/>
            <a:ext cx="14051364" cy="807953"/>
          </a:xfrm>
          <a:custGeom>
            <a:avLst/>
            <a:gdLst/>
            <a:ahLst/>
            <a:cxnLst/>
            <a:rect r="r" b="b" t="t" l="l"/>
            <a:pathLst>
              <a:path h="807953" w="14051364">
                <a:moveTo>
                  <a:pt x="0" y="0"/>
                </a:moveTo>
                <a:lnTo>
                  <a:pt x="14051364" y="0"/>
                </a:lnTo>
                <a:lnTo>
                  <a:pt x="14051364" y="807953"/>
                </a:lnTo>
                <a:lnTo>
                  <a:pt x="0" y="807953"/>
                </a:lnTo>
                <a:lnTo>
                  <a:pt x="0" y="0"/>
                </a:lnTo>
                <a:close/>
              </a:path>
            </a:pathLst>
          </a:custGeom>
          <a:blipFill>
            <a:blip r:embed="rId3"/>
            <a:stretch>
              <a:fillRect l="0" t="0" r="0" b="0"/>
            </a:stretch>
          </a:blipFill>
        </p:spPr>
      </p:sp>
      <p:sp>
        <p:nvSpPr>
          <p:cNvPr name="TextBox 4" id="4"/>
          <p:cNvSpPr txBox="true"/>
          <p:nvPr/>
        </p:nvSpPr>
        <p:spPr>
          <a:xfrm rot="0">
            <a:off x="2931887" y="-9525"/>
            <a:ext cx="16407113" cy="1857375"/>
          </a:xfrm>
          <a:prstGeom prst="rect">
            <a:avLst/>
          </a:prstGeom>
        </p:spPr>
        <p:txBody>
          <a:bodyPr anchor="t" rtlCol="false" tIns="0" lIns="0" bIns="0" rIns="0">
            <a:spAutoFit/>
          </a:bodyPr>
          <a:lstStyle/>
          <a:p>
            <a:pPr algn="l" marL="0" indent="0" lvl="0">
              <a:lnSpc>
                <a:spcPts val="14615"/>
              </a:lnSpc>
              <a:spcBef>
                <a:spcPct val="0"/>
              </a:spcBef>
            </a:pPr>
            <a:r>
              <a:rPr lang="en-US" sz="12179">
                <a:solidFill>
                  <a:srgbClr val="1C402E"/>
                </a:solidFill>
                <a:latin typeface="Montserrat"/>
                <a:ea typeface="Montserrat"/>
                <a:cs typeface="Montserrat"/>
                <a:sym typeface="Montserrat"/>
              </a:rPr>
              <a:t>Code Snippets</a:t>
            </a:r>
          </a:p>
        </p:txBody>
      </p:sp>
      <p:sp>
        <p:nvSpPr>
          <p:cNvPr name="TextBox 5" id="5"/>
          <p:cNvSpPr txBox="true"/>
          <p:nvPr/>
        </p:nvSpPr>
        <p:spPr>
          <a:xfrm rot="0">
            <a:off x="5501577" y="2434004"/>
            <a:ext cx="6105922" cy="714375"/>
          </a:xfrm>
          <a:prstGeom prst="rect">
            <a:avLst/>
          </a:prstGeom>
        </p:spPr>
        <p:txBody>
          <a:bodyPr anchor="t" rtlCol="false" tIns="0" lIns="0" bIns="0" rIns="0">
            <a:spAutoFit/>
          </a:bodyPr>
          <a:lstStyle/>
          <a:p>
            <a:pPr algn="ctr">
              <a:lnSpc>
                <a:spcPts val="5616"/>
              </a:lnSpc>
              <a:spcBef>
                <a:spcPct val="0"/>
              </a:spcBef>
            </a:pPr>
            <a:r>
              <a:rPr lang="en-US" sz="4680">
                <a:solidFill>
                  <a:srgbClr val="000000"/>
                </a:solidFill>
                <a:latin typeface="Roca One"/>
                <a:ea typeface="Roca One"/>
                <a:cs typeface="Roca One"/>
                <a:sym typeface="Roca One"/>
              </a:rPr>
              <a:t>Random Forest Model</a:t>
            </a:r>
          </a:p>
        </p:txBody>
      </p:sp>
      <p:sp>
        <p:nvSpPr>
          <p:cNvPr name="TextBox 6" id="6"/>
          <p:cNvSpPr txBox="true"/>
          <p:nvPr/>
        </p:nvSpPr>
        <p:spPr>
          <a:xfrm rot="0">
            <a:off x="6988072" y="7132245"/>
            <a:ext cx="3132931" cy="714375"/>
          </a:xfrm>
          <a:prstGeom prst="rect">
            <a:avLst/>
          </a:prstGeom>
        </p:spPr>
        <p:txBody>
          <a:bodyPr anchor="t" rtlCol="false" tIns="0" lIns="0" bIns="0" rIns="0">
            <a:spAutoFit/>
          </a:bodyPr>
          <a:lstStyle/>
          <a:p>
            <a:pPr algn="ctr">
              <a:lnSpc>
                <a:spcPts val="5616"/>
              </a:lnSpc>
              <a:spcBef>
                <a:spcPct val="0"/>
              </a:spcBef>
            </a:pPr>
            <a:r>
              <a:rPr lang="en-US" sz="4680">
                <a:solidFill>
                  <a:srgbClr val="000000"/>
                </a:solidFill>
                <a:latin typeface="Roca One"/>
                <a:ea typeface="Roca One"/>
                <a:cs typeface="Roca One"/>
                <a:sym typeface="Roca One"/>
              </a:rPr>
              <a:t>SVM Model</a:t>
            </a:r>
          </a:p>
        </p:txBody>
      </p:sp>
      <p:sp>
        <p:nvSpPr>
          <p:cNvPr name="TextBox 7" id="7"/>
          <p:cNvSpPr txBox="true"/>
          <p:nvPr/>
        </p:nvSpPr>
        <p:spPr>
          <a:xfrm rot="0">
            <a:off x="5105942" y="1993290"/>
            <a:ext cx="6897192" cy="304800"/>
          </a:xfrm>
          <a:prstGeom prst="rect">
            <a:avLst/>
          </a:prstGeom>
        </p:spPr>
        <p:txBody>
          <a:bodyPr anchor="t" rtlCol="false" tIns="0" lIns="0" bIns="0" rIns="0">
            <a:spAutoFit/>
          </a:bodyPr>
          <a:lstStyle/>
          <a:p>
            <a:pPr algn="ctr">
              <a:lnSpc>
                <a:spcPts val="2400"/>
              </a:lnSpc>
              <a:spcBef>
                <a:spcPct val="0"/>
              </a:spcBef>
            </a:pPr>
            <a:r>
              <a:rPr lang="en-US" sz="2000">
                <a:solidFill>
                  <a:srgbClr val="000000"/>
                </a:solidFill>
                <a:latin typeface="Montserrat"/>
                <a:ea typeface="Montserrat"/>
                <a:cs typeface="Montserrat"/>
                <a:sym typeface="Montserrat"/>
              </a:rPr>
              <a:t>*Kindly Look at the attached Notebook for more result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Freeform 2" id="2"/>
          <p:cNvSpPr/>
          <p:nvPr/>
        </p:nvSpPr>
        <p:spPr>
          <a:xfrm flipH="false" flipV="false" rot="0">
            <a:off x="407221" y="3091123"/>
            <a:ext cx="7970201" cy="7195877"/>
          </a:xfrm>
          <a:custGeom>
            <a:avLst/>
            <a:gdLst/>
            <a:ahLst/>
            <a:cxnLst/>
            <a:rect r="r" b="b" t="t" l="l"/>
            <a:pathLst>
              <a:path h="7195877" w="7970201">
                <a:moveTo>
                  <a:pt x="0" y="0"/>
                </a:moveTo>
                <a:lnTo>
                  <a:pt x="7970202" y="0"/>
                </a:lnTo>
                <a:lnTo>
                  <a:pt x="7970202" y="7195877"/>
                </a:lnTo>
                <a:lnTo>
                  <a:pt x="0" y="7195877"/>
                </a:lnTo>
                <a:lnTo>
                  <a:pt x="0" y="0"/>
                </a:lnTo>
                <a:close/>
              </a:path>
            </a:pathLst>
          </a:custGeom>
          <a:blipFill>
            <a:blip r:embed="rId2"/>
            <a:stretch>
              <a:fillRect l="0" t="0" r="0" b="0"/>
            </a:stretch>
          </a:blipFill>
        </p:spPr>
      </p:sp>
      <p:sp>
        <p:nvSpPr>
          <p:cNvPr name="Freeform 3" id="3"/>
          <p:cNvSpPr/>
          <p:nvPr/>
        </p:nvSpPr>
        <p:spPr>
          <a:xfrm flipH="false" flipV="false" rot="0">
            <a:off x="9144000" y="3091123"/>
            <a:ext cx="8857364" cy="7171942"/>
          </a:xfrm>
          <a:custGeom>
            <a:avLst/>
            <a:gdLst/>
            <a:ahLst/>
            <a:cxnLst/>
            <a:rect r="r" b="b" t="t" l="l"/>
            <a:pathLst>
              <a:path h="7171942" w="8857364">
                <a:moveTo>
                  <a:pt x="0" y="0"/>
                </a:moveTo>
                <a:lnTo>
                  <a:pt x="8857364" y="0"/>
                </a:lnTo>
                <a:lnTo>
                  <a:pt x="8857364" y="7171943"/>
                </a:lnTo>
                <a:lnTo>
                  <a:pt x="0" y="7171943"/>
                </a:lnTo>
                <a:lnTo>
                  <a:pt x="0" y="0"/>
                </a:lnTo>
                <a:close/>
              </a:path>
            </a:pathLst>
          </a:custGeom>
          <a:blipFill>
            <a:blip r:embed="rId3"/>
            <a:stretch>
              <a:fillRect l="-1178" t="0" r="-17678" b="0"/>
            </a:stretch>
          </a:blipFill>
        </p:spPr>
      </p:sp>
      <p:sp>
        <p:nvSpPr>
          <p:cNvPr name="TextBox 4" id="4"/>
          <p:cNvSpPr txBox="true"/>
          <p:nvPr/>
        </p:nvSpPr>
        <p:spPr>
          <a:xfrm rot="0">
            <a:off x="6244130" y="-9525"/>
            <a:ext cx="16407113" cy="1857375"/>
          </a:xfrm>
          <a:prstGeom prst="rect">
            <a:avLst/>
          </a:prstGeom>
        </p:spPr>
        <p:txBody>
          <a:bodyPr anchor="t" rtlCol="false" tIns="0" lIns="0" bIns="0" rIns="0">
            <a:spAutoFit/>
          </a:bodyPr>
          <a:lstStyle/>
          <a:p>
            <a:pPr algn="l" marL="0" indent="0" lvl="0">
              <a:lnSpc>
                <a:spcPts val="14615"/>
              </a:lnSpc>
              <a:spcBef>
                <a:spcPct val="0"/>
              </a:spcBef>
            </a:pPr>
            <a:r>
              <a:rPr lang="en-US" sz="12179">
                <a:solidFill>
                  <a:srgbClr val="1C402E"/>
                </a:solidFill>
                <a:latin typeface="Montserrat"/>
                <a:ea typeface="Montserrat"/>
                <a:cs typeface="Montserrat"/>
                <a:sym typeface="Montserrat"/>
              </a:rPr>
              <a:t>Results</a:t>
            </a:r>
          </a:p>
        </p:txBody>
      </p:sp>
      <p:sp>
        <p:nvSpPr>
          <p:cNvPr name="TextBox 5" id="5"/>
          <p:cNvSpPr txBox="true"/>
          <p:nvPr/>
        </p:nvSpPr>
        <p:spPr>
          <a:xfrm rot="0">
            <a:off x="1653091" y="1984766"/>
            <a:ext cx="5478463" cy="1171575"/>
          </a:xfrm>
          <a:prstGeom prst="rect">
            <a:avLst/>
          </a:prstGeom>
        </p:spPr>
        <p:txBody>
          <a:bodyPr anchor="t" rtlCol="false" tIns="0" lIns="0" bIns="0" rIns="0">
            <a:spAutoFit/>
          </a:bodyPr>
          <a:lstStyle/>
          <a:p>
            <a:pPr algn="ctr">
              <a:lnSpc>
                <a:spcPts val="4657"/>
              </a:lnSpc>
            </a:pPr>
            <a:r>
              <a:rPr lang="en-US" sz="3881">
                <a:solidFill>
                  <a:srgbClr val="000000"/>
                </a:solidFill>
                <a:latin typeface="Roca One"/>
                <a:ea typeface="Roca One"/>
                <a:cs typeface="Roca One"/>
                <a:sym typeface="Roca One"/>
              </a:rPr>
              <a:t>Random Forest without</a:t>
            </a:r>
          </a:p>
          <a:p>
            <a:pPr algn="ctr">
              <a:lnSpc>
                <a:spcPts val="4657"/>
              </a:lnSpc>
              <a:spcBef>
                <a:spcPct val="0"/>
              </a:spcBef>
            </a:pPr>
            <a:r>
              <a:rPr lang="en-US" sz="3881">
                <a:solidFill>
                  <a:srgbClr val="000000"/>
                </a:solidFill>
                <a:latin typeface="Roca One"/>
                <a:ea typeface="Roca One"/>
                <a:cs typeface="Roca One"/>
                <a:sym typeface="Roca One"/>
              </a:rPr>
              <a:t>dropping columns</a:t>
            </a:r>
          </a:p>
        </p:txBody>
      </p:sp>
      <p:sp>
        <p:nvSpPr>
          <p:cNvPr name="TextBox 6" id="6"/>
          <p:cNvSpPr txBox="true"/>
          <p:nvPr/>
        </p:nvSpPr>
        <p:spPr>
          <a:xfrm rot="0">
            <a:off x="11172531" y="1984766"/>
            <a:ext cx="4800302" cy="1171575"/>
          </a:xfrm>
          <a:prstGeom prst="rect">
            <a:avLst/>
          </a:prstGeom>
        </p:spPr>
        <p:txBody>
          <a:bodyPr anchor="t" rtlCol="false" tIns="0" lIns="0" bIns="0" rIns="0">
            <a:spAutoFit/>
          </a:bodyPr>
          <a:lstStyle/>
          <a:p>
            <a:pPr algn="ctr">
              <a:lnSpc>
                <a:spcPts val="4657"/>
              </a:lnSpc>
            </a:pPr>
            <a:r>
              <a:rPr lang="en-US" sz="3881">
                <a:solidFill>
                  <a:srgbClr val="000000"/>
                </a:solidFill>
                <a:latin typeface="Roca One"/>
                <a:ea typeface="Roca One"/>
                <a:cs typeface="Roca One"/>
                <a:sym typeface="Roca One"/>
              </a:rPr>
              <a:t>Random Forest with </a:t>
            </a:r>
          </a:p>
          <a:p>
            <a:pPr algn="ctr">
              <a:lnSpc>
                <a:spcPts val="4657"/>
              </a:lnSpc>
              <a:spcBef>
                <a:spcPct val="0"/>
              </a:spcBef>
            </a:pPr>
            <a:r>
              <a:rPr lang="en-US" sz="3881">
                <a:solidFill>
                  <a:srgbClr val="000000"/>
                </a:solidFill>
                <a:latin typeface="Roca One"/>
                <a:ea typeface="Roca One"/>
                <a:cs typeface="Roca One"/>
                <a:sym typeface="Roca One"/>
              </a:rPr>
              <a:t>dropping columns</a:t>
            </a:r>
          </a:p>
        </p:txBody>
      </p:sp>
      <p:sp>
        <p:nvSpPr>
          <p:cNvPr name="TextBox 7" id="7"/>
          <p:cNvSpPr txBox="true"/>
          <p:nvPr/>
        </p:nvSpPr>
        <p:spPr>
          <a:xfrm rot="0">
            <a:off x="5499825" y="1695450"/>
            <a:ext cx="6897192" cy="304800"/>
          </a:xfrm>
          <a:prstGeom prst="rect">
            <a:avLst/>
          </a:prstGeom>
        </p:spPr>
        <p:txBody>
          <a:bodyPr anchor="t" rtlCol="false" tIns="0" lIns="0" bIns="0" rIns="0">
            <a:spAutoFit/>
          </a:bodyPr>
          <a:lstStyle/>
          <a:p>
            <a:pPr algn="ctr">
              <a:lnSpc>
                <a:spcPts val="2400"/>
              </a:lnSpc>
              <a:spcBef>
                <a:spcPct val="0"/>
              </a:spcBef>
            </a:pPr>
            <a:r>
              <a:rPr lang="en-US" sz="2000">
                <a:solidFill>
                  <a:srgbClr val="000000"/>
                </a:solidFill>
                <a:latin typeface="Montserrat"/>
                <a:ea typeface="Montserrat"/>
                <a:cs typeface="Montserrat"/>
                <a:sym typeface="Montserrat"/>
              </a:rPr>
              <a:t>*Kindly Look at the attached Notebook for more result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DAGWaNk-amk</dc:identifier>
  <dcterms:modified xsi:type="dcterms:W3CDTF">2011-08-01T06:04:30Z</dcterms:modified>
  <cp:revision>1</cp:revision>
  <dc:title>Orange Green Corporate Geometric Business Case Study and Report Business Presentation</dc:title>
</cp:coreProperties>
</file>