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22"/>
  </p:notesMasterIdLst>
  <p:sldIdLst>
    <p:sldId id="256" r:id="rId2"/>
    <p:sldId id="257" r:id="rId3"/>
    <p:sldId id="258" r:id="rId4"/>
    <p:sldId id="259" r:id="rId5"/>
    <p:sldId id="267" r:id="rId6"/>
    <p:sldId id="294" r:id="rId7"/>
    <p:sldId id="295" r:id="rId8"/>
    <p:sldId id="262" r:id="rId9"/>
    <p:sldId id="299" r:id="rId10"/>
    <p:sldId id="300" r:id="rId11"/>
    <p:sldId id="301" r:id="rId12"/>
    <p:sldId id="302" r:id="rId13"/>
    <p:sldId id="303" r:id="rId14"/>
    <p:sldId id="263" r:id="rId15"/>
    <p:sldId id="296" r:id="rId16"/>
    <p:sldId id="297" r:id="rId17"/>
    <p:sldId id="264" r:id="rId18"/>
    <p:sldId id="298" r:id="rId19"/>
    <p:sldId id="265" r:id="rId20"/>
    <p:sldId id="266" r:id="rId21"/>
  </p:sldIdLst>
  <p:sldSz cx="9144000" cy="6858000" type="screen4x3"/>
  <p:notesSz cx="6858000" cy="9144000"/>
  <p:defaultTextStyle>
    <a:lvl1pPr marL="0" indent="0" algn="l" rtl="0" fontAlgn="base" latinLnBrk="1">
      <a:lnSpc>
        <a:spcPct val="100000"/>
      </a:lnSpc>
      <a:spcBef>
        <a:spcPct val="0"/>
      </a:spcBef>
      <a:spcAft>
        <a:spcPct val="0"/>
      </a:spcAft>
      <a:buFontTx/>
      <a:buNone/>
      <a:defRPr sz="1800" b="0" i="0"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baseline="0">
        <a:solidFill>
          <a:schemeClr val="dk1"/>
        </a:solidFill>
        <a:latin typeface="Arial" charset="0"/>
        <a:ea typeface="Arial" charset="0"/>
        <a:sym typeface="Arial"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1714" autoAdjust="0"/>
  </p:normalViewPr>
  <p:slideViewPr>
    <p:cSldViewPr>
      <p:cViewPr>
        <p:scale>
          <a:sx n="75" d="100"/>
          <a:sy n="75" d="100"/>
        </p:scale>
        <p:origin x="1230" y="-564"/>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048660"/>
          <p:cNvSpPr>
            <a:spLocks noGrp="1"/>
          </p:cNvSpPr>
          <p:nvPr>
            <p:ph type="hdr" sz="quarter"/>
          </p:nvPr>
        </p:nvSpPr>
        <p:spPr>
          <a:xfrm>
            <a:off x="0" y="0"/>
            <a:ext cx="2971800" cy="457200"/>
          </a:xfrm>
          <a:prstGeom prst="rect">
            <a:avLst/>
          </a:prstGeom>
          <a:noFill/>
          <a:ln>
            <a:noFill/>
          </a:ln>
        </p:spPr>
        <p:txBody>
          <a:bodyPr lIns="91440" tIns="45720" rIns="91440" bIns="45720"/>
          <a:lstStyle/>
          <a:p>
            <a:pPr lvl="0" eaLnBrk="1" latinLnBrk="1" hangingPunct="1"/>
            <a:endParaRPr lang="zh-CN" altLang="en-US" sz="1200">
              <a:latin typeface="Calibri" pitchFamily="34" charset="0"/>
            </a:endParaRPr>
          </a:p>
        </p:txBody>
      </p:sp>
      <p:sp>
        <p:nvSpPr>
          <p:cNvPr id="1048662" name="Date Placeholder 1048661"/>
          <p:cNvSpPr>
            <a:spLocks noGrp="1"/>
          </p:cNvSpPr>
          <p:nvPr>
            <p:ph type="dt" idx="1"/>
          </p:nvPr>
        </p:nvSpPr>
        <p:spPr>
          <a:xfrm>
            <a:off x="3884612" y="0"/>
            <a:ext cx="2971800" cy="457200"/>
          </a:xfrm>
          <a:prstGeom prst="rect">
            <a:avLst/>
          </a:prstGeom>
          <a:noFill/>
          <a:ln>
            <a:noFill/>
          </a:ln>
        </p:spPr>
        <p:txBody>
          <a:bodyPr lIns="91440" tIns="45720" rIns="91440" bIns="45720"/>
          <a:lstStyle/>
          <a:p>
            <a:pPr lvl="0" algn="r" eaLnBrk="1" latinLnBrk="1" hangingPunct="1"/>
            <a:endParaRPr lang="zh-CN" altLang="en-US" sz="1200">
              <a:latin typeface="Calibri" pitchFamily="34" charset="0"/>
            </a:endParaRPr>
          </a:p>
        </p:txBody>
      </p:sp>
      <p:sp>
        <p:nvSpPr>
          <p:cNvPr id="1048663" name="Slide Image Placeholder 1048662"/>
          <p:cNvSpPr>
            <a:spLocks noGrp="1" noRot="1" noChangeAspect="1"/>
          </p:cNvSpPr>
          <p:nvPr>
            <p:ph type="sldImg" idx="2"/>
          </p:nvPr>
        </p:nvSpPr>
        <p:spPr>
          <a:xfrm>
            <a:off x="1143000" y="685800"/>
            <a:ext cx="4572000" cy="3429000"/>
          </a:xfrm>
          <a:prstGeom prst="rect">
            <a:avLst/>
          </a:prstGeom>
          <a:noFill/>
          <a:ln w="12700" cap="flat" cmpd="sng">
            <a:solidFill>
              <a:srgbClr val="000000">
                <a:alpha val="100000"/>
              </a:srgbClr>
            </a:solidFill>
            <a:prstDash val="solid"/>
            <a:miter/>
          </a:ln>
        </p:spPr>
        <p:txBody>
          <a:bodyPr lIns="91440" tIns="45720" rIns="91440" bIns="45720" anchor="ctr"/>
          <a:lstStyle/>
          <a:p>
            <a:endParaRPr/>
          </a:p>
        </p:txBody>
      </p:sp>
      <p:sp>
        <p:nvSpPr>
          <p:cNvPr id="1048664" name="Notes Placeholder 1048663"/>
          <p:cNvSpPr>
            <a:spLocks noGrp="1"/>
          </p:cNvSpPr>
          <p:nvPr>
            <p:ph type="body" sz="quarter" idx="3"/>
          </p:nvPr>
        </p:nvSpPr>
        <p:spPr>
          <a:xfrm>
            <a:off x="685800" y="4343400"/>
            <a:ext cx="5486400" cy="4114800"/>
          </a:xfrm>
          <a:prstGeom prst="rect">
            <a:avLst/>
          </a:prstGeom>
          <a:noFill/>
          <a:ln>
            <a:noFill/>
          </a:ln>
        </p:spPr>
        <p:txBody>
          <a:bodyPr lIns="91440" tIns="45720" rIns="91440" bIns="45720"/>
          <a:lstStyle/>
          <a:p>
            <a:pPr lvl="0"/>
            <a:r>
              <a:rPr lang="zh-CN" altLang="en-US"/>
              <a:t>Click to edit Master text styles</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1048665" name="Footer Placeholder 1048664"/>
          <p:cNvSpPr>
            <a:spLocks noGrp="1"/>
          </p:cNvSpPr>
          <p:nvPr>
            <p:ph type="ftr" sz="quarter" idx="4"/>
          </p:nvPr>
        </p:nvSpPr>
        <p:spPr>
          <a:xfrm>
            <a:off x="0" y="8685212"/>
            <a:ext cx="2971800" cy="457200"/>
          </a:xfrm>
          <a:prstGeom prst="rect">
            <a:avLst/>
          </a:prstGeom>
          <a:noFill/>
          <a:ln>
            <a:noFill/>
          </a:ln>
        </p:spPr>
        <p:txBody>
          <a:bodyPr lIns="91440" tIns="45720" rIns="91440" bIns="45720" anchor="b"/>
          <a:lstStyle/>
          <a:p>
            <a:pPr lvl="0" eaLnBrk="1" latinLnBrk="1" hangingPunct="1"/>
            <a:endParaRPr lang="zh-CN" altLang="en-US" sz="1200">
              <a:latin typeface="Calibri" pitchFamily="34" charset="0"/>
            </a:endParaRPr>
          </a:p>
        </p:txBody>
      </p:sp>
      <p:sp>
        <p:nvSpPr>
          <p:cNvPr id="1048666" name="Slide Number Placeholder 1048665"/>
          <p:cNvSpPr>
            <a:spLocks noGrp="1"/>
          </p:cNvSpPr>
          <p:nvPr>
            <p:ph type="sldNum" sz="quarter" idx="5"/>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latin typeface="Calibri" pitchFamily="34" charset="0"/>
              </a:rPr>
              <a:pPr lvl="0" algn="r" eaLnBrk="1" latinLnBrk="1" hangingPunct="1"/>
              <a:t>‹#›</a:t>
            </a:fld>
            <a:endParaRPr lang="zh-CN" altLang="en-US" sz="1200">
              <a:latin typeface="Calibri" pitchFamily="34" charset="0"/>
            </a:endParaRPr>
          </a:p>
        </p:txBody>
      </p:sp>
    </p:spTree>
    <p:extLst>
      <p:ext uri="{BB962C8B-B14F-4D97-AF65-F5344CB8AC3E}">
        <p14:creationId xmlns:p14="http://schemas.microsoft.com/office/powerpoint/2010/main" val="3985289640"/>
      </p:ext>
    </p:extLst>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04860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dirty="0"/>
          </a:p>
        </p:txBody>
      </p:sp>
      <p:sp>
        <p:nvSpPr>
          <p:cNvPr id="1048604" name="Notes Placeholder 1048603"/>
          <p:cNvSpPr>
            <a:spLocks noGrp="1"/>
          </p:cNvSpPr>
          <p:nvPr>
            <p:ph type="body" idx="1"/>
          </p:nvPr>
        </p:nvSpPr>
        <p:spPr bwMode="auto">
          <a:xfrm>
            <a:off x="685800" y="4343400"/>
            <a:ext cx="5486400" cy="4114800"/>
          </a:xfrm>
          <a:prstGeom prst="rect">
            <a:avLst/>
          </a:prstGeom>
          <a:noFill/>
        </p:spPr>
        <p:txBody>
          <a:bodyPr lIns="91440" tIns="45720" rIns="91440" bIns="45720" anchor="t"/>
          <a:lstStyle/>
          <a:p>
            <a:pPr lvl="0" eaLnBrk="1" latinLnBrk="1" hangingPunct="1">
              <a:spcBef>
                <a:spcPct val="0"/>
              </a:spcBef>
            </a:pPr>
            <a:endParaRPr dirty="0"/>
          </a:p>
        </p:txBody>
      </p:sp>
      <p:sp>
        <p:nvSpPr>
          <p:cNvPr id="1048605" name="TextBox 1048604"/>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latin typeface="Calibri" pitchFamily="34" charset="0"/>
              </a:rPr>
              <a:pPr lvl="0" algn="r" eaLnBrk="1" latinLnBrk="1" hangingPunct="1"/>
              <a:t>3</a:t>
            </a:fld>
            <a:endParaRPr lang="zh-CN" altLang="en-US" sz="1200">
              <a:latin typeface="Calibri" pitchFamily="34" charset="0"/>
            </a:endParaRPr>
          </a:p>
        </p:txBody>
      </p:sp>
    </p:spTree>
    <p:extLst>
      <p:ext uri="{BB962C8B-B14F-4D97-AF65-F5344CB8AC3E}">
        <p14:creationId xmlns:p14="http://schemas.microsoft.com/office/powerpoint/2010/main" val="99934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lgn="r" eaLnBrk="1" latinLnBrk="1" hangingPunct="1"/>
            <a:fld id="{566ABCEB-ACFC-4714-9973-3DA970169C29}" type="slidenum">
              <a:rPr lang="zh-CN" altLang="en-US" sz="1200" smtClean="0">
                <a:latin typeface="Calibri" pitchFamily="34" charset="0"/>
              </a:rPr>
              <a:pPr lvl="0" algn="r" eaLnBrk="1" latinLnBrk="1" hangingPunct="1"/>
              <a:t>4</a:t>
            </a:fld>
            <a:endParaRPr lang="zh-CN" altLang="en-US" sz="1200">
              <a:latin typeface="Calibri" pitchFamily="34" charset="0"/>
            </a:endParaRPr>
          </a:p>
        </p:txBody>
      </p:sp>
    </p:spTree>
    <p:extLst>
      <p:ext uri="{BB962C8B-B14F-4D97-AF65-F5344CB8AC3E}">
        <p14:creationId xmlns:p14="http://schemas.microsoft.com/office/powerpoint/2010/main" val="259829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cstate="print">
            <a:alphaModFix/>
          </a:blip>
          <a:srcRect/>
          <a:stretch>
            <a:fillRect/>
          </a:stretch>
        </a:blipFill>
        <a:effectLst/>
      </p:bgPr>
    </p:bg>
    <p:spTree>
      <p:nvGrpSpPr>
        <p:cNvPr id="1" name=""/>
        <p:cNvGrpSpPr/>
        <p:nvPr/>
      </p:nvGrpSpPr>
      <p:grpSpPr>
        <a:xfrm>
          <a:off x="0" y="0"/>
          <a:ext cx="0" cy="0"/>
          <a:chOff x="0" y="0"/>
          <a:chExt cx="0" cy="0"/>
        </a:xfrm>
      </p:grpSpPr>
      <p:sp>
        <p:nvSpPr>
          <p:cNvPr id="1048585" name="Freeform 1048584"/>
          <p:cNvSpPr/>
          <p:nvPr/>
        </p:nvSpPr>
        <p:spPr bwMode="auto">
          <a:xfrm>
            <a:off x="-9526" y="-7937"/>
            <a:ext cx="9163051"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586" name="Freeform 1048585"/>
          <p:cNvSpPr/>
          <p:nvPr/>
        </p:nvSpPr>
        <p:spPr bwMode="auto">
          <a:xfrm>
            <a:off x="4381501"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sp>
      <p:grpSp>
        <p:nvGrpSpPr>
          <p:cNvPr id="28" name="Group 27"/>
          <p:cNvGrpSpPr/>
          <p:nvPr/>
        </p:nvGrpSpPr>
        <p:grpSpPr>
          <a:xfrm>
            <a:off x="-19051" y="203200"/>
            <a:ext cx="9180512" cy="647700"/>
            <a:chOff x="-19045" y="216550"/>
            <a:chExt cx="9180548" cy="649224"/>
          </a:xfrm>
        </p:grpSpPr>
        <p:grpSp>
          <p:nvGrpSpPr>
            <p:cNvPr id="29" name="Group 28"/>
            <p:cNvGrpSpPr/>
            <p:nvPr/>
          </p:nvGrpSpPr>
          <p:grpSpPr>
            <a:xfrm>
              <a:off x="-6091" y="-11569"/>
              <a:ext cx="9137939" cy="1050979"/>
              <a:chOff x="-6096" y="-24384"/>
              <a:chExt cx="9137904" cy="1048512"/>
            </a:xfrm>
          </p:grpSpPr>
          <p:pic>
            <p:nvPicPr>
              <p:cNvPr id="2097154" name="Picture 2097153"/>
              <p:cNvPicPr>
                <a:picLocks/>
              </p:cNvPicPr>
              <p:nvPr/>
            </p:nvPicPr>
            <p:blipFill>
              <a:blip r:embed="rId3" cstate="print"/>
              <a:srcRect/>
              <a:stretch>
                <a:fillRect/>
              </a:stretch>
            </p:blipFill>
            <p:spPr>
              <a:xfrm>
                <a:off x="-6096" y="-24384"/>
                <a:ext cx="9137904" cy="1048512"/>
              </a:xfrm>
              <a:prstGeom prst="rect">
                <a:avLst/>
              </a:prstGeom>
              <a:noFill/>
              <a:ln>
                <a:noFill/>
              </a:ln>
            </p:spPr>
          </p:pic>
          <p:sp>
            <p:nvSpPr>
              <p:cNvPr id="1048587" name="TextBox 1048586"/>
              <p:cNvSpPr txBox="1"/>
              <p:nvPr/>
            </p:nvSpPr>
            <p:spPr>
              <a:xfrm rot="21420000">
                <a:off x="-29291" y="422461"/>
                <a:ext cx="0" cy="0"/>
              </a:xfrm>
              <a:prstGeom prst="rect">
                <a:avLst/>
              </a:prstGeom>
              <a:noFill/>
              <a:ln>
                <a:noFill/>
              </a:ln>
            </p:spPr>
            <p:txBody>
              <a:bodyPr lIns="91440" tIns="45720" rIns="91440" bIns="45720"/>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a:latin typeface="Constantia" pitchFamily="18" charset="0"/>
                </a:endParaRPr>
              </a:p>
            </p:txBody>
          </p:sp>
        </p:grpSp>
        <p:grpSp>
          <p:nvGrpSpPr>
            <p:cNvPr id="30" name="Group 29"/>
            <p:cNvGrpSpPr/>
            <p:nvPr/>
          </p:nvGrpSpPr>
          <p:grpSpPr>
            <a:xfrm>
              <a:off x="-6091" y="61755"/>
              <a:ext cx="9156227" cy="910441"/>
              <a:chOff x="-6096" y="48768"/>
              <a:chExt cx="9156192" cy="908304"/>
            </a:xfrm>
          </p:grpSpPr>
          <p:pic>
            <p:nvPicPr>
              <p:cNvPr id="2097155" name="Picture 2097154"/>
              <p:cNvPicPr>
                <a:picLocks/>
              </p:cNvPicPr>
              <p:nvPr/>
            </p:nvPicPr>
            <p:blipFill>
              <a:blip r:embed="rId4" cstate="print"/>
              <a:srcRect/>
              <a:stretch>
                <a:fillRect/>
              </a:stretch>
            </p:blipFill>
            <p:spPr>
              <a:xfrm>
                <a:off x="-6096" y="48768"/>
                <a:ext cx="9156192" cy="908304"/>
              </a:xfrm>
              <a:prstGeom prst="rect">
                <a:avLst/>
              </a:prstGeom>
              <a:noFill/>
              <a:ln>
                <a:noFill/>
              </a:ln>
            </p:spPr>
          </p:pic>
          <p:sp>
            <p:nvSpPr>
              <p:cNvPr id="1048588" name="TextBox 1048587"/>
              <p:cNvSpPr txBox="1"/>
              <p:nvPr/>
            </p:nvSpPr>
            <p:spPr>
              <a:xfrm rot="21420000">
                <a:off x="-21714" y="495979"/>
                <a:ext cx="0" cy="0"/>
              </a:xfrm>
              <a:prstGeom prst="rect">
                <a:avLst/>
              </a:prstGeom>
              <a:noFill/>
              <a:ln>
                <a:noFill/>
              </a:ln>
            </p:spPr>
            <p:txBody>
              <a:bodyPr lIns="91440" tIns="45720" rIns="91440" bIns="45720"/>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a:latin typeface="Constantia" pitchFamily="18" charset="0"/>
                </a:endParaRPr>
              </a:p>
            </p:txBody>
          </p:sp>
        </p:grpSp>
      </p:grpSp>
      <p:sp>
        <p:nvSpPr>
          <p:cNvPr id="1048591" name="Date Placeholder 1048590"/>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D1EAEE"/>
              </a:solidFill>
              <a:latin typeface="Constantia" pitchFamily="18" charset="0"/>
            </a:endParaRPr>
          </a:p>
        </p:txBody>
      </p:sp>
      <p:sp>
        <p:nvSpPr>
          <p:cNvPr id="1048592" name="Footer Placeholder 1048591"/>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D1EAEE"/>
              </a:solidFill>
              <a:latin typeface="Constantia" pitchFamily="18" charset="0"/>
            </a:endParaRPr>
          </a:p>
        </p:txBody>
      </p:sp>
      <p:sp>
        <p:nvSpPr>
          <p:cNvPr id="1048593" name="Slide Number Placeholder 1048592"/>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D1EAEE"/>
                </a:solidFill>
                <a:latin typeface="Constantia" pitchFamily="18" charset="0"/>
              </a:rPr>
              <a:pPr lvl="0" algn="r" eaLnBrk="1" latinLnBrk="1" hangingPunct="1"/>
              <a:t>‹#›</a:t>
            </a:fld>
            <a:endParaRPr lang="zh-CN" altLang="en-US" sz="1200">
              <a:solidFill>
                <a:srgbClr val="D1EAEE"/>
              </a:solidFill>
              <a:latin typeface="Constantia" pitchFamily="18" charset="0"/>
            </a:endParaRPr>
          </a:p>
        </p:txBody>
      </p:sp>
      <p:sp>
        <p:nvSpPr>
          <p:cNvPr id="1048595"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48594"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smtClean="0"/>
              <a:t>Click to edit Master title style</a:t>
            </a:r>
            <a:endParaRPr lang="en-US"/>
          </a:p>
        </p:txBody>
      </p:sp>
      <p:sp>
        <p:nvSpPr>
          <p:cNvPr id="1048660"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9" name="Vertical Title 1"/>
          <p:cNvSpPr>
            <a:spLocks noGrp="1"/>
          </p:cNvSpPr>
          <p:nvPr>
            <p:ph type="title" orient="vert"/>
          </p:nvPr>
        </p:nvSpPr>
        <p:spPr>
          <a:xfrm>
            <a:off x="6629400" y="914402"/>
            <a:ext cx="2057400" cy="5211763"/>
          </a:xfrm>
        </p:spPr>
        <p:txBody>
          <a:bodyPr vert="eaVert"/>
          <a:lstStyle/>
          <a:p>
            <a:r>
              <a:rPr lang="en-US" smtClean="0"/>
              <a:t>Click to edit Master title style</a:t>
            </a:r>
            <a:endParaRPr lang="en-US"/>
          </a:p>
        </p:txBody>
      </p:sp>
      <p:sp>
        <p:nvSpPr>
          <p:cNvPr id="1048650" name="Vertical Text Placeholder 2"/>
          <p:cNvSpPr>
            <a:spLocks noGrp="1"/>
          </p:cNvSpPr>
          <p:nvPr>
            <p:ph type="body" orient="vert" idx="1"/>
          </p:nvPr>
        </p:nvSpPr>
        <p:spPr>
          <a:xfrm>
            <a:off x="457200" y="914402"/>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mtClean="0"/>
              <a:t>Click to edit Master title style</a:t>
            </a:r>
            <a:endParaRPr lang="en-US"/>
          </a:p>
        </p:txBody>
      </p:sp>
      <p:sp>
        <p:nvSpPr>
          <p:cNvPr id="1048600"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cstate="print">
            <a:alphaModFix/>
          </a:blip>
          <a:srcRect/>
          <a:stretch>
            <a:fillRect/>
          </a:stretch>
        </a:blipFill>
        <a:effectLst/>
      </p:bgPr>
    </p:bg>
    <p:spTree>
      <p:nvGrpSpPr>
        <p:cNvPr id="1" name=""/>
        <p:cNvGrpSpPr/>
        <p:nvPr/>
      </p:nvGrpSpPr>
      <p:grpSpPr>
        <a:xfrm>
          <a:off x="0" y="0"/>
          <a:ext cx="0" cy="0"/>
          <a:chOff x="0" y="0"/>
          <a:chExt cx="0" cy="0"/>
        </a:xfrm>
      </p:grpSpPr>
      <p:sp>
        <p:nvSpPr>
          <p:cNvPr id="1048635" name="Freeform 1048634"/>
          <p:cNvSpPr/>
          <p:nvPr/>
        </p:nvSpPr>
        <p:spPr bwMode="auto">
          <a:xfrm>
            <a:off x="-9526" y="-7937"/>
            <a:ext cx="9163051"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636" name="Freeform 1048635"/>
          <p:cNvSpPr/>
          <p:nvPr/>
        </p:nvSpPr>
        <p:spPr bwMode="auto">
          <a:xfrm>
            <a:off x="4381501"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sp>
      <p:grpSp>
        <p:nvGrpSpPr>
          <p:cNvPr id="52" name="Group 51"/>
          <p:cNvGrpSpPr/>
          <p:nvPr/>
        </p:nvGrpSpPr>
        <p:grpSpPr>
          <a:xfrm>
            <a:off x="-19051" y="203200"/>
            <a:ext cx="9180512" cy="647700"/>
            <a:chOff x="-19045" y="216550"/>
            <a:chExt cx="9180548" cy="649224"/>
          </a:xfrm>
        </p:grpSpPr>
        <p:grpSp>
          <p:nvGrpSpPr>
            <p:cNvPr id="53" name="Group 52"/>
            <p:cNvGrpSpPr/>
            <p:nvPr/>
          </p:nvGrpSpPr>
          <p:grpSpPr>
            <a:xfrm>
              <a:off x="-6091" y="-11569"/>
              <a:ext cx="9137939" cy="1050979"/>
              <a:chOff x="-6096" y="-24384"/>
              <a:chExt cx="9137904" cy="1048512"/>
            </a:xfrm>
          </p:grpSpPr>
          <p:pic>
            <p:nvPicPr>
              <p:cNvPr id="2097169" name="Picture 2097168"/>
              <p:cNvPicPr>
                <a:picLocks/>
              </p:cNvPicPr>
              <p:nvPr/>
            </p:nvPicPr>
            <p:blipFill>
              <a:blip r:embed="rId3" cstate="print"/>
              <a:srcRect/>
              <a:stretch>
                <a:fillRect/>
              </a:stretch>
            </p:blipFill>
            <p:spPr>
              <a:xfrm>
                <a:off x="-6096" y="-24384"/>
                <a:ext cx="9137904" cy="1048512"/>
              </a:xfrm>
              <a:prstGeom prst="rect">
                <a:avLst/>
              </a:prstGeom>
              <a:noFill/>
              <a:ln>
                <a:noFill/>
              </a:ln>
            </p:spPr>
          </p:pic>
          <p:sp>
            <p:nvSpPr>
              <p:cNvPr id="1048637" name="TextBox 1048636"/>
              <p:cNvSpPr txBox="1"/>
              <p:nvPr/>
            </p:nvSpPr>
            <p:spPr>
              <a:xfrm rot="21420000">
                <a:off x="-29291" y="422461"/>
                <a:ext cx="0" cy="0"/>
              </a:xfrm>
              <a:prstGeom prst="rect">
                <a:avLst/>
              </a:prstGeom>
              <a:noFill/>
              <a:ln>
                <a:noFill/>
              </a:ln>
            </p:spPr>
            <p:txBody>
              <a:bodyPr lIns="91440" tIns="45720" rIns="91440" bIns="45720"/>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a:latin typeface="Constantia" pitchFamily="18" charset="0"/>
                </a:endParaRPr>
              </a:p>
            </p:txBody>
          </p:sp>
        </p:grpSp>
        <p:grpSp>
          <p:nvGrpSpPr>
            <p:cNvPr id="54" name="Group 53"/>
            <p:cNvGrpSpPr/>
            <p:nvPr/>
          </p:nvGrpSpPr>
          <p:grpSpPr>
            <a:xfrm>
              <a:off x="-6091" y="61755"/>
              <a:ext cx="9156227" cy="910441"/>
              <a:chOff x="-6096" y="48768"/>
              <a:chExt cx="9156192" cy="908304"/>
            </a:xfrm>
          </p:grpSpPr>
          <p:pic>
            <p:nvPicPr>
              <p:cNvPr id="2097170" name="Picture 2097169"/>
              <p:cNvPicPr>
                <a:picLocks/>
              </p:cNvPicPr>
              <p:nvPr/>
            </p:nvPicPr>
            <p:blipFill>
              <a:blip r:embed="rId4" cstate="print"/>
              <a:srcRect/>
              <a:stretch>
                <a:fillRect/>
              </a:stretch>
            </p:blipFill>
            <p:spPr>
              <a:xfrm>
                <a:off x="-6096" y="48768"/>
                <a:ext cx="9156192" cy="908304"/>
              </a:xfrm>
              <a:prstGeom prst="rect">
                <a:avLst/>
              </a:prstGeom>
              <a:noFill/>
              <a:ln>
                <a:noFill/>
              </a:ln>
            </p:spPr>
          </p:pic>
          <p:sp>
            <p:nvSpPr>
              <p:cNvPr id="1048638" name="TextBox 1048637"/>
              <p:cNvSpPr txBox="1"/>
              <p:nvPr/>
            </p:nvSpPr>
            <p:spPr>
              <a:xfrm rot="21420000">
                <a:off x="-21714" y="495979"/>
                <a:ext cx="0" cy="0"/>
              </a:xfrm>
              <a:prstGeom prst="rect">
                <a:avLst/>
              </a:prstGeom>
              <a:noFill/>
              <a:ln>
                <a:noFill/>
              </a:ln>
            </p:spPr>
            <p:txBody>
              <a:bodyPr lIns="91440" tIns="45720" rIns="91440" bIns="45720"/>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a:latin typeface="Constantia" pitchFamily="18" charset="0"/>
                </a:endParaRPr>
              </a:p>
            </p:txBody>
          </p:sp>
        </p:grpSp>
      </p:grpSp>
      <p:sp>
        <p:nvSpPr>
          <p:cNvPr id="1048641" name="Date Placeholder 1048640"/>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D1EAEE"/>
              </a:solidFill>
              <a:latin typeface="Constantia" pitchFamily="18" charset="0"/>
            </a:endParaRPr>
          </a:p>
        </p:txBody>
      </p:sp>
      <p:sp>
        <p:nvSpPr>
          <p:cNvPr id="1048642" name="Footer Placeholder 1048641"/>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D1EAEE"/>
              </a:solidFill>
              <a:latin typeface="Constantia" pitchFamily="18" charset="0"/>
            </a:endParaRPr>
          </a:p>
        </p:txBody>
      </p:sp>
      <p:sp>
        <p:nvSpPr>
          <p:cNvPr id="1048643" name="Slide Number Placeholder 1048642"/>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D1EAEE"/>
                </a:solidFill>
                <a:latin typeface="Constantia" pitchFamily="18" charset="0"/>
              </a:rPr>
              <a:pPr lvl="0" algn="r" eaLnBrk="1" latinLnBrk="1" hangingPunct="1"/>
              <a:t>‹#›</a:t>
            </a:fld>
            <a:endParaRPr lang="zh-CN" altLang="en-US" sz="1200">
              <a:solidFill>
                <a:srgbClr val="D1EAEE"/>
              </a:solidFill>
              <a:latin typeface="Constantia" pitchFamily="18" charset="0"/>
            </a:endParaRPr>
          </a:p>
        </p:txBody>
      </p:sp>
      <p:sp>
        <p:nvSpPr>
          <p:cNvPr id="1048645" name="Text Placeholder 2"/>
          <p:cNvSpPr>
            <a:spLocks noGrp="1"/>
          </p:cNvSpPr>
          <p:nvPr>
            <p:ph type="body" idx="1"/>
          </p:nvPr>
        </p:nvSpPr>
        <p:spPr>
          <a:xfrm>
            <a:off x="530352" y="2704665"/>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644"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1048657"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8"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1"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1048652"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048653"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048654"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647"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1048648"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cstate="print">
            <a:alphaModFix/>
          </a:blip>
          <a:srcRect/>
          <a:stretch>
            <a:fillRect/>
          </a:stretch>
        </a:blipFill>
        <a:effectLst/>
      </p:bgPr>
    </p:bg>
    <p:spTree>
      <p:nvGrpSpPr>
        <p:cNvPr id="1" name=""/>
        <p:cNvGrpSpPr/>
        <p:nvPr/>
      </p:nvGrpSpPr>
      <p:grpSpPr>
        <a:xfrm>
          <a:off x="0" y="0"/>
          <a:ext cx="0" cy="0"/>
          <a:chOff x="0" y="0"/>
          <a:chExt cx="0" cy="0"/>
        </a:xfrm>
      </p:grpSpPr>
      <p:sp>
        <p:nvSpPr>
          <p:cNvPr id="1048623" name="Freeform 1048622"/>
          <p:cNvSpPr/>
          <p:nvPr/>
        </p:nvSpPr>
        <p:spPr>
          <a:xfrm rot="420000" flipV="1">
            <a:off x="3165475" y="1108075"/>
            <a:ext cx="5257800" cy="4114800"/>
          </a:xfrm>
          <a:custGeom>
            <a:avLst/>
            <a:gdLst>
              <a:gd name="l" fmla="*/ 0 w 5257800"/>
              <a:gd name="t" fmla="*/ 0 h 4114800"/>
              <a:gd name="r" fmla="*/ 5182785 w 5257800"/>
              <a:gd name="b" fmla="*/ 4114800 h 4114800"/>
            </a:gdLst>
            <a:ahLst/>
            <a:cxnLst/>
            <a:rect l="l" t="t" r="r" b="b"/>
            <a:pathLst>
              <a:path w="5257800" h="4114800">
                <a:moveTo>
                  <a:pt x="0" y="0"/>
                </a:moveTo>
                <a:lnTo>
                  <a:pt x="5107774" y="0"/>
                </a:lnTo>
                <a:lnTo>
                  <a:pt x="5257800" y="150026"/>
                </a:lnTo>
                <a:lnTo>
                  <a:pt x="5257800" y="4114800"/>
                </a:lnTo>
                <a:lnTo>
                  <a:pt x="0" y="4114800"/>
                </a:lnTo>
                <a:lnTo>
                  <a:pt x="0" y="0"/>
                </a:lnTo>
              </a:path>
            </a:pathLst>
          </a:custGeom>
          <a:solidFill>
            <a:srgbClr val="FFFFFF">
              <a:alpha val="100000"/>
            </a:srgbClr>
          </a:solidFill>
          <a:ln w="3175" cap="rnd" cmpd="sng">
            <a:solidFill>
              <a:srgbClr val="C0C0C0">
                <a:alpha val="100000"/>
              </a:srgbClr>
            </a:solidFill>
            <a:prstDash val="solid"/>
            <a:miter/>
          </a:ln>
          <a:effectLst>
            <a:outerShdw dist="38499" dir="7500040" sx="98500" sy="100079" kx="98485" algn="tl">
              <a:srgbClr val="000000">
                <a:alpha val="25000"/>
              </a:srgbClr>
            </a:outerShdw>
          </a:effectLst>
        </p:spPr>
      </p:sp>
      <p:sp>
        <p:nvSpPr>
          <p:cNvPr id="1048624" name="Right Triangle 1048623"/>
          <p:cNvSpPr/>
          <p:nvPr/>
        </p:nvSpPr>
        <p:spPr>
          <a:xfrm rot="420000" flipV="1">
            <a:off x="8004177" y="5359401"/>
            <a:ext cx="155575" cy="155575"/>
          </a:xfrm>
          <a:prstGeom prst="rtTriangle">
            <a:avLst/>
          </a:prstGeom>
          <a:solidFill>
            <a:srgbClr val="FFFFFF"/>
          </a:solidFill>
          <a:ln w="12700" cap="flat" cmpd="sng">
            <a:solidFill>
              <a:srgbClr val="FFFFFF">
                <a:alpha val="100000"/>
              </a:srgbClr>
            </a:solidFill>
            <a:prstDash val="solid"/>
            <a:bevel/>
          </a:ln>
          <a:effectLst>
            <a:outerShdw dist="6350" dir="12899788" algn="tl">
              <a:srgbClr val="000000">
                <a:alpha val="46999"/>
              </a:srgbClr>
            </a:outerShdw>
          </a:effectLst>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ctr" eaLnBrk="1" latinLnBrk="1" hangingPunct="1"/>
            <a:endParaRPr lang="zh-CN" altLang="en-US">
              <a:solidFill>
                <a:srgbClr val="FFFFFF"/>
              </a:solidFill>
              <a:latin typeface="Constantia" pitchFamily="18" charset="0"/>
            </a:endParaRPr>
          </a:p>
        </p:txBody>
      </p:sp>
      <p:sp>
        <p:nvSpPr>
          <p:cNvPr id="1048625" name="Freeform 1048624"/>
          <p:cNvSpPr/>
          <p:nvPr/>
        </p:nvSpPr>
        <p:spPr bwMode="auto">
          <a:xfrm flipV="1">
            <a:off x="-9526" y="5816601"/>
            <a:ext cx="9163051"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626" name="Freeform 1048625"/>
          <p:cNvSpPr/>
          <p:nvPr/>
        </p:nvSpPr>
        <p:spPr bwMode="auto">
          <a:xfrm flipV="1">
            <a:off x="4381501" y="6219826"/>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sp>
      <p:sp>
        <p:nvSpPr>
          <p:cNvPr id="1048629" name="Date Placeholder 1048628"/>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630" name="Footer Placeholder 1048629"/>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631" name="Slide Number Placeholder 1048630"/>
          <p:cNvSpPr>
            <a:spLocks noGrp="1"/>
          </p:cNvSpPr>
          <p:nvPr>
            <p:ph type="sldNum" sz="quarter" idx="4"/>
          </p:nvPr>
        </p:nvSpPr>
        <p:spPr>
          <a:xfrm>
            <a:off x="8077200" y="6356351"/>
            <a:ext cx="609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sp>
        <p:nvSpPr>
          <p:cNvPr id="1048634"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prstTxWarp prst="textNoShape">
              <a:avLst/>
            </a:prstTxWarp>
            <a:normAutofit/>
          </a:bodyPr>
          <a:lstStyle>
            <a:lvl1pPr marL="0" indent="0">
              <a:buNone/>
              <a:defRPr sz="3200"/>
            </a:lvl1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33"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1048632" name="Title 1"/>
          <p:cNvSpPr>
            <a:spLocks noGrp="1"/>
          </p:cNvSpPr>
          <p:nvPr>
            <p:ph type="title"/>
          </p:nvPr>
        </p:nvSpPr>
        <p:spPr>
          <a:xfrm>
            <a:off x="609600" y="1176997"/>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alphaModFix/>
          </a:blip>
          <a:srcRect/>
          <a:stretch>
            <a:fillRect/>
          </a:stretch>
        </a:blipFill>
        <a:effectLst/>
      </p:bgPr>
    </p:bg>
    <p:spTree>
      <p:nvGrpSpPr>
        <p:cNvPr id="1" name=""/>
        <p:cNvGrpSpPr/>
        <p:nvPr/>
      </p:nvGrpSpPr>
      <p:grpSpPr>
        <a:xfrm>
          <a:off x="0" y="0"/>
          <a:ext cx="0" cy="0"/>
          <a:chOff x="0" y="0"/>
          <a:chExt cx="0" cy="0"/>
        </a:xfrm>
      </p:grpSpPr>
      <p:sp>
        <p:nvSpPr>
          <p:cNvPr id="1048576" name="Freeform 1048575"/>
          <p:cNvSpPr/>
          <p:nvPr/>
        </p:nvSpPr>
        <p:spPr bwMode="auto">
          <a:xfrm>
            <a:off x="-9526" y="-7937"/>
            <a:ext cx="9163051"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577" name="Freeform 1048576"/>
          <p:cNvSpPr/>
          <p:nvPr/>
        </p:nvSpPr>
        <p:spPr bwMode="auto">
          <a:xfrm>
            <a:off x="4381501"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sp>
      <p:sp>
        <p:nvSpPr>
          <p:cNvPr id="1048578" name="Title Placeholder 1048577"/>
          <p:cNvSpPr>
            <a:spLocks noGrp="1"/>
          </p:cNvSpPr>
          <p:nvPr>
            <p:ph type="title"/>
          </p:nvPr>
        </p:nvSpPr>
        <p:spPr>
          <a:xfrm>
            <a:off x="457200" y="704850"/>
            <a:ext cx="8229600" cy="1143000"/>
          </a:xfrm>
          <a:prstGeom prst="rect">
            <a:avLst/>
          </a:prstGeom>
          <a:noFill/>
          <a:ln>
            <a:noFill/>
          </a:ln>
        </p:spPr>
        <p:txBody>
          <a:bodyPr lIns="0" tIns="45720" rIns="0" bIns="0" anchor="b"/>
          <a:lstStyle/>
          <a:p>
            <a:pPr lvl="0"/>
            <a:r>
              <a:rPr lang="zh-CN" altLang="en-US"/>
              <a:t>Click to edit Master title style</a:t>
            </a:r>
          </a:p>
        </p:txBody>
      </p:sp>
      <p:sp>
        <p:nvSpPr>
          <p:cNvPr id="1048579" name="Text Placeholder 1048578"/>
          <p:cNvSpPr>
            <a:spLocks noGrp="1"/>
          </p:cNvSpPr>
          <p:nvPr>
            <p:ph type="body" idx="1"/>
          </p:nvPr>
        </p:nvSpPr>
        <p:spPr>
          <a:xfrm>
            <a:off x="457200" y="1935163"/>
            <a:ext cx="8229600" cy="4389437"/>
          </a:xfrm>
          <a:prstGeom prst="rect">
            <a:avLst/>
          </a:prstGeom>
          <a:noFill/>
          <a:ln>
            <a:noFill/>
          </a:ln>
        </p:spPr>
        <p:txBody>
          <a:bodyPr lIns="91440" tIns="45720" rIns="91440" bIns="45720"/>
          <a:lstStyle/>
          <a:p>
            <a:pPr lvl="0"/>
            <a:r>
              <a:rPr lang="zh-CN" altLang="en-US"/>
              <a:t>Click to edit Master text styles</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1048580" name="Date Placeholder 1048579"/>
          <p:cNvSpPr>
            <a:spLocks noGrp="1"/>
          </p:cNvSpPr>
          <p:nvPr>
            <p:ph type="dt" sz="half" idx="2"/>
          </p:nvPr>
        </p:nvSpPr>
        <p:spPr>
          <a:xfrm>
            <a:off x="457200" y="6356351"/>
            <a:ext cx="21336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1" name="Footer Placeholder 1048580"/>
          <p:cNvSpPr>
            <a:spLocks noGrp="1"/>
          </p:cNvSpPr>
          <p:nvPr>
            <p:ph type="ftr" sz="quarter" idx="3"/>
          </p:nvPr>
        </p:nvSpPr>
        <p:spPr>
          <a:xfrm>
            <a:off x="2667000" y="6356351"/>
            <a:ext cx="33528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sz="1200">
              <a:solidFill>
                <a:srgbClr val="045C75"/>
              </a:solidFill>
              <a:latin typeface="Constantia" pitchFamily="18" charset="0"/>
            </a:endParaRPr>
          </a:p>
        </p:txBody>
      </p:sp>
      <p:sp>
        <p:nvSpPr>
          <p:cNvPr id="1048582" name="Slide Number Placeholder 1048581"/>
          <p:cNvSpPr>
            <a:spLocks noGrp="1"/>
          </p:cNvSpPr>
          <p:nvPr>
            <p:ph type="sldNum" sz="quarter" idx="4"/>
          </p:nvPr>
        </p:nvSpPr>
        <p:spPr>
          <a:xfrm>
            <a:off x="7924800" y="6356351"/>
            <a:ext cx="762000" cy="365125"/>
          </a:xfrm>
          <a:prstGeom prst="rect">
            <a:avLst/>
          </a:prstGeom>
          <a:noFill/>
          <a:ln>
            <a:noFill/>
          </a:ln>
        </p:spPr>
        <p:txBody>
          <a:bodyPr lIns="0" tIns="0" rIns="0" bIns="0" anchor="b"/>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algn="r" eaLnBrk="1" latinLnBrk="1" hangingPunct="1"/>
            <a:fld id="{566ABCEB-ACFC-4714-9973-3DA970169C29}" type="slidenum">
              <a:rPr lang="zh-CN" altLang="en-US" sz="1200">
                <a:solidFill>
                  <a:srgbClr val="045C75"/>
                </a:solidFill>
                <a:latin typeface="Constantia" pitchFamily="18" charset="0"/>
              </a:rPr>
              <a:pPr lvl="0" algn="r" eaLnBrk="1" latinLnBrk="1" hangingPunct="1"/>
              <a:t>‹#›</a:t>
            </a:fld>
            <a:endParaRPr lang="zh-CN" altLang="en-US" sz="1200">
              <a:solidFill>
                <a:srgbClr val="045C75"/>
              </a:solidFill>
              <a:latin typeface="Constantia" pitchFamily="18" charset="0"/>
            </a:endParaRPr>
          </a:p>
        </p:txBody>
      </p:sp>
      <p:grpSp>
        <p:nvGrpSpPr>
          <p:cNvPr id="24" name="Group 23"/>
          <p:cNvGrpSpPr/>
          <p:nvPr/>
        </p:nvGrpSpPr>
        <p:grpSpPr>
          <a:xfrm>
            <a:off x="-19051" y="203200"/>
            <a:ext cx="9180512" cy="647700"/>
            <a:chOff x="-19045" y="216550"/>
            <a:chExt cx="9180548" cy="649224"/>
          </a:xfrm>
        </p:grpSpPr>
        <p:grpSp>
          <p:nvGrpSpPr>
            <p:cNvPr id="25" name="Group 24"/>
            <p:cNvGrpSpPr/>
            <p:nvPr/>
          </p:nvGrpSpPr>
          <p:grpSpPr>
            <a:xfrm>
              <a:off x="-6091" y="-11569"/>
              <a:ext cx="9137939" cy="1050979"/>
              <a:chOff x="-6096" y="-24384"/>
              <a:chExt cx="9137904" cy="1048512"/>
            </a:xfrm>
          </p:grpSpPr>
          <p:pic>
            <p:nvPicPr>
              <p:cNvPr id="2097152" name="Picture 2097151"/>
              <p:cNvPicPr>
                <a:picLocks/>
              </p:cNvPicPr>
              <p:nvPr/>
            </p:nvPicPr>
            <p:blipFill>
              <a:blip r:embed="rId14" cstate="print"/>
              <a:srcRect/>
              <a:stretch>
                <a:fillRect/>
              </a:stretch>
            </p:blipFill>
            <p:spPr>
              <a:xfrm>
                <a:off x="-6096" y="-24384"/>
                <a:ext cx="9137904" cy="1048512"/>
              </a:xfrm>
              <a:prstGeom prst="rect">
                <a:avLst/>
              </a:prstGeom>
              <a:noFill/>
              <a:ln>
                <a:noFill/>
              </a:ln>
            </p:spPr>
          </p:pic>
          <p:sp>
            <p:nvSpPr>
              <p:cNvPr id="1048583" name="TextBox 1048582"/>
              <p:cNvSpPr txBox="1"/>
              <p:nvPr/>
            </p:nvSpPr>
            <p:spPr>
              <a:xfrm rot="21420000">
                <a:off x="-29291" y="422461"/>
                <a:ext cx="0" cy="0"/>
              </a:xfrm>
              <a:prstGeom prst="rect">
                <a:avLst/>
              </a:prstGeom>
              <a:noFill/>
              <a:ln>
                <a:noFill/>
              </a:ln>
            </p:spPr>
            <p:txBody>
              <a:bodyPr lIns="91440" tIns="45720" rIns="91440" bIns="45720"/>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a:latin typeface="Constantia" pitchFamily="18" charset="0"/>
                </a:endParaRPr>
              </a:p>
            </p:txBody>
          </p:sp>
        </p:grpSp>
        <p:grpSp>
          <p:nvGrpSpPr>
            <p:cNvPr id="26" name="Group 25"/>
            <p:cNvGrpSpPr/>
            <p:nvPr/>
          </p:nvGrpSpPr>
          <p:grpSpPr>
            <a:xfrm>
              <a:off x="-6091" y="61755"/>
              <a:ext cx="9156227" cy="910441"/>
              <a:chOff x="-6096" y="48768"/>
              <a:chExt cx="9156192" cy="908304"/>
            </a:xfrm>
          </p:grpSpPr>
          <p:pic>
            <p:nvPicPr>
              <p:cNvPr id="2097153" name="Picture 2097152"/>
              <p:cNvPicPr>
                <a:picLocks/>
              </p:cNvPicPr>
              <p:nvPr/>
            </p:nvPicPr>
            <p:blipFill>
              <a:blip r:embed="rId15" cstate="print"/>
              <a:srcRect/>
              <a:stretch>
                <a:fillRect/>
              </a:stretch>
            </p:blipFill>
            <p:spPr>
              <a:xfrm>
                <a:off x="-6096" y="48768"/>
                <a:ext cx="9156192" cy="908304"/>
              </a:xfrm>
              <a:prstGeom prst="rect">
                <a:avLst/>
              </a:prstGeom>
              <a:noFill/>
              <a:ln>
                <a:noFill/>
              </a:ln>
            </p:spPr>
          </p:pic>
          <p:sp>
            <p:nvSpPr>
              <p:cNvPr id="1048584" name="TextBox 1048583"/>
              <p:cNvSpPr txBox="1"/>
              <p:nvPr/>
            </p:nvSpPr>
            <p:spPr>
              <a:xfrm rot="21420000">
                <a:off x="-21714" y="495979"/>
                <a:ext cx="0" cy="0"/>
              </a:xfrm>
              <a:prstGeom prst="rect">
                <a:avLst/>
              </a:prstGeom>
              <a:noFill/>
              <a:ln>
                <a:noFill/>
              </a:ln>
            </p:spPr>
            <p:txBody>
              <a:bodyPr lIns="91440" tIns="45720" rIns="91440" bIns="45720"/>
              <a:lstStyle>
                <a:lvl1pPr marL="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baseline="0">
                    <a:solidFill>
                      <a:schemeClr val="dk1"/>
                    </a:solidFill>
                    <a:latin typeface="Constantia" pitchFamily="18" charset="0"/>
                    <a:sym typeface="Arial" charset="0"/>
                  </a:defRPr>
                </a:lvl5pPr>
              </a:lstStyle>
              <a:p>
                <a:pPr lvl="0" eaLnBrk="1" latinLnBrk="1" hangingPunct="1"/>
                <a:endParaRPr lang="zh-CN" altLang="en-US">
                  <a:latin typeface="Constantia" pitchFamily="18" charset="0"/>
                </a:endParaRPr>
              </a:p>
            </p:txBody>
          </p:sp>
        </p:gr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codeacamey.c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wikipedia.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Title 2097155"/>
          <p:cNvPicPr>
            <a:picLocks noGrp="1"/>
          </p:cNvPicPr>
          <p:nvPr>
            <p:ph type="ctrTitle" idx="4294967295"/>
          </p:nvPr>
        </p:nvPicPr>
        <p:blipFill>
          <a:blip r:embed="rId2" cstate="print"/>
          <a:srcRect/>
          <a:stretch>
            <a:fillRect/>
          </a:stretch>
        </p:blipFill>
        <p:spPr>
          <a:xfrm>
            <a:off x="2262189" y="171451"/>
            <a:ext cx="6454775" cy="1169987"/>
          </a:xfrm>
          <a:prstGeom prst="rect">
            <a:avLst/>
          </a:prstGeom>
          <a:noFill/>
          <a:ln>
            <a:noFill/>
          </a:ln>
        </p:spPr>
      </p:pic>
      <p:sp>
        <p:nvSpPr>
          <p:cNvPr id="1048596" name="Subtitle 1048595"/>
          <p:cNvSpPr>
            <a:spLocks noGrp="1"/>
          </p:cNvSpPr>
          <p:nvPr>
            <p:ph type="subTitle" idx="4294967295"/>
          </p:nvPr>
        </p:nvSpPr>
        <p:spPr>
          <a:xfrm>
            <a:off x="827085" y="3429000"/>
            <a:ext cx="8012115" cy="2895600"/>
          </a:xfrm>
          <a:prstGeom prst="rect">
            <a:avLst/>
          </a:prstGeom>
          <a:noFill/>
          <a:ln>
            <a:noFill/>
          </a:ln>
        </p:spPr>
        <p:txBody>
          <a:bodyPr lIns="0" tIns="45720" rIns="18288" bIns="45720" anchor="t"/>
          <a:lstStyle>
            <a:lvl1pPr marL="0" algn="ctr">
              <a:buNone/>
              <a:defRPr sz="2600">
                <a:solidFill>
                  <a:schemeClr val="dk1"/>
                </a:solidFill>
              </a:defRPr>
            </a:lvl1pPr>
            <a:lvl2pPr marL="393700" algn="ctr">
              <a:buNone/>
            </a:lvl2pPr>
            <a:lvl3pPr marL="668337" algn="ctr">
              <a:buNone/>
            </a:lvl3pPr>
            <a:lvl4pPr marL="977900" algn="ctr">
              <a:buNone/>
            </a:lvl4pPr>
            <a:lvl5pPr marL="1252537" algn="ctr">
              <a:buNone/>
            </a:lvl5pPr>
          </a:lstStyle>
          <a:p>
            <a:pPr lvl="0" algn="r" eaLnBrk="1" latinLnBrk="1" hangingPunct="1">
              <a:lnSpc>
                <a:spcPct val="80000"/>
              </a:lnSpc>
              <a:buNone/>
            </a:pPr>
            <a:r>
              <a:rPr lang="zh-CN" altLang="en-US" sz="1600" dirty="0"/>
              <a:t>			    </a:t>
            </a:r>
          </a:p>
          <a:p>
            <a:pPr lvl="0" algn="r" eaLnBrk="1" latinLnBrk="1" hangingPunct="1">
              <a:lnSpc>
                <a:spcPct val="80000"/>
              </a:lnSpc>
              <a:buNone/>
            </a:pPr>
            <a:r>
              <a:rPr lang="zh-CN" altLang="en-US" sz="2400" dirty="0"/>
              <a:t>Carried out </a:t>
            </a:r>
            <a:r>
              <a:rPr lang="zh-CN" altLang="en-US" sz="2400" dirty="0" smtClean="0"/>
              <a:t>by</a:t>
            </a:r>
            <a:r>
              <a:rPr lang="en-US" altLang="zh-CN" sz="2400" dirty="0" smtClean="0"/>
              <a:t>-</a:t>
            </a:r>
            <a:endParaRPr lang="zh-CN" altLang="en-US" sz="2400" dirty="0"/>
          </a:p>
          <a:p>
            <a:pPr lvl="0" algn="r" eaLnBrk="1" latinLnBrk="1" hangingPunct="1">
              <a:lnSpc>
                <a:spcPct val="80000"/>
              </a:lnSpc>
              <a:buNone/>
            </a:pPr>
            <a:endParaRPr lang="zh-CN" altLang="en-US" sz="1600" dirty="0"/>
          </a:p>
          <a:p>
            <a:pPr lvl="0" algn="r" eaLnBrk="1" latinLnBrk="1" hangingPunct="1">
              <a:lnSpc>
                <a:spcPct val="80000"/>
              </a:lnSpc>
              <a:buNone/>
            </a:pPr>
            <a:endParaRPr lang="zh-CN" altLang="en-US" sz="1600" dirty="0"/>
          </a:p>
          <a:p>
            <a:pPr lvl="0" algn="r" eaLnBrk="1" latinLnBrk="1" hangingPunct="1">
              <a:lnSpc>
                <a:spcPct val="80000"/>
              </a:lnSpc>
              <a:buFont typeface="Wingdings" pitchFamily="2" charset="2"/>
              <a:buChar char="q"/>
            </a:pPr>
            <a:r>
              <a:rPr lang="en-US" altLang="zh-CN" sz="2000" dirty="0" smtClean="0"/>
              <a:t>MANAN SAHLOT</a:t>
            </a:r>
            <a:r>
              <a:rPr lang="zh-CN" altLang="en-US" sz="2000" dirty="0" smtClean="0"/>
              <a:t> (</a:t>
            </a:r>
            <a:r>
              <a:rPr lang="en-US" altLang="zh-CN" sz="2000" dirty="0" smtClean="0"/>
              <a:t>1RN17IS051</a:t>
            </a:r>
            <a:r>
              <a:rPr lang="zh-CN" altLang="en-US" sz="2000" dirty="0" smtClean="0"/>
              <a:t>)</a:t>
            </a:r>
            <a:endParaRPr lang="zh-CN" altLang="en-US" sz="2000" dirty="0"/>
          </a:p>
          <a:p>
            <a:pPr lvl="0" algn="r" eaLnBrk="1" latinLnBrk="1" hangingPunct="1">
              <a:lnSpc>
                <a:spcPct val="80000"/>
              </a:lnSpc>
              <a:buFont typeface="Wingdings" pitchFamily="2" charset="2"/>
              <a:buChar char="q"/>
            </a:pPr>
            <a:r>
              <a:rPr lang="en-US" altLang="zh-CN" sz="2000" dirty="0" smtClean="0"/>
              <a:t>AMULYA BHANDE</a:t>
            </a:r>
            <a:r>
              <a:rPr lang="zh-CN" altLang="en-US" sz="2000" dirty="0" smtClean="0"/>
              <a:t> (</a:t>
            </a:r>
            <a:r>
              <a:rPr lang="en-US" altLang="zh-CN" sz="2000" dirty="0" smtClean="0"/>
              <a:t>1RN17IS011</a:t>
            </a:r>
            <a:r>
              <a:rPr lang="zh-CN" altLang="en-US" sz="2000" dirty="0" smtClean="0"/>
              <a:t>)</a:t>
            </a:r>
            <a:endParaRPr lang="zh-CN" altLang="en-US" sz="2000" dirty="0"/>
          </a:p>
          <a:p>
            <a:pPr lvl="0" algn="r" eaLnBrk="1" latinLnBrk="1" hangingPunct="1">
              <a:lnSpc>
                <a:spcPct val="80000"/>
              </a:lnSpc>
              <a:buFont typeface="Wingdings" pitchFamily="2" charset="2"/>
              <a:buChar char="q"/>
            </a:pPr>
            <a:r>
              <a:rPr lang="en-US" altLang="zh-CN" sz="2000" dirty="0" smtClean="0"/>
              <a:t>MOHANA PRIYA A</a:t>
            </a:r>
            <a:r>
              <a:rPr lang="zh-CN" altLang="en-US" sz="2000" dirty="0" smtClean="0"/>
              <a:t> (</a:t>
            </a:r>
            <a:r>
              <a:rPr lang="en-US" altLang="zh-CN" sz="2000" dirty="0" smtClean="0"/>
              <a:t>1RN17IS057</a:t>
            </a:r>
            <a:r>
              <a:rPr lang="zh-CN" altLang="en-US" sz="2000" dirty="0" smtClean="0"/>
              <a:t>)</a:t>
            </a:r>
            <a:endParaRPr lang="zh-CN" altLang="en-US" sz="2000" dirty="0"/>
          </a:p>
          <a:p>
            <a:pPr lvl="0" indent="0" algn="r" eaLnBrk="1" latinLnBrk="1" hangingPunct="1">
              <a:lnSpc>
                <a:spcPct val="80000"/>
              </a:lnSpc>
            </a:pPr>
            <a:endParaRPr lang="zh-CN" altLang="en-US" sz="2000" dirty="0"/>
          </a:p>
          <a:p>
            <a:pPr lvl="0" eaLnBrk="1" latinLnBrk="1" hangingPunct="1">
              <a:lnSpc>
                <a:spcPct val="80000"/>
              </a:lnSpc>
              <a:buFont typeface="Wingdings" pitchFamily="2" charset="2"/>
              <a:buChar char="q"/>
            </a:pPr>
            <a:endParaRPr sz="1600" dirty="0"/>
          </a:p>
          <a:p>
            <a:pPr lvl="0" eaLnBrk="1" latinLnBrk="1" hangingPunct="1">
              <a:lnSpc>
                <a:spcPct val="80000"/>
              </a:lnSpc>
              <a:buFont typeface="Wingdings" pitchFamily="2" charset="2"/>
              <a:buChar char="q"/>
            </a:pPr>
            <a:endParaRPr sz="1600" dirty="0"/>
          </a:p>
          <a:p>
            <a:pPr lvl="0" eaLnBrk="1" latinLnBrk="1" hangingPunct="1">
              <a:lnSpc>
                <a:spcPct val="80000"/>
              </a:lnSpc>
              <a:buFont typeface="Wingdings" pitchFamily="2" charset="2"/>
              <a:buChar char="q"/>
            </a:pPr>
            <a:endParaRPr sz="1600" dirty="0"/>
          </a:p>
          <a:p>
            <a:pPr lvl="0" eaLnBrk="1" latinLnBrk="1" hangingPunct="1">
              <a:lnSpc>
                <a:spcPct val="80000"/>
              </a:lnSpc>
              <a:buNone/>
            </a:pPr>
            <a:endParaRPr sz="1600" dirty="0"/>
          </a:p>
          <a:p>
            <a:pPr lvl="0" eaLnBrk="1" latinLnBrk="1" hangingPunct="1">
              <a:lnSpc>
                <a:spcPct val="80000"/>
              </a:lnSpc>
              <a:buNone/>
            </a:pPr>
            <a:endParaRPr sz="1600" dirty="0"/>
          </a:p>
          <a:p>
            <a:pPr lvl="0" algn="l" eaLnBrk="1" latinLnBrk="1" hangingPunct="1">
              <a:lnSpc>
                <a:spcPct val="80000"/>
              </a:lnSpc>
              <a:buNone/>
            </a:pPr>
            <a:endParaRPr sz="1800" dirty="0">
              <a:latin typeface="Times New Roman" pitchFamily="18" charset="0"/>
              <a:ea typeface="Times New Roman" pitchFamily="18" charset="0"/>
            </a:endParaRPr>
          </a:p>
          <a:p>
            <a:pPr lvl="0" algn="r" eaLnBrk="1" latinLnBrk="1" hangingPunct="1">
              <a:lnSpc>
                <a:spcPct val="80000"/>
              </a:lnSpc>
              <a:buNone/>
            </a:pPr>
            <a:endParaRPr sz="1800" dirty="0">
              <a:latin typeface="Times New Roman" pitchFamily="18" charset="0"/>
              <a:ea typeface="Times New Roman" pitchFamily="18" charset="0"/>
            </a:endParaRPr>
          </a:p>
        </p:txBody>
      </p:sp>
      <p:pic>
        <p:nvPicPr>
          <p:cNvPr id="2097157" name="Picture 2097156"/>
          <p:cNvPicPr>
            <a:picLocks/>
          </p:cNvPicPr>
          <p:nvPr/>
        </p:nvPicPr>
        <p:blipFill>
          <a:blip r:embed="rId3" cstate="print"/>
          <a:srcRect/>
          <a:stretch>
            <a:fillRect/>
          </a:stretch>
        </p:blipFill>
        <p:spPr>
          <a:xfrm>
            <a:off x="250826" y="188912"/>
            <a:ext cx="1944687" cy="1485900"/>
          </a:xfrm>
          <a:prstGeom prst="rect">
            <a:avLst/>
          </a:prstGeom>
          <a:noFill/>
          <a:ln>
            <a:noFill/>
          </a:ln>
        </p:spPr>
      </p:pic>
      <p:sp>
        <p:nvSpPr>
          <p:cNvPr id="9" name="Rectangle 8"/>
          <p:cNvSpPr/>
          <p:nvPr/>
        </p:nvSpPr>
        <p:spPr>
          <a:xfrm>
            <a:off x="762000" y="2209801"/>
            <a:ext cx="74676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3200" b="1" dirty="0" smtClean="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Arial Rounded MT Bold" pitchFamily="34" charset="0"/>
              </a:rPr>
              <a:t>Huffman coding for a large text</a:t>
            </a:r>
            <a:endParaRPr lang="en-US" sz="3200" b="1" cap="none" spc="0" dirty="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1"/>
          </a:xfrm>
        </p:spPr>
        <p:txBody>
          <a:bodyPr/>
          <a:lstStyle/>
          <a:p>
            <a:r>
              <a:rPr lang="en-US" sz="1800" dirty="0" smtClean="0"/>
              <a:t> </a:t>
            </a:r>
            <a:r>
              <a:rPr lang="en-US" sz="2000" dirty="0"/>
              <a:t>traverse the Huffman </a:t>
            </a:r>
            <a:r>
              <a:rPr lang="en-US" sz="2000" dirty="0" smtClean="0"/>
              <a:t>Tree</a:t>
            </a:r>
            <a:r>
              <a:rPr lang="en-US" sz="2000" dirty="0"/>
              <a:t> </a:t>
            </a:r>
            <a:r>
              <a:rPr lang="en-US" sz="2000" dirty="0" smtClean="0"/>
              <a:t>and </a:t>
            </a:r>
            <a:r>
              <a:rPr lang="en-US" sz="2000" dirty="0"/>
              <a:t>decode the encoded </a:t>
            </a:r>
            <a:r>
              <a:rPr lang="en-US" sz="2000" dirty="0" smtClean="0"/>
              <a:t>string -</a:t>
            </a:r>
            <a:endParaRPr lang="en-US" sz="2000" dirty="0"/>
          </a:p>
          <a:p>
            <a:pPr marL="0" indent="0">
              <a:buNone/>
            </a:pPr>
            <a:r>
              <a:rPr lang="en-US" sz="1400" b="1" dirty="0"/>
              <a:t>public static int decode(Node root, int index, StringBuilder sb)</a:t>
            </a:r>
          </a:p>
          <a:p>
            <a:pPr marL="0" indent="0">
              <a:buNone/>
            </a:pPr>
            <a:r>
              <a:rPr lang="en-US" sz="1400" dirty="0"/>
              <a:t>{</a:t>
            </a:r>
          </a:p>
          <a:p>
            <a:pPr marL="0" indent="0">
              <a:buNone/>
            </a:pPr>
            <a:r>
              <a:rPr lang="en-US" sz="1400" b="1" dirty="0"/>
              <a:t>if (root == null)</a:t>
            </a:r>
          </a:p>
          <a:p>
            <a:pPr marL="0" indent="0">
              <a:buNone/>
            </a:pPr>
            <a:r>
              <a:rPr lang="en-US" sz="1400" b="1" dirty="0"/>
              <a:t>return index;</a:t>
            </a:r>
          </a:p>
          <a:p>
            <a:pPr marL="0" indent="0">
              <a:buNone/>
            </a:pPr>
            <a:endParaRPr lang="en-US" sz="1400" dirty="0"/>
          </a:p>
          <a:p>
            <a:pPr marL="0" indent="0">
              <a:buNone/>
            </a:pPr>
            <a:r>
              <a:rPr lang="en-US" sz="1400" dirty="0"/>
              <a:t>// found a leaf node</a:t>
            </a:r>
          </a:p>
          <a:p>
            <a:pPr marL="0" indent="0">
              <a:buNone/>
            </a:pPr>
            <a:r>
              <a:rPr lang="en-US" sz="1400" b="1" dirty="0"/>
              <a:t>if (root.left == null &amp;&amp; root.right == null)</a:t>
            </a:r>
          </a:p>
          <a:p>
            <a:pPr marL="0" indent="0">
              <a:buNone/>
            </a:pPr>
            <a:r>
              <a:rPr lang="en-US" sz="1400" dirty="0"/>
              <a:t>{</a:t>
            </a:r>
          </a:p>
          <a:p>
            <a:pPr marL="0" indent="0">
              <a:buNone/>
            </a:pPr>
            <a:r>
              <a:rPr lang="en-US" sz="1400" dirty="0"/>
              <a:t>System.</a:t>
            </a:r>
            <a:r>
              <a:rPr lang="en-US" sz="1400" b="1" i="1" dirty="0"/>
              <a:t>out.print(root.ch);</a:t>
            </a:r>
          </a:p>
          <a:p>
            <a:pPr marL="0" indent="0">
              <a:buNone/>
            </a:pPr>
            <a:r>
              <a:rPr lang="en-US" sz="1400" b="1" dirty="0"/>
              <a:t>return index;</a:t>
            </a:r>
          </a:p>
          <a:p>
            <a:pPr marL="0" indent="0">
              <a:buNone/>
            </a:pPr>
            <a:r>
              <a:rPr lang="en-US" sz="1400" dirty="0"/>
              <a:t>}</a:t>
            </a:r>
          </a:p>
          <a:p>
            <a:pPr marL="0" indent="0">
              <a:buNone/>
            </a:pPr>
            <a:endParaRPr lang="en-US" sz="1400" dirty="0"/>
          </a:p>
          <a:p>
            <a:pPr marL="0" indent="0">
              <a:buNone/>
            </a:pPr>
            <a:r>
              <a:rPr lang="en-US" sz="1400" dirty="0"/>
              <a:t>index++;</a:t>
            </a:r>
          </a:p>
          <a:p>
            <a:pPr marL="0" indent="0">
              <a:buNone/>
            </a:pPr>
            <a:endParaRPr lang="en-US" sz="1400" dirty="0"/>
          </a:p>
          <a:p>
            <a:pPr marL="0" indent="0">
              <a:buNone/>
            </a:pPr>
            <a:r>
              <a:rPr lang="en-US" sz="1400" b="1" dirty="0"/>
              <a:t>if (sb.charAt(index) == '0')</a:t>
            </a:r>
          </a:p>
          <a:p>
            <a:pPr marL="0" indent="0">
              <a:buNone/>
            </a:pPr>
            <a:r>
              <a:rPr lang="en-US" sz="1400" dirty="0"/>
              <a:t>index = </a:t>
            </a:r>
            <a:r>
              <a:rPr lang="en-US" sz="1400" i="1" dirty="0"/>
              <a:t>decode(root.left, index, sb);</a:t>
            </a:r>
          </a:p>
          <a:p>
            <a:pPr marL="0" indent="0">
              <a:buNone/>
            </a:pPr>
            <a:r>
              <a:rPr lang="en-US" sz="1400" b="1" dirty="0"/>
              <a:t>else</a:t>
            </a:r>
          </a:p>
          <a:p>
            <a:pPr marL="0" indent="0">
              <a:buNone/>
            </a:pPr>
            <a:r>
              <a:rPr lang="en-US" sz="1400" dirty="0"/>
              <a:t>index = </a:t>
            </a:r>
            <a:r>
              <a:rPr lang="en-US" sz="1400" i="1" dirty="0"/>
              <a:t>decode(root.right, index, sb);</a:t>
            </a:r>
          </a:p>
          <a:p>
            <a:pPr marL="0" indent="0">
              <a:buNone/>
            </a:pPr>
            <a:endParaRPr lang="en-US" sz="1400" dirty="0"/>
          </a:p>
          <a:p>
            <a:pPr marL="0" indent="0">
              <a:buNone/>
            </a:pPr>
            <a:r>
              <a:rPr lang="en-US" sz="1400" b="1" dirty="0"/>
              <a:t>return index;</a:t>
            </a:r>
          </a:p>
          <a:p>
            <a:pPr marL="0" indent="0">
              <a:buNone/>
            </a:pPr>
            <a:r>
              <a:rPr lang="en-US" sz="1400" dirty="0"/>
              <a:t>}</a:t>
            </a:r>
          </a:p>
          <a:p>
            <a:endParaRPr lang="en-US" sz="1400" dirty="0"/>
          </a:p>
        </p:txBody>
      </p:sp>
    </p:spTree>
    <p:extLst>
      <p:ext uri="{BB962C8B-B14F-4D97-AF65-F5344CB8AC3E}">
        <p14:creationId xmlns:p14="http://schemas.microsoft.com/office/powerpoint/2010/main" val="371843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6096001"/>
          </a:xfrm>
        </p:spPr>
        <p:txBody>
          <a:bodyPr/>
          <a:lstStyle/>
          <a:p>
            <a:r>
              <a:rPr lang="en-US" sz="2000" dirty="0" smtClean="0"/>
              <a:t>Builds </a:t>
            </a:r>
            <a:r>
              <a:rPr lang="en-US" sz="2000" dirty="0"/>
              <a:t>Huffman Tree and huffmanCode and decode given input text</a:t>
            </a:r>
          </a:p>
          <a:p>
            <a:pPr marL="0" indent="0">
              <a:buNone/>
            </a:pPr>
            <a:r>
              <a:rPr lang="en-US" sz="1400" b="1" dirty="0"/>
              <a:t>public static void buildHuffmanTree(String text)</a:t>
            </a:r>
          </a:p>
          <a:p>
            <a:pPr marL="0" indent="0">
              <a:buNone/>
            </a:pPr>
            <a:r>
              <a:rPr lang="en-US" sz="1400" dirty="0"/>
              <a:t>{</a:t>
            </a:r>
          </a:p>
          <a:p>
            <a:pPr marL="0" indent="0">
              <a:buNone/>
            </a:pPr>
            <a:r>
              <a:rPr lang="en-US" sz="1400" dirty="0"/>
              <a:t>// count frequency of appearance of each character</a:t>
            </a:r>
          </a:p>
          <a:p>
            <a:pPr marL="0" indent="0">
              <a:buNone/>
            </a:pPr>
            <a:r>
              <a:rPr lang="en-US" sz="1400" dirty="0"/>
              <a:t>// and store it in a map</a:t>
            </a:r>
          </a:p>
          <a:p>
            <a:pPr marL="0" indent="0">
              <a:buNone/>
            </a:pPr>
            <a:r>
              <a:rPr lang="en-US" sz="1400" dirty="0"/>
              <a:t>Map&lt;Character, Integer&gt; freq = </a:t>
            </a:r>
            <a:r>
              <a:rPr lang="en-US" sz="1400" b="1" dirty="0"/>
              <a:t>new HashMap&lt;&gt;();</a:t>
            </a:r>
          </a:p>
          <a:p>
            <a:pPr marL="0" indent="0">
              <a:buNone/>
            </a:pPr>
            <a:r>
              <a:rPr lang="nn-NO" sz="1400" b="1" dirty="0"/>
              <a:t>for (int i = 0 ; i &lt; text.length(); i++) {</a:t>
            </a:r>
          </a:p>
          <a:p>
            <a:pPr marL="0" indent="0">
              <a:buNone/>
            </a:pPr>
            <a:r>
              <a:rPr lang="en-US" sz="1400" b="1" dirty="0"/>
              <a:t>if (!freq.containsKey(</a:t>
            </a:r>
            <a:r>
              <a:rPr lang="en-US" sz="1400" b="1" dirty="0" err="1"/>
              <a:t>text.charAt</a:t>
            </a:r>
            <a:r>
              <a:rPr lang="en-US" sz="1400" b="1" dirty="0"/>
              <a:t>(</a:t>
            </a:r>
            <a:r>
              <a:rPr lang="en-US" sz="1400" b="1" dirty="0" err="1"/>
              <a:t>i</a:t>
            </a:r>
            <a:r>
              <a:rPr lang="en-US" sz="1400" b="1" dirty="0"/>
              <a:t>))) {</a:t>
            </a:r>
          </a:p>
          <a:p>
            <a:pPr marL="0" indent="0">
              <a:buNone/>
            </a:pPr>
            <a:r>
              <a:rPr lang="en-US" sz="1400" dirty="0"/>
              <a:t>freq.put(</a:t>
            </a:r>
            <a:r>
              <a:rPr lang="en-US" sz="1400" dirty="0" err="1"/>
              <a:t>text.charAt</a:t>
            </a:r>
            <a:r>
              <a:rPr lang="en-US" sz="1400" dirty="0"/>
              <a:t>(</a:t>
            </a:r>
            <a:r>
              <a:rPr lang="en-US" sz="1400" dirty="0" err="1"/>
              <a:t>i</a:t>
            </a:r>
            <a:r>
              <a:rPr lang="en-US" sz="1400" dirty="0"/>
              <a:t>), 0);</a:t>
            </a:r>
          </a:p>
          <a:p>
            <a:pPr marL="0" indent="0">
              <a:buNone/>
            </a:pPr>
            <a:r>
              <a:rPr lang="en-US" sz="1400" dirty="0"/>
              <a:t>}</a:t>
            </a:r>
          </a:p>
          <a:p>
            <a:pPr marL="0" indent="0">
              <a:buNone/>
            </a:pPr>
            <a:r>
              <a:rPr lang="en-US" sz="1400" dirty="0" smtClean="0"/>
              <a:t>freq.put(</a:t>
            </a:r>
            <a:r>
              <a:rPr lang="en-US" sz="1400" dirty="0" err="1" smtClean="0"/>
              <a:t>text.charAt</a:t>
            </a:r>
            <a:r>
              <a:rPr lang="en-US" sz="1400" dirty="0" smtClean="0"/>
              <a:t>(</a:t>
            </a:r>
            <a:r>
              <a:rPr lang="en-US" sz="1400" dirty="0" err="1" smtClean="0"/>
              <a:t>i</a:t>
            </a:r>
            <a:r>
              <a:rPr lang="en-US" sz="1400" dirty="0"/>
              <a:t>), </a:t>
            </a:r>
            <a:r>
              <a:rPr lang="en-US" sz="1400" dirty="0" smtClean="0"/>
              <a:t>freq.get(</a:t>
            </a:r>
            <a:r>
              <a:rPr lang="en-US" sz="1400" dirty="0" err="1" smtClean="0"/>
              <a:t>text.charAt</a:t>
            </a:r>
            <a:r>
              <a:rPr lang="en-US" sz="1400" dirty="0" smtClean="0"/>
              <a:t>(</a:t>
            </a:r>
            <a:r>
              <a:rPr lang="en-US" sz="1400" dirty="0" err="1" smtClean="0"/>
              <a:t>i</a:t>
            </a:r>
            <a:r>
              <a:rPr lang="en-US" sz="1400" dirty="0"/>
              <a:t>)) + 1);</a:t>
            </a:r>
          </a:p>
          <a:p>
            <a:pPr marL="0" indent="0">
              <a:buNone/>
            </a:pPr>
            <a:r>
              <a:rPr lang="en-US" sz="1400" dirty="0"/>
              <a:t>}</a:t>
            </a:r>
          </a:p>
          <a:p>
            <a:pPr marL="0" indent="0">
              <a:buNone/>
            </a:pPr>
            <a:endParaRPr lang="en-US" sz="1400" dirty="0"/>
          </a:p>
          <a:p>
            <a:pPr marL="0" indent="0">
              <a:buNone/>
            </a:pPr>
            <a:r>
              <a:rPr lang="en-US" sz="1400" dirty="0"/>
              <a:t>// Create a priority queue to store live nodes of </a:t>
            </a:r>
            <a:r>
              <a:rPr lang="en-US" sz="1400" u="sng" dirty="0"/>
              <a:t>Huffman tree</a:t>
            </a:r>
          </a:p>
          <a:p>
            <a:pPr marL="0" indent="0">
              <a:buNone/>
            </a:pPr>
            <a:r>
              <a:rPr lang="en-US" sz="1400" dirty="0"/>
              <a:t>// Notice that highest priority item has lowest frequency</a:t>
            </a:r>
          </a:p>
          <a:p>
            <a:pPr marL="0" indent="0">
              <a:buNone/>
            </a:pPr>
            <a:r>
              <a:rPr lang="en-US" sz="1400" dirty="0"/>
              <a:t>PriorityQueue&lt;Node&gt; pq = </a:t>
            </a:r>
            <a:r>
              <a:rPr lang="en-US" sz="1400" b="1" dirty="0"/>
              <a:t>new PriorityQueue&lt;&gt;(</a:t>
            </a:r>
          </a:p>
          <a:p>
            <a:pPr marL="0" indent="0">
              <a:buNone/>
            </a:pPr>
            <a:r>
              <a:rPr lang="en-US" sz="1400" dirty="0"/>
              <a:t>(l, r) -&gt; l.freq - r.freq);</a:t>
            </a:r>
          </a:p>
          <a:p>
            <a:pPr marL="0" indent="0">
              <a:buNone/>
            </a:pPr>
            <a:endParaRPr lang="en-US" sz="1400" dirty="0"/>
          </a:p>
          <a:p>
            <a:pPr marL="0" indent="0">
              <a:buNone/>
            </a:pPr>
            <a:r>
              <a:rPr lang="en-US" sz="1400" dirty="0"/>
              <a:t>// Create a leaf node for each character and add it</a:t>
            </a:r>
          </a:p>
          <a:p>
            <a:pPr marL="0" indent="0">
              <a:buNone/>
            </a:pPr>
            <a:r>
              <a:rPr lang="en-US" sz="1400" dirty="0"/>
              <a:t>// to the priority queue.</a:t>
            </a:r>
          </a:p>
          <a:p>
            <a:pPr marL="0" indent="0">
              <a:buNone/>
            </a:pPr>
            <a:r>
              <a:rPr lang="en-US" sz="1400" b="1" dirty="0"/>
              <a:t>for (Map.Entry&lt;Character, Integer&gt; entry : freq.entrySet()) {</a:t>
            </a:r>
          </a:p>
          <a:p>
            <a:pPr marL="0" indent="0">
              <a:buNone/>
            </a:pPr>
            <a:r>
              <a:rPr lang="en-US" sz="1400" dirty="0"/>
              <a:t>pq.add(</a:t>
            </a:r>
            <a:r>
              <a:rPr lang="en-US" sz="1400" b="1" dirty="0"/>
              <a:t>new Node(</a:t>
            </a:r>
            <a:r>
              <a:rPr lang="en-US" sz="1400" b="1" dirty="0" err="1"/>
              <a:t>entry.getKey</a:t>
            </a:r>
            <a:r>
              <a:rPr lang="en-US" sz="1400" b="1" dirty="0"/>
              <a:t>(), entry.getValue()));</a:t>
            </a:r>
          </a:p>
          <a:p>
            <a:pPr marL="0" indent="0">
              <a:buNone/>
            </a:pPr>
            <a:r>
              <a:rPr lang="en-US" sz="1400" dirty="0"/>
              <a:t>}</a:t>
            </a:r>
          </a:p>
          <a:p>
            <a:pPr marL="0" indent="0">
              <a:buNone/>
            </a:pPr>
            <a:endParaRPr lang="en-US" sz="1200" dirty="0"/>
          </a:p>
        </p:txBody>
      </p:sp>
    </p:spTree>
    <p:extLst>
      <p:ext uri="{BB962C8B-B14F-4D97-AF65-F5344CB8AC3E}">
        <p14:creationId xmlns:p14="http://schemas.microsoft.com/office/powerpoint/2010/main" val="1787458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629400"/>
          </a:xfrm>
        </p:spPr>
        <p:txBody>
          <a:bodyPr/>
          <a:lstStyle/>
          <a:p>
            <a:pPr marL="0" indent="0">
              <a:buNone/>
            </a:pPr>
            <a:r>
              <a:rPr lang="en-US" sz="1200" dirty="0"/>
              <a:t>// do till there is more than one node in the queue</a:t>
            </a:r>
          </a:p>
          <a:p>
            <a:pPr marL="0" indent="0">
              <a:buNone/>
            </a:pPr>
            <a:r>
              <a:rPr lang="en-US" sz="1200" b="1" dirty="0"/>
              <a:t>while (pq.size() != 1)</a:t>
            </a:r>
          </a:p>
          <a:p>
            <a:pPr marL="0" indent="0">
              <a:buNone/>
            </a:pPr>
            <a:r>
              <a:rPr lang="en-US" sz="1200" dirty="0"/>
              <a:t>{</a:t>
            </a:r>
          </a:p>
          <a:p>
            <a:pPr marL="0" indent="0">
              <a:buNone/>
            </a:pPr>
            <a:r>
              <a:rPr lang="en-US" sz="1200" dirty="0"/>
              <a:t>// Remove the two nodes of highest priority</a:t>
            </a:r>
          </a:p>
          <a:p>
            <a:pPr marL="0" indent="0">
              <a:buNone/>
            </a:pPr>
            <a:r>
              <a:rPr lang="en-US" sz="1200" dirty="0"/>
              <a:t>// (lowest frequency) from the queue</a:t>
            </a:r>
          </a:p>
          <a:p>
            <a:pPr marL="0" indent="0">
              <a:buNone/>
            </a:pPr>
            <a:r>
              <a:rPr lang="en-US" sz="1200" dirty="0"/>
              <a:t>Node left = pq.poll();</a:t>
            </a:r>
          </a:p>
          <a:p>
            <a:pPr marL="0" indent="0">
              <a:buNone/>
            </a:pPr>
            <a:r>
              <a:rPr lang="en-US" sz="1200" dirty="0"/>
              <a:t>Node right = pq.poll();</a:t>
            </a:r>
          </a:p>
          <a:p>
            <a:pPr marL="0" indent="0">
              <a:buNone/>
            </a:pPr>
            <a:endParaRPr lang="en-US" sz="1200" dirty="0"/>
          </a:p>
          <a:p>
            <a:pPr marL="0" indent="0">
              <a:buNone/>
            </a:pPr>
            <a:r>
              <a:rPr lang="en-US" sz="1200" dirty="0"/>
              <a:t>// Create a new internal node with these two nodes as children </a:t>
            </a:r>
          </a:p>
          <a:p>
            <a:pPr marL="0" indent="0">
              <a:buNone/>
            </a:pPr>
            <a:r>
              <a:rPr lang="en-US" sz="1200" dirty="0"/>
              <a:t>// and with frequency equal to the sum of the two </a:t>
            </a:r>
            <a:r>
              <a:rPr lang="en-US" sz="1200" dirty="0" smtClean="0"/>
              <a:t>nodes frequencies</a:t>
            </a:r>
            <a:r>
              <a:rPr lang="en-US" sz="1200" dirty="0"/>
              <a:t>. Add the new node to the priority queue.</a:t>
            </a:r>
          </a:p>
          <a:p>
            <a:pPr marL="0" indent="0">
              <a:buNone/>
            </a:pPr>
            <a:r>
              <a:rPr lang="en-US" sz="1200" b="1" dirty="0"/>
              <a:t>int sum = left.freq + right.freq;</a:t>
            </a:r>
          </a:p>
          <a:p>
            <a:pPr marL="0" indent="0">
              <a:buNone/>
            </a:pPr>
            <a:r>
              <a:rPr lang="en-US" sz="1200" dirty="0"/>
              <a:t>pq.add(</a:t>
            </a:r>
            <a:r>
              <a:rPr lang="en-US" sz="1200" b="1" dirty="0"/>
              <a:t>new Node('\0', sum, left, right));</a:t>
            </a:r>
          </a:p>
          <a:p>
            <a:pPr marL="0" indent="0">
              <a:buNone/>
            </a:pPr>
            <a:r>
              <a:rPr lang="en-US" sz="1200" dirty="0"/>
              <a:t>}</a:t>
            </a:r>
          </a:p>
          <a:p>
            <a:pPr marL="0" indent="0">
              <a:buNone/>
            </a:pPr>
            <a:r>
              <a:rPr lang="en-US" sz="1200" dirty="0"/>
              <a:t>// root stores pointer to root of Huffman Tree</a:t>
            </a:r>
          </a:p>
          <a:p>
            <a:pPr marL="0" indent="0">
              <a:buNone/>
            </a:pPr>
            <a:r>
              <a:rPr lang="en-US" sz="1200" dirty="0"/>
              <a:t>Node root = pq.peek();</a:t>
            </a:r>
          </a:p>
          <a:p>
            <a:pPr marL="0" indent="0">
              <a:buNone/>
            </a:pPr>
            <a:endParaRPr lang="en-US" sz="1200" dirty="0"/>
          </a:p>
          <a:p>
            <a:pPr marL="0" indent="0">
              <a:buNone/>
            </a:pPr>
            <a:r>
              <a:rPr lang="en-US" sz="1200" dirty="0"/>
              <a:t>// traverse the Huffman tree and store the Huffman codes in a map</a:t>
            </a:r>
          </a:p>
          <a:p>
            <a:pPr marL="0" indent="0">
              <a:buNone/>
            </a:pPr>
            <a:r>
              <a:rPr lang="en-US" sz="1200" dirty="0"/>
              <a:t>Map&lt;Character, String&gt; huffmanCode = </a:t>
            </a:r>
            <a:r>
              <a:rPr lang="en-US" sz="1200" b="1" dirty="0"/>
              <a:t>new HashMap&lt;&gt;();</a:t>
            </a:r>
          </a:p>
          <a:p>
            <a:pPr marL="0" indent="0">
              <a:buNone/>
            </a:pPr>
            <a:r>
              <a:rPr lang="en-US" sz="1200" i="1" dirty="0"/>
              <a:t>encode(root, "", huffmanCode);</a:t>
            </a:r>
          </a:p>
          <a:p>
            <a:pPr marL="0" indent="0">
              <a:buNone/>
            </a:pPr>
            <a:endParaRPr lang="en-US" sz="1200" dirty="0"/>
          </a:p>
          <a:p>
            <a:pPr marL="0" indent="0">
              <a:buNone/>
            </a:pPr>
            <a:r>
              <a:rPr lang="en-US" sz="1200" dirty="0"/>
              <a:t>// print the Huffman codes</a:t>
            </a:r>
          </a:p>
          <a:p>
            <a:pPr marL="0" indent="0">
              <a:buNone/>
            </a:pPr>
            <a:r>
              <a:rPr lang="en-US" sz="1200" dirty="0"/>
              <a:t>System.</a:t>
            </a:r>
            <a:r>
              <a:rPr lang="en-US" sz="1200" b="1" i="1" dirty="0"/>
              <a:t>out.println("Huffman Codes are :\n");</a:t>
            </a:r>
          </a:p>
          <a:p>
            <a:pPr marL="0" indent="0">
              <a:buNone/>
            </a:pPr>
            <a:r>
              <a:rPr lang="en-US" sz="1200" b="1" dirty="0"/>
              <a:t>for (Map.Entry&lt;Character, String&gt; entry : huffmanCode.entrySet()) {</a:t>
            </a:r>
          </a:p>
          <a:p>
            <a:pPr marL="0" indent="0">
              <a:buNone/>
            </a:pPr>
            <a:r>
              <a:rPr lang="en-US" sz="1200" dirty="0"/>
              <a:t>System.</a:t>
            </a:r>
            <a:r>
              <a:rPr lang="en-US" sz="1200" b="1" i="1" dirty="0"/>
              <a:t>out.println(</a:t>
            </a:r>
            <a:r>
              <a:rPr lang="en-US" sz="1200" b="1" i="1" dirty="0" err="1"/>
              <a:t>entry.getKey</a:t>
            </a:r>
            <a:r>
              <a:rPr lang="en-US" sz="1200" b="1" i="1" dirty="0"/>
              <a:t>() + " " + entry.getValue());</a:t>
            </a:r>
          </a:p>
          <a:p>
            <a:pPr marL="0" indent="0">
              <a:buNone/>
            </a:pPr>
            <a:r>
              <a:rPr lang="en-US" sz="1200" dirty="0"/>
              <a:t>}</a:t>
            </a:r>
          </a:p>
          <a:p>
            <a:pPr marL="0" indent="0">
              <a:buNone/>
            </a:pPr>
            <a:endParaRPr lang="en-US" sz="1200" dirty="0"/>
          </a:p>
          <a:p>
            <a:pPr marL="0" indent="0">
              <a:buNone/>
            </a:pPr>
            <a:r>
              <a:rPr lang="en-US" sz="1200" dirty="0"/>
              <a:t>System.</a:t>
            </a:r>
            <a:r>
              <a:rPr lang="en-US" sz="1200" b="1" i="1" dirty="0"/>
              <a:t>out.println("\nOriginal string was :\n" + text);</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1888670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599"/>
            <a:ext cx="8229600" cy="5715001"/>
          </a:xfrm>
        </p:spPr>
        <p:txBody>
          <a:bodyPr/>
          <a:lstStyle/>
          <a:p>
            <a:r>
              <a:rPr lang="en-US" sz="2000" dirty="0" smtClean="0"/>
              <a:t> </a:t>
            </a:r>
            <a:r>
              <a:rPr lang="en-US" sz="2000" dirty="0"/>
              <a:t>print encoded </a:t>
            </a:r>
            <a:r>
              <a:rPr lang="en-US" sz="2000" dirty="0" smtClean="0"/>
              <a:t>string-</a:t>
            </a:r>
            <a:endParaRPr lang="en-US" sz="2000" dirty="0"/>
          </a:p>
          <a:p>
            <a:pPr marL="0" indent="0">
              <a:buNone/>
            </a:pPr>
            <a:r>
              <a:rPr lang="en-US" sz="1400" dirty="0"/>
              <a:t>StringBuilder sb = </a:t>
            </a:r>
            <a:r>
              <a:rPr lang="en-US" sz="1400" b="1" dirty="0"/>
              <a:t>new StringBuilder();</a:t>
            </a:r>
          </a:p>
          <a:p>
            <a:pPr marL="0" indent="0">
              <a:buNone/>
            </a:pPr>
            <a:r>
              <a:rPr lang="nn-NO" sz="1400" b="1" dirty="0"/>
              <a:t>for (int i = 0 ; i &lt; text.length(); i++) {</a:t>
            </a:r>
          </a:p>
          <a:p>
            <a:pPr marL="0" indent="0">
              <a:buNone/>
            </a:pPr>
            <a:r>
              <a:rPr lang="en-US" sz="1400" dirty="0" smtClean="0"/>
              <a:t>sb.append(</a:t>
            </a:r>
            <a:r>
              <a:rPr lang="en-US" sz="1400" dirty="0" err="1" smtClean="0"/>
              <a:t>huffmanCode.get</a:t>
            </a:r>
            <a:r>
              <a:rPr lang="en-US" sz="1400" dirty="0" smtClean="0"/>
              <a:t> (</a:t>
            </a:r>
            <a:r>
              <a:rPr lang="en-US" sz="1400" dirty="0" err="1"/>
              <a:t>text.charAt</a:t>
            </a:r>
            <a:r>
              <a:rPr lang="en-US" sz="1400" dirty="0"/>
              <a:t>(</a:t>
            </a:r>
            <a:r>
              <a:rPr lang="en-US" sz="1400" dirty="0" err="1"/>
              <a:t>i</a:t>
            </a:r>
            <a:r>
              <a:rPr lang="en-US" sz="1400" dirty="0"/>
              <a:t>)));</a:t>
            </a:r>
          </a:p>
          <a:p>
            <a:pPr marL="0" indent="0">
              <a:buNone/>
            </a:pPr>
            <a:r>
              <a:rPr lang="en-US" sz="1400" dirty="0"/>
              <a:t>}</a:t>
            </a:r>
          </a:p>
          <a:p>
            <a:pPr marL="0" indent="0">
              <a:buNone/>
            </a:pPr>
            <a:r>
              <a:rPr lang="en-US" sz="1400" dirty="0"/>
              <a:t> </a:t>
            </a:r>
            <a:r>
              <a:rPr lang="en-US" sz="1400" dirty="0" smtClean="0"/>
              <a:t>System.</a:t>
            </a:r>
            <a:r>
              <a:rPr lang="en-US" sz="1400" b="1" i="1" dirty="0" smtClean="0"/>
              <a:t>out.println</a:t>
            </a:r>
            <a:r>
              <a:rPr lang="en-US" sz="1400" b="1" i="1" dirty="0"/>
              <a:t>("\nEncoded string is :\n" + sb);</a:t>
            </a:r>
          </a:p>
          <a:p>
            <a:pPr marL="0" indent="0">
              <a:buNone/>
            </a:pPr>
            <a:endParaRPr lang="en-US" sz="1400" dirty="0" smtClean="0"/>
          </a:p>
          <a:p>
            <a:r>
              <a:rPr lang="en-US" sz="2000" dirty="0" smtClean="0"/>
              <a:t> </a:t>
            </a:r>
            <a:r>
              <a:rPr lang="en-US" sz="2000" dirty="0"/>
              <a:t>traverse the Huffman Tree again and this </a:t>
            </a:r>
            <a:r>
              <a:rPr lang="en-US" sz="2000" dirty="0" smtClean="0"/>
              <a:t>time </a:t>
            </a:r>
            <a:r>
              <a:rPr lang="en-US" sz="2000" dirty="0"/>
              <a:t>decode the encoded string</a:t>
            </a:r>
          </a:p>
          <a:p>
            <a:pPr marL="0" indent="0">
              <a:buNone/>
            </a:pPr>
            <a:r>
              <a:rPr lang="en-US" sz="1400" b="1" dirty="0"/>
              <a:t>int index = -1;</a:t>
            </a:r>
          </a:p>
          <a:p>
            <a:pPr marL="0" indent="0">
              <a:buNone/>
            </a:pPr>
            <a:r>
              <a:rPr lang="en-US" sz="1400" dirty="0"/>
              <a:t>System.</a:t>
            </a:r>
            <a:r>
              <a:rPr lang="en-US" sz="1400" b="1" i="1" dirty="0"/>
              <a:t>out.println("\nDecoded string is: \n");</a:t>
            </a:r>
          </a:p>
          <a:p>
            <a:pPr marL="0" indent="0">
              <a:buNone/>
            </a:pPr>
            <a:r>
              <a:rPr lang="en-US" sz="1400" b="1" dirty="0"/>
              <a:t>while (index &lt; sb.length() - 2) {</a:t>
            </a:r>
          </a:p>
          <a:p>
            <a:pPr marL="0" indent="0">
              <a:buNone/>
            </a:pPr>
            <a:r>
              <a:rPr lang="en-US" sz="1400" dirty="0"/>
              <a:t>index = </a:t>
            </a:r>
            <a:r>
              <a:rPr lang="en-US" sz="1400" i="1" dirty="0"/>
              <a:t>decode(root, index, sb);</a:t>
            </a:r>
          </a:p>
          <a:p>
            <a:pPr marL="0" indent="0">
              <a:buNone/>
            </a:pPr>
            <a:r>
              <a:rPr lang="en-US" sz="1400" dirty="0"/>
              <a:t>}</a:t>
            </a:r>
          </a:p>
          <a:p>
            <a:pPr marL="0" indent="0">
              <a:buNone/>
            </a:pPr>
            <a:r>
              <a:rPr lang="en-US" sz="1400" dirty="0"/>
              <a:t>}</a:t>
            </a:r>
          </a:p>
          <a:p>
            <a:r>
              <a:rPr lang="en-US" sz="2000" dirty="0" smtClean="0"/>
              <a:t>Main function()-</a:t>
            </a:r>
            <a:endParaRPr lang="en-US" sz="2000" dirty="0"/>
          </a:p>
          <a:p>
            <a:pPr marL="0" indent="0">
              <a:buNone/>
            </a:pPr>
            <a:r>
              <a:rPr lang="en-US" sz="1400" b="1" dirty="0"/>
              <a:t>public static void main(String[] args)</a:t>
            </a:r>
          </a:p>
          <a:p>
            <a:pPr marL="0" indent="0">
              <a:buNone/>
            </a:pPr>
            <a:r>
              <a:rPr lang="en-US" sz="1400" dirty="0"/>
              <a:t>{</a:t>
            </a:r>
          </a:p>
          <a:p>
            <a:pPr marL="0" indent="0">
              <a:buNone/>
            </a:pPr>
            <a:r>
              <a:rPr lang="en-US" sz="1400" dirty="0"/>
              <a:t>String text = "Huffman coding is an data compression algorithm.";</a:t>
            </a:r>
          </a:p>
          <a:p>
            <a:pPr marL="0" indent="0">
              <a:buNone/>
            </a:pPr>
            <a:r>
              <a:rPr lang="en-US" sz="1400" i="1" dirty="0" smtClean="0"/>
              <a:t>buildHuffmanTree(text</a:t>
            </a:r>
            <a:r>
              <a:rPr lang="en-US" sz="1400" i="1" dirty="0"/>
              <a:t>);</a:t>
            </a:r>
          </a:p>
          <a:p>
            <a:pPr marL="0" indent="0">
              <a:buNone/>
            </a:pPr>
            <a:r>
              <a:rPr lang="en-US" sz="1400" dirty="0"/>
              <a:t>}</a:t>
            </a:r>
          </a:p>
          <a:p>
            <a:pPr marL="0" indent="0">
              <a:buNone/>
            </a:pPr>
            <a:r>
              <a:rPr lang="en-US" sz="1400" dirty="0"/>
              <a:t>}</a:t>
            </a:r>
          </a:p>
        </p:txBody>
      </p:sp>
    </p:spTree>
    <p:extLst>
      <p:ext uri="{BB962C8B-B14F-4D97-AF65-F5344CB8AC3E}">
        <p14:creationId xmlns:p14="http://schemas.microsoft.com/office/powerpoint/2010/main" val="4126536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a:xfrm>
            <a:off x="539751" y="-228600"/>
            <a:ext cx="8229600" cy="990600"/>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zh-CN" altLang="en-US" dirty="0">
                <a:latin typeface="Times New Roman" pitchFamily="18" charset="0"/>
                <a:ea typeface="Times New Roman" pitchFamily="18" charset="0"/>
              </a:rPr>
              <a:t>Results</a:t>
            </a:r>
          </a:p>
        </p:txBody>
      </p:sp>
      <p:pic>
        <p:nvPicPr>
          <p:cNvPr id="2" name="Picture 1"/>
          <p:cNvPicPr>
            <a:picLocks noChangeAspect="1"/>
          </p:cNvPicPr>
          <p:nvPr/>
        </p:nvPicPr>
        <p:blipFill>
          <a:blip r:embed="rId2"/>
          <a:stretch>
            <a:fillRect/>
          </a:stretch>
        </p:blipFill>
        <p:spPr>
          <a:xfrm>
            <a:off x="76200" y="762000"/>
            <a:ext cx="8942387" cy="59435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831" y="-304800"/>
            <a:ext cx="9144000" cy="6993245"/>
          </a:xfrm>
          <a:prstGeom prst="rect">
            <a:avLst/>
          </a:prstGeom>
        </p:spPr>
      </p:pic>
    </p:spTree>
    <p:extLst>
      <p:ext uri="{BB962C8B-B14F-4D97-AF65-F5344CB8AC3E}">
        <p14:creationId xmlns:p14="http://schemas.microsoft.com/office/powerpoint/2010/main" val="1588389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dirty="0" smtClean="0"/>
              <a:t>Applications</a:t>
            </a:r>
            <a:endParaRPr lang="en-US" dirty="0"/>
          </a:p>
        </p:txBody>
      </p:sp>
      <p:sp>
        <p:nvSpPr>
          <p:cNvPr id="3" name="Content Placeholder 2"/>
          <p:cNvSpPr>
            <a:spLocks noGrp="1"/>
          </p:cNvSpPr>
          <p:nvPr>
            <p:ph idx="1"/>
          </p:nvPr>
        </p:nvSpPr>
        <p:spPr>
          <a:xfrm>
            <a:off x="457200" y="1676399"/>
            <a:ext cx="8229600" cy="4648201"/>
          </a:xfrm>
        </p:spPr>
        <p:txBody>
          <a:bodyPr/>
          <a:lstStyle/>
          <a:p>
            <a:pPr>
              <a:buFont typeface="Wingdings" panose="05000000000000000000" pitchFamily="2" charset="2"/>
              <a:buChar char="Ø"/>
            </a:pPr>
            <a:r>
              <a:rPr lang="en-US" dirty="0" smtClean="0"/>
              <a:t>ENCODING AND COMPRESSION OF DATA-</a:t>
            </a:r>
          </a:p>
          <a:p>
            <a:pPr>
              <a:buFont typeface="Arial" panose="020B0604020202020204" pitchFamily="34" charset="0"/>
              <a:buChar char="•"/>
            </a:pPr>
            <a:r>
              <a:rPr lang="en-US" dirty="0" smtClean="0"/>
              <a:t>FAX MACHINES</a:t>
            </a:r>
          </a:p>
          <a:p>
            <a:pPr>
              <a:buFont typeface="Arial" panose="020B0604020202020204" pitchFamily="34" charset="0"/>
              <a:buChar char="•"/>
            </a:pPr>
            <a:r>
              <a:rPr lang="en-US" dirty="0" smtClean="0"/>
              <a:t>ASCII</a:t>
            </a:r>
          </a:p>
          <a:p>
            <a:pPr>
              <a:buFont typeface="Wingdings" panose="05000000000000000000" pitchFamily="2" charset="2"/>
              <a:buChar char="q"/>
            </a:pPr>
            <a:r>
              <a:rPr lang="en-US" dirty="0" smtClean="0"/>
              <a:t>    VARIATIONS ON ASCII-</a:t>
            </a:r>
          </a:p>
          <a:p>
            <a:pPr>
              <a:buFont typeface="Arial" panose="020B0604020202020204" pitchFamily="34" charset="0"/>
              <a:buChar char="•"/>
            </a:pPr>
            <a:r>
              <a:rPr lang="en-US" dirty="0" smtClean="0"/>
              <a:t>Min no. of bits needed</a:t>
            </a:r>
          </a:p>
          <a:p>
            <a:pPr>
              <a:buFont typeface="Arial" panose="020B0604020202020204" pitchFamily="34" charset="0"/>
              <a:buChar char="•"/>
            </a:pPr>
            <a:r>
              <a:rPr lang="en-US" dirty="0" smtClean="0"/>
              <a:t>Cost of savings</a:t>
            </a:r>
          </a:p>
          <a:p>
            <a:pPr>
              <a:buFont typeface="Arial" panose="020B0604020202020204" pitchFamily="34" charset="0"/>
              <a:buChar char="•"/>
            </a:pPr>
            <a:r>
              <a:rPr lang="en-US" dirty="0" smtClean="0"/>
              <a:t>Patterns</a:t>
            </a:r>
          </a:p>
          <a:p>
            <a:pPr>
              <a:buFont typeface="Arial" panose="020B0604020202020204" pitchFamily="34" charset="0"/>
              <a:buChar char="•"/>
            </a:pPr>
            <a:r>
              <a:rPr lang="en-US" dirty="0" smtClean="0"/>
              <a:t>savings     </a:t>
            </a:r>
          </a:p>
          <a:p>
            <a:pPr>
              <a:buFont typeface="Wingdings" panose="05000000000000000000" pitchFamily="2" charset="2"/>
              <a:buChar char="Ø"/>
            </a:pPr>
            <a:r>
              <a:rPr lang="en-US" dirty="0" smtClean="0"/>
              <a:t>Huffman coding is used to compress files for transmission </a:t>
            </a:r>
            <a:endParaRPr lang="en-US" dirty="0"/>
          </a:p>
        </p:txBody>
      </p:sp>
    </p:spTree>
    <p:extLst>
      <p:ext uri="{BB962C8B-B14F-4D97-AF65-F5344CB8AC3E}">
        <p14:creationId xmlns:p14="http://schemas.microsoft.com/office/powerpoint/2010/main" val="2965893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a:xfrm>
            <a:off x="250825" y="381001"/>
            <a:ext cx="8229600" cy="761999"/>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zh-CN" altLang="en-US" sz="3600" dirty="0" smtClean="0">
                <a:latin typeface="Times New Roman" pitchFamily="18" charset="0"/>
                <a:ea typeface="Times New Roman" pitchFamily="18" charset="0"/>
              </a:rPr>
              <a:t>Conclusion</a:t>
            </a:r>
            <a:endParaRPr lang="zh-CN" altLang="en-US" dirty="0"/>
          </a:p>
        </p:txBody>
      </p:sp>
      <p:sp>
        <p:nvSpPr>
          <p:cNvPr id="1048619" name="Content Placeholder 1048618"/>
          <p:cNvSpPr>
            <a:spLocks noGrp="1"/>
          </p:cNvSpPr>
          <p:nvPr>
            <p:ph idx="1"/>
          </p:nvPr>
        </p:nvSpPr>
        <p:spPr>
          <a:xfrm>
            <a:off x="304800" y="1524000"/>
            <a:ext cx="8686800" cy="5105400"/>
          </a:xfrm>
          <a:prstGeom prst="rect">
            <a:avLst/>
          </a:prstGeom>
          <a:noFill/>
          <a:ln>
            <a:noFill/>
          </a:ln>
        </p:spPr>
        <p:txBody>
          <a:bodyPr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SzPct val="85000"/>
              <a:buFont typeface="Wingdings 2" pitchFamily="18" charset="2"/>
              <a:buChar char=""/>
              <a:defRPr sz="2400" b="0" i="0"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SzPct val="70000"/>
              <a:buFont typeface="Wingdings 2" pitchFamily="18" charset="2"/>
              <a:buChar char=""/>
              <a:defRPr sz="2100" b="0" i="0"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5pPr>
          </a:lstStyle>
          <a:p>
            <a:r>
              <a:rPr lang="en-US" altLang="zh-CN" sz="3200" dirty="0" smtClean="0">
                <a:latin typeface="Calibri" panose="020F0502020204030204" pitchFamily="34" charset="0"/>
              </a:rPr>
              <a:t>Huffman coding is an technique used to </a:t>
            </a:r>
          </a:p>
          <a:p>
            <a:pPr marL="0" indent="0">
              <a:buNone/>
            </a:pPr>
            <a:r>
              <a:rPr lang="en-US" altLang="zh-CN" sz="3200" dirty="0">
                <a:latin typeface="Calibri" panose="020F0502020204030204" pitchFamily="34" charset="0"/>
              </a:rPr>
              <a:t> </a:t>
            </a:r>
            <a:r>
              <a:rPr lang="en-US" altLang="zh-CN" sz="3200" dirty="0" smtClean="0">
                <a:latin typeface="Calibri" panose="020F0502020204030204" pitchFamily="34" charset="0"/>
              </a:rPr>
              <a:t>   compress files for transmission</a:t>
            </a:r>
          </a:p>
          <a:p>
            <a:r>
              <a:rPr lang="en-US" altLang="zh-CN" sz="3200" dirty="0" smtClean="0">
                <a:latin typeface="Calibri" panose="020F0502020204030204" pitchFamily="34" charset="0"/>
              </a:rPr>
              <a:t>Uses statistical coding – more frequently used </a:t>
            </a:r>
            <a:endParaRPr lang="en-US" altLang="zh-CN" sz="3200" dirty="0" smtClean="0">
              <a:latin typeface="Calibri" panose="020F0502020204030204" pitchFamily="34" charset="0"/>
            </a:endParaRPr>
          </a:p>
          <a:p>
            <a:pPr marL="0" indent="0">
              <a:buNone/>
            </a:pPr>
            <a:r>
              <a:rPr lang="en-US" altLang="zh-CN" sz="3200" dirty="0">
                <a:latin typeface="Calibri" panose="020F0502020204030204" pitchFamily="34" charset="0"/>
              </a:rPr>
              <a:t> </a:t>
            </a:r>
            <a:r>
              <a:rPr lang="en-US" altLang="zh-CN" sz="3200" dirty="0" smtClean="0">
                <a:latin typeface="Calibri" panose="020F0502020204030204" pitchFamily="34" charset="0"/>
              </a:rPr>
              <a:t>   </a:t>
            </a:r>
            <a:r>
              <a:rPr lang="en-US" altLang="zh-CN" sz="3200" dirty="0" smtClean="0">
                <a:latin typeface="Calibri" panose="020F0502020204030204" pitchFamily="34" charset="0"/>
              </a:rPr>
              <a:t>symbols </a:t>
            </a:r>
            <a:r>
              <a:rPr lang="en-US" altLang="zh-CN" sz="3200" dirty="0" smtClean="0">
                <a:latin typeface="Calibri" panose="020F0502020204030204" pitchFamily="34" charset="0"/>
              </a:rPr>
              <a:t>have shorter code words</a:t>
            </a:r>
          </a:p>
          <a:p>
            <a:r>
              <a:rPr lang="en-US" altLang="zh-CN" sz="3200" dirty="0" smtClean="0">
                <a:latin typeface="Calibri" panose="020F0502020204030204" pitchFamily="34" charset="0"/>
              </a:rPr>
              <a:t>Works well for text and fax transmission</a:t>
            </a:r>
          </a:p>
          <a:p>
            <a:r>
              <a:rPr lang="en-US" altLang="zh-CN" sz="3200" dirty="0" smtClean="0">
                <a:latin typeface="Calibri" panose="020F0502020204030204" pitchFamily="34" charset="0"/>
              </a:rPr>
              <a:t>An application that uses several data structures</a:t>
            </a:r>
          </a:p>
        </p:txBody>
      </p:sp>
      <p:pic>
        <p:nvPicPr>
          <p:cNvPr id="2097166" name="Picture 2097165"/>
          <p:cNvPicPr>
            <a:picLocks/>
          </p:cNvPicPr>
          <p:nvPr/>
        </p:nvPicPr>
        <p:blipFill>
          <a:blip r:embed="rId2" cstate="print"/>
          <a:srcRect/>
          <a:stretch>
            <a:fillRect/>
          </a:stretch>
        </p:blipFill>
        <p:spPr>
          <a:xfrm>
            <a:off x="8027987" y="620713"/>
            <a:ext cx="990600" cy="103028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dirty="0" smtClean="0"/>
              <a:t>Future enhancements</a:t>
            </a:r>
            <a:endParaRPr lang="en-US" dirty="0"/>
          </a:p>
        </p:txBody>
      </p:sp>
      <p:sp>
        <p:nvSpPr>
          <p:cNvPr id="3" name="Content Placeholder 2"/>
          <p:cNvSpPr>
            <a:spLocks noGrp="1"/>
          </p:cNvSpPr>
          <p:nvPr>
            <p:ph idx="1"/>
          </p:nvPr>
        </p:nvSpPr>
        <p:spPr>
          <a:xfrm>
            <a:off x="457200" y="1904999"/>
            <a:ext cx="8229600" cy="4419601"/>
          </a:xfrm>
        </p:spPr>
        <p:txBody>
          <a:bodyPr/>
          <a:lstStyle/>
          <a:p>
            <a:r>
              <a:rPr lang="en-US" dirty="0"/>
              <a:t>The key </a:t>
            </a:r>
            <a:r>
              <a:rPr lang="en-US" dirty="0" smtClean="0"/>
              <a:t>objective </a:t>
            </a:r>
            <a:r>
              <a:rPr lang="en-US" dirty="0"/>
              <a:t>is to invent a technique to compress the tree size of Huffman compression by a memory efficient representation of Huffman </a:t>
            </a:r>
            <a:r>
              <a:rPr lang="en-US" dirty="0" smtClean="0"/>
              <a:t>tree.</a:t>
            </a:r>
          </a:p>
          <a:p>
            <a:r>
              <a:rPr lang="en-US" dirty="0" smtClean="0"/>
              <a:t> </a:t>
            </a:r>
            <a:r>
              <a:rPr lang="en-US" dirty="0"/>
              <a:t>Significant improvements of the tree compression ratio will enhance the data compression ratio</a:t>
            </a:r>
            <a:r>
              <a:rPr lang="en-US" dirty="0" smtClean="0"/>
              <a:t>.</a:t>
            </a:r>
          </a:p>
          <a:p>
            <a:r>
              <a:rPr lang="en-US" dirty="0" smtClean="0"/>
              <a:t> </a:t>
            </a:r>
            <a:r>
              <a:rPr lang="en-US" dirty="0"/>
              <a:t>Then designing encoding and decoding algorithm for new technique so that encoding and decoding is accomplished with minimal effort.</a:t>
            </a:r>
          </a:p>
        </p:txBody>
      </p:sp>
    </p:spTree>
    <p:extLst>
      <p:ext uri="{BB962C8B-B14F-4D97-AF65-F5344CB8AC3E}">
        <p14:creationId xmlns:p14="http://schemas.microsoft.com/office/powerpoint/2010/main" val="2694870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a:xfrm>
            <a:off x="457200" y="704850"/>
            <a:ext cx="8229600" cy="1143000"/>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zh-CN" altLang="en-US">
                <a:latin typeface="Times New Roman" pitchFamily="18" charset="0"/>
                <a:ea typeface="Times New Roman" pitchFamily="18" charset="0"/>
              </a:rPr>
              <a:t>References</a:t>
            </a:r>
          </a:p>
        </p:txBody>
      </p:sp>
      <p:sp>
        <p:nvSpPr>
          <p:cNvPr id="1048621" name="Content Placeholder 1048620"/>
          <p:cNvSpPr>
            <a:spLocks noGrp="1"/>
          </p:cNvSpPr>
          <p:nvPr>
            <p:ph idx="1"/>
          </p:nvPr>
        </p:nvSpPr>
        <p:spPr>
          <a:xfrm>
            <a:off x="457200" y="1935163"/>
            <a:ext cx="8229600" cy="4389437"/>
          </a:xfrm>
          <a:prstGeom prst="rect">
            <a:avLst/>
          </a:prstGeom>
          <a:noFill/>
          <a:ln>
            <a:noFill/>
          </a:ln>
        </p:spPr>
        <p:txBody>
          <a:bodyPr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SzPct val="85000"/>
              <a:buFont typeface="Wingdings 2" pitchFamily="18" charset="2"/>
              <a:buChar char=""/>
              <a:defRPr sz="2400" b="0" i="0"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SzPct val="70000"/>
              <a:buFont typeface="Wingdings 2" pitchFamily="18" charset="2"/>
              <a:buChar char=""/>
              <a:defRPr sz="2100" b="0" i="0"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5pPr>
          </a:lstStyle>
          <a:p>
            <a:r>
              <a:rPr lang="en-US" altLang="zh-CN" dirty="0" smtClean="0">
                <a:solidFill>
                  <a:srgbClr val="FFC000"/>
                </a:solidFill>
                <a:latin typeface="Calibri" panose="020F0502020204030204" pitchFamily="34" charset="0"/>
              </a:rPr>
              <a:t>DAA  notes</a:t>
            </a:r>
            <a:endParaRPr lang="en-US" altLang="zh-CN" dirty="0" smtClean="0">
              <a:solidFill>
                <a:srgbClr val="FFC000"/>
              </a:solidFill>
              <a:latin typeface="Calibri" panose="020F0502020204030204" pitchFamily="34" charset="0"/>
            </a:endParaRPr>
          </a:p>
          <a:p>
            <a:pPr lvl="0" eaLnBrk="1" latinLnBrk="1" hangingPunct="1"/>
            <a:r>
              <a:rPr lang="en-US" altLang="zh-CN" dirty="0" smtClean="0">
                <a:solidFill>
                  <a:srgbClr val="FFC000"/>
                </a:solidFill>
                <a:latin typeface="Calibri" panose="020F0502020204030204" pitchFamily="34" charset="0"/>
                <a:hlinkClick r:id="rId2"/>
              </a:rPr>
              <a:t>www.codeacamey.com</a:t>
            </a:r>
            <a:endParaRPr lang="en-US" altLang="zh-CN" dirty="0" smtClean="0">
              <a:solidFill>
                <a:srgbClr val="FFC000"/>
              </a:solidFill>
              <a:latin typeface="Calibri" panose="020F0502020204030204" pitchFamily="34" charset="0"/>
            </a:endParaRPr>
          </a:p>
          <a:p>
            <a:pPr lvl="0" eaLnBrk="1" latinLnBrk="1" hangingPunct="1"/>
            <a:r>
              <a:rPr lang="en-US" altLang="zh-CN" dirty="0" smtClean="0">
                <a:solidFill>
                  <a:srgbClr val="FFC000"/>
                </a:solidFill>
                <a:latin typeface="Calibri" panose="020F0502020204030204" pitchFamily="34" charset="0"/>
                <a:hlinkClick r:id="rId3"/>
              </a:rPr>
              <a:t>www.google.com</a:t>
            </a:r>
            <a:endParaRPr lang="en-US" altLang="zh-CN" dirty="0" smtClean="0">
              <a:solidFill>
                <a:srgbClr val="FFC000"/>
              </a:solidFill>
              <a:latin typeface="Calibri" panose="020F0502020204030204" pitchFamily="34" charset="0"/>
            </a:endParaRPr>
          </a:p>
          <a:p>
            <a:pPr lvl="0" eaLnBrk="1" latinLnBrk="1" hangingPunct="1"/>
            <a:r>
              <a:rPr lang="en-US" altLang="zh-CN" dirty="0" smtClean="0">
                <a:solidFill>
                  <a:srgbClr val="FFC000"/>
                </a:solidFill>
                <a:latin typeface="Calibri" panose="020F0502020204030204" pitchFamily="34" charset="0"/>
                <a:hlinkClick r:id="rId4"/>
              </a:rPr>
              <a:t>www.wikipedia.com</a:t>
            </a:r>
            <a:endParaRPr lang="en-US" altLang="zh-CN" dirty="0" smtClean="0">
              <a:solidFill>
                <a:srgbClr val="FFC000"/>
              </a:solidFill>
              <a:latin typeface="Calibri" panose="020F0502020204030204" pitchFamily="34" charset="0"/>
            </a:endParaRPr>
          </a:p>
          <a:p>
            <a:pPr lvl="0" eaLnBrk="1" latinLnBrk="1" hangingPunct="1">
              <a:buNone/>
            </a:pPr>
            <a:endParaRPr lang="en-US" altLang="zh-CN" dirty="0" smtClean="0">
              <a:latin typeface="Calibri" panose="020F0502020204030204" pitchFamily="34" charset="0"/>
            </a:endParaRPr>
          </a:p>
          <a:p>
            <a:pPr lvl="0" eaLnBrk="1" latinLnBrk="1" hangingPunct="1">
              <a:buNone/>
            </a:pPr>
            <a:endParaRPr lang="en-US" altLang="zh-CN" dirty="0" smtClean="0">
              <a:latin typeface="Calibri" panose="020F0502020204030204" pitchFamily="34" charset="0"/>
            </a:endParaRPr>
          </a:p>
          <a:p>
            <a:pPr lvl="0" eaLnBrk="1" latinLnBrk="1" hangingPunct="1">
              <a:buNone/>
            </a:pPr>
            <a:endParaRPr lang="zh-CN" altLang="en-US" dirty="0"/>
          </a:p>
        </p:txBody>
      </p:sp>
      <p:pic>
        <p:nvPicPr>
          <p:cNvPr id="2097167" name="Picture 2097166"/>
          <p:cNvPicPr>
            <a:picLocks/>
          </p:cNvPicPr>
          <p:nvPr/>
        </p:nvPicPr>
        <p:blipFill>
          <a:blip r:embed="rId5" cstate="print"/>
          <a:srcRect/>
          <a:stretch>
            <a:fillRect/>
          </a:stretch>
        </p:blipFill>
        <p:spPr>
          <a:xfrm>
            <a:off x="8027987" y="620713"/>
            <a:ext cx="990600" cy="103028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a:xfrm>
            <a:off x="539751" y="765176"/>
            <a:ext cx="7467600" cy="725487"/>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zh-CN" altLang="en-US" sz="4500"/>
              <a:t>CONTENTS</a:t>
            </a:r>
          </a:p>
        </p:txBody>
      </p:sp>
      <p:sp>
        <p:nvSpPr>
          <p:cNvPr id="1048598" name="Content Placeholder 1048597"/>
          <p:cNvSpPr>
            <a:spLocks noGrp="1"/>
          </p:cNvSpPr>
          <p:nvPr>
            <p:ph idx="1"/>
          </p:nvPr>
        </p:nvSpPr>
        <p:spPr>
          <a:xfrm>
            <a:off x="457200" y="1071562"/>
            <a:ext cx="7467600" cy="5402262"/>
          </a:xfrm>
          <a:prstGeom prst="rect">
            <a:avLst/>
          </a:prstGeom>
          <a:noFill/>
          <a:ln>
            <a:noFill/>
          </a:ln>
        </p:spPr>
        <p:txBody>
          <a:bodyPr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SzPct val="85000"/>
              <a:buFont typeface="Wingdings 2" pitchFamily="18" charset="2"/>
              <a:buChar char=""/>
              <a:defRPr sz="2400" b="0" i="0"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SzPct val="70000"/>
              <a:buFont typeface="Wingdings 2" pitchFamily="18" charset="2"/>
              <a:buChar char=""/>
              <a:defRPr sz="2100" b="0" i="0"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5pPr>
          </a:lstStyle>
          <a:p>
            <a:pPr lvl="0" eaLnBrk="1" latinLnBrk="1" hangingPunct="1"/>
            <a:endParaRPr lang="zh-CN" altLang="en-US" dirty="0"/>
          </a:p>
          <a:p>
            <a:pPr lvl="0" eaLnBrk="1" latinLnBrk="1" hangingPunct="1"/>
            <a:endParaRPr sz="2400" dirty="0"/>
          </a:p>
          <a:p>
            <a:pPr lvl="0" eaLnBrk="1" latinLnBrk="1" hangingPunct="1"/>
            <a:r>
              <a:rPr lang="en-US" sz="2400" dirty="0" smtClean="0"/>
              <a:t>Overview</a:t>
            </a:r>
            <a:endParaRPr sz="2400" dirty="0"/>
          </a:p>
          <a:p>
            <a:pPr lvl="0" eaLnBrk="1" latinLnBrk="1" hangingPunct="1"/>
            <a:r>
              <a:rPr sz="2400" dirty="0" smtClean="0"/>
              <a:t>Introductio</a:t>
            </a:r>
            <a:r>
              <a:rPr lang="en-US" sz="2400" dirty="0" smtClean="0"/>
              <a:t>n</a:t>
            </a:r>
            <a:endParaRPr sz="2400" dirty="0"/>
          </a:p>
          <a:p>
            <a:pPr lvl="0" eaLnBrk="1" latinLnBrk="1" hangingPunct="1"/>
            <a:r>
              <a:rPr lang="en-US" sz="2400" dirty="0" smtClean="0"/>
              <a:t>Aim of the project</a:t>
            </a:r>
            <a:endParaRPr sz="2400" dirty="0"/>
          </a:p>
          <a:p>
            <a:pPr lvl="0" eaLnBrk="1" latinLnBrk="1" hangingPunct="1"/>
            <a:r>
              <a:rPr lang="en-US" sz="2400" dirty="0" smtClean="0"/>
              <a:t>Algorithm</a:t>
            </a:r>
            <a:endParaRPr sz="2400" dirty="0"/>
          </a:p>
          <a:p>
            <a:pPr lvl="0" eaLnBrk="1" latinLnBrk="1" hangingPunct="1"/>
            <a:r>
              <a:rPr lang="en-US" sz="2400" dirty="0"/>
              <a:t>I</a:t>
            </a:r>
            <a:r>
              <a:rPr lang="en-US" sz="2400" dirty="0" smtClean="0"/>
              <a:t>mplementations</a:t>
            </a:r>
            <a:endParaRPr sz="2400" dirty="0"/>
          </a:p>
          <a:p>
            <a:pPr lvl="0" eaLnBrk="1" latinLnBrk="1" hangingPunct="1"/>
            <a:r>
              <a:rPr lang="en-US" sz="2400" dirty="0" smtClean="0"/>
              <a:t>Results</a:t>
            </a:r>
          </a:p>
          <a:p>
            <a:pPr lvl="0" eaLnBrk="1" latinLnBrk="1" hangingPunct="1"/>
            <a:r>
              <a:rPr lang="en-US" sz="2400" dirty="0" smtClean="0"/>
              <a:t>Application</a:t>
            </a:r>
          </a:p>
          <a:p>
            <a:pPr lvl="0" eaLnBrk="1" latinLnBrk="1" hangingPunct="1"/>
            <a:r>
              <a:rPr lang="en-US" sz="2400" dirty="0" smtClean="0"/>
              <a:t>Conclusions</a:t>
            </a:r>
          </a:p>
          <a:p>
            <a:pPr lvl="0" eaLnBrk="1" latinLnBrk="1" hangingPunct="1"/>
            <a:r>
              <a:rPr lang="en-US" sz="2400" dirty="0" smtClean="0"/>
              <a:t>Future enhancements</a:t>
            </a:r>
            <a:endParaRPr sz="2400" dirty="0"/>
          </a:p>
          <a:p>
            <a:pPr lvl="0" eaLnBrk="1" latinLnBrk="1" hangingPunct="1"/>
            <a:r>
              <a:rPr sz="2400" dirty="0"/>
              <a:t>References</a:t>
            </a:r>
          </a:p>
          <a:p>
            <a:pPr lvl="0" eaLnBrk="1" latinLnBrk="1" hangingPunct="1"/>
            <a:endParaRPr dirty="0"/>
          </a:p>
          <a:p>
            <a:pPr lvl="0" eaLnBrk="1" latinLnBrk="1" hangingPunct="1"/>
            <a:endParaRPr dirty="0"/>
          </a:p>
          <a:p>
            <a:pPr lvl="2" eaLnBrk="1" latinLnBrk="1" hangingPunct="1">
              <a:buNone/>
            </a:pPr>
            <a:endParaRPr dirty="0"/>
          </a:p>
          <a:p>
            <a:pPr lvl="2" eaLnBrk="1" latinLnBrk="1" hangingPunct="1">
              <a:buNone/>
            </a:pPr>
            <a:endParaRPr dirty="0"/>
          </a:p>
        </p:txBody>
      </p:sp>
      <p:pic>
        <p:nvPicPr>
          <p:cNvPr id="2097159" name="Picture 2097158"/>
          <p:cNvPicPr>
            <a:picLocks/>
          </p:cNvPicPr>
          <p:nvPr/>
        </p:nvPicPr>
        <p:blipFill>
          <a:blip r:embed="rId2" cstate="print"/>
          <a:srcRect/>
          <a:stretch>
            <a:fillRect/>
          </a:stretch>
        </p:blipFill>
        <p:spPr>
          <a:xfrm>
            <a:off x="7956551" y="620713"/>
            <a:ext cx="990600" cy="1030287"/>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Title 2097167"/>
          <p:cNvPicPr>
            <a:picLocks noGrp="1"/>
          </p:cNvPicPr>
          <p:nvPr>
            <p:ph type="title"/>
          </p:nvPr>
        </p:nvPicPr>
        <p:blipFill>
          <a:blip r:embed="rId2" cstate="print"/>
          <a:srcRect/>
          <a:stretch>
            <a:fillRect/>
          </a:stretch>
        </p:blipFill>
        <p:spPr>
          <a:xfrm>
            <a:off x="463551" y="2273300"/>
            <a:ext cx="8315325" cy="11525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a:xfrm>
            <a:off x="611187" y="363539"/>
            <a:ext cx="7467600" cy="931861"/>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en-US" altLang="zh-CN" sz="4500" dirty="0">
                <a:latin typeface="Times New Roman" pitchFamily="18" charset="0"/>
                <a:ea typeface="Times New Roman" pitchFamily="18" charset="0"/>
              </a:rPr>
              <a:t>O</a:t>
            </a:r>
            <a:r>
              <a:rPr lang="en-US" altLang="zh-CN" sz="4500" dirty="0" smtClean="0">
                <a:latin typeface="Times New Roman" pitchFamily="18" charset="0"/>
                <a:ea typeface="Times New Roman" pitchFamily="18" charset="0"/>
              </a:rPr>
              <a:t>verview</a:t>
            </a:r>
            <a:endParaRPr lang="zh-CN" altLang="en-US" sz="4500" dirty="0">
              <a:latin typeface="Times New Roman" pitchFamily="18" charset="0"/>
              <a:ea typeface="Times New Roman" pitchFamily="18" charset="0"/>
            </a:endParaRPr>
          </a:p>
        </p:txBody>
      </p:sp>
      <p:pic>
        <p:nvPicPr>
          <p:cNvPr id="2097160" name="Picture 2097159"/>
          <p:cNvPicPr>
            <a:picLocks/>
          </p:cNvPicPr>
          <p:nvPr/>
        </p:nvPicPr>
        <p:blipFill>
          <a:blip r:embed="rId3" cstate="print"/>
          <a:srcRect/>
          <a:stretch>
            <a:fillRect/>
          </a:stretch>
        </p:blipFill>
        <p:spPr>
          <a:xfrm>
            <a:off x="7696200" y="457201"/>
            <a:ext cx="990600" cy="1030287"/>
          </a:xfrm>
          <a:prstGeom prst="rect">
            <a:avLst/>
          </a:prstGeom>
          <a:noFill/>
          <a:ln>
            <a:noFill/>
          </a:ln>
        </p:spPr>
      </p:pic>
      <p:sp>
        <p:nvSpPr>
          <p:cNvPr id="2" name="Content Placeholder 1"/>
          <p:cNvSpPr>
            <a:spLocks noGrp="1"/>
          </p:cNvSpPr>
          <p:nvPr>
            <p:ph idx="1"/>
          </p:nvPr>
        </p:nvSpPr>
        <p:spPr>
          <a:xfrm>
            <a:off x="419450" y="1492654"/>
            <a:ext cx="8688387" cy="4819650"/>
          </a:xfrm>
        </p:spPr>
        <p:txBody>
          <a:bodyPr/>
          <a:lstStyle/>
          <a:p>
            <a:r>
              <a:rPr lang="en-US" dirty="0"/>
              <a:t>Huffman coding is based on the frequency of </a:t>
            </a:r>
            <a:r>
              <a:rPr lang="en-US" dirty="0" smtClean="0"/>
              <a:t>occurrences </a:t>
            </a:r>
            <a:r>
              <a:rPr lang="en-US" dirty="0"/>
              <a:t>of a data </a:t>
            </a:r>
            <a:r>
              <a:rPr lang="en-US" dirty="0" smtClean="0"/>
              <a:t>item. </a:t>
            </a:r>
          </a:p>
          <a:p>
            <a:r>
              <a:rPr lang="en-US" dirty="0"/>
              <a:t>Huffman coding assigns codes to characters such that the length of the </a:t>
            </a:r>
            <a:r>
              <a:rPr lang="en-US" dirty="0" smtClean="0"/>
              <a:t>code</a:t>
            </a:r>
            <a:r>
              <a:rPr lang="en-US" b="1" dirty="0" smtClean="0"/>
              <a:t> </a:t>
            </a:r>
            <a:r>
              <a:rPr lang="en-US" dirty="0" smtClean="0"/>
              <a:t>depends </a:t>
            </a:r>
            <a:r>
              <a:rPr lang="en-US" dirty="0"/>
              <a:t>on the relative frequency or weight of the corresponding character. Thus, it is a variable-length code</a:t>
            </a:r>
            <a:endParaRPr lang="en-US" dirty="0" smtClean="0"/>
          </a:p>
          <a:p>
            <a:r>
              <a:rPr lang="en-US" dirty="0" smtClean="0"/>
              <a:t>The </a:t>
            </a:r>
            <a:r>
              <a:rPr lang="en-US" dirty="0"/>
              <a:t>principle is to use a lower number of bits to encode the </a:t>
            </a:r>
            <a:r>
              <a:rPr lang="en-US" dirty="0" smtClean="0"/>
              <a:t>data that </a:t>
            </a:r>
            <a:r>
              <a:rPr lang="en-US" dirty="0"/>
              <a:t>occurs more </a:t>
            </a:r>
            <a:r>
              <a:rPr lang="en-US" dirty="0" smtClean="0"/>
              <a:t>frequently.</a:t>
            </a:r>
          </a:p>
          <a:p>
            <a:r>
              <a:rPr lang="en-US" dirty="0"/>
              <a:t>Unique Prefix Property: </a:t>
            </a:r>
            <a:endParaRPr lang="en-US" dirty="0" smtClean="0"/>
          </a:p>
          <a:p>
            <a:pPr marL="0" indent="0">
              <a:buNone/>
            </a:pPr>
            <a:r>
              <a:rPr lang="en-US" dirty="0"/>
              <a:t> </a:t>
            </a:r>
            <a:r>
              <a:rPr lang="en-US" dirty="0" smtClean="0"/>
              <a:t>  no </a:t>
            </a:r>
            <a:r>
              <a:rPr lang="en-US" dirty="0"/>
              <a:t>code is a prefix to any other code (all symbols are </a:t>
            </a:r>
            <a:r>
              <a:rPr lang="en-US" dirty="0" smtClean="0"/>
              <a:t>at the               leaf </a:t>
            </a:r>
            <a:r>
              <a:rPr lang="en-US" dirty="0"/>
              <a:t>nodes) </a:t>
            </a:r>
            <a:r>
              <a:rPr lang="en-US" dirty="0" smtClean="0"/>
              <a:t>- </a:t>
            </a:r>
            <a:r>
              <a:rPr lang="en-US" dirty="0"/>
              <a:t>great for decoder, unambiguous.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a:xfrm>
            <a:off x="1" y="320876"/>
            <a:ext cx="4729956" cy="1279323"/>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zh-CN" altLang="en-US" sz="4500" dirty="0">
                <a:latin typeface="Times New Roman" pitchFamily="18" charset="0"/>
                <a:ea typeface="Times New Roman" pitchFamily="18" charset="0"/>
              </a:rPr>
              <a:t>Introduction</a:t>
            </a:r>
          </a:p>
        </p:txBody>
      </p:sp>
      <p:sp>
        <p:nvSpPr>
          <p:cNvPr id="1048607" name="Content Placeholder 1048606"/>
          <p:cNvSpPr>
            <a:spLocks noGrp="1"/>
          </p:cNvSpPr>
          <p:nvPr>
            <p:ph idx="1"/>
          </p:nvPr>
        </p:nvSpPr>
        <p:spPr>
          <a:xfrm>
            <a:off x="468312" y="1828800"/>
            <a:ext cx="8523288" cy="6477000"/>
          </a:xfrm>
          <a:prstGeom prst="rect">
            <a:avLst/>
          </a:prstGeom>
          <a:noFill/>
          <a:ln>
            <a:noFill/>
          </a:ln>
        </p:spPr>
        <p:txBody>
          <a:bodyPr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SzPct val="85000"/>
              <a:buFont typeface="Wingdings 2" pitchFamily="18" charset="2"/>
              <a:buChar char=""/>
              <a:defRPr sz="2400" b="0" i="0"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SzPct val="70000"/>
              <a:buFont typeface="Wingdings 2" pitchFamily="18" charset="2"/>
              <a:buChar char=""/>
              <a:defRPr sz="2100" b="0" i="0"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SzPct val="65000"/>
              <a:buFont typeface="Wingdings 2" pitchFamily="18" charset="2"/>
              <a:buChar char=""/>
              <a:defRPr sz="2000" b="0" i="0" baseline="0">
                <a:solidFill>
                  <a:schemeClr val="dk1"/>
                </a:solidFill>
                <a:latin typeface="Constantia" pitchFamily="18" charset="0"/>
                <a:sym typeface="Arial" charset="0"/>
              </a:defRPr>
            </a:lvl5pPr>
          </a:lstStyle>
          <a:p>
            <a:pPr lvl="0" eaLnBrk="1" latinLnBrk="1" hangingPunct="1">
              <a:lnSpc>
                <a:spcPct val="150000"/>
              </a:lnSpc>
            </a:pPr>
            <a:r>
              <a:rPr lang="en-US" altLang="zh-CN" sz="2000" dirty="0" smtClean="0">
                <a:latin typeface="+mn-lt"/>
                <a:ea typeface="Times New Roman" pitchFamily="18" charset="0"/>
              </a:rPr>
              <a:t>Huffman coding is a popular technique for data compression. It’s frequencies </a:t>
            </a:r>
          </a:p>
          <a:p>
            <a:pPr marL="0" lvl="0" indent="0" eaLnBrk="1" latinLnBrk="1" hangingPunct="1">
              <a:lnSpc>
                <a:spcPct val="150000"/>
              </a:lnSpc>
              <a:buNone/>
            </a:pPr>
            <a:r>
              <a:rPr lang="en-US" altLang="zh-CN" sz="2000" dirty="0" smtClean="0">
                <a:latin typeface="+mn-lt"/>
                <a:ea typeface="Times New Roman" pitchFamily="18" charset="0"/>
              </a:rPr>
              <a:t>    of occurrence of each character in a file to come up with an optimal way of</a:t>
            </a:r>
          </a:p>
          <a:p>
            <a:pPr marL="0" lvl="0" indent="0" eaLnBrk="1" latinLnBrk="1" hangingPunct="1">
              <a:lnSpc>
                <a:spcPct val="150000"/>
              </a:lnSpc>
              <a:buNone/>
            </a:pPr>
            <a:r>
              <a:rPr lang="en-US" altLang="zh-CN" sz="2000" dirty="0">
                <a:latin typeface="+mn-lt"/>
                <a:ea typeface="Times New Roman" pitchFamily="18" charset="0"/>
              </a:rPr>
              <a:t> </a:t>
            </a:r>
            <a:r>
              <a:rPr lang="en-US" altLang="zh-CN" sz="2000" dirty="0" smtClean="0">
                <a:latin typeface="+mn-lt"/>
                <a:ea typeface="Times New Roman" pitchFamily="18" charset="0"/>
              </a:rPr>
              <a:t>    representing each character as a binary string. </a:t>
            </a:r>
          </a:p>
          <a:p>
            <a:pPr lvl="0" eaLnBrk="1" latinLnBrk="1" hangingPunct="1">
              <a:lnSpc>
                <a:spcPct val="150000"/>
              </a:lnSpc>
            </a:pPr>
            <a:r>
              <a:rPr lang="en-US" altLang="zh-CN" sz="2000" dirty="0" smtClean="0">
                <a:latin typeface="+mn-lt"/>
                <a:ea typeface="Times New Roman" pitchFamily="18" charset="0"/>
              </a:rPr>
              <a:t>An effective and widely used application of binary trees and priority queues.</a:t>
            </a:r>
          </a:p>
          <a:p>
            <a:pPr lvl="0" eaLnBrk="1" latinLnBrk="1" hangingPunct="1">
              <a:lnSpc>
                <a:spcPct val="150000"/>
              </a:lnSpc>
            </a:pPr>
            <a:r>
              <a:rPr lang="en-US" altLang="zh-CN" sz="2000" dirty="0" smtClean="0">
                <a:latin typeface="+mn-lt"/>
                <a:ea typeface="Times New Roman" pitchFamily="18" charset="0"/>
              </a:rPr>
              <a:t>Developed by David.A.Huffmann while he was a Ph.D. student at MIT and </a:t>
            </a:r>
          </a:p>
          <a:p>
            <a:pPr marL="0" lvl="0" indent="0" eaLnBrk="1" latinLnBrk="1" hangingPunct="1">
              <a:lnSpc>
                <a:spcPct val="150000"/>
              </a:lnSpc>
              <a:buNone/>
            </a:pPr>
            <a:r>
              <a:rPr lang="en-US" altLang="zh-CN" sz="2000" dirty="0">
                <a:latin typeface="+mn-lt"/>
                <a:ea typeface="Times New Roman" pitchFamily="18" charset="0"/>
              </a:rPr>
              <a:t> </a:t>
            </a:r>
            <a:r>
              <a:rPr lang="en-US" altLang="zh-CN" sz="2000" dirty="0" smtClean="0">
                <a:latin typeface="+mn-lt"/>
                <a:ea typeface="Times New Roman" pitchFamily="18" charset="0"/>
              </a:rPr>
              <a:t>   published in  the 1952 paper “a method for the construction of minimum</a:t>
            </a:r>
          </a:p>
          <a:p>
            <a:pPr marL="0" lvl="0" indent="0" eaLnBrk="1" latinLnBrk="1" hangingPunct="1">
              <a:lnSpc>
                <a:spcPct val="150000"/>
              </a:lnSpc>
              <a:buNone/>
            </a:pPr>
            <a:r>
              <a:rPr lang="en-US" altLang="zh-CN" sz="2000" dirty="0">
                <a:latin typeface="+mn-lt"/>
                <a:ea typeface="Times New Roman" pitchFamily="18" charset="0"/>
              </a:rPr>
              <a:t> </a:t>
            </a:r>
            <a:r>
              <a:rPr lang="en-US" altLang="zh-CN" sz="2000" dirty="0" smtClean="0">
                <a:latin typeface="+mn-lt"/>
                <a:ea typeface="Times New Roman" pitchFamily="18" charset="0"/>
              </a:rPr>
              <a:t>   redundancy  codes”.</a:t>
            </a:r>
          </a:p>
          <a:p>
            <a:pPr>
              <a:lnSpc>
                <a:spcPct val="150000"/>
              </a:lnSpc>
            </a:pPr>
            <a:r>
              <a:rPr lang="en-US" altLang="zh-CN" sz="2000" dirty="0" smtClean="0">
                <a:latin typeface="+mn-lt"/>
                <a:ea typeface="Times New Roman" pitchFamily="18" charset="0"/>
              </a:rPr>
              <a:t>Each code in a binary string that is used for transmission of the corresponding </a:t>
            </a:r>
          </a:p>
          <a:p>
            <a:pPr marL="0" lvl="0" indent="0" eaLnBrk="1" latinLnBrk="1" hangingPunct="1">
              <a:lnSpc>
                <a:spcPct val="150000"/>
              </a:lnSpc>
              <a:buNone/>
            </a:pPr>
            <a:r>
              <a:rPr lang="en-US" altLang="zh-CN" sz="2000" dirty="0">
                <a:latin typeface="+mn-lt"/>
                <a:ea typeface="Times New Roman" pitchFamily="18" charset="0"/>
              </a:rPr>
              <a:t> </a:t>
            </a:r>
            <a:r>
              <a:rPr lang="en-US" altLang="zh-CN" sz="2000" dirty="0" smtClean="0">
                <a:latin typeface="+mn-lt"/>
                <a:ea typeface="Times New Roman" pitchFamily="18" charset="0"/>
              </a:rPr>
              <a:t>   message.</a:t>
            </a:r>
          </a:p>
          <a:p>
            <a:pPr>
              <a:lnSpc>
                <a:spcPct val="150000"/>
              </a:lnSpc>
            </a:pPr>
            <a:endParaRPr lang="en-US" altLang="zh-CN" sz="2000" dirty="0" smtClean="0">
              <a:latin typeface="Times New Roman" pitchFamily="18" charset="0"/>
              <a:ea typeface="Times New Roman" pitchFamily="18" charset="0"/>
            </a:endParaRPr>
          </a:p>
          <a:p>
            <a:pPr marL="0" lvl="0" indent="0" eaLnBrk="1" latinLnBrk="1" hangingPunct="1">
              <a:lnSpc>
                <a:spcPct val="150000"/>
              </a:lnSpc>
              <a:buNone/>
            </a:pPr>
            <a:endParaRPr lang="en-US" altLang="zh-CN" sz="2000" dirty="0">
              <a:latin typeface="Times New Roman" pitchFamily="18" charset="0"/>
              <a:ea typeface="Times New Roman" pitchFamily="18" charset="0"/>
            </a:endParaRPr>
          </a:p>
          <a:p>
            <a:pPr marL="0" lvl="0" indent="0" eaLnBrk="1" latinLnBrk="1" hangingPunct="1">
              <a:lnSpc>
                <a:spcPct val="150000"/>
              </a:lnSpc>
              <a:buNone/>
            </a:pPr>
            <a:endParaRPr lang="zh-CN" altLang="en-US" sz="2000" dirty="0">
              <a:latin typeface="Times New Roman" pitchFamily="18" charset="0"/>
              <a:ea typeface="Times New Roman" pitchFamily="18" charset="0"/>
            </a:endParaRPr>
          </a:p>
        </p:txBody>
      </p:sp>
      <p:pic>
        <p:nvPicPr>
          <p:cNvPr id="2097161" name="Picture 2097160"/>
          <p:cNvPicPr>
            <a:picLocks/>
          </p:cNvPicPr>
          <p:nvPr/>
        </p:nvPicPr>
        <p:blipFill>
          <a:blip r:embed="rId3" cstate="print"/>
          <a:srcRect/>
          <a:stretch>
            <a:fillRect/>
          </a:stretch>
        </p:blipFill>
        <p:spPr>
          <a:xfrm>
            <a:off x="7924800" y="457201"/>
            <a:ext cx="990600" cy="103028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lstStyle/>
          <a:p>
            <a:r>
              <a:rPr lang="en-US" b="1" dirty="0" smtClean="0"/>
              <a:t>Aim of the project</a:t>
            </a:r>
            <a:endParaRPr lang="en-US" b="1" dirty="0"/>
          </a:p>
        </p:txBody>
      </p:sp>
      <p:sp>
        <p:nvSpPr>
          <p:cNvPr id="3" name="Content Placeholder 2"/>
          <p:cNvSpPr>
            <a:spLocks noGrp="1"/>
          </p:cNvSpPr>
          <p:nvPr>
            <p:ph idx="1"/>
          </p:nvPr>
        </p:nvSpPr>
        <p:spPr>
          <a:xfrm>
            <a:off x="457200" y="1752601"/>
            <a:ext cx="8229600" cy="4572000"/>
          </a:xfrm>
        </p:spPr>
        <p:txBody>
          <a:bodyPr/>
          <a:lstStyle/>
          <a:p>
            <a:r>
              <a:rPr lang="en-US" i="1" dirty="0" smtClean="0"/>
              <a:t>To convert the large text into the binary code</a:t>
            </a:r>
          </a:p>
          <a:p>
            <a:r>
              <a:rPr lang="en-US" i="1" dirty="0"/>
              <a:t>T</a:t>
            </a:r>
            <a:r>
              <a:rPr lang="en-US" i="1" dirty="0" smtClean="0"/>
              <a:t>he output from Huffman algorithm can be viewed as a variable length code table for encoding a source symbol</a:t>
            </a:r>
          </a:p>
          <a:p>
            <a:r>
              <a:rPr lang="en-US" dirty="0"/>
              <a:t> Implement the Huffman Coding algorithm, analyze a text file, and print out the codes for each letter.</a:t>
            </a:r>
            <a:endParaRPr lang="en-US" i="1" dirty="0"/>
          </a:p>
        </p:txBody>
      </p:sp>
      <p:pic>
        <p:nvPicPr>
          <p:cNvPr id="4" name="Picture 3"/>
          <p:cNvPicPr>
            <a:picLocks/>
          </p:cNvPicPr>
          <p:nvPr/>
        </p:nvPicPr>
        <p:blipFill>
          <a:blip r:embed="rId2" cstate="print"/>
          <a:srcRect/>
          <a:stretch>
            <a:fillRect/>
          </a:stretch>
        </p:blipFill>
        <p:spPr>
          <a:xfrm>
            <a:off x="7696200" y="457201"/>
            <a:ext cx="990600" cy="103028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400" dirty="0" smtClean="0"/>
              <a:t>Algorithm technique-</a:t>
            </a:r>
            <a:endParaRPr lang="en-US" sz="4400" dirty="0"/>
          </a:p>
        </p:txBody>
      </p:sp>
      <p:sp>
        <p:nvSpPr>
          <p:cNvPr id="3" name="Content Placeholder 2"/>
          <p:cNvSpPr>
            <a:spLocks noGrp="1"/>
          </p:cNvSpPr>
          <p:nvPr>
            <p:ph idx="1"/>
          </p:nvPr>
        </p:nvSpPr>
        <p:spPr>
          <a:xfrm>
            <a:off x="457200" y="1143000"/>
            <a:ext cx="8229600" cy="5715000"/>
          </a:xfrm>
        </p:spPr>
        <p:txBody>
          <a:bodyPr/>
          <a:lstStyle/>
          <a:p>
            <a:pPr marL="0" indent="0">
              <a:buNone/>
            </a:pPr>
            <a:r>
              <a:rPr lang="en-US" dirty="0" smtClean="0"/>
              <a:t>Huffman coding is based on </a:t>
            </a:r>
            <a:r>
              <a:rPr lang="en-US" b="1" dirty="0" smtClean="0"/>
              <a:t>greedy algorithm technique.</a:t>
            </a:r>
          </a:p>
          <a:p>
            <a:pPr>
              <a:buFont typeface="Wingdings" panose="05000000000000000000" pitchFamily="2" charset="2"/>
              <a:buChar char="§"/>
            </a:pPr>
            <a:r>
              <a:rPr lang="en-US" sz="3200" dirty="0" smtClean="0"/>
              <a:t>Algorithm steps-</a:t>
            </a:r>
          </a:p>
          <a:p>
            <a:pPr>
              <a:buFont typeface="Wingdings" panose="05000000000000000000" pitchFamily="2" charset="2"/>
              <a:buChar char="Ø"/>
            </a:pPr>
            <a:r>
              <a:rPr lang="en-US" dirty="0"/>
              <a:t> Create a leaf node for each unique character and build a min heap of all leaf nodes (Min Heap is used as a priority queue. The value of frequency field is used to compare two nodes in min heap. Initially, the least frequent character is at root</a:t>
            </a:r>
            <a:r>
              <a:rPr lang="en-US" dirty="0" smtClean="0"/>
              <a:t>).</a:t>
            </a:r>
          </a:p>
          <a:p>
            <a:pPr>
              <a:buFont typeface="Wingdings" panose="05000000000000000000" pitchFamily="2" charset="2"/>
              <a:buChar char="Ø"/>
            </a:pPr>
            <a:r>
              <a:rPr lang="en-US" dirty="0"/>
              <a:t>Extract two nodes with the minimum frequency from the min </a:t>
            </a:r>
            <a:r>
              <a:rPr lang="en-US" dirty="0" smtClean="0"/>
              <a:t>heap.</a:t>
            </a:r>
          </a:p>
          <a:p>
            <a:pPr>
              <a:buFont typeface="Wingdings" panose="05000000000000000000" pitchFamily="2" charset="2"/>
              <a:buChar char="Ø"/>
            </a:pPr>
            <a:r>
              <a:rPr lang="en-US" dirty="0"/>
              <a:t>Create a new internal node with a frequency equal to the sum of the two nodes frequencies. Make the first extracted node as its left child and the other extracted node as its right child. Add this node to the min heap</a:t>
            </a:r>
            <a:r>
              <a:rPr lang="en-US" dirty="0" smtClean="0"/>
              <a:t>.</a:t>
            </a:r>
          </a:p>
          <a:p>
            <a:pPr marL="0" indent="0">
              <a:buNone/>
            </a:pPr>
            <a:endParaRPr lang="en-US" dirty="0"/>
          </a:p>
        </p:txBody>
      </p:sp>
    </p:spTree>
    <p:extLst>
      <p:ext uri="{BB962C8B-B14F-4D97-AF65-F5344CB8AC3E}">
        <p14:creationId xmlns:p14="http://schemas.microsoft.com/office/powerpoint/2010/main" val="9400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5105400"/>
          </a:xfrm>
        </p:spPr>
        <p:txBody>
          <a:bodyPr/>
          <a:lstStyle/>
          <a:p>
            <a:pPr>
              <a:buFont typeface="Wingdings" panose="05000000000000000000" pitchFamily="2" charset="2"/>
              <a:buChar char="Ø"/>
            </a:pPr>
            <a:r>
              <a:rPr lang="en-US" dirty="0"/>
              <a:t>Repeat steps#2 and #3 until the heap contains only one node. The remaining node is the root node and the tree is complete</a:t>
            </a:r>
            <a:r>
              <a:rPr lang="en-US" dirty="0" smtClean="0"/>
              <a:t>.</a:t>
            </a:r>
            <a:endParaRPr lang="en-US" b="1" i="1" dirty="0" smtClean="0"/>
          </a:p>
          <a:p>
            <a:r>
              <a:rPr lang="en-US" b="1" i="1" dirty="0" smtClean="0"/>
              <a:t>Time </a:t>
            </a:r>
            <a:r>
              <a:rPr lang="en-US" b="1" i="1" dirty="0"/>
              <a:t>complexity:</a:t>
            </a:r>
            <a:r>
              <a:rPr lang="en-US" dirty="0"/>
              <a:t> O(</a:t>
            </a:r>
            <a:r>
              <a:rPr lang="en-US" dirty="0" err="1"/>
              <a:t>nlogn</a:t>
            </a:r>
            <a:r>
              <a:rPr lang="en-US" dirty="0"/>
              <a:t>) where n is the number of unique characters. If there are n nodes, extractMin() is called 2*(n – 1) times. extractMin() takes </a:t>
            </a:r>
            <a:r>
              <a:rPr lang="en-US" dirty="0" smtClean="0"/>
              <a:t>O(</a:t>
            </a:r>
            <a:r>
              <a:rPr lang="en-US" dirty="0" err="1" smtClean="0"/>
              <a:t>logn</a:t>
            </a:r>
            <a:r>
              <a:rPr lang="en-US" dirty="0"/>
              <a:t>) time as it calles minHeapify(). So, overall complexity is O(</a:t>
            </a:r>
            <a:r>
              <a:rPr lang="en-US" dirty="0" err="1"/>
              <a:t>nlogn</a:t>
            </a:r>
            <a:r>
              <a:rPr lang="en-US" dirty="0"/>
              <a:t>).</a:t>
            </a:r>
          </a:p>
        </p:txBody>
      </p:sp>
    </p:spTree>
    <p:extLst>
      <p:ext uri="{BB962C8B-B14F-4D97-AF65-F5344CB8AC3E}">
        <p14:creationId xmlns:p14="http://schemas.microsoft.com/office/powerpoint/2010/main" val="1495491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14"/>
          <p:cNvSpPr>
            <a:spLocks noGrp="1"/>
          </p:cNvSpPr>
          <p:nvPr>
            <p:ph type="title"/>
          </p:nvPr>
        </p:nvSpPr>
        <p:spPr>
          <a:xfrm>
            <a:off x="457200" y="-152400"/>
            <a:ext cx="8229600" cy="1371600"/>
          </a:xfrm>
          <a:prstGeom prst="rect">
            <a:avLst/>
          </a:prstGeom>
          <a:noFill/>
          <a:ln>
            <a:noFill/>
          </a:ln>
        </p:spPr>
        <p:txBody>
          <a:bodyPr lIns="0" tIns="45720" rIns="0" bIns="0" anchor="b"/>
          <a:lstStyle>
            <a:lvl1pPr marL="0" indent="0" algn="l" rtl="0" fontAlgn="base" latinLnBrk="1">
              <a:lnSpc>
                <a:spcPct val="100000"/>
              </a:lnSpc>
              <a:spcBef>
                <a:spcPct val="0"/>
              </a:spcBef>
              <a:spcAft>
                <a:spcPct val="0"/>
              </a:spcAft>
              <a:buFontTx/>
              <a:buNone/>
              <a:defRPr sz="5000" b="0" i="0" baseline="0">
                <a:solidFill>
                  <a:schemeClr val="lt2"/>
                </a:solidFill>
                <a:latin typeface="Calibri" pitchFamily="34" charset="0"/>
                <a:sym typeface="Arial" charset="0"/>
              </a:defRPr>
            </a:lvl1pPr>
          </a:lstStyle>
          <a:p>
            <a:pPr lvl="0" algn="ctr" eaLnBrk="1" latinLnBrk="1" hangingPunct="1"/>
            <a:r>
              <a:rPr lang="en-US" altLang="zh-CN" sz="4500" dirty="0">
                <a:latin typeface="Times New Roman" pitchFamily="18" charset="0"/>
                <a:ea typeface="Times New Roman" pitchFamily="18" charset="0"/>
              </a:rPr>
              <a:t>I</a:t>
            </a:r>
            <a:r>
              <a:rPr lang="zh-CN" altLang="en-US" sz="4500" dirty="0" smtClean="0">
                <a:latin typeface="Times New Roman" pitchFamily="18" charset="0"/>
                <a:ea typeface="Times New Roman" pitchFamily="18" charset="0"/>
              </a:rPr>
              <a:t>mplementation</a:t>
            </a:r>
            <a:endParaRPr lang="zh-CN" altLang="en-US" sz="4500" dirty="0">
              <a:latin typeface="Times New Roman" pitchFamily="18" charset="0"/>
              <a:ea typeface="Times New Roman" pitchFamily="18" charset="0"/>
            </a:endParaRPr>
          </a:p>
        </p:txBody>
      </p:sp>
      <p:sp>
        <p:nvSpPr>
          <p:cNvPr id="5" name="Content Placeholder 4"/>
          <p:cNvSpPr>
            <a:spLocks noGrp="1"/>
          </p:cNvSpPr>
          <p:nvPr>
            <p:ph idx="1"/>
          </p:nvPr>
        </p:nvSpPr>
        <p:spPr>
          <a:xfrm>
            <a:off x="390041" y="1190786"/>
            <a:ext cx="8229600" cy="5362414"/>
          </a:xfrm>
        </p:spPr>
        <p:txBody>
          <a:bodyPr/>
          <a:lstStyle/>
          <a:p>
            <a:r>
              <a:rPr lang="en-US" sz="2000" dirty="0" smtClean="0"/>
              <a:t> </a:t>
            </a:r>
            <a:r>
              <a:rPr lang="en-US" sz="2000" dirty="0"/>
              <a:t>A Tree node</a:t>
            </a:r>
          </a:p>
          <a:p>
            <a:pPr marL="0" indent="0">
              <a:buNone/>
            </a:pPr>
            <a:r>
              <a:rPr lang="en-US" sz="1400" b="1" dirty="0"/>
              <a:t>class Node</a:t>
            </a:r>
          </a:p>
          <a:p>
            <a:pPr marL="0" indent="0">
              <a:buNone/>
            </a:pPr>
            <a:r>
              <a:rPr lang="en-US" sz="1400" dirty="0"/>
              <a:t>{</a:t>
            </a:r>
          </a:p>
          <a:p>
            <a:pPr marL="0" indent="0">
              <a:buNone/>
            </a:pPr>
            <a:r>
              <a:rPr lang="en-US" sz="1400" b="1" dirty="0"/>
              <a:t>char ch;</a:t>
            </a:r>
          </a:p>
          <a:p>
            <a:pPr marL="0" indent="0">
              <a:buNone/>
            </a:pPr>
            <a:r>
              <a:rPr lang="en-US" sz="1400" b="1" dirty="0"/>
              <a:t>int freq;</a:t>
            </a:r>
          </a:p>
          <a:p>
            <a:pPr marL="0" indent="0">
              <a:buNone/>
            </a:pPr>
            <a:r>
              <a:rPr lang="en-US" sz="1400" dirty="0"/>
              <a:t>Node left = </a:t>
            </a:r>
            <a:r>
              <a:rPr lang="en-US" sz="1400" b="1" dirty="0"/>
              <a:t>null, right = null;</a:t>
            </a:r>
          </a:p>
          <a:p>
            <a:endParaRPr lang="en-US" sz="1400" dirty="0"/>
          </a:p>
          <a:p>
            <a:pPr marL="0" indent="0">
              <a:buNone/>
            </a:pPr>
            <a:r>
              <a:rPr lang="en-US" sz="1400" dirty="0"/>
              <a:t>Node(</a:t>
            </a:r>
            <a:r>
              <a:rPr lang="en-US" sz="1400" b="1" dirty="0"/>
              <a:t>char ch, int freq)</a:t>
            </a:r>
          </a:p>
          <a:p>
            <a:pPr marL="0" indent="0">
              <a:buNone/>
            </a:pPr>
            <a:r>
              <a:rPr lang="en-US" sz="1400" dirty="0"/>
              <a:t>{</a:t>
            </a:r>
          </a:p>
          <a:p>
            <a:pPr marL="0" indent="0">
              <a:buNone/>
            </a:pPr>
            <a:r>
              <a:rPr lang="en-US" sz="1400" b="1" dirty="0"/>
              <a:t>this.ch = ch;</a:t>
            </a:r>
          </a:p>
          <a:p>
            <a:pPr marL="0" indent="0">
              <a:buNone/>
            </a:pPr>
            <a:r>
              <a:rPr lang="en-US" sz="1400" b="1" dirty="0"/>
              <a:t>this.freq = freq;</a:t>
            </a:r>
          </a:p>
          <a:p>
            <a:pPr marL="0" indent="0">
              <a:buNone/>
            </a:pPr>
            <a:r>
              <a:rPr lang="en-US" sz="1400" dirty="0"/>
              <a:t>}</a:t>
            </a:r>
          </a:p>
          <a:p>
            <a:endParaRPr lang="en-US" sz="1400" dirty="0"/>
          </a:p>
          <a:p>
            <a:pPr marL="0" indent="0">
              <a:buNone/>
            </a:pPr>
            <a:r>
              <a:rPr lang="en-US" sz="1400" b="1" dirty="0" smtClean="0"/>
              <a:t>public </a:t>
            </a:r>
            <a:r>
              <a:rPr lang="en-US" sz="1400" b="1" dirty="0"/>
              <a:t>Node(char ch, int freq, Node left, Node right) {</a:t>
            </a:r>
          </a:p>
          <a:p>
            <a:pPr marL="0" indent="0">
              <a:buNone/>
            </a:pPr>
            <a:r>
              <a:rPr lang="en-US" sz="1400" b="1" dirty="0"/>
              <a:t>this.ch = ch;</a:t>
            </a:r>
          </a:p>
          <a:p>
            <a:pPr marL="0" indent="0">
              <a:buNone/>
            </a:pPr>
            <a:r>
              <a:rPr lang="en-US" sz="1400" b="1" dirty="0"/>
              <a:t>this.freq = freq;</a:t>
            </a:r>
          </a:p>
          <a:p>
            <a:pPr marL="0" indent="0">
              <a:buNone/>
            </a:pPr>
            <a:r>
              <a:rPr lang="en-US" sz="1400" b="1" dirty="0"/>
              <a:t>this.left = left;</a:t>
            </a:r>
          </a:p>
          <a:p>
            <a:pPr marL="0" indent="0">
              <a:buNone/>
            </a:pPr>
            <a:r>
              <a:rPr lang="en-US" sz="1400" b="1" dirty="0"/>
              <a:t>this.right = right;</a:t>
            </a:r>
          </a:p>
          <a:p>
            <a:pPr marL="0" indent="0">
              <a:buNone/>
            </a:pPr>
            <a:r>
              <a:rPr lang="en-US" sz="1400" dirty="0"/>
              <a:t>}</a:t>
            </a:r>
          </a:p>
          <a:p>
            <a:pPr marL="0" indent="0">
              <a:buNone/>
            </a:pPr>
            <a:r>
              <a:rPr lang="en-US" sz="1400" dirty="0"/>
              <a:t>};</a:t>
            </a:r>
          </a:p>
        </p:txBody>
      </p:sp>
      <p:pic>
        <p:nvPicPr>
          <p:cNvPr id="2097164" name="Picture 2097163"/>
          <p:cNvPicPr>
            <a:picLocks/>
          </p:cNvPicPr>
          <p:nvPr/>
        </p:nvPicPr>
        <p:blipFill>
          <a:blip r:embed="rId2" cstate="print"/>
          <a:srcRect/>
          <a:stretch>
            <a:fillRect/>
          </a:stretch>
        </p:blipFill>
        <p:spPr>
          <a:xfrm>
            <a:off x="7696200" y="276387"/>
            <a:ext cx="990600" cy="91439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799"/>
            <a:ext cx="8229600" cy="5257801"/>
          </a:xfrm>
        </p:spPr>
        <p:txBody>
          <a:bodyPr/>
          <a:lstStyle/>
          <a:p>
            <a:pPr marL="0" indent="0">
              <a:buNone/>
            </a:pPr>
            <a:r>
              <a:rPr lang="en-US" sz="1800" b="1" dirty="0"/>
              <a:t>class Huffman</a:t>
            </a:r>
          </a:p>
          <a:p>
            <a:pPr marL="0" indent="0">
              <a:buNone/>
            </a:pPr>
            <a:r>
              <a:rPr lang="en-US" sz="1800" dirty="0"/>
              <a:t>{</a:t>
            </a:r>
          </a:p>
          <a:p>
            <a:pPr marL="0" indent="0">
              <a:buNone/>
            </a:pPr>
            <a:r>
              <a:rPr lang="en-US" sz="1800" dirty="0"/>
              <a:t>// traverse the Huffman Tree and store Huffman </a:t>
            </a:r>
            <a:r>
              <a:rPr lang="en-US" sz="1800" dirty="0" smtClean="0"/>
              <a:t>Codes</a:t>
            </a:r>
            <a:r>
              <a:rPr lang="en-US" sz="1800" u="sng" dirty="0" smtClean="0"/>
              <a:t> </a:t>
            </a:r>
            <a:r>
              <a:rPr lang="en-US" sz="1800" dirty="0"/>
              <a:t>in a map.</a:t>
            </a:r>
          </a:p>
          <a:p>
            <a:pPr marL="0" indent="0">
              <a:buNone/>
            </a:pPr>
            <a:r>
              <a:rPr lang="en-US" sz="1800" b="1" dirty="0"/>
              <a:t>public static void encode(Node root, String str</a:t>
            </a:r>
            <a:r>
              <a:rPr lang="en-US" sz="1800" b="1" dirty="0" smtClean="0"/>
              <a:t>,</a:t>
            </a:r>
            <a:r>
              <a:rPr lang="en-US" sz="1800" dirty="0" smtClean="0"/>
              <a:t> </a:t>
            </a:r>
            <a:r>
              <a:rPr lang="en-US" sz="1800" dirty="0"/>
              <a:t>Map&lt;Character, String&gt; huffmanCode)</a:t>
            </a:r>
          </a:p>
          <a:p>
            <a:pPr marL="0" indent="0">
              <a:buNone/>
            </a:pPr>
            <a:r>
              <a:rPr lang="en-US" sz="1800" dirty="0"/>
              <a:t>{</a:t>
            </a:r>
          </a:p>
          <a:p>
            <a:pPr marL="0" indent="0">
              <a:buNone/>
            </a:pPr>
            <a:r>
              <a:rPr lang="en-US" sz="1800" b="1" dirty="0"/>
              <a:t>if (root == null)</a:t>
            </a:r>
          </a:p>
          <a:p>
            <a:pPr marL="0" indent="0">
              <a:buNone/>
            </a:pPr>
            <a:r>
              <a:rPr lang="en-US" sz="1800" b="1" dirty="0"/>
              <a:t>return;</a:t>
            </a:r>
          </a:p>
          <a:p>
            <a:pPr marL="0" indent="0">
              <a:buNone/>
            </a:pPr>
            <a:endParaRPr lang="en-US" sz="1800" dirty="0"/>
          </a:p>
          <a:p>
            <a:pPr marL="0" indent="0">
              <a:buNone/>
            </a:pPr>
            <a:r>
              <a:rPr lang="en-US" sz="1800" dirty="0"/>
              <a:t>// found a leaf node</a:t>
            </a:r>
          </a:p>
          <a:p>
            <a:pPr marL="0" indent="0">
              <a:buNone/>
            </a:pPr>
            <a:r>
              <a:rPr lang="en-US" sz="1800" b="1" dirty="0"/>
              <a:t>if (root.left == null &amp;&amp; root.right == null) {</a:t>
            </a:r>
          </a:p>
          <a:p>
            <a:pPr marL="0" indent="0">
              <a:buNone/>
            </a:pPr>
            <a:r>
              <a:rPr lang="en-US" sz="1800" dirty="0"/>
              <a:t>huffmanCode.put(root.ch, str);</a:t>
            </a:r>
          </a:p>
          <a:p>
            <a:pPr marL="0" indent="0">
              <a:buNone/>
            </a:pPr>
            <a:r>
              <a:rPr lang="en-US" sz="1800" dirty="0"/>
              <a:t>}</a:t>
            </a:r>
          </a:p>
          <a:p>
            <a:pPr marL="0" indent="0">
              <a:buNone/>
            </a:pPr>
            <a:r>
              <a:rPr lang="en-US" sz="1800" i="1" dirty="0" smtClean="0"/>
              <a:t>encode(root.left</a:t>
            </a:r>
            <a:r>
              <a:rPr lang="en-US" sz="1800" i="1" dirty="0"/>
              <a:t>, str + "0", huffmanCode);</a:t>
            </a:r>
          </a:p>
          <a:p>
            <a:pPr marL="0" indent="0">
              <a:buNone/>
            </a:pPr>
            <a:r>
              <a:rPr lang="en-US" sz="1800" i="1" dirty="0"/>
              <a:t>encode(root.right, str + "1", huffmanCode);</a:t>
            </a:r>
          </a:p>
          <a:p>
            <a:pPr marL="0" indent="0">
              <a:buNone/>
            </a:pPr>
            <a:r>
              <a:rPr lang="en-US" sz="1800" dirty="0"/>
              <a:t>}</a:t>
            </a:r>
          </a:p>
          <a:p>
            <a:pPr marL="0" indent="0">
              <a:buNone/>
            </a:pPr>
            <a:endParaRPr lang="en-US" sz="1800" dirty="0"/>
          </a:p>
        </p:txBody>
      </p:sp>
    </p:spTree>
    <p:extLst>
      <p:ext uri="{BB962C8B-B14F-4D97-AF65-F5344CB8AC3E}">
        <p14:creationId xmlns:p14="http://schemas.microsoft.com/office/powerpoint/2010/main" val="2410157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000000"/>
      </a:accent5>
      <a:accent6>
        <a:srgbClr val="000000"/>
      </a:accent6>
      <a:hlink>
        <a:srgbClr val="E2D7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000000"/>
        </a:accent5>
        <a:accent6>
          <a:srgbClr val="000000"/>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642</TotalTime>
  <Words>1015</Words>
  <Application>Microsoft Office PowerPoint</Application>
  <PresentationFormat>On-screen Show (4:3)</PresentationFormat>
  <Paragraphs>217</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宋体</vt:lpstr>
      <vt:lpstr>Arial</vt:lpstr>
      <vt:lpstr>Arial Rounded MT Bold</vt:lpstr>
      <vt:lpstr>Calibri</vt:lpstr>
      <vt:lpstr>Calibri Light</vt:lpstr>
      <vt:lpstr>Constantia</vt:lpstr>
      <vt:lpstr>Times New Roman</vt:lpstr>
      <vt:lpstr>Wingdings</vt:lpstr>
      <vt:lpstr>Wingdings 2</vt:lpstr>
      <vt:lpstr>Office 主题</vt:lpstr>
      <vt:lpstr>PowerPoint Presentation</vt:lpstr>
      <vt:lpstr>CONTENTS</vt:lpstr>
      <vt:lpstr>Overview</vt:lpstr>
      <vt:lpstr>Introduction</vt:lpstr>
      <vt:lpstr>Aim of the project</vt:lpstr>
      <vt:lpstr>Algorithm technique-</vt:lpstr>
      <vt:lpstr>PowerPoint Presentation</vt:lpstr>
      <vt:lpstr>Implementation</vt:lpstr>
      <vt:lpstr>PowerPoint Presentation</vt:lpstr>
      <vt:lpstr>PowerPoint Presentation</vt:lpstr>
      <vt:lpstr>PowerPoint Presentation</vt:lpstr>
      <vt:lpstr>PowerPoint Presentation</vt:lpstr>
      <vt:lpstr>PowerPoint Presentation</vt:lpstr>
      <vt:lpstr>Results</vt:lpstr>
      <vt:lpstr>PowerPoint Presentation</vt:lpstr>
      <vt:lpstr>Applications</vt:lpstr>
      <vt:lpstr>Conclusion</vt:lpstr>
      <vt:lpstr>Future enhancements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shivani sahlot</cp:lastModifiedBy>
  <cp:revision>76</cp:revision>
  <dcterms:created xsi:type="dcterms:W3CDTF">2018-11-15T08:59:03Z</dcterms:created>
  <dcterms:modified xsi:type="dcterms:W3CDTF">2019-05-10T06:22:10Z</dcterms:modified>
</cp:coreProperties>
</file>