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6"/>
  </p:notesMasterIdLst>
  <p:handoutMasterIdLst>
    <p:handoutMasterId r:id="rId7"/>
  </p:handoutMasterIdLst>
  <p:sldIdLst>
    <p:sldId id="257" r:id="rId2"/>
    <p:sldId id="281" r:id="rId3"/>
    <p:sldId id="282" r:id="rId4"/>
    <p:sldId id="28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19B0068E-58D5-4B0F-BF59-D31288384082}">
          <p14:sldIdLst>
            <p14:sldId id="257"/>
          </p14:sldIdLst>
        </p14:section>
        <p14:section name="Text and Content Slides" id="{C5CDFF87-AAB8-4760-89C3-E754182CDAAD}">
          <p14:sldIdLst>
            <p14:sldId id="281"/>
            <p14:sldId id="282"/>
            <p14:sldId id="28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showGuides="1">
      <p:cViewPr varScale="1">
        <p:scale>
          <a:sx n="86" d="100"/>
          <a:sy n="86" d="100"/>
        </p:scale>
        <p:origin x="422" y="58"/>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2020-01-27</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2020-01-27</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January 27, 2020</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January 27, 2020</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January 27, 2020</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January 27, 2020</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4159578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January 27, 2020</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2971226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January 27, 2020</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January 27, 2020</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Tree>
    <p:extLst>
      <p:ext uri="{BB962C8B-B14F-4D97-AF65-F5344CB8AC3E}">
        <p14:creationId xmlns:p14="http://schemas.microsoft.com/office/powerpoint/2010/main" val="2694678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January 27, 2020</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January 27, 2020</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January 27, 2020</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January 27, 2020</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2281-46F3-42DE-B302-07D3313BB1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65412-993F-4B5D-90F9-18EC50DE01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29698-A21A-48BD-A505-C77619151692}"/>
              </a:ext>
            </a:extLst>
          </p:cNvPr>
          <p:cNvSpPr>
            <a:spLocks noGrp="1"/>
          </p:cNvSpPr>
          <p:nvPr>
            <p:ph type="dt" sz="half" idx="10"/>
          </p:nvPr>
        </p:nvSpPr>
        <p:spPr/>
        <p:txBody>
          <a:bodyPr/>
          <a:lstStyle/>
          <a:p>
            <a:fld id="{19827FF5-07BC-4B2C-9986-44CE3BE7ACFE}" type="datetimeFigureOut">
              <a:rPr lang="en-US" smtClean="0"/>
              <a:t>1/27/2020</a:t>
            </a:fld>
            <a:endParaRPr lang="en-US"/>
          </a:p>
        </p:txBody>
      </p:sp>
      <p:sp>
        <p:nvSpPr>
          <p:cNvPr id="5" name="Footer Placeholder 4">
            <a:extLst>
              <a:ext uri="{FF2B5EF4-FFF2-40B4-BE49-F238E27FC236}">
                <a16:creationId xmlns:a16="http://schemas.microsoft.com/office/drawing/2014/main" id="{33505087-A1B7-4E9E-98A4-74778CF277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601B9B-9FCC-4FB9-B74A-D7462734DE89}"/>
              </a:ext>
            </a:extLst>
          </p:cNvPr>
          <p:cNvSpPr>
            <a:spLocks noGrp="1"/>
          </p:cNvSpPr>
          <p:nvPr>
            <p:ph type="sldNum" sz="quarter" idx="12"/>
          </p:nvPr>
        </p:nvSpPr>
        <p:spPr/>
        <p:txBody>
          <a:bodyPr/>
          <a:lstStyle/>
          <a:p>
            <a:fld id="{C8D97BD0-6645-4904-90A2-D90BDB2ED764}" type="slidenum">
              <a:rPr lang="en-US" smtClean="0"/>
              <a:t>‹#›</a:t>
            </a:fld>
            <a:endParaRPr lang="en-US"/>
          </a:p>
        </p:txBody>
      </p:sp>
    </p:spTree>
    <p:extLst>
      <p:ext uri="{BB962C8B-B14F-4D97-AF65-F5344CB8AC3E}">
        <p14:creationId xmlns:p14="http://schemas.microsoft.com/office/powerpoint/2010/main" val="4027861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January 27, 2020</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79976" y="6475913"/>
            <a:ext cx="5157216" cy="184666"/>
          </a:xfrm>
          <a:prstGeom prst="rect">
            <a:avLst/>
          </a:prstGeom>
          <a:noFill/>
        </p:spPr>
        <p:txBody>
          <a:bodyPr wrap="square" lIns="0" tIns="0" rIns="0" bIns="0" rtlCol="0">
            <a:spAutoFit/>
          </a:bodyPr>
          <a:lstStyle/>
          <a:p>
            <a:r>
              <a:rPr lang="en-CA" sz="1200" dirty="0">
                <a:solidFill>
                  <a:schemeClr val="bg1"/>
                </a:solidFill>
              </a:rPr>
              <a:t>Confidential. Not to be copied, distributed, or reproduced without prior approval. </a:t>
            </a:r>
          </a:p>
        </p:txBody>
      </p: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January 27, 2020</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75287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January 27, 2020</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January 27, 2020</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January 27, 2020</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January 27, 2020</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79976" y="6475913"/>
            <a:ext cx="5157216" cy="182880"/>
          </a:xfrm>
          <a:prstGeom prst="rect">
            <a:avLst/>
          </a:prstGeom>
          <a:noFill/>
        </p:spPr>
        <p:txBody>
          <a:bodyPr wrap="square" lIns="0" tIns="0" rIns="0" bIns="0" rtlCol="0">
            <a:noAutofit/>
          </a:bodyPr>
          <a:lstStyle/>
          <a:p>
            <a:r>
              <a:rPr lang="en-CA" sz="1200" dirty="0">
                <a:solidFill>
                  <a:schemeClr val="accent2"/>
                </a:solidFill>
              </a:rPr>
              <a:t>Confidential. Not to be copied, distributed, or reproduced without prior approval. </a:t>
            </a:r>
          </a:p>
        </p:txBody>
      </p: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Problem statements for </a:t>
            </a:r>
            <a:br>
              <a:rPr lang="en-US" dirty="0"/>
            </a:br>
            <a:r>
              <a:rPr lang="en-US" dirty="0"/>
              <a:t>AIC in software category</a:t>
            </a:r>
          </a:p>
        </p:txBody>
      </p:sp>
      <p:sp>
        <p:nvSpPr>
          <p:cNvPr id="3" name="Date Placeholder 2"/>
          <p:cNvSpPr>
            <a:spLocks noGrp="1"/>
          </p:cNvSpPr>
          <p:nvPr>
            <p:ph type="dt" sz="half" idx="10"/>
          </p:nvPr>
        </p:nvSpPr>
        <p:spPr/>
        <p:txBody>
          <a:bodyPr/>
          <a:lstStyle/>
          <a:p>
            <a:fld id="{1231F193-6ACC-4172-BA49-2053DDF904EA}" type="datetime4">
              <a:rPr lang="en-US" smtClean="0"/>
              <a:t>January 27, 2020</a:t>
            </a:fld>
            <a:endParaRPr lang="en-US" dirty="0"/>
          </a:p>
        </p:txBody>
      </p:sp>
    </p:spTree>
    <p:extLst>
      <p:ext uri="{BB962C8B-B14F-4D97-AF65-F5344CB8AC3E}">
        <p14:creationId xmlns:p14="http://schemas.microsoft.com/office/powerpoint/2010/main" val="4163612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0C05-63C8-401F-9119-086B73247001}"/>
              </a:ext>
            </a:extLst>
          </p:cNvPr>
          <p:cNvSpPr>
            <a:spLocks noGrp="1"/>
          </p:cNvSpPr>
          <p:nvPr>
            <p:ph type="title"/>
          </p:nvPr>
        </p:nvSpPr>
        <p:spPr>
          <a:xfrm>
            <a:off x="866775" y="123825"/>
            <a:ext cx="11563350" cy="831686"/>
          </a:xfrm>
        </p:spPr>
        <p:txBody>
          <a:bodyPr/>
          <a:lstStyle/>
          <a:p>
            <a:r>
              <a:rPr lang="en-US" dirty="0"/>
              <a:t>Problem statement 1 – Digital Certificate Audit Platform</a:t>
            </a:r>
          </a:p>
        </p:txBody>
      </p:sp>
      <p:sp>
        <p:nvSpPr>
          <p:cNvPr id="3" name="Content Placeholder 2">
            <a:extLst>
              <a:ext uri="{FF2B5EF4-FFF2-40B4-BE49-F238E27FC236}">
                <a16:creationId xmlns:a16="http://schemas.microsoft.com/office/drawing/2014/main" id="{E106E411-6EE6-4197-975A-5A21E72C94A3}"/>
              </a:ext>
            </a:extLst>
          </p:cNvPr>
          <p:cNvSpPr>
            <a:spLocks noGrp="1"/>
          </p:cNvSpPr>
          <p:nvPr>
            <p:ph idx="1"/>
          </p:nvPr>
        </p:nvSpPr>
        <p:spPr>
          <a:xfrm>
            <a:off x="866775" y="1428749"/>
            <a:ext cx="10372725" cy="4810125"/>
          </a:xfrm>
        </p:spPr>
        <p:txBody>
          <a:bodyPr>
            <a:normAutofit/>
          </a:bodyPr>
          <a:lstStyle/>
          <a:p>
            <a:r>
              <a:rPr lang="en-US" sz="2200" dirty="0"/>
              <a:t>Background: GE devices support Certificate based authentication between multiple connecting devices. As the future is moving towards IOT and certificate based trust model, we will be supporting certificate based authentication even between the services running on the same device.  Certificates could be GE signed certificates, Vendor certificates or device self signed certificates. Every certificate needs to comply with X509 standard. </a:t>
            </a:r>
          </a:p>
          <a:p>
            <a:endParaRPr lang="en-US" sz="2200" dirty="0"/>
          </a:p>
          <a:p>
            <a:r>
              <a:rPr lang="en-US" sz="2200" dirty="0"/>
              <a:t>Problem statement: Develop a method to audit the authenticity (conformance with X509 standard) for the certificates installed on  a given device and report in csv format and show it in a dashboard. Idea is to develop an agent that would run on the device and report the status on demand. Rest API end point should be provided to be able to trigger and get the report.</a:t>
            </a:r>
          </a:p>
        </p:txBody>
      </p:sp>
    </p:spTree>
    <p:extLst>
      <p:ext uri="{BB962C8B-B14F-4D97-AF65-F5344CB8AC3E}">
        <p14:creationId xmlns:p14="http://schemas.microsoft.com/office/powerpoint/2010/main" val="3171016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0C05-63C8-401F-9119-086B73247001}"/>
              </a:ext>
            </a:extLst>
          </p:cNvPr>
          <p:cNvSpPr>
            <a:spLocks noGrp="1"/>
          </p:cNvSpPr>
          <p:nvPr>
            <p:ph type="title"/>
          </p:nvPr>
        </p:nvSpPr>
        <p:spPr>
          <a:xfrm>
            <a:off x="866775" y="123825"/>
            <a:ext cx="11563350" cy="831686"/>
          </a:xfrm>
        </p:spPr>
        <p:txBody>
          <a:bodyPr/>
          <a:lstStyle/>
          <a:p>
            <a:r>
              <a:rPr lang="en-US" dirty="0"/>
              <a:t>Problem statement 1 – More information</a:t>
            </a:r>
          </a:p>
        </p:txBody>
      </p:sp>
      <p:sp>
        <p:nvSpPr>
          <p:cNvPr id="3" name="Content Placeholder 2">
            <a:extLst>
              <a:ext uri="{FF2B5EF4-FFF2-40B4-BE49-F238E27FC236}">
                <a16:creationId xmlns:a16="http://schemas.microsoft.com/office/drawing/2014/main" id="{E106E411-6EE6-4197-975A-5A21E72C94A3}"/>
              </a:ext>
            </a:extLst>
          </p:cNvPr>
          <p:cNvSpPr>
            <a:spLocks noGrp="1"/>
          </p:cNvSpPr>
          <p:nvPr>
            <p:ph idx="1"/>
          </p:nvPr>
        </p:nvSpPr>
        <p:spPr>
          <a:xfrm>
            <a:off x="866775" y="1170123"/>
            <a:ext cx="10106025" cy="4343400"/>
          </a:xfrm>
        </p:spPr>
        <p:txBody>
          <a:bodyPr>
            <a:normAutofit/>
          </a:bodyPr>
          <a:lstStyle/>
          <a:p>
            <a:r>
              <a:rPr lang="en-US" sz="2200" dirty="0"/>
              <a:t>Background: GE Cyber Security lab which indulges in device security testing would want to use this application as a tool for internal testing and reporting. We might want to use it in our back office to do audit of our devices.</a:t>
            </a:r>
          </a:p>
          <a:p>
            <a:endParaRPr lang="en-US" sz="2200" dirty="0"/>
          </a:p>
          <a:p>
            <a:r>
              <a:rPr lang="en-US" sz="2200" dirty="0"/>
              <a:t>Every certificate complying with X509 standard should have the following fields:</a:t>
            </a:r>
          </a:p>
          <a:p>
            <a:pPr lvl="1">
              <a:buFont typeface="Wingdings" panose="05000000000000000000" pitchFamily="2" charset="2"/>
              <a:buChar char="Ø"/>
            </a:pPr>
            <a:r>
              <a:rPr lang="en-US" sz="2200" dirty="0"/>
              <a:t>SAN (Subject Alternative Name)</a:t>
            </a:r>
          </a:p>
          <a:p>
            <a:pPr lvl="1">
              <a:buFont typeface="Wingdings" panose="05000000000000000000" pitchFamily="2" charset="2"/>
              <a:buChar char="Ø"/>
            </a:pPr>
            <a:r>
              <a:rPr lang="en-US" sz="2200" dirty="0"/>
              <a:t>CN (Common Name)</a:t>
            </a:r>
          </a:p>
          <a:p>
            <a:pPr lvl="1">
              <a:buFont typeface="Wingdings" panose="05000000000000000000" pitchFamily="2" charset="2"/>
              <a:buChar char="Ø"/>
            </a:pPr>
            <a:r>
              <a:rPr lang="en-US" sz="2200" dirty="0"/>
              <a:t>Start date, End date</a:t>
            </a:r>
          </a:p>
          <a:p>
            <a:pPr lvl="1">
              <a:buFont typeface="Wingdings" panose="05000000000000000000" pitchFamily="2" charset="2"/>
              <a:buChar char="Ø"/>
            </a:pPr>
            <a:r>
              <a:rPr lang="en-US" sz="2200" dirty="0"/>
              <a:t>Issuer</a:t>
            </a:r>
          </a:p>
          <a:p>
            <a:pPr marL="0" indent="0">
              <a:buNone/>
            </a:pPr>
            <a:endParaRPr lang="en-US" sz="2200" dirty="0"/>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98650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FA8A-0B3D-4A61-8A0A-47A856F9D7AB}"/>
              </a:ext>
            </a:extLst>
          </p:cNvPr>
          <p:cNvSpPr>
            <a:spLocks noGrp="1"/>
          </p:cNvSpPr>
          <p:nvPr>
            <p:ph type="title"/>
          </p:nvPr>
        </p:nvSpPr>
        <p:spPr>
          <a:xfrm>
            <a:off x="298580" y="618518"/>
            <a:ext cx="11663265" cy="1478570"/>
          </a:xfrm>
        </p:spPr>
        <p:txBody>
          <a:bodyPr vert="horz" lIns="91440" tIns="45720" rIns="91440" bIns="45720" rtlCol="0" anchor="ctr">
            <a:normAutofit/>
          </a:bodyPr>
          <a:lstStyle/>
          <a:p>
            <a:pPr algn="l"/>
            <a:r>
              <a:rPr lang="en-US" sz="3000" b="1"/>
              <a:t>Problem statement 2:</a:t>
            </a:r>
            <a:r>
              <a:rPr lang="en-US" sz="3000"/>
              <a:t> </a:t>
            </a:r>
            <a:r>
              <a:rPr lang="en-US" sz="1400" dirty="0"/>
              <a:t>Sample dataset not available</a:t>
            </a:r>
            <a:br>
              <a:rPr lang="en-US" sz="1400" dirty="0"/>
            </a:br>
            <a:br>
              <a:rPr lang="en-US" sz="3000" dirty="0"/>
            </a:br>
            <a:r>
              <a:rPr lang="en-US" sz="2400" u="sng" dirty="0"/>
              <a:t>Coronary Artery Disease Diagnosis Using Artificial Intelligence (AI)</a:t>
            </a:r>
            <a:endParaRPr lang="en-US" sz="2800" dirty="0"/>
          </a:p>
        </p:txBody>
      </p:sp>
      <p:sp>
        <p:nvSpPr>
          <p:cNvPr id="4" name="Rectangle 3">
            <a:extLst>
              <a:ext uri="{FF2B5EF4-FFF2-40B4-BE49-F238E27FC236}">
                <a16:creationId xmlns:a16="http://schemas.microsoft.com/office/drawing/2014/main" id="{7365E0C3-80E1-4613-9135-C757E2A79EAD}"/>
              </a:ext>
            </a:extLst>
          </p:cNvPr>
          <p:cNvSpPr/>
          <p:nvPr/>
        </p:nvSpPr>
        <p:spPr>
          <a:xfrm>
            <a:off x="298580" y="2249487"/>
            <a:ext cx="11224726" cy="3541714"/>
          </a:xfrm>
          <a:prstGeom prst="rect">
            <a:avLst/>
          </a:prstGeom>
        </p:spPr>
        <p:txBody>
          <a:bodyPr vert="horz" lIns="91440" tIns="45720" rIns="91440" bIns="45720" rtlCol="0" anchor="t">
            <a:normAutofit/>
          </a:bodyPr>
          <a:lstStyle/>
          <a:p>
            <a:pPr algn="just" defTabSz="914400">
              <a:lnSpc>
                <a:spcPct val="110000"/>
              </a:lnSpc>
              <a:spcAft>
                <a:spcPts val="600"/>
              </a:spcAft>
              <a:buSzPct val="125000"/>
            </a:pPr>
            <a:r>
              <a:rPr lang="en-US" sz="1400" dirty="0">
                <a:latin typeface="GE Inspira Sans" panose="020B0503060000000003" pitchFamily="34" charset="0"/>
              </a:rPr>
              <a:t>According to the World Health Organization (WHO), cardiovascular diseases (CVDs) are the major reason for death worldwide. CVDs include different diseases related to heart and blood vessels, such as coronary heart disease (CHD), cerebrovascular disease, and rheumatic heart disease (RHD) among others. According to the latest WHO report, more than 17.7 million people are estimated to have died in 2015 due to having CVDs, accounting for 31% of all deaths globally. It also estimated that approximately 7.4 million died due to CHD, which is also called coronary artery disease (CAD). In other words, it can be argued that CVDs - in particular, CAD - are among the deadliest diseases in both developed and developing countries and paying attention to them is vital and indispensable. Although the CAD mortality rate is high, the chance of survival is higher if the diagnosis is made early enough. Therefore, scientists have devised predictive models to identify high-risk patients. Recently, machine learning (ML) and data mining (DM) approaches have become more popular to construct models not only for the early diagnosis of CAD but also for other fatal diseases such as cancer. These techniques reveal the hidden structures that help to achieve a quicker diagnosis among the large amount of medical data25. Indeed, this is a semi-automated approach for finding patterns in data. Although there are some datasets for various diseases, there are no comprehensive benchmarks publicly available to summarize the research and conclusions on CAD diagnosis. As a result, the studies in this field are not well organized. Hence there is a need for AI based CAD diagnosis algorithm that can  early detect and leads to a decrease in mortality rate. provide a priori probability of disease and use this probability to selectively target patients for angiography. Also, prove that the prediction made will work correctly for all scenarios.</a:t>
            </a:r>
          </a:p>
        </p:txBody>
      </p:sp>
    </p:spTree>
    <p:extLst>
      <p:ext uri="{BB962C8B-B14F-4D97-AF65-F5344CB8AC3E}">
        <p14:creationId xmlns:p14="http://schemas.microsoft.com/office/powerpoint/2010/main" val="2132480350"/>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41</TotalTime>
  <Words>586</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GE Inspira Sans</vt:lpstr>
      <vt:lpstr>Wingdings</vt:lpstr>
      <vt:lpstr>GE</vt:lpstr>
      <vt:lpstr>Problem statements for  AIC in software category</vt:lpstr>
      <vt:lpstr>Problem statement 1 – Digital Certificate Audit Platform</vt:lpstr>
      <vt:lpstr>Problem statement 1 – More information</vt:lpstr>
      <vt:lpstr>Problem statement 2: Sample dataset not available  Coronary Artery Disease Diagnosis Using Artificial Intelligence (AI)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statements for  Apogee Innovation challenge</dc:title>
  <dc:creator>Rakesh, Komarigunta (GE Healthcare)</dc:creator>
  <dc:description>Version 1.08
Job 1437
August 25, 2016</dc:description>
  <cp:lastModifiedBy>Ayush Upadhyay</cp:lastModifiedBy>
  <cp:revision>6</cp:revision>
  <dcterms:created xsi:type="dcterms:W3CDTF">2018-12-18T10:55:19Z</dcterms:created>
  <dcterms:modified xsi:type="dcterms:W3CDTF">2020-01-27T07:57:23Z</dcterms:modified>
</cp:coreProperties>
</file>