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349" r:id="rId2"/>
    <p:sldId id="346" r:id="rId3"/>
    <p:sldId id="34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8ABE3C1-DBE1-495D-B57B-2849774B866A}" type="datetimeFigureOut">
              <a:rPr lang="en-US" smtClean="0"/>
              <a:t>1/27/2020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D22F896-40B5-4ADD-8801-0D06FADFA09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73549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39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6178E61D-D431-422C-9764-11DAFE33AB63}" type="datetimeFigureOut">
              <a:rPr lang="en-US" smtClean="0"/>
              <a:t>1/27/2020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D22F896-40B5-4ADD-8801-0D06FADFA09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5278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January 27,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13126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41867" y="2458488"/>
            <a:ext cx="1708265" cy="1708265"/>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5">
            <a:extLst>
              <a:ext uri="{FF2B5EF4-FFF2-40B4-BE49-F238E27FC236}">
                <a16:creationId xmlns:a16="http://schemas.microsoft.com/office/drawing/2014/main" id="{082765E3-27D6-4108-93B0-FD9BF5A4DDCF}"/>
              </a:ext>
            </a:extLst>
          </p:cNvPr>
          <p:cNvSpPr>
            <a:spLocks noEditPoints="1"/>
          </p:cNvSpPr>
          <p:nvPr userDrawn="1"/>
        </p:nvSpPr>
        <p:spPr bwMode="auto">
          <a:xfrm>
            <a:off x="3160813" y="4258193"/>
            <a:ext cx="5870371" cy="714292"/>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sz="1100"/>
          </a:p>
        </p:txBody>
      </p:sp>
    </p:spTree>
    <p:extLst>
      <p:ext uri="{BB962C8B-B14F-4D97-AF65-F5344CB8AC3E}">
        <p14:creationId xmlns:p14="http://schemas.microsoft.com/office/powerpoint/2010/main" val="241629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14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0578ACC-22D6-47C1-A373-4FD133E34F3C}" type="datetimeFigureOut">
              <a:rPr lang="en-US" smtClean="0"/>
              <a:t>1/27/2020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D22F896-40B5-4ADD-8801-0D06FADFA09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79072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19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3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091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962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015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45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D6E9DEC-419B-4CC5-A080-3B06BD5A8291}" type="datetimeFigureOut">
              <a:rPr lang="en-US" smtClean="0"/>
              <a:t>1/27/2020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D22F896-40B5-4ADD-8801-0D06FADFA09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7052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0553" y="1649413"/>
            <a:ext cx="10214701" cy="1554480"/>
          </a:xfrm>
        </p:spPr>
        <p:txBody>
          <a:bodyPr/>
          <a:lstStyle/>
          <a:p>
            <a:r>
              <a:rPr lang="en-US" dirty="0">
                <a:solidFill>
                  <a:srgbClr val="0070C0"/>
                </a:solidFill>
              </a:rPr>
              <a:t>Problem </a:t>
            </a:r>
            <a:r>
              <a:rPr lang="en-US">
                <a:solidFill>
                  <a:srgbClr val="0070C0"/>
                </a:solidFill>
              </a:rPr>
              <a:t>statements for Hardware</a:t>
            </a:r>
            <a:endParaRPr lang="en-US" dirty="0">
              <a:solidFill>
                <a:srgbClr val="0070C0"/>
              </a:solidFill>
            </a:endParaRPr>
          </a:p>
        </p:txBody>
      </p:sp>
      <p:sp>
        <p:nvSpPr>
          <p:cNvPr id="3" name="Date Placeholder 2"/>
          <p:cNvSpPr>
            <a:spLocks noGrp="1"/>
          </p:cNvSpPr>
          <p:nvPr>
            <p:ph type="dt" sz="half" idx="10"/>
          </p:nvPr>
        </p:nvSpPr>
        <p:spPr/>
        <p:txBody>
          <a:bodyPr/>
          <a:lstStyle/>
          <a:p>
            <a:fld id="{1231F193-6ACC-4172-BA49-2053DDF904EA}" type="datetime4">
              <a:rPr lang="en-US" smtClean="0">
                <a:solidFill>
                  <a:srgbClr val="0070C0"/>
                </a:solidFill>
              </a:rPr>
              <a:t>January 27, 2020</a:t>
            </a:fld>
            <a:endParaRPr lang="en-US" dirty="0">
              <a:solidFill>
                <a:srgbClr val="0070C0"/>
              </a:solidFill>
            </a:endParaRPr>
          </a:p>
        </p:txBody>
      </p:sp>
    </p:spTree>
    <p:extLst>
      <p:ext uri="{BB962C8B-B14F-4D97-AF65-F5344CB8AC3E}">
        <p14:creationId xmlns:p14="http://schemas.microsoft.com/office/powerpoint/2010/main" val="416361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FA8A-0B3D-4A61-8A0A-47A856F9D7AB}"/>
              </a:ext>
            </a:extLst>
          </p:cNvPr>
          <p:cNvSpPr>
            <a:spLocks noGrp="1"/>
          </p:cNvSpPr>
          <p:nvPr>
            <p:ph type="title"/>
          </p:nvPr>
        </p:nvSpPr>
        <p:spPr>
          <a:xfrm>
            <a:off x="298580" y="618518"/>
            <a:ext cx="11663265" cy="1478570"/>
          </a:xfrm>
        </p:spPr>
        <p:txBody>
          <a:bodyPr vert="horz" lIns="91440" tIns="45720" rIns="91440" bIns="45720" rtlCol="0" anchor="ctr">
            <a:normAutofit/>
          </a:bodyPr>
          <a:lstStyle/>
          <a:p>
            <a:pPr algn="l"/>
            <a:r>
              <a:rPr lang="en-US" sz="3000" b="1" dirty="0"/>
              <a:t>Hardware</a:t>
            </a:r>
            <a:br>
              <a:rPr lang="en-US" sz="3000" b="1" dirty="0"/>
            </a:br>
            <a:br>
              <a:rPr lang="en-US" sz="3000" dirty="0"/>
            </a:br>
            <a:r>
              <a:rPr lang="en-US" sz="3000" dirty="0"/>
              <a:t>1-</a:t>
            </a:r>
            <a:r>
              <a:rPr lang="en-US" sz="2400" u="sng" dirty="0"/>
              <a:t>Non-invasive Anemia Detection</a:t>
            </a:r>
            <a:endParaRPr lang="en-US" sz="2800" dirty="0"/>
          </a:p>
        </p:txBody>
      </p:sp>
      <p:sp>
        <p:nvSpPr>
          <p:cNvPr id="4" name="Rectangle 3">
            <a:extLst>
              <a:ext uri="{FF2B5EF4-FFF2-40B4-BE49-F238E27FC236}">
                <a16:creationId xmlns:a16="http://schemas.microsoft.com/office/drawing/2014/main" id="{7365E0C3-80E1-4613-9135-C757E2A79EAD}"/>
              </a:ext>
            </a:extLst>
          </p:cNvPr>
          <p:cNvSpPr/>
          <p:nvPr/>
        </p:nvSpPr>
        <p:spPr>
          <a:xfrm>
            <a:off x="298580" y="2249487"/>
            <a:ext cx="11224726" cy="2062454"/>
          </a:xfrm>
          <a:prstGeom prst="rect">
            <a:avLst/>
          </a:prstGeom>
        </p:spPr>
        <p:txBody>
          <a:bodyPr vert="horz" lIns="91440" tIns="45720" rIns="91440" bIns="45720" rtlCol="0" anchor="t">
            <a:normAutofit/>
          </a:bodyPr>
          <a:lstStyle/>
          <a:p>
            <a:pPr algn="just" defTabSz="914400">
              <a:lnSpc>
                <a:spcPct val="110000"/>
              </a:lnSpc>
              <a:spcAft>
                <a:spcPts val="600"/>
              </a:spcAft>
              <a:buSzPct val="125000"/>
            </a:pPr>
            <a:r>
              <a:rPr lang="en-US" sz="1400" dirty="0">
                <a:latin typeface="GE Inspira Sans" panose="020B0503060000000003" pitchFamily="34" charset="0"/>
              </a:rPr>
              <a:t>A major health burden worldwide today is anemia. Anemia (spelled </a:t>
            </a:r>
            <a:r>
              <a:rPr lang="en-US" sz="1400" dirty="0" err="1">
                <a:latin typeface="GE Inspira Sans" panose="020B0503060000000003" pitchFamily="34" charset="0"/>
              </a:rPr>
              <a:t>Anaemia</a:t>
            </a:r>
            <a:r>
              <a:rPr lang="en-US" sz="1400" dirty="0">
                <a:latin typeface="GE Inspira Sans" panose="020B0503060000000003" pitchFamily="34" charset="0"/>
              </a:rPr>
              <a:t> sometimes) is a decrease in the total amount of red blood cells (RBCs) or hemoglobin in the blood, or a lowered ability of the blood to carry oxygen. Anemia can be caused by blood loss, decreased red blood cell production, and increased red blood cell breakdown.  Globally, anemia continues to be a serious problem with far-reaching consequences for health as well as social and economic development. It is estimated that iron-deficiency anemia affects 42 percent of children under age 5 and 53 percent of children from 5 to 14 years of age. World Health Organization (WHO)/World Health Statistics data shows that 40.1% of pregnant women worldwide were anemic in 2016.  The condition is prominent in Southeast Asian countries where about half of all global maternal deaths are due to anemia and India contributes to about 80% of the maternal death due to anemia in South Asia.</a:t>
            </a:r>
          </a:p>
          <a:p>
            <a:pPr algn="just" defTabSz="914400">
              <a:lnSpc>
                <a:spcPct val="110000"/>
              </a:lnSpc>
              <a:spcAft>
                <a:spcPts val="600"/>
              </a:spcAft>
              <a:buSzPct val="125000"/>
            </a:pPr>
            <a:r>
              <a:rPr lang="en-US" sz="1400" dirty="0">
                <a:latin typeface="GE Inspira Sans" panose="020B0503060000000003" pitchFamily="34" charset="0"/>
              </a:rPr>
              <a:t> </a:t>
            </a:r>
            <a:r>
              <a:rPr lang="en-US" sz="1400" b="1" dirty="0">
                <a:latin typeface="GE Inspira Sans" panose="020B0503060000000003" pitchFamily="34" charset="0"/>
              </a:rPr>
              <a:t>Thus, there is a pressing need to develop efficient non-invasive detection methods and validate it via a pathophysiology.</a:t>
            </a:r>
          </a:p>
        </p:txBody>
      </p:sp>
    </p:spTree>
    <p:extLst>
      <p:ext uri="{BB962C8B-B14F-4D97-AF65-F5344CB8AC3E}">
        <p14:creationId xmlns:p14="http://schemas.microsoft.com/office/powerpoint/2010/main" val="86417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FA8A-0B3D-4A61-8A0A-47A856F9D7AB}"/>
              </a:ext>
            </a:extLst>
          </p:cNvPr>
          <p:cNvSpPr>
            <a:spLocks noGrp="1"/>
          </p:cNvSpPr>
          <p:nvPr>
            <p:ph type="title"/>
          </p:nvPr>
        </p:nvSpPr>
        <p:spPr>
          <a:xfrm>
            <a:off x="298580" y="618518"/>
            <a:ext cx="11663265" cy="1478570"/>
          </a:xfrm>
        </p:spPr>
        <p:txBody>
          <a:bodyPr vert="horz" lIns="91440" tIns="45720" rIns="91440" bIns="45720" rtlCol="0" anchor="ctr">
            <a:normAutofit/>
          </a:bodyPr>
          <a:lstStyle/>
          <a:p>
            <a:pPr algn="l"/>
            <a:r>
              <a:rPr lang="en-US" sz="3000" b="1" dirty="0"/>
              <a:t>Hardware</a:t>
            </a:r>
            <a:br>
              <a:rPr lang="en-US" sz="3000" b="1" dirty="0"/>
            </a:br>
            <a:br>
              <a:rPr lang="en-US" sz="3000" dirty="0"/>
            </a:br>
            <a:r>
              <a:rPr lang="en-US" sz="3000" dirty="0"/>
              <a:t>2-</a:t>
            </a:r>
            <a:r>
              <a:rPr lang="en-US" sz="2400" u="sng" dirty="0"/>
              <a:t>Infant Jaundice Management</a:t>
            </a:r>
            <a:endParaRPr lang="en-US" sz="2800" dirty="0"/>
          </a:p>
        </p:txBody>
      </p:sp>
      <p:sp>
        <p:nvSpPr>
          <p:cNvPr id="4" name="Rectangle 3">
            <a:extLst>
              <a:ext uri="{FF2B5EF4-FFF2-40B4-BE49-F238E27FC236}">
                <a16:creationId xmlns:a16="http://schemas.microsoft.com/office/drawing/2014/main" id="{7365E0C3-80E1-4613-9135-C757E2A79EAD}"/>
              </a:ext>
            </a:extLst>
          </p:cNvPr>
          <p:cNvSpPr/>
          <p:nvPr/>
        </p:nvSpPr>
        <p:spPr>
          <a:xfrm>
            <a:off x="298580" y="2249487"/>
            <a:ext cx="11224726" cy="1601060"/>
          </a:xfrm>
          <a:prstGeom prst="rect">
            <a:avLst/>
          </a:prstGeom>
        </p:spPr>
        <p:txBody>
          <a:bodyPr vert="horz" lIns="91440" tIns="45720" rIns="91440" bIns="45720" rtlCol="0" anchor="t">
            <a:normAutofit/>
          </a:bodyPr>
          <a:lstStyle/>
          <a:p>
            <a:pPr algn="just" defTabSz="914400">
              <a:lnSpc>
                <a:spcPct val="110000"/>
              </a:lnSpc>
              <a:spcAft>
                <a:spcPts val="600"/>
              </a:spcAft>
              <a:buSzPct val="125000"/>
            </a:pPr>
            <a:r>
              <a:rPr lang="en-US" sz="1400" dirty="0">
                <a:latin typeface="GE Inspira Sans" panose="020B0503060000000003" pitchFamily="34" charset="0"/>
              </a:rPr>
              <a:t>Globally,  about  60%  of  the  term  babies  and  80%  of  the  preterm  babies  develop  jaundice  in  the  first  week  of  life. Measurement of jaundice among neonates is important in determine the possible treatment to prevent any serious illness. Normally jaundice is checked by using invasive method; blood test and urine test. Invasive blood sampling is stressful for the neonate, resulting in blood loss and an increased risk for infections at the site of sampling. There are many non-invasive measurement devices available in market but those are not accurate, nor cost effective.</a:t>
            </a:r>
          </a:p>
          <a:p>
            <a:pPr algn="just" defTabSz="914400">
              <a:lnSpc>
                <a:spcPct val="110000"/>
              </a:lnSpc>
              <a:spcAft>
                <a:spcPts val="600"/>
              </a:spcAft>
              <a:buSzPct val="125000"/>
            </a:pPr>
            <a:r>
              <a:rPr lang="en-US" sz="1400" dirty="0">
                <a:latin typeface="GE Inspira Sans" panose="020B0503060000000003" pitchFamily="34" charset="0"/>
              </a:rPr>
              <a:t> </a:t>
            </a:r>
            <a:r>
              <a:rPr lang="en-US" sz="1400" b="1" dirty="0">
                <a:latin typeface="GE Inspira Sans" panose="020B0503060000000003" pitchFamily="34" charset="0"/>
              </a:rPr>
              <a:t>Hence there a is huge need of closed loop jaundice management solution on a small patch that can detect Infant bilirubin on one side and Phototherapy measurement on other side.</a:t>
            </a:r>
          </a:p>
        </p:txBody>
      </p:sp>
    </p:spTree>
    <p:extLst>
      <p:ext uri="{BB962C8B-B14F-4D97-AF65-F5344CB8AC3E}">
        <p14:creationId xmlns:p14="http://schemas.microsoft.com/office/powerpoint/2010/main" val="215520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31</TotalTime>
  <Words>339</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Schoolbook</vt:lpstr>
      <vt:lpstr>Corbel</vt:lpstr>
      <vt:lpstr>GE Inspira Sans</vt:lpstr>
      <vt:lpstr>Headlines</vt:lpstr>
      <vt:lpstr>Problem statements for Hardware</vt:lpstr>
      <vt:lpstr>Hardware  1-Non-invasive Anemia Detection</vt:lpstr>
      <vt:lpstr>Hardware  2-Infant Jaundice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 for hackathon</dc:title>
  <dc:creator>Ahmed, Zuber (GE Healthcare)</dc:creator>
  <cp:lastModifiedBy>Ayush Upadhyay</cp:lastModifiedBy>
  <cp:revision>6</cp:revision>
  <dcterms:created xsi:type="dcterms:W3CDTF">2020-01-09T11:47:37Z</dcterms:created>
  <dcterms:modified xsi:type="dcterms:W3CDTF">2020-01-27T07:58:25Z</dcterms:modified>
</cp:coreProperties>
</file>