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82" r:id="rId5"/>
    <p:sldId id="294" r:id="rId6"/>
    <p:sldId id="295" r:id="rId7"/>
    <p:sldId id="285" r:id="rId8"/>
    <p:sldId id="296" r:id="rId9"/>
    <p:sldId id="291" r:id="rId10"/>
    <p:sldId id="270" r:id="rId11"/>
    <p:sldId id="265" r:id="rId12"/>
    <p:sldId id="271" r:id="rId13"/>
    <p:sldId id="286" r:id="rId14"/>
    <p:sldId id="263" r:id="rId15"/>
    <p:sldId id="264" r:id="rId16"/>
    <p:sldId id="266" r:id="rId17"/>
    <p:sldId id="297" r:id="rId18"/>
    <p:sldId id="256" r:id="rId19"/>
    <p:sldId id="257" r:id="rId20"/>
    <p:sldId id="258"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1187" autoAdjust="0"/>
  </p:normalViewPr>
  <p:slideViewPr>
    <p:cSldViewPr snapToGrid="0">
      <p:cViewPr varScale="1">
        <p:scale>
          <a:sx n="104" d="100"/>
          <a:sy n="104" d="100"/>
        </p:scale>
        <p:origin x="7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442B4-62A4-46A5-818E-CAE669FE14B5}" type="doc">
      <dgm:prSet loTypeId="urn:microsoft.com/office/officeart/2005/8/layout/vList3" loCatId="list" qsTypeId="urn:microsoft.com/office/officeart/2005/8/quickstyle/3d2" qsCatId="3D" csTypeId="urn:microsoft.com/office/officeart/2005/8/colors/colorful5" csCatId="colorful" phldr="1"/>
      <dgm:spPr/>
      <dgm:t>
        <a:bodyPr/>
        <a:lstStyle/>
        <a:p>
          <a:endParaRPr lang="en-US"/>
        </a:p>
      </dgm:t>
    </dgm:pt>
    <dgm:pt modelId="{0A9EF242-3C9D-4E2D-8A41-F301E375A368}">
      <dgm:prSet custT="1"/>
      <dgm:spPr/>
      <dgm:t>
        <a:bodyPr/>
        <a:lstStyle/>
        <a:p>
          <a:r>
            <a:rPr lang="en-US" sz="1800" dirty="0"/>
            <a:t>Thomasnet Analytics is a webpage as an extension to Thomasnet current website. It contains numerous interactive dashboards and offers U.S. industry-Wide analytics through a subscription plan which monetizes Thomasnet available data and take advantage of free public data.</a:t>
          </a:r>
        </a:p>
        <a:p>
          <a:r>
            <a:rPr lang="en-US" sz="1800" dirty="0"/>
            <a:t> Let’s call it a dashboard bank and search engine.</a:t>
          </a:r>
        </a:p>
      </dgm:t>
    </dgm:pt>
    <dgm:pt modelId="{03871696-9D8C-4D3B-8599-292363CF289F}" type="parTrans" cxnId="{BA7C64A7-937C-4446-A921-080EA6310870}">
      <dgm:prSet/>
      <dgm:spPr/>
      <dgm:t>
        <a:bodyPr/>
        <a:lstStyle/>
        <a:p>
          <a:endParaRPr lang="en-US"/>
        </a:p>
      </dgm:t>
    </dgm:pt>
    <dgm:pt modelId="{DC2ADFF8-067A-4F0A-B83E-3A22F83FAC2B}" type="sibTrans" cxnId="{BA7C64A7-937C-4446-A921-080EA6310870}">
      <dgm:prSet/>
      <dgm:spPr/>
      <dgm:t>
        <a:bodyPr/>
        <a:lstStyle/>
        <a:p>
          <a:endParaRPr lang="en-US"/>
        </a:p>
      </dgm:t>
    </dgm:pt>
    <dgm:pt modelId="{DFA74CD5-53BF-44F0-8904-3C707451634D}">
      <dgm:prSet custT="1"/>
      <dgm:spPr/>
      <dgm:t>
        <a:bodyPr/>
        <a:lstStyle/>
        <a:p>
          <a:r>
            <a:rPr lang="en-US" sz="1400" dirty="0"/>
            <a:t>Thomasnet interactive dashboards gives meaningful insights to the customers., suppliers, investors, economists and other potential customers. The interactive dashboard will help the users in analyzing the market trends, geospatial analysis of demand, peak hours of activity on the website, effects of sudden effects such as COVID on various industries, in-depth analysis of the manufacturing industry in different states, etc. This will help in increasing the number of subscribers for the website.</a:t>
          </a:r>
        </a:p>
      </dgm:t>
    </dgm:pt>
    <dgm:pt modelId="{84CC0B5E-A40C-43A2-BF59-FBC4E497360E}" type="parTrans" cxnId="{84232ED4-5D86-4402-99CE-1288E0EAC2FE}">
      <dgm:prSet/>
      <dgm:spPr/>
      <dgm:t>
        <a:bodyPr/>
        <a:lstStyle/>
        <a:p>
          <a:endParaRPr lang="en-US"/>
        </a:p>
      </dgm:t>
    </dgm:pt>
    <dgm:pt modelId="{40712259-EB33-4774-92EF-4E4B65E3C600}" type="sibTrans" cxnId="{84232ED4-5D86-4402-99CE-1288E0EAC2FE}">
      <dgm:prSet/>
      <dgm:spPr/>
      <dgm:t>
        <a:bodyPr/>
        <a:lstStyle/>
        <a:p>
          <a:endParaRPr lang="en-US"/>
        </a:p>
      </dgm:t>
    </dgm:pt>
    <dgm:pt modelId="{C041E263-333B-4CE8-8A0F-D81FC30ADF2B}" type="pres">
      <dgm:prSet presAssocID="{AEC442B4-62A4-46A5-818E-CAE669FE14B5}" presName="linearFlow" presStyleCnt="0">
        <dgm:presLayoutVars>
          <dgm:dir/>
          <dgm:resizeHandles val="exact"/>
        </dgm:presLayoutVars>
      </dgm:prSet>
      <dgm:spPr/>
    </dgm:pt>
    <dgm:pt modelId="{FC7E6FB0-2E7B-40E1-90BB-42F55CA5C916}" type="pres">
      <dgm:prSet presAssocID="{0A9EF242-3C9D-4E2D-8A41-F301E375A368}" presName="composite" presStyleCnt="0"/>
      <dgm:spPr/>
    </dgm:pt>
    <dgm:pt modelId="{2F2FFC2E-1377-4B44-85B6-D35034A2C9F9}" type="pres">
      <dgm:prSet presAssocID="{0A9EF242-3C9D-4E2D-8A41-F301E375A368}" presName="imgShp" presStyleLbl="fgImgPlace1" presStyleIdx="0" presStyleCnt="2" custScaleX="95069" custScaleY="86908" custLinFactNeighborX="-8632" custLinFactNeighborY="758"/>
      <dgm:spPr/>
    </dgm:pt>
    <dgm:pt modelId="{C5F9EB57-B711-4C03-A765-3B25C3A9438F}" type="pres">
      <dgm:prSet presAssocID="{0A9EF242-3C9D-4E2D-8A41-F301E375A368}" presName="txShp" presStyleLbl="node1" presStyleIdx="0" presStyleCnt="2" custScaleY="189047">
        <dgm:presLayoutVars>
          <dgm:bulletEnabled val="1"/>
        </dgm:presLayoutVars>
      </dgm:prSet>
      <dgm:spPr/>
    </dgm:pt>
    <dgm:pt modelId="{ADC84458-1F7C-4152-A5D9-5252ECFA06D8}" type="pres">
      <dgm:prSet presAssocID="{DC2ADFF8-067A-4F0A-B83E-3A22F83FAC2B}" presName="spacing" presStyleCnt="0"/>
      <dgm:spPr/>
    </dgm:pt>
    <dgm:pt modelId="{F5E2A6AB-2F85-4049-BC7A-AB277D09468F}" type="pres">
      <dgm:prSet presAssocID="{DFA74CD5-53BF-44F0-8904-3C707451634D}" presName="composite" presStyleCnt="0"/>
      <dgm:spPr/>
    </dgm:pt>
    <dgm:pt modelId="{02E3213B-75C5-466C-A536-2EA0BB888CC2}" type="pres">
      <dgm:prSet presAssocID="{DFA74CD5-53BF-44F0-8904-3C707451634D}" presName="imgShp" presStyleLbl="fgImgPlace1" presStyleIdx="1" presStyleCnt="2" custScaleX="94631" custScaleY="91504" custLinFactNeighborX="-10339" custLinFactNeighborY="-2539"/>
      <dgm:spPr/>
    </dgm:pt>
    <dgm:pt modelId="{338B755A-C19C-49C4-ACC1-159AE81F524D}" type="pres">
      <dgm:prSet presAssocID="{DFA74CD5-53BF-44F0-8904-3C707451634D}" presName="txShp" presStyleLbl="node1" presStyleIdx="1" presStyleCnt="2" custScaleY="190861">
        <dgm:presLayoutVars>
          <dgm:bulletEnabled val="1"/>
        </dgm:presLayoutVars>
      </dgm:prSet>
      <dgm:spPr/>
    </dgm:pt>
  </dgm:ptLst>
  <dgm:cxnLst>
    <dgm:cxn modelId="{55CB1E1E-877A-4F0C-B0A8-5220DE1474B2}" type="presOf" srcId="{AEC442B4-62A4-46A5-818E-CAE669FE14B5}" destId="{C041E263-333B-4CE8-8A0F-D81FC30ADF2B}" srcOrd="0" destOrd="0" presId="urn:microsoft.com/office/officeart/2005/8/layout/vList3"/>
    <dgm:cxn modelId="{846C9535-01C0-46D6-9FF4-EF45963CA7F0}" type="presOf" srcId="{0A9EF242-3C9D-4E2D-8A41-F301E375A368}" destId="{C5F9EB57-B711-4C03-A765-3B25C3A9438F}" srcOrd="0" destOrd="0" presId="urn:microsoft.com/office/officeart/2005/8/layout/vList3"/>
    <dgm:cxn modelId="{4F9CDB8C-F892-4471-9668-25D11EFD01B0}" type="presOf" srcId="{DFA74CD5-53BF-44F0-8904-3C707451634D}" destId="{338B755A-C19C-49C4-ACC1-159AE81F524D}" srcOrd="0" destOrd="0" presId="urn:microsoft.com/office/officeart/2005/8/layout/vList3"/>
    <dgm:cxn modelId="{BA7C64A7-937C-4446-A921-080EA6310870}" srcId="{AEC442B4-62A4-46A5-818E-CAE669FE14B5}" destId="{0A9EF242-3C9D-4E2D-8A41-F301E375A368}" srcOrd="0" destOrd="0" parTransId="{03871696-9D8C-4D3B-8599-292363CF289F}" sibTransId="{DC2ADFF8-067A-4F0A-B83E-3A22F83FAC2B}"/>
    <dgm:cxn modelId="{84232ED4-5D86-4402-99CE-1288E0EAC2FE}" srcId="{AEC442B4-62A4-46A5-818E-CAE669FE14B5}" destId="{DFA74CD5-53BF-44F0-8904-3C707451634D}" srcOrd="1" destOrd="0" parTransId="{84CC0B5E-A40C-43A2-BF59-FBC4E497360E}" sibTransId="{40712259-EB33-4774-92EF-4E4B65E3C600}"/>
    <dgm:cxn modelId="{9527816C-00FD-4A4D-B672-5E7839CD140F}" type="presParOf" srcId="{C041E263-333B-4CE8-8A0F-D81FC30ADF2B}" destId="{FC7E6FB0-2E7B-40E1-90BB-42F55CA5C916}" srcOrd="0" destOrd="0" presId="urn:microsoft.com/office/officeart/2005/8/layout/vList3"/>
    <dgm:cxn modelId="{5E421328-DCC7-4B70-A16F-F71EA6A1030A}" type="presParOf" srcId="{FC7E6FB0-2E7B-40E1-90BB-42F55CA5C916}" destId="{2F2FFC2E-1377-4B44-85B6-D35034A2C9F9}" srcOrd="0" destOrd="0" presId="urn:microsoft.com/office/officeart/2005/8/layout/vList3"/>
    <dgm:cxn modelId="{C644AF59-E117-47FF-8DA8-E74DDE91C1E2}" type="presParOf" srcId="{FC7E6FB0-2E7B-40E1-90BB-42F55CA5C916}" destId="{C5F9EB57-B711-4C03-A765-3B25C3A9438F}" srcOrd="1" destOrd="0" presId="urn:microsoft.com/office/officeart/2005/8/layout/vList3"/>
    <dgm:cxn modelId="{6C69C3BC-73F5-4058-A509-6A660966181A}" type="presParOf" srcId="{C041E263-333B-4CE8-8A0F-D81FC30ADF2B}" destId="{ADC84458-1F7C-4152-A5D9-5252ECFA06D8}" srcOrd="1" destOrd="0" presId="urn:microsoft.com/office/officeart/2005/8/layout/vList3"/>
    <dgm:cxn modelId="{54A860CB-101B-40FA-B108-17BF462EFE87}" type="presParOf" srcId="{C041E263-333B-4CE8-8A0F-D81FC30ADF2B}" destId="{F5E2A6AB-2F85-4049-BC7A-AB277D09468F}" srcOrd="2" destOrd="0" presId="urn:microsoft.com/office/officeart/2005/8/layout/vList3"/>
    <dgm:cxn modelId="{5CAFEB55-B13D-4BA3-A08B-2AFF3EB645AF}" type="presParOf" srcId="{F5E2A6AB-2F85-4049-BC7A-AB277D09468F}" destId="{02E3213B-75C5-466C-A536-2EA0BB888CC2}" srcOrd="0" destOrd="0" presId="urn:microsoft.com/office/officeart/2005/8/layout/vList3"/>
    <dgm:cxn modelId="{A7A4366E-2C7B-44C5-AA4B-9284F053DC38}" type="presParOf" srcId="{F5E2A6AB-2F85-4049-BC7A-AB277D09468F}" destId="{338B755A-C19C-49C4-ACC1-159AE81F524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8B3DCF-9B0F-413F-9DA0-4237CE9F8F6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9A6452-CE6C-4C6F-9348-9EFC49534137}">
      <dgm:prSet/>
      <dgm:spPr/>
      <dgm:t>
        <a:bodyPr/>
        <a:lstStyle/>
        <a:p>
          <a:pPr>
            <a:defRPr cap="all"/>
          </a:pPr>
          <a:r>
            <a:rPr lang="en-US"/>
            <a:t>US. Focused-easy to find U.S data</a:t>
          </a:r>
        </a:p>
      </dgm:t>
    </dgm:pt>
    <dgm:pt modelId="{2DE5D50E-C16E-4C1C-B24A-C18C5E130470}" type="parTrans" cxnId="{AAA8A678-D49B-4D12-AAB1-251B09ECEEC8}">
      <dgm:prSet/>
      <dgm:spPr/>
      <dgm:t>
        <a:bodyPr/>
        <a:lstStyle/>
        <a:p>
          <a:endParaRPr lang="en-US"/>
        </a:p>
      </dgm:t>
    </dgm:pt>
    <dgm:pt modelId="{E5B95821-910F-4E7E-9DD0-D07656EE6F8C}" type="sibTrans" cxnId="{AAA8A678-D49B-4D12-AAB1-251B09ECEEC8}">
      <dgm:prSet/>
      <dgm:spPr/>
      <dgm:t>
        <a:bodyPr/>
        <a:lstStyle/>
        <a:p>
          <a:endParaRPr lang="en-US"/>
        </a:p>
      </dgm:t>
    </dgm:pt>
    <dgm:pt modelId="{19284FD7-BD25-4BE5-ABA4-EDDAFE48503D}">
      <dgm:prSet/>
      <dgm:spPr/>
      <dgm:t>
        <a:bodyPr/>
        <a:lstStyle/>
        <a:p>
          <a:pPr>
            <a:defRPr cap="all"/>
          </a:pPr>
          <a:r>
            <a:rPr lang="en-US"/>
            <a:t>Exclusively offer insights from Thomasnet data bases</a:t>
          </a:r>
        </a:p>
      </dgm:t>
    </dgm:pt>
    <dgm:pt modelId="{FF8F298E-8A5D-45D5-B423-BB001BC7E55A}" type="parTrans" cxnId="{420104E0-DF5E-4120-8BEC-CFF155B0EC14}">
      <dgm:prSet/>
      <dgm:spPr/>
      <dgm:t>
        <a:bodyPr/>
        <a:lstStyle/>
        <a:p>
          <a:endParaRPr lang="en-US"/>
        </a:p>
      </dgm:t>
    </dgm:pt>
    <dgm:pt modelId="{9719C113-AA49-4856-B052-7B6C0B37DBDD}" type="sibTrans" cxnId="{420104E0-DF5E-4120-8BEC-CFF155B0EC14}">
      <dgm:prSet/>
      <dgm:spPr/>
      <dgm:t>
        <a:bodyPr/>
        <a:lstStyle/>
        <a:p>
          <a:endParaRPr lang="en-US"/>
        </a:p>
      </dgm:t>
    </dgm:pt>
    <dgm:pt modelId="{79B3BD8C-7650-4384-852A-81A122837506}">
      <dgm:prSet/>
      <dgm:spPr/>
      <dgm:t>
        <a:bodyPr/>
        <a:lstStyle/>
        <a:p>
          <a:pPr>
            <a:defRPr cap="all"/>
          </a:pPr>
          <a:r>
            <a:rPr lang="en-US"/>
            <a:t>Cheaper subscription fee</a:t>
          </a:r>
        </a:p>
      </dgm:t>
    </dgm:pt>
    <dgm:pt modelId="{FA0B361E-18A0-45A9-819D-36D840B6ADC7}" type="parTrans" cxnId="{F893C389-CE13-4075-827E-D0D70A0479F6}">
      <dgm:prSet/>
      <dgm:spPr/>
      <dgm:t>
        <a:bodyPr/>
        <a:lstStyle/>
        <a:p>
          <a:endParaRPr lang="en-US"/>
        </a:p>
      </dgm:t>
    </dgm:pt>
    <dgm:pt modelId="{BC559308-BF51-4E12-A7E9-E43B9162CE7C}" type="sibTrans" cxnId="{F893C389-CE13-4075-827E-D0D70A0479F6}">
      <dgm:prSet/>
      <dgm:spPr/>
      <dgm:t>
        <a:bodyPr/>
        <a:lstStyle/>
        <a:p>
          <a:endParaRPr lang="en-US"/>
        </a:p>
      </dgm:t>
    </dgm:pt>
    <dgm:pt modelId="{6CAB2A39-E489-4930-BEC4-B2DAD31244A7}" type="pres">
      <dgm:prSet presAssocID="{7C8B3DCF-9B0F-413F-9DA0-4237CE9F8F63}" presName="root" presStyleCnt="0">
        <dgm:presLayoutVars>
          <dgm:dir/>
          <dgm:resizeHandles val="exact"/>
        </dgm:presLayoutVars>
      </dgm:prSet>
      <dgm:spPr/>
    </dgm:pt>
    <dgm:pt modelId="{88670C3B-9BB5-4F9A-AB68-F78D773FDD2A}" type="pres">
      <dgm:prSet presAssocID="{F99A6452-CE6C-4C6F-9348-9EFC49534137}" presName="compNode" presStyleCnt="0"/>
      <dgm:spPr/>
    </dgm:pt>
    <dgm:pt modelId="{963A03BF-B929-49B5-A57E-91387687908D}" type="pres">
      <dgm:prSet presAssocID="{F99A6452-CE6C-4C6F-9348-9EFC49534137}" presName="iconBgRect" presStyleLbl="bgShp" presStyleIdx="0" presStyleCnt="3"/>
      <dgm:spPr/>
    </dgm:pt>
    <dgm:pt modelId="{A333ED69-D1CB-4008-92BD-21C725E0D454}" type="pres">
      <dgm:prSet presAssocID="{F99A6452-CE6C-4C6F-9348-9EFC495341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5256F38-94F6-4DFF-B92E-0AC3F4BC9932}" type="pres">
      <dgm:prSet presAssocID="{F99A6452-CE6C-4C6F-9348-9EFC49534137}" presName="spaceRect" presStyleCnt="0"/>
      <dgm:spPr/>
    </dgm:pt>
    <dgm:pt modelId="{415432C0-B2DE-4194-A729-F5E718894999}" type="pres">
      <dgm:prSet presAssocID="{F99A6452-CE6C-4C6F-9348-9EFC49534137}" presName="textRect" presStyleLbl="revTx" presStyleIdx="0" presStyleCnt="3">
        <dgm:presLayoutVars>
          <dgm:chMax val="1"/>
          <dgm:chPref val="1"/>
        </dgm:presLayoutVars>
      </dgm:prSet>
      <dgm:spPr/>
    </dgm:pt>
    <dgm:pt modelId="{D23E2D30-791C-47E9-BD60-23D010C00FCB}" type="pres">
      <dgm:prSet presAssocID="{E5B95821-910F-4E7E-9DD0-D07656EE6F8C}" presName="sibTrans" presStyleCnt="0"/>
      <dgm:spPr/>
    </dgm:pt>
    <dgm:pt modelId="{68CDDEEE-3F69-48B2-8354-CA3F6129A123}" type="pres">
      <dgm:prSet presAssocID="{19284FD7-BD25-4BE5-ABA4-EDDAFE48503D}" presName="compNode" presStyleCnt="0"/>
      <dgm:spPr/>
    </dgm:pt>
    <dgm:pt modelId="{D801E864-EC23-4CFC-BFB2-591703EB17C8}" type="pres">
      <dgm:prSet presAssocID="{19284FD7-BD25-4BE5-ABA4-EDDAFE48503D}" presName="iconBgRect" presStyleLbl="bgShp" presStyleIdx="1" presStyleCnt="3"/>
      <dgm:spPr/>
    </dgm:pt>
    <dgm:pt modelId="{78F8B846-458F-4370-8A1E-E4B156BAA76F}" type="pres">
      <dgm:prSet presAssocID="{19284FD7-BD25-4BE5-ABA4-EDDAFE4850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F7FE269-17EE-4250-B5A1-1D77CB85A10F}" type="pres">
      <dgm:prSet presAssocID="{19284FD7-BD25-4BE5-ABA4-EDDAFE48503D}" presName="spaceRect" presStyleCnt="0"/>
      <dgm:spPr/>
    </dgm:pt>
    <dgm:pt modelId="{148AD3D2-89BB-4849-8C1D-F94D4B6A7352}" type="pres">
      <dgm:prSet presAssocID="{19284FD7-BD25-4BE5-ABA4-EDDAFE48503D}" presName="textRect" presStyleLbl="revTx" presStyleIdx="1" presStyleCnt="3">
        <dgm:presLayoutVars>
          <dgm:chMax val="1"/>
          <dgm:chPref val="1"/>
        </dgm:presLayoutVars>
      </dgm:prSet>
      <dgm:spPr/>
    </dgm:pt>
    <dgm:pt modelId="{814109F7-CADA-4468-B148-75AE5095885F}" type="pres">
      <dgm:prSet presAssocID="{9719C113-AA49-4856-B052-7B6C0B37DBDD}" presName="sibTrans" presStyleCnt="0"/>
      <dgm:spPr/>
    </dgm:pt>
    <dgm:pt modelId="{05D9F52C-446E-4505-9359-64AC843EDD1F}" type="pres">
      <dgm:prSet presAssocID="{79B3BD8C-7650-4384-852A-81A122837506}" presName="compNode" presStyleCnt="0"/>
      <dgm:spPr/>
    </dgm:pt>
    <dgm:pt modelId="{A7260B73-B45B-4854-9084-A48F6548BA70}" type="pres">
      <dgm:prSet presAssocID="{79B3BD8C-7650-4384-852A-81A122837506}" presName="iconBgRect" presStyleLbl="bgShp" presStyleIdx="2" presStyleCnt="3"/>
      <dgm:spPr/>
    </dgm:pt>
    <dgm:pt modelId="{087AB36B-1F73-4212-B97B-116BA37C1602}" type="pres">
      <dgm:prSet presAssocID="{79B3BD8C-7650-4384-852A-81A1228375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2472EDF5-A83C-4F8B-9E85-8F897763F027}" type="pres">
      <dgm:prSet presAssocID="{79B3BD8C-7650-4384-852A-81A122837506}" presName="spaceRect" presStyleCnt="0"/>
      <dgm:spPr/>
    </dgm:pt>
    <dgm:pt modelId="{16CBFB7D-8C89-445E-B879-0A2C3EB8AFEC}" type="pres">
      <dgm:prSet presAssocID="{79B3BD8C-7650-4384-852A-81A122837506}" presName="textRect" presStyleLbl="revTx" presStyleIdx="2" presStyleCnt="3">
        <dgm:presLayoutVars>
          <dgm:chMax val="1"/>
          <dgm:chPref val="1"/>
        </dgm:presLayoutVars>
      </dgm:prSet>
      <dgm:spPr/>
    </dgm:pt>
  </dgm:ptLst>
  <dgm:cxnLst>
    <dgm:cxn modelId="{E81CD348-D390-4647-A8EF-2FF042EFA5C7}" type="presOf" srcId="{79B3BD8C-7650-4384-852A-81A122837506}" destId="{16CBFB7D-8C89-445E-B879-0A2C3EB8AFEC}" srcOrd="0" destOrd="0" presId="urn:microsoft.com/office/officeart/2018/5/layout/IconCircleLabelList"/>
    <dgm:cxn modelId="{AAA8A678-D49B-4D12-AAB1-251B09ECEEC8}" srcId="{7C8B3DCF-9B0F-413F-9DA0-4237CE9F8F63}" destId="{F99A6452-CE6C-4C6F-9348-9EFC49534137}" srcOrd="0" destOrd="0" parTransId="{2DE5D50E-C16E-4C1C-B24A-C18C5E130470}" sibTransId="{E5B95821-910F-4E7E-9DD0-D07656EE6F8C}"/>
    <dgm:cxn modelId="{FF5F2B87-11AD-46BA-BCA5-2BBCD68CF6A6}" type="presOf" srcId="{7C8B3DCF-9B0F-413F-9DA0-4237CE9F8F63}" destId="{6CAB2A39-E489-4930-BEC4-B2DAD31244A7}" srcOrd="0" destOrd="0" presId="urn:microsoft.com/office/officeart/2018/5/layout/IconCircleLabelList"/>
    <dgm:cxn modelId="{F893C389-CE13-4075-827E-D0D70A0479F6}" srcId="{7C8B3DCF-9B0F-413F-9DA0-4237CE9F8F63}" destId="{79B3BD8C-7650-4384-852A-81A122837506}" srcOrd="2" destOrd="0" parTransId="{FA0B361E-18A0-45A9-819D-36D840B6ADC7}" sibTransId="{BC559308-BF51-4E12-A7E9-E43B9162CE7C}"/>
    <dgm:cxn modelId="{401438A1-04CB-4305-B775-2CE723D64E08}" type="presOf" srcId="{19284FD7-BD25-4BE5-ABA4-EDDAFE48503D}" destId="{148AD3D2-89BB-4849-8C1D-F94D4B6A7352}" srcOrd="0" destOrd="0" presId="urn:microsoft.com/office/officeart/2018/5/layout/IconCircleLabelList"/>
    <dgm:cxn modelId="{420104E0-DF5E-4120-8BEC-CFF155B0EC14}" srcId="{7C8B3DCF-9B0F-413F-9DA0-4237CE9F8F63}" destId="{19284FD7-BD25-4BE5-ABA4-EDDAFE48503D}" srcOrd="1" destOrd="0" parTransId="{FF8F298E-8A5D-45D5-B423-BB001BC7E55A}" sibTransId="{9719C113-AA49-4856-B052-7B6C0B37DBDD}"/>
    <dgm:cxn modelId="{F2B4B5F4-3B65-4828-8A8B-D46FC1A5892C}" type="presOf" srcId="{F99A6452-CE6C-4C6F-9348-9EFC49534137}" destId="{415432C0-B2DE-4194-A729-F5E718894999}" srcOrd="0" destOrd="0" presId="urn:microsoft.com/office/officeart/2018/5/layout/IconCircleLabelList"/>
    <dgm:cxn modelId="{06CD69B1-0148-4EF1-ADFA-403F86878DD9}" type="presParOf" srcId="{6CAB2A39-E489-4930-BEC4-B2DAD31244A7}" destId="{88670C3B-9BB5-4F9A-AB68-F78D773FDD2A}" srcOrd="0" destOrd="0" presId="urn:microsoft.com/office/officeart/2018/5/layout/IconCircleLabelList"/>
    <dgm:cxn modelId="{2AD60EF2-5370-427A-A4B0-417CF85BF2AB}" type="presParOf" srcId="{88670C3B-9BB5-4F9A-AB68-F78D773FDD2A}" destId="{963A03BF-B929-49B5-A57E-91387687908D}" srcOrd="0" destOrd="0" presId="urn:microsoft.com/office/officeart/2018/5/layout/IconCircleLabelList"/>
    <dgm:cxn modelId="{01B1E7EA-3AE5-4588-9BDA-B440FAEE2D28}" type="presParOf" srcId="{88670C3B-9BB5-4F9A-AB68-F78D773FDD2A}" destId="{A333ED69-D1CB-4008-92BD-21C725E0D454}" srcOrd="1" destOrd="0" presId="urn:microsoft.com/office/officeart/2018/5/layout/IconCircleLabelList"/>
    <dgm:cxn modelId="{AF759199-4B96-4C92-8F1C-3033577A2862}" type="presParOf" srcId="{88670C3B-9BB5-4F9A-AB68-F78D773FDD2A}" destId="{65256F38-94F6-4DFF-B92E-0AC3F4BC9932}" srcOrd="2" destOrd="0" presId="urn:microsoft.com/office/officeart/2018/5/layout/IconCircleLabelList"/>
    <dgm:cxn modelId="{E28E8A02-A0F3-46AE-BC72-6918767E42A3}" type="presParOf" srcId="{88670C3B-9BB5-4F9A-AB68-F78D773FDD2A}" destId="{415432C0-B2DE-4194-A729-F5E718894999}" srcOrd="3" destOrd="0" presId="urn:microsoft.com/office/officeart/2018/5/layout/IconCircleLabelList"/>
    <dgm:cxn modelId="{10D53399-8422-4A1D-B700-96EDE578170B}" type="presParOf" srcId="{6CAB2A39-E489-4930-BEC4-B2DAD31244A7}" destId="{D23E2D30-791C-47E9-BD60-23D010C00FCB}" srcOrd="1" destOrd="0" presId="urn:microsoft.com/office/officeart/2018/5/layout/IconCircleLabelList"/>
    <dgm:cxn modelId="{668381D0-C73F-40F8-BD89-2073FF9DB79B}" type="presParOf" srcId="{6CAB2A39-E489-4930-BEC4-B2DAD31244A7}" destId="{68CDDEEE-3F69-48B2-8354-CA3F6129A123}" srcOrd="2" destOrd="0" presId="urn:microsoft.com/office/officeart/2018/5/layout/IconCircleLabelList"/>
    <dgm:cxn modelId="{9A932E4E-26BA-410A-983A-D8094156080C}" type="presParOf" srcId="{68CDDEEE-3F69-48B2-8354-CA3F6129A123}" destId="{D801E864-EC23-4CFC-BFB2-591703EB17C8}" srcOrd="0" destOrd="0" presId="urn:microsoft.com/office/officeart/2018/5/layout/IconCircleLabelList"/>
    <dgm:cxn modelId="{D9B3E996-3B7B-4B36-AEB7-0F2D4E1C04D0}" type="presParOf" srcId="{68CDDEEE-3F69-48B2-8354-CA3F6129A123}" destId="{78F8B846-458F-4370-8A1E-E4B156BAA76F}" srcOrd="1" destOrd="0" presId="urn:microsoft.com/office/officeart/2018/5/layout/IconCircleLabelList"/>
    <dgm:cxn modelId="{4A1AF6A9-2B80-43A5-8D59-8E9D87652CE2}" type="presParOf" srcId="{68CDDEEE-3F69-48B2-8354-CA3F6129A123}" destId="{DF7FE269-17EE-4250-B5A1-1D77CB85A10F}" srcOrd="2" destOrd="0" presId="urn:microsoft.com/office/officeart/2018/5/layout/IconCircleLabelList"/>
    <dgm:cxn modelId="{227C708D-97C3-43FD-BCBF-EF5B174CEC9E}" type="presParOf" srcId="{68CDDEEE-3F69-48B2-8354-CA3F6129A123}" destId="{148AD3D2-89BB-4849-8C1D-F94D4B6A7352}" srcOrd="3" destOrd="0" presId="urn:microsoft.com/office/officeart/2018/5/layout/IconCircleLabelList"/>
    <dgm:cxn modelId="{19B2AADB-9020-4039-8F53-54ABDEA38E90}" type="presParOf" srcId="{6CAB2A39-E489-4930-BEC4-B2DAD31244A7}" destId="{814109F7-CADA-4468-B148-75AE5095885F}" srcOrd="3" destOrd="0" presId="urn:microsoft.com/office/officeart/2018/5/layout/IconCircleLabelList"/>
    <dgm:cxn modelId="{0DFBD77A-64CB-4C7C-A109-79DA50C250E0}" type="presParOf" srcId="{6CAB2A39-E489-4930-BEC4-B2DAD31244A7}" destId="{05D9F52C-446E-4505-9359-64AC843EDD1F}" srcOrd="4" destOrd="0" presId="urn:microsoft.com/office/officeart/2018/5/layout/IconCircleLabelList"/>
    <dgm:cxn modelId="{16434B57-F106-4059-B81F-CADED9F37D1D}" type="presParOf" srcId="{05D9F52C-446E-4505-9359-64AC843EDD1F}" destId="{A7260B73-B45B-4854-9084-A48F6548BA70}" srcOrd="0" destOrd="0" presId="urn:microsoft.com/office/officeart/2018/5/layout/IconCircleLabelList"/>
    <dgm:cxn modelId="{D56C4BBA-5645-4A26-9A88-33E125AB2E3A}" type="presParOf" srcId="{05D9F52C-446E-4505-9359-64AC843EDD1F}" destId="{087AB36B-1F73-4212-B97B-116BA37C1602}" srcOrd="1" destOrd="0" presId="urn:microsoft.com/office/officeart/2018/5/layout/IconCircleLabelList"/>
    <dgm:cxn modelId="{32C8C288-9681-4CC1-9371-C794440A1176}" type="presParOf" srcId="{05D9F52C-446E-4505-9359-64AC843EDD1F}" destId="{2472EDF5-A83C-4F8B-9E85-8F897763F027}" srcOrd="2" destOrd="0" presId="urn:microsoft.com/office/officeart/2018/5/layout/IconCircleLabelList"/>
    <dgm:cxn modelId="{F5701B64-0353-43F2-8700-B05E1614B44B}" type="presParOf" srcId="{05D9F52C-446E-4505-9359-64AC843EDD1F}" destId="{16CBFB7D-8C89-445E-B879-0A2C3EB8AFE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C22D35-4343-482A-8ECD-B82CCCF49D6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F9C6E97-32C5-4BE9-B2E0-D0C3BEE3D6CB}">
      <dgm:prSet/>
      <dgm:spPr/>
      <dgm:t>
        <a:bodyPr/>
        <a:lstStyle/>
        <a:p>
          <a:r>
            <a:rPr lang="en-US"/>
            <a:t>Investors and suppliers are the main target customers but also there are other potential customer segments such as businessmen, economists, policymakers, etc.</a:t>
          </a:r>
        </a:p>
      </dgm:t>
    </dgm:pt>
    <dgm:pt modelId="{B8FC39CD-427A-4AAA-BF39-9E35082AD8F5}" type="parTrans" cxnId="{E8C2F7E3-35AA-4CE0-B45D-56552D27882C}">
      <dgm:prSet/>
      <dgm:spPr/>
      <dgm:t>
        <a:bodyPr/>
        <a:lstStyle/>
        <a:p>
          <a:endParaRPr lang="en-US"/>
        </a:p>
      </dgm:t>
    </dgm:pt>
    <dgm:pt modelId="{A00F6008-421C-43FF-A2CC-9212329B4E21}" type="sibTrans" cxnId="{E8C2F7E3-35AA-4CE0-B45D-56552D27882C}">
      <dgm:prSet/>
      <dgm:spPr/>
      <dgm:t>
        <a:bodyPr/>
        <a:lstStyle/>
        <a:p>
          <a:endParaRPr lang="en-US"/>
        </a:p>
      </dgm:t>
    </dgm:pt>
    <dgm:pt modelId="{3E072CAF-9DCA-4E5A-9D43-E82BB88A4A00}">
      <dgm:prSet/>
      <dgm:spPr/>
      <dgm:t>
        <a:bodyPr/>
        <a:lstStyle/>
        <a:p>
          <a:r>
            <a:rPr lang="en-US"/>
            <a:t>Thomasnet can easily advertise Thomas Dashboard to its current customers through it’s website and customers’ emails.</a:t>
          </a:r>
        </a:p>
      </dgm:t>
    </dgm:pt>
    <dgm:pt modelId="{0D05162A-9181-4DF7-9CF6-1A80129A5E79}" type="parTrans" cxnId="{41A0DBE0-E193-49B5-B4BF-CDD6ABD4FF20}">
      <dgm:prSet/>
      <dgm:spPr/>
      <dgm:t>
        <a:bodyPr/>
        <a:lstStyle/>
        <a:p>
          <a:endParaRPr lang="en-US"/>
        </a:p>
      </dgm:t>
    </dgm:pt>
    <dgm:pt modelId="{94BE63B6-B9D4-4FE8-8829-D37A69C489B6}" type="sibTrans" cxnId="{41A0DBE0-E193-49B5-B4BF-CDD6ABD4FF20}">
      <dgm:prSet/>
      <dgm:spPr/>
      <dgm:t>
        <a:bodyPr/>
        <a:lstStyle/>
        <a:p>
          <a:endParaRPr lang="en-US"/>
        </a:p>
      </dgm:t>
    </dgm:pt>
    <dgm:pt modelId="{AF68963A-5809-45EF-94B9-AA3FF30271CD}">
      <dgm:prSet/>
      <dgm:spPr/>
      <dgm:t>
        <a:bodyPr/>
        <a:lstStyle/>
        <a:p>
          <a:r>
            <a:rPr lang="en-US"/>
            <a:t>Thomasnet can advertise on other platforms such as Google, Youtube and other potential marketing solutions using its marketing Budget.</a:t>
          </a:r>
        </a:p>
      </dgm:t>
    </dgm:pt>
    <dgm:pt modelId="{CC735296-81E6-40C0-A3C8-DF3242D1627C}" type="parTrans" cxnId="{2149C441-F413-4902-9B32-33DF6D5F5296}">
      <dgm:prSet/>
      <dgm:spPr/>
      <dgm:t>
        <a:bodyPr/>
        <a:lstStyle/>
        <a:p>
          <a:endParaRPr lang="en-US"/>
        </a:p>
      </dgm:t>
    </dgm:pt>
    <dgm:pt modelId="{59EBD730-40DD-4A04-9978-EDB35D2EB25E}" type="sibTrans" cxnId="{2149C441-F413-4902-9B32-33DF6D5F5296}">
      <dgm:prSet/>
      <dgm:spPr/>
      <dgm:t>
        <a:bodyPr/>
        <a:lstStyle/>
        <a:p>
          <a:endParaRPr lang="en-US"/>
        </a:p>
      </dgm:t>
    </dgm:pt>
    <dgm:pt modelId="{0E343BB3-5164-4E01-A812-390EB762A897}">
      <dgm:prSet/>
      <dgm:spPr/>
      <dgm:t>
        <a:bodyPr/>
        <a:lstStyle/>
        <a:p>
          <a:r>
            <a:rPr lang="en-US"/>
            <a:t>An effective lead follow-up process can ensure that Thomas doesn’t miss out potential opportunities. Segmenting target customers by their visiting, buying activities helps company putting efforts into right targets and in turn reducing the follow-up costs.</a:t>
          </a:r>
        </a:p>
      </dgm:t>
    </dgm:pt>
    <dgm:pt modelId="{CF6C086A-FF42-494F-9C6F-8413B780C29A}" type="parTrans" cxnId="{837C6698-4D06-4435-8F09-C5107CC58AE3}">
      <dgm:prSet/>
      <dgm:spPr/>
      <dgm:t>
        <a:bodyPr/>
        <a:lstStyle/>
        <a:p>
          <a:endParaRPr lang="en-US"/>
        </a:p>
      </dgm:t>
    </dgm:pt>
    <dgm:pt modelId="{7913C1E2-AD29-4D4F-A73E-ECEFC6E327AC}" type="sibTrans" cxnId="{837C6698-4D06-4435-8F09-C5107CC58AE3}">
      <dgm:prSet/>
      <dgm:spPr/>
      <dgm:t>
        <a:bodyPr/>
        <a:lstStyle/>
        <a:p>
          <a:endParaRPr lang="en-US"/>
        </a:p>
      </dgm:t>
    </dgm:pt>
    <dgm:pt modelId="{501F1EDD-8801-4E34-86D1-8573F4A3A15B}">
      <dgm:prSet/>
      <dgm:spPr/>
      <dgm:t>
        <a:bodyPr/>
        <a:lstStyle/>
        <a:p>
          <a:r>
            <a:rPr lang="en-US"/>
            <a:t>Segmentation will be made on visit time. Visit frequency of each visitor serves as another aggregation factor. Users can define their own parameters and granularity to apply segmentation operations. The target visitors will be filtered out and listed in a dashboard table for easy access.</a:t>
          </a:r>
        </a:p>
      </dgm:t>
    </dgm:pt>
    <dgm:pt modelId="{6B93DEDB-543E-4D31-BD8B-87AB43D38C2F}" type="parTrans" cxnId="{C6A14C0E-2DAA-470E-AACD-F27937D84C15}">
      <dgm:prSet/>
      <dgm:spPr/>
      <dgm:t>
        <a:bodyPr/>
        <a:lstStyle/>
        <a:p>
          <a:endParaRPr lang="en-US"/>
        </a:p>
      </dgm:t>
    </dgm:pt>
    <dgm:pt modelId="{80B583D1-23B9-42F1-9718-940586CC31ED}" type="sibTrans" cxnId="{C6A14C0E-2DAA-470E-AACD-F27937D84C15}">
      <dgm:prSet/>
      <dgm:spPr/>
      <dgm:t>
        <a:bodyPr/>
        <a:lstStyle/>
        <a:p>
          <a:endParaRPr lang="en-US"/>
        </a:p>
      </dgm:t>
    </dgm:pt>
    <dgm:pt modelId="{75FFFE55-0F0A-4F5B-ABFD-8F1BDF2FA1C2}" type="pres">
      <dgm:prSet presAssocID="{FFC22D35-4343-482A-8ECD-B82CCCF49D60}" presName="diagram" presStyleCnt="0">
        <dgm:presLayoutVars>
          <dgm:dir/>
          <dgm:resizeHandles val="exact"/>
        </dgm:presLayoutVars>
      </dgm:prSet>
      <dgm:spPr/>
    </dgm:pt>
    <dgm:pt modelId="{EE205226-2D88-46DA-94D4-8B8AB05ED035}" type="pres">
      <dgm:prSet presAssocID="{DF9C6E97-32C5-4BE9-B2E0-D0C3BEE3D6CB}" presName="node" presStyleLbl="node1" presStyleIdx="0" presStyleCnt="5">
        <dgm:presLayoutVars>
          <dgm:bulletEnabled val="1"/>
        </dgm:presLayoutVars>
      </dgm:prSet>
      <dgm:spPr/>
    </dgm:pt>
    <dgm:pt modelId="{238A7B59-D261-44DD-9940-DCA6F6A4A85B}" type="pres">
      <dgm:prSet presAssocID="{A00F6008-421C-43FF-A2CC-9212329B4E21}" presName="sibTrans" presStyleCnt="0"/>
      <dgm:spPr/>
    </dgm:pt>
    <dgm:pt modelId="{96F217CB-C3C2-4D72-BB15-7726883AE885}" type="pres">
      <dgm:prSet presAssocID="{3E072CAF-9DCA-4E5A-9D43-E82BB88A4A00}" presName="node" presStyleLbl="node1" presStyleIdx="1" presStyleCnt="5">
        <dgm:presLayoutVars>
          <dgm:bulletEnabled val="1"/>
        </dgm:presLayoutVars>
      </dgm:prSet>
      <dgm:spPr/>
    </dgm:pt>
    <dgm:pt modelId="{87C1A7B4-F9DE-4060-B967-1FF1ED1D9C3C}" type="pres">
      <dgm:prSet presAssocID="{94BE63B6-B9D4-4FE8-8829-D37A69C489B6}" presName="sibTrans" presStyleCnt="0"/>
      <dgm:spPr/>
    </dgm:pt>
    <dgm:pt modelId="{200EDC29-3F16-4DD8-B9D1-303B6E8528F0}" type="pres">
      <dgm:prSet presAssocID="{AF68963A-5809-45EF-94B9-AA3FF30271CD}" presName="node" presStyleLbl="node1" presStyleIdx="2" presStyleCnt="5">
        <dgm:presLayoutVars>
          <dgm:bulletEnabled val="1"/>
        </dgm:presLayoutVars>
      </dgm:prSet>
      <dgm:spPr/>
    </dgm:pt>
    <dgm:pt modelId="{472E34DF-810B-4D2D-A41B-9CB3DC06309E}" type="pres">
      <dgm:prSet presAssocID="{59EBD730-40DD-4A04-9978-EDB35D2EB25E}" presName="sibTrans" presStyleCnt="0"/>
      <dgm:spPr/>
    </dgm:pt>
    <dgm:pt modelId="{AEEA6CFC-820F-403A-9218-F58C5C088234}" type="pres">
      <dgm:prSet presAssocID="{0E343BB3-5164-4E01-A812-390EB762A897}" presName="node" presStyleLbl="node1" presStyleIdx="3" presStyleCnt="5">
        <dgm:presLayoutVars>
          <dgm:bulletEnabled val="1"/>
        </dgm:presLayoutVars>
      </dgm:prSet>
      <dgm:spPr/>
    </dgm:pt>
    <dgm:pt modelId="{F047EFFB-FC8B-4D12-BBB8-C5A5AC07CE60}" type="pres">
      <dgm:prSet presAssocID="{7913C1E2-AD29-4D4F-A73E-ECEFC6E327AC}" presName="sibTrans" presStyleCnt="0"/>
      <dgm:spPr/>
    </dgm:pt>
    <dgm:pt modelId="{F2399910-9548-49A9-973D-791CCA89CC46}" type="pres">
      <dgm:prSet presAssocID="{501F1EDD-8801-4E34-86D1-8573F4A3A15B}" presName="node" presStyleLbl="node1" presStyleIdx="4" presStyleCnt="5">
        <dgm:presLayoutVars>
          <dgm:bulletEnabled val="1"/>
        </dgm:presLayoutVars>
      </dgm:prSet>
      <dgm:spPr/>
    </dgm:pt>
  </dgm:ptLst>
  <dgm:cxnLst>
    <dgm:cxn modelId="{C6A14C0E-2DAA-470E-AACD-F27937D84C15}" srcId="{FFC22D35-4343-482A-8ECD-B82CCCF49D60}" destId="{501F1EDD-8801-4E34-86D1-8573F4A3A15B}" srcOrd="4" destOrd="0" parTransId="{6B93DEDB-543E-4D31-BD8B-87AB43D38C2F}" sibTransId="{80B583D1-23B9-42F1-9718-940586CC31ED}"/>
    <dgm:cxn modelId="{D94DD23F-70A1-437D-9A70-BE10007BAAAD}" type="presOf" srcId="{3E072CAF-9DCA-4E5A-9D43-E82BB88A4A00}" destId="{96F217CB-C3C2-4D72-BB15-7726883AE885}" srcOrd="0" destOrd="0" presId="urn:microsoft.com/office/officeart/2005/8/layout/default"/>
    <dgm:cxn modelId="{2149C441-F413-4902-9B32-33DF6D5F5296}" srcId="{FFC22D35-4343-482A-8ECD-B82CCCF49D60}" destId="{AF68963A-5809-45EF-94B9-AA3FF30271CD}" srcOrd="2" destOrd="0" parTransId="{CC735296-81E6-40C0-A3C8-DF3242D1627C}" sibTransId="{59EBD730-40DD-4A04-9978-EDB35D2EB25E}"/>
    <dgm:cxn modelId="{9A1FA075-F82D-4ABF-B04B-00A46C646458}" type="presOf" srcId="{501F1EDD-8801-4E34-86D1-8573F4A3A15B}" destId="{F2399910-9548-49A9-973D-791CCA89CC46}" srcOrd="0" destOrd="0" presId="urn:microsoft.com/office/officeart/2005/8/layout/default"/>
    <dgm:cxn modelId="{837C6698-4D06-4435-8F09-C5107CC58AE3}" srcId="{FFC22D35-4343-482A-8ECD-B82CCCF49D60}" destId="{0E343BB3-5164-4E01-A812-390EB762A897}" srcOrd="3" destOrd="0" parTransId="{CF6C086A-FF42-494F-9C6F-8413B780C29A}" sibTransId="{7913C1E2-AD29-4D4F-A73E-ECEFC6E327AC}"/>
    <dgm:cxn modelId="{CD1B5FD6-A993-488F-8B25-80A911B6CCBA}" type="presOf" srcId="{AF68963A-5809-45EF-94B9-AA3FF30271CD}" destId="{200EDC29-3F16-4DD8-B9D1-303B6E8528F0}" srcOrd="0" destOrd="0" presId="urn:microsoft.com/office/officeart/2005/8/layout/default"/>
    <dgm:cxn modelId="{F394A4DC-754D-430E-81C5-29CE344465CA}" type="presOf" srcId="{0E343BB3-5164-4E01-A812-390EB762A897}" destId="{AEEA6CFC-820F-403A-9218-F58C5C088234}" srcOrd="0" destOrd="0" presId="urn:microsoft.com/office/officeart/2005/8/layout/default"/>
    <dgm:cxn modelId="{41A0DBE0-E193-49B5-B4BF-CDD6ABD4FF20}" srcId="{FFC22D35-4343-482A-8ECD-B82CCCF49D60}" destId="{3E072CAF-9DCA-4E5A-9D43-E82BB88A4A00}" srcOrd="1" destOrd="0" parTransId="{0D05162A-9181-4DF7-9CF6-1A80129A5E79}" sibTransId="{94BE63B6-B9D4-4FE8-8829-D37A69C489B6}"/>
    <dgm:cxn modelId="{E8C2F7E3-35AA-4CE0-B45D-56552D27882C}" srcId="{FFC22D35-4343-482A-8ECD-B82CCCF49D60}" destId="{DF9C6E97-32C5-4BE9-B2E0-D0C3BEE3D6CB}" srcOrd="0" destOrd="0" parTransId="{B8FC39CD-427A-4AAA-BF39-9E35082AD8F5}" sibTransId="{A00F6008-421C-43FF-A2CC-9212329B4E21}"/>
    <dgm:cxn modelId="{CCE77DED-0DC1-40D5-AB05-24C2A7C086AA}" type="presOf" srcId="{DF9C6E97-32C5-4BE9-B2E0-D0C3BEE3D6CB}" destId="{EE205226-2D88-46DA-94D4-8B8AB05ED035}" srcOrd="0" destOrd="0" presId="urn:microsoft.com/office/officeart/2005/8/layout/default"/>
    <dgm:cxn modelId="{18E932FC-7E83-4DF1-A5FD-8377244998CA}" type="presOf" srcId="{FFC22D35-4343-482A-8ECD-B82CCCF49D60}" destId="{75FFFE55-0F0A-4F5B-ABFD-8F1BDF2FA1C2}" srcOrd="0" destOrd="0" presId="urn:microsoft.com/office/officeart/2005/8/layout/default"/>
    <dgm:cxn modelId="{EDA9D598-B320-4F06-A595-55B08D30E3BD}" type="presParOf" srcId="{75FFFE55-0F0A-4F5B-ABFD-8F1BDF2FA1C2}" destId="{EE205226-2D88-46DA-94D4-8B8AB05ED035}" srcOrd="0" destOrd="0" presId="urn:microsoft.com/office/officeart/2005/8/layout/default"/>
    <dgm:cxn modelId="{54AF47F4-693F-4036-8076-C72C094FD38B}" type="presParOf" srcId="{75FFFE55-0F0A-4F5B-ABFD-8F1BDF2FA1C2}" destId="{238A7B59-D261-44DD-9940-DCA6F6A4A85B}" srcOrd="1" destOrd="0" presId="urn:microsoft.com/office/officeart/2005/8/layout/default"/>
    <dgm:cxn modelId="{3B9D3BD7-40C2-4646-9628-1F1EB97D9A6D}" type="presParOf" srcId="{75FFFE55-0F0A-4F5B-ABFD-8F1BDF2FA1C2}" destId="{96F217CB-C3C2-4D72-BB15-7726883AE885}" srcOrd="2" destOrd="0" presId="urn:microsoft.com/office/officeart/2005/8/layout/default"/>
    <dgm:cxn modelId="{E9F6D2D5-E631-4194-8D03-C5C530384FA2}" type="presParOf" srcId="{75FFFE55-0F0A-4F5B-ABFD-8F1BDF2FA1C2}" destId="{87C1A7B4-F9DE-4060-B967-1FF1ED1D9C3C}" srcOrd="3" destOrd="0" presId="urn:microsoft.com/office/officeart/2005/8/layout/default"/>
    <dgm:cxn modelId="{0BE3E15C-94AC-46E2-9C55-C7E01088C7DA}" type="presParOf" srcId="{75FFFE55-0F0A-4F5B-ABFD-8F1BDF2FA1C2}" destId="{200EDC29-3F16-4DD8-B9D1-303B6E8528F0}" srcOrd="4" destOrd="0" presId="urn:microsoft.com/office/officeart/2005/8/layout/default"/>
    <dgm:cxn modelId="{739B9C98-657C-42E5-9ABB-39854993A1D4}" type="presParOf" srcId="{75FFFE55-0F0A-4F5B-ABFD-8F1BDF2FA1C2}" destId="{472E34DF-810B-4D2D-A41B-9CB3DC06309E}" srcOrd="5" destOrd="0" presId="urn:microsoft.com/office/officeart/2005/8/layout/default"/>
    <dgm:cxn modelId="{0AA363CD-4D7B-436A-96DF-A897FDD5F225}" type="presParOf" srcId="{75FFFE55-0F0A-4F5B-ABFD-8F1BDF2FA1C2}" destId="{AEEA6CFC-820F-403A-9218-F58C5C088234}" srcOrd="6" destOrd="0" presId="urn:microsoft.com/office/officeart/2005/8/layout/default"/>
    <dgm:cxn modelId="{F2F8E8CF-BF9F-4906-9C47-31B1270FA9A2}" type="presParOf" srcId="{75FFFE55-0F0A-4F5B-ABFD-8F1BDF2FA1C2}" destId="{F047EFFB-FC8B-4D12-BBB8-C5A5AC07CE60}" srcOrd="7" destOrd="0" presId="urn:microsoft.com/office/officeart/2005/8/layout/default"/>
    <dgm:cxn modelId="{89AA8913-78D8-4192-BDAD-04C2A68367D5}" type="presParOf" srcId="{75FFFE55-0F0A-4F5B-ABFD-8F1BDF2FA1C2}" destId="{F2399910-9548-49A9-973D-791CCA89CC4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9EB57-B711-4C03-A765-3B25C3A9438F}">
      <dsp:nvSpPr>
        <dsp:cNvPr id="0" name=""/>
        <dsp:cNvSpPr/>
      </dsp:nvSpPr>
      <dsp:spPr>
        <a:xfrm rot="10800000">
          <a:off x="1603140" y="714"/>
          <a:ext cx="5121351" cy="2491031"/>
        </a:xfrm>
        <a:prstGeom prst="homePlat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8106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Thomasnet Analytics is a webpage as an extension to Thomasnet current website. It contains numerous interactive dashboards and offers U.S. industry-Wide analytics through a subscription plan which monetizes Thomasnet available data and take advantage of free public data.</a:t>
          </a:r>
        </a:p>
        <a:p>
          <a:pPr marL="0" lvl="0" indent="0" algn="ctr" defTabSz="800100">
            <a:lnSpc>
              <a:spcPct val="90000"/>
            </a:lnSpc>
            <a:spcBef>
              <a:spcPct val="0"/>
            </a:spcBef>
            <a:spcAft>
              <a:spcPct val="35000"/>
            </a:spcAft>
            <a:buNone/>
          </a:pPr>
          <a:r>
            <a:rPr lang="en-US" sz="1800" kern="1200" dirty="0"/>
            <a:t> Let’s call it a dashboard bank and search engine.</a:t>
          </a:r>
        </a:p>
      </dsp:txBody>
      <dsp:txXfrm rot="10800000">
        <a:off x="2225898" y="714"/>
        <a:ext cx="4498593" cy="2491031"/>
      </dsp:txXfrm>
    </dsp:sp>
    <dsp:sp modelId="{2F2FFC2E-1377-4B44-85B6-D35034A2C9F9}">
      <dsp:nvSpPr>
        <dsp:cNvPr id="0" name=""/>
        <dsp:cNvSpPr/>
      </dsp:nvSpPr>
      <dsp:spPr>
        <a:xfrm>
          <a:off x="863046" y="683634"/>
          <a:ext cx="1252703" cy="1145168"/>
        </a:xfrm>
        <a:prstGeom prst="ellipse">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38B755A-C19C-49C4-ACC1-159AE81F524D}">
      <dsp:nvSpPr>
        <dsp:cNvPr id="0" name=""/>
        <dsp:cNvSpPr/>
      </dsp:nvSpPr>
      <dsp:spPr>
        <a:xfrm rot="10800000">
          <a:off x="1601697" y="2885083"/>
          <a:ext cx="5121351" cy="2514934"/>
        </a:xfrm>
        <a:prstGeom prst="homePlate">
          <a:avLst/>
        </a:prstGeom>
        <a:gradFill rotWithShape="0">
          <a:gsLst>
            <a:gs pos="0">
              <a:schemeClr val="accent5">
                <a:hueOff val="-9981745"/>
                <a:satOff val="-15454"/>
                <a:lumOff val="0"/>
                <a:alphaOff val="0"/>
                <a:tint val="98000"/>
                <a:lumMod val="110000"/>
              </a:schemeClr>
            </a:gs>
            <a:gs pos="84000">
              <a:schemeClr val="accent5">
                <a:hueOff val="-9981745"/>
                <a:satOff val="-15454"/>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81060"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Thomasnet interactive dashboards gives meaningful insights to the customers., suppliers, investors, economists and other potential customers. The interactive dashboard will help the users in analyzing the market trends, geospatial analysis of demand, peak hours of activity on the website, effects of sudden effects such as COVID on various industries, in-depth analysis of the manufacturing industry in different states, etc. This will help in increasing the number of subscribers for the website.</a:t>
          </a:r>
        </a:p>
      </dsp:txBody>
      <dsp:txXfrm rot="10800000">
        <a:off x="2230430" y="2885083"/>
        <a:ext cx="4492618" cy="2514934"/>
      </dsp:txXfrm>
    </dsp:sp>
    <dsp:sp modelId="{02E3213B-75C5-466C-A536-2EA0BB888CC2}">
      <dsp:nvSpPr>
        <dsp:cNvPr id="0" name=""/>
        <dsp:cNvSpPr/>
      </dsp:nvSpPr>
      <dsp:spPr>
        <a:xfrm>
          <a:off x="841996" y="3506230"/>
          <a:ext cx="1246932" cy="1205728"/>
        </a:xfrm>
        <a:prstGeom prst="ellipse">
          <a:avLst/>
        </a:prstGeom>
        <a:solidFill>
          <a:schemeClr val="accent5">
            <a:tint val="50000"/>
            <a:hueOff val="-9887207"/>
            <a:satOff val="-11759"/>
            <a:lumOff val="-192"/>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A03BF-B929-49B5-A57E-91387687908D}">
      <dsp:nvSpPr>
        <dsp:cNvPr id="0" name=""/>
        <dsp:cNvSpPr/>
      </dsp:nvSpPr>
      <dsp:spPr>
        <a:xfrm>
          <a:off x="686474" y="242140"/>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3ED69-D1CB-4008-92BD-21C725E0D454}">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5432C0-B2DE-4194-A729-F5E718894999}">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US. Focused-easy to find U.S data</a:t>
          </a:r>
        </a:p>
      </dsp:txBody>
      <dsp:txXfrm>
        <a:off x="50287" y="2852140"/>
        <a:ext cx="3262500" cy="720000"/>
      </dsp:txXfrm>
    </dsp:sp>
    <dsp:sp modelId="{D801E864-EC23-4CFC-BFB2-591703EB17C8}">
      <dsp:nvSpPr>
        <dsp:cNvPr id="0" name=""/>
        <dsp:cNvSpPr/>
      </dsp:nvSpPr>
      <dsp:spPr>
        <a:xfrm>
          <a:off x="4519912" y="242140"/>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8B846-458F-4370-8A1E-E4B156BAA76F}">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8AD3D2-89BB-4849-8C1D-F94D4B6A7352}">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Exclusively offer insights from Thomasnet data bases</a:t>
          </a:r>
        </a:p>
      </dsp:txBody>
      <dsp:txXfrm>
        <a:off x="3883725" y="2852140"/>
        <a:ext cx="3262500" cy="720000"/>
      </dsp:txXfrm>
    </dsp:sp>
    <dsp:sp modelId="{A7260B73-B45B-4854-9084-A48F6548BA70}">
      <dsp:nvSpPr>
        <dsp:cNvPr id="0" name=""/>
        <dsp:cNvSpPr/>
      </dsp:nvSpPr>
      <dsp:spPr>
        <a:xfrm>
          <a:off x="8353350" y="242140"/>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AB36B-1F73-4212-B97B-116BA37C1602}">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CBFB7D-8C89-445E-B879-0A2C3EB8AFEC}">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Cheaper subscription fee</a:t>
          </a:r>
        </a:p>
      </dsp:txBody>
      <dsp:txXfrm>
        <a:off x="7717162" y="2852140"/>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05226-2D88-46DA-94D4-8B8AB05ED035}">
      <dsp:nvSpPr>
        <dsp:cNvPr id="0" name=""/>
        <dsp:cNvSpPr/>
      </dsp:nvSpPr>
      <dsp:spPr>
        <a:xfrm>
          <a:off x="827246" y="2750"/>
          <a:ext cx="2929830" cy="175789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Investors and suppliers are the main target customers but also there are other potential customer segments such as businessmen, economists, policymakers, etc.</a:t>
          </a:r>
        </a:p>
      </dsp:txBody>
      <dsp:txXfrm>
        <a:off x="827246" y="2750"/>
        <a:ext cx="2929830" cy="1757898"/>
      </dsp:txXfrm>
    </dsp:sp>
    <dsp:sp modelId="{96F217CB-C3C2-4D72-BB15-7726883AE885}">
      <dsp:nvSpPr>
        <dsp:cNvPr id="0" name=""/>
        <dsp:cNvSpPr/>
      </dsp:nvSpPr>
      <dsp:spPr>
        <a:xfrm>
          <a:off x="4050059" y="2750"/>
          <a:ext cx="2929830" cy="175789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Thomasnet can easily advertise Thomas Dashboard to its current customers through it’s website and customers’ emails.</a:t>
          </a:r>
        </a:p>
      </dsp:txBody>
      <dsp:txXfrm>
        <a:off x="4050059" y="2750"/>
        <a:ext cx="2929830" cy="1757898"/>
      </dsp:txXfrm>
    </dsp:sp>
    <dsp:sp modelId="{200EDC29-3F16-4DD8-B9D1-303B6E8528F0}">
      <dsp:nvSpPr>
        <dsp:cNvPr id="0" name=""/>
        <dsp:cNvSpPr/>
      </dsp:nvSpPr>
      <dsp:spPr>
        <a:xfrm>
          <a:off x="7272873" y="2750"/>
          <a:ext cx="2929830" cy="175789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Thomasnet can advertise on other platforms such as Google, Youtube and other potential marketing solutions using its marketing Budget.</a:t>
          </a:r>
        </a:p>
      </dsp:txBody>
      <dsp:txXfrm>
        <a:off x="7272873" y="2750"/>
        <a:ext cx="2929830" cy="1757898"/>
      </dsp:txXfrm>
    </dsp:sp>
    <dsp:sp modelId="{AEEA6CFC-820F-403A-9218-F58C5C088234}">
      <dsp:nvSpPr>
        <dsp:cNvPr id="0" name=""/>
        <dsp:cNvSpPr/>
      </dsp:nvSpPr>
      <dsp:spPr>
        <a:xfrm>
          <a:off x="2438653" y="2053632"/>
          <a:ext cx="2929830" cy="175789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An effective lead follow-up process can ensure that Thomas doesn’t miss out potential opportunities. Segmenting target customers by their visiting, buying activities helps company putting efforts into right targets and in turn reducing the follow-up costs.</a:t>
          </a:r>
        </a:p>
      </dsp:txBody>
      <dsp:txXfrm>
        <a:off x="2438653" y="2053632"/>
        <a:ext cx="2929830" cy="1757898"/>
      </dsp:txXfrm>
    </dsp:sp>
    <dsp:sp modelId="{F2399910-9548-49A9-973D-791CCA89CC46}">
      <dsp:nvSpPr>
        <dsp:cNvPr id="0" name=""/>
        <dsp:cNvSpPr/>
      </dsp:nvSpPr>
      <dsp:spPr>
        <a:xfrm>
          <a:off x="5661466" y="2053632"/>
          <a:ext cx="2929830" cy="1757898"/>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Segmentation will be made on visit time. Visit frequency of each visitor serves as another aggregation factor. Users can define their own parameters and granularity to apply segmentation operations. The target visitors will be filtered out and listed in a dashboard table for easy access.</a:t>
          </a:r>
        </a:p>
      </dsp:txBody>
      <dsp:txXfrm>
        <a:off x="5661466" y="2053632"/>
        <a:ext cx="2929830" cy="175789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16EB2-5F74-4E69-943E-C66D7555370C}"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8D756-D2B2-4001-BA86-4338C80FB808}" type="slidenum">
              <a:rPr lang="en-US" smtClean="0"/>
              <a:t>‹#›</a:t>
            </a:fld>
            <a:endParaRPr lang="en-US"/>
          </a:p>
        </p:txBody>
      </p:sp>
    </p:spTree>
    <p:extLst>
      <p:ext uri="{BB962C8B-B14F-4D97-AF65-F5344CB8AC3E}">
        <p14:creationId xmlns:p14="http://schemas.microsoft.com/office/powerpoint/2010/main" val="55027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8D756-D2B2-4001-BA86-4338C80FB808}" type="slidenum">
              <a:rPr lang="en-US" smtClean="0"/>
              <a:t>1</a:t>
            </a:fld>
            <a:endParaRPr lang="en-US"/>
          </a:p>
        </p:txBody>
      </p:sp>
    </p:spTree>
    <p:extLst>
      <p:ext uri="{BB962C8B-B14F-4D97-AF65-F5344CB8AC3E}">
        <p14:creationId xmlns:p14="http://schemas.microsoft.com/office/powerpoint/2010/main" val="59365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39baf179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39baf179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e64bf621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e64bf621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of creating and maintaining a professional website: $6000/year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ada5b4f5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ada5b4f5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e64bf621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e64bf621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8D756-D2B2-4001-BA86-4338C80FB808}" type="slidenum">
              <a:rPr lang="en-US" smtClean="0"/>
              <a:t>3</a:t>
            </a:fld>
            <a:endParaRPr lang="en-US"/>
          </a:p>
        </p:txBody>
      </p:sp>
    </p:spTree>
    <p:extLst>
      <p:ext uri="{BB962C8B-B14F-4D97-AF65-F5344CB8AC3E}">
        <p14:creationId xmlns:p14="http://schemas.microsoft.com/office/powerpoint/2010/main" val="345488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A8D756-D2B2-4001-BA86-4338C80FB808}" type="slidenum">
              <a:rPr lang="en-US" smtClean="0"/>
              <a:t>4</a:t>
            </a:fld>
            <a:endParaRPr lang="en-US"/>
          </a:p>
        </p:txBody>
      </p:sp>
    </p:spTree>
    <p:extLst>
      <p:ext uri="{BB962C8B-B14F-4D97-AF65-F5344CB8AC3E}">
        <p14:creationId xmlns:p14="http://schemas.microsoft.com/office/powerpoint/2010/main" val="184505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9c2ff075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9c2ff075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39177154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3917715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3be791f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3be791f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Visitors in different industry fields access the website for suppliers from different states of US. Time for each query from a visitor is also recorded. Visitors in different industry fields access the website for suppliers from different states of US. Time for each query from a visitor is also recorded.The Dallas Federal Reserve Bank of Dallas conducts the Texas Manufacturing Outlook Survey monthly to obtain a timely assessment of state’s factory activity. Firms are asked whether output, employment, orders, prices and other indicators increased, decreased or remained unchanged over the previous month.</a:t>
            </a:r>
            <a:endParaRPr/>
          </a:p>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2" panose="05020102010507070707" pitchFamily="18" charset="2"/>
              <a:buChar char=""/>
            </a:pPr>
            <a:r>
              <a:rPr lang="en-US" sz="1200" b="0" i="0" u="none" strike="noStrike" dirty="0">
                <a:solidFill>
                  <a:srgbClr val="FFFFFF"/>
                </a:solidFill>
                <a:effectLst/>
              </a:rPr>
              <a:t>John Doe is the owner of a small electrical components company.</a:t>
            </a:r>
          </a:p>
          <a:p>
            <a:pPr>
              <a:lnSpc>
                <a:spcPct val="100000"/>
              </a:lnSpc>
              <a:buFont typeface="Wingdings 2" panose="05020102010507070707" pitchFamily="18" charset="2"/>
              <a:buChar char=""/>
            </a:pPr>
            <a:r>
              <a:rPr lang="en-US" sz="1200" b="0" i="0" u="none" strike="noStrike" dirty="0">
                <a:solidFill>
                  <a:srgbClr val="FFFFFF"/>
                </a:solidFill>
                <a:effectLst/>
              </a:rPr>
              <a:t>He wishes </a:t>
            </a:r>
            <a:r>
              <a:rPr lang="en-US" sz="1200" b="0" i="0" u="none" strike="noStrike" dirty="0">
                <a:solidFill>
                  <a:srgbClr val="FFFFFF"/>
                </a:solidFill>
                <a:effectLst/>
                <a:highlight>
                  <a:srgbClr val="FFFF00"/>
                </a:highlight>
              </a:rPr>
              <a:t>to increase the traffic on his company website</a:t>
            </a:r>
            <a:r>
              <a:rPr lang="en-US" sz="1200" b="0" i="0" u="none" strike="noStrike" dirty="0">
                <a:solidFill>
                  <a:srgbClr val="FFFFFF"/>
                </a:solidFill>
                <a:effectLst/>
              </a:rPr>
              <a:t>. </a:t>
            </a:r>
            <a:r>
              <a:rPr lang="en-US" sz="1200" dirty="0">
                <a:solidFill>
                  <a:srgbClr val="FFFFFF"/>
                </a:solidFill>
              </a:rPr>
              <a:t>H</a:t>
            </a:r>
            <a:r>
              <a:rPr lang="en-US" sz="1200" b="0" i="0" u="none" strike="noStrike" dirty="0">
                <a:solidFill>
                  <a:srgbClr val="FFFFFF"/>
                </a:solidFill>
                <a:effectLst/>
              </a:rPr>
              <a:t>e is not sure if </a:t>
            </a:r>
            <a:r>
              <a:rPr lang="en-US" sz="1200" b="0" i="0" u="none" strike="noStrike" dirty="0">
                <a:solidFill>
                  <a:srgbClr val="FFFFFF"/>
                </a:solidFill>
                <a:effectLst/>
                <a:highlight>
                  <a:srgbClr val="FFFF00"/>
                </a:highlight>
              </a:rPr>
              <a:t>enlisting in Thomas Net </a:t>
            </a:r>
            <a:r>
              <a:rPr lang="en-US" sz="1200" b="0" i="0" u="none" strike="noStrike" dirty="0">
                <a:solidFill>
                  <a:srgbClr val="FFFFFF"/>
                </a:solidFill>
                <a:effectLst/>
              </a:rPr>
              <a:t>would yield expected results for the website. </a:t>
            </a:r>
            <a:endParaRPr lang="en-US" sz="1200" dirty="0">
              <a:solidFill>
                <a:srgbClr val="FFFFFF"/>
              </a:solidFill>
            </a:endParaRPr>
          </a:p>
          <a:p>
            <a:pPr>
              <a:lnSpc>
                <a:spcPct val="100000"/>
              </a:lnSpc>
              <a:buFont typeface="Wingdings 2" panose="05020102010507070707" pitchFamily="18" charset="2"/>
              <a:buChar char=""/>
            </a:pPr>
            <a:r>
              <a:rPr lang="en-US" sz="1200" dirty="0">
                <a:solidFill>
                  <a:srgbClr val="FFFFFF"/>
                </a:solidFill>
              </a:rPr>
              <a:t>Launch a marketing campaign</a:t>
            </a:r>
            <a:r>
              <a:rPr lang="en-US" sz="1200" b="0" i="0" u="none" strike="noStrike" dirty="0">
                <a:solidFill>
                  <a:srgbClr val="FFFFFF"/>
                </a:solidFill>
                <a:effectLst/>
              </a:rPr>
              <a:t> to attract more customers.</a:t>
            </a:r>
          </a:p>
          <a:p>
            <a:pPr>
              <a:lnSpc>
                <a:spcPct val="100000"/>
              </a:lnSpc>
              <a:buFont typeface="Wingdings 2" panose="05020102010507070707" pitchFamily="18" charset="2"/>
              <a:buChar char=""/>
            </a:pPr>
            <a:r>
              <a:rPr lang="en-US" sz="1200" dirty="0">
                <a:solidFill>
                  <a:srgbClr val="FFFFFF"/>
                </a:solidFill>
              </a:rPr>
              <a:t>He is wondering </a:t>
            </a:r>
            <a:r>
              <a:rPr lang="en-US" sz="1200" dirty="0">
                <a:solidFill>
                  <a:srgbClr val="FFFFFF"/>
                </a:solidFill>
                <a:highlight>
                  <a:srgbClr val="FFFF00"/>
                </a:highlight>
              </a:rPr>
              <a:t>where do the target customers reside</a:t>
            </a:r>
            <a:r>
              <a:rPr lang="en-US" sz="1200" b="0" i="0" u="none" strike="noStrike" dirty="0">
                <a:solidFill>
                  <a:srgbClr val="FFFFFF"/>
                </a:solidFill>
                <a:effectLst/>
                <a:highlight>
                  <a:srgbClr val="FFFF00"/>
                </a:highlight>
              </a:rPr>
              <a:t> so I can target them using Geotargeting?</a:t>
            </a:r>
          </a:p>
          <a:p>
            <a:pPr>
              <a:lnSpc>
                <a:spcPct val="100000"/>
              </a:lnSpc>
              <a:buFont typeface="Wingdings 2" panose="05020102010507070707" pitchFamily="18" charset="2"/>
              <a:buChar char=""/>
            </a:pPr>
            <a:r>
              <a:rPr lang="en-US" sz="1200" dirty="0">
                <a:solidFill>
                  <a:srgbClr val="FFFFFF"/>
                </a:solidFill>
              </a:rPr>
              <a:t>And </a:t>
            </a:r>
            <a:r>
              <a:rPr lang="en-US" sz="1200" dirty="0">
                <a:solidFill>
                  <a:srgbClr val="FFFFFF"/>
                </a:solidFill>
                <a:highlight>
                  <a:srgbClr val="FFFF00"/>
                </a:highlight>
              </a:rPr>
              <a:t>what is the best time to target them using ads. </a:t>
            </a:r>
          </a:p>
          <a:p>
            <a:pPr>
              <a:lnSpc>
                <a:spcPct val="100000"/>
              </a:lnSpc>
              <a:buFont typeface="Wingdings 2" panose="05020102010507070707" pitchFamily="18" charset="2"/>
              <a:buChar char=""/>
            </a:pPr>
            <a:r>
              <a:rPr lang="en-US" sz="1200" dirty="0">
                <a:solidFill>
                  <a:srgbClr val="FFFFFF"/>
                </a:solidFill>
              </a:rPr>
              <a:t>He also wants to know </a:t>
            </a:r>
            <a:r>
              <a:rPr lang="en-US" sz="1200" dirty="0">
                <a:solidFill>
                  <a:srgbClr val="FFFFFF"/>
                </a:solidFill>
                <a:highlight>
                  <a:srgbClr val="FFFF00"/>
                </a:highlight>
              </a:rPr>
              <a:t>which industries the target customers come </a:t>
            </a:r>
            <a:r>
              <a:rPr lang="en-US" sz="1200" dirty="0">
                <a:solidFill>
                  <a:srgbClr val="FFFFFF"/>
                </a:solidFill>
              </a:rPr>
              <a:t>from so he can customize the promotions he is offering</a:t>
            </a:r>
          </a:p>
          <a:p>
            <a:pPr>
              <a:lnSpc>
                <a:spcPct val="100000"/>
              </a:lnSpc>
              <a:buFont typeface="Wingdings 2" panose="05020102010507070707" pitchFamily="18" charset="2"/>
              <a:buChar char=""/>
            </a:pPr>
            <a:r>
              <a:rPr lang="en-US" sz="1200" dirty="0">
                <a:solidFill>
                  <a:srgbClr val="FFFFFF"/>
                </a:solidFill>
                <a:highlight>
                  <a:srgbClr val="00FFFF"/>
                </a:highlight>
              </a:rPr>
              <a:t>Inventory trends</a:t>
            </a:r>
          </a:p>
          <a:p>
            <a:endParaRPr lang="en-US" dirty="0"/>
          </a:p>
        </p:txBody>
      </p:sp>
      <p:sp>
        <p:nvSpPr>
          <p:cNvPr id="4" name="Slide Number Placeholder 3"/>
          <p:cNvSpPr>
            <a:spLocks noGrp="1"/>
          </p:cNvSpPr>
          <p:nvPr>
            <p:ph type="sldNum" sz="quarter" idx="5"/>
          </p:nvPr>
        </p:nvSpPr>
        <p:spPr/>
        <p:txBody>
          <a:bodyPr/>
          <a:lstStyle/>
          <a:p>
            <a:fld id="{97A8D756-D2B2-4001-BA86-4338C80FB808}" type="slidenum">
              <a:rPr lang="en-US" smtClean="0"/>
              <a:t>10</a:t>
            </a:fld>
            <a:endParaRPr lang="en-US"/>
          </a:p>
        </p:txBody>
      </p:sp>
    </p:spTree>
    <p:extLst>
      <p:ext uri="{BB962C8B-B14F-4D97-AF65-F5344CB8AC3E}">
        <p14:creationId xmlns:p14="http://schemas.microsoft.com/office/powerpoint/2010/main" val="365360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39baf17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39baf17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39baf179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39baf179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14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7" name="Google Shape;27;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8" name="Google Shape;28;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24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 Id="rId4" Type="http://schemas.openxmlformats.org/officeDocument/2006/relationships/hyperlink" Target="https://thomasanalytics.weebly.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Group 7</a:t>
            </a:r>
            <a:br>
              <a:rPr lang="en-US">
                <a:solidFill>
                  <a:schemeClr val="tx1"/>
                </a:solidFill>
              </a:rPr>
            </a:br>
            <a:r>
              <a:rPr lang="en-US">
                <a:solidFill>
                  <a:schemeClr val="tx1"/>
                </a:solidFill>
              </a:rPr>
              <a:t>final report</a:t>
            </a: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a:t>Thomas Analytics</a:t>
            </a:r>
            <a:endParaRPr lang="en-US" sz="2000" dirty="0"/>
          </a:p>
        </p:txBody>
      </p:sp>
      <p:sp>
        <p:nvSpPr>
          <p:cNvPr id="41" name="Rectangle 4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30307BF-D278-4DDD-82D5-15DFAC854BCE}"/>
              </a:ext>
            </a:extLst>
          </p:cNvPr>
          <p:cNvPicPr>
            <a:picLocks noChangeAspect="1"/>
          </p:cNvPicPr>
          <p:nvPr/>
        </p:nvPicPr>
        <p:blipFill>
          <a:blip r:embed="rId4"/>
          <a:stretch>
            <a:fillRect/>
          </a:stretch>
        </p:blipFill>
        <p:spPr>
          <a:xfrm>
            <a:off x="126825" y="1304731"/>
            <a:ext cx="7326899" cy="3677816"/>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9" name="Rectangle 2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 name="Text Placeholder 9">
            <a:extLst>
              <a:ext uri="{FF2B5EF4-FFF2-40B4-BE49-F238E27FC236}">
                <a16:creationId xmlns:a16="http://schemas.microsoft.com/office/drawing/2014/main" id="{0B318932-3398-437E-B44B-7CA4E9572DE5}"/>
              </a:ext>
            </a:extLst>
          </p:cNvPr>
          <p:cNvSpPr>
            <a:spLocks noGrp="1"/>
          </p:cNvSpPr>
          <p:nvPr>
            <p:ph type="body" sz="half" idx="2"/>
          </p:nvPr>
        </p:nvSpPr>
        <p:spPr>
          <a:xfrm>
            <a:off x="671513" y="4203768"/>
            <a:ext cx="3123783" cy="2004198"/>
          </a:xfrm>
        </p:spPr>
        <p:txBody>
          <a:bodyPr vert="horz" lIns="91440" tIns="45720" rIns="91440" bIns="45720" rtlCol="0" anchor="t">
            <a:normAutofit/>
          </a:bodyPr>
          <a:lstStyle/>
          <a:p>
            <a:pPr>
              <a:lnSpc>
                <a:spcPct val="100000"/>
              </a:lnSpc>
            </a:pPr>
            <a:r>
              <a:rPr lang="en-US" sz="1800" b="0" i="0" u="none" strike="noStrike" dirty="0">
                <a:solidFill>
                  <a:srgbClr val="FFFFFF"/>
                </a:solidFill>
                <a:effectLst/>
              </a:rPr>
              <a:t>John wishes to increase his revenue by making his website more popular and running ads. He has some questions to proceed further</a:t>
            </a:r>
          </a:p>
        </p:txBody>
      </p:sp>
      <p:sp>
        <p:nvSpPr>
          <p:cNvPr id="20" name="Text Placeholder 3">
            <a:extLst>
              <a:ext uri="{FF2B5EF4-FFF2-40B4-BE49-F238E27FC236}">
                <a16:creationId xmlns:a16="http://schemas.microsoft.com/office/drawing/2014/main" id="{2CFBD6FA-BD98-4C2E-876C-E115D2063A1A}"/>
              </a:ext>
            </a:extLst>
          </p:cNvPr>
          <p:cNvSpPr txBox="1">
            <a:spLocks/>
          </p:cNvSpPr>
          <p:nvPr/>
        </p:nvSpPr>
        <p:spPr>
          <a:xfrm>
            <a:off x="671513" y="2450453"/>
            <a:ext cx="3214104" cy="127258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1800" b="0" kern="1200" cap="all" dirty="0">
                <a:solidFill>
                  <a:srgbClr val="FFFFFF"/>
                </a:solidFill>
                <a:latin typeface="+mj-lt"/>
                <a:ea typeface="+mj-ea"/>
                <a:cs typeface="+mj-cs"/>
              </a:rPr>
              <a:t>JOHN DOE – Owner of a small electrical company</a:t>
            </a:r>
          </a:p>
          <a:p>
            <a:r>
              <a:rPr lang="en-US" sz="1800" b="1" dirty="0"/>
              <a:t>What business values Thomas analytics offers to John?</a:t>
            </a:r>
          </a:p>
        </p:txBody>
      </p:sp>
      <p:grpSp>
        <p:nvGrpSpPr>
          <p:cNvPr id="22" name="Group 21">
            <a:extLst>
              <a:ext uri="{FF2B5EF4-FFF2-40B4-BE49-F238E27FC236}">
                <a16:creationId xmlns:a16="http://schemas.microsoft.com/office/drawing/2014/main" id="{D6584454-EE1F-4464-A895-9BFCE1C1BA0F}"/>
              </a:ext>
            </a:extLst>
          </p:cNvPr>
          <p:cNvGrpSpPr/>
          <p:nvPr/>
        </p:nvGrpSpPr>
        <p:grpSpPr>
          <a:xfrm>
            <a:off x="7103418" y="361817"/>
            <a:ext cx="1810395" cy="2080914"/>
            <a:chOff x="4281189" y="2391692"/>
            <a:chExt cx="1810395" cy="2080914"/>
          </a:xfrm>
          <a:scene3d>
            <a:camera prst="orthographicFront"/>
            <a:lightRig rig="threePt" dir="t">
              <a:rot lat="0" lon="0" rev="7500000"/>
            </a:lightRig>
          </a:scene3d>
        </p:grpSpPr>
        <p:sp>
          <p:nvSpPr>
            <p:cNvPr id="24" name="Hexagon 23">
              <a:extLst>
                <a:ext uri="{FF2B5EF4-FFF2-40B4-BE49-F238E27FC236}">
                  <a16:creationId xmlns:a16="http://schemas.microsoft.com/office/drawing/2014/main" id="{3565761B-8677-4D7A-A176-CE620CB9E19A}"/>
                </a:ext>
              </a:extLst>
            </p:cNvPr>
            <p:cNvSpPr/>
            <p:nvPr/>
          </p:nvSpPr>
          <p:spPr>
            <a:xfrm rot="5400000">
              <a:off x="4145930" y="2526951"/>
              <a:ext cx="2080914" cy="1810395"/>
            </a:xfrm>
            <a:prstGeom prst="hexagon">
              <a:avLst>
                <a:gd name="adj" fmla="val 25000"/>
                <a:gd name="vf" fmla="val 115470"/>
              </a:avLst>
            </a:prstGeom>
            <a:sp3d prstMaterial="plastic">
              <a:bevelT w="127000" h="25400" prst="relaxedInset"/>
            </a:sp3d>
          </p:spPr>
          <p:style>
            <a:lnRef idx="0">
              <a:schemeClr val="lt1">
                <a:hueOff val="0"/>
                <a:satOff val="0"/>
                <a:lumOff val="0"/>
                <a:alphaOff val="0"/>
              </a:schemeClr>
            </a:lnRef>
            <a:fillRef idx="3">
              <a:schemeClr val="accent5">
                <a:hueOff val="-9981745"/>
                <a:satOff val="-15454"/>
                <a:lumOff val="0"/>
                <a:alphaOff val="0"/>
              </a:schemeClr>
            </a:fillRef>
            <a:effectRef idx="2">
              <a:schemeClr val="accent5">
                <a:hueOff val="-9981745"/>
                <a:satOff val="-15454"/>
                <a:lumOff val="0"/>
                <a:alphaOff val="0"/>
              </a:schemeClr>
            </a:effectRef>
            <a:fontRef idx="minor">
              <a:schemeClr val="lt1"/>
            </a:fontRef>
          </p:style>
        </p:sp>
        <p:sp>
          <p:nvSpPr>
            <p:cNvPr id="26" name="Hexagon 4">
              <a:extLst>
                <a:ext uri="{FF2B5EF4-FFF2-40B4-BE49-F238E27FC236}">
                  <a16:creationId xmlns:a16="http://schemas.microsoft.com/office/drawing/2014/main" id="{AC1543D4-5742-4D3E-9FF4-4D3D662A811B}"/>
                </a:ext>
              </a:extLst>
            </p:cNvPr>
            <p:cNvSpPr txBox="1"/>
            <p:nvPr/>
          </p:nvSpPr>
          <p:spPr>
            <a:xfrm>
              <a:off x="4563309" y="2715968"/>
              <a:ext cx="1246155" cy="14323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grpSp>
        <p:nvGrpSpPr>
          <p:cNvPr id="28" name="Group 27">
            <a:extLst>
              <a:ext uri="{FF2B5EF4-FFF2-40B4-BE49-F238E27FC236}">
                <a16:creationId xmlns:a16="http://schemas.microsoft.com/office/drawing/2014/main" id="{C8DBFE45-8BDA-4311-9046-79EC411A0911}"/>
              </a:ext>
            </a:extLst>
          </p:cNvPr>
          <p:cNvGrpSpPr/>
          <p:nvPr/>
        </p:nvGrpSpPr>
        <p:grpSpPr>
          <a:xfrm>
            <a:off x="9591254" y="1668823"/>
            <a:ext cx="1810395" cy="2080914"/>
            <a:chOff x="0" y="1672299"/>
            <a:chExt cx="1810395" cy="2080914"/>
          </a:xfrm>
          <a:scene3d>
            <a:camera prst="orthographicFront"/>
            <a:lightRig rig="threePt" dir="t">
              <a:rot lat="0" lon="0" rev="7500000"/>
            </a:lightRig>
          </a:scene3d>
        </p:grpSpPr>
        <p:sp>
          <p:nvSpPr>
            <p:cNvPr id="39" name="Hexagon 38">
              <a:extLst>
                <a:ext uri="{FF2B5EF4-FFF2-40B4-BE49-F238E27FC236}">
                  <a16:creationId xmlns:a16="http://schemas.microsoft.com/office/drawing/2014/main" id="{EA00407B-0CDD-4CDA-997D-D0DDF3C50257}"/>
                </a:ext>
              </a:extLst>
            </p:cNvPr>
            <p:cNvSpPr/>
            <p:nvPr/>
          </p:nvSpPr>
          <p:spPr>
            <a:xfrm rot="5400000">
              <a:off x="-135259" y="1807558"/>
              <a:ext cx="2080914" cy="1810395"/>
            </a:xfrm>
            <a:prstGeom prst="hexagon">
              <a:avLst>
                <a:gd name="adj" fmla="val 25000"/>
                <a:gd name="vf" fmla="val 115470"/>
              </a:avLst>
            </a:prstGeom>
            <a:sp3d prstMaterial="plastic">
              <a:bevelT w="127000" h="25400" prst="relaxedInset"/>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40" name="Hexagon 4">
              <a:extLst>
                <a:ext uri="{FF2B5EF4-FFF2-40B4-BE49-F238E27FC236}">
                  <a16:creationId xmlns:a16="http://schemas.microsoft.com/office/drawing/2014/main" id="{6B58F9BC-E87F-4469-827E-5A7F4D6BC7BD}"/>
                </a:ext>
              </a:extLst>
            </p:cNvPr>
            <p:cNvSpPr txBox="1"/>
            <p:nvPr/>
          </p:nvSpPr>
          <p:spPr>
            <a:xfrm>
              <a:off x="282120" y="1996575"/>
              <a:ext cx="1246155" cy="14323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p:txBody>
        </p:sp>
      </p:grpSp>
      <p:grpSp>
        <p:nvGrpSpPr>
          <p:cNvPr id="30" name="Group 29">
            <a:extLst>
              <a:ext uri="{FF2B5EF4-FFF2-40B4-BE49-F238E27FC236}">
                <a16:creationId xmlns:a16="http://schemas.microsoft.com/office/drawing/2014/main" id="{D45146E3-13E0-414D-B46A-81EC0C22D7FB}"/>
              </a:ext>
            </a:extLst>
          </p:cNvPr>
          <p:cNvGrpSpPr/>
          <p:nvPr/>
        </p:nvGrpSpPr>
        <p:grpSpPr>
          <a:xfrm>
            <a:off x="4502749" y="1697938"/>
            <a:ext cx="1810395" cy="2080914"/>
            <a:chOff x="0" y="0"/>
            <a:chExt cx="1810395" cy="2080914"/>
          </a:xfrm>
          <a:scene3d>
            <a:camera prst="orthographicFront"/>
            <a:lightRig rig="threePt" dir="t">
              <a:rot lat="0" lon="0" rev="7500000"/>
            </a:lightRig>
          </a:scene3d>
        </p:grpSpPr>
        <p:sp>
          <p:nvSpPr>
            <p:cNvPr id="37" name="Hexagon 36">
              <a:extLst>
                <a:ext uri="{FF2B5EF4-FFF2-40B4-BE49-F238E27FC236}">
                  <a16:creationId xmlns:a16="http://schemas.microsoft.com/office/drawing/2014/main" id="{04C5C1A3-3403-4369-AC7C-217A52FA794C}"/>
                </a:ext>
              </a:extLst>
            </p:cNvPr>
            <p:cNvSpPr/>
            <p:nvPr/>
          </p:nvSpPr>
          <p:spPr>
            <a:xfrm rot="5400000">
              <a:off x="-135259" y="135259"/>
              <a:ext cx="2080914" cy="1810395"/>
            </a:xfrm>
            <a:prstGeom prst="hexagon">
              <a:avLst>
                <a:gd name="adj" fmla="val 25000"/>
                <a:gd name="vf" fmla="val 115470"/>
              </a:avLst>
            </a:prstGeom>
            <a:sp3d prstMaterial="plastic">
              <a:bevelT w="127000" h="25400" prst="relaxedInset"/>
            </a:sp3d>
          </p:spPr>
          <p:style>
            <a:lnRef idx="0">
              <a:schemeClr val="lt1">
                <a:hueOff val="0"/>
                <a:satOff val="0"/>
                <a:lumOff val="0"/>
                <a:alphaOff val="0"/>
              </a:schemeClr>
            </a:lnRef>
            <a:fillRef idx="3">
              <a:schemeClr val="accent5">
                <a:hueOff val="-3327248"/>
                <a:satOff val="-5151"/>
                <a:lumOff val="0"/>
                <a:alphaOff val="0"/>
              </a:schemeClr>
            </a:fillRef>
            <a:effectRef idx="2">
              <a:schemeClr val="accent5">
                <a:hueOff val="-3327248"/>
                <a:satOff val="-5151"/>
                <a:lumOff val="0"/>
                <a:alphaOff val="0"/>
              </a:schemeClr>
            </a:effectRef>
            <a:fontRef idx="minor">
              <a:schemeClr val="lt1"/>
            </a:fontRef>
          </p:style>
        </p:sp>
        <p:sp>
          <p:nvSpPr>
            <p:cNvPr id="38" name="Hexagon 6">
              <a:extLst>
                <a:ext uri="{FF2B5EF4-FFF2-40B4-BE49-F238E27FC236}">
                  <a16:creationId xmlns:a16="http://schemas.microsoft.com/office/drawing/2014/main" id="{8B4AD94F-9B8C-4519-87D6-04A72FEF45DC}"/>
                </a:ext>
              </a:extLst>
            </p:cNvPr>
            <p:cNvSpPr txBox="1"/>
            <p:nvPr/>
          </p:nvSpPr>
          <p:spPr>
            <a:xfrm>
              <a:off x="282120" y="324276"/>
              <a:ext cx="1246155" cy="14323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grpSp>
        <p:nvGrpSpPr>
          <p:cNvPr id="31" name="Group 30">
            <a:extLst>
              <a:ext uri="{FF2B5EF4-FFF2-40B4-BE49-F238E27FC236}">
                <a16:creationId xmlns:a16="http://schemas.microsoft.com/office/drawing/2014/main" id="{17EAFBF2-7EF7-4E9A-A582-06E564E56D31}"/>
              </a:ext>
            </a:extLst>
          </p:cNvPr>
          <p:cNvGrpSpPr/>
          <p:nvPr/>
        </p:nvGrpSpPr>
        <p:grpSpPr>
          <a:xfrm>
            <a:off x="5221508" y="4544477"/>
            <a:ext cx="1810395" cy="2080914"/>
            <a:chOff x="2325961" y="2391692"/>
            <a:chExt cx="1810395" cy="2080914"/>
          </a:xfrm>
          <a:scene3d>
            <a:camera prst="orthographicFront"/>
            <a:lightRig rig="threePt" dir="t">
              <a:rot lat="0" lon="0" rev="7500000"/>
            </a:lightRig>
          </a:scene3d>
        </p:grpSpPr>
        <p:sp>
          <p:nvSpPr>
            <p:cNvPr id="35" name="Hexagon 34">
              <a:extLst>
                <a:ext uri="{FF2B5EF4-FFF2-40B4-BE49-F238E27FC236}">
                  <a16:creationId xmlns:a16="http://schemas.microsoft.com/office/drawing/2014/main" id="{EDA7E2DA-D79D-4351-AFC3-EE6910FB6385}"/>
                </a:ext>
              </a:extLst>
            </p:cNvPr>
            <p:cNvSpPr/>
            <p:nvPr/>
          </p:nvSpPr>
          <p:spPr>
            <a:xfrm rot="5400000">
              <a:off x="2190702" y="2526951"/>
              <a:ext cx="2080914" cy="1810395"/>
            </a:xfrm>
            <a:prstGeom prst="hexagon">
              <a:avLst>
                <a:gd name="adj" fmla="val 25000"/>
                <a:gd name="vf" fmla="val 115470"/>
              </a:avLst>
            </a:prstGeom>
            <a:sp3d prstMaterial="plastic">
              <a:bevelT w="127000" h="25400" prst="relaxedInset"/>
            </a:sp3d>
          </p:spPr>
          <p:style>
            <a:lnRef idx="0">
              <a:schemeClr val="lt1">
                <a:hueOff val="0"/>
                <a:satOff val="0"/>
                <a:lumOff val="0"/>
                <a:alphaOff val="0"/>
              </a:schemeClr>
            </a:lnRef>
            <a:fillRef idx="3">
              <a:schemeClr val="accent5">
                <a:hueOff val="-6654497"/>
                <a:satOff val="-10303"/>
                <a:lumOff val="0"/>
                <a:alphaOff val="0"/>
              </a:schemeClr>
            </a:fillRef>
            <a:effectRef idx="2">
              <a:schemeClr val="accent5">
                <a:hueOff val="-6654497"/>
                <a:satOff val="-10303"/>
                <a:lumOff val="0"/>
                <a:alphaOff val="0"/>
              </a:schemeClr>
            </a:effectRef>
            <a:fontRef idx="minor">
              <a:schemeClr val="lt1"/>
            </a:fontRef>
          </p:style>
        </p:sp>
        <p:sp>
          <p:nvSpPr>
            <p:cNvPr id="36" name="Hexagon 8">
              <a:extLst>
                <a:ext uri="{FF2B5EF4-FFF2-40B4-BE49-F238E27FC236}">
                  <a16:creationId xmlns:a16="http://schemas.microsoft.com/office/drawing/2014/main" id="{E4B8115F-FEB2-4117-9803-16BC7E8BF3AC}"/>
                </a:ext>
              </a:extLst>
            </p:cNvPr>
            <p:cNvSpPr txBox="1"/>
            <p:nvPr/>
          </p:nvSpPr>
          <p:spPr>
            <a:xfrm>
              <a:off x="2608081" y="2715968"/>
              <a:ext cx="1246155" cy="14323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grpSp>
      <p:grpSp>
        <p:nvGrpSpPr>
          <p:cNvPr id="32" name="Group 31">
            <a:extLst>
              <a:ext uri="{FF2B5EF4-FFF2-40B4-BE49-F238E27FC236}">
                <a16:creationId xmlns:a16="http://schemas.microsoft.com/office/drawing/2014/main" id="{95FC49B0-8015-4479-AA31-DCC82A524CE9}"/>
              </a:ext>
            </a:extLst>
          </p:cNvPr>
          <p:cNvGrpSpPr/>
          <p:nvPr/>
        </p:nvGrpSpPr>
        <p:grpSpPr>
          <a:xfrm>
            <a:off x="9221804" y="4635806"/>
            <a:ext cx="1810395" cy="2080914"/>
            <a:chOff x="4281189" y="2391692"/>
            <a:chExt cx="1810395" cy="2080914"/>
          </a:xfrm>
          <a:scene3d>
            <a:camera prst="orthographicFront"/>
            <a:lightRig rig="threePt" dir="t">
              <a:rot lat="0" lon="0" rev="7500000"/>
            </a:lightRig>
          </a:scene3d>
        </p:grpSpPr>
        <p:sp>
          <p:nvSpPr>
            <p:cNvPr id="33" name="Hexagon 32">
              <a:extLst>
                <a:ext uri="{FF2B5EF4-FFF2-40B4-BE49-F238E27FC236}">
                  <a16:creationId xmlns:a16="http://schemas.microsoft.com/office/drawing/2014/main" id="{006182E4-1844-484C-B390-E5A6776CB04B}"/>
                </a:ext>
              </a:extLst>
            </p:cNvPr>
            <p:cNvSpPr/>
            <p:nvPr/>
          </p:nvSpPr>
          <p:spPr>
            <a:xfrm rot="5400000">
              <a:off x="4145930" y="2526951"/>
              <a:ext cx="2080914" cy="1810395"/>
            </a:xfrm>
            <a:prstGeom prst="hexagon">
              <a:avLst>
                <a:gd name="adj" fmla="val 25000"/>
                <a:gd name="vf" fmla="val 115470"/>
              </a:avLst>
            </a:prstGeom>
            <a:sp3d prstMaterial="plastic">
              <a:bevelT w="127000" h="25400" prst="relaxedInset"/>
            </a:sp3d>
          </p:spPr>
          <p:style>
            <a:lnRef idx="0">
              <a:schemeClr val="lt1">
                <a:hueOff val="0"/>
                <a:satOff val="0"/>
                <a:lumOff val="0"/>
                <a:alphaOff val="0"/>
              </a:schemeClr>
            </a:lnRef>
            <a:fillRef idx="3">
              <a:schemeClr val="accent5">
                <a:hueOff val="-9981745"/>
                <a:satOff val="-15454"/>
                <a:lumOff val="0"/>
                <a:alphaOff val="0"/>
              </a:schemeClr>
            </a:fillRef>
            <a:effectRef idx="2">
              <a:schemeClr val="accent5">
                <a:hueOff val="-9981745"/>
                <a:satOff val="-15454"/>
                <a:lumOff val="0"/>
                <a:alphaOff val="0"/>
              </a:schemeClr>
            </a:effectRef>
            <a:fontRef idx="minor">
              <a:schemeClr val="lt1"/>
            </a:fontRef>
          </p:style>
        </p:sp>
        <p:sp>
          <p:nvSpPr>
            <p:cNvPr id="34" name="Hexagon 10">
              <a:extLst>
                <a:ext uri="{FF2B5EF4-FFF2-40B4-BE49-F238E27FC236}">
                  <a16:creationId xmlns:a16="http://schemas.microsoft.com/office/drawing/2014/main" id="{9014D4D5-AF58-4F4C-86E5-1A2141223F29}"/>
                </a:ext>
              </a:extLst>
            </p:cNvPr>
            <p:cNvSpPr txBox="1"/>
            <p:nvPr/>
          </p:nvSpPr>
          <p:spPr>
            <a:xfrm>
              <a:off x="4563309" y="2715968"/>
              <a:ext cx="1246155" cy="143236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41" name="Title 1">
            <a:extLst>
              <a:ext uri="{FF2B5EF4-FFF2-40B4-BE49-F238E27FC236}">
                <a16:creationId xmlns:a16="http://schemas.microsoft.com/office/drawing/2014/main" id="{4B61B26F-FD1C-4A0C-9763-33C4F851D28A}"/>
              </a:ext>
            </a:extLst>
          </p:cNvPr>
          <p:cNvSpPr txBox="1">
            <a:spLocks/>
          </p:cNvSpPr>
          <p:nvPr/>
        </p:nvSpPr>
        <p:spPr>
          <a:xfrm>
            <a:off x="581193" y="685565"/>
            <a:ext cx="3379922" cy="1451971"/>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 Case 1 - Thomas Analytics business value to an example seller</a:t>
            </a:r>
          </a:p>
        </p:txBody>
      </p:sp>
      <p:sp>
        <p:nvSpPr>
          <p:cNvPr id="13" name="TextBox 12">
            <a:extLst>
              <a:ext uri="{FF2B5EF4-FFF2-40B4-BE49-F238E27FC236}">
                <a16:creationId xmlns:a16="http://schemas.microsoft.com/office/drawing/2014/main" id="{538AAE64-4603-4E5F-BF6A-057D653BE1F3}"/>
              </a:ext>
            </a:extLst>
          </p:cNvPr>
          <p:cNvSpPr txBox="1"/>
          <p:nvPr/>
        </p:nvSpPr>
        <p:spPr>
          <a:xfrm>
            <a:off x="4750060" y="1961698"/>
            <a:ext cx="1506867" cy="1477328"/>
          </a:xfrm>
          <a:prstGeom prst="rect">
            <a:avLst/>
          </a:prstGeom>
          <a:noFill/>
        </p:spPr>
        <p:txBody>
          <a:bodyPr wrap="square" rtlCol="0">
            <a:spAutoFit/>
          </a:bodyPr>
          <a:lstStyle/>
          <a:p>
            <a:r>
              <a:rPr lang="en-US" b="0" i="0" u="none" strike="noStrike" dirty="0">
                <a:solidFill>
                  <a:srgbClr val="FFFFFF"/>
                </a:solidFill>
                <a:effectLst/>
              </a:rPr>
              <a:t>How to increase the traffic on my company’s website? </a:t>
            </a:r>
            <a:endParaRPr lang="en-US" dirty="0"/>
          </a:p>
        </p:txBody>
      </p:sp>
      <p:sp>
        <p:nvSpPr>
          <p:cNvPr id="42" name="TextBox 41">
            <a:extLst>
              <a:ext uri="{FF2B5EF4-FFF2-40B4-BE49-F238E27FC236}">
                <a16:creationId xmlns:a16="http://schemas.microsoft.com/office/drawing/2014/main" id="{F0B37370-1929-483E-BBF3-E28F83D4948C}"/>
              </a:ext>
            </a:extLst>
          </p:cNvPr>
          <p:cNvSpPr txBox="1"/>
          <p:nvPr/>
        </p:nvSpPr>
        <p:spPr>
          <a:xfrm>
            <a:off x="7278575" y="737349"/>
            <a:ext cx="1644476" cy="1323439"/>
          </a:xfrm>
          <a:prstGeom prst="rect">
            <a:avLst/>
          </a:prstGeom>
          <a:noFill/>
        </p:spPr>
        <p:txBody>
          <a:bodyPr wrap="square">
            <a:spAutoFit/>
          </a:bodyPr>
          <a:lstStyle/>
          <a:p>
            <a:r>
              <a:rPr lang="en-US" sz="1600" dirty="0">
                <a:solidFill>
                  <a:srgbClr val="FFFFFF"/>
                </a:solidFill>
              </a:rPr>
              <a:t>How much e</a:t>
            </a:r>
            <a:r>
              <a:rPr lang="en-US" sz="1600" b="0" i="0" u="none" strike="noStrike" dirty="0">
                <a:solidFill>
                  <a:srgbClr val="FFFFFF"/>
                </a:solidFill>
                <a:effectLst/>
              </a:rPr>
              <a:t>nlisting on Thomas Net will increase website traffic? </a:t>
            </a:r>
            <a:endParaRPr lang="en-US" sz="1600" dirty="0"/>
          </a:p>
        </p:txBody>
      </p:sp>
      <p:sp>
        <p:nvSpPr>
          <p:cNvPr id="43" name="TextBox 42">
            <a:extLst>
              <a:ext uri="{FF2B5EF4-FFF2-40B4-BE49-F238E27FC236}">
                <a16:creationId xmlns:a16="http://schemas.microsoft.com/office/drawing/2014/main" id="{BB4E9081-8AEB-4854-B76F-DCF836E927B3}"/>
              </a:ext>
            </a:extLst>
          </p:cNvPr>
          <p:cNvSpPr txBox="1"/>
          <p:nvPr/>
        </p:nvSpPr>
        <p:spPr>
          <a:xfrm>
            <a:off x="5346869" y="4928149"/>
            <a:ext cx="1706026" cy="1323439"/>
          </a:xfrm>
          <a:prstGeom prst="rect">
            <a:avLst/>
          </a:prstGeom>
          <a:noFill/>
        </p:spPr>
        <p:txBody>
          <a:bodyPr wrap="square">
            <a:spAutoFit/>
          </a:bodyPr>
          <a:lstStyle/>
          <a:p>
            <a:pPr>
              <a:lnSpc>
                <a:spcPct val="100000"/>
              </a:lnSpc>
            </a:pPr>
            <a:r>
              <a:rPr lang="en-US" sz="1600" dirty="0">
                <a:solidFill>
                  <a:srgbClr val="FFFFFF"/>
                </a:solidFill>
              </a:rPr>
              <a:t>Where do the target customers reside</a:t>
            </a:r>
            <a:r>
              <a:rPr lang="en-US" sz="1600" b="0" i="0" u="none" strike="noStrike" dirty="0">
                <a:solidFill>
                  <a:srgbClr val="FFFFFF"/>
                </a:solidFill>
                <a:effectLst/>
              </a:rPr>
              <a:t> so I can target them using geotargeting ad?</a:t>
            </a:r>
          </a:p>
        </p:txBody>
      </p:sp>
      <p:sp>
        <p:nvSpPr>
          <p:cNvPr id="44" name="TextBox 43">
            <a:extLst>
              <a:ext uri="{FF2B5EF4-FFF2-40B4-BE49-F238E27FC236}">
                <a16:creationId xmlns:a16="http://schemas.microsoft.com/office/drawing/2014/main" id="{131273CD-CD87-4416-9F10-6E92FACBB84E}"/>
              </a:ext>
            </a:extLst>
          </p:cNvPr>
          <p:cNvSpPr txBox="1"/>
          <p:nvPr/>
        </p:nvSpPr>
        <p:spPr>
          <a:xfrm>
            <a:off x="9447655" y="4960082"/>
            <a:ext cx="1404778" cy="1477328"/>
          </a:xfrm>
          <a:prstGeom prst="rect">
            <a:avLst/>
          </a:prstGeom>
          <a:noFill/>
        </p:spPr>
        <p:txBody>
          <a:bodyPr wrap="square">
            <a:spAutoFit/>
          </a:bodyPr>
          <a:lstStyle/>
          <a:p>
            <a:r>
              <a:rPr lang="en-US" dirty="0">
                <a:solidFill>
                  <a:srgbClr val="FFFFFF"/>
                </a:solidFill>
              </a:rPr>
              <a:t>W</a:t>
            </a:r>
            <a:r>
              <a:rPr lang="en-US" sz="1800" dirty="0">
                <a:solidFill>
                  <a:srgbClr val="FFFFFF"/>
                </a:solidFill>
              </a:rPr>
              <a:t>hat is the best time to run ads for target </a:t>
            </a:r>
            <a:r>
              <a:rPr lang="en-US" dirty="0">
                <a:solidFill>
                  <a:srgbClr val="FFFFFF"/>
                </a:solidFill>
              </a:rPr>
              <a:t>customers?</a:t>
            </a:r>
            <a:endParaRPr lang="en-US" dirty="0"/>
          </a:p>
        </p:txBody>
      </p:sp>
      <p:sp>
        <p:nvSpPr>
          <p:cNvPr id="46" name="TextBox 45">
            <a:extLst>
              <a:ext uri="{FF2B5EF4-FFF2-40B4-BE49-F238E27FC236}">
                <a16:creationId xmlns:a16="http://schemas.microsoft.com/office/drawing/2014/main" id="{548DB23A-808A-4F87-8226-F102461EC947}"/>
              </a:ext>
            </a:extLst>
          </p:cNvPr>
          <p:cNvSpPr txBox="1"/>
          <p:nvPr/>
        </p:nvSpPr>
        <p:spPr>
          <a:xfrm>
            <a:off x="9826894" y="1943212"/>
            <a:ext cx="1556283" cy="1600438"/>
          </a:xfrm>
          <a:prstGeom prst="rect">
            <a:avLst/>
          </a:prstGeom>
          <a:noFill/>
        </p:spPr>
        <p:txBody>
          <a:bodyPr wrap="square">
            <a:spAutoFit/>
          </a:bodyPr>
          <a:lstStyle/>
          <a:p>
            <a:pPr>
              <a:lnSpc>
                <a:spcPct val="100000"/>
              </a:lnSpc>
            </a:pPr>
            <a:r>
              <a:rPr lang="en-US" sz="1400" dirty="0">
                <a:solidFill>
                  <a:srgbClr val="FFFFFF"/>
                </a:solidFill>
              </a:rPr>
              <a:t>Which industries my potential customers come from so I can customize the promotions and ads?</a:t>
            </a:r>
          </a:p>
        </p:txBody>
      </p:sp>
      <p:pic>
        <p:nvPicPr>
          <p:cNvPr id="1026" name="Picture 2" descr="Five Arrows Pointing In Outgoing Direction Stock Photo, Picture And Royalty  Free Image. Image 17176943.">
            <a:extLst>
              <a:ext uri="{FF2B5EF4-FFF2-40B4-BE49-F238E27FC236}">
                <a16:creationId xmlns:a16="http://schemas.microsoft.com/office/drawing/2014/main" id="{7414CE8A-A2D3-4505-A784-CC9DB77A68CD}"/>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6622975" y="2521687"/>
            <a:ext cx="2857018" cy="2857018"/>
          </a:xfrm>
          <a:prstGeom prst="rect">
            <a:avLst/>
          </a:prstGeom>
          <a:ln>
            <a:noFill/>
          </a:ln>
          <a:effectLst>
            <a:glow>
              <a:schemeClr val="accent1"/>
            </a:glow>
            <a:softEdge rad="215900"/>
          </a:effectLst>
          <a:extLst>
            <a:ext uri="{909E8E84-426E-40DD-AFC4-6F175D3DCCD1}">
              <a14:hiddenFill xmlns:a14="http://schemas.microsoft.com/office/drawing/2010/main">
                <a:solidFill>
                  <a:srgbClr val="FFFFFF"/>
                </a:solidFill>
              </a14:hiddenFill>
            </a:ext>
          </a:extLst>
        </p:spPr>
      </p:pic>
      <p:pic>
        <p:nvPicPr>
          <p:cNvPr id="8" name="Picture Placeholder 7" descr="Icon&#10;&#10;Description automatically generated">
            <a:extLst>
              <a:ext uri="{FF2B5EF4-FFF2-40B4-BE49-F238E27FC236}">
                <a16:creationId xmlns:a16="http://schemas.microsoft.com/office/drawing/2014/main" id="{6F2E64F3-2577-4A9F-916E-2666A5287A80}"/>
              </a:ext>
            </a:extLst>
          </p:cNvPr>
          <p:cNvPicPr>
            <a:picLocks noGrp="1" noChangeAspect="1"/>
          </p:cNvPicPr>
          <p:nvPr>
            <p:ph type="pic" idx="1"/>
          </p:nvPr>
        </p:nvPicPr>
        <p:blipFill rotWithShape="1">
          <a:blip r:embed="rId4"/>
          <a:srcRect b="19631"/>
          <a:stretch/>
        </p:blipFill>
        <p:spPr>
          <a:xfrm>
            <a:off x="7005313" y="3356499"/>
            <a:ext cx="2078415" cy="1603583"/>
          </a:xfrm>
          <a:prstGeom prst="ellipse">
            <a:avLst/>
          </a:prstGeom>
          <a:ln>
            <a:noFill/>
          </a:ln>
          <a:effectLst>
            <a:softEdge rad="12700"/>
          </a:effectLst>
        </p:spPr>
      </p:pic>
      <p:sp>
        <p:nvSpPr>
          <p:cNvPr id="47" name="TextBox 46">
            <a:extLst>
              <a:ext uri="{FF2B5EF4-FFF2-40B4-BE49-F238E27FC236}">
                <a16:creationId xmlns:a16="http://schemas.microsoft.com/office/drawing/2014/main" id="{609CD280-7E04-499A-AAED-9ED13D408080}"/>
              </a:ext>
            </a:extLst>
          </p:cNvPr>
          <p:cNvSpPr txBox="1"/>
          <p:nvPr/>
        </p:nvSpPr>
        <p:spPr>
          <a:xfrm>
            <a:off x="7842155" y="3739322"/>
            <a:ext cx="733961" cy="707886"/>
          </a:xfrm>
          <a:prstGeom prst="rect">
            <a:avLst/>
          </a:prstGeom>
          <a:noFill/>
        </p:spPr>
        <p:txBody>
          <a:bodyPr wrap="square" rtlCol="0">
            <a:spAutoFit/>
          </a:bodyPr>
          <a:lstStyle/>
          <a:p>
            <a:r>
              <a:rPr lang="en-US" sz="4000" dirty="0">
                <a:solidFill>
                  <a:schemeClr val="bg1"/>
                </a:solidFill>
              </a:rPr>
              <a:t>?</a:t>
            </a:r>
          </a:p>
        </p:txBody>
      </p:sp>
    </p:spTree>
    <p:extLst>
      <p:ext uri="{BB962C8B-B14F-4D97-AF65-F5344CB8AC3E}">
        <p14:creationId xmlns:p14="http://schemas.microsoft.com/office/powerpoint/2010/main" val="6469204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dirty="0"/>
              <a:t>USE CASE </a:t>
            </a:r>
            <a:endParaRPr dirty="0"/>
          </a:p>
        </p:txBody>
      </p:sp>
      <p:sp>
        <p:nvSpPr>
          <p:cNvPr id="102" name="Google Shape;102;p20"/>
          <p:cNvSpPr txBox="1">
            <a:spLocks noGrp="1"/>
          </p:cNvSpPr>
          <p:nvPr>
            <p:ph type="body" idx="1"/>
          </p:nvPr>
        </p:nvSpPr>
        <p:spPr>
          <a:xfrm>
            <a:off x="415600" y="1536633"/>
            <a:ext cx="5230000" cy="4555200"/>
          </a:xfrm>
          <a:prstGeom prst="rect">
            <a:avLst/>
          </a:prstGeom>
        </p:spPr>
        <p:txBody>
          <a:bodyPr spcFirstLastPara="1" vert="horz" wrap="square" lIns="121900" tIns="121900" rIns="121900" bIns="121900" rtlCol="0" anchor="t" anchorCtr="0">
            <a:noAutofit/>
          </a:bodyPr>
          <a:lstStyle/>
          <a:p>
            <a:pPr marL="0" indent="0">
              <a:spcBef>
                <a:spcPts val="1600"/>
              </a:spcBef>
              <a:buNone/>
            </a:pPr>
            <a:r>
              <a:rPr lang="en" sz="1600">
                <a:solidFill>
                  <a:schemeClr val="dk1"/>
                </a:solidFill>
                <a:latin typeface="Arial"/>
                <a:ea typeface="Arial"/>
                <a:cs typeface="Arial"/>
                <a:sym typeface="Arial"/>
              </a:rPr>
              <a:t>John Doe is the owner of a small electrical components company. He wishes to increase the traffic on his company website. He comes across Thomas Net; but he is not sure if enlisting in Thomas Net would yield expected results for the website. He navigates through the Thomas Analytics dashboard and discovers a visualization displaying the conversion rate (the percentage of visitors that redirected to a supplier’s website through Thomas Net) of each supplier industry. </a:t>
            </a:r>
            <a:r>
              <a:rPr lang="en" sz="1600">
                <a:solidFill>
                  <a:schemeClr val="dk1"/>
                </a:solidFill>
                <a:highlight>
                  <a:srgbClr val="38761D"/>
                </a:highlight>
                <a:latin typeface="Arial"/>
                <a:ea typeface="Arial"/>
                <a:cs typeface="Arial"/>
                <a:sym typeface="Arial"/>
              </a:rPr>
              <a:t>He customized the plot and observed that the electrical equipment industry has a hefty conversion rate of 50%.  This strengthened his reason to enlist on Thomas. </a:t>
            </a:r>
            <a:r>
              <a:rPr lang="en" sz="1600">
                <a:solidFill>
                  <a:schemeClr val="dk1"/>
                </a:solidFill>
                <a:latin typeface="Arial"/>
                <a:ea typeface="Arial"/>
                <a:cs typeface="Arial"/>
                <a:sym typeface="Arial"/>
              </a:rPr>
              <a:t>After three months of enlisting on Thomas Net, the traffic on his website increased by 20%.</a:t>
            </a:r>
            <a:endParaRPr sz="1600">
              <a:solidFill>
                <a:schemeClr val="dk1"/>
              </a:solidFill>
              <a:latin typeface="Arial"/>
              <a:ea typeface="Arial"/>
              <a:cs typeface="Arial"/>
              <a:sym typeface="Arial"/>
            </a:endParaRPr>
          </a:p>
          <a:p>
            <a:pPr marL="0" indent="0">
              <a:spcBef>
                <a:spcPts val="1600"/>
              </a:spcBef>
              <a:buNone/>
            </a:pPr>
            <a:endParaRPr sz="1600">
              <a:solidFill>
                <a:srgbClr val="000000"/>
              </a:solidFill>
              <a:latin typeface="Arial"/>
              <a:ea typeface="Arial"/>
              <a:cs typeface="Arial"/>
              <a:sym typeface="Arial"/>
            </a:endParaRPr>
          </a:p>
          <a:p>
            <a:pPr marL="0" indent="0">
              <a:spcBef>
                <a:spcPts val="1600"/>
              </a:spcBef>
              <a:spcAft>
                <a:spcPts val="1600"/>
              </a:spcAft>
              <a:buNone/>
            </a:pPr>
            <a:endParaRPr sz="1600"/>
          </a:p>
        </p:txBody>
      </p:sp>
      <p:pic>
        <p:nvPicPr>
          <p:cNvPr id="103" name="Google Shape;103;p20"/>
          <p:cNvPicPr preferRelativeResize="0"/>
          <p:nvPr/>
        </p:nvPicPr>
        <p:blipFill>
          <a:blip r:embed="rId3">
            <a:alphaModFix/>
          </a:blip>
          <a:stretch>
            <a:fillRect/>
          </a:stretch>
        </p:blipFill>
        <p:spPr>
          <a:xfrm>
            <a:off x="6387200" y="1356968"/>
            <a:ext cx="5389184" cy="5094633"/>
          </a:xfrm>
          <a:prstGeom prst="rect">
            <a:avLst/>
          </a:prstGeom>
          <a:noFill/>
          <a:ln>
            <a:noFill/>
          </a:ln>
        </p:spPr>
      </p:pic>
      <p:pic>
        <p:nvPicPr>
          <p:cNvPr id="104" name="Google Shape;104;p20"/>
          <p:cNvPicPr preferRelativeResize="0"/>
          <p:nvPr/>
        </p:nvPicPr>
        <p:blipFill>
          <a:blip r:embed="rId4">
            <a:alphaModFix/>
          </a:blip>
          <a:stretch>
            <a:fillRect/>
          </a:stretch>
        </p:blipFill>
        <p:spPr>
          <a:xfrm>
            <a:off x="9532933" y="275162"/>
            <a:ext cx="2050600" cy="2075012"/>
          </a:xfrm>
          <a:prstGeom prst="rect">
            <a:avLst/>
          </a:prstGeom>
          <a:noFill/>
          <a:ln>
            <a:noFill/>
          </a:ln>
        </p:spPr>
      </p:pic>
      <p:pic>
        <p:nvPicPr>
          <p:cNvPr id="105" name="Google Shape;105;p20"/>
          <p:cNvPicPr preferRelativeResize="0"/>
          <p:nvPr/>
        </p:nvPicPr>
        <p:blipFill>
          <a:blip r:embed="rId5">
            <a:alphaModFix/>
          </a:blip>
          <a:stretch>
            <a:fillRect/>
          </a:stretch>
        </p:blipFill>
        <p:spPr>
          <a:xfrm>
            <a:off x="6952000" y="370935"/>
            <a:ext cx="2276133" cy="20037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a:t>TARGET AUDIENCE</a:t>
            </a:r>
            <a:endParaRPr/>
          </a:p>
        </p:txBody>
      </p:sp>
      <p:sp>
        <p:nvSpPr>
          <p:cNvPr id="111" name="Google Shape;111;p21"/>
          <p:cNvSpPr txBox="1">
            <a:spLocks noGrp="1"/>
          </p:cNvSpPr>
          <p:nvPr>
            <p:ph type="body" idx="1"/>
          </p:nvPr>
        </p:nvSpPr>
        <p:spPr>
          <a:xfrm>
            <a:off x="415600" y="1223900"/>
            <a:ext cx="4789200" cy="4555200"/>
          </a:xfrm>
          <a:prstGeom prst="rect">
            <a:avLst/>
          </a:prstGeom>
        </p:spPr>
        <p:txBody>
          <a:bodyPr spcFirstLastPara="1" vert="horz" wrap="square" lIns="121900" tIns="121900" rIns="121900" bIns="121900" rtlCol="0" anchor="t" anchorCtr="0">
            <a:noAutofit/>
          </a:bodyPr>
          <a:lstStyle/>
          <a:p>
            <a:pPr marL="0" indent="0">
              <a:lnSpc>
                <a:spcPct val="95000"/>
              </a:lnSpc>
              <a:spcBef>
                <a:spcPts val="1600"/>
              </a:spcBef>
              <a:buSzPts val="935"/>
              <a:buNone/>
            </a:pPr>
            <a:r>
              <a:rPr lang="en" sz="1615">
                <a:solidFill>
                  <a:schemeClr val="dk1"/>
                </a:solidFill>
                <a:latin typeface="Arial"/>
                <a:ea typeface="Arial"/>
                <a:cs typeface="Arial"/>
                <a:sym typeface="Arial"/>
              </a:rPr>
              <a:t>After the increase in traffic on his website, John wishes to launch a marketing campaign offering lucrative deals via advertisements to attract more customers. He is unaware of the location of target audience and is unsure as to which direction he should proceed in for the campaign. After spending some time on the dashboard, navigating through different visualizations, he is able to determine his target audience location and best time to target them with ads. </a:t>
            </a:r>
            <a:endParaRPr sz="1615">
              <a:solidFill>
                <a:schemeClr val="dk1"/>
              </a:solidFill>
              <a:latin typeface="Arial"/>
              <a:ea typeface="Arial"/>
              <a:cs typeface="Arial"/>
              <a:sym typeface="Arial"/>
            </a:endParaRPr>
          </a:p>
          <a:p>
            <a:pPr marL="0" indent="0">
              <a:lnSpc>
                <a:spcPct val="95000"/>
              </a:lnSpc>
              <a:spcBef>
                <a:spcPts val="1600"/>
              </a:spcBef>
              <a:spcAft>
                <a:spcPts val="1600"/>
              </a:spcAft>
              <a:buSzPts val="935"/>
              <a:buNone/>
            </a:pPr>
            <a:r>
              <a:rPr lang="en" sz="1615">
                <a:solidFill>
                  <a:schemeClr val="dk1"/>
                </a:solidFill>
                <a:latin typeface="Arial"/>
                <a:ea typeface="Arial"/>
                <a:cs typeface="Arial"/>
                <a:sym typeface="Arial"/>
              </a:rPr>
              <a:t>Most of John’s customers reside in the east. Few of them reside in the west and fewer in central US. The best time to promote his service is from 3 PM – 9 PM with highest activity at 8 PM, and the best days to promote are Monday through Friday with Wednesday with the highest activity. Another interesting metric that John observes is that the demand for electrical equipment is highest in the month of October, this means that John must ensure that he is stocked up for that month to avoid shortage of supply.</a:t>
            </a:r>
            <a:r>
              <a:rPr lang="en" sz="1493">
                <a:solidFill>
                  <a:srgbClr val="000000"/>
                </a:solidFill>
                <a:latin typeface="Arial"/>
                <a:ea typeface="Arial"/>
                <a:cs typeface="Arial"/>
                <a:sym typeface="Arial"/>
              </a:rPr>
              <a:t> </a:t>
            </a:r>
            <a:endParaRPr sz="2172"/>
          </a:p>
        </p:txBody>
      </p:sp>
      <p:pic>
        <p:nvPicPr>
          <p:cNvPr id="112" name="Google Shape;112;p21"/>
          <p:cNvPicPr preferRelativeResize="0"/>
          <p:nvPr/>
        </p:nvPicPr>
        <p:blipFill>
          <a:blip r:embed="rId3">
            <a:alphaModFix/>
          </a:blip>
          <a:stretch>
            <a:fillRect/>
          </a:stretch>
        </p:blipFill>
        <p:spPr>
          <a:xfrm>
            <a:off x="5277501" y="2032533"/>
            <a:ext cx="6580801" cy="4555200"/>
          </a:xfrm>
          <a:prstGeom prst="rect">
            <a:avLst/>
          </a:prstGeom>
          <a:noFill/>
          <a:ln>
            <a:noFill/>
          </a:ln>
        </p:spPr>
      </p:pic>
      <p:pic>
        <p:nvPicPr>
          <p:cNvPr id="113" name="Google Shape;113;p21"/>
          <p:cNvPicPr preferRelativeResize="0"/>
          <p:nvPr/>
        </p:nvPicPr>
        <p:blipFill>
          <a:blip r:embed="rId4">
            <a:alphaModFix/>
          </a:blip>
          <a:stretch>
            <a:fillRect/>
          </a:stretch>
        </p:blipFill>
        <p:spPr>
          <a:xfrm>
            <a:off x="9867233" y="60234"/>
            <a:ext cx="1991067" cy="2026633"/>
          </a:xfrm>
          <a:prstGeom prst="rect">
            <a:avLst/>
          </a:prstGeom>
          <a:noFill/>
          <a:ln>
            <a:noFill/>
          </a:ln>
        </p:spPr>
      </p:pic>
      <p:pic>
        <p:nvPicPr>
          <p:cNvPr id="114" name="Google Shape;114;p21"/>
          <p:cNvPicPr preferRelativeResize="0"/>
          <p:nvPr/>
        </p:nvPicPr>
        <p:blipFill>
          <a:blip r:embed="rId5">
            <a:alphaModFix/>
          </a:blip>
          <a:stretch>
            <a:fillRect/>
          </a:stretch>
        </p:blipFill>
        <p:spPr>
          <a:xfrm>
            <a:off x="7618833" y="60229"/>
            <a:ext cx="2050600" cy="2075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415600" y="412067"/>
            <a:ext cx="11360800" cy="763600"/>
          </a:xfrm>
          <a:prstGeom prst="rect">
            <a:avLst/>
          </a:prstGeom>
        </p:spPr>
        <p:txBody>
          <a:bodyPr spcFirstLastPara="1" vert="horz" wrap="square" lIns="121900" tIns="121900" rIns="121900" bIns="121900" rtlCol="0" anchor="t" anchorCtr="0">
            <a:normAutofit/>
          </a:bodyPr>
          <a:lstStyle/>
          <a:p>
            <a:r>
              <a:rPr lang="en"/>
              <a:t>MARKETING CAMPAIGN</a:t>
            </a:r>
            <a:endParaRPr/>
          </a:p>
        </p:txBody>
      </p:sp>
      <p:sp>
        <p:nvSpPr>
          <p:cNvPr id="127" name="Google Shape;127;p23"/>
          <p:cNvSpPr txBox="1">
            <a:spLocks noGrp="1"/>
          </p:cNvSpPr>
          <p:nvPr>
            <p:ph type="body" idx="1"/>
          </p:nvPr>
        </p:nvSpPr>
        <p:spPr>
          <a:xfrm>
            <a:off x="84967" y="1414133"/>
            <a:ext cx="3932000" cy="4555200"/>
          </a:xfrm>
          <a:prstGeom prst="rect">
            <a:avLst/>
          </a:prstGeom>
        </p:spPr>
        <p:txBody>
          <a:bodyPr spcFirstLastPara="1" vert="horz" wrap="square" lIns="121900" tIns="121900" rIns="121900" bIns="121900" rtlCol="0" anchor="t" anchorCtr="0">
            <a:normAutofit/>
          </a:bodyPr>
          <a:lstStyle/>
          <a:p>
            <a:pPr marL="0" indent="0">
              <a:spcBef>
                <a:spcPts val="1600"/>
              </a:spcBef>
              <a:buNone/>
            </a:pPr>
            <a:r>
              <a:rPr lang="en" sz="1600">
                <a:solidFill>
                  <a:schemeClr val="dk1"/>
                </a:solidFill>
                <a:latin typeface="Arial"/>
                <a:ea typeface="Arial"/>
                <a:cs typeface="Arial"/>
                <a:sym typeface="Arial"/>
              </a:rPr>
              <a:t>Now that John understands his target audience, he would like to start advertising his product. But he is uncertain about the sort of deals he would like to offer to his customers.</a:t>
            </a:r>
            <a:endParaRPr sz="1600">
              <a:solidFill>
                <a:schemeClr val="dk1"/>
              </a:solidFill>
              <a:latin typeface="Arial"/>
              <a:ea typeface="Arial"/>
              <a:cs typeface="Arial"/>
              <a:sym typeface="Arial"/>
            </a:endParaRPr>
          </a:p>
          <a:p>
            <a:pPr marL="0" indent="0">
              <a:spcBef>
                <a:spcPts val="1600"/>
              </a:spcBef>
              <a:buNone/>
            </a:pPr>
            <a:r>
              <a:rPr lang="en" sz="1600">
                <a:solidFill>
                  <a:schemeClr val="dk1"/>
                </a:solidFill>
                <a:latin typeface="Arial"/>
                <a:ea typeface="Arial"/>
                <a:cs typeface="Arial"/>
                <a:sym typeface="Arial"/>
              </a:rPr>
              <a:t>Through the supplier vs visitor industry visualization, John is now aware that most of his customers are either from the education industry or software and technologies industry. Based on this knowledge, John can design his advertisements to attract customers from the above industries. </a:t>
            </a:r>
            <a:endParaRPr sz="1600">
              <a:solidFill>
                <a:schemeClr val="dk1"/>
              </a:solidFill>
              <a:latin typeface="Arial"/>
              <a:ea typeface="Arial"/>
              <a:cs typeface="Arial"/>
              <a:sym typeface="Arial"/>
            </a:endParaRPr>
          </a:p>
          <a:p>
            <a:pPr marL="0" indent="0">
              <a:spcBef>
                <a:spcPts val="1600"/>
              </a:spcBef>
              <a:spcAft>
                <a:spcPts val="1600"/>
              </a:spcAft>
              <a:buNone/>
            </a:pPr>
            <a:endParaRPr/>
          </a:p>
        </p:txBody>
      </p:sp>
      <p:pic>
        <p:nvPicPr>
          <p:cNvPr id="128" name="Google Shape;128;p23"/>
          <p:cNvPicPr preferRelativeResize="0"/>
          <p:nvPr/>
        </p:nvPicPr>
        <p:blipFill rotWithShape="1">
          <a:blip r:embed="rId3">
            <a:alphaModFix/>
          </a:blip>
          <a:srcRect l="24411" t="16604" r="10700" b="15178"/>
          <a:stretch/>
        </p:blipFill>
        <p:spPr>
          <a:xfrm>
            <a:off x="4090300" y="1988467"/>
            <a:ext cx="7911200" cy="4678135"/>
          </a:xfrm>
          <a:prstGeom prst="rect">
            <a:avLst/>
          </a:prstGeom>
          <a:noFill/>
          <a:ln>
            <a:noFill/>
          </a:ln>
        </p:spPr>
      </p:pic>
      <p:pic>
        <p:nvPicPr>
          <p:cNvPr id="129" name="Google Shape;129;p23"/>
          <p:cNvPicPr preferRelativeResize="0"/>
          <p:nvPr/>
        </p:nvPicPr>
        <p:blipFill>
          <a:blip r:embed="rId4">
            <a:alphaModFix/>
          </a:blip>
          <a:stretch>
            <a:fillRect/>
          </a:stretch>
        </p:blipFill>
        <p:spPr>
          <a:xfrm>
            <a:off x="9389300" y="137000"/>
            <a:ext cx="2110733" cy="214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7EBF2-6650-4BE4-8062-E6F025FFFF21}"/>
              </a:ext>
            </a:extLst>
          </p:cNvPr>
          <p:cNvSpPr>
            <a:spLocks noGrp="1"/>
          </p:cNvSpPr>
          <p:nvPr>
            <p:ph type="title"/>
          </p:nvPr>
        </p:nvSpPr>
        <p:spPr>
          <a:xfrm>
            <a:off x="581192" y="1507414"/>
            <a:ext cx="5120255" cy="3903332"/>
          </a:xfrm>
        </p:spPr>
        <p:txBody>
          <a:bodyPr vert="horz" lIns="91440" tIns="45720" rIns="91440" bIns="45720" rtlCol="0" anchor="t">
            <a:normAutofit/>
          </a:bodyPr>
          <a:lstStyle/>
          <a:p>
            <a:pPr>
              <a:spcBef>
                <a:spcPct val="0"/>
              </a:spcBef>
            </a:pPr>
            <a:r>
              <a:rPr lang="en-US" sz="4000" b="0" kern="1200" cap="all">
                <a:solidFill>
                  <a:schemeClr val="tx1">
                    <a:lumMod val="85000"/>
                    <a:lumOff val="15000"/>
                  </a:schemeClr>
                </a:solidFill>
                <a:latin typeface="+mj-lt"/>
                <a:ea typeface="+mj-ea"/>
                <a:cs typeface="+mj-cs"/>
              </a:rPr>
              <a:t>Connecting additional public data- Texas manufacturing dataset</a:t>
            </a:r>
          </a:p>
        </p:txBody>
      </p:sp>
      <p:sp>
        <p:nvSpPr>
          <p:cNvPr id="16" name="Rectangle 15">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4E88751F-46A7-4003-B0FD-10AD36B2B093}"/>
              </a:ext>
            </a:extLst>
          </p:cNvPr>
          <p:cNvSpPr>
            <a:spLocks noGrp="1"/>
          </p:cNvSpPr>
          <p:nvPr>
            <p:ph type="body" idx="1"/>
          </p:nvPr>
        </p:nvSpPr>
        <p:spPr>
          <a:xfrm>
            <a:off x="6441743" y="1507415"/>
            <a:ext cx="4819091" cy="3903331"/>
          </a:xfrm>
          <a:ln w="57150">
            <a:noFill/>
          </a:ln>
        </p:spPr>
        <p:txBody>
          <a:bodyPr vert="horz" lIns="91440" tIns="45720" rIns="91440" bIns="45720" rtlCol="0" anchor="t">
            <a:normAutofit/>
          </a:bodyPr>
          <a:lstStyle/>
          <a:p>
            <a:pPr marL="152396" indent="0">
              <a:spcBef>
                <a:spcPct val="20000"/>
              </a:spcBef>
              <a:spcAft>
                <a:spcPts val="600"/>
              </a:spcAft>
              <a:buSzPct val="92000"/>
              <a:buNone/>
            </a:pPr>
            <a:r>
              <a:rPr lang="en-US" sz="2000" dirty="0"/>
              <a:t>In addition to increase his current revenue, John has decided to expand in manufacturing sector, he searches through Thomas Analytics to find supporting reasons to proceed.</a:t>
            </a:r>
          </a:p>
        </p:txBody>
      </p:sp>
      <p:sp>
        <p:nvSpPr>
          <p:cNvPr id="20" name="Rectangle 19">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694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Abstract geometric hexagon overlay pattern on white and gray background">
            <a:extLst>
              <a:ext uri="{FF2B5EF4-FFF2-40B4-BE49-F238E27FC236}">
                <a16:creationId xmlns:a16="http://schemas.microsoft.com/office/drawing/2014/main" id="{922EAE14-06E7-4243-B7B4-547572C1C6BD}"/>
              </a:ext>
            </a:extLst>
          </p:cNvPr>
          <p:cNvPicPr>
            <a:picLocks noChangeAspect="1"/>
          </p:cNvPicPr>
          <p:nvPr/>
        </p:nvPicPr>
        <p:blipFill rotWithShape="1">
          <a:blip r:embed="rId2"/>
          <a:srcRect l="20181" r="11337" b="1"/>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pic>
        <p:nvPicPr>
          <p:cNvPr id="6" name="Picture 5">
            <a:extLst>
              <a:ext uri="{FF2B5EF4-FFF2-40B4-BE49-F238E27FC236}">
                <a16:creationId xmlns:a16="http://schemas.microsoft.com/office/drawing/2014/main" id="{A651E4B4-8869-4F71-9A37-320CCAE04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326750"/>
            <a:ext cx="2751589" cy="2751589"/>
          </a:xfrm>
          <a:prstGeom prst="rect">
            <a:avLst/>
          </a:prstGeom>
          <a:ln>
            <a:noFill/>
          </a:ln>
          <a:effectLst>
            <a:softEdge rad="112500"/>
          </a:effectLst>
        </p:spPr>
      </p:pic>
      <p:sp>
        <p:nvSpPr>
          <p:cNvPr id="7" name="Thought Bubble: Cloud 6">
            <a:extLst>
              <a:ext uri="{FF2B5EF4-FFF2-40B4-BE49-F238E27FC236}">
                <a16:creationId xmlns:a16="http://schemas.microsoft.com/office/drawing/2014/main" id="{163CF7C6-AA41-411E-A035-D664DBC67F9B}"/>
              </a:ext>
            </a:extLst>
          </p:cNvPr>
          <p:cNvSpPr/>
          <p:nvPr/>
        </p:nvSpPr>
        <p:spPr>
          <a:xfrm>
            <a:off x="2435012" y="-25923"/>
            <a:ext cx="3764451" cy="1711354"/>
          </a:xfrm>
          <a:prstGeom prst="cloudCallout">
            <a:avLst>
              <a:gd name="adj1" fmla="val -68054"/>
              <a:gd name="adj2" fmla="val 808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latin typeface="Bahnschrift Light Condensed" panose="020B0502040204020203" pitchFamily="34" charset="0"/>
              </a:rPr>
              <a:t>I want to set up a new business in Texas. Let’s see if it would be a good idea.</a:t>
            </a:r>
          </a:p>
        </p:txBody>
      </p:sp>
      <p:sp>
        <p:nvSpPr>
          <p:cNvPr id="18" name="TextBox 17">
            <a:extLst>
              <a:ext uri="{FF2B5EF4-FFF2-40B4-BE49-F238E27FC236}">
                <a16:creationId xmlns:a16="http://schemas.microsoft.com/office/drawing/2014/main" id="{E3B02E4A-218C-4444-8CE5-93DF24C07EEB}"/>
              </a:ext>
            </a:extLst>
          </p:cNvPr>
          <p:cNvSpPr txBox="1"/>
          <p:nvPr/>
        </p:nvSpPr>
        <p:spPr>
          <a:xfrm>
            <a:off x="2203531" y="1872915"/>
            <a:ext cx="6388981" cy="2708434"/>
          </a:xfrm>
          <a:prstGeom prst="rect">
            <a:avLst/>
          </a:prstGeom>
          <a:noFill/>
        </p:spPr>
        <p:txBody>
          <a:bodyPr wrap="square">
            <a:spAutoFit/>
          </a:bodyPr>
          <a:lstStyle/>
          <a:p>
            <a:endParaRPr lang="en-US" sz="1800" dirty="0">
              <a:effectLst/>
              <a:latin typeface="Arial" panose="020B0604020202020204" pitchFamily="34" charset="0"/>
              <a:ea typeface="DengXian" panose="02010600030101010101" pitchFamily="2" charset="-122"/>
            </a:endParaRP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He stumbles upon the Thomas </a:t>
            </a:r>
            <a:r>
              <a:rPr lang="en-US" sz="2200" dirty="0">
                <a:effectLst/>
                <a:latin typeface="Agency FB" panose="020B0503020202020204" pitchFamily="34" charset="0"/>
                <a:ea typeface="DengXian" panose="02010600030101010101" pitchFamily="2" charset="-122"/>
              </a:rPr>
              <a:t>Net website. He looks for </a:t>
            </a:r>
            <a:r>
              <a:rPr lang="en-US" sz="2200" dirty="0">
                <a:solidFill>
                  <a:schemeClr val="tx1">
                    <a:lumMod val="50000"/>
                  </a:schemeClr>
                </a:solidFill>
                <a:effectLst/>
                <a:latin typeface="Agency FB" panose="020B0503020202020204" pitchFamily="34" charset="0"/>
                <a:ea typeface="DengXian" panose="02010600030101010101" pitchFamily="2" charset="-122"/>
              </a:rPr>
              <a:t>manufacturing sector and finds </a:t>
            </a:r>
            <a:r>
              <a:rPr lang="en-US" sz="2200" dirty="0">
                <a:effectLst/>
                <a:latin typeface="Agency FB" panose="020B0503020202020204" pitchFamily="34" charset="0"/>
                <a:ea typeface="DengXian" panose="02010600030101010101" pitchFamily="2" charset="-122"/>
              </a:rPr>
              <a:t>all these other companies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listed with Thomas Net in this </a:t>
            </a:r>
            <a:r>
              <a:rPr lang="en-US" sz="2200" dirty="0">
                <a:effectLst/>
                <a:latin typeface="Agency FB" panose="020B0503020202020204" pitchFamily="34" charset="0"/>
                <a:ea typeface="DengXian" panose="02010600030101010101" pitchFamily="2" charset="-122"/>
              </a:rPr>
              <a:t>sector. He knows about the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ease of using Thomas Net and </a:t>
            </a:r>
            <a:r>
              <a:rPr lang="en-US" sz="2200" dirty="0">
                <a:effectLst/>
                <a:latin typeface="Agency FB" panose="020B0503020202020204" pitchFamily="34" charset="0"/>
                <a:ea typeface="DengXian" panose="02010600030101010101" pitchFamily="2" charset="-122"/>
              </a:rPr>
              <a:t>is wondering if his new firm </a:t>
            </a:r>
          </a:p>
          <a:p>
            <a:pPr algn="ctr"/>
            <a:r>
              <a:rPr lang="en-US" sz="2200" dirty="0">
                <a:solidFill>
                  <a:schemeClr val="tx1">
                    <a:lumMod val="50000"/>
                  </a:schemeClr>
                </a:solidFill>
                <a:effectLst/>
                <a:latin typeface="Agency FB" panose="020B0503020202020204" pitchFamily="34" charset="0"/>
                <a:ea typeface="DengXian" panose="02010600030101010101" pitchFamily="2" charset="-122"/>
              </a:rPr>
              <a:t>should get enlisted wi</a:t>
            </a:r>
            <a:r>
              <a:rPr lang="en-US" sz="2200" dirty="0">
                <a:effectLst/>
                <a:latin typeface="Agency FB" panose="020B0503020202020204" pitchFamily="34" charset="0"/>
                <a:ea typeface="DengXian" panose="02010600030101010101" pitchFamily="2" charset="-122"/>
              </a:rPr>
              <a:t>th the network as well.</a:t>
            </a:r>
            <a:endParaRPr lang="en-US" sz="2200" dirty="0">
              <a:latin typeface="Agency FB" panose="020B0503020202020204" pitchFamily="34" charset="0"/>
            </a:endParaRPr>
          </a:p>
          <a:p>
            <a:endParaRPr lang="en-US" sz="2400" dirty="0">
              <a:effectLst/>
              <a:latin typeface="Agency FB" panose="020B0503020202020204" pitchFamily="34" charset="0"/>
              <a:ea typeface="DengXian" panose="02010600030101010101" pitchFamily="2" charset="-122"/>
            </a:endParaRPr>
          </a:p>
          <a:p>
            <a:endParaRPr lang="en-US" sz="1800" dirty="0">
              <a:effectLst/>
              <a:latin typeface="Arial" panose="020B0604020202020204" pitchFamily="34" charset="0"/>
              <a:ea typeface="DengXian" panose="02010600030101010101" pitchFamily="2" charset="-122"/>
            </a:endParaRPr>
          </a:p>
        </p:txBody>
      </p:sp>
      <p:pic>
        <p:nvPicPr>
          <p:cNvPr id="12" name="Picture 11" descr="Graphical user interface, website&#10;&#10;Description automatically generated">
            <a:extLst>
              <a:ext uri="{FF2B5EF4-FFF2-40B4-BE49-F238E27FC236}">
                <a16:creationId xmlns:a16="http://schemas.microsoft.com/office/drawing/2014/main" id="{209E3399-98A2-41F1-A86E-40C0EA35B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5270" y="1716977"/>
            <a:ext cx="4133385" cy="31318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4" name="TextBox 23">
            <a:extLst>
              <a:ext uri="{FF2B5EF4-FFF2-40B4-BE49-F238E27FC236}">
                <a16:creationId xmlns:a16="http://schemas.microsoft.com/office/drawing/2014/main" id="{16D24831-5EC9-406A-85A0-9C3A16B6BDD8}"/>
              </a:ext>
            </a:extLst>
          </p:cNvPr>
          <p:cNvSpPr txBox="1"/>
          <p:nvPr/>
        </p:nvSpPr>
        <p:spPr>
          <a:xfrm>
            <a:off x="6199463" y="948176"/>
            <a:ext cx="5644639" cy="830997"/>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John Doe wants to take a step in the manufacturing sector and is thinking of opening a business in Texas.</a:t>
            </a:r>
            <a:r>
              <a:rPr lang="en-US" sz="1800" dirty="0">
                <a:effectLst/>
                <a:latin typeface="Arial" panose="020B0604020202020204" pitchFamily="34" charset="0"/>
                <a:ea typeface="DengXian" panose="02010600030101010101" pitchFamily="2" charset="-122"/>
              </a:rPr>
              <a:t> </a:t>
            </a:r>
          </a:p>
        </p:txBody>
      </p:sp>
      <p:sp>
        <p:nvSpPr>
          <p:cNvPr id="26" name="TextBox 25">
            <a:extLst>
              <a:ext uri="{FF2B5EF4-FFF2-40B4-BE49-F238E27FC236}">
                <a16:creationId xmlns:a16="http://schemas.microsoft.com/office/drawing/2014/main" id="{F67F9001-3445-461E-BEF8-E77ACB34EE22}"/>
              </a:ext>
            </a:extLst>
          </p:cNvPr>
          <p:cNvSpPr txBox="1"/>
          <p:nvPr/>
        </p:nvSpPr>
        <p:spPr>
          <a:xfrm>
            <a:off x="4878883" y="4825342"/>
            <a:ext cx="6706822" cy="1569660"/>
          </a:xfrm>
          <a:prstGeom prst="rect">
            <a:avLst/>
          </a:prstGeom>
          <a:noFill/>
        </p:spPr>
        <p:txBody>
          <a:bodyPr wrap="square">
            <a:spAutoFit/>
          </a:bodyPr>
          <a:lstStyle/>
          <a:p>
            <a:pPr algn="r"/>
            <a:r>
              <a:rPr lang="en-US" sz="2400" dirty="0">
                <a:effectLst/>
                <a:latin typeface="Agency FB" panose="020B0503020202020204" pitchFamily="34" charset="0"/>
                <a:ea typeface="DengXian" panose="02010600030101010101" pitchFamily="2" charset="-122"/>
              </a:rPr>
              <a:t>He then finds the Thomas Analytics Dashboards and looks through the trends in daily, monthly, yearly demands, the most popular supplier industries which would help him think about what kind of business he should set up.</a:t>
            </a:r>
            <a:endParaRPr lang="en-US" sz="2400" dirty="0">
              <a:latin typeface="Agency FB" panose="020B0503020202020204" pitchFamily="34" charset="0"/>
            </a:endParaRPr>
          </a:p>
        </p:txBody>
      </p:sp>
      <p:pic>
        <p:nvPicPr>
          <p:cNvPr id="28" name="Picture 27" descr="A screenshot of a computer&#10;&#10;Description automatically generated with medium confidence">
            <a:extLst>
              <a:ext uri="{FF2B5EF4-FFF2-40B4-BE49-F238E27FC236}">
                <a16:creationId xmlns:a16="http://schemas.microsoft.com/office/drawing/2014/main" id="{40A4DE1E-2C4A-4C86-82C1-349F5D8CCE52}"/>
              </a:ext>
            </a:extLst>
          </p:cNvPr>
          <p:cNvPicPr>
            <a:picLocks noChangeAspect="1"/>
          </p:cNvPicPr>
          <p:nvPr/>
        </p:nvPicPr>
        <p:blipFill rotWithShape="1">
          <a:blip r:embed="rId5">
            <a:extLst>
              <a:ext uri="{28A0092B-C50C-407E-A947-70E740481C1C}">
                <a14:useLocalDpi xmlns:a14="http://schemas.microsoft.com/office/drawing/2010/main" val="0"/>
              </a:ext>
            </a:extLst>
          </a:blip>
          <a:srcRect b="35584"/>
          <a:stretch/>
        </p:blipFill>
        <p:spPr>
          <a:xfrm>
            <a:off x="310215" y="4140288"/>
            <a:ext cx="4682809" cy="27515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836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ED5539-A8D7-426C-89E8-A25195801629}"/>
              </a:ext>
            </a:extLst>
          </p:cNvPr>
          <p:cNvSpPr txBox="1"/>
          <p:nvPr/>
        </p:nvSpPr>
        <p:spPr>
          <a:xfrm>
            <a:off x="223004" y="4735402"/>
            <a:ext cx="7243196" cy="1569660"/>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He wants to know if getting into manufacturing in Texas would be a good idea, considering COVID massively affecting all the sectors. He looks at the trends for all these economic factors that drive the manufacturing sector.</a:t>
            </a:r>
            <a:endParaRPr lang="en-US" sz="2400" dirty="0">
              <a:latin typeface="Agency FB" panose="020B0503020202020204" pitchFamily="34" charset="0"/>
            </a:endParaRPr>
          </a:p>
        </p:txBody>
      </p:sp>
      <p:pic>
        <p:nvPicPr>
          <p:cNvPr id="7" name="Picture 6" descr="Chart, waterfall chart&#10;&#10;Description automatically generated">
            <a:extLst>
              <a:ext uri="{FF2B5EF4-FFF2-40B4-BE49-F238E27FC236}">
                <a16:creationId xmlns:a16="http://schemas.microsoft.com/office/drawing/2014/main" id="{B319C1BB-CB68-4D0D-95BC-458C14BF3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18" y="366673"/>
            <a:ext cx="3489819" cy="37774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6" name="TextBox 15">
            <a:extLst>
              <a:ext uri="{FF2B5EF4-FFF2-40B4-BE49-F238E27FC236}">
                <a16:creationId xmlns:a16="http://schemas.microsoft.com/office/drawing/2014/main" id="{1115B6B9-5125-46F4-A16F-BF264D727052}"/>
              </a:ext>
            </a:extLst>
          </p:cNvPr>
          <p:cNvSpPr txBox="1"/>
          <p:nvPr/>
        </p:nvSpPr>
        <p:spPr>
          <a:xfrm>
            <a:off x="3481430" y="1055085"/>
            <a:ext cx="7969541" cy="1200329"/>
          </a:xfrm>
          <a:prstGeom prst="rect">
            <a:avLst/>
          </a:prstGeom>
          <a:noFill/>
        </p:spPr>
        <p:txBody>
          <a:bodyPr wrap="square">
            <a:spAutoFit/>
          </a:bodyPr>
          <a:lstStyle/>
          <a:p>
            <a:pPr algn="r"/>
            <a:r>
              <a:rPr lang="en-US" sz="2400" dirty="0">
                <a:latin typeface="Agency FB" panose="020B0503020202020204" pitchFamily="34" charset="0"/>
                <a:ea typeface="DengXian" panose="02010600030101010101" pitchFamily="2" charset="-122"/>
              </a:rPr>
              <a:t>T</a:t>
            </a:r>
            <a:r>
              <a:rPr lang="en-US" sz="2400" dirty="0">
                <a:effectLst/>
                <a:latin typeface="Agency FB" panose="020B0503020202020204" pitchFamily="34" charset="0"/>
                <a:ea typeface="DengXian" panose="02010600030101010101" pitchFamily="2" charset="-122"/>
              </a:rPr>
              <a:t>he conversion rate of these sectors which would provide foresight about the possibility of turning a profit, about getting prospective users directed to your website which would potentially generate more sales and turn a profit.</a:t>
            </a:r>
            <a:endParaRPr lang="en-US" sz="2400" dirty="0">
              <a:latin typeface="Agency FB" panose="020B0503020202020204" pitchFamily="34" charset="0"/>
            </a:endParaRPr>
          </a:p>
        </p:txBody>
      </p:sp>
      <p:pic>
        <p:nvPicPr>
          <p:cNvPr id="10" name="Picture 9" descr="Chart&#10;&#10;Description automatically generated with medium confidence">
            <a:extLst>
              <a:ext uri="{FF2B5EF4-FFF2-40B4-BE49-F238E27FC236}">
                <a16:creationId xmlns:a16="http://schemas.microsoft.com/office/drawing/2014/main" id="{B05A4016-7A52-4CA9-8F0E-D33495750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814" y="2255415"/>
            <a:ext cx="4395832" cy="4525906"/>
          </a:xfrm>
          <a:prstGeom prst="roundRect">
            <a:avLst>
              <a:gd name="adj" fmla="val 1278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0" name="TextBox 19">
            <a:extLst>
              <a:ext uri="{FF2B5EF4-FFF2-40B4-BE49-F238E27FC236}">
                <a16:creationId xmlns:a16="http://schemas.microsoft.com/office/drawing/2014/main" id="{5709D21E-C6D8-4E6F-981D-66118303D566}"/>
              </a:ext>
            </a:extLst>
          </p:cNvPr>
          <p:cNvSpPr txBox="1"/>
          <p:nvPr/>
        </p:nvSpPr>
        <p:spPr>
          <a:xfrm>
            <a:off x="2588007" y="2828835"/>
            <a:ext cx="6212046" cy="1200329"/>
          </a:xfrm>
          <a:prstGeom prst="rect">
            <a:avLst/>
          </a:prstGeom>
          <a:noFill/>
        </p:spPr>
        <p:txBody>
          <a:bodyPr wrap="square">
            <a:spAutoFit/>
          </a:bodyPr>
          <a:lstStyle/>
          <a:p>
            <a:pPr algn="ctr"/>
            <a:r>
              <a:rPr lang="en-US" sz="2400" dirty="0">
                <a:effectLst/>
                <a:latin typeface="Agency FB" panose="020B0503020202020204" pitchFamily="34" charset="0"/>
                <a:ea typeface="DengXian" panose="02010600030101010101" pitchFamily="2" charset="-122"/>
              </a:rPr>
              <a:t>He finds another dashboard visualizing the </a:t>
            </a:r>
          </a:p>
          <a:p>
            <a:pPr algn="ctr"/>
            <a:r>
              <a:rPr lang="en-US" sz="2400" dirty="0">
                <a:effectLst/>
                <a:latin typeface="Agency FB" panose="020B0503020202020204" pitchFamily="34" charset="0"/>
                <a:ea typeface="DengXian" panose="02010600030101010101" pitchFamily="2" charset="-122"/>
              </a:rPr>
              <a:t>economic trends in the manufacturing sector </a:t>
            </a:r>
          </a:p>
          <a:p>
            <a:pPr algn="ctr"/>
            <a:r>
              <a:rPr lang="en-US" sz="2400" dirty="0">
                <a:effectLst/>
                <a:latin typeface="Agency FB" panose="020B0503020202020204" pitchFamily="34" charset="0"/>
                <a:ea typeface="DengXian" panose="02010600030101010101" pitchFamily="2" charset="-122"/>
              </a:rPr>
              <a:t>for a particular year. </a:t>
            </a:r>
            <a:endParaRPr lang="en-US" sz="2400" dirty="0"/>
          </a:p>
        </p:txBody>
      </p:sp>
    </p:spTree>
    <p:extLst>
      <p:ext uri="{BB962C8B-B14F-4D97-AF65-F5344CB8AC3E}">
        <p14:creationId xmlns:p14="http://schemas.microsoft.com/office/powerpoint/2010/main" val="218749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6662C-9506-476F-922D-EEFE5CAF5EBA}"/>
              </a:ext>
            </a:extLst>
          </p:cNvPr>
          <p:cNvSpPr txBox="1"/>
          <p:nvPr/>
        </p:nvSpPr>
        <p:spPr>
          <a:xfrm>
            <a:off x="819325" y="4841657"/>
            <a:ext cx="6094602" cy="1569660"/>
          </a:xfrm>
          <a:prstGeom prst="rect">
            <a:avLst/>
          </a:prstGeom>
          <a:noFill/>
        </p:spPr>
        <p:txBody>
          <a:bodyPr wrap="square">
            <a:spAutoFit/>
          </a:bodyPr>
          <a:lstStyle/>
          <a:p>
            <a:r>
              <a:rPr lang="en-US" sz="2400" dirty="0">
                <a:effectLst/>
                <a:latin typeface="Agency FB" panose="020B0503020202020204" pitchFamily="34" charset="0"/>
                <a:ea typeface="DengXian" panose="02010600030101010101" pitchFamily="2" charset="-122"/>
              </a:rPr>
              <a:t>He can now plan based on the economic trends and the visitor information, about the type of business he wants to set up, the location of his business and if enlisting with Thomas Net would help him increase his sales.</a:t>
            </a:r>
            <a:endParaRPr lang="en-US" sz="2400" dirty="0">
              <a:latin typeface="Agency FB" panose="020B0503020202020204" pitchFamily="34" charset="0"/>
            </a:endParaRPr>
          </a:p>
        </p:txBody>
      </p:sp>
      <p:sp>
        <p:nvSpPr>
          <p:cNvPr id="7" name="TextBox 6">
            <a:extLst>
              <a:ext uri="{FF2B5EF4-FFF2-40B4-BE49-F238E27FC236}">
                <a16:creationId xmlns:a16="http://schemas.microsoft.com/office/drawing/2014/main" id="{84709DCF-9501-4A35-BBEE-FF26705C0FDF}"/>
              </a:ext>
            </a:extLst>
          </p:cNvPr>
          <p:cNvSpPr txBox="1"/>
          <p:nvPr/>
        </p:nvSpPr>
        <p:spPr>
          <a:xfrm>
            <a:off x="5874942" y="446683"/>
            <a:ext cx="6094602" cy="3046988"/>
          </a:xfrm>
          <a:prstGeom prst="rect">
            <a:avLst/>
          </a:prstGeom>
          <a:noFill/>
        </p:spPr>
        <p:txBody>
          <a:bodyPr wrap="square">
            <a:spAutoFit/>
          </a:bodyPr>
          <a:lstStyle/>
          <a:p>
            <a:pPr algn="r"/>
            <a:r>
              <a:rPr lang="en-US" sz="2400" dirty="0">
                <a:effectLst/>
                <a:latin typeface="Agency FB" panose="020B0503020202020204" pitchFamily="34" charset="0"/>
                <a:ea typeface="DengXian" panose="02010600030101010101" pitchFamily="2" charset="-122"/>
              </a:rPr>
              <a:t>He looks at Price and Wage pressures like the prices paid for raw materials to see if Texas will be the best location to set up a business </a:t>
            </a:r>
            <a:r>
              <a:rPr lang="en-US" sz="2400" dirty="0">
                <a:latin typeface="Agency FB" panose="020B0503020202020204" pitchFamily="34" charset="0"/>
                <a:ea typeface="DengXian" panose="02010600030101010101" pitchFamily="2" charset="-122"/>
              </a:rPr>
              <a:t>for manufacturing the products in demand. </a:t>
            </a:r>
          </a:p>
          <a:p>
            <a:pPr algn="r"/>
            <a:r>
              <a:rPr lang="en-US" sz="2400" dirty="0">
                <a:latin typeface="Agency FB" panose="020B0503020202020204" pitchFamily="34" charset="0"/>
                <a:ea typeface="DengXian" panose="02010600030101010101" pitchFamily="2" charset="-122"/>
              </a:rPr>
              <a:t>For 2020, he sees a major difference between the expected prices and the actual prices and how the markets have stabilized after the major dip, for the experts to have realistic expectations and correctly forecast future </a:t>
            </a:r>
          </a:p>
          <a:p>
            <a:pPr algn="r"/>
            <a:r>
              <a:rPr lang="en-US" sz="2400" dirty="0">
                <a:latin typeface="Agency FB" panose="020B0503020202020204" pitchFamily="34" charset="0"/>
                <a:ea typeface="DengXian" panose="02010600030101010101" pitchFamily="2" charset="-122"/>
              </a:rPr>
              <a:t>behavior in this sector. </a:t>
            </a:r>
            <a:r>
              <a:rPr lang="en-US" sz="2400" dirty="0">
                <a:effectLst/>
                <a:latin typeface="Agency FB" panose="020B0503020202020204" pitchFamily="34" charset="0"/>
                <a:ea typeface="DengXian" panose="02010600030101010101" pitchFamily="2" charset="-122"/>
              </a:rPr>
              <a:t> </a:t>
            </a:r>
            <a:endParaRPr lang="en-US" sz="2400" dirty="0"/>
          </a:p>
        </p:txBody>
      </p:sp>
      <p:pic>
        <p:nvPicPr>
          <p:cNvPr id="9" name="Picture 8" descr="Chart, line chart&#10;&#10;Description automatically generated">
            <a:extLst>
              <a:ext uri="{FF2B5EF4-FFF2-40B4-BE49-F238E27FC236}">
                <a16:creationId xmlns:a16="http://schemas.microsoft.com/office/drawing/2014/main" id="{BEF2AF10-0783-46A0-9127-58B0A1AF2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395861"/>
            <a:ext cx="5066950" cy="296846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8" name="Picture 17" descr="A picture containing text, toy, doll, vector graphics&#10;&#10;Description automatically generated">
            <a:extLst>
              <a:ext uri="{FF2B5EF4-FFF2-40B4-BE49-F238E27FC236}">
                <a16:creationId xmlns:a16="http://schemas.microsoft.com/office/drawing/2014/main" id="{F58DFE44-93F7-472D-A62E-F44875D78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760" y="3270027"/>
            <a:ext cx="3694651" cy="3694651"/>
          </a:xfrm>
          <a:prstGeom prst="ellipse">
            <a:avLst/>
          </a:prstGeom>
          <a:ln w="63500" cap="rnd">
            <a:solidFill>
              <a:srgbClr val="333333"/>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27350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a:t>Cost structure                                   Revenue streams</a:t>
            </a:r>
            <a:endParaRPr/>
          </a:p>
        </p:txBody>
      </p:sp>
      <p:sp>
        <p:nvSpPr>
          <p:cNvPr id="162" name="Google Shape;162;p29"/>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rmAutofit lnSpcReduction="10000"/>
          </a:bodyPr>
          <a:lstStyle/>
          <a:p>
            <a:pPr marL="0" indent="0">
              <a:buNone/>
            </a:pPr>
            <a:r>
              <a:rPr lang="en" sz="2400" dirty="0">
                <a:solidFill>
                  <a:schemeClr val="tx1"/>
                </a:solidFill>
              </a:rPr>
              <a:t>Yearly dashboard cost using tableau 3-user server $3000.</a:t>
            </a:r>
            <a:endParaRPr sz="2400" dirty="0">
              <a:solidFill>
                <a:schemeClr val="tx1"/>
              </a:solidFill>
            </a:endParaRPr>
          </a:p>
          <a:p>
            <a:pPr marL="0" indent="0">
              <a:spcBef>
                <a:spcPts val="1600"/>
              </a:spcBef>
              <a:buNone/>
            </a:pPr>
            <a:r>
              <a:rPr lang="en" sz="2400" dirty="0">
                <a:solidFill>
                  <a:schemeClr val="tx1"/>
                </a:solidFill>
              </a:rPr>
              <a:t>Labour Cost for 2 full-time employees at the rate of $150/hr will be $576,000.</a:t>
            </a:r>
            <a:endParaRPr sz="2400" dirty="0">
              <a:solidFill>
                <a:schemeClr val="tx1"/>
              </a:solidFill>
            </a:endParaRPr>
          </a:p>
          <a:p>
            <a:pPr marL="0" indent="0">
              <a:spcBef>
                <a:spcPts val="1600"/>
              </a:spcBef>
              <a:buNone/>
            </a:pPr>
            <a:r>
              <a:rPr lang="en" sz="2400" dirty="0">
                <a:solidFill>
                  <a:schemeClr val="tx1"/>
                </a:solidFill>
              </a:rPr>
              <a:t>Expert Advice Fee will be $50,000.</a:t>
            </a:r>
            <a:endParaRPr sz="2400" dirty="0">
              <a:solidFill>
                <a:schemeClr val="tx1"/>
              </a:solidFill>
            </a:endParaRPr>
          </a:p>
          <a:p>
            <a:pPr marL="0" indent="0">
              <a:spcBef>
                <a:spcPts val="1600"/>
              </a:spcBef>
              <a:buNone/>
            </a:pPr>
            <a:r>
              <a:rPr lang="en" sz="2400" dirty="0">
                <a:solidFill>
                  <a:schemeClr val="tx1"/>
                </a:solidFill>
              </a:rPr>
              <a:t>Marketing and overhead cost =$100,000</a:t>
            </a:r>
            <a:endParaRPr sz="2400" dirty="0">
              <a:solidFill>
                <a:schemeClr val="tx1"/>
              </a:solidFill>
            </a:endParaRPr>
          </a:p>
          <a:p>
            <a:pPr marL="0" indent="0">
              <a:spcBef>
                <a:spcPts val="1600"/>
              </a:spcBef>
              <a:spcAft>
                <a:spcPts val="1600"/>
              </a:spcAft>
              <a:buNone/>
            </a:pPr>
            <a:r>
              <a:rPr lang="en" sz="2400" dirty="0">
                <a:solidFill>
                  <a:schemeClr val="tx1"/>
                </a:solidFill>
              </a:rPr>
              <a:t>Total yearly cost = $726,000.</a:t>
            </a:r>
            <a:endParaRPr sz="2400" dirty="0">
              <a:solidFill>
                <a:schemeClr val="tx1"/>
              </a:solidFill>
            </a:endParaRPr>
          </a:p>
        </p:txBody>
      </p:sp>
      <p:sp>
        <p:nvSpPr>
          <p:cNvPr id="163" name="Google Shape;163;p29"/>
          <p:cNvSpPr txBox="1">
            <a:spLocks noGrp="1"/>
          </p:cNvSpPr>
          <p:nvPr>
            <p:ph type="body" idx="2"/>
          </p:nvPr>
        </p:nvSpPr>
        <p:spPr>
          <a:xfrm>
            <a:off x="6443200" y="1536633"/>
            <a:ext cx="5333200" cy="4555200"/>
          </a:xfrm>
          <a:prstGeom prst="rect">
            <a:avLst/>
          </a:prstGeom>
        </p:spPr>
        <p:txBody>
          <a:bodyPr spcFirstLastPara="1" vert="horz" wrap="square" lIns="121900" tIns="121900" rIns="121900" bIns="121900" rtlCol="0" anchor="t" anchorCtr="0">
            <a:normAutofit/>
          </a:bodyPr>
          <a:lstStyle/>
          <a:p>
            <a:pPr marL="0" indent="0">
              <a:buNone/>
            </a:pPr>
            <a:r>
              <a:rPr lang="en" sz="2400" dirty="0">
                <a:solidFill>
                  <a:schemeClr val="tx1"/>
                </a:solidFill>
              </a:rPr>
              <a:t>Thomasnet analytics aims at converting at least 5000 users into subscribers during the first year. </a:t>
            </a:r>
            <a:endParaRPr sz="2400" dirty="0">
              <a:solidFill>
                <a:schemeClr val="tx1"/>
              </a:solidFill>
            </a:endParaRPr>
          </a:p>
          <a:p>
            <a:pPr marL="0" indent="0">
              <a:spcBef>
                <a:spcPts val="1600"/>
              </a:spcBef>
              <a:buNone/>
            </a:pPr>
            <a:r>
              <a:rPr lang="en" sz="2400" dirty="0">
                <a:solidFill>
                  <a:schemeClr val="tx1"/>
                </a:solidFill>
              </a:rPr>
              <a:t>Thomas Analytics Dashboard yearly subscription cost $200 after 1 week free subscription</a:t>
            </a:r>
            <a:endParaRPr sz="2400" dirty="0">
              <a:solidFill>
                <a:schemeClr val="tx1"/>
              </a:solidFill>
            </a:endParaRPr>
          </a:p>
          <a:p>
            <a:pPr marL="0" indent="0">
              <a:spcBef>
                <a:spcPts val="1600"/>
              </a:spcBef>
              <a:spcAft>
                <a:spcPts val="1600"/>
              </a:spcAft>
              <a:buNone/>
            </a:pPr>
            <a:r>
              <a:rPr lang="en" sz="2400" dirty="0">
                <a:solidFill>
                  <a:schemeClr val="tx1"/>
                </a:solidFill>
              </a:rPr>
              <a:t>Total yearly revenue = $1,000,000</a:t>
            </a:r>
            <a:endParaRPr sz="2400" dirty="0">
              <a:solidFill>
                <a:schemeClr val="tx1"/>
              </a:solidFill>
            </a:endParaRPr>
          </a:p>
        </p:txBody>
      </p:sp>
      <p:sp>
        <p:nvSpPr>
          <p:cNvPr id="164" name="Google Shape;164;p29"/>
          <p:cNvSpPr txBox="1"/>
          <p:nvPr/>
        </p:nvSpPr>
        <p:spPr>
          <a:xfrm>
            <a:off x="1612433" y="5823201"/>
            <a:ext cx="8758400" cy="574412"/>
          </a:xfrm>
          <a:prstGeom prst="rect">
            <a:avLst/>
          </a:prstGeom>
          <a:noFill/>
          <a:ln w="9525" cap="flat" cmpd="sng">
            <a:solidFill>
              <a:srgbClr val="00FF00"/>
            </a:solidFill>
            <a:prstDash val="solid"/>
            <a:round/>
            <a:headEnd type="none" w="sm" len="sm"/>
            <a:tailEnd type="none" w="sm" len="sm"/>
          </a:ln>
        </p:spPr>
        <p:txBody>
          <a:bodyPr spcFirstLastPara="1" wrap="square" lIns="121900" tIns="121900" rIns="121900" bIns="121900" anchor="t" anchorCtr="0">
            <a:spAutoFit/>
          </a:bodyPr>
          <a:lstStyle/>
          <a:p>
            <a:pPr algn="ctr"/>
            <a:r>
              <a:rPr lang="en" sz="2133" dirty="0">
                <a:latin typeface="Average"/>
                <a:ea typeface="Average"/>
                <a:cs typeface="Average"/>
                <a:sym typeface="Average"/>
              </a:rPr>
              <a:t>Thomas Analytics Dashboard Yearly profit approximately = $276,000</a:t>
            </a:r>
            <a:endParaRPr sz="2133" dirty="0">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ctrTitle"/>
          </p:nvPr>
        </p:nvSpPr>
        <p:spPr>
          <a:xfrm>
            <a:off x="525556" y="318032"/>
            <a:ext cx="10402000" cy="2306800"/>
          </a:xfrm>
          <a:prstGeom prst="rect">
            <a:avLst/>
          </a:prstGeom>
        </p:spPr>
        <p:txBody>
          <a:bodyPr spcFirstLastPara="1" vert="horz" wrap="square" lIns="121900" tIns="121900" rIns="121900" bIns="121900" rtlCol="0" anchor="b" anchorCtr="0">
            <a:normAutofit/>
          </a:bodyPr>
          <a:lstStyle/>
          <a:p>
            <a:pPr algn="ctr">
              <a:spcBef>
                <a:spcPts val="0"/>
              </a:spcBef>
            </a:pPr>
            <a:r>
              <a:rPr lang="en" dirty="0"/>
              <a:t>Gross Profit- first 3 years</a:t>
            </a:r>
            <a:endParaRPr dirty="0"/>
          </a:p>
        </p:txBody>
      </p:sp>
      <p:sp>
        <p:nvSpPr>
          <p:cNvPr id="170" name="Google Shape;170;p30"/>
          <p:cNvSpPr txBox="1">
            <a:spLocks noGrp="1"/>
          </p:cNvSpPr>
          <p:nvPr>
            <p:ph type="subTitle" idx="1"/>
          </p:nvPr>
        </p:nvSpPr>
        <p:spPr>
          <a:xfrm>
            <a:off x="895000" y="4233168"/>
            <a:ext cx="10402000" cy="1056800"/>
          </a:xfrm>
          <a:prstGeom prst="rect">
            <a:avLst/>
          </a:prstGeom>
        </p:spPr>
        <p:txBody>
          <a:bodyPr spcFirstLastPara="1" vert="horz" wrap="square" lIns="121900" tIns="121900" rIns="121900" bIns="121900" rtlCol="0" anchor="t" anchorCtr="0">
            <a:normAutofit/>
          </a:bodyPr>
          <a:lstStyle/>
          <a:p>
            <a:pPr>
              <a:spcBef>
                <a:spcPts val="0"/>
              </a:spcBef>
              <a:spcAft>
                <a:spcPts val="0"/>
              </a:spcAft>
            </a:pPr>
            <a:r>
              <a:rPr lang="en" dirty="0"/>
              <a:t>Year 1 - 5000 subscribers          Profit - 274,000 </a:t>
            </a:r>
            <a:endParaRPr dirty="0"/>
          </a:p>
          <a:p>
            <a:pPr>
              <a:spcBef>
                <a:spcPts val="0"/>
              </a:spcBef>
              <a:spcAft>
                <a:spcPts val="0"/>
              </a:spcAft>
            </a:pPr>
            <a:r>
              <a:rPr lang="en" dirty="0"/>
              <a:t>Year 2 - 15000 subscribers        Profit - 2,274,000</a:t>
            </a:r>
            <a:endParaRPr dirty="0"/>
          </a:p>
          <a:p>
            <a:pPr>
              <a:spcBef>
                <a:spcPts val="0"/>
              </a:spcBef>
              <a:spcAft>
                <a:spcPts val="0"/>
              </a:spcAft>
            </a:pPr>
            <a:r>
              <a:rPr lang="en" dirty="0"/>
              <a:t>Year 3 - 50, 000 </a:t>
            </a:r>
            <a:r>
              <a:rPr lang="en"/>
              <a:t>subscribers      Profit </a:t>
            </a:r>
            <a:r>
              <a:rPr lang="en" dirty="0"/>
              <a:t>-  9,274,000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F52988-E6A6-467C-A786-57190544EF17}"/>
              </a:ext>
            </a:extLst>
          </p:cNvPr>
          <p:cNvSpPr>
            <a:spLocks noGrp="1"/>
          </p:cNvSpPr>
          <p:nvPr>
            <p:ph type="title"/>
          </p:nvPr>
        </p:nvSpPr>
        <p:spPr>
          <a:xfrm>
            <a:off x="601255" y="702155"/>
            <a:ext cx="3409783" cy="1300365"/>
          </a:xfrm>
        </p:spPr>
        <p:txBody>
          <a:bodyPr>
            <a:normAutofit/>
          </a:bodyPr>
          <a:lstStyle/>
          <a:p>
            <a:r>
              <a:rPr lang="en-US">
                <a:solidFill>
                  <a:srgbClr val="FFFFFF"/>
                </a:solidFill>
              </a:rPr>
              <a:t>Thomas Analytics overview</a:t>
            </a:r>
          </a:p>
        </p:txBody>
      </p:sp>
      <p:sp>
        <p:nvSpPr>
          <p:cNvPr id="3" name="Content Placeholder 2">
            <a:extLst>
              <a:ext uri="{FF2B5EF4-FFF2-40B4-BE49-F238E27FC236}">
                <a16:creationId xmlns:a16="http://schemas.microsoft.com/office/drawing/2014/main" id="{2C136F5F-A7A4-4CEE-AEEC-7202CB5CE032}"/>
              </a:ext>
            </a:extLst>
          </p:cNvPr>
          <p:cNvSpPr>
            <a:spLocks noGrp="1"/>
          </p:cNvSpPr>
          <p:nvPr>
            <p:ph idx="1"/>
          </p:nvPr>
        </p:nvSpPr>
        <p:spPr>
          <a:xfrm>
            <a:off x="601255" y="2177142"/>
            <a:ext cx="3409782" cy="3823607"/>
          </a:xfrm>
        </p:spPr>
        <p:txBody>
          <a:bodyPr>
            <a:normAutofit/>
          </a:bodyPr>
          <a:lstStyle/>
          <a:p>
            <a:pPr marL="0" indent="0">
              <a:buNone/>
            </a:pPr>
            <a:r>
              <a:rPr lang="en-US" dirty="0">
                <a:solidFill>
                  <a:srgbClr val="FFFFFF"/>
                </a:solidFill>
                <a:effectLst/>
                <a:latin typeface="Calibri" panose="020F0502020204030204" pitchFamily="34" charset="0"/>
                <a:ea typeface="Calibri" panose="020F0502020204030204" pitchFamily="34" charset="0"/>
                <a:cs typeface="Arial" panose="020B0604020202020204" pitchFamily="34" charset="0"/>
              </a:rPr>
              <a:t>Thomas Analytics is a data visualization and dashboard bank for  customers in the united states who need business insights but don’t have the knowledge, team, time and data to create their own dashboards and data analysis. They can have access to visual facts and interactive dashboards on a subscription plan. </a:t>
            </a:r>
          </a:p>
          <a:p>
            <a:endParaRPr lang="en-US" dirty="0">
              <a:solidFill>
                <a:srgbClr val="FFFFFF"/>
              </a:solidFill>
            </a:endParaRPr>
          </a:p>
        </p:txBody>
      </p:sp>
      <p:pic>
        <p:nvPicPr>
          <p:cNvPr id="5" name="Picture 4">
            <a:extLst>
              <a:ext uri="{FF2B5EF4-FFF2-40B4-BE49-F238E27FC236}">
                <a16:creationId xmlns:a16="http://schemas.microsoft.com/office/drawing/2014/main" id="{EAE38639-367C-46B7-960A-7AF18F20E612}"/>
              </a:ext>
            </a:extLst>
          </p:cNvPr>
          <p:cNvPicPr>
            <a:picLocks noChangeAspect="1"/>
          </p:cNvPicPr>
          <p:nvPr/>
        </p:nvPicPr>
        <p:blipFill>
          <a:blip r:embed="rId2"/>
          <a:stretch>
            <a:fillRect/>
          </a:stretch>
        </p:blipFill>
        <p:spPr>
          <a:xfrm>
            <a:off x="4592231" y="2327253"/>
            <a:ext cx="6831503" cy="2186080"/>
          </a:xfrm>
          <a:prstGeom prst="rect">
            <a:avLst/>
          </a:prstGeom>
        </p:spPr>
      </p:pic>
    </p:spTree>
    <p:extLst>
      <p:ext uri="{BB962C8B-B14F-4D97-AF65-F5344CB8AC3E}">
        <p14:creationId xmlns:p14="http://schemas.microsoft.com/office/powerpoint/2010/main" val="225403606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203201" y="203201"/>
            <a:ext cx="11582543" cy="6451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F022E-E4B3-4EE0-96B8-CE26FB445376}"/>
              </a:ext>
            </a:extLst>
          </p:cNvPr>
          <p:cNvSpPr>
            <a:spLocks noGrp="1"/>
          </p:cNvSpPr>
          <p:nvPr>
            <p:ph type="title"/>
          </p:nvPr>
        </p:nvSpPr>
        <p:spPr>
          <a:xfrm>
            <a:off x="959157" y="1113764"/>
            <a:ext cx="3269749" cy="4624327"/>
          </a:xfrm>
        </p:spPr>
        <p:txBody>
          <a:bodyPr anchor="ctr">
            <a:normAutofit/>
          </a:bodyPr>
          <a:lstStyle/>
          <a:p>
            <a:r>
              <a:rPr lang="en-US" dirty="0">
                <a:solidFill>
                  <a:srgbClr val="FFFFFF"/>
                </a:solidFill>
              </a:rPr>
              <a:t>Problem/The need for Thomas analytics</a:t>
            </a:r>
          </a:p>
        </p:txBody>
      </p:sp>
      <p:sp>
        <p:nvSpPr>
          <p:cNvPr id="3" name="Content Placeholder 2">
            <a:extLst>
              <a:ext uri="{FF2B5EF4-FFF2-40B4-BE49-F238E27FC236}">
                <a16:creationId xmlns:a16="http://schemas.microsoft.com/office/drawing/2014/main" id="{1EE06CD1-A1BB-4070-833E-43C2749379C3}"/>
              </a:ext>
            </a:extLst>
          </p:cNvPr>
          <p:cNvSpPr>
            <a:spLocks noGrp="1"/>
          </p:cNvSpPr>
          <p:nvPr>
            <p:ph idx="1"/>
          </p:nvPr>
        </p:nvSpPr>
        <p:spPr>
          <a:xfrm>
            <a:off x="5155905" y="1113764"/>
            <a:ext cx="6108179" cy="4624327"/>
          </a:xfrm>
        </p:spPr>
        <p:txBody>
          <a:bodyPr anchor="ctr">
            <a:normAutofit fontScale="85000" lnSpcReduction="10000"/>
          </a:bodyPr>
          <a:lstStyle/>
          <a:p>
            <a:pPr marL="0" indent="0">
              <a:spcAft>
                <a:spcPts val="800"/>
              </a:spcAft>
              <a:buNone/>
              <a:tabLst>
                <a:tab pos="2225675" algn="l"/>
              </a:tabLst>
            </a:pPr>
            <a:r>
              <a:rPr lang="en-US" dirty="0">
                <a:effectLst/>
                <a:latin typeface="Calibri" panose="020F0502020204030204" pitchFamily="34" charset="0"/>
                <a:ea typeface="Calibri" panose="020F0502020204030204" pitchFamily="34" charset="0"/>
                <a:cs typeface="Arial" panose="020B0604020202020204" pitchFamily="34" charset="0"/>
              </a:rPr>
              <a:t>Facts can inspire great ideas, facilitate decision making and great ideas</a:t>
            </a:r>
          </a:p>
          <a:p>
            <a:pPr marL="0" marR="0" indent="0">
              <a:spcBef>
                <a:spcPts val="0"/>
              </a:spcBef>
              <a:spcAft>
                <a:spcPts val="800"/>
              </a:spcAft>
              <a:buNone/>
              <a:tabLst>
                <a:tab pos="2225675" algn="l"/>
              </a:tabLst>
            </a:pPr>
            <a:r>
              <a:rPr lang="en-US" dirty="0">
                <a:effectLst/>
                <a:latin typeface="Calibri" panose="020F0502020204030204" pitchFamily="34" charset="0"/>
                <a:ea typeface="Calibri" panose="020F0502020204030204" pitchFamily="34" charset="0"/>
                <a:cs typeface="Arial" panose="020B0604020202020204" pitchFamily="34" charset="0"/>
              </a:rPr>
              <a:t>Businesspeople and small companies in United States are looking for industry insights to help them make decisions BUT:</a:t>
            </a:r>
          </a:p>
          <a:p>
            <a:pPr marL="0" marR="0" indent="0">
              <a:spcBef>
                <a:spcPts val="0"/>
              </a:spcBef>
              <a:spcAft>
                <a:spcPts val="800"/>
              </a:spcAft>
              <a:buNone/>
              <a:tabLst>
                <a:tab pos="2225675" algn="l"/>
              </a:tabLs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800"/>
              </a:spcAft>
              <a:buNone/>
              <a:tabLst>
                <a:tab pos="2225675" algn="l"/>
              </a:tabLst>
            </a:pPr>
            <a:r>
              <a:rPr lang="en-US" dirty="0">
                <a:latin typeface="Calibri" panose="020F0502020204030204" pitchFamily="34" charset="0"/>
                <a:ea typeface="Calibri" panose="020F0502020204030204" pitchFamily="34" charset="0"/>
                <a:cs typeface="Arial" panose="020B0604020202020204" pitchFamily="34" charset="0"/>
              </a:rPr>
              <a:t>*Not all of them </a:t>
            </a:r>
            <a:r>
              <a:rPr lang="en-US" dirty="0">
                <a:effectLst/>
                <a:latin typeface="Calibri" panose="020F0502020204030204" pitchFamily="34" charset="0"/>
                <a:ea typeface="Calibri" panose="020F0502020204030204" pitchFamily="34" charset="0"/>
                <a:cs typeface="Arial" panose="020B0604020202020204" pitchFamily="34" charset="0"/>
              </a:rPr>
              <a:t>have the knowledge, team, time and databases to build and extract </a:t>
            </a:r>
            <a:r>
              <a:rPr lang="en-US" dirty="0">
                <a:latin typeface="Calibri" panose="020F0502020204030204" pitchFamily="34" charset="0"/>
                <a:ea typeface="Calibri" panose="020F0502020204030204" pitchFamily="34" charset="0"/>
                <a:cs typeface="Arial" panose="020B0604020202020204" pitchFamily="34" charset="0"/>
              </a:rPr>
              <a:t>insights from dashboards</a:t>
            </a:r>
            <a:r>
              <a:rPr lang="en-US" dirty="0">
                <a:effectLst/>
                <a:latin typeface="Calibri" panose="020F0502020204030204" pitchFamily="34" charset="0"/>
                <a:ea typeface="Calibri" panose="020F0502020204030204" pitchFamily="34" charset="0"/>
                <a:cs typeface="Arial" panose="020B0604020202020204" pitchFamily="34" charset="0"/>
              </a:rPr>
              <a:t> and data analysis</a:t>
            </a:r>
          </a:p>
          <a:p>
            <a:pPr marL="0" marR="0" indent="0">
              <a:spcBef>
                <a:spcPts val="0"/>
              </a:spcBef>
              <a:spcAft>
                <a:spcPts val="800"/>
              </a:spcAft>
              <a:buNone/>
              <a:tabLst>
                <a:tab pos="2225675" algn="l"/>
              </a:tabLst>
            </a:pPr>
            <a:r>
              <a:rPr lang="en-US" dirty="0">
                <a:latin typeface="Calibri" panose="020F0502020204030204" pitchFamily="34" charset="0"/>
                <a:ea typeface="Calibri" panose="020F0502020204030204" pitchFamily="34" charset="0"/>
                <a:cs typeface="Arial" panose="020B0604020202020204" pitchFamily="34" charset="0"/>
              </a:rPr>
              <a:t>*T</a:t>
            </a:r>
            <a:r>
              <a:rPr lang="en-US" dirty="0">
                <a:effectLst/>
                <a:latin typeface="Calibri" panose="020F0502020204030204" pitchFamily="34" charset="0"/>
                <a:ea typeface="Calibri" panose="020F0502020204030204" pitchFamily="34" charset="0"/>
                <a:cs typeface="Arial" panose="020B0604020202020204" pitchFamily="34" charset="0"/>
              </a:rPr>
              <a:t>here are not many resources that provide varies industry resources in one place. </a:t>
            </a:r>
          </a:p>
          <a:p>
            <a:pPr marL="0" marR="0" indent="0">
              <a:spcBef>
                <a:spcPts val="0"/>
              </a:spcBef>
              <a:spcAft>
                <a:spcPts val="800"/>
              </a:spcAft>
              <a:buNone/>
              <a:tabLst>
                <a:tab pos="2225675" algn="l"/>
              </a:tabLst>
            </a:pPr>
            <a:r>
              <a:rPr lang="en-US" dirty="0">
                <a:effectLst/>
                <a:latin typeface="Calibri" panose="020F0502020204030204" pitchFamily="34" charset="0"/>
                <a:ea typeface="Calibri" panose="020F0502020204030204" pitchFamily="34" charset="0"/>
                <a:cs typeface="Arial" panose="020B0604020202020204" pitchFamily="34" charset="0"/>
              </a:rPr>
              <a:t>*Statista website is a competitor providing similar services, but it is not focused on United States, so it makes it harder to find U.S. industry websites. </a:t>
            </a:r>
            <a:r>
              <a:rPr lang="en-US" dirty="0">
                <a:latin typeface="Calibri" panose="020F0502020204030204" pitchFamily="34" charset="0"/>
                <a:ea typeface="Calibri" panose="020F0502020204030204" pitchFamily="34" charset="0"/>
                <a:cs typeface="Arial" panose="020B0604020202020204" pitchFamily="34" charset="0"/>
              </a:rPr>
              <a:t>It is expensive and they don’t have access to Thomasnet </a:t>
            </a: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valuable databases. </a:t>
            </a:r>
          </a:p>
          <a:p>
            <a:pPr marL="0" marR="0" indent="0">
              <a:spcBef>
                <a:spcPts val="0"/>
              </a:spcBef>
              <a:spcAft>
                <a:spcPts val="800"/>
              </a:spcAft>
              <a:buNone/>
              <a:tabLst>
                <a:tab pos="2225675" algn="l"/>
              </a:tabLst>
            </a:pPr>
            <a:endParaRPr lang="en-US"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800"/>
              </a:spcAft>
              <a:buNone/>
              <a:tabLst>
                <a:tab pos="2225675" algn="l"/>
              </a:tabLst>
            </a:pP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		***</a:t>
            </a:r>
          </a:p>
          <a:p>
            <a:pPr marL="0" marR="0" indent="0">
              <a:spcBef>
                <a:spcPts val="0"/>
              </a:spcBef>
              <a:spcAft>
                <a:spcPts val="800"/>
              </a:spcAft>
              <a:buNone/>
              <a:tabLst>
                <a:tab pos="2225675" algn="l"/>
              </a:tabLst>
            </a:pP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There are millions of people looking for business insights</a:t>
            </a:r>
          </a:p>
          <a:p>
            <a:pPr marL="0" indent="0" rtl="0">
              <a:spcBef>
                <a:spcPts val="0"/>
              </a:spcBef>
              <a:spcAft>
                <a:spcPts val="1200"/>
              </a:spcAft>
              <a:buNone/>
            </a:pPr>
            <a:r>
              <a:rPr lang="en-US" sz="1600" b="0" i="0" u="none" strike="noStrike" dirty="0">
                <a:solidFill>
                  <a:schemeClr val="tx1"/>
                </a:solidFill>
                <a:effectLst/>
                <a:latin typeface="Average" panose="020B0604020202020204" charset="0"/>
              </a:rPr>
              <a:t>*Statista has 2,000,000 users and 23,000,000 visitors per month</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800"/>
              </a:spcAft>
              <a:buNone/>
              <a:tabLst>
                <a:tab pos="2225675" algn="l"/>
              </a:tabLst>
            </a:pPr>
            <a:endParaRPr lang="en-US" dirty="0"/>
          </a:p>
        </p:txBody>
      </p:sp>
    </p:spTree>
    <p:extLst>
      <p:ext uri="{BB962C8B-B14F-4D97-AF65-F5344CB8AC3E}">
        <p14:creationId xmlns:p14="http://schemas.microsoft.com/office/powerpoint/2010/main" val="20560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D8F3F-AB41-4E47-BEE2-4193F66F2202}"/>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sz="2800" b="0" kern="1200" cap="all">
                <a:solidFill>
                  <a:schemeClr val="bg1">
                    <a:lumMod val="85000"/>
                    <a:lumOff val="15000"/>
                  </a:schemeClr>
                </a:solidFill>
                <a:latin typeface="+mj-lt"/>
                <a:ea typeface="+mj-ea"/>
                <a:cs typeface="+mj-cs"/>
              </a:rPr>
              <a:t>Solution</a:t>
            </a:r>
          </a:p>
        </p:txBody>
      </p:sp>
      <p:sp>
        <p:nvSpPr>
          <p:cNvPr id="36" name="Rectangle 3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4" name="Google Shape;73;p15">
            <a:extLst>
              <a:ext uri="{FF2B5EF4-FFF2-40B4-BE49-F238E27FC236}">
                <a16:creationId xmlns:a16="http://schemas.microsoft.com/office/drawing/2014/main" id="{5E74B2A8-359F-4C09-8C74-7B01F659F76C}"/>
              </a:ext>
            </a:extLst>
          </p:cNvPr>
          <p:cNvGraphicFramePr/>
          <p:nvPr>
            <p:extLst>
              <p:ext uri="{D42A27DB-BD31-4B8C-83A1-F6EECF244321}">
                <p14:modId xmlns:p14="http://schemas.microsoft.com/office/powerpoint/2010/main" val="2483588231"/>
              </p:ext>
            </p:extLst>
          </p:nvPr>
        </p:nvGraphicFramePr>
        <p:xfrm>
          <a:off x="3909527" y="905069"/>
          <a:ext cx="7701281" cy="540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Icon&#10;&#10;Description automatically generated">
            <a:extLst>
              <a:ext uri="{FF2B5EF4-FFF2-40B4-BE49-F238E27FC236}">
                <a16:creationId xmlns:a16="http://schemas.microsoft.com/office/drawing/2014/main" id="{F1FEC083-0F52-4E0C-814F-D58EDFFB0BDF}"/>
              </a:ext>
            </a:extLst>
          </p:cNvPr>
          <p:cNvPicPr>
            <a:picLocks noChangeAspect="1"/>
          </p:cNvPicPr>
          <p:nvPr/>
        </p:nvPicPr>
        <p:blipFill>
          <a:blip r:embed="rId8"/>
          <a:stretch>
            <a:fillRect/>
          </a:stretch>
        </p:blipFill>
        <p:spPr>
          <a:xfrm>
            <a:off x="4917231" y="1754453"/>
            <a:ext cx="959247" cy="957377"/>
          </a:xfrm>
          <a:prstGeom prst="rect">
            <a:avLst/>
          </a:prstGeom>
          <a:ln>
            <a:noFill/>
          </a:ln>
          <a:effectLst>
            <a:outerShdw blurRad="292100" dist="139700" dir="2700000" algn="tl" rotWithShape="0">
              <a:srgbClr val="333333">
                <a:alpha val="65000"/>
              </a:srgbClr>
            </a:outerShdw>
          </a:effectLst>
        </p:spPr>
      </p:pic>
      <p:pic>
        <p:nvPicPr>
          <p:cNvPr id="6" name="Picture 5" descr="Shape&#10;&#10;Description automatically generated with low confidence">
            <a:extLst>
              <a:ext uri="{FF2B5EF4-FFF2-40B4-BE49-F238E27FC236}">
                <a16:creationId xmlns:a16="http://schemas.microsoft.com/office/drawing/2014/main" id="{77327219-B7D4-4725-9D9E-2E051DBDBA50}"/>
              </a:ext>
            </a:extLst>
          </p:cNvPr>
          <p:cNvPicPr>
            <a:picLocks noChangeAspect="1"/>
          </p:cNvPicPr>
          <p:nvPr/>
        </p:nvPicPr>
        <p:blipFill>
          <a:blip r:embed="rId9"/>
          <a:stretch>
            <a:fillRect/>
          </a:stretch>
        </p:blipFill>
        <p:spPr>
          <a:xfrm>
            <a:off x="4779360" y="4435828"/>
            <a:ext cx="1201795" cy="1201795"/>
          </a:xfrm>
          <a:prstGeom prst="rect">
            <a:avLst/>
          </a:prstGeom>
        </p:spPr>
      </p:pic>
    </p:spTree>
    <p:extLst>
      <p:ext uri="{BB962C8B-B14F-4D97-AF65-F5344CB8AC3E}">
        <p14:creationId xmlns:p14="http://schemas.microsoft.com/office/powerpoint/2010/main" val="42931627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91E6502-D3F0-4B4B-9D84-B2AA9A30E6E7}"/>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Thomas net advantage over the competitor- Statista</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5F509D7-B0C2-41F9-BE6C-798E03716F0D}"/>
              </a:ext>
            </a:extLst>
          </p:cNvPr>
          <p:cNvGraphicFramePr>
            <a:graphicFrameLocks noGrp="1"/>
          </p:cNvGraphicFramePr>
          <p:nvPr>
            <p:ph idx="1"/>
            <p:extLst>
              <p:ext uri="{D42A27DB-BD31-4B8C-83A1-F6EECF244321}">
                <p14:modId xmlns:p14="http://schemas.microsoft.com/office/powerpoint/2010/main" val="111030157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1507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6">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businesscard, screenshot&#10;&#10;Description automatically generated">
            <a:extLst>
              <a:ext uri="{FF2B5EF4-FFF2-40B4-BE49-F238E27FC236}">
                <a16:creationId xmlns:a16="http://schemas.microsoft.com/office/drawing/2014/main" id="{AB9A352E-12AF-428F-8429-44211EEAA1A0}"/>
              </a:ext>
            </a:extLst>
          </p:cNvPr>
          <p:cNvPicPr>
            <a:picLocks noChangeAspect="1"/>
          </p:cNvPicPr>
          <p:nvPr/>
        </p:nvPicPr>
        <p:blipFill>
          <a:blip r:embed="rId2"/>
          <a:stretch>
            <a:fillRect/>
          </a:stretch>
        </p:blipFill>
        <p:spPr>
          <a:xfrm>
            <a:off x="441139" y="922874"/>
            <a:ext cx="5586257" cy="2555712"/>
          </a:xfrm>
          <a:prstGeom prst="rect">
            <a:avLst/>
          </a:prstGeom>
          <a:ln>
            <a:noFill/>
          </a:ln>
          <a:effectLst>
            <a:softEdge rad="112500"/>
          </a:effectLst>
        </p:spPr>
      </p:pic>
      <p:cxnSp>
        <p:nvCxnSpPr>
          <p:cNvPr id="31" name="Straight Connector 20">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descr="Graphical user interface, website&#10;&#10;Description automatically generated">
            <a:extLst>
              <a:ext uri="{FF2B5EF4-FFF2-40B4-BE49-F238E27FC236}">
                <a16:creationId xmlns:a16="http://schemas.microsoft.com/office/drawing/2014/main" id="{4DBB1C74-D1B0-4B11-BEB1-1EFC4CBB241D}"/>
              </a:ext>
            </a:extLst>
          </p:cNvPr>
          <p:cNvPicPr>
            <a:picLocks noGrp="1" noChangeAspect="1"/>
          </p:cNvPicPr>
          <p:nvPr>
            <p:ph type="pic" idx="1"/>
          </p:nvPr>
        </p:nvPicPr>
        <p:blipFill>
          <a:blip r:embed="rId3"/>
          <a:srcRect t="15366" b="15366"/>
          <a:stretch>
            <a:fillRect/>
          </a:stretch>
        </p:blipFill>
        <p:spPr>
          <a:xfrm>
            <a:off x="6145040" y="1173967"/>
            <a:ext cx="6000936" cy="1943269"/>
          </a:xfrm>
          <a:prstGeom prst="rect">
            <a:avLst/>
          </a:prstGeom>
          <a:ln>
            <a:noFill/>
          </a:ln>
          <a:effectLst>
            <a:softEdge rad="112500"/>
          </a:effectLst>
        </p:spPr>
      </p:pic>
      <p:sp>
        <p:nvSpPr>
          <p:cNvPr id="32" name="Rectangle 2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BBA08F-E8F8-4C35-9FEF-979B94775F9B}"/>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chemeClr val="tx1"/>
                </a:solidFill>
              </a:rPr>
              <a:t>Website prototype</a:t>
            </a:r>
          </a:p>
        </p:txBody>
      </p:sp>
      <p:sp>
        <p:nvSpPr>
          <p:cNvPr id="4" name="Text Placeholder 3">
            <a:extLst>
              <a:ext uri="{FF2B5EF4-FFF2-40B4-BE49-F238E27FC236}">
                <a16:creationId xmlns:a16="http://schemas.microsoft.com/office/drawing/2014/main" id="{748B7DE3-CE06-4F81-9CF3-1DED29BE7F0D}"/>
              </a:ext>
            </a:extLst>
          </p:cNvPr>
          <p:cNvSpPr>
            <a:spLocks noGrp="1"/>
          </p:cNvSpPr>
          <p:nvPr>
            <p:ph type="body" sz="half" idx="2"/>
          </p:nvPr>
        </p:nvSpPr>
        <p:spPr>
          <a:xfrm>
            <a:off x="609598" y="5529064"/>
            <a:ext cx="10965142" cy="627036"/>
          </a:xfrm>
        </p:spPr>
        <p:txBody>
          <a:bodyPr vert="horz" lIns="91440" tIns="45720" rIns="91440" bIns="45720" rtlCol="0" anchor="t">
            <a:normAutofit/>
          </a:bodyPr>
          <a:lstStyle/>
          <a:p>
            <a:r>
              <a:rPr lang="en-US" sz="2400" cap="all" dirty="0">
                <a:solidFill>
                  <a:schemeClr val="accent1"/>
                </a:solidFill>
                <a:hlinkClick r:id="rId4"/>
              </a:rPr>
              <a:t>Thomas Analytics</a:t>
            </a:r>
            <a:endParaRPr lang="en-US" sz="2400" cap="all" dirty="0">
              <a:solidFill>
                <a:schemeClr val="accent1"/>
              </a:solidFill>
            </a:endParaRPr>
          </a:p>
        </p:txBody>
      </p:sp>
    </p:spTree>
    <p:extLst>
      <p:ext uri="{BB962C8B-B14F-4D97-AF65-F5344CB8AC3E}">
        <p14:creationId xmlns:p14="http://schemas.microsoft.com/office/powerpoint/2010/main" val="32879879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a:t>Thomas Analytics features </a:t>
            </a:r>
            <a:endParaRPr/>
          </a:p>
        </p:txBody>
      </p:sp>
      <p:sp>
        <p:nvSpPr>
          <p:cNvPr id="150" name="Google Shape;150;p27"/>
          <p:cNvSpPr txBox="1">
            <a:spLocks noGrp="1"/>
          </p:cNvSpPr>
          <p:nvPr>
            <p:ph type="body" idx="1"/>
          </p:nvPr>
        </p:nvSpPr>
        <p:spPr>
          <a:xfrm>
            <a:off x="415600" y="1279467"/>
            <a:ext cx="11360800" cy="4555200"/>
          </a:xfrm>
          <a:prstGeom prst="rect">
            <a:avLst/>
          </a:prstGeom>
        </p:spPr>
        <p:txBody>
          <a:bodyPr spcFirstLastPara="1" vert="horz" wrap="square" lIns="121900" tIns="121900" rIns="121900" bIns="121900" rtlCol="0" anchor="t" anchorCtr="0">
            <a:noAutofit/>
          </a:bodyPr>
          <a:lstStyle/>
          <a:p>
            <a:pPr marL="0" indent="0">
              <a:lnSpc>
                <a:spcPct val="95000"/>
              </a:lnSpc>
              <a:spcBef>
                <a:spcPts val="1600"/>
              </a:spcBef>
              <a:spcAft>
                <a:spcPts val="1600"/>
              </a:spcAft>
              <a:buSzPts val="688"/>
              <a:buNone/>
            </a:pPr>
            <a:r>
              <a:rPr lang="en" sz="2500" dirty="0">
                <a:solidFill>
                  <a:schemeClr val="tx1"/>
                </a:solidFill>
                <a:latin typeface="Times New Roman"/>
                <a:ea typeface="Times New Roman"/>
                <a:cs typeface="Times New Roman"/>
                <a:sym typeface="Times New Roman"/>
              </a:rPr>
              <a:t>Thomas analytics will act as a one-stop-shop for existing customers, prospective clients, and investors. The dashboards will gather data from multiple sources into a single interface, with an extension to append additional data from all available publicly available datasets such as U.S. Census bureau, etc. Dashboard will provides a dynamic experience and will have features that allow the users to filter and customise visualizations as per their preference. Also there is an option for customers to build their own dashboards using Thomas Analytics available data. So, they don’t need to go through hassle of finding and preprocessing data. Ad-hoc reporting will also be accessible to the users. </a:t>
            </a:r>
            <a:endParaRPr sz="2433"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p:nvSpPr>
          <p:cNvPr id="126" name="Rectangle 125">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9" name="Google Shape;119;p22"/>
          <p:cNvSpPr txBox="1">
            <a:spLocks noGrp="1"/>
          </p:cNvSpPr>
          <p:nvPr>
            <p:ph type="title"/>
          </p:nvPr>
        </p:nvSpPr>
        <p:spPr>
          <a:xfrm>
            <a:off x="581192" y="702156"/>
            <a:ext cx="11029616" cy="1188720"/>
          </a:xfrm>
          <a:prstGeom prst="rect">
            <a:avLst/>
          </a:prstGeom>
        </p:spPr>
        <p:txBody>
          <a:bodyPr spcFirstLastPara="1" vert="horz" lIns="91440" tIns="45720" rIns="91440" bIns="45720" rtlCol="0" anchor="b" anchorCtr="0">
            <a:normAutofit/>
          </a:bodyPr>
          <a:lstStyle/>
          <a:p>
            <a:pPr>
              <a:spcBef>
                <a:spcPct val="0"/>
              </a:spcBef>
            </a:pPr>
            <a:r>
              <a:rPr lang="en-US" b="0" kern="1200" cap="all" dirty="0">
                <a:solidFill>
                  <a:schemeClr val="tx1">
                    <a:lumMod val="85000"/>
                    <a:lumOff val="15000"/>
                  </a:schemeClr>
                </a:solidFill>
                <a:latin typeface="+mj-lt"/>
                <a:ea typeface="+mj-ea"/>
                <a:cs typeface="+mj-cs"/>
              </a:rPr>
              <a:t>Marketing Strategy</a:t>
            </a:r>
          </a:p>
        </p:txBody>
      </p:sp>
      <p:sp>
        <p:nvSpPr>
          <p:cNvPr id="134" name="Rectangle 13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13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2" name="Google Shape;120;p22">
            <a:extLst>
              <a:ext uri="{FF2B5EF4-FFF2-40B4-BE49-F238E27FC236}">
                <a16:creationId xmlns:a16="http://schemas.microsoft.com/office/drawing/2014/main" id="{6F1FFE03-BA5C-4968-842C-CF51D1E495C5}"/>
              </a:ext>
            </a:extLst>
          </p:cNvPr>
          <p:cNvGraphicFramePr/>
          <p:nvPr>
            <p:extLst>
              <p:ext uri="{D42A27DB-BD31-4B8C-83A1-F6EECF244321}">
                <p14:modId xmlns:p14="http://schemas.microsoft.com/office/powerpoint/2010/main" val="360080418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a:t>What Data</a:t>
            </a:r>
            <a:endParaRPr/>
          </a:p>
        </p:txBody>
      </p:sp>
      <p:sp>
        <p:nvSpPr>
          <p:cNvPr id="156" name="Google Shape;156;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Bef>
                <a:spcPts val="1600"/>
              </a:spcBef>
              <a:buNone/>
            </a:pPr>
            <a:r>
              <a:rPr lang="en" sz="1733" dirty="0">
                <a:solidFill>
                  <a:schemeClr val="tx1"/>
                </a:solidFill>
              </a:rPr>
              <a:t>Thomas industrial data covers a variety of visitor access information which would help clients make better business decisions and get access to insights based on the trends in the economy and based on the past behaviours of the visitors and the manufacturers associated with ThomasNet.</a:t>
            </a:r>
            <a:endParaRPr sz="1467" dirty="0">
              <a:solidFill>
                <a:schemeClr val="tx1"/>
              </a:solidFill>
            </a:endParaRPr>
          </a:p>
          <a:p>
            <a:pPr marL="0" indent="0">
              <a:lnSpc>
                <a:spcPct val="100000"/>
              </a:lnSpc>
              <a:spcBef>
                <a:spcPts val="1600"/>
              </a:spcBef>
              <a:buNone/>
            </a:pPr>
            <a:r>
              <a:rPr lang="en" sz="1733" dirty="0">
                <a:solidFill>
                  <a:srgbClr val="FFC000"/>
                </a:solidFill>
              </a:rPr>
              <a:t>Additional Data - As a user case example : Texas Manufacturing Outlook Survey initially</a:t>
            </a:r>
            <a:endParaRPr sz="1733" dirty="0">
              <a:solidFill>
                <a:srgbClr val="FFC000"/>
              </a:solidFill>
            </a:endParaRPr>
          </a:p>
          <a:p>
            <a:pPr marL="0" indent="0">
              <a:lnSpc>
                <a:spcPct val="100000"/>
              </a:lnSpc>
              <a:buNone/>
            </a:pPr>
            <a:r>
              <a:rPr lang="en" sz="1733" dirty="0">
                <a:solidFill>
                  <a:srgbClr val="FFC000"/>
                </a:solidFill>
              </a:rPr>
              <a:t>Many more publicly available datasets in next phase</a:t>
            </a:r>
            <a:endParaRPr sz="1733" dirty="0">
              <a:solidFill>
                <a:srgbClr val="FFC000"/>
              </a:solidFill>
            </a:endParaRPr>
          </a:p>
          <a:p>
            <a:pPr marL="0" indent="0">
              <a:lnSpc>
                <a:spcPct val="100000"/>
              </a:lnSpc>
              <a:buNone/>
            </a:pPr>
            <a:endParaRPr sz="1733" b="1" dirty="0">
              <a:solidFill>
                <a:schemeClr val="tx1"/>
              </a:solidFill>
            </a:endParaRPr>
          </a:p>
          <a:p>
            <a:pPr indent="-406390">
              <a:buClr>
                <a:srgbClr val="FFFFFF"/>
              </a:buClr>
              <a:buSzPts val="1200"/>
              <a:buFont typeface="Arial"/>
              <a:buChar char="●"/>
            </a:pPr>
            <a:r>
              <a:rPr lang="en" sz="1600" dirty="0">
                <a:solidFill>
                  <a:schemeClr val="tx1"/>
                </a:solidFill>
                <a:latin typeface="Arial"/>
                <a:ea typeface="Arial"/>
                <a:cs typeface="Arial"/>
                <a:sym typeface="Arial"/>
              </a:rPr>
              <a:t>We find that the most popular supplier industry on Thomas Net is the manufacturing sector. </a:t>
            </a:r>
            <a:endParaRPr sz="1600" dirty="0">
              <a:solidFill>
                <a:schemeClr val="tx1"/>
              </a:solidFill>
              <a:latin typeface="Arial"/>
              <a:ea typeface="Arial"/>
              <a:cs typeface="Arial"/>
              <a:sym typeface="Arial"/>
            </a:endParaRPr>
          </a:p>
          <a:p>
            <a:pPr indent="-406390">
              <a:buClr>
                <a:srgbClr val="FFFFFF"/>
              </a:buClr>
              <a:buSzPts val="1200"/>
              <a:buFont typeface="Arial"/>
              <a:buChar char="●"/>
            </a:pPr>
            <a:r>
              <a:rPr lang="en" sz="1600" dirty="0">
                <a:solidFill>
                  <a:schemeClr val="tx1"/>
                </a:solidFill>
                <a:latin typeface="Arial"/>
                <a:ea typeface="Arial"/>
                <a:cs typeface="Arial"/>
                <a:sym typeface="Arial"/>
              </a:rPr>
              <a:t>In order to provide insights regarding the trends in the Texas economy concerning the manufacturing sector, we display various trends in the economic factors that have a lasting effect on the economy and are of grave importance to the suppliers, manufacturers, investors and other potentially interested parties.</a:t>
            </a:r>
            <a:endParaRPr sz="1600" dirty="0">
              <a:solidFill>
                <a:schemeClr val="tx1"/>
              </a:solidFill>
              <a:latin typeface="Arial"/>
              <a:ea typeface="Arial"/>
              <a:cs typeface="Arial"/>
              <a:sym typeface="Arial"/>
            </a:endParaRPr>
          </a:p>
          <a:p>
            <a:pPr indent="-406390">
              <a:buClr>
                <a:srgbClr val="FFFFFF"/>
              </a:buClr>
              <a:buSzPts val="1200"/>
              <a:buFont typeface="Arial"/>
              <a:buChar char="●"/>
            </a:pPr>
            <a:r>
              <a:rPr lang="en" sz="1600" i="1" dirty="0">
                <a:solidFill>
                  <a:schemeClr val="tx1"/>
                </a:solidFill>
                <a:latin typeface="Arial"/>
                <a:ea typeface="Arial"/>
                <a:cs typeface="Arial"/>
                <a:sym typeface="Arial"/>
              </a:rPr>
              <a:t>Scope</a:t>
            </a:r>
            <a:r>
              <a:rPr lang="en" sz="1600" dirty="0">
                <a:solidFill>
                  <a:schemeClr val="tx1"/>
                </a:solidFill>
                <a:latin typeface="Arial"/>
                <a:ea typeface="Arial"/>
                <a:cs typeface="Arial"/>
                <a:sym typeface="Arial"/>
              </a:rPr>
              <a:t>: As the data provided by Thomas Net is regarding TX imports and exports, we decided to use TX manufacturing survey data to generate economic insights. The real dashboard includes all the states.</a:t>
            </a:r>
            <a:endParaRPr sz="1600" dirty="0">
              <a:solidFill>
                <a:schemeClr val="tx1"/>
              </a:solidFill>
              <a:latin typeface="Arial"/>
              <a:ea typeface="Arial"/>
              <a:cs typeface="Arial"/>
              <a:sym typeface="Arial"/>
            </a:endParaRPr>
          </a:p>
          <a:p>
            <a:pPr marL="0" indent="0">
              <a:spcBef>
                <a:spcPts val="1600"/>
              </a:spcBef>
              <a:buNone/>
            </a:pPr>
            <a:endParaRPr sz="1467" dirty="0">
              <a:solidFill>
                <a:schemeClr val="tx1"/>
              </a:solidFill>
            </a:endParaRPr>
          </a:p>
          <a:p>
            <a:pPr marL="0" indent="0">
              <a:spcBef>
                <a:spcPts val="1600"/>
              </a:spcBef>
              <a:spcAft>
                <a:spcPts val="1600"/>
              </a:spcAft>
              <a:buNone/>
            </a:pPr>
            <a:endParaRPr sz="1467" dirty="0">
              <a:solidFill>
                <a:schemeClr val="tx1"/>
              </a:solidFill>
            </a:endParaRPr>
          </a:p>
        </p:txBody>
      </p:sp>
    </p:spTree>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{7AA4647C-2FA3-48A7-BB1A-EB22F1396BB2}tf11964407_win32</Template>
  <TotalTime>2749</TotalTime>
  <Words>2080</Words>
  <Application>Microsoft Office PowerPoint</Application>
  <PresentationFormat>Widescreen</PresentationFormat>
  <Paragraphs>105</Paragraphs>
  <Slides>20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Average</vt:lpstr>
      <vt:lpstr>Agency FB</vt:lpstr>
      <vt:lpstr>Arial</vt:lpstr>
      <vt:lpstr>Bahnschrift Light Condensed</vt:lpstr>
      <vt:lpstr>Calibri</vt:lpstr>
      <vt:lpstr>Franklin Gothic Book</vt:lpstr>
      <vt:lpstr>Franklin Gothic Demi</vt:lpstr>
      <vt:lpstr>Gill Sans MT</vt:lpstr>
      <vt:lpstr>Times New Roman</vt:lpstr>
      <vt:lpstr>Wingdings 2</vt:lpstr>
      <vt:lpstr>DividendVTI</vt:lpstr>
      <vt:lpstr>Group 7 final report</vt:lpstr>
      <vt:lpstr>Thomas Analytics overview</vt:lpstr>
      <vt:lpstr>Problem/The need for Thomas analytics</vt:lpstr>
      <vt:lpstr>Solution</vt:lpstr>
      <vt:lpstr>Thomas net advantage over the competitor- Statista</vt:lpstr>
      <vt:lpstr>Website prototype</vt:lpstr>
      <vt:lpstr>Thomas Analytics features </vt:lpstr>
      <vt:lpstr>Marketing Strategy</vt:lpstr>
      <vt:lpstr>What Data</vt:lpstr>
      <vt:lpstr>PowerPoint Presentation</vt:lpstr>
      <vt:lpstr>USE CASE </vt:lpstr>
      <vt:lpstr>TARGET AUDIENCE</vt:lpstr>
      <vt:lpstr>MARKETING CAMPAIGN</vt:lpstr>
      <vt:lpstr>Connecting additional public data- Texas manufacturing dataset</vt:lpstr>
      <vt:lpstr>PowerPoint Presentation</vt:lpstr>
      <vt:lpstr>PowerPoint Presentation</vt:lpstr>
      <vt:lpstr>PowerPoint Presentation</vt:lpstr>
      <vt:lpstr>Cost structure                                   Revenue streams</vt:lpstr>
      <vt:lpstr>Gross Profit- first 3 years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final report</dc:title>
  <dc:creator>S M</dc:creator>
  <cp:lastModifiedBy>Cholera, Manan Dharmeshbhai</cp:lastModifiedBy>
  <cp:revision>46</cp:revision>
  <dcterms:created xsi:type="dcterms:W3CDTF">2021-04-29T00:00:03Z</dcterms:created>
  <dcterms:modified xsi:type="dcterms:W3CDTF">2021-05-07T01:09:48Z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