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7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4/27/2021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68453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4/27/2021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5823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4/27/2021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3356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4/27/2021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5981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4/27/2021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9614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4/27/2021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7648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4/27/2021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3944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4/27/2021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6395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4/27/2021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4623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4/27/2021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0364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4/27/2021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8219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4/27/2021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182507575"/>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2" name="Picture 3" descr="Abstract geometric hexagon overlay pattern on white and gray background">
            <a:extLst>
              <a:ext uri="{FF2B5EF4-FFF2-40B4-BE49-F238E27FC236}">
                <a16:creationId xmlns:a16="http://schemas.microsoft.com/office/drawing/2014/main" id="{922EAE14-06E7-4243-B7B4-547572C1C6BD}"/>
              </a:ext>
            </a:extLst>
          </p:cNvPr>
          <p:cNvPicPr>
            <a:picLocks noChangeAspect="1"/>
          </p:cNvPicPr>
          <p:nvPr/>
        </p:nvPicPr>
        <p:blipFill rotWithShape="1">
          <a:blip r:embed="rId2"/>
          <a:srcRect l="20181" r="11337" b="1"/>
          <a:stretch/>
        </p:blipFill>
        <p:spPr>
          <a:xfrm>
            <a:off x="0" y="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23" name="Freeform: Shape 10">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6" name="Picture 5">
            <a:extLst>
              <a:ext uri="{FF2B5EF4-FFF2-40B4-BE49-F238E27FC236}">
                <a16:creationId xmlns:a16="http://schemas.microsoft.com/office/drawing/2014/main" id="{A651E4B4-8869-4F71-9A37-320CCAE047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326750"/>
            <a:ext cx="2751589" cy="2751589"/>
          </a:xfrm>
          <a:prstGeom prst="rect">
            <a:avLst/>
          </a:prstGeom>
          <a:ln>
            <a:noFill/>
          </a:ln>
          <a:effectLst>
            <a:softEdge rad="112500"/>
          </a:effectLst>
        </p:spPr>
      </p:pic>
      <p:sp>
        <p:nvSpPr>
          <p:cNvPr id="7" name="Thought Bubble: Cloud 6">
            <a:extLst>
              <a:ext uri="{FF2B5EF4-FFF2-40B4-BE49-F238E27FC236}">
                <a16:creationId xmlns:a16="http://schemas.microsoft.com/office/drawing/2014/main" id="{163CF7C6-AA41-411E-A035-D664DBC67F9B}"/>
              </a:ext>
            </a:extLst>
          </p:cNvPr>
          <p:cNvSpPr/>
          <p:nvPr/>
        </p:nvSpPr>
        <p:spPr>
          <a:xfrm>
            <a:off x="2435012" y="-25923"/>
            <a:ext cx="3764451" cy="1711354"/>
          </a:xfrm>
          <a:prstGeom prst="cloudCallout">
            <a:avLst>
              <a:gd name="adj1" fmla="val -68054"/>
              <a:gd name="adj2" fmla="val 808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latin typeface="Bahnschrift Light Condensed" panose="020B0502040204020203" pitchFamily="34" charset="0"/>
              </a:rPr>
              <a:t>I want to set up a new business in Texas. Let’s see if it would be a good idea.</a:t>
            </a:r>
          </a:p>
        </p:txBody>
      </p:sp>
      <p:sp>
        <p:nvSpPr>
          <p:cNvPr id="18" name="TextBox 17">
            <a:extLst>
              <a:ext uri="{FF2B5EF4-FFF2-40B4-BE49-F238E27FC236}">
                <a16:creationId xmlns:a16="http://schemas.microsoft.com/office/drawing/2014/main" id="{E3B02E4A-218C-4444-8CE5-93DF24C07EEB}"/>
              </a:ext>
            </a:extLst>
          </p:cNvPr>
          <p:cNvSpPr txBox="1"/>
          <p:nvPr/>
        </p:nvSpPr>
        <p:spPr>
          <a:xfrm>
            <a:off x="2203531" y="1872915"/>
            <a:ext cx="6388981" cy="2708434"/>
          </a:xfrm>
          <a:prstGeom prst="rect">
            <a:avLst/>
          </a:prstGeom>
          <a:noFill/>
        </p:spPr>
        <p:txBody>
          <a:bodyPr wrap="square">
            <a:spAutoFit/>
          </a:bodyPr>
          <a:lstStyle/>
          <a:p>
            <a:endParaRPr lang="en-US" sz="1800" dirty="0">
              <a:effectLst/>
              <a:latin typeface="Arial" panose="020B0604020202020204" pitchFamily="34" charset="0"/>
              <a:ea typeface="DengXian" panose="02010600030101010101" pitchFamily="2" charset="-122"/>
            </a:endParaRPr>
          </a:p>
          <a:p>
            <a:pPr algn="ctr"/>
            <a:r>
              <a:rPr lang="en-US" sz="2200" dirty="0">
                <a:solidFill>
                  <a:schemeClr val="tx1">
                    <a:lumMod val="50000"/>
                  </a:schemeClr>
                </a:solidFill>
                <a:effectLst/>
                <a:latin typeface="Agency FB" panose="020B0503020202020204" pitchFamily="34" charset="0"/>
                <a:ea typeface="DengXian" panose="02010600030101010101" pitchFamily="2" charset="-122"/>
              </a:rPr>
              <a:t>He stumbles upon the Thomas </a:t>
            </a:r>
            <a:r>
              <a:rPr lang="en-US" sz="2200" dirty="0">
                <a:effectLst/>
                <a:latin typeface="Agency FB" panose="020B0503020202020204" pitchFamily="34" charset="0"/>
                <a:ea typeface="DengXian" panose="02010600030101010101" pitchFamily="2" charset="-122"/>
              </a:rPr>
              <a:t>Net website. He looks for </a:t>
            </a:r>
            <a:r>
              <a:rPr lang="en-US" sz="2200" dirty="0">
                <a:solidFill>
                  <a:schemeClr val="tx1">
                    <a:lumMod val="50000"/>
                  </a:schemeClr>
                </a:solidFill>
                <a:effectLst/>
                <a:latin typeface="Agency FB" panose="020B0503020202020204" pitchFamily="34" charset="0"/>
                <a:ea typeface="DengXian" panose="02010600030101010101" pitchFamily="2" charset="-122"/>
              </a:rPr>
              <a:t>manufacturing sector and finds </a:t>
            </a:r>
            <a:r>
              <a:rPr lang="en-US" sz="2200" dirty="0">
                <a:effectLst/>
                <a:latin typeface="Agency FB" panose="020B0503020202020204" pitchFamily="34" charset="0"/>
                <a:ea typeface="DengXian" panose="02010600030101010101" pitchFamily="2" charset="-122"/>
              </a:rPr>
              <a:t>all these other companies </a:t>
            </a:r>
          </a:p>
          <a:p>
            <a:pPr algn="ctr"/>
            <a:r>
              <a:rPr lang="en-US" sz="2200" dirty="0">
                <a:solidFill>
                  <a:schemeClr val="tx1">
                    <a:lumMod val="50000"/>
                  </a:schemeClr>
                </a:solidFill>
                <a:effectLst/>
                <a:latin typeface="Agency FB" panose="020B0503020202020204" pitchFamily="34" charset="0"/>
                <a:ea typeface="DengXian" panose="02010600030101010101" pitchFamily="2" charset="-122"/>
              </a:rPr>
              <a:t>listed with Thomas Net in this </a:t>
            </a:r>
            <a:r>
              <a:rPr lang="en-US" sz="2200" dirty="0">
                <a:effectLst/>
                <a:latin typeface="Agency FB" panose="020B0503020202020204" pitchFamily="34" charset="0"/>
                <a:ea typeface="DengXian" panose="02010600030101010101" pitchFamily="2" charset="-122"/>
              </a:rPr>
              <a:t>sector. He knows about the </a:t>
            </a:r>
          </a:p>
          <a:p>
            <a:pPr algn="ctr"/>
            <a:r>
              <a:rPr lang="en-US" sz="2200" dirty="0">
                <a:solidFill>
                  <a:schemeClr val="tx1">
                    <a:lumMod val="50000"/>
                  </a:schemeClr>
                </a:solidFill>
                <a:effectLst/>
                <a:latin typeface="Agency FB" panose="020B0503020202020204" pitchFamily="34" charset="0"/>
                <a:ea typeface="DengXian" panose="02010600030101010101" pitchFamily="2" charset="-122"/>
              </a:rPr>
              <a:t>ease of using Thomas Net and </a:t>
            </a:r>
            <a:r>
              <a:rPr lang="en-US" sz="2200" dirty="0">
                <a:effectLst/>
                <a:latin typeface="Agency FB" panose="020B0503020202020204" pitchFamily="34" charset="0"/>
                <a:ea typeface="DengXian" panose="02010600030101010101" pitchFamily="2" charset="-122"/>
              </a:rPr>
              <a:t>is wondering if his new firm </a:t>
            </a:r>
          </a:p>
          <a:p>
            <a:pPr algn="ctr"/>
            <a:r>
              <a:rPr lang="en-US" sz="2200" dirty="0">
                <a:solidFill>
                  <a:schemeClr val="tx1">
                    <a:lumMod val="50000"/>
                  </a:schemeClr>
                </a:solidFill>
                <a:effectLst/>
                <a:latin typeface="Agency FB" panose="020B0503020202020204" pitchFamily="34" charset="0"/>
                <a:ea typeface="DengXian" panose="02010600030101010101" pitchFamily="2" charset="-122"/>
              </a:rPr>
              <a:t>should get enlisted wi</a:t>
            </a:r>
            <a:r>
              <a:rPr lang="en-US" sz="2200" dirty="0">
                <a:effectLst/>
                <a:latin typeface="Agency FB" panose="020B0503020202020204" pitchFamily="34" charset="0"/>
                <a:ea typeface="DengXian" panose="02010600030101010101" pitchFamily="2" charset="-122"/>
              </a:rPr>
              <a:t>th the network as well.</a:t>
            </a:r>
            <a:endParaRPr lang="en-US" sz="2200" dirty="0">
              <a:latin typeface="Agency FB" panose="020B0503020202020204" pitchFamily="34" charset="0"/>
            </a:endParaRPr>
          </a:p>
          <a:p>
            <a:endParaRPr lang="en-US" sz="2400" dirty="0">
              <a:effectLst/>
              <a:latin typeface="Agency FB" panose="020B0503020202020204" pitchFamily="34" charset="0"/>
              <a:ea typeface="DengXian" panose="02010600030101010101" pitchFamily="2" charset="-122"/>
            </a:endParaRPr>
          </a:p>
          <a:p>
            <a:endParaRPr lang="en-US" sz="1800" dirty="0">
              <a:effectLst/>
              <a:latin typeface="Arial" panose="020B0604020202020204" pitchFamily="34" charset="0"/>
              <a:ea typeface="DengXian" panose="02010600030101010101" pitchFamily="2" charset="-122"/>
            </a:endParaRPr>
          </a:p>
        </p:txBody>
      </p:sp>
      <p:pic>
        <p:nvPicPr>
          <p:cNvPr id="12" name="Picture 11" descr="Graphical user interface, website&#10;&#10;Description automatically generated">
            <a:extLst>
              <a:ext uri="{FF2B5EF4-FFF2-40B4-BE49-F238E27FC236}">
                <a16:creationId xmlns:a16="http://schemas.microsoft.com/office/drawing/2014/main" id="{209E3399-98A2-41F1-A86E-40C0EA35B5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5270" y="1716977"/>
            <a:ext cx="4133385" cy="31318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4" name="TextBox 23">
            <a:extLst>
              <a:ext uri="{FF2B5EF4-FFF2-40B4-BE49-F238E27FC236}">
                <a16:creationId xmlns:a16="http://schemas.microsoft.com/office/drawing/2014/main" id="{16D24831-5EC9-406A-85A0-9C3A16B6BDD8}"/>
              </a:ext>
            </a:extLst>
          </p:cNvPr>
          <p:cNvSpPr txBox="1"/>
          <p:nvPr/>
        </p:nvSpPr>
        <p:spPr>
          <a:xfrm>
            <a:off x="6096000" y="737187"/>
            <a:ext cx="6467913" cy="830997"/>
          </a:xfrm>
          <a:prstGeom prst="rect">
            <a:avLst/>
          </a:prstGeom>
          <a:noFill/>
        </p:spPr>
        <p:txBody>
          <a:bodyPr wrap="square">
            <a:spAutoFit/>
          </a:bodyPr>
          <a:lstStyle/>
          <a:p>
            <a:r>
              <a:rPr lang="en-US" sz="2400" dirty="0">
                <a:effectLst/>
                <a:latin typeface="Agency FB" panose="020B0503020202020204" pitchFamily="34" charset="0"/>
                <a:ea typeface="DengXian" panose="02010600030101010101" pitchFamily="2" charset="-122"/>
              </a:rPr>
              <a:t>A prospective client wants to take a step in the manufacturing sector and is thinking of opening a business in Texas.</a:t>
            </a:r>
            <a:r>
              <a:rPr lang="en-US" sz="1800" dirty="0">
                <a:effectLst/>
                <a:latin typeface="Arial" panose="020B0604020202020204" pitchFamily="34" charset="0"/>
                <a:ea typeface="DengXian" panose="02010600030101010101" pitchFamily="2" charset="-122"/>
              </a:rPr>
              <a:t> </a:t>
            </a:r>
          </a:p>
        </p:txBody>
      </p:sp>
      <p:sp>
        <p:nvSpPr>
          <p:cNvPr id="26" name="TextBox 25">
            <a:extLst>
              <a:ext uri="{FF2B5EF4-FFF2-40B4-BE49-F238E27FC236}">
                <a16:creationId xmlns:a16="http://schemas.microsoft.com/office/drawing/2014/main" id="{F67F9001-3445-461E-BEF8-E77ACB34EE22}"/>
              </a:ext>
            </a:extLst>
          </p:cNvPr>
          <p:cNvSpPr txBox="1"/>
          <p:nvPr/>
        </p:nvSpPr>
        <p:spPr>
          <a:xfrm>
            <a:off x="5239101" y="4962587"/>
            <a:ext cx="6706822" cy="1569660"/>
          </a:xfrm>
          <a:prstGeom prst="rect">
            <a:avLst/>
          </a:prstGeom>
          <a:noFill/>
        </p:spPr>
        <p:txBody>
          <a:bodyPr wrap="square">
            <a:spAutoFit/>
          </a:bodyPr>
          <a:lstStyle/>
          <a:p>
            <a:pPr algn="r"/>
            <a:r>
              <a:rPr lang="en-US" sz="2400" dirty="0">
                <a:effectLst/>
                <a:latin typeface="Agency FB" panose="020B0503020202020204" pitchFamily="34" charset="0"/>
                <a:ea typeface="DengXian" panose="02010600030101010101" pitchFamily="2" charset="-122"/>
              </a:rPr>
              <a:t>He then finds the Thomas Analytics Dashboards and looks through the trends in daily, monthly, yearly demands, the most popular supplier industries which would help him think about what kind of business he should set up.</a:t>
            </a:r>
            <a:endParaRPr lang="en-US" sz="2400" dirty="0">
              <a:latin typeface="Agency FB" panose="020B0503020202020204" pitchFamily="34" charset="0"/>
            </a:endParaRPr>
          </a:p>
        </p:txBody>
      </p:sp>
      <p:pic>
        <p:nvPicPr>
          <p:cNvPr id="28" name="Picture 27" descr="A screenshot of a computer&#10;&#10;Description automatically generated with medium confidence">
            <a:extLst>
              <a:ext uri="{FF2B5EF4-FFF2-40B4-BE49-F238E27FC236}">
                <a16:creationId xmlns:a16="http://schemas.microsoft.com/office/drawing/2014/main" id="{40A4DE1E-2C4A-4C86-82C1-349F5D8CCE52}"/>
              </a:ext>
            </a:extLst>
          </p:cNvPr>
          <p:cNvPicPr>
            <a:picLocks noChangeAspect="1"/>
          </p:cNvPicPr>
          <p:nvPr/>
        </p:nvPicPr>
        <p:blipFill rotWithShape="1">
          <a:blip r:embed="rId5">
            <a:extLst>
              <a:ext uri="{28A0092B-C50C-407E-A947-70E740481C1C}">
                <a14:useLocalDpi xmlns:a14="http://schemas.microsoft.com/office/drawing/2010/main" val="0"/>
              </a:ext>
            </a:extLst>
          </a:blip>
          <a:srcRect b="35584"/>
          <a:stretch/>
        </p:blipFill>
        <p:spPr>
          <a:xfrm>
            <a:off x="310215" y="4140288"/>
            <a:ext cx="4682809" cy="27515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1836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ED5539-A8D7-426C-89E8-A25195801629}"/>
              </a:ext>
            </a:extLst>
          </p:cNvPr>
          <p:cNvSpPr txBox="1"/>
          <p:nvPr/>
        </p:nvSpPr>
        <p:spPr>
          <a:xfrm>
            <a:off x="223004" y="4735402"/>
            <a:ext cx="7243196" cy="1569660"/>
          </a:xfrm>
          <a:prstGeom prst="rect">
            <a:avLst/>
          </a:prstGeom>
          <a:noFill/>
        </p:spPr>
        <p:txBody>
          <a:bodyPr wrap="square">
            <a:spAutoFit/>
          </a:bodyPr>
          <a:lstStyle/>
          <a:p>
            <a:r>
              <a:rPr lang="en-US" sz="2400" dirty="0">
                <a:effectLst/>
                <a:latin typeface="Agency FB" panose="020B0503020202020204" pitchFamily="34" charset="0"/>
                <a:ea typeface="DengXian" panose="02010600030101010101" pitchFamily="2" charset="-122"/>
              </a:rPr>
              <a:t>He wants to know if getting into manufacturing in Texas would be a good idea, considering COVID massively affecting all the sectors. He looks at the trends for all these economic factors that drive the manufacturing sector.</a:t>
            </a:r>
            <a:endParaRPr lang="en-US" sz="2400" dirty="0">
              <a:latin typeface="Agency FB" panose="020B0503020202020204" pitchFamily="34" charset="0"/>
            </a:endParaRPr>
          </a:p>
        </p:txBody>
      </p:sp>
      <p:pic>
        <p:nvPicPr>
          <p:cNvPr id="7" name="Picture 6" descr="Chart, waterfall chart&#10;&#10;Description automatically generated">
            <a:extLst>
              <a:ext uri="{FF2B5EF4-FFF2-40B4-BE49-F238E27FC236}">
                <a16:creationId xmlns:a16="http://schemas.microsoft.com/office/drawing/2014/main" id="{B319C1BB-CB68-4D0D-95BC-458C14BF3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18" y="366673"/>
            <a:ext cx="3489819" cy="377748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6" name="TextBox 15">
            <a:extLst>
              <a:ext uri="{FF2B5EF4-FFF2-40B4-BE49-F238E27FC236}">
                <a16:creationId xmlns:a16="http://schemas.microsoft.com/office/drawing/2014/main" id="{1115B6B9-5125-46F4-A16F-BF264D727052}"/>
              </a:ext>
            </a:extLst>
          </p:cNvPr>
          <p:cNvSpPr txBox="1"/>
          <p:nvPr/>
        </p:nvSpPr>
        <p:spPr>
          <a:xfrm>
            <a:off x="3481430" y="1055085"/>
            <a:ext cx="7969541" cy="1200329"/>
          </a:xfrm>
          <a:prstGeom prst="rect">
            <a:avLst/>
          </a:prstGeom>
          <a:noFill/>
        </p:spPr>
        <p:txBody>
          <a:bodyPr wrap="square">
            <a:spAutoFit/>
          </a:bodyPr>
          <a:lstStyle/>
          <a:p>
            <a:pPr algn="r"/>
            <a:r>
              <a:rPr lang="en-US" sz="2400" dirty="0">
                <a:latin typeface="Agency FB" panose="020B0503020202020204" pitchFamily="34" charset="0"/>
                <a:ea typeface="DengXian" panose="02010600030101010101" pitchFamily="2" charset="-122"/>
              </a:rPr>
              <a:t>T</a:t>
            </a:r>
            <a:r>
              <a:rPr lang="en-US" sz="2400" dirty="0">
                <a:effectLst/>
                <a:latin typeface="Agency FB" panose="020B0503020202020204" pitchFamily="34" charset="0"/>
                <a:ea typeface="DengXian" panose="02010600030101010101" pitchFamily="2" charset="-122"/>
              </a:rPr>
              <a:t>he conversion rate of these sectors which would provide foresight about the possibility of turning a profit, about getting prospective users directed to your website which would potentially generate more sales and turn a profit.</a:t>
            </a:r>
            <a:endParaRPr lang="en-US" sz="2400" dirty="0">
              <a:latin typeface="Agency FB" panose="020B0503020202020204" pitchFamily="34" charset="0"/>
            </a:endParaRPr>
          </a:p>
        </p:txBody>
      </p:sp>
      <p:pic>
        <p:nvPicPr>
          <p:cNvPr id="10" name="Picture 9" descr="Chart&#10;&#10;Description automatically generated with medium confidence">
            <a:extLst>
              <a:ext uri="{FF2B5EF4-FFF2-40B4-BE49-F238E27FC236}">
                <a16:creationId xmlns:a16="http://schemas.microsoft.com/office/drawing/2014/main" id="{B05A4016-7A52-4CA9-8F0E-D33495750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814" y="2255415"/>
            <a:ext cx="4395832" cy="4525906"/>
          </a:xfrm>
          <a:prstGeom prst="roundRect">
            <a:avLst>
              <a:gd name="adj" fmla="val 12788"/>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0" name="TextBox 19">
            <a:extLst>
              <a:ext uri="{FF2B5EF4-FFF2-40B4-BE49-F238E27FC236}">
                <a16:creationId xmlns:a16="http://schemas.microsoft.com/office/drawing/2014/main" id="{5709D21E-C6D8-4E6F-981D-66118303D566}"/>
              </a:ext>
            </a:extLst>
          </p:cNvPr>
          <p:cNvSpPr txBox="1"/>
          <p:nvPr/>
        </p:nvSpPr>
        <p:spPr>
          <a:xfrm>
            <a:off x="2588007" y="2828835"/>
            <a:ext cx="6212046" cy="1200329"/>
          </a:xfrm>
          <a:prstGeom prst="rect">
            <a:avLst/>
          </a:prstGeom>
          <a:noFill/>
        </p:spPr>
        <p:txBody>
          <a:bodyPr wrap="square">
            <a:spAutoFit/>
          </a:bodyPr>
          <a:lstStyle/>
          <a:p>
            <a:pPr algn="ctr"/>
            <a:r>
              <a:rPr lang="en-US" sz="2400" dirty="0">
                <a:effectLst/>
                <a:latin typeface="Agency FB" panose="020B0503020202020204" pitchFamily="34" charset="0"/>
                <a:ea typeface="DengXian" panose="02010600030101010101" pitchFamily="2" charset="-122"/>
              </a:rPr>
              <a:t>He finds another dashboard visualizing the </a:t>
            </a:r>
          </a:p>
          <a:p>
            <a:pPr algn="ctr"/>
            <a:r>
              <a:rPr lang="en-US" sz="2400" dirty="0">
                <a:effectLst/>
                <a:latin typeface="Agency FB" panose="020B0503020202020204" pitchFamily="34" charset="0"/>
                <a:ea typeface="DengXian" panose="02010600030101010101" pitchFamily="2" charset="-122"/>
              </a:rPr>
              <a:t>economic trends in the manufacturing sector </a:t>
            </a:r>
          </a:p>
          <a:p>
            <a:pPr algn="ctr"/>
            <a:r>
              <a:rPr lang="en-US" sz="2400" dirty="0">
                <a:effectLst/>
                <a:latin typeface="Agency FB" panose="020B0503020202020204" pitchFamily="34" charset="0"/>
                <a:ea typeface="DengXian" panose="02010600030101010101" pitchFamily="2" charset="-122"/>
              </a:rPr>
              <a:t>for a particular year. </a:t>
            </a:r>
            <a:endParaRPr lang="en-US" sz="2400" dirty="0"/>
          </a:p>
        </p:txBody>
      </p:sp>
    </p:spTree>
    <p:extLst>
      <p:ext uri="{BB962C8B-B14F-4D97-AF65-F5344CB8AC3E}">
        <p14:creationId xmlns:p14="http://schemas.microsoft.com/office/powerpoint/2010/main" val="218749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86662C-9506-476F-922D-EEFE5CAF5EBA}"/>
              </a:ext>
            </a:extLst>
          </p:cNvPr>
          <p:cNvSpPr txBox="1"/>
          <p:nvPr/>
        </p:nvSpPr>
        <p:spPr>
          <a:xfrm>
            <a:off x="819325" y="4841657"/>
            <a:ext cx="6094602" cy="1569660"/>
          </a:xfrm>
          <a:prstGeom prst="rect">
            <a:avLst/>
          </a:prstGeom>
          <a:noFill/>
        </p:spPr>
        <p:txBody>
          <a:bodyPr wrap="square">
            <a:spAutoFit/>
          </a:bodyPr>
          <a:lstStyle/>
          <a:p>
            <a:r>
              <a:rPr lang="en-US" sz="2400" dirty="0">
                <a:effectLst/>
                <a:latin typeface="Agency FB" panose="020B0503020202020204" pitchFamily="34" charset="0"/>
                <a:ea typeface="DengXian" panose="02010600030101010101" pitchFamily="2" charset="-122"/>
              </a:rPr>
              <a:t>He can now plan based on the economic trends and the visitor information, about the type of business he wants to set up, the location of his business and if enlisting with Thomas Net would help him increase his sales.</a:t>
            </a:r>
            <a:endParaRPr lang="en-US" sz="2400" dirty="0">
              <a:latin typeface="Agency FB" panose="020B0503020202020204" pitchFamily="34" charset="0"/>
            </a:endParaRPr>
          </a:p>
        </p:txBody>
      </p:sp>
      <p:sp>
        <p:nvSpPr>
          <p:cNvPr id="7" name="TextBox 6">
            <a:extLst>
              <a:ext uri="{FF2B5EF4-FFF2-40B4-BE49-F238E27FC236}">
                <a16:creationId xmlns:a16="http://schemas.microsoft.com/office/drawing/2014/main" id="{84709DCF-9501-4A35-BBEE-FF26705C0FDF}"/>
              </a:ext>
            </a:extLst>
          </p:cNvPr>
          <p:cNvSpPr txBox="1"/>
          <p:nvPr/>
        </p:nvSpPr>
        <p:spPr>
          <a:xfrm>
            <a:off x="5884178" y="223039"/>
            <a:ext cx="6094602" cy="3046988"/>
          </a:xfrm>
          <a:prstGeom prst="rect">
            <a:avLst/>
          </a:prstGeom>
          <a:noFill/>
        </p:spPr>
        <p:txBody>
          <a:bodyPr wrap="square">
            <a:spAutoFit/>
          </a:bodyPr>
          <a:lstStyle/>
          <a:p>
            <a:pPr algn="r"/>
            <a:r>
              <a:rPr lang="en-US" sz="2400" dirty="0">
                <a:effectLst/>
                <a:latin typeface="Agency FB" panose="020B0503020202020204" pitchFamily="34" charset="0"/>
                <a:ea typeface="DengXian" panose="02010600030101010101" pitchFamily="2" charset="-122"/>
              </a:rPr>
              <a:t>He looks at Price and Wage pressures like the prices paid for raw materials to see if Texas will be the best location to set up a business </a:t>
            </a:r>
            <a:r>
              <a:rPr lang="en-US" sz="2400" dirty="0">
                <a:latin typeface="Agency FB" panose="020B0503020202020204" pitchFamily="34" charset="0"/>
                <a:ea typeface="DengXian" panose="02010600030101010101" pitchFamily="2" charset="-122"/>
              </a:rPr>
              <a:t>for manufacturing the products in demand. </a:t>
            </a:r>
          </a:p>
          <a:p>
            <a:pPr algn="r"/>
            <a:r>
              <a:rPr lang="en-US" sz="2400" dirty="0">
                <a:latin typeface="Agency FB" panose="020B0503020202020204" pitchFamily="34" charset="0"/>
                <a:ea typeface="DengXian" panose="02010600030101010101" pitchFamily="2" charset="-122"/>
              </a:rPr>
              <a:t>For 2020, he sees a major difference between the expected prices and the actual prices and how the markets have stabilized after the major dip, for the experts to have realistic expectations and correctly forecast future </a:t>
            </a:r>
          </a:p>
          <a:p>
            <a:pPr algn="r"/>
            <a:r>
              <a:rPr lang="en-US" sz="2400" dirty="0">
                <a:latin typeface="Agency FB" panose="020B0503020202020204" pitchFamily="34" charset="0"/>
                <a:ea typeface="DengXian" panose="02010600030101010101" pitchFamily="2" charset="-122"/>
              </a:rPr>
              <a:t>behavior in this sector. </a:t>
            </a:r>
            <a:r>
              <a:rPr lang="en-US" sz="2400" dirty="0">
                <a:effectLst/>
                <a:latin typeface="Agency FB" panose="020B0503020202020204" pitchFamily="34" charset="0"/>
                <a:ea typeface="DengXian" panose="02010600030101010101" pitchFamily="2" charset="-122"/>
              </a:rPr>
              <a:t> </a:t>
            </a:r>
            <a:endParaRPr lang="en-US" sz="2400" dirty="0"/>
          </a:p>
        </p:txBody>
      </p:sp>
      <p:pic>
        <p:nvPicPr>
          <p:cNvPr id="9" name="Picture 8" descr="Chart, line chart&#10;&#10;Description automatically generated">
            <a:extLst>
              <a:ext uri="{FF2B5EF4-FFF2-40B4-BE49-F238E27FC236}">
                <a16:creationId xmlns:a16="http://schemas.microsoft.com/office/drawing/2014/main" id="{BEF2AF10-0783-46A0-9127-58B0A1AF2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96" y="395861"/>
            <a:ext cx="5066950" cy="296846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8" name="Picture 17" descr="A picture containing text, toy, doll, vector graphics&#10;&#10;Description automatically generated">
            <a:extLst>
              <a:ext uri="{FF2B5EF4-FFF2-40B4-BE49-F238E27FC236}">
                <a16:creationId xmlns:a16="http://schemas.microsoft.com/office/drawing/2014/main" id="{F58DFE44-93F7-472D-A62E-F44875D78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9760" y="3270027"/>
            <a:ext cx="3694651" cy="3694651"/>
          </a:xfrm>
          <a:prstGeom prst="ellipse">
            <a:avLst/>
          </a:prstGeom>
          <a:ln w="63500" cap="rnd">
            <a:solidFill>
              <a:srgbClr val="333333"/>
            </a:solidFill>
          </a:ln>
          <a:effectLst>
            <a:outerShdw blurRad="76200" dir="18900000" sy="23000" kx="-1200000" algn="bl"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27350110"/>
      </p:ext>
    </p:extLst>
  </p:cSld>
  <p:clrMapOvr>
    <a:masterClrMapping/>
  </p:clrMapOvr>
</p:sld>
</file>

<file path=ppt/theme/theme1.xml><?xml version="1.0" encoding="utf-8"?>
<a:theme xmlns:a="http://schemas.openxmlformats.org/drawingml/2006/main" name="Pebb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74</TotalTime>
  <Words>350</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Agency FB</vt:lpstr>
      <vt:lpstr>Arial</vt:lpstr>
      <vt:lpstr>Avenir Next LT Pro</vt:lpstr>
      <vt:lpstr>Avenir Next LT Pro Light</vt:lpstr>
      <vt:lpstr>Bahnschrift Light Condensed</vt:lpstr>
      <vt:lpstr>Sitka Subheading</vt:lpstr>
      <vt:lpstr>PebbleVTI</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Manan Cholera</dc:creator>
  <cp:lastModifiedBy>Manan Cholera</cp:lastModifiedBy>
  <cp:revision>9</cp:revision>
  <dcterms:created xsi:type="dcterms:W3CDTF">2021-04-28T01:20:57Z</dcterms:created>
  <dcterms:modified xsi:type="dcterms:W3CDTF">2021-04-28T02:35:47Z</dcterms:modified>
</cp:coreProperties>
</file>