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Merriweather Black" panose="00000A00000000000000" pitchFamily="2" charset="0"/>
      <p:bold r:id="rId15"/>
      <p:boldItalic r:id="rId16"/>
    </p:embeddedFont>
    <p:embeddedFont>
      <p:font typeface="Raleway" panose="020B0403030101060003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c35b26cc8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c35b26cc8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d01131e9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d01131e9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c35b26cc8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c35b26cc8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trike="sng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c35b26cc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c35b26cc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fdeade19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fdeade19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fdeade19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fdeade19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ffd4adf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ffd4adf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650" y="1299100"/>
            <a:ext cx="59292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900" b="0" u="sng">
                <a:latin typeface="Merriweather Black"/>
                <a:ea typeface="Merriweather Black"/>
                <a:cs typeface="Merriweather Black"/>
                <a:sym typeface="Merriweather Black"/>
              </a:rPr>
              <a:t>INDIAN INSTITUTE OF TECHNOLOGY KANPUR</a:t>
            </a:r>
            <a:endParaRPr sz="1900" b="0" u="sng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900" b="0" u="sng">
                <a:latin typeface="Merriweather Black"/>
                <a:ea typeface="Merriweather Black"/>
                <a:cs typeface="Merriweather Black"/>
                <a:sym typeface="Merriweather Black"/>
              </a:rPr>
              <a:t>SURGE-2022</a:t>
            </a:r>
            <a:endParaRPr sz="1900" b="0" u="sng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50" y="2360650"/>
            <a:ext cx="5929200" cy="9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2"/>
                </a:solidFill>
              </a:rPr>
              <a:t>Evaluation of the accuracy of DestVI, CARD and AutoGeneS on cell-type Deconvolution</a:t>
            </a:r>
            <a:endParaRPr sz="1800" b="1">
              <a:solidFill>
                <a:schemeClr val="dk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500" y="969250"/>
            <a:ext cx="1419798" cy="13913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729650" y="3572950"/>
            <a:ext cx="4009500" cy="1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Mentor: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latin typeface="Lato"/>
                <a:ea typeface="Lato"/>
                <a:cs typeface="Lato"/>
                <a:sym typeface="Lato"/>
              </a:rPr>
              <a:t>Dr.</a:t>
            </a:r>
            <a:r>
              <a:rPr lang="en-GB" b="1" dirty="0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GB" b="1" dirty="0" err="1">
                <a:latin typeface="Lato"/>
                <a:ea typeface="Lato"/>
                <a:cs typeface="Lato"/>
                <a:sym typeface="Lato"/>
              </a:rPr>
              <a:t>Hamim</a:t>
            </a:r>
            <a:r>
              <a:rPr lang="en-GB" b="1" dirty="0">
                <a:latin typeface="Lato"/>
                <a:ea typeface="Lato"/>
                <a:cs typeface="Lato"/>
                <a:sym typeface="Lato"/>
              </a:rPr>
              <a:t> Zafar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Department of Computer Science and Engineering 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IIT Kanpur (U.P.)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5010075" y="3572950"/>
            <a:ext cx="32553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Submitted by: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MILAN ANAND RAJ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Department of Biological Sciences and Bioengineering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IIT Kanpur (U.P.)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15"/>
    </mc:Choice>
    <mc:Fallback xmlns="">
      <p:transition spd="slow" advTm="1821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727650" y="594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740"/>
              <a:t>OBJECTIVE</a:t>
            </a:r>
            <a:endParaRPr sz="2740"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27650" y="1486975"/>
            <a:ext cx="7688700" cy="31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To evaluate the accuracy of DestVI,  CARD and AutoGeneS on various real and simulated datasets.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To visualize the prediction clusters on the spatial map.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To implement pipelines for the three methods to predict the accuracy.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To compare the F1 score, precision, recall, divergence and Pearson correlation of the three methods.</a:t>
            </a:r>
            <a:endParaRPr sz="18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86"/>
    </mc:Choice>
    <mc:Fallback xmlns="">
      <p:transition spd="slow" advTm="2798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727650" y="6246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740"/>
              <a:t>KEY POINTS</a:t>
            </a:r>
            <a:endParaRPr sz="2740"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408575" y="1350225"/>
            <a:ext cx="4280100" cy="20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-GB" sz="1500">
                <a:solidFill>
                  <a:schemeClr val="dk2"/>
                </a:solidFill>
              </a:rPr>
              <a:t>In the preprocessing  step, the top 2000 highly variable genes were selected and then the data was normalized. </a:t>
            </a:r>
            <a:endParaRPr sz="1500">
              <a:solidFill>
                <a:schemeClr val="dk2"/>
              </a:solidFill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-GB" sz="1500">
                <a:solidFill>
                  <a:schemeClr val="dk2"/>
                </a:solidFill>
              </a:rPr>
              <a:t>Single-cell latent variable model help to dissect observed heterogeneity into different sources, thereby allowing for the correction of confounding sources of variation.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929100" y="4777300"/>
            <a:ext cx="264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Fig 1: Single Agent with Dubin’s Model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4950400" y="1350225"/>
            <a:ext cx="3585900" cy="22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en-GB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 was assumed that genes count in each spot of spatial data follow negative binomial distribution.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en-GB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single-cell data is first mapped to low dimensional latent vector accounting for the variability in the data with the help of a trained neural framework.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5537375" y="4777300"/>
            <a:ext cx="2704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Fig 1: Multi Agent RRT star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996"/>
    </mc:Choice>
    <mc:Fallback xmlns="">
      <p:transition spd="slow" advTm="9599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727650" y="6246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740"/>
              <a:t>KEY POINTS</a:t>
            </a:r>
            <a:endParaRPr sz="2740"/>
          </a:p>
        </p:txBody>
      </p:sp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5053600" y="2664400"/>
            <a:ext cx="2621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Fig 3: UI of GCS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4748925" y="4107575"/>
            <a:ext cx="2795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Fig 1: Analysis Workflow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1"/>
          </p:nvPr>
        </p:nvSpPr>
        <p:spPr>
          <a:xfrm>
            <a:off x="366025" y="1316500"/>
            <a:ext cx="3412500" cy="35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</a:rPr>
              <a:t>The analysis pipeline for cell type deconvolution is generalized in the figure attached: </a:t>
            </a:r>
            <a:endParaRPr sz="1500">
              <a:solidFill>
                <a:schemeClr val="dk2"/>
              </a:solidFill>
            </a:endParaRPr>
          </a:p>
          <a:p>
            <a:pPr marL="457200" lvl="0" indent="-316706" algn="just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GB" sz="1500">
                <a:solidFill>
                  <a:schemeClr val="dk2"/>
                </a:solidFill>
              </a:rPr>
              <a:t>For collecting single-cell data, solid tissue is dissociated.</a:t>
            </a:r>
            <a:endParaRPr sz="1500">
              <a:solidFill>
                <a:schemeClr val="dk2"/>
              </a:solidFill>
            </a:endParaRPr>
          </a:p>
          <a:p>
            <a:pPr marL="457200" lvl="0" indent="-316706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GB" sz="1500">
                <a:solidFill>
                  <a:schemeClr val="dk2"/>
                </a:solidFill>
              </a:rPr>
              <a:t>For collecting spatial-data, solid tissue is dissected to generate a plain tissue section.</a:t>
            </a:r>
            <a:endParaRPr sz="1500">
              <a:solidFill>
                <a:schemeClr val="dk2"/>
              </a:solidFill>
            </a:endParaRPr>
          </a:p>
          <a:p>
            <a:pPr marL="457200" lvl="0" indent="-316706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GB" sz="1500">
                <a:solidFill>
                  <a:schemeClr val="dk2"/>
                </a:solidFill>
              </a:rPr>
              <a:t>UMAP is applied to achieve  non-linear dimension reduction of sc-data.</a:t>
            </a:r>
            <a:endParaRPr sz="1500">
              <a:solidFill>
                <a:schemeClr val="dk2"/>
              </a:solidFill>
            </a:endParaRPr>
          </a:p>
          <a:p>
            <a:pPr marL="457200" lvl="0" indent="-316706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GB" sz="1500">
                <a:solidFill>
                  <a:schemeClr val="dk2"/>
                </a:solidFill>
              </a:rPr>
              <a:t>stLVM then takes the trained scLVM model and generate the final spot-wise proportion output matrix.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325" y="1200000"/>
            <a:ext cx="4791849" cy="286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66"/>
    </mc:Choice>
    <mc:Fallback xmlns="">
      <p:transition spd="slow" advTm="3896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727650" y="6246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740"/>
              <a:t>RESULTS AND FUTURE WORK</a:t>
            </a:r>
            <a:endParaRPr sz="2740"/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1"/>
          </p:nvPr>
        </p:nvSpPr>
        <p:spPr>
          <a:xfrm>
            <a:off x="727650" y="1486975"/>
            <a:ext cx="7688700" cy="33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rgbClr val="222222"/>
                </a:solidFill>
                <a:highlight>
                  <a:srgbClr val="FFFFFF"/>
                </a:highlight>
              </a:rPr>
              <a:t>To evaluate the performance of the 3 integration methods, we collected 17 paired spatial transcriptomics and scRNA-seq datasets either simulated or published.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For the real mouse brain datasets, distinct cell type clusters were visualized on the spatial map.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We are planning to generate more simulated datasets with CSGAN generative model and robustly benchmark the three methods on that.</a:t>
            </a:r>
            <a:endParaRPr sz="180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497"/>
    </mc:Choice>
    <mc:Fallback xmlns="">
      <p:transition spd="slow" advTm="4649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512550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13"/>
    </mc:Choice>
    <mc:Fallback xmlns="">
      <p:transition spd="slow" advTm="2991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 t="46475"/>
          <a:stretch/>
        </p:blipFill>
        <p:spPr>
          <a:xfrm>
            <a:off x="1647225" y="1882999"/>
            <a:ext cx="5735875" cy="307017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/>
        </p:nvSpPr>
        <p:spPr>
          <a:xfrm>
            <a:off x="2489625" y="1187950"/>
            <a:ext cx="4410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CLUSTERS OF CELLS ON THE SPATIAL MAP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Lato"/>
                <a:ea typeface="Lato"/>
                <a:cs typeface="Lato"/>
                <a:sym typeface="Lato"/>
              </a:rPr>
              <a:t>(output of CARD method on 151675 10X Visium Brain Data)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824"/>
    </mc:Choice>
    <mc:Fallback xmlns="">
      <p:transition spd="slow" advTm="3182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Surge-2022</a:t>
            </a:r>
            <a:endParaRPr sz="3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3000"/>
              <a:t>MILAN ANAND RAJ</a:t>
            </a:r>
            <a:endParaRPr sz="3000"/>
          </a:p>
        </p:txBody>
      </p:sp>
      <p:sp>
        <p:nvSpPr>
          <p:cNvPr id="145" name="Google Shape;145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6"/>
    </mc:Choice>
    <mc:Fallback xmlns="">
      <p:transition spd="slow" advTm="3266"/>
    </mc:Fallback>
  </mc:AlternateContent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400</Words>
  <Application>Microsoft Office PowerPoint</Application>
  <PresentationFormat>On-screen Show (16:9)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Raleway</vt:lpstr>
      <vt:lpstr>Merriweather Black</vt:lpstr>
      <vt:lpstr>Lato</vt:lpstr>
      <vt:lpstr>Arial</vt:lpstr>
      <vt:lpstr>Streamline</vt:lpstr>
      <vt:lpstr>INDIAN INSTITUTE OF TECHNOLOGY KANPUR SURGE-2022</vt:lpstr>
      <vt:lpstr>OBJECTIVE</vt:lpstr>
      <vt:lpstr>KEY POINTS</vt:lpstr>
      <vt:lpstr>KEY POINTS</vt:lpstr>
      <vt:lpstr>RESULTS AND FUTURE WORK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INSTITUTE OF TECHNOLOGY KANPUR SURGE-2022</dc:title>
  <dc:creator>Milan Anand Raj</dc:creator>
  <cp:lastModifiedBy>MILAN ANAND RAJ</cp:lastModifiedBy>
  <cp:revision>3</cp:revision>
  <dcterms:modified xsi:type="dcterms:W3CDTF">2022-08-02T09:24:03Z</dcterms:modified>
</cp:coreProperties>
</file>