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56"/>
  </p:normalViewPr>
  <p:slideViewPr>
    <p:cSldViewPr snapToGrid="0">
      <p:cViewPr varScale="1">
        <p:scale>
          <a:sx n="112" d="100"/>
          <a:sy n="112"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2003754"/>
            <a:ext cx="10175780" cy="264688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7" y="4650641"/>
            <a:ext cx="10175781" cy="856529"/>
          </a:xfrm>
        </p:spPr>
        <p:txBody>
          <a:bodyPr>
            <a:normAutofit/>
          </a:bodyPr>
          <a:lstStyle>
            <a:lvl1pPr marL="0" indent="0" algn="l">
              <a:buNone/>
              <a:defRPr sz="3733" b="0" i="0">
                <a:solidFill>
                  <a:srgbClr val="00206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58BDBA-B51C-114A-B9EA-A898F3ADF9C3}"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147122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a:t>Click to edit Master text styles</a:t>
            </a:r>
          </a:p>
        </p:txBody>
      </p:sp>
      <p:sp>
        <p:nvSpPr>
          <p:cNvPr id="5" name="Date Placeholder 4"/>
          <p:cNvSpPr>
            <a:spLocks noGrp="1"/>
          </p:cNvSpPr>
          <p:nvPr>
            <p:ph type="dt" sz="half" idx="10"/>
          </p:nvPr>
        </p:nvSpPr>
        <p:spPr/>
        <p:txBody>
          <a:bodyPr/>
          <a:lstStyle/>
          <a:p>
            <a:fld id="{1D58BDBA-B51C-114A-B9EA-A898F3ADF9C3}"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89155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D58BDBA-B51C-114A-B9EA-A898F3ADF9C3}"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328718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D58BDBA-B51C-114A-B9EA-A898F3ADF9C3}"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FC117-4A73-2247-88A8-0A4D2114E241}"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06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7401" y="171293"/>
            <a:ext cx="10972800" cy="1018035"/>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Content Placeholder 2"/>
          <p:cNvSpPr>
            <a:spLocks noGrp="1"/>
          </p:cNvSpPr>
          <p:nvPr>
            <p:ph idx="1"/>
          </p:nvPr>
        </p:nvSpPr>
        <p:spPr>
          <a:xfrm>
            <a:off x="598621" y="1800147"/>
            <a:ext cx="10994760" cy="4682951"/>
          </a:xfrm>
        </p:spPr>
        <p:txBody>
          <a:bodyPr/>
          <a:lstStyle>
            <a:lvl1pPr algn="l">
              <a:defRPr sz="3733">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58BDBA-B51C-114A-B9EA-A898F3ADF9C3}"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375103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759186"/>
            <a:ext cx="8336919" cy="763525"/>
          </a:xfrm>
        </p:spPr>
        <p:txBody>
          <a:bodyPr>
            <a:normAutofit/>
          </a:bodyPr>
          <a:lstStyle>
            <a:lvl1pPr algn="l">
              <a:defRPr sz="4800">
                <a:solidFill>
                  <a:schemeClr val="bg1"/>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Content Placeholder 2"/>
          <p:cNvSpPr>
            <a:spLocks noGrp="1"/>
          </p:cNvSpPr>
          <p:nvPr>
            <p:ph idx="1"/>
          </p:nvPr>
        </p:nvSpPr>
        <p:spPr>
          <a:xfrm>
            <a:off x="598621" y="1573613"/>
            <a:ext cx="8336919" cy="4681415"/>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58BDBA-B51C-114A-B9EA-A898F3ADF9C3}"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346667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58BDBA-B51C-114A-B9EA-A898F3ADF9C3}"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297689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1D58BDBA-B51C-114A-B9EA-A898F3ADF9C3}"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38736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6448" y="243898"/>
            <a:ext cx="10769195"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Text Placeholder 2"/>
          <p:cNvSpPr>
            <a:spLocks noGrp="1"/>
          </p:cNvSpPr>
          <p:nvPr>
            <p:ph type="body" idx="1"/>
          </p:nvPr>
        </p:nvSpPr>
        <p:spPr>
          <a:xfrm>
            <a:off x="715839" y="2085879"/>
            <a:ext cx="5386917"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715839" y="2715741"/>
            <a:ext cx="5386917" cy="3035059"/>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1" y="2085879"/>
            <a:ext cx="5389033"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096001" y="2715741"/>
            <a:ext cx="5389033" cy="3035059"/>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58BDBA-B51C-114A-B9EA-A898F3ADF9C3}" type="datetimeFigureOut">
              <a:rPr lang="en-US" smtClean="0"/>
              <a:t>3/28/23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315033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1D58BDBA-B51C-114A-B9EA-A898F3ADF9C3}" type="datetimeFigureOut">
              <a:rPr lang="en-US" smtClean="0"/>
              <a:t>3/28/23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203499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8BDBA-B51C-114A-B9EA-A898F3ADF9C3}" type="datetimeFigureOut">
              <a:rPr lang="en-US" smtClean="0"/>
              <a:t>3/28/23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168578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a:t>Click to edit Master text styles</a:t>
            </a:r>
          </a:p>
        </p:txBody>
      </p:sp>
      <p:sp>
        <p:nvSpPr>
          <p:cNvPr id="5" name="Date Placeholder 4"/>
          <p:cNvSpPr>
            <a:spLocks noGrp="1"/>
          </p:cNvSpPr>
          <p:nvPr>
            <p:ph type="dt" sz="half" idx="10"/>
          </p:nvPr>
        </p:nvSpPr>
        <p:spPr/>
        <p:txBody>
          <a:bodyPr/>
          <a:lstStyle/>
          <a:p>
            <a:fld id="{1D58BDBA-B51C-114A-B9EA-A898F3ADF9C3}"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FC117-4A73-2247-88A8-0A4D2114E241}" type="slidenum">
              <a:rPr lang="en-US" smtClean="0"/>
              <a:t>‹#›</a:t>
            </a:fld>
            <a:endParaRPr lang="en-US"/>
          </a:p>
        </p:txBody>
      </p:sp>
    </p:spTree>
    <p:extLst>
      <p:ext uri="{BB962C8B-B14F-4D97-AF65-F5344CB8AC3E}">
        <p14:creationId xmlns:p14="http://schemas.microsoft.com/office/powerpoint/2010/main" val="247968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58BDBA-B51C-114A-B9EA-A898F3ADF9C3}" type="datetimeFigureOut">
              <a:rPr lang="en-US" smtClean="0"/>
              <a:t>3/28/23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74FFC117-4A73-2247-88A8-0A4D2114E241}"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919930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7371-B138-95FA-A6FF-D16624852976}"/>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CORONAVIRUS Visualization &amp; Prediction</a:t>
            </a:r>
          </a:p>
        </p:txBody>
      </p:sp>
      <p:sp>
        <p:nvSpPr>
          <p:cNvPr id="3" name="Subtitle 2">
            <a:extLst>
              <a:ext uri="{FF2B5EF4-FFF2-40B4-BE49-F238E27FC236}">
                <a16:creationId xmlns:a16="http://schemas.microsoft.com/office/drawing/2014/main" id="{91F9FED2-A8A3-E0EE-8B28-C64822B84D0B}"/>
              </a:ext>
            </a:extLst>
          </p:cNvPr>
          <p:cNvSpPr>
            <a:spLocks noGrp="1"/>
          </p:cNvSpPr>
          <p:nvPr>
            <p:ph type="subTitle" idx="1"/>
          </p:nvPr>
        </p:nvSpPr>
        <p:spPr>
          <a:xfrm>
            <a:off x="3747910" y="4854221"/>
            <a:ext cx="6920089" cy="881415"/>
          </a:xfrm>
        </p:spPr>
        <p:txBody>
          <a:bodyPr>
            <a:normAutofit fontScale="62500" lnSpcReduction="20000"/>
          </a:bodyPr>
          <a:lstStyle/>
          <a:p>
            <a:pPr algn="r"/>
            <a:r>
              <a:rPr lang="en-US" dirty="0">
                <a:solidFill>
                  <a:schemeClr val="bg1"/>
                </a:solidFill>
              </a:rPr>
              <a:t>TEAM MEMBERS: SARTHAK JAIN(RA2011026010112)</a:t>
            </a:r>
          </a:p>
          <a:p>
            <a:pPr algn="r"/>
            <a:r>
              <a:rPr lang="en-US" dirty="0">
                <a:solidFill>
                  <a:schemeClr val="bg1"/>
                </a:solidFill>
              </a:rPr>
              <a:t>Manan </a:t>
            </a:r>
            <a:r>
              <a:rPr lang="en-US" dirty="0" err="1">
                <a:solidFill>
                  <a:schemeClr val="bg1"/>
                </a:solidFill>
              </a:rPr>
              <a:t>Kadel</a:t>
            </a:r>
            <a:r>
              <a:rPr lang="en-US" dirty="0">
                <a:solidFill>
                  <a:schemeClr val="bg1"/>
                </a:solidFill>
              </a:rPr>
              <a:t> (RA2011026010085</a:t>
            </a:r>
            <a:r>
              <a:rPr lang="en-US" dirty="0"/>
              <a:t>)</a:t>
            </a:r>
          </a:p>
        </p:txBody>
      </p:sp>
    </p:spTree>
    <p:extLst>
      <p:ext uri="{BB962C8B-B14F-4D97-AF65-F5344CB8AC3E}">
        <p14:creationId xmlns:p14="http://schemas.microsoft.com/office/powerpoint/2010/main" val="2624809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BDB8-272F-DADB-3C2D-A0B438E63CA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EE8D949-6972-0843-EA8E-92F6784641DB}"/>
              </a:ext>
            </a:extLst>
          </p:cNvPr>
          <p:cNvSpPr>
            <a:spLocks noGrp="1"/>
          </p:cNvSpPr>
          <p:nvPr>
            <p:ph idx="1"/>
          </p:nvPr>
        </p:nvSpPr>
        <p:spPr/>
        <p:txBody>
          <a:bodyPr>
            <a:noAutofit/>
          </a:bodyPr>
          <a:lstStyle/>
          <a:p>
            <a:r>
              <a:rPr lang="en-IN" sz="2000" b="0" i="0" dirty="0">
                <a:solidFill>
                  <a:schemeClr val="tx1"/>
                </a:solidFill>
                <a:effectLst/>
                <a:latin typeface="Söhne"/>
              </a:rPr>
              <a:t>Based on the analysis and visualization of coronavirus data, it can be concluded that the pandemic has had a significant impact on the world. The virus has spread rapidly across the globe, resulting in numerous cases, hospitalizations, and deaths. The data also shows that various countries have taken different approaches to controlling the spread of the virus, with varying degrees of success.</a:t>
            </a:r>
          </a:p>
          <a:p>
            <a:r>
              <a:rPr lang="en-IN" sz="2000" b="0" i="0" dirty="0">
                <a:solidFill>
                  <a:schemeClr val="tx1"/>
                </a:solidFill>
                <a:effectLst/>
                <a:latin typeface="Söhne"/>
              </a:rPr>
              <a:t>The pandemic has also had a significant impact on various sectors, including healthcare, the economy, and education. The healthcare sector has been stretched thin by the pandemic, with healthcare workers risking their lives to care for patients. The economy has also suffered, with businesses shutting down and people losing their jobs. The education sector has been forced to adapt to remote learning, which has been a significant challenge for students, teachers, and parents.</a:t>
            </a:r>
          </a:p>
          <a:p>
            <a:endParaRPr lang="en-US" sz="2000" dirty="0">
              <a:solidFill>
                <a:schemeClr val="tx1"/>
              </a:solidFill>
            </a:endParaRPr>
          </a:p>
        </p:txBody>
      </p:sp>
    </p:spTree>
    <p:extLst>
      <p:ext uri="{BB962C8B-B14F-4D97-AF65-F5344CB8AC3E}">
        <p14:creationId xmlns:p14="http://schemas.microsoft.com/office/powerpoint/2010/main" val="44233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A52-3D25-38E2-3590-79C820305E1C}"/>
              </a:ext>
            </a:extLst>
          </p:cNvPr>
          <p:cNvSpPr>
            <a:spLocks noGrp="1"/>
          </p:cNvSpPr>
          <p:nvPr>
            <p:ph type="title"/>
          </p:nvPr>
        </p:nvSpPr>
        <p:spPr>
          <a:xfrm>
            <a:off x="0" y="2628743"/>
            <a:ext cx="12192000" cy="1520347"/>
          </a:xfrm>
        </p:spPr>
        <p:txBody>
          <a:bodyPr>
            <a:normAutofit/>
          </a:bodyPr>
          <a:lstStyle/>
          <a:p>
            <a:pPr algn="ctr"/>
            <a:r>
              <a:rPr lang="en-US" sz="6000" dirty="0">
                <a:solidFill>
                  <a:schemeClr val="tx1"/>
                </a:solidFill>
              </a:rPr>
              <a:t>THANK YOU</a:t>
            </a:r>
          </a:p>
        </p:txBody>
      </p:sp>
    </p:spTree>
    <p:extLst>
      <p:ext uri="{BB962C8B-B14F-4D97-AF65-F5344CB8AC3E}">
        <p14:creationId xmlns:p14="http://schemas.microsoft.com/office/powerpoint/2010/main" val="295674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AB47-00A2-3D62-9155-BC8A7AE25BDE}"/>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D40E3364-51DC-BD20-6FC6-837664B5DB02}"/>
              </a:ext>
            </a:extLst>
          </p:cNvPr>
          <p:cNvSpPr>
            <a:spLocks noGrp="1"/>
          </p:cNvSpPr>
          <p:nvPr>
            <p:ph idx="1"/>
          </p:nvPr>
        </p:nvSpPr>
        <p:spPr/>
        <p:txBody>
          <a:bodyPr>
            <a:normAutofit fontScale="70000" lnSpcReduction="20000"/>
          </a:bodyPr>
          <a:lstStyle/>
          <a:p>
            <a:r>
              <a:rPr lang="en-IN" b="0" i="0" dirty="0">
                <a:effectLst/>
                <a:latin typeface="Söhne"/>
              </a:rPr>
              <a:t>The coronavirus pandemic has affected the world in unprecedented ways, with millions of people infected and thousands losing their lives. </a:t>
            </a:r>
          </a:p>
          <a:p>
            <a:r>
              <a:rPr lang="en-IN" b="0" i="0" dirty="0">
                <a:effectLst/>
                <a:latin typeface="Söhne"/>
              </a:rPr>
              <a:t>With such a vast amount of data available, it can be challenging to understand the scale and impact of the pandemic. </a:t>
            </a:r>
          </a:p>
          <a:p>
            <a:r>
              <a:rPr lang="en-IN" b="0" i="0" dirty="0">
                <a:effectLst/>
                <a:latin typeface="Söhne"/>
              </a:rPr>
              <a:t>In this project, we aim to use data visualization techniques to present COVID-19 data in an easily understandable and informative way. </a:t>
            </a:r>
          </a:p>
          <a:p>
            <a:r>
              <a:rPr lang="en-IN" b="0" i="0" dirty="0">
                <a:effectLst/>
                <a:latin typeface="Söhne"/>
              </a:rPr>
              <a:t>Our goal is to help individuals, organizations, and policymakers comprehend the spread and impact of the virus, identify trends and patterns, and make informed decisions based on the data. </a:t>
            </a:r>
          </a:p>
          <a:p>
            <a:r>
              <a:rPr lang="en-IN" b="0" i="0" dirty="0">
                <a:effectLst/>
                <a:latin typeface="Söhne"/>
              </a:rPr>
              <a:t>By providing clear and visually compelling insights, we hope to contribute to the fight against COVID-19 and help mitigate its effects.</a:t>
            </a:r>
            <a:endParaRPr lang="en-US" dirty="0"/>
          </a:p>
        </p:txBody>
      </p:sp>
    </p:spTree>
    <p:extLst>
      <p:ext uri="{BB962C8B-B14F-4D97-AF65-F5344CB8AC3E}">
        <p14:creationId xmlns:p14="http://schemas.microsoft.com/office/powerpoint/2010/main" val="237317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9DC0-1BC4-B26E-C83B-C5009B60D0CA}"/>
              </a:ext>
            </a:extLst>
          </p:cNvPr>
          <p:cNvSpPr>
            <a:spLocks noGrp="1"/>
          </p:cNvSpPr>
          <p:nvPr>
            <p:ph type="title"/>
          </p:nvPr>
        </p:nvSpPr>
        <p:spPr/>
        <p:txBody>
          <a:bodyPr/>
          <a:lstStyle/>
          <a:p>
            <a:r>
              <a:rPr lang="en-US" dirty="0"/>
              <a:t>Why is it Important</a:t>
            </a:r>
          </a:p>
        </p:txBody>
      </p:sp>
      <p:sp>
        <p:nvSpPr>
          <p:cNvPr id="3" name="Content Placeholder 2">
            <a:extLst>
              <a:ext uri="{FF2B5EF4-FFF2-40B4-BE49-F238E27FC236}">
                <a16:creationId xmlns:a16="http://schemas.microsoft.com/office/drawing/2014/main" id="{E659870C-A731-4DE1-FF4A-0846F6BA9E86}"/>
              </a:ext>
            </a:extLst>
          </p:cNvPr>
          <p:cNvSpPr>
            <a:spLocks noGrp="1"/>
          </p:cNvSpPr>
          <p:nvPr>
            <p:ph idx="1"/>
          </p:nvPr>
        </p:nvSpPr>
        <p:spPr/>
        <p:txBody>
          <a:bodyPr>
            <a:normAutofit fontScale="47500" lnSpcReduction="20000"/>
          </a:bodyPr>
          <a:lstStyle/>
          <a:p>
            <a:pPr marL="0" indent="0" algn="l">
              <a:buNone/>
            </a:pPr>
            <a:endParaRPr lang="en-IN" b="0" i="0" dirty="0">
              <a:effectLst/>
              <a:latin typeface="Söhne"/>
            </a:endParaRPr>
          </a:p>
          <a:p>
            <a:pPr marL="0" indent="0" algn="l">
              <a:buNone/>
            </a:pPr>
            <a:r>
              <a:rPr lang="en-IN" b="0" i="0" dirty="0">
                <a:effectLst/>
                <a:latin typeface="Söhne"/>
              </a:rPr>
              <a:t>Coronavirus data visualization is important for several reasons:</a:t>
            </a:r>
          </a:p>
          <a:p>
            <a:pPr algn="l">
              <a:buFont typeface="+mj-lt"/>
              <a:buAutoNum type="arabicPeriod"/>
            </a:pPr>
            <a:r>
              <a:rPr lang="en-IN" b="0" i="0" dirty="0">
                <a:effectLst/>
                <a:latin typeface="Söhne"/>
              </a:rPr>
              <a:t>Understand the scale and impact of the pandemic: By visualizing data, it is easier to understand the magnitude of the pandemic and its impact on different regions, demographics, and industries.</a:t>
            </a:r>
          </a:p>
          <a:p>
            <a:pPr algn="l">
              <a:buFont typeface="+mj-lt"/>
              <a:buAutoNum type="arabicPeriod"/>
            </a:pPr>
            <a:r>
              <a:rPr lang="en-IN" b="0" i="0" dirty="0">
                <a:effectLst/>
                <a:latin typeface="Söhne"/>
              </a:rPr>
              <a:t>Identify trends and patterns: Data visualization allows us to see patterns and trends in the data that may not be immediately apparent from looking at raw numbers. This can help researchers and policymakers identify areas that require attention or intervention.</a:t>
            </a:r>
          </a:p>
          <a:p>
            <a:pPr algn="l">
              <a:buFont typeface="+mj-lt"/>
              <a:buAutoNum type="arabicPeriod"/>
            </a:pPr>
            <a:r>
              <a:rPr lang="en-IN" b="0" i="0" dirty="0">
                <a:effectLst/>
                <a:latin typeface="Söhne"/>
              </a:rPr>
              <a:t>Communicate complex information: Data visualization can simplify complex information and make it more accessible to a wider audience. It can help people understand the data quickly and easily, even if they don't have a technical background.</a:t>
            </a:r>
          </a:p>
          <a:p>
            <a:pPr algn="l">
              <a:buFont typeface="+mj-lt"/>
              <a:buAutoNum type="arabicPeriod"/>
            </a:pPr>
            <a:r>
              <a:rPr lang="en-IN" b="0" i="0" dirty="0">
                <a:effectLst/>
                <a:latin typeface="Söhne"/>
              </a:rPr>
              <a:t>Make informed decisions: By </a:t>
            </a:r>
            <a:r>
              <a:rPr lang="en-IN" b="0" i="0" dirty="0" err="1">
                <a:effectLst/>
                <a:latin typeface="Söhne"/>
              </a:rPr>
              <a:t>analyzing</a:t>
            </a:r>
            <a:r>
              <a:rPr lang="en-IN" b="0" i="0" dirty="0">
                <a:effectLst/>
                <a:latin typeface="Söhne"/>
              </a:rPr>
              <a:t> the data, policymakers can make informed decisions about how to allocate resources, implement interventions, and manage the pandemic effectively.</a:t>
            </a:r>
          </a:p>
          <a:p>
            <a:pPr algn="l">
              <a:buFont typeface="+mj-lt"/>
              <a:buAutoNum type="arabicPeriod"/>
            </a:pPr>
            <a:r>
              <a:rPr lang="en-IN" b="0" i="0" dirty="0">
                <a:effectLst/>
                <a:latin typeface="Söhne"/>
              </a:rPr>
              <a:t>Track progress: Data visualization allows us to track the progress of the pandemic over time, and monitor the impact of interventions and policies. This can help us adjust our strategies as needed and make data-driven decisions about how to respond to the pandemic.</a:t>
            </a:r>
          </a:p>
        </p:txBody>
      </p:sp>
    </p:spTree>
    <p:extLst>
      <p:ext uri="{BB962C8B-B14F-4D97-AF65-F5344CB8AC3E}">
        <p14:creationId xmlns:p14="http://schemas.microsoft.com/office/powerpoint/2010/main" val="111180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6D38-7475-1700-A0F4-7858A1995828}"/>
              </a:ext>
            </a:extLst>
          </p:cNvPr>
          <p:cNvSpPr>
            <a:spLocks noGrp="1"/>
          </p:cNvSpPr>
          <p:nvPr>
            <p:ph type="title"/>
          </p:nvPr>
        </p:nvSpPr>
        <p:spPr/>
        <p:txBody>
          <a:bodyPr/>
          <a:lstStyle/>
          <a:p>
            <a:r>
              <a:rPr lang="en-US" dirty="0"/>
              <a:t>How to visualize the Data</a:t>
            </a:r>
          </a:p>
        </p:txBody>
      </p:sp>
      <p:sp>
        <p:nvSpPr>
          <p:cNvPr id="3" name="Content Placeholder 2">
            <a:extLst>
              <a:ext uri="{FF2B5EF4-FFF2-40B4-BE49-F238E27FC236}">
                <a16:creationId xmlns:a16="http://schemas.microsoft.com/office/drawing/2014/main" id="{67D7845E-E045-4986-216B-478E30D44FFC}"/>
              </a:ext>
            </a:extLst>
          </p:cNvPr>
          <p:cNvSpPr>
            <a:spLocks noGrp="1"/>
          </p:cNvSpPr>
          <p:nvPr>
            <p:ph idx="1"/>
          </p:nvPr>
        </p:nvSpPr>
        <p:spPr/>
        <p:txBody>
          <a:bodyPr>
            <a:normAutofit fontScale="55000" lnSpcReduction="20000"/>
          </a:bodyPr>
          <a:lstStyle/>
          <a:p>
            <a:pPr marL="0" indent="0" algn="l">
              <a:buNone/>
            </a:pPr>
            <a:r>
              <a:rPr lang="en-IN" b="0" i="0" dirty="0">
                <a:effectLst/>
                <a:latin typeface="Söhne"/>
              </a:rPr>
              <a:t>Visualizing data for coronavirus involves displaying the data in a way that is easy to understand and highlights important trends and patterns. Here are some suggestions for visualizing coronavirus data:</a:t>
            </a:r>
          </a:p>
          <a:p>
            <a:pPr algn="l">
              <a:buFont typeface="+mj-lt"/>
              <a:buAutoNum type="arabicPeriod"/>
            </a:pPr>
            <a:r>
              <a:rPr lang="en-IN" b="0" i="0" dirty="0">
                <a:effectLst/>
                <a:latin typeface="Söhne"/>
              </a:rPr>
              <a:t>Use graphs and charts: Graphs and charts are effective for displaying numerical data, such as the number of cases or deaths over time, or the distribution of cases by age or region.</a:t>
            </a:r>
          </a:p>
          <a:p>
            <a:pPr algn="l">
              <a:buFont typeface="+mj-lt"/>
              <a:buAutoNum type="arabicPeriod"/>
            </a:pPr>
            <a:r>
              <a:rPr lang="en-IN" b="0" i="0" dirty="0">
                <a:effectLst/>
                <a:latin typeface="Söhne"/>
              </a:rPr>
              <a:t>Use maps: Maps can help show the geographic spread of the pandemic and the areas that are most affected. Heat maps, choropleth maps, and bubble maps are some of the types of maps that can be used to display coronavirus data.</a:t>
            </a:r>
          </a:p>
          <a:p>
            <a:pPr algn="l">
              <a:buFont typeface="+mj-lt"/>
              <a:buAutoNum type="arabicPeriod"/>
            </a:pPr>
            <a:r>
              <a:rPr lang="en-IN" b="0" i="0" dirty="0">
                <a:effectLst/>
                <a:latin typeface="Söhne"/>
              </a:rPr>
              <a:t>Use infographics: Infographics are visual representations of information that can help simplify complex data and make it more accessible to a wider audience.</a:t>
            </a:r>
          </a:p>
          <a:p>
            <a:pPr algn="l">
              <a:buFont typeface="+mj-lt"/>
              <a:buAutoNum type="arabicPeriod"/>
            </a:pPr>
            <a:r>
              <a:rPr lang="en-IN" b="0" i="0" dirty="0">
                <a:effectLst/>
                <a:latin typeface="Söhne"/>
              </a:rPr>
              <a:t>Use animations: Animations can be used to show changes in data over time or to highlight specific trends or patterns.</a:t>
            </a:r>
          </a:p>
          <a:p>
            <a:pPr algn="l">
              <a:buFont typeface="+mj-lt"/>
              <a:buAutoNum type="arabicPeriod"/>
            </a:pPr>
            <a:r>
              <a:rPr lang="en-IN" b="0" i="0" dirty="0">
                <a:effectLst/>
                <a:latin typeface="Söhne"/>
              </a:rPr>
              <a:t>Use interactive tools: Interactive tools, such as dashboards or data visualization software, can allow users to explore the data in more detail and customize the visualizations to their needs.</a:t>
            </a:r>
          </a:p>
          <a:p>
            <a:pPr marL="0" indent="0">
              <a:buNone/>
            </a:pPr>
            <a:endParaRPr lang="en-US" dirty="0"/>
          </a:p>
        </p:txBody>
      </p:sp>
    </p:spTree>
    <p:extLst>
      <p:ext uri="{BB962C8B-B14F-4D97-AF65-F5344CB8AC3E}">
        <p14:creationId xmlns:p14="http://schemas.microsoft.com/office/powerpoint/2010/main" val="355409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EA91-5BE0-F50E-AE16-991AE6FD1E70}"/>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4FE63916-F073-9CAE-2F30-8DB4AD08BE86}"/>
              </a:ext>
            </a:extLst>
          </p:cNvPr>
          <p:cNvSpPr>
            <a:spLocks noGrp="1"/>
          </p:cNvSpPr>
          <p:nvPr>
            <p:ph idx="1"/>
          </p:nvPr>
        </p:nvSpPr>
        <p:spPr/>
        <p:txBody>
          <a:bodyPr/>
          <a:lstStyle/>
          <a:p>
            <a:r>
              <a:rPr lang="en-US" dirty="0"/>
              <a:t>Data was downloaded from Kaggle. </a:t>
            </a:r>
          </a:p>
          <a:p>
            <a:r>
              <a:rPr lang="en-IN" b="0" i="0" dirty="0">
                <a:effectLst/>
                <a:latin typeface="Inter"/>
              </a:rPr>
              <a:t>Coronavirus Case Data is provided by Johns Hopkins University</a:t>
            </a:r>
          </a:p>
          <a:p>
            <a:r>
              <a:rPr lang="en-IN" dirty="0">
                <a:latin typeface="Inter"/>
              </a:rPr>
              <a:t>We are using 3 datasets in this Project</a:t>
            </a:r>
          </a:p>
          <a:p>
            <a:pPr lvl="1">
              <a:buFont typeface="Wingdings" pitchFamily="2" charset="2"/>
              <a:buChar char="Ø"/>
            </a:pPr>
            <a:r>
              <a:rPr lang="en-IN" dirty="0">
                <a:latin typeface="Inter"/>
              </a:rPr>
              <a:t> Confirmed Cases</a:t>
            </a:r>
          </a:p>
          <a:p>
            <a:pPr lvl="1">
              <a:buFont typeface="Wingdings" pitchFamily="2" charset="2"/>
              <a:buChar char="Ø"/>
            </a:pPr>
            <a:r>
              <a:rPr lang="en-IN" dirty="0">
                <a:latin typeface="Inter"/>
              </a:rPr>
              <a:t> Deaths</a:t>
            </a:r>
          </a:p>
          <a:p>
            <a:pPr lvl="1">
              <a:buFont typeface="Wingdings" pitchFamily="2" charset="2"/>
              <a:buChar char="Ø"/>
            </a:pPr>
            <a:r>
              <a:rPr lang="en-IN" dirty="0">
                <a:latin typeface="Inter"/>
              </a:rPr>
              <a:t> Latest Data</a:t>
            </a:r>
          </a:p>
        </p:txBody>
      </p:sp>
    </p:spTree>
    <p:extLst>
      <p:ext uri="{BB962C8B-B14F-4D97-AF65-F5344CB8AC3E}">
        <p14:creationId xmlns:p14="http://schemas.microsoft.com/office/powerpoint/2010/main" val="401562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18BD-C09C-C1A4-F0EB-27DB97464846}"/>
              </a:ext>
            </a:extLst>
          </p:cNvPr>
          <p:cNvSpPr>
            <a:spLocks noGrp="1"/>
          </p:cNvSpPr>
          <p:nvPr>
            <p:ph type="title"/>
          </p:nvPr>
        </p:nvSpPr>
        <p:spPr/>
        <p:txBody>
          <a:bodyPr/>
          <a:lstStyle/>
          <a:p>
            <a:r>
              <a:rPr lang="en-US" dirty="0"/>
              <a:t>About our Dataset</a:t>
            </a:r>
          </a:p>
        </p:txBody>
      </p:sp>
      <p:sp>
        <p:nvSpPr>
          <p:cNvPr id="3" name="Content Placeholder 2">
            <a:extLst>
              <a:ext uri="{FF2B5EF4-FFF2-40B4-BE49-F238E27FC236}">
                <a16:creationId xmlns:a16="http://schemas.microsoft.com/office/drawing/2014/main" id="{A84C3AE6-02AB-4E79-63F5-9444103085C5}"/>
              </a:ext>
            </a:extLst>
          </p:cNvPr>
          <p:cNvSpPr>
            <a:spLocks noGrp="1"/>
          </p:cNvSpPr>
          <p:nvPr>
            <p:ph idx="1"/>
          </p:nvPr>
        </p:nvSpPr>
        <p:spPr/>
        <p:txBody>
          <a:bodyPr>
            <a:normAutofit lnSpcReduction="10000"/>
          </a:bodyPr>
          <a:lstStyle/>
          <a:p>
            <a:r>
              <a:rPr lang="en-US" dirty="0"/>
              <a:t>The headers we are using are:</a:t>
            </a:r>
          </a:p>
          <a:p>
            <a:pPr marL="514350" indent="-514350">
              <a:buFont typeface="+mj-lt"/>
              <a:buAutoNum type="arabicPeriod"/>
            </a:pPr>
            <a:r>
              <a:rPr lang="en-US" dirty="0"/>
              <a:t>Country </a:t>
            </a:r>
          </a:p>
          <a:p>
            <a:pPr marL="514350" indent="-514350">
              <a:buFont typeface="+mj-lt"/>
              <a:buAutoNum type="arabicPeriod"/>
            </a:pPr>
            <a:r>
              <a:rPr lang="en-US" dirty="0"/>
              <a:t>Latitude</a:t>
            </a:r>
          </a:p>
          <a:p>
            <a:pPr marL="514350" indent="-514350">
              <a:buFont typeface="+mj-lt"/>
              <a:buAutoNum type="arabicPeriod"/>
            </a:pPr>
            <a:r>
              <a:rPr lang="en-US" dirty="0"/>
              <a:t>Longitude</a:t>
            </a:r>
          </a:p>
          <a:p>
            <a:pPr marL="514350" indent="-514350">
              <a:buFont typeface="+mj-lt"/>
              <a:buAutoNum type="arabicPeriod"/>
            </a:pPr>
            <a:r>
              <a:rPr lang="en-US" dirty="0"/>
              <a:t>Deaths</a:t>
            </a:r>
          </a:p>
          <a:p>
            <a:pPr marL="514350" indent="-514350">
              <a:buFont typeface="+mj-lt"/>
              <a:buAutoNum type="arabicPeriod"/>
            </a:pPr>
            <a:r>
              <a:rPr lang="en-US" dirty="0"/>
              <a:t>Confirmed</a:t>
            </a:r>
          </a:p>
          <a:p>
            <a:pPr marL="514350" indent="-514350">
              <a:buFont typeface="+mj-lt"/>
              <a:buAutoNum type="arabicPeriod"/>
            </a:pPr>
            <a:r>
              <a:rPr lang="en-US" dirty="0"/>
              <a:t>Dates</a:t>
            </a:r>
          </a:p>
        </p:txBody>
      </p:sp>
    </p:spTree>
    <p:extLst>
      <p:ext uri="{BB962C8B-B14F-4D97-AF65-F5344CB8AC3E}">
        <p14:creationId xmlns:p14="http://schemas.microsoft.com/office/powerpoint/2010/main" val="75046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D20BEAF-32FF-5C2C-73DD-2A3F3B3469E2}"/>
              </a:ext>
            </a:extLst>
          </p:cNvPr>
          <p:cNvPicPr>
            <a:picLocks noGrp="1" noChangeAspect="1"/>
          </p:cNvPicPr>
          <p:nvPr>
            <p:ph idx="1"/>
          </p:nvPr>
        </p:nvPicPr>
        <p:blipFill>
          <a:blip r:embed="rId2"/>
          <a:stretch>
            <a:fillRect/>
          </a:stretch>
        </p:blipFill>
        <p:spPr>
          <a:xfrm>
            <a:off x="0" y="426572"/>
            <a:ext cx="12188952" cy="6431428"/>
          </a:xfrm>
          <a:prstGeom prst="rect">
            <a:avLst/>
          </a:prstGeom>
        </p:spPr>
      </p:pic>
    </p:spTree>
    <p:extLst>
      <p:ext uri="{BB962C8B-B14F-4D97-AF65-F5344CB8AC3E}">
        <p14:creationId xmlns:p14="http://schemas.microsoft.com/office/powerpoint/2010/main" val="313563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1A9A-DC3F-8D27-F53F-1F19A40F96FE}"/>
              </a:ext>
            </a:extLst>
          </p:cNvPr>
          <p:cNvSpPr>
            <a:spLocks noGrp="1"/>
          </p:cNvSpPr>
          <p:nvPr>
            <p:ph type="title"/>
          </p:nvPr>
        </p:nvSpPr>
        <p:spPr/>
        <p:txBody>
          <a:bodyPr/>
          <a:lstStyle/>
          <a:p>
            <a:r>
              <a:rPr lang="en-US" dirty="0"/>
              <a:t>Country Specific Table</a:t>
            </a:r>
          </a:p>
        </p:txBody>
      </p:sp>
      <p:pic>
        <p:nvPicPr>
          <p:cNvPr id="4" name="Content Placeholder 3">
            <a:extLst>
              <a:ext uri="{FF2B5EF4-FFF2-40B4-BE49-F238E27FC236}">
                <a16:creationId xmlns:a16="http://schemas.microsoft.com/office/drawing/2014/main" id="{D112AC14-1763-1BF0-D433-5EDD1DA3BD89}"/>
              </a:ext>
            </a:extLst>
          </p:cNvPr>
          <p:cNvPicPr>
            <a:picLocks noGrp="1" noChangeAspect="1"/>
          </p:cNvPicPr>
          <p:nvPr>
            <p:ph idx="1"/>
          </p:nvPr>
        </p:nvPicPr>
        <p:blipFill>
          <a:blip r:embed="rId2"/>
          <a:stretch>
            <a:fillRect/>
          </a:stretch>
        </p:blipFill>
        <p:spPr>
          <a:xfrm>
            <a:off x="2548922" y="1800225"/>
            <a:ext cx="7094157" cy="4683125"/>
          </a:xfrm>
          <a:prstGeom prst="rect">
            <a:avLst/>
          </a:prstGeom>
        </p:spPr>
      </p:pic>
    </p:spTree>
    <p:extLst>
      <p:ext uri="{BB962C8B-B14F-4D97-AF65-F5344CB8AC3E}">
        <p14:creationId xmlns:p14="http://schemas.microsoft.com/office/powerpoint/2010/main" val="46375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AB3C-DED0-C338-A935-E835DB65AE8D}"/>
              </a:ext>
            </a:extLst>
          </p:cNvPr>
          <p:cNvSpPr>
            <a:spLocks noGrp="1"/>
          </p:cNvSpPr>
          <p:nvPr>
            <p:ph type="title"/>
          </p:nvPr>
        </p:nvSpPr>
        <p:spPr/>
        <p:txBody>
          <a:bodyPr>
            <a:normAutofit fontScale="90000"/>
          </a:bodyPr>
          <a:lstStyle/>
          <a:p>
            <a:r>
              <a:rPr lang="en-US" dirty="0"/>
              <a:t>Comparison of Total Cases of India with Other Countries</a:t>
            </a:r>
          </a:p>
        </p:txBody>
      </p:sp>
      <p:pic>
        <p:nvPicPr>
          <p:cNvPr id="4" name="Content Placeholder 3">
            <a:extLst>
              <a:ext uri="{FF2B5EF4-FFF2-40B4-BE49-F238E27FC236}">
                <a16:creationId xmlns:a16="http://schemas.microsoft.com/office/drawing/2014/main" id="{735A9C1D-6169-81BE-333A-895D9F8C9B52}"/>
              </a:ext>
            </a:extLst>
          </p:cNvPr>
          <p:cNvPicPr>
            <a:picLocks noGrp="1" noChangeAspect="1"/>
          </p:cNvPicPr>
          <p:nvPr>
            <p:ph idx="1"/>
          </p:nvPr>
        </p:nvPicPr>
        <p:blipFill>
          <a:blip r:embed="rId2"/>
          <a:stretch>
            <a:fillRect/>
          </a:stretch>
        </p:blipFill>
        <p:spPr>
          <a:xfrm>
            <a:off x="1761619" y="1800225"/>
            <a:ext cx="8668763" cy="4683125"/>
          </a:xfrm>
          <a:prstGeom prst="rect">
            <a:avLst/>
          </a:prstGeom>
        </p:spPr>
      </p:pic>
    </p:spTree>
    <p:extLst>
      <p:ext uri="{BB962C8B-B14F-4D97-AF65-F5344CB8AC3E}">
        <p14:creationId xmlns:p14="http://schemas.microsoft.com/office/powerpoint/2010/main" val="914852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161614-vaccine-template-16x9</Template>
  <TotalTime>207</TotalTime>
  <Words>769</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Inter</vt:lpstr>
      <vt:lpstr>Söhne</vt:lpstr>
      <vt:lpstr>Times New Roman</vt:lpstr>
      <vt:lpstr>Wingdings</vt:lpstr>
      <vt:lpstr>Office Theme</vt:lpstr>
      <vt:lpstr>CORONAVIRUS Visualization &amp; Prediction</vt:lpstr>
      <vt:lpstr>Problem Statement</vt:lpstr>
      <vt:lpstr>Why is it Important</vt:lpstr>
      <vt:lpstr>How to visualize the Data</vt:lpstr>
      <vt:lpstr>Data Source</vt:lpstr>
      <vt:lpstr>About our Dataset</vt:lpstr>
      <vt:lpstr>PowerPoint Presentation</vt:lpstr>
      <vt:lpstr>Country Specific Table</vt:lpstr>
      <vt:lpstr>Comparison of Total Cases of India with Other Countries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Visualization &amp; Prediction</dc:title>
  <dc:creator>Sarthak Jain</dc:creator>
  <cp:lastModifiedBy>Sarthak Jain</cp:lastModifiedBy>
  <cp:revision>2</cp:revision>
  <dcterms:created xsi:type="dcterms:W3CDTF">2023-03-28T02:47:19Z</dcterms:created>
  <dcterms:modified xsi:type="dcterms:W3CDTF">2023-03-28T06:14:41Z</dcterms:modified>
</cp:coreProperties>
</file>