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1"/>
  </p:notesMasterIdLst>
  <p:sldIdLst>
    <p:sldId id="256" r:id="rId2"/>
    <p:sldId id="285" r:id="rId3"/>
    <p:sldId id="400" r:id="rId4"/>
    <p:sldId id="401" r:id="rId5"/>
    <p:sldId id="406" r:id="rId6"/>
    <p:sldId id="403" r:id="rId7"/>
    <p:sldId id="402" r:id="rId8"/>
    <p:sldId id="404" r:id="rId9"/>
    <p:sldId id="4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ych, Alex" initials="Z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9C"/>
    <a:srgbClr val="91DDF8"/>
    <a:srgbClr val="AEA9F4"/>
    <a:srgbClr val="333333"/>
    <a:srgbClr val="A6000E"/>
    <a:srgbClr val="4D4D4D"/>
    <a:srgbClr val="CCCCCC"/>
    <a:srgbClr val="999999"/>
    <a:srgbClr val="FFEAA5"/>
    <a:srgbClr val="84D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07" autoAdjust="0"/>
    <p:restoredTop sz="93792" autoAdjust="0"/>
  </p:normalViewPr>
  <p:slideViewPr>
    <p:cSldViewPr snapToGrid="0" snapToObjects="1">
      <p:cViewPr varScale="1">
        <p:scale>
          <a:sx n="59" d="100"/>
          <a:sy n="59" d="100"/>
        </p:scale>
        <p:origin x="43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BB67B-66DE-B049-900E-8059E87A6E6D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2F72F-8E37-904D-8F87-C4C23F3C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1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slide background </a:t>
            </a:r>
            <a:r>
              <a:rPr lang="en-US" dirty="0" err="1"/>
              <a:t>colour</a:t>
            </a:r>
            <a:r>
              <a:rPr lang="en-US" dirty="0"/>
              <a:t> to any of the Primary </a:t>
            </a:r>
            <a:r>
              <a:rPr lang="en-US" dirty="0" err="1"/>
              <a:t>colours</a:t>
            </a:r>
            <a:r>
              <a:rPr lang="en-US" dirty="0"/>
              <a:t> (except yellow)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F72F-8E37-904D-8F87-C4C23F3C39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5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everyone is together, we’ll be using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F72F-8E37-904D-8F87-C4C23F3C39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38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SIS – Situation </a:t>
            </a:r>
            <a:r>
              <a:rPr lang="en-US"/>
              <a:t>Impact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F72F-8E37-904D-8F87-C4C23F3C39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F72F-8E37-904D-8F87-C4C23F3C39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22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F72F-8E37-904D-8F87-C4C23F3C39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06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F72F-8E37-904D-8F87-C4C23F3C39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9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F72F-8E37-904D-8F87-C4C23F3C39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29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69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70216B7-311A-D342-9582-8BA735A42307}"/>
              </a:ext>
            </a:extLst>
          </p:cNvPr>
          <p:cNvSpPr txBox="1"/>
          <p:nvPr userDrawn="1"/>
        </p:nvSpPr>
        <p:spPr>
          <a:xfrm>
            <a:off x="5698435" y="1338470"/>
            <a:ext cx="6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spAutoFit/>
          </a:bodyPr>
          <a:lstStyle/>
          <a:p>
            <a:pPr algn="l"/>
            <a:endParaRPr lang="en-US" dirty="0">
              <a:latin typeface="Gilro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7427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ld header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3C7F0030-AF86-2940-8C16-BE29AC2123C3}"/>
              </a:ext>
            </a:extLst>
          </p:cNvPr>
          <p:cNvSpPr/>
          <p:nvPr userDrawn="1"/>
        </p:nvSpPr>
        <p:spPr>
          <a:xfrm>
            <a:off x="4067032" y="0"/>
            <a:ext cx="8124967" cy="6858000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1FA2DC"/>
                </a:solidFill>
              </a:defRPr>
            </a:pPr>
            <a:endParaRPr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BCFB4D21-22CB-444F-A03A-88B6B929B344}"/>
              </a:ext>
            </a:extLst>
          </p:cNvPr>
          <p:cNvSpPr txBox="1">
            <a:spLocks/>
          </p:cNvSpPr>
          <p:nvPr userDrawn="1"/>
        </p:nvSpPr>
        <p:spPr>
          <a:xfrm>
            <a:off x="11375838" y="376731"/>
            <a:ext cx="416436" cy="1231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tx1"/>
                </a:solidFill>
                <a:latin typeface="Gilroy" pitchFamily="2" charset="77"/>
              </a:rPr>
              <a:pPr algn="r"/>
              <a:t>‹#›</a:t>
            </a:fld>
            <a:endParaRPr lang="en-CA" sz="800" dirty="0">
              <a:solidFill>
                <a:schemeClr val="tx1"/>
              </a:solidFill>
              <a:latin typeface="Gilroy" pitchFamily="2" charset="77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CA6A3E-D593-6042-AE52-9ED55C8127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2613" y="390639"/>
            <a:ext cx="566335" cy="8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6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old header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>
            <a:extLst>
              <a:ext uri="{FF2B5EF4-FFF2-40B4-BE49-F238E27FC236}">
                <a16:creationId xmlns:a16="http://schemas.microsoft.com/office/drawing/2014/main" id="{496A3669-19CE-AC4A-8067-206DCD16244A}"/>
              </a:ext>
            </a:extLst>
          </p:cNvPr>
          <p:cNvSpPr txBox="1">
            <a:spLocks/>
          </p:cNvSpPr>
          <p:nvPr userDrawn="1"/>
        </p:nvSpPr>
        <p:spPr>
          <a:xfrm>
            <a:off x="11375838" y="376731"/>
            <a:ext cx="416436" cy="1231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2"/>
                </a:solidFill>
                <a:latin typeface="Gilroy" pitchFamily="2" charset="77"/>
              </a:rPr>
              <a:pPr algn="r"/>
              <a:t>‹#›</a:t>
            </a:fld>
            <a:endParaRPr lang="en-CA" sz="800" dirty="0">
              <a:solidFill>
                <a:schemeClr val="bg2"/>
              </a:solidFill>
              <a:latin typeface="Gilroy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68B744-3109-3E44-BF75-5E3981CAC2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2613" y="387268"/>
            <a:ext cx="566335" cy="809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84152D-B10F-7B43-9F43-51813C6A2715}"/>
              </a:ext>
            </a:extLst>
          </p:cNvPr>
          <p:cNvSpPr/>
          <p:nvPr userDrawn="1"/>
        </p:nvSpPr>
        <p:spPr>
          <a:xfrm flipV="1">
            <a:off x="0" y="1951630"/>
            <a:ext cx="12192000" cy="4906370"/>
          </a:xfrm>
          <a:prstGeom prst="rect">
            <a:avLst/>
          </a:prstGeom>
          <a:solidFill>
            <a:schemeClr val="bg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323232"/>
              </a:solidFill>
              <a:effectLst/>
              <a:uFillTx/>
              <a:latin typeface="Gotham"/>
              <a:ea typeface="Gotham"/>
              <a:cs typeface="Gotham"/>
              <a:sym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13625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hoto coll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>
            <a:extLst>
              <a:ext uri="{FF2B5EF4-FFF2-40B4-BE49-F238E27FC236}">
                <a16:creationId xmlns:a16="http://schemas.microsoft.com/office/drawing/2014/main" id="{496A3669-19CE-AC4A-8067-206DCD16244A}"/>
              </a:ext>
            </a:extLst>
          </p:cNvPr>
          <p:cNvSpPr txBox="1">
            <a:spLocks/>
          </p:cNvSpPr>
          <p:nvPr userDrawn="1"/>
        </p:nvSpPr>
        <p:spPr>
          <a:xfrm>
            <a:off x="11375838" y="376731"/>
            <a:ext cx="416436" cy="12311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2"/>
                </a:solidFill>
                <a:latin typeface="Gilroy" pitchFamily="2" charset="77"/>
              </a:rPr>
              <a:pPr algn="r"/>
              <a:t>‹#›</a:t>
            </a:fld>
            <a:endParaRPr lang="en-CA" sz="800" dirty="0">
              <a:solidFill>
                <a:schemeClr val="bg2"/>
              </a:solidFill>
              <a:latin typeface="Gilroy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68B744-3109-3E44-BF75-5E3981CAC2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2613" y="387268"/>
            <a:ext cx="566335" cy="809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84152D-B10F-7B43-9F43-51813C6A2715}"/>
              </a:ext>
            </a:extLst>
          </p:cNvPr>
          <p:cNvSpPr/>
          <p:nvPr userDrawn="1"/>
        </p:nvSpPr>
        <p:spPr>
          <a:xfrm flipV="1">
            <a:off x="0" y="767442"/>
            <a:ext cx="12192000" cy="6090556"/>
          </a:xfrm>
          <a:prstGeom prst="rect">
            <a:avLst/>
          </a:prstGeom>
          <a:solidFill>
            <a:schemeClr val="bg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323232"/>
              </a:solidFill>
              <a:effectLst/>
              <a:uFillTx/>
              <a:latin typeface="Gotham"/>
              <a:ea typeface="Gotham"/>
              <a:cs typeface="Gotham"/>
              <a:sym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32165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FE38206B-8885-2049-A986-ED6126E1C817}"/>
              </a:ext>
            </a:extLst>
          </p:cNvPr>
          <p:cNvSpPr txBox="1">
            <a:spLocks/>
          </p:cNvSpPr>
          <p:nvPr userDrawn="1"/>
        </p:nvSpPr>
        <p:spPr>
          <a:xfrm>
            <a:off x="11375838" y="376731"/>
            <a:ext cx="416436" cy="1231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tx1"/>
                </a:solidFill>
                <a:latin typeface="Gilroy" pitchFamily="2" charset="77"/>
              </a:rPr>
              <a:pPr algn="r"/>
              <a:t>‹#›</a:t>
            </a:fld>
            <a:endParaRPr lang="en-CA" sz="800" dirty="0">
              <a:solidFill>
                <a:schemeClr val="tx1"/>
              </a:solidFill>
              <a:latin typeface="Gilroy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B8662-D723-2A4D-B74B-4F28D6A968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2613" y="390639"/>
            <a:ext cx="566335" cy="8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3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1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5" r:id="rId3"/>
    <p:sldLayoutId id="2147483680" r:id="rId4"/>
    <p:sldLayoutId id="2147483681" r:id="rId5"/>
    <p:sldLayoutId id="214748368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roy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roy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roy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roy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roy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roy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discord.gg/86g8s54A" TargetMode="Externa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s://airtable.com/shrhhpP9DJfADaAcd" TargetMode="External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bc.ca/news/business/rbc-indigenous-report-1.6100857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youtube.com/watch?v=znwzw7kkmE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nber.org/system/files/working_papers/w29006/w29006.pdf" TargetMode="External"/><Relationship Id="rId5" Type="http://schemas.openxmlformats.org/officeDocument/2006/relationships/hyperlink" Target="https://www.forbes.com/advisor/banking/digital-divide-and-its-impact-on-banking/" TargetMode="External"/><Relationship Id="rId4" Type="http://schemas.openxmlformats.org/officeDocument/2006/relationships/hyperlink" Target="https://www.unescap.org/sites/default/files/06Chapter4.pdf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airtable.com/shrhhpP9DJfADaAcd" TargetMode="External"/><Relationship Id="rId7" Type="http://schemas.openxmlformats.org/officeDocument/2006/relationships/image" Target="../media/image13.svg"/><Relationship Id="rId2" Type="http://schemas.openxmlformats.org/officeDocument/2006/relationships/hyperlink" Target="https://www.vidyard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>
            <a:extLst>
              <a:ext uri="{FF2B5EF4-FFF2-40B4-BE49-F238E27FC236}">
                <a16:creationId xmlns:a16="http://schemas.microsoft.com/office/drawing/2014/main" id="{C41934B6-418D-944D-A11E-C932DDFAF0B6}"/>
              </a:ext>
            </a:extLst>
          </p:cNvPr>
          <p:cNvSpPr txBox="1"/>
          <p:nvPr/>
        </p:nvSpPr>
        <p:spPr>
          <a:xfrm>
            <a:off x="719999" y="1840047"/>
            <a:ext cx="695909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72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r>
              <a:rPr lang="en-US" sz="8800" dirty="0">
                <a:latin typeface="Scotia Headline" panose="020B0703020203020204" pitchFamily="34" charset="0"/>
              </a:rPr>
              <a:t>S:\HA&lt;KS 2021</a:t>
            </a:r>
            <a:endParaRPr sz="8800" dirty="0">
              <a:latin typeface="Scotia Headline" panose="020B07030202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438C1-BDBD-824A-BF34-4559DEE26184}"/>
              </a:ext>
            </a:extLst>
          </p:cNvPr>
          <p:cNvSpPr/>
          <p:nvPr/>
        </p:nvSpPr>
        <p:spPr>
          <a:xfrm>
            <a:off x="10084906" y="6147568"/>
            <a:ext cx="2107094" cy="710432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323232"/>
              </a:solidFill>
              <a:effectLst/>
              <a:uFillTx/>
              <a:latin typeface="Gotham"/>
              <a:ea typeface="Gotham"/>
              <a:cs typeface="Gotham"/>
              <a:sym typeface="Gotham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1CF4D1-7A4E-204A-A5B3-E97058932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129" y="6372146"/>
            <a:ext cx="1671568" cy="238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D18193-E424-BF4F-9CBD-762968C2B654}"/>
              </a:ext>
            </a:extLst>
          </p:cNvPr>
          <p:cNvSpPr txBox="1"/>
          <p:nvPr/>
        </p:nvSpPr>
        <p:spPr>
          <a:xfrm>
            <a:off x="5698435" y="1338470"/>
            <a:ext cx="6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spAutoFit/>
          </a:bodyPr>
          <a:lstStyle/>
          <a:p>
            <a:pPr algn="l"/>
            <a:endParaRPr lang="en-US" dirty="0">
              <a:latin typeface="Gilro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9987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AD76BB95-FEDE-CC4A-AE48-375D58A0196F}"/>
              </a:ext>
            </a:extLst>
          </p:cNvPr>
          <p:cNvSpPr txBox="1"/>
          <p:nvPr/>
        </p:nvSpPr>
        <p:spPr>
          <a:xfrm>
            <a:off x="363496" y="1022408"/>
            <a:ext cx="321459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r>
              <a:rPr lang="en-US" sz="5400" dirty="0">
                <a:solidFill>
                  <a:schemeClr val="bg2"/>
                </a:solidFill>
                <a:latin typeface="Scotia Headline" panose="020B0703020203020204" pitchFamily="34" charset="0"/>
              </a:rPr>
              <a:t>Agenda</a:t>
            </a:r>
            <a:endParaRPr sz="5400" dirty="0">
              <a:solidFill>
                <a:schemeClr val="bg2"/>
              </a:solidFill>
              <a:latin typeface="Scotia Headline" panose="020B07030202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8879B-1461-AB4B-BB2F-C31DB0EBD94B}"/>
              </a:ext>
            </a:extLst>
          </p:cNvPr>
          <p:cNvSpPr txBox="1"/>
          <p:nvPr/>
        </p:nvSpPr>
        <p:spPr>
          <a:xfrm>
            <a:off x="5137235" y="1939776"/>
            <a:ext cx="1038325" cy="396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200" b="1" dirty="0">
                <a:solidFill>
                  <a:schemeClr val="tx2"/>
                </a:solidFill>
                <a:latin typeface="Scotia Headline" panose="020B0703020203020204" pitchFamily="34" charset="0"/>
              </a:rPr>
              <a:t>01</a:t>
            </a:r>
          </a:p>
          <a:p>
            <a:pPr>
              <a:lnSpc>
                <a:spcPct val="250000"/>
              </a:lnSpc>
            </a:pPr>
            <a:r>
              <a:rPr lang="en-US" sz="2200" b="1" dirty="0">
                <a:solidFill>
                  <a:schemeClr val="tx2"/>
                </a:solidFill>
                <a:latin typeface="Scotia Headline" panose="020B0703020203020204" pitchFamily="34" charset="0"/>
              </a:rPr>
              <a:t>02</a:t>
            </a:r>
          </a:p>
          <a:p>
            <a:pPr>
              <a:lnSpc>
                <a:spcPct val="250000"/>
              </a:lnSpc>
            </a:pPr>
            <a:r>
              <a:rPr lang="en-US" sz="2200" b="1" dirty="0">
                <a:solidFill>
                  <a:schemeClr val="tx2"/>
                </a:solidFill>
                <a:latin typeface="Scotia Headline" panose="020B0703020203020204" pitchFamily="34" charset="0"/>
              </a:rPr>
              <a:t>03</a:t>
            </a:r>
          </a:p>
          <a:p>
            <a:pPr>
              <a:lnSpc>
                <a:spcPct val="250000"/>
              </a:lnSpc>
            </a:pPr>
            <a:r>
              <a:rPr lang="en-US" sz="2200" b="1" dirty="0">
                <a:solidFill>
                  <a:schemeClr val="tx2"/>
                </a:solidFill>
                <a:latin typeface="Scotia Headline" panose="020B0703020203020204" pitchFamily="34" charset="0"/>
              </a:rPr>
              <a:t>04</a:t>
            </a:r>
          </a:p>
          <a:p>
            <a:pPr>
              <a:lnSpc>
                <a:spcPct val="250000"/>
              </a:lnSpc>
            </a:pPr>
            <a:endParaRPr lang="en-US" b="1" dirty="0">
              <a:solidFill>
                <a:schemeClr val="tx2"/>
              </a:solidFill>
              <a:latin typeface="Scotia Headline" panose="020B07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5E797-CEB6-3140-B3A9-4CEEE83928C5}"/>
              </a:ext>
            </a:extLst>
          </p:cNvPr>
          <p:cNvSpPr txBox="1"/>
          <p:nvPr/>
        </p:nvSpPr>
        <p:spPr>
          <a:xfrm>
            <a:off x="5901016" y="1949165"/>
            <a:ext cx="5040883" cy="3248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50000"/>
              </a:lnSpc>
              <a:buClr>
                <a:schemeClr val="tx2"/>
              </a:buClr>
            </a:pPr>
            <a:r>
              <a:rPr lang="en-US" sz="2200" b="1" dirty="0">
                <a:latin typeface="Scotia" panose="020B0503020203020204" pitchFamily="34" charset="0"/>
              </a:rPr>
              <a:t>Communications Breakdown</a:t>
            </a:r>
          </a:p>
          <a:p>
            <a:pPr>
              <a:lnSpc>
                <a:spcPct val="250000"/>
              </a:lnSpc>
              <a:buClr>
                <a:schemeClr val="tx2"/>
              </a:buClr>
            </a:pPr>
            <a:r>
              <a:rPr lang="en-US" sz="2200" b="1" dirty="0">
                <a:latin typeface="Scotia" panose="020B0503020203020204" pitchFamily="34" charset="0"/>
              </a:rPr>
              <a:t>Problem Space</a:t>
            </a:r>
          </a:p>
          <a:p>
            <a:pPr>
              <a:lnSpc>
                <a:spcPct val="250000"/>
              </a:lnSpc>
              <a:buClr>
                <a:schemeClr val="tx2"/>
              </a:buClr>
            </a:pPr>
            <a:r>
              <a:rPr lang="en-US" sz="2200" b="1" dirty="0">
                <a:latin typeface="Scotia" panose="020B0503020203020204" pitchFamily="34" charset="0"/>
              </a:rPr>
              <a:t>Submission Guidelines</a:t>
            </a:r>
          </a:p>
          <a:p>
            <a:pPr>
              <a:lnSpc>
                <a:spcPct val="250000"/>
              </a:lnSpc>
              <a:buClr>
                <a:schemeClr val="tx2"/>
              </a:buClr>
            </a:pPr>
            <a:r>
              <a:rPr lang="en-US" sz="2200" b="1" dirty="0">
                <a:latin typeface="Scotia" panose="020B0503020203020204" pitchFamily="34" charset="0"/>
              </a:rPr>
              <a:t>Prizes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AC419-9750-4569-AEAF-D2EC1EC86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667" y="6536269"/>
            <a:ext cx="271770" cy="30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7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2764B13-C926-9242-A863-1142DDEE1FC0}"/>
              </a:ext>
            </a:extLst>
          </p:cNvPr>
          <p:cNvSpPr txBox="1"/>
          <p:nvPr/>
        </p:nvSpPr>
        <p:spPr>
          <a:xfrm>
            <a:off x="261257" y="1022408"/>
            <a:ext cx="3640103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r>
              <a:rPr lang="en-US" sz="4000" dirty="0">
                <a:solidFill>
                  <a:schemeClr val="bg2"/>
                </a:solidFill>
                <a:latin typeface="Scotia Headline" panose="020B0703020203020204" pitchFamily="34" charset="0"/>
              </a:rPr>
              <a:t>Communications Breakdown</a:t>
            </a:r>
            <a:endParaRPr sz="4000" dirty="0">
              <a:solidFill>
                <a:schemeClr val="bg2"/>
              </a:solidFill>
              <a:latin typeface="Scotia Headline" panose="020B07030202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C1819-47FC-C842-8A25-C4842E96AACE}"/>
              </a:ext>
            </a:extLst>
          </p:cNvPr>
          <p:cNvSpPr txBox="1"/>
          <p:nvPr/>
        </p:nvSpPr>
        <p:spPr>
          <a:xfrm>
            <a:off x="5364808" y="1260346"/>
            <a:ext cx="6541858" cy="20425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1450" indent="-171450">
              <a:lnSpc>
                <a:spcPct val="130000"/>
              </a:lnSpc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dirty="0">
                <a:latin typeface="Scotia" panose="020B0503020203020204" pitchFamily="34" charset="0"/>
              </a:rPr>
              <a:t>A </a:t>
            </a:r>
            <a:r>
              <a:rPr lang="en-US" sz="1700" dirty="0">
                <a:latin typeface="Scotia" panose="020B0503020203020204" pitchFamily="34" charset="0"/>
                <a:hlinkClick r:id="rId3"/>
              </a:rPr>
              <a:t>discord server</a:t>
            </a:r>
            <a:r>
              <a:rPr lang="en-US" sz="1700" dirty="0">
                <a:latin typeface="Scotia" panose="020B0503020203020204" pitchFamily="34" charset="0"/>
              </a:rPr>
              <a:t> has been set up as the primary method of communication</a:t>
            </a:r>
          </a:p>
          <a:p>
            <a:pPr marL="171450" indent="-171450">
              <a:lnSpc>
                <a:spcPct val="130000"/>
              </a:lnSpc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dirty="0">
                <a:latin typeface="Scotia" panose="020B0503020203020204" pitchFamily="34" charset="0"/>
              </a:rPr>
              <a:t>Teams can communicate with:</a:t>
            </a:r>
          </a:p>
          <a:p>
            <a:pPr marL="628650" lvl="1" indent="-171450">
              <a:lnSpc>
                <a:spcPct val="130000"/>
              </a:lnSpc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dirty="0">
                <a:latin typeface="Scotia" panose="020B0503020203020204" pitchFamily="34" charset="0"/>
              </a:rPr>
              <a:t>Each other </a:t>
            </a:r>
          </a:p>
          <a:p>
            <a:pPr marL="628650" lvl="1" indent="-171450">
              <a:lnSpc>
                <a:spcPct val="130000"/>
              </a:lnSpc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dirty="0">
                <a:latin typeface="Scotia" panose="020B0503020203020204" pitchFamily="34" charset="0"/>
              </a:rPr>
              <a:t>Other hackers/participants</a:t>
            </a:r>
          </a:p>
          <a:p>
            <a:pPr marL="628650" lvl="1" indent="-171450">
              <a:lnSpc>
                <a:spcPct val="130000"/>
              </a:lnSpc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dirty="0">
                <a:latin typeface="Scotia" panose="020B0503020203020204" pitchFamily="34" charset="0"/>
              </a:rPr>
              <a:t>Mentors (each team has one!)</a:t>
            </a:r>
          </a:p>
          <a:p>
            <a:pPr marL="628650" lvl="1" indent="-171450">
              <a:lnSpc>
                <a:spcPct val="130000"/>
              </a:lnSpc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endParaRPr lang="en-US" sz="1700" dirty="0">
              <a:latin typeface="Scotia" panose="020B0503020203020204" pitchFamily="34" charset="0"/>
            </a:endParaRPr>
          </a:p>
          <a:p>
            <a:pPr marL="628650" lvl="1" indent="-171450">
              <a:lnSpc>
                <a:spcPct val="130000"/>
              </a:lnSpc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endParaRPr lang="en-US" sz="1700" dirty="0">
              <a:latin typeface="Scotia" panose="020B05030202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1698C-38AB-D946-B9D7-631F83409130}"/>
              </a:ext>
            </a:extLst>
          </p:cNvPr>
          <p:cNvSpPr txBox="1"/>
          <p:nvPr/>
        </p:nvSpPr>
        <p:spPr>
          <a:xfrm>
            <a:off x="5375933" y="802009"/>
            <a:ext cx="4089525" cy="49698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US" sz="2200" b="1" dirty="0">
                <a:latin typeface="Scotia Headline" panose="020B0703020203020204" pitchFamily="34" charset="0"/>
                <a:cs typeface="Arial" panose="020B0604020202020204" pitchFamily="34" charset="0"/>
              </a:rPr>
              <a:t>Main Comms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385AF0-2D14-3C47-A6F1-A36596C83DAF}"/>
              </a:ext>
            </a:extLst>
          </p:cNvPr>
          <p:cNvSpPr/>
          <p:nvPr/>
        </p:nvSpPr>
        <p:spPr>
          <a:xfrm>
            <a:off x="4399542" y="823332"/>
            <a:ext cx="540000" cy="5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086332-6AF9-DE4A-B678-543CE374EE65}"/>
              </a:ext>
            </a:extLst>
          </p:cNvPr>
          <p:cNvSpPr/>
          <p:nvPr/>
        </p:nvSpPr>
        <p:spPr>
          <a:xfrm>
            <a:off x="4399542" y="4780368"/>
            <a:ext cx="540000" cy="5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9C0DCE-5A85-B944-AEE8-8C0AFA47B758}"/>
              </a:ext>
            </a:extLst>
          </p:cNvPr>
          <p:cNvSpPr/>
          <p:nvPr/>
        </p:nvSpPr>
        <p:spPr>
          <a:xfrm>
            <a:off x="4399542" y="3429458"/>
            <a:ext cx="540000" cy="5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09C5F7-FEFE-EF4C-99CD-76A9F24A1EA9}"/>
              </a:ext>
            </a:extLst>
          </p:cNvPr>
          <p:cNvSpPr txBox="1"/>
          <p:nvPr/>
        </p:nvSpPr>
        <p:spPr>
          <a:xfrm>
            <a:off x="5364807" y="3857090"/>
            <a:ext cx="6541859" cy="80559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1450" indent="-171450">
              <a:lnSpc>
                <a:spcPct val="130000"/>
              </a:lnSpc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dirty="0">
                <a:latin typeface="Scotia" panose="020B0503020203020204" pitchFamily="34" charset="0"/>
              </a:rPr>
              <a:t>All events hosted by the Campus Team will be held on Microsoft Teams</a:t>
            </a:r>
          </a:p>
          <a:p>
            <a:pPr marL="171450" indent="-171450">
              <a:lnSpc>
                <a:spcPct val="130000"/>
              </a:lnSpc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dirty="0">
                <a:latin typeface="Scotia" panose="020B0503020203020204" pitchFamily="34" charset="0"/>
              </a:rPr>
              <a:t>Links are available in the </a:t>
            </a:r>
            <a:r>
              <a:rPr lang="en-US" sz="1700" dirty="0">
                <a:latin typeface="Scotia" panose="020B0503020203020204" pitchFamily="34" charset="0"/>
                <a:hlinkClick r:id="rId4"/>
              </a:rPr>
              <a:t>Airtable Toolkit</a:t>
            </a:r>
            <a:r>
              <a:rPr lang="en-US" sz="1700" dirty="0">
                <a:latin typeface="Scotia" panose="020B0503020203020204" pitchFamily="34" charset="0"/>
              </a:rPr>
              <a:t> and through discord reminders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481EFC-CB5C-9F49-BCEC-BC498A79B385}"/>
              </a:ext>
            </a:extLst>
          </p:cNvPr>
          <p:cNvSpPr txBox="1"/>
          <p:nvPr/>
        </p:nvSpPr>
        <p:spPr>
          <a:xfrm>
            <a:off x="5375933" y="3414866"/>
            <a:ext cx="2723030" cy="3312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US" sz="2200" b="1" dirty="0">
                <a:latin typeface="Scotia Headline" panose="020B0703020203020204" pitchFamily="34" charset="0"/>
                <a:cs typeface="Arial" panose="020B0604020202020204" pitchFamily="34" charset="0"/>
              </a:rPr>
              <a:t>Events &amp; Workshops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9E0A68-014D-F547-BA8D-8E4DBA189DF2}"/>
              </a:ext>
            </a:extLst>
          </p:cNvPr>
          <p:cNvSpPr txBox="1"/>
          <p:nvPr/>
        </p:nvSpPr>
        <p:spPr>
          <a:xfrm>
            <a:off x="5375933" y="5169818"/>
            <a:ext cx="5681366" cy="107835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1450" indent="-171450">
              <a:lnSpc>
                <a:spcPct val="130000"/>
              </a:lnSpc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700" dirty="0">
                <a:latin typeface="Scotia" panose="020B0503020203020204" pitchFamily="34" charset="0"/>
              </a:rPr>
              <a:t>When in doubt, give </a:t>
            </a:r>
            <a:r>
              <a:rPr lang="en-US" sz="1700" dirty="0">
                <a:latin typeface="Scotia" panose="020B0503020203020204" pitchFamily="34" charset="0"/>
                <a:hlinkClick r:id="rId4"/>
              </a:rPr>
              <a:t>Airtable</a:t>
            </a:r>
            <a:r>
              <a:rPr lang="en-US" sz="1700" dirty="0">
                <a:latin typeface="Scotia" panose="020B0503020203020204" pitchFamily="34" charset="0"/>
              </a:rPr>
              <a:t> a shout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150560-150E-3D41-B26E-2C034E1292DA}"/>
              </a:ext>
            </a:extLst>
          </p:cNvPr>
          <p:cNvSpPr txBox="1"/>
          <p:nvPr/>
        </p:nvSpPr>
        <p:spPr>
          <a:xfrm>
            <a:off x="5375933" y="4753885"/>
            <a:ext cx="2723030" cy="4808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US" sz="2200" b="1" dirty="0">
                <a:latin typeface="Scotia Headline" panose="020B0703020203020204" pitchFamily="34" charset="0"/>
                <a:cs typeface="Arial" panose="020B0604020202020204" pitchFamily="34" charset="0"/>
              </a:rPr>
              <a:t>Airtable Toolkit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595A10-A829-42DC-9651-6CB5AFB8D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667" y="6536269"/>
            <a:ext cx="271770" cy="301190"/>
          </a:xfrm>
          <a:prstGeom prst="rect">
            <a:avLst/>
          </a:prstGeom>
        </p:spPr>
      </p:pic>
      <p:pic>
        <p:nvPicPr>
          <p:cNvPr id="4" name="Graphic 3" descr="Monthly calendar outline">
            <a:extLst>
              <a:ext uri="{FF2B5EF4-FFF2-40B4-BE49-F238E27FC236}">
                <a16:creationId xmlns:a16="http://schemas.microsoft.com/office/drawing/2014/main" id="{D2DF6DD4-E76C-415A-A845-B3F0FFB2E9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8577" y="4821723"/>
            <a:ext cx="457289" cy="457289"/>
          </a:xfrm>
          <a:prstGeom prst="rect">
            <a:avLst/>
          </a:prstGeom>
        </p:spPr>
      </p:pic>
      <p:pic>
        <p:nvPicPr>
          <p:cNvPr id="8" name="Graphic 7" descr="Online meeting outline">
            <a:extLst>
              <a:ext uri="{FF2B5EF4-FFF2-40B4-BE49-F238E27FC236}">
                <a16:creationId xmlns:a16="http://schemas.microsoft.com/office/drawing/2014/main" id="{227BB9D8-3E21-478C-8BDF-AA5A4C5129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3548" y="3470628"/>
            <a:ext cx="431390" cy="431390"/>
          </a:xfrm>
          <a:prstGeom prst="rect">
            <a:avLst/>
          </a:prstGeom>
        </p:spPr>
      </p:pic>
      <p:pic>
        <p:nvPicPr>
          <p:cNvPr id="10" name="Graphic 9" descr="Chat outline">
            <a:extLst>
              <a:ext uri="{FF2B5EF4-FFF2-40B4-BE49-F238E27FC236}">
                <a16:creationId xmlns:a16="http://schemas.microsoft.com/office/drawing/2014/main" id="{8B5B30D4-204F-4D4F-820D-343E0D653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8577" y="864476"/>
            <a:ext cx="454916" cy="45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5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D586384C-B5ED-B448-ADF9-4372A43D5D09}"/>
              </a:ext>
            </a:extLst>
          </p:cNvPr>
          <p:cNvSpPr txBox="1"/>
          <p:nvPr/>
        </p:nvSpPr>
        <p:spPr>
          <a:xfrm>
            <a:off x="267687" y="4569904"/>
            <a:ext cx="5573272" cy="18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Scotia" panose="020B0503020203020204" pitchFamily="34" charset="0"/>
              </a:rPr>
              <a:t>Describe discrepancies between social groups in access to, use of, and empowerment by digital tools (computers, phones, etc.) </a:t>
            </a: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Scotia" panose="020B0503020203020204" pitchFamily="34" charset="0"/>
              </a:rPr>
              <a:t>For the purpose of this hackathon, focus your solution to Canadian societies</a:t>
            </a:r>
          </a:p>
          <a:p>
            <a:pPr>
              <a:lnSpc>
                <a:spcPct val="150000"/>
              </a:lnSpc>
              <a:buClr>
                <a:schemeClr val="accent5"/>
              </a:buClr>
              <a:buSzPct val="80000"/>
            </a:pPr>
            <a:endParaRPr lang="en-US" sz="1600" dirty="0">
              <a:latin typeface="Scotia" panose="020B05030202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D0188-424F-AD4C-ADBC-22F59B734ADE}"/>
              </a:ext>
            </a:extLst>
          </p:cNvPr>
          <p:cNvSpPr txBox="1"/>
          <p:nvPr/>
        </p:nvSpPr>
        <p:spPr>
          <a:xfrm>
            <a:off x="363495" y="2608875"/>
            <a:ext cx="11465010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b="0" i="1" dirty="0">
                <a:solidFill>
                  <a:srgbClr val="111111"/>
                </a:solidFill>
                <a:effectLst/>
                <a:latin typeface="Scotia" panose="020B0503020203020204"/>
              </a:rPr>
              <a:t>Create a solution that</a:t>
            </a:r>
            <a:r>
              <a:rPr lang="en-US" sz="2200" i="1" dirty="0">
                <a:solidFill>
                  <a:srgbClr val="111111"/>
                </a:solidFill>
                <a:latin typeface="Scotia" panose="020B0503020203020204"/>
              </a:rPr>
              <a:t> could be adopted by Scotiabank </a:t>
            </a:r>
            <a:r>
              <a:rPr lang="en-US" sz="2200" b="0" i="1" dirty="0">
                <a:solidFill>
                  <a:srgbClr val="111111"/>
                </a:solidFill>
                <a:effectLst/>
                <a:latin typeface="Scotia" panose="020B0503020203020204"/>
              </a:rPr>
              <a:t>which would improve accessibility to online financial services and minimize the digital divide in our society as technology rapidly advances.</a:t>
            </a:r>
            <a:br>
              <a:rPr lang="en-US" sz="2200" dirty="0">
                <a:latin typeface="Scotia" panose="020B0503020203020204"/>
              </a:rPr>
            </a:br>
            <a:endParaRPr lang="en-US" sz="2200" b="1" dirty="0">
              <a:latin typeface="Scotia" panose="020B0503020203020204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37FDBAE-7463-F64A-A3BF-D645185176EB}"/>
              </a:ext>
            </a:extLst>
          </p:cNvPr>
          <p:cNvSpPr txBox="1"/>
          <p:nvPr/>
        </p:nvSpPr>
        <p:spPr>
          <a:xfrm>
            <a:off x="363495" y="986401"/>
            <a:ext cx="7292899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r>
              <a:rPr lang="en-US" sz="4400" dirty="0">
                <a:solidFill>
                  <a:schemeClr val="bg2"/>
                </a:solidFill>
                <a:latin typeface="Scotia Headline" panose="020B0703020203020204" pitchFamily="34" charset="0"/>
              </a:rPr>
              <a:t>Problem Space</a:t>
            </a:r>
            <a:endParaRPr sz="4400" dirty="0">
              <a:solidFill>
                <a:schemeClr val="bg2"/>
              </a:solidFill>
              <a:latin typeface="Scotia Headline" panose="020B0703020203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D586384C-B5ED-B448-ADF9-4372A43D5D09}"/>
              </a:ext>
            </a:extLst>
          </p:cNvPr>
          <p:cNvSpPr txBox="1"/>
          <p:nvPr/>
        </p:nvSpPr>
        <p:spPr>
          <a:xfrm>
            <a:off x="6217025" y="4569904"/>
            <a:ext cx="5713260" cy="180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Scotia" panose="020B0503020203020204" pitchFamily="34" charset="0"/>
              </a:rPr>
              <a:t>The internet provides opportunities to overcome or exacerbate existing inequalities</a:t>
            </a: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Scotia" panose="020B0503020203020204" pitchFamily="34" charset="0"/>
              </a:rPr>
              <a:t>Individuals without internet and access to tech tools are at a disadvantage</a:t>
            </a: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latin typeface="Scotia" panose="020B0503020203020204" pitchFamily="34" charset="0"/>
              </a:rPr>
              <a:t>Scotiabank is heavily invested in developing an inclusive society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2D0188-424F-AD4C-ADBC-22F59B734ADE}"/>
              </a:ext>
            </a:extLst>
          </p:cNvPr>
          <p:cNvSpPr txBox="1"/>
          <p:nvPr/>
        </p:nvSpPr>
        <p:spPr>
          <a:xfrm>
            <a:off x="6310159" y="3857940"/>
            <a:ext cx="390264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1" dirty="0">
                <a:latin typeface="Scotia Headline" panose="020B0703020203020204" pitchFamily="34" charset="0"/>
              </a:rPr>
              <a:t>Why is this important?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C47FC1-62BC-4C6F-9BDD-0B678732BCA3}"/>
              </a:ext>
            </a:extLst>
          </p:cNvPr>
          <p:cNvSpPr txBox="1"/>
          <p:nvPr/>
        </p:nvSpPr>
        <p:spPr>
          <a:xfrm>
            <a:off x="267687" y="3857940"/>
            <a:ext cx="390264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="1" dirty="0">
                <a:latin typeface="Scotia Headline" panose="020B0703020203020204" pitchFamily="34" charset="0"/>
              </a:rPr>
              <a:t>What is Digital Divide?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EEE0BD-788A-4101-9438-35B27470B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667" y="6536269"/>
            <a:ext cx="271770" cy="30119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ECBAC1-8E03-473C-98C5-28F051744CF2}"/>
              </a:ext>
            </a:extLst>
          </p:cNvPr>
          <p:cNvCxnSpPr>
            <a:cxnSpLocks/>
          </p:cNvCxnSpPr>
          <p:nvPr/>
        </p:nvCxnSpPr>
        <p:spPr>
          <a:xfrm flipV="1">
            <a:off x="247139" y="4313802"/>
            <a:ext cx="11683147" cy="9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140345-70DA-4C33-A328-6ADF842CDEC0}"/>
              </a:ext>
            </a:extLst>
          </p:cNvPr>
          <p:cNvCxnSpPr>
            <a:cxnSpLocks/>
          </p:cNvCxnSpPr>
          <p:nvPr/>
        </p:nvCxnSpPr>
        <p:spPr>
          <a:xfrm>
            <a:off x="5993359" y="3624538"/>
            <a:ext cx="0" cy="29117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09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2D0188-424F-AD4C-ADBC-22F59B734ADE}"/>
              </a:ext>
            </a:extLst>
          </p:cNvPr>
          <p:cNvSpPr txBox="1"/>
          <p:nvPr/>
        </p:nvSpPr>
        <p:spPr>
          <a:xfrm>
            <a:off x="363495" y="2608875"/>
            <a:ext cx="1146501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Scotia" panose="020B0503020203020204"/>
                <a:ea typeface="+mn-ea"/>
                <a:cs typeface="+mn-cs"/>
              </a:rPr>
              <a:t>Create a solution that could be adopted by Scotiabank which would improve accessibility to online financial services and minimize the digital divide in our society as technology rapidly advances.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cotia" panose="020B0503020203020204"/>
              <a:ea typeface="+mn-ea"/>
              <a:cs typeface="+mn-cs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37FDBAE-7463-F64A-A3BF-D645185176EB}"/>
              </a:ext>
            </a:extLst>
          </p:cNvPr>
          <p:cNvSpPr txBox="1"/>
          <p:nvPr/>
        </p:nvSpPr>
        <p:spPr>
          <a:xfrm>
            <a:off x="363495" y="986401"/>
            <a:ext cx="7292899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cotia Headline" panose="020B0703020203020204" pitchFamily="34" charset="0"/>
                <a:sym typeface="Gilroy ExtraBold"/>
              </a:rPr>
              <a:t>Problem Space Resources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Headline" panose="020B0703020203020204" pitchFamily="34" charset="0"/>
              <a:sym typeface="Gilroy ExtraBold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EEE0BD-788A-4101-9438-35B27470B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667" y="6536269"/>
            <a:ext cx="271770" cy="301190"/>
          </a:xfrm>
          <a:prstGeom prst="rect">
            <a:avLst/>
          </a:prstGeom>
        </p:spPr>
      </p:pic>
      <p:sp>
        <p:nvSpPr>
          <p:cNvPr id="15" name="TextBox 8">
            <a:extLst>
              <a:ext uri="{FF2B5EF4-FFF2-40B4-BE49-F238E27FC236}">
                <a16:creationId xmlns:a16="http://schemas.microsoft.com/office/drawing/2014/main" id="{EF14C7F8-E785-40B0-80AD-7FCEFE141F8A}"/>
              </a:ext>
            </a:extLst>
          </p:cNvPr>
          <p:cNvSpPr txBox="1"/>
          <p:nvPr/>
        </p:nvSpPr>
        <p:spPr>
          <a:xfrm>
            <a:off x="666289" y="3837068"/>
            <a:ext cx="9209231" cy="2034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latin typeface="Scotia" panose="020B0503020203020204" pitchFamily="34" charset="0"/>
                <a:hlinkClick r:id="rId4"/>
              </a:rPr>
              <a:t>United Nations – Technology and its Inequality</a:t>
            </a:r>
            <a:endParaRPr lang="en-US" dirty="0">
              <a:latin typeface="Scotia" panose="020B0503020203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latin typeface="Scotia" panose="020B0503020203020204" pitchFamily="34" charset="0"/>
                <a:hlinkClick r:id="rId5"/>
              </a:rPr>
              <a:t>Forbes – Digital Divide and its impact on Banking</a:t>
            </a:r>
            <a:endParaRPr lang="en-US" dirty="0">
              <a:latin typeface="Scotia" panose="020B0503020203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latin typeface="Scotia" panose="020B0503020203020204" pitchFamily="34" charset="0"/>
                <a:hlinkClick r:id="rId6"/>
              </a:rPr>
              <a:t>NBER – Epidemic Exposure, Fintech Adoption, and the Digital Divide</a:t>
            </a:r>
            <a:r>
              <a:rPr lang="en-US" dirty="0">
                <a:latin typeface="Scotia" panose="020B0503020203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 err="1">
                <a:latin typeface="Scotia" panose="020B0503020203020204" pitchFamily="34" charset="0"/>
                <a:hlinkClick r:id="rId7"/>
              </a:rPr>
              <a:t>TedTalk</a:t>
            </a:r>
            <a:r>
              <a:rPr lang="en-US" dirty="0">
                <a:latin typeface="Scotia" panose="020B0503020203020204" pitchFamily="34" charset="0"/>
                <a:hlinkClick r:id="rId7"/>
              </a:rPr>
              <a:t> - Financial Inclusion &amp; Digital Divide with Ajay Banga</a:t>
            </a:r>
            <a:endParaRPr lang="en-US" dirty="0">
              <a:latin typeface="Scotia" panose="020B0503020203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latin typeface="Scotia" panose="020B0503020203020204" pitchFamily="34" charset="0"/>
                <a:hlinkClick r:id="rId8"/>
              </a:rPr>
              <a:t>CBC - Digital Divide and its Impact on Indigenous Communities</a:t>
            </a:r>
            <a:endParaRPr lang="en-US" dirty="0"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6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C2764B13-C926-9242-A863-1142DDEE1FC0}"/>
              </a:ext>
            </a:extLst>
          </p:cNvPr>
          <p:cNvSpPr txBox="1"/>
          <p:nvPr/>
        </p:nvSpPr>
        <p:spPr>
          <a:xfrm>
            <a:off x="363495" y="1022408"/>
            <a:ext cx="346166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r>
              <a:rPr lang="en-US" sz="4400" dirty="0">
                <a:solidFill>
                  <a:schemeClr val="bg2"/>
                </a:solidFill>
                <a:latin typeface="Scotia Headline" panose="020B0703020203020204" pitchFamily="34" charset="0"/>
              </a:rPr>
              <a:t>Submission Guidelines</a:t>
            </a:r>
            <a:endParaRPr sz="4400" dirty="0">
              <a:solidFill>
                <a:schemeClr val="bg2"/>
              </a:solidFill>
              <a:latin typeface="Scotia Headline" panose="020B07030202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C1819-47FC-C842-8A25-C4842E96AACE}"/>
              </a:ext>
            </a:extLst>
          </p:cNvPr>
          <p:cNvSpPr txBox="1"/>
          <p:nvPr/>
        </p:nvSpPr>
        <p:spPr>
          <a:xfrm>
            <a:off x="5672727" y="2117975"/>
            <a:ext cx="4786889" cy="7254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1450" indent="-171450">
              <a:lnSpc>
                <a:spcPct val="130000"/>
              </a:lnSpc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latin typeface="Scotia" panose="020B0503020203020204" pitchFamily="34" charset="0"/>
              </a:rPr>
              <a:t>Screen, audio, and camera recording software</a:t>
            </a:r>
          </a:p>
          <a:p>
            <a:pPr marL="171450" indent="-171450">
              <a:lnSpc>
                <a:spcPct val="130000"/>
              </a:lnSpc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latin typeface="Scotia" panose="020B0503020203020204" pitchFamily="34" charset="0"/>
              </a:rPr>
              <a:t>Make an account </a:t>
            </a:r>
            <a:r>
              <a:rPr lang="en-US" dirty="0">
                <a:latin typeface="Scotia" panose="020B0503020203020204" pitchFamily="34" charset="0"/>
                <a:hlinkClick r:id="rId2"/>
              </a:rPr>
              <a:t>here</a:t>
            </a:r>
            <a:r>
              <a:rPr lang="en-US" dirty="0">
                <a:latin typeface="Scotia" panose="020B0503020203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1698C-38AB-D946-B9D7-631F83409130}"/>
              </a:ext>
            </a:extLst>
          </p:cNvPr>
          <p:cNvSpPr txBox="1"/>
          <p:nvPr/>
        </p:nvSpPr>
        <p:spPr>
          <a:xfrm>
            <a:off x="5683852" y="1637780"/>
            <a:ext cx="5055683" cy="44303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US" sz="2200" b="1" dirty="0" err="1">
                <a:latin typeface="Scotia Headline" panose="020B0703020203020204" pitchFamily="34" charset="0"/>
                <a:cs typeface="Arial" panose="020B0604020202020204" pitchFamily="34" charset="0"/>
              </a:rPr>
              <a:t>Vidyard</a:t>
            </a:r>
            <a:r>
              <a:rPr lang="en-US" sz="2200" b="1" dirty="0">
                <a:latin typeface="Scotia Headline" panose="020B0703020203020204" pitchFamily="34" charset="0"/>
                <a:cs typeface="Arial" panose="020B0604020202020204" pitchFamily="34" charset="0"/>
              </a:rPr>
              <a:t> Virtual Recording Software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385AF0-2D14-3C47-A6F1-A36596C83DAF}"/>
              </a:ext>
            </a:extLst>
          </p:cNvPr>
          <p:cNvSpPr/>
          <p:nvPr/>
        </p:nvSpPr>
        <p:spPr>
          <a:xfrm>
            <a:off x="4707461" y="1640757"/>
            <a:ext cx="540000" cy="5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09C5F7-FEFE-EF4C-99CD-76A9F24A1EA9}"/>
              </a:ext>
            </a:extLst>
          </p:cNvPr>
          <p:cNvSpPr txBox="1"/>
          <p:nvPr/>
        </p:nvSpPr>
        <p:spPr>
          <a:xfrm>
            <a:off x="5672726" y="5494110"/>
            <a:ext cx="3219347" cy="75739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1450" indent="-171450">
              <a:lnSpc>
                <a:spcPct val="130000"/>
              </a:lnSpc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latin typeface="Scotia" panose="020B0503020203020204" pitchFamily="34" charset="0"/>
              </a:rPr>
              <a:t>5-minute limit</a:t>
            </a:r>
          </a:p>
          <a:p>
            <a:pPr marL="171450" indent="-171450">
              <a:lnSpc>
                <a:spcPct val="130000"/>
              </a:lnSpc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latin typeface="Scotia" panose="020B0503020203020204" pitchFamily="34" charset="0"/>
              </a:rPr>
              <a:t>Keep the judges hooked!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481EFC-CB5C-9F49-BCEC-BC498A79B385}"/>
              </a:ext>
            </a:extLst>
          </p:cNvPr>
          <p:cNvSpPr txBox="1"/>
          <p:nvPr/>
        </p:nvSpPr>
        <p:spPr>
          <a:xfrm>
            <a:off x="5672727" y="5059524"/>
            <a:ext cx="3581114" cy="50706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US" sz="2200" b="1" dirty="0">
                <a:latin typeface="Scotia Headline" panose="020B0703020203020204" pitchFamily="34" charset="0"/>
                <a:cs typeface="Arial" panose="020B0604020202020204" pitchFamily="34" charset="0"/>
              </a:rPr>
              <a:t>Presentation Timeframe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113252-33AA-478C-82B4-5CECBA62BB44}"/>
              </a:ext>
            </a:extLst>
          </p:cNvPr>
          <p:cNvSpPr txBox="1"/>
          <p:nvPr/>
        </p:nvSpPr>
        <p:spPr>
          <a:xfrm>
            <a:off x="5672727" y="3444237"/>
            <a:ext cx="4786889" cy="1519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1450" indent="-171450">
              <a:lnSpc>
                <a:spcPct val="130000"/>
              </a:lnSpc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latin typeface="Scotia" panose="020B0503020203020204" pitchFamily="34" charset="0"/>
              </a:rPr>
              <a:t>Rubric used by judges</a:t>
            </a:r>
          </a:p>
          <a:p>
            <a:pPr marL="171450" indent="-171450">
              <a:lnSpc>
                <a:spcPct val="130000"/>
              </a:lnSpc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latin typeface="Scotia" panose="020B0503020203020204" pitchFamily="34" charset="0"/>
              </a:rPr>
              <a:t>Found in the </a:t>
            </a:r>
            <a:r>
              <a:rPr lang="en-US" dirty="0">
                <a:latin typeface="Scotia" panose="020B0503020203020204" pitchFamily="34" charset="0"/>
                <a:hlinkClick r:id="rId3"/>
              </a:rPr>
              <a:t>Airtable Toolkit</a:t>
            </a:r>
            <a:endParaRPr lang="en-US" dirty="0">
              <a:latin typeface="Scotia" panose="020B0503020203020204" pitchFamily="34" charset="0"/>
            </a:endParaRPr>
          </a:p>
          <a:p>
            <a:pPr marL="171450" indent="-171450">
              <a:lnSpc>
                <a:spcPct val="130000"/>
              </a:lnSpc>
              <a:buClr>
                <a:schemeClr val="accent4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latin typeface="Scotia" panose="020B0503020203020204" pitchFamily="34" charset="0"/>
              </a:rPr>
              <a:t>More tips/tricks will be shared at </a:t>
            </a:r>
            <a:br>
              <a:rPr lang="en-US" dirty="0">
                <a:latin typeface="Scotia" panose="020B0503020203020204" pitchFamily="34" charset="0"/>
              </a:rPr>
            </a:br>
            <a:r>
              <a:rPr lang="en-US" dirty="0">
                <a:latin typeface="Scotia" panose="020B0503020203020204" pitchFamily="34" charset="0"/>
              </a:rPr>
              <a:t>“How to Succeed at Hackathons (Technical)”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19FC4D-21B9-4053-AF31-9CD4C401510F}"/>
              </a:ext>
            </a:extLst>
          </p:cNvPr>
          <p:cNvSpPr txBox="1"/>
          <p:nvPr/>
        </p:nvSpPr>
        <p:spPr>
          <a:xfrm>
            <a:off x="5683852" y="3032615"/>
            <a:ext cx="4066578" cy="44303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US" sz="2200" b="1" dirty="0">
                <a:latin typeface="Scotia Headline" panose="020B0703020203020204" pitchFamily="34" charset="0"/>
                <a:cs typeface="Arial" panose="020B0604020202020204" pitchFamily="34" charset="0"/>
              </a:rPr>
              <a:t>Content Recommendations</a:t>
            </a:r>
          </a:p>
        </p:txBody>
      </p:sp>
      <p:pic>
        <p:nvPicPr>
          <p:cNvPr id="4" name="Graphic 3" descr="Video camera outline">
            <a:extLst>
              <a:ext uri="{FF2B5EF4-FFF2-40B4-BE49-F238E27FC236}">
                <a16:creationId xmlns:a16="http://schemas.microsoft.com/office/drawing/2014/main" id="{998FCEB4-EA42-4AE4-8683-CB02DD6A4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0392" y="1643836"/>
            <a:ext cx="474139" cy="474139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42963BC2-8262-429B-AC23-475A0346FBB6}"/>
              </a:ext>
            </a:extLst>
          </p:cNvPr>
          <p:cNvSpPr/>
          <p:nvPr/>
        </p:nvSpPr>
        <p:spPr>
          <a:xfrm>
            <a:off x="4707461" y="3059099"/>
            <a:ext cx="540000" cy="5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pic>
        <p:nvPicPr>
          <p:cNvPr id="8" name="Graphic 7" descr="Presentation with media outline">
            <a:extLst>
              <a:ext uri="{FF2B5EF4-FFF2-40B4-BE49-F238E27FC236}">
                <a16:creationId xmlns:a16="http://schemas.microsoft.com/office/drawing/2014/main" id="{0ABCCA76-7E69-473F-AA13-1B3F9DD7F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0392" y="3092030"/>
            <a:ext cx="474138" cy="47413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247A0C88-42EE-48E8-BAB5-83B7A0E573BA}"/>
              </a:ext>
            </a:extLst>
          </p:cNvPr>
          <p:cNvSpPr/>
          <p:nvPr/>
        </p:nvSpPr>
        <p:spPr>
          <a:xfrm>
            <a:off x="4707461" y="5064121"/>
            <a:ext cx="540000" cy="5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pic>
        <p:nvPicPr>
          <p:cNvPr id="10" name="Graphic 9" descr="Stopwatch 75% outline">
            <a:extLst>
              <a:ext uri="{FF2B5EF4-FFF2-40B4-BE49-F238E27FC236}">
                <a16:creationId xmlns:a16="http://schemas.microsoft.com/office/drawing/2014/main" id="{034F232A-CD82-4658-A50E-F892F022BF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25152" y="5064121"/>
            <a:ext cx="507069" cy="5070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86BE25-252E-4568-8272-4C44709985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667" y="6536269"/>
            <a:ext cx="271770" cy="30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3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37FDBAE-7463-F64A-A3BF-D645185176EB}"/>
              </a:ext>
            </a:extLst>
          </p:cNvPr>
          <p:cNvSpPr txBox="1"/>
          <p:nvPr/>
        </p:nvSpPr>
        <p:spPr>
          <a:xfrm>
            <a:off x="363495" y="986401"/>
            <a:ext cx="7292899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r>
              <a:rPr lang="en-US" sz="4400" dirty="0">
                <a:solidFill>
                  <a:schemeClr val="bg2"/>
                </a:solidFill>
                <a:latin typeface="Scotia Headline" panose="020B0703020203020204" pitchFamily="34" charset="0"/>
              </a:rPr>
              <a:t>Prizes – 3</a:t>
            </a:r>
            <a:r>
              <a:rPr lang="en-US" sz="4400" baseline="30000" dirty="0">
                <a:solidFill>
                  <a:schemeClr val="bg2"/>
                </a:solidFill>
                <a:latin typeface="Scotia Headline" panose="020B0703020203020204" pitchFamily="34" charset="0"/>
              </a:rPr>
              <a:t>rd</a:t>
            </a:r>
            <a:r>
              <a:rPr lang="en-US" sz="4400" dirty="0">
                <a:solidFill>
                  <a:schemeClr val="bg2"/>
                </a:solidFill>
                <a:latin typeface="Scotia Headline" panose="020B0703020203020204" pitchFamily="34" charset="0"/>
              </a:rPr>
              <a:t>  Place</a:t>
            </a:r>
            <a:endParaRPr sz="4400" dirty="0">
              <a:solidFill>
                <a:schemeClr val="bg2"/>
              </a:solidFill>
              <a:latin typeface="Scotia Headline" panose="020B0703020203020204" pitchFamily="34" charset="0"/>
            </a:endParaRPr>
          </a:p>
        </p:txBody>
      </p:sp>
      <p:pic>
        <p:nvPicPr>
          <p:cNvPr id="1026" name="Picture 2" descr="Buy AirPods Pro - Apple (CA)">
            <a:extLst>
              <a:ext uri="{FF2B5EF4-FFF2-40B4-BE49-F238E27FC236}">
                <a16:creationId xmlns:a16="http://schemas.microsoft.com/office/drawing/2014/main" id="{616C5B75-8146-48FF-94AD-718489A99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24" y="2255107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1F193-AF0B-408A-97F0-06A422D0884A}"/>
              </a:ext>
            </a:extLst>
          </p:cNvPr>
          <p:cNvSpPr txBox="1"/>
          <p:nvPr/>
        </p:nvSpPr>
        <p:spPr>
          <a:xfrm>
            <a:off x="6730429" y="4119030"/>
            <a:ext cx="390264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4000" b="1" dirty="0">
                <a:latin typeface="Scotia Headline" panose="020B0703020203020204" pitchFamily="34" charset="0"/>
              </a:rPr>
              <a:t>Apple </a:t>
            </a:r>
            <a:r>
              <a:rPr lang="en-US" sz="4000" b="1" dirty="0" err="1">
                <a:latin typeface="Scotia Headline" panose="020B0703020203020204" pitchFamily="34" charset="0"/>
              </a:rPr>
              <a:t>Airpod</a:t>
            </a:r>
            <a:r>
              <a:rPr lang="en-US" sz="4000" b="1" dirty="0">
                <a:latin typeface="Scotia Headline" panose="020B0703020203020204" pitchFamily="34" charset="0"/>
              </a:rPr>
              <a:t> Pros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A8684F-C88B-48A0-A24D-5D461493E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667" y="6536269"/>
            <a:ext cx="271770" cy="30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37FDBAE-7463-F64A-A3BF-D645185176EB}"/>
              </a:ext>
            </a:extLst>
          </p:cNvPr>
          <p:cNvSpPr txBox="1"/>
          <p:nvPr/>
        </p:nvSpPr>
        <p:spPr>
          <a:xfrm>
            <a:off x="363495" y="986401"/>
            <a:ext cx="7292899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r>
              <a:rPr lang="en-US" sz="4400" dirty="0">
                <a:solidFill>
                  <a:schemeClr val="bg2"/>
                </a:solidFill>
                <a:latin typeface="Scotia Headline" panose="020B0703020203020204" pitchFamily="34" charset="0"/>
              </a:rPr>
              <a:t>Prizes – 2</a:t>
            </a:r>
            <a:r>
              <a:rPr lang="en-US" sz="4400" baseline="30000" dirty="0">
                <a:solidFill>
                  <a:schemeClr val="bg2"/>
                </a:solidFill>
                <a:latin typeface="Scotia Headline" panose="020B0703020203020204" pitchFamily="34" charset="0"/>
              </a:rPr>
              <a:t>nd</a:t>
            </a:r>
            <a:r>
              <a:rPr lang="en-US" sz="4400" dirty="0">
                <a:solidFill>
                  <a:schemeClr val="bg2"/>
                </a:solidFill>
                <a:latin typeface="Scotia Headline" panose="020B0703020203020204" pitchFamily="34" charset="0"/>
              </a:rPr>
              <a:t>  Place</a:t>
            </a:r>
            <a:endParaRPr sz="4400" dirty="0">
              <a:solidFill>
                <a:schemeClr val="bg2"/>
              </a:solidFill>
              <a:latin typeface="Scotia Headline" panose="020B07030202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1F193-AF0B-408A-97F0-06A422D0884A}"/>
              </a:ext>
            </a:extLst>
          </p:cNvPr>
          <p:cNvSpPr txBox="1"/>
          <p:nvPr/>
        </p:nvSpPr>
        <p:spPr>
          <a:xfrm>
            <a:off x="975097" y="4119029"/>
            <a:ext cx="486020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4000" b="1" dirty="0">
                <a:latin typeface="Scotia Headline" panose="020B0703020203020204" pitchFamily="34" charset="0"/>
              </a:rPr>
              <a:t>Apple Watch Series 6</a:t>
            </a:r>
          </a:p>
        </p:txBody>
      </p:sp>
      <p:pic>
        <p:nvPicPr>
          <p:cNvPr id="2050" name="Picture 2" descr="Apple Watch Series 6 GPS + Cellular, 44mm Blue Aluminium Case with Deep  Navy Sport Band - Regular - Apple (CA)">
            <a:extLst>
              <a:ext uri="{FF2B5EF4-FFF2-40B4-BE49-F238E27FC236}">
                <a16:creationId xmlns:a16="http://schemas.microsoft.com/office/drawing/2014/main" id="{447453AE-113A-4A02-89B9-BE989383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481" y="2220095"/>
            <a:ext cx="4413422" cy="44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DCCBAC-2031-46DC-A32E-CE4AF59E6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667" y="6536269"/>
            <a:ext cx="271770" cy="30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1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37FDBAE-7463-F64A-A3BF-D645185176EB}"/>
              </a:ext>
            </a:extLst>
          </p:cNvPr>
          <p:cNvSpPr txBox="1"/>
          <p:nvPr/>
        </p:nvSpPr>
        <p:spPr>
          <a:xfrm>
            <a:off x="363495" y="986401"/>
            <a:ext cx="7292899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cotia Headline" panose="020B0703020203020204" pitchFamily="34" charset="0"/>
                <a:sym typeface="Gilroy ExtraBold"/>
              </a:rPr>
              <a:t>Prizes – 1</a:t>
            </a:r>
            <a:r>
              <a:rPr lang="en-US" sz="4400" baseline="30000" dirty="0" err="1">
                <a:solidFill>
                  <a:srgbClr val="FFFFFF"/>
                </a:solidFill>
                <a:latin typeface="Scotia Headline" panose="020B0703020203020204" pitchFamily="34" charset="0"/>
              </a:rPr>
              <a:t>st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cotia Headline" panose="020B0703020203020204" pitchFamily="34" charset="0"/>
                <a:sym typeface="Gilroy ExtraBold"/>
              </a:rPr>
              <a:t>  Place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Headline" panose="020B0703020203020204" pitchFamily="34" charset="0"/>
              <a:sym typeface="Gilroy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1F193-AF0B-408A-97F0-06A422D0884A}"/>
              </a:ext>
            </a:extLst>
          </p:cNvPr>
          <p:cNvSpPr txBox="1"/>
          <p:nvPr/>
        </p:nvSpPr>
        <p:spPr>
          <a:xfrm>
            <a:off x="6186091" y="4119029"/>
            <a:ext cx="486020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333333"/>
                </a:solidFill>
                <a:latin typeface="Scotia Headline" panose="020B0703020203020204" pitchFamily="34" charset="0"/>
              </a:rPr>
              <a:t>4</a:t>
            </a:r>
            <a:r>
              <a:rPr lang="en-US" sz="4000" b="1" baseline="30000" dirty="0">
                <a:solidFill>
                  <a:srgbClr val="333333"/>
                </a:solidFill>
                <a:latin typeface="Scotia Headline" panose="020B0703020203020204" pitchFamily="34" charset="0"/>
              </a:rPr>
              <a:t>th</a:t>
            </a:r>
            <a:r>
              <a:rPr lang="en-US" sz="4000" b="1" dirty="0">
                <a:solidFill>
                  <a:srgbClr val="333333"/>
                </a:solidFill>
                <a:latin typeface="Scotia Headline" panose="020B0703020203020204" pitchFamily="34" charset="0"/>
              </a:rPr>
              <a:t> Generation iPad Air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cotia Headline" panose="020B0703020203020204" pitchFamily="34" charset="0"/>
              <a:ea typeface="+mn-ea"/>
              <a:cs typeface="+mn-cs"/>
            </a:endParaRPr>
          </a:p>
        </p:txBody>
      </p:sp>
      <p:pic>
        <p:nvPicPr>
          <p:cNvPr id="3074" name="Picture 2" descr="10.9-inch iPad Air Wi-Fi 64GB - Space Grey - Education - Apple (CA)">
            <a:extLst>
              <a:ext uri="{FF2B5EF4-FFF2-40B4-BE49-F238E27FC236}">
                <a16:creationId xmlns:a16="http://schemas.microsoft.com/office/drawing/2014/main" id="{A4993843-E50F-405B-AD77-8B2B02D26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37" y="2133185"/>
            <a:ext cx="4587240" cy="45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D41B1F-F0B0-40CA-965C-013A86FEF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667" y="6536269"/>
            <a:ext cx="271770" cy="30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2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BRAND COLOURS">
      <a:dk1>
        <a:srgbClr val="333333"/>
      </a:dk1>
      <a:lt1>
        <a:srgbClr val="FFFFFF"/>
      </a:lt1>
      <a:dk2>
        <a:srgbClr val="EC111A"/>
      </a:dk2>
      <a:lt2>
        <a:srgbClr val="FFFFFF"/>
      </a:lt2>
      <a:accent1>
        <a:srgbClr val="F2609E"/>
      </a:accent1>
      <a:accent2>
        <a:srgbClr val="FB6330"/>
      </a:accent2>
      <a:accent3>
        <a:srgbClr val="7849B8"/>
      </a:accent3>
      <a:accent4>
        <a:srgbClr val="138368"/>
      </a:accent4>
      <a:accent5>
        <a:srgbClr val="009DD6"/>
      </a:accent5>
      <a:accent6>
        <a:srgbClr val="FFD32F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26957</TotalTime>
  <Words>397</Words>
  <Application>Microsoft Office PowerPoint</Application>
  <PresentationFormat>Widescreen</PresentationFormat>
  <Paragraphs>65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Gilroy</vt:lpstr>
      <vt:lpstr>Gotham</vt:lpstr>
      <vt:lpstr>Scotia</vt:lpstr>
      <vt:lpstr>Scotia Headline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Lakshya Khanna</cp:lastModifiedBy>
  <cp:revision>198</cp:revision>
  <dcterms:created xsi:type="dcterms:W3CDTF">2019-01-30T15:01:39Z</dcterms:created>
  <dcterms:modified xsi:type="dcterms:W3CDTF">2021-09-09T04:16:20Z</dcterms:modified>
</cp:coreProperties>
</file>