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/>
    <p:restoredTop sz="94608"/>
  </p:normalViewPr>
  <p:slideViewPr>
    <p:cSldViewPr>
      <p:cViewPr varScale="1">
        <p:scale>
          <a:sx n="99" d="100"/>
          <a:sy n="99" d="100"/>
        </p:scale>
        <p:origin x="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8/2/19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477000"/>
            <a:ext cx="5715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953044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/>
              <a:t>Risk-Sensitive Security-Constrained Economic Dispatch via Critical Region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Avinash Madavan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University of Illinois at Urbana-Champaign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madavan2@Illinois.edu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 No: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19PESGM2532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31CAA-F757-1A4B-B1FC-FE2E57EF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50" y="609600"/>
            <a:ext cx="6985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The economic dispatch (ED)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DF992-3CAD-D64A-9C54-1162D00D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2724150" cy="6593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CFA876-B4B4-1043-B0D8-B8F573649FC2}"/>
              </a:ext>
            </a:extLst>
          </p:cNvPr>
          <p:cNvGrpSpPr/>
          <p:nvPr/>
        </p:nvGrpSpPr>
        <p:grpSpPr>
          <a:xfrm>
            <a:off x="6122670" y="1146439"/>
            <a:ext cx="2564130" cy="826672"/>
            <a:chOff x="577850" y="3122613"/>
            <a:chExt cx="4787900" cy="14792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387C2-FAC1-264C-9A6D-5A07FC266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137"/>
            <a:stretch/>
          </p:blipFill>
          <p:spPr>
            <a:xfrm>
              <a:off x="577850" y="3122613"/>
              <a:ext cx="4787900" cy="10202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0E8300-1E8E-B34D-8833-4426DBB41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161" b="44315"/>
            <a:stretch/>
          </p:blipFill>
          <p:spPr>
            <a:xfrm>
              <a:off x="577850" y="4208207"/>
              <a:ext cx="4787900" cy="39370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7EC0C1-2D73-B848-A254-BA1BAD0C1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23110"/>
            <a:ext cx="3841750" cy="971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7FA10B-5286-5A49-B618-3F7E3AE68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277" y="2860709"/>
            <a:ext cx="4102100" cy="324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73EA8A-2FA9-1041-BB6B-03E7E7AE88F4}"/>
              </a:ext>
            </a:extLst>
          </p:cNvPr>
          <p:cNvSpPr txBox="1"/>
          <p:nvPr/>
        </p:nvSpPr>
        <p:spPr>
          <a:xfrm>
            <a:off x="5377080" y="3431433"/>
            <a:ext cx="3070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Alsac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Stott ’74,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Capitanescu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et. al. ‘07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4EF9E3-2D21-7E4E-9CE6-F85A873D1B8F}"/>
              </a:ext>
            </a:extLst>
          </p:cNvPr>
          <p:cNvSpPr txBox="1">
            <a:spLocks/>
          </p:cNvSpPr>
          <p:nvPr/>
        </p:nvSpPr>
        <p:spPr bwMode="auto">
          <a:xfrm>
            <a:off x="457200" y="19127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4000" dirty="0"/>
              <a:t>Adding preventive security (P-SCED)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30AE701-B206-8641-B617-69FAF0CA77D4}"/>
              </a:ext>
            </a:extLst>
          </p:cNvPr>
          <p:cNvSpPr txBox="1">
            <a:spLocks/>
          </p:cNvSpPr>
          <p:nvPr/>
        </p:nvSpPr>
        <p:spPr bwMode="auto">
          <a:xfrm>
            <a:off x="457200" y="378148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4000" dirty="0"/>
              <a:t>Modeling corrective actions (C-SCED)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8FC8A3-5218-014E-A60F-0D5132A8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67" y="4707898"/>
            <a:ext cx="3841750" cy="16167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A88306-2ECA-A048-9396-CA61B5B86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350" y="4688445"/>
            <a:ext cx="4102100" cy="7878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48FF3-B725-E24E-8525-08E052C228BD}"/>
              </a:ext>
            </a:extLst>
          </p:cNvPr>
          <p:cNvSpPr txBox="1"/>
          <p:nvPr/>
        </p:nvSpPr>
        <p:spPr>
          <a:xfrm>
            <a:off x="5218627" y="5678909"/>
            <a:ext cx="3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Monticelli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et. al. ‘87,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Capitanescu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Wehenkel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‘07,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Capitanescu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et. al. 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11, Li et. al. 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026"/>
            <a:ext cx="8229600" cy="1143000"/>
          </a:xfrm>
        </p:spPr>
        <p:txBody>
          <a:bodyPr/>
          <a:lstStyle/>
          <a:p>
            <a:r>
              <a:rPr lang="en-US" sz="4000" dirty="0"/>
              <a:t>Risk-sensitive security-constrained economic dispatch problem (R-SCED)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89CA5E1-C21F-8C40-B4FF-9A04A313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33" y="1676400"/>
            <a:ext cx="5696604" cy="2171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D661-7697-4341-A92C-38B38E9DE93D}"/>
              </a:ext>
            </a:extLst>
          </p:cNvPr>
          <p:cNvGrpSpPr/>
          <p:nvPr/>
        </p:nvGrpSpPr>
        <p:grpSpPr>
          <a:xfrm>
            <a:off x="5159957" y="4181788"/>
            <a:ext cx="3907843" cy="2295212"/>
            <a:chOff x="479247" y="4035615"/>
            <a:chExt cx="4188205" cy="24598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162E38-A5F8-3C43-BCDC-3AE43F2B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59" y="4035615"/>
              <a:ext cx="3972730" cy="224871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AA7599-048B-9548-ADFD-E0428D29EBEF}"/>
                </a:ext>
              </a:extLst>
            </p:cNvPr>
            <p:cNvGrpSpPr/>
            <p:nvPr/>
          </p:nvGrpSpPr>
          <p:grpSpPr>
            <a:xfrm>
              <a:off x="479247" y="6099664"/>
              <a:ext cx="4188205" cy="395829"/>
              <a:chOff x="1065414" y="3618083"/>
              <a:chExt cx="5113799" cy="39582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DD09B6-CA4F-744A-911B-87FD721A1A45}"/>
                  </a:ext>
                </a:extLst>
              </p:cNvPr>
              <p:cNvSpPr txBox="1"/>
              <p:nvPr/>
            </p:nvSpPr>
            <p:spPr>
              <a:xfrm>
                <a:off x="4483014" y="3618083"/>
                <a:ext cx="1696199" cy="39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Risk neutral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D3E6DF-0439-7D48-8049-D638FFE252A2}"/>
                  </a:ext>
                </a:extLst>
              </p:cNvPr>
              <p:cNvSpPr txBox="1"/>
              <p:nvPr/>
            </p:nvSpPr>
            <p:spPr>
              <a:xfrm>
                <a:off x="1065414" y="3618083"/>
                <a:ext cx="1703221" cy="39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Risk averse</a:t>
                </a:r>
              </a:p>
            </p:txBody>
          </p:sp>
        </p:grpSp>
      </p:grp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63BAF5F-A186-AE48-BDB2-FBC7F12F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44" y="4267200"/>
            <a:ext cx="3554956" cy="20503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D12252-F0CF-BF40-87E9-E4987C02A59A}"/>
              </a:ext>
            </a:extLst>
          </p:cNvPr>
          <p:cNvSpPr txBox="1"/>
          <p:nvPr/>
        </p:nvSpPr>
        <p:spPr>
          <a:xfrm>
            <a:off x="739253" y="3752185"/>
            <a:ext cx="4419599" cy="67029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000" dirty="0">
                <a:latin typeface="+mj-lt"/>
              </a:rPr>
              <a:t>Conditional value at risk (</a:t>
            </a:r>
            <a:r>
              <a:rPr lang="en-US" sz="2000" dirty="0" err="1">
                <a:latin typeface="+mj-lt"/>
              </a:rPr>
              <a:t>CVaR</a:t>
            </a:r>
            <a:r>
              <a:rPr lang="en-US" sz="2000" dirty="0">
                <a:latin typeface="+mj-lt"/>
              </a:rPr>
              <a:t>)</a:t>
            </a:r>
            <a:r>
              <a:rPr lang="en-US" sz="2000" i="1" dirty="0">
                <a:latin typeface="+mj-lt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397DD-36B1-564E-B8D3-1C36302C537B}"/>
              </a:ext>
            </a:extLst>
          </p:cNvPr>
          <p:cNvSpPr txBox="1"/>
          <p:nvPr/>
        </p:nvSpPr>
        <p:spPr>
          <a:xfrm>
            <a:off x="4715560" y="3760354"/>
            <a:ext cx="4419599" cy="67029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000" dirty="0">
                <a:latin typeface="+mj-lt"/>
              </a:rPr>
              <a:t>IEEE 14-bus example</a:t>
            </a:r>
            <a:endParaRPr 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9767"/>
            <a:ext cx="8229600" cy="1143000"/>
          </a:xfrm>
        </p:spPr>
        <p:txBody>
          <a:bodyPr/>
          <a:lstStyle/>
          <a:p>
            <a:r>
              <a:rPr lang="en-US" sz="4000" dirty="0"/>
              <a:t>Computational difficulties in solving SCED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C1F2E-C6F6-3246-88F5-3D92682FCA2A}"/>
              </a:ext>
            </a:extLst>
          </p:cNvPr>
          <p:cNvSpPr/>
          <p:nvPr/>
        </p:nvSpPr>
        <p:spPr>
          <a:xfrm>
            <a:off x="5938260" y="1567300"/>
            <a:ext cx="2923716" cy="1966823"/>
          </a:xfrm>
          <a:prstGeom prst="rect">
            <a:avLst/>
          </a:prstGeom>
          <a:solidFill>
            <a:srgbClr val="E84A27">
              <a:alpha val="20000"/>
            </a:srgbClr>
          </a:solidFill>
        </p:spPr>
        <p:txBody>
          <a:bodyPr wrap="square" lIns="91440" rIns="91440" anchor="ctr">
            <a:noAutofit/>
          </a:bodyPr>
          <a:lstStyle/>
          <a:p>
            <a:r>
              <a:rPr lang="en-US" sz="2200" i="1" dirty="0">
                <a:latin typeface="+mn-lt"/>
              </a:rPr>
              <a:t>“Resulting linear program is not solvable by traditional LP methods due to its large size.”</a:t>
            </a:r>
            <a:r>
              <a:rPr lang="en-US" sz="2200" i="1" dirty="0">
                <a:solidFill>
                  <a:srgbClr val="13294B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Liu ‘15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2BDCF7E-4F55-D14C-AB09-B5810335950C}"/>
              </a:ext>
            </a:extLst>
          </p:cNvPr>
          <p:cNvSpPr txBox="1">
            <a:spLocks/>
          </p:cNvSpPr>
          <p:nvPr/>
        </p:nvSpPr>
        <p:spPr>
          <a:xfrm>
            <a:off x="257339" y="1518583"/>
            <a:ext cx="5746750" cy="662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ED and SCEDs on the 2383-bus Polish network with 2,869 lines, 327 generators, and 1,817 loads.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17F6D5-D90F-A747-9D41-3E43D37B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57537"/>
              </p:ext>
            </p:extLst>
          </p:nvPr>
        </p:nvGraphicFramePr>
        <p:xfrm>
          <a:off x="301789" y="2181294"/>
          <a:ext cx="5467350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3030685105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210756427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79091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C-SCED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947,319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28,949,071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R-SCED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6,212,249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28,954,865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3335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77A35BD-3F30-454C-9152-C4F36D6506FA}"/>
              </a:ext>
            </a:extLst>
          </p:cNvPr>
          <p:cNvGrpSpPr/>
          <p:nvPr/>
        </p:nvGrpSpPr>
        <p:grpSpPr>
          <a:xfrm>
            <a:off x="2438400" y="3886200"/>
            <a:ext cx="4267200" cy="2469437"/>
            <a:chOff x="4508500" y="483484"/>
            <a:chExt cx="4267200" cy="24694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819A75-7348-944E-9A77-DBA57284EECB}"/>
                </a:ext>
              </a:extLst>
            </p:cNvPr>
            <p:cNvGrpSpPr/>
            <p:nvPr/>
          </p:nvGrpSpPr>
          <p:grpSpPr>
            <a:xfrm>
              <a:off x="4508500" y="483484"/>
              <a:ext cx="4267200" cy="2469437"/>
              <a:chOff x="4673600" y="513445"/>
              <a:chExt cx="4267200" cy="246943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D29F081-3E66-D64F-8033-27A012587E93}"/>
                  </a:ext>
                </a:extLst>
              </p:cNvPr>
              <p:cNvSpPr/>
              <p:nvPr/>
            </p:nvSpPr>
            <p:spPr>
              <a:xfrm>
                <a:off x="4673600" y="513445"/>
                <a:ext cx="4267200" cy="24694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072C28-8782-5C41-BCBD-F873AD3D710D}"/>
                  </a:ext>
                </a:extLst>
              </p:cNvPr>
              <p:cNvSpPr/>
              <p:nvPr/>
            </p:nvSpPr>
            <p:spPr>
              <a:xfrm>
                <a:off x="4762500" y="556676"/>
                <a:ext cx="4178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R-SCED can be written as a linear program: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F4D7B4-9796-564D-ACEE-DEF7C4B89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25" y="939278"/>
              <a:ext cx="3917950" cy="1757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4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A03B-B32A-2440-A119-B2CECC93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Critical region exploration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1817-BF86-D64C-AA26-6405667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7ADC2-F5E7-A141-9519-125FCACE0A18}"/>
              </a:ext>
            </a:extLst>
          </p:cNvPr>
          <p:cNvSpPr txBox="1">
            <a:spLocks/>
          </p:cNvSpPr>
          <p:nvPr/>
        </p:nvSpPr>
        <p:spPr bwMode="auto">
          <a:xfrm>
            <a:off x="368214" y="1173255"/>
            <a:ext cx="3454485" cy="49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/>
              <a:t>R-SCED can be written as: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809FF-EA48-6049-88F5-61D6B232B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7" b="44172"/>
          <a:stretch/>
        </p:blipFill>
        <p:spPr>
          <a:xfrm>
            <a:off x="602828" y="1576078"/>
            <a:ext cx="3875129" cy="10833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4B5803-788A-2449-98BA-EFFC30387ED8}"/>
              </a:ext>
            </a:extLst>
          </p:cNvPr>
          <p:cNvGrpSpPr/>
          <p:nvPr/>
        </p:nvGrpSpPr>
        <p:grpSpPr>
          <a:xfrm>
            <a:off x="349360" y="4060190"/>
            <a:ext cx="2874085" cy="707886"/>
            <a:chOff x="863599" y="5143499"/>
            <a:chExt cx="287408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5B0D2-CE50-A142-9C4C-8B06D8AADC97}"/>
                </a:ext>
              </a:extLst>
            </p:cNvPr>
            <p:cNvSpPr txBox="1"/>
            <p:nvPr/>
          </p:nvSpPr>
          <p:spPr>
            <a:xfrm>
              <a:off x="863599" y="5143499"/>
              <a:ext cx="28740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Piecewise affine and convex in </a:t>
              </a:r>
              <a:r>
                <a:rPr lang="en-US" sz="2000" dirty="0"/>
                <a:t>    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E56F3A-0351-384D-9DAD-DD832E76A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823" y="5459410"/>
              <a:ext cx="281816" cy="27209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A67082-3188-AF4E-964F-D13B1B978E21}"/>
              </a:ext>
            </a:extLst>
          </p:cNvPr>
          <p:cNvGrpSpPr/>
          <p:nvPr/>
        </p:nvGrpSpPr>
        <p:grpSpPr>
          <a:xfrm>
            <a:off x="570701" y="2792402"/>
            <a:ext cx="5623944" cy="842802"/>
            <a:chOff x="927100" y="3630202"/>
            <a:chExt cx="6246353" cy="9471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C0491B-FF1B-4247-8DA2-DD30BF2A1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3545" t="58254" r="1"/>
            <a:stretch/>
          </p:blipFill>
          <p:spPr>
            <a:xfrm>
              <a:off x="927100" y="3630202"/>
              <a:ext cx="6246353" cy="8959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45DAD0-2A14-984D-8D4B-44D5688C4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47" t="41475" r="49211" b="44172"/>
            <a:stretch/>
          </p:blipFill>
          <p:spPr>
            <a:xfrm>
              <a:off x="2895600" y="4269285"/>
              <a:ext cx="1317625" cy="308050"/>
            </a:xfrm>
            <a:prstGeom prst="rect">
              <a:avLst/>
            </a:prstGeom>
          </p:spPr>
        </p:pic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7CCE4820-79F0-6E43-927C-3537FC0A2071}"/>
              </a:ext>
            </a:extLst>
          </p:cNvPr>
          <p:cNvSpPr/>
          <p:nvPr/>
        </p:nvSpPr>
        <p:spPr>
          <a:xfrm rot="16200000" flipV="1">
            <a:off x="1098235" y="3612345"/>
            <a:ext cx="906336" cy="45719"/>
          </a:xfrm>
          <a:custGeom>
            <a:avLst/>
            <a:gdLst>
              <a:gd name="connsiteX0" fmla="*/ 0 w 1851094"/>
              <a:gd name="connsiteY0" fmla="*/ 191539 h 718428"/>
              <a:gd name="connsiteX1" fmla="*/ 1121466 w 1851094"/>
              <a:gd name="connsiteY1" fmla="*/ 29419 h 718428"/>
              <a:gd name="connsiteX2" fmla="*/ 1851094 w 1851094"/>
              <a:gd name="connsiteY2" fmla="*/ 718428 h 718428"/>
              <a:gd name="connsiteX0" fmla="*/ 0 w 1957427"/>
              <a:gd name="connsiteY0" fmla="*/ 494782 h 700368"/>
              <a:gd name="connsiteX1" fmla="*/ 1227799 w 1957427"/>
              <a:gd name="connsiteY1" fmla="*/ 11359 h 700368"/>
              <a:gd name="connsiteX2" fmla="*/ 1957427 w 1957427"/>
              <a:gd name="connsiteY2" fmla="*/ 700368 h 700368"/>
              <a:gd name="connsiteX0" fmla="*/ 0 w 1957427"/>
              <a:gd name="connsiteY0" fmla="*/ 500742 h 706328"/>
              <a:gd name="connsiteX1" fmla="*/ 1227799 w 1957427"/>
              <a:gd name="connsiteY1" fmla="*/ 17319 h 706328"/>
              <a:gd name="connsiteX2" fmla="*/ 1957427 w 1957427"/>
              <a:gd name="connsiteY2" fmla="*/ 706328 h 70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427" h="706328">
                <a:moveTo>
                  <a:pt x="0" y="500742"/>
                </a:moveTo>
                <a:cubicBezTo>
                  <a:pt x="461716" y="188644"/>
                  <a:pt x="919283" y="-70496"/>
                  <a:pt x="1227799" y="17319"/>
                </a:cubicBezTo>
                <a:cubicBezTo>
                  <a:pt x="1536315" y="105134"/>
                  <a:pt x="1957427" y="706328"/>
                  <a:pt x="1957427" y="706328"/>
                </a:cubicBezTo>
              </a:path>
            </a:pathLst>
          </a:custGeom>
          <a:ln w="76200" cmpd="sng">
            <a:solidFill>
              <a:srgbClr val="66006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3041D5-E11C-0F45-B950-D6AC4FB1404C}"/>
              </a:ext>
            </a:extLst>
          </p:cNvPr>
          <p:cNvGrpSpPr/>
          <p:nvPr/>
        </p:nvGrpSpPr>
        <p:grpSpPr>
          <a:xfrm>
            <a:off x="4180613" y="3852825"/>
            <a:ext cx="4388906" cy="2466976"/>
            <a:chOff x="1683136" y="3179596"/>
            <a:chExt cx="5162164" cy="31323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DC2109-27AB-9848-82E0-70E889A183C1}"/>
                </a:ext>
              </a:extLst>
            </p:cNvPr>
            <p:cNvGrpSpPr/>
            <p:nvPr/>
          </p:nvGrpSpPr>
          <p:grpSpPr>
            <a:xfrm>
              <a:off x="1683136" y="3179596"/>
              <a:ext cx="5162164" cy="3132303"/>
              <a:chOff x="2014918" y="2534127"/>
              <a:chExt cx="5130705" cy="3168964"/>
            </a:xfrm>
          </p:grpSpPr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4CDD6EB3-EB96-B44C-B7E9-183B230529A6}"/>
                  </a:ext>
                </a:extLst>
              </p:cNvPr>
              <p:cNvSpPr/>
              <p:nvPr/>
            </p:nvSpPr>
            <p:spPr bwMode="auto">
              <a:xfrm rot="5400000">
                <a:off x="4415391" y="1441516"/>
                <a:ext cx="1588290" cy="3781568"/>
              </a:xfrm>
              <a:custGeom>
                <a:avLst/>
                <a:gdLst>
                  <a:gd name="connsiteX0" fmla="*/ 0 w 1828800"/>
                  <a:gd name="connsiteY0" fmla="*/ 0 h 1447800"/>
                  <a:gd name="connsiteX1" fmla="*/ 1828800 w 1828800"/>
                  <a:gd name="connsiteY1" fmla="*/ 0 h 1447800"/>
                  <a:gd name="connsiteX2" fmla="*/ 1828800 w 1828800"/>
                  <a:gd name="connsiteY2" fmla="*/ 1447800 h 1447800"/>
                  <a:gd name="connsiteX3" fmla="*/ 0 w 1828800"/>
                  <a:gd name="connsiteY3" fmla="*/ 1447800 h 1447800"/>
                  <a:gd name="connsiteX4" fmla="*/ 0 w 1828800"/>
                  <a:gd name="connsiteY4" fmla="*/ 0 h 1447800"/>
                  <a:gd name="connsiteX0" fmla="*/ 0 w 2258170"/>
                  <a:gd name="connsiteY0" fmla="*/ 0 h 1893073"/>
                  <a:gd name="connsiteX1" fmla="*/ 2258170 w 2258170"/>
                  <a:gd name="connsiteY1" fmla="*/ 445273 h 1893073"/>
                  <a:gd name="connsiteX2" fmla="*/ 2258170 w 2258170"/>
                  <a:gd name="connsiteY2" fmla="*/ 1893073 h 1893073"/>
                  <a:gd name="connsiteX3" fmla="*/ 429370 w 2258170"/>
                  <a:gd name="connsiteY3" fmla="*/ 1893073 h 1893073"/>
                  <a:gd name="connsiteX4" fmla="*/ 0 w 2258170"/>
                  <a:gd name="connsiteY4" fmla="*/ 0 h 1893073"/>
                  <a:gd name="connsiteX0" fmla="*/ 2548 w 2260718"/>
                  <a:gd name="connsiteY0" fmla="*/ 0 h 2430082"/>
                  <a:gd name="connsiteX1" fmla="*/ 2260718 w 2260718"/>
                  <a:gd name="connsiteY1" fmla="*/ 445273 h 2430082"/>
                  <a:gd name="connsiteX2" fmla="*/ 2260718 w 2260718"/>
                  <a:gd name="connsiteY2" fmla="*/ 1893073 h 2430082"/>
                  <a:gd name="connsiteX3" fmla="*/ 0 w 2260718"/>
                  <a:gd name="connsiteY3" fmla="*/ 2430082 h 2430082"/>
                  <a:gd name="connsiteX4" fmla="*/ 2548 w 2260718"/>
                  <a:gd name="connsiteY4" fmla="*/ 0 h 2430082"/>
                  <a:gd name="connsiteX0" fmla="*/ 2548 w 2580799"/>
                  <a:gd name="connsiteY0" fmla="*/ 0 h 2430082"/>
                  <a:gd name="connsiteX1" fmla="*/ 2260718 w 2580799"/>
                  <a:gd name="connsiteY1" fmla="*/ 445273 h 2430082"/>
                  <a:gd name="connsiteX2" fmla="*/ 2580799 w 2580799"/>
                  <a:gd name="connsiteY2" fmla="*/ 1599458 h 2430082"/>
                  <a:gd name="connsiteX3" fmla="*/ 0 w 2580799"/>
                  <a:gd name="connsiteY3" fmla="*/ 2430082 h 2430082"/>
                  <a:gd name="connsiteX4" fmla="*/ 2548 w 2580799"/>
                  <a:gd name="connsiteY4" fmla="*/ 0 h 2430082"/>
                  <a:gd name="connsiteX0" fmla="*/ 2548 w 2580799"/>
                  <a:gd name="connsiteY0" fmla="*/ 2878 h 2432960"/>
                  <a:gd name="connsiteX1" fmla="*/ 1312042 w 2580799"/>
                  <a:gd name="connsiteY1" fmla="*/ 0 h 2432960"/>
                  <a:gd name="connsiteX2" fmla="*/ 2580799 w 2580799"/>
                  <a:gd name="connsiteY2" fmla="*/ 1602336 h 2432960"/>
                  <a:gd name="connsiteX3" fmla="*/ 0 w 2580799"/>
                  <a:gd name="connsiteY3" fmla="*/ 2432960 h 2432960"/>
                  <a:gd name="connsiteX4" fmla="*/ 2548 w 2580799"/>
                  <a:gd name="connsiteY4" fmla="*/ 2878 h 2432960"/>
                  <a:gd name="connsiteX0" fmla="*/ 145 w 2578396"/>
                  <a:gd name="connsiteY0" fmla="*/ 2878 h 3802055"/>
                  <a:gd name="connsiteX1" fmla="*/ 1309639 w 2578396"/>
                  <a:gd name="connsiteY1" fmla="*/ 0 h 3802055"/>
                  <a:gd name="connsiteX2" fmla="*/ 2578396 w 2578396"/>
                  <a:gd name="connsiteY2" fmla="*/ 1602336 h 3802055"/>
                  <a:gd name="connsiteX3" fmla="*/ 1643 w 2578396"/>
                  <a:gd name="connsiteY3" fmla="*/ 3802055 h 3802055"/>
                  <a:gd name="connsiteX4" fmla="*/ 145 w 2578396"/>
                  <a:gd name="connsiteY4" fmla="*/ 2878 h 3802055"/>
                  <a:gd name="connsiteX0" fmla="*/ 145 w 1595879"/>
                  <a:gd name="connsiteY0" fmla="*/ 2878 h 3802055"/>
                  <a:gd name="connsiteX1" fmla="*/ 1309639 w 1595879"/>
                  <a:gd name="connsiteY1" fmla="*/ 0 h 3802055"/>
                  <a:gd name="connsiteX2" fmla="*/ 1595879 w 1595879"/>
                  <a:gd name="connsiteY2" fmla="*/ 2525868 h 3802055"/>
                  <a:gd name="connsiteX3" fmla="*/ 1643 w 1595879"/>
                  <a:gd name="connsiteY3" fmla="*/ 3802055 h 3802055"/>
                  <a:gd name="connsiteX4" fmla="*/ 145 w 1595879"/>
                  <a:gd name="connsiteY4" fmla="*/ 2878 h 3802055"/>
                  <a:gd name="connsiteX0" fmla="*/ 145 w 1595879"/>
                  <a:gd name="connsiteY0" fmla="*/ 2879 h 3802056"/>
                  <a:gd name="connsiteX1" fmla="*/ 779972 w 1595879"/>
                  <a:gd name="connsiteY1" fmla="*/ 0 h 3802056"/>
                  <a:gd name="connsiteX2" fmla="*/ 1595879 w 1595879"/>
                  <a:gd name="connsiteY2" fmla="*/ 2525869 h 3802056"/>
                  <a:gd name="connsiteX3" fmla="*/ 1643 w 1595879"/>
                  <a:gd name="connsiteY3" fmla="*/ 3802056 h 3802056"/>
                  <a:gd name="connsiteX4" fmla="*/ 145 w 1595879"/>
                  <a:gd name="connsiteY4" fmla="*/ 2879 h 3802056"/>
                  <a:gd name="connsiteX0" fmla="*/ 145 w 1595879"/>
                  <a:gd name="connsiteY0" fmla="*/ 0 h 3802583"/>
                  <a:gd name="connsiteX1" fmla="*/ 779972 w 1595879"/>
                  <a:gd name="connsiteY1" fmla="*/ 527 h 3802583"/>
                  <a:gd name="connsiteX2" fmla="*/ 1595879 w 1595879"/>
                  <a:gd name="connsiteY2" fmla="*/ 2526396 h 3802583"/>
                  <a:gd name="connsiteX3" fmla="*/ 1643 w 1595879"/>
                  <a:gd name="connsiteY3" fmla="*/ 3802583 h 3802583"/>
                  <a:gd name="connsiteX4" fmla="*/ 145 w 1595879"/>
                  <a:gd name="connsiteY4" fmla="*/ 0 h 3802583"/>
                  <a:gd name="connsiteX0" fmla="*/ 2528 w 1594236"/>
                  <a:gd name="connsiteY0" fmla="*/ 0 h 3802583"/>
                  <a:gd name="connsiteX1" fmla="*/ 778329 w 1594236"/>
                  <a:gd name="connsiteY1" fmla="*/ 527 h 3802583"/>
                  <a:gd name="connsiteX2" fmla="*/ 1594236 w 1594236"/>
                  <a:gd name="connsiteY2" fmla="*/ 2526396 h 3802583"/>
                  <a:gd name="connsiteX3" fmla="*/ 0 w 1594236"/>
                  <a:gd name="connsiteY3" fmla="*/ 3802583 h 3802583"/>
                  <a:gd name="connsiteX4" fmla="*/ 2528 w 1594236"/>
                  <a:gd name="connsiteY4" fmla="*/ 0 h 3802583"/>
                  <a:gd name="connsiteX0" fmla="*/ 2528 w 1594239"/>
                  <a:gd name="connsiteY0" fmla="*/ 0 h 3802583"/>
                  <a:gd name="connsiteX1" fmla="*/ 778329 w 1594239"/>
                  <a:gd name="connsiteY1" fmla="*/ 527 h 3802583"/>
                  <a:gd name="connsiteX2" fmla="*/ 1594239 w 1594239"/>
                  <a:gd name="connsiteY2" fmla="*/ 2529788 h 3802583"/>
                  <a:gd name="connsiteX3" fmla="*/ 0 w 1594239"/>
                  <a:gd name="connsiteY3" fmla="*/ 3802583 h 3802583"/>
                  <a:gd name="connsiteX4" fmla="*/ 2528 w 1594239"/>
                  <a:gd name="connsiteY4" fmla="*/ 0 h 380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239" h="3802583">
                    <a:moveTo>
                      <a:pt x="2528" y="0"/>
                    </a:moveTo>
                    <a:lnTo>
                      <a:pt x="778329" y="527"/>
                    </a:lnTo>
                    <a:lnTo>
                      <a:pt x="1594239" y="2529788"/>
                    </a:lnTo>
                    <a:lnTo>
                      <a:pt x="0" y="3802583"/>
                    </a:lnTo>
                    <a:cubicBezTo>
                      <a:pt x="849" y="2992556"/>
                      <a:pt x="1679" y="810027"/>
                      <a:pt x="25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Rectangle 26">
                <a:extLst>
                  <a:ext uri="{FF2B5EF4-FFF2-40B4-BE49-F238E27FC236}">
                    <a16:creationId xmlns:a16="http://schemas.microsoft.com/office/drawing/2014/main" id="{7388930A-7F41-2148-AF46-90F243BEC5BB}"/>
                  </a:ext>
                </a:extLst>
              </p:cNvPr>
              <p:cNvSpPr/>
              <p:nvPr/>
            </p:nvSpPr>
            <p:spPr bwMode="auto">
              <a:xfrm rot="10800000">
                <a:off x="4588489" y="3313893"/>
                <a:ext cx="2520544" cy="2336687"/>
              </a:xfrm>
              <a:custGeom>
                <a:avLst/>
                <a:gdLst>
                  <a:gd name="connsiteX0" fmla="*/ 0 w 1828800"/>
                  <a:gd name="connsiteY0" fmla="*/ 0 h 1447800"/>
                  <a:gd name="connsiteX1" fmla="*/ 1828800 w 1828800"/>
                  <a:gd name="connsiteY1" fmla="*/ 0 h 1447800"/>
                  <a:gd name="connsiteX2" fmla="*/ 1828800 w 1828800"/>
                  <a:gd name="connsiteY2" fmla="*/ 1447800 h 1447800"/>
                  <a:gd name="connsiteX3" fmla="*/ 0 w 1828800"/>
                  <a:gd name="connsiteY3" fmla="*/ 1447800 h 1447800"/>
                  <a:gd name="connsiteX4" fmla="*/ 0 w 1828800"/>
                  <a:gd name="connsiteY4" fmla="*/ 0 h 1447800"/>
                  <a:gd name="connsiteX0" fmla="*/ 0 w 2258170"/>
                  <a:gd name="connsiteY0" fmla="*/ 0 h 1893073"/>
                  <a:gd name="connsiteX1" fmla="*/ 2258170 w 2258170"/>
                  <a:gd name="connsiteY1" fmla="*/ 445273 h 1893073"/>
                  <a:gd name="connsiteX2" fmla="*/ 2258170 w 2258170"/>
                  <a:gd name="connsiteY2" fmla="*/ 1893073 h 1893073"/>
                  <a:gd name="connsiteX3" fmla="*/ 429370 w 2258170"/>
                  <a:gd name="connsiteY3" fmla="*/ 1893073 h 1893073"/>
                  <a:gd name="connsiteX4" fmla="*/ 0 w 2258170"/>
                  <a:gd name="connsiteY4" fmla="*/ 0 h 1893073"/>
                  <a:gd name="connsiteX0" fmla="*/ 2548 w 2260718"/>
                  <a:gd name="connsiteY0" fmla="*/ 0 h 2430082"/>
                  <a:gd name="connsiteX1" fmla="*/ 2260718 w 2260718"/>
                  <a:gd name="connsiteY1" fmla="*/ 445273 h 2430082"/>
                  <a:gd name="connsiteX2" fmla="*/ 2260718 w 2260718"/>
                  <a:gd name="connsiteY2" fmla="*/ 1893073 h 2430082"/>
                  <a:gd name="connsiteX3" fmla="*/ 0 w 2260718"/>
                  <a:gd name="connsiteY3" fmla="*/ 2430082 h 2430082"/>
                  <a:gd name="connsiteX4" fmla="*/ 2548 w 2260718"/>
                  <a:gd name="connsiteY4" fmla="*/ 0 h 2430082"/>
                  <a:gd name="connsiteX0" fmla="*/ 2548 w 2580799"/>
                  <a:gd name="connsiteY0" fmla="*/ 0 h 2430082"/>
                  <a:gd name="connsiteX1" fmla="*/ 2260718 w 2580799"/>
                  <a:gd name="connsiteY1" fmla="*/ 445273 h 2430082"/>
                  <a:gd name="connsiteX2" fmla="*/ 2580799 w 2580799"/>
                  <a:gd name="connsiteY2" fmla="*/ 1599458 h 2430082"/>
                  <a:gd name="connsiteX3" fmla="*/ 0 w 2580799"/>
                  <a:gd name="connsiteY3" fmla="*/ 2430082 h 2430082"/>
                  <a:gd name="connsiteX4" fmla="*/ 2548 w 2580799"/>
                  <a:gd name="connsiteY4" fmla="*/ 0 h 2430082"/>
                  <a:gd name="connsiteX0" fmla="*/ 2548 w 2580799"/>
                  <a:gd name="connsiteY0" fmla="*/ 2878 h 2432960"/>
                  <a:gd name="connsiteX1" fmla="*/ 1312042 w 2580799"/>
                  <a:gd name="connsiteY1" fmla="*/ 0 h 2432960"/>
                  <a:gd name="connsiteX2" fmla="*/ 2580799 w 2580799"/>
                  <a:gd name="connsiteY2" fmla="*/ 1602336 h 2432960"/>
                  <a:gd name="connsiteX3" fmla="*/ 0 w 2580799"/>
                  <a:gd name="connsiteY3" fmla="*/ 2432960 h 2432960"/>
                  <a:gd name="connsiteX4" fmla="*/ 2548 w 2580799"/>
                  <a:gd name="connsiteY4" fmla="*/ 2878 h 2432960"/>
                  <a:gd name="connsiteX0" fmla="*/ 5948 w 2584199"/>
                  <a:gd name="connsiteY0" fmla="*/ 2878 h 2344418"/>
                  <a:gd name="connsiteX1" fmla="*/ 1315442 w 2584199"/>
                  <a:gd name="connsiteY1" fmla="*/ 0 h 2344418"/>
                  <a:gd name="connsiteX2" fmla="*/ 2584199 w 2584199"/>
                  <a:gd name="connsiteY2" fmla="*/ 1602336 h 2344418"/>
                  <a:gd name="connsiteX3" fmla="*/ 0 w 2584199"/>
                  <a:gd name="connsiteY3" fmla="*/ 2344418 h 2344418"/>
                  <a:gd name="connsiteX4" fmla="*/ 5948 w 2584199"/>
                  <a:gd name="connsiteY4" fmla="*/ 2878 h 2344418"/>
                  <a:gd name="connsiteX0" fmla="*/ 5948 w 2529809"/>
                  <a:gd name="connsiteY0" fmla="*/ 2878 h 2344418"/>
                  <a:gd name="connsiteX1" fmla="*/ 1315442 w 2529809"/>
                  <a:gd name="connsiteY1" fmla="*/ 0 h 2344418"/>
                  <a:gd name="connsiteX2" fmla="*/ 2529809 w 2529809"/>
                  <a:gd name="connsiteY2" fmla="*/ 1534225 h 2344418"/>
                  <a:gd name="connsiteX3" fmla="*/ 0 w 2529809"/>
                  <a:gd name="connsiteY3" fmla="*/ 2344418 h 2344418"/>
                  <a:gd name="connsiteX4" fmla="*/ 5948 w 2529809"/>
                  <a:gd name="connsiteY4" fmla="*/ 2878 h 2344418"/>
                  <a:gd name="connsiteX0" fmla="*/ 5948 w 2529809"/>
                  <a:gd name="connsiteY0" fmla="*/ 2878 h 2344418"/>
                  <a:gd name="connsiteX1" fmla="*/ 1315442 w 2529809"/>
                  <a:gd name="connsiteY1" fmla="*/ 0 h 2344418"/>
                  <a:gd name="connsiteX2" fmla="*/ 2529809 w 2529809"/>
                  <a:gd name="connsiteY2" fmla="*/ 1524009 h 2344418"/>
                  <a:gd name="connsiteX3" fmla="*/ 0 w 2529809"/>
                  <a:gd name="connsiteY3" fmla="*/ 2344418 h 2344418"/>
                  <a:gd name="connsiteX4" fmla="*/ 5948 w 2529809"/>
                  <a:gd name="connsiteY4" fmla="*/ 2878 h 2344418"/>
                  <a:gd name="connsiteX0" fmla="*/ 5948 w 2523011"/>
                  <a:gd name="connsiteY0" fmla="*/ 2878 h 2344418"/>
                  <a:gd name="connsiteX1" fmla="*/ 1315442 w 2523011"/>
                  <a:gd name="connsiteY1" fmla="*/ 0 h 2344418"/>
                  <a:gd name="connsiteX2" fmla="*/ 2523011 w 2523011"/>
                  <a:gd name="connsiteY2" fmla="*/ 1530819 h 2344418"/>
                  <a:gd name="connsiteX3" fmla="*/ 0 w 2523011"/>
                  <a:gd name="connsiteY3" fmla="*/ 2344418 h 2344418"/>
                  <a:gd name="connsiteX4" fmla="*/ 5948 w 2523011"/>
                  <a:gd name="connsiteY4" fmla="*/ 2878 h 2344418"/>
                  <a:gd name="connsiteX0" fmla="*/ 5948 w 2523011"/>
                  <a:gd name="connsiteY0" fmla="*/ 2878 h 2344418"/>
                  <a:gd name="connsiteX1" fmla="*/ 1308642 w 2523011"/>
                  <a:gd name="connsiteY1" fmla="*/ 0 h 2344418"/>
                  <a:gd name="connsiteX2" fmla="*/ 2523011 w 2523011"/>
                  <a:gd name="connsiteY2" fmla="*/ 1530819 h 2344418"/>
                  <a:gd name="connsiteX3" fmla="*/ 0 w 2523011"/>
                  <a:gd name="connsiteY3" fmla="*/ 2344418 h 2344418"/>
                  <a:gd name="connsiteX4" fmla="*/ 5948 w 2523011"/>
                  <a:gd name="connsiteY4" fmla="*/ 2878 h 2344418"/>
                  <a:gd name="connsiteX0" fmla="*/ 5948 w 2523011"/>
                  <a:gd name="connsiteY0" fmla="*/ 2878 h 2349672"/>
                  <a:gd name="connsiteX1" fmla="*/ 1308642 w 2523011"/>
                  <a:gd name="connsiteY1" fmla="*/ 0 h 2349672"/>
                  <a:gd name="connsiteX2" fmla="*/ 2523011 w 2523011"/>
                  <a:gd name="connsiteY2" fmla="*/ 1530819 h 2349672"/>
                  <a:gd name="connsiteX3" fmla="*/ 0 w 2523011"/>
                  <a:gd name="connsiteY3" fmla="*/ 2349672 h 2349672"/>
                  <a:gd name="connsiteX4" fmla="*/ 5948 w 2523011"/>
                  <a:gd name="connsiteY4" fmla="*/ 2878 h 2349672"/>
                  <a:gd name="connsiteX0" fmla="*/ 5948 w 2533171"/>
                  <a:gd name="connsiteY0" fmla="*/ 2878 h 2349672"/>
                  <a:gd name="connsiteX1" fmla="*/ 1308642 w 2533171"/>
                  <a:gd name="connsiteY1" fmla="*/ 0 h 2349672"/>
                  <a:gd name="connsiteX2" fmla="*/ 2533171 w 2533171"/>
                  <a:gd name="connsiteY2" fmla="*/ 1527427 h 2349672"/>
                  <a:gd name="connsiteX3" fmla="*/ 0 w 2533171"/>
                  <a:gd name="connsiteY3" fmla="*/ 2349672 h 2349672"/>
                  <a:gd name="connsiteX4" fmla="*/ 5948 w 2533171"/>
                  <a:gd name="connsiteY4" fmla="*/ 2878 h 2349672"/>
                  <a:gd name="connsiteX0" fmla="*/ 5948 w 2529984"/>
                  <a:gd name="connsiteY0" fmla="*/ 2878 h 2349672"/>
                  <a:gd name="connsiteX1" fmla="*/ 1308642 w 2529984"/>
                  <a:gd name="connsiteY1" fmla="*/ 0 h 2349672"/>
                  <a:gd name="connsiteX2" fmla="*/ 2529984 w 2529984"/>
                  <a:gd name="connsiteY2" fmla="*/ 1533812 h 2349672"/>
                  <a:gd name="connsiteX3" fmla="*/ 0 w 2529984"/>
                  <a:gd name="connsiteY3" fmla="*/ 2349672 h 2349672"/>
                  <a:gd name="connsiteX4" fmla="*/ 5948 w 2529984"/>
                  <a:gd name="connsiteY4" fmla="*/ 2878 h 234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9984" h="2349672">
                    <a:moveTo>
                      <a:pt x="5948" y="2878"/>
                    </a:moveTo>
                    <a:lnTo>
                      <a:pt x="1308642" y="0"/>
                    </a:lnTo>
                    <a:lnTo>
                      <a:pt x="2529984" y="1533812"/>
                    </a:lnTo>
                    <a:lnTo>
                      <a:pt x="0" y="2349672"/>
                    </a:lnTo>
                    <a:cubicBezTo>
                      <a:pt x="849" y="1539645"/>
                      <a:pt x="5099" y="812905"/>
                      <a:pt x="5948" y="287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Rectangle 26">
                <a:extLst>
                  <a:ext uri="{FF2B5EF4-FFF2-40B4-BE49-F238E27FC236}">
                    <a16:creationId xmlns:a16="http://schemas.microsoft.com/office/drawing/2014/main" id="{646E8832-4928-C043-A658-66F88D5984AE}"/>
                  </a:ext>
                </a:extLst>
              </p:cNvPr>
              <p:cNvSpPr/>
              <p:nvPr/>
            </p:nvSpPr>
            <p:spPr bwMode="auto">
              <a:xfrm>
                <a:off x="2014918" y="2534127"/>
                <a:ext cx="2571169" cy="2419514"/>
              </a:xfrm>
              <a:custGeom>
                <a:avLst/>
                <a:gdLst>
                  <a:gd name="connsiteX0" fmla="*/ 0 w 1828800"/>
                  <a:gd name="connsiteY0" fmla="*/ 0 h 1447800"/>
                  <a:gd name="connsiteX1" fmla="*/ 1828800 w 1828800"/>
                  <a:gd name="connsiteY1" fmla="*/ 0 h 1447800"/>
                  <a:gd name="connsiteX2" fmla="*/ 1828800 w 1828800"/>
                  <a:gd name="connsiteY2" fmla="*/ 1447800 h 1447800"/>
                  <a:gd name="connsiteX3" fmla="*/ 0 w 1828800"/>
                  <a:gd name="connsiteY3" fmla="*/ 1447800 h 1447800"/>
                  <a:gd name="connsiteX4" fmla="*/ 0 w 1828800"/>
                  <a:gd name="connsiteY4" fmla="*/ 0 h 1447800"/>
                  <a:gd name="connsiteX0" fmla="*/ 0 w 2258170"/>
                  <a:gd name="connsiteY0" fmla="*/ 0 h 1893073"/>
                  <a:gd name="connsiteX1" fmla="*/ 2258170 w 2258170"/>
                  <a:gd name="connsiteY1" fmla="*/ 445273 h 1893073"/>
                  <a:gd name="connsiteX2" fmla="*/ 2258170 w 2258170"/>
                  <a:gd name="connsiteY2" fmla="*/ 1893073 h 1893073"/>
                  <a:gd name="connsiteX3" fmla="*/ 429370 w 2258170"/>
                  <a:gd name="connsiteY3" fmla="*/ 1893073 h 1893073"/>
                  <a:gd name="connsiteX4" fmla="*/ 0 w 2258170"/>
                  <a:gd name="connsiteY4" fmla="*/ 0 h 1893073"/>
                  <a:gd name="connsiteX0" fmla="*/ 2548 w 2260718"/>
                  <a:gd name="connsiteY0" fmla="*/ 0 h 2430082"/>
                  <a:gd name="connsiteX1" fmla="*/ 2260718 w 2260718"/>
                  <a:gd name="connsiteY1" fmla="*/ 445273 h 2430082"/>
                  <a:gd name="connsiteX2" fmla="*/ 2260718 w 2260718"/>
                  <a:gd name="connsiteY2" fmla="*/ 1893073 h 2430082"/>
                  <a:gd name="connsiteX3" fmla="*/ 0 w 2260718"/>
                  <a:gd name="connsiteY3" fmla="*/ 2430082 h 2430082"/>
                  <a:gd name="connsiteX4" fmla="*/ 2548 w 2260718"/>
                  <a:gd name="connsiteY4" fmla="*/ 0 h 2430082"/>
                  <a:gd name="connsiteX0" fmla="*/ 2548 w 2580799"/>
                  <a:gd name="connsiteY0" fmla="*/ 0 h 2430082"/>
                  <a:gd name="connsiteX1" fmla="*/ 2260718 w 2580799"/>
                  <a:gd name="connsiteY1" fmla="*/ 445273 h 2430082"/>
                  <a:gd name="connsiteX2" fmla="*/ 2580799 w 2580799"/>
                  <a:gd name="connsiteY2" fmla="*/ 1599458 h 2430082"/>
                  <a:gd name="connsiteX3" fmla="*/ 0 w 2580799"/>
                  <a:gd name="connsiteY3" fmla="*/ 2430082 h 2430082"/>
                  <a:gd name="connsiteX4" fmla="*/ 2548 w 2580799"/>
                  <a:gd name="connsiteY4" fmla="*/ 0 h 2430082"/>
                  <a:gd name="connsiteX0" fmla="*/ 2548 w 2580799"/>
                  <a:gd name="connsiteY0" fmla="*/ 2878 h 2432960"/>
                  <a:gd name="connsiteX1" fmla="*/ 1312042 w 2580799"/>
                  <a:gd name="connsiteY1" fmla="*/ 0 h 2432960"/>
                  <a:gd name="connsiteX2" fmla="*/ 2580799 w 2580799"/>
                  <a:gd name="connsiteY2" fmla="*/ 1602336 h 2432960"/>
                  <a:gd name="connsiteX3" fmla="*/ 0 w 2580799"/>
                  <a:gd name="connsiteY3" fmla="*/ 2432960 h 2432960"/>
                  <a:gd name="connsiteX4" fmla="*/ 2548 w 2580799"/>
                  <a:gd name="connsiteY4" fmla="*/ 2878 h 24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0799" h="2432960">
                    <a:moveTo>
                      <a:pt x="2548" y="2878"/>
                    </a:moveTo>
                    <a:lnTo>
                      <a:pt x="1312042" y="0"/>
                    </a:lnTo>
                    <a:lnTo>
                      <a:pt x="2580799" y="1602336"/>
                    </a:lnTo>
                    <a:lnTo>
                      <a:pt x="0" y="2432960"/>
                    </a:lnTo>
                    <a:cubicBezTo>
                      <a:pt x="849" y="1622933"/>
                      <a:pt x="1699" y="812905"/>
                      <a:pt x="2548" y="2878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26">
                <a:extLst>
                  <a:ext uri="{FF2B5EF4-FFF2-40B4-BE49-F238E27FC236}">
                    <a16:creationId xmlns:a16="http://schemas.microsoft.com/office/drawing/2014/main" id="{D5D6AEC4-17A7-B847-8031-C0C4DF293B05}"/>
                  </a:ext>
                </a:extLst>
              </p:cNvPr>
              <p:cNvSpPr/>
              <p:nvPr/>
            </p:nvSpPr>
            <p:spPr bwMode="auto">
              <a:xfrm rot="16200000">
                <a:off x="3143687" y="2997479"/>
                <a:ext cx="1527416" cy="3784954"/>
              </a:xfrm>
              <a:custGeom>
                <a:avLst/>
                <a:gdLst>
                  <a:gd name="connsiteX0" fmla="*/ 0 w 1828800"/>
                  <a:gd name="connsiteY0" fmla="*/ 0 h 1447800"/>
                  <a:gd name="connsiteX1" fmla="*/ 1828800 w 1828800"/>
                  <a:gd name="connsiteY1" fmla="*/ 0 h 1447800"/>
                  <a:gd name="connsiteX2" fmla="*/ 1828800 w 1828800"/>
                  <a:gd name="connsiteY2" fmla="*/ 1447800 h 1447800"/>
                  <a:gd name="connsiteX3" fmla="*/ 0 w 1828800"/>
                  <a:gd name="connsiteY3" fmla="*/ 1447800 h 1447800"/>
                  <a:gd name="connsiteX4" fmla="*/ 0 w 1828800"/>
                  <a:gd name="connsiteY4" fmla="*/ 0 h 1447800"/>
                  <a:gd name="connsiteX0" fmla="*/ 0 w 2258170"/>
                  <a:gd name="connsiteY0" fmla="*/ 0 h 1893073"/>
                  <a:gd name="connsiteX1" fmla="*/ 2258170 w 2258170"/>
                  <a:gd name="connsiteY1" fmla="*/ 445273 h 1893073"/>
                  <a:gd name="connsiteX2" fmla="*/ 2258170 w 2258170"/>
                  <a:gd name="connsiteY2" fmla="*/ 1893073 h 1893073"/>
                  <a:gd name="connsiteX3" fmla="*/ 429370 w 2258170"/>
                  <a:gd name="connsiteY3" fmla="*/ 1893073 h 1893073"/>
                  <a:gd name="connsiteX4" fmla="*/ 0 w 2258170"/>
                  <a:gd name="connsiteY4" fmla="*/ 0 h 1893073"/>
                  <a:gd name="connsiteX0" fmla="*/ 2548 w 2260718"/>
                  <a:gd name="connsiteY0" fmla="*/ 0 h 2430082"/>
                  <a:gd name="connsiteX1" fmla="*/ 2260718 w 2260718"/>
                  <a:gd name="connsiteY1" fmla="*/ 445273 h 2430082"/>
                  <a:gd name="connsiteX2" fmla="*/ 2260718 w 2260718"/>
                  <a:gd name="connsiteY2" fmla="*/ 1893073 h 2430082"/>
                  <a:gd name="connsiteX3" fmla="*/ 0 w 2260718"/>
                  <a:gd name="connsiteY3" fmla="*/ 2430082 h 2430082"/>
                  <a:gd name="connsiteX4" fmla="*/ 2548 w 2260718"/>
                  <a:gd name="connsiteY4" fmla="*/ 0 h 2430082"/>
                  <a:gd name="connsiteX0" fmla="*/ 2548 w 2580799"/>
                  <a:gd name="connsiteY0" fmla="*/ 0 h 2430082"/>
                  <a:gd name="connsiteX1" fmla="*/ 2260718 w 2580799"/>
                  <a:gd name="connsiteY1" fmla="*/ 445273 h 2430082"/>
                  <a:gd name="connsiteX2" fmla="*/ 2580799 w 2580799"/>
                  <a:gd name="connsiteY2" fmla="*/ 1599458 h 2430082"/>
                  <a:gd name="connsiteX3" fmla="*/ 0 w 2580799"/>
                  <a:gd name="connsiteY3" fmla="*/ 2430082 h 2430082"/>
                  <a:gd name="connsiteX4" fmla="*/ 2548 w 2580799"/>
                  <a:gd name="connsiteY4" fmla="*/ 0 h 2430082"/>
                  <a:gd name="connsiteX0" fmla="*/ 2548 w 2580799"/>
                  <a:gd name="connsiteY0" fmla="*/ 2878 h 2432960"/>
                  <a:gd name="connsiteX1" fmla="*/ 1312042 w 2580799"/>
                  <a:gd name="connsiteY1" fmla="*/ 0 h 2432960"/>
                  <a:gd name="connsiteX2" fmla="*/ 2580799 w 2580799"/>
                  <a:gd name="connsiteY2" fmla="*/ 1602336 h 2432960"/>
                  <a:gd name="connsiteX3" fmla="*/ 0 w 2580799"/>
                  <a:gd name="connsiteY3" fmla="*/ 2432960 h 2432960"/>
                  <a:gd name="connsiteX4" fmla="*/ 2548 w 2580799"/>
                  <a:gd name="connsiteY4" fmla="*/ 2878 h 2432960"/>
                  <a:gd name="connsiteX0" fmla="*/ 145 w 2578396"/>
                  <a:gd name="connsiteY0" fmla="*/ 2878 h 3802055"/>
                  <a:gd name="connsiteX1" fmla="*/ 1309639 w 2578396"/>
                  <a:gd name="connsiteY1" fmla="*/ 0 h 3802055"/>
                  <a:gd name="connsiteX2" fmla="*/ 2578396 w 2578396"/>
                  <a:gd name="connsiteY2" fmla="*/ 1602336 h 3802055"/>
                  <a:gd name="connsiteX3" fmla="*/ 1643 w 2578396"/>
                  <a:gd name="connsiteY3" fmla="*/ 3802055 h 3802055"/>
                  <a:gd name="connsiteX4" fmla="*/ 145 w 2578396"/>
                  <a:gd name="connsiteY4" fmla="*/ 2878 h 3802055"/>
                  <a:gd name="connsiteX0" fmla="*/ 145 w 1595879"/>
                  <a:gd name="connsiteY0" fmla="*/ 2878 h 3802055"/>
                  <a:gd name="connsiteX1" fmla="*/ 1309639 w 1595879"/>
                  <a:gd name="connsiteY1" fmla="*/ 0 h 3802055"/>
                  <a:gd name="connsiteX2" fmla="*/ 1595879 w 1595879"/>
                  <a:gd name="connsiteY2" fmla="*/ 2525868 h 3802055"/>
                  <a:gd name="connsiteX3" fmla="*/ 1643 w 1595879"/>
                  <a:gd name="connsiteY3" fmla="*/ 3802055 h 3802055"/>
                  <a:gd name="connsiteX4" fmla="*/ 145 w 1595879"/>
                  <a:gd name="connsiteY4" fmla="*/ 2878 h 3802055"/>
                  <a:gd name="connsiteX0" fmla="*/ 145 w 1595879"/>
                  <a:gd name="connsiteY0" fmla="*/ 2879 h 3802056"/>
                  <a:gd name="connsiteX1" fmla="*/ 779972 w 1595879"/>
                  <a:gd name="connsiteY1" fmla="*/ 0 h 3802056"/>
                  <a:gd name="connsiteX2" fmla="*/ 1595879 w 1595879"/>
                  <a:gd name="connsiteY2" fmla="*/ 2525869 h 3802056"/>
                  <a:gd name="connsiteX3" fmla="*/ 1643 w 1595879"/>
                  <a:gd name="connsiteY3" fmla="*/ 3802056 h 3802056"/>
                  <a:gd name="connsiteX4" fmla="*/ 145 w 1595879"/>
                  <a:gd name="connsiteY4" fmla="*/ 2879 h 3802056"/>
                  <a:gd name="connsiteX0" fmla="*/ 145 w 1595879"/>
                  <a:gd name="connsiteY0" fmla="*/ 0 h 3802583"/>
                  <a:gd name="connsiteX1" fmla="*/ 779972 w 1595879"/>
                  <a:gd name="connsiteY1" fmla="*/ 527 h 3802583"/>
                  <a:gd name="connsiteX2" fmla="*/ 1595879 w 1595879"/>
                  <a:gd name="connsiteY2" fmla="*/ 2526396 h 3802583"/>
                  <a:gd name="connsiteX3" fmla="*/ 1643 w 1595879"/>
                  <a:gd name="connsiteY3" fmla="*/ 3802583 h 3802583"/>
                  <a:gd name="connsiteX4" fmla="*/ 145 w 1595879"/>
                  <a:gd name="connsiteY4" fmla="*/ 0 h 3802583"/>
                  <a:gd name="connsiteX0" fmla="*/ 145 w 1595879"/>
                  <a:gd name="connsiteY0" fmla="*/ 0 h 3802583"/>
                  <a:gd name="connsiteX1" fmla="*/ 705186 w 1595879"/>
                  <a:gd name="connsiteY1" fmla="*/ 527 h 3802583"/>
                  <a:gd name="connsiteX2" fmla="*/ 1595879 w 1595879"/>
                  <a:gd name="connsiteY2" fmla="*/ 2526396 h 3802583"/>
                  <a:gd name="connsiteX3" fmla="*/ 1643 w 1595879"/>
                  <a:gd name="connsiteY3" fmla="*/ 3802583 h 3802583"/>
                  <a:gd name="connsiteX4" fmla="*/ 145 w 1595879"/>
                  <a:gd name="connsiteY4" fmla="*/ 0 h 3802583"/>
                  <a:gd name="connsiteX0" fmla="*/ 145 w 1527891"/>
                  <a:gd name="connsiteY0" fmla="*/ 0 h 3802583"/>
                  <a:gd name="connsiteX1" fmla="*/ 705186 w 1527891"/>
                  <a:gd name="connsiteY1" fmla="*/ 527 h 3802583"/>
                  <a:gd name="connsiteX2" fmla="*/ 1527891 w 1527891"/>
                  <a:gd name="connsiteY2" fmla="*/ 2587695 h 3802583"/>
                  <a:gd name="connsiteX3" fmla="*/ 1643 w 1527891"/>
                  <a:gd name="connsiteY3" fmla="*/ 3802583 h 3802583"/>
                  <a:gd name="connsiteX4" fmla="*/ 145 w 1527891"/>
                  <a:gd name="connsiteY4" fmla="*/ 0 h 3802583"/>
                  <a:gd name="connsiteX0" fmla="*/ 145 w 1527891"/>
                  <a:gd name="connsiteY0" fmla="*/ 0 h 3805988"/>
                  <a:gd name="connsiteX1" fmla="*/ 705186 w 1527891"/>
                  <a:gd name="connsiteY1" fmla="*/ 527 h 3805988"/>
                  <a:gd name="connsiteX2" fmla="*/ 1527891 w 1527891"/>
                  <a:gd name="connsiteY2" fmla="*/ 2587695 h 3805988"/>
                  <a:gd name="connsiteX3" fmla="*/ 1643 w 1527891"/>
                  <a:gd name="connsiteY3" fmla="*/ 3805988 h 3805988"/>
                  <a:gd name="connsiteX4" fmla="*/ 145 w 1527891"/>
                  <a:gd name="connsiteY4" fmla="*/ 0 h 3805988"/>
                  <a:gd name="connsiteX0" fmla="*/ 145 w 1533137"/>
                  <a:gd name="connsiteY0" fmla="*/ 0 h 3805988"/>
                  <a:gd name="connsiteX1" fmla="*/ 705186 w 1533137"/>
                  <a:gd name="connsiteY1" fmla="*/ 527 h 3805988"/>
                  <a:gd name="connsiteX2" fmla="*/ 1533137 w 1533137"/>
                  <a:gd name="connsiteY2" fmla="*/ 2582441 h 3805988"/>
                  <a:gd name="connsiteX3" fmla="*/ 1643 w 1533137"/>
                  <a:gd name="connsiteY3" fmla="*/ 3805988 h 3805988"/>
                  <a:gd name="connsiteX4" fmla="*/ 145 w 1533137"/>
                  <a:gd name="connsiteY4" fmla="*/ 0 h 380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137" h="3805988">
                    <a:moveTo>
                      <a:pt x="145" y="0"/>
                    </a:moveTo>
                    <a:lnTo>
                      <a:pt x="705186" y="527"/>
                    </a:lnTo>
                    <a:lnTo>
                      <a:pt x="1533137" y="2582441"/>
                    </a:lnTo>
                    <a:lnTo>
                      <a:pt x="1643" y="3805988"/>
                    </a:lnTo>
                    <a:cubicBezTo>
                      <a:pt x="2492" y="2995961"/>
                      <a:pt x="-704" y="810027"/>
                      <a:pt x="145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FFA407D-3576-454A-8442-38D3B43CD625}"/>
                  </a:ext>
                </a:extLst>
              </p:cNvPr>
              <p:cNvGrpSpPr/>
              <p:nvPr/>
            </p:nvGrpSpPr>
            <p:grpSpPr>
              <a:xfrm>
                <a:off x="2014918" y="2534127"/>
                <a:ext cx="5090724" cy="3116451"/>
                <a:chOff x="2014918" y="2534127"/>
                <a:chExt cx="5090724" cy="311645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8B8954D-569B-6349-B53B-73B7D9736A3E}"/>
                    </a:ext>
                  </a:extLst>
                </p:cNvPr>
                <p:cNvSpPr/>
                <p:nvPr/>
              </p:nvSpPr>
              <p:spPr bwMode="auto">
                <a:xfrm>
                  <a:off x="2019993" y="2538157"/>
                  <a:ext cx="5085649" cy="3112421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24DCB6F-0FC4-EF45-8B8B-D6D354546B6A}"/>
                    </a:ext>
                  </a:extLst>
                </p:cNvPr>
                <p:cNvCxnSpPr/>
                <p:nvPr/>
              </p:nvCxnSpPr>
              <p:spPr bwMode="auto">
                <a:xfrm flipV="1">
                  <a:off x="2014918" y="3310809"/>
                  <a:ext cx="5090724" cy="164283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880C30-82BA-A447-8DAB-6F2FA70DD753}"/>
                    </a:ext>
                  </a:extLst>
                </p:cNvPr>
                <p:cNvCxnSpPr/>
                <p:nvPr/>
              </p:nvCxnSpPr>
              <p:spPr bwMode="auto">
                <a:xfrm>
                  <a:off x="3321736" y="2534127"/>
                  <a:ext cx="2478136" cy="3116451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D4E82AF-9D7E-E04D-8C0C-275575A9F9FD}"/>
                  </a:ext>
                </a:extLst>
              </p:cNvPr>
              <p:cNvSpPr/>
              <p:nvPr/>
            </p:nvSpPr>
            <p:spPr>
              <a:xfrm>
                <a:off x="4553596" y="4097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FEB62BB-C414-7941-BFD1-1F9E654899B1}"/>
                  </a:ext>
                </a:extLst>
              </p:cNvPr>
              <p:cNvGrpSpPr/>
              <p:nvPr/>
            </p:nvGrpSpPr>
            <p:grpSpPr>
              <a:xfrm>
                <a:off x="4263791" y="4227456"/>
                <a:ext cx="475584" cy="585708"/>
                <a:chOff x="4263791" y="4227456"/>
                <a:chExt cx="475584" cy="585708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88F0010-83EE-3F45-AFDD-28527D2723B9}"/>
                    </a:ext>
                  </a:extLst>
                </p:cNvPr>
                <p:cNvSpPr/>
                <p:nvPr/>
              </p:nvSpPr>
              <p:spPr>
                <a:xfrm>
                  <a:off x="4263791" y="4721724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E86B3F07-DCBE-754C-9818-920429530AF5}"/>
                    </a:ext>
                  </a:extLst>
                </p:cNvPr>
                <p:cNvSpPr/>
                <p:nvPr/>
              </p:nvSpPr>
              <p:spPr>
                <a:xfrm rot="15827808" flipH="1" flipV="1">
                  <a:off x="4296961" y="4308448"/>
                  <a:ext cx="523406" cy="361422"/>
                </a:xfrm>
                <a:custGeom>
                  <a:avLst/>
                  <a:gdLst>
                    <a:gd name="connsiteX0" fmla="*/ 0 w 1851094"/>
                    <a:gd name="connsiteY0" fmla="*/ 191539 h 718428"/>
                    <a:gd name="connsiteX1" fmla="*/ 1121466 w 1851094"/>
                    <a:gd name="connsiteY1" fmla="*/ 29419 h 718428"/>
                    <a:gd name="connsiteX2" fmla="*/ 1851094 w 1851094"/>
                    <a:gd name="connsiteY2" fmla="*/ 718428 h 71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51094" h="718428">
                      <a:moveTo>
                        <a:pt x="0" y="191539"/>
                      </a:moveTo>
                      <a:cubicBezTo>
                        <a:pt x="406475" y="66571"/>
                        <a:pt x="812950" y="-58396"/>
                        <a:pt x="1121466" y="29419"/>
                      </a:cubicBezTo>
                      <a:cubicBezTo>
                        <a:pt x="1429982" y="117234"/>
                        <a:pt x="1851094" y="718428"/>
                        <a:pt x="1851094" y="718428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20FA3E1-F175-AB44-8552-87E19E0C3CDB}"/>
                  </a:ext>
                </a:extLst>
              </p:cNvPr>
              <p:cNvSpPr/>
              <p:nvPr/>
            </p:nvSpPr>
            <p:spPr>
              <a:xfrm rot="4235151" flipH="1" flipV="1">
                <a:off x="4145897" y="4188076"/>
                <a:ext cx="356952" cy="568335"/>
              </a:xfrm>
              <a:custGeom>
                <a:avLst/>
                <a:gdLst>
                  <a:gd name="connsiteX0" fmla="*/ 0 w 1851094"/>
                  <a:gd name="connsiteY0" fmla="*/ 191539 h 718428"/>
                  <a:gd name="connsiteX1" fmla="*/ 1121466 w 1851094"/>
                  <a:gd name="connsiteY1" fmla="*/ 29419 h 718428"/>
                  <a:gd name="connsiteX2" fmla="*/ 1851094 w 1851094"/>
                  <a:gd name="connsiteY2" fmla="*/ 718428 h 71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1094" h="718428">
                    <a:moveTo>
                      <a:pt x="0" y="191539"/>
                    </a:moveTo>
                    <a:cubicBezTo>
                      <a:pt x="406475" y="66571"/>
                      <a:pt x="812950" y="-58396"/>
                      <a:pt x="1121466" y="29419"/>
                    </a:cubicBezTo>
                    <a:cubicBezTo>
                      <a:pt x="1429982" y="117234"/>
                      <a:pt x="1851094" y="718428"/>
                      <a:pt x="1851094" y="718428"/>
                    </a:cubicBezTo>
                  </a:path>
                </a:pathLst>
              </a:custGeom>
              <a:ln w="3810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54DF5F19-BF6A-E24E-BA3D-C294556672D4}"/>
                  </a:ext>
                </a:extLst>
              </p:cNvPr>
              <p:cNvSpPr/>
              <p:nvPr/>
            </p:nvSpPr>
            <p:spPr bwMode="auto">
              <a:xfrm rot="5400000">
                <a:off x="4421239" y="1441520"/>
                <a:ext cx="1588290" cy="3781568"/>
              </a:xfrm>
              <a:custGeom>
                <a:avLst/>
                <a:gdLst>
                  <a:gd name="connsiteX0" fmla="*/ 0 w 1828800"/>
                  <a:gd name="connsiteY0" fmla="*/ 0 h 1447800"/>
                  <a:gd name="connsiteX1" fmla="*/ 1828800 w 1828800"/>
                  <a:gd name="connsiteY1" fmla="*/ 0 h 1447800"/>
                  <a:gd name="connsiteX2" fmla="*/ 1828800 w 1828800"/>
                  <a:gd name="connsiteY2" fmla="*/ 1447800 h 1447800"/>
                  <a:gd name="connsiteX3" fmla="*/ 0 w 1828800"/>
                  <a:gd name="connsiteY3" fmla="*/ 1447800 h 1447800"/>
                  <a:gd name="connsiteX4" fmla="*/ 0 w 1828800"/>
                  <a:gd name="connsiteY4" fmla="*/ 0 h 1447800"/>
                  <a:gd name="connsiteX0" fmla="*/ 0 w 2258170"/>
                  <a:gd name="connsiteY0" fmla="*/ 0 h 1893073"/>
                  <a:gd name="connsiteX1" fmla="*/ 2258170 w 2258170"/>
                  <a:gd name="connsiteY1" fmla="*/ 445273 h 1893073"/>
                  <a:gd name="connsiteX2" fmla="*/ 2258170 w 2258170"/>
                  <a:gd name="connsiteY2" fmla="*/ 1893073 h 1893073"/>
                  <a:gd name="connsiteX3" fmla="*/ 429370 w 2258170"/>
                  <a:gd name="connsiteY3" fmla="*/ 1893073 h 1893073"/>
                  <a:gd name="connsiteX4" fmla="*/ 0 w 2258170"/>
                  <a:gd name="connsiteY4" fmla="*/ 0 h 1893073"/>
                  <a:gd name="connsiteX0" fmla="*/ 2548 w 2260718"/>
                  <a:gd name="connsiteY0" fmla="*/ 0 h 2430082"/>
                  <a:gd name="connsiteX1" fmla="*/ 2260718 w 2260718"/>
                  <a:gd name="connsiteY1" fmla="*/ 445273 h 2430082"/>
                  <a:gd name="connsiteX2" fmla="*/ 2260718 w 2260718"/>
                  <a:gd name="connsiteY2" fmla="*/ 1893073 h 2430082"/>
                  <a:gd name="connsiteX3" fmla="*/ 0 w 2260718"/>
                  <a:gd name="connsiteY3" fmla="*/ 2430082 h 2430082"/>
                  <a:gd name="connsiteX4" fmla="*/ 2548 w 2260718"/>
                  <a:gd name="connsiteY4" fmla="*/ 0 h 2430082"/>
                  <a:gd name="connsiteX0" fmla="*/ 2548 w 2580799"/>
                  <a:gd name="connsiteY0" fmla="*/ 0 h 2430082"/>
                  <a:gd name="connsiteX1" fmla="*/ 2260718 w 2580799"/>
                  <a:gd name="connsiteY1" fmla="*/ 445273 h 2430082"/>
                  <a:gd name="connsiteX2" fmla="*/ 2580799 w 2580799"/>
                  <a:gd name="connsiteY2" fmla="*/ 1599458 h 2430082"/>
                  <a:gd name="connsiteX3" fmla="*/ 0 w 2580799"/>
                  <a:gd name="connsiteY3" fmla="*/ 2430082 h 2430082"/>
                  <a:gd name="connsiteX4" fmla="*/ 2548 w 2580799"/>
                  <a:gd name="connsiteY4" fmla="*/ 0 h 2430082"/>
                  <a:gd name="connsiteX0" fmla="*/ 2548 w 2580799"/>
                  <a:gd name="connsiteY0" fmla="*/ 2878 h 2432960"/>
                  <a:gd name="connsiteX1" fmla="*/ 1312042 w 2580799"/>
                  <a:gd name="connsiteY1" fmla="*/ 0 h 2432960"/>
                  <a:gd name="connsiteX2" fmla="*/ 2580799 w 2580799"/>
                  <a:gd name="connsiteY2" fmla="*/ 1602336 h 2432960"/>
                  <a:gd name="connsiteX3" fmla="*/ 0 w 2580799"/>
                  <a:gd name="connsiteY3" fmla="*/ 2432960 h 2432960"/>
                  <a:gd name="connsiteX4" fmla="*/ 2548 w 2580799"/>
                  <a:gd name="connsiteY4" fmla="*/ 2878 h 2432960"/>
                  <a:gd name="connsiteX0" fmla="*/ 145 w 2578396"/>
                  <a:gd name="connsiteY0" fmla="*/ 2878 h 3802055"/>
                  <a:gd name="connsiteX1" fmla="*/ 1309639 w 2578396"/>
                  <a:gd name="connsiteY1" fmla="*/ 0 h 3802055"/>
                  <a:gd name="connsiteX2" fmla="*/ 2578396 w 2578396"/>
                  <a:gd name="connsiteY2" fmla="*/ 1602336 h 3802055"/>
                  <a:gd name="connsiteX3" fmla="*/ 1643 w 2578396"/>
                  <a:gd name="connsiteY3" fmla="*/ 3802055 h 3802055"/>
                  <a:gd name="connsiteX4" fmla="*/ 145 w 2578396"/>
                  <a:gd name="connsiteY4" fmla="*/ 2878 h 3802055"/>
                  <a:gd name="connsiteX0" fmla="*/ 145 w 1595879"/>
                  <a:gd name="connsiteY0" fmla="*/ 2878 h 3802055"/>
                  <a:gd name="connsiteX1" fmla="*/ 1309639 w 1595879"/>
                  <a:gd name="connsiteY1" fmla="*/ 0 h 3802055"/>
                  <a:gd name="connsiteX2" fmla="*/ 1595879 w 1595879"/>
                  <a:gd name="connsiteY2" fmla="*/ 2525868 h 3802055"/>
                  <a:gd name="connsiteX3" fmla="*/ 1643 w 1595879"/>
                  <a:gd name="connsiteY3" fmla="*/ 3802055 h 3802055"/>
                  <a:gd name="connsiteX4" fmla="*/ 145 w 1595879"/>
                  <a:gd name="connsiteY4" fmla="*/ 2878 h 3802055"/>
                  <a:gd name="connsiteX0" fmla="*/ 145 w 1595879"/>
                  <a:gd name="connsiteY0" fmla="*/ 2879 h 3802056"/>
                  <a:gd name="connsiteX1" fmla="*/ 779972 w 1595879"/>
                  <a:gd name="connsiteY1" fmla="*/ 0 h 3802056"/>
                  <a:gd name="connsiteX2" fmla="*/ 1595879 w 1595879"/>
                  <a:gd name="connsiteY2" fmla="*/ 2525869 h 3802056"/>
                  <a:gd name="connsiteX3" fmla="*/ 1643 w 1595879"/>
                  <a:gd name="connsiteY3" fmla="*/ 3802056 h 3802056"/>
                  <a:gd name="connsiteX4" fmla="*/ 145 w 1595879"/>
                  <a:gd name="connsiteY4" fmla="*/ 2879 h 3802056"/>
                  <a:gd name="connsiteX0" fmla="*/ 145 w 1595879"/>
                  <a:gd name="connsiteY0" fmla="*/ 0 h 3802583"/>
                  <a:gd name="connsiteX1" fmla="*/ 779972 w 1595879"/>
                  <a:gd name="connsiteY1" fmla="*/ 527 h 3802583"/>
                  <a:gd name="connsiteX2" fmla="*/ 1595879 w 1595879"/>
                  <a:gd name="connsiteY2" fmla="*/ 2526396 h 3802583"/>
                  <a:gd name="connsiteX3" fmla="*/ 1643 w 1595879"/>
                  <a:gd name="connsiteY3" fmla="*/ 3802583 h 3802583"/>
                  <a:gd name="connsiteX4" fmla="*/ 145 w 1595879"/>
                  <a:gd name="connsiteY4" fmla="*/ 0 h 3802583"/>
                  <a:gd name="connsiteX0" fmla="*/ 2528 w 1594236"/>
                  <a:gd name="connsiteY0" fmla="*/ 0 h 3802583"/>
                  <a:gd name="connsiteX1" fmla="*/ 778329 w 1594236"/>
                  <a:gd name="connsiteY1" fmla="*/ 527 h 3802583"/>
                  <a:gd name="connsiteX2" fmla="*/ 1594236 w 1594236"/>
                  <a:gd name="connsiteY2" fmla="*/ 2526396 h 3802583"/>
                  <a:gd name="connsiteX3" fmla="*/ 0 w 1594236"/>
                  <a:gd name="connsiteY3" fmla="*/ 3802583 h 3802583"/>
                  <a:gd name="connsiteX4" fmla="*/ 2528 w 1594236"/>
                  <a:gd name="connsiteY4" fmla="*/ 0 h 3802583"/>
                  <a:gd name="connsiteX0" fmla="*/ 2528 w 1594239"/>
                  <a:gd name="connsiteY0" fmla="*/ 0 h 3802583"/>
                  <a:gd name="connsiteX1" fmla="*/ 778329 w 1594239"/>
                  <a:gd name="connsiteY1" fmla="*/ 527 h 3802583"/>
                  <a:gd name="connsiteX2" fmla="*/ 1594239 w 1594239"/>
                  <a:gd name="connsiteY2" fmla="*/ 2529788 h 3802583"/>
                  <a:gd name="connsiteX3" fmla="*/ 0 w 1594239"/>
                  <a:gd name="connsiteY3" fmla="*/ 3802583 h 3802583"/>
                  <a:gd name="connsiteX4" fmla="*/ 2528 w 1594239"/>
                  <a:gd name="connsiteY4" fmla="*/ 0 h 380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239" h="3802583">
                    <a:moveTo>
                      <a:pt x="2528" y="0"/>
                    </a:moveTo>
                    <a:lnTo>
                      <a:pt x="778329" y="527"/>
                    </a:lnTo>
                    <a:lnTo>
                      <a:pt x="1594239" y="2529788"/>
                    </a:lnTo>
                    <a:lnTo>
                      <a:pt x="0" y="3802583"/>
                    </a:lnTo>
                    <a:cubicBezTo>
                      <a:pt x="849" y="2992556"/>
                      <a:pt x="1679" y="810027"/>
                      <a:pt x="2528" y="0"/>
                    </a:cubicBez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1D9F35C-0BB3-6741-9DBE-44BF5D7CEB44}"/>
                  </a:ext>
                </a:extLst>
              </p:cNvPr>
              <p:cNvGrpSpPr/>
              <p:nvPr/>
            </p:nvGrpSpPr>
            <p:grpSpPr>
              <a:xfrm>
                <a:off x="4687361" y="3833907"/>
                <a:ext cx="954126" cy="756753"/>
                <a:chOff x="4687361" y="3833907"/>
                <a:chExt cx="954126" cy="756753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AA429B-BE44-6443-B740-F9A50A5B727B}"/>
                    </a:ext>
                  </a:extLst>
                </p:cNvPr>
                <p:cNvSpPr/>
                <p:nvPr/>
              </p:nvSpPr>
              <p:spPr>
                <a:xfrm rot="10067097" flipH="1" flipV="1">
                  <a:off x="4687361" y="3833907"/>
                  <a:ext cx="811945" cy="733296"/>
                </a:xfrm>
                <a:custGeom>
                  <a:avLst/>
                  <a:gdLst>
                    <a:gd name="connsiteX0" fmla="*/ 0 w 1851094"/>
                    <a:gd name="connsiteY0" fmla="*/ 191539 h 718428"/>
                    <a:gd name="connsiteX1" fmla="*/ 1121466 w 1851094"/>
                    <a:gd name="connsiteY1" fmla="*/ 29419 h 718428"/>
                    <a:gd name="connsiteX2" fmla="*/ 1851094 w 1851094"/>
                    <a:gd name="connsiteY2" fmla="*/ 718428 h 71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51094" h="718428">
                      <a:moveTo>
                        <a:pt x="0" y="191539"/>
                      </a:moveTo>
                      <a:cubicBezTo>
                        <a:pt x="406475" y="66571"/>
                        <a:pt x="812950" y="-58396"/>
                        <a:pt x="1121466" y="29419"/>
                      </a:cubicBezTo>
                      <a:cubicBezTo>
                        <a:pt x="1429982" y="117234"/>
                        <a:pt x="1851094" y="718428"/>
                        <a:pt x="1851094" y="718428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18E1516-DB95-EB47-892F-79C86DED3AA3}"/>
                    </a:ext>
                  </a:extLst>
                </p:cNvPr>
                <p:cNvSpPr/>
                <p:nvPr/>
              </p:nvSpPr>
              <p:spPr>
                <a:xfrm>
                  <a:off x="5550047" y="449922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5CCE39D-4EF4-7E4C-A3CD-2A523F8AB8CD}"/>
                  </a:ext>
                </a:extLst>
              </p:cNvPr>
              <p:cNvSpPr/>
              <p:nvPr/>
            </p:nvSpPr>
            <p:spPr>
              <a:xfrm>
                <a:off x="2899496" y="3495554"/>
                <a:ext cx="96728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34E4F5D-09D6-1740-B400-7D316A10CF60}"/>
                  </a:ext>
                </a:extLst>
              </p:cNvPr>
              <p:cNvGrpSpPr/>
              <p:nvPr/>
            </p:nvGrpSpPr>
            <p:grpSpPr>
              <a:xfrm>
                <a:off x="3057614" y="3198046"/>
                <a:ext cx="1587422" cy="990533"/>
                <a:chOff x="3057614" y="3198046"/>
                <a:chExt cx="1587422" cy="99053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CCBA50-41F1-0847-BE30-51CCFBE38385}"/>
                    </a:ext>
                  </a:extLst>
                </p:cNvPr>
                <p:cNvSpPr/>
                <p:nvPr/>
              </p:nvSpPr>
              <p:spPr>
                <a:xfrm>
                  <a:off x="4553596" y="409713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354F2556-8979-A64E-B0CB-7453CECD3959}"/>
                    </a:ext>
                  </a:extLst>
                </p:cNvPr>
                <p:cNvSpPr/>
                <p:nvPr/>
              </p:nvSpPr>
              <p:spPr>
                <a:xfrm rot="10474670" flipH="1" flipV="1">
                  <a:off x="3057614" y="3198046"/>
                  <a:ext cx="1457322" cy="887254"/>
                </a:xfrm>
                <a:custGeom>
                  <a:avLst/>
                  <a:gdLst>
                    <a:gd name="connsiteX0" fmla="*/ 0 w 1851094"/>
                    <a:gd name="connsiteY0" fmla="*/ 191539 h 718428"/>
                    <a:gd name="connsiteX1" fmla="*/ 1121466 w 1851094"/>
                    <a:gd name="connsiteY1" fmla="*/ 29419 h 718428"/>
                    <a:gd name="connsiteX2" fmla="*/ 1851094 w 1851094"/>
                    <a:gd name="connsiteY2" fmla="*/ 718428 h 71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51094" h="718428">
                      <a:moveTo>
                        <a:pt x="0" y="191539"/>
                      </a:moveTo>
                      <a:cubicBezTo>
                        <a:pt x="406475" y="66571"/>
                        <a:pt x="812950" y="-58396"/>
                        <a:pt x="1121466" y="29419"/>
                      </a:cubicBezTo>
                      <a:cubicBezTo>
                        <a:pt x="1429982" y="117234"/>
                        <a:pt x="1851094" y="718428"/>
                        <a:pt x="1851094" y="718428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9AC7861-0446-F54F-8CBB-83AF88DE5AD5}"/>
                  </a:ext>
                </a:extLst>
              </p:cNvPr>
              <p:cNvGrpSpPr/>
              <p:nvPr/>
            </p:nvGrpSpPr>
            <p:grpSpPr>
              <a:xfrm>
                <a:off x="5538854" y="5083244"/>
                <a:ext cx="1606769" cy="619847"/>
                <a:chOff x="5538854" y="5083244"/>
                <a:chExt cx="1606769" cy="619847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D3446CD-289F-374C-ACAF-4ABBB6BEC1C1}"/>
                    </a:ext>
                  </a:extLst>
                </p:cNvPr>
                <p:cNvSpPr/>
                <p:nvPr/>
              </p:nvSpPr>
              <p:spPr>
                <a:xfrm rot="2272420" flipV="1">
                  <a:off x="5538854" y="5083244"/>
                  <a:ext cx="1606769" cy="140704"/>
                </a:xfrm>
                <a:custGeom>
                  <a:avLst/>
                  <a:gdLst>
                    <a:gd name="connsiteX0" fmla="*/ 0 w 1851094"/>
                    <a:gd name="connsiteY0" fmla="*/ 191539 h 718428"/>
                    <a:gd name="connsiteX1" fmla="*/ 1121466 w 1851094"/>
                    <a:gd name="connsiteY1" fmla="*/ 29419 h 718428"/>
                    <a:gd name="connsiteX2" fmla="*/ 1851094 w 1851094"/>
                    <a:gd name="connsiteY2" fmla="*/ 718428 h 71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51094" h="718428">
                      <a:moveTo>
                        <a:pt x="0" y="191539"/>
                      </a:moveTo>
                      <a:cubicBezTo>
                        <a:pt x="406475" y="66571"/>
                        <a:pt x="812950" y="-58396"/>
                        <a:pt x="1121466" y="29419"/>
                      </a:cubicBezTo>
                      <a:cubicBezTo>
                        <a:pt x="1429982" y="117234"/>
                        <a:pt x="1851094" y="718428"/>
                        <a:pt x="1851094" y="718428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29A40AB-CF07-6944-8F38-58DABBF42F61}"/>
                    </a:ext>
                  </a:extLst>
                </p:cNvPr>
                <p:cNvSpPr/>
                <p:nvPr/>
              </p:nvSpPr>
              <p:spPr>
                <a:xfrm>
                  <a:off x="7053254" y="561165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E0564-BE26-0F48-B769-5A7BE2B4D822}"/>
                </a:ext>
              </a:extLst>
            </p:cNvPr>
            <p:cNvSpPr txBox="1"/>
            <p:nvPr/>
          </p:nvSpPr>
          <p:spPr>
            <a:xfrm>
              <a:off x="4350795" y="3516550"/>
              <a:ext cx="1571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Critical regions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62AD8A-495D-8E48-A793-CA4E42D3FB24}"/>
              </a:ext>
            </a:extLst>
          </p:cNvPr>
          <p:cNvSpPr txBox="1"/>
          <p:nvPr/>
        </p:nvSpPr>
        <p:spPr>
          <a:xfrm>
            <a:off x="663998" y="4934741"/>
            <a:ext cx="3531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explore the pieces (critical regions) induced by the contingencies.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342A30-AFB0-0144-A450-DCB8FB53EDBA}"/>
              </a:ext>
            </a:extLst>
          </p:cNvPr>
          <p:cNvGrpSpPr/>
          <p:nvPr/>
        </p:nvGrpSpPr>
        <p:grpSpPr>
          <a:xfrm>
            <a:off x="5339680" y="1958208"/>
            <a:ext cx="3336660" cy="1015663"/>
            <a:chOff x="5356613" y="2034711"/>
            <a:chExt cx="3336660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FD46B-0798-2C40-83E2-1C658476CAF5}"/>
                </a:ext>
              </a:extLst>
            </p:cNvPr>
            <p:cNvSpPr txBox="1"/>
            <p:nvPr/>
          </p:nvSpPr>
          <p:spPr>
            <a:xfrm>
              <a:off x="5356613" y="2034711"/>
              <a:ext cx="3336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Multi-parametric linear program, linearly parameterized in     .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5A29B40-B8DA-1349-940C-5E4D50E1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4187" y="2591103"/>
              <a:ext cx="355146" cy="342900"/>
            </a:xfrm>
            <a:prstGeom prst="rect">
              <a:avLst/>
            </a:prstGeom>
          </p:spPr>
        </p:pic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F5B9AF77-F28B-4341-BF8C-3E258C87074D}"/>
              </a:ext>
            </a:extLst>
          </p:cNvPr>
          <p:cNvSpPr/>
          <p:nvPr/>
        </p:nvSpPr>
        <p:spPr>
          <a:xfrm rot="8067938">
            <a:off x="5772907" y="3222208"/>
            <a:ext cx="906336" cy="365510"/>
          </a:xfrm>
          <a:custGeom>
            <a:avLst/>
            <a:gdLst>
              <a:gd name="connsiteX0" fmla="*/ 0 w 1851094"/>
              <a:gd name="connsiteY0" fmla="*/ 191539 h 718428"/>
              <a:gd name="connsiteX1" fmla="*/ 1121466 w 1851094"/>
              <a:gd name="connsiteY1" fmla="*/ 29419 h 718428"/>
              <a:gd name="connsiteX2" fmla="*/ 1851094 w 1851094"/>
              <a:gd name="connsiteY2" fmla="*/ 718428 h 718428"/>
              <a:gd name="connsiteX0" fmla="*/ 0 w 1957427"/>
              <a:gd name="connsiteY0" fmla="*/ 494782 h 700368"/>
              <a:gd name="connsiteX1" fmla="*/ 1227799 w 1957427"/>
              <a:gd name="connsiteY1" fmla="*/ 11359 h 700368"/>
              <a:gd name="connsiteX2" fmla="*/ 1957427 w 1957427"/>
              <a:gd name="connsiteY2" fmla="*/ 700368 h 700368"/>
              <a:gd name="connsiteX0" fmla="*/ 0 w 1957427"/>
              <a:gd name="connsiteY0" fmla="*/ 500742 h 706328"/>
              <a:gd name="connsiteX1" fmla="*/ 1227799 w 1957427"/>
              <a:gd name="connsiteY1" fmla="*/ 17319 h 706328"/>
              <a:gd name="connsiteX2" fmla="*/ 1957427 w 1957427"/>
              <a:gd name="connsiteY2" fmla="*/ 706328 h 70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427" h="706328">
                <a:moveTo>
                  <a:pt x="0" y="500742"/>
                </a:moveTo>
                <a:cubicBezTo>
                  <a:pt x="461716" y="188644"/>
                  <a:pt x="919283" y="-70496"/>
                  <a:pt x="1227799" y="17319"/>
                </a:cubicBezTo>
                <a:cubicBezTo>
                  <a:pt x="1536315" y="105134"/>
                  <a:pt x="1957427" y="706328"/>
                  <a:pt x="1957427" y="706328"/>
                </a:cubicBezTo>
              </a:path>
            </a:pathLst>
          </a:custGeom>
          <a:ln w="76200" cmpd="sng">
            <a:solidFill>
              <a:srgbClr val="66006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223ED-BB67-4147-BB5B-D846CBFABF33}"/>
              </a:ext>
            </a:extLst>
          </p:cNvPr>
          <p:cNvSpPr/>
          <p:nvPr/>
        </p:nvSpPr>
        <p:spPr>
          <a:xfrm>
            <a:off x="628650" y="1287117"/>
            <a:ext cx="788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Compare CRE with exiting techniques for R-SCED such as Bender’s decomposition and accelerated ADMM.</a:t>
            </a:r>
            <a:endParaRPr lang="en-US" sz="1200" dirty="0">
              <a:latin typeface="+mj-lt"/>
              <a:ea typeface="Calibri" charset="0"/>
              <a:cs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ea typeface="Calibri" charset="0"/>
              <a:cs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Scale the algorithm for larger practical power networks (2000+ buses).</a:t>
            </a:r>
            <a:endParaRPr lang="en-US" sz="2400" dirty="0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2FC0CF-3CA6-5E4C-A81A-6BB728A26EFE}"/>
              </a:ext>
            </a:extLst>
          </p:cNvPr>
          <p:cNvSpPr txBox="1">
            <a:spLocks/>
          </p:cNvSpPr>
          <p:nvPr/>
        </p:nvSpPr>
        <p:spPr>
          <a:xfrm>
            <a:off x="628650" y="400071"/>
            <a:ext cx="7886700" cy="81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Future 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29958-EFAA-764B-A707-B1F8D65437C9}"/>
              </a:ext>
            </a:extLst>
          </p:cNvPr>
          <p:cNvGrpSpPr/>
          <p:nvPr/>
        </p:nvGrpSpPr>
        <p:grpSpPr>
          <a:xfrm>
            <a:off x="1219200" y="4220874"/>
            <a:ext cx="6826303" cy="1473200"/>
            <a:chOff x="1219200" y="4220874"/>
            <a:chExt cx="6826303" cy="1473200"/>
          </a:xfrm>
        </p:grpSpPr>
        <p:pic>
          <p:nvPicPr>
            <p:cNvPr id="1026" name="Picture 2" descr="PSERC Logo">
              <a:extLst>
                <a:ext uri="{FF2B5EF4-FFF2-40B4-BE49-F238E27FC236}">
                  <a16:creationId xmlns:a16="http://schemas.microsoft.com/office/drawing/2014/main" id="{ABA21A9B-7E47-9842-A011-4AE3D63AA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385" y="4220874"/>
              <a:ext cx="2893786" cy="147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i2cner.kyushu-u.ac.jp/img/logo.png">
              <a:extLst>
                <a:ext uri="{FF2B5EF4-FFF2-40B4-BE49-F238E27FC236}">
                  <a16:creationId xmlns:a16="http://schemas.microsoft.com/office/drawing/2014/main" id="{7E6CAB60-B687-AE46-8DE8-CFED2C0B7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290723"/>
              <a:ext cx="2470099" cy="127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SO New England Inc.">
              <a:extLst>
                <a:ext uri="{FF2B5EF4-FFF2-40B4-BE49-F238E27FC236}">
                  <a16:creationId xmlns:a16="http://schemas.microsoft.com/office/drawing/2014/main" id="{C7F5FFCF-25E3-2743-A5EC-61BB5DAEE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93" b="25296"/>
            <a:stretch/>
          </p:blipFill>
          <p:spPr bwMode="auto">
            <a:xfrm>
              <a:off x="5454703" y="4290723"/>
              <a:ext cx="259080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2634808"/>
      </p:ext>
    </p:extLst>
  </p:cSld>
  <p:clrMapOvr>
    <a:masterClrMapping/>
  </p:clrMapOvr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5607</TotalTime>
  <Words>249</Words>
  <Application>Microsoft Macintosh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2010-IEEE-PES-Template-Office07-V2</vt:lpstr>
      <vt:lpstr>Risk-Sensitive Security-Constrained Economic Dispatch via Critical Region Exploration</vt:lpstr>
      <vt:lpstr>The economic dispatch (ED) problem</vt:lpstr>
      <vt:lpstr>Risk-sensitive security-constrained economic dispatch problem (R-SCED)</vt:lpstr>
      <vt:lpstr>Computational difficulties in solving SCED problems</vt:lpstr>
      <vt:lpstr>Critical region exploration algorithm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Madavan, Avinash Naren</cp:lastModifiedBy>
  <cp:revision>19</cp:revision>
  <dcterms:created xsi:type="dcterms:W3CDTF">2010-10-12T18:25:44Z</dcterms:created>
  <dcterms:modified xsi:type="dcterms:W3CDTF">2019-08-06T15:39:21Z</dcterms:modified>
</cp:coreProperties>
</file>