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6"/>
  </p:notesMasterIdLst>
  <p:sldIdLst>
    <p:sldId id="256" r:id="rId2"/>
    <p:sldId id="257" r:id="rId3"/>
    <p:sldId id="258" r:id="rId4"/>
    <p:sldId id="284" r:id="rId5"/>
    <p:sldId id="285" r:id="rId6"/>
    <p:sldId id="260" r:id="rId7"/>
    <p:sldId id="261" r:id="rId8"/>
    <p:sldId id="259" r:id="rId9"/>
    <p:sldId id="262" r:id="rId10"/>
    <p:sldId id="286" r:id="rId11"/>
    <p:sldId id="287" r:id="rId12"/>
    <p:sldId id="288" r:id="rId13"/>
    <p:sldId id="300" r:id="rId14"/>
    <p:sldId id="289" r:id="rId15"/>
    <p:sldId id="290" r:id="rId16"/>
    <p:sldId id="299" r:id="rId17"/>
    <p:sldId id="291" r:id="rId18"/>
    <p:sldId id="292" r:id="rId19"/>
    <p:sldId id="293" r:id="rId20"/>
    <p:sldId id="294" r:id="rId21"/>
    <p:sldId id="295" r:id="rId22"/>
    <p:sldId id="301" r:id="rId23"/>
    <p:sldId id="296" r:id="rId24"/>
    <p:sldId id="297" r:id="rId25"/>
  </p:sldIdLst>
  <p:sldSz cx="9144000" cy="5143500" type="screen16x9"/>
  <p:notesSz cx="6858000" cy="9144000"/>
  <p:embeddedFontLst>
    <p:embeddedFont>
      <p:font typeface="century gothic" panose="020B0502020202020204" pitchFamily="34" charset="0"/>
      <p:regular r:id="rId27"/>
      <p:bold r:id="rId28"/>
      <p:italic r:id="rId29"/>
      <p:boldItalic r:id="rId30"/>
    </p:embeddedFont>
    <p:embeddedFont>
      <p:font typeface="Lucida Sans Unicode" panose="020B0602030504020204" pitchFamily="34" charset="0"/>
      <p:regular r:id="rId31"/>
    </p:embeddedFont>
    <p:embeddedFont>
      <p:font typeface="Raleway" panose="020B0604020202020204" charset="0"/>
      <p:regular r:id="rId32"/>
      <p:bold r:id="rId33"/>
      <p:italic r:id="rId34"/>
      <p:boldItalic r:id="rId35"/>
    </p:embeddedFont>
    <p:embeddedFont>
      <p:font typeface="Raleway" panose="020B0604020202020204" charset="0"/>
      <p:regular r:id="rId32"/>
      <p:bold r:id="rId33"/>
      <p:italic r:id="rId34"/>
      <p:boldItalic r:id="rId35"/>
    </p:embeddedFont>
    <p:embeddedFont>
      <p:font typeface="Raleway ExtraBold" panose="020B0604020202020204" charset="0"/>
      <p:bold r:id="rId36"/>
      <p:boldItalic r:id="rId37"/>
    </p:embeddedFont>
    <p:embeddedFont>
      <p:font typeface="Raleway Light" panose="020B0604020202020204" charset="0"/>
      <p:regular r:id="rId38"/>
      <p:bold r:id="rId39"/>
      <p:italic r:id="rId40"/>
      <p:boldItalic r:id="rId41"/>
    </p:embeddedFont>
    <p:embeddedFont>
      <p:font typeface="Source Sans Pro" panose="020B0503030403020204" pitchFamily="3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9273A8-C32E-4594-A66D-6EB770D5494F}" v="2" dt="2019-07-28T13:22:55.473"/>
  </p1510:revLst>
</p1510:revInfo>
</file>

<file path=ppt/tableStyles.xml><?xml version="1.0" encoding="utf-8"?>
<a:tblStyleLst xmlns:a="http://schemas.openxmlformats.org/drawingml/2006/main" def="{277997CA-8D9B-4616-ADEA-D9882944D185}">
  <a:tblStyle styleId="{277997CA-8D9B-4616-ADEA-D9882944D18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font" Target="fonts/font1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3940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00037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FFB600"/>
        </a:solidFill>
        <a:effectLst/>
      </p:bgPr>
    </p:bg>
    <p:spTree>
      <p:nvGrpSpPr>
        <p:cNvPr id="1" name="Shape 9"/>
        <p:cNvGrpSpPr/>
        <p:nvPr/>
      </p:nvGrpSpPr>
      <p:grpSpPr>
        <a:xfrm>
          <a:off x="0" y="0"/>
          <a:ext cx="0" cy="0"/>
          <a:chOff x="0" y="0"/>
          <a:chExt cx="0" cy="0"/>
        </a:xfrm>
      </p:grpSpPr>
      <p:sp>
        <p:nvSpPr>
          <p:cNvPr id="10" name="Google Shape;10;p2"/>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FFFF"/>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685800" y="3287213"/>
            <a:ext cx="7772400" cy="1159800"/>
          </a:xfrm>
          <a:prstGeom prst="rect">
            <a:avLst/>
          </a:prstGeom>
        </p:spPr>
        <p:txBody>
          <a:bodyPr spcFirstLastPara="1" wrap="square" lIns="91425" tIns="91425" rIns="91425" bIns="91425" anchor="b" anchorCtr="0">
            <a:noAutofit/>
          </a:bodyPr>
          <a:lstStyle>
            <a:lvl1pPr lvl="0">
              <a:spcBef>
                <a:spcPts val="0"/>
              </a:spcBef>
              <a:spcAft>
                <a:spcPts val="0"/>
              </a:spcAft>
              <a:buClr>
                <a:srgbClr val="FFFFFF"/>
              </a:buClr>
              <a:buSzPts val="6000"/>
              <a:buNone/>
              <a:defRPr sz="6000">
                <a:solidFill>
                  <a:srgbClr val="FFFFFF"/>
                </a:solidFill>
              </a:defRPr>
            </a:lvl1pPr>
            <a:lvl2pPr lvl="1">
              <a:spcBef>
                <a:spcPts val="0"/>
              </a:spcBef>
              <a:spcAft>
                <a:spcPts val="0"/>
              </a:spcAft>
              <a:buClr>
                <a:srgbClr val="FFFFFF"/>
              </a:buClr>
              <a:buSzPts val="6000"/>
              <a:buNone/>
              <a:defRPr sz="6000">
                <a:solidFill>
                  <a:srgbClr val="FFFFFF"/>
                </a:solidFill>
              </a:defRPr>
            </a:lvl2pPr>
            <a:lvl3pPr lvl="2">
              <a:spcBef>
                <a:spcPts val="0"/>
              </a:spcBef>
              <a:spcAft>
                <a:spcPts val="0"/>
              </a:spcAft>
              <a:buClr>
                <a:srgbClr val="FFFFFF"/>
              </a:buClr>
              <a:buSzPts val="6000"/>
              <a:buNone/>
              <a:defRPr sz="6000">
                <a:solidFill>
                  <a:srgbClr val="FFFFFF"/>
                </a:solidFill>
              </a:defRPr>
            </a:lvl3pPr>
            <a:lvl4pPr lvl="3">
              <a:spcBef>
                <a:spcPts val="0"/>
              </a:spcBef>
              <a:spcAft>
                <a:spcPts val="0"/>
              </a:spcAft>
              <a:buClr>
                <a:srgbClr val="FFFFFF"/>
              </a:buClr>
              <a:buSzPts val="6000"/>
              <a:buNone/>
              <a:defRPr sz="6000">
                <a:solidFill>
                  <a:srgbClr val="FFFFFF"/>
                </a:solidFill>
              </a:defRPr>
            </a:lvl4pPr>
            <a:lvl5pPr lvl="4">
              <a:spcBef>
                <a:spcPts val="0"/>
              </a:spcBef>
              <a:spcAft>
                <a:spcPts val="0"/>
              </a:spcAft>
              <a:buClr>
                <a:srgbClr val="FFFFFF"/>
              </a:buClr>
              <a:buSzPts val="6000"/>
              <a:buNone/>
              <a:defRPr sz="6000">
                <a:solidFill>
                  <a:srgbClr val="FFFFFF"/>
                </a:solidFill>
              </a:defRPr>
            </a:lvl5pPr>
            <a:lvl6pPr lvl="5">
              <a:spcBef>
                <a:spcPts val="0"/>
              </a:spcBef>
              <a:spcAft>
                <a:spcPts val="0"/>
              </a:spcAft>
              <a:buClr>
                <a:srgbClr val="FFFFFF"/>
              </a:buClr>
              <a:buSzPts val="6000"/>
              <a:buNone/>
              <a:defRPr sz="6000">
                <a:solidFill>
                  <a:srgbClr val="FFFFFF"/>
                </a:solidFill>
              </a:defRPr>
            </a:lvl6pPr>
            <a:lvl7pPr lvl="6">
              <a:spcBef>
                <a:spcPts val="0"/>
              </a:spcBef>
              <a:spcAft>
                <a:spcPts val="0"/>
              </a:spcAft>
              <a:buClr>
                <a:srgbClr val="FFFFFF"/>
              </a:buClr>
              <a:buSzPts val="6000"/>
              <a:buNone/>
              <a:defRPr sz="6000">
                <a:solidFill>
                  <a:srgbClr val="FFFFFF"/>
                </a:solidFill>
              </a:defRPr>
            </a:lvl7pPr>
            <a:lvl8pPr lvl="7">
              <a:spcBef>
                <a:spcPts val="0"/>
              </a:spcBef>
              <a:spcAft>
                <a:spcPts val="0"/>
              </a:spcAft>
              <a:buClr>
                <a:srgbClr val="FFFFFF"/>
              </a:buClr>
              <a:buSzPts val="6000"/>
              <a:buNone/>
              <a:defRPr sz="6000">
                <a:solidFill>
                  <a:srgbClr val="FFFFFF"/>
                </a:solidFill>
              </a:defRPr>
            </a:lvl8pPr>
            <a:lvl9pPr lvl="8">
              <a:spcBef>
                <a:spcPts val="0"/>
              </a:spcBef>
              <a:spcAft>
                <a:spcPts val="0"/>
              </a:spcAft>
              <a:buClr>
                <a:srgbClr val="FFFFFF"/>
              </a:buClr>
              <a:buSzPts val="6000"/>
              <a:buNone/>
              <a:defRPr sz="6000">
                <a:solidFill>
                  <a:srgbClr val="FFFFFF"/>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colored">
  <p:cSld name="BLANK_1">
    <p:bg>
      <p:bgPr>
        <a:solidFill>
          <a:srgbClr val="FFB600"/>
        </a:solidFill>
        <a:effectLst/>
      </p:bgPr>
    </p:bg>
    <p:spTree>
      <p:nvGrpSpPr>
        <p:cNvPr id="1" name="Shape 50"/>
        <p:cNvGrpSpPr/>
        <p:nvPr/>
      </p:nvGrpSpPr>
      <p:grpSpPr>
        <a:xfrm>
          <a:off x="0" y="0"/>
          <a:ext cx="0" cy="0"/>
          <a:chOff x="0" y="0"/>
          <a:chExt cx="0" cy="0"/>
        </a:xfrm>
      </p:grpSpPr>
      <p:sp>
        <p:nvSpPr>
          <p:cNvPr id="51" name="Google Shape;51;p11"/>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52" name="Google Shape;52;p11"/>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FFFF"/>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FFB600"/>
        </a:solidFill>
        <a:effectLst/>
      </p:bgPr>
    </p:bg>
    <p:spTree>
      <p:nvGrpSpPr>
        <p:cNvPr id="1" name="Shape 12"/>
        <p:cNvGrpSpPr/>
        <p:nvPr/>
      </p:nvGrpSpPr>
      <p:grpSpPr>
        <a:xfrm>
          <a:off x="0" y="0"/>
          <a:ext cx="0" cy="0"/>
          <a:chOff x="0" y="0"/>
          <a:chExt cx="0" cy="0"/>
        </a:xfrm>
      </p:grpSpPr>
      <p:sp>
        <p:nvSpPr>
          <p:cNvPr id="13" name="Google Shape;13;p3"/>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434343"/>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ctrTitle"/>
          </p:nvPr>
        </p:nvSpPr>
        <p:spPr>
          <a:xfrm>
            <a:off x="685800" y="2726342"/>
            <a:ext cx="77724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685800" y="3830653"/>
            <a:ext cx="7772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1800"/>
              <a:buNone/>
              <a:defRPr>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rgbClr val="FFB600"/>
        </a:solidFill>
        <a:effectLst/>
      </p:bgPr>
    </p:bg>
    <p:spTree>
      <p:nvGrpSpPr>
        <p:cNvPr id="1" name="Shape 16"/>
        <p:cNvGrpSpPr/>
        <p:nvPr/>
      </p:nvGrpSpPr>
      <p:grpSpPr>
        <a:xfrm>
          <a:off x="0" y="0"/>
          <a:ext cx="0" cy="0"/>
          <a:chOff x="0" y="0"/>
          <a:chExt cx="0" cy="0"/>
        </a:xfrm>
      </p:grpSpPr>
      <p:sp>
        <p:nvSpPr>
          <p:cNvPr id="17" name="Google Shape;17;p4"/>
          <p:cNvSpPr/>
          <p:nvPr/>
        </p:nvSpPr>
        <p:spPr>
          <a:xfrm flipH="1">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434343"/>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txBox="1">
            <a:spLocks noGrp="1"/>
          </p:cNvSpPr>
          <p:nvPr>
            <p:ph type="body" idx="1"/>
          </p:nvPr>
        </p:nvSpPr>
        <p:spPr>
          <a:xfrm>
            <a:off x="1757200" y="2161800"/>
            <a:ext cx="5629800" cy="819900"/>
          </a:xfrm>
          <a:prstGeom prst="rect">
            <a:avLst/>
          </a:prstGeom>
        </p:spPr>
        <p:txBody>
          <a:bodyPr spcFirstLastPara="1" wrap="square" lIns="91425" tIns="91425" rIns="91425" bIns="91425" anchor="ctr" anchorCtr="0">
            <a:noAutofit/>
          </a:bodyPr>
          <a:lstStyle>
            <a:lvl1pPr marL="457200" lvl="0" indent="-419100" algn="ctr" rtl="0">
              <a:spcBef>
                <a:spcPts val="600"/>
              </a:spcBef>
              <a:spcAft>
                <a:spcPts val="0"/>
              </a:spcAft>
              <a:buClr>
                <a:srgbClr val="434343"/>
              </a:buClr>
              <a:buSzPts val="3000"/>
              <a:buChar char="●"/>
              <a:defRPr sz="3000" i="1">
                <a:solidFill>
                  <a:srgbClr val="434343"/>
                </a:solidFill>
              </a:defRPr>
            </a:lvl1pPr>
            <a:lvl2pPr marL="914400" lvl="1" indent="-419100" algn="ctr" rtl="0">
              <a:spcBef>
                <a:spcPts val="0"/>
              </a:spcBef>
              <a:spcAft>
                <a:spcPts val="0"/>
              </a:spcAft>
              <a:buClr>
                <a:srgbClr val="434343"/>
              </a:buClr>
              <a:buSzPts val="3000"/>
              <a:buChar char="○"/>
              <a:defRPr sz="3000" i="1">
                <a:solidFill>
                  <a:srgbClr val="434343"/>
                </a:solidFill>
              </a:defRPr>
            </a:lvl2pPr>
            <a:lvl3pPr marL="1371600" lvl="2" indent="-419100" algn="ctr" rtl="0">
              <a:spcBef>
                <a:spcPts val="0"/>
              </a:spcBef>
              <a:spcAft>
                <a:spcPts val="0"/>
              </a:spcAft>
              <a:buClr>
                <a:srgbClr val="434343"/>
              </a:buClr>
              <a:buSzPts val="3000"/>
              <a:buChar char="■"/>
              <a:defRPr sz="3000" i="1">
                <a:solidFill>
                  <a:srgbClr val="434343"/>
                </a:solidFill>
              </a:defRPr>
            </a:lvl3pPr>
            <a:lvl4pPr marL="1828800" lvl="3" indent="-419100" algn="ctr" rtl="0">
              <a:spcBef>
                <a:spcPts val="0"/>
              </a:spcBef>
              <a:spcAft>
                <a:spcPts val="0"/>
              </a:spcAft>
              <a:buClr>
                <a:srgbClr val="434343"/>
              </a:buClr>
              <a:buSzPts val="3000"/>
              <a:buChar char="●"/>
              <a:defRPr sz="3000" i="1">
                <a:solidFill>
                  <a:srgbClr val="434343"/>
                </a:solidFill>
              </a:defRPr>
            </a:lvl4pPr>
            <a:lvl5pPr marL="2286000" lvl="4" indent="-419100" algn="ctr" rtl="0">
              <a:spcBef>
                <a:spcPts val="0"/>
              </a:spcBef>
              <a:spcAft>
                <a:spcPts val="0"/>
              </a:spcAft>
              <a:buClr>
                <a:srgbClr val="434343"/>
              </a:buClr>
              <a:buSzPts val="3000"/>
              <a:buChar char="○"/>
              <a:defRPr sz="3000" i="1">
                <a:solidFill>
                  <a:srgbClr val="434343"/>
                </a:solidFill>
              </a:defRPr>
            </a:lvl5pPr>
            <a:lvl6pPr marL="2743200" lvl="5" indent="-419100" algn="ctr" rtl="0">
              <a:spcBef>
                <a:spcPts val="0"/>
              </a:spcBef>
              <a:spcAft>
                <a:spcPts val="0"/>
              </a:spcAft>
              <a:buClr>
                <a:srgbClr val="434343"/>
              </a:buClr>
              <a:buSzPts val="3000"/>
              <a:buChar char="■"/>
              <a:defRPr sz="3000" i="1">
                <a:solidFill>
                  <a:srgbClr val="434343"/>
                </a:solidFill>
              </a:defRPr>
            </a:lvl6pPr>
            <a:lvl7pPr marL="3200400" lvl="6" indent="-419100" algn="ctr" rtl="0">
              <a:spcBef>
                <a:spcPts val="0"/>
              </a:spcBef>
              <a:spcAft>
                <a:spcPts val="0"/>
              </a:spcAft>
              <a:buClr>
                <a:srgbClr val="434343"/>
              </a:buClr>
              <a:buSzPts val="3000"/>
              <a:buChar char="●"/>
              <a:defRPr sz="3000" i="1">
                <a:solidFill>
                  <a:srgbClr val="434343"/>
                </a:solidFill>
              </a:defRPr>
            </a:lvl7pPr>
            <a:lvl8pPr marL="3657600" lvl="7" indent="-419100" algn="ctr" rtl="0">
              <a:spcBef>
                <a:spcPts val="0"/>
              </a:spcBef>
              <a:spcAft>
                <a:spcPts val="0"/>
              </a:spcAft>
              <a:buClr>
                <a:srgbClr val="434343"/>
              </a:buClr>
              <a:buSzPts val="3000"/>
              <a:buChar char="○"/>
              <a:defRPr sz="3000" i="1">
                <a:solidFill>
                  <a:srgbClr val="434343"/>
                </a:solidFill>
              </a:defRPr>
            </a:lvl8pPr>
            <a:lvl9pPr marL="4114800" lvl="8" indent="-419100" algn="ctr">
              <a:spcBef>
                <a:spcPts val="0"/>
              </a:spcBef>
              <a:spcAft>
                <a:spcPts val="0"/>
              </a:spcAft>
              <a:buClr>
                <a:srgbClr val="434343"/>
              </a:buClr>
              <a:buSzPts val="3000"/>
              <a:buChar char="■"/>
              <a:defRPr sz="3000" i="1">
                <a:solidFill>
                  <a:srgbClr val="434343"/>
                </a:solidFill>
              </a:defRPr>
            </a:lvl9pPr>
          </a:lstStyle>
          <a:p>
            <a:endParaRPr/>
          </a:p>
        </p:txBody>
      </p:sp>
      <p:sp>
        <p:nvSpPr>
          <p:cNvPr id="19" name="Google Shape;19;p4"/>
          <p:cNvSpPr txBox="1"/>
          <p:nvPr/>
        </p:nvSpPr>
        <p:spPr>
          <a:xfrm>
            <a:off x="205550" y="75075"/>
            <a:ext cx="7995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0" b="1">
                <a:solidFill>
                  <a:srgbClr val="434343"/>
                </a:solidFill>
                <a:latin typeface="Raleway"/>
                <a:ea typeface="Raleway"/>
                <a:cs typeface="Raleway"/>
                <a:sym typeface="Raleway"/>
              </a:rPr>
              <a:t>“</a:t>
            </a:r>
            <a:endParaRPr sz="12000" b="1">
              <a:solidFill>
                <a:srgbClr val="434343"/>
              </a:solidFill>
              <a:latin typeface="Raleway"/>
              <a:ea typeface="Raleway"/>
              <a:cs typeface="Raleway"/>
              <a:sym typeface="Raleway"/>
            </a:endParaRPr>
          </a:p>
        </p:txBody>
      </p:sp>
      <p:sp>
        <p:nvSpPr>
          <p:cNvPr id="20" name="Google Shape;20;p4"/>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sp>
        <p:nvSpPr>
          <p:cNvPr id="22" name="Google Shape;22;p5"/>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5"/>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4" name="Google Shape;24;p5"/>
          <p:cNvSpPr txBox="1">
            <a:spLocks noGrp="1"/>
          </p:cNvSpPr>
          <p:nvPr>
            <p:ph type="body" idx="1"/>
          </p:nvPr>
        </p:nvSpPr>
        <p:spPr>
          <a:xfrm>
            <a:off x="922000" y="1885951"/>
            <a:ext cx="6866100" cy="2366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Clr>
                <a:srgbClr val="FFB600"/>
              </a:buClr>
              <a:buSzPts val="1800"/>
              <a:buChar char="●"/>
              <a:defRPr/>
            </a:lvl1pPr>
            <a:lvl2pPr marL="914400" lvl="1" indent="-342900">
              <a:spcBef>
                <a:spcPts val="0"/>
              </a:spcBef>
              <a:spcAft>
                <a:spcPts val="0"/>
              </a:spcAft>
              <a:buClr>
                <a:srgbClr val="FFB600"/>
              </a:buClr>
              <a:buSzPts val="1800"/>
              <a:buChar char="○"/>
              <a:defRPr/>
            </a:lvl2pPr>
            <a:lvl3pPr marL="1371600" lvl="2" indent="-342900">
              <a:spcBef>
                <a:spcPts val="0"/>
              </a:spcBef>
              <a:spcAft>
                <a:spcPts val="0"/>
              </a:spcAft>
              <a:buClr>
                <a:srgbClr val="FFB600"/>
              </a:buClr>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5" name="Google Shape;25;p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solidFill>
                  <a:srgbClr val="FFB600"/>
                </a:solidFill>
              </a:defRPr>
            </a:lvl1pPr>
            <a:lvl2pPr lvl="1">
              <a:buNone/>
              <a:defRPr>
                <a:solidFill>
                  <a:srgbClr val="FFB600"/>
                </a:solidFill>
              </a:defRPr>
            </a:lvl2pPr>
            <a:lvl3pPr lvl="2">
              <a:buNone/>
              <a:defRPr>
                <a:solidFill>
                  <a:srgbClr val="FFB600"/>
                </a:solidFill>
              </a:defRPr>
            </a:lvl3pPr>
            <a:lvl4pPr lvl="3">
              <a:buNone/>
              <a:defRPr>
                <a:solidFill>
                  <a:srgbClr val="FFB600"/>
                </a:solidFill>
              </a:defRPr>
            </a:lvl4pPr>
            <a:lvl5pPr lvl="4">
              <a:buNone/>
              <a:defRPr>
                <a:solidFill>
                  <a:srgbClr val="FFB600"/>
                </a:solidFill>
              </a:defRPr>
            </a:lvl5pPr>
            <a:lvl6pPr lvl="5">
              <a:buNone/>
              <a:defRPr>
                <a:solidFill>
                  <a:srgbClr val="FFB600"/>
                </a:solidFill>
              </a:defRPr>
            </a:lvl6pPr>
            <a:lvl7pPr lvl="6">
              <a:buNone/>
              <a:defRPr>
                <a:solidFill>
                  <a:srgbClr val="FFB600"/>
                </a:solidFill>
              </a:defRPr>
            </a:lvl7pPr>
            <a:lvl8pPr lvl="7">
              <a:buNone/>
              <a:defRPr>
                <a:solidFill>
                  <a:srgbClr val="FFB600"/>
                </a:solidFill>
              </a:defRPr>
            </a:lvl8pPr>
            <a:lvl9pPr lvl="8">
              <a:buNone/>
              <a:defRPr>
                <a:solidFill>
                  <a:srgbClr val="FFB600"/>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sp>
        <p:nvSpPr>
          <p:cNvPr id="27" name="Google Shape;27;p6"/>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6"/>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9" name="Google Shape;29;p6"/>
          <p:cNvSpPr txBox="1">
            <a:spLocks noGrp="1"/>
          </p:cNvSpPr>
          <p:nvPr>
            <p:ph type="body" idx="1"/>
          </p:nvPr>
        </p:nvSpPr>
        <p:spPr>
          <a:xfrm>
            <a:off x="922000" y="1887378"/>
            <a:ext cx="3543300" cy="30276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0" name="Google Shape;30;p6"/>
          <p:cNvSpPr txBox="1">
            <a:spLocks noGrp="1"/>
          </p:cNvSpPr>
          <p:nvPr>
            <p:ph type="body" idx="2"/>
          </p:nvPr>
        </p:nvSpPr>
        <p:spPr>
          <a:xfrm>
            <a:off x="4678687" y="1887378"/>
            <a:ext cx="3543300" cy="30276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1" name="Google Shape;31;p6"/>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2"/>
        <p:cNvGrpSpPr/>
        <p:nvPr/>
      </p:nvGrpSpPr>
      <p:grpSpPr>
        <a:xfrm>
          <a:off x="0" y="0"/>
          <a:ext cx="0" cy="0"/>
          <a:chOff x="0" y="0"/>
          <a:chExt cx="0" cy="0"/>
        </a:xfrm>
      </p:grpSpPr>
      <p:sp>
        <p:nvSpPr>
          <p:cNvPr id="33" name="Google Shape;33;p7"/>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7"/>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lvl1pPr lvl="0" rtl="0">
              <a:spcBef>
                <a:spcPts val="0"/>
              </a:spcBef>
              <a:spcAft>
                <a:spcPts val="0"/>
              </a:spcAft>
              <a:buSzPts val="5800"/>
              <a:buNone/>
              <a:defRPr/>
            </a:lvl1pPr>
            <a:lvl2pPr lvl="1" rtl="0">
              <a:spcBef>
                <a:spcPts val="0"/>
              </a:spcBef>
              <a:spcAft>
                <a:spcPts val="0"/>
              </a:spcAft>
              <a:buSzPts val="5800"/>
              <a:buNone/>
              <a:defRPr/>
            </a:lvl2pPr>
            <a:lvl3pPr lvl="2" rtl="0">
              <a:spcBef>
                <a:spcPts val="0"/>
              </a:spcBef>
              <a:spcAft>
                <a:spcPts val="0"/>
              </a:spcAft>
              <a:buSzPts val="5800"/>
              <a:buNone/>
              <a:defRPr/>
            </a:lvl3pPr>
            <a:lvl4pPr lvl="3" rtl="0">
              <a:spcBef>
                <a:spcPts val="0"/>
              </a:spcBef>
              <a:spcAft>
                <a:spcPts val="0"/>
              </a:spcAft>
              <a:buSzPts val="5800"/>
              <a:buNone/>
              <a:defRPr/>
            </a:lvl4pPr>
            <a:lvl5pPr lvl="4" rtl="0">
              <a:spcBef>
                <a:spcPts val="0"/>
              </a:spcBef>
              <a:spcAft>
                <a:spcPts val="0"/>
              </a:spcAft>
              <a:buSzPts val="5800"/>
              <a:buNone/>
              <a:defRPr/>
            </a:lvl5pPr>
            <a:lvl6pPr lvl="5" rtl="0">
              <a:spcBef>
                <a:spcPts val="0"/>
              </a:spcBef>
              <a:spcAft>
                <a:spcPts val="0"/>
              </a:spcAft>
              <a:buSzPts val="5800"/>
              <a:buNone/>
              <a:defRPr/>
            </a:lvl6pPr>
            <a:lvl7pPr lvl="6" rtl="0">
              <a:spcBef>
                <a:spcPts val="0"/>
              </a:spcBef>
              <a:spcAft>
                <a:spcPts val="0"/>
              </a:spcAft>
              <a:buSzPts val="5800"/>
              <a:buNone/>
              <a:defRPr/>
            </a:lvl7pPr>
            <a:lvl8pPr lvl="7" rtl="0">
              <a:spcBef>
                <a:spcPts val="0"/>
              </a:spcBef>
              <a:spcAft>
                <a:spcPts val="0"/>
              </a:spcAft>
              <a:buSzPts val="5800"/>
              <a:buNone/>
              <a:defRPr/>
            </a:lvl8pPr>
            <a:lvl9pPr lvl="8" rtl="0">
              <a:spcBef>
                <a:spcPts val="0"/>
              </a:spcBef>
              <a:spcAft>
                <a:spcPts val="0"/>
              </a:spcAft>
              <a:buSzPts val="5800"/>
              <a:buNone/>
              <a:defRPr/>
            </a:lvl9pPr>
          </a:lstStyle>
          <a:p>
            <a:endParaRPr/>
          </a:p>
        </p:txBody>
      </p:sp>
      <p:sp>
        <p:nvSpPr>
          <p:cNvPr id="35" name="Google Shape;35;p7"/>
          <p:cNvSpPr txBox="1">
            <a:spLocks noGrp="1"/>
          </p:cNvSpPr>
          <p:nvPr>
            <p:ph type="body" idx="1"/>
          </p:nvPr>
        </p:nvSpPr>
        <p:spPr>
          <a:xfrm>
            <a:off x="922000" y="1930500"/>
            <a:ext cx="2332200" cy="29190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6" name="Google Shape;36;p7"/>
          <p:cNvSpPr txBox="1">
            <a:spLocks noGrp="1"/>
          </p:cNvSpPr>
          <p:nvPr>
            <p:ph type="body" idx="2"/>
          </p:nvPr>
        </p:nvSpPr>
        <p:spPr>
          <a:xfrm>
            <a:off x="3373778" y="1930500"/>
            <a:ext cx="2332200" cy="29190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7" name="Google Shape;37;p7"/>
          <p:cNvSpPr txBox="1">
            <a:spLocks noGrp="1"/>
          </p:cNvSpPr>
          <p:nvPr>
            <p:ph type="body" idx="3"/>
          </p:nvPr>
        </p:nvSpPr>
        <p:spPr>
          <a:xfrm>
            <a:off x="5825557" y="1930500"/>
            <a:ext cx="2332200" cy="29190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8" name="Google Shape;38;p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8"/>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8"/>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42" name="Google Shape;42;p8"/>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9"/>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9"/>
          <p:cNvSpPr txBox="1">
            <a:spLocks noGrp="1"/>
          </p:cNvSpPr>
          <p:nvPr>
            <p:ph type="body" idx="1"/>
          </p:nvPr>
        </p:nvSpPr>
        <p:spPr>
          <a:xfrm>
            <a:off x="457200" y="4253909"/>
            <a:ext cx="8229600" cy="5196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400"/>
              <a:buNone/>
              <a:defRPr sz="1400"/>
            </a:lvl1pPr>
          </a:lstStyle>
          <a:p>
            <a:endParaRPr/>
          </a:p>
        </p:txBody>
      </p:sp>
      <p:sp>
        <p:nvSpPr>
          <p:cNvPr id="46" name="Google Shape;46;p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1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49" name="Google Shape;49;p10"/>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22000" y="891775"/>
            <a:ext cx="6866100" cy="85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1pPr>
            <a:lvl2pPr lvl="1">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2pPr>
            <a:lvl3pPr lvl="2">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3pPr>
            <a:lvl4pPr lvl="3">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4pPr>
            <a:lvl5pPr lvl="4">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5pPr>
            <a:lvl6pPr lvl="5">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6pPr>
            <a:lvl7pPr lvl="6">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7pPr>
            <a:lvl8pPr lvl="7">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8pPr>
            <a:lvl9pPr lvl="8">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9pPr>
          </a:lstStyle>
          <a:p>
            <a:endParaRPr/>
          </a:p>
        </p:txBody>
      </p:sp>
      <p:sp>
        <p:nvSpPr>
          <p:cNvPr id="7" name="Google Shape;7;p1"/>
          <p:cNvSpPr txBox="1">
            <a:spLocks noGrp="1"/>
          </p:cNvSpPr>
          <p:nvPr>
            <p:ph type="body" idx="1"/>
          </p:nvPr>
        </p:nvSpPr>
        <p:spPr>
          <a:xfrm>
            <a:off x="922000" y="1885951"/>
            <a:ext cx="6866100" cy="2366100"/>
          </a:xfrm>
          <a:prstGeom prst="rect">
            <a:avLst/>
          </a:prstGeom>
          <a:noFill/>
          <a:ln>
            <a:noFill/>
          </a:ln>
        </p:spPr>
        <p:txBody>
          <a:bodyPr spcFirstLastPara="1" wrap="square" lIns="91425" tIns="91425" rIns="91425" bIns="91425" anchor="t" anchorCtr="0">
            <a:noAutofit/>
          </a:bodyPr>
          <a:lstStyle>
            <a:lvl1pPr marL="457200" lvl="0" indent="-342900">
              <a:spcBef>
                <a:spcPts val="60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1pPr>
            <a:lvl2pPr marL="914400" lvl="1" indent="-342900">
              <a:spcBef>
                <a:spcPts val="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2pPr>
            <a:lvl3pPr marL="1371600" lvl="2" indent="-342900">
              <a:spcBef>
                <a:spcPts val="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3pPr>
            <a:lvl4pPr marL="1828800" lvl="3"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4pPr>
            <a:lvl5pPr marL="2286000" lvl="4"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5pPr>
            <a:lvl6pPr marL="2743200" lvl="5"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6pPr>
            <a:lvl7pPr marL="3200400" lvl="6"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7pPr>
            <a:lvl8pPr marL="3657600" lvl="7"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8pPr>
            <a:lvl9pPr marL="4114800" lvl="8"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9pPr>
          </a:lstStyle>
          <a:p>
            <a:endParaRPr/>
          </a:p>
        </p:txBody>
      </p:sp>
      <p:sp>
        <p:nvSpPr>
          <p:cNvPr id="8" name="Google Shape;8;p1"/>
          <p:cNvSpPr txBox="1">
            <a:spLocks noGrp="1"/>
          </p:cNvSpPr>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lvl1pPr lvl="0" algn="ctr">
              <a:buNone/>
              <a:defRPr sz="1300">
                <a:solidFill>
                  <a:srgbClr val="FFB600"/>
                </a:solidFill>
                <a:latin typeface="Raleway ExtraBold"/>
                <a:ea typeface="Raleway ExtraBold"/>
                <a:cs typeface="Raleway ExtraBold"/>
                <a:sym typeface="Raleway ExtraBold"/>
              </a:defRPr>
            </a:lvl1pPr>
            <a:lvl2pPr lvl="1" algn="ctr">
              <a:buNone/>
              <a:defRPr sz="1300">
                <a:solidFill>
                  <a:srgbClr val="FFB600"/>
                </a:solidFill>
                <a:latin typeface="Raleway ExtraBold"/>
                <a:ea typeface="Raleway ExtraBold"/>
                <a:cs typeface="Raleway ExtraBold"/>
                <a:sym typeface="Raleway ExtraBold"/>
              </a:defRPr>
            </a:lvl2pPr>
            <a:lvl3pPr lvl="2" algn="ctr">
              <a:buNone/>
              <a:defRPr sz="1300">
                <a:solidFill>
                  <a:srgbClr val="FFB600"/>
                </a:solidFill>
                <a:latin typeface="Raleway ExtraBold"/>
                <a:ea typeface="Raleway ExtraBold"/>
                <a:cs typeface="Raleway ExtraBold"/>
                <a:sym typeface="Raleway ExtraBold"/>
              </a:defRPr>
            </a:lvl3pPr>
            <a:lvl4pPr lvl="3" algn="ctr">
              <a:buNone/>
              <a:defRPr sz="1300">
                <a:solidFill>
                  <a:srgbClr val="FFB600"/>
                </a:solidFill>
                <a:latin typeface="Raleway ExtraBold"/>
                <a:ea typeface="Raleway ExtraBold"/>
                <a:cs typeface="Raleway ExtraBold"/>
                <a:sym typeface="Raleway ExtraBold"/>
              </a:defRPr>
            </a:lvl4pPr>
            <a:lvl5pPr lvl="4" algn="ctr">
              <a:buNone/>
              <a:defRPr sz="1300">
                <a:solidFill>
                  <a:srgbClr val="FFB600"/>
                </a:solidFill>
                <a:latin typeface="Raleway ExtraBold"/>
                <a:ea typeface="Raleway ExtraBold"/>
                <a:cs typeface="Raleway ExtraBold"/>
                <a:sym typeface="Raleway ExtraBold"/>
              </a:defRPr>
            </a:lvl5pPr>
            <a:lvl6pPr lvl="5" algn="ctr">
              <a:buNone/>
              <a:defRPr sz="1300">
                <a:solidFill>
                  <a:srgbClr val="FFB600"/>
                </a:solidFill>
                <a:latin typeface="Raleway ExtraBold"/>
                <a:ea typeface="Raleway ExtraBold"/>
                <a:cs typeface="Raleway ExtraBold"/>
                <a:sym typeface="Raleway ExtraBold"/>
              </a:defRPr>
            </a:lvl6pPr>
            <a:lvl7pPr lvl="6" algn="ctr">
              <a:buNone/>
              <a:defRPr sz="1300">
                <a:solidFill>
                  <a:srgbClr val="FFB600"/>
                </a:solidFill>
                <a:latin typeface="Raleway ExtraBold"/>
                <a:ea typeface="Raleway ExtraBold"/>
                <a:cs typeface="Raleway ExtraBold"/>
                <a:sym typeface="Raleway ExtraBold"/>
              </a:defRPr>
            </a:lvl7pPr>
            <a:lvl8pPr lvl="7" algn="ctr">
              <a:buNone/>
              <a:defRPr sz="1300">
                <a:solidFill>
                  <a:srgbClr val="FFB600"/>
                </a:solidFill>
                <a:latin typeface="Raleway ExtraBold"/>
                <a:ea typeface="Raleway ExtraBold"/>
                <a:cs typeface="Raleway ExtraBold"/>
                <a:sym typeface="Raleway ExtraBold"/>
              </a:defRPr>
            </a:lvl8pPr>
            <a:lvl9pPr lvl="8" algn="ctr">
              <a:buNone/>
              <a:defRPr sz="1300">
                <a:solidFill>
                  <a:srgbClr val="FFB600"/>
                </a:solidFill>
                <a:latin typeface="Raleway ExtraBold"/>
                <a:ea typeface="Raleway ExtraBold"/>
                <a:cs typeface="Raleway ExtraBold"/>
                <a:sym typeface="Raleway ExtraBold"/>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learn.adafruit.com/tilt-sensor" TargetMode="External"/><Relationship Id="rId2" Type="http://schemas.openxmlformats.org/officeDocument/2006/relationships/image" Target="../media/image20.jpeg"/><Relationship Id="rId1" Type="http://schemas.openxmlformats.org/officeDocument/2006/relationships/slideLayout" Target="../slideLayouts/slideLayout9.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9.xml"/><Relationship Id="rId4" Type="http://schemas.openxmlformats.org/officeDocument/2006/relationships/image" Target="../media/image26.sv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Layout" Target="../slideLayouts/slideLayout9.xml"/><Relationship Id="rId4" Type="http://schemas.openxmlformats.org/officeDocument/2006/relationships/image" Target="../media/image29.svg"/></Relationships>
</file>

<file path=ppt/slides/_rels/slide16.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0.jpeg"/><Relationship Id="rId1" Type="http://schemas.openxmlformats.org/officeDocument/2006/relationships/slideLayout" Target="../slideLayouts/slideLayout9.xml"/><Relationship Id="rId4" Type="http://schemas.openxmlformats.org/officeDocument/2006/relationships/image" Target="../media/image7.sv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9.xml"/><Relationship Id="rId4" Type="http://schemas.openxmlformats.org/officeDocument/2006/relationships/image" Target="../media/image33.svg"/></Relationships>
</file>

<file path=ppt/slides/_rels/slide19.xml.rels><?xml version="1.0" encoding="UTF-8" standalone="yes"?>
<Relationships xmlns="http://schemas.openxmlformats.org/package/2006/relationships"><Relationship Id="rId3" Type="http://schemas.openxmlformats.org/officeDocument/2006/relationships/hyperlink" Target="http://Referhttps:/electronicsforu.com/resources/electronics-components/humidity-sensor-basic-usage-parameter" TargetMode="External"/><Relationship Id="rId2" Type="http://schemas.openxmlformats.org/officeDocument/2006/relationships/image" Target="../media/image34.jpeg"/><Relationship Id="rId1" Type="http://schemas.openxmlformats.org/officeDocument/2006/relationships/slideLayout" Target="../slideLayouts/slideLayout9.xml"/><Relationship Id="rId5" Type="http://schemas.openxmlformats.org/officeDocument/2006/relationships/image" Target="../media/image36.svg"/><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3" Type="http://schemas.openxmlformats.org/officeDocument/2006/relationships/hyperlink" Target="http://arduino.cc/"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1.png"/><Relationship Id="rId5" Type="http://schemas.openxmlformats.org/officeDocument/2006/relationships/hyperlink" Target="http://arduino.cc/en/Main/Software" TargetMode="External"/><Relationship Id="rId4" Type="http://schemas.openxmlformats.org/officeDocument/2006/relationships/hyperlink" Target="http://en.wikipedia.org/wiki/Microcontroller"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Rehttps:/www.theengineeringprojects.com/2019/02/introduction-to-mpu6050.html" TargetMode="External"/><Relationship Id="rId2" Type="http://schemas.openxmlformats.org/officeDocument/2006/relationships/image" Target="../media/image37.png"/><Relationship Id="rId1" Type="http://schemas.openxmlformats.org/officeDocument/2006/relationships/slideLayout" Target="../slideLayouts/slideLayout9.xml"/><Relationship Id="rId5" Type="http://schemas.openxmlformats.org/officeDocument/2006/relationships/image" Target="../media/image39.svg"/><Relationship Id="rId4" Type="http://schemas.openxmlformats.org/officeDocument/2006/relationships/image" Target="../media/image38.png"/></Relationships>
</file>

<file path=ppt/slides/_rels/slide21.xml.rels><?xml version="1.0" encoding="UTF-8" standalone="yes"?>
<Relationships xmlns="http://schemas.openxmlformats.org/package/2006/relationships"><Relationship Id="rId3" Type="http://schemas.openxmlformats.org/officeDocument/2006/relationships/hyperlink" Target="http://www.leadingones.com/articles/intro-to-vr-4.html" TargetMode="External"/><Relationship Id="rId2" Type="http://schemas.openxmlformats.org/officeDocument/2006/relationships/image" Target="../media/image40.jpeg"/><Relationship Id="rId1" Type="http://schemas.openxmlformats.org/officeDocument/2006/relationships/slideLayout" Target="../slideLayouts/slideLayout7.xml"/><Relationship Id="rId5" Type="http://schemas.openxmlformats.org/officeDocument/2006/relationships/image" Target="../media/image42.svg"/><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3" Type="http://schemas.openxmlformats.org/officeDocument/2006/relationships/image" Target="../media/image44.svg"/><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48.sv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47.png"/><Relationship Id="rId5" Type="http://schemas.openxmlformats.org/officeDocument/2006/relationships/hyperlink" Target="https://www.superhouse.tv/i2c-for-arduino/" TargetMode="External"/><Relationship Id="rId4" Type="http://schemas.openxmlformats.org/officeDocument/2006/relationships/hyperlink" Target="https://learn.sparkfun.com/tutorials/i2c/all"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en.wikipedia.org/wiki/Serial_Peripheral_Interface" TargetMode="External"/><Relationship Id="rId2" Type="http://schemas.openxmlformats.org/officeDocument/2006/relationships/image" Target="../media/image49.png"/><Relationship Id="rId1" Type="http://schemas.openxmlformats.org/officeDocument/2006/relationships/slideLayout" Target="../slideLayouts/slideLayout7.xml"/><Relationship Id="rId5" Type="http://schemas.openxmlformats.org/officeDocument/2006/relationships/image" Target="../media/image51.svg"/><Relationship Id="rId4" Type="http://schemas.openxmlformats.org/officeDocument/2006/relationships/image" Target="../media/image50.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www.arduino.cc/en/Main/Standalone" TargetMode="External"/><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hyperlink" Target="https://www.arduino.cc/en/Guide/Introduction"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9.svg"/></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hyperlink" Target="https://www.arduino.cc/en/main/product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ww1.microchip.com/downloads/en/DeviceDoc/ATmega48A-PA-88A-PA-168A-PA-328-P-DS-DS40002061A.pdf"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5.sv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2"/>
          <p:cNvSpPr txBox="1">
            <a:spLocks noGrp="1"/>
          </p:cNvSpPr>
          <p:nvPr>
            <p:ph type="ctrTitle"/>
          </p:nvPr>
        </p:nvSpPr>
        <p:spPr>
          <a:xfrm>
            <a:off x="685800" y="3287213"/>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solidFill>
                  <a:srgbClr val="434343"/>
                </a:solidFill>
              </a:rPr>
              <a:t>Introduction</a:t>
            </a:r>
            <a:br>
              <a:rPr lang="en-US">
                <a:solidFill>
                  <a:srgbClr val="434343"/>
                </a:solidFill>
              </a:rPr>
            </a:br>
            <a:r>
              <a:rPr lang="en-US">
                <a:solidFill>
                  <a:srgbClr val="434343"/>
                </a:solidFill>
              </a:rPr>
              <a:t>to </a:t>
            </a:r>
            <a:r>
              <a:rPr lang="en-US">
                <a:solidFill>
                  <a:schemeClr val="bg1"/>
                </a:solidFill>
              </a:rPr>
              <a:t>Arduino</a:t>
            </a:r>
            <a:endParaRPr>
              <a:solidFill>
                <a:schemeClr val="bg1"/>
              </a:solidFill>
            </a:endParaRPr>
          </a:p>
        </p:txBody>
      </p:sp>
      <p:grpSp>
        <p:nvGrpSpPr>
          <p:cNvPr id="58" name="Google Shape;58;p12"/>
          <p:cNvGrpSpPr/>
          <p:nvPr/>
        </p:nvGrpSpPr>
        <p:grpSpPr>
          <a:xfrm>
            <a:off x="7864658" y="371176"/>
            <a:ext cx="896264" cy="896314"/>
            <a:chOff x="570875" y="4322250"/>
            <a:chExt cx="443300" cy="443325"/>
          </a:xfrm>
        </p:grpSpPr>
        <p:sp>
          <p:nvSpPr>
            <p:cNvPr id="59" name="Google Shape;59;p12"/>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2"/>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2"/>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2"/>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07384A0-E600-40F1-9870-1B950C62584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a:t>10</a:t>
            </a:fld>
            <a:endParaRPr lang="en"/>
          </a:p>
        </p:txBody>
      </p:sp>
      <p:sp>
        <p:nvSpPr>
          <p:cNvPr id="6" name="TextBox 5">
            <a:extLst>
              <a:ext uri="{FF2B5EF4-FFF2-40B4-BE49-F238E27FC236}">
                <a16:creationId xmlns:a16="http://schemas.microsoft.com/office/drawing/2014/main" id="{45B193F2-8BD6-41C0-9CA8-9072EDE782B9}"/>
              </a:ext>
            </a:extLst>
          </p:cNvPr>
          <p:cNvSpPr txBox="1"/>
          <p:nvPr/>
        </p:nvSpPr>
        <p:spPr>
          <a:xfrm>
            <a:off x="590910" y="510037"/>
            <a:ext cx="321765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a:t>2.5 Steps for Compiling </a:t>
            </a:r>
          </a:p>
        </p:txBody>
      </p:sp>
      <p:sp>
        <p:nvSpPr>
          <p:cNvPr id="8" name="Rectangle: Rounded Corners 7">
            <a:extLst>
              <a:ext uri="{FF2B5EF4-FFF2-40B4-BE49-F238E27FC236}">
                <a16:creationId xmlns:a16="http://schemas.microsoft.com/office/drawing/2014/main" id="{7C368EBB-C280-4DB9-A00B-C4BF0524E4AC}"/>
              </a:ext>
            </a:extLst>
          </p:cNvPr>
          <p:cNvSpPr/>
          <p:nvPr/>
        </p:nvSpPr>
        <p:spPr>
          <a:xfrm>
            <a:off x="745107" y="1268083"/>
            <a:ext cx="1940941" cy="916556"/>
          </a:xfrm>
          <a:prstGeom prst="roundRect">
            <a:avLst/>
          </a:prstGeom>
          <a:solidFill>
            <a:srgbClr val="FFC000"/>
          </a:solidFill>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9" name="Rectangle: Rounded Corners 8">
            <a:extLst>
              <a:ext uri="{FF2B5EF4-FFF2-40B4-BE49-F238E27FC236}">
                <a16:creationId xmlns:a16="http://schemas.microsoft.com/office/drawing/2014/main" id="{41670413-5D52-461C-8EEA-7B308A45C4CB}"/>
              </a:ext>
            </a:extLst>
          </p:cNvPr>
          <p:cNvSpPr/>
          <p:nvPr/>
        </p:nvSpPr>
        <p:spPr>
          <a:xfrm>
            <a:off x="3311465" y="1268083"/>
            <a:ext cx="2329131" cy="916556"/>
          </a:xfrm>
          <a:prstGeom prst="roundRect">
            <a:avLst/>
          </a:prstGeom>
          <a:solidFill>
            <a:srgbClr val="FFC000"/>
          </a:solidFill>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endParaRPr lang="en-GB" sz="1800" b="1">
              <a:ea typeface="+mn-lt"/>
              <a:cs typeface="+mn-lt"/>
            </a:endParaRPr>
          </a:p>
          <a:p>
            <a:endParaRPr lang="en-GB" sz="1800" b="1">
              <a:ea typeface="+mn-lt"/>
              <a:cs typeface="+mn-lt"/>
            </a:endParaRPr>
          </a:p>
          <a:p>
            <a:r>
              <a:rPr lang="en-GB" sz="1800" b="1">
                <a:ea typeface="+mn-lt"/>
                <a:cs typeface="+mn-lt"/>
              </a:rPr>
              <a:t>     </a:t>
            </a:r>
            <a:endParaRPr lang="en-US" sz="1800">
              <a:ea typeface="+mn-lt"/>
              <a:cs typeface="+mn-lt"/>
            </a:endParaRPr>
          </a:p>
          <a:p>
            <a:r>
              <a:rPr lang="en-GB" sz="1800" b="1">
                <a:ea typeface="+mn-lt"/>
                <a:cs typeface="+mn-lt"/>
              </a:rPr>
              <a:t> Select your board</a:t>
            </a:r>
            <a:endParaRPr lang="en-US" sz="1800">
              <a:ea typeface="+mn-lt"/>
              <a:cs typeface="+mn-lt"/>
            </a:endParaRPr>
          </a:p>
          <a:p>
            <a:endParaRPr lang="en-GB" sz="1800">
              <a:ea typeface="+mn-lt"/>
              <a:cs typeface="+mn-lt"/>
            </a:endParaRPr>
          </a:p>
          <a:p>
            <a:endParaRPr lang="en-GB" sz="1800">
              <a:ea typeface="+mn-lt"/>
              <a:cs typeface="+mn-lt"/>
            </a:endParaRPr>
          </a:p>
          <a:p>
            <a:pPr algn="ctr"/>
            <a:endParaRPr lang="en-GB" sz="1800">
              <a:cs typeface="Arial"/>
            </a:endParaRPr>
          </a:p>
        </p:txBody>
      </p:sp>
      <p:sp>
        <p:nvSpPr>
          <p:cNvPr id="11" name="Rectangle: Rounded Corners 10">
            <a:extLst>
              <a:ext uri="{FF2B5EF4-FFF2-40B4-BE49-F238E27FC236}">
                <a16:creationId xmlns:a16="http://schemas.microsoft.com/office/drawing/2014/main" id="{68756ECE-3C40-448D-A352-16CF387EFC88}"/>
              </a:ext>
            </a:extLst>
          </p:cNvPr>
          <p:cNvSpPr/>
          <p:nvPr/>
        </p:nvSpPr>
        <p:spPr>
          <a:xfrm>
            <a:off x="3203636" y="2993366"/>
            <a:ext cx="2221300" cy="916556"/>
          </a:xfrm>
          <a:prstGeom prst="roundRect">
            <a:avLst/>
          </a:prstGeom>
          <a:solidFill>
            <a:srgbClr val="FFC000"/>
          </a:solidFill>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800" b="1">
                <a:cs typeface="Arial"/>
              </a:rPr>
              <a:t>Upload</a:t>
            </a:r>
            <a:endParaRPr lang="en-GB" sz="1800" b="1"/>
          </a:p>
        </p:txBody>
      </p:sp>
      <p:sp>
        <p:nvSpPr>
          <p:cNvPr id="13" name="Rectangle: Rounded Corners 12">
            <a:extLst>
              <a:ext uri="{FF2B5EF4-FFF2-40B4-BE49-F238E27FC236}">
                <a16:creationId xmlns:a16="http://schemas.microsoft.com/office/drawing/2014/main" id="{5A386151-EF19-47CA-A9B1-6335FD4217E0}"/>
              </a:ext>
            </a:extLst>
          </p:cNvPr>
          <p:cNvSpPr/>
          <p:nvPr/>
        </p:nvSpPr>
        <p:spPr>
          <a:xfrm>
            <a:off x="6007221" y="2993365"/>
            <a:ext cx="2081121" cy="916556"/>
          </a:xfrm>
          <a:prstGeom prst="roundRect">
            <a:avLst/>
          </a:prstGeom>
          <a:solidFill>
            <a:srgbClr val="FFC000"/>
          </a:solidFill>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800" b="1">
                <a:solidFill>
                  <a:schemeClr val="tx1"/>
                </a:solidFill>
                <a:cs typeface="Arial"/>
              </a:rPr>
              <a:t>Compile</a:t>
            </a:r>
          </a:p>
        </p:txBody>
      </p:sp>
      <p:sp>
        <p:nvSpPr>
          <p:cNvPr id="19" name="Rectangle: Rounded Corners 18">
            <a:extLst>
              <a:ext uri="{FF2B5EF4-FFF2-40B4-BE49-F238E27FC236}">
                <a16:creationId xmlns:a16="http://schemas.microsoft.com/office/drawing/2014/main" id="{213AA213-66D5-4D8D-A6A9-7957036CCC77}"/>
              </a:ext>
            </a:extLst>
          </p:cNvPr>
          <p:cNvSpPr/>
          <p:nvPr/>
        </p:nvSpPr>
        <p:spPr>
          <a:xfrm>
            <a:off x="6239055" y="1262692"/>
            <a:ext cx="2091905" cy="916556"/>
          </a:xfrm>
          <a:prstGeom prst="roundRect">
            <a:avLst/>
          </a:prstGeom>
          <a:solidFill>
            <a:srgbClr val="FFC000"/>
          </a:solidFill>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b="1">
                <a:ea typeface="+mn-lt"/>
                <a:cs typeface="+mn-lt"/>
              </a:rPr>
              <a:t>Select your serial port</a:t>
            </a:r>
            <a:endParaRPr lang="en-US" sz="1600"/>
          </a:p>
        </p:txBody>
      </p:sp>
      <p:sp>
        <p:nvSpPr>
          <p:cNvPr id="20" name="Arrow: Right 19">
            <a:extLst>
              <a:ext uri="{FF2B5EF4-FFF2-40B4-BE49-F238E27FC236}">
                <a16:creationId xmlns:a16="http://schemas.microsoft.com/office/drawing/2014/main" id="{98D9CEAD-1C76-41C3-A1C6-11F0736A03D5}"/>
              </a:ext>
            </a:extLst>
          </p:cNvPr>
          <p:cNvSpPr/>
          <p:nvPr/>
        </p:nvSpPr>
        <p:spPr>
          <a:xfrm>
            <a:off x="2726832" y="1480270"/>
            <a:ext cx="517585" cy="463669"/>
          </a:xfrm>
          <a:prstGeom prst="rightArrow">
            <a:avLst/>
          </a:prstGeom>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21" name="Arrow: Right 20">
            <a:extLst>
              <a:ext uri="{FF2B5EF4-FFF2-40B4-BE49-F238E27FC236}">
                <a16:creationId xmlns:a16="http://schemas.microsoft.com/office/drawing/2014/main" id="{164BEF43-5EB2-4ABB-BD75-B85A25B87B66}"/>
              </a:ext>
            </a:extLst>
          </p:cNvPr>
          <p:cNvSpPr/>
          <p:nvPr/>
        </p:nvSpPr>
        <p:spPr>
          <a:xfrm>
            <a:off x="5681379" y="1469487"/>
            <a:ext cx="517585" cy="463669"/>
          </a:xfrm>
          <a:prstGeom prst="rightArrow">
            <a:avLst/>
          </a:prstGeom>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22" name="Arrow: Right 21">
            <a:extLst>
              <a:ext uri="{FF2B5EF4-FFF2-40B4-BE49-F238E27FC236}">
                <a16:creationId xmlns:a16="http://schemas.microsoft.com/office/drawing/2014/main" id="{E39E0F87-EEDE-4B86-92B4-E489AD07FEDC}"/>
              </a:ext>
            </a:extLst>
          </p:cNvPr>
          <p:cNvSpPr/>
          <p:nvPr/>
        </p:nvSpPr>
        <p:spPr>
          <a:xfrm rot="5460000">
            <a:off x="6953963" y="2375262"/>
            <a:ext cx="668547" cy="463669"/>
          </a:xfrm>
          <a:prstGeom prst="rightArrow">
            <a:avLst/>
          </a:prstGeom>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23" name="Arrow: Right 22">
            <a:extLst>
              <a:ext uri="{FF2B5EF4-FFF2-40B4-BE49-F238E27FC236}">
                <a16:creationId xmlns:a16="http://schemas.microsoft.com/office/drawing/2014/main" id="{D31B180A-FCFC-486D-AA77-1942EDC7C7B4}"/>
              </a:ext>
            </a:extLst>
          </p:cNvPr>
          <p:cNvSpPr/>
          <p:nvPr/>
        </p:nvSpPr>
        <p:spPr>
          <a:xfrm rot="10800000">
            <a:off x="5422586" y="3162420"/>
            <a:ext cx="517585" cy="463669"/>
          </a:xfrm>
          <a:prstGeom prst="rightArrow">
            <a:avLst/>
          </a:prstGeom>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pic>
        <p:nvPicPr>
          <p:cNvPr id="24" name="Graphic 24" descr="Watch">
            <a:extLst>
              <a:ext uri="{FF2B5EF4-FFF2-40B4-BE49-F238E27FC236}">
                <a16:creationId xmlns:a16="http://schemas.microsoft.com/office/drawing/2014/main" id="{DFFF10D3-799F-458B-9BAC-CC6214F35B1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93734" y="205956"/>
            <a:ext cx="914400" cy="914400"/>
          </a:xfrm>
          <a:prstGeom prst="rect">
            <a:avLst/>
          </a:prstGeom>
        </p:spPr>
      </p:pic>
      <p:sp>
        <p:nvSpPr>
          <p:cNvPr id="27" name="TextBox 26">
            <a:extLst>
              <a:ext uri="{FF2B5EF4-FFF2-40B4-BE49-F238E27FC236}">
                <a16:creationId xmlns:a16="http://schemas.microsoft.com/office/drawing/2014/main" id="{EF823514-76BD-4421-B88B-A2D46C9966A3}"/>
              </a:ext>
            </a:extLst>
          </p:cNvPr>
          <p:cNvSpPr txBox="1"/>
          <p:nvPr/>
        </p:nvSpPr>
        <p:spPr>
          <a:xfrm>
            <a:off x="741872" y="1523641"/>
            <a:ext cx="19883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800" b="1"/>
              <a:t>Write Your Code</a:t>
            </a:r>
            <a:r>
              <a:rPr lang="en-GB" sz="1800"/>
              <a:t>​</a:t>
            </a:r>
          </a:p>
        </p:txBody>
      </p:sp>
    </p:spTree>
    <p:extLst>
      <p:ext uri="{BB962C8B-B14F-4D97-AF65-F5344CB8AC3E}">
        <p14:creationId xmlns:p14="http://schemas.microsoft.com/office/powerpoint/2010/main" val="1159685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57657-D9A5-4C07-90E2-487EE3A684C6}"/>
              </a:ext>
            </a:extLst>
          </p:cNvPr>
          <p:cNvSpPr>
            <a:spLocks noGrp="1"/>
          </p:cNvSpPr>
          <p:nvPr>
            <p:ph type="ctrTitle"/>
          </p:nvPr>
        </p:nvSpPr>
        <p:spPr/>
        <p:txBody>
          <a:bodyPr/>
          <a:lstStyle/>
          <a:p>
            <a:r>
              <a:rPr lang="en-GB"/>
              <a:t>Sensor </a:t>
            </a:r>
            <a:r>
              <a:rPr lang="en-GB">
                <a:solidFill>
                  <a:schemeClr val="tx1">
                    <a:lumMod val="75000"/>
                    <a:lumOff val="25000"/>
                  </a:schemeClr>
                </a:solidFill>
              </a:rPr>
              <a:t>Integration</a:t>
            </a:r>
          </a:p>
        </p:txBody>
      </p:sp>
    </p:spTree>
    <p:extLst>
      <p:ext uri="{BB962C8B-B14F-4D97-AF65-F5344CB8AC3E}">
        <p14:creationId xmlns:p14="http://schemas.microsoft.com/office/powerpoint/2010/main" val="2869120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close up of text on a black background&#10;&#10;Description generated with high confidence">
            <a:extLst>
              <a:ext uri="{FF2B5EF4-FFF2-40B4-BE49-F238E27FC236}">
                <a16:creationId xmlns:a16="http://schemas.microsoft.com/office/drawing/2014/main" id="{38F20552-256A-4FED-A978-C2D5D50AFC50}"/>
              </a:ext>
            </a:extLst>
          </p:cNvPr>
          <p:cNvPicPr>
            <a:picLocks noChangeAspect="1"/>
          </p:cNvPicPr>
          <p:nvPr/>
        </p:nvPicPr>
        <p:blipFill>
          <a:blip r:embed="rId2"/>
          <a:stretch>
            <a:fillRect/>
          </a:stretch>
        </p:blipFill>
        <p:spPr>
          <a:xfrm>
            <a:off x="946749" y="1852077"/>
            <a:ext cx="2743200" cy="2172593"/>
          </a:xfrm>
          <a:prstGeom prst="rect">
            <a:avLst/>
          </a:prstGeom>
        </p:spPr>
      </p:pic>
      <p:sp>
        <p:nvSpPr>
          <p:cNvPr id="6" name="TextBox 5">
            <a:extLst>
              <a:ext uri="{FF2B5EF4-FFF2-40B4-BE49-F238E27FC236}">
                <a16:creationId xmlns:a16="http://schemas.microsoft.com/office/drawing/2014/main" id="{80819D5B-65A6-4957-ABF2-6B581E0DC8B6}"/>
              </a:ext>
            </a:extLst>
          </p:cNvPr>
          <p:cNvSpPr txBox="1"/>
          <p:nvPr/>
        </p:nvSpPr>
        <p:spPr>
          <a:xfrm>
            <a:off x="526211" y="563952"/>
            <a:ext cx="2807898"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b="1">
                <a:solidFill>
                  <a:srgbClr val="4C4C4C"/>
                </a:solidFill>
                <a:cs typeface="Segoe UI"/>
              </a:rPr>
              <a:t>3.1 TILT SENSOR</a:t>
            </a:r>
          </a:p>
          <a:p>
            <a:r>
              <a:rPr lang="en-GB" sz="1800">
                <a:solidFill>
                  <a:srgbClr val="4C4C4C"/>
                </a:solidFill>
                <a:cs typeface="Segoe UI"/>
              </a:rPr>
              <a:t>​</a:t>
            </a:r>
            <a:endParaRPr lang="en-GB"/>
          </a:p>
        </p:txBody>
      </p:sp>
      <p:sp>
        <p:nvSpPr>
          <p:cNvPr id="7" name="TextBox 6">
            <a:extLst>
              <a:ext uri="{FF2B5EF4-FFF2-40B4-BE49-F238E27FC236}">
                <a16:creationId xmlns:a16="http://schemas.microsoft.com/office/drawing/2014/main" id="{5D5303FB-C056-45FF-886C-D8D8406EEB8C}"/>
              </a:ext>
            </a:extLst>
          </p:cNvPr>
          <p:cNvSpPr txBox="1"/>
          <p:nvPr/>
        </p:nvSpPr>
        <p:spPr>
          <a:xfrm>
            <a:off x="483079" y="887443"/>
            <a:ext cx="803766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r>
              <a:rPr lang="en-US"/>
              <a:t>A tilt sensor is an instrument that is used for measuring the tilt in multiple axes of a reference plane. </a:t>
            </a:r>
          </a:p>
        </p:txBody>
      </p:sp>
      <p:sp>
        <p:nvSpPr>
          <p:cNvPr id="11" name="TextBox 10">
            <a:extLst>
              <a:ext uri="{FF2B5EF4-FFF2-40B4-BE49-F238E27FC236}">
                <a16:creationId xmlns:a16="http://schemas.microsoft.com/office/drawing/2014/main" id="{A6BD8E71-8E25-4B6A-A4DE-431F31F6F0F0}"/>
              </a:ext>
            </a:extLst>
          </p:cNvPr>
          <p:cNvSpPr txBox="1"/>
          <p:nvPr/>
        </p:nvSpPr>
        <p:spPr>
          <a:xfrm>
            <a:off x="6834278" y="2019659"/>
            <a:ext cx="4274388"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a:solidFill>
                  <a:srgbClr val="333333"/>
                </a:solidFill>
                <a:latin typeface="inherit"/>
              </a:rPr>
              <a:t>Specifications</a:t>
            </a:r>
          </a:p>
          <a:p>
            <a:pPr algn="just"/>
            <a:endParaRPr lang="en-US">
              <a:solidFill>
                <a:srgbClr val="333333"/>
              </a:solidFill>
              <a:latin typeface="Source Sans Pro"/>
              <a:ea typeface="Source Sans Pro"/>
            </a:endParaRPr>
          </a:p>
          <a:p>
            <a:pPr>
              <a:buChar char="•"/>
            </a:pPr>
            <a:r>
              <a:rPr lang="en-US">
                <a:solidFill>
                  <a:srgbClr val="333333"/>
                </a:solidFill>
                <a:latin typeface="inherit"/>
              </a:rPr>
              <a:t>Number of Axes</a:t>
            </a:r>
          </a:p>
          <a:p>
            <a:pPr>
              <a:buChar char="•"/>
            </a:pPr>
            <a:r>
              <a:rPr lang="en-US">
                <a:solidFill>
                  <a:srgbClr val="333333"/>
                </a:solidFill>
                <a:latin typeface="inherit"/>
              </a:rPr>
              <a:t>Resolution</a:t>
            </a:r>
          </a:p>
          <a:p>
            <a:pPr>
              <a:buChar char="•"/>
            </a:pPr>
            <a:r>
              <a:rPr lang="en-US">
                <a:solidFill>
                  <a:srgbClr val="333333"/>
                </a:solidFill>
                <a:latin typeface="inherit"/>
              </a:rPr>
              <a:t>Measuring Range</a:t>
            </a:r>
          </a:p>
          <a:p>
            <a:pPr>
              <a:buChar char="•"/>
            </a:pPr>
            <a:r>
              <a:rPr lang="en-US">
                <a:solidFill>
                  <a:srgbClr val="333333"/>
                </a:solidFill>
                <a:latin typeface="inherit"/>
              </a:rPr>
              <a:t>Sensitivity</a:t>
            </a:r>
          </a:p>
          <a:p>
            <a:pPr>
              <a:buChar char="•"/>
            </a:pPr>
            <a:r>
              <a:rPr lang="en-US">
                <a:solidFill>
                  <a:srgbClr val="333333"/>
                </a:solidFill>
                <a:latin typeface="inherit"/>
              </a:rPr>
              <a:t>Noise Tolerance</a:t>
            </a:r>
          </a:p>
          <a:p>
            <a:pPr>
              <a:buChar char="•"/>
            </a:pPr>
            <a:r>
              <a:rPr lang="en-US">
                <a:solidFill>
                  <a:srgbClr val="333333"/>
                </a:solidFill>
                <a:latin typeface="inherit"/>
              </a:rPr>
              <a:t>Output</a:t>
            </a:r>
          </a:p>
          <a:p>
            <a:pPr>
              <a:buChar char="•"/>
            </a:pPr>
            <a:r>
              <a:rPr lang="en-US">
                <a:solidFill>
                  <a:srgbClr val="333333"/>
                </a:solidFill>
                <a:latin typeface="inherit"/>
              </a:rPr>
              <a:t>Vibration</a:t>
            </a:r>
          </a:p>
        </p:txBody>
      </p:sp>
      <p:sp>
        <p:nvSpPr>
          <p:cNvPr id="12" name="TextBox 11">
            <a:extLst>
              <a:ext uri="{FF2B5EF4-FFF2-40B4-BE49-F238E27FC236}">
                <a16:creationId xmlns:a16="http://schemas.microsoft.com/office/drawing/2014/main" id="{BC979112-510F-4678-B94B-61C889EBC41B}"/>
              </a:ext>
            </a:extLst>
          </p:cNvPr>
          <p:cNvSpPr txBox="1"/>
          <p:nvPr/>
        </p:nvSpPr>
        <p:spPr>
          <a:xfrm>
            <a:off x="612476" y="4381141"/>
            <a:ext cx="7778869"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800"/>
              <a:t>Reference-</a:t>
            </a:r>
            <a:r>
              <a:rPr lang="en-GB" sz="800">
                <a:hlinkClick r:id="rId3"/>
              </a:rPr>
              <a:t>https://learn.adafruit.com/tilt-sensor</a:t>
            </a:r>
            <a:endParaRPr lang="en-GB" sz="800"/>
          </a:p>
        </p:txBody>
      </p:sp>
      <p:pic>
        <p:nvPicPr>
          <p:cNvPr id="13" name="Picture 13">
            <a:extLst>
              <a:ext uri="{FF2B5EF4-FFF2-40B4-BE49-F238E27FC236}">
                <a16:creationId xmlns:a16="http://schemas.microsoft.com/office/drawing/2014/main" id="{621AA9A2-6656-40CC-BA6A-3EDB0870EF4D}"/>
              </a:ext>
            </a:extLst>
          </p:cNvPr>
          <p:cNvPicPr>
            <a:picLocks noChangeAspect="1"/>
          </p:cNvPicPr>
          <p:nvPr/>
        </p:nvPicPr>
        <p:blipFill>
          <a:blip r:embed="rId4"/>
          <a:stretch>
            <a:fillRect/>
          </a:stretch>
        </p:blipFill>
        <p:spPr>
          <a:xfrm>
            <a:off x="4061155" y="1856028"/>
            <a:ext cx="2369568" cy="2369568"/>
          </a:xfrm>
          <a:prstGeom prst="rect">
            <a:avLst/>
          </a:prstGeom>
        </p:spPr>
      </p:pic>
      <p:pic>
        <p:nvPicPr>
          <p:cNvPr id="2" name="Graphic 2" descr="Pin">
            <a:extLst>
              <a:ext uri="{FF2B5EF4-FFF2-40B4-BE49-F238E27FC236}">
                <a16:creationId xmlns:a16="http://schemas.microsoft.com/office/drawing/2014/main" id="{988BA739-8170-45F8-BFAE-C1453D0EBA5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061385" y="108908"/>
            <a:ext cx="914400" cy="914400"/>
          </a:xfrm>
          <a:prstGeom prst="rect">
            <a:avLst/>
          </a:prstGeom>
        </p:spPr>
      </p:pic>
    </p:spTree>
    <p:extLst>
      <p:ext uri="{BB962C8B-B14F-4D97-AF65-F5344CB8AC3E}">
        <p14:creationId xmlns:p14="http://schemas.microsoft.com/office/powerpoint/2010/main" val="1896589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07384A0-E600-40F1-9870-1B950C62584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a:t>13</a:t>
            </a:fld>
            <a:endParaRPr lang="en"/>
          </a:p>
        </p:txBody>
      </p:sp>
      <p:sp>
        <p:nvSpPr>
          <p:cNvPr id="6" name="TextBox 5">
            <a:extLst>
              <a:ext uri="{FF2B5EF4-FFF2-40B4-BE49-F238E27FC236}">
                <a16:creationId xmlns:a16="http://schemas.microsoft.com/office/drawing/2014/main" id="{45B193F2-8BD6-41C0-9CA8-9072EDE782B9}"/>
              </a:ext>
            </a:extLst>
          </p:cNvPr>
          <p:cNvSpPr txBox="1"/>
          <p:nvPr/>
        </p:nvSpPr>
        <p:spPr>
          <a:xfrm>
            <a:off x="590910" y="510037"/>
            <a:ext cx="321765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a:t>2.5 Steps for Compiling </a:t>
            </a:r>
          </a:p>
        </p:txBody>
      </p:sp>
      <p:sp>
        <p:nvSpPr>
          <p:cNvPr id="8" name="Rectangle: Rounded Corners 7">
            <a:extLst>
              <a:ext uri="{FF2B5EF4-FFF2-40B4-BE49-F238E27FC236}">
                <a16:creationId xmlns:a16="http://schemas.microsoft.com/office/drawing/2014/main" id="{7C368EBB-C280-4DB9-A00B-C4BF0524E4AC}"/>
              </a:ext>
            </a:extLst>
          </p:cNvPr>
          <p:cNvSpPr/>
          <p:nvPr/>
        </p:nvSpPr>
        <p:spPr>
          <a:xfrm>
            <a:off x="745107" y="1268083"/>
            <a:ext cx="1940941" cy="916556"/>
          </a:xfrm>
          <a:prstGeom prst="roundRect">
            <a:avLst/>
          </a:prstGeom>
          <a:solidFill>
            <a:srgbClr val="FFC000"/>
          </a:solidFill>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9" name="Rectangle: Rounded Corners 8">
            <a:extLst>
              <a:ext uri="{FF2B5EF4-FFF2-40B4-BE49-F238E27FC236}">
                <a16:creationId xmlns:a16="http://schemas.microsoft.com/office/drawing/2014/main" id="{41670413-5D52-461C-8EEA-7B308A45C4CB}"/>
              </a:ext>
            </a:extLst>
          </p:cNvPr>
          <p:cNvSpPr/>
          <p:nvPr/>
        </p:nvSpPr>
        <p:spPr>
          <a:xfrm>
            <a:off x="3311465" y="1268083"/>
            <a:ext cx="2329131" cy="916556"/>
          </a:xfrm>
          <a:prstGeom prst="roundRect">
            <a:avLst/>
          </a:prstGeom>
          <a:solidFill>
            <a:srgbClr val="FFC000"/>
          </a:solidFill>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endParaRPr lang="en-GB" sz="1800" b="1">
              <a:ea typeface="+mn-lt"/>
              <a:cs typeface="+mn-lt"/>
            </a:endParaRPr>
          </a:p>
          <a:p>
            <a:endParaRPr lang="en-GB" sz="1800" b="1">
              <a:ea typeface="+mn-lt"/>
              <a:cs typeface="+mn-lt"/>
            </a:endParaRPr>
          </a:p>
          <a:p>
            <a:r>
              <a:rPr lang="en-GB" sz="1800" b="1">
                <a:ea typeface="+mn-lt"/>
                <a:cs typeface="+mn-lt"/>
              </a:rPr>
              <a:t>     </a:t>
            </a:r>
            <a:endParaRPr lang="en-US" sz="1800">
              <a:ea typeface="+mn-lt"/>
              <a:cs typeface="+mn-lt"/>
            </a:endParaRPr>
          </a:p>
          <a:p>
            <a:r>
              <a:rPr lang="en-GB" sz="1800" b="1">
                <a:ea typeface="+mn-lt"/>
                <a:cs typeface="+mn-lt"/>
              </a:rPr>
              <a:t> Select your board</a:t>
            </a:r>
            <a:endParaRPr lang="en-US" sz="1800">
              <a:ea typeface="+mn-lt"/>
              <a:cs typeface="+mn-lt"/>
            </a:endParaRPr>
          </a:p>
          <a:p>
            <a:endParaRPr lang="en-GB" sz="1800">
              <a:ea typeface="+mn-lt"/>
              <a:cs typeface="+mn-lt"/>
            </a:endParaRPr>
          </a:p>
          <a:p>
            <a:endParaRPr lang="en-GB" sz="1800">
              <a:ea typeface="+mn-lt"/>
              <a:cs typeface="+mn-lt"/>
            </a:endParaRPr>
          </a:p>
          <a:p>
            <a:pPr algn="ctr"/>
            <a:endParaRPr lang="en-GB" sz="1800">
              <a:cs typeface="Arial"/>
            </a:endParaRPr>
          </a:p>
        </p:txBody>
      </p:sp>
      <p:sp>
        <p:nvSpPr>
          <p:cNvPr id="11" name="Rectangle: Rounded Corners 10">
            <a:extLst>
              <a:ext uri="{FF2B5EF4-FFF2-40B4-BE49-F238E27FC236}">
                <a16:creationId xmlns:a16="http://schemas.microsoft.com/office/drawing/2014/main" id="{68756ECE-3C40-448D-A352-16CF387EFC88}"/>
              </a:ext>
            </a:extLst>
          </p:cNvPr>
          <p:cNvSpPr/>
          <p:nvPr/>
        </p:nvSpPr>
        <p:spPr>
          <a:xfrm>
            <a:off x="3203636" y="2993366"/>
            <a:ext cx="2221300" cy="916556"/>
          </a:xfrm>
          <a:prstGeom prst="roundRect">
            <a:avLst/>
          </a:prstGeom>
          <a:solidFill>
            <a:srgbClr val="FFC000"/>
          </a:solidFill>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800" b="1">
                <a:cs typeface="Arial"/>
              </a:rPr>
              <a:t>Upload</a:t>
            </a:r>
            <a:endParaRPr lang="en-GB" sz="1800" b="1"/>
          </a:p>
        </p:txBody>
      </p:sp>
      <p:sp>
        <p:nvSpPr>
          <p:cNvPr id="13" name="Rectangle: Rounded Corners 12">
            <a:extLst>
              <a:ext uri="{FF2B5EF4-FFF2-40B4-BE49-F238E27FC236}">
                <a16:creationId xmlns:a16="http://schemas.microsoft.com/office/drawing/2014/main" id="{5A386151-EF19-47CA-A9B1-6335FD4217E0}"/>
              </a:ext>
            </a:extLst>
          </p:cNvPr>
          <p:cNvSpPr/>
          <p:nvPr/>
        </p:nvSpPr>
        <p:spPr>
          <a:xfrm>
            <a:off x="6007221" y="2993365"/>
            <a:ext cx="2081121" cy="916556"/>
          </a:xfrm>
          <a:prstGeom prst="roundRect">
            <a:avLst/>
          </a:prstGeom>
          <a:solidFill>
            <a:srgbClr val="FFC000"/>
          </a:solidFill>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800" b="1">
                <a:solidFill>
                  <a:schemeClr val="tx1"/>
                </a:solidFill>
                <a:cs typeface="Arial"/>
              </a:rPr>
              <a:t>Compile</a:t>
            </a:r>
          </a:p>
        </p:txBody>
      </p:sp>
      <p:sp>
        <p:nvSpPr>
          <p:cNvPr id="19" name="Rectangle: Rounded Corners 18">
            <a:extLst>
              <a:ext uri="{FF2B5EF4-FFF2-40B4-BE49-F238E27FC236}">
                <a16:creationId xmlns:a16="http://schemas.microsoft.com/office/drawing/2014/main" id="{213AA213-66D5-4D8D-A6A9-7957036CCC77}"/>
              </a:ext>
            </a:extLst>
          </p:cNvPr>
          <p:cNvSpPr/>
          <p:nvPr/>
        </p:nvSpPr>
        <p:spPr>
          <a:xfrm>
            <a:off x="6239055" y="1262692"/>
            <a:ext cx="2091905" cy="916556"/>
          </a:xfrm>
          <a:prstGeom prst="roundRect">
            <a:avLst/>
          </a:prstGeom>
          <a:solidFill>
            <a:srgbClr val="FFC000"/>
          </a:solidFill>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b="1">
                <a:ea typeface="+mn-lt"/>
                <a:cs typeface="+mn-lt"/>
              </a:rPr>
              <a:t>Select your serial port</a:t>
            </a:r>
            <a:endParaRPr lang="en-US" sz="1600"/>
          </a:p>
        </p:txBody>
      </p:sp>
      <p:sp>
        <p:nvSpPr>
          <p:cNvPr id="20" name="Arrow: Right 19">
            <a:extLst>
              <a:ext uri="{FF2B5EF4-FFF2-40B4-BE49-F238E27FC236}">
                <a16:creationId xmlns:a16="http://schemas.microsoft.com/office/drawing/2014/main" id="{98D9CEAD-1C76-41C3-A1C6-11F0736A03D5}"/>
              </a:ext>
            </a:extLst>
          </p:cNvPr>
          <p:cNvSpPr/>
          <p:nvPr/>
        </p:nvSpPr>
        <p:spPr>
          <a:xfrm>
            <a:off x="2726832" y="1480270"/>
            <a:ext cx="517585" cy="463669"/>
          </a:xfrm>
          <a:prstGeom prst="rightArrow">
            <a:avLst/>
          </a:prstGeom>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21" name="Arrow: Right 20">
            <a:extLst>
              <a:ext uri="{FF2B5EF4-FFF2-40B4-BE49-F238E27FC236}">
                <a16:creationId xmlns:a16="http://schemas.microsoft.com/office/drawing/2014/main" id="{164BEF43-5EB2-4ABB-BD75-B85A25B87B66}"/>
              </a:ext>
            </a:extLst>
          </p:cNvPr>
          <p:cNvSpPr/>
          <p:nvPr/>
        </p:nvSpPr>
        <p:spPr>
          <a:xfrm>
            <a:off x="5681379" y="1469487"/>
            <a:ext cx="517585" cy="463669"/>
          </a:xfrm>
          <a:prstGeom prst="rightArrow">
            <a:avLst/>
          </a:prstGeom>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22" name="Arrow: Right 21">
            <a:extLst>
              <a:ext uri="{FF2B5EF4-FFF2-40B4-BE49-F238E27FC236}">
                <a16:creationId xmlns:a16="http://schemas.microsoft.com/office/drawing/2014/main" id="{E39E0F87-EEDE-4B86-92B4-E489AD07FEDC}"/>
              </a:ext>
            </a:extLst>
          </p:cNvPr>
          <p:cNvSpPr/>
          <p:nvPr/>
        </p:nvSpPr>
        <p:spPr>
          <a:xfrm rot="5460000">
            <a:off x="6953963" y="2375262"/>
            <a:ext cx="668547" cy="463669"/>
          </a:xfrm>
          <a:prstGeom prst="rightArrow">
            <a:avLst/>
          </a:prstGeom>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23" name="Arrow: Right 22">
            <a:extLst>
              <a:ext uri="{FF2B5EF4-FFF2-40B4-BE49-F238E27FC236}">
                <a16:creationId xmlns:a16="http://schemas.microsoft.com/office/drawing/2014/main" id="{D31B180A-FCFC-486D-AA77-1942EDC7C7B4}"/>
              </a:ext>
            </a:extLst>
          </p:cNvPr>
          <p:cNvSpPr/>
          <p:nvPr/>
        </p:nvSpPr>
        <p:spPr>
          <a:xfrm rot="10800000">
            <a:off x="5422586" y="3162420"/>
            <a:ext cx="517585" cy="463669"/>
          </a:xfrm>
          <a:prstGeom prst="rightArrow">
            <a:avLst/>
          </a:prstGeom>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pic>
        <p:nvPicPr>
          <p:cNvPr id="24" name="Graphic 24" descr="Watch">
            <a:extLst>
              <a:ext uri="{FF2B5EF4-FFF2-40B4-BE49-F238E27FC236}">
                <a16:creationId xmlns:a16="http://schemas.microsoft.com/office/drawing/2014/main" id="{DFFF10D3-799F-458B-9BAC-CC6214F35B1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93734" y="205956"/>
            <a:ext cx="914400" cy="914400"/>
          </a:xfrm>
          <a:prstGeom prst="rect">
            <a:avLst/>
          </a:prstGeom>
        </p:spPr>
      </p:pic>
      <p:sp>
        <p:nvSpPr>
          <p:cNvPr id="27" name="TextBox 26">
            <a:extLst>
              <a:ext uri="{FF2B5EF4-FFF2-40B4-BE49-F238E27FC236}">
                <a16:creationId xmlns:a16="http://schemas.microsoft.com/office/drawing/2014/main" id="{EF823514-76BD-4421-B88B-A2D46C9966A3}"/>
              </a:ext>
            </a:extLst>
          </p:cNvPr>
          <p:cNvSpPr txBox="1"/>
          <p:nvPr/>
        </p:nvSpPr>
        <p:spPr>
          <a:xfrm>
            <a:off x="741872" y="1523641"/>
            <a:ext cx="19883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800" b="1"/>
              <a:t>Write Your Code</a:t>
            </a:r>
            <a:r>
              <a:rPr lang="en-GB" sz="1800"/>
              <a:t>​</a:t>
            </a:r>
          </a:p>
        </p:txBody>
      </p:sp>
    </p:spTree>
    <p:extLst>
      <p:ext uri="{BB962C8B-B14F-4D97-AF65-F5344CB8AC3E}">
        <p14:creationId xmlns:p14="http://schemas.microsoft.com/office/powerpoint/2010/main" val="239565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0F493B5-904A-4203-9998-490975392A1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a:t>14</a:t>
            </a:fld>
            <a:endParaRPr lang="en"/>
          </a:p>
        </p:txBody>
      </p:sp>
      <p:sp>
        <p:nvSpPr>
          <p:cNvPr id="3" name="TextBox 2">
            <a:extLst>
              <a:ext uri="{FF2B5EF4-FFF2-40B4-BE49-F238E27FC236}">
                <a16:creationId xmlns:a16="http://schemas.microsoft.com/office/drawing/2014/main" id="{9BF91F0D-B5D7-4261-8F8A-0B030BC4A5A5}"/>
              </a:ext>
            </a:extLst>
          </p:cNvPr>
          <p:cNvSpPr txBox="1"/>
          <p:nvPr/>
        </p:nvSpPr>
        <p:spPr>
          <a:xfrm>
            <a:off x="569344" y="531603"/>
            <a:ext cx="4371435"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b="1">
                <a:solidFill>
                  <a:srgbClr val="4C4C4C"/>
                </a:solidFill>
                <a:cs typeface="Segoe UI"/>
              </a:rPr>
              <a:t>3.2 ULTRASONIC SENSOR</a:t>
            </a:r>
            <a:endParaRPr lang="en-GB" sz="2400">
              <a:cs typeface="Segoe UI"/>
            </a:endParaRPr>
          </a:p>
          <a:p>
            <a:r>
              <a:rPr lang="en-GB">
                <a:solidFill>
                  <a:srgbClr val="4C4C4C"/>
                </a:solidFill>
                <a:cs typeface="Segoe UI"/>
              </a:rPr>
              <a:t>​</a:t>
            </a:r>
            <a:r>
              <a:rPr lang="en-GB">
                <a:cs typeface="Segoe UI"/>
              </a:rPr>
              <a:t>​</a:t>
            </a:r>
          </a:p>
        </p:txBody>
      </p:sp>
      <p:sp>
        <p:nvSpPr>
          <p:cNvPr id="6" name="TextBox 5">
            <a:extLst>
              <a:ext uri="{FF2B5EF4-FFF2-40B4-BE49-F238E27FC236}">
                <a16:creationId xmlns:a16="http://schemas.microsoft.com/office/drawing/2014/main" id="{00DD197F-D0FC-4A82-92AC-CB0ABCEFBB3D}"/>
              </a:ext>
            </a:extLst>
          </p:cNvPr>
          <p:cNvSpPr txBox="1"/>
          <p:nvPr/>
        </p:nvSpPr>
        <p:spPr>
          <a:xfrm>
            <a:off x="569344" y="962924"/>
            <a:ext cx="805922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222222"/>
                </a:solidFill>
                <a:latin typeface="arial"/>
                <a:cs typeface="arial"/>
              </a:rPr>
              <a:t>An </a:t>
            </a:r>
            <a:r>
              <a:rPr lang="en-US" b="1">
                <a:solidFill>
                  <a:srgbClr val="222222"/>
                </a:solidFill>
                <a:latin typeface="arial"/>
                <a:cs typeface="arial"/>
              </a:rPr>
              <a:t>Ultrasonic sensor</a:t>
            </a:r>
            <a:r>
              <a:rPr lang="en-US">
                <a:solidFill>
                  <a:srgbClr val="222222"/>
                </a:solidFill>
                <a:latin typeface="arial"/>
                <a:cs typeface="arial"/>
              </a:rPr>
              <a:t> is a device that can measure the distance to an object by using sound waves</a:t>
            </a:r>
            <a:endParaRPr lang="en-US"/>
          </a:p>
        </p:txBody>
      </p:sp>
      <p:pic>
        <p:nvPicPr>
          <p:cNvPr id="8" name="Picture 8" descr="A close up of a speaker&#10;&#10;Description generated with high confidence">
            <a:extLst>
              <a:ext uri="{FF2B5EF4-FFF2-40B4-BE49-F238E27FC236}">
                <a16:creationId xmlns:a16="http://schemas.microsoft.com/office/drawing/2014/main" id="{5C46759C-E353-48B4-85DE-5DE209F70FEE}"/>
              </a:ext>
            </a:extLst>
          </p:cNvPr>
          <p:cNvPicPr>
            <a:picLocks noChangeAspect="1"/>
          </p:cNvPicPr>
          <p:nvPr/>
        </p:nvPicPr>
        <p:blipFill>
          <a:blip r:embed="rId2"/>
          <a:stretch>
            <a:fillRect/>
          </a:stretch>
        </p:blipFill>
        <p:spPr>
          <a:xfrm>
            <a:off x="655608" y="1709626"/>
            <a:ext cx="2743200" cy="1810512"/>
          </a:xfrm>
          <a:prstGeom prst="rect">
            <a:avLst/>
          </a:prstGeom>
        </p:spPr>
      </p:pic>
      <p:sp>
        <p:nvSpPr>
          <p:cNvPr id="11" name="TextBox 10">
            <a:extLst>
              <a:ext uri="{FF2B5EF4-FFF2-40B4-BE49-F238E27FC236}">
                <a16:creationId xmlns:a16="http://schemas.microsoft.com/office/drawing/2014/main" id="{BBBAE818-EBA3-43EA-A917-1DBA39615EDD}"/>
              </a:ext>
            </a:extLst>
          </p:cNvPr>
          <p:cNvSpPr txBox="1"/>
          <p:nvPr/>
        </p:nvSpPr>
        <p:spPr>
          <a:xfrm>
            <a:off x="4472796" y="1653038"/>
            <a:ext cx="4468483"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333333"/>
                </a:solidFill>
                <a:latin typeface="q_serif"/>
              </a:rPr>
              <a:t>Applicaion:-</a:t>
            </a:r>
            <a:endParaRPr lang="en-US" dirty="0">
              <a:solidFill>
                <a:srgbClr val="333333"/>
              </a:solidFill>
              <a:latin typeface="q_serif"/>
            </a:endParaRPr>
          </a:p>
          <a:p>
            <a:pPr marL="342900" lvl="1" indent="-342900">
              <a:buChar char="•"/>
            </a:pPr>
            <a:r>
              <a:rPr lang="en-US">
                <a:solidFill>
                  <a:srgbClr val="333333"/>
                </a:solidFill>
                <a:latin typeface="q_serif"/>
              </a:rPr>
              <a:t>Sonograms (i.e. baby pictures)</a:t>
            </a:r>
            <a:endParaRPr lang="en-US"/>
          </a:p>
          <a:p>
            <a:pPr marL="342900" lvl="1" indent="-342900">
              <a:buChar char="•"/>
            </a:pPr>
            <a:r>
              <a:rPr lang="en-US">
                <a:solidFill>
                  <a:srgbClr val="333333"/>
                </a:solidFill>
                <a:latin typeface="q_serif"/>
              </a:rPr>
              <a:t>Non-destructive examination (checking for internal cracks or voids)</a:t>
            </a:r>
          </a:p>
          <a:p>
            <a:pPr marL="342900" lvl="1" indent="-342900">
              <a:buChar char="•"/>
            </a:pPr>
            <a:r>
              <a:rPr lang="en-US">
                <a:solidFill>
                  <a:srgbClr val="333333"/>
                </a:solidFill>
                <a:latin typeface="q_serif"/>
              </a:rPr>
              <a:t>Sonar (underwater detection of obstacles)</a:t>
            </a:r>
          </a:p>
          <a:p>
            <a:pPr marL="342900" lvl="1" indent="-342900">
              <a:buChar char="•"/>
            </a:pPr>
            <a:r>
              <a:rPr lang="en-US"/>
              <a:t>Welding (plastics or metals)</a:t>
            </a:r>
            <a:endParaRPr lang="en-US" dirty="0">
              <a:solidFill>
                <a:srgbClr val="333333"/>
              </a:solidFill>
              <a:latin typeface="q_serif"/>
            </a:endParaRPr>
          </a:p>
          <a:p>
            <a:pPr marL="342900" lvl="1" indent="-342900">
              <a:buChar char="•"/>
            </a:pPr>
            <a:r>
              <a:rPr lang="en-US"/>
              <a:t>Cleaning (often jewelry)</a:t>
            </a:r>
          </a:p>
          <a:p>
            <a:pPr marL="342900" lvl="1" indent="-342900">
              <a:buChar char="•"/>
            </a:pPr>
            <a:r>
              <a:rPr lang="en-US"/>
              <a:t>Cutting / Slicing (fabrics, plastic films)</a:t>
            </a:r>
          </a:p>
          <a:p>
            <a:pPr marL="342900" lvl="1" indent="-342900">
              <a:buChar char="•"/>
            </a:pPr>
            <a:r>
              <a:rPr lang="en-US"/>
              <a:t>De-gating, staking, swaging, inserting (random plastic manufacturing processes)</a:t>
            </a:r>
          </a:p>
          <a:p>
            <a:pPr marL="342900" lvl="1" indent="-342900">
              <a:buChar char="•"/>
            </a:pPr>
            <a:r>
              <a:rPr lang="en-US"/>
              <a:t>Surgery (to make incisions)</a:t>
            </a:r>
          </a:p>
          <a:p>
            <a:pPr marL="342900" lvl="1" indent="-342900">
              <a:buChar char="•"/>
            </a:pPr>
            <a:endParaRPr lang="en-US" dirty="0">
              <a:solidFill>
                <a:srgbClr val="333333"/>
              </a:solidFill>
              <a:latin typeface="q_serif"/>
            </a:endParaRPr>
          </a:p>
        </p:txBody>
      </p:sp>
      <p:pic>
        <p:nvPicPr>
          <p:cNvPr id="4" name="Graphic 4" descr="USB">
            <a:extLst>
              <a:ext uri="{FF2B5EF4-FFF2-40B4-BE49-F238E27FC236}">
                <a16:creationId xmlns:a16="http://schemas.microsoft.com/office/drawing/2014/main" id="{499216C4-9D54-44B9-95DE-2EB191EC2AA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29036" y="141258"/>
            <a:ext cx="914400" cy="914400"/>
          </a:xfrm>
          <a:prstGeom prst="rect">
            <a:avLst/>
          </a:prstGeom>
        </p:spPr>
      </p:pic>
    </p:spTree>
    <p:extLst>
      <p:ext uri="{BB962C8B-B14F-4D97-AF65-F5344CB8AC3E}">
        <p14:creationId xmlns:p14="http://schemas.microsoft.com/office/powerpoint/2010/main" val="2030431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8DBF828-E1D4-4507-AB3C-7D9FFFCA9BCA}"/>
              </a:ext>
            </a:extLst>
          </p:cNvPr>
          <p:cNvSpPr/>
          <p:nvPr/>
        </p:nvSpPr>
        <p:spPr>
          <a:xfrm>
            <a:off x="4060885" y="4195672"/>
            <a:ext cx="4453386" cy="3666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lide Number Placeholder 1">
            <a:extLst>
              <a:ext uri="{FF2B5EF4-FFF2-40B4-BE49-F238E27FC236}">
                <a16:creationId xmlns:a16="http://schemas.microsoft.com/office/drawing/2014/main" id="{FC5936B9-1AC8-497C-B90B-831D7C981B9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a:t>15</a:t>
            </a:fld>
            <a:endParaRPr lang="en"/>
          </a:p>
        </p:txBody>
      </p:sp>
      <p:sp>
        <p:nvSpPr>
          <p:cNvPr id="3" name="TextBox 2">
            <a:extLst>
              <a:ext uri="{FF2B5EF4-FFF2-40B4-BE49-F238E27FC236}">
                <a16:creationId xmlns:a16="http://schemas.microsoft.com/office/drawing/2014/main" id="{2903BB49-790B-42CF-9CD2-AAC1EE8FF84A}"/>
              </a:ext>
            </a:extLst>
          </p:cNvPr>
          <p:cNvSpPr txBox="1"/>
          <p:nvPr/>
        </p:nvSpPr>
        <p:spPr>
          <a:xfrm>
            <a:off x="4462014" y="531603"/>
            <a:ext cx="4511615" cy="40318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a:t>Speed of Sound at 0*C=      331.5 m/s </a:t>
            </a:r>
            <a:endParaRPr lang="en-US" sz="1200" dirty="0"/>
          </a:p>
          <a:p>
            <a:r>
              <a:rPr lang="en-GB" sz="1200" dirty="0"/>
              <a:t>  </a:t>
            </a:r>
          </a:p>
          <a:p>
            <a:r>
              <a:rPr lang="en-GB" sz="1200"/>
              <a:t>Speed of Sound at 20*C =   343.5 m/s</a:t>
            </a:r>
            <a:r>
              <a:rPr lang="en-US" sz="1200" dirty="0"/>
              <a:t>  </a:t>
            </a:r>
            <a:endParaRPr lang="en-GB" sz="1200" dirty="0"/>
          </a:p>
          <a:p>
            <a:endParaRPr lang="en-GB" sz="1200" dirty="0"/>
          </a:p>
          <a:p>
            <a:r>
              <a:rPr lang="en-GB" sz="1200"/>
              <a:t>                                        =   343.5*100     cm/us  </a:t>
            </a:r>
            <a:endParaRPr lang="en-GB" sz="1200" dirty="0"/>
          </a:p>
          <a:p>
            <a:r>
              <a:rPr lang="en-GB" sz="1200"/>
              <a:t>                                                 10</a:t>
            </a:r>
            <a:r>
              <a:rPr lang="en-GB" sz="1200" baseline="30000"/>
              <a:t>6</a:t>
            </a:r>
            <a:r>
              <a:rPr lang="en-GB" sz="1200" dirty="0"/>
              <a:t> </a:t>
            </a:r>
          </a:p>
          <a:p>
            <a:r>
              <a:rPr lang="en-GB" sz="1200" dirty="0"/>
              <a:t>                                      </a:t>
            </a:r>
          </a:p>
          <a:p>
            <a:r>
              <a:rPr lang="en-GB" sz="1200"/>
              <a:t>                                        =    0.03435 cm/us</a:t>
            </a:r>
            <a:r>
              <a:rPr lang="en-US" sz="1200" dirty="0"/>
              <a:t> </a:t>
            </a:r>
            <a:endParaRPr lang="en-GB" sz="1200" dirty="0"/>
          </a:p>
          <a:p>
            <a:r>
              <a:rPr lang="en-US" sz="1200" dirty="0"/>
              <a:t>  </a:t>
            </a:r>
            <a:endParaRPr lang="en-GB" sz="1200" dirty="0"/>
          </a:p>
          <a:p>
            <a:r>
              <a:rPr lang="en-GB" sz="1200"/>
              <a:t>Velocity=       Displacement / time</a:t>
            </a:r>
            <a:r>
              <a:rPr lang="en-US" sz="1200" dirty="0"/>
              <a:t>  </a:t>
            </a:r>
            <a:endParaRPr lang="en-GB" sz="1200" dirty="0"/>
          </a:p>
          <a:p>
            <a:endParaRPr lang="en-GB" sz="1200" dirty="0"/>
          </a:p>
          <a:p>
            <a:r>
              <a:rPr lang="en-GB" sz="1200"/>
              <a:t>Displacement(D) =   velocity*time  </a:t>
            </a:r>
            <a:endParaRPr lang="en-GB" sz="1200" dirty="0"/>
          </a:p>
          <a:p>
            <a:endParaRPr lang="en-GB" sz="1200" dirty="0"/>
          </a:p>
          <a:p>
            <a:r>
              <a:rPr lang="en-GB" sz="1200"/>
              <a:t>                            =  0.03435*time </a:t>
            </a:r>
            <a:endParaRPr lang="en-GB" sz="1200" dirty="0"/>
          </a:p>
          <a:p>
            <a:r>
              <a:rPr lang="en-GB" sz="1200" dirty="0"/>
              <a:t>  </a:t>
            </a:r>
          </a:p>
          <a:p>
            <a:r>
              <a:rPr lang="en-GB" sz="1200"/>
              <a:t>                            =         time          </a:t>
            </a:r>
            <a:endParaRPr lang="en-GB" sz="1200" dirty="0"/>
          </a:p>
          <a:p>
            <a:r>
              <a:rPr lang="en-US" sz="1200"/>
              <a:t>                                    1/0.03435</a:t>
            </a:r>
            <a:endParaRPr lang="en-GB" sz="1200" dirty="0"/>
          </a:p>
          <a:p>
            <a:r>
              <a:rPr lang="en-US" sz="1200" dirty="0"/>
              <a:t>                            </a:t>
            </a:r>
            <a:endParaRPr lang="en-GB" sz="1200" dirty="0"/>
          </a:p>
          <a:p>
            <a:r>
              <a:rPr lang="en-US" sz="1200" dirty="0"/>
              <a:t>Displacement(to and </a:t>
            </a:r>
            <a:r>
              <a:rPr lang="en-US" sz="1200"/>
              <a:t>fro)     =       time/29.2   </a:t>
            </a:r>
            <a:endParaRPr lang="en-GB" dirty="0"/>
          </a:p>
          <a:p>
            <a:r>
              <a:rPr lang="en-US" sz="1200" dirty="0"/>
              <a:t>  </a:t>
            </a:r>
            <a:r>
              <a:rPr lang="en-US" dirty="0"/>
              <a:t> </a:t>
            </a:r>
            <a:endParaRPr lang="en-GB"/>
          </a:p>
          <a:p>
            <a:r>
              <a:rPr lang="en-GB" b="1"/>
              <a:t>Displacement               =       time/(2*29.2)</a:t>
            </a:r>
          </a:p>
        </p:txBody>
      </p:sp>
      <p:cxnSp>
        <p:nvCxnSpPr>
          <p:cNvPr id="4" name="Straight Arrow Connector 3">
            <a:extLst>
              <a:ext uri="{FF2B5EF4-FFF2-40B4-BE49-F238E27FC236}">
                <a16:creationId xmlns:a16="http://schemas.microsoft.com/office/drawing/2014/main" id="{8615C37B-F0E8-447B-B8F5-BFA81CFA61A2}"/>
              </a:ext>
            </a:extLst>
          </p:cNvPr>
          <p:cNvCxnSpPr/>
          <p:nvPr/>
        </p:nvCxnSpPr>
        <p:spPr>
          <a:xfrm flipV="1">
            <a:off x="6425061" y="1470265"/>
            <a:ext cx="797943" cy="10783"/>
          </a:xfrm>
          <a:prstGeom prst="straightConnector1">
            <a:avLst/>
          </a:prstGeom>
        </p:spPr>
        <p:style>
          <a:lnRef idx="1">
            <a:schemeClr val="dk1"/>
          </a:lnRef>
          <a:fillRef idx="0">
            <a:schemeClr val="dk1"/>
          </a:fillRef>
          <a:effectRef idx="0">
            <a:schemeClr val="dk1"/>
          </a:effectRef>
          <a:fontRef idx="minor">
            <a:schemeClr val="tx1"/>
          </a:fontRef>
        </p:style>
      </p:cxnSp>
      <p:cxnSp>
        <p:nvCxnSpPr>
          <p:cNvPr id="5" name="Straight Arrow Connector 4">
            <a:extLst>
              <a:ext uri="{FF2B5EF4-FFF2-40B4-BE49-F238E27FC236}">
                <a16:creationId xmlns:a16="http://schemas.microsoft.com/office/drawing/2014/main" id="{420826E4-428A-41E2-B629-A058D2E99176}"/>
              </a:ext>
            </a:extLst>
          </p:cNvPr>
          <p:cNvCxnSpPr/>
          <p:nvPr/>
        </p:nvCxnSpPr>
        <p:spPr>
          <a:xfrm>
            <a:off x="6039570" y="3489384"/>
            <a:ext cx="679330" cy="21566"/>
          </a:xfrm>
          <a:prstGeom prst="straightConnector1">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12918697-85C1-4B9C-927F-F39837294C56}"/>
              </a:ext>
            </a:extLst>
          </p:cNvPr>
          <p:cNvSpPr txBox="1"/>
          <p:nvPr/>
        </p:nvSpPr>
        <p:spPr>
          <a:xfrm>
            <a:off x="623258" y="585518"/>
            <a:ext cx="22795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t>ULTRASONIC </a:t>
            </a:r>
          </a:p>
          <a:p>
            <a:r>
              <a:rPr lang="en-GB" b="1"/>
              <a:t>CALCULATION</a:t>
            </a:r>
          </a:p>
        </p:txBody>
      </p:sp>
      <p:pic>
        <p:nvPicPr>
          <p:cNvPr id="9" name="Picture 9" descr="A picture containing screenshot&#10;&#10;Description generated with high confidence">
            <a:extLst>
              <a:ext uri="{FF2B5EF4-FFF2-40B4-BE49-F238E27FC236}">
                <a16:creationId xmlns:a16="http://schemas.microsoft.com/office/drawing/2014/main" id="{8A570F9E-CA45-4D51-98B8-C56E0BD0437C}"/>
              </a:ext>
            </a:extLst>
          </p:cNvPr>
          <p:cNvPicPr>
            <a:picLocks noChangeAspect="1"/>
          </p:cNvPicPr>
          <p:nvPr/>
        </p:nvPicPr>
        <p:blipFill>
          <a:blip r:embed="rId2"/>
          <a:stretch>
            <a:fillRect/>
          </a:stretch>
        </p:blipFill>
        <p:spPr>
          <a:xfrm>
            <a:off x="623258" y="1475481"/>
            <a:ext cx="3508794" cy="2311152"/>
          </a:xfrm>
          <a:prstGeom prst="rect">
            <a:avLst/>
          </a:prstGeom>
        </p:spPr>
      </p:pic>
      <p:pic>
        <p:nvPicPr>
          <p:cNvPr id="6" name="Graphic 7" descr="Airplane">
            <a:extLst>
              <a:ext uri="{FF2B5EF4-FFF2-40B4-BE49-F238E27FC236}">
                <a16:creationId xmlns:a16="http://schemas.microsoft.com/office/drawing/2014/main" id="{AFB88FDB-0CC3-4CAF-A563-47D137A2CF1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21206" y="238305"/>
            <a:ext cx="914400" cy="914400"/>
          </a:xfrm>
          <a:prstGeom prst="rect">
            <a:avLst/>
          </a:prstGeom>
        </p:spPr>
      </p:pic>
    </p:spTree>
    <p:extLst>
      <p:ext uri="{BB962C8B-B14F-4D97-AF65-F5344CB8AC3E}">
        <p14:creationId xmlns:p14="http://schemas.microsoft.com/office/powerpoint/2010/main" val="1411083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07384A0-E600-40F1-9870-1B950C62584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a:t>16</a:t>
            </a:fld>
            <a:endParaRPr lang="en"/>
          </a:p>
        </p:txBody>
      </p:sp>
      <p:sp>
        <p:nvSpPr>
          <p:cNvPr id="6" name="TextBox 5">
            <a:extLst>
              <a:ext uri="{FF2B5EF4-FFF2-40B4-BE49-F238E27FC236}">
                <a16:creationId xmlns:a16="http://schemas.microsoft.com/office/drawing/2014/main" id="{45B193F2-8BD6-41C0-9CA8-9072EDE782B9}"/>
              </a:ext>
            </a:extLst>
          </p:cNvPr>
          <p:cNvSpPr txBox="1"/>
          <p:nvPr/>
        </p:nvSpPr>
        <p:spPr>
          <a:xfrm>
            <a:off x="590910" y="510037"/>
            <a:ext cx="321765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a:t>2.5 Steps for Compiling </a:t>
            </a:r>
          </a:p>
        </p:txBody>
      </p:sp>
      <p:sp>
        <p:nvSpPr>
          <p:cNvPr id="8" name="Rectangle: Rounded Corners 7">
            <a:extLst>
              <a:ext uri="{FF2B5EF4-FFF2-40B4-BE49-F238E27FC236}">
                <a16:creationId xmlns:a16="http://schemas.microsoft.com/office/drawing/2014/main" id="{7C368EBB-C280-4DB9-A00B-C4BF0524E4AC}"/>
              </a:ext>
            </a:extLst>
          </p:cNvPr>
          <p:cNvSpPr/>
          <p:nvPr/>
        </p:nvSpPr>
        <p:spPr>
          <a:xfrm>
            <a:off x="745107" y="1268083"/>
            <a:ext cx="1940941" cy="916556"/>
          </a:xfrm>
          <a:prstGeom prst="roundRect">
            <a:avLst/>
          </a:prstGeom>
          <a:solidFill>
            <a:srgbClr val="FFC000"/>
          </a:solidFill>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9" name="Rectangle: Rounded Corners 8">
            <a:extLst>
              <a:ext uri="{FF2B5EF4-FFF2-40B4-BE49-F238E27FC236}">
                <a16:creationId xmlns:a16="http://schemas.microsoft.com/office/drawing/2014/main" id="{41670413-5D52-461C-8EEA-7B308A45C4CB}"/>
              </a:ext>
            </a:extLst>
          </p:cNvPr>
          <p:cNvSpPr/>
          <p:nvPr/>
        </p:nvSpPr>
        <p:spPr>
          <a:xfrm>
            <a:off x="3311465" y="1268083"/>
            <a:ext cx="2329131" cy="916556"/>
          </a:xfrm>
          <a:prstGeom prst="roundRect">
            <a:avLst/>
          </a:prstGeom>
          <a:solidFill>
            <a:srgbClr val="FFC000"/>
          </a:solidFill>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endParaRPr lang="en-GB" sz="1800" b="1">
              <a:ea typeface="+mn-lt"/>
              <a:cs typeface="+mn-lt"/>
            </a:endParaRPr>
          </a:p>
          <a:p>
            <a:endParaRPr lang="en-GB" sz="1800" b="1">
              <a:ea typeface="+mn-lt"/>
              <a:cs typeface="+mn-lt"/>
            </a:endParaRPr>
          </a:p>
          <a:p>
            <a:r>
              <a:rPr lang="en-GB" sz="1800" b="1">
                <a:ea typeface="+mn-lt"/>
                <a:cs typeface="+mn-lt"/>
              </a:rPr>
              <a:t>     </a:t>
            </a:r>
            <a:endParaRPr lang="en-US" sz="1800">
              <a:ea typeface="+mn-lt"/>
              <a:cs typeface="+mn-lt"/>
            </a:endParaRPr>
          </a:p>
          <a:p>
            <a:r>
              <a:rPr lang="en-GB" sz="1800" b="1">
                <a:ea typeface="+mn-lt"/>
                <a:cs typeface="+mn-lt"/>
              </a:rPr>
              <a:t> Select your board</a:t>
            </a:r>
            <a:endParaRPr lang="en-US" sz="1800">
              <a:ea typeface="+mn-lt"/>
              <a:cs typeface="+mn-lt"/>
            </a:endParaRPr>
          </a:p>
          <a:p>
            <a:endParaRPr lang="en-GB" sz="1800">
              <a:ea typeface="+mn-lt"/>
              <a:cs typeface="+mn-lt"/>
            </a:endParaRPr>
          </a:p>
          <a:p>
            <a:endParaRPr lang="en-GB" sz="1800">
              <a:ea typeface="+mn-lt"/>
              <a:cs typeface="+mn-lt"/>
            </a:endParaRPr>
          </a:p>
          <a:p>
            <a:pPr algn="ctr"/>
            <a:endParaRPr lang="en-GB" sz="1800">
              <a:cs typeface="Arial"/>
            </a:endParaRPr>
          </a:p>
        </p:txBody>
      </p:sp>
      <p:sp>
        <p:nvSpPr>
          <p:cNvPr id="11" name="Rectangle: Rounded Corners 10">
            <a:extLst>
              <a:ext uri="{FF2B5EF4-FFF2-40B4-BE49-F238E27FC236}">
                <a16:creationId xmlns:a16="http://schemas.microsoft.com/office/drawing/2014/main" id="{68756ECE-3C40-448D-A352-16CF387EFC88}"/>
              </a:ext>
            </a:extLst>
          </p:cNvPr>
          <p:cNvSpPr/>
          <p:nvPr/>
        </p:nvSpPr>
        <p:spPr>
          <a:xfrm>
            <a:off x="3203636" y="2993366"/>
            <a:ext cx="2221300" cy="916556"/>
          </a:xfrm>
          <a:prstGeom prst="roundRect">
            <a:avLst/>
          </a:prstGeom>
          <a:solidFill>
            <a:srgbClr val="FFC000"/>
          </a:solidFill>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800" b="1">
                <a:cs typeface="Arial"/>
              </a:rPr>
              <a:t>Upload</a:t>
            </a:r>
            <a:endParaRPr lang="en-GB" sz="1800" b="1"/>
          </a:p>
        </p:txBody>
      </p:sp>
      <p:sp>
        <p:nvSpPr>
          <p:cNvPr id="13" name="Rectangle: Rounded Corners 12">
            <a:extLst>
              <a:ext uri="{FF2B5EF4-FFF2-40B4-BE49-F238E27FC236}">
                <a16:creationId xmlns:a16="http://schemas.microsoft.com/office/drawing/2014/main" id="{5A386151-EF19-47CA-A9B1-6335FD4217E0}"/>
              </a:ext>
            </a:extLst>
          </p:cNvPr>
          <p:cNvSpPr/>
          <p:nvPr/>
        </p:nvSpPr>
        <p:spPr>
          <a:xfrm>
            <a:off x="6007221" y="2993365"/>
            <a:ext cx="2081121" cy="916556"/>
          </a:xfrm>
          <a:prstGeom prst="roundRect">
            <a:avLst/>
          </a:prstGeom>
          <a:solidFill>
            <a:srgbClr val="FFC000"/>
          </a:solidFill>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800" b="1">
                <a:solidFill>
                  <a:schemeClr val="tx1"/>
                </a:solidFill>
                <a:cs typeface="Arial"/>
              </a:rPr>
              <a:t>Compile</a:t>
            </a:r>
          </a:p>
        </p:txBody>
      </p:sp>
      <p:sp>
        <p:nvSpPr>
          <p:cNvPr id="19" name="Rectangle: Rounded Corners 18">
            <a:extLst>
              <a:ext uri="{FF2B5EF4-FFF2-40B4-BE49-F238E27FC236}">
                <a16:creationId xmlns:a16="http://schemas.microsoft.com/office/drawing/2014/main" id="{213AA213-66D5-4D8D-A6A9-7957036CCC77}"/>
              </a:ext>
            </a:extLst>
          </p:cNvPr>
          <p:cNvSpPr/>
          <p:nvPr/>
        </p:nvSpPr>
        <p:spPr>
          <a:xfrm>
            <a:off x="6239055" y="1262692"/>
            <a:ext cx="2091905" cy="916556"/>
          </a:xfrm>
          <a:prstGeom prst="roundRect">
            <a:avLst/>
          </a:prstGeom>
          <a:solidFill>
            <a:srgbClr val="FFC000"/>
          </a:solidFill>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b="1">
                <a:ea typeface="+mn-lt"/>
                <a:cs typeface="+mn-lt"/>
              </a:rPr>
              <a:t>Select your serial port</a:t>
            </a:r>
            <a:endParaRPr lang="en-US" sz="1600"/>
          </a:p>
        </p:txBody>
      </p:sp>
      <p:sp>
        <p:nvSpPr>
          <p:cNvPr id="20" name="Arrow: Right 19">
            <a:extLst>
              <a:ext uri="{FF2B5EF4-FFF2-40B4-BE49-F238E27FC236}">
                <a16:creationId xmlns:a16="http://schemas.microsoft.com/office/drawing/2014/main" id="{98D9CEAD-1C76-41C3-A1C6-11F0736A03D5}"/>
              </a:ext>
            </a:extLst>
          </p:cNvPr>
          <p:cNvSpPr/>
          <p:nvPr/>
        </p:nvSpPr>
        <p:spPr>
          <a:xfrm>
            <a:off x="2726832" y="1480270"/>
            <a:ext cx="517585" cy="463669"/>
          </a:xfrm>
          <a:prstGeom prst="rightArrow">
            <a:avLst/>
          </a:prstGeom>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21" name="Arrow: Right 20">
            <a:extLst>
              <a:ext uri="{FF2B5EF4-FFF2-40B4-BE49-F238E27FC236}">
                <a16:creationId xmlns:a16="http://schemas.microsoft.com/office/drawing/2014/main" id="{164BEF43-5EB2-4ABB-BD75-B85A25B87B66}"/>
              </a:ext>
            </a:extLst>
          </p:cNvPr>
          <p:cNvSpPr/>
          <p:nvPr/>
        </p:nvSpPr>
        <p:spPr>
          <a:xfrm>
            <a:off x="5681379" y="1469487"/>
            <a:ext cx="517585" cy="463669"/>
          </a:xfrm>
          <a:prstGeom prst="rightArrow">
            <a:avLst/>
          </a:prstGeom>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22" name="Arrow: Right 21">
            <a:extLst>
              <a:ext uri="{FF2B5EF4-FFF2-40B4-BE49-F238E27FC236}">
                <a16:creationId xmlns:a16="http://schemas.microsoft.com/office/drawing/2014/main" id="{E39E0F87-EEDE-4B86-92B4-E489AD07FEDC}"/>
              </a:ext>
            </a:extLst>
          </p:cNvPr>
          <p:cNvSpPr/>
          <p:nvPr/>
        </p:nvSpPr>
        <p:spPr>
          <a:xfrm rot="5460000">
            <a:off x="6953963" y="2375262"/>
            <a:ext cx="668547" cy="463669"/>
          </a:xfrm>
          <a:prstGeom prst="rightArrow">
            <a:avLst/>
          </a:prstGeom>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23" name="Arrow: Right 22">
            <a:extLst>
              <a:ext uri="{FF2B5EF4-FFF2-40B4-BE49-F238E27FC236}">
                <a16:creationId xmlns:a16="http://schemas.microsoft.com/office/drawing/2014/main" id="{D31B180A-FCFC-486D-AA77-1942EDC7C7B4}"/>
              </a:ext>
            </a:extLst>
          </p:cNvPr>
          <p:cNvSpPr/>
          <p:nvPr/>
        </p:nvSpPr>
        <p:spPr>
          <a:xfrm rot="10800000">
            <a:off x="5422586" y="3162420"/>
            <a:ext cx="517585" cy="463669"/>
          </a:xfrm>
          <a:prstGeom prst="rightArrow">
            <a:avLst/>
          </a:prstGeom>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pic>
        <p:nvPicPr>
          <p:cNvPr id="24" name="Graphic 24" descr="Watch">
            <a:extLst>
              <a:ext uri="{FF2B5EF4-FFF2-40B4-BE49-F238E27FC236}">
                <a16:creationId xmlns:a16="http://schemas.microsoft.com/office/drawing/2014/main" id="{DFFF10D3-799F-458B-9BAC-CC6214F35B1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93734" y="205956"/>
            <a:ext cx="914400" cy="914400"/>
          </a:xfrm>
          <a:prstGeom prst="rect">
            <a:avLst/>
          </a:prstGeom>
        </p:spPr>
      </p:pic>
      <p:sp>
        <p:nvSpPr>
          <p:cNvPr id="27" name="TextBox 26">
            <a:extLst>
              <a:ext uri="{FF2B5EF4-FFF2-40B4-BE49-F238E27FC236}">
                <a16:creationId xmlns:a16="http://schemas.microsoft.com/office/drawing/2014/main" id="{EF823514-76BD-4421-B88B-A2D46C9966A3}"/>
              </a:ext>
            </a:extLst>
          </p:cNvPr>
          <p:cNvSpPr txBox="1"/>
          <p:nvPr/>
        </p:nvSpPr>
        <p:spPr>
          <a:xfrm>
            <a:off x="741872" y="1523641"/>
            <a:ext cx="19883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800" b="1"/>
              <a:t>Write Your Code</a:t>
            </a:r>
            <a:r>
              <a:rPr lang="en-GB" sz="1800"/>
              <a:t>​</a:t>
            </a:r>
          </a:p>
        </p:txBody>
      </p:sp>
    </p:spTree>
    <p:extLst>
      <p:ext uri="{BB962C8B-B14F-4D97-AF65-F5344CB8AC3E}">
        <p14:creationId xmlns:p14="http://schemas.microsoft.com/office/powerpoint/2010/main" val="3548840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4BB44C9-3675-4BA1-B09B-1782876ACA3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a:t>17</a:t>
            </a:fld>
            <a:endParaRPr lang="en"/>
          </a:p>
        </p:txBody>
      </p:sp>
      <p:sp>
        <p:nvSpPr>
          <p:cNvPr id="3" name="TextBox 2">
            <a:extLst>
              <a:ext uri="{FF2B5EF4-FFF2-40B4-BE49-F238E27FC236}">
                <a16:creationId xmlns:a16="http://schemas.microsoft.com/office/drawing/2014/main" id="{98E9EAC9-846C-4321-8693-BB430B6A6A74}"/>
              </a:ext>
            </a:extLst>
          </p:cNvPr>
          <p:cNvSpPr txBox="1"/>
          <p:nvPr/>
        </p:nvSpPr>
        <p:spPr>
          <a:xfrm>
            <a:off x="547778" y="456122"/>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a:t>3.3 Soil Moisture </a:t>
            </a:r>
            <a:endParaRPr lang="en-US" sz="2400"/>
          </a:p>
        </p:txBody>
      </p:sp>
      <p:pic>
        <p:nvPicPr>
          <p:cNvPr id="4" name="Picture 4" descr="A close up of a device&#10;&#10;Description generated with high confidence">
            <a:extLst>
              <a:ext uri="{FF2B5EF4-FFF2-40B4-BE49-F238E27FC236}">
                <a16:creationId xmlns:a16="http://schemas.microsoft.com/office/drawing/2014/main" id="{007DB4F1-7E03-4F49-A9D5-6291501DA120}"/>
              </a:ext>
            </a:extLst>
          </p:cNvPr>
          <p:cNvPicPr>
            <a:picLocks noChangeAspect="1"/>
          </p:cNvPicPr>
          <p:nvPr/>
        </p:nvPicPr>
        <p:blipFill>
          <a:blip r:embed="rId2"/>
          <a:stretch>
            <a:fillRect/>
          </a:stretch>
        </p:blipFill>
        <p:spPr>
          <a:xfrm>
            <a:off x="696853" y="1672717"/>
            <a:ext cx="2757756" cy="2779322"/>
          </a:xfrm>
          <a:prstGeom prst="rect">
            <a:avLst/>
          </a:prstGeom>
        </p:spPr>
      </p:pic>
      <p:sp>
        <p:nvSpPr>
          <p:cNvPr id="6" name="TextBox 5">
            <a:extLst>
              <a:ext uri="{FF2B5EF4-FFF2-40B4-BE49-F238E27FC236}">
                <a16:creationId xmlns:a16="http://schemas.microsoft.com/office/drawing/2014/main" id="{D35E45A2-4C17-42D3-A45B-D6E0F1999C9F}"/>
              </a:ext>
            </a:extLst>
          </p:cNvPr>
          <p:cNvSpPr txBox="1"/>
          <p:nvPr/>
        </p:nvSpPr>
        <p:spPr>
          <a:xfrm>
            <a:off x="547777" y="919792"/>
            <a:ext cx="813470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222222"/>
                </a:solidFill>
                <a:latin typeface="arial"/>
                <a:cs typeface="arial"/>
              </a:rPr>
              <a:t>A </a:t>
            </a:r>
            <a:r>
              <a:rPr lang="en-US" b="1">
                <a:solidFill>
                  <a:srgbClr val="222222"/>
                </a:solidFill>
                <a:latin typeface="arial"/>
                <a:cs typeface="arial"/>
              </a:rPr>
              <a:t>soil moisture sensor</a:t>
            </a:r>
            <a:r>
              <a:rPr lang="en-US">
                <a:solidFill>
                  <a:srgbClr val="222222"/>
                </a:solidFill>
                <a:latin typeface="arial"/>
                <a:cs typeface="arial"/>
              </a:rPr>
              <a:t> measures the quantity of water contained in a material, such as </a:t>
            </a:r>
            <a:r>
              <a:rPr lang="en-US" b="1">
                <a:solidFill>
                  <a:srgbClr val="222222"/>
                </a:solidFill>
                <a:latin typeface="arial"/>
                <a:cs typeface="arial"/>
              </a:rPr>
              <a:t>soil</a:t>
            </a:r>
            <a:r>
              <a:rPr lang="en-US">
                <a:solidFill>
                  <a:srgbClr val="222222"/>
                </a:solidFill>
                <a:latin typeface="arial"/>
                <a:cs typeface="arial"/>
              </a:rPr>
              <a:t> on a volumetric or gravimetric basis.</a:t>
            </a:r>
            <a:endParaRPr lang="en-US"/>
          </a:p>
        </p:txBody>
      </p:sp>
      <p:sp>
        <p:nvSpPr>
          <p:cNvPr id="7" name="TextBox 6">
            <a:extLst>
              <a:ext uri="{FF2B5EF4-FFF2-40B4-BE49-F238E27FC236}">
                <a16:creationId xmlns:a16="http://schemas.microsoft.com/office/drawing/2014/main" id="{03C14E3F-6274-4B2A-9CF3-19E0B1418EF7}"/>
              </a:ext>
            </a:extLst>
          </p:cNvPr>
          <p:cNvSpPr txBox="1"/>
          <p:nvPr/>
        </p:nvSpPr>
        <p:spPr>
          <a:xfrm>
            <a:off x="838919" y="-1290727"/>
            <a:ext cx="274320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a:solidFill>
                  <a:srgbClr val="333333"/>
                </a:solidFill>
                <a:latin typeface="Lato"/>
              </a:rPr>
              <a:t>VCC: For power</a:t>
            </a:r>
          </a:p>
          <a:p>
            <a:pPr>
              <a:buChar char="•"/>
            </a:pPr>
            <a:r>
              <a:rPr lang="en-US">
                <a:solidFill>
                  <a:srgbClr val="333333"/>
                </a:solidFill>
                <a:latin typeface="Lato"/>
              </a:rPr>
              <a:t>A0: Analog output</a:t>
            </a:r>
          </a:p>
          <a:p>
            <a:pPr>
              <a:buChar char="•"/>
            </a:pPr>
            <a:r>
              <a:rPr lang="en-US">
                <a:solidFill>
                  <a:srgbClr val="333333"/>
                </a:solidFill>
                <a:latin typeface="Lato"/>
              </a:rPr>
              <a:t>D0: Digital output</a:t>
            </a:r>
          </a:p>
          <a:p>
            <a:pPr>
              <a:buChar char="•"/>
            </a:pPr>
            <a:r>
              <a:rPr lang="en-US">
                <a:solidFill>
                  <a:srgbClr val="333333"/>
                </a:solidFill>
                <a:latin typeface="Lato"/>
              </a:rPr>
              <a:t>GND: Ground</a:t>
            </a:r>
          </a:p>
        </p:txBody>
      </p:sp>
      <p:sp>
        <p:nvSpPr>
          <p:cNvPr id="8" name="TextBox 7">
            <a:extLst>
              <a:ext uri="{FF2B5EF4-FFF2-40B4-BE49-F238E27FC236}">
                <a16:creationId xmlns:a16="http://schemas.microsoft.com/office/drawing/2014/main" id="{63269515-3E8E-4801-BE5E-C89C9982E9CB}"/>
              </a:ext>
            </a:extLst>
          </p:cNvPr>
          <p:cNvSpPr txBox="1"/>
          <p:nvPr/>
        </p:nvSpPr>
        <p:spPr>
          <a:xfrm>
            <a:off x="4041476" y="1555989"/>
            <a:ext cx="4058727" cy="2893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303030"/>
                </a:solidFill>
                <a:latin typeface="Poppins"/>
              </a:rPr>
              <a:t>A Pin Out – Soil Moisture Sensor</a:t>
            </a:r>
          </a:p>
          <a:p>
            <a:pPr marL="285750" indent="-285750">
              <a:buChar char="•"/>
            </a:pPr>
            <a:r>
              <a:rPr lang="en-US">
                <a:solidFill>
                  <a:srgbClr val="333333"/>
                </a:solidFill>
                <a:latin typeface="Lato"/>
              </a:rPr>
              <a:t>The soil Moisture sensor FC-28 has four pins</a:t>
            </a:r>
          </a:p>
          <a:p>
            <a:pPr marL="285750" indent="-285750">
              <a:buChar char="•"/>
            </a:pPr>
            <a:r>
              <a:rPr lang="en-US"/>
              <a:t>VCC: For power</a:t>
            </a:r>
          </a:p>
          <a:p>
            <a:pPr marL="285750" indent="-285750">
              <a:buChar char="•"/>
            </a:pPr>
            <a:r>
              <a:rPr lang="en-US"/>
              <a:t>A0: Analog output</a:t>
            </a:r>
          </a:p>
          <a:p>
            <a:pPr marL="285750" indent="-285750">
              <a:buChar char="•"/>
            </a:pPr>
            <a:r>
              <a:rPr lang="en-US"/>
              <a:t>D0: Digital output</a:t>
            </a:r>
          </a:p>
          <a:p>
            <a:pPr marL="285750" indent="-285750">
              <a:buChar char="•"/>
            </a:pPr>
            <a:r>
              <a:rPr lang="en-US"/>
              <a:t>GND: Ground</a:t>
            </a:r>
          </a:p>
          <a:p>
            <a:pPr marL="285750" indent="-285750">
              <a:buChar char="•"/>
            </a:pPr>
            <a:endParaRPr lang="en-US" dirty="0"/>
          </a:p>
          <a:p>
            <a:r>
              <a:rPr lang="en-US"/>
              <a:t>The Module also contains a potentiometer which will set the threshold value and then this threshold value will be compared by the LM393 comparator. The output LED will light up and down according to this threshold value.</a:t>
            </a:r>
          </a:p>
          <a:p>
            <a:endParaRPr lang="en-US" dirty="0">
              <a:solidFill>
                <a:srgbClr val="333333"/>
              </a:solidFill>
              <a:latin typeface="Lato"/>
            </a:endParaRPr>
          </a:p>
        </p:txBody>
      </p:sp>
      <p:pic>
        <p:nvPicPr>
          <p:cNvPr id="5" name="Graphic 8" descr="Books">
            <a:extLst>
              <a:ext uri="{FF2B5EF4-FFF2-40B4-BE49-F238E27FC236}">
                <a16:creationId xmlns:a16="http://schemas.microsoft.com/office/drawing/2014/main" id="{EAA759E9-ACC8-486C-9654-0F2F2B77D51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93734" y="270654"/>
            <a:ext cx="914400" cy="914400"/>
          </a:xfrm>
          <a:prstGeom prst="rect">
            <a:avLst/>
          </a:prstGeom>
        </p:spPr>
      </p:pic>
    </p:spTree>
    <p:extLst>
      <p:ext uri="{BB962C8B-B14F-4D97-AF65-F5344CB8AC3E}">
        <p14:creationId xmlns:p14="http://schemas.microsoft.com/office/powerpoint/2010/main" val="983228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B1634DA-C5E8-4A82-B647-C1A499C3E6A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a:t>18</a:t>
            </a:fld>
            <a:endParaRPr lang="en"/>
          </a:p>
        </p:txBody>
      </p:sp>
      <p:sp>
        <p:nvSpPr>
          <p:cNvPr id="3" name="TextBox 2">
            <a:extLst>
              <a:ext uri="{FF2B5EF4-FFF2-40B4-BE49-F238E27FC236}">
                <a16:creationId xmlns:a16="http://schemas.microsoft.com/office/drawing/2014/main" id="{B633CD61-BCF9-498C-9E0C-45E79B2066F0}"/>
              </a:ext>
            </a:extLst>
          </p:cNvPr>
          <p:cNvSpPr txBox="1"/>
          <p:nvPr/>
        </p:nvSpPr>
        <p:spPr>
          <a:xfrm>
            <a:off x="536994" y="962924"/>
            <a:ext cx="83611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545454"/>
                </a:solidFill>
                <a:latin typeface="arial"/>
                <a:cs typeface="arial"/>
              </a:rPr>
              <a:t>A </a:t>
            </a:r>
            <a:r>
              <a:rPr lang="en-US" b="1">
                <a:solidFill>
                  <a:srgbClr val="6A6A6A"/>
                </a:solidFill>
                <a:latin typeface="arial"/>
                <a:cs typeface="arial"/>
              </a:rPr>
              <a:t>servomotor</a:t>
            </a:r>
            <a:r>
              <a:rPr lang="en-US">
                <a:solidFill>
                  <a:srgbClr val="545454"/>
                </a:solidFill>
                <a:latin typeface="arial"/>
                <a:cs typeface="arial"/>
              </a:rPr>
              <a:t> is a rotary actuator or linear actuator that allows for precise control of angular or linear position, velocity and acceleration</a:t>
            </a:r>
            <a:endParaRPr lang="en-US"/>
          </a:p>
        </p:txBody>
      </p:sp>
      <p:sp>
        <p:nvSpPr>
          <p:cNvPr id="5" name="TextBox 4">
            <a:extLst>
              <a:ext uri="{FF2B5EF4-FFF2-40B4-BE49-F238E27FC236}">
                <a16:creationId xmlns:a16="http://schemas.microsoft.com/office/drawing/2014/main" id="{780747DE-DACB-4383-8C62-F6ACBDBA235E}"/>
              </a:ext>
            </a:extLst>
          </p:cNvPr>
          <p:cNvSpPr txBox="1"/>
          <p:nvPr/>
        </p:nvSpPr>
        <p:spPr>
          <a:xfrm>
            <a:off x="580127" y="499254"/>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a:t>3.3 Servo Motor</a:t>
            </a:r>
          </a:p>
        </p:txBody>
      </p:sp>
      <p:pic>
        <p:nvPicPr>
          <p:cNvPr id="8" name="Picture 8">
            <a:extLst>
              <a:ext uri="{FF2B5EF4-FFF2-40B4-BE49-F238E27FC236}">
                <a16:creationId xmlns:a16="http://schemas.microsoft.com/office/drawing/2014/main" id="{17DA4242-368C-4339-B92F-584BA0C9D22A}"/>
              </a:ext>
            </a:extLst>
          </p:cNvPr>
          <p:cNvPicPr>
            <a:picLocks noChangeAspect="1"/>
          </p:cNvPicPr>
          <p:nvPr/>
        </p:nvPicPr>
        <p:blipFill>
          <a:blip r:embed="rId2"/>
          <a:stretch>
            <a:fillRect/>
          </a:stretch>
        </p:blipFill>
        <p:spPr>
          <a:xfrm>
            <a:off x="634042" y="1440570"/>
            <a:ext cx="3196086" cy="2283926"/>
          </a:xfrm>
          <a:prstGeom prst="rect">
            <a:avLst/>
          </a:prstGeom>
        </p:spPr>
      </p:pic>
      <p:sp>
        <p:nvSpPr>
          <p:cNvPr id="10" name="TextBox 9">
            <a:extLst>
              <a:ext uri="{FF2B5EF4-FFF2-40B4-BE49-F238E27FC236}">
                <a16:creationId xmlns:a16="http://schemas.microsoft.com/office/drawing/2014/main" id="{FABEEB10-00D4-4299-8E00-D643168566CE}"/>
              </a:ext>
            </a:extLst>
          </p:cNvPr>
          <p:cNvSpPr txBox="1"/>
          <p:nvPr/>
        </p:nvSpPr>
        <p:spPr>
          <a:xfrm>
            <a:off x="5561881" y="1491292"/>
            <a:ext cx="3271567"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111111"/>
                </a:solidFill>
                <a:latin typeface="Montserrat"/>
              </a:rPr>
              <a:t>Features to be considered</a:t>
            </a:r>
            <a:endParaRPr lang="en-US" b="1" dirty="0">
              <a:solidFill>
                <a:srgbClr val="111111"/>
              </a:solidFill>
              <a:latin typeface="Montserrat"/>
            </a:endParaRPr>
          </a:p>
          <a:p>
            <a:pPr>
              <a:buChar char="•"/>
            </a:pPr>
            <a:r>
              <a:rPr lang="en-US">
                <a:solidFill>
                  <a:srgbClr val="303030"/>
                </a:solidFill>
                <a:latin typeface="Open Sans"/>
              </a:rPr>
              <a:t>Operating Voltage </a:t>
            </a:r>
          </a:p>
          <a:p>
            <a:pPr>
              <a:buChar char="•"/>
            </a:pPr>
            <a:r>
              <a:rPr lang="en-US">
                <a:solidFill>
                  <a:srgbClr val="303030"/>
                </a:solidFill>
                <a:latin typeface="Open Sans"/>
              </a:rPr>
              <a:t>Torque</a:t>
            </a:r>
            <a:endParaRPr lang="en-US"/>
          </a:p>
          <a:p>
            <a:pPr>
              <a:buChar char="•"/>
            </a:pPr>
            <a:r>
              <a:rPr lang="en-US">
                <a:solidFill>
                  <a:srgbClr val="303030"/>
                </a:solidFill>
                <a:latin typeface="Open Sans"/>
              </a:rPr>
              <a:t>Operating speed </a:t>
            </a:r>
          </a:p>
          <a:p>
            <a:pPr>
              <a:buChar char="•"/>
            </a:pPr>
            <a:r>
              <a:rPr lang="en-US">
                <a:solidFill>
                  <a:srgbClr val="303030"/>
                </a:solidFill>
                <a:latin typeface="Open Sans"/>
              </a:rPr>
              <a:t>Gear Type</a:t>
            </a:r>
          </a:p>
          <a:p>
            <a:pPr>
              <a:buChar char="•"/>
            </a:pPr>
            <a:r>
              <a:rPr lang="en-US">
                <a:solidFill>
                  <a:srgbClr val="303030"/>
                </a:solidFill>
                <a:latin typeface="Open Sans"/>
              </a:rPr>
              <a:t>Rotation range</a:t>
            </a:r>
          </a:p>
          <a:p>
            <a:pPr>
              <a:buChar char="•"/>
            </a:pPr>
            <a:r>
              <a:rPr lang="en-US">
                <a:solidFill>
                  <a:srgbClr val="303030"/>
                </a:solidFill>
                <a:latin typeface="Open Sans"/>
              </a:rPr>
              <a:t>Weight of motor</a:t>
            </a:r>
          </a:p>
          <a:p>
            <a:pPr>
              <a:buChar char="•"/>
            </a:pPr>
            <a:r>
              <a:rPr lang="en-US">
                <a:solidFill>
                  <a:srgbClr val="303030"/>
                </a:solidFill>
                <a:latin typeface="Open Sans"/>
              </a:rPr>
              <a:t>Package includes gear horns and screws</a:t>
            </a:r>
            <a:endParaRPr lang="en-US"/>
          </a:p>
        </p:txBody>
      </p:sp>
      <p:sp>
        <p:nvSpPr>
          <p:cNvPr id="11" name="TextBox 10">
            <a:extLst>
              <a:ext uri="{FF2B5EF4-FFF2-40B4-BE49-F238E27FC236}">
                <a16:creationId xmlns:a16="http://schemas.microsoft.com/office/drawing/2014/main" id="{4F13A04B-33B8-43DC-94BF-8723EFC13D4F}"/>
              </a:ext>
            </a:extLst>
          </p:cNvPr>
          <p:cNvSpPr txBox="1"/>
          <p:nvPr/>
        </p:nvSpPr>
        <p:spPr>
          <a:xfrm>
            <a:off x="2995522" y="3593980"/>
            <a:ext cx="733676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111111"/>
                </a:solidFill>
                <a:latin typeface="Montserrat"/>
              </a:rPr>
              <a:t>Applications</a:t>
            </a:r>
          </a:p>
          <a:p>
            <a:pPr>
              <a:buChar char="•"/>
            </a:pPr>
            <a:r>
              <a:rPr lang="en-US">
                <a:solidFill>
                  <a:srgbClr val="303030"/>
                </a:solidFill>
                <a:latin typeface="Open Sans"/>
              </a:rPr>
              <a:t>Used as actuators in many robots like Biped Robot,robotic arm etc.</a:t>
            </a:r>
          </a:p>
          <a:p>
            <a:pPr>
              <a:buChar char="•"/>
            </a:pPr>
            <a:r>
              <a:rPr lang="en-US">
                <a:solidFill>
                  <a:srgbClr val="303030"/>
                </a:solidFill>
                <a:latin typeface="Open Sans"/>
              </a:rPr>
              <a:t>Commonly used for steering system in RC toys</a:t>
            </a:r>
            <a:endParaRPr lang="en-US" dirty="0">
              <a:solidFill>
                <a:srgbClr val="303030"/>
              </a:solidFill>
              <a:latin typeface="Open Sans"/>
            </a:endParaRPr>
          </a:p>
          <a:p>
            <a:pPr>
              <a:buChar char="•"/>
            </a:pPr>
            <a:r>
              <a:rPr lang="en-US">
                <a:solidFill>
                  <a:srgbClr val="303030"/>
                </a:solidFill>
                <a:latin typeface="Open Sans"/>
              </a:rPr>
              <a:t>Robots where position control is required without feedback</a:t>
            </a:r>
            <a:endParaRPr lang="en-US" dirty="0">
              <a:solidFill>
                <a:srgbClr val="303030"/>
              </a:solidFill>
              <a:latin typeface="Open Sans"/>
            </a:endParaRPr>
          </a:p>
          <a:p>
            <a:endParaRPr lang="en-US" dirty="0">
              <a:solidFill>
                <a:srgbClr val="303030"/>
              </a:solidFill>
              <a:latin typeface="Open Sans"/>
            </a:endParaRPr>
          </a:p>
          <a:p>
            <a:pPr algn="just"/>
            <a:endParaRPr lang="en-US" dirty="0">
              <a:solidFill>
                <a:srgbClr val="303030"/>
              </a:solidFill>
              <a:latin typeface="Open Sans"/>
            </a:endParaRPr>
          </a:p>
        </p:txBody>
      </p:sp>
      <p:sp>
        <p:nvSpPr>
          <p:cNvPr id="12" name="TextBox 11">
            <a:extLst>
              <a:ext uri="{FF2B5EF4-FFF2-40B4-BE49-F238E27FC236}">
                <a16:creationId xmlns:a16="http://schemas.microsoft.com/office/drawing/2014/main" id="{AF30DCBA-28C0-4581-A9E0-FCC9E3F709E3}"/>
              </a:ext>
            </a:extLst>
          </p:cNvPr>
          <p:cNvSpPr txBox="1"/>
          <p:nvPr/>
        </p:nvSpPr>
        <p:spPr>
          <a:xfrm>
            <a:off x="634042" y="4564452"/>
            <a:ext cx="6215332"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a:t>Reference-https://components101.com/servo-motor-basics-pinout-datasheet</a:t>
            </a:r>
            <a:endParaRPr lang="en-US" sz="800"/>
          </a:p>
        </p:txBody>
      </p:sp>
      <p:pic>
        <p:nvPicPr>
          <p:cNvPr id="4" name="Graphic 5" descr="Gears">
            <a:extLst>
              <a:ext uri="{FF2B5EF4-FFF2-40B4-BE49-F238E27FC236}">
                <a16:creationId xmlns:a16="http://schemas.microsoft.com/office/drawing/2014/main" id="{19723DAE-F37F-4602-B76B-01EA793C009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93734" y="44210"/>
            <a:ext cx="914400" cy="914400"/>
          </a:xfrm>
          <a:prstGeom prst="rect">
            <a:avLst/>
          </a:prstGeom>
        </p:spPr>
      </p:pic>
    </p:spTree>
    <p:extLst>
      <p:ext uri="{BB962C8B-B14F-4D97-AF65-F5344CB8AC3E}">
        <p14:creationId xmlns:p14="http://schemas.microsoft.com/office/powerpoint/2010/main" val="5491443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B31937F-0520-4734-820E-34B51BA62B5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a:t>19</a:t>
            </a:fld>
            <a:endParaRPr lang="en"/>
          </a:p>
        </p:txBody>
      </p:sp>
      <p:pic>
        <p:nvPicPr>
          <p:cNvPr id="3" name="Picture 3" descr="A close up of a device&#10;&#10;Description generated with high confidence">
            <a:extLst>
              <a:ext uri="{FF2B5EF4-FFF2-40B4-BE49-F238E27FC236}">
                <a16:creationId xmlns:a16="http://schemas.microsoft.com/office/drawing/2014/main" id="{07601D0A-8800-49B9-AC14-9E752379CA9F}"/>
              </a:ext>
            </a:extLst>
          </p:cNvPr>
          <p:cNvPicPr>
            <a:picLocks noChangeAspect="1"/>
          </p:cNvPicPr>
          <p:nvPr/>
        </p:nvPicPr>
        <p:blipFill>
          <a:blip r:embed="rId2"/>
          <a:stretch>
            <a:fillRect/>
          </a:stretch>
        </p:blipFill>
        <p:spPr>
          <a:xfrm>
            <a:off x="677174" y="1506905"/>
            <a:ext cx="2743200" cy="2496312"/>
          </a:xfrm>
          <a:prstGeom prst="rect">
            <a:avLst/>
          </a:prstGeom>
        </p:spPr>
      </p:pic>
      <p:sp>
        <p:nvSpPr>
          <p:cNvPr id="5" name="TextBox 4">
            <a:extLst>
              <a:ext uri="{FF2B5EF4-FFF2-40B4-BE49-F238E27FC236}">
                <a16:creationId xmlns:a16="http://schemas.microsoft.com/office/drawing/2014/main" id="{21E2634C-A23A-4AA7-B44D-5407B0AAA088}"/>
              </a:ext>
            </a:extLst>
          </p:cNvPr>
          <p:cNvSpPr txBox="1"/>
          <p:nvPr/>
        </p:nvSpPr>
        <p:spPr>
          <a:xfrm>
            <a:off x="472297" y="499254"/>
            <a:ext cx="33039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a:t>3.4 DHT11 </a:t>
            </a:r>
          </a:p>
        </p:txBody>
      </p:sp>
      <p:graphicFrame>
        <p:nvGraphicFramePr>
          <p:cNvPr id="7" name="Table 6">
            <a:extLst>
              <a:ext uri="{FF2B5EF4-FFF2-40B4-BE49-F238E27FC236}">
                <a16:creationId xmlns:a16="http://schemas.microsoft.com/office/drawing/2014/main" id="{8FC184A6-EB1E-46C5-A7BE-3645CDD65D7A}"/>
              </a:ext>
            </a:extLst>
          </p:cNvPr>
          <p:cNvGraphicFramePr>
            <a:graphicFrameLocks noGrp="1"/>
          </p:cNvGraphicFramePr>
          <p:nvPr>
            <p:extLst>
              <p:ext uri="{D42A27DB-BD31-4B8C-83A1-F6EECF244321}">
                <p14:modId xmlns:p14="http://schemas.microsoft.com/office/powerpoint/2010/main" val="3524363829"/>
              </p:ext>
            </p:extLst>
          </p:nvPr>
        </p:nvGraphicFramePr>
        <p:xfrm>
          <a:off x="3310387" y="857969"/>
          <a:ext cx="5062814" cy="1895943"/>
        </p:xfrm>
        <a:graphic>
          <a:graphicData uri="http://schemas.openxmlformats.org/drawingml/2006/table">
            <a:tbl>
              <a:tblPr firstRow="1" bandRow="1">
                <a:tableStyleId>{277997CA-8D9B-4616-ADEA-D9882944D185}</a:tableStyleId>
              </a:tblPr>
              <a:tblGrid>
                <a:gridCol w="2711871">
                  <a:extLst>
                    <a:ext uri="{9D8B030D-6E8A-4147-A177-3AD203B41FA5}">
                      <a16:colId xmlns:a16="http://schemas.microsoft.com/office/drawing/2014/main" val="1412510594"/>
                    </a:ext>
                  </a:extLst>
                </a:gridCol>
                <a:gridCol w="2350943">
                  <a:extLst>
                    <a:ext uri="{9D8B030D-6E8A-4147-A177-3AD203B41FA5}">
                      <a16:colId xmlns:a16="http://schemas.microsoft.com/office/drawing/2014/main" val="95738007"/>
                    </a:ext>
                  </a:extLst>
                </a:gridCol>
              </a:tblGrid>
              <a:tr h="275991">
                <a:tc>
                  <a:txBody>
                    <a:bodyPr/>
                    <a:lstStyle/>
                    <a:p>
                      <a:r>
                        <a:rPr lang="en-GB" sz="1200">
                          <a:effectLst/>
                        </a:rPr>
                        <a:t>Operating voltage</a:t>
                      </a:r>
                    </a:p>
                  </a:txBody>
                  <a:tcPr anchor="ctr"/>
                </a:tc>
                <a:tc>
                  <a:txBody>
                    <a:bodyPr/>
                    <a:lstStyle/>
                    <a:p>
                      <a:r>
                        <a:rPr lang="en-GB" sz="1200">
                          <a:effectLst/>
                        </a:rPr>
                        <a:t>3.3V-5.5V</a:t>
                      </a:r>
                    </a:p>
                  </a:txBody>
                  <a:tcPr anchor="ctr"/>
                </a:tc>
                <a:extLst>
                  <a:ext uri="{0D108BD9-81ED-4DB2-BD59-A6C34878D82A}">
                    <a16:rowId xmlns:a16="http://schemas.microsoft.com/office/drawing/2014/main" val="78692843"/>
                  </a:ext>
                </a:extLst>
              </a:tr>
              <a:tr h="359989">
                <a:tc>
                  <a:txBody>
                    <a:bodyPr/>
                    <a:lstStyle/>
                    <a:p>
                      <a:r>
                        <a:rPr lang="en-GB" sz="1200">
                          <a:effectLst/>
                        </a:rPr>
                        <a:t>Humility measuring range</a:t>
                      </a:r>
                    </a:p>
                  </a:txBody>
                  <a:tcPr anchor="ctr"/>
                </a:tc>
                <a:tc>
                  <a:txBody>
                    <a:bodyPr/>
                    <a:lstStyle/>
                    <a:p>
                      <a:r>
                        <a:rPr lang="en-GB" sz="1200">
                          <a:effectLst/>
                        </a:rPr>
                        <a:t>20%-95%（0℃-50℃）</a:t>
                      </a:r>
                    </a:p>
                  </a:txBody>
                  <a:tcPr anchor="ctr"/>
                </a:tc>
                <a:extLst>
                  <a:ext uri="{0D108BD9-81ED-4DB2-BD59-A6C34878D82A}">
                    <a16:rowId xmlns:a16="http://schemas.microsoft.com/office/drawing/2014/main" val="1239645786"/>
                  </a:ext>
                </a:extLst>
              </a:tr>
              <a:tr h="359989">
                <a:tc>
                  <a:txBody>
                    <a:bodyPr/>
                    <a:lstStyle/>
                    <a:p>
                      <a:r>
                        <a:rPr lang="en-GB" sz="1200">
                          <a:effectLst/>
                        </a:rPr>
                        <a:t>Humility measuring error</a:t>
                      </a:r>
                    </a:p>
                  </a:txBody>
                  <a:tcPr anchor="ctr"/>
                </a:tc>
                <a:tc>
                  <a:txBody>
                    <a:bodyPr/>
                    <a:lstStyle/>
                    <a:p>
                      <a:r>
                        <a:rPr lang="en-GB" sz="1200">
                          <a:effectLst/>
                        </a:rPr>
                        <a:t>+-5%</a:t>
                      </a:r>
                    </a:p>
                  </a:txBody>
                  <a:tcPr anchor="ctr"/>
                </a:tc>
                <a:extLst>
                  <a:ext uri="{0D108BD9-81ED-4DB2-BD59-A6C34878D82A}">
                    <a16:rowId xmlns:a16="http://schemas.microsoft.com/office/drawing/2014/main" val="2181193046"/>
                  </a:ext>
                </a:extLst>
              </a:tr>
              <a:tr h="467987">
                <a:tc>
                  <a:txBody>
                    <a:bodyPr/>
                    <a:lstStyle/>
                    <a:p>
                      <a:r>
                        <a:rPr lang="en-GB" sz="1200">
                          <a:effectLst/>
                        </a:rPr>
                        <a:t>Temperature measuring range</a:t>
                      </a:r>
                    </a:p>
                  </a:txBody>
                  <a:tcPr anchor="ctr"/>
                </a:tc>
                <a:tc>
                  <a:txBody>
                    <a:bodyPr/>
                    <a:lstStyle/>
                    <a:p>
                      <a:r>
                        <a:rPr lang="en-GB" sz="1200">
                          <a:effectLst/>
                        </a:rPr>
                        <a:t>0℃-50℃</a:t>
                      </a:r>
                    </a:p>
                  </a:txBody>
                  <a:tcPr anchor="ctr"/>
                </a:tc>
                <a:extLst>
                  <a:ext uri="{0D108BD9-81ED-4DB2-BD59-A6C34878D82A}">
                    <a16:rowId xmlns:a16="http://schemas.microsoft.com/office/drawing/2014/main" val="2037137472"/>
                  </a:ext>
                </a:extLst>
              </a:tr>
              <a:tr h="431987">
                <a:tc>
                  <a:txBody>
                    <a:bodyPr/>
                    <a:lstStyle/>
                    <a:p>
                      <a:r>
                        <a:rPr lang="en-GB" sz="1200">
                          <a:effectLst/>
                        </a:rPr>
                        <a:t>Temperature measuring error</a:t>
                      </a:r>
                    </a:p>
                  </a:txBody>
                  <a:tcPr anchor="ctr"/>
                </a:tc>
                <a:tc>
                  <a:txBody>
                    <a:bodyPr/>
                    <a:lstStyle/>
                    <a:p>
                      <a:r>
                        <a:rPr lang="en-GB" sz="1200">
                          <a:effectLst/>
                        </a:rPr>
                        <a:t>+-2℃</a:t>
                      </a:r>
                    </a:p>
                  </a:txBody>
                  <a:tcPr anchor="ctr"/>
                </a:tc>
                <a:extLst>
                  <a:ext uri="{0D108BD9-81ED-4DB2-BD59-A6C34878D82A}">
                    <a16:rowId xmlns:a16="http://schemas.microsoft.com/office/drawing/2014/main" val="2779785803"/>
                  </a:ext>
                </a:extLst>
              </a:tr>
            </a:tbl>
          </a:graphicData>
        </a:graphic>
      </p:graphicFrame>
      <p:sp>
        <p:nvSpPr>
          <p:cNvPr id="8" name="TextBox 7">
            <a:extLst>
              <a:ext uri="{FF2B5EF4-FFF2-40B4-BE49-F238E27FC236}">
                <a16:creationId xmlns:a16="http://schemas.microsoft.com/office/drawing/2014/main" id="{D3DD0784-4643-415C-9DFE-C67508285C23}"/>
              </a:ext>
            </a:extLst>
          </p:cNvPr>
          <p:cNvSpPr txBox="1"/>
          <p:nvPr/>
        </p:nvSpPr>
        <p:spPr>
          <a:xfrm>
            <a:off x="3200400" y="234315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a:p>
        </p:txBody>
      </p:sp>
      <p:sp>
        <p:nvSpPr>
          <p:cNvPr id="9" name="TextBox 8">
            <a:extLst>
              <a:ext uri="{FF2B5EF4-FFF2-40B4-BE49-F238E27FC236}">
                <a16:creationId xmlns:a16="http://schemas.microsoft.com/office/drawing/2014/main" id="{CCA71C74-40B1-418F-9BAE-E90996011D99}"/>
              </a:ext>
            </a:extLst>
          </p:cNvPr>
          <p:cNvSpPr txBox="1"/>
          <p:nvPr/>
        </p:nvSpPr>
        <p:spPr>
          <a:xfrm>
            <a:off x="3556240" y="2882301"/>
            <a:ext cx="3821501"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111111"/>
                </a:solidFill>
                <a:latin typeface="Montserrat"/>
              </a:rPr>
              <a:t>Features to be considered</a:t>
            </a:r>
            <a:r>
              <a:rPr lang="en-GB">
                <a:latin typeface="Montserrat"/>
              </a:rPr>
              <a:t>​</a:t>
            </a:r>
          </a:p>
          <a:p>
            <a:pPr marL="285750" indent="-285750" algn="just">
              <a:buChar char="•"/>
            </a:pPr>
            <a:r>
              <a:rPr lang="en-GB"/>
              <a:t>Accuracy</a:t>
            </a:r>
          </a:p>
          <a:p>
            <a:pPr marL="285750" indent="-285750" algn="just">
              <a:buChar char="•"/>
            </a:pPr>
            <a:r>
              <a:rPr lang="en-GB"/>
              <a:t>Linearity</a:t>
            </a:r>
          </a:p>
          <a:p>
            <a:pPr marL="285750" indent="-285750" algn="just">
              <a:buChar char="•"/>
            </a:pPr>
            <a:r>
              <a:rPr lang="en-GB"/>
              <a:t>Reliability</a:t>
            </a:r>
          </a:p>
          <a:p>
            <a:pPr marL="285750" indent="-285750" algn="just">
              <a:buChar char="•"/>
            </a:pPr>
            <a:r>
              <a:rPr lang="en-GB"/>
              <a:t>Repeatability</a:t>
            </a:r>
          </a:p>
          <a:p>
            <a:pPr marL="285750" indent="-285750" algn="just">
              <a:buChar char="•"/>
            </a:pPr>
            <a:r>
              <a:rPr lang="en-GB"/>
              <a:t>Response</a:t>
            </a:r>
            <a:endParaRPr lang="en-GB" dirty="0"/>
          </a:p>
          <a:p>
            <a:endParaRPr lang="en-GB" dirty="0">
              <a:latin typeface="Montserrat"/>
            </a:endParaRPr>
          </a:p>
        </p:txBody>
      </p:sp>
      <p:sp>
        <p:nvSpPr>
          <p:cNvPr id="10" name="TextBox 9">
            <a:extLst>
              <a:ext uri="{FF2B5EF4-FFF2-40B4-BE49-F238E27FC236}">
                <a16:creationId xmlns:a16="http://schemas.microsoft.com/office/drawing/2014/main" id="{4D216D6F-AA2F-4A51-B38B-7DAC3C33996A}"/>
              </a:ext>
            </a:extLst>
          </p:cNvPr>
          <p:cNvSpPr txBox="1"/>
          <p:nvPr/>
        </p:nvSpPr>
        <p:spPr>
          <a:xfrm>
            <a:off x="580126" y="4381141"/>
            <a:ext cx="8522897"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a:hlinkClick r:id="rId3"/>
              </a:rPr>
              <a:t>Reference:-https://electronicsforu.com/resources/electronics-components/humidity-sensor-basic-usage-parameter</a:t>
            </a:r>
          </a:p>
        </p:txBody>
      </p:sp>
      <p:pic>
        <p:nvPicPr>
          <p:cNvPr id="11" name="Graphic 8" descr="Brain">
            <a:extLst>
              <a:ext uri="{FF2B5EF4-FFF2-40B4-BE49-F238E27FC236}">
                <a16:creationId xmlns:a16="http://schemas.microsoft.com/office/drawing/2014/main" id="{697EF12B-2EA1-4149-932B-550BC275833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093734" y="87343"/>
            <a:ext cx="914400" cy="914400"/>
          </a:xfrm>
          <a:prstGeom prst="rect">
            <a:avLst/>
          </a:prstGeom>
        </p:spPr>
      </p:pic>
    </p:spTree>
    <p:extLst>
      <p:ext uri="{BB962C8B-B14F-4D97-AF65-F5344CB8AC3E}">
        <p14:creationId xmlns:p14="http://schemas.microsoft.com/office/powerpoint/2010/main" val="3888694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922000" y="568284"/>
            <a:ext cx="6866100" cy="857400"/>
          </a:xfrm>
          <a:prstGeom prst="rect">
            <a:avLst/>
          </a:prstGeom>
        </p:spPr>
        <p:txBody>
          <a:bodyPr spcFirstLastPara="1" wrap="square" lIns="91425" tIns="91425" rIns="91425" bIns="91425" anchor="t" anchorCtr="0">
            <a:noAutofit/>
          </a:bodyPr>
          <a:lstStyle/>
          <a:p>
            <a:pPr lvl="0"/>
            <a:r>
              <a:rPr lang="en-US" sz="4000"/>
              <a:t>1.1 What is an </a:t>
            </a:r>
            <a:r>
              <a:rPr lang="en-US" sz="4000">
                <a:solidFill>
                  <a:srgbClr val="FFC000"/>
                </a:solidFill>
              </a:rPr>
              <a:t>Arduino?</a:t>
            </a:r>
            <a:endParaRPr sz="4000">
              <a:solidFill>
                <a:srgbClr val="FFC000"/>
              </a:solidFill>
            </a:endParaRPr>
          </a:p>
        </p:txBody>
      </p:sp>
      <p:sp>
        <p:nvSpPr>
          <p:cNvPr id="68" name="Google Shape;68;p13"/>
          <p:cNvSpPr txBox="1">
            <a:spLocks noGrp="1"/>
          </p:cNvSpPr>
          <p:nvPr>
            <p:ph type="body" idx="2"/>
          </p:nvPr>
        </p:nvSpPr>
        <p:spPr>
          <a:xfrm>
            <a:off x="4453386" y="1443835"/>
            <a:ext cx="4135217" cy="3235901"/>
          </a:xfrm>
          <a:prstGeom prst="rect">
            <a:avLst/>
          </a:prstGeom>
        </p:spPr>
        <p:txBody>
          <a:bodyPr spcFirstLastPara="1" wrap="square" lIns="91425" tIns="91425" rIns="91425" bIns="91425" anchor="t" anchorCtr="0">
            <a:noAutofit/>
          </a:bodyPr>
          <a:lstStyle/>
          <a:p>
            <a:r>
              <a:rPr lang="en-US" sz="1600">
                <a:solidFill>
                  <a:schemeClr val="tx1">
                    <a:lumMod val="95000"/>
                    <a:lumOff val="5000"/>
                  </a:schemeClr>
                </a:solidFill>
                <a:hlinkClick r:id="rId3">
                  <a:extLst>
                    <a:ext uri="{A12FA001-AC4F-418D-AE19-62706E023703}">
                      <ahyp:hlinkClr xmlns:ahyp="http://schemas.microsoft.com/office/drawing/2018/hyperlinkcolor" val="tx"/>
                    </a:ext>
                  </a:extLst>
                </a:hlinkClick>
              </a:rPr>
              <a:t>Arduino</a:t>
            </a:r>
            <a:r>
              <a:rPr lang="en-US" sz="1600">
                <a:solidFill>
                  <a:schemeClr val="tx1">
                    <a:lumMod val="95000"/>
                    <a:lumOff val="5000"/>
                  </a:schemeClr>
                </a:solidFill>
              </a:rPr>
              <a:t> is an open-source platform used for building electronics projects. </a:t>
            </a:r>
          </a:p>
          <a:p>
            <a:r>
              <a:rPr lang="en-US" sz="1600">
                <a:solidFill>
                  <a:schemeClr val="tx1">
                    <a:lumMod val="95000"/>
                    <a:lumOff val="5000"/>
                  </a:schemeClr>
                </a:solidFill>
              </a:rPr>
              <a:t>Arduino consists of both a physical programmable circuit board (often referred to as a </a:t>
            </a:r>
            <a:r>
              <a:rPr lang="en-US" sz="1600">
                <a:solidFill>
                  <a:schemeClr val="tx1">
                    <a:lumMod val="95000"/>
                    <a:lumOff val="5000"/>
                  </a:schemeClr>
                </a:solidFill>
                <a:hlinkClick r:id="rId4">
                  <a:extLst>
                    <a:ext uri="{A12FA001-AC4F-418D-AE19-62706E023703}">
                      <ahyp:hlinkClr xmlns:ahyp="http://schemas.microsoft.com/office/drawing/2018/hyperlinkcolor" val="tx"/>
                    </a:ext>
                  </a:extLst>
                </a:hlinkClick>
              </a:rPr>
              <a:t>microcontroller</a:t>
            </a:r>
            <a:r>
              <a:rPr lang="en-US" sz="1600">
                <a:solidFill>
                  <a:schemeClr val="tx1">
                    <a:lumMod val="95000"/>
                    <a:lumOff val="5000"/>
                  </a:schemeClr>
                </a:solidFill>
              </a:rPr>
              <a:t>) and a piece of </a:t>
            </a:r>
            <a:r>
              <a:rPr lang="en-US" sz="1600">
                <a:solidFill>
                  <a:schemeClr val="tx1">
                    <a:lumMod val="95000"/>
                    <a:lumOff val="5000"/>
                  </a:schemeClr>
                </a:solidFill>
                <a:hlinkClick r:id="rId5">
                  <a:extLst>
                    <a:ext uri="{A12FA001-AC4F-418D-AE19-62706E023703}">
                      <ahyp:hlinkClr xmlns:ahyp="http://schemas.microsoft.com/office/drawing/2018/hyperlinkcolor" val="tx"/>
                    </a:ext>
                  </a:extLst>
                </a:hlinkClick>
              </a:rPr>
              <a:t>software</a:t>
            </a:r>
            <a:r>
              <a:rPr lang="en-US" sz="1600">
                <a:solidFill>
                  <a:schemeClr val="tx1">
                    <a:lumMod val="95000"/>
                    <a:lumOff val="5000"/>
                  </a:schemeClr>
                </a:solidFill>
              </a:rPr>
              <a:t>, or IDE (Integrated Development Environment) that runs on your computer, used to write and upload computer code to the physical board.</a:t>
            </a:r>
          </a:p>
          <a:p>
            <a:endParaRPr lang="en-US" sz="1200">
              <a:solidFill>
                <a:schemeClr val="tx1">
                  <a:lumMod val="95000"/>
                  <a:lumOff val="5000"/>
                </a:schemeClr>
              </a:solidFill>
            </a:endParaRPr>
          </a:p>
          <a:p>
            <a:pPr marL="0" lvl="0" indent="0" algn="l" rtl="0">
              <a:spcBef>
                <a:spcPts val="600"/>
              </a:spcBef>
              <a:spcAft>
                <a:spcPts val="0"/>
              </a:spcAft>
              <a:buClr>
                <a:schemeClr val="dk1"/>
              </a:buClr>
              <a:buSzPts val="1100"/>
              <a:buFont typeface="Arial"/>
              <a:buNone/>
            </a:pPr>
            <a:endParaRPr sz="1200" b="1">
              <a:solidFill>
                <a:schemeClr val="tx1">
                  <a:lumMod val="95000"/>
                  <a:lumOff val="5000"/>
                </a:schemeClr>
              </a:solidFill>
            </a:endParaRPr>
          </a:p>
        </p:txBody>
      </p:sp>
      <p:sp>
        <p:nvSpPr>
          <p:cNvPr id="70" name="Google Shape;70;p13"/>
          <p:cNvSpPr txBox="1">
            <a:spLocks noGrp="1"/>
          </p:cNvSpPr>
          <p:nvPr>
            <p:ph type="body" idx="2"/>
          </p:nvPr>
        </p:nvSpPr>
        <p:spPr>
          <a:xfrm>
            <a:off x="922000" y="3905925"/>
            <a:ext cx="7299900" cy="77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a:solidFill>
                <a:srgbClr val="FFB600"/>
              </a:solidFill>
            </a:endParaRPr>
          </a:p>
          <a:p>
            <a:pPr marL="0" lvl="0" indent="0" algn="l" rtl="0">
              <a:spcBef>
                <a:spcPts val="0"/>
              </a:spcBef>
              <a:spcAft>
                <a:spcPts val="0"/>
              </a:spcAft>
              <a:buNone/>
            </a:pPr>
            <a:endParaRPr sz="1200">
              <a:solidFill>
                <a:srgbClr val="FFB600"/>
              </a:solidFill>
            </a:endParaRPr>
          </a:p>
        </p:txBody>
      </p:sp>
      <p:sp>
        <p:nvSpPr>
          <p:cNvPr id="71" name="Google Shape;71;p13"/>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grpSp>
        <p:nvGrpSpPr>
          <p:cNvPr id="72" name="Google Shape;72;p13"/>
          <p:cNvGrpSpPr/>
          <p:nvPr/>
        </p:nvGrpSpPr>
        <p:grpSpPr>
          <a:xfrm>
            <a:off x="8087089" y="356400"/>
            <a:ext cx="618316" cy="748360"/>
            <a:chOff x="584925" y="922575"/>
            <a:chExt cx="415200" cy="502525"/>
          </a:xfrm>
        </p:grpSpPr>
        <p:sp>
          <p:nvSpPr>
            <p:cNvPr id="73" name="Google Shape;73;p13"/>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3"/>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 name="Picture 10">
            <a:extLst>
              <a:ext uri="{FF2B5EF4-FFF2-40B4-BE49-F238E27FC236}">
                <a16:creationId xmlns:a16="http://schemas.microsoft.com/office/drawing/2014/main" id="{C9FF2BED-368A-4566-99C7-822FC4386498}"/>
              </a:ext>
            </a:extLst>
          </p:cNvPr>
          <p:cNvPicPr>
            <a:picLocks noChangeAspect="1"/>
          </p:cNvPicPr>
          <p:nvPr/>
        </p:nvPicPr>
        <p:blipFill>
          <a:blip r:embed="rId6"/>
          <a:stretch>
            <a:fillRect/>
          </a:stretch>
        </p:blipFill>
        <p:spPr>
          <a:xfrm>
            <a:off x="676935" y="1613174"/>
            <a:ext cx="3830286" cy="281536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E053CD8-1865-412D-BFEC-11C7E69A4C2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a:t>20</a:t>
            </a:fld>
            <a:endParaRPr lang="en"/>
          </a:p>
        </p:txBody>
      </p:sp>
      <p:pic>
        <p:nvPicPr>
          <p:cNvPr id="5" name="Picture 5" descr="A screenshot of a cell phone&#10;&#10;Description generated with very high confidence">
            <a:extLst>
              <a:ext uri="{FF2B5EF4-FFF2-40B4-BE49-F238E27FC236}">
                <a16:creationId xmlns:a16="http://schemas.microsoft.com/office/drawing/2014/main" id="{319BD9E0-BE61-4328-A129-3BC347AE8B5B}"/>
              </a:ext>
            </a:extLst>
          </p:cNvPr>
          <p:cNvPicPr>
            <a:picLocks noChangeAspect="1"/>
          </p:cNvPicPr>
          <p:nvPr/>
        </p:nvPicPr>
        <p:blipFill>
          <a:blip r:embed="rId2"/>
          <a:stretch>
            <a:fillRect/>
          </a:stretch>
        </p:blipFill>
        <p:spPr>
          <a:xfrm>
            <a:off x="450731" y="2061886"/>
            <a:ext cx="2743200" cy="1860804"/>
          </a:xfrm>
          <a:prstGeom prst="rect">
            <a:avLst/>
          </a:prstGeom>
        </p:spPr>
      </p:pic>
      <p:sp>
        <p:nvSpPr>
          <p:cNvPr id="7" name="TextBox 6">
            <a:extLst>
              <a:ext uri="{FF2B5EF4-FFF2-40B4-BE49-F238E27FC236}">
                <a16:creationId xmlns:a16="http://schemas.microsoft.com/office/drawing/2014/main" id="{80943E20-EB04-470F-B77B-B5D31BE4937C}"/>
              </a:ext>
            </a:extLst>
          </p:cNvPr>
          <p:cNvSpPr txBox="1"/>
          <p:nvPr/>
        </p:nvSpPr>
        <p:spPr>
          <a:xfrm>
            <a:off x="612476" y="531603"/>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a:t>3.5 MPU6050</a:t>
            </a:r>
          </a:p>
        </p:txBody>
      </p:sp>
      <p:sp>
        <p:nvSpPr>
          <p:cNvPr id="8" name="TextBox 7">
            <a:extLst>
              <a:ext uri="{FF2B5EF4-FFF2-40B4-BE49-F238E27FC236}">
                <a16:creationId xmlns:a16="http://schemas.microsoft.com/office/drawing/2014/main" id="{E026BBB5-1FF7-4F0E-A466-F1D40B0799BB}"/>
              </a:ext>
            </a:extLst>
          </p:cNvPr>
          <p:cNvSpPr txBox="1"/>
          <p:nvPr/>
        </p:nvSpPr>
        <p:spPr>
          <a:xfrm>
            <a:off x="526211" y="1038405"/>
            <a:ext cx="8026879"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a:solidFill>
                  <a:srgbClr val="514721"/>
                </a:solidFill>
              </a:rPr>
              <a:t>MPU6050</a:t>
            </a:r>
            <a:r>
              <a:rPr lang="en-US">
                <a:solidFill>
                  <a:srgbClr val="514721"/>
                </a:solidFill>
              </a:rPr>
              <a:t> is a Micro Electro-mechanical system (MEMS), it consists of three-axis </a:t>
            </a:r>
            <a:r>
              <a:rPr lang="en-US" b="1">
                <a:solidFill>
                  <a:srgbClr val="514721"/>
                </a:solidFill>
              </a:rPr>
              <a:t>accelerometer</a:t>
            </a:r>
            <a:r>
              <a:rPr lang="en-US">
                <a:solidFill>
                  <a:srgbClr val="514721"/>
                </a:solidFill>
              </a:rPr>
              <a:t> and three-axis </a:t>
            </a:r>
            <a:r>
              <a:rPr lang="en-US" b="1">
                <a:solidFill>
                  <a:srgbClr val="514721"/>
                </a:solidFill>
              </a:rPr>
              <a:t>gyroscope</a:t>
            </a:r>
            <a:r>
              <a:rPr lang="en-US">
                <a:solidFill>
                  <a:srgbClr val="514721"/>
                </a:solidFill>
              </a:rPr>
              <a:t>. It helps us to measure velocity, orientation, acceleration, displacement and other motion like features.</a:t>
            </a:r>
            <a:endParaRPr lang="en-US"/>
          </a:p>
        </p:txBody>
      </p:sp>
      <p:sp>
        <p:nvSpPr>
          <p:cNvPr id="13" name="TextBox 12">
            <a:extLst>
              <a:ext uri="{FF2B5EF4-FFF2-40B4-BE49-F238E27FC236}">
                <a16:creationId xmlns:a16="http://schemas.microsoft.com/office/drawing/2014/main" id="{0094DD37-9D63-4631-868B-B1E87D52B247}"/>
              </a:ext>
            </a:extLst>
          </p:cNvPr>
          <p:cNvSpPr txBox="1"/>
          <p:nvPr/>
        </p:nvSpPr>
        <p:spPr>
          <a:xfrm>
            <a:off x="3588589" y="2105924"/>
            <a:ext cx="6032020"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a:solidFill>
                  <a:srgbClr val="514721"/>
                </a:solidFill>
              </a:rPr>
              <a:t>Applications:-</a:t>
            </a:r>
            <a:endParaRPr lang="en-US" b="1" dirty="0">
              <a:solidFill>
                <a:srgbClr val="514721"/>
              </a:solidFill>
            </a:endParaRPr>
          </a:p>
          <a:p>
            <a:pPr algn="just">
              <a:buChar char="•"/>
            </a:pPr>
            <a:r>
              <a:rPr lang="en-US">
                <a:solidFill>
                  <a:srgbClr val="514721"/>
                </a:solidFill>
              </a:rPr>
              <a:t>It is used for IMU measurement.</a:t>
            </a:r>
            <a:endParaRPr lang="en-US"/>
          </a:p>
          <a:p>
            <a:pPr algn="just">
              <a:buChar char="•"/>
            </a:pPr>
            <a:r>
              <a:rPr lang="en-US">
                <a:solidFill>
                  <a:srgbClr val="514721"/>
                </a:solidFill>
              </a:rPr>
              <a:t>It can be used in Drones / Quadcopters as direction controller.</a:t>
            </a:r>
          </a:p>
          <a:p>
            <a:pPr algn="just">
              <a:buChar char="•"/>
            </a:pPr>
            <a:r>
              <a:rPr lang="en-US">
                <a:solidFill>
                  <a:srgbClr val="514721"/>
                </a:solidFill>
              </a:rPr>
              <a:t> It used in Self-balancing robots.</a:t>
            </a:r>
          </a:p>
          <a:p>
            <a:pPr algn="just">
              <a:buChar char="•"/>
            </a:pPr>
            <a:r>
              <a:rPr lang="en-US">
                <a:solidFill>
                  <a:srgbClr val="514721"/>
                </a:solidFill>
              </a:rPr>
              <a:t>It can use as Robotic arm controls.</a:t>
            </a:r>
          </a:p>
          <a:p>
            <a:pPr algn="just">
              <a:buChar char="•"/>
            </a:pPr>
            <a:r>
              <a:rPr lang="en-US">
                <a:solidFill>
                  <a:srgbClr val="514721"/>
                </a:solidFill>
              </a:rPr>
              <a:t>It can be used in Humanoid robots</a:t>
            </a:r>
          </a:p>
          <a:p>
            <a:pPr algn="just">
              <a:buChar char="•"/>
            </a:pPr>
            <a:r>
              <a:rPr lang="en-US">
                <a:solidFill>
                  <a:srgbClr val="514721"/>
                </a:solidFill>
              </a:rPr>
              <a:t> It used in Tilt sensor.</a:t>
            </a:r>
          </a:p>
          <a:p>
            <a:pPr algn="just">
              <a:buChar char="•"/>
            </a:pPr>
            <a:r>
              <a:rPr lang="en-US">
                <a:solidFill>
                  <a:srgbClr val="514721"/>
                </a:solidFill>
              </a:rPr>
              <a:t> It can be used orientation or Rotation Detector.</a:t>
            </a:r>
          </a:p>
        </p:txBody>
      </p:sp>
      <p:sp>
        <p:nvSpPr>
          <p:cNvPr id="14" name="TextBox 13">
            <a:extLst>
              <a:ext uri="{FF2B5EF4-FFF2-40B4-BE49-F238E27FC236}">
                <a16:creationId xmlns:a16="http://schemas.microsoft.com/office/drawing/2014/main" id="{04855BAC-5AC6-45DD-A16A-4AD38D13B66C}"/>
              </a:ext>
            </a:extLst>
          </p:cNvPr>
          <p:cNvSpPr txBox="1"/>
          <p:nvPr/>
        </p:nvSpPr>
        <p:spPr>
          <a:xfrm>
            <a:off x="774221" y="4456622"/>
            <a:ext cx="9342407"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a:hlinkClick r:id="rId3"/>
              </a:rPr>
              <a:t>Reference:-https://www.theengineeringprojects.com/2019/02/introduction-to-mpu6050.html</a:t>
            </a:r>
            <a:endParaRPr lang="en-US" sz="800" dirty="0"/>
          </a:p>
        </p:txBody>
      </p:sp>
      <p:pic>
        <p:nvPicPr>
          <p:cNvPr id="3" name="Graphic 3" descr="Drama">
            <a:extLst>
              <a:ext uri="{FF2B5EF4-FFF2-40B4-BE49-F238E27FC236}">
                <a16:creationId xmlns:a16="http://schemas.microsoft.com/office/drawing/2014/main" id="{B1738AA7-01A7-4D7D-981C-513CBC4F45A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093734" y="119692"/>
            <a:ext cx="914400" cy="914400"/>
          </a:xfrm>
          <a:prstGeom prst="rect">
            <a:avLst/>
          </a:prstGeom>
        </p:spPr>
      </p:pic>
    </p:spTree>
    <p:extLst>
      <p:ext uri="{BB962C8B-B14F-4D97-AF65-F5344CB8AC3E}">
        <p14:creationId xmlns:p14="http://schemas.microsoft.com/office/powerpoint/2010/main" val="3328417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D09E-1145-45C0-BCFE-BD0AD705FA25}"/>
              </a:ext>
            </a:extLst>
          </p:cNvPr>
          <p:cNvSpPr>
            <a:spLocks noGrp="1"/>
          </p:cNvSpPr>
          <p:nvPr>
            <p:ph type="title"/>
          </p:nvPr>
        </p:nvSpPr>
        <p:spPr>
          <a:xfrm>
            <a:off x="663208" y="492803"/>
            <a:ext cx="6866100" cy="857400"/>
          </a:xfrm>
        </p:spPr>
        <p:txBody>
          <a:bodyPr/>
          <a:lstStyle/>
          <a:p>
            <a:r>
              <a:rPr lang="en-GB" sz="1800" b="1" dirty="0">
                <a:latin typeface="Arial"/>
              </a:rPr>
              <a:t>What’s </a:t>
            </a:r>
            <a:r>
              <a:rPr lang="en-GB" sz="1800" b="1" dirty="0" err="1">
                <a:latin typeface="Arial"/>
              </a:rPr>
              <a:t>DoF</a:t>
            </a:r>
            <a:r>
              <a:rPr lang="en-GB" sz="1800" b="1" dirty="0">
                <a:latin typeface="Arial"/>
              </a:rPr>
              <a:t>?</a:t>
            </a:r>
            <a:endParaRPr lang="en-US" sz="1800" b="1">
              <a:latin typeface="Arial"/>
            </a:endParaRPr>
          </a:p>
          <a:p>
            <a:r>
              <a:rPr lang="en-GB" sz="1400" dirty="0" err="1">
                <a:latin typeface="Arial"/>
              </a:rPr>
              <a:t>DoF</a:t>
            </a:r>
            <a:r>
              <a:rPr lang="en-GB" sz="1400" dirty="0">
                <a:latin typeface="Arial"/>
              </a:rPr>
              <a:t> stands for </a:t>
            </a:r>
            <a:r>
              <a:rPr lang="en-GB" sz="1400" i="1" dirty="0">
                <a:latin typeface="Arial"/>
              </a:rPr>
              <a:t>degrees of freedom</a:t>
            </a:r>
            <a:r>
              <a:rPr lang="en-GB" sz="1400" dirty="0">
                <a:latin typeface="Arial"/>
              </a:rPr>
              <a:t>. It’s the ability for a solid to move into space along—and around—an axis, x, y or z.</a:t>
            </a:r>
          </a:p>
          <a:p>
            <a:endParaRPr lang="en-GB" sz="1400" dirty="0">
              <a:latin typeface="Arial"/>
            </a:endParaRPr>
          </a:p>
        </p:txBody>
      </p:sp>
      <p:sp>
        <p:nvSpPr>
          <p:cNvPr id="3" name="Slide Number Placeholder 2">
            <a:extLst>
              <a:ext uri="{FF2B5EF4-FFF2-40B4-BE49-F238E27FC236}">
                <a16:creationId xmlns:a16="http://schemas.microsoft.com/office/drawing/2014/main" id="{B884C231-8411-49B1-9EEA-B7AF49745FF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a:t>21</a:t>
            </a:fld>
            <a:endParaRPr lang="en"/>
          </a:p>
        </p:txBody>
      </p:sp>
      <p:pic>
        <p:nvPicPr>
          <p:cNvPr id="5" name="Picture 5" descr="A screenshot of a cell phone screen with text&#10;&#10;Description generated with high confidence">
            <a:extLst>
              <a:ext uri="{FF2B5EF4-FFF2-40B4-BE49-F238E27FC236}">
                <a16:creationId xmlns:a16="http://schemas.microsoft.com/office/drawing/2014/main" id="{ACE11DBF-A1D1-4F1E-A57F-677872A2116C}"/>
              </a:ext>
            </a:extLst>
          </p:cNvPr>
          <p:cNvPicPr>
            <a:picLocks noChangeAspect="1"/>
          </p:cNvPicPr>
          <p:nvPr/>
        </p:nvPicPr>
        <p:blipFill>
          <a:blip r:embed="rId2"/>
          <a:stretch>
            <a:fillRect/>
          </a:stretch>
        </p:blipFill>
        <p:spPr>
          <a:xfrm>
            <a:off x="580127" y="1250290"/>
            <a:ext cx="4867455" cy="2739965"/>
          </a:xfrm>
          <a:prstGeom prst="rect">
            <a:avLst/>
          </a:prstGeom>
        </p:spPr>
      </p:pic>
      <p:sp>
        <p:nvSpPr>
          <p:cNvPr id="7" name="TextBox 6">
            <a:extLst>
              <a:ext uri="{FF2B5EF4-FFF2-40B4-BE49-F238E27FC236}">
                <a16:creationId xmlns:a16="http://schemas.microsoft.com/office/drawing/2014/main" id="{9817CEDF-3B4A-4C86-BA84-A68B92B621F5}"/>
              </a:ext>
            </a:extLst>
          </p:cNvPr>
          <p:cNvSpPr txBox="1"/>
          <p:nvPr/>
        </p:nvSpPr>
        <p:spPr>
          <a:xfrm>
            <a:off x="580127" y="3992736"/>
            <a:ext cx="2743200"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a:hlinkClick r:id="rId3"/>
              </a:rPr>
              <a:t>http://www.leadingones.com/articles/intro-to-vr-4.html</a:t>
            </a:r>
            <a:endParaRPr lang="en-US" sz="800" dirty="0"/>
          </a:p>
        </p:txBody>
      </p:sp>
      <p:sp>
        <p:nvSpPr>
          <p:cNvPr id="8" name="TextBox 7">
            <a:extLst>
              <a:ext uri="{FF2B5EF4-FFF2-40B4-BE49-F238E27FC236}">
                <a16:creationId xmlns:a16="http://schemas.microsoft.com/office/drawing/2014/main" id="{6F25D27B-1E79-426D-AC92-E7DBAA7860E0}"/>
              </a:ext>
            </a:extLst>
          </p:cNvPr>
          <p:cNvSpPr txBox="1"/>
          <p:nvPr/>
        </p:nvSpPr>
        <p:spPr>
          <a:xfrm>
            <a:off x="5734410" y="2763687"/>
            <a:ext cx="274320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solidFill>
                  <a:srgbClr val="222222"/>
                </a:solidFill>
                <a:latin typeface="Open Sans"/>
                <a:ea typeface="Open Sans"/>
                <a:cs typeface="Open Sans"/>
              </a:rPr>
              <a:t>Rotation Movement</a:t>
            </a:r>
          </a:p>
          <a:p>
            <a:r>
              <a:rPr lang="en-GB">
                <a:solidFill>
                  <a:srgbClr val="222222"/>
                </a:solidFill>
                <a:latin typeface="Droid Sans"/>
                <a:ea typeface="Droid Sans"/>
                <a:cs typeface="Droid Sans"/>
              </a:rPr>
              <a:t>A body can also rotate with 3 degrees of freedom: pitch, yaw, and roll.</a:t>
            </a:r>
            <a:endParaRPr lang="en-US">
              <a:solidFill>
                <a:srgbClr val="222222"/>
              </a:solidFill>
              <a:latin typeface="Droid Sans"/>
            </a:endParaRPr>
          </a:p>
        </p:txBody>
      </p:sp>
      <p:sp>
        <p:nvSpPr>
          <p:cNvPr id="10" name="TextBox 9">
            <a:extLst>
              <a:ext uri="{FF2B5EF4-FFF2-40B4-BE49-F238E27FC236}">
                <a16:creationId xmlns:a16="http://schemas.microsoft.com/office/drawing/2014/main" id="{7EF1F5C7-3171-4AFB-8CD4-5730AD25105F}"/>
              </a:ext>
            </a:extLst>
          </p:cNvPr>
          <p:cNvSpPr txBox="1"/>
          <p:nvPr/>
        </p:nvSpPr>
        <p:spPr>
          <a:xfrm>
            <a:off x="5734409" y="1523641"/>
            <a:ext cx="2743200"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222222"/>
                </a:solidFill>
                <a:latin typeface="Open Sans"/>
              </a:rPr>
              <a:t>Translation Movement</a:t>
            </a:r>
          </a:p>
          <a:p>
            <a:r>
              <a:rPr lang="en-US">
                <a:solidFill>
                  <a:srgbClr val="222222"/>
                </a:solidFill>
                <a:latin typeface="Droid Sans"/>
              </a:rPr>
              <a:t>A body is free to translate in 3 degrees of freedom: forward/back, up/down, left/right.</a:t>
            </a:r>
          </a:p>
        </p:txBody>
      </p:sp>
      <p:sp>
        <p:nvSpPr>
          <p:cNvPr id="11" name="TextBox 10">
            <a:extLst>
              <a:ext uri="{FF2B5EF4-FFF2-40B4-BE49-F238E27FC236}">
                <a16:creationId xmlns:a16="http://schemas.microsoft.com/office/drawing/2014/main" id="{766DAD65-4F7E-422E-801A-8BF047343BC4}"/>
              </a:ext>
            </a:extLst>
          </p:cNvPr>
          <p:cNvSpPr txBox="1"/>
          <p:nvPr/>
        </p:nvSpPr>
        <p:spPr>
          <a:xfrm>
            <a:off x="5734409" y="3680244"/>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222222"/>
                </a:solidFill>
                <a:latin typeface="Droid Sans"/>
              </a:rPr>
              <a:t> 3 types of translation + 3 types of rotation = 6 DOF!</a:t>
            </a:r>
            <a:endParaRPr lang="en-US"/>
          </a:p>
        </p:txBody>
      </p:sp>
      <p:pic>
        <p:nvPicPr>
          <p:cNvPr id="4" name="Graphic 5" descr="Skull">
            <a:extLst>
              <a:ext uri="{FF2B5EF4-FFF2-40B4-BE49-F238E27FC236}">
                <a16:creationId xmlns:a16="http://schemas.microsoft.com/office/drawing/2014/main" id="{393D60D6-65EE-4DC4-BDDB-0AE83372BF2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072168" y="119692"/>
            <a:ext cx="914400" cy="914400"/>
          </a:xfrm>
          <a:prstGeom prst="rect">
            <a:avLst/>
          </a:prstGeom>
        </p:spPr>
      </p:pic>
    </p:spTree>
    <p:extLst>
      <p:ext uri="{BB962C8B-B14F-4D97-AF65-F5344CB8AC3E}">
        <p14:creationId xmlns:p14="http://schemas.microsoft.com/office/powerpoint/2010/main" val="32599044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CFE80-14E1-4C99-B69A-E9A0F88A3D59}"/>
              </a:ext>
            </a:extLst>
          </p:cNvPr>
          <p:cNvSpPr>
            <a:spLocks noGrp="1"/>
          </p:cNvSpPr>
          <p:nvPr>
            <p:ph type="ctrTitle"/>
          </p:nvPr>
        </p:nvSpPr>
        <p:spPr/>
        <p:txBody>
          <a:bodyPr/>
          <a:lstStyle/>
          <a:p>
            <a:r>
              <a:rPr lang="en-GB"/>
              <a:t>Communication </a:t>
            </a:r>
            <a:r>
              <a:rPr lang="en-GB">
                <a:solidFill>
                  <a:schemeClr val="tx1">
                    <a:lumMod val="65000"/>
                    <a:lumOff val="35000"/>
                  </a:schemeClr>
                </a:solidFill>
              </a:rPr>
              <a:t>Protocol</a:t>
            </a:r>
            <a:endParaRPr lang="en-GB" dirty="0">
              <a:solidFill>
                <a:schemeClr val="tx1">
                  <a:lumMod val="65000"/>
                  <a:lumOff val="35000"/>
                </a:schemeClr>
              </a:solidFill>
            </a:endParaRPr>
          </a:p>
        </p:txBody>
      </p:sp>
      <p:sp>
        <p:nvSpPr>
          <p:cNvPr id="3" name="Slide Number Placeholder 2">
            <a:extLst>
              <a:ext uri="{FF2B5EF4-FFF2-40B4-BE49-F238E27FC236}">
                <a16:creationId xmlns:a16="http://schemas.microsoft.com/office/drawing/2014/main" id="{9957C1A9-AE10-4D81-A188-E0266040FBE2}"/>
              </a:ext>
            </a:extLst>
          </p:cNvPr>
          <p:cNvSpPr>
            <a:spLocks noGrp="1"/>
          </p:cNvSpPr>
          <p:nvPr>
            <p:ph type="sldNum" idx="4294967295"/>
          </p:nvPr>
        </p:nvSpPr>
        <p:spPr>
          <a:xfrm>
            <a:off x="8604250" y="4591050"/>
            <a:ext cx="539750" cy="552450"/>
          </a:xfrm>
        </p:spPr>
        <p:txBody>
          <a:bodyPr/>
          <a:lstStyle/>
          <a:p>
            <a:pPr marL="0" lvl="0" indent="0" algn="ctr" rtl="0">
              <a:spcBef>
                <a:spcPts val="0"/>
              </a:spcBef>
              <a:spcAft>
                <a:spcPts val="0"/>
              </a:spcAft>
              <a:buNone/>
            </a:pPr>
            <a:fld id="{00000000-1234-1234-1234-123412341234}" type="slidenum">
              <a:rPr lang="en"/>
              <a:t>22</a:t>
            </a:fld>
            <a:endParaRPr lang="en"/>
          </a:p>
        </p:txBody>
      </p:sp>
      <p:pic>
        <p:nvPicPr>
          <p:cNvPr id="4" name="Graphic 4" descr="Document">
            <a:extLst>
              <a:ext uri="{FF2B5EF4-FFF2-40B4-BE49-F238E27FC236}">
                <a16:creationId xmlns:a16="http://schemas.microsoft.com/office/drawing/2014/main" id="{2D7398C8-6DFE-4B03-9D6D-2B5525249F0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04517" y="195173"/>
            <a:ext cx="914400" cy="914400"/>
          </a:xfrm>
          <a:prstGeom prst="rect">
            <a:avLst/>
          </a:prstGeom>
        </p:spPr>
      </p:pic>
    </p:spTree>
    <p:extLst>
      <p:ext uri="{BB962C8B-B14F-4D97-AF65-F5344CB8AC3E}">
        <p14:creationId xmlns:p14="http://schemas.microsoft.com/office/powerpoint/2010/main" val="2419805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BDC7CEE-1B69-40B7-8672-DFAECF6DE15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a:t>23</a:t>
            </a:fld>
            <a:endParaRPr lang="en"/>
          </a:p>
        </p:txBody>
      </p:sp>
      <p:sp>
        <p:nvSpPr>
          <p:cNvPr id="4" name="TextBox 3">
            <a:extLst>
              <a:ext uri="{FF2B5EF4-FFF2-40B4-BE49-F238E27FC236}">
                <a16:creationId xmlns:a16="http://schemas.microsoft.com/office/drawing/2014/main" id="{951660EC-C47E-4699-819D-D08360B25407}"/>
              </a:ext>
            </a:extLst>
          </p:cNvPr>
          <p:cNvSpPr txBox="1"/>
          <p:nvPr/>
        </p:nvSpPr>
        <p:spPr>
          <a:xfrm>
            <a:off x="590910" y="477687"/>
            <a:ext cx="8188624" cy="2020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262626"/>
                </a:solidFill>
                <a:latin typeface="century gothic"/>
              </a:rPr>
              <a:t>What is I2C?</a:t>
            </a:r>
          </a:p>
          <a:p>
            <a:r>
              <a:rPr lang="en-US">
                <a:solidFill>
                  <a:srgbClr val="262626"/>
                </a:solidFill>
                <a:latin typeface="raleway"/>
              </a:rPr>
              <a:t>I2C is a serial communication protocol. It provides the good support to the slow devices, for example, EEPROM, ADC, and RTC etc.I2c are not only used with the single board but also used with the other external components which have connected with boards through the cables.</a:t>
            </a:r>
          </a:p>
          <a:p>
            <a:r>
              <a:rPr lang="en-US">
                <a:solidFill>
                  <a:srgbClr val="262626"/>
                </a:solidFill>
                <a:latin typeface="raleway"/>
              </a:rPr>
              <a:t>I2C is basically a two-wire communication protocol. It uses only two wire for the communication. In which one wire is used for the data (SDA) and other wire is used for the clock (SCL).</a:t>
            </a:r>
          </a:p>
          <a:p>
            <a:r>
              <a:rPr lang="en-US">
                <a:solidFill>
                  <a:srgbClr val="262626"/>
                </a:solidFill>
                <a:latin typeface="raleway"/>
              </a:rPr>
              <a:t>In I2C, both buses are bidirectional, which means master able to send and receive the data from the slave. The clock bus is controlled by the master but in some situations slave is also able to suppress the clock signal, but we will discuss it later.</a:t>
            </a:r>
          </a:p>
        </p:txBody>
      </p:sp>
      <p:pic>
        <p:nvPicPr>
          <p:cNvPr id="5" name="Picture 5">
            <a:extLst>
              <a:ext uri="{FF2B5EF4-FFF2-40B4-BE49-F238E27FC236}">
                <a16:creationId xmlns:a16="http://schemas.microsoft.com/office/drawing/2014/main" id="{62F0CBF8-70B0-4E0A-86A4-FA84926E0978}"/>
              </a:ext>
            </a:extLst>
          </p:cNvPr>
          <p:cNvPicPr>
            <a:picLocks noChangeAspect="1"/>
          </p:cNvPicPr>
          <p:nvPr/>
        </p:nvPicPr>
        <p:blipFill>
          <a:blip r:embed="rId2"/>
          <a:stretch>
            <a:fillRect/>
          </a:stretch>
        </p:blipFill>
        <p:spPr>
          <a:xfrm>
            <a:off x="666391" y="2846871"/>
            <a:ext cx="2743200" cy="1584796"/>
          </a:xfrm>
          <a:prstGeom prst="rect">
            <a:avLst/>
          </a:prstGeom>
        </p:spPr>
      </p:pic>
      <p:sp>
        <p:nvSpPr>
          <p:cNvPr id="7" name="TextBox 6">
            <a:extLst>
              <a:ext uri="{FF2B5EF4-FFF2-40B4-BE49-F238E27FC236}">
                <a16:creationId xmlns:a16="http://schemas.microsoft.com/office/drawing/2014/main" id="{AEAB7567-2175-4F34-83F2-513307358B3B}"/>
              </a:ext>
            </a:extLst>
          </p:cNvPr>
          <p:cNvSpPr txBox="1"/>
          <p:nvPr/>
        </p:nvSpPr>
        <p:spPr>
          <a:xfrm>
            <a:off x="3200400" y="234315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pic>
        <p:nvPicPr>
          <p:cNvPr id="8" name="Picture 8" descr="A screenshot of a video game&#10;&#10;Description generated with high confidence">
            <a:extLst>
              <a:ext uri="{FF2B5EF4-FFF2-40B4-BE49-F238E27FC236}">
                <a16:creationId xmlns:a16="http://schemas.microsoft.com/office/drawing/2014/main" id="{AF4AD8F1-1AAC-4BFB-8E6B-1342E2078DB6}"/>
              </a:ext>
            </a:extLst>
          </p:cNvPr>
          <p:cNvPicPr>
            <a:picLocks noChangeAspect="1"/>
          </p:cNvPicPr>
          <p:nvPr/>
        </p:nvPicPr>
        <p:blipFill>
          <a:blip r:embed="rId3"/>
          <a:stretch>
            <a:fillRect/>
          </a:stretch>
        </p:blipFill>
        <p:spPr>
          <a:xfrm>
            <a:off x="4408098" y="2662866"/>
            <a:ext cx="3131389" cy="1769493"/>
          </a:xfrm>
          <a:prstGeom prst="rect">
            <a:avLst/>
          </a:prstGeom>
        </p:spPr>
      </p:pic>
      <p:sp>
        <p:nvSpPr>
          <p:cNvPr id="11" name="TextBox 10">
            <a:extLst>
              <a:ext uri="{FF2B5EF4-FFF2-40B4-BE49-F238E27FC236}">
                <a16:creationId xmlns:a16="http://schemas.microsoft.com/office/drawing/2014/main" id="{D70CE553-F31E-4A3C-8898-57607D289794}"/>
              </a:ext>
            </a:extLst>
          </p:cNvPr>
          <p:cNvSpPr txBox="1"/>
          <p:nvPr/>
        </p:nvSpPr>
        <p:spPr>
          <a:xfrm>
            <a:off x="752655" y="4467404"/>
            <a:ext cx="2743200"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a:hlinkClick r:id="rId4"/>
              </a:rPr>
              <a:t>https://learn.sparkfun.com/tutorials/i2c/all</a:t>
            </a:r>
            <a:endParaRPr lang="en-US" sz="800" dirty="0"/>
          </a:p>
        </p:txBody>
      </p:sp>
      <p:sp>
        <p:nvSpPr>
          <p:cNvPr id="12" name="TextBox 11">
            <a:extLst>
              <a:ext uri="{FF2B5EF4-FFF2-40B4-BE49-F238E27FC236}">
                <a16:creationId xmlns:a16="http://schemas.microsoft.com/office/drawing/2014/main" id="{970C7342-C616-4086-93B2-412A17C474BD}"/>
              </a:ext>
            </a:extLst>
          </p:cNvPr>
          <p:cNvSpPr txBox="1"/>
          <p:nvPr/>
        </p:nvSpPr>
        <p:spPr>
          <a:xfrm>
            <a:off x="4321834" y="4467405"/>
            <a:ext cx="2743200"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a:hlinkClick r:id="rId5"/>
              </a:rPr>
              <a:t>https://www.superhouse.tv/i2c-for-arduino/</a:t>
            </a:r>
            <a:endParaRPr lang="en-US" sz="800" dirty="0"/>
          </a:p>
        </p:txBody>
      </p:sp>
      <p:pic>
        <p:nvPicPr>
          <p:cNvPr id="2" name="Graphic 5" descr="Stopwatch">
            <a:extLst>
              <a:ext uri="{FF2B5EF4-FFF2-40B4-BE49-F238E27FC236}">
                <a16:creationId xmlns:a16="http://schemas.microsoft.com/office/drawing/2014/main" id="{6077216B-EB0E-4818-A343-824BBD2FFFB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233913" y="108908"/>
            <a:ext cx="914400" cy="914400"/>
          </a:xfrm>
          <a:prstGeom prst="rect">
            <a:avLst/>
          </a:prstGeom>
        </p:spPr>
      </p:pic>
    </p:spTree>
    <p:extLst>
      <p:ext uri="{BB962C8B-B14F-4D97-AF65-F5344CB8AC3E}">
        <p14:creationId xmlns:p14="http://schemas.microsoft.com/office/powerpoint/2010/main" val="3592670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7C147C4-D9D8-4869-B92F-A4BF153E806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a:t>24</a:t>
            </a:fld>
            <a:endParaRPr lang="en"/>
          </a:p>
        </p:txBody>
      </p:sp>
      <p:sp>
        <p:nvSpPr>
          <p:cNvPr id="4" name="TextBox 3">
            <a:extLst>
              <a:ext uri="{FF2B5EF4-FFF2-40B4-BE49-F238E27FC236}">
                <a16:creationId xmlns:a16="http://schemas.microsoft.com/office/drawing/2014/main" id="{CD9329F6-4B71-4858-B799-94AC2B64CF6A}"/>
              </a:ext>
            </a:extLst>
          </p:cNvPr>
          <p:cNvSpPr txBox="1"/>
          <p:nvPr/>
        </p:nvSpPr>
        <p:spPr>
          <a:xfrm>
            <a:off x="590910" y="488471"/>
            <a:ext cx="7800435"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262626"/>
                </a:solidFill>
                <a:latin typeface="century gothic"/>
              </a:rPr>
              <a:t>What is SPI?</a:t>
            </a:r>
          </a:p>
          <a:p>
            <a:r>
              <a:rPr lang="en-US">
                <a:solidFill>
                  <a:srgbClr val="262626"/>
                </a:solidFill>
                <a:latin typeface="raleway"/>
              </a:rPr>
              <a:t>The serial peripheral interface is four wire-based full duplex communication protocol these wire generally known as MOSI (master out slave in), MISO (master in slave out), SCL (a serial clock which produces by the master) and SS (slave select line which use to select specific slave during the communication).</a:t>
            </a:r>
          </a:p>
          <a:p>
            <a:r>
              <a:rPr lang="en-US">
                <a:solidFill>
                  <a:srgbClr val="262626"/>
                </a:solidFill>
                <a:latin typeface="raleway"/>
              </a:rPr>
              <a:t>SPI follows the master and slave architecture and communication is always started by the master. It is also an synchronous communication protocol because the clock is shared by master and slave.</a:t>
            </a:r>
          </a:p>
        </p:txBody>
      </p:sp>
      <p:pic>
        <p:nvPicPr>
          <p:cNvPr id="5" name="Picture 5" descr="A close up of a sign&#10;&#10;Description generated with very high confidence">
            <a:extLst>
              <a:ext uri="{FF2B5EF4-FFF2-40B4-BE49-F238E27FC236}">
                <a16:creationId xmlns:a16="http://schemas.microsoft.com/office/drawing/2014/main" id="{836FF011-394B-45C5-BFC1-FBB8753FFC65}"/>
              </a:ext>
            </a:extLst>
          </p:cNvPr>
          <p:cNvPicPr>
            <a:picLocks noChangeAspect="1"/>
          </p:cNvPicPr>
          <p:nvPr/>
        </p:nvPicPr>
        <p:blipFill>
          <a:blip r:embed="rId2"/>
          <a:stretch>
            <a:fillRect/>
          </a:stretch>
        </p:blipFill>
        <p:spPr>
          <a:xfrm>
            <a:off x="968315" y="2355732"/>
            <a:ext cx="2743200" cy="2178885"/>
          </a:xfrm>
          <a:prstGeom prst="rect">
            <a:avLst/>
          </a:prstGeom>
        </p:spPr>
      </p:pic>
      <p:sp>
        <p:nvSpPr>
          <p:cNvPr id="7" name="TextBox 6">
            <a:extLst>
              <a:ext uri="{FF2B5EF4-FFF2-40B4-BE49-F238E27FC236}">
                <a16:creationId xmlns:a16="http://schemas.microsoft.com/office/drawing/2014/main" id="{10248BCF-51DA-441A-B33F-683FE2AC421C}"/>
              </a:ext>
            </a:extLst>
          </p:cNvPr>
          <p:cNvSpPr txBox="1"/>
          <p:nvPr/>
        </p:nvSpPr>
        <p:spPr>
          <a:xfrm>
            <a:off x="666391" y="4435056"/>
            <a:ext cx="2743200"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a:hlinkClick r:id="rId3"/>
              </a:rPr>
              <a:t>https://en.wikipedia.org/wiki/Serial_Peripheral_Interface</a:t>
            </a:r>
            <a:endParaRPr lang="en-US" sz="800" dirty="0"/>
          </a:p>
        </p:txBody>
      </p:sp>
      <p:pic>
        <p:nvPicPr>
          <p:cNvPr id="10" name="Graphic 5" descr="Ribbon">
            <a:extLst>
              <a:ext uri="{FF2B5EF4-FFF2-40B4-BE49-F238E27FC236}">
                <a16:creationId xmlns:a16="http://schemas.microsoft.com/office/drawing/2014/main" id="{833C33CC-D3FC-474A-A1D5-FFAB2BF1A6D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093734" y="152041"/>
            <a:ext cx="914400" cy="914400"/>
          </a:xfrm>
          <a:prstGeom prst="rect">
            <a:avLst/>
          </a:prstGeom>
        </p:spPr>
      </p:pic>
    </p:spTree>
    <p:extLst>
      <p:ext uri="{BB962C8B-B14F-4D97-AF65-F5344CB8AC3E}">
        <p14:creationId xmlns:p14="http://schemas.microsoft.com/office/powerpoint/2010/main" val="4256247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3" name="Google Shape;83;p14"/>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pic>
        <p:nvPicPr>
          <p:cNvPr id="6" name="Picture 5">
            <a:extLst>
              <a:ext uri="{FF2B5EF4-FFF2-40B4-BE49-F238E27FC236}">
                <a16:creationId xmlns:a16="http://schemas.microsoft.com/office/drawing/2014/main" id="{8F6620AD-7EEA-44CC-B904-54B7C032A88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111" t="31868" r="12269" b="13407"/>
          <a:stretch/>
        </p:blipFill>
        <p:spPr bwMode="auto">
          <a:xfrm>
            <a:off x="723014" y="935041"/>
            <a:ext cx="5194612" cy="2541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a:extLst>
              <a:ext uri="{FF2B5EF4-FFF2-40B4-BE49-F238E27FC236}">
                <a16:creationId xmlns:a16="http://schemas.microsoft.com/office/drawing/2014/main" id="{85E89BAD-3623-4704-B369-C0BE9558AB6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7103" t="45853" r="13614" b="27073"/>
          <a:stretch/>
        </p:blipFill>
        <p:spPr bwMode="auto">
          <a:xfrm>
            <a:off x="723014" y="3327485"/>
            <a:ext cx="4984366" cy="12926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a:extLst>
              <a:ext uri="{FF2B5EF4-FFF2-40B4-BE49-F238E27FC236}">
                <a16:creationId xmlns:a16="http://schemas.microsoft.com/office/drawing/2014/main" id="{ED13F07B-81DF-4359-9796-9277896B755C}"/>
              </a:ext>
            </a:extLst>
          </p:cNvPr>
          <p:cNvSpPr/>
          <p:nvPr/>
        </p:nvSpPr>
        <p:spPr>
          <a:xfrm>
            <a:off x="536872" y="523336"/>
            <a:ext cx="5862502" cy="523220"/>
          </a:xfrm>
          <a:prstGeom prst="rect">
            <a:avLst/>
          </a:prstGeom>
        </p:spPr>
        <p:txBody>
          <a:bodyPr wrap="none">
            <a:spAutoFit/>
          </a:bodyPr>
          <a:lstStyle/>
          <a:p>
            <a:r>
              <a:rPr lang="en-US" sz="2800"/>
              <a:t>1.2 Different types of Arduino board</a:t>
            </a:r>
          </a:p>
        </p:txBody>
      </p:sp>
      <p:pic>
        <p:nvPicPr>
          <p:cNvPr id="5" name="Graphic 6" descr="Processor">
            <a:extLst>
              <a:ext uri="{FF2B5EF4-FFF2-40B4-BE49-F238E27FC236}">
                <a16:creationId xmlns:a16="http://schemas.microsoft.com/office/drawing/2014/main" id="{E1700D01-060B-4A83-A6DF-C3B5BF44863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042515" y="219434"/>
            <a:ext cx="914400" cy="9144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3" name="Google Shape;83;p14"/>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
        <p:nvSpPr>
          <p:cNvPr id="2" name="Rectangle 1">
            <a:extLst>
              <a:ext uri="{FF2B5EF4-FFF2-40B4-BE49-F238E27FC236}">
                <a16:creationId xmlns:a16="http://schemas.microsoft.com/office/drawing/2014/main" id="{ED13F07B-81DF-4359-9796-9277896B755C}"/>
              </a:ext>
            </a:extLst>
          </p:cNvPr>
          <p:cNvSpPr/>
          <p:nvPr/>
        </p:nvSpPr>
        <p:spPr>
          <a:xfrm>
            <a:off x="536872" y="523336"/>
            <a:ext cx="3042821" cy="523220"/>
          </a:xfrm>
          <a:prstGeom prst="rect">
            <a:avLst/>
          </a:prstGeom>
        </p:spPr>
        <p:txBody>
          <a:bodyPr wrap="none">
            <a:spAutoFit/>
          </a:bodyPr>
          <a:lstStyle/>
          <a:p>
            <a:r>
              <a:rPr lang="en-US" sz="2800"/>
              <a:t>1.3 Why Arduino?</a:t>
            </a:r>
          </a:p>
        </p:txBody>
      </p:sp>
      <p:sp>
        <p:nvSpPr>
          <p:cNvPr id="3" name="Rectangle 2">
            <a:extLst>
              <a:ext uri="{FF2B5EF4-FFF2-40B4-BE49-F238E27FC236}">
                <a16:creationId xmlns:a16="http://schemas.microsoft.com/office/drawing/2014/main" id="{43EA904E-C72E-4F92-ABBF-5A81B98BD839}"/>
              </a:ext>
            </a:extLst>
          </p:cNvPr>
          <p:cNvSpPr/>
          <p:nvPr/>
        </p:nvSpPr>
        <p:spPr>
          <a:xfrm>
            <a:off x="457199" y="1046556"/>
            <a:ext cx="6921797" cy="3323987"/>
          </a:xfrm>
          <a:prstGeom prst="rect">
            <a:avLst/>
          </a:prstGeom>
        </p:spPr>
        <p:txBody>
          <a:bodyPr wrap="square">
            <a:spAutoFit/>
          </a:bodyPr>
          <a:lstStyle/>
          <a:p>
            <a:pPr marL="285750" indent="-285750">
              <a:buFont typeface="Arial" panose="020B0604020202020204" pitchFamily="34" charset="0"/>
              <a:buChar char="•"/>
            </a:pPr>
            <a:r>
              <a:rPr lang="en-US" b="1"/>
              <a:t>Inexpensive</a:t>
            </a:r>
            <a:r>
              <a:rPr lang="en-US"/>
              <a:t> - Arduino boards are relatively inexpensive compared to other microcontroller platforms. </a:t>
            </a:r>
          </a:p>
          <a:p>
            <a:pPr marL="285750" indent="-285750">
              <a:buFont typeface="Arial" panose="020B0604020202020204" pitchFamily="34" charset="0"/>
              <a:buChar char="•"/>
            </a:pPr>
            <a:r>
              <a:rPr lang="en-US" b="1"/>
              <a:t>Cross-platform</a:t>
            </a:r>
            <a:r>
              <a:rPr lang="en-US"/>
              <a:t> - The Arduino Software (IDE) runs on Windows, Macintosh OSX, and Linux operating systems. Most microcontroller systems are limited to Windows.</a:t>
            </a:r>
          </a:p>
          <a:p>
            <a:pPr marL="285750" indent="-285750">
              <a:buFont typeface="Arial" panose="020B0604020202020204" pitchFamily="34" charset="0"/>
              <a:buChar char="•"/>
            </a:pPr>
            <a:r>
              <a:rPr lang="en-US" b="1"/>
              <a:t>Simple, clear programming environment</a:t>
            </a:r>
            <a:r>
              <a:rPr lang="en-US"/>
              <a:t> - The Arduino Software (IDE) is easy-to-use for beginners, yet flexible enough for advanced users to take advantage of as well. </a:t>
            </a:r>
          </a:p>
          <a:p>
            <a:pPr marL="285750" indent="-285750">
              <a:buFont typeface="Arial" panose="020B0604020202020204" pitchFamily="34" charset="0"/>
              <a:buChar char="•"/>
            </a:pPr>
            <a:r>
              <a:rPr lang="en-US" b="1"/>
              <a:t>Open source and extensible software</a:t>
            </a:r>
            <a:r>
              <a:rPr lang="en-US"/>
              <a:t> - The Arduino software is published as open source tools, available for extension by experienced programmers. </a:t>
            </a:r>
          </a:p>
          <a:p>
            <a:pPr marL="285750" indent="-285750">
              <a:buFont typeface="Arial" panose="020B0604020202020204" pitchFamily="34" charset="0"/>
              <a:buChar char="•"/>
            </a:pPr>
            <a:r>
              <a:rPr lang="en-US" b="1"/>
              <a:t>Open source and extensible hardware</a:t>
            </a:r>
            <a:r>
              <a:rPr lang="en-US"/>
              <a:t> - The plans of the Arduino boards are published under a Creative Commons license, so experienced circuit designers can make their own version of the module, extending it and improving it. Even relatively inexperienced users can build the </a:t>
            </a:r>
            <a:r>
              <a:rPr lang="en-US">
                <a:hlinkClick r:id="rId3"/>
              </a:rPr>
              <a:t>breadboard version of the module</a:t>
            </a:r>
            <a:r>
              <a:rPr lang="en-US"/>
              <a:t> in order to understand how it works and save money.</a:t>
            </a:r>
          </a:p>
        </p:txBody>
      </p:sp>
      <p:sp>
        <p:nvSpPr>
          <p:cNvPr id="4" name="Rectangle 3">
            <a:extLst>
              <a:ext uri="{FF2B5EF4-FFF2-40B4-BE49-F238E27FC236}">
                <a16:creationId xmlns:a16="http://schemas.microsoft.com/office/drawing/2014/main" id="{47B0B865-F7B8-4FA8-99F2-6FB5D2A8A7AC}"/>
              </a:ext>
            </a:extLst>
          </p:cNvPr>
          <p:cNvSpPr/>
          <p:nvPr/>
        </p:nvSpPr>
        <p:spPr>
          <a:xfrm>
            <a:off x="839973" y="4482578"/>
            <a:ext cx="4572000" cy="215444"/>
          </a:xfrm>
          <a:prstGeom prst="rect">
            <a:avLst/>
          </a:prstGeom>
        </p:spPr>
        <p:txBody>
          <a:bodyPr>
            <a:spAutoFit/>
          </a:bodyPr>
          <a:lstStyle/>
          <a:p>
            <a:r>
              <a:rPr lang="en-US" sz="800">
                <a:hlinkClick r:id="rId4"/>
              </a:rPr>
              <a:t>Reference:-https://www.arduino.cc/en/Guide/Introduction</a:t>
            </a:r>
            <a:endParaRPr lang="en-US" sz="800"/>
          </a:p>
        </p:txBody>
      </p:sp>
      <p:pic>
        <p:nvPicPr>
          <p:cNvPr id="5" name="Graphic 5" descr="Books">
            <a:extLst>
              <a:ext uri="{FF2B5EF4-FFF2-40B4-BE49-F238E27FC236}">
                <a16:creationId xmlns:a16="http://schemas.microsoft.com/office/drawing/2014/main" id="{DBCE22D7-12FB-41EA-9EA5-FD24F3B3A19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975120" y="324569"/>
            <a:ext cx="914400" cy="914400"/>
          </a:xfrm>
          <a:prstGeom prst="rect">
            <a:avLst/>
          </a:prstGeom>
        </p:spPr>
      </p:pic>
    </p:spTree>
    <p:extLst>
      <p:ext uri="{BB962C8B-B14F-4D97-AF65-F5344CB8AC3E}">
        <p14:creationId xmlns:p14="http://schemas.microsoft.com/office/powerpoint/2010/main" val="3587340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5" name="Title 4">
            <a:extLst>
              <a:ext uri="{FF2B5EF4-FFF2-40B4-BE49-F238E27FC236}">
                <a16:creationId xmlns:a16="http://schemas.microsoft.com/office/drawing/2014/main" id="{B6ABC369-BBEF-4824-9FF4-34BD797240AB}"/>
              </a:ext>
            </a:extLst>
          </p:cNvPr>
          <p:cNvSpPr>
            <a:spLocks noGrp="1"/>
          </p:cNvSpPr>
          <p:nvPr>
            <p:ph type="ctrTitle"/>
          </p:nvPr>
        </p:nvSpPr>
        <p:spPr/>
        <p:txBody>
          <a:bodyPr/>
          <a:lstStyle/>
          <a:p>
            <a:r>
              <a:rPr lang="en-GB"/>
              <a:t>Getting </a:t>
            </a:r>
            <a:r>
              <a:rPr lang="en-GB">
                <a:solidFill>
                  <a:schemeClr val="tx1">
                    <a:lumMod val="75000"/>
                    <a:lumOff val="25000"/>
                  </a:schemeClr>
                </a:solidFill>
              </a:rPr>
              <a:t>Started</a:t>
            </a:r>
          </a:p>
        </p:txBody>
      </p:sp>
      <p:sp>
        <p:nvSpPr>
          <p:cNvPr id="83" name="Google Shape;83;p14"/>
          <p:cNvSpPr txBox="1">
            <a:spLocks noGrp="1"/>
          </p:cNvSpPr>
          <p:nvPr>
            <p:ph type="sldNum" idx="4294967295"/>
          </p:nvPr>
        </p:nvSpPr>
        <p:spPr>
          <a:xfrm>
            <a:off x="8604250" y="4591050"/>
            <a:ext cx="539750" cy="5524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sp>
        <p:nvSpPr>
          <p:cNvPr id="2" name="Rectangle 1">
            <a:extLst>
              <a:ext uri="{FF2B5EF4-FFF2-40B4-BE49-F238E27FC236}">
                <a16:creationId xmlns:a16="http://schemas.microsoft.com/office/drawing/2014/main" id="{ED13F07B-81DF-4359-9796-9277896B755C}"/>
              </a:ext>
            </a:extLst>
          </p:cNvPr>
          <p:cNvSpPr/>
          <p:nvPr/>
        </p:nvSpPr>
        <p:spPr>
          <a:xfrm>
            <a:off x="536872" y="523336"/>
            <a:ext cx="184731" cy="523220"/>
          </a:xfrm>
          <a:prstGeom prst="rect">
            <a:avLst/>
          </a:prstGeom>
        </p:spPr>
        <p:txBody>
          <a:bodyPr wrap="none" anchor="t">
            <a:spAutoFit/>
          </a:bodyPr>
          <a:lstStyle/>
          <a:p>
            <a:endParaRPr lang="en-US" sz="2800"/>
          </a:p>
        </p:txBody>
      </p:sp>
      <p:sp>
        <p:nvSpPr>
          <p:cNvPr id="3" name="Rectangle 2">
            <a:extLst>
              <a:ext uri="{FF2B5EF4-FFF2-40B4-BE49-F238E27FC236}">
                <a16:creationId xmlns:a16="http://schemas.microsoft.com/office/drawing/2014/main" id="{43EA904E-C72E-4F92-ABBF-5A81B98BD839}"/>
              </a:ext>
            </a:extLst>
          </p:cNvPr>
          <p:cNvSpPr/>
          <p:nvPr/>
        </p:nvSpPr>
        <p:spPr>
          <a:xfrm>
            <a:off x="457199" y="1046556"/>
            <a:ext cx="6921797" cy="307777"/>
          </a:xfrm>
          <a:prstGeom prst="rect">
            <a:avLst/>
          </a:prstGeom>
        </p:spPr>
        <p:txBody>
          <a:bodyPr wrap="square" anchor="t">
            <a:spAutoFit/>
          </a:bodyPr>
          <a:lstStyle/>
          <a:p>
            <a:pPr marL="285750" indent="-285750">
              <a:buFont typeface="Arial" panose="020B0604020202020204" pitchFamily="34" charset="0"/>
              <a:buChar char="•"/>
            </a:pPr>
            <a:endParaRPr lang="en-US"/>
          </a:p>
        </p:txBody>
      </p:sp>
      <p:sp>
        <p:nvSpPr>
          <p:cNvPr id="4" name="Rectangle 3">
            <a:extLst>
              <a:ext uri="{FF2B5EF4-FFF2-40B4-BE49-F238E27FC236}">
                <a16:creationId xmlns:a16="http://schemas.microsoft.com/office/drawing/2014/main" id="{47B0B865-F7B8-4FA8-99F2-6FB5D2A8A7AC}"/>
              </a:ext>
            </a:extLst>
          </p:cNvPr>
          <p:cNvSpPr/>
          <p:nvPr/>
        </p:nvSpPr>
        <p:spPr>
          <a:xfrm>
            <a:off x="839973" y="4482578"/>
            <a:ext cx="4572000" cy="215444"/>
          </a:xfrm>
          <a:prstGeom prst="rect">
            <a:avLst/>
          </a:prstGeom>
        </p:spPr>
        <p:txBody>
          <a:bodyPr anchor="t">
            <a:spAutoFit/>
          </a:bodyPr>
          <a:lstStyle/>
          <a:p>
            <a:endParaRPr lang="en-US" sz="800"/>
          </a:p>
        </p:txBody>
      </p:sp>
      <p:pic>
        <p:nvPicPr>
          <p:cNvPr id="6" name="Graphic 6" descr="Database">
            <a:extLst>
              <a:ext uri="{FF2B5EF4-FFF2-40B4-BE49-F238E27FC236}">
                <a16:creationId xmlns:a16="http://schemas.microsoft.com/office/drawing/2014/main" id="{F90D40F4-A92E-4E2D-9381-5074861753A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96687" y="281437"/>
            <a:ext cx="914400" cy="914400"/>
          </a:xfrm>
          <a:prstGeom prst="rect">
            <a:avLst/>
          </a:prstGeom>
        </p:spPr>
      </p:pic>
    </p:spTree>
    <p:extLst>
      <p:ext uri="{BB962C8B-B14F-4D97-AF65-F5344CB8AC3E}">
        <p14:creationId xmlns:p14="http://schemas.microsoft.com/office/powerpoint/2010/main" val="2680001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6" name="Google Shape;96;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pic>
        <p:nvPicPr>
          <p:cNvPr id="8" name="Picture 7">
            <a:extLst>
              <a:ext uri="{FF2B5EF4-FFF2-40B4-BE49-F238E27FC236}">
                <a16:creationId xmlns:a16="http://schemas.microsoft.com/office/drawing/2014/main" id="{C653BCAA-1DA5-44E0-A740-6268A4A6E1DF}"/>
              </a:ext>
            </a:extLst>
          </p:cNvPr>
          <p:cNvPicPr>
            <a:picLocks noChangeAspect="1"/>
          </p:cNvPicPr>
          <p:nvPr/>
        </p:nvPicPr>
        <p:blipFill>
          <a:blip r:embed="rId3"/>
          <a:stretch>
            <a:fillRect/>
          </a:stretch>
        </p:blipFill>
        <p:spPr>
          <a:xfrm>
            <a:off x="552339" y="1244010"/>
            <a:ext cx="4843756" cy="3128105"/>
          </a:xfrm>
          <a:prstGeom prst="rect">
            <a:avLst/>
          </a:prstGeom>
        </p:spPr>
      </p:pic>
      <p:sp>
        <p:nvSpPr>
          <p:cNvPr id="6" name="Rectangle 5">
            <a:extLst>
              <a:ext uri="{FF2B5EF4-FFF2-40B4-BE49-F238E27FC236}">
                <a16:creationId xmlns:a16="http://schemas.microsoft.com/office/drawing/2014/main" id="{5DB8B0BD-CE0D-4594-9F0C-9FA9C886D800}"/>
              </a:ext>
            </a:extLst>
          </p:cNvPr>
          <p:cNvSpPr/>
          <p:nvPr/>
        </p:nvSpPr>
        <p:spPr>
          <a:xfrm>
            <a:off x="5624624" y="1852403"/>
            <a:ext cx="4572000" cy="2246769"/>
          </a:xfrm>
          <a:prstGeom prst="rect">
            <a:avLst/>
          </a:prstGeom>
        </p:spPr>
        <p:txBody>
          <a:bodyPr>
            <a:spAutoFit/>
          </a:bodyPr>
          <a:lstStyle/>
          <a:p>
            <a:r>
              <a:rPr lang="en-US"/>
              <a:t>Primary Pins</a:t>
            </a:r>
          </a:p>
          <a:p>
            <a:pPr marL="285750" indent="-285750">
              <a:buFont typeface="Arial" panose="020B0604020202020204" pitchFamily="34" charset="0"/>
              <a:buChar char="•"/>
            </a:pPr>
            <a:r>
              <a:rPr lang="en-US"/>
              <a:t>14 Digital Pins (D0-D13)</a:t>
            </a:r>
          </a:p>
          <a:p>
            <a:pPr marL="285750" indent="-285750">
              <a:buFont typeface="Arial" panose="020B0604020202020204" pitchFamily="34" charset="0"/>
              <a:buChar char="•"/>
            </a:pPr>
            <a:r>
              <a:rPr lang="en-US"/>
              <a:t>6  </a:t>
            </a:r>
            <a:r>
              <a:rPr lang="en-US" err="1"/>
              <a:t>Anlaog</a:t>
            </a:r>
            <a:r>
              <a:rPr lang="en-US"/>
              <a:t> Pins (A0-A5)</a:t>
            </a:r>
          </a:p>
          <a:p>
            <a:pPr marL="285750" indent="-285750">
              <a:buFont typeface="Arial" panose="020B0604020202020204" pitchFamily="34" charset="0"/>
              <a:buChar char="•"/>
            </a:pPr>
            <a:r>
              <a:rPr lang="en-US"/>
              <a:t>5V Pin</a:t>
            </a:r>
          </a:p>
          <a:p>
            <a:pPr marL="285750" indent="-285750">
              <a:buFont typeface="Arial" panose="020B0604020202020204" pitchFamily="34" charset="0"/>
              <a:buChar char="•"/>
            </a:pPr>
            <a:r>
              <a:rPr lang="en-US"/>
              <a:t>3.3V Pin</a:t>
            </a:r>
          </a:p>
          <a:p>
            <a:pPr marL="285750" indent="-285750">
              <a:buFont typeface="Arial" panose="020B0604020202020204" pitchFamily="34" charset="0"/>
              <a:buChar char="•"/>
            </a:pPr>
            <a:r>
              <a:rPr lang="en-US"/>
              <a:t>Ground Pins</a:t>
            </a:r>
          </a:p>
          <a:p>
            <a:pPr marL="285750" indent="-285750">
              <a:buFont typeface="Arial" panose="020B0604020202020204" pitchFamily="34" charset="0"/>
              <a:buChar char="•"/>
            </a:pPr>
            <a:r>
              <a:rPr lang="en-US"/>
              <a:t>Input Voltage (Vin)</a:t>
            </a:r>
          </a:p>
          <a:p>
            <a:pPr marL="285750" indent="-285750">
              <a:buFont typeface="Arial" panose="020B0604020202020204" pitchFamily="34" charset="0"/>
              <a:buChar char="•"/>
            </a:pPr>
            <a:r>
              <a:rPr lang="en-US"/>
              <a:t>Analog Reference Pin(AREF)</a:t>
            </a:r>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p:txBody>
      </p:sp>
      <p:sp>
        <p:nvSpPr>
          <p:cNvPr id="7" name="Rectangle 6">
            <a:extLst>
              <a:ext uri="{FF2B5EF4-FFF2-40B4-BE49-F238E27FC236}">
                <a16:creationId xmlns:a16="http://schemas.microsoft.com/office/drawing/2014/main" id="{4540B138-179E-4EB5-8EA3-627A0A22DB9D}"/>
              </a:ext>
            </a:extLst>
          </p:cNvPr>
          <p:cNvSpPr/>
          <p:nvPr/>
        </p:nvSpPr>
        <p:spPr>
          <a:xfrm>
            <a:off x="552339" y="617496"/>
            <a:ext cx="3018775" cy="369332"/>
          </a:xfrm>
          <a:prstGeom prst="rect">
            <a:avLst/>
          </a:prstGeom>
        </p:spPr>
        <p:txBody>
          <a:bodyPr wrap="none" anchor="t">
            <a:spAutoFit/>
          </a:bodyPr>
          <a:lstStyle/>
          <a:p>
            <a:r>
              <a:rPr lang="en-US" sz="1800"/>
              <a:t>2.1 Arduino Pinout Diagram</a:t>
            </a:r>
          </a:p>
        </p:txBody>
      </p:sp>
      <p:sp>
        <p:nvSpPr>
          <p:cNvPr id="10" name="Rectangle 9">
            <a:extLst>
              <a:ext uri="{FF2B5EF4-FFF2-40B4-BE49-F238E27FC236}">
                <a16:creationId xmlns:a16="http://schemas.microsoft.com/office/drawing/2014/main" id="{3C18F555-D9A3-43E2-A335-9288345E4B70}"/>
              </a:ext>
            </a:extLst>
          </p:cNvPr>
          <p:cNvSpPr/>
          <p:nvPr/>
        </p:nvSpPr>
        <p:spPr>
          <a:xfrm>
            <a:off x="562972" y="4372115"/>
            <a:ext cx="3222219" cy="230832"/>
          </a:xfrm>
          <a:prstGeom prst="rect">
            <a:avLst/>
          </a:prstGeom>
        </p:spPr>
        <p:txBody>
          <a:bodyPr wrap="square">
            <a:spAutoFit/>
          </a:bodyPr>
          <a:lstStyle/>
          <a:p>
            <a:r>
              <a:rPr lang="en-US" sz="900"/>
              <a:t>Reference:-</a:t>
            </a:r>
            <a:r>
              <a:rPr lang="en-US" sz="900">
                <a:hlinkClick r:id="rId4"/>
              </a:rPr>
              <a:t>https://www.arduino.cc/en/main/products</a:t>
            </a:r>
            <a:endParaRPr lang="en-US" sz="900"/>
          </a:p>
        </p:txBody>
      </p:sp>
      <p:pic>
        <p:nvPicPr>
          <p:cNvPr id="2" name="Graphic 2" descr="Plug">
            <a:extLst>
              <a:ext uri="{FF2B5EF4-FFF2-40B4-BE49-F238E27FC236}">
                <a16:creationId xmlns:a16="http://schemas.microsoft.com/office/drawing/2014/main" id="{FF045BE4-B97C-4092-AA4C-35A41315C04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996687" y="259871"/>
            <a:ext cx="914400" cy="9144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3" name="Google Shape;103;p1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grpSp>
        <p:nvGrpSpPr>
          <p:cNvPr id="104" name="Google Shape;104;p17"/>
          <p:cNvGrpSpPr/>
          <p:nvPr/>
        </p:nvGrpSpPr>
        <p:grpSpPr>
          <a:xfrm>
            <a:off x="8119638" y="247546"/>
            <a:ext cx="539546" cy="879605"/>
            <a:chOff x="6730350" y="2315900"/>
            <a:chExt cx="257700" cy="420100"/>
          </a:xfrm>
        </p:grpSpPr>
        <p:sp>
          <p:nvSpPr>
            <p:cNvPr id="105" name="Google Shape;105;p17"/>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7"/>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7"/>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7"/>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3" name="Table 2">
            <a:extLst>
              <a:ext uri="{FF2B5EF4-FFF2-40B4-BE49-F238E27FC236}">
                <a16:creationId xmlns:a16="http://schemas.microsoft.com/office/drawing/2014/main" id="{8C30FCE5-AD71-46BC-9C62-522AA445278F}"/>
              </a:ext>
            </a:extLst>
          </p:cNvPr>
          <p:cNvGraphicFramePr>
            <a:graphicFrameLocks noGrp="1"/>
          </p:cNvGraphicFramePr>
          <p:nvPr>
            <p:extLst>
              <p:ext uri="{D42A27DB-BD31-4B8C-83A1-F6EECF244321}">
                <p14:modId xmlns:p14="http://schemas.microsoft.com/office/powerpoint/2010/main" val="2421339160"/>
              </p:ext>
            </p:extLst>
          </p:nvPr>
        </p:nvGraphicFramePr>
        <p:xfrm>
          <a:off x="797943" y="1272396"/>
          <a:ext cx="7378502" cy="3422340"/>
        </p:xfrm>
        <a:graphic>
          <a:graphicData uri="http://schemas.openxmlformats.org/drawingml/2006/table">
            <a:tbl>
              <a:tblPr firstRow="1" bandRow="1">
                <a:tableStyleId>{277997CA-8D9B-4616-ADEA-D9882944D185}</a:tableStyleId>
              </a:tblPr>
              <a:tblGrid>
                <a:gridCol w="3689251">
                  <a:extLst>
                    <a:ext uri="{9D8B030D-6E8A-4147-A177-3AD203B41FA5}">
                      <a16:colId xmlns:a16="http://schemas.microsoft.com/office/drawing/2014/main" val="1830241121"/>
                    </a:ext>
                  </a:extLst>
                </a:gridCol>
                <a:gridCol w="3689251">
                  <a:extLst>
                    <a:ext uri="{9D8B030D-6E8A-4147-A177-3AD203B41FA5}">
                      <a16:colId xmlns:a16="http://schemas.microsoft.com/office/drawing/2014/main" val="3634335160"/>
                    </a:ext>
                  </a:extLst>
                </a:gridCol>
              </a:tblGrid>
              <a:tr h="188680">
                <a:tc>
                  <a:txBody>
                    <a:bodyPr/>
                    <a:lstStyle/>
                    <a:p>
                      <a:r>
                        <a:rPr lang="en-GB" sz="1050">
                          <a:effectLst/>
                        </a:rPr>
                        <a:t>Microcontroller</a:t>
                      </a:r>
                    </a:p>
                  </a:txBody>
                  <a:tcPr anchor="ctr"/>
                </a:tc>
                <a:tc>
                  <a:txBody>
                    <a:bodyPr/>
                    <a:lstStyle/>
                    <a:p>
                      <a:r>
                        <a:rPr lang="en-GB" sz="1050">
                          <a:effectLst/>
                          <a:hlinkClick r:id="rId3"/>
                        </a:rPr>
                        <a:t>ATmega328P</a:t>
                      </a:r>
                      <a:endParaRPr lang="en-GB" sz="1050">
                        <a:effectLst/>
                      </a:endParaRPr>
                    </a:p>
                  </a:txBody>
                  <a:tcPr anchor="ctr"/>
                </a:tc>
                <a:extLst>
                  <a:ext uri="{0D108BD9-81ED-4DB2-BD59-A6C34878D82A}">
                    <a16:rowId xmlns:a16="http://schemas.microsoft.com/office/drawing/2014/main" val="4187081773"/>
                  </a:ext>
                </a:extLst>
              </a:tr>
              <a:tr h="188680">
                <a:tc>
                  <a:txBody>
                    <a:bodyPr/>
                    <a:lstStyle/>
                    <a:p>
                      <a:r>
                        <a:rPr lang="en-GB" sz="1050">
                          <a:effectLst/>
                        </a:rPr>
                        <a:t>Operating Voltage</a:t>
                      </a:r>
                    </a:p>
                  </a:txBody>
                  <a:tcPr anchor="ctr"/>
                </a:tc>
                <a:tc>
                  <a:txBody>
                    <a:bodyPr/>
                    <a:lstStyle/>
                    <a:p>
                      <a:r>
                        <a:rPr lang="en-GB" sz="1050">
                          <a:effectLst/>
                        </a:rPr>
                        <a:t>5V</a:t>
                      </a:r>
                    </a:p>
                  </a:txBody>
                  <a:tcPr anchor="ctr"/>
                </a:tc>
                <a:extLst>
                  <a:ext uri="{0D108BD9-81ED-4DB2-BD59-A6C34878D82A}">
                    <a16:rowId xmlns:a16="http://schemas.microsoft.com/office/drawing/2014/main" val="1434534591"/>
                  </a:ext>
                </a:extLst>
              </a:tr>
              <a:tr h="188680">
                <a:tc>
                  <a:txBody>
                    <a:bodyPr/>
                    <a:lstStyle/>
                    <a:p>
                      <a:r>
                        <a:rPr lang="en-GB" sz="1050">
                          <a:effectLst/>
                        </a:rPr>
                        <a:t>Input Voltage (recommended)</a:t>
                      </a:r>
                    </a:p>
                  </a:txBody>
                  <a:tcPr anchor="ctr"/>
                </a:tc>
                <a:tc>
                  <a:txBody>
                    <a:bodyPr/>
                    <a:lstStyle/>
                    <a:p>
                      <a:r>
                        <a:rPr lang="en-GB" sz="1050">
                          <a:effectLst/>
                        </a:rPr>
                        <a:t>7-12V</a:t>
                      </a:r>
                    </a:p>
                  </a:txBody>
                  <a:tcPr anchor="ctr"/>
                </a:tc>
                <a:extLst>
                  <a:ext uri="{0D108BD9-81ED-4DB2-BD59-A6C34878D82A}">
                    <a16:rowId xmlns:a16="http://schemas.microsoft.com/office/drawing/2014/main" val="1613473123"/>
                  </a:ext>
                </a:extLst>
              </a:tr>
              <a:tr h="188680">
                <a:tc>
                  <a:txBody>
                    <a:bodyPr/>
                    <a:lstStyle/>
                    <a:p>
                      <a:r>
                        <a:rPr lang="en-GB" sz="1050">
                          <a:effectLst/>
                        </a:rPr>
                        <a:t>Input Voltage (limit)</a:t>
                      </a:r>
                    </a:p>
                  </a:txBody>
                  <a:tcPr anchor="ctr"/>
                </a:tc>
                <a:tc>
                  <a:txBody>
                    <a:bodyPr/>
                    <a:lstStyle/>
                    <a:p>
                      <a:r>
                        <a:rPr lang="en-GB" sz="1050">
                          <a:effectLst/>
                        </a:rPr>
                        <a:t>6-20V</a:t>
                      </a:r>
                    </a:p>
                  </a:txBody>
                  <a:tcPr anchor="ctr"/>
                </a:tc>
                <a:extLst>
                  <a:ext uri="{0D108BD9-81ED-4DB2-BD59-A6C34878D82A}">
                    <a16:rowId xmlns:a16="http://schemas.microsoft.com/office/drawing/2014/main" val="2442974618"/>
                  </a:ext>
                </a:extLst>
              </a:tr>
              <a:tr h="328140">
                <a:tc>
                  <a:txBody>
                    <a:bodyPr/>
                    <a:lstStyle/>
                    <a:p>
                      <a:r>
                        <a:rPr lang="en-GB" sz="1050">
                          <a:effectLst/>
                        </a:rPr>
                        <a:t>Digital I/O Pins</a:t>
                      </a:r>
                    </a:p>
                  </a:txBody>
                  <a:tcPr anchor="ctr"/>
                </a:tc>
                <a:tc>
                  <a:txBody>
                    <a:bodyPr/>
                    <a:lstStyle/>
                    <a:p>
                      <a:r>
                        <a:rPr lang="en-GB" sz="1050">
                          <a:effectLst/>
                        </a:rPr>
                        <a:t>14 (of which 6 provide PWM output)</a:t>
                      </a:r>
                    </a:p>
                  </a:txBody>
                  <a:tcPr anchor="ctr"/>
                </a:tc>
                <a:extLst>
                  <a:ext uri="{0D108BD9-81ED-4DB2-BD59-A6C34878D82A}">
                    <a16:rowId xmlns:a16="http://schemas.microsoft.com/office/drawing/2014/main" val="2514959130"/>
                  </a:ext>
                </a:extLst>
              </a:tr>
              <a:tr h="188680">
                <a:tc>
                  <a:txBody>
                    <a:bodyPr/>
                    <a:lstStyle/>
                    <a:p>
                      <a:r>
                        <a:rPr lang="en-GB" sz="1050">
                          <a:effectLst/>
                        </a:rPr>
                        <a:t>PWM Digital I/O Pins</a:t>
                      </a:r>
                    </a:p>
                  </a:txBody>
                  <a:tcPr anchor="ctr"/>
                </a:tc>
                <a:tc>
                  <a:txBody>
                    <a:bodyPr/>
                    <a:lstStyle/>
                    <a:p>
                      <a:r>
                        <a:rPr lang="en-GB" sz="1050">
                          <a:effectLst/>
                        </a:rPr>
                        <a:t>6</a:t>
                      </a:r>
                    </a:p>
                  </a:txBody>
                  <a:tcPr anchor="ctr"/>
                </a:tc>
                <a:extLst>
                  <a:ext uri="{0D108BD9-81ED-4DB2-BD59-A6C34878D82A}">
                    <a16:rowId xmlns:a16="http://schemas.microsoft.com/office/drawing/2014/main" val="3806909617"/>
                  </a:ext>
                </a:extLst>
              </a:tr>
              <a:tr h="188680">
                <a:tc>
                  <a:txBody>
                    <a:bodyPr/>
                    <a:lstStyle/>
                    <a:p>
                      <a:r>
                        <a:rPr lang="en-GB" sz="1050">
                          <a:effectLst/>
                        </a:rPr>
                        <a:t>Analog Input Pins</a:t>
                      </a:r>
                    </a:p>
                  </a:txBody>
                  <a:tcPr anchor="ctr"/>
                </a:tc>
                <a:tc>
                  <a:txBody>
                    <a:bodyPr/>
                    <a:lstStyle/>
                    <a:p>
                      <a:r>
                        <a:rPr lang="en-GB" sz="1050">
                          <a:effectLst/>
                        </a:rPr>
                        <a:t>6</a:t>
                      </a:r>
                    </a:p>
                  </a:txBody>
                  <a:tcPr anchor="ctr"/>
                </a:tc>
                <a:extLst>
                  <a:ext uri="{0D108BD9-81ED-4DB2-BD59-A6C34878D82A}">
                    <a16:rowId xmlns:a16="http://schemas.microsoft.com/office/drawing/2014/main" val="575007698"/>
                  </a:ext>
                </a:extLst>
              </a:tr>
              <a:tr h="188680">
                <a:tc>
                  <a:txBody>
                    <a:bodyPr/>
                    <a:lstStyle/>
                    <a:p>
                      <a:r>
                        <a:rPr lang="en-GB" sz="1050">
                          <a:effectLst/>
                        </a:rPr>
                        <a:t>DC Current per I/O Pin</a:t>
                      </a:r>
                    </a:p>
                  </a:txBody>
                  <a:tcPr anchor="ctr"/>
                </a:tc>
                <a:tc>
                  <a:txBody>
                    <a:bodyPr/>
                    <a:lstStyle/>
                    <a:p>
                      <a:r>
                        <a:rPr lang="en-GB" sz="1050">
                          <a:effectLst/>
                        </a:rPr>
                        <a:t>20 mA</a:t>
                      </a:r>
                    </a:p>
                  </a:txBody>
                  <a:tcPr anchor="ctr"/>
                </a:tc>
                <a:extLst>
                  <a:ext uri="{0D108BD9-81ED-4DB2-BD59-A6C34878D82A}">
                    <a16:rowId xmlns:a16="http://schemas.microsoft.com/office/drawing/2014/main" val="119734292"/>
                  </a:ext>
                </a:extLst>
              </a:tr>
              <a:tr h="188680">
                <a:tc>
                  <a:txBody>
                    <a:bodyPr/>
                    <a:lstStyle/>
                    <a:p>
                      <a:r>
                        <a:rPr lang="en-GB" sz="1050">
                          <a:effectLst/>
                        </a:rPr>
                        <a:t>DC Current for 3.3V Pin</a:t>
                      </a:r>
                    </a:p>
                  </a:txBody>
                  <a:tcPr anchor="ctr"/>
                </a:tc>
                <a:tc>
                  <a:txBody>
                    <a:bodyPr/>
                    <a:lstStyle/>
                    <a:p>
                      <a:r>
                        <a:rPr lang="en-GB" sz="1050">
                          <a:effectLst/>
                        </a:rPr>
                        <a:t>50 mA</a:t>
                      </a:r>
                    </a:p>
                  </a:txBody>
                  <a:tcPr anchor="ctr"/>
                </a:tc>
                <a:extLst>
                  <a:ext uri="{0D108BD9-81ED-4DB2-BD59-A6C34878D82A}">
                    <a16:rowId xmlns:a16="http://schemas.microsoft.com/office/drawing/2014/main" val="1952768325"/>
                  </a:ext>
                </a:extLst>
              </a:tr>
              <a:tr h="328140">
                <a:tc>
                  <a:txBody>
                    <a:bodyPr/>
                    <a:lstStyle/>
                    <a:p>
                      <a:r>
                        <a:rPr lang="en-GB" sz="1050">
                          <a:effectLst/>
                        </a:rPr>
                        <a:t>Flash Memory</a:t>
                      </a:r>
                    </a:p>
                  </a:txBody>
                  <a:tcPr anchor="ctr"/>
                </a:tc>
                <a:tc>
                  <a:txBody>
                    <a:bodyPr/>
                    <a:lstStyle/>
                    <a:p>
                      <a:r>
                        <a:rPr lang="en-GB" sz="1050">
                          <a:effectLst/>
                        </a:rPr>
                        <a:t>32 KB (ATmega328P) of which 0.5 KB used by bootloader</a:t>
                      </a:r>
                    </a:p>
                  </a:txBody>
                  <a:tcPr anchor="ctr"/>
                </a:tc>
                <a:extLst>
                  <a:ext uri="{0D108BD9-81ED-4DB2-BD59-A6C34878D82A}">
                    <a16:rowId xmlns:a16="http://schemas.microsoft.com/office/drawing/2014/main" val="3320766712"/>
                  </a:ext>
                </a:extLst>
              </a:tr>
              <a:tr h="188680">
                <a:tc>
                  <a:txBody>
                    <a:bodyPr/>
                    <a:lstStyle/>
                    <a:p>
                      <a:r>
                        <a:rPr lang="en-GB" sz="1050">
                          <a:effectLst/>
                        </a:rPr>
                        <a:t>SRAM</a:t>
                      </a:r>
                    </a:p>
                  </a:txBody>
                  <a:tcPr anchor="ctr"/>
                </a:tc>
                <a:tc>
                  <a:txBody>
                    <a:bodyPr/>
                    <a:lstStyle/>
                    <a:p>
                      <a:r>
                        <a:rPr lang="en-GB" sz="1050">
                          <a:effectLst/>
                        </a:rPr>
                        <a:t>2 KB (ATmega328P)</a:t>
                      </a:r>
                    </a:p>
                  </a:txBody>
                  <a:tcPr anchor="ctr"/>
                </a:tc>
                <a:extLst>
                  <a:ext uri="{0D108BD9-81ED-4DB2-BD59-A6C34878D82A}">
                    <a16:rowId xmlns:a16="http://schemas.microsoft.com/office/drawing/2014/main" val="1449658582"/>
                  </a:ext>
                </a:extLst>
              </a:tr>
              <a:tr h="188680">
                <a:tc>
                  <a:txBody>
                    <a:bodyPr/>
                    <a:lstStyle/>
                    <a:p>
                      <a:r>
                        <a:rPr lang="en-GB" sz="1050">
                          <a:effectLst/>
                        </a:rPr>
                        <a:t>EEPROM</a:t>
                      </a:r>
                    </a:p>
                  </a:txBody>
                  <a:tcPr anchor="ctr"/>
                </a:tc>
                <a:tc>
                  <a:txBody>
                    <a:bodyPr/>
                    <a:lstStyle/>
                    <a:p>
                      <a:r>
                        <a:rPr lang="en-GB" sz="1050">
                          <a:effectLst/>
                        </a:rPr>
                        <a:t>1 KB (ATmega328P)</a:t>
                      </a:r>
                    </a:p>
                  </a:txBody>
                  <a:tcPr anchor="ctr"/>
                </a:tc>
                <a:extLst>
                  <a:ext uri="{0D108BD9-81ED-4DB2-BD59-A6C34878D82A}">
                    <a16:rowId xmlns:a16="http://schemas.microsoft.com/office/drawing/2014/main" val="3438823139"/>
                  </a:ext>
                </a:extLst>
              </a:tr>
              <a:tr h="188680">
                <a:tc>
                  <a:txBody>
                    <a:bodyPr/>
                    <a:lstStyle/>
                    <a:p>
                      <a:r>
                        <a:rPr lang="en-GB" sz="1050">
                          <a:effectLst/>
                        </a:rPr>
                        <a:t>Clock Speed</a:t>
                      </a:r>
                    </a:p>
                  </a:txBody>
                  <a:tcPr anchor="ctr"/>
                </a:tc>
                <a:tc>
                  <a:txBody>
                    <a:bodyPr/>
                    <a:lstStyle/>
                    <a:p>
                      <a:r>
                        <a:rPr lang="en-GB" sz="1050">
                          <a:effectLst/>
                        </a:rPr>
                        <a:t>16 MHz</a:t>
                      </a:r>
                    </a:p>
                  </a:txBody>
                  <a:tcPr anchor="ctr"/>
                </a:tc>
                <a:extLst>
                  <a:ext uri="{0D108BD9-81ED-4DB2-BD59-A6C34878D82A}">
                    <a16:rowId xmlns:a16="http://schemas.microsoft.com/office/drawing/2014/main" val="4280445586"/>
                  </a:ext>
                </a:extLst>
              </a:tr>
            </a:tbl>
          </a:graphicData>
        </a:graphic>
      </p:graphicFrame>
      <p:sp>
        <p:nvSpPr>
          <p:cNvPr id="4" name="TextBox 3">
            <a:extLst>
              <a:ext uri="{FF2B5EF4-FFF2-40B4-BE49-F238E27FC236}">
                <a16:creationId xmlns:a16="http://schemas.microsoft.com/office/drawing/2014/main" id="{A7C80A2F-A6F1-447F-8364-F9B4052BBD3B}"/>
              </a:ext>
            </a:extLst>
          </p:cNvPr>
          <p:cNvSpPr txBox="1"/>
          <p:nvPr/>
        </p:nvSpPr>
        <p:spPr>
          <a:xfrm>
            <a:off x="634042" y="510037"/>
            <a:ext cx="432830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2.2 Arduino Specification</a:t>
            </a:r>
            <a:endParaRPr lang="en-GB"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5" name="Picture 4">
            <a:extLst>
              <a:ext uri="{FF2B5EF4-FFF2-40B4-BE49-F238E27FC236}">
                <a16:creationId xmlns:a16="http://schemas.microsoft.com/office/drawing/2014/main" id="{2C89C799-6A97-4EDD-BD46-2B1F44881D05}"/>
              </a:ext>
            </a:extLst>
          </p:cNvPr>
          <p:cNvPicPr>
            <a:picLocks noChangeAspect="1"/>
          </p:cNvPicPr>
          <p:nvPr/>
        </p:nvPicPr>
        <p:blipFill>
          <a:blip r:embed="rId3"/>
          <a:stretch>
            <a:fillRect/>
          </a:stretch>
        </p:blipFill>
        <p:spPr>
          <a:xfrm>
            <a:off x="923125" y="1390500"/>
            <a:ext cx="4618346" cy="3211063"/>
          </a:xfrm>
          <a:prstGeom prst="rect">
            <a:avLst/>
          </a:prstGeom>
        </p:spPr>
      </p:pic>
      <p:sp>
        <p:nvSpPr>
          <p:cNvPr id="4" name="Rectangle 3">
            <a:extLst>
              <a:ext uri="{FF2B5EF4-FFF2-40B4-BE49-F238E27FC236}">
                <a16:creationId xmlns:a16="http://schemas.microsoft.com/office/drawing/2014/main" id="{269A8AC7-3177-4667-9B9D-C65A0B07A697}"/>
              </a:ext>
            </a:extLst>
          </p:cNvPr>
          <p:cNvSpPr/>
          <p:nvPr/>
        </p:nvSpPr>
        <p:spPr>
          <a:xfrm>
            <a:off x="589438" y="519398"/>
            <a:ext cx="2777237" cy="400110"/>
          </a:xfrm>
          <a:prstGeom prst="rect">
            <a:avLst/>
          </a:prstGeom>
        </p:spPr>
        <p:txBody>
          <a:bodyPr wrap="square" anchor="t">
            <a:spAutoFit/>
          </a:bodyPr>
          <a:lstStyle/>
          <a:p>
            <a:r>
              <a:rPr lang="en-US" sz="2000"/>
              <a:t>2.3 ARDUINO IDE</a:t>
            </a:r>
          </a:p>
        </p:txBody>
      </p:sp>
      <p:pic>
        <p:nvPicPr>
          <p:cNvPr id="2" name="Graphic 2" descr="Head with gears">
            <a:extLst>
              <a:ext uri="{FF2B5EF4-FFF2-40B4-BE49-F238E27FC236}">
                <a16:creationId xmlns:a16="http://schemas.microsoft.com/office/drawing/2014/main" id="{2913C33A-4178-4048-AAD0-7EC7594B0F2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975121" y="356918"/>
            <a:ext cx="914400" cy="9144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29" name="Google Shape;129;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sp>
        <p:nvSpPr>
          <p:cNvPr id="6" name="TextBox 5">
            <a:extLst>
              <a:ext uri="{FF2B5EF4-FFF2-40B4-BE49-F238E27FC236}">
                <a16:creationId xmlns:a16="http://schemas.microsoft.com/office/drawing/2014/main" id="{D58447CE-B800-4164-B9EC-FCFAF0011150}"/>
              </a:ext>
            </a:extLst>
          </p:cNvPr>
          <p:cNvSpPr txBox="1"/>
          <p:nvPr/>
        </p:nvSpPr>
        <p:spPr>
          <a:xfrm>
            <a:off x="569344" y="531603"/>
            <a:ext cx="2743200"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a:t>2.4 Bare Minimum</a:t>
            </a:r>
          </a:p>
          <a:p>
            <a:endParaRPr lang="en-GB" sz="1800"/>
          </a:p>
        </p:txBody>
      </p:sp>
      <p:sp>
        <p:nvSpPr>
          <p:cNvPr id="8" name="TextBox 7">
            <a:extLst>
              <a:ext uri="{FF2B5EF4-FFF2-40B4-BE49-F238E27FC236}">
                <a16:creationId xmlns:a16="http://schemas.microsoft.com/office/drawing/2014/main" id="{8D24F64F-3A82-4DEA-BF43-0C7D5FB3CC67}"/>
              </a:ext>
            </a:extLst>
          </p:cNvPr>
          <p:cNvSpPr txBox="1"/>
          <p:nvPr/>
        </p:nvSpPr>
        <p:spPr>
          <a:xfrm>
            <a:off x="720306" y="1070755"/>
            <a:ext cx="7412247"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kern="1200">
                <a:solidFill>
                  <a:schemeClr val="tx1"/>
                </a:solidFill>
                <a:latin typeface="Lucida Sans Unicode"/>
                <a:ea typeface="+mn-ea"/>
                <a:cs typeface="+mn-cs"/>
              </a:rPr>
              <a:t>void </a:t>
            </a:r>
            <a:r>
              <a:rPr lang="en-US" sz="1600" b="1" kern="1200">
                <a:solidFill>
                  <a:schemeClr val="tx1"/>
                </a:solidFill>
                <a:latin typeface="Lucida Sans Unicode"/>
                <a:ea typeface="+mn-ea"/>
                <a:cs typeface="+mn-cs"/>
              </a:rPr>
              <a:t>setup</a:t>
            </a:r>
            <a:r>
              <a:rPr lang="en-US" sz="1600" kern="1200">
                <a:solidFill>
                  <a:schemeClr val="tx1"/>
                </a:solidFill>
                <a:latin typeface="Lucida Sans Unicode"/>
                <a:ea typeface="+mn-ea"/>
                <a:cs typeface="+mn-cs"/>
              </a:rPr>
              <a:t>() {   </a:t>
            </a:r>
            <a:endParaRPr lang="en-US" sz="1600" i="1" kern="1200">
              <a:solidFill>
                <a:schemeClr val="tx1"/>
              </a:solidFill>
              <a:latin typeface="Lucida Sans Unicode"/>
              <a:ea typeface="+mn-ea"/>
              <a:cs typeface="+mn-cs"/>
            </a:endParaRPr>
          </a:p>
          <a:p>
            <a:endParaRPr lang="en-US" sz="1600" kern="1200">
              <a:solidFill>
                <a:schemeClr val="tx1"/>
              </a:solidFill>
              <a:latin typeface="Lucida Sans Unicode"/>
              <a:ea typeface="+mn-ea"/>
              <a:cs typeface="Lucida Sans Unicode"/>
            </a:endParaRPr>
          </a:p>
          <a:p>
            <a:r>
              <a:rPr lang="en-US" sz="1600" kern="1200">
                <a:latin typeface="Lucida Sans Unicode"/>
                <a:ea typeface="+mn-ea"/>
                <a:cs typeface="Lucida Sans Unicode"/>
              </a:rPr>
              <a:t>       It is called only when the Arduino is powered on or reset. It is used to initialize variables and pin modes.</a:t>
            </a:r>
            <a:endParaRPr lang="en-US" sz="1600" kern="1200">
              <a:ea typeface="+mn-ea"/>
            </a:endParaRPr>
          </a:p>
          <a:p>
            <a:endParaRPr lang="en-US" sz="1600" kern="1200">
              <a:ea typeface="+mn-ea"/>
            </a:endParaRPr>
          </a:p>
          <a:p>
            <a:r>
              <a:rPr lang="en-US" sz="1600" kern="1200">
                <a:solidFill>
                  <a:schemeClr val="tx1"/>
                </a:solidFill>
                <a:latin typeface="Lucida Sans Unicode"/>
                <a:ea typeface="+mn-ea"/>
                <a:cs typeface="+mn-cs"/>
              </a:rPr>
              <a:t>}</a:t>
            </a:r>
            <a:endParaRPr lang="en-US" sz="1600" kern="1200">
              <a:solidFill>
                <a:schemeClr val="tx1"/>
              </a:solidFill>
              <a:latin typeface="Lucida Sans Unicode"/>
              <a:ea typeface="+mn-ea"/>
              <a:cs typeface="Lucida Sans Unicode"/>
            </a:endParaRPr>
          </a:p>
          <a:p>
            <a:endParaRPr lang="en-US" sz="1600"/>
          </a:p>
          <a:p>
            <a:r>
              <a:rPr lang="en-US" sz="1600" kern="1200">
                <a:solidFill>
                  <a:schemeClr val="tx1"/>
                </a:solidFill>
                <a:latin typeface="Lucida Sans Unicode"/>
                <a:ea typeface="+mn-ea"/>
                <a:cs typeface="+mn-cs"/>
              </a:rPr>
              <a:t>void </a:t>
            </a:r>
            <a:r>
              <a:rPr lang="en-US" sz="1600" b="1" kern="1200">
                <a:solidFill>
                  <a:schemeClr val="tx1"/>
                </a:solidFill>
                <a:latin typeface="Lucida Sans Unicode"/>
                <a:ea typeface="+mn-ea"/>
                <a:cs typeface="+mn-cs"/>
              </a:rPr>
              <a:t>loop</a:t>
            </a:r>
            <a:r>
              <a:rPr lang="en-US" sz="1600" kern="1200">
                <a:solidFill>
                  <a:schemeClr val="tx1"/>
                </a:solidFill>
                <a:latin typeface="Lucida Sans Unicode"/>
                <a:ea typeface="+mn-ea"/>
                <a:cs typeface="+mn-cs"/>
              </a:rPr>
              <a:t>() {</a:t>
            </a:r>
            <a:endParaRPr lang="en-US" sz="1600" i="1" kern="1200">
              <a:solidFill>
                <a:schemeClr val="tx1"/>
              </a:solidFill>
              <a:latin typeface="Lucida Sans Unicode"/>
              <a:ea typeface="+mn-ea"/>
              <a:cs typeface="+mn-cs"/>
            </a:endParaRPr>
          </a:p>
          <a:p>
            <a:endParaRPr lang="en-US" sz="1600" kern="1200">
              <a:solidFill>
                <a:schemeClr val="tx1"/>
              </a:solidFill>
              <a:latin typeface="Lucida Sans Unicode"/>
              <a:ea typeface="+mn-ea"/>
              <a:cs typeface="Lucida Sans Unicode"/>
            </a:endParaRPr>
          </a:p>
          <a:p>
            <a:r>
              <a:rPr lang="en-US" sz="1600" kern="1200">
                <a:ea typeface="+mn-ea"/>
              </a:rPr>
              <a:t>The loop functions runs continuously till the device is powered off. The main logic of the code goes here. Similar to while (1) for micro-controller programming</a:t>
            </a:r>
            <a:br>
              <a:rPr lang="en-US" sz="1600" kern="1200">
                <a:latin typeface="Lucida Sans Unicode"/>
                <a:ea typeface="+mn-ea"/>
                <a:cs typeface="+mn-cs"/>
              </a:rPr>
            </a:br>
            <a:endParaRPr lang="en-US" sz="1600" kern="1200">
              <a:solidFill>
                <a:schemeClr val="tx1"/>
              </a:solidFill>
              <a:latin typeface="Lucida Sans Unicode"/>
              <a:ea typeface="+mn-ea"/>
              <a:cs typeface="Lucida Sans Unicode"/>
            </a:endParaRPr>
          </a:p>
          <a:p>
            <a:r>
              <a:rPr lang="en-US" sz="1600" kern="1200">
                <a:solidFill>
                  <a:schemeClr val="tx1"/>
                </a:solidFill>
                <a:latin typeface="Lucida Sans Unicode"/>
                <a:ea typeface="+mn-ea"/>
                <a:cs typeface="+mn-cs"/>
              </a:rPr>
              <a:t>} </a:t>
            </a:r>
            <a:endParaRPr lang="en-US" sz="1600" kern="1200">
              <a:solidFill>
                <a:schemeClr val="tx1"/>
              </a:solidFill>
              <a:latin typeface="Lucida Sans Unicode"/>
              <a:ea typeface="+mn-ea"/>
              <a:cs typeface="Lucida Sans Unicode"/>
            </a:endParaRPr>
          </a:p>
        </p:txBody>
      </p:sp>
      <p:pic>
        <p:nvPicPr>
          <p:cNvPr id="9" name="Graphic 9" descr="Telescope">
            <a:extLst>
              <a:ext uri="{FF2B5EF4-FFF2-40B4-BE49-F238E27FC236}">
                <a16:creationId xmlns:a16="http://schemas.microsoft.com/office/drawing/2014/main" id="{985CDFE6-8963-436B-B6D1-671D1D43C3F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18253" y="259871"/>
            <a:ext cx="914400" cy="914400"/>
          </a:xfrm>
          <a:prstGeom prst="rect">
            <a:avLst/>
          </a:prstGeom>
        </p:spPr>
      </p:pic>
    </p:spTree>
  </p:cSld>
  <p:clrMapOvr>
    <a:masterClrMapping/>
  </p:clrMapOvr>
</p:sld>
</file>

<file path=ppt/theme/theme1.xml><?xml version="1.0" encoding="utf-8"?>
<a:theme xmlns:a="http://schemas.openxmlformats.org/drawingml/2006/main" name="Oliv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24</Slides>
  <Notes>9</Notes>
  <HiddenSlides>0</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Olivia template</vt:lpstr>
      <vt:lpstr>Introduction to Arduino</vt:lpstr>
      <vt:lpstr>1.1 What is an Arduino?</vt:lpstr>
      <vt:lpstr>PowerPoint Presentation</vt:lpstr>
      <vt:lpstr>PowerPoint Presentation</vt:lpstr>
      <vt:lpstr>Getting Started</vt:lpstr>
      <vt:lpstr>PowerPoint Presentation</vt:lpstr>
      <vt:lpstr>PowerPoint Presentation</vt:lpstr>
      <vt:lpstr>PowerPoint Presentation</vt:lpstr>
      <vt:lpstr>PowerPoint Presentation</vt:lpstr>
      <vt:lpstr>PowerPoint Presentation</vt:lpstr>
      <vt:lpstr>Sensor Integration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What’s DoF? DoF stands for degrees of freedom. It’s the ability for a solid to move into space along—and around—an axis, x, y or z. </vt:lpstr>
      <vt:lpstr>Communication Protocol</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Arduino</dc:title>
  <cp:revision>461</cp:revision>
  <dcterms:modified xsi:type="dcterms:W3CDTF">2019-07-28T13:23:56Z</dcterms:modified>
</cp:coreProperties>
</file>