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506" r:id="rId5"/>
    <p:sldId id="512" r:id="rId6"/>
    <p:sldId id="511" r:id="rId7"/>
    <p:sldId id="522" r:id="rId8"/>
    <p:sldId id="524" r:id="rId9"/>
    <p:sldId id="526" r:id="rId10"/>
    <p:sldId id="523" r:id="rId11"/>
    <p:sldId id="516" r:id="rId12"/>
    <p:sldId id="517" r:id="rId13"/>
    <p:sldId id="527" r:id="rId14"/>
    <p:sldId id="518" r:id="rId15"/>
    <p:sldId id="521" r:id="rId16"/>
    <p:sldId id="525" r:id="rId17"/>
    <p:sldId id="528" r:id="rId18"/>
    <p:sldId id="519" r:id="rId19"/>
    <p:sldId id="520" r:id="rId20"/>
    <p:sldId id="5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ong, Eva (Student)" initials="SE(" lastIdx="2" clrIdx="5">
    <p:extLst>
      <p:ext uri="{19B8F6BF-5375-455C-9EA6-DF929625EA0E}">
        <p15:presenceInfo xmlns:p15="http://schemas.microsoft.com/office/powerpoint/2012/main" userId="Song, Eva (Student)" providerId="None"/>
      </p:ext>
    </p:extLst>
  </p:cmAuthor>
  <p:cmAuthor id="1" name="Nick" initials="N" lastIdx="19" clrIdx="0">
    <p:extLst>
      <p:ext uri="{19B8F6BF-5375-455C-9EA6-DF929625EA0E}">
        <p15:presenceInfo xmlns:p15="http://schemas.microsoft.com/office/powerpoint/2012/main" userId="Nick" providerId="None"/>
      </p:ext>
    </p:extLst>
  </p:cmAuthor>
  <p:cmAuthor id="8" name="Francis, Nick (Student)" initials="FN(" lastIdx="8" clrIdx="6">
    <p:extLst>
      <p:ext uri="{19B8F6BF-5375-455C-9EA6-DF929625EA0E}">
        <p15:presenceInfo xmlns:p15="http://schemas.microsoft.com/office/powerpoint/2012/main" userId="Francis, Nick (Student)" providerId="None"/>
      </p:ext>
    </p:extLst>
  </p:cmAuthor>
  <p:cmAuthor id="2" name="Brooker, Oliver (Student)" initials="B(" lastIdx="1" clrIdx="1">
    <p:extLst>
      <p:ext uri="{19B8F6BF-5375-455C-9EA6-DF929625EA0E}">
        <p15:presenceInfo xmlns:p15="http://schemas.microsoft.com/office/powerpoint/2012/main" userId="S::brooker@chapman.edu::bc6abd4f-6674-4f2a-9be9-da15f3b3a6ba" providerId="AD"/>
      </p:ext>
    </p:extLst>
  </p:cmAuthor>
  <p:cmAuthor id="3" name="Jantz, Harrison (Student)" initials="JH(" lastIdx="1" clrIdx="1">
    <p:extLst>
      <p:ext uri="{19B8F6BF-5375-455C-9EA6-DF929625EA0E}">
        <p15:presenceInfo xmlns:p15="http://schemas.microsoft.com/office/powerpoint/2012/main" userId="Jantz, Harrison (Student)" providerId="None"/>
      </p:ext>
    </p:extLst>
  </p:cmAuthor>
  <p:cmAuthor id="4" name="Knight, Dylan (Student)" initials="KD(" lastIdx="1" clrIdx="2">
    <p:extLst>
      <p:ext uri="{19B8F6BF-5375-455C-9EA6-DF929625EA0E}">
        <p15:presenceInfo xmlns:p15="http://schemas.microsoft.com/office/powerpoint/2012/main" userId="S::dknight@chapman.edu::ab40609f-9a5f-4af9-a88a-19827c2c6bd3" providerId="AD"/>
      </p:ext>
    </p:extLst>
  </p:cmAuthor>
  <p:cmAuthor id="5" name="Del Valle Lima Kolberg, Lucca (Student)" initials="D(" lastIdx="4" clrIdx="3">
    <p:extLst>
      <p:ext uri="{19B8F6BF-5375-455C-9EA6-DF929625EA0E}">
        <p15:presenceInfo xmlns:p15="http://schemas.microsoft.com/office/powerpoint/2012/main" userId="S::delvallelimakolberg@chapman.edu::d8bb4cfc-e6e0-49aa-a346-01f5eacd5a71" providerId="AD"/>
      </p:ext>
    </p:extLst>
  </p:cmAuthor>
  <p:cmAuthor id="6" name="Eva Song" initials="ES" lastIdx="4" clrIdx="4">
    <p:extLst>
      <p:ext uri="{19B8F6BF-5375-455C-9EA6-DF929625EA0E}">
        <p15:presenceInfo xmlns:p15="http://schemas.microsoft.com/office/powerpoint/2012/main" userId="Eva S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331"/>
    <a:srgbClr val="99002F"/>
    <a:srgbClr val="990331"/>
    <a:srgbClr val="6B6B6B"/>
    <a:srgbClr val="610B01"/>
    <a:srgbClr val="D9D9D9"/>
    <a:srgbClr val="AFABAB"/>
    <a:srgbClr val="A9002E"/>
    <a:srgbClr val="A703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033" autoAdjust="0"/>
  </p:normalViewPr>
  <p:slideViewPr>
    <p:cSldViewPr snapToGrid="0">
      <p:cViewPr varScale="1">
        <p:scale>
          <a:sx n="103" d="100"/>
          <a:sy n="103" d="100"/>
        </p:scale>
        <p:origin x="896"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nanshah/Desktop/JFC%20Residency/Graphs_MG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ananshah/Desktop/JFC%20Residency/Graphs_MG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ananshah/Desktop/JFC%20Residency/Graphs_MG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ananshah/Desktop/JFC%20Residency/Graphs_MG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mananshah/Desktop/JFC%20Residency/Graphs_MG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mananshah/Desktop/JFC%20Residency/Graphs_MG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C05B-3542-AFA0-647073D8D2B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C05B-3542-AFA0-647073D8D2BD}"/>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C05B-3542-AFA0-647073D8D2BD}"/>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C05B-3542-AFA0-647073D8D2BD}"/>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C05B-3542-AFA0-647073D8D2BD}"/>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C05B-3542-AFA0-647073D8D2BD}"/>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C05B-3542-AFA0-647073D8D2BD}"/>
              </c:ext>
            </c:extLst>
          </c:dPt>
          <c:dLbls>
            <c:dLbl>
              <c:idx val="0"/>
              <c:layout>
                <c:manualLayout>
                  <c:x val="-8.0888905873436057E-2"/>
                  <c:y val="0.14717143135986366"/>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05B-3542-AFA0-647073D8D2BD}"/>
                </c:ext>
              </c:extLst>
            </c:dLbl>
            <c:dLbl>
              <c:idx val="1"/>
              <c:layout>
                <c:manualLayout>
                  <c:x val="-0.1368889176319687"/>
                  <c:y val="3.2193750609970179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05B-3542-AFA0-647073D8D2BD}"/>
                </c:ext>
              </c:extLst>
            </c:dLbl>
            <c:dLbl>
              <c:idx val="2"/>
              <c:layout>
                <c:manualLayout>
                  <c:x val="-0.15555558821814633"/>
                  <c:y val="-0.10807901990489996"/>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C05B-3542-AFA0-647073D8D2BD}"/>
                </c:ext>
              </c:extLst>
            </c:dLbl>
            <c:dLbl>
              <c:idx val="3"/>
              <c:layout>
                <c:manualLayout>
                  <c:x val="-8.29629803830121E-3"/>
                  <c:y val="-0.1402727705148702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C05B-3542-AFA0-647073D8D2BD}"/>
                </c:ext>
              </c:extLst>
            </c:dLbl>
            <c:dLbl>
              <c:idx val="4"/>
              <c:layout>
                <c:manualLayout>
                  <c:x val="0.15892711320151115"/>
                  <c:y val="-0.16331237167812154"/>
                </c:manualLayout>
              </c:layout>
              <c:tx>
                <c:rich>
                  <a:bodyPr rot="0" spcFirstLastPara="1" vertOverflow="ellipsis" vert="horz" wrap="square" lIns="38100" tIns="19050" rIns="38100" bIns="19050" anchor="ctr" anchorCtr="1">
                    <a:spAutoFit/>
                  </a:bodyPr>
                  <a:lstStyle/>
                  <a:p>
                    <a:pPr>
                      <a:defRPr sz="14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r>
                      <a:rPr lang="en-US" baseline="0" dirty="0"/>
                      <a:t>Fiat Chrysler
</a:t>
                    </a:r>
                    <a:fld id="{64C58398-558A-5C46-95C7-2D557E921780}" type="PERCENTAGE">
                      <a:rPr lang="en-US" baseline="0"/>
                      <a:pPr>
                        <a:defRPr sz="1400">
                          <a:solidFill>
                            <a:schemeClr val="bg1"/>
                          </a:solidFill>
                          <a:latin typeface="Times New Roman" panose="02020603050405020304" pitchFamily="18" charset="0"/>
                          <a:cs typeface="Times New Roman" panose="02020603050405020304" pitchFamily="18" charset="0"/>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C05B-3542-AFA0-647073D8D2BD}"/>
                </c:ext>
              </c:extLst>
            </c:dLbl>
            <c:dLbl>
              <c:idx val="5"/>
              <c:layout>
                <c:manualLayout>
                  <c:x val="0.18494840927396397"/>
                  <c:y val="-3.6912956455152329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122331720839456"/>
                      <c:h val="0.15112624731707114"/>
                    </c:manualLayout>
                  </c15:layout>
                </c:ext>
                <c:ext xmlns:c16="http://schemas.microsoft.com/office/drawing/2014/chart" uri="{C3380CC4-5D6E-409C-BE32-E72D297353CC}">
                  <c16:uniqueId val="{0000000B-C05B-3542-AFA0-647073D8D2BD}"/>
                </c:ext>
              </c:extLst>
            </c:dLbl>
            <c:dLbl>
              <c:idx val="6"/>
              <c:layout>
                <c:manualLayout>
                  <c:x val="0.13089122790857002"/>
                  <c:y val="0.13868389829347585"/>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C05B-3542-AFA0-647073D8D2BD}"/>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Sheet1!$E$26:$E$32</c:f>
              <c:strCache>
                <c:ptCount val="7"/>
                <c:pt idx="0">
                  <c:v>GM</c:v>
                </c:pt>
                <c:pt idx="1">
                  <c:v>BMW</c:v>
                </c:pt>
                <c:pt idx="2">
                  <c:v>Daimler AG</c:v>
                </c:pt>
                <c:pt idx="3">
                  <c:v>Ford</c:v>
                </c:pt>
                <c:pt idx="4">
                  <c:v>Fiat Chrysler Automobiles</c:v>
                </c:pt>
                <c:pt idx="5">
                  <c:v>Volkswagen</c:v>
                </c:pt>
                <c:pt idx="6">
                  <c:v>Other</c:v>
                </c:pt>
              </c:strCache>
            </c:strRef>
          </c:cat>
          <c:val>
            <c:numRef>
              <c:f>Sheet1!$F$26:$F$32</c:f>
              <c:numCache>
                <c:formatCode>0.00%</c:formatCode>
                <c:ptCount val="7"/>
                <c:pt idx="0" formatCode="0%">
                  <c:v>0.15</c:v>
                </c:pt>
                <c:pt idx="1">
                  <c:v>0.14499999999999999</c:v>
                </c:pt>
                <c:pt idx="2" formatCode="0%">
                  <c:v>0.14000000000000001</c:v>
                </c:pt>
                <c:pt idx="3" formatCode="0%">
                  <c:v>0.12</c:v>
                </c:pt>
                <c:pt idx="4" formatCode="0%">
                  <c:v>0.12</c:v>
                </c:pt>
                <c:pt idx="5">
                  <c:v>0.112</c:v>
                </c:pt>
                <c:pt idx="6">
                  <c:v>0.21299999999999999</c:v>
                </c:pt>
              </c:numCache>
            </c:numRef>
          </c:val>
          <c:extLst>
            <c:ext xmlns:c16="http://schemas.microsoft.com/office/drawing/2014/chart" uri="{C3380CC4-5D6E-409C-BE32-E72D297353CC}">
              <c16:uniqueId val="{0000000E-C05B-3542-AFA0-647073D8D2BD}"/>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6257-C64C-9906-D811F60C395A}"/>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6257-C64C-9906-D811F60C395A}"/>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6257-C64C-9906-D811F60C395A}"/>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6257-C64C-9906-D811F60C395A}"/>
              </c:ext>
            </c:extLst>
          </c:dPt>
          <c:dLbls>
            <c:dLbl>
              <c:idx val="0"/>
              <c:layout>
                <c:manualLayout>
                  <c:x val="-0.24042866727550027"/>
                  <c:y val="9.166666666666666E-2"/>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257-C64C-9906-D811F60C395A}"/>
                </c:ext>
              </c:extLst>
            </c:dLbl>
            <c:dLbl>
              <c:idx val="1"/>
              <c:layout>
                <c:manualLayout>
                  <c:x val="7.8860602866364066E-2"/>
                  <c:y val="-0.1611111111111112"/>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257-C64C-9906-D811F60C395A}"/>
                </c:ext>
              </c:extLst>
            </c:dLbl>
            <c:dLbl>
              <c:idx val="2"/>
              <c:layout>
                <c:manualLayout>
                  <c:x val="0.15002748837991212"/>
                  <c:y val="1.9444444444444393E-2"/>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257-C64C-9906-D811F60C395A}"/>
                </c:ext>
              </c:extLst>
            </c:dLbl>
            <c:dLbl>
              <c:idx val="3"/>
              <c:layout>
                <c:manualLayout>
                  <c:x val="0.1115589016158321"/>
                  <c:y val="0.16666666666666666"/>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6257-C64C-9906-D811F60C395A}"/>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Sheet1!$J$17:$J$20</c:f>
              <c:strCache>
                <c:ptCount val="4"/>
                <c:pt idx="0">
                  <c:v>Body Exterior and Structures</c:v>
                </c:pt>
                <c:pt idx="1">
                  <c:v>Power &amp; Vision</c:v>
                </c:pt>
                <c:pt idx="2">
                  <c:v>Seating Systems</c:v>
                </c:pt>
                <c:pt idx="3">
                  <c:v>Complete Vehicles</c:v>
                </c:pt>
              </c:strCache>
            </c:strRef>
          </c:cat>
          <c:val>
            <c:numRef>
              <c:f>Sheet1!$K$17:$K$20</c:f>
              <c:numCache>
                <c:formatCode>0.00%</c:formatCode>
                <c:ptCount val="4"/>
                <c:pt idx="0">
                  <c:v>0.41499999999999998</c:v>
                </c:pt>
                <c:pt idx="1">
                  <c:v>0.29780000000000001</c:v>
                </c:pt>
                <c:pt idx="2">
                  <c:v>0.13650000000000001</c:v>
                </c:pt>
                <c:pt idx="3">
                  <c:v>0.16589999999999999</c:v>
                </c:pt>
              </c:numCache>
            </c:numRef>
          </c:val>
          <c:extLst>
            <c:ext xmlns:c16="http://schemas.microsoft.com/office/drawing/2014/chart" uri="{C3380CC4-5D6E-409C-BE32-E72D297353CC}">
              <c16:uniqueId val="{00000008-6257-C64C-9906-D811F60C395A}"/>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536-714C-B2B1-3944585610DF}"/>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536-714C-B2B1-3944585610DF}"/>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536-714C-B2B1-3944585610DF}"/>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536-714C-B2B1-3944585610DF}"/>
              </c:ext>
            </c:extLst>
          </c:dPt>
          <c:dLbls>
            <c:dLbl>
              <c:idx val="0"/>
              <c:layout>
                <c:manualLayout>
                  <c:x val="-0.20100164163485176"/>
                  <c:y val="2.5726909223374114E-2"/>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536-714C-B2B1-3944585610DF}"/>
                </c:ext>
              </c:extLst>
            </c:dLbl>
            <c:dLbl>
              <c:idx val="1"/>
              <c:layout>
                <c:manualLayout>
                  <c:x val="0.12308156963460225"/>
                  <c:y val="-7.8861725227473686E-2"/>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536-714C-B2B1-3944585610DF}"/>
                </c:ext>
              </c:extLst>
            </c:dLbl>
            <c:dLbl>
              <c:idx val="2"/>
              <c:layout>
                <c:manualLayout>
                  <c:x val="-7.4419294792335694E-2"/>
                  <c:y val="5.4409415792552124E-2"/>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536-714C-B2B1-3944585610DF}"/>
                </c:ext>
              </c:extLst>
            </c:dLbl>
            <c:dLbl>
              <c:idx val="3"/>
              <c:layout>
                <c:manualLayout>
                  <c:x val="0.14572692263605061"/>
                  <c:y val="5.7820800395517041E-3"/>
                </c:manualLayout>
              </c:layout>
              <c:tx>
                <c:rich>
                  <a:bodyPr rot="0" spcFirstLastPara="1" vertOverflow="ellipsis" vert="horz" wrap="square" lIns="38100" tIns="19050" rIns="38100" bIns="19050" anchor="ctr" anchorCtr="1">
                    <a:spAutoFit/>
                  </a:bodyPr>
                  <a:lstStyle/>
                  <a:p>
                    <a:pPr>
                      <a:defRPr sz="16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fld id="{3F510161-59CF-B34A-B924-73A43DE5922A}" type="CATEGORYNAME">
                      <a:rPr lang="en-US" sz="1600">
                        <a:solidFill>
                          <a:schemeClr val="tx1"/>
                        </a:solidFill>
                      </a:rPr>
                      <a:pPr>
                        <a:defRPr sz="1600">
                          <a:solidFill>
                            <a:schemeClr val="bg1"/>
                          </a:solidFill>
                          <a:latin typeface="Times New Roman" panose="02020603050405020304" pitchFamily="18" charset="0"/>
                          <a:cs typeface="Times New Roman" panose="02020603050405020304" pitchFamily="18" charset="0"/>
                        </a:defRPr>
                      </a:pPr>
                      <a:t>[CATEGORY NAME]</a:t>
                    </a:fld>
                    <a:r>
                      <a:rPr lang="en-US" sz="1600" baseline="0">
                        <a:solidFill>
                          <a:schemeClr val="tx1"/>
                        </a:solidFill>
                      </a:rPr>
                      <a:t>
</a:t>
                    </a:r>
                    <a:fld id="{0F924366-E989-B44A-9CEF-3F442BBFE41C}" type="PERCENTAGE">
                      <a:rPr lang="en-US" sz="1600" baseline="0">
                        <a:solidFill>
                          <a:schemeClr val="tx1"/>
                        </a:solidFill>
                      </a:rPr>
                      <a:pPr>
                        <a:defRPr sz="1600">
                          <a:solidFill>
                            <a:schemeClr val="bg1"/>
                          </a:solidFill>
                          <a:latin typeface="Times New Roman" panose="02020603050405020304" pitchFamily="18" charset="0"/>
                          <a:cs typeface="Times New Roman" panose="02020603050405020304" pitchFamily="18" charset="0"/>
                        </a:defRPr>
                      </a:pPr>
                      <a:t>[PERCENTAGE]</a:t>
                    </a:fld>
                    <a:endParaRPr lang="en-US" sz="1600" baseline="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9536-714C-B2B1-3944585610DF}"/>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Sheet1!$E$34:$E$37</c:f>
              <c:strCache>
                <c:ptCount val="4"/>
                <c:pt idx="0">
                  <c:v>North America</c:v>
                </c:pt>
                <c:pt idx="1">
                  <c:v>Europe</c:v>
                </c:pt>
                <c:pt idx="2">
                  <c:v>Asia Pacific</c:v>
                </c:pt>
                <c:pt idx="3">
                  <c:v>Rest of the World</c:v>
                </c:pt>
              </c:strCache>
            </c:strRef>
          </c:cat>
          <c:val>
            <c:numRef>
              <c:f>Sheet1!$F$34:$F$37</c:f>
              <c:numCache>
                <c:formatCode>0.00%</c:formatCode>
                <c:ptCount val="4"/>
                <c:pt idx="0">
                  <c:v>0.48130000000000001</c:v>
                </c:pt>
                <c:pt idx="1">
                  <c:v>0.44330000000000003</c:v>
                </c:pt>
                <c:pt idx="2">
                  <c:v>6.2199999999999998E-2</c:v>
                </c:pt>
                <c:pt idx="3">
                  <c:v>1.32E-2</c:v>
                </c:pt>
              </c:numCache>
            </c:numRef>
          </c:val>
          <c:extLst>
            <c:ext xmlns:c16="http://schemas.microsoft.com/office/drawing/2014/chart" uri="{C3380CC4-5D6E-409C-BE32-E72D297353CC}">
              <c16:uniqueId val="{00000008-9536-714C-B2B1-3944585610DF}"/>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8EF0BD-87BE-48AF-A8C9-ED8AF060CD1B}" type="datetimeFigureOut">
              <a:rPr lang="en-US" smtClean="0"/>
              <a:t>8/4/21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BECF-AF42-44DE-9446-D7F1DC4E2C9A}" type="slidenum">
              <a:rPr lang="en-US" smtClean="0"/>
              <a:t>‹#›</a:t>
            </a:fld>
            <a:endParaRPr lang="en-US"/>
          </a:p>
        </p:txBody>
      </p:sp>
    </p:spTree>
    <p:extLst>
      <p:ext uri="{BB962C8B-B14F-4D97-AF65-F5344CB8AC3E}">
        <p14:creationId xmlns:p14="http://schemas.microsoft.com/office/powerpoint/2010/main" val="358547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D4708-F6B4-B540-B5CF-4C4C4000E5DC}" type="datetimeFigureOut">
              <a:rPr lang="en-US" smtClean="0"/>
              <a:t>8/4/21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80225-C215-FE43-887D-B76F378011E6}" type="slidenum">
              <a:rPr lang="en-US" smtClean="0"/>
              <a:t>‹#›</a:t>
            </a:fld>
            <a:endParaRPr lang="en-US"/>
          </a:p>
        </p:txBody>
      </p:sp>
    </p:spTree>
    <p:extLst>
      <p:ext uri="{BB962C8B-B14F-4D97-AF65-F5344CB8AC3E}">
        <p14:creationId xmlns:p14="http://schemas.microsoft.com/office/powerpoint/2010/main" val="657047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080225-C215-FE43-887D-B76F378011E6}" type="slidenum">
              <a:rPr lang="en-US" smtClean="0"/>
              <a:t>1</a:t>
            </a:fld>
            <a:endParaRPr lang="en-US"/>
          </a:p>
        </p:txBody>
      </p:sp>
    </p:spTree>
    <p:extLst>
      <p:ext uri="{BB962C8B-B14F-4D97-AF65-F5344CB8AC3E}">
        <p14:creationId xmlns:p14="http://schemas.microsoft.com/office/powerpoint/2010/main" val="2751936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080225-C215-FE43-887D-B76F378011E6}" type="slidenum">
              <a:rPr lang="en-US" smtClean="0"/>
              <a:t>15</a:t>
            </a:fld>
            <a:endParaRPr lang="en-US"/>
          </a:p>
        </p:txBody>
      </p:sp>
    </p:spTree>
    <p:extLst>
      <p:ext uri="{BB962C8B-B14F-4D97-AF65-F5344CB8AC3E}">
        <p14:creationId xmlns:p14="http://schemas.microsoft.com/office/powerpoint/2010/main" val="2702657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080225-C215-FE43-887D-B76F378011E6}" type="slidenum">
              <a:rPr lang="en-US" smtClean="0"/>
              <a:t>16</a:t>
            </a:fld>
            <a:endParaRPr lang="en-US"/>
          </a:p>
        </p:txBody>
      </p:sp>
    </p:spTree>
    <p:extLst>
      <p:ext uri="{BB962C8B-B14F-4D97-AF65-F5344CB8AC3E}">
        <p14:creationId xmlns:p14="http://schemas.microsoft.com/office/powerpoint/2010/main" val="2440559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080225-C215-FE43-887D-B76F378011E6}" type="slidenum">
              <a:rPr lang="en-US" smtClean="0"/>
              <a:t>2</a:t>
            </a:fld>
            <a:endParaRPr lang="en-US"/>
          </a:p>
        </p:txBody>
      </p:sp>
    </p:spTree>
    <p:extLst>
      <p:ext uri="{BB962C8B-B14F-4D97-AF65-F5344CB8AC3E}">
        <p14:creationId xmlns:p14="http://schemas.microsoft.com/office/powerpoint/2010/main" val="1796812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080225-C215-FE43-887D-B76F378011E6}" type="slidenum">
              <a:rPr lang="en-US" smtClean="0"/>
              <a:t>3</a:t>
            </a:fld>
            <a:endParaRPr lang="en-US"/>
          </a:p>
        </p:txBody>
      </p:sp>
    </p:spTree>
    <p:extLst>
      <p:ext uri="{BB962C8B-B14F-4D97-AF65-F5344CB8AC3E}">
        <p14:creationId xmlns:p14="http://schemas.microsoft.com/office/powerpoint/2010/main" val="4124482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080225-C215-FE43-887D-B76F378011E6}" type="slidenum">
              <a:rPr lang="en-US" smtClean="0"/>
              <a:t>4</a:t>
            </a:fld>
            <a:endParaRPr lang="en-US"/>
          </a:p>
        </p:txBody>
      </p:sp>
    </p:spTree>
    <p:extLst>
      <p:ext uri="{BB962C8B-B14F-4D97-AF65-F5344CB8AC3E}">
        <p14:creationId xmlns:p14="http://schemas.microsoft.com/office/powerpoint/2010/main" val="2436115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080225-C215-FE43-887D-B76F378011E6}" type="slidenum">
              <a:rPr lang="en-US" smtClean="0"/>
              <a:t>5</a:t>
            </a:fld>
            <a:endParaRPr lang="en-US"/>
          </a:p>
        </p:txBody>
      </p:sp>
    </p:spTree>
    <p:extLst>
      <p:ext uri="{BB962C8B-B14F-4D97-AF65-F5344CB8AC3E}">
        <p14:creationId xmlns:p14="http://schemas.microsoft.com/office/powerpoint/2010/main" val="301463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080225-C215-FE43-887D-B76F378011E6}" type="slidenum">
              <a:rPr lang="en-US" smtClean="0"/>
              <a:t>6</a:t>
            </a:fld>
            <a:endParaRPr lang="en-US"/>
          </a:p>
        </p:txBody>
      </p:sp>
    </p:spTree>
    <p:extLst>
      <p:ext uri="{BB962C8B-B14F-4D97-AF65-F5344CB8AC3E}">
        <p14:creationId xmlns:p14="http://schemas.microsoft.com/office/powerpoint/2010/main" val="1846292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080225-C215-FE43-887D-B76F378011E6}" type="slidenum">
              <a:rPr lang="en-US" smtClean="0"/>
              <a:t>8</a:t>
            </a:fld>
            <a:endParaRPr lang="en-US"/>
          </a:p>
        </p:txBody>
      </p:sp>
    </p:spTree>
    <p:extLst>
      <p:ext uri="{BB962C8B-B14F-4D97-AF65-F5344CB8AC3E}">
        <p14:creationId xmlns:p14="http://schemas.microsoft.com/office/powerpoint/2010/main" val="3272770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080225-C215-FE43-887D-B76F378011E6}" type="slidenum">
              <a:rPr lang="en-US" smtClean="0"/>
              <a:t>9</a:t>
            </a:fld>
            <a:endParaRPr lang="en-US"/>
          </a:p>
        </p:txBody>
      </p:sp>
    </p:spTree>
    <p:extLst>
      <p:ext uri="{BB962C8B-B14F-4D97-AF65-F5344CB8AC3E}">
        <p14:creationId xmlns:p14="http://schemas.microsoft.com/office/powerpoint/2010/main" val="1501828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080225-C215-FE43-887D-B76F378011E6}" type="slidenum">
              <a:rPr lang="en-US" smtClean="0"/>
              <a:t>12</a:t>
            </a:fld>
            <a:endParaRPr lang="en-US"/>
          </a:p>
        </p:txBody>
      </p:sp>
    </p:spTree>
    <p:extLst>
      <p:ext uri="{BB962C8B-B14F-4D97-AF65-F5344CB8AC3E}">
        <p14:creationId xmlns:p14="http://schemas.microsoft.com/office/powerpoint/2010/main" val="645426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cxnSp>
        <p:nvCxnSpPr>
          <p:cNvPr id="22" name="Straight Connector 21"/>
          <p:cNvCxnSpPr/>
          <p:nvPr userDrawn="1"/>
        </p:nvCxnSpPr>
        <p:spPr>
          <a:xfrm flipV="1">
            <a:off x="183593" y="6132469"/>
            <a:ext cx="11824814" cy="2608"/>
          </a:xfrm>
          <a:prstGeom prst="line">
            <a:avLst/>
          </a:prstGeom>
          <a:ln>
            <a:solidFill>
              <a:srgbClr val="A9002E"/>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69380057"/>
      </p:ext>
    </p:extLst>
  </p:cSld>
  <p:clrMapOvr>
    <a:masterClrMapping/>
  </p:clrMapOvr>
  <p:extLst>
    <p:ext uri="{DCECCB84-F9BA-43D5-87BE-67443E8EF086}">
      <p15:sldGuideLst xmlns:p15="http://schemas.microsoft.com/office/powerpoint/2012/main">
        <p15:guide id="1" orient="horz" pos="3744" userDrawn="1">
          <p15:clr>
            <a:srgbClr val="FBAE40"/>
          </p15:clr>
        </p15:guide>
        <p15:guide id="2" pos="1032">
          <p15:clr>
            <a:srgbClr val="FBAE40"/>
          </p15:clr>
        </p15:guide>
        <p15:guide id="3" pos="6648">
          <p15:clr>
            <a:srgbClr val="FBAE40"/>
          </p15:clr>
        </p15:guide>
        <p15:guide id="4" orient="horz" pos="10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Nothing Selected">
    <p:spTree>
      <p:nvGrpSpPr>
        <p:cNvPr id="1" name=""/>
        <p:cNvGrpSpPr/>
        <p:nvPr/>
      </p:nvGrpSpPr>
      <p:grpSpPr>
        <a:xfrm>
          <a:off x="0" y="0"/>
          <a:ext cx="0" cy="0"/>
          <a:chOff x="0" y="0"/>
          <a:chExt cx="0" cy="0"/>
        </a:xfrm>
      </p:grpSpPr>
      <p:cxnSp>
        <p:nvCxnSpPr>
          <p:cNvPr id="8" name="Straight Connector 7"/>
          <p:cNvCxnSpPr/>
          <p:nvPr userDrawn="1"/>
        </p:nvCxnSpPr>
        <p:spPr>
          <a:xfrm>
            <a:off x="838200" y="1478036"/>
            <a:ext cx="10607040" cy="0"/>
          </a:xfrm>
          <a:prstGeom prst="line">
            <a:avLst/>
          </a:prstGeom>
          <a:ln>
            <a:solidFill>
              <a:srgbClr val="9A0331"/>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userDrawn="1"/>
        </p:nvCxnSpPr>
        <p:spPr>
          <a:xfrm flipV="1">
            <a:off x="183593" y="6132469"/>
            <a:ext cx="11824814" cy="2608"/>
          </a:xfrm>
          <a:prstGeom prst="line">
            <a:avLst/>
          </a:prstGeom>
          <a:ln>
            <a:solidFill>
              <a:srgbClr val="A9002E"/>
            </a:solidFill>
          </a:ln>
        </p:spPr>
        <p:style>
          <a:lnRef idx="3">
            <a:schemeClr val="accent2"/>
          </a:lnRef>
          <a:fillRef idx="0">
            <a:schemeClr val="accent2"/>
          </a:fillRef>
          <a:effectRef idx="2">
            <a:schemeClr val="accent2"/>
          </a:effectRef>
          <a:fontRef idx="minor">
            <a:schemeClr val="tx1"/>
          </a:fontRef>
        </p:style>
      </p:cxnSp>
      <p:sp>
        <p:nvSpPr>
          <p:cNvPr id="29" name="Title 1"/>
          <p:cNvSpPr>
            <a:spLocks noGrp="1"/>
          </p:cNvSpPr>
          <p:nvPr>
            <p:ph type="title" hasCustomPrompt="1"/>
          </p:nvPr>
        </p:nvSpPr>
        <p:spPr>
          <a:xfrm>
            <a:off x="838200" y="365125"/>
            <a:ext cx="10607040" cy="1325880"/>
          </a:xfrm>
        </p:spPr>
        <p:txBody>
          <a:bodyPr/>
          <a:lstStyle>
            <a:lvl1pPr algn="ctr">
              <a:defRPr>
                <a:latin typeface="Times New Roman" panose="02020603050405020304" pitchFamily="18" charset="0"/>
                <a:cs typeface="Times New Roman" panose="02020603050405020304" pitchFamily="18" charset="0"/>
              </a:defRPr>
            </a:lvl1pPr>
          </a:lstStyle>
          <a:p>
            <a:r>
              <a:rPr lang="en-US"/>
              <a:t>Sample Title</a:t>
            </a:r>
          </a:p>
        </p:txBody>
      </p:sp>
      <p:sp>
        <p:nvSpPr>
          <p:cNvPr id="30" name="Content Placeholder 5"/>
          <p:cNvSpPr>
            <a:spLocks noGrp="1"/>
          </p:cNvSpPr>
          <p:nvPr>
            <p:ph idx="1"/>
          </p:nvPr>
        </p:nvSpPr>
        <p:spPr>
          <a:xfrm>
            <a:off x="1638300" y="1720851"/>
            <a:ext cx="8915400" cy="4225550"/>
          </a:xfrm>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2" name="TextBox 1">
            <a:extLst>
              <a:ext uri="{FF2B5EF4-FFF2-40B4-BE49-F238E27FC236}">
                <a16:creationId xmlns:a16="http://schemas.microsoft.com/office/drawing/2014/main" id="{40E33A26-7690-4512-B7B7-C34897C3FBFD}"/>
              </a:ext>
            </a:extLst>
          </p:cNvPr>
          <p:cNvSpPr txBox="1"/>
          <p:nvPr userDrawn="1"/>
        </p:nvSpPr>
        <p:spPr>
          <a:xfrm>
            <a:off x="117690" y="5946400"/>
            <a:ext cx="402285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All information sourced from Bloomberg or JFC Estimates unless otherwise noted</a:t>
            </a:r>
            <a:r>
              <a:rPr kumimoji="0" lang="en-US" sz="9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pic>
        <p:nvPicPr>
          <p:cNvPr id="17" name="Picture 2" descr="Masterbrand (logos) | Branding Toolkit">
            <a:extLst>
              <a:ext uri="{FF2B5EF4-FFF2-40B4-BE49-F238E27FC236}">
                <a16:creationId xmlns:a16="http://schemas.microsoft.com/office/drawing/2014/main" id="{9D3F0C43-3D3B-4A78-A3C2-0FCD8502D68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0" y="58358"/>
            <a:ext cx="2638479" cy="4988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Text&#10;&#10;Description automatically generated with medium confidence">
            <a:extLst>
              <a:ext uri="{FF2B5EF4-FFF2-40B4-BE49-F238E27FC236}">
                <a16:creationId xmlns:a16="http://schemas.microsoft.com/office/drawing/2014/main" id="{388EFC62-BCA9-4B5B-8BEC-B4222D47F38F}"/>
              </a:ext>
            </a:extLst>
          </p:cNvPr>
          <p:cNvPicPr>
            <a:picLocks noChangeAspect="1"/>
          </p:cNvPicPr>
          <p:nvPr userDrawn="1"/>
        </p:nvPicPr>
        <p:blipFill>
          <a:blip r:embed="rId3"/>
          <a:stretch>
            <a:fillRect/>
          </a:stretch>
        </p:blipFill>
        <p:spPr>
          <a:xfrm>
            <a:off x="8959921" y="55040"/>
            <a:ext cx="3042233" cy="620169"/>
          </a:xfrm>
          <a:prstGeom prst="rect">
            <a:avLst/>
          </a:prstGeom>
        </p:spPr>
      </p:pic>
      <p:sp>
        <p:nvSpPr>
          <p:cNvPr id="21" name="Date Placeholder 18">
            <a:extLst>
              <a:ext uri="{FF2B5EF4-FFF2-40B4-BE49-F238E27FC236}">
                <a16:creationId xmlns:a16="http://schemas.microsoft.com/office/drawing/2014/main" id="{71A30905-CCD8-4220-9188-470FD9E66136}"/>
              </a:ext>
            </a:extLst>
          </p:cNvPr>
          <p:cNvSpPr>
            <a:spLocks noGrp="1"/>
          </p:cNvSpPr>
          <p:nvPr>
            <p:ph type="dt" sz="half" idx="10"/>
          </p:nvPr>
        </p:nvSpPr>
        <p:spPr>
          <a:xfrm>
            <a:off x="-4963" y="6556977"/>
            <a:ext cx="966255" cy="292878"/>
          </a:xfrm>
        </p:spPr>
        <p:txBody>
          <a:bodyPr/>
          <a:lstStyle>
            <a:lvl1pPr>
              <a:defRPr>
                <a:solidFill>
                  <a:srgbClr val="AFABAB"/>
                </a:solidFill>
                <a:latin typeface="Times New Roman" panose="02020603050405020304" pitchFamily="18" charset="0"/>
                <a:cs typeface="Times New Roman" panose="02020603050405020304" pitchFamily="18" charset="0"/>
              </a:defRPr>
            </a:lvl1pPr>
          </a:lstStyle>
          <a:p>
            <a:r>
              <a:rPr lang="en-US"/>
              <a:t>03/02/2021</a:t>
            </a:r>
          </a:p>
        </p:txBody>
      </p:sp>
      <p:sp>
        <p:nvSpPr>
          <p:cNvPr id="22" name="Slide Number Placeholder 14">
            <a:extLst>
              <a:ext uri="{FF2B5EF4-FFF2-40B4-BE49-F238E27FC236}">
                <a16:creationId xmlns:a16="http://schemas.microsoft.com/office/drawing/2014/main" id="{F52CA411-6CD0-4817-8115-235B18887C8A}"/>
              </a:ext>
            </a:extLst>
          </p:cNvPr>
          <p:cNvSpPr>
            <a:spLocks noGrp="1"/>
          </p:cNvSpPr>
          <p:nvPr>
            <p:ph type="sldNum" sz="quarter" idx="12"/>
          </p:nvPr>
        </p:nvSpPr>
        <p:spPr>
          <a:xfrm>
            <a:off x="11828584" y="6556977"/>
            <a:ext cx="363415" cy="292878"/>
          </a:xfrm>
        </p:spPr>
        <p:txBody>
          <a:bodyPr/>
          <a:lstStyle>
            <a:lvl1pPr algn="r">
              <a:defRPr>
                <a:solidFill>
                  <a:srgbClr val="AFABAB"/>
                </a:solidFill>
                <a:latin typeface="Times New Roman" panose="02020603050405020304" pitchFamily="18" charset="0"/>
                <a:cs typeface="Times New Roman" panose="02020603050405020304" pitchFamily="18" charset="0"/>
              </a:defRPr>
            </a:lvl1pPr>
          </a:lstStyle>
          <a:p>
            <a:fld id="{5F27F4C8-2BFC-1748-8D19-AE6F909ADDFA}" type="slidenum">
              <a:rPr lang="en-US" smtClean="0"/>
              <a:pPr/>
              <a:t>‹#›</a:t>
            </a:fld>
            <a:endParaRPr lang="en-US"/>
          </a:p>
        </p:txBody>
      </p:sp>
      <p:sp>
        <p:nvSpPr>
          <p:cNvPr id="20" name="TextBox 19">
            <a:extLst>
              <a:ext uri="{FF2B5EF4-FFF2-40B4-BE49-F238E27FC236}">
                <a16:creationId xmlns:a16="http://schemas.microsoft.com/office/drawing/2014/main" id="{0344F48C-A765-4F15-A46A-5255CF2B4875}"/>
              </a:ext>
            </a:extLst>
          </p:cNvPr>
          <p:cNvSpPr txBox="1"/>
          <p:nvPr userDrawn="1"/>
        </p:nvSpPr>
        <p:spPr>
          <a:xfrm>
            <a:off x="4334687" y="6321145"/>
            <a:ext cx="1349679" cy="292388"/>
          </a:xfrm>
          <a:prstGeom prst="rect">
            <a:avLst/>
          </a:prstGeom>
          <a:solidFill>
            <a:schemeClr val="bg1"/>
          </a:solid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Asset Allocation</a:t>
            </a:r>
          </a:p>
        </p:txBody>
      </p:sp>
      <p:sp>
        <p:nvSpPr>
          <p:cNvPr id="23" name="TextBox 22">
            <a:extLst>
              <a:ext uri="{FF2B5EF4-FFF2-40B4-BE49-F238E27FC236}">
                <a16:creationId xmlns:a16="http://schemas.microsoft.com/office/drawing/2014/main" id="{1EBF92D2-A17A-497A-B6C1-8FDDF3ACD752}"/>
              </a:ext>
            </a:extLst>
          </p:cNvPr>
          <p:cNvSpPr txBox="1"/>
          <p:nvPr userDrawn="1"/>
        </p:nvSpPr>
        <p:spPr>
          <a:xfrm>
            <a:off x="1308137" y="6321145"/>
            <a:ext cx="1165085" cy="292388"/>
          </a:xfrm>
          <a:prstGeom prst="rect">
            <a:avLst/>
          </a:prstGeom>
          <a:no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Performance</a:t>
            </a:r>
          </a:p>
        </p:txBody>
      </p:sp>
      <p:sp>
        <p:nvSpPr>
          <p:cNvPr id="24" name="TextBox 23">
            <a:extLst>
              <a:ext uri="{FF2B5EF4-FFF2-40B4-BE49-F238E27FC236}">
                <a16:creationId xmlns:a16="http://schemas.microsoft.com/office/drawing/2014/main" id="{0E297C6D-04FF-42DB-8300-8FB09DAD5CC8}"/>
              </a:ext>
            </a:extLst>
          </p:cNvPr>
          <p:cNvSpPr txBox="1"/>
          <p:nvPr userDrawn="1"/>
        </p:nvSpPr>
        <p:spPr>
          <a:xfrm>
            <a:off x="2622857" y="6321145"/>
            <a:ext cx="1562195" cy="29287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Economic Forecast</a:t>
            </a:r>
          </a:p>
        </p:txBody>
      </p:sp>
      <p:sp>
        <p:nvSpPr>
          <p:cNvPr id="25" name="TextBox 24">
            <a:extLst>
              <a:ext uri="{FF2B5EF4-FFF2-40B4-BE49-F238E27FC236}">
                <a16:creationId xmlns:a16="http://schemas.microsoft.com/office/drawing/2014/main" id="{6AEE065E-183A-45E3-8EB3-561D09C929C7}"/>
              </a:ext>
            </a:extLst>
          </p:cNvPr>
          <p:cNvSpPr txBox="1"/>
          <p:nvPr userDrawn="1"/>
        </p:nvSpPr>
        <p:spPr>
          <a:xfrm>
            <a:off x="9627679" y="6321145"/>
            <a:ext cx="1770052" cy="292388"/>
          </a:xfrm>
          <a:prstGeom prst="rect">
            <a:avLst/>
          </a:prstGeom>
          <a:solidFill>
            <a:srgbClr val="990331"/>
          </a:solidFill>
        </p:spPr>
        <p:txBody>
          <a:bodyPr wrap="square" rtlCol="0">
            <a:spAutoFit/>
          </a:bodyPr>
          <a:lstStyle/>
          <a:p>
            <a:pPr algn="ctr"/>
            <a:r>
              <a:rPr lang="en-US" sz="1300" b="1">
                <a:solidFill>
                  <a:schemeClr val="bg1"/>
                </a:solidFill>
                <a:latin typeface="Times New Roman" panose="02020603050405020304" pitchFamily="18" charset="0"/>
                <a:cs typeface="Times New Roman" panose="02020603050405020304" pitchFamily="18" charset="0"/>
              </a:rPr>
              <a:t>International Equities</a:t>
            </a:r>
          </a:p>
        </p:txBody>
      </p:sp>
      <p:sp>
        <p:nvSpPr>
          <p:cNvPr id="33" name="TextBox 32">
            <a:extLst>
              <a:ext uri="{FF2B5EF4-FFF2-40B4-BE49-F238E27FC236}">
                <a16:creationId xmlns:a16="http://schemas.microsoft.com/office/drawing/2014/main" id="{6DD1D8F7-6F1A-4149-B262-F669537E5BC3}"/>
              </a:ext>
            </a:extLst>
          </p:cNvPr>
          <p:cNvSpPr txBox="1"/>
          <p:nvPr userDrawn="1"/>
        </p:nvSpPr>
        <p:spPr>
          <a:xfrm>
            <a:off x="5834001" y="6321145"/>
            <a:ext cx="1186712" cy="29238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Fixed Income</a:t>
            </a:r>
          </a:p>
        </p:txBody>
      </p:sp>
      <p:sp>
        <p:nvSpPr>
          <p:cNvPr id="36" name="TextBox 35">
            <a:extLst>
              <a:ext uri="{FF2B5EF4-FFF2-40B4-BE49-F238E27FC236}">
                <a16:creationId xmlns:a16="http://schemas.microsoft.com/office/drawing/2014/main" id="{EEADDA9C-AAFA-4230-A605-1393113A4274}"/>
              </a:ext>
            </a:extLst>
          </p:cNvPr>
          <p:cNvSpPr txBox="1"/>
          <p:nvPr userDrawn="1"/>
        </p:nvSpPr>
        <p:spPr>
          <a:xfrm>
            <a:off x="8372224" y="6321145"/>
            <a:ext cx="1105823" cy="292388"/>
          </a:xfrm>
          <a:prstGeom prst="rect">
            <a:avLst/>
          </a:prstGeom>
          <a:solidFill>
            <a:schemeClr val="bg1"/>
          </a:solid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US Equities</a:t>
            </a:r>
          </a:p>
        </p:txBody>
      </p:sp>
      <p:sp>
        <p:nvSpPr>
          <p:cNvPr id="37" name="TextBox 36">
            <a:extLst>
              <a:ext uri="{FF2B5EF4-FFF2-40B4-BE49-F238E27FC236}">
                <a16:creationId xmlns:a16="http://schemas.microsoft.com/office/drawing/2014/main" id="{27BF4A71-867E-4AD2-95F9-ECB9545D3DE2}"/>
              </a:ext>
            </a:extLst>
          </p:cNvPr>
          <p:cNvSpPr txBox="1"/>
          <p:nvPr userDrawn="1"/>
        </p:nvSpPr>
        <p:spPr>
          <a:xfrm>
            <a:off x="7170348" y="6321145"/>
            <a:ext cx="1052241" cy="29238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Real Estate</a:t>
            </a:r>
          </a:p>
        </p:txBody>
      </p:sp>
    </p:spTree>
    <p:extLst>
      <p:ext uri="{BB962C8B-B14F-4D97-AF65-F5344CB8AC3E}">
        <p14:creationId xmlns:p14="http://schemas.microsoft.com/office/powerpoint/2010/main" val="566926971"/>
      </p:ext>
    </p:extLst>
  </p:cSld>
  <p:clrMapOvr>
    <a:masterClrMapping/>
  </p:clrMapOvr>
  <p:extLst>
    <p:ext uri="{DCECCB84-F9BA-43D5-87BE-67443E8EF086}">
      <p15:sldGuideLst xmlns:p15="http://schemas.microsoft.com/office/powerpoint/2012/main">
        <p15:guide id="1" orient="horz" pos="3744">
          <p15:clr>
            <a:srgbClr val="FBAE40"/>
          </p15:clr>
        </p15:guide>
        <p15:guide id="2" pos="1032">
          <p15:clr>
            <a:srgbClr val="FBAE40"/>
          </p15:clr>
        </p15:guide>
        <p15:guide id="3" pos="6648">
          <p15:clr>
            <a:srgbClr val="FBAE40"/>
          </p15:clr>
        </p15:guide>
        <p15:guide id="4" orient="horz" pos="108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CC69-53B4-544B-A9A2-A19C79654C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997CB-D459-4F43-B419-378C0AC98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5CAFB2-0283-114D-AA11-ADC7DFEE1A6F}"/>
              </a:ext>
            </a:extLst>
          </p:cNvPr>
          <p:cNvSpPr>
            <a:spLocks noGrp="1"/>
          </p:cNvSpPr>
          <p:nvPr>
            <p:ph type="dt" sz="half" idx="10"/>
          </p:nvPr>
        </p:nvSpPr>
        <p:spPr/>
        <p:txBody>
          <a:bodyPr/>
          <a:lstStyle/>
          <a:p>
            <a:fld id="{6F39F0A2-B4EA-034A-990B-A08A8E360742}" type="datetimeFigureOut">
              <a:rPr lang="en-US" smtClean="0"/>
              <a:t>8/4/21</a:t>
            </a:fld>
            <a:endParaRPr lang="en-US"/>
          </a:p>
        </p:txBody>
      </p:sp>
      <p:sp>
        <p:nvSpPr>
          <p:cNvPr id="5" name="Footer Placeholder 4">
            <a:extLst>
              <a:ext uri="{FF2B5EF4-FFF2-40B4-BE49-F238E27FC236}">
                <a16:creationId xmlns:a16="http://schemas.microsoft.com/office/drawing/2014/main" id="{0FB4985C-B4B3-3441-9C33-41B172599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5E647-927A-A348-B8E8-2E0C6774DBC7}"/>
              </a:ext>
            </a:extLst>
          </p:cNvPr>
          <p:cNvSpPr>
            <a:spLocks noGrp="1"/>
          </p:cNvSpPr>
          <p:nvPr>
            <p:ph type="sldNum" sz="quarter" idx="12"/>
          </p:nvPr>
        </p:nvSpPr>
        <p:spPr/>
        <p:txBody>
          <a:bodyPr/>
          <a:lstStyle/>
          <a:p>
            <a:fld id="{5B4A48B9-E3FB-C74A-B996-C06D1E2930A6}" type="slidenum">
              <a:rPr lang="en-US" smtClean="0"/>
              <a:t>‹#›</a:t>
            </a:fld>
            <a:endParaRPr lang="en-US"/>
          </a:p>
        </p:txBody>
      </p:sp>
    </p:spTree>
    <p:extLst>
      <p:ext uri="{BB962C8B-B14F-4D97-AF65-F5344CB8AC3E}">
        <p14:creationId xmlns:p14="http://schemas.microsoft.com/office/powerpoint/2010/main" val="286460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thing listed ">
    <p:spTree>
      <p:nvGrpSpPr>
        <p:cNvPr id="1" name=""/>
        <p:cNvGrpSpPr/>
        <p:nvPr/>
      </p:nvGrpSpPr>
      <p:grpSpPr>
        <a:xfrm>
          <a:off x="0" y="0"/>
          <a:ext cx="0" cy="0"/>
          <a:chOff x="0" y="0"/>
          <a:chExt cx="0" cy="0"/>
        </a:xfrm>
      </p:grpSpPr>
      <p:cxnSp>
        <p:nvCxnSpPr>
          <p:cNvPr id="8" name="Straight Connector 7"/>
          <p:cNvCxnSpPr/>
          <p:nvPr userDrawn="1"/>
        </p:nvCxnSpPr>
        <p:spPr>
          <a:xfrm>
            <a:off x="838200" y="1478036"/>
            <a:ext cx="10607040" cy="0"/>
          </a:xfrm>
          <a:prstGeom prst="line">
            <a:avLst/>
          </a:prstGeom>
          <a:ln>
            <a:solidFill>
              <a:srgbClr val="9A0331"/>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userDrawn="1"/>
        </p:nvCxnSpPr>
        <p:spPr>
          <a:xfrm flipV="1">
            <a:off x="183593" y="6132469"/>
            <a:ext cx="11824814" cy="2608"/>
          </a:xfrm>
          <a:prstGeom prst="line">
            <a:avLst/>
          </a:prstGeom>
          <a:ln>
            <a:solidFill>
              <a:srgbClr val="A9002E"/>
            </a:solidFill>
          </a:ln>
        </p:spPr>
        <p:style>
          <a:lnRef idx="3">
            <a:schemeClr val="accent2"/>
          </a:lnRef>
          <a:fillRef idx="0">
            <a:schemeClr val="accent2"/>
          </a:fillRef>
          <a:effectRef idx="2">
            <a:schemeClr val="accent2"/>
          </a:effectRef>
          <a:fontRef idx="minor">
            <a:schemeClr val="tx1"/>
          </a:fontRef>
        </p:style>
      </p:cxnSp>
      <p:sp>
        <p:nvSpPr>
          <p:cNvPr id="29" name="Title 1"/>
          <p:cNvSpPr>
            <a:spLocks noGrp="1"/>
          </p:cNvSpPr>
          <p:nvPr>
            <p:ph type="title" hasCustomPrompt="1"/>
          </p:nvPr>
        </p:nvSpPr>
        <p:spPr>
          <a:xfrm>
            <a:off x="838200" y="365125"/>
            <a:ext cx="10607040" cy="1325880"/>
          </a:xfrm>
        </p:spPr>
        <p:txBody>
          <a:bodyPr/>
          <a:lstStyle>
            <a:lvl1pPr algn="ctr">
              <a:defRPr>
                <a:latin typeface="Times New Roman" panose="02020603050405020304" pitchFamily="18" charset="0"/>
                <a:cs typeface="Times New Roman" panose="02020603050405020304" pitchFamily="18" charset="0"/>
              </a:defRPr>
            </a:lvl1pPr>
          </a:lstStyle>
          <a:p>
            <a:r>
              <a:rPr lang="en-US"/>
              <a:t>Sample Title</a:t>
            </a:r>
          </a:p>
        </p:txBody>
      </p:sp>
      <p:sp>
        <p:nvSpPr>
          <p:cNvPr id="30" name="Content Placeholder 5"/>
          <p:cNvSpPr>
            <a:spLocks noGrp="1"/>
          </p:cNvSpPr>
          <p:nvPr>
            <p:ph idx="1"/>
          </p:nvPr>
        </p:nvSpPr>
        <p:spPr>
          <a:xfrm>
            <a:off x="1638300" y="1720851"/>
            <a:ext cx="8915400" cy="4225550"/>
          </a:xfrm>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2" name="TextBox 1">
            <a:extLst>
              <a:ext uri="{FF2B5EF4-FFF2-40B4-BE49-F238E27FC236}">
                <a16:creationId xmlns:a16="http://schemas.microsoft.com/office/drawing/2014/main" id="{40E33A26-7690-4512-B7B7-C34897C3FBFD}"/>
              </a:ext>
            </a:extLst>
          </p:cNvPr>
          <p:cNvSpPr txBox="1"/>
          <p:nvPr userDrawn="1"/>
        </p:nvSpPr>
        <p:spPr>
          <a:xfrm>
            <a:off x="117690" y="5946400"/>
            <a:ext cx="402285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All information sourced from Bloomberg or JFC Estimates unless otherwise noted</a:t>
            </a:r>
            <a:r>
              <a:rPr kumimoji="0" lang="en-US" sz="9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
        <p:nvSpPr>
          <p:cNvPr id="33" name="Date Placeholder 18">
            <a:extLst>
              <a:ext uri="{FF2B5EF4-FFF2-40B4-BE49-F238E27FC236}">
                <a16:creationId xmlns:a16="http://schemas.microsoft.com/office/drawing/2014/main" id="{106C774E-1918-4BE5-B8B9-F5975A56818B}"/>
              </a:ext>
            </a:extLst>
          </p:cNvPr>
          <p:cNvSpPr>
            <a:spLocks noGrp="1"/>
          </p:cNvSpPr>
          <p:nvPr>
            <p:ph type="dt" sz="half" idx="10"/>
          </p:nvPr>
        </p:nvSpPr>
        <p:spPr>
          <a:xfrm>
            <a:off x="-4963" y="6556977"/>
            <a:ext cx="966255" cy="292878"/>
          </a:xfrm>
        </p:spPr>
        <p:txBody>
          <a:bodyPr/>
          <a:lstStyle>
            <a:lvl1pPr>
              <a:defRPr>
                <a:solidFill>
                  <a:srgbClr val="AFABAB"/>
                </a:solidFill>
                <a:latin typeface="Times New Roman" panose="02020603050405020304" pitchFamily="18" charset="0"/>
                <a:cs typeface="Times New Roman" panose="02020603050405020304" pitchFamily="18" charset="0"/>
              </a:defRPr>
            </a:lvl1pPr>
          </a:lstStyle>
          <a:p>
            <a:r>
              <a:rPr lang="en-US"/>
              <a:t>03/02/2021</a:t>
            </a:r>
          </a:p>
        </p:txBody>
      </p:sp>
      <p:pic>
        <p:nvPicPr>
          <p:cNvPr id="17" name="Picture 2" descr="Masterbrand (logos) | Branding Toolkit">
            <a:extLst>
              <a:ext uri="{FF2B5EF4-FFF2-40B4-BE49-F238E27FC236}">
                <a16:creationId xmlns:a16="http://schemas.microsoft.com/office/drawing/2014/main" id="{9D3F0C43-3D3B-4A78-A3C2-0FCD8502D68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0" y="58358"/>
            <a:ext cx="2638479" cy="4988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Text&#10;&#10;Description automatically generated with medium confidence">
            <a:extLst>
              <a:ext uri="{FF2B5EF4-FFF2-40B4-BE49-F238E27FC236}">
                <a16:creationId xmlns:a16="http://schemas.microsoft.com/office/drawing/2014/main" id="{388EFC62-BCA9-4B5B-8BEC-B4222D47F38F}"/>
              </a:ext>
            </a:extLst>
          </p:cNvPr>
          <p:cNvPicPr>
            <a:picLocks noChangeAspect="1"/>
          </p:cNvPicPr>
          <p:nvPr userDrawn="1"/>
        </p:nvPicPr>
        <p:blipFill>
          <a:blip r:embed="rId3"/>
          <a:stretch>
            <a:fillRect/>
          </a:stretch>
        </p:blipFill>
        <p:spPr>
          <a:xfrm>
            <a:off x="8959921" y="55040"/>
            <a:ext cx="3042233" cy="620169"/>
          </a:xfrm>
          <a:prstGeom prst="rect">
            <a:avLst/>
          </a:prstGeom>
        </p:spPr>
      </p:pic>
      <p:sp>
        <p:nvSpPr>
          <p:cNvPr id="20" name="Slide Number Placeholder 14">
            <a:extLst>
              <a:ext uri="{FF2B5EF4-FFF2-40B4-BE49-F238E27FC236}">
                <a16:creationId xmlns:a16="http://schemas.microsoft.com/office/drawing/2014/main" id="{D7CF0678-D645-4BA5-BF16-ADAD9DCCA70D}"/>
              </a:ext>
            </a:extLst>
          </p:cNvPr>
          <p:cNvSpPr>
            <a:spLocks noGrp="1"/>
          </p:cNvSpPr>
          <p:nvPr>
            <p:ph type="sldNum" sz="quarter" idx="12"/>
          </p:nvPr>
        </p:nvSpPr>
        <p:spPr>
          <a:xfrm>
            <a:off x="11828584" y="6556977"/>
            <a:ext cx="363415" cy="292878"/>
          </a:xfrm>
        </p:spPr>
        <p:txBody>
          <a:bodyPr/>
          <a:lstStyle>
            <a:lvl1pPr algn="r">
              <a:defRPr>
                <a:solidFill>
                  <a:srgbClr val="AFABAB"/>
                </a:solidFill>
                <a:latin typeface="Times New Roman" panose="02020603050405020304" pitchFamily="18" charset="0"/>
                <a:cs typeface="Times New Roman" panose="02020603050405020304" pitchFamily="18" charset="0"/>
              </a:defRPr>
            </a:lvl1pPr>
          </a:lstStyle>
          <a:p>
            <a:fld id="{5F27F4C8-2BFC-1748-8D19-AE6F909ADDFA}" type="slidenum">
              <a:rPr lang="en-US" smtClean="0"/>
              <a:pPr/>
              <a:t>‹#›</a:t>
            </a:fld>
            <a:endParaRPr lang="en-US"/>
          </a:p>
        </p:txBody>
      </p:sp>
    </p:spTree>
    <p:extLst>
      <p:ext uri="{BB962C8B-B14F-4D97-AF65-F5344CB8AC3E}">
        <p14:creationId xmlns:p14="http://schemas.microsoft.com/office/powerpoint/2010/main" val="1380969274"/>
      </p:ext>
    </p:extLst>
  </p:cSld>
  <p:clrMapOvr>
    <a:masterClrMapping/>
  </p:clrMapOvr>
  <p:extLst>
    <p:ext uri="{DCECCB84-F9BA-43D5-87BE-67443E8EF086}">
      <p15:sldGuideLst xmlns:p15="http://schemas.microsoft.com/office/powerpoint/2012/main">
        <p15:guide id="1" orient="horz" pos="3744">
          <p15:clr>
            <a:srgbClr val="FBAE40"/>
          </p15:clr>
        </p15:guide>
        <p15:guide id="2" pos="1032">
          <p15:clr>
            <a:srgbClr val="FBAE40"/>
          </p15:clr>
        </p15:guide>
        <p15:guide id="3" pos="6648">
          <p15:clr>
            <a:srgbClr val="FBAE40"/>
          </p15:clr>
        </p15:guide>
        <p15:guide id="4" orient="horz" pos="10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thing Selected">
    <p:spTree>
      <p:nvGrpSpPr>
        <p:cNvPr id="1" name=""/>
        <p:cNvGrpSpPr/>
        <p:nvPr/>
      </p:nvGrpSpPr>
      <p:grpSpPr>
        <a:xfrm>
          <a:off x="0" y="0"/>
          <a:ext cx="0" cy="0"/>
          <a:chOff x="0" y="0"/>
          <a:chExt cx="0" cy="0"/>
        </a:xfrm>
      </p:grpSpPr>
      <p:cxnSp>
        <p:nvCxnSpPr>
          <p:cNvPr id="8" name="Straight Connector 7"/>
          <p:cNvCxnSpPr/>
          <p:nvPr userDrawn="1"/>
        </p:nvCxnSpPr>
        <p:spPr>
          <a:xfrm>
            <a:off x="838200" y="1478036"/>
            <a:ext cx="10607040" cy="0"/>
          </a:xfrm>
          <a:prstGeom prst="line">
            <a:avLst/>
          </a:prstGeom>
          <a:ln>
            <a:solidFill>
              <a:srgbClr val="9A0331"/>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userDrawn="1"/>
        </p:nvCxnSpPr>
        <p:spPr>
          <a:xfrm flipV="1">
            <a:off x="183593" y="6132469"/>
            <a:ext cx="11824814" cy="2608"/>
          </a:xfrm>
          <a:prstGeom prst="line">
            <a:avLst/>
          </a:prstGeom>
          <a:ln>
            <a:solidFill>
              <a:srgbClr val="A9002E"/>
            </a:solidFill>
          </a:ln>
        </p:spPr>
        <p:style>
          <a:lnRef idx="3">
            <a:schemeClr val="accent2"/>
          </a:lnRef>
          <a:fillRef idx="0">
            <a:schemeClr val="accent2"/>
          </a:fillRef>
          <a:effectRef idx="2">
            <a:schemeClr val="accent2"/>
          </a:effectRef>
          <a:fontRef idx="minor">
            <a:schemeClr val="tx1"/>
          </a:fontRef>
        </p:style>
      </p:cxnSp>
      <p:sp>
        <p:nvSpPr>
          <p:cNvPr id="29" name="Title 1"/>
          <p:cNvSpPr>
            <a:spLocks noGrp="1"/>
          </p:cNvSpPr>
          <p:nvPr>
            <p:ph type="title" hasCustomPrompt="1"/>
          </p:nvPr>
        </p:nvSpPr>
        <p:spPr>
          <a:xfrm>
            <a:off x="838200" y="365125"/>
            <a:ext cx="10607040" cy="1325880"/>
          </a:xfrm>
        </p:spPr>
        <p:txBody>
          <a:bodyPr/>
          <a:lstStyle>
            <a:lvl1pPr algn="ctr">
              <a:defRPr>
                <a:latin typeface="Times New Roman" panose="02020603050405020304" pitchFamily="18" charset="0"/>
                <a:cs typeface="Times New Roman" panose="02020603050405020304" pitchFamily="18" charset="0"/>
              </a:defRPr>
            </a:lvl1pPr>
          </a:lstStyle>
          <a:p>
            <a:r>
              <a:rPr lang="en-US"/>
              <a:t>Sample Title</a:t>
            </a:r>
          </a:p>
        </p:txBody>
      </p:sp>
      <p:sp>
        <p:nvSpPr>
          <p:cNvPr id="30" name="Content Placeholder 5"/>
          <p:cNvSpPr>
            <a:spLocks noGrp="1"/>
          </p:cNvSpPr>
          <p:nvPr>
            <p:ph idx="1"/>
          </p:nvPr>
        </p:nvSpPr>
        <p:spPr>
          <a:xfrm>
            <a:off x="1638300" y="1720851"/>
            <a:ext cx="8915400" cy="4225550"/>
          </a:xfrm>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2" name="TextBox 1">
            <a:extLst>
              <a:ext uri="{FF2B5EF4-FFF2-40B4-BE49-F238E27FC236}">
                <a16:creationId xmlns:a16="http://schemas.microsoft.com/office/drawing/2014/main" id="{40E33A26-7690-4512-B7B7-C34897C3FBFD}"/>
              </a:ext>
            </a:extLst>
          </p:cNvPr>
          <p:cNvSpPr txBox="1"/>
          <p:nvPr userDrawn="1"/>
        </p:nvSpPr>
        <p:spPr>
          <a:xfrm>
            <a:off x="117690" y="5946400"/>
            <a:ext cx="402285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All information sourced from Bloomberg or JFC Estimates unless otherwise noted</a:t>
            </a:r>
            <a:r>
              <a:rPr kumimoji="0" lang="en-US" sz="9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
        <p:nvSpPr>
          <p:cNvPr id="33" name="Date Placeholder 18">
            <a:extLst>
              <a:ext uri="{FF2B5EF4-FFF2-40B4-BE49-F238E27FC236}">
                <a16:creationId xmlns:a16="http://schemas.microsoft.com/office/drawing/2014/main" id="{106C774E-1918-4BE5-B8B9-F5975A56818B}"/>
              </a:ext>
            </a:extLst>
          </p:cNvPr>
          <p:cNvSpPr>
            <a:spLocks noGrp="1"/>
          </p:cNvSpPr>
          <p:nvPr>
            <p:ph type="dt" sz="half" idx="10"/>
          </p:nvPr>
        </p:nvSpPr>
        <p:spPr>
          <a:xfrm>
            <a:off x="-4963" y="6556977"/>
            <a:ext cx="966255" cy="292878"/>
          </a:xfrm>
        </p:spPr>
        <p:txBody>
          <a:bodyPr/>
          <a:lstStyle>
            <a:lvl1pPr>
              <a:defRPr>
                <a:solidFill>
                  <a:srgbClr val="AFABAB"/>
                </a:solidFill>
                <a:latin typeface="Times New Roman" panose="02020603050405020304" pitchFamily="18" charset="0"/>
                <a:cs typeface="Times New Roman" panose="02020603050405020304" pitchFamily="18" charset="0"/>
              </a:defRPr>
            </a:lvl1pPr>
          </a:lstStyle>
          <a:p>
            <a:r>
              <a:rPr lang="en-US"/>
              <a:t>03/02/2021</a:t>
            </a:r>
          </a:p>
        </p:txBody>
      </p:sp>
      <p:pic>
        <p:nvPicPr>
          <p:cNvPr id="17" name="Picture 2" descr="Masterbrand (logos) | Branding Toolkit">
            <a:extLst>
              <a:ext uri="{FF2B5EF4-FFF2-40B4-BE49-F238E27FC236}">
                <a16:creationId xmlns:a16="http://schemas.microsoft.com/office/drawing/2014/main" id="{9D3F0C43-3D3B-4A78-A3C2-0FCD8502D68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0" y="58358"/>
            <a:ext cx="2638479" cy="4988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Text&#10;&#10;Description automatically generated with medium confidence">
            <a:extLst>
              <a:ext uri="{FF2B5EF4-FFF2-40B4-BE49-F238E27FC236}">
                <a16:creationId xmlns:a16="http://schemas.microsoft.com/office/drawing/2014/main" id="{388EFC62-BCA9-4B5B-8BEC-B4222D47F38F}"/>
              </a:ext>
            </a:extLst>
          </p:cNvPr>
          <p:cNvPicPr>
            <a:picLocks noChangeAspect="1"/>
          </p:cNvPicPr>
          <p:nvPr userDrawn="1"/>
        </p:nvPicPr>
        <p:blipFill>
          <a:blip r:embed="rId3"/>
          <a:stretch>
            <a:fillRect/>
          </a:stretch>
        </p:blipFill>
        <p:spPr>
          <a:xfrm>
            <a:off x="8959921" y="55040"/>
            <a:ext cx="3042233" cy="620169"/>
          </a:xfrm>
          <a:prstGeom prst="rect">
            <a:avLst/>
          </a:prstGeom>
        </p:spPr>
      </p:pic>
      <p:sp>
        <p:nvSpPr>
          <p:cNvPr id="26" name="TextBox 25">
            <a:extLst>
              <a:ext uri="{FF2B5EF4-FFF2-40B4-BE49-F238E27FC236}">
                <a16:creationId xmlns:a16="http://schemas.microsoft.com/office/drawing/2014/main" id="{6FDF3F53-637B-412A-9A40-133A7A9C56AF}"/>
              </a:ext>
            </a:extLst>
          </p:cNvPr>
          <p:cNvSpPr txBox="1"/>
          <p:nvPr userDrawn="1"/>
        </p:nvSpPr>
        <p:spPr>
          <a:xfrm>
            <a:off x="4334687" y="6321145"/>
            <a:ext cx="1349679" cy="292388"/>
          </a:xfrm>
          <a:prstGeom prst="rect">
            <a:avLst/>
          </a:prstGeom>
          <a:solidFill>
            <a:schemeClr val="bg1"/>
          </a:solid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Asset Allocation</a:t>
            </a:r>
          </a:p>
        </p:txBody>
      </p:sp>
      <p:sp>
        <p:nvSpPr>
          <p:cNvPr id="27" name="TextBox 26">
            <a:extLst>
              <a:ext uri="{FF2B5EF4-FFF2-40B4-BE49-F238E27FC236}">
                <a16:creationId xmlns:a16="http://schemas.microsoft.com/office/drawing/2014/main" id="{DAE4B8EC-3EC4-49C2-B892-1A8DAA1E5619}"/>
              </a:ext>
            </a:extLst>
          </p:cNvPr>
          <p:cNvSpPr txBox="1"/>
          <p:nvPr userDrawn="1"/>
        </p:nvSpPr>
        <p:spPr>
          <a:xfrm>
            <a:off x="1308137" y="6321145"/>
            <a:ext cx="1165085" cy="292388"/>
          </a:xfrm>
          <a:prstGeom prst="rect">
            <a:avLst/>
          </a:prstGeom>
          <a:no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Performance</a:t>
            </a:r>
          </a:p>
        </p:txBody>
      </p:sp>
      <p:sp>
        <p:nvSpPr>
          <p:cNvPr id="31" name="TextBox 30">
            <a:extLst>
              <a:ext uri="{FF2B5EF4-FFF2-40B4-BE49-F238E27FC236}">
                <a16:creationId xmlns:a16="http://schemas.microsoft.com/office/drawing/2014/main" id="{F60CD965-C7F2-43C1-9EF0-6CBECECD3D70}"/>
              </a:ext>
            </a:extLst>
          </p:cNvPr>
          <p:cNvSpPr txBox="1"/>
          <p:nvPr userDrawn="1"/>
        </p:nvSpPr>
        <p:spPr>
          <a:xfrm>
            <a:off x="2622857" y="6321145"/>
            <a:ext cx="1562195" cy="29287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Economic Forecast</a:t>
            </a:r>
          </a:p>
        </p:txBody>
      </p:sp>
      <p:sp>
        <p:nvSpPr>
          <p:cNvPr id="32" name="TextBox 31">
            <a:extLst>
              <a:ext uri="{FF2B5EF4-FFF2-40B4-BE49-F238E27FC236}">
                <a16:creationId xmlns:a16="http://schemas.microsoft.com/office/drawing/2014/main" id="{4518970B-6368-4440-9903-A03979664885}"/>
              </a:ext>
            </a:extLst>
          </p:cNvPr>
          <p:cNvSpPr txBox="1"/>
          <p:nvPr userDrawn="1"/>
        </p:nvSpPr>
        <p:spPr>
          <a:xfrm>
            <a:off x="9627679" y="6321145"/>
            <a:ext cx="1770052" cy="292388"/>
          </a:xfrm>
          <a:prstGeom prst="rect">
            <a:avLst/>
          </a:prstGeom>
          <a:no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International Equities</a:t>
            </a:r>
          </a:p>
        </p:txBody>
      </p:sp>
      <p:sp>
        <p:nvSpPr>
          <p:cNvPr id="34" name="TextBox 33">
            <a:extLst>
              <a:ext uri="{FF2B5EF4-FFF2-40B4-BE49-F238E27FC236}">
                <a16:creationId xmlns:a16="http://schemas.microsoft.com/office/drawing/2014/main" id="{3A29FFA1-86AF-4A3E-98F2-200883988FDC}"/>
              </a:ext>
            </a:extLst>
          </p:cNvPr>
          <p:cNvSpPr txBox="1"/>
          <p:nvPr userDrawn="1"/>
        </p:nvSpPr>
        <p:spPr>
          <a:xfrm>
            <a:off x="5834001" y="6321145"/>
            <a:ext cx="1186712" cy="29238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Fixed Income</a:t>
            </a:r>
          </a:p>
        </p:txBody>
      </p:sp>
      <p:sp>
        <p:nvSpPr>
          <p:cNvPr id="35" name="TextBox 34">
            <a:extLst>
              <a:ext uri="{FF2B5EF4-FFF2-40B4-BE49-F238E27FC236}">
                <a16:creationId xmlns:a16="http://schemas.microsoft.com/office/drawing/2014/main" id="{E06295D1-296F-4D39-A9B2-ED5733120C24}"/>
              </a:ext>
            </a:extLst>
          </p:cNvPr>
          <p:cNvSpPr txBox="1"/>
          <p:nvPr userDrawn="1"/>
        </p:nvSpPr>
        <p:spPr>
          <a:xfrm>
            <a:off x="8372224" y="6321145"/>
            <a:ext cx="1105823" cy="292388"/>
          </a:xfrm>
          <a:prstGeom prst="rect">
            <a:avLst/>
          </a:prstGeom>
          <a:solidFill>
            <a:schemeClr val="bg1"/>
          </a:solid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US Equities</a:t>
            </a:r>
          </a:p>
        </p:txBody>
      </p:sp>
      <p:sp>
        <p:nvSpPr>
          <p:cNvPr id="19" name="TextBox 18">
            <a:extLst>
              <a:ext uri="{FF2B5EF4-FFF2-40B4-BE49-F238E27FC236}">
                <a16:creationId xmlns:a16="http://schemas.microsoft.com/office/drawing/2014/main" id="{B159C8E7-2A52-4A06-9271-7029AA52BDEA}"/>
              </a:ext>
            </a:extLst>
          </p:cNvPr>
          <p:cNvSpPr txBox="1"/>
          <p:nvPr userDrawn="1"/>
        </p:nvSpPr>
        <p:spPr>
          <a:xfrm>
            <a:off x="7170348" y="6321145"/>
            <a:ext cx="1052241" cy="29238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Real Estate</a:t>
            </a:r>
          </a:p>
        </p:txBody>
      </p:sp>
      <p:sp>
        <p:nvSpPr>
          <p:cNvPr id="20" name="Slide Number Placeholder 14">
            <a:extLst>
              <a:ext uri="{FF2B5EF4-FFF2-40B4-BE49-F238E27FC236}">
                <a16:creationId xmlns:a16="http://schemas.microsoft.com/office/drawing/2014/main" id="{D7CF0678-D645-4BA5-BF16-ADAD9DCCA70D}"/>
              </a:ext>
            </a:extLst>
          </p:cNvPr>
          <p:cNvSpPr>
            <a:spLocks noGrp="1"/>
          </p:cNvSpPr>
          <p:nvPr>
            <p:ph type="sldNum" sz="quarter" idx="12"/>
          </p:nvPr>
        </p:nvSpPr>
        <p:spPr>
          <a:xfrm>
            <a:off x="11828584" y="6556977"/>
            <a:ext cx="363415" cy="292878"/>
          </a:xfrm>
        </p:spPr>
        <p:txBody>
          <a:bodyPr/>
          <a:lstStyle>
            <a:lvl1pPr algn="r">
              <a:defRPr>
                <a:solidFill>
                  <a:srgbClr val="AFABAB"/>
                </a:solidFill>
                <a:latin typeface="Times New Roman" panose="02020603050405020304" pitchFamily="18" charset="0"/>
                <a:cs typeface="Times New Roman" panose="02020603050405020304" pitchFamily="18" charset="0"/>
              </a:defRPr>
            </a:lvl1pPr>
          </a:lstStyle>
          <a:p>
            <a:fld id="{5F27F4C8-2BFC-1748-8D19-AE6F909ADDFA}" type="slidenum">
              <a:rPr lang="en-US" smtClean="0"/>
              <a:pPr/>
              <a:t>‹#›</a:t>
            </a:fld>
            <a:endParaRPr lang="en-US"/>
          </a:p>
        </p:txBody>
      </p:sp>
    </p:spTree>
    <p:extLst>
      <p:ext uri="{BB962C8B-B14F-4D97-AF65-F5344CB8AC3E}">
        <p14:creationId xmlns:p14="http://schemas.microsoft.com/office/powerpoint/2010/main" val="2423034425"/>
      </p:ext>
    </p:extLst>
  </p:cSld>
  <p:clrMapOvr>
    <a:masterClrMapping/>
  </p:clrMapOvr>
  <p:extLst>
    <p:ext uri="{DCECCB84-F9BA-43D5-87BE-67443E8EF086}">
      <p15:sldGuideLst xmlns:p15="http://schemas.microsoft.com/office/powerpoint/2012/main">
        <p15:guide id="1" orient="horz" pos="3744">
          <p15:clr>
            <a:srgbClr val="FBAE40"/>
          </p15:clr>
        </p15:guide>
        <p15:guide id="2" pos="1032">
          <p15:clr>
            <a:srgbClr val="FBAE40"/>
          </p15:clr>
        </p15:guide>
        <p15:guide id="3" pos="6648">
          <p15:clr>
            <a:srgbClr val="FBAE40"/>
          </p15:clr>
        </p15:guide>
        <p15:guide id="4" orient="horz" pos="10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conomic Forecast Selected">
    <p:spTree>
      <p:nvGrpSpPr>
        <p:cNvPr id="1" name=""/>
        <p:cNvGrpSpPr/>
        <p:nvPr/>
      </p:nvGrpSpPr>
      <p:grpSpPr>
        <a:xfrm>
          <a:off x="0" y="0"/>
          <a:ext cx="0" cy="0"/>
          <a:chOff x="0" y="0"/>
          <a:chExt cx="0" cy="0"/>
        </a:xfrm>
      </p:grpSpPr>
      <p:cxnSp>
        <p:nvCxnSpPr>
          <p:cNvPr id="8" name="Straight Connector 7"/>
          <p:cNvCxnSpPr/>
          <p:nvPr userDrawn="1"/>
        </p:nvCxnSpPr>
        <p:spPr>
          <a:xfrm>
            <a:off x="838200" y="1478036"/>
            <a:ext cx="10607040" cy="0"/>
          </a:xfrm>
          <a:prstGeom prst="line">
            <a:avLst/>
          </a:prstGeom>
          <a:ln>
            <a:solidFill>
              <a:srgbClr val="9A0331"/>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userDrawn="1"/>
        </p:nvCxnSpPr>
        <p:spPr>
          <a:xfrm flipV="1">
            <a:off x="183593" y="6132469"/>
            <a:ext cx="11824814" cy="2608"/>
          </a:xfrm>
          <a:prstGeom prst="line">
            <a:avLst/>
          </a:prstGeom>
          <a:ln>
            <a:solidFill>
              <a:srgbClr val="A9002E"/>
            </a:solidFill>
          </a:ln>
        </p:spPr>
        <p:style>
          <a:lnRef idx="3">
            <a:schemeClr val="accent2"/>
          </a:lnRef>
          <a:fillRef idx="0">
            <a:schemeClr val="accent2"/>
          </a:fillRef>
          <a:effectRef idx="2">
            <a:schemeClr val="accent2"/>
          </a:effectRef>
          <a:fontRef idx="minor">
            <a:schemeClr val="tx1"/>
          </a:fontRef>
        </p:style>
      </p:cxnSp>
      <p:sp>
        <p:nvSpPr>
          <p:cNvPr id="29" name="Title 1"/>
          <p:cNvSpPr>
            <a:spLocks noGrp="1"/>
          </p:cNvSpPr>
          <p:nvPr>
            <p:ph type="title" hasCustomPrompt="1"/>
          </p:nvPr>
        </p:nvSpPr>
        <p:spPr>
          <a:xfrm>
            <a:off x="838200" y="365125"/>
            <a:ext cx="10607040" cy="1325880"/>
          </a:xfrm>
        </p:spPr>
        <p:txBody>
          <a:bodyPr/>
          <a:lstStyle>
            <a:lvl1pPr algn="ctr">
              <a:defRPr>
                <a:latin typeface="Times New Roman" panose="02020603050405020304" pitchFamily="18" charset="0"/>
                <a:cs typeface="Times New Roman" panose="02020603050405020304" pitchFamily="18" charset="0"/>
              </a:defRPr>
            </a:lvl1pPr>
          </a:lstStyle>
          <a:p>
            <a:r>
              <a:rPr lang="en-US"/>
              <a:t>Sample Title</a:t>
            </a:r>
          </a:p>
        </p:txBody>
      </p:sp>
      <p:sp>
        <p:nvSpPr>
          <p:cNvPr id="30" name="Content Placeholder 5"/>
          <p:cNvSpPr>
            <a:spLocks noGrp="1"/>
          </p:cNvSpPr>
          <p:nvPr>
            <p:ph idx="1"/>
          </p:nvPr>
        </p:nvSpPr>
        <p:spPr>
          <a:xfrm>
            <a:off x="1638300" y="1720851"/>
            <a:ext cx="8915400" cy="4225550"/>
          </a:xfrm>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2" name="TextBox 1">
            <a:extLst>
              <a:ext uri="{FF2B5EF4-FFF2-40B4-BE49-F238E27FC236}">
                <a16:creationId xmlns:a16="http://schemas.microsoft.com/office/drawing/2014/main" id="{40E33A26-7690-4512-B7B7-C34897C3FBFD}"/>
              </a:ext>
            </a:extLst>
          </p:cNvPr>
          <p:cNvSpPr txBox="1"/>
          <p:nvPr userDrawn="1"/>
        </p:nvSpPr>
        <p:spPr>
          <a:xfrm>
            <a:off x="117690" y="5946400"/>
            <a:ext cx="402285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All information sourced from Bloomberg or JFC Estimates unless otherwise noted</a:t>
            </a:r>
            <a:r>
              <a:rPr kumimoji="0" lang="en-US" sz="9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pic>
        <p:nvPicPr>
          <p:cNvPr id="17" name="Picture 2" descr="Masterbrand (logos) | Branding Toolkit">
            <a:extLst>
              <a:ext uri="{FF2B5EF4-FFF2-40B4-BE49-F238E27FC236}">
                <a16:creationId xmlns:a16="http://schemas.microsoft.com/office/drawing/2014/main" id="{9D3F0C43-3D3B-4A78-A3C2-0FCD8502D68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0" y="58358"/>
            <a:ext cx="2638479" cy="4988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Text&#10;&#10;Description automatically generated with medium confidence">
            <a:extLst>
              <a:ext uri="{FF2B5EF4-FFF2-40B4-BE49-F238E27FC236}">
                <a16:creationId xmlns:a16="http://schemas.microsoft.com/office/drawing/2014/main" id="{388EFC62-BCA9-4B5B-8BEC-B4222D47F38F}"/>
              </a:ext>
            </a:extLst>
          </p:cNvPr>
          <p:cNvPicPr>
            <a:picLocks noChangeAspect="1"/>
          </p:cNvPicPr>
          <p:nvPr userDrawn="1"/>
        </p:nvPicPr>
        <p:blipFill>
          <a:blip r:embed="rId3"/>
          <a:stretch>
            <a:fillRect/>
          </a:stretch>
        </p:blipFill>
        <p:spPr>
          <a:xfrm>
            <a:off x="8959921" y="55040"/>
            <a:ext cx="3042233" cy="620169"/>
          </a:xfrm>
          <a:prstGeom prst="rect">
            <a:avLst/>
          </a:prstGeom>
        </p:spPr>
      </p:pic>
      <p:sp>
        <p:nvSpPr>
          <p:cNvPr id="22" name="Date Placeholder 18">
            <a:extLst>
              <a:ext uri="{FF2B5EF4-FFF2-40B4-BE49-F238E27FC236}">
                <a16:creationId xmlns:a16="http://schemas.microsoft.com/office/drawing/2014/main" id="{E103BB7A-2B4F-49EE-B0E8-0EBBD5171BA5}"/>
              </a:ext>
            </a:extLst>
          </p:cNvPr>
          <p:cNvSpPr>
            <a:spLocks noGrp="1"/>
          </p:cNvSpPr>
          <p:nvPr>
            <p:ph type="dt" sz="half" idx="10"/>
          </p:nvPr>
        </p:nvSpPr>
        <p:spPr>
          <a:xfrm>
            <a:off x="-4963" y="6556977"/>
            <a:ext cx="966255" cy="292878"/>
          </a:xfrm>
        </p:spPr>
        <p:txBody>
          <a:bodyPr/>
          <a:lstStyle>
            <a:lvl1pPr>
              <a:defRPr>
                <a:solidFill>
                  <a:srgbClr val="AFABAB"/>
                </a:solidFill>
                <a:latin typeface="Times New Roman" panose="02020603050405020304" pitchFamily="18" charset="0"/>
                <a:cs typeface="Times New Roman" panose="02020603050405020304" pitchFamily="18" charset="0"/>
              </a:defRPr>
            </a:lvl1pPr>
          </a:lstStyle>
          <a:p>
            <a:r>
              <a:rPr lang="en-US"/>
              <a:t>03/02/2021</a:t>
            </a:r>
          </a:p>
        </p:txBody>
      </p:sp>
      <p:sp>
        <p:nvSpPr>
          <p:cNvPr id="23" name="Slide Number Placeholder 14">
            <a:extLst>
              <a:ext uri="{FF2B5EF4-FFF2-40B4-BE49-F238E27FC236}">
                <a16:creationId xmlns:a16="http://schemas.microsoft.com/office/drawing/2014/main" id="{12D96945-C3B7-4D6C-8311-40278B925AEC}"/>
              </a:ext>
            </a:extLst>
          </p:cNvPr>
          <p:cNvSpPr>
            <a:spLocks noGrp="1"/>
          </p:cNvSpPr>
          <p:nvPr>
            <p:ph type="sldNum" sz="quarter" idx="12"/>
          </p:nvPr>
        </p:nvSpPr>
        <p:spPr>
          <a:xfrm>
            <a:off x="11828584" y="6556977"/>
            <a:ext cx="363415" cy="292878"/>
          </a:xfrm>
        </p:spPr>
        <p:txBody>
          <a:bodyPr/>
          <a:lstStyle>
            <a:lvl1pPr algn="r">
              <a:defRPr>
                <a:solidFill>
                  <a:srgbClr val="AFABAB"/>
                </a:solidFill>
                <a:latin typeface="Times New Roman" panose="02020603050405020304" pitchFamily="18" charset="0"/>
                <a:cs typeface="Times New Roman" panose="02020603050405020304" pitchFamily="18" charset="0"/>
              </a:defRPr>
            </a:lvl1pPr>
          </a:lstStyle>
          <a:p>
            <a:fld id="{5F27F4C8-2BFC-1748-8D19-AE6F909ADDFA}" type="slidenum">
              <a:rPr lang="en-US" smtClean="0"/>
              <a:pPr/>
              <a:t>‹#›</a:t>
            </a:fld>
            <a:endParaRPr lang="en-US"/>
          </a:p>
        </p:txBody>
      </p:sp>
      <p:sp>
        <p:nvSpPr>
          <p:cNvPr id="20" name="TextBox 19">
            <a:extLst>
              <a:ext uri="{FF2B5EF4-FFF2-40B4-BE49-F238E27FC236}">
                <a16:creationId xmlns:a16="http://schemas.microsoft.com/office/drawing/2014/main" id="{74F2497F-D394-481A-9FF2-5B9AA1A3B131}"/>
              </a:ext>
            </a:extLst>
          </p:cNvPr>
          <p:cNvSpPr txBox="1"/>
          <p:nvPr userDrawn="1"/>
        </p:nvSpPr>
        <p:spPr>
          <a:xfrm>
            <a:off x="4334687" y="6321145"/>
            <a:ext cx="1349679" cy="292388"/>
          </a:xfrm>
          <a:prstGeom prst="rect">
            <a:avLst/>
          </a:prstGeom>
          <a:solidFill>
            <a:schemeClr val="bg1"/>
          </a:solid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Asset Allocation</a:t>
            </a:r>
          </a:p>
        </p:txBody>
      </p:sp>
      <p:sp>
        <p:nvSpPr>
          <p:cNvPr id="21" name="TextBox 20">
            <a:extLst>
              <a:ext uri="{FF2B5EF4-FFF2-40B4-BE49-F238E27FC236}">
                <a16:creationId xmlns:a16="http://schemas.microsoft.com/office/drawing/2014/main" id="{D03A45A1-26CA-4BF9-831F-AB913BB319FB}"/>
              </a:ext>
            </a:extLst>
          </p:cNvPr>
          <p:cNvSpPr txBox="1"/>
          <p:nvPr userDrawn="1"/>
        </p:nvSpPr>
        <p:spPr>
          <a:xfrm>
            <a:off x="1308137" y="6321145"/>
            <a:ext cx="1165085" cy="292388"/>
          </a:xfrm>
          <a:prstGeom prst="rect">
            <a:avLst/>
          </a:prstGeom>
          <a:no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Performance</a:t>
            </a:r>
          </a:p>
        </p:txBody>
      </p:sp>
      <p:sp>
        <p:nvSpPr>
          <p:cNvPr id="24" name="TextBox 23">
            <a:extLst>
              <a:ext uri="{FF2B5EF4-FFF2-40B4-BE49-F238E27FC236}">
                <a16:creationId xmlns:a16="http://schemas.microsoft.com/office/drawing/2014/main" id="{22EC0034-F982-4B4D-BEA7-38902B06C0C3}"/>
              </a:ext>
            </a:extLst>
          </p:cNvPr>
          <p:cNvSpPr txBox="1"/>
          <p:nvPr userDrawn="1"/>
        </p:nvSpPr>
        <p:spPr>
          <a:xfrm>
            <a:off x="2622857" y="6321145"/>
            <a:ext cx="1562195" cy="292878"/>
          </a:xfrm>
          <a:prstGeom prst="rect">
            <a:avLst/>
          </a:prstGeom>
          <a:solidFill>
            <a:srgbClr val="99002F"/>
          </a:solidFill>
        </p:spPr>
        <p:txBody>
          <a:bodyPr wrap="square" rtlCol="0">
            <a:spAutoFit/>
          </a:bodyPr>
          <a:lstStyle/>
          <a:p>
            <a:pPr algn="ctr"/>
            <a:r>
              <a:rPr lang="en-US" sz="1300" b="1">
                <a:solidFill>
                  <a:schemeClr val="bg1"/>
                </a:solidFill>
                <a:latin typeface="Times New Roman" panose="02020603050405020304" pitchFamily="18" charset="0"/>
                <a:cs typeface="Times New Roman" panose="02020603050405020304" pitchFamily="18" charset="0"/>
              </a:rPr>
              <a:t>Economic Forecast</a:t>
            </a:r>
          </a:p>
        </p:txBody>
      </p:sp>
      <p:sp>
        <p:nvSpPr>
          <p:cNvPr id="25" name="TextBox 24">
            <a:extLst>
              <a:ext uri="{FF2B5EF4-FFF2-40B4-BE49-F238E27FC236}">
                <a16:creationId xmlns:a16="http://schemas.microsoft.com/office/drawing/2014/main" id="{AD19B419-BAC9-4FB1-8068-C9A61CCAAEAC}"/>
              </a:ext>
            </a:extLst>
          </p:cNvPr>
          <p:cNvSpPr txBox="1"/>
          <p:nvPr userDrawn="1"/>
        </p:nvSpPr>
        <p:spPr>
          <a:xfrm>
            <a:off x="9627679" y="6321145"/>
            <a:ext cx="1770052" cy="292388"/>
          </a:xfrm>
          <a:prstGeom prst="rect">
            <a:avLst/>
          </a:prstGeom>
          <a:no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International Equities</a:t>
            </a:r>
          </a:p>
        </p:txBody>
      </p:sp>
      <p:sp>
        <p:nvSpPr>
          <p:cNvPr id="33" name="TextBox 32">
            <a:extLst>
              <a:ext uri="{FF2B5EF4-FFF2-40B4-BE49-F238E27FC236}">
                <a16:creationId xmlns:a16="http://schemas.microsoft.com/office/drawing/2014/main" id="{165C44C8-AB09-45E1-A4F0-2E141AAD64D2}"/>
              </a:ext>
            </a:extLst>
          </p:cNvPr>
          <p:cNvSpPr txBox="1"/>
          <p:nvPr userDrawn="1"/>
        </p:nvSpPr>
        <p:spPr>
          <a:xfrm>
            <a:off x="5834001" y="6321145"/>
            <a:ext cx="1186712" cy="29238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Fixed Income</a:t>
            </a:r>
          </a:p>
        </p:txBody>
      </p:sp>
      <p:sp>
        <p:nvSpPr>
          <p:cNvPr id="36" name="TextBox 35">
            <a:extLst>
              <a:ext uri="{FF2B5EF4-FFF2-40B4-BE49-F238E27FC236}">
                <a16:creationId xmlns:a16="http://schemas.microsoft.com/office/drawing/2014/main" id="{0F7CFE1E-0A29-41AC-86F9-B7A826BBCD5A}"/>
              </a:ext>
            </a:extLst>
          </p:cNvPr>
          <p:cNvSpPr txBox="1"/>
          <p:nvPr userDrawn="1"/>
        </p:nvSpPr>
        <p:spPr>
          <a:xfrm>
            <a:off x="8372224" y="6321145"/>
            <a:ext cx="1105823" cy="292388"/>
          </a:xfrm>
          <a:prstGeom prst="rect">
            <a:avLst/>
          </a:prstGeom>
          <a:solidFill>
            <a:schemeClr val="bg1"/>
          </a:solid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US Equities</a:t>
            </a:r>
          </a:p>
        </p:txBody>
      </p:sp>
      <p:sp>
        <p:nvSpPr>
          <p:cNvPr id="37" name="TextBox 36">
            <a:extLst>
              <a:ext uri="{FF2B5EF4-FFF2-40B4-BE49-F238E27FC236}">
                <a16:creationId xmlns:a16="http://schemas.microsoft.com/office/drawing/2014/main" id="{052C5931-D09F-4F7B-B734-5AA8758DBB8F}"/>
              </a:ext>
            </a:extLst>
          </p:cNvPr>
          <p:cNvSpPr txBox="1"/>
          <p:nvPr userDrawn="1"/>
        </p:nvSpPr>
        <p:spPr>
          <a:xfrm>
            <a:off x="7170348" y="6321145"/>
            <a:ext cx="1052241" cy="29238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Real Estate</a:t>
            </a:r>
          </a:p>
        </p:txBody>
      </p:sp>
    </p:spTree>
    <p:extLst>
      <p:ext uri="{BB962C8B-B14F-4D97-AF65-F5344CB8AC3E}">
        <p14:creationId xmlns:p14="http://schemas.microsoft.com/office/powerpoint/2010/main" val="1859032636"/>
      </p:ext>
    </p:extLst>
  </p:cSld>
  <p:clrMapOvr>
    <a:masterClrMapping/>
  </p:clrMapOvr>
  <p:extLst>
    <p:ext uri="{DCECCB84-F9BA-43D5-87BE-67443E8EF086}">
      <p15:sldGuideLst xmlns:p15="http://schemas.microsoft.com/office/powerpoint/2012/main">
        <p15:guide id="1" orient="horz" pos="3744">
          <p15:clr>
            <a:srgbClr val="FBAE40"/>
          </p15:clr>
        </p15:guide>
        <p15:guide id="2" pos="1032">
          <p15:clr>
            <a:srgbClr val="FBAE40"/>
          </p15:clr>
        </p15:guide>
        <p15:guide id="3" pos="6648">
          <p15:clr>
            <a:srgbClr val="FBAE40"/>
          </p15:clr>
        </p15:guide>
        <p15:guide id="4" orient="horz" pos="108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sset Allocation Selected">
    <p:spTree>
      <p:nvGrpSpPr>
        <p:cNvPr id="1" name=""/>
        <p:cNvGrpSpPr/>
        <p:nvPr/>
      </p:nvGrpSpPr>
      <p:grpSpPr>
        <a:xfrm>
          <a:off x="0" y="0"/>
          <a:ext cx="0" cy="0"/>
          <a:chOff x="0" y="0"/>
          <a:chExt cx="0" cy="0"/>
        </a:xfrm>
      </p:grpSpPr>
      <p:cxnSp>
        <p:nvCxnSpPr>
          <p:cNvPr id="8" name="Straight Connector 7"/>
          <p:cNvCxnSpPr/>
          <p:nvPr userDrawn="1"/>
        </p:nvCxnSpPr>
        <p:spPr>
          <a:xfrm>
            <a:off x="838200" y="1478036"/>
            <a:ext cx="10607040" cy="0"/>
          </a:xfrm>
          <a:prstGeom prst="line">
            <a:avLst/>
          </a:prstGeom>
          <a:ln>
            <a:solidFill>
              <a:srgbClr val="9A0331"/>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userDrawn="1"/>
        </p:nvCxnSpPr>
        <p:spPr>
          <a:xfrm flipV="1">
            <a:off x="183593" y="6132469"/>
            <a:ext cx="11824814" cy="2608"/>
          </a:xfrm>
          <a:prstGeom prst="line">
            <a:avLst/>
          </a:prstGeom>
          <a:ln>
            <a:solidFill>
              <a:srgbClr val="A9002E"/>
            </a:solidFill>
          </a:ln>
        </p:spPr>
        <p:style>
          <a:lnRef idx="3">
            <a:schemeClr val="accent2"/>
          </a:lnRef>
          <a:fillRef idx="0">
            <a:schemeClr val="accent2"/>
          </a:fillRef>
          <a:effectRef idx="2">
            <a:schemeClr val="accent2"/>
          </a:effectRef>
          <a:fontRef idx="minor">
            <a:schemeClr val="tx1"/>
          </a:fontRef>
        </p:style>
      </p:cxnSp>
      <p:sp>
        <p:nvSpPr>
          <p:cNvPr id="29" name="Title 1"/>
          <p:cNvSpPr>
            <a:spLocks noGrp="1"/>
          </p:cNvSpPr>
          <p:nvPr>
            <p:ph type="title" hasCustomPrompt="1"/>
          </p:nvPr>
        </p:nvSpPr>
        <p:spPr>
          <a:xfrm>
            <a:off x="838200" y="365125"/>
            <a:ext cx="10607040" cy="1325880"/>
          </a:xfrm>
        </p:spPr>
        <p:txBody>
          <a:bodyPr/>
          <a:lstStyle>
            <a:lvl1pPr algn="ctr">
              <a:defRPr>
                <a:latin typeface="Times New Roman" panose="02020603050405020304" pitchFamily="18" charset="0"/>
                <a:cs typeface="Times New Roman" panose="02020603050405020304" pitchFamily="18" charset="0"/>
              </a:defRPr>
            </a:lvl1pPr>
          </a:lstStyle>
          <a:p>
            <a:r>
              <a:rPr lang="en-US"/>
              <a:t>Sample Title</a:t>
            </a:r>
          </a:p>
        </p:txBody>
      </p:sp>
      <p:sp>
        <p:nvSpPr>
          <p:cNvPr id="30" name="Content Placeholder 5"/>
          <p:cNvSpPr>
            <a:spLocks noGrp="1"/>
          </p:cNvSpPr>
          <p:nvPr>
            <p:ph idx="1"/>
          </p:nvPr>
        </p:nvSpPr>
        <p:spPr>
          <a:xfrm>
            <a:off x="1638300" y="1720851"/>
            <a:ext cx="8915400" cy="4225550"/>
          </a:xfrm>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2" name="TextBox 1">
            <a:extLst>
              <a:ext uri="{FF2B5EF4-FFF2-40B4-BE49-F238E27FC236}">
                <a16:creationId xmlns:a16="http://schemas.microsoft.com/office/drawing/2014/main" id="{40E33A26-7690-4512-B7B7-C34897C3FBFD}"/>
              </a:ext>
            </a:extLst>
          </p:cNvPr>
          <p:cNvSpPr txBox="1"/>
          <p:nvPr userDrawn="1"/>
        </p:nvSpPr>
        <p:spPr>
          <a:xfrm>
            <a:off x="117690" y="5946400"/>
            <a:ext cx="402285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All information sourced from Bloomberg or JFC Estimates unless otherwise noted</a:t>
            </a:r>
            <a:r>
              <a:rPr kumimoji="0" lang="en-US" sz="9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pic>
        <p:nvPicPr>
          <p:cNvPr id="17" name="Picture 2" descr="Masterbrand (logos) | Branding Toolkit">
            <a:extLst>
              <a:ext uri="{FF2B5EF4-FFF2-40B4-BE49-F238E27FC236}">
                <a16:creationId xmlns:a16="http://schemas.microsoft.com/office/drawing/2014/main" id="{9D3F0C43-3D3B-4A78-A3C2-0FCD8502D68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0" y="58358"/>
            <a:ext cx="2638479" cy="4988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Text&#10;&#10;Description automatically generated with medium confidence">
            <a:extLst>
              <a:ext uri="{FF2B5EF4-FFF2-40B4-BE49-F238E27FC236}">
                <a16:creationId xmlns:a16="http://schemas.microsoft.com/office/drawing/2014/main" id="{388EFC62-BCA9-4B5B-8BEC-B4222D47F38F}"/>
              </a:ext>
            </a:extLst>
          </p:cNvPr>
          <p:cNvPicPr>
            <a:picLocks noChangeAspect="1"/>
          </p:cNvPicPr>
          <p:nvPr userDrawn="1"/>
        </p:nvPicPr>
        <p:blipFill>
          <a:blip r:embed="rId3"/>
          <a:stretch>
            <a:fillRect/>
          </a:stretch>
        </p:blipFill>
        <p:spPr>
          <a:xfrm>
            <a:off x="8959921" y="55040"/>
            <a:ext cx="3042233" cy="620169"/>
          </a:xfrm>
          <a:prstGeom prst="rect">
            <a:avLst/>
          </a:prstGeom>
        </p:spPr>
      </p:pic>
      <p:sp>
        <p:nvSpPr>
          <p:cNvPr id="22" name="Date Placeholder 18">
            <a:extLst>
              <a:ext uri="{FF2B5EF4-FFF2-40B4-BE49-F238E27FC236}">
                <a16:creationId xmlns:a16="http://schemas.microsoft.com/office/drawing/2014/main" id="{81813603-111F-4A60-87BD-5E02DD8F5436}"/>
              </a:ext>
            </a:extLst>
          </p:cNvPr>
          <p:cNvSpPr>
            <a:spLocks noGrp="1"/>
          </p:cNvSpPr>
          <p:nvPr>
            <p:ph type="dt" sz="half" idx="10"/>
          </p:nvPr>
        </p:nvSpPr>
        <p:spPr>
          <a:xfrm>
            <a:off x="-4963" y="6556977"/>
            <a:ext cx="966255" cy="292878"/>
          </a:xfrm>
        </p:spPr>
        <p:txBody>
          <a:bodyPr/>
          <a:lstStyle>
            <a:lvl1pPr>
              <a:defRPr>
                <a:solidFill>
                  <a:srgbClr val="AFABAB"/>
                </a:solidFill>
                <a:latin typeface="Times New Roman" panose="02020603050405020304" pitchFamily="18" charset="0"/>
                <a:cs typeface="Times New Roman" panose="02020603050405020304" pitchFamily="18" charset="0"/>
              </a:defRPr>
            </a:lvl1pPr>
          </a:lstStyle>
          <a:p>
            <a:r>
              <a:rPr lang="en-US"/>
              <a:t>03/02/2021</a:t>
            </a:r>
          </a:p>
        </p:txBody>
      </p:sp>
      <p:sp>
        <p:nvSpPr>
          <p:cNvPr id="23" name="Slide Number Placeholder 14">
            <a:extLst>
              <a:ext uri="{FF2B5EF4-FFF2-40B4-BE49-F238E27FC236}">
                <a16:creationId xmlns:a16="http://schemas.microsoft.com/office/drawing/2014/main" id="{AC2334F8-156C-4492-84F6-EEC746CDE0E4}"/>
              </a:ext>
            </a:extLst>
          </p:cNvPr>
          <p:cNvSpPr>
            <a:spLocks noGrp="1"/>
          </p:cNvSpPr>
          <p:nvPr>
            <p:ph type="sldNum" sz="quarter" idx="12"/>
          </p:nvPr>
        </p:nvSpPr>
        <p:spPr>
          <a:xfrm>
            <a:off x="11828584" y="6556977"/>
            <a:ext cx="363415" cy="292878"/>
          </a:xfrm>
        </p:spPr>
        <p:txBody>
          <a:bodyPr/>
          <a:lstStyle>
            <a:lvl1pPr algn="r">
              <a:defRPr>
                <a:solidFill>
                  <a:srgbClr val="AFABAB"/>
                </a:solidFill>
                <a:latin typeface="Times New Roman" panose="02020603050405020304" pitchFamily="18" charset="0"/>
                <a:cs typeface="Times New Roman" panose="02020603050405020304" pitchFamily="18" charset="0"/>
              </a:defRPr>
            </a:lvl1pPr>
          </a:lstStyle>
          <a:p>
            <a:fld id="{5F27F4C8-2BFC-1748-8D19-AE6F909ADDFA}" type="slidenum">
              <a:rPr lang="en-US" smtClean="0"/>
              <a:pPr/>
              <a:t>‹#›</a:t>
            </a:fld>
            <a:endParaRPr lang="en-US"/>
          </a:p>
        </p:txBody>
      </p:sp>
      <p:sp>
        <p:nvSpPr>
          <p:cNvPr id="20" name="TextBox 19">
            <a:extLst>
              <a:ext uri="{FF2B5EF4-FFF2-40B4-BE49-F238E27FC236}">
                <a16:creationId xmlns:a16="http://schemas.microsoft.com/office/drawing/2014/main" id="{DCB80CDB-0486-480A-A236-B59A566B5601}"/>
              </a:ext>
            </a:extLst>
          </p:cNvPr>
          <p:cNvSpPr txBox="1"/>
          <p:nvPr userDrawn="1"/>
        </p:nvSpPr>
        <p:spPr>
          <a:xfrm>
            <a:off x="4334687" y="6321145"/>
            <a:ext cx="1349679" cy="292388"/>
          </a:xfrm>
          <a:prstGeom prst="rect">
            <a:avLst/>
          </a:prstGeom>
          <a:solidFill>
            <a:srgbClr val="9A0331"/>
          </a:solidFill>
        </p:spPr>
        <p:txBody>
          <a:bodyPr wrap="square" rtlCol="0">
            <a:spAutoFit/>
          </a:bodyPr>
          <a:lstStyle/>
          <a:p>
            <a:pPr algn="ctr"/>
            <a:r>
              <a:rPr lang="en-US" sz="1300" b="1">
                <a:solidFill>
                  <a:schemeClr val="bg1"/>
                </a:solidFill>
                <a:latin typeface="Times New Roman" panose="02020603050405020304" pitchFamily="18" charset="0"/>
                <a:cs typeface="Times New Roman" panose="02020603050405020304" pitchFamily="18" charset="0"/>
              </a:rPr>
              <a:t>Asset Allocation</a:t>
            </a:r>
          </a:p>
        </p:txBody>
      </p:sp>
      <p:sp>
        <p:nvSpPr>
          <p:cNvPr id="21" name="TextBox 20">
            <a:extLst>
              <a:ext uri="{FF2B5EF4-FFF2-40B4-BE49-F238E27FC236}">
                <a16:creationId xmlns:a16="http://schemas.microsoft.com/office/drawing/2014/main" id="{7782EDCF-CD27-4A98-8D28-987E48B5C5B0}"/>
              </a:ext>
            </a:extLst>
          </p:cNvPr>
          <p:cNvSpPr txBox="1"/>
          <p:nvPr userDrawn="1"/>
        </p:nvSpPr>
        <p:spPr>
          <a:xfrm>
            <a:off x="1308137" y="6321145"/>
            <a:ext cx="1165085" cy="292388"/>
          </a:xfrm>
          <a:prstGeom prst="rect">
            <a:avLst/>
          </a:prstGeom>
          <a:no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Performance</a:t>
            </a:r>
          </a:p>
        </p:txBody>
      </p:sp>
      <p:sp>
        <p:nvSpPr>
          <p:cNvPr id="24" name="TextBox 23">
            <a:extLst>
              <a:ext uri="{FF2B5EF4-FFF2-40B4-BE49-F238E27FC236}">
                <a16:creationId xmlns:a16="http://schemas.microsoft.com/office/drawing/2014/main" id="{4C41960F-13F2-4B3A-9E67-C07E4E108ACE}"/>
              </a:ext>
            </a:extLst>
          </p:cNvPr>
          <p:cNvSpPr txBox="1"/>
          <p:nvPr userDrawn="1"/>
        </p:nvSpPr>
        <p:spPr>
          <a:xfrm>
            <a:off x="2622857" y="6321145"/>
            <a:ext cx="1562195" cy="29287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Economic Forecast</a:t>
            </a:r>
          </a:p>
        </p:txBody>
      </p:sp>
      <p:sp>
        <p:nvSpPr>
          <p:cNvPr id="25" name="TextBox 24">
            <a:extLst>
              <a:ext uri="{FF2B5EF4-FFF2-40B4-BE49-F238E27FC236}">
                <a16:creationId xmlns:a16="http://schemas.microsoft.com/office/drawing/2014/main" id="{C14D7B57-4A0A-4267-BD85-21EF3039EC96}"/>
              </a:ext>
            </a:extLst>
          </p:cNvPr>
          <p:cNvSpPr txBox="1"/>
          <p:nvPr userDrawn="1"/>
        </p:nvSpPr>
        <p:spPr>
          <a:xfrm>
            <a:off x="9627679" y="6321145"/>
            <a:ext cx="1770052" cy="292388"/>
          </a:xfrm>
          <a:prstGeom prst="rect">
            <a:avLst/>
          </a:prstGeom>
          <a:no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International Equities</a:t>
            </a:r>
          </a:p>
        </p:txBody>
      </p:sp>
      <p:sp>
        <p:nvSpPr>
          <p:cNvPr id="33" name="TextBox 32">
            <a:extLst>
              <a:ext uri="{FF2B5EF4-FFF2-40B4-BE49-F238E27FC236}">
                <a16:creationId xmlns:a16="http://schemas.microsoft.com/office/drawing/2014/main" id="{75C39D88-9EC1-45F6-8ADE-770DCE2F280D}"/>
              </a:ext>
            </a:extLst>
          </p:cNvPr>
          <p:cNvSpPr txBox="1"/>
          <p:nvPr userDrawn="1"/>
        </p:nvSpPr>
        <p:spPr>
          <a:xfrm>
            <a:off x="5834001" y="6321145"/>
            <a:ext cx="1186712" cy="29238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Fixed Income</a:t>
            </a:r>
          </a:p>
        </p:txBody>
      </p:sp>
      <p:sp>
        <p:nvSpPr>
          <p:cNvPr id="36" name="TextBox 35">
            <a:extLst>
              <a:ext uri="{FF2B5EF4-FFF2-40B4-BE49-F238E27FC236}">
                <a16:creationId xmlns:a16="http://schemas.microsoft.com/office/drawing/2014/main" id="{1F95A9DD-AF91-4480-A27A-197AC29D4FB6}"/>
              </a:ext>
            </a:extLst>
          </p:cNvPr>
          <p:cNvSpPr txBox="1"/>
          <p:nvPr userDrawn="1"/>
        </p:nvSpPr>
        <p:spPr>
          <a:xfrm>
            <a:off x="8372224" y="6321145"/>
            <a:ext cx="1105823" cy="292388"/>
          </a:xfrm>
          <a:prstGeom prst="rect">
            <a:avLst/>
          </a:prstGeom>
          <a:solidFill>
            <a:schemeClr val="bg1"/>
          </a:solid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US Equities</a:t>
            </a:r>
          </a:p>
        </p:txBody>
      </p:sp>
      <p:sp>
        <p:nvSpPr>
          <p:cNvPr id="37" name="TextBox 36">
            <a:extLst>
              <a:ext uri="{FF2B5EF4-FFF2-40B4-BE49-F238E27FC236}">
                <a16:creationId xmlns:a16="http://schemas.microsoft.com/office/drawing/2014/main" id="{30EE306D-8027-441D-B330-8576071A27D7}"/>
              </a:ext>
            </a:extLst>
          </p:cNvPr>
          <p:cNvSpPr txBox="1"/>
          <p:nvPr userDrawn="1"/>
        </p:nvSpPr>
        <p:spPr>
          <a:xfrm>
            <a:off x="7170348" y="6321145"/>
            <a:ext cx="1052241" cy="29238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Real Estate</a:t>
            </a:r>
          </a:p>
        </p:txBody>
      </p:sp>
    </p:spTree>
    <p:extLst>
      <p:ext uri="{BB962C8B-B14F-4D97-AF65-F5344CB8AC3E}">
        <p14:creationId xmlns:p14="http://schemas.microsoft.com/office/powerpoint/2010/main" val="133641028"/>
      </p:ext>
    </p:extLst>
  </p:cSld>
  <p:clrMapOvr>
    <a:masterClrMapping/>
  </p:clrMapOvr>
  <p:extLst>
    <p:ext uri="{DCECCB84-F9BA-43D5-87BE-67443E8EF086}">
      <p15:sldGuideLst xmlns:p15="http://schemas.microsoft.com/office/powerpoint/2012/main">
        <p15:guide id="1" orient="horz" pos="3744">
          <p15:clr>
            <a:srgbClr val="FBAE40"/>
          </p15:clr>
        </p15:guide>
        <p15:guide id="2" pos="1032">
          <p15:clr>
            <a:srgbClr val="FBAE40"/>
          </p15:clr>
        </p15:guide>
        <p15:guide id="3" pos="6648">
          <p15:clr>
            <a:srgbClr val="FBAE40"/>
          </p15:clr>
        </p15:guide>
        <p15:guide id="4" orient="horz" pos="10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erformance Selected">
    <p:spTree>
      <p:nvGrpSpPr>
        <p:cNvPr id="1" name=""/>
        <p:cNvGrpSpPr/>
        <p:nvPr/>
      </p:nvGrpSpPr>
      <p:grpSpPr>
        <a:xfrm>
          <a:off x="0" y="0"/>
          <a:ext cx="0" cy="0"/>
          <a:chOff x="0" y="0"/>
          <a:chExt cx="0" cy="0"/>
        </a:xfrm>
      </p:grpSpPr>
      <p:cxnSp>
        <p:nvCxnSpPr>
          <p:cNvPr id="8" name="Straight Connector 7"/>
          <p:cNvCxnSpPr/>
          <p:nvPr userDrawn="1"/>
        </p:nvCxnSpPr>
        <p:spPr>
          <a:xfrm>
            <a:off x="838200" y="1478036"/>
            <a:ext cx="10607040" cy="0"/>
          </a:xfrm>
          <a:prstGeom prst="line">
            <a:avLst/>
          </a:prstGeom>
          <a:ln>
            <a:solidFill>
              <a:srgbClr val="9A0331"/>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userDrawn="1"/>
        </p:nvCxnSpPr>
        <p:spPr>
          <a:xfrm flipV="1">
            <a:off x="183593" y="6132469"/>
            <a:ext cx="11824814" cy="2608"/>
          </a:xfrm>
          <a:prstGeom prst="line">
            <a:avLst/>
          </a:prstGeom>
          <a:ln>
            <a:solidFill>
              <a:srgbClr val="A9002E"/>
            </a:solidFill>
          </a:ln>
        </p:spPr>
        <p:style>
          <a:lnRef idx="3">
            <a:schemeClr val="accent2"/>
          </a:lnRef>
          <a:fillRef idx="0">
            <a:schemeClr val="accent2"/>
          </a:fillRef>
          <a:effectRef idx="2">
            <a:schemeClr val="accent2"/>
          </a:effectRef>
          <a:fontRef idx="minor">
            <a:schemeClr val="tx1"/>
          </a:fontRef>
        </p:style>
      </p:cxnSp>
      <p:sp>
        <p:nvSpPr>
          <p:cNvPr id="29" name="Title 1"/>
          <p:cNvSpPr>
            <a:spLocks noGrp="1"/>
          </p:cNvSpPr>
          <p:nvPr>
            <p:ph type="title" hasCustomPrompt="1"/>
          </p:nvPr>
        </p:nvSpPr>
        <p:spPr>
          <a:xfrm>
            <a:off x="838200" y="365125"/>
            <a:ext cx="10607040" cy="1325880"/>
          </a:xfrm>
        </p:spPr>
        <p:txBody>
          <a:bodyPr/>
          <a:lstStyle>
            <a:lvl1pPr algn="ctr">
              <a:defRPr>
                <a:latin typeface="Times New Roman" panose="02020603050405020304" pitchFamily="18" charset="0"/>
                <a:cs typeface="Times New Roman" panose="02020603050405020304" pitchFamily="18" charset="0"/>
              </a:defRPr>
            </a:lvl1pPr>
          </a:lstStyle>
          <a:p>
            <a:r>
              <a:rPr lang="en-US"/>
              <a:t>Sample Title</a:t>
            </a:r>
          </a:p>
        </p:txBody>
      </p:sp>
      <p:sp>
        <p:nvSpPr>
          <p:cNvPr id="30" name="Content Placeholder 5"/>
          <p:cNvSpPr>
            <a:spLocks noGrp="1"/>
          </p:cNvSpPr>
          <p:nvPr>
            <p:ph idx="1"/>
          </p:nvPr>
        </p:nvSpPr>
        <p:spPr>
          <a:xfrm>
            <a:off x="1638300" y="1720851"/>
            <a:ext cx="8915400" cy="4225550"/>
          </a:xfrm>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2" name="TextBox 1">
            <a:extLst>
              <a:ext uri="{FF2B5EF4-FFF2-40B4-BE49-F238E27FC236}">
                <a16:creationId xmlns:a16="http://schemas.microsoft.com/office/drawing/2014/main" id="{40E33A26-7690-4512-B7B7-C34897C3FBFD}"/>
              </a:ext>
            </a:extLst>
          </p:cNvPr>
          <p:cNvSpPr txBox="1"/>
          <p:nvPr userDrawn="1"/>
        </p:nvSpPr>
        <p:spPr>
          <a:xfrm>
            <a:off x="117690" y="5946400"/>
            <a:ext cx="402285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All information sourced from Bloomberg or JFC Estimates unless otherwise noted</a:t>
            </a:r>
            <a:r>
              <a:rPr kumimoji="0" lang="en-US" sz="9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pic>
        <p:nvPicPr>
          <p:cNvPr id="17" name="Picture 2" descr="Masterbrand (logos) | Branding Toolkit">
            <a:extLst>
              <a:ext uri="{FF2B5EF4-FFF2-40B4-BE49-F238E27FC236}">
                <a16:creationId xmlns:a16="http://schemas.microsoft.com/office/drawing/2014/main" id="{9D3F0C43-3D3B-4A78-A3C2-0FCD8502D68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0" y="58358"/>
            <a:ext cx="2638479" cy="4988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Text&#10;&#10;Description automatically generated with medium confidence">
            <a:extLst>
              <a:ext uri="{FF2B5EF4-FFF2-40B4-BE49-F238E27FC236}">
                <a16:creationId xmlns:a16="http://schemas.microsoft.com/office/drawing/2014/main" id="{388EFC62-BCA9-4B5B-8BEC-B4222D47F38F}"/>
              </a:ext>
            </a:extLst>
          </p:cNvPr>
          <p:cNvPicPr>
            <a:picLocks noChangeAspect="1"/>
          </p:cNvPicPr>
          <p:nvPr userDrawn="1"/>
        </p:nvPicPr>
        <p:blipFill>
          <a:blip r:embed="rId3"/>
          <a:stretch>
            <a:fillRect/>
          </a:stretch>
        </p:blipFill>
        <p:spPr>
          <a:xfrm>
            <a:off x="8959921" y="55040"/>
            <a:ext cx="3042233" cy="620169"/>
          </a:xfrm>
          <a:prstGeom prst="rect">
            <a:avLst/>
          </a:prstGeom>
        </p:spPr>
      </p:pic>
      <p:sp>
        <p:nvSpPr>
          <p:cNvPr id="21" name="Date Placeholder 18">
            <a:extLst>
              <a:ext uri="{FF2B5EF4-FFF2-40B4-BE49-F238E27FC236}">
                <a16:creationId xmlns:a16="http://schemas.microsoft.com/office/drawing/2014/main" id="{A27D3BA0-AAF5-4ED8-A506-79BDA3F7E82B}"/>
              </a:ext>
            </a:extLst>
          </p:cNvPr>
          <p:cNvSpPr>
            <a:spLocks noGrp="1"/>
          </p:cNvSpPr>
          <p:nvPr>
            <p:ph type="dt" sz="half" idx="10"/>
          </p:nvPr>
        </p:nvSpPr>
        <p:spPr>
          <a:xfrm>
            <a:off x="-4963" y="6556977"/>
            <a:ext cx="966255" cy="292878"/>
          </a:xfrm>
        </p:spPr>
        <p:txBody>
          <a:bodyPr/>
          <a:lstStyle>
            <a:lvl1pPr>
              <a:defRPr>
                <a:solidFill>
                  <a:srgbClr val="AFABAB"/>
                </a:solidFill>
                <a:latin typeface="Times New Roman" panose="02020603050405020304" pitchFamily="18" charset="0"/>
                <a:cs typeface="Times New Roman" panose="02020603050405020304" pitchFamily="18" charset="0"/>
              </a:defRPr>
            </a:lvl1pPr>
          </a:lstStyle>
          <a:p>
            <a:r>
              <a:rPr lang="en-US"/>
              <a:t>03/02/2021</a:t>
            </a:r>
          </a:p>
        </p:txBody>
      </p:sp>
      <p:sp>
        <p:nvSpPr>
          <p:cNvPr id="22" name="Slide Number Placeholder 14">
            <a:extLst>
              <a:ext uri="{FF2B5EF4-FFF2-40B4-BE49-F238E27FC236}">
                <a16:creationId xmlns:a16="http://schemas.microsoft.com/office/drawing/2014/main" id="{2B04F114-87AC-4DB5-8891-EC14DC28DBF3}"/>
              </a:ext>
            </a:extLst>
          </p:cNvPr>
          <p:cNvSpPr>
            <a:spLocks noGrp="1"/>
          </p:cNvSpPr>
          <p:nvPr>
            <p:ph type="sldNum" sz="quarter" idx="12"/>
          </p:nvPr>
        </p:nvSpPr>
        <p:spPr>
          <a:xfrm>
            <a:off x="11828584" y="6556977"/>
            <a:ext cx="363415" cy="292878"/>
          </a:xfrm>
        </p:spPr>
        <p:txBody>
          <a:bodyPr/>
          <a:lstStyle>
            <a:lvl1pPr algn="r">
              <a:defRPr>
                <a:solidFill>
                  <a:srgbClr val="AFABAB"/>
                </a:solidFill>
                <a:latin typeface="Times New Roman" panose="02020603050405020304" pitchFamily="18" charset="0"/>
                <a:cs typeface="Times New Roman" panose="02020603050405020304" pitchFamily="18" charset="0"/>
              </a:defRPr>
            </a:lvl1pPr>
          </a:lstStyle>
          <a:p>
            <a:fld id="{5F27F4C8-2BFC-1748-8D19-AE6F909ADDFA}" type="slidenum">
              <a:rPr lang="en-US" smtClean="0"/>
              <a:pPr/>
              <a:t>‹#›</a:t>
            </a:fld>
            <a:endParaRPr lang="en-US"/>
          </a:p>
        </p:txBody>
      </p:sp>
      <p:sp>
        <p:nvSpPr>
          <p:cNvPr id="20" name="TextBox 19">
            <a:extLst>
              <a:ext uri="{FF2B5EF4-FFF2-40B4-BE49-F238E27FC236}">
                <a16:creationId xmlns:a16="http://schemas.microsoft.com/office/drawing/2014/main" id="{93BB538A-3DA0-45D6-ABBB-10DA880779E7}"/>
              </a:ext>
            </a:extLst>
          </p:cNvPr>
          <p:cNvSpPr txBox="1"/>
          <p:nvPr userDrawn="1"/>
        </p:nvSpPr>
        <p:spPr>
          <a:xfrm>
            <a:off x="4334687" y="6321145"/>
            <a:ext cx="1349679" cy="292388"/>
          </a:xfrm>
          <a:prstGeom prst="rect">
            <a:avLst/>
          </a:prstGeom>
          <a:solidFill>
            <a:schemeClr val="bg1"/>
          </a:solid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Asset Allocation</a:t>
            </a:r>
          </a:p>
        </p:txBody>
      </p:sp>
      <p:sp>
        <p:nvSpPr>
          <p:cNvPr id="23" name="TextBox 22">
            <a:extLst>
              <a:ext uri="{FF2B5EF4-FFF2-40B4-BE49-F238E27FC236}">
                <a16:creationId xmlns:a16="http://schemas.microsoft.com/office/drawing/2014/main" id="{48FB1810-2E24-400E-8999-EA9CFD0A7C99}"/>
              </a:ext>
            </a:extLst>
          </p:cNvPr>
          <p:cNvSpPr txBox="1"/>
          <p:nvPr userDrawn="1"/>
        </p:nvSpPr>
        <p:spPr>
          <a:xfrm>
            <a:off x="1308137" y="6321145"/>
            <a:ext cx="1165085" cy="292388"/>
          </a:xfrm>
          <a:prstGeom prst="rect">
            <a:avLst/>
          </a:prstGeom>
          <a:solidFill>
            <a:srgbClr val="990331"/>
          </a:solidFill>
        </p:spPr>
        <p:txBody>
          <a:bodyPr wrap="square" rtlCol="0">
            <a:spAutoFit/>
          </a:bodyPr>
          <a:lstStyle/>
          <a:p>
            <a:pPr algn="ctr"/>
            <a:r>
              <a:rPr lang="en-US" sz="1300" b="1">
                <a:solidFill>
                  <a:schemeClr val="bg1"/>
                </a:solidFill>
                <a:latin typeface="Times New Roman" panose="02020603050405020304" pitchFamily="18" charset="0"/>
                <a:cs typeface="Times New Roman" panose="02020603050405020304" pitchFamily="18" charset="0"/>
              </a:rPr>
              <a:t>Performance</a:t>
            </a:r>
          </a:p>
        </p:txBody>
      </p:sp>
      <p:sp>
        <p:nvSpPr>
          <p:cNvPr id="24" name="TextBox 23">
            <a:extLst>
              <a:ext uri="{FF2B5EF4-FFF2-40B4-BE49-F238E27FC236}">
                <a16:creationId xmlns:a16="http://schemas.microsoft.com/office/drawing/2014/main" id="{56D1366C-0AB4-4471-954B-E93F51ECB805}"/>
              </a:ext>
            </a:extLst>
          </p:cNvPr>
          <p:cNvSpPr txBox="1"/>
          <p:nvPr userDrawn="1"/>
        </p:nvSpPr>
        <p:spPr>
          <a:xfrm>
            <a:off x="2622857" y="6321145"/>
            <a:ext cx="1562195" cy="29287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Economic Forecast</a:t>
            </a:r>
          </a:p>
        </p:txBody>
      </p:sp>
      <p:sp>
        <p:nvSpPr>
          <p:cNvPr id="25" name="TextBox 24">
            <a:extLst>
              <a:ext uri="{FF2B5EF4-FFF2-40B4-BE49-F238E27FC236}">
                <a16:creationId xmlns:a16="http://schemas.microsoft.com/office/drawing/2014/main" id="{6F370A0F-5964-45B4-A02B-CB8B78DBBBCD}"/>
              </a:ext>
            </a:extLst>
          </p:cNvPr>
          <p:cNvSpPr txBox="1"/>
          <p:nvPr userDrawn="1"/>
        </p:nvSpPr>
        <p:spPr>
          <a:xfrm>
            <a:off x="9627679" y="6321145"/>
            <a:ext cx="1770052" cy="292388"/>
          </a:xfrm>
          <a:prstGeom prst="rect">
            <a:avLst/>
          </a:prstGeom>
          <a:no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International Equities</a:t>
            </a:r>
          </a:p>
        </p:txBody>
      </p:sp>
      <p:sp>
        <p:nvSpPr>
          <p:cNvPr id="33" name="TextBox 32">
            <a:extLst>
              <a:ext uri="{FF2B5EF4-FFF2-40B4-BE49-F238E27FC236}">
                <a16:creationId xmlns:a16="http://schemas.microsoft.com/office/drawing/2014/main" id="{8AB9784D-22DF-480C-B280-D443635C42A6}"/>
              </a:ext>
            </a:extLst>
          </p:cNvPr>
          <p:cNvSpPr txBox="1"/>
          <p:nvPr userDrawn="1"/>
        </p:nvSpPr>
        <p:spPr>
          <a:xfrm>
            <a:off x="5834001" y="6321145"/>
            <a:ext cx="1186712" cy="29238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Fixed Income</a:t>
            </a:r>
          </a:p>
        </p:txBody>
      </p:sp>
      <p:sp>
        <p:nvSpPr>
          <p:cNvPr id="36" name="TextBox 35">
            <a:extLst>
              <a:ext uri="{FF2B5EF4-FFF2-40B4-BE49-F238E27FC236}">
                <a16:creationId xmlns:a16="http://schemas.microsoft.com/office/drawing/2014/main" id="{4EC1C110-7EE4-4E2C-AD5E-938F07BE0052}"/>
              </a:ext>
            </a:extLst>
          </p:cNvPr>
          <p:cNvSpPr txBox="1"/>
          <p:nvPr userDrawn="1"/>
        </p:nvSpPr>
        <p:spPr>
          <a:xfrm>
            <a:off x="8372224" y="6321145"/>
            <a:ext cx="1105823" cy="292388"/>
          </a:xfrm>
          <a:prstGeom prst="rect">
            <a:avLst/>
          </a:prstGeom>
          <a:solidFill>
            <a:schemeClr val="bg1"/>
          </a:solid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US Equities</a:t>
            </a:r>
          </a:p>
        </p:txBody>
      </p:sp>
      <p:sp>
        <p:nvSpPr>
          <p:cNvPr id="37" name="TextBox 36">
            <a:extLst>
              <a:ext uri="{FF2B5EF4-FFF2-40B4-BE49-F238E27FC236}">
                <a16:creationId xmlns:a16="http://schemas.microsoft.com/office/drawing/2014/main" id="{C05F02AD-2D56-4132-9C08-63C21A793402}"/>
              </a:ext>
            </a:extLst>
          </p:cNvPr>
          <p:cNvSpPr txBox="1"/>
          <p:nvPr userDrawn="1"/>
        </p:nvSpPr>
        <p:spPr>
          <a:xfrm>
            <a:off x="7170348" y="6321145"/>
            <a:ext cx="1052241" cy="29238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Real Estate</a:t>
            </a:r>
          </a:p>
        </p:txBody>
      </p:sp>
    </p:spTree>
    <p:extLst>
      <p:ext uri="{BB962C8B-B14F-4D97-AF65-F5344CB8AC3E}">
        <p14:creationId xmlns:p14="http://schemas.microsoft.com/office/powerpoint/2010/main" val="1091896219"/>
      </p:ext>
    </p:extLst>
  </p:cSld>
  <p:clrMapOvr>
    <a:masterClrMapping/>
  </p:clrMapOvr>
  <p:extLst>
    <p:ext uri="{DCECCB84-F9BA-43D5-87BE-67443E8EF086}">
      <p15:sldGuideLst xmlns:p15="http://schemas.microsoft.com/office/powerpoint/2012/main">
        <p15:guide id="1" orient="horz" pos="3744">
          <p15:clr>
            <a:srgbClr val="FBAE40"/>
          </p15:clr>
        </p15:guide>
        <p15:guide id="2" pos="1032">
          <p15:clr>
            <a:srgbClr val="FBAE40"/>
          </p15:clr>
        </p15:guide>
        <p15:guide id="3" pos="6648">
          <p15:clr>
            <a:srgbClr val="FBAE40"/>
          </p15:clr>
        </p15:guide>
        <p15:guide id="4" orient="horz" pos="10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xed Income Selected">
    <p:spTree>
      <p:nvGrpSpPr>
        <p:cNvPr id="1" name=""/>
        <p:cNvGrpSpPr/>
        <p:nvPr/>
      </p:nvGrpSpPr>
      <p:grpSpPr>
        <a:xfrm>
          <a:off x="0" y="0"/>
          <a:ext cx="0" cy="0"/>
          <a:chOff x="0" y="0"/>
          <a:chExt cx="0" cy="0"/>
        </a:xfrm>
      </p:grpSpPr>
      <p:cxnSp>
        <p:nvCxnSpPr>
          <p:cNvPr id="8" name="Straight Connector 7"/>
          <p:cNvCxnSpPr/>
          <p:nvPr userDrawn="1"/>
        </p:nvCxnSpPr>
        <p:spPr>
          <a:xfrm>
            <a:off x="838200" y="1478036"/>
            <a:ext cx="10607040" cy="0"/>
          </a:xfrm>
          <a:prstGeom prst="line">
            <a:avLst/>
          </a:prstGeom>
          <a:ln>
            <a:solidFill>
              <a:srgbClr val="9A0331"/>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userDrawn="1"/>
        </p:nvCxnSpPr>
        <p:spPr>
          <a:xfrm flipV="1">
            <a:off x="183593" y="6132469"/>
            <a:ext cx="11824814" cy="2608"/>
          </a:xfrm>
          <a:prstGeom prst="line">
            <a:avLst/>
          </a:prstGeom>
          <a:ln>
            <a:solidFill>
              <a:srgbClr val="A9002E"/>
            </a:solidFill>
          </a:ln>
        </p:spPr>
        <p:style>
          <a:lnRef idx="3">
            <a:schemeClr val="accent2"/>
          </a:lnRef>
          <a:fillRef idx="0">
            <a:schemeClr val="accent2"/>
          </a:fillRef>
          <a:effectRef idx="2">
            <a:schemeClr val="accent2"/>
          </a:effectRef>
          <a:fontRef idx="minor">
            <a:schemeClr val="tx1"/>
          </a:fontRef>
        </p:style>
      </p:cxnSp>
      <p:sp>
        <p:nvSpPr>
          <p:cNvPr id="29" name="Title 1"/>
          <p:cNvSpPr>
            <a:spLocks noGrp="1"/>
          </p:cNvSpPr>
          <p:nvPr>
            <p:ph type="title" hasCustomPrompt="1"/>
          </p:nvPr>
        </p:nvSpPr>
        <p:spPr>
          <a:xfrm>
            <a:off x="838200" y="365125"/>
            <a:ext cx="10607040" cy="1325880"/>
          </a:xfrm>
        </p:spPr>
        <p:txBody>
          <a:bodyPr/>
          <a:lstStyle>
            <a:lvl1pPr algn="ctr">
              <a:defRPr>
                <a:latin typeface="Times New Roman" panose="02020603050405020304" pitchFamily="18" charset="0"/>
                <a:cs typeface="Times New Roman" panose="02020603050405020304" pitchFamily="18" charset="0"/>
              </a:defRPr>
            </a:lvl1pPr>
          </a:lstStyle>
          <a:p>
            <a:r>
              <a:rPr lang="en-US"/>
              <a:t>Sample Title</a:t>
            </a:r>
          </a:p>
        </p:txBody>
      </p:sp>
      <p:sp>
        <p:nvSpPr>
          <p:cNvPr id="30" name="Content Placeholder 5"/>
          <p:cNvSpPr>
            <a:spLocks noGrp="1"/>
          </p:cNvSpPr>
          <p:nvPr>
            <p:ph idx="1"/>
          </p:nvPr>
        </p:nvSpPr>
        <p:spPr>
          <a:xfrm>
            <a:off x="1638300" y="1720851"/>
            <a:ext cx="8915400" cy="4225550"/>
          </a:xfrm>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2" name="TextBox 1">
            <a:extLst>
              <a:ext uri="{FF2B5EF4-FFF2-40B4-BE49-F238E27FC236}">
                <a16:creationId xmlns:a16="http://schemas.microsoft.com/office/drawing/2014/main" id="{40E33A26-7690-4512-B7B7-C34897C3FBFD}"/>
              </a:ext>
            </a:extLst>
          </p:cNvPr>
          <p:cNvSpPr txBox="1"/>
          <p:nvPr userDrawn="1"/>
        </p:nvSpPr>
        <p:spPr>
          <a:xfrm>
            <a:off x="117690" y="5946400"/>
            <a:ext cx="402285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All information sourced from Bloomberg or JFC Estimates unless otherwise noted</a:t>
            </a:r>
            <a:r>
              <a:rPr kumimoji="0" lang="en-US" sz="9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
        <p:nvSpPr>
          <p:cNvPr id="33" name="Date Placeholder 18">
            <a:extLst>
              <a:ext uri="{FF2B5EF4-FFF2-40B4-BE49-F238E27FC236}">
                <a16:creationId xmlns:a16="http://schemas.microsoft.com/office/drawing/2014/main" id="{106C774E-1918-4BE5-B8B9-F5975A56818B}"/>
              </a:ext>
            </a:extLst>
          </p:cNvPr>
          <p:cNvSpPr>
            <a:spLocks noGrp="1"/>
          </p:cNvSpPr>
          <p:nvPr>
            <p:ph type="dt" sz="half" idx="10"/>
          </p:nvPr>
        </p:nvSpPr>
        <p:spPr>
          <a:xfrm>
            <a:off x="-4963" y="6556977"/>
            <a:ext cx="966255" cy="292878"/>
          </a:xfrm>
        </p:spPr>
        <p:txBody>
          <a:bodyPr/>
          <a:lstStyle>
            <a:lvl1pPr>
              <a:defRPr>
                <a:solidFill>
                  <a:srgbClr val="AFABAB"/>
                </a:solidFill>
                <a:latin typeface="Times New Roman" panose="02020603050405020304" pitchFamily="18" charset="0"/>
                <a:cs typeface="Times New Roman" panose="02020603050405020304" pitchFamily="18" charset="0"/>
              </a:defRPr>
            </a:lvl1pPr>
          </a:lstStyle>
          <a:p>
            <a:r>
              <a:rPr lang="en-US"/>
              <a:t>03/02/2021</a:t>
            </a:r>
          </a:p>
        </p:txBody>
      </p:sp>
      <p:pic>
        <p:nvPicPr>
          <p:cNvPr id="17" name="Picture 2" descr="Masterbrand (logos) | Branding Toolkit">
            <a:extLst>
              <a:ext uri="{FF2B5EF4-FFF2-40B4-BE49-F238E27FC236}">
                <a16:creationId xmlns:a16="http://schemas.microsoft.com/office/drawing/2014/main" id="{9D3F0C43-3D3B-4A78-A3C2-0FCD8502D68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0" y="58358"/>
            <a:ext cx="2638479" cy="4988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Text&#10;&#10;Description automatically generated with medium confidence">
            <a:extLst>
              <a:ext uri="{FF2B5EF4-FFF2-40B4-BE49-F238E27FC236}">
                <a16:creationId xmlns:a16="http://schemas.microsoft.com/office/drawing/2014/main" id="{388EFC62-BCA9-4B5B-8BEC-B4222D47F38F}"/>
              </a:ext>
            </a:extLst>
          </p:cNvPr>
          <p:cNvPicPr>
            <a:picLocks noChangeAspect="1"/>
          </p:cNvPicPr>
          <p:nvPr userDrawn="1"/>
        </p:nvPicPr>
        <p:blipFill>
          <a:blip r:embed="rId3"/>
          <a:stretch>
            <a:fillRect/>
          </a:stretch>
        </p:blipFill>
        <p:spPr>
          <a:xfrm>
            <a:off x="8959921" y="55040"/>
            <a:ext cx="3042233" cy="620169"/>
          </a:xfrm>
          <a:prstGeom prst="rect">
            <a:avLst/>
          </a:prstGeom>
        </p:spPr>
      </p:pic>
      <p:sp>
        <p:nvSpPr>
          <p:cNvPr id="20" name="Slide Number Placeholder 14">
            <a:extLst>
              <a:ext uri="{FF2B5EF4-FFF2-40B4-BE49-F238E27FC236}">
                <a16:creationId xmlns:a16="http://schemas.microsoft.com/office/drawing/2014/main" id="{D7CF0678-D645-4BA5-BF16-ADAD9DCCA70D}"/>
              </a:ext>
            </a:extLst>
          </p:cNvPr>
          <p:cNvSpPr>
            <a:spLocks noGrp="1"/>
          </p:cNvSpPr>
          <p:nvPr>
            <p:ph type="sldNum" sz="quarter" idx="12"/>
          </p:nvPr>
        </p:nvSpPr>
        <p:spPr>
          <a:xfrm>
            <a:off x="11828584" y="6556977"/>
            <a:ext cx="363415" cy="292878"/>
          </a:xfrm>
        </p:spPr>
        <p:txBody>
          <a:bodyPr/>
          <a:lstStyle>
            <a:lvl1pPr algn="r">
              <a:defRPr>
                <a:solidFill>
                  <a:srgbClr val="AFABAB"/>
                </a:solidFill>
                <a:latin typeface="Times New Roman" panose="02020603050405020304" pitchFamily="18" charset="0"/>
                <a:cs typeface="Times New Roman" panose="02020603050405020304" pitchFamily="18" charset="0"/>
              </a:defRPr>
            </a:lvl1pPr>
          </a:lstStyle>
          <a:p>
            <a:fld id="{5F27F4C8-2BFC-1748-8D19-AE6F909ADDFA}" type="slidenum">
              <a:rPr lang="en-US" smtClean="0"/>
              <a:pPr/>
              <a:t>‹#›</a:t>
            </a:fld>
            <a:endParaRPr lang="en-US"/>
          </a:p>
        </p:txBody>
      </p:sp>
      <p:sp>
        <p:nvSpPr>
          <p:cNvPr id="21" name="TextBox 20">
            <a:extLst>
              <a:ext uri="{FF2B5EF4-FFF2-40B4-BE49-F238E27FC236}">
                <a16:creationId xmlns:a16="http://schemas.microsoft.com/office/drawing/2014/main" id="{3CBD801A-13F9-49AA-88AF-0CD22CFBB971}"/>
              </a:ext>
            </a:extLst>
          </p:cNvPr>
          <p:cNvSpPr txBox="1"/>
          <p:nvPr userDrawn="1"/>
        </p:nvSpPr>
        <p:spPr>
          <a:xfrm>
            <a:off x="4334687" y="6321145"/>
            <a:ext cx="1349679" cy="292388"/>
          </a:xfrm>
          <a:prstGeom prst="rect">
            <a:avLst/>
          </a:prstGeom>
          <a:solidFill>
            <a:schemeClr val="bg1"/>
          </a:solid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Asset Allocation</a:t>
            </a:r>
          </a:p>
        </p:txBody>
      </p:sp>
      <p:sp>
        <p:nvSpPr>
          <p:cNvPr id="22" name="TextBox 21">
            <a:extLst>
              <a:ext uri="{FF2B5EF4-FFF2-40B4-BE49-F238E27FC236}">
                <a16:creationId xmlns:a16="http://schemas.microsoft.com/office/drawing/2014/main" id="{91769C3D-D2D0-4FCA-96FF-B9D7A8D1F20A}"/>
              </a:ext>
            </a:extLst>
          </p:cNvPr>
          <p:cNvSpPr txBox="1"/>
          <p:nvPr userDrawn="1"/>
        </p:nvSpPr>
        <p:spPr>
          <a:xfrm>
            <a:off x="1308137" y="6321145"/>
            <a:ext cx="1165085" cy="292388"/>
          </a:xfrm>
          <a:prstGeom prst="rect">
            <a:avLst/>
          </a:prstGeom>
          <a:no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Performance</a:t>
            </a:r>
          </a:p>
        </p:txBody>
      </p:sp>
      <p:sp>
        <p:nvSpPr>
          <p:cNvPr id="23" name="TextBox 22">
            <a:extLst>
              <a:ext uri="{FF2B5EF4-FFF2-40B4-BE49-F238E27FC236}">
                <a16:creationId xmlns:a16="http://schemas.microsoft.com/office/drawing/2014/main" id="{96C53ED1-CA1D-4BC8-8223-0D97C61BA29A}"/>
              </a:ext>
            </a:extLst>
          </p:cNvPr>
          <p:cNvSpPr txBox="1"/>
          <p:nvPr userDrawn="1"/>
        </p:nvSpPr>
        <p:spPr>
          <a:xfrm>
            <a:off x="2622857" y="6321145"/>
            <a:ext cx="1562195" cy="29287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Economic Forecast</a:t>
            </a:r>
          </a:p>
        </p:txBody>
      </p:sp>
      <p:sp>
        <p:nvSpPr>
          <p:cNvPr id="24" name="TextBox 23">
            <a:extLst>
              <a:ext uri="{FF2B5EF4-FFF2-40B4-BE49-F238E27FC236}">
                <a16:creationId xmlns:a16="http://schemas.microsoft.com/office/drawing/2014/main" id="{5ED3312E-1563-48BE-B46C-15EA11343602}"/>
              </a:ext>
            </a:extLst>
          </p:cNvPr>
          <p:cNvSpPr txBox="1"/>
          <p:nvPr userDrawn="1"/>
        </p:nvSpPr>
        <p:spPr>
          <a:xfrm>
            <a:off x="9627679" y="6321145"/>
            <a:ext cx="1770052" cy="292388"/>
          </a:xfrm>
          <a:prstGeom prst="rect">
            <a:avLst/>
          </a:prstGeom>
          <a:no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International Equities</a:t>
            </a:r>
          </a:p>
        </p:txBody>
      </p:sp>
      <p:sp>
        <p:nvSpPr>
          <p:cNvPr id="25" name="TextBox 24">
            <a:extLst>
              <a:ext uri="{FF2B5EF4-FFF2-40B4-BE49-F238E27FC236}">
                <a16:creationId xmlns:a16="http://schemas.microsoft.com/office/drawing/2014/main" id="{E4FD49DA-4CB6-4D7B-B633-2133F8F6803C}"/>
              </a:ext>
            </a:extLst>
          </p:cNvPr>
          <p:cNvSpPr txBox="1"/>
          <p:nvPr userDrawn="1"/>
        </p:nvSpPr>
        <p:spPr>
          <a:xfrm>
            <a:off x="5834001" y="6321145"/>
            <a:ext cx="1186712" cy="292388"/>
          </a:xfrm>
          <a:prstGeom prst="rect">
            <a:avLst/>
          </a:prstGeom>
          <a:solidFill>
            <a:srgbClr val="990331"/>
          </a:solidFill>
        </p:spPr>
        <p:txBody>
          <a:bodyPr wrap="square" rtlCol="0">
            <a:spAutoFit/>
          </a:bodyPr>
          <a:lstStyle/>
          <a:p>
            <a:pPr algn="ctr"/>
            <a:r>
              <a:rPr lang="en-US" sz="1300" b="1">
                <a:solidFill>
                  <a:schemeClr val="bg1"/>
                </a:solidFill>
                <a:latin typeface="Times New Roman" panose="02020603050405020304" pitchFamily="18" charset="0"/>
                <a:cs typeface="Times New Roman" panose="02020603050405020304" pitchFamily="18" charset="0"/>
              </a:rPr>
              <a:t>Fixed Income</a:t>
            </a:r>
          </a:p>
        </p:txBody>
      </p:sp>
      <p:sp>
        <p:nvSpPr>
          <p:cNvPr id="36" name="TextBox 35">
            <a:extLst>
              <a:ext uri="{FF2B5EF4-FFF2-40B4-BE49-F238E27FC236}">
                <a16:creationId xmlns:a16="http://schemas.microsoft.com/office/drawing/2014/main" id="{9A260F52-D583-4EDD-9858-FB2C73E19D23}"/>
              </a:ext>
            </a:extLst>
          </p:cNvPr>
          <p:cNvSpPr txBox="1"/>
          <p:nvPr userDrawn="1"/>
        </p:nvSpPr>
        <p:spPr>
          <a:xfrm>
            <a:off x="8372224" y="6321145"/>
            <a:ext cx="1105823" cy="292388"/>
          </a:xfrm>
          <a:prstGeom prst="rect">
            <a:avLst/>
          </a:prstGeom>
          <a:solidFill>
            <a:schemeClr val="bg1"/>
          </a:solid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US Equities</a:t>
            </a:r>
          </a:p>
        </p:txBody>
      </p:sp>
      <p:sp>
        <p:nvSpPr>
          <p:cNvPr id="37" name="TextBox 36">
            <a:extLst>
              <a:ext uri="{FF2B5EF4-FFF2-40B4-BE49-F238E27FC236}">
                <a16:creationId xmlns:a16="http://schemas.microsoft.com/office/drawing/2014/main" id="{1A27B789-BF6C-462C-9FD4-A0E58B860F2B}"/>
              </a:ext>
            </a:extLst>
          </p:cNvPr>
          <p:cNvSpPr txBox="1"/>
          <p:nvPr userDrawn="1"/>
        </p:nvSpPr>
        <p:spPr>
          <a:xfrm>
            <a:off x="7170348" y="6321145"/>
            <a:ext cx="1052241" cy="29238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Real Estate</a:t>
            </a:r>
          </a:p>
        </p:txBody>
      </p:sp>
    </p:spTree>
    <p:extLst>
      <p:ext uri="{BB962C8B-B14F-4D97-AF65-F5344CB8AC3E}">
        <p14:creationId xmlns:p14="http://schemas.microsoft.com/office/powerpoint/2010/main" val="1377847513"/>
      </p:ext>
    </p:extLst>
  </p:cSld>
  <p:clrMapOvr>
    <a:masterClrMapping/>
  </p:clrMapOvr>
  <p:extLst>
    <p:ext uri="{DCECCB84-F9BA-43D5-87BE-67443E8EF086}">
      <p15:sldGuideLst xmlns:p15="http://schemas.microsoft.com/office/powerpoint/2012/main">
        <p15:guide id="1" orient="horz" pos="3744">
          <p15:clr>
            <a:srgbClr val="FBAE40"/>
          </p15:clr>
        </p15:guide>
        <p15:guide id="2" pos="1032">
          <p15:clr>
            <a:srgbClr val="FBAE40"/>
          </p15:clr>
        </p15:guide>
        <p15:guide id="3" pos="6648">
          <p15:clr>
            <a:srgbClr val="FBAE40"/>
          </p15:clr>
        </p15:guide>
        <p15:guide id="4" orient="horz" pos="10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al Estate Selected">
    <p:spTree>
      <p:nvGrpSpPr>
        <p:cNvPr id="1" name=""/>
        <p:cNvGrpSpPr/>
        <p:nvPr/>
      </p:nvGrpSpPr>
      <p:grpSpPr>
        <a:xfrm>
          <a:off x="0" y="0"/>
          <a:ext cx="0" cy="0"/>
          <a:chOff x="0" y="0"/>
          <a:chExt cx="0" cy="0"/>
        </a:xfrm>
      </p:grpSpPr>
      <p:cxnSp>
        <p:nvCxnSpPr>
          <p:cNvPr id="8" name="Straight Connector 7"/>
          <p:cNvCxnSpPr/>
          <p:nvPr userDrawn="1"/>
        </p:nvCxnSpPr>
        <p:spPr>
          <a:xfrm>
            <a:off x="838200" y="1478036"/>
            <a:ext cx="10607040" cy="0"/>
          </a:xfrm>
          <a:prstGeom prst="line">
            <a:avLst/>
          </a:prstGeom>
          <a:ln>
            <a:solidFill>
              <a:srgbClr val="9A0331"/>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userDrawn="1"/>
        </p:nvCxnSpPr>
        <p:spPr>
          <a:xfrm flipV="1">
            <a:off x="183593" y="6132469"/>
            <a:ext cx="11824814" cy="2608"/>
          </a:xfrm>
          <a:prstGeom prst="line">
            <a:avLst/>
          </a:prstGeom>
          <a:ln>
            <a:solidFill>
              <a:srgbClr val="A9002E"/>
            </a:solidFill>
          </a:ln>
        </p:spPr>
        <p:style>
          <a:lnRef idx="3">
            <a:schemeClr val="accent2"/>
          </a:lnRef>
          <a:fillRef idx="0">
            <a:schemeClr val="accent2"/>
          </a:fillRef>
          <a:effectRef idx="2">
            <a:schemeClr val="accent2"/>
          </a:effectRef>
          <a:fontRef idx="minor">
            <a:schemeClr val="tx1"/>
          </a:fontRef>
        </p:style>
      </p:cxnSp>
      <p:sp>
        <p:nvSpPr>
          <p:cNvPr id="29" name="Title 1"/>
          <p:cNvSpPr>
            <a:spLocks noGrp="1"/>
          </p:cNvSpPr>
          <p:nvPr>
            <p:ph type="title" hasCustomPrompt="1"/>
          </p:nvPr>
        </p:nvSpPr>
        <p:spPr>
          <a:xfrm>
            <a:off x="838200" y="365125"/>
            <a:ext cx="10607040" cy="1325880"/>
          </a:xfrm>
        </p:spPr>
        <p:txBody>
          <a:bodyPr/>
          <a:lstStyle>
            <a:lvl1pPr algn="ctr">
              <a:defRPr>
                <a:latin typeface="Times New Roman" panose="02020603050405020304" pitchFamily="18" charset="0"/>
                <a:cs typeface="Times New Roman" panose="02020603050405020304" pitchFamily="18" charset="0"/>
              </a:defRPr>
            </a:lvl1pPr>
          </a:lstStyle>
          <a:p>
            <a:r>
              <a:rPr lang="en-US"/>
              <a:t>Sample Title</a:t>
            </a:r>
          </a:p>
        </p:txBody>
      </p:sp>
      <p:sp>
        <p:nvSpPr>
          <p:cNvPr id="30" name="Content Placeholder 5"/>
          <p:cNvSpPr>
            <a:spLocks noGrp="1"/>
          </p:cNvSpPr>
          <p:nvPr>
            <p:ph idx="1"/>
          </p:nvPr>
        </p:nvSpPr>
        <p:spPr>
          <a:xfrm>
            <a:off x="1638300" y="1720851"/>
            <a:ext cx="8915400" cy="4225550"/>
          </a:xfrm>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2" name="TextBox 1">
            <a:extLst>
              <a:ext uri="{FF2B5EF4-FFF2-40B4-BE49-F238E27FC236}">
                <a16:creationId xmlns:a16="http://schemas.microsoft.com/office/drawing/2014/main" id="{40E33A26-7690-4512-B7B7-C34897C3FBFD}"/>
              </a:ext>
            </a:extLst>
          </p:cNvPr>
          <p:cNvSpPr txBox="1"/>
          <p:nvPr userDrawn="1"/>
        </p:nvSpPr>
        <p:spPr>
          <a:xfrm>
            <a:off x="117690" y="5946400"/>
            <a:ext cx="402285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All information sourced from Bloomberg or JFC Estimates unless otherwise noted</a:t>
            </a:r>
            <a:r>
              <a:rPr kumimoji="0" lang="en-US" sz="9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pic>
        <p:nvPicPr>
          <p:cNvPr id="17" name="Picture 2" descr="Masterbrand (logos) | Branding Toolkit">
            <a:extLst>
              <a:ext uri="{FF2B5EF4-FFF2-40B4-BE49-F238E27FC236}">
                <a16:creationId xmlns:a16="http://schemas.microsoft.com/office/drawing/2014/main" id="{9D3F0C43-3D3B-4A78-A3C2-0FCD8502D68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0" y="58358"/>
            <a:ext cx="2638479" cy="4988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Text&#10;&#10;Description automatically generated with medium confidence">
            <a:extLst>
              <a:ext uri="{FF2B5EF4-FFF2-40B4-BE49-F238E27FC236}">
                <a16:creationId xmlns:a16="http://schemas.microsoft.com/office/drawing/2014/main" id="{388EFC62-BCA9-4B5B-8BEC-B4222D47F38F}"/>
              </a:ext>
            </a:extLst>
          </p:cNvPr>
          <p:cNvPicPr>
            <a:picLocks noChangeAspect="1"/>
          </p:cNvPicPr>
          <p:nvPr userDrawn="1"/>
        </p:nvPicPr>
        <p:blipFill>
          <a:blip r:embed="rId3"/>
          <a:stretch>
            <a:fillRect/>
          </a:stretch>
        </p:blipFill>
        <p:spPr>
          <a:xfrm>
            <a:off x="8959921" y="55040"/>
            <a:ext cx="3042233" cy="620169"/>
          </a:xfrm>
          <a:prstGeom prst="rect">
            <a:avLst/>
          </a:prstGeom>
        </p:spPr>
      </p:pic>
      <p:sp>
        <p:nvSpPr>
          <p:cNvPr id="21" name="Date Placeholder 18">
            <a:extLst>
              <a:ext uri="{FF2B5EF4-FFF2-40B4-BE49-F238E27FC236}">
                <a16:creationId xmlns:a16="http://schemas.microsoft.com/office/drawing/2014/main" id="{76373FD7-17B1-4781-94A1-A69EBBD2FA99}"/>
              </a:ext>
            </a:extLst>
          </p:cNvPr>
          <p:cNvSpPr>
            <a:spLocks noGrp="1"/>
          </p:cNvSpPr>
          <p:nvPr>
            <p:ph type="dt" sz="half" idx="10"/>
          </p:nvPr>
        </p:nvSpPr>
        <p:spPr>
          <a:xfrm>
            <a:off x="-4963" y="6556977"/>
            <a:ext cx="966255" cy="292878"/>
          </a:xfrm>
        </p:spPr>
        <p:txBody>
          <a:bodyPr/>
          <a:lstStyle>
            <a:lvl1pPr>
              <a:defRPr>
                <a:solidFill>
                  <a:srgbClr val="AFABAB"/>
                </a:solidFill>
                <a:latin typeface="Times New Roman" panose="02020603050405020304" pitchFamily="18" charset="0"/>
                <a:cs typeface="Times New Roman" panose="02020603050405020304" pitchFamily="18" charset="0"/>
              </a:defRPr>
            </a:lvl1pPr>
          </a:lstStyle>
          <a:p>
            <a:r>
              <a:rPr lang="en-US"/>
              <a:t>03/02/2021</a:t>
            </a:r>
          </a:p>
        </p:txBody>
      </p:sp>
      <p:sp>
        <p:nvSpPr>
          <p:cNvPr id="22" name="Slide Number Placeholder 14">
            <a:extLst>
              <a:ext uri="{FF2B5EF4-FFF2-40B4-BE49-F238E27FC236}">
                <a16:creationId xmlns:a16="http://schemas.microsoft.com/office/drawing/2014/main" id="{6BE7F0D0-2F90-469C-BA12-3C144ABE3864}"/>
              </a:ext>
            </a:extLst>
          </p:cNvPr>
          <p:cNvSpPr>
            <a:spLocks noGrp="1"/>
          </p:cNvSpPr>
          <p:nvPr>
            <p:ph type="sldNum" sz="quarter" idx="12"/>
          </p:nvPr>
        </p:nvSpPr>
        <p:spPr>
          <a:xfrm>
            <a:off x="11828584" y="6556977"/>
            <a:ext cx="363415" cy="292878"/>
          </a:xfrm>
        </p:spPr>
        <p:txBody>
          <a:bodyPr/>
          <a:lstStyle>
            <a:lvl1pPr algn="r">
              <a:defRPr>
                <a:solidFill>
                  <a:srgbClr val="AFABAB"/>
                </a:solidFill>
                <a:latin typeface="Times New Roman" panose="02020603050405020304" pitchFamily="18" charset="0"/>
                <a:cs typeface="Times New Roman" panose="02020603050405020304" pitchFamily="18" charset="0"/>
              </a:defRPr>
            </a:lvl1pPr>
          </a:lstStyle>
          <a:p>
            <a:fld id="{5F27F4C8-2BFC-1748-8D19-AE6F909ADDFA}" type="slidenum">
              <a:rPr lang="en-US" smtClean="0"/>
              <a:pPr/>
              <a:t>‹#›</a:t>
            </a:fld>
            <a:endParaRPr lang="en-US"/>
          </a:p>
        </p:txBody>
      </p:sp>
      <p:sp>
        <p:nvSpPr>
          <p:cNvPr id="38" name="TextBox 37">
            <a:extLst>
              <a:ext uri="{FF2B5EF4-FFF2-40B4-BE49-F238E27FC236}">
                <a16:creationId xmlns:a16="http://schemas.microsoft.com/office/drawing/2014/main" id="{6550B83C-E14D-4225-A99E-CE0FA4258DB6}"/>
              </a:ext>
            </a:extLst>
          </p:cNvPr>
          <p:cNvSpPr txBox="1"/>
          <p:nvPr userDrawn="1"/>
        </p:nvSpPr>
        <p:spPr>
          <a:xfrm>
            <a:off x="4334687" y="6321145"/>
            <a:ext cx="1349679" cy="292388"/>
          </a:xfrm>
          <a:prstGeom prst="rect">
            <a:avLst/>
          </a:prstGeom>
          <a:solidFill>
            <a:schemeClr val="bg1"/>
          </a:solid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Asset Allocation</a:t>
            </a:r>
          </a:p>
        </p:txBody>
      </p:sp>
      <p:sp>
        <p:nvSpPr>
          <p:cNvPr id="39" name="TextBox 38">
            <a:extLst>
              <a:ext uri="{FF2B5EF4-FFF2-40B4-BE49-F238E27FC236}">
                <a16:creationId xmlns:a16="http://schemas.microsoft.com/office/drawing/2014/main" id="{DE0BAAFC-A731-433C-AC29-31801354C194}"/>
              </a:ext>
            </a:extLst>
          </p:cNvPr>
          <p:cNvSpPr txBox="1"/>
          <p:nvPr userDrawn="1"/>
        </p:nvSpPr>
        <p:spPr>
          <a:xfrm>
            <a:off x="1308137" y="6321145"/>
            <a:ext cx="1165085" cy="292388"/>
          </a:xfrm>
          <a:prstGeom prst="rect">
            <a:avLst/>
          </a:prstGeom>
          <a:no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Performance</a:t>
            </a:r>
          </a:p>
        </p:txBody>
      </p:sp>
      <p:sp>
        <p:nvSpPr>
          <p:cNvPr id="40" name="TextBox 39">
            <a:extLst>
              <a:ext uri="{FF2B5EF4-FFF2-40B4-BE49-F238E27FC236}">
                <a16:creationId xmlns:a16="http://schemas.microsoft.com/office/drawing/2014/main" id="{544CDDCD-B8C1-406D-A0B8-33623A06E0AB}"/>
              </a:ext>
            </a:extLst>
          </p:cNvPr>
          <p:cNvSpPr txBox="1"/>
          <p:nvPr userDrawn="1"/>
        </p:nvSpPr>
        <p:spPr>
          <a:xfrm>
            <a:off x="2622857" y="6321145"/>
            <a:ext cx="1562195" cy="29287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Economic Forecast</a:t>
            </a:r>
          </a:p>
        </p:txBody>
      </p:sp>
      <p:sp>
        <p:nvSpPr>
          <p:cNvPr id="41" name="TextBox 40">
            <a:extLst>
              <a:ext uri="{FF2B5EF4-FFF2-40B4-BE49-F238E27FC236}">
                <a16:creationId xmlns:a16="http://schemas.microsoft.com/office/drawing/2014/main" id="{DC6EA7A1-3B9E-4E29-9A7C-19B107FD3406}"/>
              </a:ext>
            </a:extLst>
          </p:cNvPr>
          <p:cNvSpPr txBox="1"/>
          <p:nvPr userDrawn="1"/>
        </p:nvSpPr>
        <p:spPr>
          <a:xfrm>
            <a:off x="9627679" y="6321145"/>
            <a:ext cx="1770052" cy="292388"/>
          </a:xfrm>
          <a:prstGeom prst="rect">
            <a:avLst/>
          </a:prstGeom>
          <a:no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International Equities</a:t>
            </a:r>
          </a:p>
        </p:txBody>
      </p:sp>
      <p:sp>
        <p:nvSpPr>
          <p:cNvPr id="42" name="TextBox 41">
            <a:extLst>
              <a:ext uri="{FF2B5EF4-FFF2-40B4-BE49-F238E27FC236}">
                <a16:creationId xmlns:a16="http://schemas.microsoft.com/office/drawing/2014/main" id="{7B23C923-832D-4B37-8DA8-FD4966CA8E6D}"/>
              </a:ext>
            </a:extLst>
          </p:cNvPr>
          <p:cNvSpPr txBox="1"/>
          <p:nvPr userDrawn="1"/>
        </p:nvSpPr>
        <p:spPr>
          <a:xfrm>
            <a:off x="5834001" y="6321145"/>
            <a:ext cx="1186712" cy="29238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Fixed Income</a:t>
            </a:r>
          </a:p>
        </p:txBody>
      </p:sp>
      <p:sp>
        <p:nvSpPr>
          <p:cNvPr id="43" name="TextBox 42">
            <a:extLst>
              <a:ext uri="{FF2B5EF4-FFF2-40B4-BE49-F238E27FC236}">
                <a16:creationId xmlns:a16="http://schemas.microsoft.com/office/drawing/2014/main" id="{811B78BC-371D-473A-B305-632560B21353}"/>
              </a:ext>
            </a:extLst>
          </p:cNvPr>
          <p:cNvSpPr txBox="1"/>
          <p:nvPr userDrawn="1"/>
        </p:nvSpPr>
        <p:spPr>
          <a:xfrm>
            <a:off x="8372224" y="6321145"/>
            <a:ext cx="1105823" cy="292388"/>
          </a:xfrm>
          <a:prstGeom prst="rect">
            <a:avLst/>
          </a:prstGeom>
          <a:solidFill>
            <a:schemeClr val="bg1"/>
          </a:solid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US Equities</a:t>
            </a:r>
          </a:p>
        </p:txBody>
      </p:sp>
      <p:sp>
        <p:nvSpPr>
          <p:cNvPr id="44" name="TextBox 43">
            <a:extLst>
              <a:ext uri="{FF2B5EF4-FFF2-40B4-BE49-F238E27FC236}">
                <a16:creationId xmlns:a16="http://schemas.microsoft.com/office/drawing/2014/main" id="{E1A3BF51-34A7-4702-B792-0560BE3FC328}"/>
              </a:ext>
            </a:extLst>
          </p:cNvPr>
          <p:cNvSpPr txBox="1"/>
          <p:nvPr userDrawn="1"/>
        </p:nvSpPr>
        <p:spPr>
          <a:xfrm>
            <a:off x="7170348" y="6321145"/>
            <a:ext cx="1052241" cy="292388"/>
          </a:xfrm>
          <a:prstGeom prst="rect">
            <a:avLst/>
          </a:prstGeom>
          <a:solidFill>
            <a:srgbClr val="990331"/>
          </a:solidFill>
        </p:spPr>
        <p:txBody>
          <a:bodyPr wrap="square" rtlCol="0">
            <a:spAutoFit/>
          </a:bodyPr>
          <a:lstStyle/>
          <a:p>
            <a:pPr algn="ctr"/>
            <a:r>
              <a:rPr lang="en-US" sz="1300" b="1">
                <a:solidFill>
                  <a:schemeClr val="bg1"/>
                </a:solidFill>
                <a:latin typeface="Times New Roman" panose="02020603050405020304" pitchFamily="18" charset="0"/>
                <a:cs typeface="Times New Roman" panose="02020603050405020304" pitchFamily="18" charset="0"/>
              </a:rPr>
              <a:t>Real Estate</a:t>
            </a:r>
          </a:p>
        </p:txBody>
      </p:sp>
    </p:spTree>
    <p:extLst>
      <p:ext uri="{BB962C8B-B14F-4D97-AF65-F5344CB8AC3E}">
        <p14:creationId xmlns:p14="http://schemas.microsoft.com/office/powerpoint/2010/main" val="326824560"/>
      </p:ext>
    </p:extLst>
  </p:cSld>
  <p:clrMapOvr>
    <a:masterClrMapping/>
  </p:clrMapOvr>
  <p:extLst>
    <p:ext uri="{DCECCB84-F9BA-43D5-87BE-67443E8EF086}">
      <p15:sldGuideLst xmlns:p15="http://schemas.microsoft.com/office/powerpoint/2012/main">
        <p15:guide id="1" orient="horz" pos="3744">
          <p15:clr>
            <a:srgbClr val="FBAE40"/>
          </p15:clr>
        </p15:guide>
        <p15:guide id="2" pos="1032">
          <p15:clr>
            <a:srgbClr val="FBAE40"/>
          </p15:clr>
        </p15:guide>
        <p15:guide id="3" pos="6648">
          <p15:clr>
            <a:srgbClr val="FBAE40"/>
          </p15:clr>
        </p15:guide>
        <p15:guide id="4" orient="horz" pos="10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S Equities Selected">
    <p:spTree>
      <p:nvGrpSpPr>
        <p:cNvPr id="1" name=""/>
        <p:cNvGrpSpPr/>
        <p:nvPr/>
      </p:nvGrpSpPr>
      <p:grpSpPr>
        <a:xfrm>
          <a:off x="0" y="0"/>
          <a:ext cx="0" cy="0"/>
          <a:chOff x="0" y="0"/>
          <a:chExt cx="0" cy="0"/>
        </a:xfrm>
      </p:grpSpPr>
      <p:cxnSp>
        <p:nvCxnSpPr>
          <p:cNvPr id="8" name="Straight Connector 7"/>
          <p:cNvCxnSpPr/>
          <p:nvPr userDrawn="1"/>
        </p:nvCxnSpPr>
        <p:spPr>
          <a:xfrm>
            <a:off x="838200" y="1478036"/>
            <a:ext cx="10607040" cy="0"/>
          </a:xfrm>
          <a:prstGeom prst="line">
            <a:avLst/>
          </a:prstGeom>
          <a:ln>
            <a:solidFill>
              <a:srgbClr val="9A0331"/>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userDrawn="1"/>
        </p:nvCxnSpPr>
        <p:spPr>
          <a:xfrm flipV="1">
            <a:off x="183593" y="6132469"/>
            <a:ext cx="11824814" cy="2608"/>
          </a:xfrm>
          <a:prstGeom prst="line">
            <a:avLst/>
          </a:prstGeom>
          <a:ln>
            <a:solidFill>
              <a:srgbClr val="A9002E"/>
            </a:solidFill>
          </a:ln>
        </p:spPr>
        <p:style>
          <a:lnRef idx="3">
            <a:schemeClr val="accent2"/>
          </a:lnRef>
          <a:fillRef idx="0">
            <a:schemeClr val="accent2"/>
          </a:fillRef>
          <a:effectRef idx="2">
            <a:schemeClr val="accent2"/>
          </a:effectRef>
          <a:fontRef idx="minor">
            <a:schemeClr val="tx1"/>
          </a:fontRef>
        </p:style>
      </p:cxnSp>
      <p:sp>
        <p:nvSpPr>
          <p:cNvPr id="29" name="Title 1"/>
          <p:cNvSpPr>
            <a:spLocks noGrp="1"/>
          </p:cNvSpPr>
          <p:nvPr>
            <p:ph type="title" hasCustomPrompt="1"/>
          </p:nvPr>
        </p:nvSpPr>
        <p:spPr>
          <a:xfrm>
            <a:off x="838200" y="365125"/>
            <a:ext cx="10607040" cy="1325880"/>
          </a:xfrm>
        </p:spPr>
        <p:txBody>
          <a:bodyPr/>
          <a:lstStyle>
            <a:lvl1pPr algn="ctr">
              <a:defRPr>
                <a:latin typeface="Times New Roman" panose="02020603050405020304" pitchFamily="18" charset="0"/>
                <a:cs typeface="Times New Roman" panose="02020603050405020304" pitchFamily="18" charset="0"/>
              </a:defRPr>
            </a:lvl1pPr>
          </a:lstStyle>
          <a:p>
            <a:r>
              <a:rPr lang="en-US"/>
              <a:t>Sample Title</a:t>
            </a:r>
          </a:p>
        </p:txBody>
      </p:sp>
      <p:sp>
        <p:nvSpPr>
          <p:cNvPr id="30" name="Content Placeholder 5"/>
          <p:cNvSpPr>
            <a:spLocks noGrp="1"/>
          </p:cNvSpPr>
          <p:nvPr>
            <p:ph idx="1"/>
          </p:nvPr>
        </p:nvSpPr>
        <p:spPr>
          <a:xfrm>
            <a:off x="1638300" y="1720851"/>
            <a:ext cx="8915400" cy="4225550"/>
          </a:xfrm>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2" name="TextBox 1">
            <a:extLst>
              <a:ext uri="{FF2B5EF4-FFF2-40B4-BE49-F238E27FC236}">
                <a16:creationId xmlns:a16="http://schemas.microsoft.com/office/drawing/2014/main" id="{40E33A26-7690-4512-B7B7-C34897C3FBFD}"/>
              </a:ext>
            </a:extLst>
          </p:cNvPr>
          <p:cNvSpPr txBox="1"/>
          <p:nvPr userDrawn="1"/>
        </p:nvSpPr>
        <p:spPr>
          <a:xfrm>
            <a:off x="117690" y="5946400"/>
            <a:ext cx="402285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All information sourced from Bloomberg or JFC Estimates unless otherwise noted</a:t>
            </a:r>
            <a:r>
              <a:rPr kumimoji="0" lang="en-US" sz="9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pic>
        <p:nvPicPr>
          <p:cNvPr id="17" name="Picture 2" descr="Masterbrand (logos) | Branding Toolkit">
            <a:extLst>
              <a:ext uri="{FF2B5EF4-FFF2-40B4-BE49-F238E27FC236}">
                <a16:creationId xmlns:a16="http://schemas.microsoft.com/office/drawing/2014/main" id="{9D3F0C43-3D3B-4A78-A3C2-0FCD8502D68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0" y="58358"/>
            <a:ext cx="2638479" cy="4988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Text&#10;&#10;Description automatically generated with medium confidence">
            <a:extLst>
              <a:ext uri="{FF2B5EF4-FFF2-40B4-BE49-F238E27FC236}">
                <a16:creationId xmlns:a16="http://schemas.microsoft.com/office/drawing/2014/main" id="{388EFC62-BCA9-4B5B-8BEC-B4222D47F38F}"/>
              </a:ext>
            </a:extLst>
          </p:cNvPr>
          <p:cNvPicPr>
            <a:picLocks noChangeAspect="1"/>
          </p:cNvPicPr>
          <p:nvPr userDrawn="1"/>
        </p:nvPicPr>
        <p:blipFill>
          <a:blip r:embed="rId3"/>
          <a:stretch>
            <a:fillRect/>
          </a:stretch>
        </p:blipFill>
        <p:spPr>
          <a:xfrm>
            <a:off x="8959921" y="55040"/>
            <a:ext cx="3042233" cy="620169"/>
          </a:xfrm>
          <a:prstGeom prst="rect">
            <a:avLst/>
          </a:prstGeom>
        </p:spPr>
      </p:pic>
      <p:sp>
        <p:nvSpPr>
          <p:cNvPr id="21" name="Date Placeholder 18">
            <a:extLst>
              <a:ext uri="{FF2B5EF4-FFF2-40B4-BE49-F238E27FC236}">
                <a16:creationId xmlns:a16="http://schemas.microsoft.com/office/drawing/2014/main" id="{C271C836-9FC0-4492-A5AD-2B2CD0596E9E}"/>
              </a:ext>
            </a:extLst>
          </p:cNvPr>
          <p:cNvSpPr>
            <a:spLocks noGrp="1"/>
          </p:cNvSpPr>
          <p:nvPr>
            <p:ph type="dt" sz="half" idx="10"/>
          </p:nvPr>
        </p:nvSpPr>
        <p:spPr>
          <a:xfrm>
            <a:off x="-4963" y="6556977"/>
            <a:ext cx="966255" cy="292878"/>
          </a:xfrm>
        </p:spPr>
        <p:txBody>
          <a:bodyPr/>
          <a:lstStyle>
            <a:lvl1pPr>
              <a:defRPr>
                <a:solidFill>
                  <a:srgbClr val="AFABAB"/>
                </a:solidFill>
                <a:latin typeface="Times New Roman" panose="02020603050405020304" pitchFamily="18" charset="0"/>
                <a:cs typeface="Times New Roman" panose="02020603050405020304" pitchFamily="18" charset="0"/>
              </a:defRPr>
            </a:lvl1pPr>
          </a:lstStyle>
          <a:p>
            <a:r>
              <a:rPr lang="en-US"/>
              <a:t>03/02/2021</a:t>
            </a:r>
          </a:p>
        </p:txBody>
      </p:sp>
      <p:sp>
        <p:nvSpPr>
          <p:cNvPr id="22" name="Slide Number Placeholder 14">
            <a:extLst>
              <a:ext uri="{FF2B5EF4-FFF2-40B4-BE49-F238E27FC236}">
                <a16:creationId xmlns:a16="http://schemas.microsoft.com/office/drawing/2014/main" id="{91FAF62C-7D23-4B35-9575-00D2C80E8BCB}"/>
              </a:ext>
            </a:extLst>
          </p:cNvPr>
          <p:cNvSpPr>
            <a:spLocks noGrp="1"/>
          </p:cNvSpPr>
          <p:nvPr>
            <p:ph type="sldNum" sz="quarter" idx="12"/>
          </p:nvPr>
        </p:nvSpPr>
        <p:spPr>
          <a:xfrm>
            <a:off x="11828584" y="6556977"/>
            <a:ext cx="363415" cy="292878"/>
          </a:xfrm>
        </p:spPr>
        <p:txBody>
          <a:bodyPr/>
          <a:lstStyle>
            <a:lvl1pPr algn="r">
              <a:defRPr>
                <a:solidFill>
                  <a:srgbClr val="AFABAB"/>
                </a:solidFill>
                <a:latin typeface="Times New Roman" panose="02020603050405020304" pitchFamily="18" charset="0"/>
                <a:cs typeface="Times New Roman" panose="02020603050405020304" pitchFamily="18" charset="0"/>
              </a:defRPr>
            </a:lvl1pPr>
          </a:lstStyle>
          <a:p>
            <a:fld id="{5F27F4C8-2BFC-1748-8D19-AE6F909ADDFA}" type="slidenum">
              <a:rPr lang="en-US" smtClean="0"/>
              <a:pPr/>
              <a:t>‹#›</a:t>
            </a:fld>
            <a:endParaRPr lang="en-US"/>
          </a:p>
        </p:txBody>
      </p:sp>
      <p:sp>
        <p:nvSpPr>
          <p:cNvPr id="38" name="TextBox 37">
            <a:extLst>
              <a:ext uri="{FF2B5EF4-FFF2-40B4-BE49-F238E27FC236}">
                <a16:creationId xmlns:a16="http://schemas.microsoft.com/office/drawing/2014/main" id="{8D64CD8B-70B5-4460-B470-A5843F810B04}"/>
              </a:ext>
            </a:extLst>
          </p:cNvPr>
          <p:cNvSpPr txBox="1"/>
          <p:nvPr userDrawn="1"/>
        </p:nvSpPr>
        <p:spPr>
          <a:xfrm>
            <a:off x="4334687" y="6321145"/>
            <a:ext cx="1349679" cy="292388"/>
          </a:xfrm>
          <a:prstGeom prst="rect">
            <a:avLst/>
          </a:prstGeom>
          <a:solidFill>
            <a:schemeClr val="bg1"/>
          </a:solid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Asset Allocation</a:t>
            </a:r>
          </a:p>
        </p:txBody>
      </p:sp>
      <p:sp>
        <p:nvSpPr>
          <p:cNvPr id="39" name="TextBox 38">
            <a:extLst>
              <a:ext uri="{FF2B5EF4-FFF2-40B4-BE49-F238E27FC236}">
                <a16:creationId xmlns:a16="http://schemas.microsoft.com/office/drawing/2014/main" id="{83246C86-AFE9-4C95-A13D-93EF2CAB36E4}"/>
              </a:ext>
            </a:extLst>
          </p:cNvPr>
          <p:cNvSpPr txBox="1"/>
          <p:nvPr userDrawn="1"/>
        </p:nvSpPr>
        <p:spPr>
          <a:xfrm>
            <a:off x="1308137" y="6321145"/>
            <a:ext cx="1165085" cy="292388"/>
          </a:xfrm>
          <a:prstGeom prst="rect">
            <a:avLst/>
          </a:prstGeom>
          <a:no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Performance</a:t>
            </a:r>
          </a:p>
        </p:txBody>
      </p:sp>
      <p:sp>
        <p:nvSpPr>
          <p:cNvPr id="40" name="TextBox 39">
            <a:extLst>
              <a:ext uri="{FF2B5EF4-FFF2-40B4-BE49-F238E27FC236}">
                <a16:creationId xmlns:a16="http://schemas.microsoft.com/office/drawing/2014/main" id="{35D794D9-7849-4EBA-9B50-3E66AA1323C8}"/>
              </a:ext>
            </a:extLst>
          </p:cNvPr>
          <p:cNvSpPr txBox="1"/>
          <p:nvPr userDrawn="1"/>
        </p:nvSpPr>
        <p:spPr>
          <a:xfrm>
            <a:off x="2622857" y="6321145"/>
            <a:ext cx="1562195" cy="29287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Economic Forecast</a:t>
            </a:r>
          </a:p>
        </p:txBody>
      </p:sp>
      <p:sp>
        <p:nvSpPr>
          <p:cNvPr id="41" name="TextBox 40">
            <a:extLst>
              <a:ext uri="{FF2B5EF4-FFF2-40B4-BE49-F238E27FC236}">
                <a16:creationId xmlns:a16="http://schemas.microsoft.com/office/drawing/2014/main" id="{33134967-013D-4B4F-9F17-864788502904}"/>
              </a:ext>
            </a:extLst>
          </p:cNvPr>
          <p:cNvSpPr txBox="1"/>
          <p:nvPr userDrawn="1"/>
        </p:nvSpPr>
        <p:spPr>
          <a:xfrm>
            <a:off x="9627679" y="6321145"/>
            <a:ext cx="1770052" cy="292388"/>
          </a:xfrm>
          <a:prstGeom prst="rect">
            <a:avLst/>
          </a:prstGeom>
          <a:noFill/>
        </p:spPr>
        <p:txBody>
          <a:bodyPr wrap="square" rtlCol="0">
            <a:spAutoFit/>
          </a:bodyPr>
          <a:lstStyle/>
          <a:p>
            <a:pPr algn="ctr"/>
            <a:r>
              <a:rPr lang="en-US" sz="1300" b="1">
                <a:solidFill>
                  <a:schemeClr val="tx1"/>
                </a:solidFill>
                <a:latin typeface="Times New Roman" panose="02020603050405020304" pitchFamily="18" charset="0"/>
                <a:cs typeface="Times New Roman" panose="02020603050405020304" pitchFamily="18" charset="0"/>
              </a:rPr>
              <a:t>International Equities</a:t>
            </a:r>
          </a:p>
        </p:txBody>
      </p:sp>
      <p:sp>
        <p:nvSpPr>
          <p:cNvPr id="42" name="TextBox 41">
            <a:extLst>
              <a:ext uri="{FF2B5EF4-FFF2-40B4-BE49-F238E27FC236}">
                <a16:creationId xmlns:a16="http://schemas.microsoft.com/office/drawing/2014/main" id="{CC1E366B-E91D-4782-80CC-16F3C8324294}"/>
              </a:ext>
            </a:extLst>
          </p:cNvPr>
          <p:cNvSpPr txBox="1"/>
          <p:nvPr userDrawn="1"/>
        </p:nvSpPr>
        <p:spPr>
          <a:xfrm>
            <a:off x="5834001" y="6321145"/>
            <a:ext cx="1186712" cy="29238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Fixed Income</a:t>
            </a:r>
          </a:p>
        </p:txBody>
      </p:sp>
      <p:sp>
        <p:nvSpPr>
          <p:cNvPr id="43" name="TextBox 42">
            <a:extLst>
              <a:ext uri="{FF2B5EF4-FFF2-40B4-BE49-F238E27FC236}">
                <a16:creationId xmlns:a16="http://schemas.microsoft.com/office/drawing/2014/main" id="{C4EDEED9-5036-40FA-8230-64D44598E30F}"/>
              </a:ext>
            </a:extLst>
          </p:cNvPr>
          <p:cNvSpPr txBox="1"/>
          <p:nvPr userDrawn="1"/>
        </p:nvSpPr>
        <p:spPr>
          <a:xfrm>
            <a:off x="8372224" y="6321145"/>
            <a:ext cx="1105823" cy="292388"/>
          </a:xfrm>
          <a:prstGeom prst="rect">
            <a:avLst/>
          </a:prstGeom>
          <a:solidFill>
            <a:srgbClr val="990331"/>
          </a:solidFill>
        </p:spPr>
        <p:txBody>
          <a:bodyPr wrap="square" rtlCol="0">
            <a:spAutoFit/>
          </a:bodyPr>
          <a:lstStyle/>
          <a:p>
            <a:pPr algn="ctr"/>
            <a:r>
              <a:rPr lang="en-US" sz="1300" b="1">
                <a:solidFill>
                  <a:schemeClr val="bg1"/>
                </a:solidFill>
                <a:latin typeface="Times New Roman" panose="02020603050405020304" pitchFamily="18" charset="0"/>
                <a:cs typeface="Times New Roman" panose="02020603050405020304" pitchFamily="18" charset="0"/>
              </a:rPr>
              <a:t>US Equities</a:t>
            </a:r>
          </a:p>
        </p:txBody>
      </p:sp>
      <p:sp>
        <p:nvSpPr>
          <p:cNvPr id="44" name="TextBox 43">
            <a:extLst>
              <a:ext uri="{FF2B5EF4-FFF2-40B4-BE49-F238E27FC236}">
                <a16:creationId xmlns:a16="http://schemas.microsoft.com/office/drawing/2014/main" id="{8F561CB5-C4C0-4AD5-9CF2-510CC4A787F9}"/>
              </a:ext>
            </a:extLst>
          </p:cNvPr>
          <p:cNvSpPr txBox="1"/>
          <p:nvPr userDrawn="1"/>
        </p:nvSpPr>
        <p:spPr>
          <a:xfrm>
            <a:off x="7170348" y="6321145"/>
            <a:ext cx="1052241" cy="292388"/>
          </a:xfrm>
          <a:prstGeom prst="rect">
            <a:avLst/>
          </a:prstGeom>
          <a:noFill/>
        </p:spPr>
        <p:txBody>
          <a:bodyPr wrap="square" rtlCol="0">
            <a:spAutoFit/>
          </a:bodyPr>
          <a:lstStyle/>
          <a:p>
            <a:pPr algn="ctr"/>
            <a:r>
              <a:rPr lang="en-US" sz="1300" b="1">
                <a:latin typeface="Times New Roman" panose="02020603050405020304" pitchFamily="18" charset="0"/>
                <a:cs typeface="Times New Roman" panose="02020603050405020304" pitchFamily="18" charset="0"/>
              </a:rPr>
              <a:t>Real Estate</a:t>
            </a:r>
          </a:p>
        </p:txBody>
      </p:sp>
    </p:spTree>
    <p:extLst>
      <p:ext uri="{BB962C8B-B14F-4D97-AF65-F5344CB8AC3E}">
        <p14:creationId xmlns:p14="http://schemas.microsoft.com/office/powerpoint/2010/main" val="3869899721"/>
      </p:ext>
    </p:extLst>
  </p:cSld>
  <p:clrMapOvr>
    <a:masterClrMapping/>
  </p:clrMapOvr>
  <p:extLst>
    <p:ext uri="{DCECCB84-F9BA-43D5-87BE-67443E8EF086}">
      <p15:sldGuideLst xmlns:p15="http://schemas.microsoft.com/office/powerpoint/2012/main">
        <p15:guide id="1" orient="horz" pos="3744">
          <p15:clr>
            <a:srgbClr val="FBAE40"/>
          </p15:clr>
        </p15:guide>
        <p15:guide id="2" pos="1032">
          <p15:clr>
            <a:srgbClr val="FBAE40"/>
          </p15:clr>
        </p15:guide>
        <p15:guide id="3" pos="6648">
          <p15:clr>
            <a:srgbClr val="FBAE40"/>
          </p15:clr>
        </p15:guide>
        <p15:guide id="4" orient="horz" pos="10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0D05B-E782-BE46-9F00-CBE09847CB5A}" type="datetime1">
              <a:rPr lang="en-US" smtClean="0"/>
              <a:t>8/4/21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7F4C8-2BFC-1748-8D19-AE6F909ADDFA}" type="slidenum">
              <a:rPr lang="en-US" smtClean="0"/>
              <a:t>‹#›</a:t>
            </a:fld>
            <a:endParaRPr lang="en-US"/>
          </a:p>
        </p:txBody>
      </p:sp>
    </p:spTree>
    <p:extLst>
      <p:ext uri="{BB962C8B-B14F-4D97-AF65-F5344CB8AC3E}">
        <p14:creationId xmlns:p14="http://schemas.microsoft.com/office/powerpoint/2010/main" val="571340397"/>
      </p:ext>
    </p:extLst>
  </p:cSld>
  <p:clrMap bg1="lt1" tx1="dk1" bg2="lt2" tx2="dk2" accent1="accent1" accent2="accent2" accent3="accent3" accent4="accent4" accent5="accent5" accent6="accent6" hlink="hlink" folHlink="folHlink"/>
  <p:sldLayoutIdLst>
    <p:sldLayoutId id="2147483677" r:id="rId1"/>
    <p:sldLayoutId id="2147483721" r:id="rId2"/>
    <p:sldLayoutId id="2147483702" r:id="rId3"/>
    <p:sldLayoutId id="2147483711" r:id="rId4"/>
    <p:sldLayoutId id="2147483712" r:id="rId5"/>
    <p:sldLayoutId id="2147483713" r:id="rId6"/>
    <p:sldLayoutId id="2147483717" r:id="rId7"/>
    <p:sldLayoutId id="2147483714" r:id="rId8"/>
    <p:sldLayoutId id="2147483715" r:id="rId9"/>
    <p:sldLayoutId id="2147483716" r:id="rId10"/>
    <p:sldLayoutId id="2147483720"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3DAE65F-AFF5-494E-B045-FE93870D0787}"/>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19A7F711-00F5-4265-AE3A-15A227C90A2D}"/>
              </a:ext>
            </a:extLst>
          </p:cNvPr>
          <p:cNvSpPr>
            <a:spLocks noGrp="1"/>
          </p:cNvSpPr>
          <p:nvPr>
            <p:ph type="sldNum" sz="quarter" idx="12"/>
          </p:nvPr>
        </p:nvSpPr>
        <p:spPr/>
        <p:txBody>
          <a:bodyPr/>
          <a:lstStyle/>
          <a:p>
            <a:fld id="{5F27F4C8-2BFC-1748-8D19-AE6F909ADDFA}" type="slidenum">
              <a:rPr lang="en-US" smtClean="0"/>
              <a:pPr/>
              <a:t>1</a:t>
            </a:fld>
            <a:endParaRPr lang="en-US"/>
          </a:p>
        </p:txBody>
      </p:sp>
      <p:sp>
        <p:nvSpPr>
          <p:cNvPr id="7" name="Google Shape;221;g8dee1f02f6_0_0">
            <a:extLst>
              <a:ext uri="{FF2B5EF4-FFF2-40B4-BE49-F238E27FC236}">
                <a16:creationId xmlns:a16="http://schemas.microsoft.com/office/drawing/2014/main" id="{F8D7337B-6ABD-442B-9EFF-9467DA4FF651}"/>
              </a:ext>
            </a:extLst>
          </p:cNvPr>
          <p:cNvSpPr txBox="1"/>
          <p:nvPr/>
        </p:nvSpPr>
        <p:spPr>
          <a:xfrm>
            <a:off x="7049200" y="1691125"/>
            <a:ext cx="4396100" cy="1885800"/>
          </a:xfrm>
          <a:prstGeom prst="rect">
            <a:avLst/>
          </a:prstGeom>
          <a:noFill/>
          <a:ln>
            <a:noFill/>
          </a:ln>
        </p:spPr>
        <p:txBody>
          <a:bodyPr spcFirstLastPara="1" wrap="square" lIns="91425" tIns="91425" rIns="91425" bIns="91425" anchor="t" anchorCtr="0">
            <a:noAutofit/>
          </a:bodyPr>
          <a:lstStyle/>
          <a:p>
            <a:pPr>
              <a:buSzPts val="1600"/>
            </a:pPr>
            <a:r>
              <a:rPr lang="en-US" b="0" i="0" u="sng" strike="noStrike" cap="none" dirty="0">
                <a:latin typeface="Times New Roman"/>
                <a:ea typeface="Times New Roman"/>
                <a:cs typeface="Times New Roman"/>
                <a:sym typeface="Times New Roman"/>
              </a:rPr>
              <a:t>Company Description</a:t>
            </a:r>
          </a:p>
          <a:p>
            <a:pPr algn="just">
              <a:buSzPts val="1600"/>
            </a:pPr>
            <a:r>
              <a:rPr lang="en-US" dirty="0">
                <a:solidFill>
                  <a:schemeClr val="dk1"/>
                </a:solidFill>
                <a:latin typeface="Times New Roman"/>
                <a:ea typeface="Times New Roman"/>
                <a:cs typeface="Times New Roman"/>
                <a:sym typeface="Times New Roman"/>
              </a:rPr>
              <a:t>Magna International Inc. is a mobility technology company founded in 1957, headquartered in Aurora, Canada. They are the third largest automotive supplier in the world, and they design, develop and manufacture automotive systems, assemblies, modules, and components.</a:t>
            </a:r>
            <a:endParaRPr b="0" i="0" u="none" strike="noStrike" cap="none" dirty="0">
              <a:solidFill>
                <a:schemeClr val="dk1"/>
              </a:solidFill>
              <a:latin typeface="Times New Roman"/>
              <a:ea typeface="Times New Roman"/>
              <a:cs typeface="Times New Roman"/>
              <a:sym typeface="Times New Roman"/>
            </a:endParaRPr>
          </a:p>
        </p:txBody>
      </p:sp>
      <p:graphicFrame>
        <p:nvGraphicFramePr>
          <p:cNvPr id="8" name="Google Shape;222;g8dee1f02f6_0_0">
            <a:extLst>
              <a:ext uri="{FF2B5EF4-FFF2-40B4-BE49-F238E27FC236}">
                <a16:creationId xmlns:a16="http://schemas.microsoft.com/office/drawing/2014/main" id="{F3823859-A846-4E04-8E4D-26CF23CB2DF5}"/>
              </a:ext>
            </a:extLst>
          </p:cNvPr>
          <p:cNvGraphicFramePr/>
          <p:nvPr>
            <p:extLst>
              <p:ext uri="{D42A27DB-BD31-4B8C-83A1-F6EECF244321}">
                <p14:modId xmlns:p14="http://schemas.microsoft.com/office/powerpoint/2010/main" val="3159748026"/>
              </p:ext>
            </p:extLst>
          </p:nvPr>
        </p:nvGraphicFramePr>
        <p:xfrm>
          <a:off x="7538348" y="4298126"/>
          <a:ext cx="3144890" cy="1218058"/>
        </p:xfrm>
        <a:graphic>
          <a:graphicData uri="http://schemas.openxmlformats.org/drawingml/2006/table">
            <a:tbl>
              <a:tblPr>
                <a:noFill/>
              </a:tblPr>
              <a:tblGrid>
                <a:gridCol w="1572445">
                  <a:extLst>
                    <a:ext uri="{9D8B030D-6E8A-4147-A177-3AD203B41FA5}">
                      <a16:colId xmlns:a16="http://schemas.microsoft.com/office/drawing/2014/main" val="885555669"/>
                    </a:ext>
                  </a:extLst>
                </a:gridCol>
                <a:gridCol w="1572445">
                  <a:extLst>
                    <a:ext uri="{9D8B030D-6E8A-4147-A177-3AD203B41FA5}">
                      <a16:colId xmlns:a16="http://schemas.microsoft.com/office/drawing/2014/main" val="20000"/>
                    </a:ext>
                  </a:extLst>
                </a:gridCol>
              </a:tblGrid>
              <a:tr h="571500">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solidFill>
                            <a:srgbClr val="FFFFFF"/>
                          </a:solidFill>
                          <a:latin typeface="Times New Roman"/>
                          <a:ea typeface="Times New Roman"/>
                          <a:cs typeface="Times New Roman"/>
                          <a:sym typeface="Times New Roman"/>
                        </a:rPr>
                        <a:t>Current Price</a:t>
                      </a:r>
                    </a:p>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solidFill>
                            <a:srgbClr val="FFFFFF"/>
                          </a:solidFill>
                          <a:latin typeface="Times New Roman"/>
                          <a:ea typeface="Times New Roman"/>
                          <a:cs typeface="Times New Roman"/>
                          <a:sym typeface="Times New Roman"/>
                        </a:rPr>
                        <a:t>(05/06/21)</a:t>
                      </a:r>
                      <a:endParaRPr sz="2000" u="none" strike="noStrike" cap="none" dirty="0">
                        <a:solidFill>
                          <a:srgbClr val="FFFFFF"/>
                        </a:solidFill>
                        <a:latin typeface="Times New Roman"/>
                        <a:ea typeface="Times New Roman"/>
                        <a:cs typeface="Times New Roman"/>
                        <a:sym typeface="Times New Roman"/>
                      </a:endParaRPr>
                    </a:p>
                  </a:txBody>
                  <a:tcPr marL="95250" marR="95250" marT="47625" marB="47625" anchor="ctr">
                    <a:solidFill>
                      <a:srgbClr val="9A0331"/>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Pts val="2000"/>
                        <a:buFont typeface="Arial"/>
                        <a:buNone/>
                        <a:tabLst/>
                        <a:defRPr/>
                      </a:pPr>
                      <a:r>
                        <a:rPr lang="en-US" sz="2000" u="none" strike="noStrike" cap="none" dirty="0">
                          <a:solidFill>
                            <a:srgbClr val="FFFFFF"/>
                          </a:solidFill>
                          <a:latin typeface="Times New Roman"/>
                          <a:ea typeface="Times New Roman"/>
                          <a:cs typeface="Times New Roman"/>
                          <a:sym typeface="Times New Roman"/>
                        </a:rPr>
                        <a:t> </a:t>
                      </a:r>
                      <a:r>
                        <a:rPr lang="en-US" sz="2000" u="none" strike="noStrike" cap="none" dirty="0">
                          <a:solidFill>
                            <a:schemeClr val="bg1"/>
                          </a:solidFill>
                          <a:latin typeface="Times New Roman"/>
                          <a:ea typeface="Times New Roman"/>
                          <a:cs typeface="Times New Roman"/>
                          <a:sym typeface="Times New Roman"/>
                        </a:rPr>
                        <a:t>12 Month Target Price</a:t>
                      </a:r>
                    </a:p>
                  </a:txBody>
                  <a:tcPr marL="95250" marR="95250" marT="47625" marB="47625" anchor="ctr">
                    <a:solidFill>
                      <a:srgbClr val="9A0331"/>
                    </a:solidFill>
                  </a:tcPr>
                </a:tc>
                <a:extLst>
                  <a:ext uri="{0D108BD9-81ED-4DB2-BD59-A6C34878D82A}">
                    <a16:rowId xmlns:a16="http://schemas.microsoft.com/office/drawing/2014/main" val="10000"/>
                  </a:ext>
                </a:extLst>
              </a:tr>
              <a:tr h="381000">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dirty="0">
                          <a:latin typeface="Times New Roman"/>
                          <a:ea typeface="Times New Roman"/>
                          <a:cs typeface="Times New Roman"/>
                          <a:sym typeface="Times New Roman"/>
                        </a:rPr>
                        <a:t>$96.06</a:t>
                      </a:r>
                      <a:endParaRPr sz="2200" u="none" strike="noStrike" cap="none" dirty="0">
                        <a:latin typeface="Times New Roman"/>
                        <a:ea typeface="Times New Roman"/>
                        <a:cs typeface="Times New Roman"/>
                        <a:sym typeface="Times New Roman"/>
                      </a:endParaRPr>
                    </a:p>
                  </a:txBody>
                  <a:tcPr marL="95250" marR="95250" marT="47625" marB="47625">
                    <a:solidFill>
                      <a:srgbClr val="BFBFBF"/>
                    </a:solidFill>
                  </a:tcPr>
                </a:tc>
                <a:tc>
                  <a:txBody>
                    <a:bodyPr/>
                    <a:lstStyle/>
                    <a:p>
                      <a:pPr marL="0" marR="0" lvl="0" indent="0" algn="ctr" rtl="0">
                        <a:lnSpc>
                          <a:spcPct val="115000"/>
                        </a:lnSpc>
                        <a:spcBef>
                          <a:spcPts val="0"/>
                        </a:spcBef>
                        <a:spcAft>
                          <a:spcPts val="0"/>
                        </a:spcAft>
                        <a:buClr>
                          <a:srgbClr val="000000"/>
                        </a:buClr>
                        <a:buSzPts val="2200"/>
                        <a:buFont typeface="Arial"/>
                        <a:buNone/>
                      </a:pPr>
                      <a:r>
                        <a:rPr lang="en-US" altLang="zh-CN" sz="2200" u="none" strike="noStrike" cap="none" dirty="0">
                          <a:latin typeface="Times New Roman"/>
                          <a:ea typeface="Times New Roman"/>
                          <a:cs typeface="Times New Roman"/>
                          <a:sym typeface="Times New Roman"/>
                        </a:rPr>
                        <a:t>$104.11</a:t>
                      </a:r>
                      <a:endParaRPr sz="2200" u="none" strike="noStrike" cap="none" dirty="0">
                        <a:latin typeface="Times New Roman"/>
                        <a:ea typeface="Times New Roman"/>
                        <a:cs typeface="Times New Roman"/>
                        <a:sym typeface="Times New Roman"/>
                      </a:endParaRPr>
                    </a:p>
                  </a:txBody>
                  <a:tcPr marL="95250" marR="95250" marT="47625" marB="47625">
                    <a:solidFill>
                      <a:srgbClr val="BFBFBF"/>
                    </a:solidFill>
                  </a:tcPr>
                </a:tc>
                <a:extLst>
                  <a:ext uri="{0D108BD9-81ED-4DB2-BD59-A6C34878D82A}">
                    <a16:rowId xmlns:a16="http://schemas.microsoft.com/office/drawing/2014/main" val="10001"/>
                  </a:ext>
                </a:extLst>
              </a:tr>
            </a:tbl>
          </a:graphicData>
        </a:graphic>
      </p:graphicFrame>
      <p:sp>
        <p:nvSpPr>
          <p:cNvPr id="9" name="Google Shape;223;g8dee1f02f6_0_0">
            <a:extLst>
              <a:ext uri="{FF2B5EF4-FFF2-40B4-BE49-F238E27FC236}">
                <a16:creationId xmlns:a16="http://schemas.microsoft.com/office/drawing/2014/main" id="{322DF90B-E9C8-4393-81E8-BA2297D86821}"/>
              </a:ext>
            </a:extLst>
          </p:cNvPr>
          <p:cNvSpPr txBox="1"/>
          <p:nvPr/>
        </p:nvSpPr>
        <p:spPr>
          <a:xfrm>
            <a:off x="951830" y="4534136"/>
            <a:ext cx="5093100" cy="7461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1900"/>
              <a:buFont typeface="Arial"/>
              <a:buNone/>
            </a:pPr>
            <a:r>
              <a:rPr lang="en-US" sz="1900" b="0" i="0" u="none" strike="noStrike" cap="none" dirty="0">
                <a:solidFill>
                  <a:srgbClr val="000000"/>
                </a:solidFill>
                <a:latin typeface="Times New Roman"/>
                <a:ea typeface="Times New Roman"/>
                <a:cs typeface="Times New Roman"/>
                <a:sym typeface="Times New Roman"/>
              </a:rPr>
              <a:t>           Sector: Industrials</a:t>
            </a:r>
            <a:endParaRPr sz="1900" b="0" i="1"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dirty="0">
                <a:solidFill>
                  <a:srgbClr val="000000"/>
                </a:solidFill>
                <a:latin typeface="Times New Roman"/>
                <a:ea typeface="Times New Roman"/>
                <a:cs typeface="Times New Roman"/>
                <a:sym typeface="Times New Roman"/>
              </a:rPr>
              <a:t>Industry: </a:t>
            </a:r>
            <a:r>
              <a:rPr lang="en-US" sz="1900" dirty="0">
                <a:solidFill>
                  <a:srgbClr val="000000"/>
                </a:solidFill>
                <a:latin typeface="Times New Roman"/>
                <a:ea typeface="Times New Roman"/>
                <a:cs typeface="Times New Roman"/>
                <a:sym typeface="Times New Roman"/>
              </a:rPr>
              <a:t>Automotive, Manufacturing</a:t>
            </a:r>
            <a:endParaRPr sz="1900" b="0" i="1" u="none" strike="noStrike" cap="none" dirty="0">
              <a:solidFill>
                <a:srgbClr val="000000"/>
              </a:solidFill>
              <a:latin typeface="Times New Roman"/>
              <a:ea typeface="Times New Roman"/>
              <a:cs typeface="Times New Roman"/>
              <a:sym typeface="Times New Roman"/>
            </a:endParaRPr>
          </a:p>
        </p:txBody>
      </p:sp>
      <p:sp>
        <p:nvSpPr>
          <p:cNvPr id="10" name="Google Shape;219;g8dee1f02f6_0_0">
            <a:extLst>
              <a:ext uri="{FF2B5EF4-FFF2-40B4-BE49-F238E27FC236}">
                <a16:creationId xmlns:a16="http://schemas.microsoft.com/office/drawing/2014/main" id="{310939FE-3174-466A-8706-36B2BF31AB7A}"/>
              </a:ext>
            </a:extLst>
          </p:cNvPr>
          <p:cNvSpPr txBox="1">
            <a:spLocks noGrp="1"/>
          </p:cNvSpPr>
          <p:nvPr>
            <p:ph type="title"/>
          </p:nvPr>
        </p:nvSpPr>
        <p:spPr>
          <a:xfrm>
            <a:off x="838200" y="365125"/>
            <a:ext cx="10607100" cy="1326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a:t>Magna International Inc. (NYSE: MGA)</a:t>
            </a:r>
            <a:endParaRPr dirty="0"/>
          </a:p>
        </p:txBody>
      </p:sp>
      <p:pic>
        <p:nvPicPr>
          <p:cNvPr id="1028" name="Picture 4" descr="Magna International To Acquire German Automotive Electronics Engineering  Business - aftermarketNews">
            <a:extLst>
              <a:ext uri="{FF2B5EF4-FFF2-40B4-BE49-F238E27FC236}">
                <a16:creationId xmlns:a16="http://schemas.microsoft.com/office/drawing/2014/main" id="{C5D05ABE-7F08-3641-BE75-1A2B2D276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760" y="1579750"/>
            <a:ext cx="5195240" cy="287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212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B332-2F9D-A341-A8F1-70A586A74C88}"/>
              </a:ext>
            </a:extLst>
          </p:cNvPr>
          <p:cNvSpPr>
            <a:spLocks noGrp="1"/>
          </p:cNvSpPr>
          <p:nvPr>
            <p:ph type="title"/>
          </p:nvPr>
        </p:nvSpPr>
        <p:spPr/>
        <p:txBody>
          <a:bodyPr/>
          <a:lstStyle/>
          <a:p>
            <a:r>
              <a:rPr lang="en-US" dirty="0"/>
              <a:t>Partnerships</a:t>
            </a:r>
          </a:p>
        </p:txBody>
      </p:sp>
      <p:sp>
        <p:nvSpPr>
          <p:cNvPr id="3" name="Content Placeholder 2">
            <a:extLst>
              <a:ext uri="{FF2B5EF4-FFF2-40B4-BE49-F238E27FC236}">
                <a16:creationId xmlns:a16="http://schemas.microsoft.com/office/drawing/2014/main" id="{8FC1215A-0860-E546-A81B-8573F6868C62}"/>
              </a:ext>
            </a:extLst>
          </p:cNvPr>
          <p:cNvSpPr>
            <a:spLocks noGrp="1"/>
          </p:cNvSpPr>
          <p:nvPr>
            <p:ph idx="1"/>
          </p:nvPr>
        </p:nvSpPr>
        <p:spPr/>
        <p:txBody>
          <a:bodyPr/>
          <a:lstStyle/>
          <a:p>
            <a:r>
              <a:rPr lang="en-US" sz="2400" dirty="0"/>
              <a:t>Joint venture with Jiangling Motors Co. </a:t>
            </a:r>
          </a:p>
          <a:p>
            <a:r>
              <a:rPr lang="en-US" sz="2400" dirty="0"/>
              <a:t>Signed an agreement to acquire a majority ownership of </a:t>
            </a:r>
            <a:r>
              <a:rPr lang="en-US" sz="2400" dirty="0" err="1"/>
              <a:t>Honglizhixin</a:t>
            </a:r>
            <a:r>
              <a:rPr lang="en-US" sz="2400" dirty="0"/>
              <a:t> (HLZX), a leading supplier to Chinese automakers</a:t>
            </a:r>
          </a:p>
          <a:p>
            <a:r>
              <a:rPr lang="en-US" sz="2400" dirty="0"/>
              <a:t>Joint venture with Beijing Electric Vehicle Co.</a:t>
            </a:r>
          </a:p>
          <a:p>
            <a:pPr lvl="1"/>
            <a:r>
              <a:rPr lang="en-US" dirty="0">
                <a:latin typeface="Times New Roman" panose="02020603050405020304" pitchFamily="18" charset="0"/>
                <a:cs typeface="Times New Roman" panose="02020603050405020304" pitchFamily="18" charset="0"/>
              </a:rPr>
              <a:t>launched the “</a:t>
            </a:r>
            <a:r>
              <a:rPr lang="en-US" dirty="0" err="1">
                <a:latin typeface="Times New Roman" panose="02020603050405020304" pitchFamily="18" charset="0"/>
                <a:cs typeface="Times New Roman" panose="02020603050405020304" pitchFamily="18" charset="0"/>
              </a:rPr>
              <a:t>ArcFox</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T”</a:t>
            </a:r>
            <a:endParaRPr lang="en-US" sz="2400" dirty="0"/>
          </a:p>
          <a:p>
            <a:r>
              <a:rPr lang="en-US" sz="2400" dirty="0"/>
              <a:t>Arranged to supply </a:t>
            </a:r>
            <a:r>
              <a:rPr lang="en-US" sz="2400" dirty="0" err="1"/>
              <a:t>Fisker</a:t>
            </a:r>
            <a:r>
              <a:rPr lang="en-US" sz="2400" dirty="0"/>
              <a:t> to build its Ocean Electric SUV</a:t>
            </a:r>
          </a:p>
          <a:p>
            <a:r>
              <a:rPr lang="en-US" sz="2400" dirty="0"/>
              <a:t>Partnership with Israeli startup, REE Automotive to develop EV</a:t>
            </a:r>
          </a:p>
          <a:p>
            <a:r>
              <a:rPr lang="en-US" sz="2400" dirty="0"/>
              <a:t>Joint venture with LG Electronics to manufacture e-motors, inverters, on-board chargers, and complete e-drive systems</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4AC6390F-F2D4-C24A-8EB0-2BEEAA85E18F}"/>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498AC867-2BFD-8240-B97A-4B11EDAA45DC}"/>
              </a:ext>
            </a:extLst>
          </p:cNvPr>
          <p:cNvSpPr>
            <a:spLocks noGrp="1"/>
          </p:cNvSpPr>
          <p:nvPr>
            <p:ph type="sldNum" sz="quarter" idx="12"/>
          </p:nvPr>
        </p:nvSpPr>
        <p:spPr/>
        <p:txBody>
          <a:bodyPr/>
          <a:lstStyle/>
          <a:p>
            <a:fld id="{5F27F4C8-2BFC-1748-8D19-AE6F909ADDFA}" type="slidenum">
              <a:rPr lang="en-US" smtClean="0"/>
              <a:pPr/>
              <a:t>10</a:t>
            </a:fld>
            <a:endParaRPr lang="en-US"/>
          </a:p>
        </p:txBody>
      </p:sp>
    </p:spTree>
    <p:extLst>
      <p:ext uri="{BB962C8B-B14F-4D97-AF65-F5344CB8AC3E}">
        <p14:creationId xmlns:p14="http://schemas.microsoft.com/office/powerpoint/2010/main" val="791426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B9FE-7B87-4D5D-ABA8-DE312526EB24}"/>
              </a:ext>
            </a:extLst>
          </p:cNvPr>
          <p:cNvSpPr>
            <a:spLocks noGrp="1"/>
          </p:cNvSpPr>
          <p:nvPr>
            <p:ph type="title"/>
          </p:nvPr>
        </p:nvSpPr>
        <p:spPr/>
        <p:txBody>
          <a:bodyPr/>
          <a:lstStyle/>
          <a:p>
            <a:r>
              <a:rPr lang="en-US" dirty="0"/>
              <a:t>Financial Highlights</a:t>
            </a:r>
          </a:p>
        </p:txBody>
      </p:sp>
      <p:sp>
        <p:nvSpPr>
          <p:cNvPr id="4" name="Date Placeholder 3">
            <a:extLst>
              <a:ext uri="{FF2B5EF4-FFF2-40B4-BE49-F238E27FC236}">
                <a16:creationId xmlns:a16="http://schemas.microsoft.com/office/drawing/2014/main" id="{0E610E2F-6DDB-4FEB-A128-4E2231117A4B}"/>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149D61B1-2EF1-48D4-9132-011573112CDD}"/>
              </a:ext>
            </a:extLst>
          </p:cNvPr>
          <p:cNvSpPr>
            <a:spLocks noGrp="1"/>
          </p:cNvSpPr>
          <p:nvPr>
            <p:ph type="sldNum" sz="quarter" idx="12"/>
          </p:nvPr>
        </p:nvSpPr>
        <p:spPr/>
        <p:txBody>
          <a:bodyPr/>
          <a:lstStyle/>
          <a:p>
            <a:fld id="{5F27F4C8-2BFC-1748-8D19-AE6F909ADDFA}" type="slidenum">
              <a:rPr lang="en-US" smtClean="0"/>
              <a:pPr/>
              <a:t>11</a:t>
            </a:fld>
            <a:endParaRPr lang="en-US"/>
          </a:p>
        </p:txBody>
      </p:sp>
      <p:graphicFrame>
        <p:nvGraphicFramePr>
          <p:cNvPr id="8" name="Table 7">
            <a:extLst>
              <a:ext uri="{FF2B5EF4-FFF2-40B4-BE49-F238E27FC236}">
                <a16:creationId xmlns:a16="http://schemas.microsoft.com/office/drawing/2014/main" id="{F1E6B5F3-D251-8A4C-B72C-BE930DEC4BB2}"/>
              </a:ext>
            </a:extLst>
          </p:cNvPr>
          <p:cNvGraphicFramePr>
            <a:graphicFrameLocks noGrp="1"/>
          </p:cNvGraphicFramePr>
          <p:nvPr>
            <p:extLst>
              <p:ext uri="{D42A27DB-BD31-4B8C-83A1-F6EECF244321}">
                <p14:modId xmlns:p14="http://schemas.microsoft.com/office/powerpoint/2010/main" val="2876242829"/>
              </p:ext>
            </p:extLst>
          </p:nvPr>
        </p:nvGraphicFramePr>
        <p:xfrm>
          <a:off x="5271441" y="2228697"/>
          <a:ext cx="6557143" cy="2718858"/>
        </p:xfrm>
        <a:graphic>
          <a:graphicData uri="http://schemas.openxmlformats.org/drawingml/2006/table">
            <a:tbl>
              <a:tblPr/>
              <a:tblGrid>
                <a:gridCol w="937798">
                  <a:extLst>
                    <a:ext uri="{9D8B030D-6E8A-4147-A177-3AD203B41FA5}">
                      <a16:colId xmlns:a16="http://schemas.microsoft.com/office/drawing/2014/main" val="4007993045"/>
                    </a:ext>
                  </a:extLst>
                </a:gridCol>
                <a:gridCol w="1123869">
                  <a:extLst>
                    <a:ext uri="{9D8B030D-6E8A-4147-A177-3AD203B41FA5}">
                      <a16:colId xmlns:a16="http://schemas.microsoft.com/office/drawing/2014/main" val="2398570511"/>
                    </a:ext>
                  </a:extLst>
                </a:gridCol>
                <a:gridCol w="1123869">
                  <a:extLst>
                    <a:ext uri="{9D8B030D-6E8A-4147-A177-3AD203B41FA5}">
                      <a16:colId xmlns:a16="http://schemas.microsoft.com/office/drawing/2014/main" val="2212753395"/>
                    </a:ext>
                  </a:extLst>
                </a:gridCol>
                <a:gridCol w="1123869">
                  <a:extLst>
                    <a:ext uri="{9D8B030D-6E8A-4147-A177-3AD203B41FA5}">
                      <a16:colId xmlns:a16="http://schemas.microsoft.com/office/drawing/2014/main" val="3301674476"/>
                    </a:ext>
                  </a:extLst>
                </a:gridCol>
                <a:gridCol w="1123869">
                  <a:extLst>
                    <a:ext uri="{9D8B030D-6E8A-4147-A177-3AD203B41FA5}">
                      <a16:colId xmlns:a16="http://schemas.microsoft.com/office/drawing/2014/main" val="4254740340"/>
                    </a:ext>
                  </a:extLst>
                </a:gridCol>
                <a:gridCol w="1123869">
                  <a:extLst>
                    <a:ext uri="{9D8B030D-6E8A-4147-A177-3AD203B41FA5}">
                      <a16:colId xmlns:a16="http://schemas.microsoft.com/office/drawing/2014/main" val="1244874244"/>
                    </a:ext>
                  </a:extLst>
                </a:gridCol>
              </a:tblGrid>
              <a:tr h="465155">
                <a:tc gridSpan="6">
                  <a:txBody>
                    <a:bodyPr/>
                    <a:lstStyle/>
                    <a:p>
                      <a:pPr algn="ctr" rtl="0" fontAlgn="b">
                        <a:spcBef>
                          <a:spcPts val="0"/>
                        </a:spcBef>
                        <a:spcAft>
                          <a:spcPts val="0"/>
                        </a:spcAft>
                      </a:pPr>
                      <a:r>
                        <a:rPr lang="en-US" sz="1600" b="1" i="0" u="none" strike="noStrike" dirty="0">
                          <a:solidFill>
                            <a:srgbClr val="FFFFFF"/>
                          </a:solidFill>
                          <a:effectLst/>
                          <a:latin typeface="Times New Roman" panose="02020603050405020304" pitchFamily="18" charset="0"/>
                          <a:cs typeface="Times New Roman" panose="02020603050405020304" pitchFamily="18" charset="0"/>
                        </a:rPr>
                        <a:t>MGA Financial Summary</a:t>
                      </a:r>
                      <a:endParaRPr lang="en-US" sz="1600" dirty="0">
                        <a:effectLst/>
                        <a:latin typeface="Times New Roman" panose="02020603050405020304" pitchFamily="18" charset="0"/>
                        <a:cs typeface="Times New Roman" panose="02020603050405020304" pitchFamily="18" charset="0"/>
                      </a:endParaRPr>
                    </a:p>
                  </a:txBody>
                  <a:tcPr marL="28575" marR="28575" marT="28575" marB="28575" anchor="b">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CCCCCC"/>
                      </a:solidFill>
                      <a:prstDash val="solid"/>
                      <a:round/>
                      <a:headEnd type="none" w="med" len="med"/>
                      <a:tailEnd type="none" w="med" len="med"/>
                    </a:lnB>
                    <a:solidFill>
                      <a:srgbClr val="9A033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59350079"/>
                  </a:ext>
                </a:extLst>
              </a:tr>
              <a:tr h="408903">
                <a:tc>
                  <a:txBody>
                    <a:bodyPr/>
                    <a:lstStyle/>
                    <a:p>
                      <a:pPr algn="ctr" rtl="0" fontAlgn="ctr">
                        <a:spcBef>
                          <a:spcPts val="0"/>
                        </a:spcBef>
                        <a:spcAft>
                          <a:spcPts val="0"/>
                        </a:spcAft>
                      </a:pPr>
                      <a:r>
                        <a:rPr lang="en-US" sz="1300" b="0" i="0" u="none" strike="noStrike" dirty="0">
                          <a:solidFill>
                            <a:srgbClr val="000000"/>
                          </a:solidFill>
                          <a:effectLst/>
                          <a:latin typeface="Times New Roman" panose="02020603050405020304" pitchFamily="18" charset="0"/>
                          <a:cs typeface="Times New Roman" panose="02020603050405020304" pitchFamily="18" charset="0"/>
                        </a:rPr>
                        <a:t>(millions)</a:t>
                      </a:r>
                      <a:endParaRPr lang="en-US" dirty="0">
                        <a:effectLst/>
                        <a:latin typeface="Times New Roman" panose="02020603050405020304" pitchFamily="18" charset="0"/>
                        <a:cs typeface="Times New Roman" panose="02020603050405020304" pitchFamily="18" charset="0"/>
                      </a:endParaRPr>
                    </a:p>
                  </a:txBody>
                  <a:tcPr marL="28575" marR="28575" marT="28575" marB="28575" anchor="ctr">
                    <a:lnL w="12697" cap="flat" cmpd="sng" algn="ctr">
                      <a:solidFill>
                        <a:srgbClr val="000000"/>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2019</a:t>
                      </a:r>
                      <a:endParaRPr lang="en-US" sz="1800" dirty="0">
                        <a:effectLst/>
                        <a:latin typeface="Times New Roman" panose="02020603050405020304" pitchFamily="18" charset="0"/>
                        <a:cs typeface="Times New Roman" panose="02020603050405020304" pitchFamily="18" charset="0"/>
                      </a:endParaRP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2020</a:t>
                      </a:r>
                      <a:endParaRPr lang="en-US" sz="1800" dirty="0">
                        <a:effectLst/>
                        <a:latin typeface="Times New Roman" panose="02020603050405020304" pitchFamily="18" charset="0"/>
                        <a:cs typeface="Times New Roman" panose="02020603050405020304" pitchFamily="18" charset="0"/>
                      </a:endParaRP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2021E</a:t>
                      </a:r>
                      <a:endParaRPr lang="en-US" sz="1800" dirty="0">
                        <a:effectLst/>
                        <a:latin typeface="Times New Roman" panose="02020603050405020304" pitchFamily="18" charset="0"/>
                        <a:cs typeface="Times New Roman" panose="02020603050405020304" pitchFamily="18" charset="0"/>
                      </a:endParaRP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2022E</a:t>
                      </a:r>
                      <a:endParaRPr lang="en-US" sz="1800" dirty="0">
                        <a:effectLst/>
                        <a:latin typeface="Times New Roman" panose="02020603050405020304" pitchFamily="18" charset="0"/>
                        <a:cs typeface="Times New Roman" panose="02020603050405020304" pitchFamily="18" charset="0"/>
                      </a:endParaRP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2023E</a:t>
                      </a:r>
                      <a:endParaRPr lang="en-US" sz="1800" dirty="0">
                        <a:effectLst/>
                        <a:latin typeface="Times New Roman" panose="02020603050405020304" pitchFamily="18" charset="0"/>
                        <a:cs typeface="Times New Roman" panose="02020603050405020304" pitchFamily="18" charset="0"/>
                      </a:endParaRP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68656076"/>
                  </a:ext>
                </a:extLst>
              </a:tr>
              <a:tr h="408903">
                <a:tc>
                  <a:txBody>
                    <a:bodyPr/>
                    <a:lstStyle/>
                    <a:p>
                      <a:pPr rtl="0" fontAlgn="b">
                        <a:spcBef>
                          <a:spcPts val="0"/>
                        </a:spcBef>
                        <a:spcAft>
                          <a:spcPts val="0"/>
                        </a:spcAft>
                      </a:pPr>
                      <a:r>
                        <a:rPr lang="en-US" sz="1300" b="1" i="0" u="none" strike="noStrike">
                          <a:solidFill>
                            <a:srgbClr val="000000"/>
                          </a:solidFill>
                          <a:effectLst/>
                          <a:latin typeface="Times New Roman" panose="02020603050405020304" pitchFamily="18" charset="0"/>
                          <a:cs typeface="Times New Roman" panose="02020603050405020304" pitchFamily="18" charset="0"/>
                        </a:rPr>
                        <a:t>Revenue</a:t>
                      </a:r>
                      <a:endParaRPr lang="en-US">
                        <a:effectLst/>
                        <a:latin typeface="Times New Roman" panose="02020603050405020304" pitchFamily="18" charset="0"/>
                        <a:cs typeface="Times New Roman" panose="02020603050405020304" pitchFamily="18" charset="0"/>
                      </a:endParaRPr>
                    </a:p>
                  </a:txBody>
                  <a:tcPr marL="28575" marR="28575" marT="28575" marB="28575" anchor="b">
                    <a:lnL w="12697" cap="flat" cmpd="sng" algn="ctr">
                      <a:solidFill>
                        <a:srgbClr val="000000"/>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$39,431</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solidFill>
                      <a:srgbClr val="FFFFFF"/>
                    </a:solidFill>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$32,647</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$38,000</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solidFill>
                      <a:srgbClr val="FFF2CC"/>
                    </a:solidFill>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$39,954</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solidFill>
                      <a:srgbClr val="FFF2CC"/>
                    </a:solidFill>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$41,657</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1783402320"/>
                  </a:ext>
                </a:extLst>
              </a:tr>
              <a:tr h="513497">
                <a:tc>
                  <a:txBody>
                    <a:bodyPr/>
                    <a:lstStyle/>
                    <a:p>
                      <a:pPr rtl="0" fontAlgn="b">
                        <a:spcBef>
                          <a:spcPts val="0"/>
                        </a:spcBef>
                        <a:spcAft>
                          <a:spcPts val="0"/>
                        </a:spcAft>
                      </a:pPr>
                      <a:r>
                        <a:rPr lang="en-US" sz="1300" b="1" i="0" u="none" strike="noStrike">
                          <a:solidFill>
                            <a:srgbClr val="000000"/>
                          </a:solidFill>
                          <a:effectLst/>
                          <a:latin typeface="Times New Roman" panose="02020603050405020304" pitchFamily="18" charset="0"/>
                          <a:cs typeface="Times New Roman" panose="02020603050405020304" pitchFamily="18" charset="0"/>
                        </a:rPr>
                        <a:t>Gross Profit</a:t>
                      </a:r>
                      <a:endParaRPr lang="en-US">
                        <a:effectLst/>
                        <a:latin typeface="Times New Roman" panose="02020603050405020304" pitchFamily="18" charset="0"/>
                        <a:cs typeface="Times New Roman" panose="02020603050405020304" pitchFamily="18" charset="0"/>
                      </a:endParaRPr>
                    </a:p>
                  </a:txBody>
                  <a:tcPr marL="28575" marR="28575" marT="28575" marB="28575" anchor="b">
                    <a:lnL w="12697" cap="flat" cmpd="sng" algn="ctr">
                      <a:solidFill>
                        <a:srgbClr val="000000"/>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$5,409</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$4,440</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$5,168.01</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solidFill>
                      <a:srgbClr val="FFF2CC"/>
                    </a:solidFill>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$5433.75</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solidFill>
                      <a:srgbClr val="FFF2CC"/>
                    </a:solidFill>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$5,665.36</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2275727228"/>
                  </a:ext>
                </a:extLst>
              </a:tr>
              <a:tr h="408903">
                <a:tc>
                  <a:txBody>
                    <a:bodyPr/>
                    <a:lstStyle/>
                    <a:p>
                      <a:pPr rtl="0" fontAlgn="b">
                        <a:spcBef>
                          <a:spcPts val="0"/>
                        </a:spcBef>
                        <a:spcAft>
                          <a:spcPts val="0"/>
                        </a:spcAft>
                      </a:pPr>
                      <a:r>
                        <a:rPr lang="en-US" sz="1300" b="1" i="0" u="none" strike="noStrike">
                          <a:solidFill>
                            <a:srgbClr val="000000"/>
                          </a:solidFill>
                          <a:effectLst/>
                          <a:latin typeface="Times New Roman" panose="02020603050405020304" pitchFamily="18" charset="0"/>
                          <a:cs typeface="Times New Roman" panose="02020603050405020304" pitchFamily="18" charset="0"/>
                        </a:rPr>
                        <a:t>EBITDA</a:t>
                      </a:r>
                      <a:endParaRPr lang="en-US">
                        <a:effectLst/>
                        <a:latin typeface="Times New Roman" panose="02020603050405020304" pitchFamily="18" charset="0"/>
                        <a:cs typeface="Times New Roman" panose="02020603050405020304" pitchFamily="18" charset="0"/>
                      </a:endParaRPr>
                    </a:p>
                  </a:txBody>
                  <a:tcPr marL="28575" marR="28575" marT="28575" marB="28575" anchor="b">
                    <a:lnL w="12697" cap="flat" cmpd="sng" algn="ctr">
                      <a:solidFill>
                        <a:srgbClr val="000000"/>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$3,969</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$3,068</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$3,571.05</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solidFill>
                      <a:srgbClr val="FFF2CC"/>
                    </a:solidFill>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$3,754.67</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solidFill>
                      <a:srgbClr val="FFF2CC"/>
                    </a:solidFill>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$3,194.71</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3031461990"/>
                  </a:ext>
                </a:extLst>
              </a:tr>
              <a:tr h="513497">
                <a:tc>
                  <a:txBody>
                    <a:bodyPr/>
                    <a:lstStyle/>
                    <a:p>
                      <a:pPr rtl="0" fontAlgn="b">
                        <a:spcBef>
                          <a:spcPts val="0"/>
                        </a:spcBef>
                        <a:spcAft>
                          <a:spcPts val="0"/>
                        </a:spcAft>
                      </a:pPr>
                      <a:r>
                        <a:rPr lang="en-US" sz="1300" b="1" i="0" u="none" strike="noStrike">
                          <a:solidFill>
                            <a:srgbClr val="000000"/>
                          </a:solidFill>
                          <a:effectLst/>
                          <a:latin typeface="Times New Roman" panose="02020603050405020304" pitchFamily="18" charset="0"/>
                          <a:cs typeface="Times New Roman" panose="02020603050405020304" pitchFamily="18" charset="0"/>
                        </a:rPr>
                        <a:t>Net Income</a:t>
                      </a:r>
                      <a:endParaRPr lang="en-US">
                        <a:effectLst/>
                        <a:latin typeface="Times New Roman" panose="02020603050405020304" pitchFamily="18" charset="0"/>
                        <a:cs typeface="Times New Roman" panose="02020603050405020304" pitchFamily="18" charset="0"/>
                      </a:endParaRPr>
                    </a:p>
                  </a:txBody>
                  <a:tcPr marL="28575" marR="28575" marT="28575" marB="28575" anchor="b">
                    <a:lnL w="12697" cap="flat" cmpd="sng" algn="ctr">
                      <a:solidFill>
                        <a:srgbClr val="000000"/>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$1,765</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$1,648.66</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$1,918.98</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2CC"/>
                    </a:solidFill>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$2,017.66</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CCCCCC"/>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2CC"/>
                    </a:solidFill>
                  </a:tcPr>
                </a:tc>
                <a:tc>
                  <a:txBody>
                    <a:bodyPr/>
                    <a:lstStyle/>
                    <a:p>
                      <a:pPr algn="r" rtl="0" fontAlgn="b">
                        <a:spcBef>
                          <a:spcPts val="0"/>
                        </a:spcBef>
                        <a:spcAft>
                          <a:spcPts val="0"/>
                        </a:spcAft>
                      </a:pPr>
                      <a:r>
                        <a:rPr lang="en-US" dirty="0">
                          <a:effectLst/>
                          <a:latin typeface="Times New Roman" panose="02020603050405020304" pitchFamily="18" charset="0"/>
                          <a:cs typeface="Times New Roman" panose="02020603050405020304" pitchFamily="18" charset="0"/>
                        </a:rPr>
                        <a:t>$2,013.66</a:t>
                      </a:r>
                    </a:p>
                  </a:txBody>
                  <a:tcPr marL="28575" marR="28575" marT="28575" marB="28575" anchor="b">
                    <a:lnL w="12697" cap="flat" cmpd="sng" algn="ctr">
                      <a:solidFill>
                        <a:srgbClr val="CCCCCC"/>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CCCCCC"/>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29861219"/>
                  </a:ext>
                </a:extLst>
              </a:tr>
            </a:tbl>
          </a:graphicData>
        </a:graphic>
      </p:graphicFrame>
      <p:sp>
        <p:nvSpPr>
          <p:cNvPr id="9" name="Rectangle 1">
            <a:extLst>
              <a:ext uri="{FF2B5EF4-FFF2-40B4-BE49-F238E27FC236}">
                <a16:creationId xmlns:a16="http://schemas.microsoft.com/office/drawing/2014/main" id="{78F6557F-36FA-294E-B3A6-FB5E9EF67C8C}"/>
              </a:ext>
            </a:extLst>
          </p:cNvPr>
          <p:cNvSpPr>
            <a:spLocks noChangeArrowheads="1"/>
          </p:cNvSpPr>
          <p:nvPr/>
        </p:nvSpPr>
        <p:spPr bwMode="auto">
          <a:xfrm>
            <a:off x="1900238" y="2859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able 9">
            <a:extLst>
              <a:ext uri="{FF2B5EF4-FFF2-40B4-BE49-F238E27FC236}">
                <a16:creationId xmlns:a16="http://schemas.microsoft.com/office/drawing/2014/main" id="{898F7408-AF1C-4242-AFF5-B710ACF44E94}"/>
              </a:ext>
            </a:extLst>
          </p:cNvPr>
          <p:cNvGraphicFramePr>
            <a:graphicFrameLocks noGrp="1"/>
          </p:cNvGraphicFramePr>
          <p:nvPr>
            <p:extLst>
              <p:ext uri="{D42A27DB-BD31-4B8C-83A1-F6EECF244321}">
                <p14:modId xmlns:p14="http://schemas.microsoft.com/office/powerpoint/2010/main" val="3650188654"/>
              </p:ext>
            </p:extLst>
          </p:nvPr>
        </p:nvGraphicFramePr>
        <p:xfrm>
          <a:off x="363416" y="2228698"/>
          <a:ext cx="4606422" cy="2718859"/>
        </p:xfrm>
        <a:graphic>
          <a:graphicData uri="http://schemas.openxmlformats.org/drawingml/2006/table">
            <a:tbl>
              <a:tblPr/>
              <a:tblGrid>
                <a:gridCol w="818719">
                  <a:extLst>
                    <a:ext uri="{9D8B030D-6E8A-4147-A177-3AD203B41FA5}">
                      <a16:colId xmlns:a16="http://schemas.microsoft.com/office/drawing/2014/main" val="4177603730"/>
                    </a:ext>
                  </a:extLst>
                </a:gridCol>
                <a:gridCol w="917685">
                  <a:extLst>
                    <a:ext uri="{9D8B030D-6E8A-4147-A177-3AD203B41FA5}">
                      <a16:colId xmlns:a16="http://schemas.microsoft.com/office/drawing/2014/main" val="3450277716"/>
                    </a:ext>
                  </a:extLst>
                </a:gridCol>
                <a:gridCol w="926683">
                  <a:extLst>
                    <a:ext uri="{9D8B030D-6E8A-4147-A177-3AD203B41FA5}">
                      <a16:colId xmlns:a16="http://schemas.microsoft.com/office/drawing/2014/main" val="2560216895"/>
                    </a:ext>
                  </a:extLst>
                </a:gridCol>
                <a:gridCol w="953674">
                  <a:extLst>
                    <a:ext uri="{9D8B030D-6E8A-4147-A177-3AD203B41FA5}">
                      <a16:colId xmlns:a16="http://schemas.microsoft.com/office/drawing/2014/main" val="3372569410"/>
                    </a:ext>
                  </a:extLst>
                </a:gridCol>
                <a:gridCol w="989661">
                  <a:extLst>
                    <a:ext uri="{9D8B030D-6E8A-4147-A177-3AD203B41FA5}">
                      <a16:colId xmlns:a16="http://schemas.microsoft.com/office/drawing/2014/main" val="1334679997"/>
                    </a:ext>
                  </a:extLst>
                </a:gridCol>
              </a:tblGrid>
              <a:tr h="421847">
                <a:tc gridSpan="5">
                  <a:txBody>
                    <a:bodyPr/>
                    <a:lstStyle/>
                    <a:p>
                      <a:pPr algn="ctr" rtl="0" fontAlgn="t">
                        <a:spcBef>
                          <a:spcPts val="0"/>
                        </a:spcBef>
                        <a:spcAft>
                          <a:spcPts val="0"/>
                        </a:spcAft>
                      </a:pPr>
                      <a:r>
                        <a:rPr lang="en-US" sz="1600" b="1" i="0" u="none" strike="noStrike" dirty="0">
                          <a:solidFill>
                            <a:srgbClr val="FFFFFF"/>
                          </a:solidFill>
                          <a:effectLst/>
                          <a:latin typeface="Times New Roman" panose="02020603050405020304" pitchFamily="18" charset="0"/>
                          <a:cs typeface="Times New Roman" panose="02020603050405020304" pitchFamily="18" charset="0"/>
                        </a:rPr>
                        <a:t>MGA Forecast Data</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9A033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99684789"/>
                  </a:ext>
                </a:extLst>
              </a:tr>
              <a:tr h="431890">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Year</a:t>
                      </a:r>
                      <a:endParaRPr lang="en-US" sz="160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2021</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2022</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2023</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2024</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5321578"/>
                  </a:ext>
                </a:extLst>
              </a:tr>
              <a:tr h="569452">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NOPAT</a:t>
                      </a:r>
                      <a:endParaRPr lang="en-US" sz="160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CCCCC"/>
                    </a:solidFill>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$1.57B  </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CCCCC"/>
                    </a:solidFill>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$1.65B</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CCCCC"/>
                    </a:solidFill>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$1.72B</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CCCCC"/>
                    </a:solidFill>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$1.78B</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680490952"/>
                  </a:ext>
                </a:extLst>
              </a:tr>
              <a:tr h="431890">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FCF</a:t>
                      </a:r>
                      <a:endParaRPr lang="en-US" sz="160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$2.16B</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$2.28B</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$2.37B</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$2.45B</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8818231"/>
                  </a:ext>
                </a:extLst>
              </a:tr>
              <a:tr h="431890">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EPS</a:t>
                      </a:r>
                      <a:endParaRPr lang="en-US" sz="160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CCCCC"/>
                    </a:solidFill>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$6.52</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$6.86</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$7.15</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$7.39</a:t>
                      </a:r>
                      <a:endParaRPr lang="en-US" sz="1600" dirty="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593276846"/>
                  </a:ext>
                </a:extLst>
              </a:tr>
              <a:tr h="431890">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BVPS</a:t>
                      </a:r>
                      <a:endParaRPr lang="en-US" sz="1600">
                        <a:effectLst/>
                        <a:latin typeface="Times New Roman" panose="02020603050405020304" pitchFamily="18" charset="0"/>
                        <a:cs typeface="Times New Roman" panose="02020603050405020304" pitchFamily="18" charset="0"/>
                      </a:endParaRPr>
                    </a:p>
                  </a:txBody>
                  <a:tcPr marL="66675" marR="66675" marT="66675" marB="66675">
                    <a:lnL w="12697"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$42.34 </a:t>
                      </a:r>
                      <a:endParaRPr lang="en-US" sz="1600" dirty="0">
                        <a:effectLst/>
                        <a:latin typeface="Times New Roman" panose="02020603050405020304" pitchFamily="18" charset="0"/>
                        <a:cs typeface="Times New Roman" panose="02020603050405020304" pitchFamily="18" charset="0"/>
                      </a:endParaRPr>
                    </a:p>
                  </a:txBody>
                  <a:tcPr marL="9525" marR="9525" marT="9525" marB="66675" anchor="b">
                    <a:lnL w="12649"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$46.89 </a:t>
                      </a:r>
                      <a:endParaRPr lang="en-US" sz="1600" dirty="0">
                        <a:effectLst/>
                        <a:latin typeface="Times New Roman" panose="02020603050405020304" pitchFamily="18" charset="0"/>
                        <a:cs typeface="Times New Roman" panose="02020603050405020304" pitchFamily="18" charset="0"/>
                      </a:endParaRPr>
                    </a:p>
                  </a:txBody>
                  <a:tcPr marL="9525" marR="9525" marT="9525" marB="66675"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$51.45 </a:t>
                      </a:r>
                      <a:endParaRPr lang="en-US" sz="1600" dirty="0">
                        <a:effectLst/>
                        <a:latin typeface="Times New Roman" panose="02020603050405020304" pitchFamily="18" charset="0"/>
                        <a:cs typeface="Times New Roman" panose="02020603050405020304" pitchFamily="18" charset="0"/>
                      </a:endParaRPr>
                    </a:p>
                  </a:txBody>
                  <a:tcPr marL="9525" marR="9525" marT="9525" marB="66675"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$56.07 </a:t>
                      </a:r>
                      <a:endParaRPr lang="en-US" sz="1600" dirty="0">
                        <a:effectLst/>
                        <a:latin typeface="Times New Roman" panose="02020603050405020304" pitchFamily="18" charset="0"/>
                        <a:cs typeface="Times New Roman" panose="02020603050405020304" pitchFamily="18" charset="0"/>
                      </a:endParaRPr>
                    </a:p>
                  </a:txBody>
                  <a:tcPr marL="9525" marR="9525" marT="9525" marB="66675"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6795998"/>
                  </a:ext>
                </a:extLst>
              </a:tr>
            </a:tbl>
          </a:graphicData>
        </a:graphic>
      </p:graphicFrame>
      <p:sp>
        <p:nvSpPr>
          <p:cNvPr id="11" name="Rectangle 2">
            <a:extLst>
              <a:ext uri="{FF2B5EF4-FFF2-40B4-BE49-F238E27FC236}">
                <a16:creationId xmlns:a16="http://schemas.microsoft.com/office/drawing/2014/main" id="{B0EBF5C0-91FC-944F-BC9F-056B90153083}"/>
              </a:ext>
            </a:extLst>
          </p:cNvPr>
          <p:cNvSpPr>
            <a:spLocks noChangeArrowheads="1"/>
          </p:cNvSpPr>
          <p:nvPr/>
        </p:nvSpPr>
        <p:spPr bwMode="auto">
          <a:xfrm>
            <a:off x="1219200" y="16343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3980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FF4D-6B9C-49AC-97DC-B19D39B83814}"/>
              </a:ext>
            </a:extLst>
          </p:cNvPr>
          <p:cNvSpPr>
            <a:spLocks noGrp="1"/>
          </p:cNvSpPr>
          <p:nvPr>
            <p:ph type="title"/>
          </p:nvPr>
        </p:nvSpPr>
        <p:spPr/>
        <p:txBody>
          <a:bodyPr/>
          <a:lstStyle/>
          <a:p>
            <a:r>
              <a:rPr lang="en-US" dirty="0"/>
              <a:t>Financial Highlights</a:t>
            </a:r>
          </a:p>
        </p:txBody>
      </p:sp>
      <p:sp>
        <p:nvSpPr>
          <p:cNvPr id="4" name="Date Placeholder 3">
            <a:extLst>
              <a:ext uri="{FF2B5EF4-FFF2-40B4-BE49-F238E27FC236}">
                <a16:creationId xmlns:a16="http://schemas.microsoft.com/office/drawing/2014/main" id="{B41E02AC-69CA-4DED-8C33-C9D5974D07BA}"/>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5B8A4028-5616-4D52-810D-7B1D6AD33EDF}"/>
              </a:ext>
            </a:extLst>
          </p:cNvPr>
          <p:cNvSpPr>
            <a:spLocks noGrp="1"/>
          </p:cNvSpPr>
          <p:nvPr>
            <p:ph type="sldNum" sz="quarter" idx="12"/>
          </p:nvPr>
        </p:nvSpPr>
        <p:spPr/>
        <p:txBody>
          <a:bodyPr/>
          <a:lstStyle/>
          <a:p>
            <a:fld id="{5F27F4C8-2BFC-1748-8D19-AE6F909ADDFA}" type="slidenum">
              <a:rPr lang="en-US" smtClean="0"/>
              <a:pPr/>
              <a:t>12</a:t>
            </a:fld>
            <a:endParaRPr lang="en-US"/>
          </a:p>
        </p:txBody>
      </p:sp>
      <p:graphicFrame>
        <p:nvGraphicFramePr>
          <p:cNvPr id="6" name="Table 5">
            <a:extLst>
              <a:ext uri="{FF2B5EF4-FFF2-40B4-BE49-F238E27FC236}">
                <a16:creationId xmlns:a16="http://schemas.microsoft.com/office/drawing/2014/main" id="{08FEA16F-1647-4C24-AD45-03EBDF084570}"/>
              </a:ext>
            </a:extLst>
          </p:cNvPr>
          <p:cNvGraphicFramePr/>
          <p:nvPr>
            <p:extLst>
              <p:ext uri="{D42A27DB-BD31-4B8C-83A1-F6EECF244321}">
                <p14:modId xmlns:p14="http://schemas.microsoft.com/office/powerpoint/2010/main" val="3293948459"/>
              </p:ext>
            </p:extLst>
          </p:nvPr>
        </p:nvGraphicFramePr>
        <p:xfrm>
          <a:off x="961292" y="1818025"/>
          <a:ext cx="4992046" cy="2993592"/>
        </p:xfrm>
        <a:graphic>
          <a:graphicData uri="http://schemas.openxmlformats.org/drawingml/2006/table">
            <a:tbl>
              <a:tblPr>
                <a:tableStyleId>{5C22544A-7EE6-4342-B048-85BDC9FD1C3A}</a:tableStyleId>
              </a:tblPr>
              <a:tblGrid>
                <a:gridCol w="2615450">
                  <a:extLst>
                    <a:ext uri="{9D8B030D-6E8A-4147-A177-3AD203B41FA5}">
                      <a16:colId xmlns:a16="http://schemas.microsoft.com/office/drawing/2014/main" val="1948713216"/>
                    </a:ext>
                  </a:extLst>
                </a:gridCol>
                <a:gridCol w="2376596">
                  <a:extLst>
                    <a:ext uri="{9D8B030D-6E8A-4147-A177-3AD203B41FA5}">
                      <a16:colId xmlns:a16="http://schemas.microsoft.com/office/drawing/2014/main" val="1202301127"/>
                    </a:ext>
                  </a:extLst>
                </a:gridCol>
              </a:tblGrid>
              <a:tr h="427656">
                <a:tc>
                  <a:txBody>
                    <a:bodyPr/>
                    <a:lstStyle/>
                    <a:p>
                      <a:pPr algn="ctr" rtl="0" fontAlgn="t">
                        <a:spcBef>
                          <a:spcPts val="0"/>
                        </a:spcBef>
                        <a:spcAft>
                          <a:spcPts val="0"/>
                        </a:spcAft>
                      </a:pPr>
                      <a:r>
                        <a:rPr lang="en-US" sz="1800" b="1" u="none" strike="noStrike" dirty="0">
                          <a:solidFill>
                            <a:schemeClr val="bg1"/>
                          </a:solidFill>
                          <a:effectLst/>
                          <a:latin typeface="Times New Roman"/>
                          <a:cs typeface="Times New Roman"/>
                        </a:rPr>
                        <a:t>52-Week Range</a:t>
                      </a:r>
                      <a:endParaRPr lang="en-US" sz="1800" b="1" i="0" u="none" strike="noStrike" dirty="0">
                        <a:solidFill>
                          <a:schemeClr val="bg1"/>
                        </a:solidFill>
                        <a:effectLst/>
                        <a:latin typeface="Times New Roman"/>
                        <a:cs typeface="Times New Roma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0331"/>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a:effectLst/>
                          <a:latin typeface="Times New Roman"/>
                        </a:rPr>
                        <a:t>$34.82 - $99.72</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285536"/>
                  </a:ext>
                </a:extLst>
              </a:tr>
              <a:tr h="427656">
                <a:tc>
                  <a:txBody>
                    <a:bodyPr/>
                    <a:lstStyle/>
                    <a:p>
                      <a:pPr algn="ctr" rtl="0" fontAlgn="t">
                        <a:spcBef>
                          <a:spcPts val="0"/>
                        </a:spcBef>
                        <a:spcAft>
                          <a:spcPts val="0"/>
                        </a:spcAft>
                      </a:pPr>
                      <a:r>
                        <a:rPr lang="en-US" sz="1800" b="1" u="none" strike="noStrike" dirty="0">
                          <a:solidFill>
                            <a:schemeClr val="bg1"/>
                          </a:solidFill>
                          <a:effectLst/>
                          <a:latin typeface="Times New Roman"/>
                          <a:cs typeface="Times New Roman"/>
                        </a:rPr>
                        <a:t>Market Cap</a:t>
                      </a:r>
                      <a:endParaRPr lang="en-US" sz="1800" b="1" i="0" u="none" strike="noStrike" dirty="0">
                        <a:solidFill>
                          <a:schemeClr val="bg1"/>
                        </a:solidFill>
                        <a:effectLst/>
                        <a:latin typeface="Times New Roman"/>
                        <a:cs typeface="Times New Roma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0331"/>
                    </a:solidFill>
                  </a:tcPr>
                </a:tc>
                <a:tc>
                  <a:txBody>
                    <a:bodyPr/>
                    <a:lstStyle/>
                    <a:p>
                      <a:pPr algn="ctr" rtl="0" fontAlgn="t">
                        <a:spcBef>
                          <a:spcPts val="0"/>
                        </a:spcBef>
                        <a:spcAft>
                          <a:spcPts val="0"/>
                        </a:spcAft>
                      </a:pPr>
                      <a:r>
                        <a:rPr lang="en-US" sz="1800" b="0" i="0" u="none" strike="noStrike" dirty="0">
                          <a:effectLst/>
                          <a:latin typeface="Times New Roman"/>
                        </a:rPr>
                        <a:t>$28.61B</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6151006"/>
                  </a:ext>
                </a:extLst>
              </a:tr>
              <a:tr h="427656">
                <a:tc>
                  <a:txBody>
                    <a:bodyPr/>
                    <a:lstStyle/>
                    <a:p>
                      <a:pPr algn="ctr" rtl="0" fontAlgn="t">
                        <a:spcBef>
                          <a:spcPts val="0"/>
                        </a:spcBef>
                        <a:spcAft>
                          <a:spcPts val="0"/>
                        </a:spcAft>
                      </a:pPr>
                      <a:r>
                        <a:rPr lang="en-US" sz="1800" b="1" u="none" strike="noStrike" dirty="0">
                          <a:solidFill>
                            <a:schemeClr val="bg1"/>
                          </a:solidFill>
                          <a:effectLst/>
                          <a:latin typeface="Times New Roman"/>
                          <a:cs typeface="Times New Roman"/>
                        </a:rPr>
                        <a:t>Dividend Yield</a:t>
                      </a:r>
                      <a:endParaRPr lang="en-US" sz="1800" b="1" i="0" u="none" strike="noStrike" dirty="0">
                        <a:solidFill>
                          <a:schemeClr val="bg1"/>
                        </a:solidFill>
                        <a:effectLst/>
                        <a:latin typeface="Times New Roman"/>
                        <a:cs typeface="Times New Roma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0331"/>
                    </a:solidFill>
                  </a:tcPr>
                </a:tc>
                <a:tc>
                  <a:txBody>
                    <a:bodyPr/>
                    <a:lstStyle/>
                    <a:p>
                      <a:pPr algn="ctr" rtl="0" fontAlgn="t">
                        <a:spcBef>
                          <a:spcPts val="0"/>
                        </a:spcBef>
                        <a:spcAft>
                          <a:spcPts val="0"/>
                        </a:spcAft>
                      </a:pPr>
                      <a:r>
                        <a:rPr lang="en-US" sz="1800" b="0" i="0" u="none" strike="noStrike" dirty="0">
                          <a:effectLst/>
                          <a:latin typeface="Times New Roman"/>
                        </a:rPr>
                        <a:t>1.82%</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7922944"/>
                  </a:ext>
                </a:extLst>
              </a:tr>
              <a:tr h="427656">
                <a:tc>
                  <a:txBody>
                    <a:bodyPr/>
                    <a:lstStyle/>
                    <a:p>
                      <a:pPr algn="ctr" rtl="0" fontAlgn="t">
                        <a:spcBef>
                          <a:spcPts val="0"/>
                        </a:spcBef>
                        <a:spcAft>
                          <a:spcPts val="0"/>
                        </a:spcAft>
                      </a:pPr>
                      <a:r>
                        <a:rPr lang="en-US" sz="1800" b="1" u="none" strike="noStrike" dirty="0">
                          <a:solidFill>
                            <a:schemeClr val="bg1"/>
                          </a:solidFill>
                          <a:effectLst/>
                          <a:latin typeface="Times New Roman"/>
                          <a:cs typeface="Times New Roman"/>
                        </a:rPr>
                        <a:t>Beta</a:t>
                      </a:r>
                      <a:endParaRPr lang="en-US" sz="1800" b="1" i="0" u="none" strike="noStrike" dirty="0">
                        <a:solidFill>
                          <a:schemeClr val="bg1"/>
                        </a:solidFill>
                        <a:effectLst/>
                        <a:latin typeface="Times New Roman"/>
                        <a:cs typeface="Times New Roma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0331"/>
                    </a:solidFill>
                  </a:tcPr>
                </a:tc>
                <a:tc>
                  <a:txBody>
                    <a:bodyPr/>
                    <a:lstStyle/>
                    <a:p>
                      <a:pPr algn="ctr" rtl="0" fontAlgn="t">
                        <a:spcBef>
                          <a:spcPts val="0"/>
                        </a:spcBef>
                        <a:spcAft>
                          <a:spcPts val="0"/>
                        </a:spcAft>
                      </a:pPr>
                      <a:r>
                        <a:rPr lang="en-US" sz="1800" b="0" i="0" u="none" strike="noStrike" dirty="0">
                          <a:effectLst/>
                          <a:latin typeface="Times New Roman"/>
                        </a:rPr>
                        <a:t>1.56</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2140838"/>
                  </a:ext>
                </a:extLst>
              </a:tr>
              <a:tr h="427656">
                <a:tc>
                  <a:txBody>
                    <a:bodyPr/>
                    <a:lstStyle/>
                    <a:p>
                      <a:pPr algn="ctr" rtl="0" fontAlgn="t">
                        <a:spcBef>
                          <a:spcPts val="0"/>
                        </a:spcBef>
                        <a:spcAft>
                          <a:spcPts val="0"/>
                        </a:spcAft>
                      </a:pPr>
                      <a:r>
                        <a:rPr lang="en-US" sz="1800" b="1" i="0" u="none" strike="noStrike" dirty="0">
                          <a:solidFill>
                            <a:schemeClr val="bg1"/>
                          </a:solidFill>
                          <a:effectLst/>
                          <a:latin typeface="Times New Roman"/>
                          <a:cs typeface="Times New Roman"/>
                        </a:rPr>
                        <a:t>P/E Ratio</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0331"/>
                    </a:solidFill>
                  </a:tcPr>
                </a:tc>
                <a:tc>
                  <a:txBody>
                    <a:bodyPr/>
                    <a:lstStyle/>
                    <a:p>
                      <a:pPr algn="ctr" rtl="0" fontAlgn="t">
                        <a:spcBef>
                          <a:spcPts val="0"/>
                        </a:spcBef>
                        <a:spcAft>
                          <a:spcPts val="0"/>
                        </a:spcAft>
                      </a:pPr>
                      <a:r>
                        <a:rPr lang="en-US" sz="1800" b="0" i="0" u="none" strike="noStrike" dirty="0">
                          <a:effectLst/>
                          <a:latin typeface="Times New Roman"/>
                        </a:rPr>
                        <a:t>37.81x</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0713620"/>
                  </a:ext>
                </a:extLst>
              </a:tr>
              <a:tr h="427656">
                <a:tc>
                  <a:txBody>
                    <a:bodyPr/>
                    <a:lstStyle/>
                    <a:p>
                      <a:pPr algn="ctr" rtl="0" fontAlgn="t">
                        <a:spcBef>
                          <a:spcPts val="0"/>
                        </a:spcBef>
                        <a:spcAft>
                          <a:spcPts val="0"/>
                        </a:spcAft>
                      </a:pPr>
                      <a:r>
                        <a:rPr lang="en-US" sz="1800" b="1" i="0" u="none" strike="noStrike" dirty="0">
                          <a:solidFill>
                            <a:schemeClr val="bg1"/>
                          </a:solidFill>
                          <a:effectLst/>
                          <a:latin typeface="Times New Roman"/>
                          <a:cs typeface="Times New Roman"/>
                        </a:rPr>
                        <a:t>P/B Ratio</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0331"/>
                    </a:solidFill>
                  </a:tcPr>
                </a:tc>
                <a:tc>
                  <a:txBody>
                    <a:bodyPr/>
                    <a:lstStyle/>
                    <a:p>
                      <a:pPr algn="ctr" rtl="0" fontAlgn="t">
                        <a:spcBef>
                          <a:spcPts val="0"/>
                        </a:spcBef>
                        <a:spcAft>
                          <a:spcPts val="0"/>
                        </a:spcAft>
                      </a:pPr>
                      <a:r>
                        <a:rPr lang="en-US" sz="1800" b="0" i="0" u="none" strike="noStrike" dirty="0">
                          <a:effectLst/>
                          <a:latin typeface="Times New Roman"/>
                        </a:rPr>
                        <a:t>2.4x</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1058370"/>
                  </a:ext>
                </a:extLst>
              </a:tr>
              <a:tr h="427656">
                <a:tc>
                  <a:txBody>
                    <a:bodyPr/>
                    <a:lstStyle/>
                    <a:p>
                      <a:pPr algn="ctr" rtl="0" fontAlgn="t">
                        <a:spcBef>
                          <a:spcPts val="0"/>
                        </a:spcBef>
                        <a:spcAft>
                          <a:spcPts val="0"/>
                        </a:spcAft>
                      </a:pPr>
                      <a:r>
                        <a:rPr lang="en-US" sz="1800" b="1" i="0" u="none" strike="noStrike" dirty="0">
                          <a:solidFill>
                            <a:schemeClr val="bg1"/>
                          </a:solidFill>
                          <a:effectLst/>
                          <a:latin typeface="Times New Roman"/>
                          <a:cs typeface="Times New Roman"/>
                        </a:rPr>
                        <a:t>P/S Ratio</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0331"/>
                    </a:solidFill>
                  </a:tcPr>
                </a:tc>
                <a:tc>
                  <a:txBody>
                    <a:bodyPr/>
                    <a:lstStyle/>
                    <a:p>
                      <a:pPr algn="ctr" rtl="0" fontAlgn="t">
                        <a:spcBef>
                          <a:spcPts val="0"/>
                        </a:spcBef>
                        <a:spcAft>
                          <a:spcPts val="0"/>
                        </a:spcAft>
                      </a:pPr>
                      <a:r>
                        <a:rPr lang="en-US" sz="1800" b="0" i="0" u="none" strike="noStrike" dirty="0">
                          <a:effectLst/>
                          <a:latin typeface="Times New Roman"/>
                        </a:rPr>
                        <a:t>0.8x</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6086579"/>
                  </a:ext>
                </a:extLst>
              </a:tr>
            </a:tbl>
          </a:graphicData>
        </a:graphic>
      </p:graphicFrame>
      <p:graphicFrame>
        <p:nvGraphicFramePr>
          <p:cNvPr id="7" name="Table 6">
            <a:extLst>
              <a:ext uri="{FF2B5EF4-FFF2-40B4-BE49-F238E27FC236}">
                <a16:creationId xmlns:a16="http://schemas.microsoft.com/office/drawing/2014/main" id="{F09B0145-1D94-409A-B322-632B2AE5D183}"/>
              </a:ext>
            </a:extLst>
          </p:cNvPr>
          <p:cNvGraphicFramePr/>
          <p:nvPr>
            <p:extLst>
              <p:ext uri="{D42A27DB-BD31-4B8C-83A1-F6EECF244321}">
                <p14:modId xmlns:p14="http://schemas.microsoft.com/office/powerpoint/2010/main" val="2038296750"/>
              </p:ext>
            </p:extLst>
          </p:nvPr>
        </p:nvGraphicFramePr>
        <p:xfrm>
          <a:off x="6693650" y="1818025"/>
          <a:ext cx="3921655" cy="3413760"/>
        </p:xfrm>
        <a:graphic>
          <a:graphicData uri="http://schemas.openxmlformats.org/drawingml/2006/table">
            <a:tbl>
              <a:tblPr>
                <a:tableStyleId>{5C22544A-7EE6-4342-B048-85BDC9FD1C3A}</a:tableStyleId>
              </a:tblPr>
              <a:tblGrid>
                <a:gridCol w="2165348">
                  <a:extLst>
                    <a:ext uri="{9D8B030D-6E8A-4147-A177-3AD203B41FA5}">
                      <a16:colId xmlns:a16="http://schemas.microsoft.com/office/drawing/2014/main" val="4278240837"/>
                    </a:ext>
                  </a:extLst>
                </a:gridCol>
                <a:gridCol w="1756307">
                  <a:extLst>
                    <a:ext uri="{9D8B030D-6E8A-4147-A177-3AD203B41FA5}">
                      <a16:colId xmlns:a16="http://schemas.microsoft.com/office/drawing/2014/main" val="1312006224"/>
                    </a:ext>
                  </a:extLst>
                </a:gridCol>
              </a:tblGrid>
              <a:tr h="317508">
                <a:tc>
                  <a:txBody>
                    <a:bodyPr/>
                    <a:lstStyle/>
                    <a:p>
                      <a:pPr algn="ctr" rtl="0" fontAlgn="t">
                        <a:spcBef>
                          <a:spcPts val="0"/>
                        </a:spcBef>
                        <a:spcAft>
                          <a:spcPts val="0"/>
                        </a:spcAft>
                      </a:pPr>
                      <a:endParaRPr lang="en-US" sz="1800" b="0" i="0" u="none" strike="noStrike" dirty="0">
                        <a:solidFill>
                          <a:schemeClr val="bg1"/>
                        </a:solidFill>
                        <a:effectLst/>
                        <a:latin typeface="Times New Roman"/>
                        <a:cs typeface="Times New Roma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US" sz="1800" b="1" i="0" u="none" strike="noStrike" dirty="0">
                          <a:effectLst/>
                          <a:latin typeface="Times New Roman"/>
                        </a:rPr>
                        <a:t>MGA</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693410"/>
                  </a:ext>
                </a:extLst>
              </a:tr>
              <a:tr h="317508">
                <a:tc>
                  <a:txBody>
                    <a:bodyPr/>
                    <a:lstStyle/>
                    <a:p>
                      <a:pPr algn="ctr" rtl="0" fontAlgn="t">
                        <a:spcBef>
                          <a:spcPts val="0"/>
                        </a:spcBef>
                        <a:spcAft>
                          <a:spcPts val="0"/>
                        </a:spcAft>
                      </a:pPr>
                      <a:r>
                        <a:rPr lang="en-US" sz="1800" b="1" u="none" strike="noStrike" dirty="0">
                          <a:solidFill>
                            <a:schemeClr val="bg1"/>
                          </a:solidFill>
                          <a:effectLst/>
                          <a:latin typeface="Times New Roman"/>
                          <a:cs typeface="Times New Roman"/>
                        </a:rPr>
                        <a:t>Gross Margin</a:t>
                      </a:r>
                      <a:endParaRPr lang="en-US" sz="1800" b="1" i="0" u="none" strike="noStrike" dirty="0">
                        <a:solidFill>
                          <a:schemeClr val="bg1"/>
                        </a:solidFill>
                        <a:effectLst/>
                        <a:latin typeface="Times New Roman"/>
                        <a:cs typeface="Times New Roma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0331"/>
                    </a:solidFill>
                  </a:tcPr>
                </a:tc>
                <a:tc>
                  <a:txBody>
                    <a:bodyPr/>
                    <a:lstStyle/>
                    <a:p>
                      <a:pPr algn="ctr" rtl="0" fontAlgn="t">
                        <a:spcBef>
                          <a:spcPts val="0"/>
                        </a:spcBef>
                        <a:spcAft>
                          <a:spcPts val="0"/>
                        </a:spcAft>
                      </a:pPr>
                      <a:r>
                        <a:rPr lang="en-US" sz="1800" b="0" i="0" u="none" strike="noStrike" dirty="0">
                          <a:effectLst/>
                          <a:latin typeface="Times New Roman"/>
                        </a:rPr>
                        <a:t>13.60%</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22792"/>
                  </a:ext>
                </a:extLst>
              </a:tr>
              <a:tr h="317508">
                <a:tc>
                  <a:txBody>
                    <a:bodyPr/>
                    <a:lstStyle/>
                    <a:p>
                      <a:pPr algn="ctr" rtl="0" fontAlgn="t">
                        <a:spcBef>
                          <a:spcPts val="0"/>
                        </a:spcBef>
                        <a:spcAft>
                          <a:spcPts val="0"/>
                        </a:spcAft>
                      </a:pPr>
                      <a:r>
                        <a:rPr lang="en-US" sz="1800" b="1" u="none" strike="noStrike" dirty="0">
                          <a:solidFill>
                            <a:schemeClr val="bg1"/>
                          </a:solidFill>
                          <a:effectLst/>
                          <a:latin typeface="Times New Roman"/>
                          <a:cs typeface="Times New Roman"/>
                        </a:rPr>
                        <a:t>Operating Margin</a:t>
                      </a:r>
                      <a:endParaRPr lang="en-US" sz="1800" b="1" i="0" u="none" strike="noStrike" dirty="0">
                        <a:solidFill>
                          <a:schemeClr val="bg1"/>
                        </a:solidFill>
                        <a:effectLst/>
                        <a:latin typeface="Times New Roman"/>
                        <a:cs typeface="Times New Roma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0331"/>
                    </a:solidFill>
                  </a:tcPr>
                </a:tc>
                <a:tc>
                  <a:txBody>
                    <a:bodyPr/>
                    <a:lstStyle/>
                    <a:p>
                      <a:pPr algn="ctr" rtl="0" fontAlgn="t">
                        <a:spcBef>
                          <a:spcPts val="0"/>
                        </a:spcBef>
                        <a:spcAft>
                          <a:spcPts val="0"/>
                        </a:spcAft>
                      </a:pPr>
                      <a:r>
                        <a:rPr lang="en-US" sz="1800" b="0" i="0" u="none" strike="noStrike" dirty="0">
                          <a:effectLst/>
                          <a:latin typeface="Times New Roman"/>
                        </a:rPr>
                        <a:t>4.55%</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183849"/>
                  </a:ext>
                </a:extLst>
              </a:tr>
              <a:tr h="317508">
                <a:tc>
                  <a:txBody>
                    <a:bodyPr/>
                    <a:lstStyle/>
                    <a:p>
                      <a:pPr algn="ctr" rtl="0" fontAlgn="t">
                        <a:spcBef>
                          <a:spcPts val="0"/>
                        </a:spcBef>
                        <a:spcAft>
                          <a:spcPts val="0"/>
                        </a:spcAft>
                      </a:pPr>
                      <a:r>
                        <a:rPr lang="en-US" sz="1800" b="1" u="none" strike="noStrike" dirty="0">
                          <a:solidFill>
                            <a:schemeClr val="bg1"/>
                          </a:solidFill>
                          <a:effectLst/>
                          <a:latin typeface="Times New Roman"/>
                          <a:cs typeface="Times New Roman"/>
                        </a:rPr>
                        <a:t>Net Profit Margin</a:t>
                      </a:r>
                      <a:endParaRPr lang="en-US" sz="1800" b="1" i="0" u="none" strike="noStrike" dirty="0">
                        <a:solidFill>
                          <a:schemeClr val="bg1"/>
                        </a:solidFill>
                        <a:effectLst/>
                        <a:latin typeface="Times New Roman"/>
                        <a:cs typeface="Times New Roma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0331"/>
                    </a:solidFill>
                  </a:tcPr>
                </a:tc>
                <a:tc>
                  <a:txBody>
                    <a:bodyPr/>
                    <a:lstStyle/>
                    <a:p>
                      <a:pPr algn="ctr" rtl="0" fontAlgn="t">
                        <a:spcBef>
                          <a:spcPts val="0"/>
                        </a:spcBef>
                        <a:spcAft>
                          <a:spcPts val="0"/>
                        </a:spcAft>
                      </a:pPr>
                      <a:r>
                        <a:rPr lang="en-US" sz="1800" b="0" i="0" u="none" strike="noStrike" dirty="0">
                          <a:effectLst/>
                          <a:latin typeface="Times New Roman"/>
                        </a:rPr>
                        <a:t>2.32%</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1008190"/>
                  </a:ext>
                </a:extLst>
              </a:tr>
              <a:tr h="317508">
                <a:tc>
                  <a:txBody>
                    <a:bodyPr/>
                    <a:lstStyle/>
                    <a:p>
                      <a:pPr algn="ctr" rtl="0" fontAlgn="t">
                        <a:spcBef>
                          <a:spcPts val="0"/>
                        </a:spcBef>
                        <a:spcAft>
                          <a:spcPts val="0"/>
                        </a:spcAft>
                      </a:pPr>
                      <a:r>
                        <a:rPr lang="en-US" sz="1800" b="1" u="none" strike="noStrike" dirty="0">
                          <a:solidFill>
                            <a:schemeClr val="bg1"/>
                          </a:solidFill>
                          <a:effectLst/>
                          <a:latin typeface="Times New Roman"/>
                          <a:cs typeface="Times New Roman"/>
                        </a:rPr>
                        <a:t>Current Ratio</a:t>
                      </a:r>
                      <a:endParaRPr lang="en-US" sz="1800" b="1" i="0" u="none" strike="noStrike" dirty="0">
                        <a:solidFill>
                          <a:schemeClr val="bg1"/>
                        </a:solidFill>
                        <a:effectLst/>
                        <a:latin typeface="Times New Roman"/>
                        <a:cs typeface="Times New Roma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0331"/>
                    </a:solidFill>
                  </a:tcPr>
                </a:tc>
                <a:tc>
                  <a:txBody>
                    <a:bodyPr/>
                    <a:lstStyle/>
                    <a:p>
                      <a:pPr algn="ctr" rtl="0" fontAlgn="t">
                        <a:spcBef>
                          <a:spcPts val="0"/>
                        </a:spcBef>
                        <a:spcAft>
                          <a:spcPts val="0"/>
                        </a:spcAft>
                      </a:pPr>
                      <a:r>
                        <a:rPr lang="en-US" sz="1800" b="0" i="0" u="none" strike="noStrike" dirty="0">
                          <a:effectLst/>
                          <a:latin typeface="Times New Roman"/>
                        </a:rPr>
                        <a:t>1.37</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706101"/>
                  </a:ext>
                </a:extLst>
              </a:tr>
              <a:tr h="317508">
                <a:tc>
                  <a:txBody>
                    <a:bodyPr/>
                    <a:lstStyle/>
                    <a:p>
                      <a:pPr algn="ctr" rtl="0" fontAlgn="t">
                        <a:spcBef>
                          <a:spcPts val="0"/>
                        </a:spcBef>
                        <a:spcAft>
                          <a:spcPts val="0"/>
                        </a:spcAft>
                      </a:pPr>
                      <a:r>
                        <a:rPr lang="en-US" sz="1800" b="1" i="0" u="none" strike="noStrike" dirty="0">
                          <a:solidFill>
                            <a:schemeClr val="bg1"/>
                          </a:solidFill>
                          <a:effectLst/>
                          <a:latin typeface="Times New Roman"/>
                          <a:cs typeface="Times New Roman"/>
                        </a:rPr>
                        <a:t>ROA</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0331"/>
                    </a:solidFill>
                  </a:tcPr>
                </a:tc>
                <a:tc>
                  <a:txBody>
                    <a:bodyPr/>
                    <a:lstStyle/>
                    <a:p>
                      <a:pPr algn="ctr" rtl="0" fontAlgn="t">
                        <a:spcBef>
                          <a:spcPts val="0"/>
                        </a:spcBef>
                        <a:spcAft>
                          <a:spcPts val="0"/>
                        </a:spcAft>
                      </a:pPr>
                      <a:r>
                        <a:rPr lang="en-US" sz="1800" b="0" i="0" u="none" strike="noStrike" dirty="0">
                          <a:effectLst/>
                          <a:latin typeface="Times New Roman"/>
                        </a:rPr>
                        <a:t>2.89%</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3534192"/>
                  </a:ext>
                </a:extLst>
              </a:tr>
              <a:tr h="317508">
                <a:tc>
                  <a:txBody>
                    <a:bodyPr/>
                    <a:lstStyle/>
                    <a:p>
                      <a:pPr algn="ctr" rtl="0" fontAlgn="t">
                        <a:spcBef>
                          <a:spcPts val="0"/>
                        </a:spcBef>
                        <a:spcAft>
                          <a:spcPts val="0"/>
                        </a:spcAft>
                      </a:pPr>
                      <a:r>
                        <a:rPr lang="en-US" sz="1800" b="1" i="0" u="none" strike="noStrike" dirty="0">
                          <a:solidFill>
                            <a:schemeClr val="bg1"/>
                          </a:solidFill>
                          <a:effectLst/>
                          <a:latin typeface="Times New Roman"/>
                          <a:cs typeface="Times New Roman"/>
                        </a:rPr>
                        <a:t>ROE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0331"/>
                    </a:solidFill>
                  </a:tcPr>
                </a:tc>
                <a:tc>
                  <a:txBody>
                    <a:bodyPr/>
                    <a:lstStyle/>
                    <a:p>
                      <a:pPr algn="ctr" rtl="0" fontAlgn="t">
                        <a:spcBef>
                          <a:spcPts val="0"/>
                        </a:spcBef>
                        <a:spcAft>
                          <a:spcPts val="0"/>
                        </a:spcAft>
                      </a:pPr>
                      <a:r>
                        <a:rPr lang="en-US" sz="1800" b="0" i="0" u="none" strike="noStrike" dirty="0">
                          <a:effectLst/>
                          <a:latin typeface="Times New Roman"/>
                        </a:rPr>
                        <a:t>7.10%</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9279298"/>
                  </a:ext>
                </a:extLst>
              </a:tr>
              <a:tr h="317508">
                <a:tc>
                  <a:txBody>
                    <a:bodyPr/>
                    <a:lstStyle/>
                    <a:p>
                      <a:pPr algn="ctr" rtl="0" fontAlgn="t">
                        <a:spcBef>
                          <a:spcPts val="0"/>
                        </a:spcBef>
                        <a:spcAft>
                          <a:spcPts val="0"/>
                        </a:spcAft>
                      </a:pPr>
                      <a:r>
                        <a:rPr lang="en-US" sz="1800" b="1" i="0" u="none" strike="noStrike" dirty="0">
                          <a:solidFill>
                            <a:schemeClr val="bg1"/>
                          </a:solidFill>
                          <a:effectLst/>
                          <a:latin typeface="Times New Roman"/>
                          <a:cs typeface="Times New Roman"/>
                        </a:rPr>
                        <a:t>ROI</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0331"/>
                    </a:solidFill>
                  </a:tcPr>
                </a:tc>
                <a:tc>
                  <a:txBody>
                    <a:bodyPr/>
                    <a:lstStyle/>
                    <a:p>
                      <a:pPr algn="ctr" rtl="0" fontAlgn="t">
                        <a:spcBef>
                          <a:spcPts val="0"/>
                        </a:spcBef>
                        <a:spcAft>
                          <a:spcPts val="0"/>
                        </a:spcAft>
                      </a:pPr>
                      <a:r>
                        <a:rPr lang="en-US" sz="1800" b="0" i="0" u="none" strike="noStrike" dirty="0">
                          <a:effectLst/>
                          <a:latin typeface="Times New Roman"/>
                        </a:rPr>
                        <a:t>10.39%</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447740"/>
                  </a:ext>
                </a:extLst>
              </a:tr>
            </a:tbl>
          </a:graphicData>
        </a:graphic>
      </p:graphicFrame>
      <p:sp>
        <p:nvSpPr>
          <p:cNvPr id="10" name="TextBox 9">
            <a:extLst>
              <a:ext uri="{FF2B5EF4-FFF2-40B4-BE49-F238E27FC236}">
                <a16:creationId xmlns:a16="http://schemas.microsoft.com/office/drawing/2014/main" id="{B39F383A-BBD0-433F-BC83-9F1DFE0E76F6}"/>
              </a:ext>
            </a:extLst>
          </p:cNvPr>
          <p:cNvSpPr txBox="1"/>
          <p:nvPr/>
        </p:nvSpPr>
        <p:spPr>
          <a:xfrm>
            <a:off x="961292" y="4811617"/>
            <a:ext cx="499204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Highlights: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Cash Flow:</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2018</a:t>
            </a:r>
            <a:r>
              <a:rPr lang="en-US" dirty="0">
                <a:latin typeface="Times New Roman" panose="02020603050405020304" pitchFamily="18" charset="0"/>
                <a:cs typeface="Times New Roman" panose="02020603050405020304" pitchFamily="18" charset="0"/>
              </a:rPr>
              <a:t>: $3.7B, </a:t>
            </a:r>
            <a:r>
              <a:rPr lang="en-US" b="1" dirty="0">
                <a:latin typeface="Times New Roman" panose="02020603050405020304" pitchFamily="18" charset="0"/>
                <a:cs typeface="Times New Roman" panose="02020603050405020304" pitchFamily="18" charset="0"/>
              </a:rPr>
              <a:t>2019</a:t>
            </a:r>
            <a:r>
              <a:rPr lang="en-US" dirty="0">
                <a:latin typeface="Times New Roman" panose="02020603050405020304" pitchFamily="18" charset="0"/>
                <a:cs typeface="Times New Roman" panose="02020603050405020304" pitchFamily="18" charset="0"/>
              </a:rPr>
              <a:t>: $3.96B, </a:t>
            </a:r>
            <a:r>
              <a:rPr lang="en-US" b="1" dirty="0">
                <a:latin typeface="Times New Roman" panose="02020603050405020304" pitchFamily="18" charset="0"/>
                <a:cs typeface="Times New Roman" panose="02020603050405020304" pitchFamily="18" charset="0"/>
              </a:rPr>
              <a:t>2020</a:t>
            </a:r>
            <a:r>
              <a:rPr lang="en-US" dirty="0">
                <a:latin typeface="Times New Roman" panose="02020603050405020304" pitchFamily="18" charset="0"/>
                <a:cs typeface="Times New Roman" panose="02020603050405020304" pitchFamily="18" charset="0"/>
              </a:rPr>
              <a:t>: $3.28B</a:t>
            </a:r>
          </a:p>
        </p:txBody>
      </p:sp>
    </p:spTree>
    <p:extLst>
      <p:ext uri="{BB962C8B-B14F-4D97-AF65-F5344CB8AC3E}">
        <p14:creationId xmlns:p14="http://schemas.microsoft.com/office/powerpoint/2010/main" val="2172589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FF4D-6B9C-49AC-97DC-B19D39B83814}"/>
              </a:ext>
            </a:extLst>
          </p:cNvPr>
          <p:cNvSpPr>
            <a:spLocks noGrp="1"/>
          </p:cNvSpPr>
          <p:nvPr>
            <p:ph type="title"/>
          </p:nvPr>
        </p:nvSpPr>
        <p:spPr/>
        <p:txBody>
          <a:bodyPr/>
          <a:lstStyle/>
          <a:p>
            <a:r>
              <a:rPr lang="en-US" dirty="0"/>
              <a:t>Financial Highlights</a:t>
            </a:r>
          </a:p>
        </p:txBody>
      </p:sp>
      <p:sp>
        <p:nvSpPr>
          <p:cNvPr id="4" name="Date Placeholder 3">
            <a:extLst>
              <a:ext uri="{FF2B5EF4-FFF2-40B4-BE49-F238E27FC236}">
                <a16:creationId xmlns:a16="http://schemas.microsoft.com/office/drawing/2014/main" id="{B41E02AC-69CA-4DED-8C33-C9D5974D07BA}"/>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5B8A4028-5616-4D52-810D-7B1D6AD33EDF}"/>
              </a:ext>
            </a:extLst>
          </p:cNvPr>
          <p:cNvSpPr>
            <a:spLocks noGrp="1"/>
          </p:cNvSpPr>
          <p:nvPr>
            <p:ph type="sldNum" sz="quarter" idx="12"/>
          </p:nvPr>
        </p:nvSpPr>
        <p:spPr/>
        <p:txBody>
          <a:bodyPr/>
          <a:lstStyle/>
          <a:p>
            <a:fld id="{5F27F4C8-2BFC-1748-8D19-AE6F909ADDFA}" type="slidenum">
              <a:rPr lang="en-US" smtClean="0"/>
              <a:pPr/>
              <a:t>13</a:t>
            </a:fld>
            <a:endParaRPr lang="en-US"/>
          </a:p>
        </p:txBody>
      </p:sp>
      <p:sp>
        <p:nvSpPr>
          <p:cNvPr id="10" name="TextBox 9">
            <a:extLst>
              <a:ext uri="{FF2B5EF4-FFF2-40B4-BE49-F238E27FC236}">
                <a16:creationId xmlns:a16="http://schemas.microsoft.com/office/drawing/2014/main" id="{B39F383A-BBD0-433F-BC83-9F1DFE0E76F6}"/>
              </a:ext>
            </a:extLst>
          </p:cNvPr>
          <p:cNvSpPr txBox="1"/>
          <p:nvPr/>
        </p:nvSpPr>
        <p:spPr>
          <a:xfrm>
            <a:off x="838200" y="4809217"/>
            <a:ext cx="499204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Highlights: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Low Leverage Ratios</a:t>
            </a:r>
          </a:p>
        </p:txBody>
      </p:sp>
      <p:graphicFrame>
        <p:nvGraphicFramePr>
          <p:cNvPr id="3" name="Table 2">
            <a:extLst>
              <a:ext uri="{FF2B5EF4-FFF2-40B4-BE49-F238E27FC236}">
                <a16:creationId xmlns:a16="http://schemas.microsoft.com/office/drawing/2014/main" id="{1E48B2C2-F7AC-7244-9919-0357FF9D06EC}"/>
              </a:ext>
            </a:extLst>
          </p:cNvPr>
          <p:cNvGraphicFramePr>
            <a:graphicFrameLocks noGrp="1"/>
          </p:cNvGraphicFramePr>
          <p:nvPr>
            <p:extLst>
              <p:ext uri="{D42A27DB-BD31-4B8C-83A1-F6EECF244321}">
                <p14:modId xmlns:p14="http://schemas.microsoft.com/office/powerpoint/2010/main" val="2967490567"/>
              </p:ext>
            </p:extLst>
          </p:nvPr>
        </p:nvGraphicFramePr>
        <p:xfrm>
          <a:off x="3204796" y="1691005"/>
          <a:ext cx="5782408" cy="3118216"/>
        </p:xfrm>
        <a:graphic>
          <a:graphicData uri="http://schemas.openxmlformats.org/drawingml/2006/table">
            <a:tbl>
              <a:tblPr/>
              <a:tblGrid>
                <a:gridCol w="3861342">
                  <a:extLst>
                    <a:ext uri="{9D8B030D-6E8A-4147-A177-3AD203B41FA5}">
                      <a16:colId xmlns:a16="http://schemas.microsoft.com/office/drawing/2014/main" val="1210752507"/>
                    </a:ext>
                  </a:extLst>
                </a:gridCol>
                <a:gridCol w="1921066">
                  <a:extLst>
                    <a:ext uri="{9D8B030D-6E8A-4147-A177-3AD203B41FA5}">
                      <a16:colId xmlns:a16="http://schemas.microsoft.com/office/drawing/2014/main" val="2524624722"/>
                    </a:ext>
                  </a:extLst>
                </a:gridCol>
              </a:tblGrid>
              <a:tr h="389777">
                <a:tc gridSpan="2">
                  <a:txBody>
                    <a:bodyPr/>
                    <a:lstStyle/>
                    <a:p>
                      <a:pPr algn="ctr" rtl="0" fontAlgn="b"/>
                      <a:r>
                        <a:rPr lang="en-US" sz="1800" b="0" dirty="0">
                          <a:solidFill>
                            <a:srgbClr val="FFFFFF"/>
                          </a:solidFill>
                          <a:effectLst/>
                          <a:latin typeface="Times New Roman" panose="02020603050405020304" pitchFamily="18" charset="0"/>
                          <a:cs typeface="Times New Roman" panose="02020603050405020304" pitchFamily="18" charset="0"/>
                        </a:rPr>
                        <a:t>MGA Debt Analysis</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A0331"/>
                    </a:solidFill>
                  </a:tcPr>
                </a:tc>
                <a:tc hMerge="1">
                  <a:txBody>
                    <a:bodyPr/>
                    <a:lstStyle/>
                    <a:p>
                      <a:endParaRPr lang="en-US"/>
                    </a:p>
                  </a:txBody>
                  <a:tcPr/>
                </a:tc>
                <a:extLst>
                  <a:ext uri="{0D108BD9-81ED-4DB2-BD59-A6C34878D82A}">
                    <a16:rowId xmlns:a16="http://schemas.microsoft.com/office/drawing/2014/main" val="560252256"/>
                  </a:ext>
                </a:extLst>
              </a:tr>
              <a:tr h="389777">
                <a:tc>
                  <a:txBody>
                    <a:bodyPr/>
                    <a:lstStyle/>
                    <a:p>
                      <a:pPr rtl="0" fontAlgn="b"/>
                      <a:r>
                        <a:rPr lang="en-US" sz="1800" b="0" dirty="0">
                          <a:solidFill>
                            <a:srgbClr val="000000"/>
                          </a:solidFill>
                          <a:effectLst/>
                          <a:latin typeface="Times New Roman" panose="02020603050405020304" pitchFamily="18" charset="0"/>
                          <a:cs typeface="Times New Roman" panose="02020603050405020304" pitchFamily="18" charset="0"/>
                        </a:rPr>
                        <a:t>Current Ratio</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800" b="0">
                          <a:solidFill>
                            <a:srgbClr val="000000"/>
                          </a:solidFill>
                          <a:effectLst/>
                          <a:latin typeface="Times New Roman" panose="02020603050405020304" pitchFamily="18" charset="0"/>
                          <a:cs typeface="Times New Roman" panose="02020603050405020304" pitchFamily="18" charset="0"/>
                        </a:rPr>
                        <a:t>1.37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32979789"/>
                  </a:ext>
                </a:extLst>
              </a:tr>
              <a:tr h="389777">
                <a:tc>
                  <a:txBody>
                    <a:bodyPr/>
                    <a:lstStyle/>
                    <a:p>
                      <a:pPr rtl="0" fontAlgn="b"/>
                      <a:r>
                        <a:rPr lang="en-US" sz="1800" b="0" dirty="0">
                          <a:solidFill>
                            <a:srgbClr val="000000"/>
                          </a:solidFill>
                          <a:effectLst/>
                          <a:latin typeface="Times New Roman" panose="02020603050405020304" pitchFamily="18" charset="0"/>
                          <a:cs typeface="Times New Roman" panose="02020603050405020304" pitchFamily="18" charset="0"/>
                        </a:rPr>
                        <a:t>Quick Ratio</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800" b="0">
                          <a:solidFill>
                            <a:srgbClr val="000000"/>
                          </a:solidFill>
                          <a:effectLst/>
                          <a:latin typeface="Times New Roman" panose="02020603050405020304" pitchFamily="18" charset="0"/>
                          <a:cs typeface="Times New Roman" panose="02020603050405020304" pitchFamily="18" charset="0"/>
                        </a:rPr>
                        <a:t>1.02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70630339"/>
                  </a:ext>
                </a:extLst>
              </a:tr>
              <a:tr h="389777">
                <a:tc>
                  <a:txBody>
                    <a:bodyPr/>
                    <a:lstStyle/>
                    <a:p>
                      <a:pPr rtl="0" fontAlgn="b"/>
                      <a:r>
                        <a:rPr lang="en-US" sz="1800" b="0" dirty="0">
                          <a:solidFill>
                            <a:srgbClr val="000000"/>
                          </a:solidFill>
                          <a:effectLst/>
                          <a:latin typeface="Times New Roman" panose="02020603050405020304" pitchFamily="18" charset="0"/>
                          <a:cs typeface="Times New Roman" panose="02020603050405020304" pitchFamily="18" charset="0"/>
                        </a:rPr>
                        <a:t>Total Debt / Equity</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800" b="0">
                          <a:solidFill>
                            <a:srgbClr val="000000"/>
                          </a:solidFill>
                          <a:effectLst/>
                          <a:latin typeface="Times New Roman" panose="02020603050405020304" pitchFamily="18" charset="0"/>
                          <a:cs typeface="Times New Roman" panose="02020603050405020304" pitchFamily="18" charset="0"/>
                        </a:rPr>
                        <a:t>51.20%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25199729"/>
                  </a:ext>
                </a:extLst>
              </a:tr>
              <a:tr h="389777">
                <a:tc>
                  <a:txBody>
                    <a:bodyPr/>
                    <a:lstStyle/>
                    <a:p>
                      <a:pPr rtl="0" fontAlgn="b"/>
                      <a:r>
                        <a:rPr lang="en-US" sz="1800" b="0" dirty="0">
                          <a:solidFill>
                            <a:srgbClr val="000000"/>
                          </a:solidFill>
                          <a:effectLst/>
                          <a:latin typeface="Times New Roman" panose="02020603050405020304" pitchFamily="18" charset="0"/>
                          <a:cs typeface="Times New Roman" panose="02020603050405020304" pitchFamily="18" charset="0"/>
                        </a:rPr>
                        <a:t>Total Debt / Capital</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800" b="0" dirty="0">
                          <a:solidFill>
                            <a:srgbClr val="000000"/>
                          </a:solidFill>
                          <a:effectLst/>
                          <a:latin typeface="Times New Roman" panose="02020603050405020304" pitchFamily="18" charset="0"/>
                          <a:cs typeface="Times New Roman" panose="02020603050405020304" pitchFamily="18" charset="0"/>
                        </a:rPr>
                        <a:t>33.90%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29850710"/>
                  </a:ext>
                </a:extLst>
              </a:tr>
              <a:tr h="389777">
                <a:tc>
                  <a:txBody>
                    <a:bodyPr/>
                    <a:lstStyle/>
                    <a:p>
                      <a:pPr rtl="0" fontAlgn="b"/>
                      <a:r>
                        <a:rPr lang="en-US" sz="1800" b="0" dirty="0">
                          <a:solidFill>
                            <a:srgbClr val="000000"/>
                          </a:solidFill>
                          <a:effectLst/>
                          <a:latin typeface="Times New Roman" panose="02020603050405020304" pitchFamily="18" charset="0"/>
                          <a:cs typeface="Times New Roman" panose="02020603050405020304" pitchFamily="18" charset="0"/>
                        </a:rPr>
                        <a:t>Long-Term Debt / Equity</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800" b="0">
                          <a:solidFill>
                            <a:srgbClr val="000000"/>
                          </a:solidFill>
                          <a:effectLst/>
                          <a:latin typeface="Times New Roman" panose="02020603050405020304" pitchFamily="18" charset="0"/>
                          <a:cs typeface="Times New Roman" panose="02020603050405020304" pitchFamily="18" charset="0"/>
                        </a:rPr>
                        <a:t>48%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1385400"/>
                  </a:ext>
                </a:extLst>
              </a:tr>
              <a:tr h="389777">
                <a:tc>
                  <a:txBody>
                    <a:bodyPr/>
                    <a:lstStyle/>
                    <a:p>
                      <a:pPr rtl="0" fontAlgn="b"/>
                      <a:r>
                        <a:rPr lang="en-US" sz="1800" b="0" dirty="0">
                          <a:solidFill>
                            <a:srgbClr val="000000"/>
                          </a:solidFill>
                          <a:effectLst/>
                          <a:latin typeface="Times New Roman" panose="02020603050405020304" pitchFamily="18" charset="0"/>
                          <a:cs typeface="Times New Roman" panose="02020603050405020304" pitchFamily="18" charset="0"/>
                        </a:rPr>
                        <a:t>Long Term Debt / Capital</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800" b="0" dirty="0">
                          <a:solidFill>
                            <a:srgbClr val="000000"/>
                          </a:solidFill>
                          <a:effectLst/>
                          <a:latin typeface="Times New Roman" panose="02020603050405020304" pitchFamily="18" charset="0"/>
                          <a:cs typeface="Times New Roman" panose="02020603050405020304" pitchFamily="18" charset="0"/>
                        </a:rPr>
                        <a:t>31.80%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60004172"/>
                  </a:ext>
                </a:extLst>
              </a:tr>
              <a:tr h="389777">
                <a:tc>
                  <a:txBody>
                    <a:bodyPr/>
                    <a:lstStyle/>
                    <a:p>
                      <a:pPr rtl="0" fontAlgn="b"/>
                      <a:r>
                        <a:rPr lang="en-US" sz="1800" b="0">
                          <a:solidFill>
                            <a:srgbClr val="000000"/>
                          </a:solidFill>
                          <a:effectLst/>
                          <a:latin typeface="Times New Roman" panose="02020603050405020304" pitchFamily="18" charset="0"/>
                          <a:cs typeface="Times New Roman" panose="02020603050405020304" pitchFamily="18" charset="0"/>
                        </a:rPr>
                        <a:t>Total liabilities / Total Assets</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r>
                        <a:rPr lang="en-US" sz="1800" b="0" dirty="0">
                          <a:solidFill>
                            <a:srgbClr val="000000"/>
                          </a:solidFill>
                          <a:effectLst/>
                          <a:latin typeface="Times New Roman" panose="02020603050405020304" pitchFamily="18" charset="0"/>
                          <a:cs typeface="Times New Roman" panose="02020603050405020304" pitchFamily="18" charset="0"/>
                        </a:rPr>
                        <a:t>59%</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236166"/>
                  </a:ext>
                </a:extLst>
              </a:tr>
            </a:tbl>
          </a:graphicData>
        </a:graphic>
      </p:graphicFrame>
    </p:spTree>
    <p:extLst>
      <p:ext uri="{BB962C8B-B14F-4D97-AF65-F5344CB8AC3E}">
        <p14:creationId xmlns:p14="http://schemas.microsoft.com/office/powerpoint/2010/main" val="173891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2B71-323F-EE4E-88EB-B57146EEF690}"/>
              </a:ext>
            </a:extLst>
          </p:cNvPr>
          <p:cNvSpPr>
            <a:spLocks noGrp="1"/>
          </p:cNvSpPr>
          <p:nvPr>
            <p:ph type="title"/>
          </p:nvPr>
        </p:nvSpPr>
        <p:spPr/>
        <p:txBody>
          <a:bodyPr/>
          <a:lstStyle/>
          <a:p>
            <a:r>
              <a:rPr lang="en-US" dirty="0"/>
              <a:t>2021 Q1 Results</a:t>
            </a:r>
          </a:p>
        </p:txBody>
      </p:sp>
      <p:sp>
        <p:nvSpPr>
          <p:cNvPr id="3" name="Content Placeholder 2">
            <a:extLst>
              <a:ext uri="{FF2B5EF4-FFF2-40B4-BE49-F238E27FC236}">
                <a16:creationId xmlns:a16="http://schemas.microsoft.com/office/drawing/2014/main" id="{CEF661AA-879B-4C47-BD96-733B72013D8A}"/>
              </a:ext>
            </a:extLst>
          </p:cNvPr>
          <p:cNvSpPr>
            <a:spLocks noGrp="1"/>
          </p:cNvSpPr>
          <p:nvPr>
            <p:ph idx="1"/>
          </p:nvPr>
        </p:nvSpPr>
        <p:spPr/>
        <p:txBody>
          <a:bodyPr/>
          <a:lstStyle/>
          <a:p>
            <a:r>
              <a:rPr lang="en-US" dirty="0"/>
              <a:t>$10.2B in sales reported for Q1 2021 (increase in 18% YoY)</a:t>
            </a:r>
          </a:p>
          <a:p>
            <a:r>
              <a:rPr lang="en-US" dirty="0"/>
              <a:t>Income from operations before income taxes increased 109%</a:t>
            </a:r>
          </a:p>
          <a:p>
            <a:r>
              <a:rPr lang="en-US" dirty="0"/>
              <a:t>Global light vehicle production was up 18% driven by an 87% increase in China</a:t>
            </a:r>
          </a:p>
          <a:p>
            <a:r>
              <a:rPr lang="en-US" dirty="0"/>
              <a:t>Adjusted EBIT was up 91%.</a:t>
            </a:r>
          </a:p>
          <a:p>
            <a:r>
              <a:rPr lang="en-US" dirty="0"/>
              <a:t>Diluted and Adjusted EPS increased 136% and 116%</a:t>
            </a:r>
          </a:p>
          <a:p>
            <a:r>
              <a:rPr lang="en-US" dirty="0"/>
              <a:t>ROE increased 11.1% compared to Q1 2020.</a:t>
            </a:r>
          </a:p>
          <a:p>
            <a:endParaRPr lang="en-US" dirty="0"/>
          </a:p>
        </p:txBody>
      </p:sp>
      <p:sp>
        <p:nvSpPr>
          <p:cNvPr id="4" name="Date Placeholder 3">
            <a:extLst>
              <a:ext uri="{FF2B5EF4-FFF2-40B4-BE49-F238E27FC236}">
                <a16:creationId xmlns:a16="http://schemas.microsoft.com/office/drawing/2014/main" id="{F69BE10B-1B78-1A47-9E04-26BF42D90EA2}"/>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508AE68C-CB90-9D47-BF12-C14957BCD2E8}"/>
              </a:ext>
            </a:extLst>
          </p:cNvPr>
          <p:cNvSpPr>
            <a:spLocks noGrp="1"/>
          </p:cNvSpPr>
          <p:nvPr>
            <p:ph type="sldNum" sz="quarter" idx="12"/>
          </p:nvPr>
        </p:nvSpPr>
        <p:spPr/>
        <p:txBody>
          <a:bodyPr/>
          <a:lstStyle/>
          <a:p>
            <a:fld id="{5F27F4C8-2BFC-1748-8D19-AE6F909ADDFA}" type="slidenum">
              <a:rPr lang="en-US" smtClean="0"/>
              <a:pPr/>
              <a:t>14</a:t>
            </a:fld>
            <a:endParaRPr lang="en-US"/>
          </a:p>
        </p:txBody>
      </p:sp>
    </p:spTree>
    <p:extLst>
      <p:ext uri="{BB962C8B-B14F-4D97-AF65-F5344CB8AC3E}">
        <p14:creationId xmlns:p14="http://schemas.microsoft.com/office/powerpoint/2010/main" val="185480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41DF-5D55-48E0-828D-65F5A8B87A49}"/>
              </a:ext>
            </a:extLst>
          </p:cNvPr>
          <p:cNvSpPr>
            <a:spLocks noGrp="1"/>
          </p:cNvSpPr>
          <p:nvPr>
            <p:ph type="title"/>
          </p:nvPr>
        </p:nvSpPr>
        <p:spPr/>
        <p:txBody>
          <a:bodyPr/>
          <a:lstStyle/>
          <a:p>
            <a:r>
              <a:rPr lang="en-US" dirty="0"/>
              <a:t>Valuation</a:t>
            </a:r>
          </a:p>
        </p:txBody>
      </p:sp>
      <p:sp>
        <p:nvSpPr>
          <p:cNvPr id="4" name="Date Placeholder 3">
            <a:extLst>
              <a:ext uri="{FF2B5EF4-FFF2-40B4-BE49-F238E27FC236}">
                <a16:creationId xmlns:a16="http://schemas.microsoft.com/office/drawing/2014/main" id="{27FAD4A9-9B82-4F91-B638-5D201A4BD9A9}"/>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9D7ED0D6-1DC5-4BCA-9DA3-8423BE078286}"/>
              </a:ext>
            </a:extLst>
          </p:cNvPr>
          <p:cNvSpPr>
            <a:spLocks noGrp="1"/>
          </p:cNvSpPr>
          <p:nvPr>
            <p:ph type="sldNum" sz="quarter" idx="12"/>
          </p:nvPr>
        </p:nvSpPr>
        <p:spPr/>
        <p:txBody>
          <a:bodyPr/>
          <a:lstStyle/>
          <a:p>
            <a:fld id="{5F27F4C8-2BFC-1748-8D19-AE6F909ADDFA}" type="slidenum">
              <a:rPr lang="en-US" smtClean="0"/>
              <a:pPr/>
              <a:t>15</a:t>
            </a:fld>
            <a:endParaRPr lang="en-US"/>
          </a:p>
        </p:txBody>
      </p:sp>
      <p:sp>
        <p:nvSpPr>
          <p:cNvPr id="6" name="Content Placeholder 5">
            <a:extLst>
              <a:ext uri="{FF2B5EF4-FFF2-40B4-BE49-F238E27FC236}">
                <a16:creationId xmlns:a16="http://schemas.microsoft.com/office/drawing/2014/main" id="{A72A420C-CC17-448F-841A-1BAD3CFB737A}"/>
              </a:ext>
            </a:extLst>
          </p:cNvPr>
          <p:cNvSpPr txBox="1">
            <a:spLocks noGrp="1"/>
          </p:cNvSpPr>
          <p:nvPr>
            <p:ph idx="1"/>
          </p:nvPr>
        </p:nvSpPr>
        <p:spPr>
          <a:xfrm>
            <a:off x="7074569" y="1691005"/>
            <a:ext cx="5460773" cy="2101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buNone/>
            </a:pPr>
            <a:r>
              <a:rPr lang="en-US" sz="2400" b="1" dirty="0"/>
              <a:t>Recommendation:</a:t>
            </a:r>
          </a:p>
          <a:p>
            <a:pPr marL="0" indent="0">
              <a:buNone/>
            </a:pPr>
            <a:r>
              <a:rPr lang="en-US" sz="2400" b="1" dirty="0"/>
              <a:t>BUY</a:t>
            </a:r>
          </a:p>
          <a:p>
            <a:pPr marL="0" indent="0">
              <a:buNone/>
            </a:pPr>
            <a:endParaRPr lang="en-US" sz="2000" b="1" dirty="0">
              <a:cs typeface="Arial"/>
            </a:endParaRPr>
          </a:p>
          <a:p>
            <a:pPr marL="285750" indent="-285750">
              <a:buFont typeface="Arial"/>
              <a:buChar char="•"/>
            </a:pPr>
            <a:endParaRPr lang="en-US" sz="2000" b="1" dirty="0">
              <a:cs typeface="Arial"/>
            </a:endParaRPr>
          </a:p>
          <a:p>
            <a:endParaRPr lang="en-US" sz="2000" dirty="0">
              <a:cs typeface="Arial"/>
            </a:endParaRPr>
          </a:p>
        </p:txBody>
      </p:sp>
      <p:pic>
        <p:nvPicPr>
          <p:cNvPr id="18" name="Picture 17" descr="Chart&#10;&#10;Description automatically generated">
            <a:extLst>
              <a:ext uri="{FF2B5EF4-FFF2-40B4-BE49-F238E27FC236}">
                <a16:creationId xmlns:a16="http://schemas.microsoft.com/office/drawing/2014/main" id="{029607D7-2399-9743-A6D7-09FEF711608A}"/>
              </a:ext>
            </a:extLst>
          </p:cNvPr>
          <p:cNvPicPr>
            <a:picLocks noChangeAspect="1"/>
          </p:cNvPicPr>
          <p:nvPr/>
        </p:nvPicPr>
        <p:blipFill>
          <a:blip r:embed="rId3"/>
          <a:stretch>
            <a:fillRect/>
          </a:stretch>
        </p:blipFill>
        <p:spPr>
          <a:xfrm>
            <a:off x="189137" y="1552556"/>
            <a:ext cx="6839230" cy="4559486"/>
          </a:xfrm>
          <a:prstGeom prst="rect">
            <a:avLst/>
          </a:prstGeom>
        </p:spPr>
      </p:pic>
      <p:pic>
        <p:nvPicPr>
          <p:cNvPr id="21" name="Picture 20">
            <a:extLst>
              <a:ext uri="{FF2B5EF4-FFF2-40B4-BE49-F238E27FC236}">
                <a16:creationId xmlns:a16="http://schemas.microsoft.com/office/drawing/2014/main" id="{9BF3B90A-536C-E548-B7E5-A1DC8009DCEA}"/>
              </a:ext>
            </a:extLst>
          </p:cNvPr>
          <p:cNvPicPr>
            <a:picLocks noChangeAspect="1"/>
          </p:cNvPicPr>
          <p:nvPr/>
        </p:nvPicPr>
        <p:blipFill>
          <a:blip r:embed="rId4"/>
          <a:stretch>
            <a:fillRect/>
          </a:stretch>
        </p:blipFill>
        <p:spPr>
          <a:xfrm>
            <a:off x="6911270" y="3792093"/>
            <a:ext cx="5280729" cy="617336"/>
          </a:xfrm>
          <a:prstGeom prst="rect">
            <a:avLst/>
          </a:prstGeom>
        </p:spPr>
      </p:pic>
    </p:spTree>
    <p:extLst>
      <p:ext uri="{BB962C8B-B14F-4D97-AF65-F5344CB8AC3E}">
        <p14:creationId xmlns:p14="http://schemas.microsoft.com/office/powerpoint/2010/main" val="1063261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67CA-71E5-45F7-B72E-ED48E5606EAF}"/>
              </a:ext>
            </a:extLst>
          </p:cNvPr>
          <p:cNvSpPr>
            <a:spLocks noGrp="1"/>
          </p:cNvSpPr>
          <p:nvPr>
            <p:ph type="title"/>
          </p:nvPr>
        </p:nvSpPr>
        <p:spPr/>
        <p:txBody>
          <a:bodyPr/>
          <a:lstStyle/>
          <a:p>
            <a:r>
              <a:rPr lang="en-US" dirty="0"/>
              <a:t>Investment Thesis &amp; Risk</a:t>
            </a:r>
          </a:p>
        </p:txBody>
      </p:sp>
      <p:sp>
        <p:nvSpPr>
          <p:cNvPr id="3" name="Content Placeholder 2">
            <a:extLst>
              <a:ext uri="{FF2B5EF4-FFF2-40B4-BE49-F238E27FC236}">
                <a16:creationId xmlns:a16="http://schemas.microsoft.com/office/drawing/2014/main" id="{278AF862-C12E-4FBB-9EB6-93B1D1E165D7}"/>
              </a:ext>
            </a:extLst>
          </p:cNvPr>
          <p:cNvSpPr>
            <a:spLocks noGrp="1"/>
          </p:cNvSpPr>
          <p:nvPr>
            <p:ph idx="1"/>
          </p:nvPr>
        </p:nvSpPr>
        <p:spPr>
          <a:xfrm>
            <a:off x="961292" y="1691005"/>
            <a:ext cx="3826835" cy="4225550"/>
          </a:xfrm>
        </p:spPr>
        <p:txBody>
          <a:bodyPr>
            <a:normAutofit fontScale="92500" lnSpcReduction="20000"/>
          </a:bodyPr>
          <a:lstStyle/>
          <a:p>
            <a:pPr marL="0" indent="0" algn="ctr">
              <a:buNone/>
            </a:pPr>
            <a:r>
              <a:rPr lang="en-US" b="1" dirty="0"/>
              <a:t>Thesis</a:t>
            </a:r>
          </a:p>
          <a:p>
            <a:r>
              <a:rPr lang="en-US" dirty="0"/>
              <a:t>Strong Financials</a:t>
            </a:r>
          </a:p>
          <a:p>
            <a:pPr lvl="1"/>
            <a:r>
              <a:rPr lang="en-US" dirty="0"/>
              <a:t>Strong Cash Flow</a:t>
            </a:r>
          </a:p>
          <a:p>
            <a:pPr lvl="1"/>
            <a:r>
              <a:rPr lang="en-US" dirty="0"/>
              <a:t>Low Leverage Ratios</a:t>
            </a:r>
          </a:p>
          <a:p>
            <a:r>
              <a:rPr lang="en-US" dirty="0"/>
              <a:t>Growth in Vehicle Electrification, Autonomous Driving, and ADAS  </a:t>
            </a:r>
          </a:p>
          <a:p>
            <a:r>
              <a:rPr lang="en-US" dirty="0"/>
              <a:t>Post COVID-19</a:t>
            </a:r>
          </a:p>
          <a:p>
            <a:r>
              <a:rPr lang="en-US" dirty="0"/>
              <a:t>Increase in demand for developing countries &amp; Asia Pacific Region</a:t>
            </a:r>
          </a:p>
          <a:p>
            <a:pPr marL="0" indent="0">
              <a:buNone/>
            </a:pPr>
            <a:endParaRPr lang="en-US" dirty="0"/>
          </a:p>
        </p:txBody>
      </p:sp>
      <p:sp>
        <p:nvSpPr>
          <p:cNvPr id="4" name="Date Placeholder 3">
            <a:extLst>
              <a:ext uri="{FF2B5EF4-FFF2-40B4-BE49-F238E27FC236}">
                <a16:creationId xmlns:a16="http://schemas.microsoft.com/office/drawing/2014/main" id="{C5BEDFC4-08CF-41AB-A7B9-A709E61FD870}"/>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3BFE8167-625F-4DE9-91F9-A9F1ADD31EBD}"/>
              </a:ext>
            </a:extLst>
          </p:cNvPr>
          <p:cNvSpPr>
            <a:spLocks noGrp="1"/>
          </p:cNvSpPr>
          <p:nvPr>
            <p:ph type="sldNum" sz="quarter" idx="12"/>
          </p:nvPr>
        </p:nvSpPr>
        <p:spPr/>
        <p:txBody>
          <a:bodyPr/>
          <a:lstStyle/>
          <a:p>
            <a:fld id="{5F27F4C8-2BFC-1748-8D19-AE6F909ADDFA}" type="slidenum">
              <a:rPr lang="en-US" smtClean="0"/>
              <a:pPr/>
              <a:t>16</a:t>
            </a:fld>
            <a:endParaRPr lang="en-US"/>
          </a:p>
        </p:txBody>
      </p:sp>
      <p:sp>
        <p:nvSpPr>
          <p:cNvPr id="6" name="Content Placeholder 2">
            <a:extLst>
              <a:ext uri="{FF2B5EF4-FFF2-40B4-BE49-F238E27FC236}">
                <a16:creationId xmlns:a16="http://schemas.microsoft.com/office/drawing/2014/main" id="{E2527C0B-F917-4F71-9618-87713838059A}"/>
              </a:ext>
            </a:extLst>
          </p:cNvPr>
          <p:cNvSpPr txBox="1">
            <a:spLocks/>
          </p:cNvSpPr>
          <p:nvPr/>
        </p:nvSpPr>
        <p:spPr>
          <a:xfrm>
            <a:off x="7101650" y="1691005"/>
            <a:ext cx="3826835" cy="4225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b="1" dirty="0"/>
              <a:t>Risk</a:t>
            </a:r>
          </a:p>
          <a:p>
            <a:r>
              <a:rPr lang="en-US" sz="2600" dirty="0"/>
              <a:t>Economic Cyclicality</a:t>
            </a:r>
          </a:p>
          <a:p>
            <a:r>
              <a:rPr lang="en-US" sz="2600" dirty="0"/>
              <a:t>Worsening supply distribution of critical materials</a:t>
            </a:r>
          </a:p>
          <a:p>
            <a:r>
              <a:rPr lang="en-US" sz="2600" dirty="0"/>
              <a:t>Unpredictable Margins</a:t>
            </a:r>
          </a:p>
          <a:p>
            <a:r>
              <a:rPr lang="en-US" sz="2600" dirty="0"/>
              <a:t>Reliability on GM, Ford, Fiat Chrysler (&gt;40% Revenue)</a:t>
            </a:r>
          </a:p>
        </p:txBody>
      </p:sp>
      <p:graphicFrame>
        <p:nvGraphicFramePr>
          <p:cNvPr id="7" name="Table 7">
            <a:extLst>
              <a:ext uri="{FF2B5EF4-FFF2-40B4-BE49-F238E27FC236}">
                <a16:creationId xmlns:a16="http://schemas.microsoft.com/office/drawing/2014/main" id="{923A392C-E62F-4DB6-A173-744936A4AA23}"/>
              </a:ext>
            </a:extLst>
          </p:cNvPr>
          <p:cNvGraphicFramePr>
            <a:graphicFrameLocks noGrp="1"/>
          </p:cNvGraphicFramePr>
          <p:nvPr>
            <p:extLst>
              <p:ext uri="{D42A27DB-BD31-4B8C-83A1-F6EECF244321}">
                <p14:modId xmlns:p14="http://schemas.microsoft.com/office/powerpoint/2010/main" val="1605686468"/>
              </p:ext>
            </p:extLst>
          </p:nvPr>
        </p:nvGraphicFramePr>
        <p:xfrm>
          <a:off x="8089764" y="1691005"/>
          <a:ext cx="3264036" cy="370840"/>
        </p:xfrm>
        <a:graphic>
          <a:graphicData uri="http://schemas.openxmlformats.org/drawingml/2006/table">
            <a:tbl>
              <a:tblPr firstRow="1" bandRow="1">
                <a:tableStyleId>{5C22544A-7EE6-4342-B048-85BDC9FD1C3A}</a:tableStyleId>
              </a:tblPr>
              <a:tblGrid>
                <a:gridCol w="1088012">
                  <a:extLst>
                    <a:ext uri="{9D8B030D-6E8A-4147-A177-3AD203B41FA5}">
                      <a16:colId xmlns:a16="http://schemas.microsoft.com/office/drawing/2014/main" val="3343917362"/>
                    </a:ext>
                  </a:extLst>
                </a:gridCol>
                <a:gridCol w="1088012">
                  <a:extLst>
                    <a:ext uri="{9D8B030D-6E8A-4147-A177-3AD203B41FA5}">
                      <a16:colId xmlns:a16="http://schemas.microsoft.com/office/drawing/2014/main" val="723954939"/>
                    </a:ext>
                  </a:extLst>
                </a:gridCol>
                <a:gridCol w="1088012">
                  <a:extLst>
                    <a:ext uri="{9D8B030D-6E8A-4147-A177-3AD203B41FA5}">
                      <a16:colId xmlns:a16="http://schemas.microsoft.com/office/drawing/2014/main" val="2035449364"/>
                    </a:ext>
                  </a:extLst>
                </a:gridCol>
              </a:tblGrid>
              <a:tr h="370840">
                <a:tc>
                  <a:txBody>
                    <a:bodyPr/>
                    <a:lstStyle/>
                    <a:p>
                      <a:r>
                        <a:rPr lang="en-US" sz="1600" dirty="0">
                          <a:solidFill>
                            <a:schemeClr val="tx1"/>
                          </a:solidFill>
                          <a:latin typeface="Times New Roman" panose="02020603050405020304" pitchFamily="18" charset="0"/>
                          <a:cs typeface="Times New Roman" panose="02020603050405020304" pitchFamily="18" charset="0"/>
                        </a:rPr>
                        <a:t>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002F"/>
                    </a:solidFill>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1110228"/>
                  </a:ext>
                </a:extLst>
              </a:tr>
            </a:tbl>
          </a:graphicData>
        </a:graphic>
      </p:graphicFrame>
    </p:spTree>
    <p:extLst>
      <p:ext uri="{BB962C8B-B14F-4D97-AF65-F5344CB8AC3E}">
        <p14:creationId xmlns:p14="http://schemas.microsoft.com/office/powerpoint/2010/main" val="418339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1021BF9-59EB-40F1-97F9-812A1F7D0D31}"/>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03427454-E45B-48BF-B182-2E17656D2F64}"/>
              </a:ext>
            </a:extLst>
          </p:cNvPr>
          <p:cNvSpPr>
            <a:spLocks noGrp="1"/>
          </p:cNvSpPr>
          <p:nvPr>
            <p:ph type="sldNum" sz="quarter" idx="12"/>
          </p:nvPr>
        </p:nvSpPr>
        <p:spPr/>
        <p:txBody>
          <a:bodyPr/>
          <a:lstStyle/>
          <a:p>
            <a:fld id="{5F27F4C8-2BFC-1748-8D19-AE6F909ADDFA}" type="slidenum">
              <a:rPr lang="en-US" smtClean="0"/>
              <a:pPr/>
              <a:t>17</a:t>
            </a:fld>
            <a:endParaRPr lang="en-US"/>
          </a:p>
        </p:txBody>
      </p:sp>
      <p:sp>
        <p:nvSpPr>
          <p:cNvPr id="6" name="TextBox 5">
            <a:extLst>
              <a:ext uri="{FF2B5EF4-FFF2-40B4-BE49-F238E27FC236}">
                <a16:creationId xmlns:a16="http://schemas.microsoft.com/office/drawing/2014/main" id="{E9E2BD81-FFB1-483B-B3DC-2FCD7075C49E}"/>
              </a:ext>
            </a:extLst>
          </p:cNvPr>
          <p:cNvSpPr txBox="1"/>
          <p:nvPr/>
        </p:nvSpPr>
        <p:spPr>
          <a:xfrm>
            <a:off x="2219128" y="1879223"/>
            <a:ext cx="7753739" cy="3139321"/>
          </a:xfrm>
          <a:prstGeom prst="rect">
            <a:avLst/>
          </a:prstGeom>
          <a:noFill/>
        </p:spPr>
        <p:txBody>
          <a:bodyPr wrap="square" rtlCol="0">
            <a:spAutoFit/>
          </a:bodyPr>
          <a:lstStyle/>
          <a:p>
            <a:pPr algn="ctr"/>
            <a:r>
              <a:rPr lang="en-US" sz="6600" b="1">
                <a:latin typeface="Times New Roman" panose="02020603050405020304" pitchFamily="18" charset="0"/>
                <a:cs typeface="Times New Roman" panose="02020603050405020304" pitchFamily="18" charset="0"/>
              </a:rPr>
              <a:t>Thank You </a:t>
            </a:r>
          </a:p>
          <a:p>
            <a:pPr algn="ctr"/>
            <a:endParaRPr lang="en-US" sz="6600" b="1">
              <a:latin typeface="Times New Roman" panose="02020603050405020304" pitchFamily="18" charset="0"/>
              <a:cs typeface="Times New Roman" panose="02020603050405020304" pitchFamily="18" charset="0"/>
            </a:endParaRPr>
          </a:p>
          <a:p>
            <a:pPr algn="ctr"/>
            <a:r>
              <a:rPr lang="en-US" sz="6600" b="1">
                <a:latin typeface="Times New Roman" panose="02020603050405020304" pitchFamily="18" charset="0"/>
                <a:cs typeface="Times New Roman" panose="02020603050405020304" pitchFamily="18" charset="0"/>
              </a:rPr>
              <a:t>Q&amp;A </a:t>
            </a:r>
          </a:p>
        </p:txBody>
      </p:sp>
      <p:pic>
        <p:nvPicPr>
          <p:cNvPr id="7" name="Graphic 6" descr="Research">
            <a:extLst>
              <a:ext uri="{FF2B5EF4-FFF2-40B4-BE49-F238E27FC236}">
                <a16:creationId xmlns:a16="http://schemas.microsoft.com/office/drawing/2014/main" id="{E7BA8C03-C5E3-4D96-BB5C-DDBAEE5501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01350" y="3051792"/>
            <a:ext cx="989293" cy="989293"/>
          </a:xfrm>
          <a:prstGeom prst="rect">
            <a:avLst/>
          </a:prstGeom>
        </p:spPr>
      </p:pic>
    </p:spTree>
    <p:extLst>
      <p:ext uri="{BB962C8B-B14F-4D97-AF65-F5344CB8AC3E}">
        <p14:creationId xmlns:p14="http://schemas.microsoft.com/office/powerpoint/2010/main" val="425131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5E1FE3-604E-4979-A925-C8E7A0B8A5A3}"/>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F9BC1011-06BC-4110-9F54-F561397BFDB0}"/>
              </a:ext>
            </a:extLst>
          </p:cNvPr>
          <p:cNvSpPr>
            <a:spLocks noGrp="1"/>
          </p:cNvSpPr>
          <p:nvPr>
            <p:ph type="sldNum" sz="quarter" idx="12"/>
          </p:nvPr>
        </p:nvSpPr>
        <p:spPr/>
        <p:txBody>
          <a:bodyPr/>
          <a:lstStyle/>
          <a:p>
            <a:fld id="{5F27F4C8-2BFC-1748-8D19-AE6F909ADDFA}" type="slidenum">
              <a:rPr lang="en-US" smtClean="0"/>
              <a:pPr/>
              <a:t>2</a:t>
            </a:fld>
            <a:endParaRPr lang="en-US"/>
          </a:p>
        </p:txBody>
      </p:sp>
      <p:sp>
        <p:nvSpPr>
          <p:cNvPr id="7" name="Title 1">
            <a:extLst>
              <a:ext uri="{FF2B5EF4-FFF2-40B4-BE49-F238E27FC236}">
                <a16:creationId xmlns:a16="http://schemas.microsoft.com/office/drawing/2014/main" id="{A8EACB5B-FE87-4B94-AE94-FE5DCC18AFA3}"/>
              </a:ext>
            </a:extLst>
          </p:cNvPr>
          <p:cNvSpPr>
            <a:spLocks noGrp="1"/>
          </p:cNvSpPr>
          <p:nvPr>
            <p:ph type="title"/>
          </p:nvPr>
        </p:nvSpPr>
        <p:spPr>
          <a:xfrm>
            <a:off x="838200" y="365125"/>
            <a:ext cx="10607040" cy="1325880"/>
          </a:xfrm>
        </p:spPr>
        <p:txBody>
          <a:bodyPr/>
          <a:lstStyle/>
          <a:p>
            <a:r>
              <a:rPr lang="en-US" dirty="0"/>
              <a:t>Investment Summary </a:t>
            </a:r>
          </a:p>
        </p:txBody>
      </p:sp>
      <p:sp>
        <p:nvSpPr>
          <p:cNvPr id="6" name="TextBox 5">
            <a:extLst>
              <a:ext uri="{FF2B5EF4-FFF2-40B4-BE49-F238E27FC236}">
                <a16:creationId xmlns:a16="http://schemas.microsoft.com/office/drawing/2014/main" id="{E4F8D5CF-433D-48DA-A987-E851D8443021}"/>
              </a:ext>
            </a:extLst>
          </p:cNvPr>
          <p:cNvSpPr txBox="1"/>
          <p:nvPr/>
        </p:nvSpPr>
        <p:spPr>
          <a:xfrm>
            <a:off x="1187777" y="1885361"/>
            <a:ext cx="10162095" cy="5262979"/>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Dominant Automotive Supplier: </a:t>
            </a:r>
            <a:r>
              <a:rPr lang="en-US" sz="2400" dirty="0">
                <a:latin typeface="Times New Roman" panose="02020603050405020304" pitchFamily="18" charset="0"/>
                <a:cs typeface="Times New Roman" panose="02020603050405020304" pitchFamily="18" charset="0"/>
              </a:rPr>
              <a:t>Largest automotive supplier in North America.</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Strong Financial Fundamentals: </a:t>
            </a:r>
            <a:r>
              <a:rPr lang="en-US" sz="2400" dirty="0">
                <a:latin typeface="Times New Roman" panose="02020603050405020304" pitchFamily="18" charset="0"/>
                <a:cs typeface="Times New Roman" panose="02020603050405020304" pitchFamily="18" charset="0"/>
              </a:rPr>
              <a:t>Great Cash Flow, $1.2B cash in hand, low leverage ratios.</a:t>
            </a:r>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Growth Opportunities: </a:t>
            </a:r>
            <a:r>
              <a:rPr lang="en-US" sz="2400" dirty="0">
                <a:latin typeface="Times New Roman" panose="02020603050405020304" pitchFamily="18" charset="0"/>
                <a:cs typeface="Times New Roman" panose="02020603050405020304" pitchFamily="18" charset="0"/>
              </a:rPr>
              <a:t>Key player in Vehicle Electrification Market, Autonomous Driving (MAX4), Advanced Driving Assistance Systems (ADAS)</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Expanding International Market</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Increase in Joint Ventures</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Strong 2021 Q1 results</a:t>
            </a:r>
            <a:endParaRPr lang="en-US" sz="2400" b="1"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23842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1CB99BA-40FB-4A91-AB75-27C6AD5E3938}"/>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807E5211-6101-4C86-9640-8CBD0F2F134F}"/>
              </a:ext>
            </a:extLst>
          </p:cNvPr>
          <p:cNvSpPr>
            <a:spLocks noGrp="1"/>
          </p:cNvSpPr>
          <p:nvPr>
            <p:ph type="sldNum" sz="quarter" idx="12"/>
          </p:nvPr>
        </p:nvSpPr>
        <p:spPr/>
        <p:txBody>
          <a:bodyPr/>
          <a:lstStyle/>
          <a:p>
            <a:fld id="{5F27F4C8-2BFC-1748-8D19-AE6F909ADDFA}" type="slidenum">
              <a:rPr lang="en-US" smtClean="0"/>
              <a:pPr/>
              <a:t>3</a:t>
            </a:fld>
            <a:endParaRPr lang="en-US"/>
          </a:p>
        </p:txBody>
      </p:sp>
      <p:sp>
        <p:nvSpPr>
          <p:cNvPr id="6" name="Title 1">
            <a:extLst>
              <a:ext uri="{FF2B5EF4-FFF2-40B4-BE49-F238E27FC236}">
                <a16:creationId xmlns:a16="http://schemas.microsoft.com/office/drawing/2014/main" id="{FD33A12C-ACF6-42B0-8D23-E27436909F9B}"/>
              </a:ext>
            </a:extLst>
          </p:cNvPr>
          <p:cNvSpPr txBox="1">
            <a:spLocks/>
          </p:cNvSpPr>
          <p:nvPr/>
        </p:nvSpPr>
        <p:spPr>
          <a:xfrm>
            <a:off x="838200" y="365125"/>
            <a:ext cx="10607040" cy="1325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a:latin typeface="Times New Roman"/>
                <a:cs typeface="Times New Roman"/>
              </a:rPr>
              <a:t>Company Overview </a:t>
            </a:r>
            <a:endParaRPr lang="en-US" dirty="0"/>
          </a:p>
        </p:txBody>
      </p:sp>
      <p:sp>
        <p:nvSpPr>
          <p:cNvPr id="3" name="TextBox 2">
            <a:extLst>
              <a:ext uri="{FF2B5EF4-FFF2-40B4-BE49-F238E27FC236}">
                <a16:creationId xmlns:a16="http://schemas.microsoft.com/office/drawing/2014/main" id="{198BDBEF-D6B9-47DC-BEE8-A9B7DA538575}"/>
              </a:ext>
            </a:extLst>
          </p:cNvPr>
          <p:cNvSpPr txBox="1"/>
          <p:nvPr/>
        </p:nvSpPr>
        <p:spPr>
          <a:xfrm>
            <a:off x="4889095" y="1652963"/>
            <a:ext cx="241381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Business Model</a:t>
            </a:r>
          </a:p>
        </p:txBody>
      </p:sp>
      <p:sp>
        <p:nvSpPr>
          <p:cNvPr id="8" name="Oval 7">
            <a:extLst>
              <a:ext uri="{FF2B5EF4-FFF2-40B4-BE49-F238E27FC236}">
                <a16:creationId xmlns:a16="http://schemas.microsoft.com/office/drawing/2014/main" id="{4F5FC7CD-D58F-C044-9B84-E124FCF24BED}"/>
              </a:ext>
            </a:extLst>
          </p:cNvPr>
          <p:cNvSpPr/>
          <p:nvPr/>
        </p:nvSpPr>
        <p:spPr>
          <a:xfrm>
            <a:off x="1190345" y="2489033"/>
            <a:ext cx="2975105" cy="2882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Magna</a:t>
            </a:r>
          </a:p>
        </p:txBody>
      </p:sp>
      <p:cxnSp>
        <p:nvCxnSpPr>
          <p:cNvPr id="10" name="Straight Arrow Connector 9">
            <a:extLst>
              <a:ext uri="{FF2B5EF4-FFF2-40B4-BE49-F238E27FC236}">
                <a16:creationId xmlns:a16="http://schemas.microsoft.com/office/drawing/2014/main" id="{108C7DA4-2A7F-664F-8CAA-ED4F507B0479}"/>
              </a:ext>
            </a:extLst>
          </p:cNvPr>
          <p:cNvCxnSpPr>
            <a:cxnSpLocks/>
          </p:cNvCxnSpPr>
          <p:nvPr/>
        </p:nvCxnSpPr>
        <p:spPr>
          <a:xfrm flipV="1">
            <a:off x="4344795" y="2349376"/>
            <a:ext cx="3455323" cy="844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998E338A-B9A6-3C40-90FD-83BB534A486D}"/>
              </a:ext>
            </a:extLst>
          </p:cNvPr>
          <p:cNvCxnSpPr>
            <a:cxnSpLocks/>
          </p:cNvCxnSpPr>
          <p:nvPr/>
        </p:nvCxnSpPr>
        <p:spPr>
          <a:xfrm flipV="1">
            <a:off x="4414058" y="4366742"/>
            <a:ext cx="345532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F6A9749-457A-6044-9E08-A78F3F18C991}"/>
              </a:ext>
            </a:extLst>
          </p:cNvPr>
          <p:cNvCxnSpPr>
            <a:cxnSpLocks/>
          </p:cNvCxnSpPr>
          <p:nvPr/>
        </p:nvCxnSpPr>
        <p:spPr>
          <a:xfrm>
            <a:off x="4414058" y="4615484"/>
            <a:ext cx="3455323" cy="873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1AE0B58A-20F6-F745-8CDD-FF52FA0ABE8F}"/>
              </a:ext>
            </a:extLst>
          </p:cNvPr>
          <p:cNvSpPr/>
          <p:nvPr/>
        </p:nvSpPr>
        <p:spPr>
          <a:xfrm>
            <a:off x="8297332" y="3930167"/>
            <a:ext cx="2704321" cy="8731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Medium &amp; Heavy Trucks</a:t>
            </a:r>
          </a:p>
        </p:txBody>
      </p:sp>
      <p:sp>
        <p:nvSpPr>
          <p:cNvPr id="21" name="Rectangle 20">
            <a:extLst>
              <a:ext uri="{FF2B5EF4-FFF2-40B4-BE49-F238E27FC236}">
                <a16:creationId xmlns:a16="http://schemas.microsoft.com/office/drawing/2014/main" id="{465B50D6-04E1-A64D-8342-FCBF01DC810B}"/>
              </a:ext>
            </a:extLst>
          </p:cNvPr>
          <p:cNvSpPr/>
          <p:nvPr/>
        </p:nvSpPr>
        <p:spPr>
          <a:xfrm>
            <a:off x="8297331" y="5052067"/>
            <a:ext cx="2704321" cy="8731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Non-Automotive</a:t>
            </a:r>
          </a:p>
        </p:txBody>
      </p:sp>
      <p:cxnSp>
        <p:nvCxnSpPr>
          <p:cNvPr id="23" name="Straight Arrow Connector 22">
            <a:extLst>
              <a:ext uri="{FF2B5EF4-FFF2-40B4-BE49-F238E27FC236}">
                <a16:creationId xmlns:a16="http://schemas.microsoft.com/office/drawing/2014/main" id="{D736365D-7CB8-614E-BD9F-7A8EC4032C0E}"/>
              </a:ext>
            </a:extLst>
          </p:cNvPr>
          <p:cNvCxnSpPr>
            <a:cxnSpLocks/>
          </p:cNvCxnSpPr>
          <p:nvPr/>
        </p:nvCxnSpPr>
        <p:spPr>
          <a:xfrm flipV="1">
            <a:off x="4344794" y="3442342"/>
            <a:ext cx="345532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8F553675-83FA-4242-BDE4-573EE6DFC917}"/>
              </a:ext>
            </a:extLst>
          </p:cNvPr>
          <p:cNvSpPr/>
          <p:nvPr/>
        </p:nvSpPr>
        <p:spPr>
          <a:xfrm>
            <a:off x="8297333" y="2812917"/>
            <a:ext cx="2704321" cy="8731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Tier 1</a:t>
            </a:r>
          </a:p>
        </p:txBody>
      </p:sp>
      <p:sp>
        <p:nvSpPr>
          <p:cNvPr id="27" name="Rectangle 26">
            <a:extLst>
              <a:ext uri="{FF2B5EF4-FFF2-40B4-BE49-F238E27FC236}">
                <a16:creationId xmlns:a16="http://schemas.microsoft.com/office/drawing/2014/main" id="{89C6C87B-6F3E-B747-8089-BD5A3F92C14E}"/>
              </a:ext>
            </a:extLst>
          </p:cNvPr>
          <p:cNvSpPr/>
          <p:nvPr/>
        </p:nvSpPr>
        <p:spPr>
          <a:xfrm>
            <a:off x="8297334" y="1764047"/>
            <a:ext cx="2704321" cy="8731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OEM</a:t>
            </a:r>
          </a:p>
        </p:txBody>
      </p:sp>
    </p:spTree>
    <p:extLst>
      <p:ext uri="{BB962C8B-B14F-4D97-AF65-F5344CB8AC3E}">
        <p14:creationId xmlns:p14="http://schemas.microsoft.com/office/powerpoint/2010/main" val="220073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1CB99BA-40FB-4A91-AB75-27C6AD5E3938}"/>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807E5211-6101-4C86-9640-8CBD0F2F134F}"/>
              </a:ext>
            </a:extLst>
          </p:cNvPr>
          <p:cNvSpPr>
            <a:spLocks noGrp="1"/>
          </p:cNvSpPr>
          <p:nvPr>
            <p:ph type="sldNum" sz="quarter" idx="12"/>
          </p:nvPr>
        </p:nvSpPr>
        <p:spPr/>
        <p:txBody>
          <a:bodyPr/>
          <a:lstStyle/>
          <a:p>
            <a:fld id="{5F27F4C8-2BFC-1748-8D19-AE6F909ADDFA}" type="slidenum">
              <a:rPr lang="en-US" smtClean="0"/>
              <a:pPr/>
              <a:t>4</a:t>
            </a:fld>
            <a:endParaRPr lang="en-US"/>
          </a:p>
        </p:txBody>
      </p:sp>
      <p:sp>
        <p:nvSpPr>
          <p:cNvPr id="6" name="Title 1">
            <a:extLst>
              <a:ext uri="{FF2B5EF4-FFF2-40B4-BE49-F238E27FC236}">
                <a16:creationId xmlns:a16="http://schemas.microsoft.com/office/drawing/2014/main" id="{FD33A12C-ACF6-42B0-8D23-E27436909F9B}"/>
              </a:ext>
            </a:extLst>
          </p:cNvPr>
          <p:cNvSpPr txBox="1">
            <a:spLocks/>
          </p:cNvSpPr>
          <p:nvPr/>
        </p:nvSpPr>
        <p:spPr>
          <a:xfrm>
            <a:off x="838200" y="365125"/>
            <a:ext cx="10607040" cy="1325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a:latin typeface="Times New Roman"/>
                <a:cs typeface="Times New Roman"/>
              </a:rPr>
              <a:t>Company Overview </a:t>
            </a:r>
            <a:endParaRPr lang="en-US" dirty="0"/>
          </a:p>
        </p:txBody>
      </p:sp>
      <p:sp>
        <p:nvSpPr>
          <p:cNvPr id="3" name="TextBox 2">
            <a:extLst>
              <a:ext uri="{FF2B5EF4-FFF2-40B4-BE49-F238E27FC236}">
                <a16:creationId xmlns:a16="http://schemas.microsoft.com/office/drawing/2014/main" id="{198BDBEF-D6B9-47DC-BEE8-A9B7DA538575}"/>
              </a:ext>
            </a:extLst>
          </p:cNvPr>
          <p:cNvSpPr txBox="1"/>
          <p:nvPr/>
        </p:nvSpPr>
        <p:spPr>
          <a:xfrm>
            <a:off x="921420" y="1688527"/>
            <a:ext cx="4398247"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Customer Revenue Breakdown</a:t>
            </a:r>
          </a:p>
        </p:txBody>
      </p:sp>
      <p:sp>
        <p:nvSpPr>
          <p:cNvPr id="22" name="TextBox 21">
            <a:extLst>
              <a:ext uri="{FF2B5EF4-FFF2-40B4-BE49-F238E27FC236}">
                <a16:creationId xmlns:a16="http://schemas.microsoft.com/office/drawing/2014/main" id="{C6A50EEC-F8BC-45E3-AFFA-4F9A87E7E1CF}"/>
              </a:ext>
            </a:extLst>
          </p:cNvPr>
          <p:cNvSpPr txBox="1"/>
          <p:nvPr/>
        </p:nvSpPr>
        <p:spPr>
          <a:xfrm>
            <a:off x="6872335" y="1711540"/>
            <a:ext cx="4370643"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Revenue Segment Breakdown</a:t>
            </a:r>
          </a:p>
        </p:txBody>
      </p:sp>
      <p:graphicFrame>
        <p:nvGraphicFramePr>
          <p:cNvPr id="7" name="Chart 6">
            <a:extLst>
              <a:ext uri="{FF2B5EF4-FFF2-40B4-BE49-F238E27FC236}">
                <a16:creationId xmlns:a16="http://schemas.microsoft.com/office/drawing/2014/main" id="{6A354E9F-1C56-4946-A909-17A98CD64539}"/>
              </a:ext>
            </a:extLst>
          </p:cNvPr>
          <p:cNvGraphicFramePr>
            <a:graphicFrameLocks/>
          </p:cNvGraphicFramePr>
          <p:nvPr>
            <p:extLst>
              <p:ext uri="{D42A27DB-BD31-4B8C-83A1-F6EECF244321}">
                <p14:modId xmlns:p14="http://schemas.microsoft.com/office/powerpoint/2010/main" val="76385652"/>
              </p:ext>
            </p:extLst>
          </p:nvPr>
        </p:nvGraphicFramePr>
        <p:xfrm>
          <a:off x="6463681" y="2265178"/>
          <a:ext cx="5187950" cy="355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54DB215C-0727-C342-B0CD-6E95B31F8C7B}"/>
              </a:ext>
            </a:extLst>
          </p:cNvPr>
          <p:cNvGraphicFramePr>
            <a:graphicFrameLocks/>
          </p:cNvGraphicFramePr>
          <p:nvPr>
            <p:extLst>
              <p:ext uri="{D42A27DB-BD31-4B8C-83A1-F6EECF244321}">
                <p14:modId xmlns:p14="http://schemas.microsoft.com/office/powerpoint/2010/main" val="1966969657"/>
              </p:ext>
            </p:extLst>
          </p:nvPr>
        </p:nvGraphicFramePr>
        <p:xfrm>
          <a:off x="740716" y="2265178"/>
          <a:ext cx="4759654" cy="37176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54DB215C-0727-C342-B0CD-6E95B31F8C7B}"/>
              </a:ext>
            </a:extLst>
          </p:cNvPr>
          <p:cNvGraphicFramePr>
            <a:graphicFrameLocks/>
          </p:cNvGraphicFramePr>
          <p:nvPr>
            <p:extLst>
              <p:ext uri="{D42A27DB-BD31-4B8C-83A1-F6EECF244321}">
                <p14:modId xmlns:p14="http://schemas.microsoft.com/office/powerpoint/2010/main" val="704054998"/>
              </p:ext>
            </p:extLst>
          </p:nvPr>
        </p:nvGraphicFramePr>
        <p:xfrm>
          <a:off x="165021" y="1735671"/>
          <a:ext cx="5911043" cy="45719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a:extLst>
              <a:ext uri="{FF2B5EF4-FFF2-40B4-BE49-F238E27FC236}">
                <a16:creationId xmlns:a16="http://schemas.microsoft.com/office/drawing/2014/main" id="{6A354E9F-1C56-4946-A909-17A98CD64539}"/>
              </a:ext>
            </a:extLst>
          </p:cNvPr>
          <p:cNvGraphicFramePr>
            <a:graphicFrameLocks/>
          </p:cNvGraphicFramePr>
          <p:nvPr>
            <p:extLst>
              <p:ext uri="{D42A27DB-BD31-4B8C-83A1-F6EECF244321}">
                <p14:modId xmlns:p14="http://schemas.microsoft.com/office/powerpoint/2010/main" val="635339842"/>
              </p:ext>
            </p:extLst>
          </p:nvPr>
        </p:nvGraphicFramePr>
        <p:xfrm>
          <a:off x="5756261" y="1756206"/>
          <a:ext cx="6602790" cy="4572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2367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1CB99BA-40FB-4A91-AB75-27C6AD5E3938}"/>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807E5211-6101-4C86-9640-8CBD0F2F134F}"/>
              </a:ext>
            </a:extLst>
          </p:cNvPr>
          <p:cNvSpPr>
            <a:spLocks noGrp="1"/>
          </p:cNvSpPr>
          <p:nvPr>
            <p:ph type="sldNum" sz="quarter" idx="12"/>
          </p:nvPr>
        </p:nvSpPr>
        <p:spPr/>
        <p:txBody>
          <a:bodyPr/>
          <a:lstStyle/>
          <a:p>
            <a:fld id="{5F27F4C8-2BFC-1748-8D19-AE6F909ADDFA}" type="slidenum">
              <a:rPr lang="en-US" smtClean="0"/>
              <a:pPr/>
              <a:t>5</a:t>
            </a:fld>
            <a:endParaRPr lang="en-US"/>
          </a:p>
        </p:txBody>
      </p:sp>
      <p:sp>
        <p:nvSpPr>
          <p:cNvPr id="6" name="Title 1">
            <a:extLst>
              <a:ext uri="{FF2B5EF4-FFF2-40B4-BE49-F238E27FC236}">
                <a16:creationId xmlns:a16="http://schemas.microsoft.com/office/drawing/2014/main" id="{FD33A12C-ACF6-42B0-8D23-E27436909F9B}"/>
              </a:ext>
            </a:extLst>
          </p:cNvPr>
          <p:cNvSpPr txBox="1">
            <a:spLocks/>
          </p:cNvSpPr>
          <p:nvPr/>
        </p:nvSpPr>
        <p:spPr>
          <a:xfrm>
            <a:off x="838200" y="365125"/>
            <a:ext cx="10607040" cy="1325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a:latin typeface="Times New Roman"/>
                <a:cs typeface="Times New Roman"/>
              </a:rPr>
              <a:t>Company Overview </a:t>
            </a:r>
            <a:endParaRPr lang="en-US" dirty="0"/>
          </a:p>
        </p:txBody>
      </p:sp>
      <p:sp>
        <p:nvSpPr>
          <p:cNvPr id="3" name="TextBox 2">
            <a:extLst>
              <a:ext uri="{FF2B5EF4-FFF2-40B4-BE49-F238E27FC236}">
                <a16:creationId xmlns:a16="http://schemas.microsoft.com/office/drawing/2014/main" id="{198BDBEF-D6B9-47DC-BEE8-A9B7DA538575}"/>
              </a:ext>
            </a:extLst>
          </p:cNvPr>
          <p:cNvSpPr txBox="1"/>
          <p:nvPr/>
        </p:nvSpPr>
        <p:spPr>
          <a:xfrm>
            <a:off x="3703864" y="1571313"/>
            <a:ext cx="478427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Geographical Revenue Breakdown</a:t>
            </a:r>
          </a:p>
        </p:txBody>
      </p:sp>
      <p:graphicFrame>
        <p:nvGraphicFramePr>
          <p:cNvPr id="8" name="Chart 7">
            <a:extLst>
              <a:ext uri="{FF2B5EF4-FFF2-40B4-BE49-F238E27FC236}">
                <a16:creationId xmlns:a16="http://schemas.microsoft.com/office/drawing/2014/main" id="{1A026099-6FBA-3C40-BCDD-9DB30753DBC8}"/>
              </a:ext>
            </a:extLst>
          </p:cNvPr>
          <p:cNvGraphicFramePr>
            <a:graphicFrameLocks/>
          </p:cNvGraphicFramePr>
          <p:nvPr/>
        </p:nvGraphicFramePr>
        <p:xfrm>
          <a:off x="304571" y="2345989"/>
          <a:ext cx="5631947" cy="35560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1A026099-6FBA-3C40-BCDD-9DB30753DBC8}"/>
              </a:ext>
            </a:extLst>
          </p:cNvPr>
          <p:cNvGraphicFramePr>
            <a:graphicFrameLocks/>
          </p:cNvGraphicFramePr>
          <p:nvPr>
            <p:extLst>
              <p:ext uri="{D42A27DB-BD31-4B8C-83A1-F6EECF244321}">
                <p14:modId xmlns:p14="http://schemas.microsoft.com/office/powerpoint/2010/main" val="1892992791"/>
              </p:ext>
            </p:extLst>
          </p:nvPr>
        </p:nvGraphicFramePr>
        <p:xfrm>
          <a:off x="2112274" y="2032978"/>
          <a:ext cx="7967449" cy="43632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2710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B9FE-7B87-4D5D-ABA8-DE312526EB24}"/>
              </a:ext>
            </a:extLst>
          </p:cNvPr>
          <p:cNvSpPr>
            <a:spLocks noGrp="1"/>
          </p:cNvSpPr>
          <p:nvPr>
            <p:ph type="title"/>
          </p:nvPr>
        </p:nvSpPr>
        <p:spPr/>
        <p:txBody>
          <a:bodyPr/>
          <a:lstStyle/>
          <a:p>
            <a:r>
              <a:rPr lang="en-US" dirty="0"/>
              <a:t>1-Year Price Performance</a:t>
            </a:r>
          </a:p>
        </p:txBody>
      </p:sp>
      <p:sp>
        <p:nvSpPr>
          <p:cNvPr id="4" name="Date Placeholder 3">
            <a:extLst>
              <a:ext uri="{FF2B5EF4-FFF2-40B4-BE49-F238E27FC236}">
                <a16:creationId xmlns:a16="http://schemas.microsoft.com/office/drawing/2014/main" id="{0E610E2F-6DDB-4FEB-A128-4E2231117A4B}"/>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149D61B1-2EF1-48D4-9132-011573112CDD}"/>
              </a:ext>
            </a:extLst>
          </p:cNvPr>
          <p:cNvSpPr>
            <a:spLocks noGrp="1"/>
          </p:cNvSpPr>
          <p:nvPr>
            <p:ph type="sldNum" sz="quarter" idx="12"/>
          </p:nvPr>
        </p:nvSpPr>
        <p:spPr/>
        <p:txBody>
          <a:bodyPr/>
          <a:lstStyle/>
          <a:p>
            <a:fld id="{5F27F4C8-2BFC-1748-8D19-AE6F909ADDFA}" type="slidenum">
              <a:rPr lang="en-US" smtClean="0"/>
              <a:pPr/>
              <a:t>6</a:t>
            </a:fld>
            <a:endParaRPr lang="en-US"/>
          </a:p>
        </p:txBody>
      </p:sp>
      <p:pic>
        <p:nvPicPr>
          <p:cNvPr id="7174" name="Picture 6">
            <a:extLst>
              <a:ext uri="{FF2B5EF4-FFF2-40B4-BE49-F238E27FC236}">
                <a16:creationId xmlns:a16="http://schemas.microsoft.com/office/drawing/2014/main" id="{A3ECFA84-1441-2248-835A-458C0D624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568" y="1522563"/>
            <a:ext cx="7206515" cy="4480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66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B9FE-7B87-4D5D-ABA8-DE312526EB24}"/>
              </a:ext>
            </a:extLst>
          </p:cNvPr>
          <p:cNvSpPr>
            <a:spLocks noGrp="1"/>
          </p:cNvSpPr>
          <p:nvPr>
            <p:ph type="title"/>
          </p:nvPr>
        </p:nvSpPr>
        <p:spPr/>
        <p:txBody>
          <a:bodyPr/>
          <a:lstStyle/>
          <a:p>
            <a:r>
              <a:rPr lang="en-US" dirty="0"/>
              <a:t>3-Year Price Performance</a:t>
            </a:r>
          </a:p>
        </p:txBody>
      </p:sp>
      <p:sp>
        <p:nvSpPr>
          <p:cNvPr id="4" name="Date Placeholder 3">
            <a:extLst>
              <a:ext uri="{FF2B5EF4-FFF2-40B4-BE49-F238E27FC236}">
                <a16:creationId xmlns:a16="http://schemas.microsoft.com/office/drawing/2014/main" id="{0E610E2F-6DDB-4FEB-A128-4E2231117A4B}"/>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149D61B1-2EF1-48D4-9132-011573112CDD}"/>
              </a:ext>
            </a:extLst>
          </p:cNvPr>
          <p:cNvSpPr>
            <a:spLocks noGrp="1"/>
          </p:cNvSpPr>
          <p:nvPr>
            <p:ph type="sldNum" sz="quarter" idx="12"/>
          </p:nvPr>
        </p:nvSpPr>
        <p:spPr/>
        <p:txBody>
          <a:bodyPr/>
          <a:lstStyle/>
          <a:p>
            <a:fld id="{5F27F4C8-2BFC-1748-8D19-AE6F909ADDFA}" type="slidenum">
              <a:rPr lang="en-US" smtClean="0"/>
              <a:pPr/>
              <a:t>7</a:t>
            </a:fld>
            <a:endParaRPr lang="en-US"/>
          </a:p>
        </p:txBody>
      </p:sp>
      <p:pic>
        <p:nvPicPr>
          <p:cNvPr id="2054" name="Picture 6">
            <a:extLst>
              <a:ext uri="{FF2B5EF4-FFF2-40B4-BE49-F238E27FC236}">
                <a16:creationId xmlns:a16="http://schemas.microsoft.com/office/drawing/2014/main" id="{FF4F6DE0-2F41-F741-A7F9-85AA2CCC1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470" y="1501659"/>
            <a:ext cx="7164500" cy="445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59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92C3-2EE5-4DA9-9793-F0ABD5B2B925}"/>
              </a:ext>
            </a:extLst>
          </p:cNvPr>
          <p:cNvSpPr>
            <a:spLocks noGrp="1"/>
          </p:cNvSpPr>
          <p:nvPr>
            <p:ph type="title"/>
          </p:nvPr>
        </p:nvSpPr>
        <p:spPr/>
        <p:txBody>
          <a:bodyPr/>
          <a:lstStyle/>
          <a:p>
            <a:r>
              <a:rPr lang="en-US" dirty="0"/>
              <a:t>Industry Overview</a:t>
            </a:r>
          </a:p>
        </p:txBody>
      </p:sp>
      <p:sp>
        <p:nvSpPr>
          <p:cNvPr id="4" name="Date Placeholder 3">
            <a:extLst>
              <a:ext uri="{FF2B5EF4-FFF2-40B4-BE49-F238E27FC236}">
                <a16:creationId xmlns:a16="http://schemas.microsoft.com/office/drawing/2014/main" id="{73B9B9B8-09E7-4F0E-91E2-6B897A38523F}"/>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D5443F5E-49B8-4F4D-9D41-781C058B94BE}"/>
              </a:ext>
            </a:extLst>
          </p:cNvPr>
          <p:cNvSpPr>
            <a:spLocks noGrp="1"/>
          </p:cNvSpPr>
          <p:nvPr>
            <p:ph type="sldNum" sz="quarter" idx="12"/>
          </p:nvPr>
        </p:nvSpPr>
        <p:spPr/>
        <p:txBody>
          <a:bodyPr/>
          <a:lstStyle/>
          <a:p>
            <a:fld id="{5F27F4C8-2BFC-1748-8D19-AE6F909ADDFA}" type="slidenum">
              <a:rPr lang="en-US" smtClean="0"/>
              <a:pPr/>
              <a:t>8</a:t>
            </a:fld>
            <a:endParaRPr lang="en-US"/>
          </a:p>
        </p:txBody>
      </p:sp>
      <p:sp>
        <p:nvSpPr>
          <p:cNvPr id="6" name="TextBox 5">
            <a:extLst>
              <a:ext uri="{FF2B5EF4-FFF2-40B4-BE49-F238E27FC236}">
                <a16:creationId xmlns:a16="http://schemas.microsoft.com/office/drawing/2014/main" id="{DCFBD5BF-9672-4C8E-9533-3D59F530CC1E}"/>
              </a:ext>
            </a:extLst>
          </p:cNvPr>
          <p:cNvSpPr txBox="1"/>
          <p:nvPr/>
        </p:nvSpPr>
        <p:spPr>
          <a:xfrm>
            <a:off x="6609198" y="1691005"/>
            <a:ext cx="4836042" cy="3600986"/>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Company Competitive Advantages</a:t>
            </a:r>
          </a:p>
          <a:p>
            <a:pPr algn="ctr"/>
            <a:endParaRPr lang="en-US" sz="2400" b="1"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Global Industry Leader – able to supply parts for an entire vehicle</a:t>
            </a:r>
          </a:p>
          <a:p>
            <a:pPr marL="342900" indent="-342900">
              <a:buAutoNum type="arabicPeriod"/>
            </a:pPr>
            <a:r>
              <a:rPr lang="en-US" sz="2000" dirty="0">
                <a:latin typeface="Times New Roman" panose="02020603050405020304" pitchFamily="18" charset="0"/>
                <a:cs typeface="Times New Roman" panose="02020603050405020304" pitchFamily="18" charset="0"/>
              </a:rPr>
              <a:t>International Presence in 28 countries</a:t>
            </a:r>
          </a:p>
          <a:p>
            <a:pPr marL="342900" indent="-342900">
              <a:buAutoNum type="arabicPeriod"/>
            </a:pPr>
            <a:r>
              <a:rPr lang="en-US" sz="2000" dirty="0">
                <a:latin typeface="Times New Roman" panose="02020603050405020304" pitchFamily="18" charset="0"/>
                <a:cs typeface="Times New Roman" panose="02020603050405020304" pitchFamily="18" charset="0"/>
              </a:rPr>
              <a:t>Dominant Distribution Network – supplies top 3 automobile firms (General Motors, Ford, Chrysler)</a:t>
            </a:r>
          </a:p>
          <a:p>
            <a:pPr marL="342900" indent="-342900">
              <a:buAutoNum type="arabicPeriod"/>
            </a:pPr>
            <a:r>
              <a:rPr lang="en-US" sz="2000" dirty="0">
                <a:latin typeface="Times New Roman" panose="02020603050405020304" pitchFamily="18" charset="0"/>
                <a:cs typeface="Times New Roman" panose="02020603050405020304" pitchFamily="18" charset="0"/>
              </a:rPr>
              <a:t>Economies of Scale in production and distribution</a:t>
            </a:r>
          </a:p>
          <a:p>
            <a:pPr marL="342900" indent="-342900">
              <a:buAutoNum type="arabicPeriod"/>
            </a:pPr>
            <a:r>
              <a:rPr lang="en-US" sz="2000" dirty="0">
                <a:latin typeface="Times New Roman" panose="02020603050405020304" pitchFamily="18" charset="0"/>
                <a:cs typeface="Times New Roman" panose="02020603050405020304" pitchFamily="18" charset="0"/>
              </a:rPr>
              <a:t>High barrier to entry</a:t>
            </a:r>
          </a:p>
        </p:txBody>
      </p:sp>
      <p:sp>
        <p:nvSpPr>
          <p:cNvPr id="7" name="TextBox 6">
            <a:extLst>
              <a:ext uri="{FF2B5EF4-FFF2-40B4-BE49-F238E27FC236}">
                <a16:creationId xmlns:a16="http://schemas.microsoft.com/office/drawing/2014/main" id="{35669FFA-B08B-4517-977A-53377FCE0F29}"/>
              </a:ext>
            </a:extLst>
          </p:cNvPr>
          <p:cNvSpPr txBox="1"/>
          <p:nvPr/>
        </p:nvSpPr>
        <p:spPr>
          <a:xfrm>
            <a:off x="576226" y="1691005"/>
            <a:ext cx="5641527"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Overall industry growth opportunities </a:t>
            </a:r>
          </a:p>
        </p:txBody>
      </p:sp>
      <p:sp>
        <p:nvSpPr>
          <p:cNvPr id="8" name="TextBox 7">
            <a:extLst>
              <a:ext uri="{FF2B5EF4-FFF2-40B4-BE49-F238E27FC236}">
                <a16:creationId xmlns:a16="http://schemas.microsoft.com/office/drawing/2014/main" id="{B4547930-2909-4E68-9919-5A183D506142}"/>
              </a:ext>
            </a:extLst>
          </p:cNvPr>
          <p:cNvSpPr txBox="1"/>
          <p:nvPr/>
        </p:nvSpPr>
        <p:spPr>
          <a:xfrm>
            <a:off x="961292" y="2152670"/>
            <a:ext cx="4638773" cy="4278094"/>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Industry-specific metrics</a:t>
            </a:r>
            <a:r>
              <a:rPr lang="en-US" i="1" dirty="0">
                <a:latin typeface="Times New Roman" panose="02020603050405020304" pitchFamily="18" charset="0"/>
                <a:cs typeface="Times New Roman" panose="02020603050405020304" pitchFamily="18" charset="0"/>
              </a:rPr>
              <a:t>:</a:t>
            </a:r>
          </a:p>
          <a:p>
            <a:pPr marL="285750" indent="-285750">
              <a:buFontTx/>
              <a:buChar char="-"/>
            </a:pPr>
            <a:r>
              <a:rPr lang="en-US" dirty="0">
                <a:latin typeface="Times New Roman" panose="02020603050405020304" pitchFamily="18" charset="0"/>
                <a:cs typeface="Times New Roman" panose="02020603050405020304" pitchFamily="18" charset="0"/>
              </a:rPr>
              <a:t>Electronic systems will account for half of the total price of a new car by 2030.</a:t>
            </a:r>
          </a:p>
          <a:p>
            <a:pPr marL="285750" indent="-285750">
              <a:buFontTx/>
              <a:buChar char="-"/>
            </a:pPr>
            <a:r>
              <a:rPr lang="en-US" dirty="0">
                <a:latin typeface="Times New Roman" panose="02020603050405020304" pitchFamily="18" charset="0"/>
                <a:cs typeface="Times New Roman" panose="02020603050405020304" pitchFamily="18" charset="0"/>
              </a:rPr>
              <a:t>Every third new car sold is anticipated to be powered by an electric battery by 2025.</a:t>
            </a:r>
          </a:p>
          <a:p>
            <a:pPr marL="285750" indent="-285750">
              <a:buFontTx/>
              <a:buChar char="-"/>
            </a:pPr>
            <a:r>
              <a:rPr lang="en-US" dirty="0">
                <a:latin typeface="Times New Roman" panose="02020603050405020304" pitchFamily="18" charset="0"/>
                <a:cs typeface="Times New Roman" panose="02020603050405020304" pitchFamily="18" charset="0"/>
              </a:rPr>
              <a:t>Autonomous car market was valued at $19.46B in 2020. Market is expected to grow at a CAGR 18.06% from 2021-2026.</a:t>
            </a:r>
          </a:p>
          <a:p>
            <a:pPr marL="285750" indent="-285750">
              <a:buFontTx/>
              <a:buChar char="-"/>
            </a:pPr>
            <a:r>
              <a:rPr lang="en-US" dirty="0">
                <a:latin typeface="Times New Roman" panose="02020603050405020304" pitchFamily="18" charset="0"/>
                <a:cs typeface="Times New Roman" panose="02020603050405020304" pitchFamily="18" charset="0"/>
              </a:rPr>
              <a:t>Advanced Driver Assistance Systems (ADAS) Market Size is expected to grow from $27B in 2020 to $83B by 2030 at a CAGR of 11.9%.</a:t>
            </a:r>
          </a:p>
          <a:p>
            <a:pPr marL="285750" indent="-285750">
              <a:buFontTx/>
              <a:buChar char="-"/>
            </a:pPr>
            <a:r>
              <a:rPr lang="en-US" dirty="0">
                <a:latin typeface="Times New Roman" panose="02020603050405020304" pitchFamily="18" charset="0"/>
                <a:cs typeface="Times New Roman" panose="02020603050405020304" pitchFamily="18" charset="0"/>
              </a:rPr>
              <a:t>More strict safety regulations for cars.</a:t>
            </a:r>
            <a:endParaRPr lang="en-US" dirty="0"/>
          </a:p>
          <a:p>
            <a:r>
              <a:rPr lang="en-US" i="1" dirty="0"/>
              <a:t>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81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1906-D9B4-44E7-A851-BED8F3A5619A}"/>
              </a:ext>
            </a:extLst>
          </p:cNvPr>
          <p:cNvSpPr>
            <a:spLocks noGrp="1"/>
          </p:cNvSpPr>
          <p:nvPr>
            <p:ph type="title"/>
          </p:nvPr>
        </p:nvSpPr>
        <p:spPr/>
        <p:txBody>
          <a:bodyPr/>
          <a:lstStyle/>
          <a:p>
            <a:r>
              <a:rPr lang="en-US" dirty="0"/>
              <a:t>Growth Opportunities</a:t>
            </a:r>
          </a:p>
        </p:txBody>
      </p:sp>
      <p:sp>
        <p:nvSpPr>
          <p:cNvPr id="3" name="Content Placeholder 2">
            <a:extLst>
              <a:ext uri="{FF2B5EF4-FFF2-40B4-BE49-F238E27FC236}">
                <a16:creationId xmlns:a16="http://schemas.microsoft.com/office/drawing/2014/main" id="{C1739F3A-CF36-401F-A52A-BADE943A0165}"/>
              </a:ext>
            </a:extLst>
          </p:cNvPr>
          <p:cNvSpPr>
            <a:spLocks noGrp="1"/>
          </p:cNvSpPr>
          <p:nvPr>
            <p:ph idx="1"/>
          </p:nvPr>
        </p:nvSpPr>
        <p:spPr/>
        <p:txBody>
          <a:bodyPr/>
          <a:lstStyle/>
          <a:p>
            <a:pPr marL="0" indent="0">
              <a:buNone/>
            </a:pPr>
            <a:r>
              <a:rPr lang="en-US" b="1" dirty="0"/>
              <a:t>Catalysts</a:t>
            </a:r>
          </a:p>
        </p:txBody>
      </p:sp>
      <p:sp>
        <p:nvSpPr>
          <p:cNvPr id="4" name="Date Placeholder 3">
            <a:extLst>
              <a:ext uri="{FF2B5EF4-FFF2-40B4-BE49-F238E27FC236}">
                <a16:creationId xmlns:a16="http://schemas.microsoft.com/office/drawing/2014/main" id="{AD75E88D-7216-48D4-985F-45F8F2CA14D3}"/>
              </a:ext>
            </a:extLst>
          </p:cNvPr>
          <p:cNvSpPr>
            <a:spLocks noGrp="1"/>
          </p:cNvSpPr>
          <p:nvPr>
            <p:ph type="dt" sz="half" idx="10"/>
          </p:nvPr>
        </p:nvSpPr>
        <p:spPr/>
        <p:txBody>
          <a:bodyPr/>
          <a:lstStyle/>
          <a:p>
            <a:r>
              <a:rPr lang="en-US"/>
              <a:t>03/02/2021</a:t>
            </a:r>
          </a:p>
        </p:txBody>
      </p:sp>
      <p:sp>
        <p:nvSpPr>
          <p:cNvPr id="5" name="Slide Number Placeholder 4">
            <a:extLst>
              <a:ext uri="{FF2B5EF4-FFF2-40B4-BE49-F238E27FC236}">
                <a16:creationId xmlns:a16="http://schemas.microsoft.com/office/drawing/2014/main" id="{46D4C5B2-5047-496C-B0D2-8BD51094A8EB}"/>
              </a:ext>
            </a:extLst>
          </p:cNvPr>
          <p:cNvSpPr>
            <a:spLocks noGrp="1"/>
          </p:cNvSpPr>
          <p:nvPr>
            <p:ph type="sldNum" sz="quarter" idx="12"/>
          </p:nvPr>
        </p:nvSpPr>
        <p:spPr/>
        <p:txBody>
          <a:bodyPr/>
          <a:lstStyle/>
          <a:p>
            <a:fld id="{5F27F4C8-2BFC-1748-8D19-AE6F909ADDFA}" type="slidenum">
              <a:rPr lang="en-US" smtClean="0"/>
              <a:pPr/>
              <a:t>9</a:t>
            </a:fld>
            <a:endParaRPr lang="en-US"/>
          </a:p>
        </p:txBody>
      </p:sp>
      <p:sp>
        <p:nvSpPr>
          <p:cNvPr id="7" name="TextBox 6">
            <a:extLst>
              <a:ext uri="{FF2B5EF4-FFF2-40B4-BE49-F238E27FC236}">
                <a16:creationId xmlns:a16="http://schemas.microsoft.com/office/drawing/2014/main" id="{43334BC2-B76E-6147-8EAC-6F98372344C7}"/>
              </a:ext>
            </a:extLst>
          </p:cNvPr>
          <p:cNvSpPr txBox="1"/>
          <p:nvPr/>
        </p:nvSpPr>
        <p:spPr>
          <a:xfrm>
            <a:off x="1638300" y="2261061"/>
            <a:ext cx="8794865"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Increasing demand in developing countries as global per capita income rises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Asia Pacific Market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Trends related to Autonomous Driving &amp; ADAS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Easing or removal of COVID-19 related governmental restrictions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Vehicle Electrification market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Apple Car Contract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ADAS in Cheaper Cars</a:t>
            </a:r>
          </a:p>
        </p:txBody>
      </p:sp>
    </p:spTree>
    <p:extLst>
      <p:ext uri="{BB962C8B-B14F-4D97-AF65-F5344CB8AC3E}">
        <p14:creationId xmlns:p14="http://schemas.microsoft.com/office/powerpoint/2010/main" val="2671122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DEF1FA7E66E9E48B2AAE21701AAFFD6" ma:contentTypeVersion="8" ma:contentTypeDescription="Create a new document." ma:contentTypeScope="" ma:versionID="be2f11472a2ae67526d2c8bcef02f7ca">
  <xsd:schema xmlns:xsd="http://www.w3.org/2001/XMLSchema" xmlns:xs="http://www.w3.org/2001/XMLSchema" xmlns:p="http://schemas.microsoft.com/office/2006/metadata/properties" xmlns:ns3="bbb5516b-5235-4524-8eb5-5a6afda2e132" xmlns:ns4="5946d45c-9a1d-405b-a23d-b39321d82928" targetNamespace="http://schemas.microsoft.com/office/2006/metadata/properties" ma:root="true" ma:fieldsID="f0e3cb51438f30aec696105193c16108" ns3:_="" ns4:_="">
    <xsd:import namespace="bbb5516b-5235-4524-8eb5-5a6afda2e132"/>
    <xsd:import namespace="5946d45c-9a1d-405b-a23d-b39321d8292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b5516b-5235-4524-8eb5-5a6afda2e1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46d45c-9a1d-405b-a23d-b39321d8292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41E951-2936-44DB-AE4B-1B4484D0CB50}">
  <ds:schemaRefs>
    <ds:schemaRef ds:uri="http://www.w3.org/XML/1998/namespace"/>
    <ds:schemaRef ds:uri="5946d45c-9a1d-405b-a23d-b39321d82928"/>
    <ds:schemaRef ds:uri="http://purl.org/dc/terms/"/>
    <ds:schemaRef ds:uri="bbb5516b-5235-4524-8eb5-5a6afda2e132"/>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CB72F58C-9552-438B-93B2-B8ED05A91261}">
  <ds:schemaRefs>
    <ds:schemaRef ds:uri="http://schemas.microsoft.com/sharepoint/v3/contenttype/forms"/>
  </ds:schemaRefs>
</ds:datastoreItem>
</file>

<file path=customXml/itemProps3.xml><?xml version="1.0" encoding="utf-8"?>
<ds:datastoreItem xmlns:ds="http://schemas.openxmlformats.org/officeDocument/2006/customXml" ds:itemID="{08F2A8B3-7726-4404-8934-15A4F4A730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b5516b-5235-4524-8eb5-5a6afda2e132"/>
    <ds:schemaRef ds:uri="5946d45c-9a1d-405b-a23d-b39321d829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5462</TotalTime>
  <Words>916</Words>
  <Application>Microsoft Macintosh PowerPoint</Application>
  <PresentationFormat>Widescreen</PresentationFormat>
  <Paragraphs>266</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Magna International Inc. (NYSE: MGA)</vt:lpstr>
      <vt:lpstr>Investment Summary </vt:lpstr>
      <vt:lpstr>PowerPoint Presentation</vt:lpstr>
      <vt:lpstr>PowerPoint Presentation</vt:lpstr>
      <vt:lpstr>PowerPoint Presentation</vt:lpstr>
      <vt:lpstr>1-Year Price Performance</vt:lpstr>
      <vt:lpstr>3-Year Price Performance</vt:lpstr>
      <vt:lpstr>Industry Overview</vt:lpstr>
      <vt:lpstr>Growth Opportunities</vt:lpstr>
      <vt:lpstr>Partnerships</vt:lpstr>
      <vt:lpstr>Financial Highlights</vt:lpstr>
      <vt:lpstr>Financial Highlights</vt:lpstr>
      <vt:lpstr>Financial Highlights</vt:lpstr>
      <vt:lpstr>2021 Q1 Results</vt:lpstr>
      <vt:lpstr>Valuation</vt:lpstr>
      <vt:lpstr>Investment Thesis &amp; Risk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Braun, Lauren (Student)</dc:creator>
  <cp:lastModifiedBy>Shah, Manan (Student)</cp:lastModifiedBy>
  <cp:revision>64</cp:revision>
  <cp:lastPrinted>2018-11-21T07:10:42Z</cp:lastPrinted>
  <dcterms:created xsi:type="dcterms:W3CDTF">2018-09-28T20:23:38Z</dcterms:created>
  <dcterms:modified xsi:type="dcterms:W3CDTF">2021-08-04T16:41:01Z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0x010100DDEF1FA7E66E9E48B2AAE21701AAFFD6</vt:lpwstr>
  </property>
</Properties>
</file>