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70A8269-9E3B-45C2-8D26-2FECD52D4E6C}">
  <a:tblStyle styleId="{770A8269-9E3B-45C2-8D26-2FECD52D4E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4.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6.xml"/><Relationship Id="rId44" Type="http://schemas.openxmlformats.org/officeDocument/2006/relationships/font" Target="fonts/Lato-boldItalic.fntdata"/><Relationship Id="rId21" Type="http://schemas.openxmlformats.org/officeDocument/2006/relationships/slide" Target="slides/slide15.xml"/><Relationship Id="rId43" Type="http://schemas.openxmlformats.org/officeDocument/2006/relationships/font" Target="fonts/La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italic.fntdata"/><Relationship Id="rId16" Type="http://schemas.openxmlformats.org/officeDocument/2006/relationships/slide" Target="slides/slide10.xml"/><Relationship Id="rId38" Type="http://schemas.openxmlformats.org/officeDocument/2006/relationships/font" Target="fonts/Montserra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58f71a4b3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58f71a4b3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58f71a4b3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58f71a4b3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58f71a4b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58f71a4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58f71a4b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58f71a4b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58f71a4b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58f71a4b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58f71a4b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58f71a4b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58f71a4b3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58f71a4b3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58f71a4b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58f71a4b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58f71a4b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58f71a4b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58f71a4b3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58f71a4b3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58f71a4b3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58f71a4b3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58f71a4b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8f71a4b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58f71a4b3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58f71a4b3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58f71a4b3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58f71a4b3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58f71a4b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58f71a4b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58f71a4b3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58f71a4b3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58f71a4b3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58f71a4b3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58f71a4b3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58f71a4b3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58f71a4b3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58f71a4b3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58f71a4b3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58f71a4b3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58f71a4b3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58f71a4b3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58f71a4b3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58f71a4b3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58f71a4b3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58f71a4b3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58f71a4b3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58f71a4b3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58f71a4b3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58f71a4b3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58f71a4b3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58f71a4b3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58f71a4b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58f71a4b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58f71a4b3_4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58f71a4b3_4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58f71a4b3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58f71a4b3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2.jpg"/><Relationship Id="rId5" Type="http://schemas.openxmlformats.org/officeDocument/2006/relationships/image" Target="../media/image15.jpg"/><Relationship Id="rId6"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69325" y="534675"/>
            <a:ext cx="5385300" cy="34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Compression and Blurring Using Different Techniques</a:t>
            </a:r>
            <a:endParaRPr/>
          </a:p>
        </p:txBody>
      </p:sp>
      <p:sp>
        <p:nvSpPr>
          <p:cNvPr id="135" name="Google Shape;135;p13"/>
          <p:cNvSpPr txBox="1"/>
          <p:nvPr/>
        </p:nvSpPr>
        <p:spPr>
          <a:xfrm>
            <a:off x="5647500" y="4759200"/>
            <a:ext cx="34965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Signals and Systems Term Project (Sem I)</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095200" y="375050"/>
            <a:ext cx="7038900" cy="6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Observations-</a:t>
            </a:r>
            <a:endParaRPr/>
          </a:p>
        </p:txBody>
      </p:sp>
      <p:pic>
        <p:nvPicPr>
          <p:cNvPr id="189" name="Google Shape;189;p22"/>
          <p:cNvPicPr preferRelativeResize="0"/>
          <p:nvPr/>
        </p:nvPicPr>
        <p:blipFill>
          <a:blip r:embed="rId3">
            <a:alphaModFix/>
          </a:blip>
          <a:stretch>
            <a:fillRect/>
          </a:stretch>
        </p:blipFill>
        <p:spPr>
          <a:xfrm>
            <a:off x="4895600" y="1392350"/>
            <a:ext cx="2107675" cy="2107675"/>
          </a:xfrm>
          <a:prstGeom prst="rect">
            <a:avLst/>
          </a:prstGeom>
          <a:noFill/>
          <a:ln>
            <a:noFill/>
          </a:ln>
        </p:spPr>
      </p:pic>
      <p:pic>
        <p:nvPicPr>
          <p:cNvPr id="190" name="Google Shape;190;p22"/>
          <p:cNvPicPr preferRelativeResize="0"/>
          <p:nvPr/>
        </p:nvPicPr>
        <p:blipFill>
          <a:blip r:embed="rId4">
            <a:alphaModFix/>
          </a:blip>
          <a:stretch>
            <a:fillRect/>
          </a:stretch>
        </p:blipFill>
        <p:spPr>
          <a:xfrm>
            <a:off x="7097744" y="1392350"/>
            <a:ext cx="1921581" cy="2107675"/>
          </a:xfrm>
          <a:prstGeom prst="rect">
            <a:avLst/>
          </a:prstGeom>
          <a:noFill/>
          <a:ln>
            <a:noFill/>
          </a:ln>
        </p:spPr>
      </p:pic>
      <p:pic>
        <p:nvPicPr>
          <p:cNvPr id="191" name="Google Shape;191;p22"/>
          <p:cNvPicPr preferRelativeResize="0"/>
          <p:nvPr/>
        </p:nvPicPr>
        <p:blipFill>
          <a:blip r:embed="rId5">
            <a:alphaModFix/>
          </a:blip>
          <a:stretch>
            <a:fillRect/>
          </a:stretch>
        </p:blipFill>
        <p:spPr>
          <a:xfrm>
            <a:off x="366800" y="1392362"/>
            <a:ext cx="2107675" cy="2107675"/>
          </a:xfrm>
          <a:prstGeom prst="rect">
            <a:avLst/>
          </a:prstGeom>
          <a:noFill/>
          <a:ln>
            <a:noFill/>
          </a:ln>
        </p:spPr>
      </p:pic>
      <p:pic>
        <p:nvPicPr>
          <p:cNvPr id="192" name="Google Shape;192;p22"/>
          <p:cNvPicPr preferRelativeResize="0"/>
          <p:nvPr/>
        </p:nvPicPr>
        <p:blipFill>
          <a:blip r:embed="rId6">
            <a:alphaModFix/>
          </a:blip>
          <a:stretch>
            <a:fillRect/>
          </a:stretch>
        </p:blipFill>
        <p:spPr>
          <a:xfrm>
            <a:off x="2631200" y="1392350"/>
            <a:ext cx="2107675" cy="2107675"/>
          </a:xfrm>
          <a:prstGeom prst="rect">
            <a:avLst/>
          </a:prstGeom>
          <a:noFill/>
          <a:ln>
            <a:noFill/>
          </a:ln>
        </p:spPr>
      </p:pic>
      <p:sp>
        <p:nvSpPr>
          <p:cNvPr id="193" name="Google Shape;193;p22"/>
          <p:cNvSpPr txBox="1"/>
          <p:nvPr>
            <p:ph idx="1" type="body"/>
          </p:nvPr>
        </p:nvSpPr>
        <p:spPr>
          <a:xfrm>
            <a:off x="510725" y="3648325"/>
            <a:ext cx="18198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100"/>
              <a:t>Original Image(103 KB) </a:t>
            </a:r>
            <a:endParaRPr sz="1100"/>
          </a:p>
        </p:txBody>
      </p:sp>
      <p:sp>
        <p:nvSpPr>
          <p:cNvPr id="194" name="Google Shape;194;p22"/>
          <p:cNvSpPr txBox="1"/>
          <p:nvPr>
            <p:ph idx="1" type="body"/>
          </p:nvPr>
        </p:nvSpPr>
        <p:spPr>
          <a:xfrm>
            <a:off x="2631125" y="3687225"/>
            <a:ext cx="21078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100"/>
              <a:t>Compression with q=(1,3,3) (44KB) </a:t>
            </a:r>
            <a:r>
              <a:rPr lang="en" sz="1100"/>
              <a:t> </a:t>
            </a:r>
            <a:endParaRPr sz="1100"/>
          </a:p>
        </p:txBody>
      </p:sp>
      <p:sp>
        <p:nvSpPr>
          <p:cNvPr id="195" name="Google Shape;195;p22"/>
          <p:cNvSpPr txBox="1"/>
          <p:nvPr>
            <p:ph idx="1" type="body"/>
          </p:nvPr>
        </p:nvSpPr>
        <p:spPr>
          <a:xfrm>
            <a:off x="4833650" y="3687225"/>
            <a:ext cx="21078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100"/>
              <a:t>Compression with q=(10,10,10) (</a:t>
            </a:r>
            <a:r>
              <a:rPr lang="en" sz="1200"/>
              <a:t>  </a:t>
            </a:r>
            <a:r>
              <a:rPr lang="en"/>
              <a:t>31 KB)</a:t>
            </a:r>
            <a:endParaRPr/>
          </a:p>
        </p:txBody>
      </p:sp>
      <p:sp>
        <p:nvSpPr>
          <p:cNvPr id="196" name="Google Shape;196;p22"/>
          <p:cNvSpPr txBox="1"/>
          <p:nvPr>
            <p:ph idx="1" type="body"/>
          </p:nvPr>
        </p:nvSpPr>
        <p:spPr>
          <a:xfrm>
            <a:off x="7036175" y="3687225"/>
            <a:ext cx="21078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100"/>
              <a:t>Compression with q=(10,20,20) (15.3 KB)  </a:t>
            </a:r>
            <a:endParaRPr sz="1100"/>
          </a:p>
        </p:txBody>
      </p:sp>
      <p:sp>
        <p:nvSpPr>
          <p:cNvPr id="197" name="Google Shape;197;p22"/>
          <p:cNvSpPr txBox="1"/>
          <p:nvPr/>
        </p:nvSpPr>
        <p:spPr>
          <a:xfrm>
            <a:off x="366800" y="3997725"/>
            <a:ext cx="7984800" cy="10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lt1"/>
                </a:solidFill>
                <a:latin typeface="Lato"/>
                <a:ea typeface="Lato"/>
                <a:cs typeface="Lato"/>
                <a:sym typeface="Lato"/>
              </a:rPr>
              <a:t>As we can see, there is significant decrease in storage requirements of image from first to second to third  from left with any visible loss in quality, but we see that as we increase the compression ratios the image loses its originalities and thus this method is not efficient for higher compression ratios as it is lossy. But, for low compression ratios, it is a very fast and efficient method.</a:t>
            </a:r>
            <a:r>
              <a:rPr lang="en" sz="1200">
                <a:solidFill>
                  <a:schemeClr val="lt1"/>
                </a:solidFill>
                <a:latin typeface="Lato"/>
                <a:ea typeface="Lato"/>
                <a:cs typeface="Lato"/>
                <a:sym typeface="Lato"/>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txBox="1"/>
          <p:nvPr>
            <p:ph type="ctrTitle"/>
          </p:nvPr>
        </p:nvSpPr>
        <p:spPr>
          <a:xfrm>
            <a:off x="3537150" y="851925"/>
            <a:ext cx="5017500" cy="30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Multilevel Decomposition of Images </a:t>
            </a:r>
            <a:r>
              <a:rPr lang="en" sz="3600"/>
              <a:t>Using Discrete Wavelet Transform (DWT)</a:t>
            </a:r>
            <a:endParaRPr sz="3600"/>
          </a:p>
          <a:p>
            <a:pPr indent="0" lvl="0" marL="0" rtl="0" algn="l">
              <a:spcBef>
                <a:spcPts val="0"/>
              </a:spcBef>
              <a:spcAft>
                <a:spcPts val="0"/>
              </a:spcAft>
              <a:buNone/>
            </a:pPr>
            <a:r>
              <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5" y="532475"/>
            <a:ext cx="91440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Decomposition of 1-D signal or array</a:t>
            </a:r>
            <a:endParaRPr sz="2500"/>
          </a:p>
        </p:txBody>
      </p:sp>
      <p:pic>
        <p:nvPicPr>
          <p:cNvPr id="208" name="Google Shape;208;p24"/>
          <p:cNvPicPr preferRelativeResize="0"/>
          <p:nvPr/>
        </p:nvPicPr>
        <p:blipFill>
          <a:blip r:embed="rId3">
            <a:alphaModFix amt="62000"/>
          </a:blip>
          <a:stretch>
            <a:fillRect/>
          </a:stretch>
        </p:blipFill>
        <p:spPr>
          <a:xfrm>
            <a:off x="1893650" y="1299175"/>
            <a:ext cx="5356925" cy="3090550"/>
          </a:xfrm>
          <a:prstGeom prst="rect">
            <a:avLst/>
          </a:prstGeom>
          <a:noFill/>
          <a:ln>
            <a:noFill/>
          </a:ln>
          <a:effectLst>
            <a:outerShdw blurRad="57150" rotWithShape="0" algn="bl" dir="5400000" dist="19050">
              <a:schemeClr val="accent1">
                <a:alpha val="50000"/>
              </a:scheme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640275"/>
            <a:ext cx="7485000" cy="78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Extension to Images (Single Level)</a:t>
            </a:r>
            <a:endParaRPr sz="3000"/>
          </a:p>
        </p:txBody>
      </p:sp>
      <p:pic>
        <p:nvPicPr>
          <p:cNvPr id="214" name="Google Shape;214;p25"/>
          <p:cNvPicPr preferRelativeResize="0"/>
          <p:nvPr/>
        </p:nvPicPr>
        <p:blipFill rotWithShape="1">
          <a:blip r:embed="rId3">
            <a:alphaModFix/>
          </a:blip>
          <a:srcRect b="0" l="0" r="49044" t="0"/>
          <a:stretch/>
        </p:blipFill>
        <p:spPr>
          <a:xfrm>
            <a:off x="571125" y="1619900"/>
            <a:ext cx="4336601" cy="2785525"/>
          </a:xfrm>
          <a:prstGeom prst="rect">
            <a:avLst/>
          </a:prstGeom>
          <a:noFill/>
          <a:ln>
            <a:noFill/>
          </a:ln>
        </p:spPr>
      </p:pic>
      <p:sp>
        <p:nvSpPr>
          <p:cNvPr id="215" name="Google Shape;215;p25"/>
          <p:cNvSpPr txBox="1"/>
          <p:nvPr>
            <p:ph idx="1" type="body"/>
          </p:nvPr>
        </p:nvSpPr>
        <p:spPr>
          <a:xfrm>
            <a:off x="5072400" y="1505125"/>
            <a:ext cx="3910800" cy="290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apply the previous process to rows to get two sub-images,</a:t>
            </a:r>
            <a:endParaRPr sz="1400"/>
          </a:p>
          <a:p>
            <a:pPr indent="-317500" lvl="0" marL="457200" rtl="0" algn="l">
              <a:spcBef>
                <a:spcPts val="0"/>
              </a:spcBef>
              <a:spcAft>
                <a:spcPts val="0"/>
              </a:spcAft>
              <a:buSzPts val="1400"/>
              <a:buChar char="●"/>
            </a:pPr>
            <a:r>
              <a:rPr lang="en" sz="1400"/>
              <a:t>We apply the process again on these two images to get four sub-images namely, LL(low-low), LH(low-high), HL(high-low), HH(high-high).</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146250" y="604425"/>
            <a:ext cx="7205400" cy="60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50"/>
              <a:t>Multilevel Decomposition(Second Level)</a:t>
            </a:r>
            <a:endParaRPr sz="2550"/>
          </a:p>
        </p:txBody>
      </p:sp>
      <p:pic>
        <p:nvPicPr>
          <p:cNvPr id="221" name="Google Shape;221;p26"/>
          <p:cNvPicPr preferRelativeResize="0"/>
          <p:nvPr/>
        </p:nvPicPr>
        <p:blipFill>
          <a:blip r:embed="rId3">
            <a:alphaModFix/>
          </a:blip>
          <a:stretch>
            <a:fillRect/>
          </a:stretch>
        </p:blipFill>
        <p:spPr>
          <a:xfrm>
            <a:off x="1146250" y="1380002"/>
            <a:ext cx="3798900" cy="3107700"/>
          </a:xfrm>
          <a:prstGeom prst="rect">
            <a:avLst/>
          </a:prstGeom>
          <a:noFill/>
          <a:ln>
            <a:noFill/>
          </a:ln>
        </p:spPr>
      </p:pic>
      <p:pic>
        <p:nvPicPr>
          <p:cNvPr id="222" name="Google Shape;222;p26"/>
          <p:cNvPicPr preferRelativeResize="0"/>
          <p:nvPr/>
        </p:nvPicPr>
        <p:blipFill rotWithShape="1">
          <a:blip r:embed="rId4">
            <a:alphaModFix/>
          </a:blip>
          <a:srcRect b="7726" l="3220" r="7819" t="2947"/>
          <a:stretch/>
        </p:blipFill>
        <p:spPr>
          <a:xfrm>
            <a:off x="5356474" y="1380000"/>
            <a:ext cx="2995050" cy="304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985975" y="670900"/>
            <a:ext cx="4950000" cy="9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Results and  Observations:</a:t>
            </a:r>
            <a:endParaRPr sz="2800"/>
          </a:p>
        </p:txBody>
      </p:sp>
      <p:pic>
        <p:nvPicPr>
          <p:cNvPr id="228" name="Google Shape;228;p27"/>
          <p:cNvPicPr preferRelativeResize="0"/>
          <p:nvPr/>
        </p:nvPicPr>
        <p:blipFill rotWithShape="1">
          <a:blip r:embed="rId3">
            <a:alphaModFix/>
          </a:blip>
          <a:srcRect b="0" l="0" r="0" t="0"/>
          <a:stretch/>
        </p:blipFill>
        <p:spPr>
          <a:xfrm>
            <a:off x="5929825" y="393750"/>
            <a:ext cx="2287700" cy="2228189"/>
          </a:xfrm>
          <a:prstGeom prst="rect">
            <a:avLst/>
          </a:prstGeom>
          <a:noFill/>
          <a:ln>
            <a:noFill/>
          </a:ln>
        </p:spPr>
      </p:pic>
      <p:pic>
        <p:nvPicPr>
          <p:cNvPr id="229" name="Google Shape;229;p27"/>
          <p:cNvPicPr preferRelativeResize="0"/>
          <p:nvPr/>
        </p:nvPicPr>
        <p:blipFill>
          <a:blip r:embed="rId4">
            <a:alphaModFix/>
          </a:blip>
          <a:stretch>
            <a:fillRect/>
          </a:stretch>
        </p:blipFill>
        <p:spPr>
          <a:xfrm>
            <a:off x="5929825" y="2701475"/>
            <a:ext cx="2287700" cy="2080825"/>
          </a:xfrm>
          <a:prstGeom prst="rect">
            <a:avLst/>
          </a:prstGeom>
          <a:noFill/>
          <a:ln>
            <a:noFill/>
          </a:ln>
        </p:spPr>
      </p:pic>
      <p:sp>
        <p:nvSpPr>
          <p:cNvPr id="230" name="Google Shape;230;p27"/>
          <p:cNvSpPr txBox="1"/>
          <p:nvPr/>
        </p:nvSpPr>
        <p:spPr>
          <a:xfrm>
            <a:off x="1416325" y="1576050"/>
            <a:ext cx="4089300" cy="320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We observe that-</a:t>
            </a:r>
            <a:endParaRPr sz="1800">
              <a:solidFill>
                <a:schemeClr val="lt1"/>
              </a:solidFill>
              <a:latin typeface="Lato"/>
              <a:ea typeface="Lato"/>
              <a:cs typeface="Lato"/>
              <a:sym typeface="Lato"/>
            </a:endParaRPr>
          </a:p>
          <a:p>
            <a:pPr indent="-342900" lvl="1" marL="914400" rtl="0" algn="l">
              <a:lnSpc>
                <a:spcPct val="115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LL - Coarse low resolution of image</a:t>
            </a:r>
            <a:endParaRPr sz="1800">
              <a:solidFill>
                <a:schemeClr val="lt1"/>
              </a:solidFill>
              <a:latin typeface="Lato"/>
              <a:ea typeface="Lato"/>
              <a:cs typeface="Lato"/>
              <a:sym typeface="Lato"/>
            </a:endParaRPr>
          </a:p>
          <a:p>
            <a:pPr indent="-342900" lvl="1" marL="914400" rtl="0" algn="l">
              <a:lnSpc>
                <a:spcPct val="115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LH-Horizontal details</a:t>
            </a:r>
            <a:endParaRPr sz="1800">
              <a:solidFill>
                <a:schemeClr val="lt1"/>
              </a:solidFill>
              <a:latin typeface="Lato"/>
              <a:ea typeface="Lato"/>
              <a:cs typeface="Lato"/>
              <a:sym typeface="Lato"/>
            </a:endParaRPr>
          </a:p>
          <a:p>
            <a:pPr indent="-342900" lvl="1" marL="914400" rtl="0" algn="l">
              <a:lnSpc>
                <a:spcPct val="115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HL-Vertical Details </a:t>
            </a:r>
            <a:endParaRPr sz="1800">
              <a:solidFill>
                <a:schemeClr val="lt1"/>
              </a:solidFill>
              <a:latin typeface="Lato"/>
              <a:ea typeface="Lato"/>
              <a:cs typeface="Lato"/>
              <a:sym typeface="Lato"/>
            </a:endParaRPr>
          </a:p>
          <a:p>
            <a:pPr indent="-342900" lvl="1" marL="914400" rtl="0" algn="l">
              <a:lnSpc>
                <a:spcPct val="115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HH - Diagonal details</a:t>
            </a:r>
            <a:endParaRPr sz="1800">
              <a:solidFill>
                <a:schemeClr val="l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pic>
        <p:nvPicPr>
          <p:cNvPr id="231" name="Google Shape;231;p27"/>
          <p:cNvPicPr preferRelativeResize="0"/>
          <p:nvPr/>
        </p:nvPicPr>
        <p:blipFill>
          <a:blip r:embed="rId5">
            <a:alphaModFix/>
          </a:blip>
          <a:stretch>
            <a:fillRect/>
          </a:stretch>
        </p:blipFill>
        <p:spPr>
          <a:xfrm>
            <a:off x="261950" y="1524000"/>
            <a:ext cx="5243675" cy="3393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8"/>
          <p:cNvSpPr txBox="1"/>
          <p:nvPr>
            <p:ph type="ctrTitle"/>
          </p:nvPr>
        </p:nvSpPr>
        <p:spPr>
          <a:xfrm>
            <a:off x="3282825" y="936250"/>
            <a:ext cx="5271900" cy="26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Bandwidth Reduction using </a:t>
            </a:r>
            <a:r>
              <a:rPr lang="en"/>
              <a:t>Chroma subsampling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0" name="Shape 240"/>
        <p:cNvGrpSpPr/>
        <p:nvPr/>
      </p:nvGrpSpPr>
      <p:grpSpPr>
        <a:xfrm>
          <a:off x="0" y="0"/>
          <a:ext cx="0" cy="0"/>
          <a:chOff x="0" y="0"/>
          <a:chExt cx="0" cy="0"/>
        </a:xfrm>
      </p:grpSpPr>
      <p:sp>
        <p:nvSpPr>
          <p:cNvPr id="241" name="Google Shape;241;p29"/>
          <p:cNvSpPr txBox="1"/>
          <p:nvPr>
            <p:ph type="title"/>
          </p:nvPr>
        </p:nvSpPr>
        <p:spPr>
          <a:xfrm>
            <a:off x="1297500" y="393750"/>
            <a:ext cx="7282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000FF"/>
              </a:solidFill>
            </a:endParaRPr>
          </a:p>
          <a:p>
            <a:pPr indent="0" lvl="0" marL="0" rtl="0" algn="l">
              <a:spcBef>
                <a:spcPts val="0"/>
              </a:spcBef>
              <a:spcAft>
                <a:spcPts val="0"/>
              </a:spcAft>
              <a:buNone/>
            </a:pPr>
            <a:r>
              <a:rPr lang="en" sz="2000">
                <a:solidFill>
                  <a:srgbClr val="0000FF"/>
                </a:solidFill>
              </a:rPr>
              <a:t>-&gt;Human eye is sensitive to Luma more than Chroma</a:t>
            </a:r>
            <a:endParaRPr sz="2000">
              <a:solidFill>
                <a:srgbClr val="0000FF"/>
              </a:solidFill>
            </a:endParaRPr>
          </a:p>
          <a:p>
            <a:pPr indent="0" lvl="0" marL="0" rtl="0" algn="l">
              <a:spcBef>
                <a:spcPts val="0"/>
              </a:spcBef>
              <a:spcAft>
                <a:spcPts val="0"/>
              </a:spcAft>
              <a:buNone/>
            </a:pPr>
            <a:r>
              <a:t/>
            </a:r>
            <a:endParaRPr sz="2000">
              <a:solidFill>
                <a:srgbClr val="0000FF"/>
              </a:solidFill>
            </a:endParaRPr>
          </a:p>
        </p:txBody>
      </p:sp>
      <p:sp>
        <p:nvSpPr>
          <p:cNvPr id="242" name="Google Shape;242;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3" name="Google Shape;243;p29"/>
          <p:cNvPicPr preferRelativeResize="0"/>
          <p:nvPr/>
        </p:nvPicPr>
        <p:blipFill>
          <a:blip r:embed="rId3">
            <a:alphaModFix/>
          </a:blip>
          <a:stretch>
            <a:fillRect/>
          </a:stretch>
        </p:blipFill>
        <p:spPr>
          <a:xfrm>
            <a:off x="1332713" y="1567550"/>
            <a:ext cx="6478575" cy="3063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Google Shape;248;p30"/>
          <p:cNvPicPr preferRelativeResize="0"/>
          <p:nvPr/>
        </p:nvPicPr>
        <p:blipFill>
          <a:blip r:embed="rId3">
            <a:alphaModFix/>
          </a:blip>
          <a:stretch>
            <a:fillRect/>
          </a:stretch>
        </p:blipFill>
        <p:spPr>
          <a:xfrm>
            <a:off x="4572000" y="1230175"/>
            <a:ext cx="4144200" cy="3134050"/>
          </a:xfrm>
          <a:prstGeom prst="rect">
            <a:avLst/>
          </a:prstGeom>
          <a:noFill/>
          <a:ln>
            <a:noFill/>
          </a:ln>
        </p:spPr>
      </p:pic>
      <p:sp>
        <p:nvSpPr>
          <p:cNvPr id="249" name="Google Shape;249;p30"/>
          <p:cNvSpPr txBox="1"/>
          <p:nvPr/>
        </p:nvSpPr>
        <p:spPr>
          <a:xfrm>
            <a:off x="1103925" y="1407600"/>
            <a:ext cx="3361800" cy="27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Lato"/>
                <a:ea typeface="Lato"/>
                <a:cs typeface="Lato"/>
                <a:sym typeface="Lato"/>
              </a:rPr>
              <a:t>4:4:4 means four luminance or green pixels to every four each red and blue pixel which hold the colour information for the shot.</a:t>
            </a:r>
            <a:endParaRPr sz="1800">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Google Shape;254;p31"/>
          <p:cNvPicPr preferRelativeResize="0"/>
          <p:nvPr/>
        </p:nvPicPr>
        <p:blipFill>
          <a:blip r:embed="rId3">
            <a:alphaModFix/>
          </a:blip>
          <a:stretch>
            <a:fillRect/>
          </a:stretch>
        </p:blipFill>
        <p:spPr>
          <a:xfrm>
            <a:off x="4572000" y="1303075"/>
            <a:ext cx="3848099" cy="2991975"/>
          </a:xfrm>
          <a:prstGeom prst="rect">
            <a:avLst/>
          </a:prstGeom>
          <a:noFill/>
          <a:ln>
            <a:noFill/>
          </a:ln>
        </p:spPr>
      </p:pic>
      <p:sp>
        <p:nvSpPr>
          <p:cNvPr id="255" name="Google Shape;255;p31"/>
          <p:cNvSpPr txBox="1"/>
          <p:nvPr/>
        </p:nvSpPr>
        <p:spPr>
          <a:xfrm>
            <a:off x="1106575" y="1303075"/>
            <a:ext cx="3217800" cy="3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The two chroma components are sampled at half the sample rate of luma: the horizontal chroma resolution is halved. This reduces the bandwidth of an uncompressed video signal by one-third with little to no visual difference.</a:t>
            </a:r>
            <a:endParaRPr sz="180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p:txBody>
      </p:sp>
      <p:sp>
        <p:nvSpPr>
          <p:cNvPr id="141" name="Google Shape;141;p14"/>
          <p:cNvSpPr txBox="1"/>
          <p:nvPr>
            <p:ph idx="1" type="subTitle"/>
          </p:nvPr>
        </p:nvSpPr>
        <p:spPr>
          <a:xfrm>
            <a:off x="5083950" y="2754600"/>
            <a:ext cx="3470700" cy="167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a:t>
            </a:r>
            <a:r>
              <a:rPr lang="en"/>
              <a:t>anan Shah (B18CSE030)</a:t>
            </a:r>
            <a:endParaRPr/>
          </a:p>
          <a:p>
            <a:pPr indent="-311150" lvl="0" marL="457200" rtl="0" algn="l">
              <a:spcBef>
                <a:spcPts val="0"/>
              </a:spcBef>
              <a:spcAft>
                <a:spcPts val="0"/>
              </a:spcAft>
              <a:buSzPts val="1300"/>
              <a:buChar char="●"/>
            </a:pPr>
            <a:r>
              <a:rPr lang="en"/>
              <a:t>Nishant Jain (B18CSE067)</a:t>
            </a:r>
            <a:endParaRPr/>
          </a:p>
          <a:p>
            <a:pPr indent="-311150" lvl="0" marL="457200" rtl="0" algn="l">
              <a:spcBef>
                <a:spcPts val="0"/>
              </a:spcBef>
              <a:spcAft>
                <a:spcPts val="0"/>
              </a:spcAft>
              <a:buSzPts val="1300"/>
              <a:buChar char="●"/>
            </a:pPr>
            <a:r>
              <a:rPr lang="en"/>
              <a:t>Ishit Patel (B18EE021)</a:t>
            </a:r>
            <a:endParaRPr/>
          </a:p>
          <a:p>
            <a:pPr indent="-311150" lvl="0" marL="457200" rtl="0" algn="l">
              <a:spcBef>
                <a:spcPts val="0"/>
              </a:spcBef>
              <a:spcAft>
                <a:spcPts val="0"/>
              </a:spcAft>
              <a:buSzPts val="1300"/>
              <a:buChar char="●"/>
            </a:pPr>
            <a:r>
              <a:rPr lang="en"/>
              <a:t>Manvendra Shah (B18EE026)</a:t>
            </a:r>
            <a:endParaRPr/>
          </a:p>
          <a:p>
            <a:pPr indent="-311150" lvl="0" marL="457200" rtl="0" algn="l">
              <a:spcBef>
                <a:spcPts val="0"/>
              </a:spcBef>
              <a:spcAft>
                <a:spcPts val="0"/>
              </a:spcAft>
              <a:buSzPts val="1300"/>
              <a:buChar char="●"/>
            </a:pPr>
            <a:r>
              <a:rPr lang="en"/>
              <a:t>Manav Garg (B18BB016)</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32"/>
          <p:cNvPicPr preferRelativeResize="0"/>
          <p:nvPr/>
        </p:nvPicPr>
        <p:blipFill>
          <a:blip r:embed="rId3">
            <a:alphaModFix/>
          </a:blip>
          <a:stretch>
            <a:fillRect/>
          </a:stretch>
        </p:blipFill>
        <p:spPr>
          <a:xfrm>
            <a:off x="4695325" y="1320475"/>
            <a:ext cx="3865876" cy="3020250"/>
          </a:xfrm>
          <a:prstGeom prst="rect">
            <a:avLst/>
          </a:prstGeom>
          <a:noFill/>
          <a:ln>
            <a:noFill/>
          </a:ln>
        </p:spPr>
      </p:pic>
      <p:sp>
        <p:nvSpPr>
          <p:cNvPr id="261" name="Google Shape;261;p32"/>
          <p:cNvSpPr txBox="1"/>
          <p:nvPr/>
        </p:nvSpPr>
        <p:spPr>
          <a:xfrm>
            <a:off x="1400725" y="2454100"/>
            <a:ext cx="17931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62" name="Google Shape;262;p32"/>
          <p:cNvSpPr txBox="1"/>
          <p:nvPr/>
        </p:nvSpPr>
        <p:spPr>
          <a:xfrm>
            <a:off x="1267300" y="1502650"/>
            <a:ext cx="3048000" cy="26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In 4:2:0, the horizontal sampling is doubled compared to 4:1:1, but as the </a:t>
            </a:r>
            <a:r>
              <a:rPr b="1" lang="en" sz="1800">
                <a:solidFill>
                  <a:srgbClr val="FFFFFF"/>
                </a:solidFill>
              </a:rPr>
              <a:t>Cb</a:t>
            </a:r>
            <a:r>
              <a:rPr lang="en" sz="1800">
                <a:solidFill>
                  <a:srgbClr val="FFFFFF"/>
                </a:solidFill>
              </a:rPr>
              <a:t> and </a:t>
            </a:r>
            <a:r>
              <a:rPr b="1" lang="en" sz="1800">
                <a:solidFill>
                  <a:srgbClr val="FFFFFF"/>
                </a:solidFill>
              </a:rPr>
              <a:t>Cr</a:t>
            </a:r>
            <a:r>
              <a:rPr lang="en" sz="1800">
                <a:solidFill>
                  <a:srgbClr val="FFFFFF"/>
                </a:solidFill>
              </a:rPr>
              <a:t> channels are only sampled on each alternate line in this scheme, the vertical resolution is halved.</a:t>
            </a:r>
            <a:endParaRPr sz="1800">
              <a:solidFill>
                <a:srgbClr val="FFFFF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Blurring</a:t>
            </a:r>
            <a:endParaRPr/>
          </a:p>
        </p:txBody>
      </p:sp>
      <p:sp>
        <p:nvSpPr>
          <p:cNvPr id="268" name="Google Shape;268;p3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1184500" y="547500"/>
            <a:ext cx="7277700" cy="132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In Spatial Domain</a:t>
            </a:r>
            <a:endParaRPr sz="3000"/>
          </a:p>
          <a:p>
            <a:pPr indent="0" lvl="0" marL="0" rtl="0" algn="ctr">
              <a:spcBef>
                <a:spcPts val="0"/>
              </a:spcBef>
              <a:spcAft>
                <a:spcPts val="0"/>
              </a:spcAft>
              <a:buNone/>
            </a:pPr>
            <a:r>
              <a:rPr lang="en" sz="3000"/>
              <a:t>(Convolution)</a:t>
            </a:r>
            <a:endParaRPr sz="3000"/>
          </a:p>
          <a:p>
            <a:pPr indent="0" lvl="0" marL="0" rtl="0" algn="ctr">
              <a:spcBef>
                <a:spcPts val="0"/>
              </a:spcBef>
              <a:spcAft>
                <a:spcPts val="0"/>
              </a:spcAft>
              <a:buNone/>
            </a:pPr>
            <a:r>
              <a:t/>
            </a:r>
            <a:endParaRPr sz="3000"/>
          </a:p>
        </p:txBody>
      </p:sp>
      <p:sp>
        <p:nvSpPr>
          <p:cNvPr id="274" name="Google Shape;274;p34"/>
          <p:cNvSpPr txBox="1"/>
          <p:nvPr>
            <p:ph idx="1" type="body"/>
          </p:nvPr>
        </p:nvSpPr>
        <p:spPr>
          <a:xfrm>
            <a:off x="2582125" y="2985975"/>
            <a:ext cx="456000" cy="24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a:t>
            </a:r>
            <a:endParaRPr sz="3000"/>
          </a:p>
        </p:txBody>
      </p:sp>
      <p:pic>
        <p:nvPicPr>
          <p:cNvPr id="275" name="Google Shape;275;p34"/>
          <p:cNvPicPr preferRelativeResize="0"/>
          <p:nvPr/>
        </p:nvPicPr>
        <p:blipFill>
          <a:blip r:embed="rId3">
            <a:alphaModFix/>
          </a:blip>
          <a:stretch>
            <a:fillRect/>
          </a:stretch>
        </p:blipFill>
        <p:spPr>
          <a:xfrm>
            <a:off x="260300" y="1872900"/>
            <a:ext cx="2321825" cy="2321825"/>
          </a:xfrm>
          <a:prstGeom prst="rect">
            <a:avLst/>
          </a:prstGeom>
          <a:noFill/>
          <a:ln>
            <a:noFill/>
          </a:ln>
        </p:spPr>
      </p:pic>
      <p:graphicFrame>
        <p:nvGraphicFramePr>
          <p:cNvPr id="276" name="Google Shape;276;p34"/>
          <p:cNvGraphicFramePr/>
          <p:nvPr/>
        </p:nvGraphicFramePr>
        <p:xfrm>
          <a:off x="2965250" y="1902000"/>
          <a:ext cx="3000000" cy="3000000"/>
        </p:xfrm>
        <a:graphic>
          <a:graphicData uri="http://schemas.openxmlformats.org/drawingml/2006/table">
            <a:tbl>
              <a:tblPr>
                <a:noFill/>
                <a:tableStyleId>{770A8269-9E3B-45C2-8D26-2FECD52D4E6C}</a:tableStyleId>
              </a:tblPr>
              <a:tblGrid>
                <a:gridCol w="543475"/>
                <a:gridCol w="543475"/>
                <a:gridCol w="543475"/>
                <a:gridCol w="543475"/>
                <a:gridCol w="543475"/>
              </a:tblGrid>
              <a:tr h="452725">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r>
              <a:tr h="452725">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r>
              <a:tr h="452725">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r>
              <a:tr h="452725">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r>
              <a:tr h="452725">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3F3F3"/>
                          </a:solidFill>
                        </a:rPr>
                        <a:t>1/25</a:t>
                      </a:r>
                      <a:endParaRPr>
                        <a:solidFill>
                          <a:srgbClr val="F3F3F3"/>
                        </a:solidFill>
                      </a:endParaRPr>
                    </a:p>
                  </a:txBody>
                  <a:tcPr marT="91425" marB="91425" marR="91425" marL="91425"/>
                </a:tc>
              </a:tr>
            </a:tbl>
          </a:graphicData>
        </a:graphic>
      </p:graphicFrame>
      <p:graphicFrame>
        <p:nvGraphicFramePr>
          <p:cNvPr id="277" name="Google Shape;277;p34"/>
          <p:cNvGraphicFramePr/>
          <p:nvPr/>
        </p:nvGraphicFramePr>
        <p:xfrm>
          <a:off x="6005625" y="2761413"/>
          <a:ext cx="3000000" cy="3000000"/>
        </p:xfrm>
        <a:graphic>
          <a:graphicData uri="http://schemas.openxmlformats.org/drawingml/2006/table">
            <a:tbl>
              <a:tblPr>
                <a:noFill/>
                <a:tableStyleId>{770A8269-9E3B-45C2-8D26-2FECD52D4E6C}</a:tableStyleId>
              </a:tblPr>
              <a:tblGrid>
                <a:gridCol w="382850"/>
              </a:tblGrid>
              <a:tr h="407525">
                <a:tc>
                  <a:txBody>
                    <a:bodyPr/>
                    <a:lstStyle/>
                    <a:p>
                      <a:pPr indent="0" lvl="0" marL="0" rtl="0" algn="l">
                        <a:spcBef>
                          <a:spcPts val="0"/>
                        </a:spcBef>
                        <a:spcAft>
                          <a:spcPts val="0"/>
                        </a:spcAft>
                        <a:buNone/>
                      </a:pPr>
                      <a:r>
                        <a:rPr lang="en" sz="2400">
                          <a:solidFill>
                            <a:srgbClr val="FFFFFF"/>
                          </a:solidFill>
                        </a:rPr>
                        <a:t>=</a:t>
                      </a:r>
                      <a:endParaRPr sz="2400">
                        <a:solidFill>
                          <a:srgbClr val="FFFFFF"/>
                        </a:solidFill>
                      </a:endParaRPr>
                    </a:p>
                  </a:txBody>
                  <a:tcPr marT="91425" marB="91425" marR="91425" marL="91425"/>
                </a:tc>
              </a:tr>
            </a:tbl>
          </a:graphicData>
        </a:graphic>
      </p:graphicFrame>
      <p:pic>
        <p:nvPicPr>
          <p:cNvPr id="278" name="Google Shape;278;p34"/>
          <p:cNvPicPr preferRelativeResize="0"/>
          <p:nvPr/>
        </p:nvPicPr>
        <p:blipFill>
          <a:blip r:embed="rId4">
            <a:alphaModFix/>
          </a:blip>
          <a:stretch>
            <a:fillRect/>
          </a:stretch>
        </p:blipFill>
        <p:spPr>
          <a:xfrm>
            <a:off x="6498950" y="1883163"/>
            <a:ext cx="2450725" cy="2450725"/>
          </a:xfrm>
          <a:prstGeom prst="rect">
            <a:avLst/>
          </a:prstGeom>
          <a:noFill/>
          <a:ln>
            <a:noFill/>
          </a:ln>
        </p:spPr>
      </p:pic>
      <p:graphicFrame>
        <p:nvGraphicFramePr>
          <p:cNvPr id="279" name="Google Shape;279;p34"/>
          <p:cNvGraphicFramePr/>
          <p:nvPr/>
        </p:nvGraphicFramePr>
        <p:xfrm>
          <a:off x="6563400" y="4523875"/>
          <a:ext cx="3000000" cy="3000000"/>
        </p:xfrm>
        <a:graphic>
          <a:graphicData uri="http://schemas.openxmlformats.org/drawingml/2006/table">
            <a:tbl>
              <a:tblPr>
                <a:noFill/>
                <a:tableStyleId>{770A8269-9E3B-45C2-8D26-2FECD52D4E6C}</a:tableStyleId>
              </a:tblPr>
              <a:tblGrid>
                <a:gridCol w="2321825"/>
              </a:tblGrid>
              <a:tr h="407525">
                <a:tc>
                  <a:txBody>
                    <a:bodyPr/>
                    <a:lstStyle/>
                    <a:p>
                      <a:pPr indent="0" lvl="0" marL="0" rtl="0" algn="ctr">
                        <a:spcBef>
                          <a:spcPts val="0"/>
                        </a:spcBef>
                        <a:spcAft>
                          <a:spcPts val="0"/>
                        </a:spcAft>
                        <a:buNone/>
                      </a:pPr>
                      <a:r>
                        <a:rPr lang="en">
                          <a:solidFill>
                            <a:srgbClr val="FFFFFF"/>
                          </a:solidFill>
                        </a:rPr>
                        <a:t>Blurred Image</a:t>
                      </a:r>
                      <a:endParaRPr>
                        <a:solidFill>
                          <a:srgbClr val="FFFFFF"/>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0" y="393750"/>
            <a:ext cx="9874200" cy="149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In Frequency Domain</a:t>
            </a:r>
            <a:endParaRPr sz="3000"/>
          </a:p>
          <a:p>
            <a:pPr indent="0" lvl="0" marL="0" rtl="0" algn="ctr">
              <a:spcBef>
                <a:spcPts val="0"/>
              </a:spcBef>
              <a:spcAft>
                <a:spcPts val="0"/>
              </a:spcAft>
              <a:buNone/>
            </a:pPr>
            <a:r>
              <a:rPr lang="en" sz="3000"/>
              <a:t>(Multiplication)	</a:t>
            </a:r>
            <a:endParaRPr sz="3000"/>
          </a:p>
        </p:txBody>
      </p:sp>
      <p:sp>
        <p:nvSpPr>
          <p:cNvPr id="285" name="Google Shape;285;p35"/>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800"/>
          </a:p>
        </p:txBody>
      </p:sp>
      <p:pic>
        <p:nvPicPr>
          <p:cNvPr id="286" name="Google Shape;286;p35"/>
          <p:cNvPicPr preferRelativeResize="0"/>
          <p:nvPr/>
        </p:nvPicPr>
        <p:blipFill>
          <a:blip r:embed="rId3">
            <a:alphaModFix/>
          </a:blip>
          <a:stretch>
            <a:fillRect/>
          </a:stretch>
        </p:blipFill>
        <p:spPr>
          <a:xfrm>
            <a:off x="1355762" y="1656025"/>
            <a:ext cx="7055875" cy="2618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6"/>
          <p:cNvSpPr txBox="1"/>
          <p:nvPr>
            <p:ph type="title"/>
          </p:nvPr>
        </p:nvSpPr>
        <p:spPr>
          <a:xfrm>
            <a:off x="1297500" y="577850"/>
            <a:ext cx="7038900" cy="7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Exploiting the periodic property:</a:t>
            </a:r>
            <a:endParaRPr/>
          </a:p>
        </p:txBody>
      </p:sp>
      <p:pic>
        <p:nvPicPr>
          <p:cNvPr id="292" name="Google Shape;292;p36"/>
          <p:cNvPicPr preferRelativeResize="0"/>
          <p:nvPr/>
        </p:nvPicPr>
        <p:blipFill>
          <a:blip r:embed="rId3">
            <a:alphaModFix/>
          </a:blip>
          <a:stretch>
            <a:fillRect/>
          </a:stretch>
        </p:blipFill>
        <p:spPr>
          <a:xfrm>
            <a:off x="1765075" y="1534925"/>
            <a:ext cx="5613851" cy="2984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0" y="295150"/>
            <a:ext cx="9514500" cy="149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Fast Fourier Transform </a:t>
            </a:r>
            <a:endParaRPr sz="3000"/>
          </a:p>
          <a:p>
            <a:pPr indent="0" lvl="0" marL="0" rtl="0" algn="ctr">
              <a:spcBef>
                <a:spcPts val="0"/>
              </a:spcBef>
              <a:spcAft>
                <a:spcPts val="0"/>
              </a:spcAft>
              <a:buNone/>
            </a:pPr>
            <a:r>
              <a:rPr lang="en" sz="3000"/>
              <a:t>(1D - Array)</a:t>
            </a:r>
            <a:endParaRPr sz="3000"/>
          </a:p>
        </p:txBody>
      </p:sp>
      <p:sp>
        <p:nvSpPr>
          <p:cNvPr id="298" name="Google Shape;298;p37"/>
          <p:cNvSpPr txBox="1"/>
          <p:nvPr>
            <p:ph idx="1" type="body"/>
          </p:nvPr>
        </p:nvSpPr>
        <p:spPr>
          <a:xfrm>
            <a:off x="2891250" y="4468925"/>
            <a:ext cx="3813900" cy="599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Explanation using Example of 16 values</a:t>
            </a:r>
            <a:endParaRPr/>
          </a:p>
        </p:txBody>
      </p:sp>
      <p:pic>
        <p:nvPicPr>
          <p:cNvPr id="299" name="Google Shape;299;p37"/>
          <p:cNvPicPr preferRelativeResize="0"/>
          <p:nvPr/>
        </p:nvPicPr>
        <p:blipFill rotWithShape="1">
          <a:blip r:embed="rId3">
            <a:alphaModFix/>
          </a:blip>
          <a:srcRect b="0" l="-7956" r="0" t="-2553"/>
          <a:stretch/>
        </p:blipFill>
        <p:spPr>
          <a:xfrm>
            <a:off x="991600" y="1438275"/>
            <a:ext cx="6673299" cy="3030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8"/>
          <p:cNvSpPr txBox="1"/>
          <p:nvPr>
            <p:ph type="title"/>
          </p:nvPr>
        </p:nvSpPr>
        <p:spPr>
          <a:xfrm>
            <a:off x="1297500" y="588425"/>
            <a:ext cx="7038900" cy="7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Results and Observations:</a:t>
            </a:r>
            <a:endParaRPr sz="2800"/>
          </a:p>
        </p:txBody>
      </p:sp>
      <p:pic>
        <p:nvPicPr>
          <p:cNvPr id="305" name="Google Shape;305;p38"/>
          <p:cNvPicPr preferRelativeResize="0"/>
          <p:nvPr/>
        </p:nvPicPr>
        <p:blipFill rotWithShape="1">
          <a:blip r:embed="rId3">
            <a:alphaModFix/>
          </a:blip>
          <a:srcRect b="6639" l="17720" r="15613" t="5301"/>
          <a:stretch/>
        </p:blipFill>
        <p:spPr>
          <a:xfrm>
            <a:off x="1297500" y="1307850"/>
            <a:ext cx="3107131" cy="3077800"/>
          </a:xfrm>
          <a:prstGeom prst="rect">
            <a:avLst/>
          </a:prstGeom>
          <a:noFill/>
          <a:ln>
            <a:noFill/>
          </a:ln>
        </p:spPr>
      </p:pic>
      <p:pic>
        <p:nvPicPr>
          <p:cNvPr id="306" name="Google Shape;306;p38"/>
          <p:cNvPicPr preferRelativeResize="0"/>
          <p:nvPr/>
        </p:nvPicPr>
        <p:blipFill>
          <a:blip r:embed="rId4">
            <a:alphaModFix/>
          </a:blip>
          <a:stretch>
            <a:fillRect/>
          </a:stretch>
        </p:blipFill>
        <p:spPr>
          <a:xfrm>
            <a:off x="4957725" y="1307850"/>
            <a:ext cx="3367796" cy="3077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Conclusion-</a:t>
            </a:r>
            <a:endParaRPr sz="4800"/>
          </a:p>
        </p:txBody>
      </p:sp>
      <p:sp>
        <p:nvSpPr>
          <p:cNvPr id="312" name="Google Shape;312;p39"/>
          <p:cNvSpPr txBox="1"/>
          <p:nvPr>
            <p:ph idx="1" type="body"/>
          </p:nvPr>
        </p:nvSpPr>
        <p:spPr>
          <a:xfrm>
            <a:off x="1102175" y="1452975"/>
            <a:ext cx="7442700" cy="3025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DWT is the best technique amongst those used in the project as it can do lossless compression also. </a:t>
            </a:r>
            <a:endParaRPr sz="1800"/>
          </a:p>
          <a:p>
            <a:pPr indent="-342900" lvl="0" marL="457200" rtl="0" algn="l">
              <a:lnSpc>
                <a:spcPct val="150000"/>
              </a:lnSpc>
              <a:spcBef>
                <a:spcPts val="0"/>
              </a:spcBef>
              <a:spcAft>
                <a:spcPts val="0"/>
              </a:spcAft>
              <a:buSzPts val="1800"/>
              <a:buChar char="●"/>
            </a:pPr>
            <a:r>
              <a:rPr lang="en" sz="1800"/>
              <a:t>DCT is lossy and thus creates low efficiency but can be made better by using entropy coding and Huffman tables. Blurring in Frequency Domain takes less execution time then Blurring in Spatial Domain.</a:t>
            </a:r>
            <a:endParaRPr sz="1800"/>
          </a:p>
          <a:p>
            <a:pPr indent="-342900" lvl="0" marL="457200" rtl="0" algn="l">
              <a:lnSpc>
                <a:spcPct val="150000"/>
              </a:lnSpc>
              <a:spcBef>
                <a:spcPts val="0"/>
              </a:spcBef>
              <a:spcAft>
                <a:spcPts val="0"/>
              </a:spcAft>
              <a:buSzPts val="1800"/>
              <a:buChar char="●"/>
            </a:pPr>
            <a:r>
              <a:rPr lang="en" sz="1800"/>
              <a:t>Chroma subsampling creates losses in originality in images with high color variations.</a:t>
            </a:r>
            <a:endParaRPr sz="1800"/>
          </a:p>
        </p:txBody>
      </p:sp>
      <p:sp>
        <p:nvSpPr>
          <p:cNvPr id="313" name="Google Shape;313;p39"/>
          <p:cNvSpPr txBox="1"/>
          <p:nvPr/>
        </p:nvSpPr>
        <p:spPr>
          <a:xfrm>
            <a:off x="7459200" y="4289825"/>
            <a:ext cx="8772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(contd.)</a:t>
            </a:r>
            <a:endParaRPr>
              <a:solidFill>
                <a:srgbClr val="FFFFFF"/>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0"/>
          <p:cNvSpPr txBox="1"/>
          <p:nvPr>
            <p:ph idx="1" type="body"/>
          </p:nvPr>
        </p:nvSpPr>
        <p:spPr>
          <a:xfrm>
            <a:off x="1102175" y="714975"/>
            <a:ext cx="7442700" cy="3763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We can do blurring in both Frequency Domain and Spatial Domain.</a:t>
            </a:r>
            <a:endParaRPr sz="1800"/>
          </a:p>
          <a:p>
            <a:pPr indent="-342900" lvl="0" marL="457200" rtl="0" algn="l">
              <a:lnSpc>
                <a:spcPct val="150000"/>
              </a:lnSpc>
              <a:spcBef>
                <a:spcPts val="0"/>
              </a:spcBef>
              <a:spcAft>
                <a:spcPts val="0"/>
              </a:spcAft>
              <a:buSzPts val="1800"/>
              <a:buChar char="●"/>
            </a:pPr>
            <a:r>
              <a:rPr lang="en" sz="1800"/>
              <a:t> In Spatial Domain it takes O((N^2)*(M^2)) complexity.</a:t>
            </a:r>
            <a:endParaRPr sz="1800"/>
          </a:p>
          <a:p>
            <a:pPr indent="457200" lvl="0" marL="0" rtl="0" algn="l">
              <a:lnSpc>
                <a:spcPct val="150000"/>
              </a:lnSpc>
              <a:spcBef>
                <a:spcPts val="1600"/>
              </a:spcBef>
              <a:spcAft>
                <a:spcPts val="0"/>
              </a:spcAft>
              <a:buNone/>
            </a:pPr>
            <a:r>
              <a:rPr lang="en" sz="1800"/>
              <a:t> N = size of image</a:t>
            </a:r>
            <a:endParaRPr sz="1800"/>
          </a:p>
          <a:p>
            <a:pPr indent="0" lvl="0" marL="457200" rtl="0" algn="l">
              <a:lnSpc>
                <a:spcPct val="150000"/>
              </a:lnSpc>
              <a:spcBef>
                <a:spcPts val="1600"/>
              </a:spcBef>
              <a:spcAft>
                <a:spcPts val="0"/>
              </a:spcAft>
              <a:buNone/>
            </a:pPr>
            <a:r>
              <a:rPr lang="en" sz="1800"/>
              <a:t>M = size of kernel</a:t>
            </a:r>
            <a:endParaRPr sz="1800"/>
          </a:p>
          <a:p>
            <a:pPr indent="-342900" lvl="0" marL="457200" rtl="0" algn="l">
              <a:lnSpc>
                <a:spcPct val="150000"/>
              </a:lnSpc>
              <a:spcBef>
                <a:spcPts val="1600"/>
              </a:spcBef>
              <a:spcAft>
                <a:spcPts val="0"/>
              </a:spcAft>
              <a:buSzPts val="1800"/>
              <a:buChar char="●"/>
            </a:pPr>
            <a:r>
              <a:rPr lang="en" sz="1800"/>
              <a:t>In Frequency Domain it takes O((N^2)logN) complexity.</a:t>
            </a:r>
            <a:endParaRPr sz="1800"/>
          </a:p>
          <a:p>
            <a:pPr indent="0" lvl="0" marL="457200" rtl="0" algn="l">
              <a:lnSpc>
                <a:spcPct val="150000"/>
              </a:lnSpc>
              <a:spcBef>
                <a:spcPts val="1600"/>
              </a:spcBef>
              <a:spcAft>
                <a:spcPts val="1600"/>
              </a:spcAft>
              <a:buNone/>
            </a:pPr>
            <a:r>
              <a:rPr lang="en" sz="1800"/>
              <a:t>N = max(size of image,size of kernel)</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1"/>
          <p:cNvSpPr txBox="1"/>
          <p:nvPr>
            <p:ph type="title"/>
          </p:nvPr>
        </p:nvSpPr>
        <p:spPr>
          <a:xfrm>
            <a:off x="1297500" y="596350"/>
            <a:ext cx="7038900" cy="7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Future Scope:</a:t>
            </a:r>
            <a:endParaRPr sz="3000"/>
          </a:p>
        </p:txBody>
      </p:sp>
      <p:sp>
        <p:nvSpPr>
          <p:cNvPr id="324" name="Google Shape;324;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To  apply Entropy , Run-length and Hoffman Encoding in compression techniques.</a:t>
            </a:r>
            <a:endParaRPr sz="1800"/>
          </a:p>
          <a:p>
            <a:pPr indent="-342900" lvl="0" marL="457200" rtl="0" algn="l">
              <a:spcBef>
                <a:spcPts val="0"/>
              </a:spcBef>
              <a:spcAft>
                <a:spcPts val="0"/>
              </a:spcAft>
              <a:buSzPts val="1800"/>
              <a:buChar char="●"/>
            </a:pPr>
            <a:r>
              <a:rPr lang="en" sz="1800"/>
              <a:t>To convert 5*5 kernel into size of image so that we can get same blurred image from convolution and  multiplication .</a:t>
            </a:r>
            <a:endParaRPr sz="1800"/>
          </a:p>
          <a:p>
            <a:pPr indent="0" lvl="0" marL="0" rtl="0" algn="l">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Image compression is lowering  the size of a graphical file without much degradation of the quality of the image. The reduction of storing needs allows a number of images per fixed storage space and also reduces the time required to be transferred over the internet or downloaded from online sources. Blurring is used before edge detection and many such tasks.</a:t>
            </a:r>
            <a:endParaRPr sz="1800"/>
          </a:p>
        </p:txBody>
      </p:sp>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Introduction</a:t>
            </a:r>
            <a:endParaRPr sz="4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Thank You!</a:t>
            </a:r>
            <a:r>
              <a:rPr lang="en" sz="4800">
                <a:solidFill>
                  <a:srgbClr val="000000"/>
                </a:solidFill>
                <a:latin typeface="Arial"/>
                <a:ea typeface="Arial"/>
                <a:cs typeface="Arial"/>
                <a:sym typeface="Arial"/>
              </a:rPr>
              <a:t>😃</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Aim of the Project</a:t>
            </a:r>
            <a:endParaRPr sz="45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Comparative study of various Image Compression techniques.</a:t>
            </a:r>
            <a:endParaRPr sz="1800"/>
          </a:p>
          <a:p>
            <a:pPr indent="-342900" lvl="0" marL="457200" rtl="0" algn="l">
              <a:lnSpc>
                <a:spcPct val="200000"/>
              </a:lnSpc>
              <a:spcBef>
                <a:spcPts val="0"/>
              </a:spcBef>
              <a:spcAft>
                <a:spcPts val="0"/>
              </a:spcAft>
              <a:buSzPts val="1800"/>
              <a:buChar char="●"/>
            </a:pPr>
            <a:r>
              <a:rPr lang="en" sz="1800"/>
              <a:t>Compare execution time of Blurring in Frequency and Spatial Domain.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501550"/>
            <a:ext cx="7038900" cy="8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Techniques Used For Compression- </a:t>
            </a:r>
            <a:endParaRPr sz="3600"/>
          </a:p>
        </p:txBody>
      </p:sp>
      <p:sp>
        <p:nvSpPr>
          <p:cNvPr id="159" name="Google Shape;159;p17"/>
          <p:cNvSpPr txBox="1"/>
          <p:nvPr>
            <p:ph idx="1" type="body"/>
          </p:nvPr>
        </p:nvSpPr>
        <p:spPr>
          <a:xfrm>
            <a:off x="1297500" y="1042925"/>
            <a:ext cx="7038900" cy="34356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t/>
            </a:r>
            <a:endParaRPr sz="2400"/>
          </a:p>
          <a:p>
            <a:pPr indent="-381000" lvl="0" marL="457200" rtl="0" algn="l">
              <a:lnSpc>
                <a:spcPct val="200000"/>
              </a:lnSpc>
              <a:spcBef>
                <a:spcPts val="1600"/>
              </a:spcBef>
              <a:spcAft>
                <a:spcPts val="0"/>
              </a:spcAft>
              <a:buSzPts val="2400"/>
              <a:buChar char="●"/>
            </a:pPr>
            <a:r>
              <a:rPr lang="en" sz="2400"/>
              <a:t>Discrete Cosine Transform (DCT)</a:t>
            </a:r>
            <a:endParaRPr sz="2400"/>
          </a:p>
          <a:p>
            <a:pPr indent="-381000" lvl="0" marL="457200" rtl="0" algn="l">
              <a:lnSpc>
                <a:spcPct val="200000"/>
              </a:lnSpc>
              <a:spcBef>
                <a:spcPts val="0"/>
              </a:spcBef>
              <a:spcAft>
                <a:spcPts val="0"/>
              </a:spcAft>
              <a:buSzPts val="2400"/>
              <a:buChar char="●"/>
            </a:pPr>
            <a:r>
              <a:rPr lang="en" sz="2400"/>
              <a:t>Discrete Wavelet Transform (DWT)</a:t>
            </a:r>
            <a:endParaRPr sz="2400"/>
          </a:p>
          <a:p>
            <a:pPr indent="-381000" lvl="0" marL="457200" rtl="0" algn="l">
              <a:lnSpc>
                <a:spcPct val="200000"/>
              </a:lnSpc>
              <a:spcBef>
                <a:spcPts val="0"/>
              </a:spcBef>
              <a:spcAft>
                <a:spcPts val="0"/>
              </a:spcAft>
              <a:buSzPts val="2400"/>
              <a:buChar char="●"/>
            </a:pPr>
            <a:r>
              <a:rPr lang="en" sz="2400"/>
              <a:t>Chroma Subsampling</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3244025" y="1578400"/>
            <a:ext cx="5310600" cy="18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Image Compression using Discrete Cosine Transform (DCT)</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568875"/>
            <a:ext cx="7038900" cy="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Block diagram of DCT</a:t>
            </a:r>
            <a:endParaRPr sz="3600"/>
          </a:p>
        </p:txBody>
      </p:sp>
      <p:pic>
        <p:nvPicPr>
          <p:cNvPr id="170" name="Google Shape;170;p19"/>
          <p:cNvPicPr preferRelativeResize="0"/>
          <p:nvPr/>
        </p:nvPicPr>
        <p:blipFill>
          <a:blip r:embed="rId3">
            <a:alphaModFix/>
          </a:blip>
          <a:stretch>
            <a:fillRect/>
          </a:stretch>
        </p:blipFill>
        <p:spPr>
          <a:xfrm>
            <a:off x="1092675" y="1526900"/>
            <a:ext cx="7764374" cy="284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677325"/>
            <a:ext cx="7038900" cy="6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Formula Used:</a:t>
            </a:r>
            <a:endParaRPr/>
          </a:p>
        </p:txBody>
      </p:sp>
      <p:pic>
        <p:nvPicPr>
          <p:cNvPr id="176" name="Google Shape;176;p20"/>
          <p:cNvPicPr preferRelativeResize="0"/>
          <p:nvPr/>
        </p:nvPicPr>
        <p:blipFill>
          <a:blip r:embed="rId3">
            <a:alphaModFix/>
          </a:blip>
          <a:stretch>
            <a:fillRect/>
          </a:stretch>
        </p:blipFill>
        <p:spPr>
          <a:xfrm>
            <a:off x="1085825" y="1645359"/>
            <a:ext cx="7694102" cy="1172216"/>
          </a:xfrm>
          <a:prstGeom prst="rect">
            <a:avLst/>
          </a:prstGeom>
          <a:noFill/>
          <a:ln>
            <a:noFill/>
          </a:ln>
        </p:spPr>
      </p:pic>
      <p:pic>
        <p:nvPicPr>
          <p:cNvPr id="177" name="Google Shape;177;p20"/>
          <p:cNvPicPr preferRelativeResize="0"/>
          <p:nvPr/>
        </p:nvPicPr>
        <p:blipFill>
          <a:blip r:embed="rId4">
            <a:alphaModFix/>
          </a:blip>
          <a:stretch>
            <a:fillRect/>
          </a:stretch>
        </p:blipFill>
        <p:spPr>
          <a:xfrm>
            <a:off x="1085825" y="2817575"/>
            <a:ext cx="7694099" cy="16906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37850" y="462200"/>
            <a:ext cx="7384500" cy="84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50"/>
              <a:t>Algorithm of image compression using DCT</a:t>
            </a:r>
            <a:endParaRPr sz="2550"/>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AutoNum type="arabicParenR"/>
            </a:pPr>
            <a:r>
              <a:rPr lang="en" sz="1350"/>
              <a:t>Input image and convert the RGB values to YCbCr and divide it in 8x8 matrices for </a:t>
            </a:r>
            <a:r>
              <a:rPr lang="en" sz="1350"/>
              <a:t>further</a:t>
            </a:r>
            <a:r>
              <a:rPr lang="en" sz="1350"/>
              <a:t> processing.</a:t>
            </a:r>
            <a:endParaRPr sz="1350"/>
          </a:p>
          <a:p>
            <a:pPr indent="-314325" lvl="0" marL="457200" rtl="0" algn="l">
              <a:spcBef>
                <a:spcPts val="0"/>
              </a:spcBef>
              <a:spcAft>
                <a:spcPts val="0"/>
              </a:spcAft>
              <a:buSzPts val="1350"/>
              <a:buAutoNum type="arabicParenR"/>
            </a:pPr>
            <a:r>
              <a:rPr lang="en" sz="1350"/>
              <a:t>Now take the Discrete Cosine Transform of the  </a:t>
            </a:r>
            <a:r>
              <a:rPr lang="en" sz="1350"/>
              <a:t>8x8 image matrices by using the predefined DCT matrix and then recombine the 8x8 matrices.</a:t>
            </a:r>
            <a:endParaRPr sz="1350"/>
          </a:p>
          <a:p>
            <a:pPr indent="-314325" lvl="0" marL="457200" rtl="0" algn="l">
              <a:spcBef>
                <a:spcPts val="0"/>
              </a:spcBef>
              <a:spcAft>
                <a:spcPts val="0"/>
              </a:spcAft>
              <a:buSzPts val="1350"/>
              <a:buAutoNum type="arabicParenR"/>
            </a:pPr>
            <a:r>
              <a:rPr lang="en" sz="1350"/>
              <a:t>Now, divide the transformed matrix by quantization matrix (standard for JPEG) that is adjusted according the amount of compression required and round of the values&lt;1 to zero.</a:t>
            </a:r>
            <a:endParaRPr sz="1350"/>
          </a:p>
          <a:p>
            <a:pPr indent="-314325" lvl="0" marL="457200" rtl="0" algn="l">
              <a:spcBef>
                <a:spcPts val="0"/>
              </a:spcBef>
              <a:spcAft>
                <a:spcPts val="0"/>
              </a:spcAft>
              <a:buSzPts val="1350"/>
              <a:buAutoNum type="arabicParenR"/>
            </a:pPr>
            <a:r>
              <a:rPr lang="en" sz="1350"/>
              <a:t>Now we  have the transform matrix of final image, we multiply it again by the quantization matrix.</a:t>
            </a:r>
            <a:endParaRPr sz="1350"/>
          </a:p>
          <a:p>
            <a:pPr indent="-314325" lvl="0" marL="457200" rtl="0" algn="l">
              <a:spcBef>
                <a:spcPts val="0"/>
              </a:spcBef>
              <a:spcAft>
                <a:spcPts val="0"/>
              </a:spcAft>
              <a:buSzPts val="1350"/>
              <a:buAutoNum type="arabicParenR"/>
            </a:pPr>
            <a:r>
              <a:rPr lang="en" sz="1350"/>
              <a:t>Now, we take the IDCT of the matrix and get the YCbCr matrix of the final image.</a:t>
            </a:r>
            <a:endParaRPr sz="1350"/>
          </a:p>
          <a:p>
            <a:pPr indent="-314325" lvl="0" marL="457200" rtl="0" algn="l">
              <a:spcBef>
                <a:spcPts val="0"/>
              </a:spcBef>
              <a:spcAft>
                <a:spcPts val="0"/>
              </a:spcAft>
              <a:buSzPts val="1350"/>
              <a:buAutoNum type="arabicParenR"/>
            </a:pPr>
            <a:r>
              <a:rPr lang="en" sz="1350"/>
              <a:t>Converting it into RGB and saving it would give us the compressed image.</a:t>
            </a:r>
            <a:endParaRPr sz="135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