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verage" panose="020B0604020202020204" charset="0"/>
      <p:regular r:id="rId26"/>
    </p:embeddedFont>
    <p:embeddedFont>
      <p:font typeface="Oswald"/>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2CF026E-07B2-475B-9CDF-1C049AF24DB7}">
  <a:tblStyle styleId="{82CF026E-07B2-475B-9CDF-1C049AF24DB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597425"/>
            <a:ext cx="8520600" cy="707400"/>
          </a:xfrm>
          <a:prstGeom prst="rect">
            <a:avLst/>
          </a:prstGeom>
        </p:spPr>
        <p:txBody>
          <a:bodyPr lIns="91425" tIns="91425" rIns="91425" bIns="91425" anchor="t" anchorCtr="0">
            <a:noAutofit/>
          </a:bodyPr>
          <a:lstStyle/>
          <a:p>
            <a:pPr lvl="0" algn="ctr">
              <a:spcBef>
                <a:spcPts val="0"/>
              </a:spcBef>
              <a:buNone/>
            </a:pPr>
            <a:r>
              <a:rPr lang="en" sz="4000">
                <a:latin typeface="+mj-lt"/>
              </a:rPr>
              <a:t>Agro Analytics</a:t>
            </a:r>
          </a:p>
        </p:txBody>
      </p:sp>
      <p:graphicFrame>
        <p:nvGraphicFramePr>
          <p:cNvPr id="60" name="Shape 60"/>
          <p:cNvGraphicFramePr/>
          <p:nvPr/>
        </p:nvGraphicFramePr>
        <p:xfrm>
          <a:off x="952500" y="1831175"/>
          <a:ext cx="7239000" cy="2377260"/>
        </p:xfrm>
        <a:graphic>
          <a:graphicData uri="http://schemas.openxmlformats.org/drawingml/2006/table">
            <a:tbl>
              <a:tblPr>
                <a:noFill/>
                <a:tableStyleId>{82CF026E-07B2-475B-9CDF-1C049AF24DB7}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lvl="0" algn="ctr" rtl="0">
                        <a:spcBef>
                          <a:spcPts val="0"/>
                        </a:spcBef>
                        <a:buNone/>
                      </a:pPr>
                      <a:r>
                        <a:rPr lang="en">
                          <a:solidFill>
                            <a:srgbClr val="FFFFFF"/>
                          </a:solidFill>
                        </a:rPr>
                        <a:t>Mohit Shah</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a:txBody>
                    <a:bodyPr/>
                    <a:lstStyle/>
                    <a:p>
                      <a:pPr lvl="0" algn="ctr">
                        <a:spcBef>
                          <a:spcPts val="0"/>
                        </a:spcBef>
                        <a:buNone/>
                      </a:pPr>
                      <a:r>
                        <a:rPr lang="en">
                          <a:solidFill>
                            <a:srgbClr val="FFFFFF"/>
                          </a:solidFill>
                        </a:rPr>
                        <a:t>60004130094</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algn="ctr">
                        <a:spcBef>
                          <a:spcPts val="0"/>
                        </a:spcBef>
                        <a:buNone/>
                      </a:pPr>
                      <a:r>
                        <a:rPr lang="en">
                          <a:solidFill>
                            <a:srgbClr val="FFFFFF"/>
                          </a:solidFill>
                        </a:rPr>
                        <a:t>Mihin Sumaria</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a:txBody>
                    <a:bodyPr/>
                    <a:lstStyle/>
                    <a:p>
                      <a:pPr lvl="0" algn="ctr">
                        <a:spcBef>
                          <a:spcPts val="0"/>
                        </a:spcBef>
                        <a:buNone/>
                      </a:pPr>
                      <a:r>
                        <a:rPr lang="en">
                          <a:solidFill>
                            <a:srgbClr val="FFFFFF"/>
                          </a:solidFill>
                        </a:rPr>
                        <a:t>60004130110</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lgn="ctr">
                        <a:spcBef>
                          <a:spcPts val="0"/>
                        </a:spcBef>
                        <a:buNone/>
                      </a:pPr>
                      <a:r>
                        <a:rPr lang="en">
                          <a:solidFill>
                            <a:srgbClr val="FFFFFF"/>
                          </a:solidFill>
                        </a:rPr>
                        <a:t>Manan Shah</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a:txBody>
                    <a:bodyPr/>
                    <a:lstStyle/>
                    <a:p>
                      <a:pPr lvl="0" algn="ctr" rtl="0">
                        <a:spcBef>
                          <a:spcPts val="0"/>
                        </a:spcBef>
                        <a:buNone/>
                      </a:pPr>
                      <a:r>
                        <a:rPr lang="en">
                          <a:solidFill>
                            <a:srgbClr val="FFFFFF"/>
                          </a:solidFill>
                        </a:rPr>
                        <a:t>60004148019</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lgn="ctr" rtl="0">
                        <a:spcBef>
                          <a:spcPts val="0"/>
                        </a:spcBef>
                        <a:buNone/>
                      </a:pPr>
                      <a:endParaRPr>
                        <a:solidFill>
                          <a:srgbClr val="FFFFFF"/>
                        </a:solidFill>
                      </a:endParaRP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a:txBody>
                    <a:bodyPr/>
                    <a:lstStyle/>
                    <a:p>
                      <a:pPr lvl="0" algn="ctr" rtl="0">
                        <a:spcBef>
                          <a:spcPts val="0"/>
                        </a:spcBef>
                        <a:buNone/>
                      </a:pPr>
                      <a:endParaRPr>
                        <a:solidFill>
                          <a:srgbClr val="FFFFFF"/>
                        </a:solidFill>
                      </a:endParaRP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extLst>
                  <a:ext uri="{0D108BD9-81ED-4DB2-BD59-A6C34878D82A}">
                    <a16:rowId xmlns:a16="http://schemas.microsoft.com/office/drawing/2014/main" val="10003"/>
                  </a:ext>
                </a:extLst>
              </a:tr>
              <a:tr h="381000">
                <a:tc gridSpan="2">
                  <a:txBody>
                    <a:bodyPr/>
                    <a:lstStyle/>
                    <a:p>
                      <a:pPr lvl="0" algn="ctr" rtl="0">
                        <a:spcBef>
                          <a:spcPts val="0"/>
                        </a:spcBef>
                        <a:buNone/>
                      </a:pPr>
                      <a:r>
                        <a:rPr lang="en">
                          <a:solidFill>
                            <a:srgbClr val="FFFFFF"/>
                          </a:solidFill>
                        </a:rPr>
                        <a:t>A Project on Data Mining and Analytics</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r h="381000">
                <a:tc gridSpan="2">
                  <a:txBody>
                    <a:bodyPr/>
                    <a:lstStyle/>
                    <a:p>
                      <a:pPr lvl="0" algn="ctr" rtl="0">
                        <a:spcBef>
                          <a:spcPts val="0"/>
                        </a:spcBef>
                        <a:buNone/>
                      </a:pPr>
                      <a:r>
                        <a:rPr lang="en" dirty="0">
                          <a:solidFill>
                            <a:srgbClr val="FFFFFF"/>
                          </a:solidFill>
                        </a:rPr>
                        <a:t>Project Guide: Mrs. Lynette D’mello</a:t>
                      </a:r>
                    </a:p>
                  </a:txBody>
                  <a:tcPr marL="91425" marR="91425" marT="91425" marB="91425">
                    <a:lnL w="9525" cap="flat" cmpd="sng">
                      <a:solidFill>
                        <a:srgbClr val="00FF00">
                          <a:alpha val="0"/>
                        </a:srgbClr>
                      </a:solidFill>
                      <a:prstDash val="solid"/>
                      <a:round/>
                      <a:headEnd type="none" w="med" len="med"/>
                      <a:tailEnd type="none" w="med" len="med"/>
                    </a:lnL>
                    <a:lnR w="9525" cap="flat" cmpd="sng">
                      <a:solidFill>
                        <a:srgbClr val="00FF00">
                          <a:alpha val="0"/>
                        </a:srgbClr>
                      </a:solidFill>
                      <a:prstDash val="solid"/>
                      <a:round/>
                      <a:headEnd type="none" w="med" len="med"/>
                      <a:tailEnd type="none" w="med" len="med"/>
                    </a:lnR>
                    <a:lnT w="9525" cap="flat" cmpd="sng">
                      <a:solidFill>
                        <a:srgbClr val="00FF00">
                          <a:alpha val="0"/>
                        </a:srgbClr>
                      </a:solidFill>
                      <a:prstDash val="solid"/>
                      <a:round/>
                      <a:headEnd type="none" w="med" len="med"/>
                      <a:tailEnd type="none" w="med" len="med"/>
                    </a:lnT>
                    <a:lnB w="9525" cap="flat" cmpd="sng">
                      <a:solidFill>
                        <a:srgbClr val="00FF00">
                          <a:alpha val="0"/>
                        </a:srgb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1" name="Shape 6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a:t>
            </a:fld>
            <a:endParaRPr lang="en"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Expected / Observed Outcome</a:t>
            </a:r>
          </a:p>
        </p:txBody>
      </p:sp>
      <p:pic>
        <p:nvPicPr>
          <p:cNvPr id="141" name="Shape 141"/>
          <p:cNvPicPr preferRelativeResize="0"/>
          <p:nvPr/>
        </p:nvPicPr>
        <p:blipFill>
          <a:blip r:embed="rId3">
            <a:alphaModFix/>
          </a:blip>
          <a:stretch>
            <a:fillRect/>
          </a:stretch>
        </p:blipFill>
        <p:spPr>
          <a:xfrm>
            <a:off x="942975" y="1198225"/>
            <a:ext cx="7258050" cy="2352675"/>
          </a:xfrm>
          <a:prstGeom prst="rect">
            <a:avLst/>
          </a:prstGeom>
          <a:noFill/>
          <a:ln>
            <a:noFill/>
          </a:ln>
        </p:spPr>
      </p:pic>
      <p:sp>
        <p:nvSpPr>
          <p:cNvPr id="142" name="Shape 14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10</a:t>
            </a:fld>
            <a:endParaRPr lang="en" dirty="0">
              <a:solidFill>
                <a:schemeClr val="tx1"/>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2600" dirty="0">
                <a:latin typeface="+mj-lt"/>
              </a:rPr>
              <a:t>Results of Classifier 1 (All Data - Drough Classification)</a:t>
            </a:r>
          </a:p>
        </p:txBody>
      </p:sp>
      <p:sp>
        <p:nvSpPr>
          <p:cNvPr id="148" name="Shape 14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latin typeface="+mj-lt"/>
            </a:endParaRPr>
          </a:p>
        </p:txBody>
      </p:sp>
      <p:pic>
        <p:nvPicPr>
          <p:cNvPr id="149" name="Shape 149"/>
          <p:cNvPicPr preferRelativeResize="0"/>
          <p:nvPr/>
        </p:nvPicPr>
        <p:blipFill>
          <a:blip r:embed="rId3">
            <a:alphaModFix/>
          </a:blip>
          <a:stretch>
            <a:fillRect/>
          </a:stretch>
        </p:blipFill>
        <p:spPr>
          <a:xfrm>
            <a:off x="311700" y="1152475"/>
            <a:ext cx="3819975" cy="3175924"/>
          </a:xfrm>
          <a:prstGeom prst="rect">
            <a:avLst/>
          </a:prstGeom>
          <a:noFill/>
          <a:ln>
            <a:noFill/>
          </a:ln>
        </p:spPr>
      </p:pic>
      <p:pic>
        <p:nvPicPr>
          <p:cNvPr id="150" name="Shape 150"/>
          <p:cNvPicPr preferRelativeResize="0"/>
          <p:nvPr/>
        </p:nvPicPr>
        <p:blipFill>
          <a:blip r:embed="rId4">
            <a:alphaModFix/>
          </a:blip>
          <a:stretch>
            <a:fillRect/>
          </a:stretch>
        </p:blipFill>
        <p:spPr>
          <a:xfrm>
            <a:off x="5087300" y="1152475"/>
            <a:ext cx="3745000" cy="3175924"/>
          </a:xfrm>
          <a:prstGeom prst="rect">
            <a:avLst/>
          </a:prstGeom>
          <a:noFill/>
          <a:ln>
            <a:noFill/>
          </a:ln>
        </p:spPr>
      </p:pic>
      <p:sp>
        <p:nvSpPr>
          <p:cNvPr id="151" name="Shape 15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11</a:t>
            </a:fld>
            <a:endParaRPr lang="en" dirty="0">
              <a:solidFill>
                <a:schemeClr val="tx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405375" y="781825"/>
            <a:ext cx="4947900" cy="3383125"/>
          </a:xfrm>
          <a:prstGeom prst="rect">
            <a:avLst/>
          </a:prstGeom>
          <a:noFill/>
          <a:ln>
            <a:noFill/>
          </a:ln>
        </p:spPr>
      </p:pic>
      <p:sp>
        <p:nvSpPr>
          <p:cNvPr id="157" name="Shape 15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rPr>
              <a:t>12</a:t>
            </a:fld>
            <a:endParaRPr lang="e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2400" dirty="0">
                <a:latin typeface="+mj-lt"/>
              </a:rPr>
              <a:t>Results of Classifier 1 (Each District - Drought Classification)</a:t>
            </a:r>
          </a:p>
        </p:txBody>
      </p:sp>
      <p:sp>
        <p:nvSpPr>
          <p:cNvPr id="163" name="Shape 16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latin typeface="+mj-lt"/>
            </a:endParaRPr>
          </a:p>
        </p:txBody>
      </p:sp>
      <p:pic>
        <p:nvPicPr>
          <p:cNvPr id="164" name="Shape 164"/>
          <p:cNvPicPr preferRelativeResize="0"/>
          <p:nvPr/>
        </p:nvPicPr>
        <p:blipFill>
          <a:blip r:embed="rId3">
            <a:alphaModFix/>
          </a:blip>
          <a:stretch>
            <a:fillRect/>
          </a:stretch>
        </p:blipFill>
        <p:spPr>
          <a:xfrm>
            <a:off x="311700" y="1152475"/>
            <a:ext cx="4140350" cy="2831574"/>
          </a:xfrm>
          <a:prstGeom prst="rect">
            <a:avLst/>
          </a:prstGeom>
          <a:noFill/>
          <a:ln>
            <a:noFill/>
          </a:ln>
        </p:spPr>
      </p:pic>
      <p:pic>
        <p:nvPicPr>
          <p:cNvPr id="165" name="Shape 165"/>
          <p:cNvPicPr preferRelativeResize="0"/>
          <p:nvPr/>
        </p:nvPicPr>
        <p:blipFill>
          <a:blip r:embed="rId4">
            <a:alphaModFix/>
          </a:blip>
          <a:stretch>
            <a:fillRect/>
          </a:stretch>
        </p:blipFill>
        <p:spPr>
          <a:xfrm>
            <a:off x="4691950" y="1152474"/>
            <a:ext cx="4140349" cy="2826706"/>
          </a:xfrm>
          <a:prstGeom prst="rect">
            <a:avLst/>
          </a:prstGeom>
          <a:noFill/>
          <a:ln>
            <a:noFill/>
          </a:ln>
        </p:spPr>
      </p:pic>
      <p:sp>
        <p:nvSpPr>
          <p:cNvPr id="166" name="Shape 16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13</a:t>
            </a:fld>
            <a:endParaRPr lang="en" dirty="0">
              <a:solidFill>
                <a:schemeClr val="tx1"/>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2400" dirty="0">
                <a:latin typeface="+mj-lt"/>
              </a:rPr>
              <a:t>Results of Classifier 1 (Each District - Drought Classification)</a:t>
            </a:r>
          </a:p>
        </p:txBody>
      </p:sp>
      <p:pic>
        <p:nvPicPr>
          <p:cNvPr id="172" name="Shape 172"/>
          <p:cNvPicPr preferRelativeResize="0"/>
          <p:nvPr/>
        </p:nvPicPr>
        <p:blipFill>
          <a:blip r:embed="rId3">
            <a:alphaModFix/>
          </a:blip>
          <a:stretch>
            <a:fillRect/>
          </a:stretch>
        </p:blipFill>
        <p:spPr>
          <a:xfrm>
            <a:off x="2215810" y="1152473"/>
            <a:ext cx="4712374" cy="3222475"/>
          </a:xfrm>
          <a:prstGeom prst="rect">
            <a:avLst/>
          </a:prstGeom>
          <a:noFill/>
          <a:ln>
            <a:noFill/>
          </a:ln>
        </p:spPr>
      </p:pic>
      <p:sp>
        <p:nvSpPr>
          <p:cNvPr id="173" name="Shape 17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14</a:t>
            </a:fld>
            <a:endParaRPr lang="en" dirty="0">
              <a:solidFill>
                <a:schemeClr val="tx1"/>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Results of Classifier 2 - Crop Growth</a:t>
            </a:r>
          </a:p>
        </p:txBody>
      </p:sp>
      <p:sp>
        <p:nvSpPr>
          <p:cNvPr id="179" name="Shape 179"/>
          <p:cNvSpPr txBox="1">
            <a:spLocks noGrp="1"/>
          </p:cNvSpPr>
          <p:nvPr>
            <p:ph type="body" idx="1"/>
          </p:nvPr>
        </p:nvSpPr>
        <p:spPr>
          <a:xfrm>
            <a:off x="311700" y="1152475"/>
            <a:ext cx="4109700" cy="3416400"/>
          </a:xfrm>
          <a:prstGeom prst="rect">
            <a:avLst/>
          </a:prstGeom>
        </p:spPr>
        <p:txBody>
          <a:bodyPr lIns="91425" tIns="91425" rIns="91425" bIns="91425" anchor="t" anchorCtr="0">
            <a:noAutofit/>
          </a:bodyPr>
          <a:lstStyle/>
          <a:p>
            <a:pPr lvl="0">
              <a:spcBef>
                <a:spcPts val="0"/>
              </a:spcBef>
              <a:buNone/>
            </a:pPr>
            <a:r>
              <a:rPr lang="en">
                <a:latin typeface="+mj-lt"/>
              </a:rPr>
              <a:t>d</a:t>
            </a:r>
          </a:p>
        </p:txBody>
      </p:sp>
      <p:pic>
        <p:nvPicPr>
          <p:cNvPr id="180" name="Shape 180"/>
          <p:cNvPicPr preferRelativeResize="0"/>
          <p:nvPr/>
        </p:nvPicPr>
        <p:blipFill>
          <a:blip r:embed="rId3">
            <a:alphaModFix/>
          </a:blip>
          <a:stretch>
            <a:fillRect/>
          </a:stretch>
        </p:blipFill>
        <p:spPr>
          <a:xfrm>
            <a:off x="385725" y="1191297"/>
            <a:ext cx="4035750" cy="2760900"/>
          </a:xfrm>
          <a:prstGeom prst="rect">
            <a:avLst/>
          </a:prstGeom>
          <a:noFill/>
          <a:ln>
            <a:noFill/>
          </a:ln>
        </p:spPr>
      </p:pic>
      <p:sp>
        <p:nvSpPr>
          <p:cNvPr id="181" name="Shape 181"/>
          <p:cNvSpPr txBox="1"/>
          <p:nvPr/>
        </p:nvSpPr>
        <p:spPr>
          <a:xfrm>
            <a:off x="385725" y="4125775"/>
            <a:ext cx="2475900" cy="8289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latin typeface="+mj-lt"/>
              </a:rPr>
              <a:t>Sugarcane</a:t>
            </a:r>
          </a:p>
        </p:txBody>
      </p:sp>
      <p:pic>
        <p:nvPicPr>
          <p:cNvPr id="182" name="Shape 182"/>
          <p:cNvPicPr preferRelativeResize="0"/>
          <p:nvPr/>
        </p:nvPicPr>
        <p:blipFill>
          <a:blip r:embed="rId4">
            <a:alphaModFix/>
          </a:blip>
          <a:stretch>
            <a:fillRect/>
          </a:stretch>
        </p:blipFill>
        <p:spPr>
          <a:xfrm>
            <a:off x="4561525" y="1191300"/>
            <a:ext cx="4208324" cy="2760899"/>
          </a:xfrm>
          <a:prstGeom prst="rect">
            <a:avLst/>
          </a:prstGeom>
          <a:noFill/>
          <a:ln>
            <a:noFill/>
          </a:ln>
        </p:spPr>
      </p:pic>
      <p:sp>
        <p:nvSpPr>
          <p:cNvPr id="183" name="Shape 183"/>
          <p:cNvSpPr txBox="1"/>
          <p:nvPr/>
        </p:nvSpPr>
        <p:spPr>
          <a:xfrm>
            <a:off x="4561525" y="4125775"/>
            <a:ext cx="2475900" cy="8289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latin typeface="+mj-lt"/>
              </a:rPr>
              <a:t>Jowar</a:t>
            </a:r>
          </a:p>
        </p:txBody>
      </p:sp>
      <p:sp>
        <p:nvSpPr>
          <p:cNvPr id="184" name="Shape 18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15</a:t>
            </a:fld>
            <a:endParaRPr lang="en" dirty="0">
              <a:solidFill>
                <a:schemeClr val="tx1"/>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Results of Classifier 2 - Crop Growth</a:t>
            </a:r>
          </a:p>
        </p:txBody>
      </p:sp>
      <p:pic>
        <p:nvPicPr>
          <p:cNvPr id="190" name="Shape 190"/>
          <p:cNvPicPr preferRelativeResize="0"/>
          <p:nvPr/>
        </p:nvPicPr>
        <p:blipFill>
          <a:blip r:embed="rId3">
            <a:alphaModFix/>
          </a:blip>
          <a:stretch>
            <a:fillRect/>
          </a:stretch>
        </p:blipFill>
        <p:spPr>
          <a:xfrm>
            <a:off x="419850" y="1017725"/>
            <a:ext cx="3839925" cy="3089675"/>
          </a:xfrm>
          <a:prstGeom prst="rect">
            <a:avLst/>
          </a:prstGeom>
          <a:noFill/>
          <a:ln>
            <a:noFill/>
          </a:ln>
        </p:spPr>
      </p:pic>
      <p:pic>
        <p:nvPicPr>
          <p:cNvPr id="191" name="Shape 191"/>
          <p:cNvPicPr preferRelativeResize="0"/>
          <p:nvPr/>
        </p:nvPicPr>
        <p:blipFill>
          <a:blip r:embed="rId4">
            <a:alphaModFix/>
          </a:blip>
          <a:stretch>
            <a:fillRect/>
          </a:stretch>
        </p:blipFill>
        <p:spPr>
          <a:xfrm>
            <a:off x="4810475" y="1017725"/>
            <a:ext cx="3839925" cy="3089674"/>
          </a:xfrm>
          <a:prstGeom prst="rect">
            <a:avLst/>
          </a:prstGeom>
          <a:noFill/>
          <a:ln>
            <a:noFill/>
          </a:ln>
        </p:spPr>
      </p:pic>
      <p:sp>
        <p:nvSpPr>
          <p:cNvPr id="192" name="Shape 192"/>
          <p:cNvSpPr txBox="1"/>
          <p:nvPr/>
        </p:nvSpPr>
        <p:spPr>
          <a:xfrm>
            <a:off x="419850" y="4162775"/>
            <a:ext cx="2475900" cy="8289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latin typeface="+mj-lt"/>
              </a:rPr>
              <a:t>Bajra</a:t>
            </a:r>
          </a:p>
        </p:txBody>
      </p:sp>
      <p:sp>
        <p:nvSpPr>
          <p:cNvPr id="193" name="Shape 193"/>
          <p:cNvSpPr txBox="1"/>
          <p:nvPr/>
        </p:nvSpPr>
        <p:spPr>
          <a:xfrm>
            <a:off x="4810475" y="4162775"/>
            <a:ext cx="2475900" cy="828900"/>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latin typeface="+mj-lt"/>
              </a:rPr>
              <a:t>Soyabean</a:t>
            </a:r>
          </a:p>
        </p:txBody>
      </p:sp>
      <p:sp>
        <p:nvSpPr>
          <p:cNvPr id="194" name="Shape 19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16</a:t>
            </a:fld>
            <a:endParaRPr lang="en" dirty="0">
              <a:solidFill>
                <a:schemeClr val="tx1"/>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User Interface Design</a:t>
            </a:r>
          </a:p>
        </p:txBody>
      </p:sp>
      <p:pic>
        <p:nvPicPr>
          <p:cNvPr id="200" name="Shape 200"/>
          <p:cNvPicPr preferRelativeResize="0"/>
          <p:nvPr/>
        </p:nvPicPr>
        <p:blipFill>
          <a:blip r:embed="rId3">
            <a:alphaModFix/>
          </a:blip>
          <a:stretch>
            <a:fillRect/>
          </a:stretch>
        </p:blipFill>
        <p:spPr>
          <a:xfrm>
            <a:off x="423775" y="1017725"/>
            <a:ext cx="6150524" cy="3820974"/>
          </a:xfrm>
          <a:prstGeom prst="rect">
            <a:avLst/>
          </a:prstGeom>
          <a:noFill/>
          <a:ln>
            <a:noFill/>
          </a:ln>
        </p:spPr>
      </p:pic>
      <p:sp>
        <p:nvSpPr>
          <p:cNvPr id="201" name="Shape 20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17</a:t>
            </a:fld>
            <a:endParaRPr lang="en" dirty="0">
              <a:solidFill>
                <a:schemeClr val="tx1"/>
              </a:solidFill>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152400" y="152400"/>
            <a:ext cx="7359324" cy="4667250"/>
          </a:xfrm>
          <a:prstGeom prst="rect">
            <a:avLst/>
          </a:prstGeom>
          <a:noFill/>
          <a:ln>
            <a:noFill/>
          </a:ln>
        </p:spPr>
      </p:pic>
      <p:sp>
        <p:nvSpPr>
          <p:cNvPr id="207" name="Shape 20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rPr>
              <a:t>18</a:t>
            </a:fld>
            <a:endParaRPr lang="en"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Shape 212"/>
          <p:cNvPicPr preferRelativeResize="0"/>
          <p:nvPr/>
        </p:nvPicPr>
        <p:blipFill>
          <a:blip r:embed="rId3">
            <a:alphaModFix/>
          </a:blip>
          <a:stretch>
            <a:fillRect/>
          </a:stretch>
        </p:blipFill>
        <p:spPr>
          <a:xfrm>
            <a:off x="152400" y="152400"/>
            <a:ext cx="7272999" cy="4667250"/>
          </a:xfrm>
          <a:prstGeom prst="rect">
            <a:avLst/>
          </a:prstGeom>
          <a:noFill/>
          <a:ln>
            <a:noFill/>
          </a:ln>
        </p:spPr>
      </p:pic>
      <p:sp>
        <p:nvSpPr>
          <p:cNvPr id="213" name="Shape 21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rPr>
              <a:t>19</a:t>
            </a:fld>
            <a:endParaRPr lang="e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47675"/>
            <a:ext cx="8520600" cy="572700"/>
          </a:xfrm>
          <a:prstGeom prst="rect">
            <a:avLst/>
          </a:prstGeom>
        </p:spPr>
        <p:txBody>
          <a:bodyPr lIns="91425" tIns="91425" rIns="91425" bIns="91425" anchor="t" anchorCtr="0">
            <a:noAutofit/>
          </a:bodyPr>
          <a:lstStyle/>
          <a:p>
            <a:pPr lvl="0">
              <a:spcBef>
                <a:spcPts val="0"/>
              </a:spcBef>
              <a:buNone/>
            </a:pPr>
            <a:r>
              <a:rPr lang="en">
                <a:solidFill>
                  <a:srgbClr val="FFFFFF"/>
                </a:solidFill>
                <a:latin typeface="+mj-lt"/>
              </a:rPr>
              <a:t>Contents</a:t>
            </a:r>
          </a:p>
          <a:p>
            <a:pPr lvl="0">
              <a:spcBef>
                <a:spcPts val="0"/>
              </a:spcBef>
              <a:buNone/>
            </a:pPr>
            <a:endParaRPr>
              <a:solidFill>
                <a:srgbClr val="FFFFFF"/>
              </a:solidFill>
              <a:latin typeface="+mj-lt"/>
              <a:ea typeface="Arial"/>
              <a:cs typeface="Arial"/>
              <a:sym typeface="Arial"/>
            </a:endParaRPr>
          </a:p>
        </p:txBody>
      </p:sp>
      <p:sp>
        <p:nvSpPr>
          <p:cNvPr id="67" name="Shape 67"/>
          <p:cNvSpPr txBox="1">
            <a:spLocks noGrp="1"/>
          </p:cNvSpPr>
          <p:nvPr>
            <p:ph type="body" idx="1"/>
          </p:nvPr>
        </p:nvSpPr>
        <p:spPr>
          <a:xfrm>
            <a:off x="311700" y="863550"/>
            <a:ext cx="8520600" cy="3416400"/>
          </a:xfrm>
          <a:prstGeom prst="rect">
            <a:avLst/>
          </a:prstGeom>
        </p:spPr>
        <p:txBody>
          <a:bodyPr lIns="91425" tIns="91425" rIns="91425" bIns="91425" anchor="t" anchorCtr="0">
            <a:noAutofit/>
          </a:bodyPr>
          <a:lstStyle/>
          <a:p>
            <a:pPr lvl="0">
              <a:lnSpc>
                <a:spcPct val="100000"/>
              </a:lnSpc>
              <a:spcBef>
                <a:spcPts val="0"/>
              </a:spcBef>
              <a:buNone/>
            </a:pPr>
            <a:r>
              <a:rPr lang="en" sz="1300" dirty="0">
                <a:solidFill>
                  <a:srgbClr val="FFFFFF"/>
                </a:solidFill>
                <a:latin typeface="+mj-lt"/>
                <a:ea typeface="Arial"/>
                <a:cs typeface="Arial"/>
                <a:sym typeface="Arial"/>
              </a:rPr>
              <a:t>&gt; Problem Definition</a:t>
            </a:r>
          </a:p>
          <a:p>
            <a:pPr lvl="0">
              <a:lnSpc>
                <a:spcPct val="100000"/>
              </a:lnSpc>
              <a:spcBef>
                <a:spcPts val="0"/>
              </a:spcBef>
              <a:buNone/>
            </a:pPr>
            <a:r>
              <a:rPr lang="en" sz="1300" dirty="0">
                <a:solidFill>
                  <a:srgbClr val="FFFFFF"/>
                </a:solidFill>
                <a:latin typeface="+mj-lt"/>
                <a:ea typeface="Arial"/>
                <a:cs typeface="Arial"/>
                <a:sym typeface="Arial"/>
              </a:rPr>
              <a:t>&gt; Need </a:t>
            </a:r>
          </a:p>
          <a:p>
            <a:pPr lvl="0" rtl="0">
              <a:lnSpc>
                <a:spcPct val="100000"/>
              </a:lnSpc>
              <a:spcBef>
                <a:spcPts val="0"/>
              </a:spcBef>
              <a:spcAft>
                <a:spcPts val="0"/>
              </a:spcAft>
              <a:buNone/>
            </a:pPr>
            <a:r>
              <a:rPr lang="en" sz="1300" dirty="0">
                <a:solidFill>
                  <a:srgbClr val="FFFFFF"/>
                </a:solidFill>
                <a:latin typeface="+mj-lt"/>
                <a:ea typeface="Arial"/>
                <a:cs typeface="Arial"/>
                <a:sym typeface="Arial"/>
              </a:rPr>
              <a:t>&gt; Scope</a:t>
            </a:r>
          </a:p>
          <a:p>
            <a:pPr lvl="0">
              <a:lnSpc>
                <a:spcPct val="100000"/>
              </a:lnSpc>
              <a:spcBef>
                <a:spcPts val="0"/>
              </a:spcBef>
              <a:spcAft>
                <a:spcPts val="0"/>
              </a:spcAft>
              <a:buNone/>
            </a:pPr>
            <a:endParaRPr sz="1300" dirty="0">
              <a:solidFill>
                <a:srgbClr val="FFFFFF"/>
              </a:solidFill>
              <a:latin typeface="+mj-lt"/>
              <a:ea typeface="Arial"/>
              <a:cs typeface="Arial"/>
              <a:sym typeface="Arial"/>
            </a:endParaRPr>
          </a:p>
          <a:p>
            <a:pPr lvl="0">
              <a:lnSpc>
                <a:spcPct val="100000"/>
              </a:lnSpc>
              <a:spcBef>
                <a:spcPts val="0"/>
              </a:spcBef>
              <a:buNone/>
            </a:pPr>
            <a:r>
              <a:rPr lang="en" sz="1300" dirty="0">
                <a:solidFill>
                  <a:srgbClr val="FFFFFF"/>
                </a:solidFill>
                <a:latin typeface="+mj-lt"/>
                <a:ea typeface="Arial"/>
                <a:cs typeface="Arial"/>
                <a:sym typeface="Arial"/>
              </a:rPr>
              <a:t>&gt; Literature Review</a:t>
            </a:r>
          </a:p>
          <a:p>
            <a:pPr lvl="0">
              <a:lnSpc>
                <a:spcPct val="100000"/>
              </a:lnSpc>
              <a:spcBef>
                <a:spcPts val="0"/>
              </a:spcBef>
              <a:buNone/>
            </a:pPr>
            <a:r>
              <a:rPr lang="en" sz="1300" dirty="0">
                <a:solidFill>
                  <a:srgbClr val="FFFFFF"/>
                </a:solidFill>
                <a:latin typeface="+mj-lt"/>
                <a:ea typeface="Arial"/>
                <a:cs typeface="Arial"/>
                <a:sym typeface="Arial"/>
              </a:rPr>
              <a:t>&gt; Workflow of Proposed System</a:t>
            </a:r>
          </a:p>
          <a:p>
            <a:pPr lvl="0">
              <a:lnSpc>
                <a:spcPct val="100000"/>
              </a:lnSpc>
              <a:spcBef>
                <a:spcPts val="0"/>
              </a:spcBef>
              <a:buNone/>
            </a:pPr>
            <a:r>
              <a:rPr lang="en" sz="1300" dirty="0">
                <a:solidFill>
                  <a:srgbClr val="FFFFFF"/>
                </a:solidFill>
                <a:latin typeface="+mj-lt"/>
                <a:ea typeface="Arial"/>
                <a:cs typeface="Arial"/>
                <a:sym typeface="Arial"/>
              </a:rPr>
              <a:t>&gt; Technologies to be Used</a:t>
            </a:r>
          </a:p>
          <a:p>
            <a:pPr lvl="0">
              <a:lnSpc>
                <a:spcPct val="100000"/>
              </a:lnSpc>
              <a:spcBef>
                <a:spcPts val="0"/>
              </a:spcBef>
              <a:buNone/>
            </a:pPr>
            <a:r>
              <a:rPr lang="en" sz="1300" dirty="0">
                <a:solidFill>
                  <a:srgbClr val="FFFFFF"/>
                </a:solidFill>
                <a:latin typeface="+mj-lt"/>
                <a:ea typeface="Arial"/>
                <a:cs typeface="Arial"/>
                <a:sym typeface="Arial"/>
              </a:rPr>
              <a:t>&gt; System Design for Classifiers and </a:t>
            </a:r>
            <a:r>
              <a:rPr lang="en" sz="1300" dirty="0">
                <a:solidFill>
                  <a:schemeClr val="dk1"/>
                </a:solidFill>
                <a:latin typeface="+mj-lt"/>
                <a:ea typeface="Arial"/>
                <a:cs typeface="Arial"/>
                <a:sym typeface="Arial"/>
              </a:rPr>
              <a:t>Expected / Observed Outcome </a:t>
            </a:r>
          </a:p>
          <a:p>
            <a:pPr lvl="0" rtl="0">
              <a:lnSpc>
                <a:spcPct val="100000"/>
              </a:lnSpc>
              <a:spcBef>
                <a:spcPts val="0"/>
              </a:spcBef>
              <a:buNone/>
            </a:pPr>
            <a:r>
              <a:rPr lang="en" sz="1300" dirty="0">
                <a:solidFill>
                  <a:srgbClr val="FFFFFF"/>
                </a:solidFill>
                <a:latin typeface="+mj-lt"/>
                <a:ea typeface="Arial"/>
                <a:cs typeface="Arial"/>
                <a:sym typeface="Arial"/>
              </a:rPr>
              <a:t>&gt; Results of Classifier 1 and Classifier 2</a:t>
            </a:r>
          </a:p>
          <a:p>
            <a:pPr lvl="0">
              <a:lnSpc>
                <a:spcPct val="100000"/>
              </a:lnSpc>
              <a:spcBef>
                <a:spcPts val="0"/>
              </a:spcBef>
              <a:buNone/>
            </a:pPr>
            <a:r>
              <a:rPr lang="en" sz="1300" dirty="0">
                <a:solidFill>
                  <a:srgbClr val="FFFFFF"/>
                </a:solidFill>
                <a:latin typeface="+mj-lt"/>
                <a:ea typeface="Arial"/>
                <a:cs typeface="Arial"/>
                <a:sym typeface="Arial"/>
              </a:rPr>
              <a:t>&gt; User Interface Design</a:t>
            </a:r>
          </a:p>
          <a:p>
            <a:pPr lvl="0">
              <a:lnSpc>
                <a:spcPct val="100000"/>
              </a:lnSpc>
              <a:spcBef>
                <a:spcPts val="0"/>
              </a:spcBef>
              <a:buNone/>
            </a:pPr>
            <a:r>
              <a:rPr lang="en" sz="1300" dirty="0">
                <a:solidFill>
                  <a:srgbClr val="FFFFFF"/>
                </a:solidFill>
                <a:latin typeface="+mj-lt"/>
                <a:ea typeface="Arial"/>
                <a:cs typeface="Arial"/>
                <a:sym typeface="Arial"/>
              </a:rPr>
              <a:t>&gt; Future Scope and Conclusion</a:t>
            </a:r>
          </a:p>
        </p:txBody>
      </p:sp>
      <p:sp>
        <p:nvSpPr>
          <p:cNvPr id="68" name="Shape 6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2</a:t>
            </a:fld>
            <a:endParaRPr lang="en" dirty="0">
              <a:solidFill>
                <a:schemeClr val="tx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Future Scope</a:t>
            </a:r>
          </a:p>
        </p:txBody>
      </p:sp>
      <p:sp>
        <p:nvSpPr>
          <p:cNvPr id="219" name="Shape 2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solidFill>
                  <a:srgbClr val="FFFFFF"/>
                </a:solidFill>
                <a:latin typeface="+mj-lt"/>
                <a:ea typeface="Arial"/>
                <a:cs typeface="Arial"/>
                <a:sym typeface="Arial"/>
              </a:rPr>
              <a:t>&gt; Results can be improved with the addition of more attributes such as vapor pressure, soil nutrient data for minerals like Nitrogen, Phosphorous etc.</a:t>
            </a:r>
          </a:p>
          <a:p>
            <a:pPr lvl="0">
              <a:spcBef>
                <a:spcPts val="0"/>
              </a:spcBef>
              <a:buNone/>
            </a:pPr>
            <a:r>
              <a:rPr lang="en">
                <a:solidFill>
                  <a:srgbClr val="FFFFFF"/>
                </a:solidFill>
                <a:latin typeface="+mj-lt"/>
                <a:ea typeface="Arial"/>
                <a:cs typeface="Arial"/>
                <a:sym typeface="Arial"/>
              </a:rPr>
              <a:t>&gt; Unsupervised techniques can be used for labeling of data to increase accuracy, based on cluster metrics such as Silhouette Score.</a:t>
            </a:r>
          </a:p>
          <a:p>
            <a:pPr lvl="0">
              <a:spcBef>
                <a:spcPts val="0"/>
              </a:spcBef>
              <a:buNone/>
            </a:pPr>
            <a:r>
              <a:rPr lang="en">
                <a:solidFill>
                  <a:srgbClr val="FFFFFF"/>
                </a:solidFill>
                <a:latin typeface="+mj-lt"/>
                <a:ea typeface="Arial"/>
                <a:cs typeface="Arial"/>
                <a:sym typeface="Arial"/>
              </a:rPr>
              <a:t>&gt; Can be incorporated with existing Government Schemes like Soil Health Card.</a:t>
            </a:r>
          </a:p>
          <a:p>
            <a:pPr lvl="0">
              <a:spcBef>
                <a:spcPts val="0"/>
              </a:spcBef>
              <a:buNone/>
            </a:pPr>
            <a:r>
              <a:rPr lang="en">
                <a:solidFill>
                  <a:srgbClr val="FFFFFF"/>
                </a:solidFill>
                <a:latin typeface="+mj-lt"/>
                <a:ea typeface="Arial"/>
                <a:cs typeface="Arial"/>
                <a:sym typeface="Arial"/>
              </a:rPr>
              <a:t>&gt; Can be implemented in more districts and states after successful implementation in Maharashtra.</a:t>
            </a:r>
          </a:p>
          <a:p>
            <a:pPr lvl="0">
              <a:spcBef>
                <a:spcPts val="0"/>
              </a:spcBef>
              <a:buNone/>
            </a:pPr>
            <a:r>
              <a:rPr lang="en">
                <a:solidFill>
                  <a:srgbClr val="FFFFFF"/>
                </a:solidFill>
                <a:latin typeface="+mj-lt"/>
                <a:ea typeface="Arial"/>
                <a:cs typeface="Arial"/>
                <a:sym typeface="Arial"/>
              </a:rPr>
              <a:t>&gt; Data granularity can be increased for added precision.</a:t>
            </a:r>
          </a:p>
        </p:txBody>
      </p:sp>
      <p:sp>
        <p:nvSpPr>
          <p:cNvPr id="220" name="Shape 22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20</a:t>
            </a:fld>
            <a:endParaRPr lang="en" dirty="0">
              <a:solidFill>
                <a:schemeClr val="tx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Conclusion	</a:t>
            </a:r>
          </a:p>
        </p:txBody>
      </p:sp>
      <p:sp>
        <p:nvSpPr>
          <p:cNvPr id="226" name="Shape 2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just" rtl="0">
              <a:lnSpc>
                <a:spcPct val="150000"/>
              </a:lnSpc>
              <a:spcBef>
                <a:spcPts val="0"/>
              </a:spcBef>
              <a:spcAft>
                <a:spcPts val="0"/>
              </a:spcAft>
              <a:buNone/>
            </a:pPr>
            <a:r>
              <a:rPr lang="en" sz="1400">
                <a:solidFill>
                  <a:srgbClr val="FFFFFF"/>
                </a:solidFill>
                <a:latin typeface="+mj-lt"/>
                <a:ea typeface="Arial"/>
                <a:cs typeface="Arial"/>
                <a:sym typeface="Arial"/>
              </a:rPr>
              <a:t>This project highlights the application of machine learning and data mining algorithms in the field of agriculture. Crop productivity and drought predictions, if presented in a proper format to the end-users, the farmers, it will immensely help drought affected villages and districts. Decision making based on analytical models will complement traditional methods of farming. In our project, overall, Iterative Dichotomiser 3 algorithm proved to be most accurate in providing predictions for Classifier 1, also showed best results for the crop of Sugarcane in Classifier 2. Accuracy obtained upto 83.92% for Classifier 1 – Drought Classification, and upto 44.68% for Classifier 2 – Crop Productivity. These results can be further improved, and be used for future research, as well.</a:t>
            </a:r>
          </a:p>
          <a:p>
            <a:pPr lvl="0">
              <a:spcBef>
                <a:spcPts val="0"/>
              </a:spcBef>
              <a:buNone/>
            </a:pPr>
            <a:endParaRPr>
              <a:latin typeface="+mj-lt"/>
            </a:endParaRPr>
          </a:p>
        </p:txBody>
      </p:sp>
      <p:sp>
        <p:nvSpPr>
          <p:cNvPr id="227" name="Shape 2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21</a:t>
            </a:fld>
            <a:endParaRPr lang="en" dirty="0">
              <a:solidFill>
                <a:schemeClr val="tx1"/>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References</a:t>
            </a:r>
          </a:p>
        </p:txBody>
      </p:sp>
      <p:sp>
        <p:nvSpPr>
          <p:cNvPr id="233" name="Shape 2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1400" dirty="0">
                <a:solidFill>
                  <a:srgbClr val="FFFFFF"/>
                </a:solidFill>
                <a:latin typeface="+mj-lt"/>
                <a:ea typeface="Arial"/>
                <a:cs typeface="Arial"/>
                <a:sym typeface="Arial"/>
              </a:rPr>
              <a:t> [1] G. Yi-Yang and R. Nan-ping, "Data Mining And Analysis Of Our Agriculture Based On The Decision Tree", </a:t>
            </a:r>
            <a:r>
              <a:rPr lang="en" sz="1400" i="1" dirty="0">
                <a:solidFill>
                  <a:srgbClr val="FFFFFF"/>
                </a:solidFill>
                <a:latin typeface="+mj-lt"/>
                <a:ea typeface="Arial"/>
                <a:cs typeface="Arial"/>
                <a:sym typeface="Arial"/>
              </a:rPr>
              <a:t>International Colloquium on Computing, Communication, Control, and Management</a:t>
            </a:r>
            <a:r>
              <a:rPr lang="en" sz="1400" dirty="0">
                <a:solidFill>
                  <a:srgbClr val="FFFFFF"/>
                </a:solidFill>
                <a:latin typeface="+mj-lt"/>
                <a:ea typeface="Arial"/>
                <a:cs typeface="Arial"/>
                <a:sym typeface="Arial"/>
              </a:rPr>
              <a:t>, pp. 134-138, 2009.</a:t>
            </a:r>
          </a:p>
          <a:p>
            <a:pPr lvl="0" rtl="0">
              <a:lnSpc>
                <a:spcPct val="150000"/>
              </a:lnSpc>
              <a:spcBef>
                <a:spcPts val="0"/>
              </a:spcBef>
              <a:spcAft>
                <a:spcPts val="0"/>
              </a:spcAft>
              <a:buNone/>
            </a:pPr>
            <a:r>
              <a:rPr lang="en" sz="1400" dirty="0">
                <a:solidFill>
                  <a:srgbClr val="FFFFFF"/>
                </a:solidFill>
                <a:latin typeface="+mj-lt"/>
                <a:ea typeface="Arial"/>
                <a:cs typeface="Arial"/>
                <a:sym typeface="Arial"/>
              </a:rPr>
              <a:t>[2] R. Sujatha and P. Isakki, "A Study of Crop Yield Forecasting Using Classification Techniques", </a:t>
            </a:r>
            <a:r>
              <a:rPr lang="en" sz="1400" i="1" dirty="0">
                <a:solidFill>
                  <a:srgbClr val="FFFFFF"/>
                </a:solidFill>
                <a:latin typeface="+mj-lt"/>
                <a:ea typeface="Arial"/>
                <a:cs typeface="Arial"/>
                <a:sym typeface="Arial"/>
              </a:rPr>
              <a:t>2016 International Conference on Computing Technologies and Intelligent Data Engineering (ICCTIDE'16), Kovilpatti</a:t>
            </a:r>
            <a:r>
              <a:rPr lang="en" sz="1400" dirty="0">
                <a:solidFill>
                  <a:srgbClr val="FFFFFF"/>
                </a:solidFill>
                <a:latin typeface="+mj-lt"/>
                <a:ea typeface="Arial"/>
                <a:cs typeface="Arial"/>
                <a:sym typeface="Arial"/>
              </a:rPr>
              <a:t>, pp. 1-4, 2016.</a:t>
            </a:r>
          </a:p>
          <a:p>
            <a:pPr lvl="0" rtl="0">
              <a:lnSpc>
                <a:spcPct val="150000"/>
              </a:lnSpc>
              <a:spcBef>
                <a:spcPts val="0"/>
              </a:spcBef>
              <a:spcAft>
                <a:spcPts val="0"/>
              </a:spcAft>
              <a:buNone/>
            </a:pPr>
            <a:r>
              <a:rPr lang="en" sz="1400" dirty="0">
                <a:solidFill>
                  <a:srgbClr val="FFFFFF"/>
                </a:solidFill>
                <a:latin typeface="+mj-lt"/>
                <a:ea typeface="Arial"/>
                <a:cs typeface="Arial"/>
                <a:sym typeface="Arial"/>
              </a:rPr>
              <a:t>[3] D. Ramesh, "ANALYSIS OF CROP YIELD PREDICTION USING DATA MINING TECHNIQUES", </a:t>
            </a:r>
            <a:r>
              <a:rPr lang="en" sz="1400" i="1" dirty="0">
                <a:solidFill>
                  <a:srgbClr val="FFFFFF"/>
                </a:solidFill>
                <a:latin typeface="+mj-lt"/>
                <a:ea typeface="Arial"/>
                <a:cs typeface="Arial"/>
                <a:sym typeface="Arial"/>
              </a:rPr>
              <a:t>International Journal of Research in Engineering and Technology</a:t>
            </a:r>
            <a:r>
              <a:rPr lang="en" sz="1400" dirty="0">
                <a:solidFill>
                  <a:srgbClr val="FFFFFF"/>
                </a:solidFill>
                <a:latin typeface="+mj-lt"/>
                <a:ea typeface="Arial"/>
                <a:cs typeface="Arial"/>
                <a:sym typeface="Arial"/>
              </a:rPr>
              <a:t>, vol. 04, no. 01, pp. 470-473, 2015.</a:t>
            </a:r>
          </a:p>
          <a:p>
            <a:pPr lvl="0" rtl="0">
              <a:lnSpc>
                <a:spcPct val="150000"/>
              </a:lnSpc>
              <a:spcBef>
                <a:spcPts val="0"/>
              </a:spcBef>
              <a:spcAft>
                <a:spcPts val="0"/>
              </a:spcAft>
              <a:buNone/>
            </a:pPr>
            <a:r>
              <a:rPr lang="en" sz="1400" dirty="0">
                <a:solidFill>
                  <a:srgbClr val="FFFFFF"/>
                </a:solidFill>
                <a:latin typeface="+mj-lt"/>
                <a:ea typeface="Arial"/>
                <a:cs typeface="Arial"/>
                <a:sym typeface="Arial"/>
              </a:rPr>
              <a:t>[4] H. Patel and D. Patel, "A Brief survey of Data Mining Techniques Applied to Agricultural Data", </a:t>
            </a:r>
            <a:r>
              <a:rPr lang="en" sz="1400" i="1" dirty="0">
                <a:solidFill>
                  <a:srgbClr val="FFFFFF"/>
                </a:solidFill>
                <a:latin typeface="+mj-lt"/>
                <a:ea typeface="Arial"/>
                <a:cs typeface="Arial"/>
                <a:sym typeface="Arial"/>
              </a:rPr>
              <a:t>International Journal of Computer Applications</a:t>
            </a:r>
            <a:r>
              <a:rPr lang="en" sz="1400" dirty="0">
                <a:solidFill>
                  <a:srgbClr val="FFFFFF"/>
                </a:solidFill>
                <a:latin typeface="+mj-lt"/>
                <a:ea typeface="Arial"/>
                <a:cs typeface="Arial"/>
                <a:sym typeface="Arial"/>
              </a:rPr>
              <a:t>, vol. 95, no. 9, pp. 6-8, 2014.</a:t>
            </a:r>
          </a:p>
          <a:p>
            <a:pPr lvl="0">
              <a:spcBef>
                <a:spcPts val="0"/>
              </a:spcBef>
              <a:buNone/>
            </a:pPr>
            <a:endParaRPr dirty="0">
              <a:latin typeface="+mj-lt"/>
            </a:endParaRPr>
          </a:p>
        </p:txBody>
      </p:sp>
      <p:sp>
        <p:nvSpPr>
          <p:cNvPr id="234" name="Shape 23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22</a:t>
            </a:fld>
            <a:endParaRPr lang="en" dirty="0">
              <a:solidFill>
                <a:schemeClr val="tx1"/>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1822500"/>
            <a:ext cx="8520600" cy="1498500"/>
          </a:xfrm>
          <a:prstGeom prst="rect">
            <a:avLst/>
          </a:prstGeom>
        </p:spPr>
        <p:txBody>
          <a:bodyPr lIns="91425" tIns="91425" rIns="91425" bIns="91425" anchor="t" anchorCtr="0">
            <a:noAutofit/>
          </a:bodyPr>
          <a:lstStyle/>
          <a:p>
            <a:pPr lvl="0" algn="ctr">
              <a:spcBef>
                <a:spcPts val="0"/>
              </a:spcBef>
              <a:buNone/>
            </a:pPr>
            <a:r>
              <a:rPr lang="en" sz="9600" dirty="0">
                <a:latin typeface="+mj-lt"/>
              </a:rPr>
              <a:t>Thank You!</a:t>
            </a:r>
          </a:p>
        </p:txBody>
      </p:sp>
      <p:sp>
        <p:nvSpPr>
          <p:cNvPr id="240" name="Shape 24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mtClean="0">
                <a:solidFill>
                  <a:schemeClr val="tx1"/>
                </a:solidFill>
                <a:latin typeface="+mj-lt"/>
              </a:rPr>
              <a:t>23</a:t>
            </a:fld>
            <a:endParaRPr lang="en" dirty="0">
              <a:solidFill>
                <a:schemeClr val="tx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Problem Definition</a:t>
            </a:r>
          </a:p>
        </p:txBody>
      </p:sp>
      <p:sp>
        <p:nvSpPr>
          <p:cNvPr id="74" name="Shape 74"/>
          <p:cNvSpPr txBox="1">
            <a:spLocks noGrp="1"/>
          </p:cNvSpPr>
          <p:nvPr>
            <p:ph type="body" idx="1"/>
          </p:nvPr>
        </p:nvSpPr>
        <p:spPr>
          <a:xfrm>
            <a:off x="163675" y="1152475"/>
            <a:ext cx="8520600" cy="3416400"/>
          </a:xfrm>
          <a:prstGeom prst="rect">
            <a:avLst/>
          </a:prstGeom>
        </p:spPr>
        <p:txBody>
          <a:bodyPr lIns="91425" tIns="91425" rIns="91425" bIns="91425" anchor="t" anchorCtr="0">
            <a:noAutofit/>
          </a:bodyPr>
          <a:lstStyle/>
          <a:p>
            <a:pPr marL="457200" lvl="0" indent="-317500" rtl="0">
              <a:lnSpc>
                <a:spcPct val="100000"/>
              </a:lnSpc>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The aim of the project is to analyze and then predict agricultural trends by suggesting optimal agricultural practices such as:</a:t>
            </a:r>
          </a:p>
          <a:p>
            <a:pPr lvl="0" rtl="0">
              <a:lnSpc>
                <a:spcPct val="100000"/>
              </a:lnSpc>
              <a:spcBef>
                <a:spcPts val="0"/>
              </a:spcBef>
              <a:spcAft>
                <a:spcPts val="0"/>
              </a:spcAft>
              <a:buNone/>
            </a:pPr>
            <a:endParaRPr sz="1400">
              <a:solidFill>
                <a:srgbClr val="FFFFFF"/>
              </a:solidFill>
              <a:latin typeface="+mj-lt"/>
              <a:ea typeface="Arial"/>
              <a:cs typeface="Arial"/>
              <a:sym typeface="Arial"/>
            </a:endParaRPr>
          </a:p>
          <a:p>
            <a:pPr marL="914400" lvl="1" indent="-228600" rtl="0">
              <a:lnSpc>
                <a:spcPct val="100000"/>
              </a:lnSpc>
              <a:spcBef>
                <a:spcPts val="0"/>
              </a:spcBef>
              <a:spcAft>
                <a:spcPts val="0"/>
              </a:spcAft>
              <a:buClr>
                <a:srgbClr val="FFFFFF"/>
              </a:buClr>
              <a:buFont typeface="Arial"/>
              <a:buChar char="○"/>
            </a:pPr>
            <a:r>
              <a:rPr lang="en">
                <a:solidFill>
                  <a:srgbClr val="FFFFFF"/>
                </a:solidFill>
                <a:latin typeface="+mj-lt"/>
                <a:ea typeface="Arial"/>
                <a:cs typeface="Arial"/>
                <a:sym typeface="Arial"/>
              </a:rPr>
              <a:t>Suitable crops to be grown according to area;</a:t>
            </a:r>
          </a:p>
          <a:p>
            <a:pPr marL="0" lvl="0" indent="0" rtl="0">
              <a:lnSpc>
                <a:spcPct val="100000"/>
              </a:lnSpc>
              <a:spcBef>
                <a:spcPts val="0"/>
              </a:spcBef>
              <a:spcAft>
                <a:spcPts val="0"/>
              </a:spcAft>
              <a:buNone/>
            </a:pPr>
            <a:endParaRPr>
              <a:solidFill>
                <a:srgbClr val="FFFFFF"/>
              </a:solidFill>
              <a:latin typeface="+mj-lt"/>
              <a:ea typeface="Arial"/>
              <a:cs typeface="Arial"/>
              <a:sym typeface="Arial"/>
            </a:endParaRPr>
          </a:p>
          <a:p>
            <a:pPr marL="914400" lvl="1" indent="-228600" rtl="0">
              <a:lnSpc>
                <a:spcPct val="100000"/>
              </a:lnSpc>
              <a:spcBef>
                <a:spcPts val="0"/>
              </a:spcBef>
              <a:spcAft>
                <a:spcPts val="0"/>
              </a:spcAft>
              <a:buClr>
                <a:srgbClr val="FFFFFF"/>
              </a:buClr>
              <a:buFont typeface="Arial"/>
              <a:buChar char="○"/>
            </a:pPr>
            <a:r>
              <a:rPr lang="en">
                <a:solidFill>
                  <a:srgbClr val="FFFFFF"/>
                </a:solidFill>
                <a:latin typeface="+mj-lt"/>
                <a:ea typeface="Arial"/>
                <a:cs typeface="Arial"/>
                <a:sym typeface="Arial"/>
              </a:rPr>
              <a:t>Suitable crops to be grown according to seasons</a:t>
            </a:r>
          </a:p>
          <a:p>
            <a:pPr marL="457200" lvl="0" indent="0" rtl="0">
              <a:lnSpc>
                <a:spcPct val="100000"/>
              </a:lnSpc>
              <a:spcBef>
                <a:spcPts val="0"/>
              </a:spcBef>
              <a:spcAft>
                <a:spcPts val="0"/>
              </a:spcAft>
              <a:buNone/>
            </a:pPr>
            <a:endParaRPr sz="1400">
              <a:solidFill>
                <a:srgbClr val="FFFFFF"/>
              </a:solidFill>
              <a:latin typeface="+mj-lt"/>
              <a:ea typeface="Arial"/>
              <a:cs typeface="Arial"/>
              <a:sym typeface="Arial"/>
            </a:endParaRPr>
          </a:p>
          <a:p>
            <a:pPr marL="457200" lvl="0" indent="-317500" rtl="0">
              <a:lnSpc>
                <a:spcPct val="100000"/>
              </a:lnSpc>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Parameters to be used: </a:t>
            </a:r>
          </a:p>
          <a:p>
            <a:pPr lvl="0" rtl="0">
              <a:lnSpc>
                <a:spcPct val="100000"/>
              </a:lnSpc>
              <a:spcBef>
                <a:spcPts val="0"/>
              </a:spcBef>
              <a:spcAft>
                <a:spcPts val="0"/>
              </a:spcAft>
              <a:buNone/>
            </a:pPr>
            <a:endParaRPr sz="1400">
              <a:solidFill>
                <a:srgbClr val="FFFFFF"/>
              </a:solidFill>
              <a:latin typeface="+mj-lt"/>
              <a:ea typeface="Arial"/>
              <a:cs typeface="Arial"/>
              <a:sym typeface="Arial"/>
            </a:endParaRPr>
          </a:p>
          <a:p>
            <a:pPr marL="914400" lvl="1" indent="-228600" rtl="0">
              <a:lnSpc>
                <a:spcPct val="100000"/>
              </a:lnSpc>
              <a:spcBef>
                <a:spcPts val="0"/>
              </a:spcBef>
              <a:spcAft>
                <a:spcPts val="0"/>
              </a:spcAft>
              <a:buClr>
                <a:srgbClr val="FFFFFF"/>
              </a:buClr>
              <a:buFont typeface="Arial"/>
              <a:buChar char="○"/>
            </a:pPr>
            <a:r>
              <a:rPr lang="en">
                <a:solidFill>
                  <a:srgbClr val="FFFFFF"/>
                </a:solidFill>
                <a:latin typeface="+mj-lt"/>
                <a:ea typeface="Arial"/>
                <a:cs typeface="Arial"/>
                <a:sym typeface="Arial"/>
              </a:rPr>
              <a:t>District-wise Monthly Rainfall from 2001 to 2016;</a:t>
            </a:r>
          </a:p>
          <a:p>
            <a:pPr lvl="0" rtl="0">
              <a:lnSpc>
                <a:spcPct val="100000"/>
              </a:lnSpc>
              <a:spcBef>
                <a:spcPts val="0"/>
              </a:spcBef>
              <a:spcAft>
                <a:spcPts val="0"/>
              </a:spcAft>
              <a:buNone/>
            </a:pPr>
            <a:endParaRPr>
              <a:solidFill>
                <a:srgbClr val="FFFFFF"/>
              </a:solidFill>
              <a:latin typeface="+mj-lt"/>
              <a:ea typeface="Arial"/>
              <a:cs typeface="Arial"/>
              <a:sym typeface="Arial"/>
            </a:endParaRPr>
          </a:p>
          <a:p>
            <a:pPr marL="914400" lvl="1" indent="-228600" rtl="0">
              <a:lnSpc>
                <a:spcPct val="100000"/>
              </a:lnSpc>
              <a:spcBef>
                <a:spcPts val="0"/>
              </a:spcBef>
              <a:spcAft>
                <a:spcPts val="0"/>
              </a:spcAft>
              <a:buClr>
                <a:srgbClr val="FFFFFF"/>
              </a:buClr>
              <a:buFont typeface="Arial"/>
              <a:buChar char="○"/>
            </a:pPr>
            <a:r>
              <a:rPr lang="en">
                <a:solidFill>
                  <a:schemeClr val="dk1"/>
                </a:solidFill>
                <a:latin typeface="+mj-lt"/>
                <a:ea typeface="Arial"/>
                <a:cs typeface="Arial"/>
                <a:sym typeface="Arial"/>
              </a:rPr>
              <a:t>District-wise Monthly Average Temperature from 2001 to 2016;</a:t>
            </a:r>
          </a:p>
          <a:p>
            <a:pPr lvl="0" rtl="0">
              <a:lnSpc>
                <a:spcPct val="100000"/>
              </a:lnSpc>
              <a:spcBef>
                <a:spcPts val="0"/>
              </a:spcBef>
              <a:spcAft>
                <a:spcPts val="0"/>
              </a:spcAft>
              <a:buNone/>
            </a:pPr>
            <a:endParaRPr>
              <a:solidFill>
                <a:schemeClr val="dk1"/>
              </a:solidFill>
              <a:latin typeface="+mj-lt"/>
              <a:ea typeface="Arial"/>
              <a:cs typeface="Arial"/>
              <a:sym typeface="Arial"/>
            </a:endParaRPr>
          </a:p>
          <a:p>
            <a:pPr marL="914400" lvl="1" indent="-228600" rtl="0">
              <a:lnSpc>
                <a:spcPct val="100000"/>
              </a:lnSpc>
              <a:spcBef>
                <a:spcPts val="0"/>
              </a:spcBef>
              <a:spcAft>
                <a:spcPts val="0"/>
              </a:spcAft>
              <a:buClr>
                <a:schemeClr val="dk1"/>
              </a:buClr>
              <a:buFont typeface="Arial"/>
              <a:buChar char="○"/>
            </a:pPr>
            <a:r>
              <a:rPr lang="en">
                <a:solidFill>
                  <a:schemeClr val="dk1"/>
                </a:solidFill>
                <a:latin typeface="+mj-lt"/>
                <a:ea typeface="Arial"/>
                <a:cs typeface="Arial"/>
                <a:sym typeface="Arial"/>
              </a:rPr>
              <a:t>District-wise Monthly Average Pressure from 2001 to 2016;</a:t>
            </a:r>
          </a:p>
        </p:txBody>
      </p:sp>
      <p:sp>
        <p:nvSpPr>
          <p:cNvPr id="75" name="Shape 7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3</a:t>
            </a:fld>
            <a:endParaRPr lang="en"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Need </a:t>
            </a:r>
          </a:p>
        </p:txBody>
      </p:sp>
      <p:sp>
        <p:nvSpPr>
          <p:cNvPr id="81" name="Shape 81"/>
          <p:cNvSpPr txBox="1">
            <a:spLocks noGrp="1"/>
          </p:cNvSpPr>
          <p:nvPr>
            <p:ph type="body" idx="1"/>
          </p:nvPr>
        </p:nvSpPr>
        <p:spPr>
          <a:xfrm>
            <a:off x="200675" y="1152475"/>
            <a:ext cx="8520600" cy="3416400"/>
          </a:xfrm>
          <a:prstGeom prst="rect">
            <a:avLst/>
          </a:prstGeom>
        </p:spPr>
        <p:txBody>
          <a:bodyPr lIns="91425" tIns="91425" rIns="91425" bIns="91425" anchor="t" anchorCtr="0">
            <a:noAutofit/>
          </a:bodyPr>
          <a:lstStyle/>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Currently all statistics available are just raw data. </a:t>
            </a:r>
          </a:p>
          <a:p>
            <a:pPr lvl="0" rtl="0">
              <a:spcBef>
                <a:spcPts val="0"/>
              </a:spcBef>
              <a:spcAft>
                <a:spcPts val="0"/>
              </a:spcAft>
              <a:buNone/>
            </a:pPr>
            <a:endParaRPr sz="1400">
              <a:solidFill>
                <a:srgbClr val="FFFFFF"/>
              </a:solidFill>
              <a:latin typeface="+mj-lt"/>
              <a:ea typeface="Arial"/>
              <a:cs typeface="Arial"/>
              <a:sym typeface="Arial"/>
            </a:endParaRPr>
          </a:p>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Does not give a definite relationship among the parameters stated above.</a:t>
            </a:r>
          </a:p>
          <a:p>
            <a:pPr lvl="0" rtl="0">
              <a:spcBef>
                <a:spcPts val="0"/>
              </a:spcBef>
              <a:spcAft>
                <a:spcPts val="0"/>
              </a:spcAft>
              <a:buNone/>
            </a:pPr>
            <a:endParaRPr sz="1400">
              <a:solidFill>
                <a:srgbClr val="FFFFFF"/>
              </a:solidFill>
              <a:latin typeface="+mj-lt"/>
              <a:ea typeface="Arial"/>
              <a:cs typeface="Arial"/>
              <a:sym typeface="Arial"/>
            </a:endParaRPr>
          </a:p>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To find these relational trends, we need to implement knowledge discovery algorithms, to extrapolate the data over the past few years.</a:t>
            </a:r>
          </a:p>
          <a:p>
            <a:pPr lvl="0" rtl="0">
              <a:spcBef>
                <a:spcPts val="0"/>
              </a:spcBef>
              <a:spcAft>
                <a:spcPts val="0"/>
              </a:spcAft>
              <a:buNone/>
            </a:pPr>
            <a:endParaRPr sz="1400">
              <a:solidFill>
                <a:srgbClr val="FFFFFF"/>
              </a:solidFill>
              <a:latin typeface="+mj-lt"/>
              <a:ea typeface="Arial"/>
              <a:cs typeface="Arial"/>
              <a:sym typeface="Arial"/>
            </a:endParaRPr>
          </a:p>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Since predicting these patterns manually, using traditional methods, has become extremely difficult, we have employed data mining techniques to do the same.</a:t>
            </a:r>
          </a:p>
          <a:p>
            <a:pPr lvl="0" rtl="0">
              <a:spcBef>
                <a:spcPts val="0"/>
              </a:spcBef>
              <a:spcAft>
                <a:spcPts val="0"/>
              </a:spcAft>
              <a:buNone/>
            </a:pPr>
            <a:endParaRPr sz="1400">
              <a:solidFill>
                <a:srgbClr val="FFFFFF"/>
              </a:solidFill>
              <a:latin typeface="+mj-lt"/>
              <a:ea typeface="Arial"/>
              <a:cs typeface="Arial"/>
              <a:sym typeface="Arial"/>
            </a:endParaRPr>
          </a:p>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Keeping in mind the ongoing drought situation, said to be the worst in the past decade, the system will suggest effective measures to alleviate the current scenario in the state of Maharashtra.</a:t>
            </a:r>
          </a:p>
          <a:p>
            <a:pPr marL="457200" lvl="0" indent="0" rtl="0">
              <a:spcBef>
                <a:spcPts val="0"/>
              </a:spcBef>
              <a:spcAft>
                <a:spcPts val="0"/>
              </a:spcAft>
              <a:buNone/>
            </a:pPr>
            <a:endParaRPr sz="1100">
              <a:solidFill>
                <a:srgbClr val="FFFFFF"/>
              </a:solidFill>
              <a:latin typeface="+mj-lt"/>
              <a:ea typeface="Arial"/>
              <a:cs typeface="Arial"/>
              <a:sym typeface="Arial"/>
            </a:endParaRPr>
          </a:p>
          <a:p>
            <a:pPr marL="0" lvl="0" indent="0" rtl="0">
              <a:spcBef>
                <a:spcPts val="0"/>
              </a:spcBef>
              <a:spcAft>
                <a:spcPts val="0"/>
              </a:spcAft>
              <a:buNone/>
            </a:pPr>
            <a:endParaRPr sz="1100">
              <a:solidFill>
                <a:srgbClr val="FFFFFF"/>
              </a:solidFill>
              <a:latin typeface="+mj-lt"/>
              <a:ea typeface="Arial"/>
              <a:cs typeface="Arial"/>
              <a:sym typeface="Arial"/>
            </a:endParaRPr>
          </a:p>
          <a:p>
            <a:pPr marL="457200" lvl="0" indent="0" rtl="0">
              <a:spcBef>
                <a:spcPts val="0"/>
              </a:spcBef>
              <a:spcAft>
                <a:spcPts val="0"/>
              </a:spcAft>
              <a:buNone/>
            </a:pPr>
            <a:endParaRPr sz="1100">
              <a:solidFill>
                <a:srgbClr val="FFFFFF"/>
              </a:solidFill>
              <a:latin typeface="+mj-lt"/>
              <a:ea typeface="Arial"/>
              <a:cs typeface="Arial"/>
              <a:sym typeface="Arial"/>
            </a:endParaRPr>
          </a:p>
          <a:p>
            <a:pPr marL="0" lvl="0" indent="0" rtl="0">
              <a:spcBef>
                <a:spcPts val="0"/>
              </a:spcBef>
              <a:spcAft>
                <a:spcPts val="0"/>
              </a:spcAft>
              <a:buNone/>
            </a:pPr>
            <a:endParaRPr sz="1100">
              <a:solidFill>
                <a:srgbClr val="FFFFFF"/>
              </a:solidFill>
              <a:latin typeface="+mj-lt"/>
              <a:ea typeface="Arial"/>
              <a:cs typeface="Arial"/>
              <a:sym typeface="Arial"/>
            </a:endParaRPr>
          </a:p>
        </p:txBody>
      </p:sp>
      <p:sp>
        <p:nvSpPr>
          <p:cNvPr id="82" name="Shape 8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4</a:t>
            </a:fld>
            <a:endParaRPr lang="en" dirty="0">
              <a:solidFill>
                <a:schemeClr val="tx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Scope</a:t>
            </a:r>
          </a:p>
          <a:p>
            <a:pPr lvl="0">
              <a:spcBef>
                <a:spcPts val="0"/>
              </a:spcBef>
              <a:buNone/>
            </a:pPr>
            <a:endParaRPr>
              <a:latin typeface="+mj-lt"/>
            </a:endParaRPr>
          </a:p>
        </p:txBody>
      </p:sp>
      <p:sp>
        <p:nvSpPr>
          <p:cNvPr id="88" name="Shape 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17500" rtl="0">
              <a:spcBef>
                <a:spcPts val="0"/>
              </a:spcBef>
              <a:spcAft>
                <a:spcPts val="0"/>
              </a:spcAft>
              <a:buClr>
                <a:srgbClr val="FFFFFF"/>
              </a:buClr>
              <a:buSzPct val="100000"/>
              <a:buFont typeface="Arial"/>
              <a:buChar char="●"/>
            </a:pPr>
            <a:r>
              <a:rPr lang="en" sz="1400">
                <a:solidFill>
                  <a:srgbClr val="FFFFFF"/>
                </a:solidFill>
                <a:latin typeface="+mj-lt"/>
                <a:ea typeface="Arial"/>
                <a:cs typeface="Arial"/>
                <a:sym typeface="Arial"/>
              </a:rPr>
              <a:t>Scope: </a:t>
            </a:r>
          </a:p>
          <a:p>
            <a:pPr lvl="0">
              <a:spcBef>
                <a:spcPts val="0"/>
              </a:spcBef>
              <a:spcAft>
                <a:spcPts val="0"/>
              </a:spcAft>
              <a:buNone/>
            </a:pPr>
            <a:endParaRPr sz="1400">
              <a:solidFill>
                <a:srgbClr val="FFFFFF"/>
              </a:solidFill>
              <a:latin typeface="+mj-lt"/>
              <a:ea typeface="Arial"/>
              <a:cs typeface="Arial"/>
              <a:sym typeface="Arial"/>
            </a:endParaRPr>
          </a:p>
          <a:p>
            <a:pPr marL="914400" lvl="1" indent="-228600" rtl="0">
              <a:spcBef>
                <a:spcPts val="0"/>
              </a:spcBef>
              <a:spcAft>
                <a:spcPts val="0"/>
              </a:spcAft>
              <a:buClr>
                <a:srgbClr val="FFFFFF"/>
              </a:buClr>
              <a:buFont typeface="Arial"/>
              <a:buChar char="○"/>
            </a:pPr>
            <a:r>
              <a:rPr lang="en">
                <a:solidFill>
                  <a:srgbClr val="FFFFFF"/>
                </a:solidFill>
                <a:latin typeface="+mj-lt"/>
                <a:ea typeface="Arial"/>
                <a:cs typeface="Arial"/>
                <a:sym typeface="Arial"/>
              </a:rPr>
              <a:t>Farmers throughout the state (especially Vidarbha and drought-hit regions like Yavatmal, Gadchiroli etc.).</a:t>
            </a:r>
          </a:p>
          <a:p>
            <a:pPr marL="457200" lvl="0" indent="0">
              <a:spcBef>
                <a:spcPts val="0"/>
              </a:spcBef>
              <a:spcAft>
                <a:spcPts val="0"/>
              </a:spcAft>
              <a:buNone/>
            </a:pPr>
            <a:endParaRPr sz="1400">
              <a:solidFill>
                <a:srgbClr val="FFFFFF"/>
              </a:solidFill>
              <a:latin typeface="+mj-lt"/>
              <a:ea typeface="Arial"/>
              <a:cs typeface="Arial"/>
              <a:sym typeface="Arial"/>
            </a:endParaRPr>
          </a:p>
          <a:p>
            <a:pPr marL="914400" lvl="1" indent="-228600" rtl="0">
              <a:spcBef>
                <a:spcPts val="0"/>
              </a:spcBef>
              <a:spcAft>
                <a:spcPts val="0"/>
              </a:spcAft>
              <a:buClr>
                <a:srgbClr val="FFFFFF"/>
              </a:buClr>
              <a:buFont typeface="Arial"/>
              <a:buChar char="○"/>
            </a:pPr>
            <a:r>
              <a:rPr lang="en">
                <a:solidFill>
                  <a:srgbClr val="FFFFFF"/>
                </a:solidFill>
                <a:latin typeface="+mj-lt"/>
                <a:ea typeface="Arial"/>
                <a:cs typeface="Arial"/>
                <a:sym typeface="Arial"/>
              </a:rPr>
              <a:t>Government agricultural agencies, who can use the inferred data and convey to the farmers.</a:t>
            </a:r>
          </a:p>
          <a:p>
            <a:pPr marL="457200" lvl="0" indent="0">
              <a:spcBef>
                <a:spcPts val="0"/>
              </a:spcBef>
              <a:spcAft>
                <a:spcPts val="0"/>
              </a:spcAft>
              <a:buNone/>
            </a:pPr>
            <a:endParaRPr sz="1400">
              <a:solidFill>
                <a:srgbClr val="FFFFFF"/>
              </a:solidFill>
              <a:latin typeface="+mj-lt"/>
              <a:ea typeface="Arial"/>
              <a:cs typeface="Arial"/>
              <a:sym typeface="Arial"/>
            </a:endParaRPr>
          </a:p>
          <a:p>
            <a:pPr marL="914400" lvl="1" indent="-228600" rtl="0">
              <a:spcBef>
                <a:spcPts val="0"/>
              </a:spcBef>
              <a:spcAft>
                <a:spcPts val="0"/>
              </a:spcAft>
              <a:buClr>
                <a:srgbClr val="FFFFFF"/>
              </a:buClr>
              <a:buFont typeface="Arial"/>
              <a:buChar char="○"/>
            </a:pPr>
            <a:r>
              <a:rPr lang="en">
                <a:solidFill>
                  <a:srgbClr val="FFFFFF"/>
                </a:solidFill>
                <a:latin typeface="+mj-lt"/>
                <a:ea typeface="Arial"/>
                <a:cs typeface="Arial"/>
                <a:sym typeface="Arial"/>
              </a:rPr>
              <a:t>Can also be implemented in other states facing a similar situation (Eg. Uttar Pradesh, Madhya Pradesh).</a:t>
            </a:r>
          </a:p>
          <a:p>
            <a:pPr marL="457200" lvl="0" indent="0">
              <a:spcBef>
                <a:spcPts val="0"/>
              </a:spcBef>
              <a:spcAft>
                <a:spcPts val="0"/>
              </a:spcAft>
              <a:buNone/>
            </a:pPr>
            <a:endParaRPr sz="1400">
              <a:solidFill>
                <a:srgbClr val="FFFFFF"/>
              </a:solidFill>
              <a:latin typeface="+mj-lt"/>
              <a:ea typeface="Arial"/>
              <a:cs typeface="Arial"/>
              <a:sym typeface="Arial"/>
            </a:endParaRPr>
          </a:p>
          <a:p>
            <a:pPr marL="914400" lvl="1" indent="-228600" rtl="0">
              <a:spcBef>
                <a:spcPts val="0"/>
              </a:spcBef>
              <a:spcAft>
                <a:spcPts val="0"/>
              </a:spcAft>
              <a:buClr>
                <a:srgbClr val="FFFFFF"/>
              </a:buClr>
              <a:buFont typeface="Arial"/>
              <a:buChar char="○"/>
            </a:pPr>
            <a:r>
              <a:rPr lang="en">
                <a:solidFill>
                  <a:srgbClr val="FFFFFF"/>
                </a:solidFill>
                <a:latin typeface="+mj-lt"/>
                <a:ea typeface="Arial"/>
                <a:cs typeface="Arial"/>
                <a:sym typeface="Arial"/>
              </a:rPr>
              <a:t>For more accurate results, more parameters can also be added such as,</a:t>
            </a:r>
          </a:p>
          <a:p>
            <a:pPr marL="1371600" lvl="2" indent="-228600">
              <a:spcBef>
                <a:spcPts val="0"/>
              </a:spcBef>
              <a:spcAft>
                <a:spcPts val="0"/>
              </a:spcAft>
              <a:buClr>
                <a:srgbClr val="FFFFFF"/>
              </a:buClr>
              <a:buFont typeface="Arial"/>
              <a:buChar char="■"/>
            </a:pPr>
            <a:r>
              <a:rPr lang="en">
                <a:solidFill>
                  <a:srgbClr val="FFFFFF"/>
                </a:solidFill>
                <a:latin typeface="+mj-lt"/>
                <a:ea typeface="Arial"/>
                <a:cs typeface="Arial"/>
                <a:sym typeface="Arial"/>
              </a:rPr>
              <a:t>Usage of inputs - fertilizers, pesticides etc.</a:t>
            </a:r>
          </a:p>
          <a:p>
            <a:pPr marL="1371600" lvl="2" indent="-228600">
              <a:spcBef>
                <a:spcPts val="0"/>
              </a:spcBef>
              <a:spcAft>
                <a:spcPts val="0"/>
              </a:spcAft>
              <a:buClr>
                <a:srgbClr val="FFFFFF"/>
              </a:buClr>
              <a:buFont typeface="Arial"/>
              <a:buChar char="■"/>
            </a:pPr>
            <a:r>
              <a:rPr lang="en">
                <a:solidFill>
                  <a:srgbClr val="FFFFFF"/>
                </a:solidFill>
                <a:latin typeface="+mj-lt"/>
                <a:ea typeface="Arial"/>
                <a:cs typeface="Arial"/>
                <a:sym typeface="Arial"/>
              </a:rPr>
              <a:t>Soil fertility</a:t>
            </a:r>
          </a:p>
          <a:p>
            <a:pPr marL="1371600" lvl="2" indent="-228600">
              <a:spcBef>
                <a:spcPts val="0"/>
              </a:spcBef>
              <a:spcAft>
                <a:spcPts val="0"/>
              </a:spcAft>
              <a:buClr>
                <a:srgbClr val="FFFFFF"/>
              </a:buClr>
              <a:buFont typeface="Arial"/>
              <a:buChar char="■"/>
            </a:pPr>
            <a:r>
              <a:rPr lang="en">
                <a:solidFill>
                  <a:srgbClr val="FFFFFF"/>
                </a:solidFill>
                <a:latin typeface="+mj-lt"/>
                <a:ea typeface="Arial"/>
                <a:cs typeface="Arial"/>
                <a:sym typeface="Arial"/>
              </a:rPr>
              <a:t>Terrain</a:t>
            </a:r>
          </a:p>
          <a:p>
            <a:pPr lvl="0">
              <a:spcBef>
                <a:spcPts val="0"/>
              </a:spcBef>
              <a:buNone/>
            </a:pPr>
            <a:endParaRPr>
              <a:latin typeface="+mj-lt"/>
            </a:endParaRPr>
          </a:p>
        </p:txBody>
      </p:sp>
      <p:sp>
        <p:nvSpPr>
          <p:cNvPr id="89" name="Shape 8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5</a:t>
            </a:fld>
            <a:endParaRPr lang="en" dirty="0">
              <a:solidFill>
                <a:schemeClr val="tx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Literature Review</a:t>
            </a:r>
          </a:p>
        </p:txBody>
      </p:sp>
      <p:sp>
        <p:nvSpPr>
          <p:cNvPr id="95" name="Shape 95"/>
          <p:cNvSpPr txBox="1">
            <a:spLocks noGrp="1"/>
          </p:cNvSpPr>
          <p:nvPr>
            <p:ph type="body" idx="1"/>
          </p:nvPr>
        </p:nvSpPr>
        <p:spPr>
          <a:xfrm>
            <a:off x="185900" y="1320200"/>
            <a:ext cx="8520600" cy="3720300"/>
          </a:xfrm>
          <a:prstGeom prst="rect">
            <a:avLst/>
          </a:prstGeom>
        </p:spPr>
        <p:txBody>
          <a:bodyPr lIns="91425" tIns="91425" rIns="91425" bIns="91425" anchor="t" anchorCtr="0">
            <a:noAutofit/>
          </a:bodyPr>
          <a:lstStyle/>
          <a:p>
            <a:pPr marL="457200" lvl="0" indent="-317500" rtl="0">
              <a:lnSpc>
                <a:spcPct val="115000"/>
              </a:lnSpc>
              <a:spcBef>
                <a:spcPts val="0"/>
              </a:spcBef>
              <a:spcAft>
                <a:spcPts val="0"/>
              </a:spcAft>
              <a:buClr>
                <a:srgbClr val="FFFFFF"/>
              </a:buClr>
              <a:buSzPct val="100000"/>
              <a:buFont typeface="Arial" panose="020B0604020202020204" pitchFamily="34" charset="0"/>
              <a:buChar char="•"/>
            </a:pPr>
            <a:r>
              <a:rPr lang="en" sz="1400" dirty="0">
                <a:solidFill>
                  <a:srgbClr val="FFFFFF"/>
                </a:solidFill>
                <a:latin typeface="+mj-lt"/>
                <a:ea typeface="Arial"/>
                <a:cs typeface="Arial"/>
                <a:sym typeface="Arial"/>
              </a:rPr>
              <a:t>Use of large datasets of soil and weather for agricultural decision-making by making use of classifiers like Naïve Bayes and Random Forests. Decision-making is supplemented by the soil profiling and patterns observed in the given data.</a:t>
            </a:r>
          </a:p>
          <a:p>
            <a:pPr marL="457200" lvl="0" indent="-317500" rtl="0">
              <a:lnSpc>
                <a:spcPct val="115000"/>
              </a:lnSpc>
              <a:spcBef>
                <a:spcPts val="0"/>
              </a:spcBef>
              <a:spcAft>
                <a:spcPts val="0"/>
              </a:spcAft>
              <a:buClr>
                <a:srgbClr val="FFFFFF"/>
              </a:buClr>
              <a:buSzPct val="100000"/>
              <a:buFont typeface="Arial" panose="020B0604020202020204" pitchFamily="34" charset="0"/>
              <a:buChar char="•"/>
            </a:pPr>
            <a:r>
              <a:rPr lang="en" sz="1400" dirty="0">
                <a:solidFill>
                  <a:srgbClr val="FFFFFF"/>
                </a:solidFill>
                <a:latin typeface="+mj-lt"/>
                <a:ea typeface="Arial"/>
                <a:cs typeface="Arial"/>
                <a:sym typeface="Arial"/>
              </a:rPr>
              <a:t>Use of data of rural labour, arable land, and crop output for building a decision tree, and a set of spatial classification rules. Unsupervised cluster analysis of data followed by supervised decision tree classification is used here, to come up with a set of rules that can be used to generalize if some of the attributes are known.</a:t>
            </a:r>
          </a:p>
          <a:p>
            <a:pPr marL="457200" lvl="0" indent="-317500" rtl="0">
              <a:lnSpc>
                <a:spcPct val="115000"/>
              </a:lnSpc>
              <a:spcBef>
                <a:spcPts val="0"/>
              </a:spcBef>
              <a:spcAft>
                <a:spcPts val="0"/>
              </a:spcAft>
              <a:buClr>
                <a:srgbClr val="FFFFFF"/>
              </a:buClr>
              <a:buSzPct val="100000"/>
              <a:buFont typeface="Arial" panose="020B0604020202020204" pitchFamily="34" charset="0"/>
              <a:buChar char="•"/>
            </a:pPr>
            <a:r>
              <a:rPr lang="en" sz="1400" dirty="0">
                <a:solidFill>
                  <a:srgbClr val="FFFFFF"/>
                </a:solidFill>
                <a:latin typeface="+mj-lt"/>
                <a:ea typeface="Arial"/>
                <a:cs typeface="Arial"/>
                <a:sym typeface="Arial"/>
              </a:rPr>
              <a:t>Spatial data mining based on k-means clustering to analyse rainfall and temperature data for improvement of crop outputs.</a:t>
            </a:r>
          </a:p>
          <a:p>
            <a:pPr marL="457200" lvl="0" indent="-317500" rtl="0">
              <a:lnSpc>
                <a:spcPct val="115000"/>
              </a:lnSpc>
              <a:spcBef>
                <a:spcPts val="0"/>
              </a:spcBef>
              <a:spcAft>
                <a:spcPts val="0"/>
              </a:spcAft>
              <a:buClr>
                <a:srgbClr val="FFFFFF"/>
              </a:buClr>
              <a:buSzPct val="100000"/>
              <a:buFont typeface="Arial" panose="020B0604020202020204" pitchFamily="34" charset="0"/>
              <a:buChar char="•"/>
            </a:pPr>
            <a:r>
              <a:rPr lang="en" sz="1400" dirty="0">
                <a:solidFill>
                  <a:srgbClr val="FFFFFF"/>
                </a:solidFill>
                <a:latin typeface="+mj-lt"/>
                <a:ea typeface="Arial"/>
                <a:cs typeface="Arial"/>
                <a:sym typeface="Arial"/>
              </a:rPr>
              <a:t>Soil classification can be done using Naïve Bayes classifier, Decision Tree algorithms lie C4.5 and REP, on the basis of attributes like mineral content and water retention. Clustering can be used to find degree of dissimilarity or similarity among classified samples.</a:t>
            </a:r>
          </a:p>
          <a:p>
            <a:pPr marL="457200" lvl="0" indent="-317500" rtl="0">
              <a:lnSpc>
                <a:spcPct val="115000"/>
              </a:lnSpc>
              <a:spcBef>
                <a:spcPts val="0"/>
              </a:spcBef>
              <a:spcAft>
                <a:spcPts val="0"/>
              </a:spcAft>
              <a:buClr>
                <a:srgbClr val="FFFFFF"/>
              </a:buClr>
              <a:buSzPct val="100000"/>
              <a:buFont typeface="Arial" panose="020B0604020202020204" pitchFamily="34" charset="0"/>
              <a:buChar char="•"/>
            </a:pPr>
            <a:r>
              <a:rPr lang="en" sz="1400" dirty="0">
                <a:solidFill>
                  <a:srgbClr val="FFFFFF"/>
                </a:solidFill>
                <a:latin typeface="+mj-lt"/>
                <a:ea typeface="Arial"/>
                <a:cs typeface="Arial"/>
                <a:sym typeface="Arial"/>
              </a:rPr>
              <a:t>Use of density based clustering and multiple linear regression for estimation of crop production in the East Godavari District, using rainfall, land, fertilizers and crop output data.</a:t>
            </a:r>
          </a:p>
        </p:txBody>
      </p:sp>
      <p:sp>
        <p:nvSpPr>
          <p:cNvPr id="96" name="Shape 9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6</a:t>
            </a:fld>
            <a:endParaRPr lang="en" dirty="0">
              <a:solidFill>
                <a:schemeClr val="tx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latin typeface="+mj-lt"/>
              </a:rPr>
              <a:t>Workflow of Proposed System</a:t>
            </a:r>
          </a:p>
        </p:txBody>
      </p:sp>
      <p:sp>
        <p:nvSpPr>
          <p:cNvPr id="102" name="Shape 102"/>
          <p:cNvSpPr/>
          <p:nvPr/>
        </p:nvSpPr>
        <p:spPr>
          <a:xfrm>
            <a:off x="419300" y="1529800"/>
            <a:ext cx="1034316" cy="572723"/>
          </a:xfrm>
          <a:prstGeom prst="flowChartTerminator">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mj-lt"/>
              </a:rPr>
              <a:t>START</a:t>
            </a:r>
          </a:p>
        </p:txBody>
      </p:sp>
      <p:sp>
        <p:nvSpPr>
          <p:cNvPr id="103" name="Shape 103"/>
          <p:cNvSpPr/>
          <p:nvPr/>
        </p:nvSpPr>
        <p:spPr>
          <a:xfrm>
            <a:off x="1908525" y="1515700"/>
            <a:ext cx="1747200" cy="600900"/>
          </a:xfrm>
          <a:prstGeom prst="rect">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mj-lt"/>
              </a:rPr>
              <a:t>Define Questions </a:t>
            </a:r>
          </a:p>
        </p:txBody>
      </p:sp>
      <p:sp>
        <p:nvSpPr>
          <p:cNvPr id="104" name="Shape 104"/>
          <p:cNvSpPr/>
          <p:nvPr/>
        </p:nvSpPr>
        <p:spPr>
          <a:xfrm>
            <a:off x="4194425" y="1368862"/>
            <a:ext cx="2222400" cy="894600"/>
          </a:xfrm>
          <a:prstGeom prst="rect">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mj-lt"/>
              </a:rPr>
              <a:t>1. Prosperous Regions</a:t>
            </a:r>
          </a:p>
          <a:p>
            <a:pPr lvl="0" algn="ctr" rtl="0">
              <a:spcBef>
                <a:spcPts val="0"/>
              </a:spcBef>
              <a:buNone/>
            </a:pPr>
            <a:r>
              <a:rPr lang="en" b="1">
                <a:solidFill>
                  <a:srgbClr val="FFFFFF"/>
                </a:solidFill>
                <a:latin typeface="+mj-lt"/>
              </a:rPr>
              <a:t>2. Crop Growth</a:t>
            </a:r>
          </a:p>
          <a:p>
            <a:pPr lvl="0" algn="ctr">
              <a:spcBef>
                <a:spcPts val="0"/>
              </a:spcBef>
              <a:buNone/>
            </a:pPr>
            <a:r>
              <a:rPr lang="en" b="1">
                <a:solidFill>
                  <a:srgbClr val="FFFFFF"/>
                </a:solidFill>
                <a:latin typeface="+mj-lt"/>
              </a:rPr>
              <a:t>3. Rainfall</a:t>
            </a:r>
          </a:p>
        </p:txBody>
      </p:sp>
      <p:sp>
        <p:nvSpPr>
          <p:cNvPr id="105" name="Shape 105"/>
          <p:cNvSpPr/>
          <p:nvPr/>
        </p:nvSpPr>
        <p:spPr>
          <a:xfrm>
            <a:off x="6955525" y="1449250"/>
            <a:ext cx="1747200" cy="733800"/>
          </a:xfrm>
          <a:prstGeom prst="rect">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mj-lt"/>
              </a:rPr>
              <a:t>Mine Data from Available Repositories</a:t>
            </a:r>
          </a:p>
        </p:txBody>
      </p:sp>
      <p:sp>
        <p:nvSpPr>
          <p:cNvPr id="106" name="Shape 106"/>
          <p:cNvSpPr/>
          <p:nvPr/>
        </p:nvSpPr>
        <p:spPr>
          <a:xfrm>
            <a:off x="6991075" y="3011350"/>
            <a:ext cx="1676100" cy="733800"/>
          </a:xfrm>
          <a:prstGeom prst="rect">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mj-lt"/>
              </a:rPr>
              <a:t>Data Analyzing</a:t>
            </a:r>
          </a:p>
        </p:txBody>
      </p:sp>
      <p:sp>
        <p:nvSpPr>
          <p:cNvPr id="107" name="Shape 107"/>
          <p:cNvSpPr/>
          <p:nvPr/>
        </p:nvSpPr>
        <p:spPr>
          <a:xfrm>
            <a:off x="4619975" y="3011350"/>
            <a:ext cx="1676100" cy="733800"/>
          </a:xfrm>
          <a:prstGeom prst="rect">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mj-lt"/>
              </a:rPr>
              <a:t>Result Generation</a:t>
            </a:r>
          </a:p>
        </p:txBody>
      </p:sp>
      <p:sp>
        <p:nvSpPr>
          <p:cNvPr id="108" name="Shape 108"/>
          <p:cNvSpPr/>
          <p:nvPr/>
        </p:nvSpPr>
        <p:spPr>
          <a:xfrm>
            <a:off x="419300" y="3091887"/>
            <a:ext cx="1034316" cy="572723"/>
          </a:xfrm>
          <a:prstGeom prst="flowChartTerminator">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mj-lt"/>
              </a:rPr>
              <a:t>STOP</a:t>
            </a:r>
          </a:p>
        </p:txBody>
      </p:sp>
      <p:sp>
        <p:nvSpPr>
          <p:cNvPr id="109" name="Shape 109"/>
          <p:cNvSpPr/>
          <p:nvPr/>
        </p:nvSpPr>
        <p:spPr>
          <a:xfrm>
            <a:off x="2038287" y="2642725"/>
            <a:ext cx="1944875" cy="1471050"/>
          </a:xfrm>
          <a:prstGeom prst="flowChartDecision">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300" b="1">
                <a:solidFill>
                  <a:srgbClr val="FFFFFF"/>
                </a:solidFill>
                <a:latin typeface="+mj-lt"/>
              </a:rPr>
              <a:t>Final Result Obtained?</a:t>
            </a:r>
          </a:p>
        </p:txBody>
      </p:sp>
      <p:cxnSp>
        <p:nvCxnSpPr>
          <p:cNvPr id="110" name="Shape 110"/>
          <p:cNvCxnSpPr>
            <a:stCxn id="102" idx="3"/>
            <a:endCxn id="103" idx="1"/>
          </p:cNvCxnSpPr>
          <p:nvPr/>
        </p:nvCxnSpPr>
        <p:spPr>
          <a:xfrm>
            <a:off x="1453616" y="1816162"/>
            <a:ext cx="454800" cy="0"/>
          </a:xfrm>
          <a:prstGeom prst="straightConnector1">
            <a:avLst/>
          </a:prstGeom>
          <a:noFill/>
          <a:ln w="28575" cap="flat" cmpd="sng">
            <a:solidFill>
              <a:srgbClr val="FFFFFF"/>
            </a:solidFill>
            <a:prstDash val="solid"/>
            <a:round/>
            <a:headEnd type="none" w="lg" len="lg"/>
            <a:tailEnd type="triangle" w="lg" len="lg"/>
          </a:ln>
        </p:spPr>
      </p:cxnSp>
      <p:cxnSp>
        <p:nvCxnSpPr>
          <p:cNvPr id="111" name="Shape 111"/>
          <p:cNvCxnSpPr>
            <a:stCxn id="103" idx="3"/>
            <a:endCxn id="104" idx="1"/>
          </p:cNvCxnSpPr>
          <p:nvPr/>
        </p:nvCxnSpPr>
        <p:spPr>
          <a:xfrm>
            <a:off x="3655725" y="1816150"/>
            <a:ext cx="538800" cy="0"/>
          </a:xfrm>
          <a:prstGeom prst="straightConnector1">
            <a:avLst/>
          </a:prstGeom>
          <a:noFill/>
          <a:ln w="28575" cap="flat" cmpd="sng">
            <a:solidFill>
              <a:srgbClr val="FFFFFF"/>
            </a:solidFill>
            <a:prstDash val="solid"/>
            <a:round/>
            <a:headEnd type="none" w="lg" len="lg"/>
            <a:tailEnd type="triangle" w="lg" len="lg"/>
          </a:ln>
        </p:spPr>
      </p:cxnSp>
      <p:cxnSp>
        <p:nvCxnSpPr>
          <p:cNvPr id="112" name="Shape 112"/>
          <p:cNvCxnSpPr>
            <a:stCxn id="104" idx="3"/>
            <a:endCxn id="105" idx="1"/>
          </p:cNvCxnSpPr>
          <p:nvPr/>
        </p:nvCxnSpPr>
        <p:spPr>
          <a:xfrm>
            <a:off x="6416825" y="1816162"/>
            <a:ext cx="538800" cy="0"/>
          </a:xfrm>
          <a:prstGeom prst="straightConnector1">
            <a:avLst/>
          </a:prstGeom>
          <a:noFill/>
          <a:ln w="28575" cap="flat" cmpd="sng">
            <a:solidFill>
              <a:srgbClr val="FFFFFF"/>
            </a:solidFill>
            <a:prstDash val="solid"/>
            <a:round/>
            <a:headEnd type="none" w="lg" len="lg"/>
            <a:tailEnd type="triangle" w="lg" len="lg"/>
          </a:ln>
        </p:spPr>
      </p:cxnSp>
      <p:cxnSp>
        <p:nvCxnSpPr>
          <p:cNvPr id="113" name="Shape 113"/>
          <p:cNvCxnSpPr>
            <a:stCxn id="105" idx="2"/>
            <a:endCxn id="106" idx="0"/>
          </p:cNvCxnSpPr>
          <p:nvPr/>
        </p:nvCxnSpPr>
        <p:spPr>
          <a:xfrm>
            <a:off x="7829125" y="2183050"/>
            <a:ext cx="0" cy="828300"/>
          </a:xfrm>
          <a:prstGeom prst="straightConnector1">
            <a:avLst/>
          </a:prstGeom>
          <a:noFill/>
          <a:ln w="28575" cap="flat" cmpd="sng">
            <a:solidFill>
              <a:srgbClr val="FFFFFF"/>
            </a:solidFill>
            <a:prstDash val="solid"/>
            <a:round/>
            <a:headEnd type="none" w="lg" len="lg"/>
            <a:tailEnd type="triangle" w="lg" len="lg"/>
          </a:ln>
        </p:spPr>
      </p:cxnSp>
      <p:cxnSp>
        <p:nvCxnSpPr>
          <p:cNvPr id="114" name="Shape 114"/>
          <p:cNvCxnSpPr>
            <a:stCxn id="106" idx="1"/>
            <a:endCxn id="107" idx="3"/>
          </p:cNvCxnSpPr>
          <p:nvPr/>
        </p:nvCxnSpPr>
        <p:spPr>
          <a:xfrm rot="10800000">
            <a:off x="6295975" y="3378250"/>
            <a:ext cx="695100" cy="0"/>
          </a:xfrm>
          <a:prstGeom prst="straightConnector1">
            <a:avLst/>
          </a:prstGeom>
          <a:noFill/>
          <a:ln w="28575" cap="flat" cmpd="sng">
            <a:solidFill>
              <a:srgbClr val="FFFFFF"/>
            </a:solidFill>
            <a:prstDash val="solid"/>
            <a:round/>
            <a:headEnd type="none" w="lg" len="lg"/>
            <a:tailEnd type="triangle" w="lg" len="lg"/>
          </a:ln>
        </p:spPr>
      </p:cxnSp>
      <p:cxnSp>
        <p:nvCxnSpPr>
          <p:cNvPr id="115" name="Shape 115"/>
          <p:cNvCxnSpPr>
            <a:stCxn id="107" idx="1"/>
            <a:endCxn id="109" idx="3"/>
          </p:cNvCxnSpPr>
          <p:nvPr/>
        </p:nvCxnSpPr>
        <p:spPr>
          <a:xfrm rot="10800000">
            <a:off x="3983075" y="3378250"/>
            <a:ext cx="636900" cy="0"/>
          </a:xfrm>
          <a:prstGeom prst="straightConnector1">
            <a:avLst/>
          </a:prstGeom>
          <a:noFill/>
          <a:ln w="28575" cap="flat" cmpd="sng">
            <a:solidFill>
              <a:srgbClr val="FFFFFF"/>
            </a:solidFill>
            <a:prstDash val="solid"/>
            <a:round/>
            <a:headEnd type="none" w="lg" len="lg"/>
            <a:tailEnd type="triangle" w="lg" len="lg"/>
          </a:ln>
        </p:spPr>
      </p:cxnSp>
      <p:cxnSp>
        <p:nvCxnSpPr>
          <p:cNvPr id="116" name="Shape 116"/>
          <p:cNvCxnSpPr>
            <a:stCxn id="109" idx="1"/>
            <a:endCxn id="108" idx="3"/>
          </p:cNvCxnSpPr>
          <p:nvPr/>
        </p:nvCxnSpPr>
        <p:spPr>
          <a:xfrm rot="10800000">
            <a:off x="1453587" y="3378250"/>
            <a:ext cx="584700" cy="0"/>
          </a:xfrm>
          <a:prstGeom prst="straightConnector1">
            <a:avLst/>
          </a:prstGeom>
          <a:noFill/>
          <a:ln w="28575" cap="flat" cmpd="sng">
            <a:solidFill>
              <a:srgbClr val="FFFFFF"/>
            </a:solidFill>
            <a:prstDash val="solid"/>
            <a:round/>
            <a:headEnd type="none" w="lg" len="lg"/>
            <a:tailEnd type="triangle" w="lg" len="lg"/>
          </a:ln>
        </p:spPr>
      </p:cxnSp>
      <p:cxnSp>
        <p:nvCxnSpPr>
          <p:cNvPr id="117" name="Shape 117"/>
          <p:cNvCxnSpPr>
            <a:stCxn id="109" idx="2"/>
            <a:endCxn id="106" idx="2"/>
          </p:cNvCxnSpPr>
          <p:nvPr/>
        </p:nvCxnSpPr>
        <p:spPr>
          <a:xfrm rot="-5400000">
            <a:off x="5235525" y="1520275"/>
            <a:ext cx="368700" cy="4818300"/>
          </a:xfrm>
          <a:prstGeom prst="bentConnector3">
            <a:avLst>
              <a:gd name="adj1" fmla="val -152109"/>
            </a:avLst>
          </a:prstGeom>
          <a:noFill/>
          <a:ln w="28575" cap="flat" cmpd="sng">
            <a:solidFill>
              <a:srgbClr val="FFFFFF"/>
            </a:solidFill>
            <a:prstDash val="solid"/>
            <a:round/>
            <a:headEnd type="none" w="lg" len="lg"/>
            <a:tailEnd type="stealth" w="lg" len="lg"/>
          </a:ln>
        </p:spPr>
      </p:cxnSp>
      <p:sp>
        <p:nvSpPr>
          <p:cNvPr id="118" name="Shape 118"/>
          <p:cNvSpPr txBox="1"/>
          <p:nvPr/>
        </p:nvSpPr>
        <p:spPr>
          <a:xfrm>
            <a:off x="1641625" y="3011350"/>
            <a:ext cx="584700" cy="321600"/>
          </a:xfrm>
          <a:prstGeom prst="rect">
            <a:avLst/>
          </a:prstGeom>
          <a:noFill/>
          <a:ln>
            <a:noFill/>
          </a:ln>
        </p:spPr>
        <p:txBody>
          <a:bodyPr lIns="91425" tIns="91425" rIns="91425" bIns="91425" anchor="t" anchorCtr="0">
            <a:noAutofit/>
          </a:bodyPr>
          <a:lstStyle/>
          <a:p>
            <a:pPr lvl="0">
              <a:spcBef>
                <a:spcPts val="0"/>
              </a:spcBef>
              <a:buNone/>
            </a:pPr>
            <a:r>
              <a:rPr lang="en" b="1">
                <a:solidFill>
                  <a:srgbClr val="FFFFFF"/>
                </a:solidFill>
                <a:latin typeface="+mj-lt"/>
              </a:rPr>
              <a:t>Yes</a:t>
            </a:r>
          </a:p>
        </p:txBody>
      </p:sp>
      <p:sp>
        <p:nvSpPr>
          <p:cNvPr id="119" name="Shape 119"/>
          <p:cNvSpPr txBox="1"/>
          <p:nvPr/>
        </p:nvSpPr>
        <p:spPr>
          <a:xfrm>
            <a:off x="2584375" y="4037575"/>
            <a:ext cx="454800" cy="321600"/>
          </a:xfrm>
          <a:prstGeom prst="rect">
            <a:avLst/>
          </a:prstGeom>
          <a:noFill/>
          <a:ln>
            <a:noFill/>
          </a:ln>
        </p:spPr>
        <p:txBody>
          <a:bodyPr lIns="91425" tIns="91425" rIns="91425" bIns="91425" anchor="t" anchorCtr="0">
            <a:noAutofit/>
          </a:bodyPr>
          <a:lstStyle/>
          <a:p>
            <a:pPr lvl="0">
              <a:spcBef>
                <a:spcPts val="0"/>
              </a:spcBef>
              <a:buNone/>
            </a:pPr>
            <a:r>
              <a:rPr lang="en" b="1">
                <a:solidFill>
                  <a:srgbClr val="FFFFFF"/>
                </a:solidFill>
                <a:latin typeface="+mj-lt"/>
              </a:rPr>
              <a:t>No</a:t>
            </a:r>
          </a:p>
        </p:txBody>
      </p:sp>
      <p:sp>
        <p:nvSpPr>
          <p:cNvPr id="120" name="Shape 12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7</a:t>
            </a:fld>
            <a:endParaRPr lang="en" dirty="0">
              <a:solidFill>
                <a:schemeClr val="tx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latin typeface="+mj-lt"/>
              </a:rPr>
              <a:t>Technologies Used</a:t>
            </a:r>
          </a:p>
        </p:txBody>
      </p:sp>
      <p:sp>
        <p:nvSpPr>
          <p:cNvPr id="126" name="Shape 1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1600" dirty="0">
                <a:solidFill>
                  <a:srgbClr val="FFFFFF"/>
                </a:solidFill>
                <a:latin typeface="+mj-lt"/>
                <a:ea typeface="Arial"/>
                <a:cs typeface="Arial"/>
                <a:sym typeface="Arial"/>
              </a:rPr>
              <a:t>Python </a:t>
            </a:r>
          </a:p>
          <a:p>
            <a:pPr lvl="0">
              <a:spcBef>
                <a:spcPts val="0"/>
              </a:spcBef>
              <a:buNone/>
            </a:pPr>
            <a:r>
              <a:rPr lang="en" sz="1600" dirty="0">
                <a:solidFill>
                  <a:srgbClr val="FFFFFF"/>
                </a:solidFill>
                <a:latin typeface="+mj-lt"/>
                <a:ea typeface="Arial"/>
                <a:cs typeface="Arial"/>
                <a:sym typeface="Arial"/>
              </a:rPr>
              <a:t>Python Libraries: </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Pandas - Python Data Analysis Libraries</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NumPy</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MatPlotLib</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Seaborn</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Scikit - Learn</a:t>
            </a:r>
          </a:p>
          <a:p>
            <a:pPr marL="457200" lvl="0" indent="-228600" rtl="0">
              <a:spcBef>
                <a:spcPts val="0"/>
              </a:spcBef>
              <a:buClr>
                <a:srgbClr val="FFFFFF"/>
              </a:buClr>
              <a:buFont typeface="Arial"/>
              <a:buAutoNum type="arabicPeriod"/>
            </a:pPr>
            <a:r>
              <a:rPr lang="en" sz="1600" dirty="0">
                <a:solidFill>
                  <a:srgbClr val="FFFFFF"/>
                </a:solidFill>
                <a:latin typeface="+mj-lt"/>
                <a:ea typeface="Arial"/>
                <a:cs typeface="Arial"/>
                <a:sym typeface="Arial"/>
              </a:rPr>
              <a:t>BeautifulSoup</a:t>
            </a:r>
          </a:p>
          <a:p>
            <a:pPr lvl="0">
              <a:spcBef>
                <a:spcPts val="0"/>
              </a:spcBef>
              <a:buNone/>
            </a:pPr>
            <a:endParaRPr dirty="0">
              <a:latin typeface="+mj-lt"/>
            </a:endParaRPr>
          </a:p>
        </p:txBody>
      </p:sp>
      <p:sp>
        <p:nvSpPr>
          <p:cNvPr id="127" name="Shape 1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8</a:t>
            </a:fld>
            <a:endParaRPr lang="en" dirty="0">
              <a:solidFill>
                <a:schemeClr val="tx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mj-lt"/>
              </a:rPr>
              <a:t>System Design for Classifiers</a:t>
            </a:r>
          </a:p>
        </p:txBody>
      </p:sp>
      <p:pic>
        <p:nvPicPr>
          <p:cNvPr id="133" name="Shape 133"/>
          <p:cNvPicPr preferRelativeResize="0"/>
          <p:nvPr/>
        </p:nvPicPr>
        <p:blipFill>
          <a:blip r:embed="rId3">
            <a:alphaModFix/>
          </a:blip>
          <a:stretch>
            <a:fillRect/>
          </a:stretch>
        </p:blipFill>
        <p:spPr>
          <a:xfrm>
            <a:off x="1091419" y="1068149"/>
            <a:ext cx="3324829" cy="3748150"/>
          </a:xfrm>
          <a:prstGeom prst="rect">
            <a:avLst/>
          </a:prstGeom>
          <a:noFill/>
          <a:ln>
            <a:noFill/>
          </a:ln>
        </p:spPr>
      </p:pic>
      <p:pic>
        <p:nvPicPr>
          <p:cNvPr id="134" name="Shape 134"/>
          <p:cNvPicPr preferRelativeResize="0"/>
          <p:nvPr/>
        </p:nvPicPr>
        <p:blipFill>
          <a:blip r:embed="rId4">
            <a:alphaModFix/>
          </a:blip>
          <a:stretch>
            <a:fillRect/>
          </a:stretch>
        </p:blipFill>
        <p:spPr>
          <a:xfrm>
            <a:off x="4746650" y="1068150"/>
            <a:ext cx="3107725" cy="3748150"/>
          </a:xfrm>
          <a:prstGeom prst="rect">
            <a:avLst/>
          </a:prstGeom>
          <a:noFill/>
          <a:ln>
            <a:noFill/>
          </a:ln>
        </p:spPr>
      </p:pic>
      <p:sp>
        <p:nvSpPr>
          <p:cNvPr id="135" name="Shape 1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tx1"/>
                </a:solidFill>
                <a:latin typeface="+mj-lt"/>
              </a:rPr>
              <a:t>9</a:t>
            </a:fld>
            <a:endParaRPr lang="en" dirty="0">
              <a:solidFill>
                <a:schemeClr val="tx1"/>
              </a:solidFill>
              <a:latin typeface="+mj-lt"/>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1072</Words>
  <Application>Microsoft Office PowerPoint</Application>
  <PresentationFormat>On-screen Show (16:9)</PresentationFormat>
  <Paragraphs>138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Average</vt:lpstr>
      <vt:lpstr>Oswald</vt:lpstr>
      <vt:lpstr>Arial</vt:lpstr>
      <vt:lpstr>slate</vt:lpstr>
      <vt:lpstr>Agro Analytics</vt:lpstr>
      <vt:lpstr>Contents </vt:lpstr>
      <vt:lpstr>Problem Definition</vt:lpstr>
      <vt:lpstr>Need </vt:lpstr>
      <vt:lpstr>Scope </vt:lpstr>
      <vt:lpstr>Literature Review</vt:lpstr>
      <vt:lpstr>Workflow of Proposed System</vt:lpstr>
      <vt:lpstr>Technologies Used</vt:lpstr>
      <vt:lpstr>System Design for Classifiers</vt:lpstr>
      <vt:lpstr>Expected / Observed Outcome</vt:lpstr>
      <vt:lpstr>Results of Classifier 1 (All Data - Drough Classification)</vt:lpstr>
      <vt:lpstr>PowerPoint Presentation</vt:lpstr>
      <vt:lpstr>Results of Classifier 1 (Each District - Drought Classification)</vt:lpstr>
      <vt:lpstr>Results of Classifier 1 (Each District - Drought Classification)</vt:lpstr>
      <vt:lpstr>Results of Classifier 2 - Crop Growth</vt:lpstr>
      <vt:lpstr>Results of Classifier 2 - Crop Growth</vt:lpstr>
      <vt:lpstr>User Interface Design</vt:lpstr>
      <vt:lpstr>PowerPoint Presentation</vt:lpstr>
      <vt:lpstr>PowerPoint Presentation</vt:lpstr>
      <vt:lpstr>Future Scope</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Analytics</dc:title>
  <cp:lastModifiedBy>Manan Shah</cp:lastModifiedBy>
  <cp:revision>3</cp:revision>
  <dcterms:modified xsi:type="dcterms:W3CDTF">2018-01-28T21:39:45Z</dcterms:modified>
</cp:coreProperties>
</file>