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78" r:id="rId5"/>
    <p:sldId id="258" r:id="rId6"/>
    <p:sldId id="268" r:id="rId7"/>
    <p:sldId id="259" r:id="rId8"/>
    <p:sldId id="269" r:id="rId9"/>
    <p:sldId id="260" r:id="rId10"/>
    <p:sldId id="261" r:id="rId11"/>
    <p:sldId id="262" r:id="rId12"/>
    <p:sldId id="271" r:id="rId13"/>
    <p:sldId id="272" r:id="rId14"/>
    <p:sldId id="273" r:id="rId15"/>
    <p:sldId id="274" r:id="rId16"/>
    <p:sldId id="276" r:id="rId17"/>
    <p:sldId id="277" r:id="rId18"/>
    <p:sldId id="263" r:id="rId19"/>
    <p:sldId id="279" r:id="rId20"/>
    <p:sldId id="265" r:id="rId21"/>
    <p:sldId id="26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A0CF63-CA0C-4D30-BC80-9AB39B5CC7F1}" type="doc">
      <dgm:prSet loTypeId="urn:microsoft.com/office/officeart/2005/8/layout/vList2" loCatId="Inbox" qsTypeId="urn:microsoft.com/office/officeart/2005/8/quickstyle/simple1" qsCatId="simple" csTypeId="urn:microsoft.com/office/officeart/2005/8/colors/accent1_1" csCatId="accent1" phldr="1"/>
      <dgm:spPr/>
      <dgm:t>
        <a:bodyPr/>
        <a:lstStyle/>
        <a:p>
          <a:endParaRPr lang="en-US"/>
        </a:p>
      </dgm:t>
    </dgm:pt>
    <dgm:pt modelId="{7F0D5005-CF07-4D3F-85F5-3B7785F7B566}">
      <dgm:prSet/>
      <dgm:spPr/>
      <dgm:t>
        <a:bodyPr/>
        <a:lstStyle/>
        <a:p>
          <a:r>
            <a:rPr lang="en-US" dirty="0">
              <a:solidFill>
                <a:srgbClr val="00B050"/>
              </a:solidFill>
            </a:rPr>
            <a:t>Project Initiation (Completed)</a:t>
          </a:r>
        </a:p>
      </dgm:t>
    </dgm:pt>
    <dgm:pt modelId="{F1DB70BF-3036-474F-8750-D242F6C5DFB9}" type="parTrans" cxnId="{34C23CBF-5525-4B2C-84A1-F1A27BEDF886}">
      <dgm:prSet/>
      <dgm:spPr/>
      <dgm:t>
        <a:bodyPr/>
        <a:lstStyle/>
        <a:p>
          <a:endParaRPr lang="en-US"/>
        </a:p>
      </dgm:t>
    </dgm:pt>
    <dgm:pt modelId="{28EA0B37-0D84-4375-ADA6-051CBF49C576}" type="sibTrans" cxnId="{34C23CBF-5525-4B2C-84A1-F1A27BEDF886}">
      <dgm:prSet/>
      <dgm:spPr/>
      <dgm:t>
        <a:bodyPr/>
        <a:lstStyle/>
        <a:p>
          <a:endParaRPr lang="en-US"/>
        </a:p>
      </dgm:t>
    </dgm:pt>
    <dgm:pt modelId="{82B6C110-F923-43A4-B684-778998174F3D}">
      <dgm:prSet/>
      <dgm:spPr/>
      <dgm:t>
        <a:bodyPr/>
        <a:lstStyle/>
        <a:p>
          <a:r>
            <a:rPr lang="en-US" dirty="0">
              <a:solidFill>
                <a:srgbClr val="00B050"/>
              </a:solidFill>
            </a:rPr>
            <a:t>Project Planning (Completed)</a:t>
          </a:r>
        </a:p>
      </dgm:t>
    </dgm:pt>
    <dgm:pt modelId="{744648E5-E3BD-4BF0-9EA7-DB5DC9E53B2D}" type="parTrans" cxnId="{C20D97AB-E513-4ACA-ACCF-E397A7E56657}">
      <dgm:prSet/>
      <dgm:spPr/>
      <dgm:t>
        <a:bodyPr/>
        <a:lstStyle/>
        <a:p>
          <a:endParaRPr lang="en-US"/>
        </a:p>
      </dgm:t>
    </dgm:pt>
    <dgm:pt modelId="{8B3D1C20-A0A3-4AE8-83F6-808DA11E79A5}" type="sibTrans" cxnId="{C20D97AB-E513-4ACA-ACCF-E397A7E56657}">
      <dgm:prSet/>
      <dgm:spPr/>
      <dgm:t>
        <a:bodyPr/>
        <a:lstStyle/>
        <a:p>
          <a:endParaRPr lang="en-US"/>
        </a:p>
      </dgm:t>
    </dgm:pt>
    <dgm:pt modelId="{D37DCD07-F3A5-4960-9AA1-A327D267EEA9}">
      <dgm:prSet/>
      <dgm:spPr/>
      <dgm:t>
        <a:bodyPr/>
        <a:lstStyle/>
        <a:p>
          <a:r>
            <a:rPr lang="en-US" dirty="0">
              <a:solidFill>
                <a:srgbClr val="00B050"/>
              </a:solidFill>
            </a:rPr>
            <a:t>Milestone 1: Project Charter Approval (Completed)</a:t>
          </a:r>
        </a:p>
      </dgm:t>
    </dgm:pt>
    <dgm:pt modelId="{58DF4840-205A-41DA-9BD2-4D811D819EB6}" type="parTrans" cxnId="{8CF21705-87E7-4133-BE0A-166FBC8AFDDB}">
      <dgm:prSet/>
      <dgm:spPr/>
      <dgm:t>
        <a:bodyPr/>
        <a:lstStyle/>
        <a:p>
          <a:endParaRPr lang="en-US"/>
        </a:p>
      </dgm:t>
    </dgm:pt>
    <dgm:pt modelId="{F1D18C97-80D3-4645-9416-190199A7F049}" type="sibTrans" cxnId="{8CF21705-87E7-4133-BE0A-166FBC8AFDDB}">
      <dgm:prSet/>
      <dgm:spPr/>
      <dgm:t>
        <a:bodyPr/>
        <a:lstStyle/>
        <a:p>
          <a:endParaRPr lang="en-US"/>
        </a:p>
      </dgm:t>
    </dgm:pt>
    <dgm:pt modelId="{9D6EB810-CBC0-4147-92C6-8B1B123CD355}">
      <dgm:prSet/>
      <dgm:spPr/>
      <dgm:t>
        <a:bodyPr/>
        <a:lstStyle/>
        <a:p>
          <a:r>
            <a:rPr lang="en-US" dirty="0">
              <a:solidFill>
                <a:srgbClr val="FF0000"/>
              </a:solidFill>
            </a:rPr>
            <a:t>Development and Integration</a:t>
          </a:r>
        </a:p>
      </dgm:t>
    </dgm:pt>
    <dgm:pt modelId="{38D7A7C1-6FA0-4133-953E-6D5C48AD0196}" type="parTrans" cxnId="{3C2384E9-FF86-4797-8A68-D2BE1780736C}">
      <dgm:prSet/>
      <dgm:spPr/>
      <dgm:t>
        <a:bodyPr/>
        <a:lstStyle/>
        <a:p>
          <a:endParaRPr lang="en-US"/>
        </a:p>
      </dgm:t>
    </dgm:pt>
    <dgm:pt modelId="{45D45AEC-17EF-4182-8CCF-1673BE384543}" type="sibTrans" cxnId="{3C2384E9-FF86-4797-8A68-D2BE1780736C}">
      <dgm:prSet/>
      <dgm:spPr/>
      <dgm:t>
        <a:bodyPr/>
        <a:lstStyle/>
        <a:p>
          <a:endParaRPr lang="en-US"/>
        </a:p>
      </dgm:t>
    </dgm:pt>
    <dgm:pt modelId="{9B674A3B-5677-49AC-BC84-1B36BD8654BA}">
      <dgm:prSet/>
      <dgm:spPr/>
      <dgm:t>
        <a:bodyPr/>
        <a:lstStyle/>
        <a:p>
          <a:r>
            <a:rPr lang="en-US" dirty="0">
              <a:solidFill>
                <a:srgbClr val="FF0000"/>
              </a:solidFill>
            </a:rPr>
            <a:t>Milestone 2: Successful Integration</a:t>
          </a:r>
        </a:p>
      </dgm:t>
    </dgm:pt>
    <dgm:pt modelId="{D3F191BD-75AA-4605-A9B1-47FA32AC8DB5}" type="parTrans" cxnId="{492ECC07-E21A-4D3A-ABED-1EB2EF8AD751}">
      <dgm:prSet/>
      <dgm:spPr/>
      <dgm:t>
        <a:bodyPr/>
        <a:lstStyle/>
        <a:p>
          <a:endParaRPr lang="en-US"/>
        </a:p>
      </dgm:t>
    </dgm:pt>
    <dgm:pt modelId="{A1E08723-4D9D-4764-8220-19A41E516BF4}" type="sibTrans" cxnId="{492ECC07-E21A-4D3A-ABED-1EB2EF8AD751}">
      <dgm:prSet/>
      <dgm:spPr/>
      <dgm:t>
        <a:bodyPr/>
        <a:lstStyle/>
        <a:p>
          <a:endParaRPr lang="en-US"/>
        </a:p>
      </dgm:t>
    </dgm:pt>
    <dgm:pt modelId="{D5D764DD-C1BE-488D-BC5A-013C6E3D2F94}">
      <dgm:prSet/>
      <dgm:spPr/>
      <dgm:t>
        <a:bodyPr/>
        <a:lstStyle/>
        <a:p>
          <a:r>
            <a:rPr lang="en-US" dirty="0">
              <a:solidFill>
                <a:srgbClr val="FF0000"/>
              </a:solidFill>
            </a:rPr>
            <a:t>Testing</a:t>
          </a:r>
        </a:p>
      </dgm:t>
    </dgm:pt>
    <dgm:pt modelId="{76D9F662-7B29-447E-B38F-0F8E5365AC0F}" type="parTrans" cxnId="{28F07825-682A-47E1-942A-9FD6CBD8B029}">
      <dgm:prSet/>
      <dgm:spPr/>
      <dgm:t>
        <a:bodyPr/>
        <a:lstStyle/>
        <a:p>
          <a:endParaRPr lang="en-US"/>
        </a:p>
      </dgm:t>
    </dgm:pt>
    <dgm:pt modelId="{22143E29-1877-4F4E-A0C4-6E7A30AA600B}" type="sibTrans" cxnId="{28F07825-682A-47E1-942A-9FD6CBD8B029}">
      <dgm:prSet/>
      <dgm:spPr/>
      <dgm:t>
        <a:bodyPr/>
        <a:lstStyle/>
        <a:p>
          <a:endParaRPr lang="en-US"/>
        </a:p>
      </dgm:t>
    </dgm:pt>
    <dgm:pt modelId="{2078624D-9505-444E-9AEF-88E805B04496}">
      <dgm:prSet/>
      <dgm:spPr/>
      <dgm:t>
        <a:bodyPr/>
        <a:lstStyle/>
        <a:p>
          <a:r>
            <a:rPr lang="en-US" dirty="0">
              <a:solidFill>
                <a:srgbClr val="FF0000"/>
              </a:solidFill>
            </a:rPr>
            <a:t>Deployment and Maintenance</a:t>
          </a:r>
        </a:p>
      </dgm:t>
    </dgm:pt>
    <dgm:pt modelId="{06790337-77AF-48E6-A64E-D18CF07E2B07}" type="parTrans" cxnId="{D9B7A29E-3EF6-40BC-A738-0D9F929CF070}">
      <dgm:prSet/>
      <dgm:spPr/>
      <dgm:t>
        <a:bodyPr/>
        <a:lstStyle/>
        <a:p>
          <a:endParaRPr lang="en-US"/>
        </a:p>
      </dgm:t>
    </dgm:pt>
    <dgm:pt modelId="{0FD9AED8-50D1-4B53-8C1F-D87254EC84AF}" type="sibTrans" cxnId="{D9B7A29E-3EF6-40BC-A738-0D9F929CF070}">
      <dgm:prSet/>
      <dgm:spPr/>
      <dgm:t>
        <a:bodyPr/>
        <a:lstStyle/>
        <a:p>
          <a:endParaRPr lang="en-US"/>
        </a:p>
      </dgm:t>
    </dgm:pt>
    <dgm:pt modelId="{7126FAC1-C7A7-4E80-A9CA-C646D0CC5069}">
      <dgm:prSet/>
      <dgm:spPr/>
      <dgm:t>
        <a:bodyPr/>
        <a:lstStyle/>
        <a:p>
          <a:r>
            <a:rPr lang="en-US" dirty="0">
              <a:solidFill>
                <a:srgbClr val="FF0000"/>
              </a:solidFill>
            </a:rPr>
            <a:t>Milestone 3: Project Completion, Transition to Project Expansion</a:t>
          </a:r>
        </a:p>
      </dgm:t>
    </dgm:pt>
    <dgm:pt modelId="{ECA15329-5B63-41EA-A8B1-381B70AC82D7}" type="parTrans" cxnId="{9D7784AD-F1B0-4A9C-8019-D16E42F87BBF}">
      <dgm:prSet/>
      <dgm:spPr/>
      <dgm:t>
        <a:bodyPr/>
        <a:lstStyle/>
        <a:p>
          <a:endParaRPr lang="en-US"/>
        </a:p>
      </dgm:t>
    </dgm:pt>
    <dgm:pt modelId="{8B9DFA70-489D-48D4-AAD5-671D61310227}" type="sibTrans" cxnId="{9D7784AD-F1B0-4A9C-8019-D16E42F87BBF}">
      <dgm:prSet/>
      <dgm:spPr/>
      <dgm:t>
        <a:bodyPr/>
        <a:lstStyle/>
        <a:p>
          <a:endParaRPr lang="en-US"/>
        </a:p>
      </dgm:t>
    </dgm:pt>
    <dgm:pt modelId="{981D482D-09A3-4BAA-BD12-57668C245683}">
      <dgm:prSet/>
      <dgm:spPr/>
      <dgm:t>
        <a:bodyPr/>
        <a:lstStyle/>
        <a:p>
          <a:r>
            <a:rPr lang="en-US" dirty="0">
              <a:solidFill>
                <a:srgbClr val="00B0F0"/>
              </a:solidFill>
            </a:rPr>
            <a:t>Project Expansion (Future Scope)</a:t>
          </a:r>
        </a:p>
      </dgm:t>
    </dgm:pt>
    <dgm:pt modelId="{12593042-BA01-4322-9A72-2DAEEFD9A2B0}" type="parTrans" cxnId="{7AB1A7BC-E405-42B5-9A86-A7170A58881D}">
      <dgm:prSet/>
      <dgm:spPr/>
      <dgm:t>
        <a:bodyPr/>
        <a:lstStyle/>
        <a:p>
          <a:endParaRPr lang="en-US"/>
        </a:p>
      </dgm:t>
    </dgm:pt>
    <dgm:pt modelId="{59BDE436-EC6B-4587-9E53-5C5B5DC9EB7B}" type="sibTrans" cxnId="{7AB1A7BC-E405-42B5-9A86-A7170A58881D}">
      <dgm:prSet/>
      <dgm:spPr/>
      <dgm:t>
        <a:bodyPr/>
        <a:lstStyle/>
        <a:p>
          <a:endParaRPr lang="en-US"/>
        </a:p>
      </dgm:t>
    </dgm:pt>
    <dgm:pt modelId="{A9C95CA6-E6DA-4A65-980F-B0CE1CB3F5EB}" type="pres">
      <dgm:prSet presAssocID="{85A0CF63-CA0C-4D30-BC80-9AB39B5CC7F1}" presName="linear" presStyleCnt="0">
        <dgm:presLayoutVars>
          <dgm:animLvl val="lvl"/>
          <dgm:resizeHandles val="exact"/>
        </dgm:presLayoutVars>
      </dgm:prSet>
      <dgm:spPr/>
    </dgm:pt>
    <dgm:pt modelId="{F436EDDA-F8EF-4572-9D74-261007AB43D6}" type="pres">
      <dgm:prSet presAssocID="{7F0D5005-CF07-4D3F-85F5-3B7785F7B566}" presName="parentText" presStyleLbl="node1" presStyleIdx="0" presStyleCnt="9">
        <dgm:presLayoutVars>
          <dgm:chMax val="0"/>
          <dgm:bulletEnabled val="1"/>
        </dgm:presLayoutVars>
      </dgm:prSet>
      <dgm:spPr/>
    </dgm:pt>
    <dgm:pt modelId="{BE5AC6A4-1702-4EFA-A4B7-DE2D6E819DB9}" type="pres">
      <dgm:prSet presAssocID="{28EA0B37-0D84-4375-ADA6-051CBF49C576}" presName="spacer" presStyleCnt="0"/>
      <dgm:spPr/>
    </dgm:pt>
    <dgm:pt modelId="{A5FF3EB9-F0D5-4752-9A67-A7327D90B12D}" type="pres">
      <dgm:prSet presAssocID="{82B6C110-F923-43A4-B684-778998174F3D}" presName="parentText" presStyleLbl="node1" presStyleIdx="1" presStyleCnt="9">
        <dgm:presLayoutVars>
          <dgm:chMax val="0"/>
          <dgm:bulletEnabled val="1"/>
        </dgm:presLayoutVars>
      </dgm:prSet>
      <dgm:spPr/>
    </dgm:pt>
    <dgm:pt modelId="{A0175FA3-1955-44EE-AE8D-76C3812F25DC}" type="pres">
      <dgm:prSet presAssocID="{8B3D1C20-A0A3-4AE8-83F6-808DA11E79A5}" presName="spacer" presStyleCnt="0"/>
      <dgm:spPr/>
    </dgm:pt>
    <dgm:pt modelId="{3923082B-8934-4D34-8BEC-025F41D84F99}" type="pres">
      <dgm:prSet presAssocID="{D37DCD07-F3A5-4960-9AA1-A327D267EEA9}" presName="parentText" presStyleLbl="node1" presStyleIdx="2" presStyleCnt="9">
        <dgm:presLayoutVars>
          <dgm:chMax val="0"/>
          <dgm:bulletEnabled val="1"/>
        </dgm:presLayoutVars>
      </dgm:prSet>
      <dgm:spPr/>
    </dgm:pt>
    <dgm:pt modelId="{9007EDA8-347D-4BB1-9EAD-E154FB2C69A6}" type="pres">
      <dgm:prSet presAssocID="{F1D18C97-80D3-4645-9416-190199A7F049}" presName="spacer" presStyleCnt="0"/>
      <dgm:spPr/>
    </dgm:pt>
    <dgm:pt modelId="{9A4FE947-95AA-4DAB-A054-72393DA16C07}" type="pres">
      <dgm:prSet presAssocID="{9D6EB810-CBC0-4147-92C6-8B1B123CD355}" presName="parentText" presStyleLbl="node1" presStyleIdx="3" presStyleCnt="9">
        <dgm:presLayoutVars>
          <dgm:chMax val="0"/>
          <dgm:bulletEnabled val="1"/>
        </dgm:presLayoutVars>
      </dgm:prSet>
      <dgm:spPr/>
    </dgm:pt>
    <dgm:pt modelId="{926BDE8F-9F89-4C9B-AA01-2FA3F9B1EB5F}" type="pres">
      <dgm:prSet presAssocID="{45D45AEC-17EF-4182-8CCF-1673BE384543}" presName="spacer" presStyleCnt="0"/>
      <dgm:spPr/>
    </dgm:pt>
    <dgm:pt modelId="{47317558-0200-461C-9549-5D66D6A9B926}" type="pres">
      <dgm:prSet presAssocID="{9B674A3B-5677-49AC-BC84-1B36BD8654BA}" presName="parentText" presStyleLbl="node1" presStyleIdx="4" presStyleCnt="9">
        <dgm:presLayoutVars>
          <dgm:chMax val="0"/>
          <dgm:bulletEnabled val="1"/>
        </dgm:presLayoutVars>
      </dgm:prSet>
      <dgm:spPr/>
    </dgm:pt>
    <dgm:pt modelId="{4FE4CF5C-30BA-43C8-B72C-759F00BCC4F8}" type="pres">
      <dgm:prSet presAssocID="{A1E08723-4D9D-4764-8220-19A41E516BF4}" presName="spacer" presStyleCnt="0"/>
      <dgm:spPr/>
    </dgm:pt>
    <dgm:pt modelId="{E924ED42-C39F-4EAD-85CF-69B01A44CBC0}" type="pres">
      <dgm:prSet presAssocID="{D5D764DD-C1BE-488D-BC5A-013C6E3D2F94}" presName="parentText" presStyleLbl="node1" presStyleIdx="5" presStyleCnt="9">
        <dgm:presLayoutVars>
          <dgm:chMax val="0"/>
          <dgm:bulletEnabled val="1"/>
        </dgm:presLayoutVars>
      </dgm:prSet>
      <dgm:spPr/>
    </dgm:pt>
    <dgm:pt modelId="{9975FA7E-2AB4-40BF-B819-109D65D192DA}" type="pres">
      <dgm:prSet presAssocID="{22143E29-1877-4F4E-A0C4-6E7A30AA600B}" presName="spacer" presStyleCnt="0"/>
      <dgm:spPr/>
    </dgm:pt>
    <dgm:pt modelId="{DFB9DFAC-493B-4DA7-B4C6-EB0E538A53FC}" type="pres">
      <dgm:prSet presAssocID="{2078624D-9505-444E-9AEF-88E805B04496}" presName="parentText" presStyleLbl="node1" presStyleIdx="6" presStyleCnt="9">
        <dgm:presLayoutVars>
          <dgm:chMax val="0"/>
          <dgm:bulletEnabled val="1"/>
        </dgm:presLayoutVars>
      </dgm:prSet>
      <dgm:spPr/>
    </dgm:pt>
    <dgm:pt modelId="{AFB2811A-E346-42DF-A6D2-7969169D2075}" type="pres">
      <dgm:prSet presAssocID="{0FD9AED8-50D1-4B53-8C1F-D87254EC84AF}" presName="spacer" presStyleCnt="0"/>
      <dgm:spPr/>
    </dgm:pt>
    <dgm:pt modelId="{AB9E43DD-63A4-401C-A90D-547CC6E1CB3F}" type="pres">
      <dgm:prSet presAssocID="{7126FAC1-C7A7-4E80-A9CA-C646D0CC5069}" presName="parentText" presStyleLbl="node1" presStyleIdx="7" presStyleCnt="9">
        <dgm:presLayoutVars>
          <dgm:chMax val="0"/>
          <dgm:bulletEnabled val="1"/>
        </dgm:presLayoutVars>
      </dgm:prSet>
      <dgm:spPr/>
    </dgm:pt>
    <dgm:pt modelId="{C72BBDC9-D067-4192-AF88-1BA424E4C44E}" type="pres">
      <dgm:prSet presAssocID="{8B9DFA70-489D-48D4-AAD5-671D61310227}" presName="spacer" presStyleCnt="0"/>
      <dgm:spPr/>
    </dgm:pt>
    <dgm:pt modelId="{F643C78F-8B40-462E-B5B4-6B213A5A9710}" type="pres">
      <dgm:prSet presAssocID="{981D482D-09A3-4BAA-BD12-57668C245683}" presName="parentText" presStyleLbl="node1" presStyleIdx="8" presStyleCnt="9">
        <dgm:presLayoutVars>
          <dgm:chMax val="0"/>
          <dgm:bulletEnabled val="1"/>
        </dgm:presLayoutVars>
      </dgm:prSet>
      <dgm:spPr/>
    </dgm:pt>
  </dgm:ptLst>
  <dgm:cxnLst>
    <dgm:cxn modelId="{8CF21705-87E7-4133-BE0A-166FBC8AFDDB}" srcId="{85A0CF63-CA0C-4D30-BC80-9AB39B5CC7F1}" destId="{D37DCD07-F3A5-4960-9AA1-A327D267EEA9}" srcOrd="2" destOrd="0" parTransId="{58DF4840-205A-41DA-9BD2-4D811D819EB6}" sibTransId="{F1D18C97-80D3-4645-9416-190199A7F049}"/>
    <dgm:cxn modelId="{492ECC07-E21A-4D3A-ABED-1EB2EF8AD751}" srcId="{85A0CF63-CA0C-4D30-BC80-9AB39B5CC7F1}" destId="{9B674A3B-5677-49AC-BC84-1B36BD8654BA}" srcOrd="4" destOrd="0" parTransId="{D3F191BD-75AA-4605-A9B1-47FA32AC8DB5}" sibTransId="{A1E08723-4D9D-4764-8220-19A41E516BF4}"/>
    <dgm:cxn modelId="{28F07825-682A-47E1-942A-9FD6CBD8B029}" srcId="{85A0CF63-CA0C-4D30-BC80-9AB39B5CC7F1}" destId="{D5D764DD-C1BE-488D-BC5A-013C6E3D2F94}" srcOrd="5" destOrd="0" parTransId="{76D9F662-7B29-447E-B38F-0F8E5365AC0F}" sibTransId="{22143E29-1877-4F4E-A0C4-6E7A30AA600B}"/>
    <dgm:cxn modelId="{0C63202E-6CDC-476A-ABD0-08702821A6EB}" type="presOf" srcId="{7F0D5005-CF07-4D3F-85F5-3B7785F7B566}" destId="{F436EDDA-F8EF-4572-9D74-261007AB43D6}" srcOrd="0" destOrd="0" presId="urn:microsoft.com/office/officeart/2005/8/layout/vList2"/>
    <dgm:cxn modelId="{2497705D-26F5-4FE6-BE0B-64F800B1E515}" type="presOf" srcId="{82B6C110-F923-43A4-B684-778998174F3D}" destId="{A5FF3EB9-F0D5-4752-9A67-A7327D90B12D}" srcOrd="0" destOrd="0" presId="urn:microsoft.com/office/officeart/2005/8/layout/vList2"/>
    <dgm:cxn modelId="{D55ECF50-9C86-4DF2-B0B6-A9472B33AA33}" type="presOf" srcId="{D5D764DD-C1BE-488D-BC5A-013C6E3D2F94}" destId="{E924ED42-C39F-4EAD-85CF-69B01A44CBC0}" srcOrd="0" destOrd="0" presId="urn:microsoft.com/office/officeart/2005/8/layout/vList2"/>
    <dgm:cxn modelId="{A01ED752-3CF5-4785-A8F7-23BA4459D10F}" type="presOf" srcId="{D37DCD07-F3A5-4960-9AA1-A327D267EEA9}" destId="{3923082B-8934-4D34-8BEC-025F41D84F99}" srcOrd="0" destOrd="0" presId="urn:microsoft.com/office/officeart/2005/8/layout/vList2"/>
    <dgm:cxn modelId="{6A5C9E7B-AF62-41F0-A2CA-EFCE543D996E}" type="presOf" srcId="{2078624D-9505-444E-9AEF-88E805B04496}" destId="{DFB9DFAC-493B-4DA7-B4C6-EB0E538A53FC}" srcOrd="0" destOrd="0" presId="urn:microsoft.com/office/officeart/2005/8/layout/vList2"/>
    <dgm:cxn modelId="{E0227283-5AAC-4712-A615-42DE155A72D8}" type="presOf" srcId="{981D482D-09A3-4BAA-BD12-57668C245683}" destId="{F643C78F-8B40-462E-B5B4-6B213A5A9710}" srcOrd="0" destOrd="0" presId="urn:microsoft.com/office/officeart/2005/8/layout/vList2"/>
    <dgm:cxn modelId="{79854485-E255-4A5C-857C-E86E29F108B3}" type="presOf" srcId="{9D6EB810-CBC0-4147-92C6-8B1B123CD355}" destId="{9A4FE947-95AA-4DAB-A054-72393DA16C07}" srcOrd="0" destOrd="0" presId="urn:microsoft.com/office/officeart/2005/8/layout/vList2"/>
    <dgm:cxn modelId="{D9B7A29E-3EF6-40BC-A738-0D9F929CF070}" srcId="{85A0CF63-CA0C-4D30-BC80-9AB39B5CC7F1}" destId="{2078624D-9505-444E-9AEF-88E805B04496}" srcOrd="6" destOrd="0" parTransId="{06790337-77AF-48E6-A64E-D18CF07E2B07}" sibTransId="{0FD9AED8-50D1-4B53-8C1F-D87254EC84AF}"/>
    <dgm:cxn modelId="{C20D97AB-E513-4ACA-ACCF-E397A7E56657}" srcId="{85A0CF63-CA0C-4D30-BC80-9AB39B5CC7F1}" destId="{82B6C110-F923-43A4-B684-778998174F3D}" srcOrd="1" destOrd="0" parTransId="{744648E5-E3BD-4BF0-9EA7-DB5DC9E53B2D}" sibTransId="{8B3D1C20-A0A3-4AE8-83F6-808DA11E79A5}"/>
    <dgm:cxn modelId="{9D7784AD-F1B0-4A9C-8019-D16E42F87BBF}" srcId="{85A0CF63-CA0C-4D30-BC80-9AB39B5CC7F1}" destId="{7126FAC1-C7A7-4E80-A9CA-C646D0CC5069}" srcOrd="7" destOrd="0" parTransId="{ECA15329-5B63-41EA-A8B1-381B70AC82D7}" sibTransId="{8B9DFA70-489D-48D4-AAD5-671D61310227}"/>
    <dgm:cxn modelId="{7AB1A7BC-E405-42B5-9A86-A7170A58881D}" srcId="{85A0CF63-CA0C-4D30-BC80-9AB39B5CC7F1}" destId="{981D482D-09A3-4BAA-BD12-57668C245683}" srcOrd="8" destOrd="0" parTransId="{12593042-BA01-4322-9A72-2DAEEFD9A2B0}" sibTransId="{59BDE436-EC6B-4587-9E53-5C5B5DC9EB7B}"/>
    <dgm:cxn modelId="{34C23CBF-5525-4B2C-84A1-F1A27BEDF886}" srcId="{85A0CF63-CA0C-4D30-BC80-9AB39B5CC7F1}" destId="{7F0D5005-CF07-4D3F-85F5-3B7785F7B566}" srcOrd="0" destOrd="0" parTransId="{F1DB70BF-3036-474F-8750-D242F6C5DFB9}" sibTransId="{28EA0B37-0D84-4375-ADA6-051CBF49C576}"/>
    <dgm:cxn modelId="{6D5BCFD9-71F6-49D7-A819-5B4C6728409E}" type="presOf" srcId="{7126FAC1-C7A7-4E80-A9CA-C646D0CC5069}" destId="{AB9E43DD-63A4-401C-A90D-547CC6E1CB3F}" srcOrd="0" destOrd="0" presId="urn:microsoft.com/office/officeart/2005/8/layout/vList2"/>
    <dgm:cxn modelId="{BD807CDB-D2E4-447F-9C78-D713DB7A14A1}" type="presOf" srcId="{85A0CF63-CA0C-4D30-BC80-9AB39B5CC7F1}" destId="{A9C95CA6-E6DA-4A65-980F-B0CE1CB3F5EB}" srcOrd="0" destOrd="0" presId="urn:microsoft.com/office/officeart/2005/8/layout/vList2"/>
    <dgm:cxn modelId="{3C2384E9-FF86-4797-8A68-D2BE1780736C}" srcId="{85A0CF63-CA0C-4D30-BC80-9AB39B5CC7F1}" destId="{9D6EB810-CBC0-4147-92C6-8B1B123CD355}" srcOrd="3" destOrd="0" parTransId="{38D7A7C1-6FA0-4133-953E-6D5C48AD0196}" sibTransId="{45D45AEC-17EF-4182-8CCF-1673BE384543}"/>
    <dgm:cxn modelId="{DBE5ADEB-AE16-49C9-9E44-98270B3003D7}" type="presOf" srcId="{9B674A3B-5677-49AC-BC84-1B36BD8654BA}" destId="{47317558-0200-461C-9549-5D66D6A9B926}" srcOrd="0" destOrd="0" presId="urn:microsoft.com/office/officeart/2005/8/layout/vList2"/>
    <dgm:cxn modelId="{1BB4FBD2-5E33-41F7-BAE5-ABC721CA9A68}" type="presParOf" srcId="{A9C95CA6-E6DA-4A65-980F-B0CE1CB3F5EB}" destId="{F436EDDA-F8EF-4572-9D74-261007AB43D6}" srcOrd="0" destOrd="0" presId="urn:microsoft.com/office/officeart/2005/8/layout/vList2"/>
    <dgm:cxn modelId="{A0079B44-BF89-4B8D-BC81-DE325A09E528}" type="presParOf" srcId="{A9C95CA6-E6DA-4A65-980F-B0CE1CB3F5EB}" destId="{BE5AC6A4-1702-4EFA-A4B7-DE2D6E819DB9}" srcOrd="1" destOrd="0" presId="urn:microsoft.com/office/officeart/2005/8/layout/vList2"/>
    <dgm:cxn modelId="{4F26959B-C5CB-458D-AC7F-BE72244D2C0C}" type="presParOf" srcId="{A9C95CA6-E6DA-4A65-980F-B0CE1CB3F5EB}" destId="{A5FF3EB9-F0D5-4752-9A67-A7327D90B12D}" srcOrd="2" destOrd="0" presId="urn:microsoft.com/office/officeart/2005/8/layout/vList2"/>
    <dgm:cxn modelId="{706B2697-99B7-419F-BA7D-EF071BB0F454}" type="presParOf" srcId="{A9C95CA6-E6DA-4A65-980F-B0CE1CB3F5EB}" destId="{A0175FA3-1955-44EE-AE8D-76C3812F25DC}" srcOrd="3" destOrd="0" presId="urn:microsoft.com/office/officeart/2005/8/layout/vList2"/>
    <dgm:cxn modelId="{63106149-B110-40E1-B84E-EBC492D114C1}" type="presParOf" srcId="{A9C95CA6-E6DA-4A65-980F-B0CE1CB3F5EB}" destId="{3923082B-8934-4D34-8BEC-025F41D84F99}" srcOrd="4" destOrd="0" presId="urn:microsoft.com/office/officeart/2005/8/layout/vList2"/>
    <dgm:cxn modelId="{C88CE8A7-40B6-4E29-B05F-9CAE157EF8D9}" type="presParOf" srcId="{A9C95CA6-E6DA-4A65-980F-B0CE1CB3F5EB}" destId="{9007EDA8-347D-4BB1-9EAD-E154FB2C69A6}" srcOrd="5" destOrd="0" presId="urn:microsoft.com/office/officeart/2005/8/layout/vList2"/>
    <dgm:cxn modelId="{103A300B-326D-47CE-B66E-16827F95E6C8}" type="presParOf" srcId="{A9C95CA6-E6DA-4A65-980F-B0CE1CB3F5EB}" destId="{9A4FE947-95AA-4DAB-A054-72393DA16C07}" srcOrd="6" destOrd="0" presId="urn:microsoft.com/office/officeart/2005/8/layout/vList2"/>
    <dgm:cxn modelId="{8E636B8D-94AC-4DE2-B5C7-995595C4ABD5}" type="presParOf" srcId="{A9C95CA6-E6DA-4A65-980F-B0CE1CB3F5EB}" destId="{926BDE8F-9F89-4C9B-AA01-2FA3F9B1EB5F}" srcOrd="7" destOrd="0" presId="urn:microsoft.com/office/officeart/2005/8/layout/vList2"/>
    <dgm:cxn modelId="{8219F5E8-E542-4400-95CF-FDDDD49F30DD}" type="presParOf" srcId="{A9C95CA6-E6DA-4A65-980F-B0CE1CB3F5EB}" destId="{47317558-0200-461C-9549-5D66D6A9B926}" srcOrd="8" destOrd="0" presId="urn:microsoft.com/office/officeart/2005/8/layout/vList2"/>
    <dgm:cxn modelId="{F6794FA3-5104-4B79-B6D8-67221A3D8D03}" type="presParOf" srcId="{A9C95CA6-E6DA-4A65-980F-B0CE1CB3F5EB}" destId="{4FE4CF5C-30BA-43C8-B72C-759F00BCC4F8}" srcOrd="9" destOrd="0" presId="urn:microsoft.com/office/officeart/2005/8/layout/vList2"/>
    <dgm:cxn modelId="{52BF811A-04FD-40A7-9B3C-AF9D3655AE1A}" type="presParOf" srcId="{A9C95CA6-E6DA-4A65-980F-B0CE1CB3F5EB}" destId="{E924ED42-C39F-4EAD-85CF-69B01A44CBC0}" srcOrd="10" destOrd="0" presId="urn:microsoft.com/office/officeart/2005/8/layout/vList2"/>
    <dgm:cxn modelId="{F34E76E5-3F2D-49BE-BEEA-3C9E2B043196}" type="presParOf" srcId="{A9C95CA6-E6DA-4A65-980F-B0CE1CB3F5EB}" destId="{9975FA7E-2AB4-40BF-B819-109D65D192DA}" srcOrd="11" destOrd="0" presId="urn:microsoft.com/office/officeart/2005/8/layout/vList2"/>
    <dgm:cxn modelId="{913F197B-7186-4B7A-8E15-140AF04153EC}" type="presParOf" srcId="{A9C95CA6-E6DA-4A65-980F-B0CE1CB3F5EB}" destId="{DFB9DFAC-493B-4DA7-B4C6-EB0E538A53FC}" srcOrd="12" destOrd="0" presId="urn:microsoft.com/office/officeart/2005/8/layout/vList2"/>
    <dgm:cxn modelId="{CB17AFED-C59C-446A-B670-C43B342F2A1F}" type="presParOf" srcId="{A9C95CA6-E6DA-4A65-980F-B0CE1CB3F5EB}" destId="{AFB2811A-E346-42DF-A6D2-7969169D2075}" srcOrd="13" destOrd="0" presId="urn:microsoft.com/office/officeart/2005/8/layout/vList2"/>
    <dgm:cxn modelId="{8C097710-1843-414A-A71E-59D8AC8718CF}" type="presParOf" srcId="{A9C95CA6-E6DA-4A65-980F-B0CE1CB3F5EB}" destId="{AB9E43DD-63A4-401C-A90D-547CC6E1CB3F}" srcOrd="14" destOrd="0" presId="urn:microsoft.com/office/officeart/2005/8/layout/vList2"/>
    <dgm:cxn modelId="{83F4DA4B-CC88-4AAE-B341-D12B58B005E1}" type="presParOf" srcId="{A9C95CA6-E6DA-4A65-980F-B0CE1CB3F5EB}" destId="{C72BBDC9-D067-4192-AF88-1BA424E4C44E}" srcOrd="15" destOrd="0" presId="urn:microsoft.com/office/officeart/2005/8/layout/vList2"/>
    <dgm:cxn modelId="{36A57676-FEEA-4736-B811-95184FBDFDAA}" type="presParOf" srcId="{A9C95CA6-E6DA-4A65-980F-B0CE1CB3F5EB}" destId="{F643C78F-8B40-462E-B5B4-6B213A5A9710}"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36EDDA-F8EF-4572-9D74-261007AB43D6}">
      <dsp:nvSpPr>
        <dsp:cNvPr id="0" name=""/>
        <dsp:cNvSpPr/>
      </dsp:nvSpPr>
      <dsp:spPr>
        <a:xfrm>
          <a:off x="0" y="187194"/>
          <a:ext cx="6596063" cy="45630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00B050"/>
              </a:solidFill>
            </a:rPr>
            <a:t>Project Initiation (Completed)</a:t>
          </a:r>
        </a:p>
      </dsp:txBody>
      <dsp:txXfrm>
        <a:off x="22275" y="209469"/>
        <a:ext cx="6551513" cy="411750"/>
      </dsp:txXfrm>
    </dsp:sp>
    <dsp:sp modelId="{A5FF3EB9-F0D5-4752-9A67-A7327D90B12D}">
      <dsp:nvSpPr>
        <dsp:cNvPr id="0" name=""/>
        <dsp:cNvSpPr/>
      </dsp:nvSpPr>
      <dsp:spPr>
        <a:xfrm>
          <a:off x="0" y="701094"/>
          <a:ext cx="6596063" cy="45630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00B050"/>
              </a:solidFill>
            </a:rPr>
            <a:t>Project Planning (Completed)</a:t>
          </a:r>
        </a:p>
      </dsp:txBody>
      <dsp:txXfrm>
        <a:off x="22275" y="723369"/>
        <a:ext cx="6551513" cy="411750"/>
      </dsp:txXfrm>
    </dsp:sp>
    <dsp:sp modelId="{3923082B-8934-4D34-8BEC-025F41D84F99}">
      <dsp:nvSpPr>
        <dsp:cNvPr id="0" name=""/>
        <dsp:cNvSpPr/>
      </dsp:nvSpPr>
      <dsp:spPr>
        <a:xfrm>
          <a:off x="0" y="1214994"/>
          <a:ext cx="6596063" cy="45630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00B050"/>
              </a:solidFill>
            </a:rPr>
            <a:t>Milestone 1: Project Charter Approval (Completed)</a:t>
          </a:r>
        </a:p>
      </dsp:txBody>
      <dsp:txXfrm>
        <a:off x="22275" y="1237269"/>
        <a:ext cx="6551513" cy="411750"/>
      </dsp:txXfrm>
    </dsp:sp>
    <dsp:sp modelId="{9A4FE947-95AA-4DAB-A054-72393DA16C07}">
      <dsp:nvSpPr>
        <dsp:cNvPr id="0" name=""/>
        <dsp:cNvSpPr/>
      </dsp:nvSpPr>
      <dsp:spPr>
        <a:xfrm>
          <a:off x="0" y="1728894"/>
          <a:ext cx="6596063" cy="45630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0000"/>
              </a:solidFill>
            </a:rPr>
            <a:t>Development and Integration</a:t>
          </a:r>
        </a:p>
      </dsp:txBody>
      <dsp:txXfrm>
        <a:off x="22275" y="1751169"/>
        <a:ext cx="6551513" cy="411750"/>
      </dsp:txXfrm>
    </dsp:sp>
    <dsp:sp modelId="{47317558-0200-461C-9549-5D66D6A9B926}">
      <dsp:nvSpPr>
        <dsp:cNvPr id="0" name=""/>
        <dsp:cNvSpPr/>
      </dsp:nvSpPr>
      <dsp:spPr>
        <a:xfrm>
          <a:off x="0" y="2242794"/>
          <a:ext cx="6596063" cy="45630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0000"/>
              </a:solidFill>
            </a:rPr>
            <a:t>Milestone 2: Successful Integration</a:t>
          </a:r>
        </a:p>
      </dsp:txBody>
      <dsp:txXfrm>
        <a:off x="22275" y="2265069"/>
        <a:ext cx="6551513" cy="411750"/>
      </dsp:txXfrm>
    </dsp:sp>
    <dsp:sp modelId="{E924ED42-C39F-4EAD-85CF-69B01A44CBC0}">
      <dsp:nvSpPr>
        <dsp:cNvPr id="0" name=""/>
        <dsp:cNvSpPr/>
      </dsp:nvSpPr>
      <dsp:spPr>
        <a:xfrm>
          <a:off x="0" y="2756694"/>
          <a:ext cx="6596063" cy="45630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0000"/>
              </a:solidFill>
            </a:rPr>
            <a:t>Testing</a:t>
          </a:r>
        </a:p>
      </dsp:txBody>
      <dsp:txXfrm>
        <a:off x="22275" y="2778969"/>
        <a:ext cx="6551513" cy="411750"/>
      </dsp:txXfrm>
    </dsp:sp>
    <dsp:sp modelId="{DFB9DFAC-493B-4DA7-B4C6-EB0E538A53FC}">
      <dsp:nvSpPr>
        <dsp:cNvPr id="0" name=""/>
        <dsp:cNvSpPr/>
      </dsp:nvSpPr>
      <dsp:spPr>
        <a:xfrm>
          <a:off x="0" y="3270594"/>
          <a:ext cx="6596063" cy="45630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0000"/>
              </a:solidFill>
            </a:rPr>
            <a:t>Deployment and Maintenance</a:t>
          </a:r>
        </a:p>
      </dsp:txBody>
      <dsp:txXfrm>
        <a:off x="22275" y="3292869"/>
        <a:ext cx="6551513" cy="411750"/>
      </dsp:txXfrm>
    </dsp:sp>
    <dsp:sp modelId="{AB9E43DD-63A4-401C-A90D-547CC6E1CB3F}">
      <dsp:nvSpPr>
        <dsp:cNvPr id="0" name=""/>
        <dsp:cNvSpPr/>
      </dsp:nvSpPr>
      <dsp:spPr>
        <a:xfrm>
          <a:off x="0" y="3784494"/>
          <a:ext cx="6596063" cy="45630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0000"/>
              </a:solidFill>
            </a:rPr>
            <a:t>Milestone 3: Project Completion, Transition to Project Expansion</a:t>
          </a:r>
        </a:p>
      </dsp:txBody>
      <dsp:txXfrm>
        <a:off x="22275" y="3806769"/>
        <a:ext cx="6551513" cy="411750"/>
      </dsp:txXfrm>
    </dsp:sp>
    <dsp:sp modelId="{F643C78F-8B40-462E-B5B4-6B213A5A9710}">
      <dsp:nvSpPr>
        <dsp:cNvPr id="0" name=""/>
        <dsp:cNvSpPr/>
      </dsp:nvSpPr>
      <dsp:spPr>
        <a:xfrm>
          <a:off x="0" y="4298394"/>
          <a:ext cx="6596063" cy="45630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00B0F0"/>
              </a:solidFill>
            </a:rPr>
            <a:t>Project Expansion (Future Scope)</a:t>
          </a:r>
        </a:p>
      </dsp:txBody>
      <dsp:txXfrm>
        <a:off x="22275" y="4320669"/>
        <a:ext cx="6551513" cy="4117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F9C8CF6-3440-400E-8D96-3E05797C10CE}"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8BCEC-C8E1-41A4-AC14-C81A9E3F42D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379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C8CF6-3440-400E-8D96-3E05797C10CE}"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8BCEC-C8E1-41A4-AC14-C81A9E3F42DF}" type="slidenum">
              <a:rPr lang="en-US" smtClean="0"/>
              <a:t>‹#›</a:t>
            </a:fld>
            <a:endParaRPr lang="en-US"/>
          </a:p>
        </p:txBody>
      </p:sp>
    </p:spTree>
    <p:extLst>
      <p:ext uri="{BB962C8B-B14F-4D97-AF65-F5344CB8AC3E}">
        <p14:creationId xmlns:p14="http://schemas.microsoft.com/office/powerpoint/2010/main" val="1186369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C8CF6-3440-400E-8D96-3E05797C10CE}"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8BCEC-C8E1-41A4-AC14-C81A9E3F42DF}"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2129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C8CF6-3440-400E-8D96-3E05797C10CE}"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8BCEC-C8E1-41A4-AC14-C81A9E3F42DF}" type="slidenum">
              <a:rPr lang="en-US" smtClean="0"/>
              <a:t>‹#›</a:t>
            </a:fld>
            <a:endParaRPr lang="en-US"/>
          </a:p>
        </p:txBody>
      </p:sp>
    </p:spTree>
    <p:extLst>
      <p:ext uri="{BB962C8B-B14F-4D97-AF65-F5344CB8AC3E}">
        <p14:creationId xmlns:p14="http://schemas.microsoft.com/office/powerpoint/2010/main" val="1946451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9C8CF6-3440-400E-8D96-3E05797C10CE}"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8BCEC-C8E1-41A4-AC14-C81A9E3F42D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455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9C8CF6-3440-400E-8D96-3E05797C10CE}"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8BCEC-C8E1-41A4-AC14-C81A9E3F42DF}" type="slidenum">
              <a:rPr lang="en-US" smtClean="0"/>
              <a:t>‹#›</a:t>
            </a:fld>
            <a:endParaRPr lang="en-US"/>
          </a:p>
        </p:txBody>
      </p:sp>
    </p:spTree>
    <p:extLst>
      <p:ext uri="{BB962C8B-B14F-4D97-AF65-F5344CB8AC3E}">
        <p14:creationId xmlns:p14="http://schemas.microsoft.com/office/powerpoint/2010/main" val="774600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9C8CF6-3440-400E-8D96-3E05797C10CE}" type="datetimeFigureOut">
              <a:rPr lang="en-US" smtClean="0"/>
              <a:t>11/5/2017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C8BCEC-C8E1-41A4-AC14-C81A9E3F42DF}" type="slidenum">
              <a:rPr lang="en-US" smtClean="0"/>
              <a:t>‹#›</a:t>
            </a:fld>
            <a:endParaRPr lang="en-US"/>
          </a:p>
        </p:txBody>
      </p:sp>
    </p:spTree>
    <p:extLst>
      <p:ext uri="{BB962C8B-B14F-4D97-AF65-F5344CB8AC3E}">
        <p14:creationId xmlns:p14="http://schemas.microsoft.com/office/powerpoint/2010/main" val="2700971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C8CF6-3440-400E-8D96-3E05797C10CE}" type="datetimeFigureOut">
              <a:rPr lang="en-US" smtClean="0"/>
              <a:t>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C8BCEC-C8E1-41A4-AC14-C81A9E3F42DF}" type="slidenum">
              <a:rPr lang="en-US" smtClean="0"/>
              <a:t>‹#›</a:t>
            </a:fld>
            <a:endParaRPr lang="en-US"/>
          </a:p>
        </p:txBody>
      </p:sp>
    </p:spTree>
    <p:extLst>
      <p:ext uri="{BB962C8B-B14F-4D97-AF65-F5344CB8AC3E}">
        <p14:creationId xmlns:p14="http://schemas.microsoft.com/office/powerpoint/2010/main" val="4069060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9C8CF6-3440-400E-8D96-3E05797C10CE}" type="datetimeFigureOut">
              <a:rPr lang="en-US" smtClean="0"/>
              <a:t>11/5/2017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C8BCEC-C8E1-41A4-AC14-C81A9E3F42DF}" type="slidenum">
              <a:rPr lang="en-US" smtClean="0"/>
              <a:t>‹#›</a:t>
            </a:fld>
            <a:endParaRPr lang="en-US"/>
          </a:p>
        </p:txBody>
      </p:sp>
    </p:spTree>
    <p:extLst>
      <p:ext uri="{BB962C8B-B14F-4D97-AF65-F5344CB8AC3E}">
        <p14:creationId xmlns:p14="http://schemas.microsoft.com/office/powerpoint/2010/main" val="2569887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F9C8CF6-3440-400E-8D96-3E05797C10CE}"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8BCEC-C8E1-41A4-AC14-C81A9E3F42DF}" type="slidenum">
              <a:rPr lang="en-US" smtClean="0"/>
              <a:t>‹#›</a:t>
            </a:fld>
            <a:endParaRPr lang="en-US"/>
          </a:p>
        </p:txBody>
      </p:sp>
    </p:spTree>
    <p:extLst>
      <p:ext uri="{BB962C8B-B14F-4D97-AF65-F5344CB8AC3E}">
        <p14:creationId xmlns:p14="http://schemas.microsoft.com/office/powerpoint/2010/main" val="1575437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9C8CF6-3440-400E-8D96-3E05797C10CE}"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8BCEC-C8E1-41A4-AC14-C81A9E3F42D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95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F9C8CF6-3440-400E-8D96-3E05797C10CE}" type="datetimeFigureOut">
              <a:rPr lang="en-US" smtClean="0"/>
              <a:t>11/5/2017</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BC8BCEC-C8E1-41A4-AC14-C81A9E3F42DF}"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83496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A28970-3E8F-46CD-A302-42EE83668B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47AE7893-212D-45CB-A5B0-AE377389AB3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BB69A13-36E3-40FB-B943-91ADFEE565D2}"/>
              </a:ext>
            </a:extLst>
          </p:cNvPr>
          <p:cNvSpPr>
            <a:spLocks noGrp="1"/>
          </p:cNvSpPr>
          <p:nvPr>
            <p:ph type="ctrTitle"/>
          </p:nvPr>
        </p:nvSpPr>
        <p:spPr>
          <a:xfrm>
            <a:off x="662929" y="463585"/>
            <a:ext cx="7164674" cy="5571066"/>
          </a:xfrm>
        </p:spPr>
        <p:txBody>
          <a:bodyPr>
            <a:normAutofit/>
          </a:bodyPr>
          <a:lstStyle/>
          <a:p>
            <a:r>
              <a:rPr lang="en-US" sz="5400" dirty="0">
                <a:solidFill>
                  <a:schemeClr val="tx1">
                    <a:alpha val="80000"/>
                  </a:schemeClr>
                </a:solidFill>
                <a:latin typeface="Tw Cen MT Condensed (Headings)"/>
                <a:cs typeface="Times New Roman" panose="02020603050405020304" pitchFamily="18" charset="0"/>
              </a:rPr>
              <a:t>Executive Project Overview</a:t>
            </a:r>
            <a:br>
              <a:rPr lang="en-US" sz="6600" dirty="0">
                <a:solidFill>
                  <a:schemeClr val="tx1">
                    <a:alpha val="80000"/>
                  </a:schemeClr>
                </a:solidFill>
                <a:latin typeface="Tw Cen MT Condensed (Headings)"/>
                <a:cs typeface="Times New Roman" panose="02020603050405020304" pitchFamily="18" charset="0"/>
              </a:rPr>
            </a:br>
            <a:r>
              <a:rPr lang="en-US" sz="5400" dirty="0">
                <a:solidFill>
                  <a:schemeClr val="tx1">
                    <a:alpha val="80000"/>
                  </a:schemeClr>
                </a:solidFill>
                <a:latin typeface="Tw Cen MT Condensed (Headings)"/>
                <a:cs typeface="Times New Roman" panose="02020603050405020304" pitchFamily="18" charset="0"/>
              </a:rPr>
              <a:t>Macy’s Self-Checkout System Prototype</a:t>
            </a:r>
            <a:br>
              <a:rPr lang="en-US" sz="5400" dirty="0">
                <a:solidFill>
                  <a:schemeClr val="tx1">
                    <a:alpha val="80000"/>
                  </a:schemeClr>
                </a:solidFill>
                <a:latin typeface="Tw Cen MT Condensed (Headings)"/>
                <a:cs typeface="Times New Roman" panose="02020603050405020304" pitchFamily="18" charset="0"/>
              </a:rPr>
            </a:br>
            <a:endParaRPr lang="en-US" sz="5400" dirty="0">
              <a:solidFill>
                <a:schemeClr val="tx1">
                  <a:alpha val="80000"/>
                </a:schemeClr>
              </a:solidFill>
              <a:latin typeface="Tw Cen MT Condensed (Headings)"/>
              <a:cs typeface="Times New Roman" panose="02020603050405020304" pitchFamily="18" charset="0"/>
            </a:endParaRPr>
          </a:p>
        </p:txBody>
      </p:sp>
      <p:sp>
        <p:nvSpPr>
          <p:cNvPr id="3" name="Subtitle 2">
            <a:extLst>
              <a:ext uri="{FF2B5EF4-FFF2-40B4-BE49-F238E27FC236}">
                <a16:creationId xmlns:a16="http://schemas.microsoft.com/office/drawing/2014/main" id="{DECADE0D-E423-46A4-A873-22C2EF9267F2}"/>
              </a:ext>
            </a:extLst>
          </p:cNvPr>
          <p:cNvSpPr>
            <a:spLocks noGrp="1"/>
          </p:cNvSpPr>
          <p:nvPr>
            <p:ph type="subTitle" idx="1"/>
          </p:nvPr>
        </p:nvSpPr>
        <p:spPr>
          <a:xfrm>
            <a:off x="8451608" y="643467"/>
            <a:ext cx="3096926" cy="5571066"/>
          </a:xfrm>
        </p:spPr>
        <p:txBody>
          <a:bodyPr>
            <a:normAutofit/>
          </a:bodyPr>
          <a:lstStyle/>
          <a:p>
            <a:r>
              <a:rPr lang="en-US" sz="2000" dirty="0">
                <a:latin typeface="Tw Cen MT Condensed (Headings)"/>
              </a:rPr>
              <a:t>Presented by,</a:t>
            </a:r>
          </a:p>
          <a:p>
            <a:r>
              <a:rPr lang="en-US" sz="2000" dirty="0">
                <a:latin typeface="Tw Cen MT Condensed (Headings)"/>
              </a:rPr>
              <a:t>Manan Shah, Project Manager</a:t>
            </a:r>
          </a:p>
        </p:txBody>
      </p:sp>
      <p:pic>
        <p:nvPicPr>
          <p:cNvPr id="21" name="Picture 20" descr="Image result for macy's logo">
            <a:extLst>
              <a:ext uri="{FF2B5EF4-FFF2-40B4-BE49-F238E27FC236}">
                <a16:creationId xmlns:a16="http://schemas.microsoft.com/office/drawing/2014/main" id="{38750666-1B79-4773-B8F7-4934A345EE3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6313" y="3889907"/>
            <a:ext cx="2362200" cy="1108710"/>
          </a:xfrm>
          <a:prstGeom prst="rect">
            <a:avLst/>
          </a:prstGeom>
          <a:noFill/>
          <a:ln>
            <a:noFill/>
          </a:ln>
        </p:spPr>
      </p:pic>
      <p:pic>
        <p:nvPicPr>
          <p:cNvPr id="23" name="Picture 22" descr="Image result for diebold nixdorf logo">
            <a:extLst>
              <a:ext uri="{FF2B5EF4-FFF2-40B4-BE49-F238E27FC236}">
                <a16:creationId xmlns:a16="http://schemas.microsoft.com/office/drawing/2014/main" id="{8087F5FC-1493-45AC-A3CD-CEBBCBF460F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18513" y="4202327"/>
            <a:ext cx="1609090" cy="796290"/>
          </a:xfrm>
          <a:prstGeom prst="rect">
            <a:avLst/>
          </a:prstGeom>
          <a:noFill/>
          <a:ln>
            <a:noFill/>
          </a:ln>
        </p:spPr>
      </p:pic>
    </p:spTree>
    <p:extLst>
      <p:ext uri="{BB962C8B-B14F-4D97-AF65-F5344CB8AC3E}">
        <p14:creationId xmlns:p14="http://schemas.microsoft.com/office/powerpoint/2010/main" val="409019336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85FA0-5A12-4F57-95F3-5B92BF0487BB}"/>
              </a:ext>
            </a:extLst>
          </p:cNvPr>
          <p:cNvSpPr>
            <a:spLocks noGrp="1"/>
          </p:cNvSpPr>
          <p:nvPr>
            <p:ph type="title"/>
          </p:nvPr>
        </p:nvSpPr>
        <p:spPr/>
        <p:txBody>
          <a:bodyPr/>
          <a:lstStyle/>
          <a:p>
            <a:r>
              <a:rPr lang="en-US" dirty="0"/>
              <a:t>Project Constraints</a:t>
            </a:r>
          </a:p>
        </p:txBody>
      </p:sp>
      <p:graphicFrame>
        <p:nvGraphicFramePr>
          <p:cNvPr id="4" name="Content Placeholder 3">
            <a:extLst>
              <a:ext uri="{FF2B5EF4-FFF2-40B4-BE49-F238E27FC236}">
                <a16:creationId xmlns:a16="http://schemas.microsoft.com/office/drawing/2014/main" id="{4939832F-AA22-49F3-87F9-6FC25B5B263D}"/>
              </a:ext>
            </a:extLst>
          </p:cNvPr>
          <p:cNvGraphicFramePr>
            <a:graphicFrameLocks noGrp="1"/>
          </p:cNvGraphicFramePr>
          <p:nvPr>
            <p:ph idx="1"/>
            <p:extLst>
              <p:ext uri="{D42A27DB-BD31-4B8C-83A1-F6EECF244321}">
                <p14:modId xmlns:p14="http://schemas.microsoft.com/office/powerpoint/2010/main" val="4084440186"/>
              </p:ext>
            </p:extLst>
          </p:nvPr>
        </p:nvGraphicFramePr>
        <p:xfrm>
          <a:off x="1023938" y="2286000"/>
          <a:ext cx="9720261" cy="4084320"/>
        </p:xfrm>
        <a:graphic>
          <a:graphicData uri="http://schemas.openxmlformats.org/drawingml/2006/table">
            <a:tbl>
              <a:tblPr firstRow="1" bandRow="1">
                <a:tableStyleId>{5940675A-B579-460E-94D1-54222C63F5DA}</a:tableStyleId>
              </a:tblPr>
              <a:tblGrid>
                <a:gridCol w="3240087">
                  <a:extLst>
                    <a:ext uri="{9D8B030D-6E8A-4147-A177-3AD203B41FA5}">
                      <a16:colId xmlns:a16="http://schemas.microsoft.com/office/drawing/2014/main" val="1490450408"/>
                    </a:ext>
                  </a:extLst>
                </a:gridCol>
                <a:gridCol w="3240087">
                  <a:extLst>
                    <a:ext uri="{9D8B030D-6E8A-4147-A177-3AD203B41FA5}">
                      <a16:colId xmlns:a16="http://schemas.microsoft.com/office/drawing/2014/main" val="708556007"/>
                    </a:ext>
                  </a:extLst>
                </a:gridCol>
                <a:gridCol w="3240087">
                  <a:extLst>
                    <a:ext uri="{9D8B030D-6E8A-4147-A177-3AD203B41FA5}">
                      <a16:colId xmlns:a16="http://schemas.microsoft.com/office/drawing/2014/main" val="2249832371"/>
                    </a:ext>
                  </a:extLst>
                </a:gridCol>
              </a:tblGrid>
              <a:tr h="370840">
                <a:tc>
                  <a:txBody>
                    <a:bodyPr/>
                    <a:lstStyle/>
                    <a:p>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Time Constraints</a:t>
                      </a:r>
                    </a:p>
                    <a:p>
                      <a:pPr marL="285750" indent="-285750">
                        <a:buFont typeface="Wingdings" panose="05000000000000000000" pitchFamily="2" charset="2"/>
                        <a:buChar char="§"/>
                      </a:pPr>
                      <a:r>
                        <a:rPr lang="en-US" dirty="0"/>
                        <a:t>The project must begin after the completion of this executive overview.</a:t>
                      </a:r>
                    </a:p>
                    <a:p>
                      <a:pPr marL="285750" indent="-285750">
                        <a:buFont typeface="Wingdings" panose="05000000000000000000" pitchFamily="2" charset="2"/>
                        <a:buChar char="§"/>
                      </a:pPr>
                      <a:r>
                        <a:rPr lang="en-US" dirty="0"/>
                        <a:t>The project must be completed by December 31, 2018.</a:t>
                      </a:r>
                    </a:p>
                  </a:txBody>
                  <a:tcPr>
                    <a:lnL w="12700" cap="flat" cmpd="sng" algn="ctr">
                      <a:solidFill>
                        <a:schemeClr val="tx1"/>
                      </a:solidFill>
                      <a:prstDash val="solid"/>
                      <a:round/>
                      <a:headEnd type="none" w="med" len="med"/>
                      <a:tailEnd type="none" w="med" len="med"/>
                    </a:lnL>
                    <a:solidFill>
                      <a:schemeClr val="accent1">
                        <a:lumMod val="20000"/>
                        <a:lumOff val="80000"/>
                      </a:schemeClr>
                    </a:solidFill>
                  </a:tcPr>
                </a:tc>
                <a:tc>
                  <a:txBody>
                    <a:bodyPr/>
                    <a:lstStyle/>
                    <a:p>
                      <a:endParaRPr lang="en-US"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261508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Cost Constraints</a:t>
                      </a:r>
                    </a:p>
                    <a:p>
                      <a:pPr marL="285750" indent="-285750">
                        <a:buFont typeface="Wingdings" panose="05000000000000000000" pitchFamily="2" charset="2"/>
                        <a:buChar char="§"/>
                      </a:pPr>
                      <a:r>
                        <a:rPr lang="en-US" dirty="0"/>
                        <a:t>Budget for the project has still not been finalized.</a:t>
                      </a:r>
                    </a:p>
                    <a:p>
                      <a:pPr marL="285750" indent="-285750">
                        <a:buFont typeface="Wingdings" panose="05000000000000000000" pitchFamily="2" charset="2"/>
                        <a:buChar char="§"/>
                      </a:pPr>
                      <a:r>
                        <a:rPr lang="en-US" dirty="0"/>
                        <a:t>Cost of the project will be worked out as the project plan advances through the development phase.</a:t>
                      </a: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endParaRPr lang="en-US" dirty="0"/>
                    </a:p>
                    <a:p>
                      <a:pPr algn="ctr"/>
                      <a:endParaRPr lang="en-US" dirty="0"/>
                    </a:p>
                    <a:p>
                      <a:pPr algn="ctr"/>
                      <a:r>
                        <a:rPr lang="en-US" dirty="0"/>
                        <a:t>THE TRIPLE</a:t>
                      </a:r>
                    </a:p>
                    <a:p>
                      <a:pPr algn="ctr"/>
                      <a:r>
                        <a:rPr lang="en-US" dirty="0"/>
                        <a:t>CONSTRAINT</a:t>
                      </a:r>
                    </a:p>
                  </a:txBody>
                  <a:tcPr>
                    <a:lnB w="12700" cap="flat" cmpd="sng" algn="ctr">
                      <a:noFill/>
                      <a:prstDash val="solid"/>
                      <a:round/>
                      <a:headEnd type="none" w="med" len="med"/>
                      <a:tailEnd type="none" w="med" len="med"/>
                    </a:lnB>
                  </a:tcPr>
                </a:tc>
                <a:tc>
                  <a:txBody>
                    <a:bodyPr/>
                    <a:lstStyle/>
                    <a:p>
                      <a:pPr algn="ctr"/>
                      <a:r>
                        <a:rPr lang="en-US" sz="2000" dirty="0"/>
                        <a:t>Scope Constraints</a:t>
                      </a:r>
                    </a:p>
                    <a:p>
                      <a:pPr marL="285750" indent="-285750">
                        <a:buFont typeface="Wingdings" panose="05000000000000000000" pitchFamily="2" charset="2"/>
                        <a:buChar char="§"/>
                      </a:pPr>
                      <a:r>
                        <a:rPr lang="en-US" dirty="0"/>
                        <a:t>Only a prototype has been planned to be implemented at a single Macy’s store.</a:t>
                      </a:r>
                    </a:p>
                    <a:p>
                      <a:pPr marL="285750" indent="-285750">
                        <a:buFont typeface="Wingdings" panose="05000000000000000000" pitchFamily="2" charset="2"/>
                        <a:buChar char="§"/>
                      </a:pPr>
                      <a:r>
                        <a:rPr lang="en-US" dirty="0"/>
                        <a:t>Whether or not the project is scalable and will enhance market value, is still unknown.</a:t>
                      </a: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370217920"/>
                  </a:ext>
                </a:extLst>
              </a:tr>
            </a:tbl>
          </a:graphicData>
        </a:graphic>
      </p:graphicFrame>
    </p:spTree>
    <p:extLst>
      <p:ext uri="{BB962C8B-B14F-4D97-AF65-F5344CB8AC3E}">
        <p14:creationId xmlns:p14="http://schemas.microsoft.com/office/powerpoint/2010/main" val="768411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E33C6-9DB8-4D1A-90C3-CB315E99345B}"/>
              </a:ext>
            </a:extLst>
          </p:cNvPr>
          <p:cNvSpPr>
            <a:spLocks noGrp="1"/>
          </p:cNvSpPr>
          <p:nvPr>
            <p:ph type="title"/>
          </p:nvPr>
        </p:nvSpPr>
        <p:spPr>
          <a:xfrm>
            <a:off x="1024128" y="585216"/>
            <a:ext cx="9720072" cy="1499616"/>
          </a:xfrm>
        </p:spPr>
        <p:txBody>
          <a:bodyPr/>
          <a:lstStyle/>
          <a:p>
            <a:r>
              <a:rPr lang="en-US"/>
              <a:t>Project Stages</a:t>
            </a:r>
            <a:endParaRPr lang="en-US" dirty="0"/>
          </a:p>
        </p:txBody>
      </p:sp>
      <p:sp>
        <p:nvSpPr>
          <p:cNvPr id="3" name="Content Placeholder 2">
            <a:extLst>
              <a:ext uri="{FF2B5EF4-FFF2-40B4-BE49-F238E27FC236}">
                <a16:creationId xmlns:a16="http://schemas.microsoft.com/office/drawing/2014/main" id="{7086665F-D88C-44C8-80AF-7E241E705303}"/>
              </a:ext>
            </a:extLst>
          </p:cNvPr>
          <p:cNvSpPr>
            <a:spLocks noGrp="1"/>
          </p:cNvSpPr>
          <p:nvPr>
            <p:ph idx="1"/>
          </p:nvPr>
        </p:nvSpPr>
        <p:spPr/>
        <p:txBody>
          <a:bodyPr>
            <a:normAutofit fontScale="92500" lnSpcReduction="20000"/>
          </a:bodyPr>
          <a:lstStyle/>
          <a:p>
            <a:pPr algn="just"/>
            <a:r>
              <a:rPr lang="en-US" dirty="0"/>
              <a:t>The various stages of the project are:</a:t>
            </a:r>
          </a:p>
          <a:p>
            <a:pPr algn="just"/>
            <a:r>
              <a:rPr lang="en-US" dirty="0"/>
              <a:t>1. Project Initiation</a:t>
            </a:r>
          </a:p>
          <a:p>
            <a:pPr algn="just">
              <a:buFont typeface="Wingdings" panose="05000000000000000000" pitchFamily="2" charset="2"/>
              <a:buChar char="q"/>
            </a:pPr>
            <a:r>
              <a:rPr lang="en-US" dirty="0"/>
              <a:t> This stage marks the beginning of the project and has now been completed. It consisted of the following activities:</a:t>
            </a:r>
          </a:p>
          <a:p>
            <a:pPr lvl="1" algn="just"/>
            <a:r>
              <a:rPr lang="en-US" dirty="0"/>
              <a:t>Project Conceptualization – understanding the project, developing a project charter and getting it approved, assigning roles and responsibilities.</a:t>
            </a:r>
          </a:p>
          <a:p>
            <a:pPr lvl="1" algn="just"/>
            <a:r>
              <a:rPr lang="en-US" dirty="0"/>
              <a:t>Requirements Gathering – Frequent sit-downs with key stakeholders for understanding requirement of the project and the expected deliverables.</a:t>
            </a:r>
          </a:p>
          <a:p>
            <a:r>
              <a:rPr lang="en-US" dirty="0"/>
              <a:t>2. Project Planning</a:t>
            </a:r>
          </a:p>
          <a:p>
            <a:pPr algn="just">
              <a:buFont typeface="Wingdings" panose="05000000000000000000" pitchFamily="2" charset="2"/>
              <a:buChar char="q"/>
            </a:pPr>
            <a:r>
              <a:rPr lang="en-US" dirty="0"/>
              <a:t> This stage involves obtaining final approval for beginning the development phase of the project.</a:t>
            </a:r>
          </a:p>
          <a:p>
            <a:pPr>
              <a:buFont typeface="Wingdings" panose="05000000000000000000" pitchFamily="2" charset="2"/>
              <a:buChar char="q"/>
            </a:pPr>
            <a:r>
              <a:rPr lang="en-US" dirty="0"/>
              <a:t> Milestone 1: Project Charter Approval</a:t>
            </a:r>
          </a:p>
          <a:p>
            <a:pPr>
              <a:buFont typeface="Wingdings" panose="05000000000000000000" pitchFamily="2" charset="2"/>
              <a:buChar char="q"/>
            </a:pPr>
            <a:r>
              <a:rPr lang="en-US" dirty="0"/>
              <a:t> Project Kick-off signifies the inauguration of the project and its development.</a:t>
            </a:r>
          </a:p>
          <a:p>
            <a:pPr algn="just"/>
            <a:endParaRPr lang="en-US" dirty="0"/>
          </a:p>
          <a:p>
            <a:pPr algn="just"/>
            <a:endParaRPr lang="en-US" dirty="0"/>
          </a:p>
        </p:txBody>
      </p:sp>
    </p:spTree>
    <p:extLst>
      <p:ext uri="{BB962C8B-B14F-4D97-AF65-F5344CB8AC3E}">
        <p14:creationId xmlns:p14="http://schemas.microsoft.com/office/powerpoint/2010/main" val="2769180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A78DD-F10F-4630-AC64-463E92ECEC2C}"/>
              </a:ext>
            </a:extLst>
          </p:cNvPr>
          <p:cNvSpPr>
            <a:spLocks noGrp="1"/>
          </p:cNvSpPr>
          <p:nvPr>
            <p:ph type="title"/>
          </p:nvPr>
        </p:nvSpPr>
        <p:spPr/>
        <p:txBody>
          <a:bodyPr/>
          <a:lstStyle/>
          <a:p>
            <a:r>
              <a:rPr lang="en-US" dirty="0"/>
              <a:t>Project Stages </a:t>
            </a:r>
            <a:r>
              <a:rPr lang="en-US" sz="1600" dirty="0"/>
              <a:t>(Continued)</a:t>
            </a:r>
            <a:endParaRPr lang="en-US" dirty="0"/>
          </a:p>
        </p:txBody>
      </p:sp>
      <p:sp>
        <p:nvSpPr>
          <p:cNvPr id="3" name="Content Placeholder 2">
            <a:extLst>
              <a:ext uri="{FF2B5EF4-FFF2-40B4-BE49-F238E27FC236}">
                <a16:creationId xmlns:a16="http://schemas.microsoft.com/office/drawing/2014/main" id="{6E900F61-2B49-4A56-BE35-6760A62E8B75}"/>
              </a:ext>
            </a:extLst>
          </p:cNvPr>
          <p:cNvSpPr>
            <a:spLocks noGrp="1"/>
          </p:cNvSpPr>
          <p:nvPr>
            <p:ph idx="1"/>
          </p:nvPr>
        </p:nvSpPr>
        <p:spPr/>
        <p:txBody>
          <a:bodyPr>
            <a:normAutofit fontScale="92500" lnSpcReduction="20000"/>
          </a:bodyPr>
          <a:lstStyle/>
          <a:p>
            <a:pPr algn="just"/>
            <a:r>
              <a:rPr lang="en-US" dirty="0"/>
              <a:t>3. Development and Integration Phase</a:t>
            </a:r>
          </a:p>
          <a:p>
            <a:pPr algn="just">
              <a:buFont typeface="Wingdings" panose="05000000000000000000" pitchFamily="2" charset="2"/>
              <a:buChar char="q"/>
            </a:pPr>
            <a:r>
              <a:rPr lang="en-US" dirty="0"/>
              <a:t> The main aim of the project is to integrate the Diebold-Nixdorf Self-Checkout Terminal provided by the TP.Net Suite into the existing Macy’s store inventory and point-of-sale systems. This task will be carried out in this phase, under the supervision of Yasir Anwar and Jeff Cantor from senior management, Dr. Ulrich Palmer from Diebold-Nixdorf, and with inputs from Roberta Palmer, on-site store manager.</a:t>
            </a:r>
          </a:p>
          <a:p>
            <a:pPr algn="just">
              <a:buFont typeface="Wingdings" panose="05000000000000000000" pitchFamily="2" charset="2"/>
              <a:buChar char="q"/>
            </a:pPr>
            <a:r>
              <a:rPr lang="en-US" dirty="0"/>
              <a:t> IT team, consisting of Nicole Morgante, Carlos Morales, Anthony Sardina, Peter </a:t>
            </a:r>
            <a:r>
              <a:rPr lang="en-US" dirty="0" err="1"/>
              <a:t>Sheeshan</a:t>
            </a:r>
            <a:r>
              <a:rPr lang="en-US" dirty="0"/>
              <a:t>, Noelle Skube, Panita </a:t>
            </a:r>
            <a:r>
              <a:rPr lang="en-US" dirty="0" err="1"/>
              <a:t>Wichiankuer</a:t>
            </a:r>
            <a:r>
              <a:rPr lang="en-US" dirty="0"/>
              <a:t>, and Huey-Ling Wang, with external assistance from Kevin Barnett and Edward Burns from Diebold-Nixdorf, will be responsible for carrying out the development phase.</a:t>
            </a:r>
          </a:p>
          <a:p>
            <a:pPr algn="just">
              <a:buFont typeface="Wingdings" panose="05000000000000000000" pitchFamily="2" charset="2"/>
              <a:buChar char="q"/>
            </a:pPr>
            <a:r>
              <a:rPr lang="en-US" dirty="0"/>
              <a:t> Along with the integration of the new system, a series of dashboards will also be created from management at the headquarters. A mobile interface will be created for the new systems.</a:t>
            </a:r>
          </a:p>
          <a:p>
            <a:pPr algn="just">
              <a:buFont typeface="Wingdings" panose="05000000000000000000" pitchFamily="2" charset="2"/>
              <a:buChar char="q"/>
            </a:pPr>
            <a:r>
              <a:rPr lang="en-US" dirty="0"/>
              <a:t> Milestone 2: Successful Integration</a:t>
            </a:r>
          </a:p>
          <a:p>
            <a:pPr algn="just"/>
            <a:endParaRPr lang="en-US" dirty="0"/>
          </a:p>
        </p:txBody>
      </p:sp>
    </p:spTree>
    <p:extLst>
      <p:ext uri="{BB962C8B-B14F-4D97-AF65-F5344CB8AC3E}">
        <p14:creationId xmlns:p14="http://schemas.microsoft.com/office/powerpoint/2010/main" val="4019258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FBAAB-E823-4F3C-B618-4A68D002AAA3}"/>
              </a:ext>
            </a:extLst>
          </p:cNvPr>
          <p:cNvSpPr>
            <a:spLocks noGrp="1"/>
          </p:cNvSpPr>
          <p:nvPr>
            <p:ph type="title"/>
          </p:nvPr>
        </p:nvSpPr>
        <p:spPr/>
        <p:txBody>
          <a:bodyPr/>
          <a:lstStyle/>
          <a:p>
            <a:r>
              <a:rPr lang="en-US" dirty="0"/>
              <a:t>Project Stages </a:t>
            </a:r>
            <a:r>
              <a:rPr lang="en-US" sz="1600" dirty="0"/>
              <a:t>(Continued)</a:t>
            </a:r>
            <a:endParaRPr lang="en-US" dirty="0"/>
          </a:p>
        </p:txBody>
      </p:sp>
      <p:sp>
        <p:nvSpPr>
          <p:cNvPr id="3" name="Content Placeholder 2">
            <a:extLst>
              <a:ext uri="{FF2B5EF4-FFF2-40B4-BE49-F238E27FC236}">
                <a16:creationId xmlns:a16="http://schemas.microsoft.com/office/drawing/2014/main" id="{68D9507B-C515-4AD4-9FC1-921AA637D507}"/>
              </a:ext>
            </a:extLst>
          </p:cNvPr>
          <p:cNvSpPr>
            <a:spLocks noGrp="1"/>
          </p:cNvSpPr>
          <p:nvPr>
            <p:ph idx="1"/>
          </p:nvPr>
        </p:nvSpPr>
        <p:spPr/>
        <p:txBody>
          <a:bodyPr>
            <a:normAutofit fontScale="92500" lnSpcReduction="20000"/>
          </a:bodyPr>
          <a:lstStyle/>
          <a:p>
            <a:r>
              <a:rPr lang="en-US" dirty="0"/>
              <a:t>4. Testing</a:t>
            </a:r>
          </a:p>
          <a:p>
            <a:pPr>
              <a:buFont typeface="Wingdings" panose="05000000000000000000" pitchFamily="2" charset="2"/>
              <a:buChar char="q"/>
            </a:pPr>
            <a:r>
              <a:rPr lang="en-US" dirty="0"/>
              <a:t> In this phase, the newly integrated system will be tested the IT team, in the presence of Huey-Ling Wang, Testing Specialist of the team.</a:t>
            </a:r>
          </a:p>
          <a:p>
            <a:pPr>
              <a:buFont typeface="Wingdings" panose="05000000000000000000" pitchFamily="2" charset="2"/>
              <a:buChar char="q"/>
            </a:pPr>
            <a:r>
              <a:rPr lang="en-US" dirty="0"/>
              <a:t> Integration Testing of the new combination of Macy’s PoS system and TP.Net application.</a:t>
            </a:r>
          </a:p>
          <a:p>
            <a:pPr>
              <a:buFont typeface="Wingdings" panose="05000000000000000000" pitchFamily="2" charset="2"/>
              <a:buChar char="q"/>
            </a:pPr>
            <a:r>
              <a:rPr lang="en-US" dirty="0"/>
              <a:t> Acceptance Testing of the dashboards developed for senior management.</a:t>
            </a:r>
          </a:p>
          <a:p>
            <a:r>
              <a:rPr lang="en-US" dirty="0"/>
              <a:t>5. Deployment and Maintenance</a:t>
            </a:r>
          </a:p>
          <a:p>
            <a:pPr>
              <a:buFont typeface="Wingdings" panose="05000000000000000000" pitchFamily="2" charset="2"/>
              <a:buChar char="q"/>
            </a:pPr>
            <a:r>
              <a:rPr lang="en-US" dirty="0"/>
              <a:t> The project will be opened to use by the Macy’s store and continuous maintenance will be provided along with quality assurance.</a:t>
            </a:r>
          </a:p>
          <a:p>
            <a:pPr>
              <a:buFont typeface="Wingdings" panose="05000000000000000000" pitchFamily="2" charset="2"/>
              <a:buChar char="q"/>
            </a:pPr>
            <a:r>
              <a:rPr lang="en-US" dirty="0"/>
              <a:t> This phase will also establish trends regarding acceptance of the new system, indicating overall performance, especially during traffic variations. These trends will be reported to corporate management for organizational decision making.</a:t>
            </a:r>
          </a:p>
          <a:p>
            <a:pPr>
              <a:buFont typeface="Wingdings" panose="05000000000000000000" pitchFamily="2" charset="2"/>
              <a:buChar char="q"/>
            </a:pPr>
            <a:r>
              <a:rPr lang="en-US" dirty="0"/>
              <a:t> Milestone 3: Project Completion, Transition to Project Expansion</a:t>
            </a:r>
          </a:p>
        </p:txBody>
      </p:sp>
    </p:spTree>
    <p:extLst>
      <p:ext uri="{BB962C8B-B14F-4D97-AF65-F5344CB8AC3E}">
        <p14:creationId xmlns:p14="http://schemas.microsoft.com/office/powerpoint/2010/main" val="807149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B850B-8795-47DE-8238-86B3156AFCB0}"/>
              </a:ext>
            </a:extLst>
          </p:cNvPr>
          <p:cNvSpPr>
            <a:spLocks noGrp="1"/>
          </p:cNvSpPr>
          <p:nvPr>
            <p:ph type="title"/>
          </p:nvPr>
        </p:nvSpPr>
        <p:spPr/>
        <p:txBody>
          <a:bodyPr/>
          <a:lstStyle/>
          <a:p>
            <a:r>
              <a:rPr lang="en-US" dirty="0"/>
              <a:t>Project Stages </a:t>
            </a:r>
            <a:r>
              <a:rPr lang="en-US" sz="1600" dirty="0"/>
              <a:t>(Continued)</a:t>
            </a:r>
            <a:endParaRPr lang="en-US" dirty="0"/>
          </a:p>
        </p:txBody>
      </p:sp>
      <p:sp>
        <p:nvSpPr>
          <p:cNvPr id="3" name="Content Placeholder 2">
            <a:extLst>
              <a:ext uri="{FF2B5EF4-FFF2-40B4-BE49-F238E27FC236}">
                <a16:creationId xmlns:a16="http://schemas.microsoft.com/office/drawing/2014/main" id="{CE64EAB3-845C-4045-846E-992A14511498}"/>
              </a:ext>
            </a:extLst>
          </p:cNvPr>
          <p:cNvSpPr>
            <a:spLocks noGrp="1"/>
          </p:cNvSpPr>
          <p:nvPr>
            <p:ph idx="1"/>
          </p:nvPr>
        </p:nvSpPr>
        <p:spPr/>
        <p:txBody>
          <a:bodyPr/>
          <a:lstStyle/>
          <a:p>
            <a:pPr marL="0" indent="0">
              <a:buNone/>
            </a:pPr>
            <a:r>
              <a:rPr lang="en-US" dirty="0"/>
              <a:t>6. Project Expansion</a:t>
            </a:r>
          </a:p>
          <a:p>
            <a:pPr algn="just">
              <a:buFont typeface="Wingdings" panose="05000000000000000000" pitchFamily="2" charset="2"/>
              <a:buChar char="q"/>
            </a:pPr>
            <a:r>
              <a:rPr lang="en-US" dirty="0"/>
              <a:t> This phase is mainly for the senior management at Macy’s to identify whether the project has been successful decide whether the new system could be implemented in multiple Macy’s stores.</a:t>
            </a:r>
          </a:p>
          <a:p>
            <a:pPr algn="just">
              <a:buFont typeface="Wingdings" panose="05000000000000000000" pitchFamily="2" charset="2"/>
              <a:buChar char="q"/>
            </a:pPr>
            <a:r>
              <a:rPr lang="en-US" dirty="0"/>
              <a:t> Expansion would stand as an all new project, but could also be viewed as a consequence of this project.</a:t>
            </a:r>
          </a:p>
          <a:p>
            <a:endParaRPr lang="en-US" dirty="0"/>
          </a:p>
        </p:txBody>
      </p:sp>
    </p:spTree>
    <p:extLst>
      <p:ext uri="{BB962C8B-B14F-4D97-AF65-F5344CB8AC3E}">
        <p14:creationId xmlns:p14="http://schemas.microsoft.com/office/powerpoint/2010/main" val="2192558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AAC386-A18D-4525-AD1B-4D227ED34C8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34C4AD0-FE94-4E84-ACA6-CC5BF1A1182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828A84E-8467-4D2F-ABF3-0CA6760EC62A}"/>
              </a:ext>
            </a:extLst>
          </p:cNvPr>
          <p:cNvSpPr>
            <a:spLocks noGrp="1"/>
          </p:cNvSpPr>
          <p:nvPr>
            <p:ph type="title"/>
          </p:nvPr>
        </p:nvSpPr>
        <p:spPr>
          <a:xfrm>
            <a:off x="8129872" y="643467"/>
            <a:ext cx="3473009" cy="5571066"/>
          </a:xfrm>
        </p:spPr>
        <p:txBody>
          <a:bodyPr>
            <a:normAutofit/>
          </a:bodyPr>
          <a:lstStyle/>
          <a:p>
            <a:r>
              <a:rPr lang="en-US" dirty="0"/>
              <a:t>Project Flow</a:t>
            </a:r>
            <a:br>
              <a:rPr lang="en-US" dirty="0"/>
            </a:br>
            <a:r>
              <a:rPr lang="en-US" sz="2000" dirty="0">
                <a:solidFill>
                  <a:srgbClr val="00B050"/>
                </a:solidFill>
              </a:rPr>
              <a:t>Completed</a:t>
            </a:r>
            <a:br>
              <a:rPr lang="en-US" sz="2000" dirty="0"/>
            </a:br>
            <a:r>
              <a:rPr lang="en-US" sz="2000" dirty="0">
                <a:solidFill>
                  <a:srgbClr val="FF0000"/>
                </a:solidFill>
              </a:rPr>
              <a:t>Incomplete</a:t>
            </a:r>
            <a:br>
              <a:rPr lang="en-US" sz="2000" dirty="0"/>
            </a:br>
            <a:r>
              <a:rPr lang="en-US" sz="2000" dirty="0">
                <a:solidFill>
                  <a:srgbClr val="00B0F0"/>
                </a:solidFill>
              </a:rPr>
              <a:t>Future Scope</a:t>
            </a:r>
            <a:endParaRPr lang="en-US" dirty="0">
              <a:solidFill>
                <a:srgbClr val="00B0F0"/>
              </a:solidFill>
            </a:endParaRP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1132204275"/>
              </p:ext>
            </p:extLst>
          </p:nvPr>
        </p:nvGraphicFramePr>
        <p:xfrm>
          <a:off x="942975" y="933450"/>
          <a:ext cx="6596063" cy="4941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rrow: Down 2">
            <a:extLst>
              <a:ext uri="{FF2B5EF4-FFF2-40B4-BE49-F238E27FC236}">
                <a16:creationId xmlns:a16="http://schemas.microsoft.com/office/drawing/2014/main" id="{832CAFCB-1D14-4490-9409-5F30A0DDE483}"/>
              </a:ext>
            </a:extLst>
          </p:cNvPr>
          <p:cNvSpPr/>
          <p:nvPr/>
        </p:nvSpPr>
        <p:spPr>
          <a:xfrm>
            <a:off x="3816463" y="5692018"/>
            <a:ext cx="849086" cy="671459"/>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F38BD46-86AC-42DE-A35C-D2582FFA3AF0}"/>
              </a:ext>
            </a:extLst>
          </p:cNvPr>
          <p:cNvSpPr/>
          <p:nvPr/>
        </p:nvSpPr>
        <p:spPr>
          <a:xfrm>
            <a:off x="4026402" y="643467"/>
            <a:ext cx="429208" cy="472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7253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37460-D49B-4BD9-BDD9-59EE4A90BFF8}"/>
              </a:ext>
            </a:extLst>
          </p:cNvPr>
          <p:cNvSpPr>
            <a:spLocks noGrp="1"/>
          </p:cNvSpPr>
          <p:nvPr>
            <p:ph type="title"/>
          </p:nvPr>
        </p:nvSpPr>
        <p:spPr>
          <a:xfrm>
            <a:off x="1024128" y="585216"/>
            <a:ext cx="9720072" cy="1499616"/>
          </a:xfrm>
        </p:spPr>
        <p:txBody>
          <a:bodyPr/>
          <a:lstStyle/>
          <a:p>
            <a:r>
              <a:rPr lang="en-US" dirty="0"/>
              <a:t>Product Deliverables</a:t>
            </a:r>
          </a:p>
        </p:txBody>
      </p:sp>
      <p:sp>
        <p:nvSpPr>
          <p:cNvPr id="3" name="Content Placeholder 2">
            <a:extLst>
              <a:ext uri="{FF2B5EF4-FFF2-40B4-BE49-F238E27FC236}">
                <a16:creationId xmlns:a16="http://schemas.microsoft.com/office/drawing/2014/main" id="{DF0B9E02-0B80-43A3-BFE7-51FE376138E1}"/>
              </a:ext>
            </a:extLst>
          </p:cNvPr>
          <p:cNvSpPr>
            <a:spLocks noGrp="1"/>
          </p:cNvSpPr>
          <p:nvPr>
            <p:ph idx="1"/>
          </p:nvPr>
        </p:nvSpPr>
        <p:spPr/>
        <p:txBody>
          <a:bodyPr/>
          <a:lstStyle/>
          <a:p>
            <a:pPr>
              <a:buFont typeface="Wingdings" panose="05000000000000000000" pitchFamily="2" charset="2"/>
              <a:buChar char="q"/>
            </a:pPr>
            <a:r>
              <a:rPr lang="en-US" dirty="0"/>
              <a:t> Integration of Macy’s PoS system and Diebold Nixdorf’s TP.Net application.</a:t>
            </a:r>
          </a:p>
          <a:p>
            <a:pPr>
              <a:buFont typeface="Wingdings" panose="05000000000000000000" pitchFamily="2" charset="2"/>
              <a:buChar char="q"/>
            </a:pPr>
            <a:r>
              <a:rPr lang="en-US" dirty="0"/>
              <a:t> Series of dashboards for senior management at corporate headquarters.</a:t>
            </a:r>
          </a:p>
          <a:p>
            <a:pPr>
              <a:buFont typeface="Wingdings" panose="05000000000000000000" pitchFamily="2" charset="2"/>
              <a:buChar char="q"/>
            </a:pPr>
            <a:r>
              <a:rPr lang="en-US" dirty="0"/>
              <a:t> Reporting of key performance indicators of the new system.</a:t>
            </a:r>
          </a:p>
          <a:p>
            <a:pPr>
              <a:buFont typeface="Wingdings" panose="05000000000000000000" pitchFamily="2" charset="2"/>
              <a:buChar char="q"/>
            </a:pPr>
            <a:r>
              <a:rPr lang="en-US" dirty="0"/>
              <a:t> Mobile interface for the newly implemented system.</a:t>
            </a:r>
          </a:p>
          <a:p>
            <a:pPr>
              <a:buFont typeface="Wingdings" panose="05000000000000000000" pitchFamily="2" charset="2"/>
              <a:buChar char="q"/>
            </a:pPr>
            <a:r>
              <a:rPr lang="en-US" dirty="0"/>
              <a:t> Trend reporting established over time.</a:t>
            </a:r>
          </a:p>
        </p:txBody>
      </p:sp>
    </p:spTree>
    <p:extLst>
      <p:ext uri="{BB962C8B-B14F-4D97-AF65-F5344CB8AC3E}">
        <p14:creationId xmlns:p14="http://schemas.microsoft.com/office/powerpoint/2010/main" val="3096971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59767-A03D-435E-9A66-FEF8C391104D}"/>
              </a:ext>
            </a:extLst>
          </p:cNvPr>
          <p:cNvSpPr>
            <a:spLocks noGrp="1"/>
          </p:cNvSpPr>
          <p:nvPr>
            <p:ph type="title"/>
          </p:nvPr>
        </p:nvSpPr>
        <p:spPr/>
        <p:txBody>
          <a:bodyPr/>
          <a:lstStyle/>
          <a:p>
            <a:r>
              <a:rPr lang="en-US" dirty="0"/>
              <a:t>Process deliverables</a:t>
            </a:r>
          </a:p>
        </p:txBody>
      </p:sp>
      <p:sp>
        <p:nvSpPr>
          <p:cNvPr id="3" name="Content Placeholder 2">
            <a:extLst>
              <a:ext uri="{FF2B5EF4-FFF2-40B4-BE49-F238E27FC236}">
                <a16:creationId xmlns:a16="http://schemas.microsoft.com/office/drawing/2014/main" id="{0D986BFB-FDB2-4837-AB66-BE1890F57AF7}"/>
              </a:ext>
            </a:extLst>
          </p:cNvPr>
          <p:cNvSpPr>
            <a:spLocks noGrp="1"/>
          </p:cNvSpPr>
          <p:nvPr>
            <p:ph idx="1"/>
          </p:nvPr>
        </p:nvSpPr>
        <p:spPr/>
        <p:txBody>
          <a:bodyPr/>
          <a:lstStyle/>
          <a:p>
            <a:pPr>
              <a:buFont typeface="Wingdings" panose="05000000000000000000" pitchFamily="2" charset="2"/>
              <a:buChar char="q"/>
            </a:pPr>
            <a:r>
              <a:rPr lang="en-US" dirty="0"/>
              <a:t> Project documentation including Project Charter, Work Breakdown Structure, Executive Overview Presentation.</a:t>
            </a:r>
          </a:p>
          <a:p>
            <a:pPr>
              <a:buFont typeface="Wingdings" panose="05000000000000000000" pitchFamily="2" charset="2"/>
              <a:buChar char="q"/>
            </a:pPr>
            <a:r>
              <a:rPr lang="en-US" dirty="0"/>
              <a:t> Visual reports for sale trends generated using the new system.</a:t>
            </a:r>
          </a:p>
          <a:p>
            <a:pPr>
              <a:buFont typeface="Wingdings" panose="05000000000000000000" pitchFamily="2" charset="2"/>
              <a:buChar char="q"/>
            </a:pPr>
            <a:r>
              <a:rPr lang="en-US" dirty="0"/>
              <a:t> Product documentation including user manuals.</a:t>
            </a:r>
          </a:p>
          <a:p>
            <a:pPr>
              <a:buFont typeface="Wingdings" panose="05000000000000000000" pitchFamily="2" charset="2"/>
              <a:buChar char="q"/>
            </a:pPr>
            <a:r>
              <a:rPr lang="en-US" dirty="0"/>
              <a:t> Bug reports, change request forms, risk management reports.</a:t>
            </a:r>
          </a:p>
          <a:p>
            <a:endParaRPr lang="en-US" dirty="0"/>
          </a:p>
        </p:txBody>
      </p:sp>
    </p:spTree>
    <p:extLst>
      <p:ext uri="{BB962C8B-B14F-4D97-AF65-F5344CB8AC3E}">
        <p14:creationId xmlns:p14="http://schemas.microsoft.com/office/powerpoint/2010/main" val="3829593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01FE9-AAFE-452A-9C9E-DC8099E3A7D8}"/>
              </a:ext>
            </a:extLst>
          </p:cNvPr>
          <p:cNvSpPr>
            <a:spLocks noGrp="1"/>
          </p:cNvSpPr>
          <p:nvPr>
            <p:ph type="title"/>
          </p:nvPr>
        </p:nvSpPr>
        <p:spPr/>
        <p:txBody>
          <a:bodyPr/>
          <a:lstStyle/>
          <a:p>
            <a:r>
              <a:rPr lang="en-US" dirty="0"/>
              <a:t>Quality Planning</a:t>
            </a:r>
          </a:p>
        </p:txBody>
      </p:sp>
      <p:sp>
        <p:nvSpPr>
          <p:cNvPr id="3" name="Content Placeholder 2">
            <a:extLst>
              <a:ext uri="{FF2B5EF4-FFF2-40B4-BE49-F238E27FC236}">
                <a16:creationId xmlns:a16="http://schemas.microsoft.com/office/drawing/2014/main" id="{25859170-A8ED-46C6-ACA5-31D88C2A000F}"/>
              </a:ext>
            </a:extLst>
          </p:cNvPr>
          <p:cNvSpPr>
            <a:spLocks noGrp="1"/>
          </p:cNvSpPr>
          <p:nvPr>
            <p:ph idx="1"/>
          </p:nvPr>
        </p:nvSpPr>
        <p:spPr/>
        <p:txBody>
          <a:bodyPr>
            <a:normAutofit/>
          </a:bodyPr>
          <a:lstStyle/>
          <a:p>
            <a:pPr algn="just">
              <a:buFont typeface="Wingdings" panose="05000000000000000000" pitchFamily="2" charset="2"/>
              <a:buChar char="q"/>
            </a:pPr>
            <a:r>
              <a:rPr lang="en-US" dirty="0"/>
              <a:t> Quality planning will begin as the project enters the testing phase.</a:t>
            </a:r>
          </a:p>
          <a:p>
            <a:pPr algn="just">
              <a:buFont typeface="Wingdings" panose="05000000000000000000" pitchFamily="2" charset="2"/>
              <a:buChar char="q"/>
            </a:pPr>
            <a:r>
              <a:rPr lang="en-US" dirty="0"/>
              <a:t> The system will be put through rounds of unit testing, integration testing, functional testing, acceptance testing.</a:t>
            </a:r>
          </a:p>
          <a:p>
            <a:pPr algn="just">
              <a:buFont typeface="Wingdings" panose="05000000000000000000" pitchFamily="2" charset="2"/>
              <a:buChar char="q"/>
            </a:pPr>
            <a:r>
              <a:rPr lang="en-US" dirty="0"/>
              <a:t> Testing specialist, Huey-Ling Wang, will be responsible for developing test cases and quality control metrics.</a:t>
            </a:r>
          </a:p>
          <a:p>
            <a:pPr algn="just">
              <a:buFont typeface="Wingdings" panose="05000000000000000000" pitchFamily="2" charset="2"/>
              <a:buChar char="q"/>
            </a:pPr>
            <a:r>
              <a:rPr lang="en-US" dirty="0"/>
              <a:t> Edward Burns, Systems Integration Analyst at Diebold-Nixdorf, will be partly responsible for successful integration and function of the new system.</a:t>
            </a:r>
          </a:p>
          <a:p>
            <a:pPr algn="just">
              <a:buFont typeface="Wingdings" panose="05000000000000000000" pitchFamily="2" charset="2"/>
              <a:buChar char="q"/>
            </a:pPr>
            <a:r>
              <a:rPr lang="en-US" dirty="0"/>
              <a:t> Project quality approval will be given by Yasir Anwar, Chief Technology Officer at Macy’s.</a:t>
            </a:r>
          </a:p>
        </p:txBody>
      </p:sp>
    </p:spTree>
    <p:extLst>
      <p:ext uri="{BB962C8B-B14F-4D97-AF65-F5344CB8AC3E}">
        <p14:creationId xmlns:p14="http://schemas.microsoft.com/office/powerpoint/2010/main" val="4121862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0234F-4018-4062-A134-A0D57FC6924B}"/>
              </a:ext>
            </a:extLst>
          </p:cNvPr>
          <p:cNvSpPr>
            <a:spLocks noGrp="1"/>
          </p:cNvSpPr>
          <p:nvPr>
            <p:ph type="title"/>
          </p:nvPr>
        </p:nvSpPr>
        <p:spPr/>
        <p:txBody>
          <a:bodyPr/>
          <a:lstStyle/>
          <a:p>
            <a:r>
              <a:rPr lang="en-US" dirty="0"/>
              <a:t>Quality assurance and control</a:t>
            </a:r>
          </a:p>
        </p:txBody>
      </p:sp>
      <p:sp>
        <p:nvSpPr>
          <p:cNvPr id="3" name="Content Placeholder 2">
            <a:extLst>
              <a:ext uri="{FF2B5EF4-FFF2-40B4-BE49-F238E27FC236}">
                <a16:creationId xmlns:a16="http://schemas.microsoft.com/office/drawing/2014/main" id="{1D2D638D-8305-4E9A-8A14-AD0A842F5E08}"/>
              </a:ext>
            </a:extLst>
          </p:cNvPr>
          <p:cNvSpPr>
            <a:spLocks noGrp="1"/>
          </p:cNvSpPr>
          <p:nvPr>
            <p:ph idx="1"/>
          </p:nvPr>
        </p:nvSpPr>
        <p:spPr/>
        <p:txBody>
          <a:bodyPr/>
          <a:lstStyle/>
          <a:p>
            <a:pPr algn="just">
              <a:buFont typeface="Wingdings" panose="05000000000000000000" pitchFamily="2" charset="2"/>
              <a:buChar char="q"/>
            </a:pPr>
            <a:r>
              <a:rPr lang="en-US" dirty="0"/>
              <a:t> Completeness and correctness criteria will be maintained for all product and process deliverables.</a:t>
            </a:r>
          </a:p>
          <a:p>
            <a:pPr algn="just">
              <a:buFont typeface="Wingdings" panose="05000000000000000000" pitchFamily="2" charset="2"/>
              <a:buChar char="q"/>
            </a:pPr>
            <a:r>
              <a:rPr lang="en-US" dirty="0"/>
              <a:t> The quality assurance triangle, that is, the balance between Defining Quality (developing expectations or standards of quality), Improving Quality (process re-design and re-engineering) and Measuring Quality (quantifying the current level of performance), will be monitored.</a:t>
            </a:r>
          </a:p>
          <a:p>
            <a:pPr algn="just">
              <a:buFont typeface="Wingdings" panose="05000000000000000000" pitchFamily="2" charset="2"/>
              <a:buChar char="q"/>
            </a:pPr>
            <a:r>
              <a:rPr lang="en-US" dirty="0"/>
              <a:t> Quality Assurance Standard, Six Sigma, will be used to for elimination of defects, user satisfaction and process improvement.</a:t>
            </a:r>
          </a:p>
          <a:p>
            <a:pPr algn="just"/>
            <a:endParaRPr lang="en-US" dirty="0"/>
          </a:p>
          <a:p>
            <a:pPr algn="just"/>
            <a:endParaRPr lang="en-US" dirty="0"/>
          </a:p>
        </p:txBody>
      </p:sp>
    </p:spTree>
    <p:extLst>
      <p:ext uri="{BB962C8B-B14F-4D97-AF65-F5344CB8AC3E}">
        <p14:creationId xmlns:p14="http://schemas.microsoft.com/office/powerpoint/2010/main" val="3277993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A46E1-A6ED-45C8-9DA0-068DEBDB59C0}"/>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7BA604E2-1D91-4A8B-A53C-F7A05A3039D2}"/>
              </a:ext>
            </a:extLst>
          </p:cNvPr>
          <p:cNvSpPr>
            <a:spLocks noGrp="1"/>
          </p:cNvSpPr>
          <p:nvPr>
            <p:ph idx="1"/>
          </p:nvPr>
        </p:nvSpPr>
        <p:spPr/>
        <p:txBody>
          <a:bodyPr>
            <a:normAutofit fontScale="92500" lnSpcReduction="20000"/>
          </a:bodyPr>
          <a:lstStyle/>
          <a:p>
            <a:pPr algn="just">
              <a:buFont typeface="Wingdings" panose="05000000000000000000" pitchFamily="2" charset="2"/>
              <a:buChar char="q"/>
            </a:pPr>
            <a:r>
              <a:rPr lang="en-US" dirty="0"/>
              <a:t> Implementation of modern technology to create a personalized shopping experience.</a:t>
            </a:r>
          </a:p>
          <a:p>
            <a:pPr algn="just">
              <a:buFont typeface="Wingdings" panose="05000000000000000000" pitchFamily="2" charset="2"/>
              <a:buChar char="q"/>
            </a:pPr>
            <a:r>
              <a:rPr lang="en-US" dirty="0"/>
              <a:t> Integrated use of individualized hardware and software.</a:t>
            </a:r>
          </a:p>
          <a:p>
            <a:pPr algn="just">
              <a:buFont typeface="Wingdings" panose="05000000000000000000" pitchFamily="2" charset="2"/>
              <a:buChar char="q"/>
            </a:pPr>
            <a:r>
              <a:rPr lang="en-US" dirty="0"/>
              <a:t> Developing a prototype of the TP Application Suite for a Macy’s store.</a:t>
            </a:r>
          </a:p>
          <a:p>
            <a:pPr algn="just">
              <a:buFont typeface="Wingdings" panose="05000000000000000000" pitchFamily="2" charset="2"/>
              <a:buChar char="q"/>
            </a:pPr>
            <a:r>
              <a:rPr lang="en-US" dirty="0"/>
              <a:t> TP Application Suite offers a service-oriented software solution that seamlessly supports the entire multi-channel retail flow, including:</a:t>
            </a:r>
          </a:p>
          <a:p>
            <a:pPr lvl="1" algn="just">
              <a:lnSpc>
                <a:spcPct val="120000"/>
              </a:lnSpc>
            </a:pPr>
            <a:r>
              <a:rPr lang="en-US" dirty="0"/>
              <a:t>POS Transactions</a:t>
            </a:r>
          </a:p>
          <a:p>
            <a:pPr lvl="1" algn="just"/>
            <a:r>
              <a:rPr lang="en-US" dirty="0"/>
              <a:t>Self-Service Checkouts</a:t>
            </a:r>
          </a:p>
          <a:p>
            <a:pPr lvl="1" algn="just"/>
            <a:r>
              <a:rPr lang="en-US" dirty="0"/>
              <a:t>Mobile Interface for Consumers</a:t>
            </a:r>
          </a:p>
          <a:p>
            <a:pPr lvl="1" algn="just"/>
            <a:r>
              <a:rPr lang="en-US" dirty="0"/>
              <a:t>Payment Processing</a:t>
            </a:r>
          </a:p>
          <a:p>
            <a:pPr lvl="1" algn="just"/>
            <a:r>
              <a:rPr lang="en-US" dirty="0"/>
              <a:t>Order Management</a:t>
            </a:r>
          </a:p>
          <a:p>
            <a:pPr lvl="1" algn="just"/>
            <a:r>
              <a:rPr lang="en-US" dirty="0"/>
              <a:t>Merchandize Management</a:t>
            </a:r>
          </a:p>
          <a:p>
            <a:pPr lvl="1" algn="just"/>
            <a:r>
              <a:rPr lang="en-US" dirty="0"/>
              <a:t>Customer Engagement</a:t>
            </a:r>
          </a:p>
          <a:p>
            <a:pPr lvl="1" algn="just"/>
            <a:r>
              <a:rPr lang="en-US" dirty="0"/>
              <a:t>Customer Loyalty</a:t>
            </a:r>
          </a:p>
        </p:txBody>
      </p:sp>
    </p:spTree>
    <p:extLst>
      <p:ext uri="{BB962C8B-B14F-4D97-AF65-F5344CB8AC3E}">
        <p14:creationId xmlns:p14="http://schemas.microsoft.com/office/powerpoint/2010/main" val="821188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0DC46-5EC0-4B86-9E15-3B3E18D375D6}"/>
              </a:ext>
            </a:extLst>
          </p:cNvPr>
          <p:cNvSpPr>
            <a:spLocks noGrp="1"/>
          </p:cNvSpPr>
          <p:nvPr>
            <p:ph type="title"/>
          </p:nvPr>
        </p:nvSpPr>
        <p:spPr/>
        <p:txBody>
          <a:bodyPr/>
          <a:lstStyle/>
          <a:p>
            <a:r>
              <a:rPr lang="en-US" dirty="0"/>
              <a:t>Executive Involvement and Support Needed</a:t>
            </a:r>
          </a:p>
        </p:txBody>
      </p:sp>
      <p:graphicFrame>
        <p:nvGraphicFramePr>
          <p:cNvPr id="5" name="Content Placeholder 4">
            <a:extLst>
              <a:ext uri="{FF2B5EF4-FFF2-40B4-BE49-F238E27FC236}">
                <a16:creationId xmlns:a16="http://schemas.microsoft.com/office/drawing/2014/main" id="{518BD9F8-5BF1-450B-B0FE-89F4912686D6}"/>
              </a:ext>
            </a:extLst>
          </p:cNvPr>
          <p:cNvGraphicFramePr>
            <a:graphicFrameLocks noGrp="1"/>
          </p:cNvGraphicFramePr>
          <p:nvPr>
            <p:ph idx="1"/>
            <p:extLst>
              <p:ext uri="{D42A27DB-BD31-4B8C-83A1-F6EECF244321}">
                <p14:modId xmlns:p14="http://schemas.microsoft.com/office/powerpoint/2010/main" val="2884860700"/>
              </p:ext>
            </p:extLst>
          </p:nvPr>
        </p:nvGraphicFramePr>
        <p:xfrm>
          <a:off x="1024128" y="2084832"/>
          <a:ext cx="10014176" cy="3840480"/>
        </p:xfrm>
        <a:graphic>
          <a:graphicData uri="http://schemas.openxmlformats.org/drawingml/2006/table">
            <a:tbl>
              <a:tblPr firstRow="1" bandRow="1">
                <a:tableStyleId>{C083E6E3-FA7D-4D7B-A595-EF9225AFEA82}</a:tableStyleId>
              </a:tblPr>
              <a:tblGrid>
                <a:gridCol w="1659192">
                  <a:extLst>
                    <a:ext uri="{9D8B030D-6E8A-4147-A177-3AD203B41FA5}">
                      <a16:colId xmlns:a16="http://schemas.microsoft.com/office/drawing/2014/main" val="776109775"/>
                    </a:ext>
                  </a:extLst>
                </a:gridCol>
                <a:gridCol w="2439186">
                  <a:extLst>
                    <a:ext uri="{9D8B030D-6E8A-4147-A177-3AD203B41FA5}">
                      <a16:colId xmlns:a16="http://schemas.microsoft.com/office/drawing/2014/main" val="232228836"/>
                    </a:ext>
                  </a:extLst>
                </a:gridCol>
                <a:gridCol w="5915798">
                  <a:extLst>
                    <a:ext uri="{9D8B030D-6E8A-4147-A177-3AD203B41FA5}">
                      <a16:colId xmlns:a16="http://schemas.microsoft.com/office/drawing/2014/main" val="3201558130"/>
                    </a:ext>
                  </a:extLst>
                </a:gridCol>
              </a:tblGrid>
              <a:tr h="640080">
                <a:tc>
                  <a:txBody>
                    <a:bodyPr/>
                    <a:lstStyle/>
                    <a:p>
                      <a:pPr algn="ctr"/>
                      <a:r>
                        <a:rPr lang="en-US" sz="1700" b="0" dirty="0"/>
                        <a:t>Name</a:t>
                      </a:r>
                    </a:p>
                  </a:txBody>
                  <a:tcPr anchor="ctr"/>
                </a:tc>
                <a:tc>
                  <a:txBody>
                    <a:bodyPr/>
                    <a:lstStyle/>
                    <a:p>
                      <a:pPr algn="ctr"/>
                      <a:r>
                        <a:rPr lang="en-US" sz="1700" b="0" dirty="0"/>
                        <a:t>Position</a:t>
                      </a:r>
                    </a:p>
                  </a:txBody>
                  <a:tcPr anchor="ctr"/>
                </a:tc>
                <a:tc>
                  <a:txBody>
                    <a:bodyPr/>
                    <a:lstStyle/>
                    <a:p>
                      <a:pPr algn="ctr"/>
                      <a:r>
                        <a:rPr lang="en-US" sz="1700" b="0" dirty="0"/>
                        <a:t>Role (Support Needed)</a:t>
                      </a:r>
                    </a:p>
                  </a:txBody>
                  <a:tcPr anchor="ctr"/>
                </a:tc>
                <a:extLst>
                  <a:ext uri="{0D108BD9-81ED-4DB2-BD59-A6C34878D82A}">
                    <a16:rowId xmlns:a16="http://schemas.microsoft.com/office/drawing/2014/main" val="343618799"/>
                  </a:ext>
                </a:extLst>
              </a:tr>
              <a:tr h="640080">
                <a:tc>
                  <a:txBody>
                    <a:bodyPr/>
                    <a:lstStyle/>
                    <a:p>
                      <a:pPr algn="ctr"/>
                      <a:r>
                        <a:rPr lang="en-US" sz="1700" dirty="0"/>
                        <a:t>Hal Lawton</a:t>
                      </a:r>
                    </a:p>
                  </a:txBody>
                  <a:tcPr anchor="ctr"/>
                </a:tc>
                <a:tc>
                  <a:txBody>
                    <a:bodyPr/>
                    <a:lstStyle/>
                    <a:p>
                      <a:pPr algn="l"/>
                      <a:r>
                        <a:rPr lang="en-US" sz="1700" dirty="0"/>
                        <a:t>President, Macy’s</a:t>
                      </a:r>
                    </a:p>
                  </a:txBody>
                  <a:tcPr anchor="ctr"/>
                </a:tc>
                <a:tc>
                  <a:txBody>
                    <a:bodyPr/>
                    <a:lstStyle/>
                    <a:p>
                      <a:pPr algn="just"/>
                      <a:r>
                        <a:rPr lang="en-US" sz="1700" dirty="0"/>
                        <a:t>Sponsoring the project, providing approvals, leadership guidance and motivation.</a:t>
                      </a:r>
                    </a:p>
                  </a:txBody>
                  <a:tcPr anchor="ctr"/>
                </a:tc>
                <a:extLst>
                  <a:ext uri="{0D108BD9-81ED-4DB2-BD59-A6C34878D82A}">
                    <a16:rowId xmlns:a16="http://schemas.microsoft.com/office/drawing/2014/main" val="4161004055"/>
                  </a:ext>
                </a:extLst>
              </a:tr>
              <a:tr h="640080">
                <a:tc>
                  <a:txBody>
                    <a:bodyPr/>
                    <a:lstStyle/>
                    <a:p>
                      <a:pPr algn="ctr"/>
                      <a:r>
                        <a:rPr lang="en-US" sz="1700" dirty="0"/>
                        <a:t>Yasir Anwar</a:t>
                      </a:r>
                    </a:p>
                  </a:txBody>
                  <a:tcPr anchor="ctr"/>
                </a:tc>
                <a:tc>
                  <a:txBody>
                    <a:bodyPr/>
                    <a:lstStyle/>
                    <a:p>
                      <a:pPr algn="l"/>
                      <a:r>
                        <a:rPr lang="en-US" sz="1700" dirty="0"/>
                        <a:t>CTO, Macy’s</a:t>
                      </a:r>
                    </a:p>
                  </a:txBody>
                  <a:tcPr anchor="ctr"/>
                </a:tc>
                <a:tc>
                  <a:txBody>
                    <a:bodyPr/>
                    <a:lstStyle/>
                    <a:p>
                      <a:pPr algn="just"/>
                      <a:r>
                        <a:rPr lang="en-US" sz="1700" dirty="0"/>
                        <a:t>Approval of deliverables, quality assurance, point of contact for senior management.</a:t>
                      </a:r>
                    </a:p>
                  </a:txBody>
                  <a:tcPr anchor="ctr"/>
                </a:tc>
                <a:extLst>
                  <a:ext uri="{0D108BD9-81ED-4DB2-BD59-A6C34878D82A}">
                    <a16:rowId xmlns:a16="http://schemas.microsoft.com/office/drawing/2014/main" val="2440728603"/>
                  </a:ext>
                </a:extLst>
              </a:tr>
              <a:tr h="640080">
                <a:tc>
                  <a:txBody>
                    <a:bodyPr/>
                    <a:lstStyle/>
                    <a:p>
                      <a:pPr algn="ctr"/>
                      <a:r>
                        <a:rPr lang="en-US" sz="1700" dirty="0"/>
                        <a:t>Roberta Palmer</a:t>
                      </a:r>
                    </a:p>
                  </a:txBody>
                  <a:tcPr anchor="ctr"/>
                </a:tc>
                <a:tc>
                  <a:txBody>
                    <a:bodyPr/>
                    <a:lstStyle/>
                    <a:p>
                      <a:pPr algn="l"/>
                      <a:r>
                        <a:rPr lang="en-US" sz="1700" dirty="0"/>
                        <a:t>Store Manager, Macy’s</a:t>
                      </a:r>
                    </a:p>
                  </a:txBody>
                  <a:tcPr anchor="ctr"/>
                </a:tc>
                <a:tc>
                  <a:txBody>
                    <a:bodyPr/>
                    <a:lstStyle/>
                    <a:p>
                      <a:pPr algn="just"/>
                      <a:r>
                        <a:rPr lang="en-US" sz="1700" dirty="0"/>
                        <a:t>Access to resources at Macy’s store in Cincinnati, Ohio, and feedback on the usage of the new system at the store.</a:t>
                      </a:r>
                    </a:p>
                  </a:txBody>
                  <a:tcPr anchor="ctr"/>
                </a:tc>
                <a:extLst>
                  <a:ext uri="{0D108BD9-81ED-4DB2-BD59-A6C34878D82A}">
                    <a16:rowId xmlns:a16="http://schemas.microsoft.com/office/drawing/2014/main" val="3217700360"/>
                  </a:ext>
                </a:extLst>
              </a:tr>
              <a:tr h="640080">
                <a:tc>
                  <a:txBody>
                    <a:bodyPr/>
                    <a:lstStyle/>
                    <a:p>
                      <a:pPr algn="ctr"/>
                      <a:r>
                        <a:rPr lang="en-US" sz="1700" dirty="0"/>
                        <a:t>Jeff Cantor</a:t>
                      </a:r>
                    </a:p>
                  </a:txBody>
                  <a:tcPr anchor="ctr"/>
                </a:tc>
                <a:tc>
                  <a:txBody>
                    <a:bodyPr/>
                    <a:lstStyle/>
                    <a:p>
                      <a:pPr algn="l"/>
                      <a:r>
                        <a:rPr lang="en-US" sz="1700" dirty="0"/>
                        <a:t>Vice-President of Merchandising, Macy’s</a:t>
                      </a:r>
                    </a:p>
                  </a:txBody>
                  <a:tcPr anchor="ctr"/>
                </a:tc>
                <a:tc>
                  <a:txBody>
                    <a:bodyPr/>
                    <a:lstStyle/>
                    <a:p>
                      <a:pPr algn="just"/>
                      <a:r>
                        <a:rPr lang="en-US" sz="1700" dirty="0"/>
                        <a:t>Development of business side of the project and providing constant feedback and reports.</a:t>
                      </a:r>
                    </a:p>
                  </a:txBody>
                  <a:tcPr anchor="ctr"/>
                </a:tc>
                <a:extLst>
                  <a:ext uri="{0D108BD9-81ED-4DB2-BD59-A6C34878D82A}">
                    <a16:rowId xmlns:a16="http://schemas.microsoft.com/office/drawing/2014/main" val="4186767070"/>
                  </a:ext>
                </a:extLst>
              </a:tr>
              <a:tr h="640080">
                <a:tc>
                  <a:txBody>
                    <a:bodyPr/>
                    <a:lstStyle/>
                    <a:p>
                      <a:pPr algn="ctr"/>
                      <a:r>
                        <a:rPr lang="en-US" sz="1700" dirty="0"/>
                        <a:t>Dr. Ulrich Naher</a:t>
                      </a:r>
                    </a:p>
                  </a:txBody>
                  <a:tcPr anchor="ctr"/>
                </a:tc>
                <a:tc>
                  <a:txBody>
                    <a:bodyPr/>
                    <a:lstStyle/>
                    <a:p>
                      <a:pPr algn="l"/>
                      <a:r>
                        <a:rPr lang="en-US" sz="1700" dirty="0"/>
                        <a:t>Vice-President of Systems, Diebold-Nixdorf</a:t>
                      </a:r>
                    </a:p>
                  </a:txBody>
                  <a:tcPr anchor="ctr"/>
                </a:tc>
                <a:tc>
                  <a:txBody>
                    <a:bodyPr/>
                    <a:lstStyle/>
                    <a:p>
                      <a:pPr algn="just"/>
                      <a:r>
                        <a:rPr lang="en-US" sz="1700" dirty="0"/>
                        <a:t>Ensuring timely delivery of application packages from Diebold-Nixdorf, and support of the team from Diebold-Nixdorf.</a:t>
                      </a:r>
                    </a:p>
                  </a:txBody>
                  <a:tcPr anchor="ctr"/>
                </a:tc>
                <a:extLst>
                  <a:ext uri="{0D108BD9-81ED-4DB2-BD59-A6C34878D82A}">
                    <a16:rowId xmlns:a16="http://schemas.microsoft.com/office/drawing/2014/main" val="1702630431"/>
                  </a:ext>
                </a:extLst>
              </a:tr>
            </a:tbl>
          </a:graphicData>
        </a:graphic>
      </p:graphicFrame>
    </p:spTree>
    <p:extLst>
      <p:ext uri="{BB962C8B-B14F-4D97-AF65-F5344CB8AC3E}">
        <p14:creationId xmlns:p14="http://schemas.microsoft.com/office/powerpoint/2010/main" val="926176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53A85-7C39-4688-96FD-1FD2360EFF4C}"/>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5ECAC008-489C-48D8-9382-4C3585790A6C}"/>
              </a:ext>
            </a:extLst>
          </p:cNvPr>
          <p:cNvSpPr>
            <a:spLocks noGrp="1"/>
          </p:cNvSpPr>
          <p:nvPr>
            <p:ph idx="1"/>
          </p:nvPr>
        </p:nvSpPr>
        <p:spPr>
          <a:xfrm>
            <a:off x="1024128" y="2286000"/>
            <a:ext cx="9720073" cy="466531"/>
          </a:xfrm>
        </p:spPr>
        <p:txBody>
          <a:bodyPr/>
          <a:lstStyle/>
          <a:p>
            <a:r>
              <a:rPr lang="en-US" dirty="0"/>
              <a:t>Any questions that the executive committee has can be addressed now.</a:t>
            </a:r>
          </a:p>
        </p:txBody>
      </p:sp>
      <p:sp>
        <p:nvSpPr>
          <p:cNvPr id="4" name="Title 1">
            <a:extLst>
              <a:ext uri="{FF2B5EF4-FFF2-40B4-BE49-F238E27FC236}">
                <a16:creationId xmlns:a16="http://schemas.microsoft.com/office/drawing/2014/main" id="{DAEC5957-676C-48DD-818A-CF0C06BA2366}"/>
              </a:ext>
            </a:extLst>
          </p:cNvPr>
          <p:cNvSpPr txBox="1">
            <a:spLocks/>
          </p:cNvSpPr>
          <p:nvPr/>
        </p:nvSpPr>
        <p:spPr>
          <a:xfrm>
            <a:off x="1024128" y="3331526"/>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t>Thank you!</a:t>
            </a:r>
          </a:p>
          <a:p>
            <a:r>
              <a:rPr lang="en-US" sz="3200" dirty="0"/>
              <a:t>Presented by</a:t>
            </a:r>
          </a:p>
          <a:p>
            <a:r>
              <a:rPr lang="en-US" sz="3200" dirty="0"/>
              <a:t>Manan Shah, Project Manager</a:t>
            </a:r>
          </a:p>
        </p:txBody>
      </p:sp>
    </p:spTree>
    <p:extLst>
      <p:ext uri="{BB962C8B-B14F-4D97-AF65-F5344CB8AC3E}">
        <p14:creationId xmlns:p14="http://schemas.microsoft.com/office/powerpoint/2010/main" val="1187111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9B918-14C9-41A6-9A4A-3D5236181D47}"/>
              </a:ext>
            </a:extLst>
          </p:cNvPr>
          <p:cNvSpPr>
            <a:spLocks noGrp="1"/>
          </p:cNvSpPr>
          <p:nvPr>
            <p:ph type="title"/>
          </p:nvPr>
        </p:nvSpPr>
        <p:spPr/>
        <p:txBody>
          <a:bodyPr/>
          <a:lstStyle/>
          <a:p>
            <a:r>
              <a:rPr lang="en-US" dirty="0"/>
              <a:t>Overview </a:t>
            </a:r>
            <a:r>
              <a:rPr lang="en-US" sz="1600" dirty="0"/>
              <a:t>(Continued)</a:t>
            </a:r>
            <a:endParaRPr lang="en-US" dirty="0"/>
          </a:p>
        </p:txBody>
      </p:sp>
      <p:sp>
        <p:nvSpPr>
          <p:cNvPr id="3" name="Content Placeholder 2">
            <a:extLst>
              <a:ext uri="{FF2B5EF4-FFF2-40B4-BE49-F238E27FC236}">
                <a16:creationId xmlns:a16="http://schemas.microsoft.com/office/drawing/2014/main" id="{DC2FAACC-63E5-4B09-A7EB-215FB7CFB674}"/>
              </a:ext>
            </a:extLst>
          </p:cNvPr>
          <p:cNvSpPr>
            <a:spLocks noGrp="1"/>
          </p:cNvSpPr>
          <p:nvPr>
            <p:ph idx="1"/>
          </p:nvPr>
        </p:nvSpPr>
        <p:spPr/>
        <p:txBody>
          <a:bodyPr>
            <a:normAutofit/>
          </a:bodyPr>
          <a:lstStyle/>
          <a:p>
            <a:pPr algn="just">
              <a:buFont typeface="Wingdings" panose="05000000000000000000" pitchFamily="2" charset="2"/>
              <a:buChar char="q"/>
            </a:pPr>
            <a:r>
              <a:rPr lang="en-US" sz="2200" dirty="0"/>
              <a:t> The prototype of the self-checkout systems by Diebold-Nixdorf will be established at a Macy’s store in Cincinnati, Ohio. </a:t>
            </a:r>
          </a:p>
          <a:p>
            <a:pPr algn="just">
              <a:buFont typeface="Wingdings" panose="05000000000000000000" pitchFamily="2" charset="2"/>
              <a:buChar char="q"/>
            </a:pPr>
            <a:r>
              <a:rPr lang="en-US" sz="2200" dirty="0"/>
              <a:t> The project is to implement the prototype to understand the nature of the project and how it can be scaled if it were to be judged successful. </a:t>
            </a:r>
          </a:p>
          <a:p>
            <a:pPr algn="just">
              <a:buFont typeface="Wingdings" panose="05000000000000000000" pitchFamily="2" charset="2"/>
              <a:buChar char="q"/>
            </a:pPr>
            <a:r>
              <a:rPr lang="en-US" sz="2200" dirty="0"/>
              <a:t> Merchandising using enhanced technology to create tailored experience for customers can yield significant return on investment.</a:t>
            </a:r>
          </a:p>
          <a:p>
            <a:pPr algn="just">
              <a:buFont typeface="Wingdings" panose="05000000000000000000" pitchFamily="2" charset="2"/>
              <a:buChar char="q"/>
            </a:pPr>
            <a:r>
              <a:rPr lang="en-US" sz="2200" dirty="0"/>
              <a:t> Success of the project may lead to business growth through customer satisfaction, and can be impetus to increase in market value of the company.</a:t>
            </a:r>
          </a:p>
        </p:txBody>
      </p:sp>
    </p:spTree>
    <p:extLst>
      <p:ext uri="{BB962C8B-B14F-4D97-AF65-F5344CB8AC3E}">
        <p14:creationId xmlns:p14="http://schemas.microsoft.com/office/powerpoint/2010/main" val="3993206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91710-FDBB-4119-901A-745D302CAAFE}"/>
              </a:ext>
            </a:extLst>
          </p:cNvPr>
          <p:cNvSpPr>
            <a:spLocks noGrp="1"/>
          </p:cNvSpPr>
          <p:nvPr>
            <p:ph type="title"/>
          </p:nvPr>
        </p:nvSpPr>
        <p:spPr>
          <a:xfrm>
            <a:off x="1040455" y="320875"/>
            <a:ext cx="9720072" cy="1499616"/>
          </a:xfrm>
        </p:spPr>
        <p:txBody>
          <a:bodyPr/>
          <a:lstStyle/>
          <a:p>
            <a:r>
              <a:rPr lang="en-US" dirty="0"/>
              <a:t>Flowchart of the system</a:t>
            </a:r>
          </a:p>
        </p:txBody>
      </p:sp>
      <p:pic>
        <p:nvPicPr>
          <p:cNvPr id="5" name="Content Placeholder 4" descr="Users">
            <a:extLst>
              <a:ext uri="{FF2B5EF4-FFF2-40B4-BE49-F238E27FC236}">
                <a16:creationId xmlns:a16="http://schemas.microsoft.com/office/drawing/2014/main" id="{26D22FB8-ED35-4139-8682-0685A89EEB63}"/>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2748" y="1559845"/>
            <a:ext cx="645838" cy="645838"/>
          </a:xfrm>
        </p:spPr>
      </p:pic>
      <p:sp>
        <p:nvSpPr>
          <p:cNvPr id="6" name="TextBox 5">
            <a:extLst>
              <a:ext uri="{FF2B5EF4-FFF2-40B4-BE49-F238E27FC236}">
                <a16:creationId xmlns:a16="http://schemas.microsoft.com/office/drawing/2014/main" id="{A6EE9597-C8B5-4F8D-8638-85DB0A8F3E15}"/>
              </a:ext>
            </a:extLst>
          </p:cNvPr>
          <p:cNvSpPr txBox="1"/>
          <p:nvPr/>
        </p:nvSpPr>
        <p:spPr>
          <a:xfrm>
            <a:off x="584467" y="2048185"/>
            <a:ext cx="1943007" cy="584775"/>
          </a:xfrm>
          <a:prstGeom prst="rect">
            <a:avLst/>
          </a:prstGeom>
          <a:noFill/>
        </p:spPr>
        <p:txBody>
          <a:bodyPr wrap="square" rtlCol="0">
            <a:spAutoFit/>
          </a:bodyPr>
          <a:lstStyle/>
          <a:p>
            <a:pPr algn="ctr"/>
            <a:r>
              <a:rPr lang="en-US" sz="1600" dirty="0"/>
              <a:t>Customers add items to shopping cart</a:t>
            </a:r>
          </a:p>
        </p:txBody>
      </p:sp>
      <p:sp>
        <p:nvSpPr>
          <p:cNvPr id="7" name="Arrow: Right 6">
            <a:extLst>
              <a:ext uri="{FF2B5EF4-FFF2-40B4-BE49-F238E27FC236}">
                <a16:creationId xmlns:a16="http://schemas.microsoft.com/office/drawing/2014/main" id="{3F6AFA43-7431-415E-B20A-CAE42831B8AE}"/>
              </a:ext>
            </a:extLst>
          </p:cNvPr>
          <p:cNvSpPr/>
          <p:nvPr/>
        </p:nvSpPr>
        <p:spPr>
          <a:xfrm>
            <a:off x="2860331" y="1694126"/>
            <a:ext cx="2034074" cy="37727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16C61AA-AD33-4C8A-8C69-0F01D346560C}"/>
              </a:ext>
            </a:extLst>
          </p:cNvPr>
          <p:cNvSpPr txBox="1"/>
          <p:nvPr/>
        </p:nvSpPr>
        <p:spPr>
          <a:xfrm>
            <a:off x="2853596" y="2069830"/>
            <a:ext cx="1943007" cy="830997"/>
          </a:xfrm>
          <a:prstGeom prst="rect">
            <a:avLst/>
          </a:prstGeom>
          <a:noFill/>
        </p:spPr>
        <p:txBody>
          <a:bodyPr wrap="square" rtlCol="0">
            <a:spAutoFit/>
          </a:bodyPr>
          <a:lstStyle/>
          <a:p>
            <a:pPr algn="ctr"/>
            <a:r>
              <a:rPr lang="en-US" sz="1600" dirty="0"/>
              <a:t>Customer advances to the checkout terminal</a:t>
            </a:r>
          </a:p>
        </p:txBody>
      </p:sp>
      <p:pic>
        <p:nvPicPr>
          <p:cNvPr id="10" name="Graphic 9" descr="Smart Phone">
            <a:extLst>
              <a:ext uri="{FF2B5EF4-FFF2-40B4-BE49-F238E27FC236}">
                <a16:creationId xmlns:a16="http://schemas.microsoft.com/office/drawing/2014/main" id="{B0F380ED-2E96-4490-94ED-56473DE9F4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89341" y="1559538"/>
            <a:ext cx="646145" cy="646145"/>
          </a:xfrm>
          <a:prstGeom prst="rect">
            <a:avLst/>
          </a:prstGeom>
        </p:spPr>
      </p:pic>
      <p:sp>
        <p:nvSpPr>
          <p:cNvPr id="11" name="TextBox 10">
            <a:extLst>
              <a:ext uri="{FF2B5EF4-FFF2-40B4-BE49-F238E27FC236}">
                <a16:creationId xmlns:a16="http://schemas.microsoft.com/office/drawing/2014/main" id="{9EC6CC57-A45E-4D9F-B1CA-640045908472}"/>
              </a:ext>
            </a:extLst>
          </p:cNvPr>
          <p:cNvSpPr txBox="1"/>
          <p:nvPr/>
        </p:nvSpPr>
        <p:spPr>
          <a:xfrm>
            <a:off x="5040909" y="2205683"/>
            <a:ext cx="1943007" cy="584775"/>
          </a:xfrm>
          <a:prstGeom prst="rect">
            <a:avLst/>
          </a:prstGeom>
          <a:noFill/>
        </p:spPr>
        <p:txBody>
          <a:bodyPr wrap="square" rtlCol="0">
            <a:spAutoFit/>
          </a:bodyPr>
          <a:lstStyle/>
          <a:p>
            <a:pPr algn="ctr"/>
            <a:r>
              <a:rPr lang="en-US" sz="1600" dirty="0"/>
              <a:t>Macy’s Self-Checkout System</a:t>
            </a:r>
          </a:p>
        </p:txBody>
      </p:sp>
      <p:sp>
        <p:nvSpPr>
          <p:cNvPr id="12" name="Arrow: Right 11">
            <a:extLst>
              <a:ext uri="{FF2B5EF4-FFF2-40B4-BE49-F238E27FC236}">
                <a16:creationId xmlns:a16="http://schemas.microsoft.com/office/drawing/2014/main" id="{4F65B914-F3CA-4D8B-A1B0-21252F1BEF32}"/>
              </a:ext>
            </a:extLst>
          </p:cNvPr>
          <p:cNvSpPr/>
          <p:nvPr/>
        </p:nvSpPr>
        <p:spPr>
          <a:xfrm>
            <a:off x="7267230" y="1693972"/>
            <a:ext cx="2034074" cy="37727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Shopping cart">
            <a:extLst>
              <a:ext uri="{FF2B5EF4-FFF2-40B4-BE49-F238E27FC236}">
                <a16:creationId xmlns:a16="http://schemas.microsoft.com/office/drawing/2014/main" id="{0F95B6F5-7AEA-438D-A64A-70551AD8596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57884" y="1474412"/>
            <a:ext cx="702642" cy="702642"/>
          </a:xfrm>
          <a:prstGeom prst="rect">
            <a:avLst/>
          </a:prstGeom>
        </p:spPr>
      </p:pic>
      <p:sp>
        <p:nvSpPr>
          <p:cNvPr id="16" name="TextBox 15">
            <a:extLst>
              <a:ext uri="{FF2B5EF4-FFF2-40B4-BE49-F238E27FC236}">
                <a16:creationId xmlns:a16="http://schemas.microsoft.com/office/drawing/2014/main" id="{77992D34-2CD2-46D4-9CA5-148305327550}"/>
              </a:ext>
            </a:extLst>
          </p:cNvPr>
          <p:cNvSpPr txBox="1"/>
          <p:nvPr/>
        </p:nvSpPr>
        <p:spPr>
          <a:xfrm>
            <a:off x="9411735" y="2177054"/>
            <a:ext cx="2146051" cy="584775"/>
          </a:xfrm>
          <a:prstGeom prst="rect">
            <a:avLst/>
          </a:prstGeom>
          <a:noFill/>
        </p:spPr>
        <p:txBody>
          <a:bodyPr wrap="square" rtlCol="0">
            <a:spAutoFit/>
          </a:bodyPr>
          <a:lstStyle/>
          <a:p>
            <a:pPr algn="ctr"/>
            <a:r>
              <a:rPr lang="en-US" sz="1600" dirty="0"/>
              <a:t>Scanning of items at the self-checkout system</a:t>
            </a:r>
          </a:p>
        </p:txBody>
      </p:sp>
      <p:sp>
        <p:nvSpPr>
          <p:cNvPr id="17" name="Arrow: Down 16">
            <a:extLst>
              <a:ext uri="{FF2B5EF4-FFF2-40B4-BE49-F238E27FC236}">
                <a16:creationId xmlns:a16="http://schemas.microsoft.com/office/drawing/2014/main" id="{B1DD98AF-3262-4B21-AA3B-3FA2A16ADFEA}"/>
              </a:ext>
            </a:extLst>
          </p:cNvPr>
          <p:cNvSpPr/>
          <p:nvPr/>
        </p:nvSpPr>
        <p:spPr>
          <a:xfrm>
            <a:off x="10242165" y="2809482"/>
            <a:ext cx="334083" cy="481011"/>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List">
            <a:extLst>
              <a:ext uri="{FF2B5EF4-FFF2-40B4-BE49-F238E27FC236}">
                <a16:creationId xmlns:a16="http://schemas.microsoft.com/office/drawing/2014/main" id="{CAF348E0-8548-4E46-A945-016ABE7D6AD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952005" y="3447370"/>
            <a:ext cx="914400" cy="761385"/>
          </a:xfrm>
          <a:prstGeom prst="rect">
            <a:avLst/>
          </a:prstGeom>
        </p:spPr>
      </p:pic>
      <p:sp>
        <p:nvSpPr>
          <p:cNvPr id="20" name="TextBox 19">
            <a:extLst>
              <a:ext uri="{FF2B5EF4-FFF2-40B4-BE49-F238E27FC236}">
                <a16:creationId xmlns:a16="http://schemas.microsoft.com/office/drawing/2014/main" id="{ACCA7008-290A-45CE-9DD4-BA72F774AE71}"/>
              </a:ext>
            </a:extLst>
          </p:cNvPr>
          <p:cNvSpPr txBox="1"/>
          <p:nvPr/>
        </p:nvSpPr>
        <p:spPr>
          <a:xfrm>
            <a:off x="9437702" y="4162152"/>
            <a:ext cx="1943007" cy="584775"/>
          </a:xfrm>
          <a:prstGeom prst="rect">
            <a:avLst/>
          </a:prstGeom>
          <a:noFill/>
        </p:spPr>
        <p:txBody>
          <a:bodyPr wrap="square" rtlCol="0">
            <a:spAutoFit/>
          </a:bodyPr>
          <a:lstStyle/>
          <a:p>
            <a:pPr algn="ctr"/>
            <a:r>
              <a:rPr lang="en-US" sz="1600" dirty="0"/>
              <a:t>System provides a sales quotes</a:t>
            </a:r>
          </a:p>
        </p:txBody>
      </p:sp>
      <p:sp>
        <p:nvSpPr>
          <p:cNvPr id="21" name="Arrow: Right 20">
            <a:extLst>
              <a:ext uri="{FF2B5EF4-FFF2-40B4-BE49-F238E27FC236}">
                <a16:creationId xmlns:a16="http://schemas.microsoft.com/office/drawing/2014/main" id="{6185EFDA-B91D-4452-A314-D3037BF185D7}"/>
              </a:ext>
            </a:extLst>
          </p:cNvPr>
          <p:cNvSpPr/>
          <p:nvPr/>
        </p:nvSpPr>
        <p:spPr>
          <a:xfrm rot="10800000">
            <a:off x="7267230" y="3623163"/>
            <a:ext cx="2034074" cy="37727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Teacher">
            <a:extLst>
              <a:ext uri="{FF2B5EF4-FFF2-40B4-BE49-F238E27FC236}">
                <a16:creationId xmlns:a16="http://schemas.microsoft.com/office/drawing/2014/main" id="{28E02843-10BA-48B2-AD2F-D4D2D895E2B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539941" y="3370863"/>
            <a:ext cx="914400" cy="914400"/>
          </a:xfrm>
          <a:prstGeom prst="rect">
            <a:avLst/>
          </a:prstGeom>
        </p:spPr>
      </p:pic>
      <p:sp>
        <p:nvSpPr>
          <p:cNvPr id="24" name="TextBox 23">
            <a:extLst>
              <a:ext uri="{FF2B5EF4-FFF2-40B4-BE49-F238E27FC236}">
                <a16:creationId xmlns:a16="http://schemas.microsoft.com/office/drawing/2014/main" id="{EA935401-D471-4EE4-AD58-51D4EBB2B1A9}"/>
              </a:ext>
            </a:extLst>
          </p:cNvPr>
          <p:cNvSpPr txBox="1"/>
          <p:nvPr/>
        </p:nvSpPr>
        <p:spPr>
          <a:xfrm>
            <a:off x="5004533" y="4082205"/>
            <a:ext cx="2241593" cy="584775"/>
          </a:xfrm>
          <a:prstGeom prst="rect">
            <a:avLst/>
          </a:prstGeom>
          <a:noFill/>
        </p:spPr>
        <p:txBody>
          <a:bodyPr wrap="square" rtlCol="0">
            <a:spAutoFit/>
          </a:bodyPr>
          <a:lstStyle/>
          <a:p>
            <a:pPr algn="ctr"/>
            <a:r>
              <a:rPr lang="en-US" sz="1600" dirty="0"/>
              <a:t>Opportunity for customer to review and edit order</a:t>
            </a:r>
          </a:p>
        </p:txBody>
      </p:sp>
      <p:sp>
        <p:nvSpPr>
          <p:cNvPr id="25" name="Arrow: Right 24">
            <a:extLst>
              <a:ext uri="{FF2B5EF4-FFF2-40B4-BE49-F238E27FC236}">
                <a16:creationId xmlns:a16="http://schemas.microsoft.com/office/drawing/2014/main" id="{8425833B-E5C0-4E80-8CF2-5ACC6BA749A5}"/>
              </a:ext>
            </a:extLst>
          </p:cNvPr>
          <p:cNvSpPr/>
          <p:nvPr/>
        </p:nvSpPr>
        <p:spPr>
          <a:xfrm rot="10800000">
            <a:off x="2855165" y="3623163"/>
            <a:ext cx="2034074" cy="37727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E270E85-B8E6-42E9-9DE2-D0AC1613DCC8}"/>
              </a:ext>
            </a:extLst>
          </p:cNvPr>
          <p:cNvSpPr txBox="1"/>
          <p:nvPr/>
        </p:nvSpPr>
        <p:spPr>
          <a:xfrm>
            <a:off x="2900697" y="4115986"/>
            <a:ext cx="1943007" cy="338554"/>
          </a:xfrm>
          <a:prstGeom prst="rect">
            <a:avLst/>
          </a:prstGeom>
          <a:noFill/>
        </p:spPr>
        <p:txBody>
          <a:bodyPr wrap="square" rtlCol="0">
            <a:spAutoFit/>
          </a:bodyPr>
          <a:lstStyle/>
          <a:p>
            <a:pPr algn="ctr"/>
            <a:r>
              <a:rPr lang="en-US" sz="1600" dirty="0"/>
              <a:t>Finalization of order</a:t>
            </a:r>
          </a:p>
        </p:txBody>
      </p:sp>
      <p:sp>
        <p:nvSpPr>
          <p:cNvPr id="27" name="TextBox 26">
            <a:extLst>
              <a:ext uri="{FF2B5EF4-FFF2-40B4-BE49-F238E27FC236}">
                <a16:creationId xmlns:a16="http://schemas.microsoft.com/office/drawing/2014/main" id="{B3FE2984-DD9A-467F-B07F-B1CF0721CA00}"/>
              </a:ext>
            </a:extLst>
          </p:cNvPr>
          <p:cNvSpPr txBox="1"/>
          <p:nvPr/>
        </p:nvSpPr>
        <p:spPr>
          <a:xfrm>
            <a:off x="584467" y="3435874"/>
            <a:ext cx="1943007" cy="646331"/>
          </a:xfrm>
          <a:prstGeom prst="rect">
            <a:avLst/>
          </a:prstGeom>
          <a:noFill/>
        </p:spPr>
        <p:txBody>
          <a:bodyPr wrap="square" rtlCol="0">
            <a:spAutoFit/>
          </a:bodyPr>
          <a:lstStyle/>
          <a:p>
            <a:pPr algn="ctr"/>
            <a:r>
              <a:rPr lang="en-US" sz="3600" dirty="0">
                <a:solidFill>
                  <a:srgbClr val="0070C0"/>
                </a:solidFill>
              </a:rPr>
              <a:t>$$$</a:t>
            </a:r>
          </a:p>
        </p:txBody>
      </p:sp>
      <p:sp>
        <p:nvSpPr>
          <p:cNvPr id="28" name="TextBox 27">
            <a:extLst>
              <a:ext uri="{FF2B5EF4-FFF2-40B4-BE49-F238E27FC236}">
                <a16:creationId xmlns:a16="http://schemas.microsoft.com/office/drawing/2014/main" id="{01150B47-8BB9-44F4-A294-56AD68737215}"/>
              </a:ext>
            </a:extLst>
          </p:cNvPr>
          <p:cNvSpPr txBox="1"/>
          <p:nvPr/>
        </p:nvSpPr>
        <p:spPr>
          <a:xfrm>
            <a:off x="584467" y="3976613"/>
            <a:ext cx="1943007" cy="584775"/>
          </a:xfrm>
          <a:prstGeom prst="rect">
            <a:avLst/>
          </a:prstGeom>
          <a:noFill/>
        </p:spPr>
        <p:txBody>
          <a:bodyPr wrap="square" rtlCol="0">
            <a:spAutoFit/>
          </a:bodyPr>
          <a:lstStyle/>
          <a:p>
            <a:pPr algn="ctr"/>
            <a:r>
              <a:rPr lang="en-US" sz="1600" dirty="0"/>
              <a:t>Payment and checkout</a:t>
            </a:r>
          </a:p>
        </p:txBody>
      </p:sp>
      <p:sp>
        <p:nvSpPr>
          <p:cNvPr id="29" name="Arrow: Down 28">
            <a:extLst>
              <a:ext uri="{FF2B5EF4-FFF2-40B4-BE49-F238E27FC236}">
                <a16:creationId xmlns:a16="http://schemas.microsoft.com/office/drawing/2014/main" id="{9E19F4D3-DC8A-4BAC-874B-D12E7BB9AB94}"/>
              </a:ext>
            </a:extLst>
          </p:cNvPr>
          <p:cNvSpPr/>
          <p:nvPr/>
        </p:nvSpPr>
        <p:spPr>
          <a:xfrm>
            <a:off x="1388928" y="4673686"/>
            <a:ext cx="334083" cy="481011"/>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54B3D80-A5A8-482B-8E85-D2E590743AE0}"/>
              </a:ext>
            </a:extLst>
          </p:cNvPr>
          <p:cNvSpPr txBox="1"/>
          <p:nvPr/>
        </p:nvSpPr>
        <p:spPr>
          <a:xfrm>
            <a:off x="534163" y="5270654"/>
            <a:ext cx="1943007" cy="584775"/>
          </a:xfrm>
          <a:prstGeom prst="rect">
            <a:avLst/>
          </a:prstGeom>
          <a:noFill/>
        </p:spPr>
        <p:txBody>
          <a:bodyPr wrap="square" rtlCol="0">
            <a:spAutoFit/>
          </a:bodyPr>
          <a:lstStyle/>
          <a:p>
            <a:pPr algn="ctr"/>
            <a:r>
              <a:rPr lang="en-US" sz="1600" dirty="0"/>
              <a:t>Sharing of Information</a:t>
            </a:r>
          </a:p>
        </p:txBody>
      </p:sp>
      <p:sp>
        <p:nvSpPr>
          <p:cNvPr id="34" name="Arrow: Bent 33">
            <a:extLst>
              <a:ext uri="{FF2B5EF4-FFF2-40B4-BE49-F238E27FC236}">
                <a16:creationId xmlns:a16="http://schemas.microsoft.com/office/drawing/2014/main" id="{0AB59EE0-16CC-4D81-83F5-A5714BB6FF0B}"/>
              </a:ext>
            </a:extLst>
          </p:cNvPr>
          <p:cNvSpPr/>
          <p:nvPr/>
        </p:nvSpPr>
        <p:spPr>
          <a:xfrm rot="5400000">
            <a:off x="2467352" y="5273632"/>
            <a:ext cx="533723" cy="952412"/>
          </a:xfrm>
          <a:prstGeom prst="ben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Arrow: Bent 34">
            <a:extLst>
              <a:ext uri="{FF2B5EF4-FFF2-40B4-BE49-F238E27FC236}">
                <a16:creationId xmlns:a16="http://schemas.microsoft.com/office/drawing/2014/main" id="{466857BD-71C9-498D-9920-EF25416E24E1}"/>
              </a:ext>
            </a:extLst>
          </p:cNvPr>
          <p:cNvSpPr/>
          <p:nvPr/>
        </p:nvSpPr>
        <p:spPr>
          <a:xfrm rot="5400000">
            <a:off x="3989597" y="4843068"/>
            <a:ext cx="533723" cy="1813539"/>
          </a:xfrm>
          <a:prstGeom prst="ben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Arrow: Bent 35">
            <a:extLst>
              <a:ext uri="{FF2B5EF4-FFF2-40B4-BE49-F238E27FC236}">
                <a16:creationId xmlns:a16="http://schemas.microsoft.com/office/drawing/2014/main" id="{4E4B295D-CEBE-4843-B053-EC54468A1A7C}"/>
              </a:ext>
            </a:extLst>
          </p:cNvPr>
          <p:cNvSpPr/>
          <p:nvPr/>
        </p:nvSpPr>
        <p:spPr>
          <a:xfrm rot="5400000">
            <a:off x="5950382" y="4877121"/>
            <a:ext cx="533723" cy="1797589"/>
          </a:xfrm>
          <a:prstGeom prst="ben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TextBox 36">
            <a:extLst>
              <a:ext uri="{FF2B5EF4-FFF2-40B4-BE49-F238E27FC236}">
                <a16:creationId xmlns:a16="http://schemas.microsoft.com/office/drawing/2014/main" id="{A7851AF1-1D43-497A-9CF9-475C3C6536C7}"/>
              </a:ext>
            </a:extLst>
          </p:cNvPr>
          <p:cNvSpPr txBox="1"/>
          <p:nvPr/>
        </p:nvSpPr>
        <p:spPr>
          <a:xfrm>
            <a:off x="2110705" y="6016699"/>
            <a:ext cx="1943007" cy="338554"/>
          </a:xfrm>
          <a:prstGeom prst="rect">
            <a:avLst/>
          </a:prstGeom>
          <a:noFill/>
        </p:spPr>
        <p:txBody>
          <a:bodyPr wrap="square" rtlCol="0">
            <a:spAutoFit/>
          </a:bodyPr>
          <a:lstStyle/>
          <a:p>
            <a:pPr algn="ctr"/>
            <a:r>
              <a:rPr lang="en-US" sz="1600" dirty="0"/>
              <a:t>Sales Dashboard</a:t>
            </a:r>
          </a:p>
        </p:txBody>
      </p:sp>
      <p:sp>
        <p:nvSpPr>
          <p:cNvPr id="38" name="TextBox 37">
            <a:extLst>
              <a:ext uri="{FF2B5EF4-FFF2-40B4-BE49-F238E27FC236}">
                <a16:creationId xmlns:a16="http://schemas.microsoft.com/office/drawing/2014/main" id="{A27EA19D-4778-4973-AAE0-080538F2B7D4}"/>
              </a:ext>
            </a:extLst>
          </p:cNvPr>
          <p:cNvSpPr txBox="1"/>
          <p:nvPr/>
        </p:nvSpPr>
        <p:spPr>
          <a:xfrm>
            <a:off x="4069405" y="6016699"/>
            <a:ext cx="1943007" cy="584775"/>
          </a:xfrm>
          <a:prstGeom prst="rect">
            <a:avLst/>
          </a:prstGeom>
          <a:noFill/>
        </p:spPr>
        <p:txBody>
          <a:bodyPr wrap="square" rtlCol="0">
            <a:spAutoFit/>
          </a:bodyPr>
          <a:lstStyle/>
          <a:p>
            <a:pPr algn="ctr"/>
            <a:r>
              <a:rPr lang="en-US" sz="1600" dirty="0"/>
              <a:t>Customer relationship management</a:t>
            </a:r>
          </a:p>
        </p:txBody>
      </p:sp>
      <p:sp>
        <p:nvSpPr>
          <p:cNvPr id="39" name="TextBox 38">
            <a:extLst>
              <a:ext uri="{FF2B5EF4-FFF2-40B4-BE49-F238E27FC236}">
                <a16:creationId xmlns:a16="http://schemas.microsoft.com/office/drawing/2014/main" id="{52A9828A-8F77-4CB8-BCCA-104CEEC63BF3}"/>
              </a:ext>
            </a:extLst>
          </p:cNvPr>
          <p:cNvSpPr txBox="1"/>
          <p:nvPr/>
        </p:nvSpPr>
        <p:spPr>
          <a:xfrm>
            <a:off x="6019304" y="6016479"/>
            <a:ext cx="1943007" cy="584775"/>
          </a:xfrm>
          <a:prstGeom prst="rect">
            <a:avLst/>
          </a:prstGeom>
          <a:noFill/>
        </p:spPr>
        <p:txBody>
          <a:bodyPr wrap="square" rtlCol="0">
            <a:spAutoFit/>
          </a:bodyPr>
          <a:lstStyle/>
          <a:p>
            <a:pPr algn="ctr"/>
            <a:r>
              <a:rPr lang="en-US" sz="1600" dirty="0"/>
              <a:t>Business side of the project</a:t>
            </a:r>
          </a:p>
        </p:txBody>
      </p:sp>
    </p:spTree>
    <p:extLst>
      <p:ext uri="{BB962C8B-B14F-4D97-AF65-F5344CB8AC3E}">
        <p14:creationId xmlns:p14="http://schemas.microsoft.com/office/powerpoint/2010/main" val="782800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465A7-0522-404B-9EE9-D3660131A7FE}"/>
              </a:ext>
            </a:extLst>
          </p:cNvPr>
          <p:cNvSpPr>
            <a:spLocks noGrp="1"/>
          </p:cNvSpPr>
          <p:nvPr>
            <p:ph type="title"/>
          </p:nvPr>
        </p:nvSpPr>
        <p:spPr/>
        <p:txBody>
          <a:bodyPr/>
          <a:lstStyle/>
          <a:p>
            <a:r>
              <a:rPr lang="en-US" dirty="0"/>
              <a:t>Vision of the Project</a:t>
            </a:r>
          </a:p>
        </p:txBody>
      </p:sp>
      <p:sp>
        <p:nvSpPr>
          <p:cNvPr id="3" name="Content Placeholder 2">
            <a:extLst>
              <a:ext uri="{FF2B5EF4-FFF2-40B4-BE49-F238E27FC236}">
                <a16:creationId xmlns:a16="http://schemas.microsoft.com/office/drawing/2014/main" id="{844D610B-2B9D-4404-8C73-CB89C5BABC48}"/>
              </a:ext>
            </a:extLst>
          </p:cNvPr>
          <p:cNvSpPr>
            <a:spLocks noGrp="1"/>
          </p:cNvSpPr>
          <p:nvPr>
            <p:ph idx="1"/>
          </p:nvPr>
        </p:nvSpPr>
        <p:spPr/>
        <p:txBody>
          <a:bodyPr>
            <a:normAutofit lnSpcReduction="10000"/>
          </a:bodyPr>
          <a:lstStyle/>
          <a:p>
            <a:pPr algn="just"/>
            <a:r>
              <a:rPr lang="en-US" dirty="0"/>
              <a:t>Vision of the project is to successfully develop a prototype of the Self-Checkout System at Macy’s, by implementing the TP Application Suite provided by Diebold-Nixdorf, and to use this system to create a personalized shopping experience for customers of Macy’s and monitor its advantages for business development and increase in market share.</a:t>
            </a:r>
          </a:p>
          <a:p>
            <a:pPr algn="just"/>
            <a:r>
              <a:rPr lang="en-US" dirty="0"/>
              <a:t>The key points of vision of the project are:</a:t>
            </a:r>
          </a:p>
          <a:p>
            <a:pPr algn="just">
              <a:buFont typeface="Wingdings" panose="05000000000000000000" pitchFamily="2" charset="2"/>
              <a:buChar char="q"/>
            </a:pPr>
            <a:r>
              <a:rPr lang="en-US" dirty="0"/>
              <a:t> Successfully develop the prototype system.</a:t>
            </a:r>
          </a:p>
          <a:p>
            <a:pPr algn="just">
              <a:buFont typeface="Wingdings" panose="05000000000000000000" pitchFamily="2" charset="2"/>
              <a:buChar char="q"/>
            </a:pPr>
            <a:r>
              <a:rPr lang="en-US" dirty="0"/>
              <a:t> Create personalized user shopping experience.</a:t>
            </a:r>
          </a:p>
          <a:p>
            <a:pPr algn="just">
              <a:buFont typeface="Wingdings" panose="05000000000000000000" pitchFamily="2" charset="2"/>
              <a:buChar char="q"/>
            </a:pPr>
            <a:r>
              <a:rPr lang="en-US" dirty="0"/>
              <a:t> Verify whether the system can be strategic in increase of market share.</a:t>
            </a:r>
          </a:p>
          <a:p>
            <a:pPr algn="just">
              <a:buFont typeface="Wingdings" panose="05000000000000000000" pitchFamily="2" charset="2"/>
              <a:buChar char="q"/>
            </a:pPr>
            <a:r>
              <a:rPr lang="en-US" dirty="0"/>
              <a:t> Plan for implementation of the system in multiple Macy’s stores, if project is deemed successful. </a:t>
            </a:r>
          </a:p>
        </p:txBody>
      </p:sp>
    </p:spTree>
    <p:extLst>
      <p:ext uri="{BB962C8B-B14F-4D97-AF65-F5344CB8AC3E}">
        <p14:creationId xmlns:p14="http://schemas.microsoft.com/office/powerpoint/2010/main" val="1171486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31E3-8836-4591-BF7B-BC1920398910}"/>
              </a:ext>
            </a:extLst>
          </p:cNvPr>
          <p:cNvSpPr>
            <a:spLocks noGrp="1"/>
          </p:cNvSpPr>
          <p:nvPr>
            <p:ph type="title"/>
          </p:nvPr>
        </p:nvSpPr>
        <p:spPr/>
        <p:txBody>
          <a:bodyPr/>
          <a:lstStyle/>
          <a:p>
            <a:r>
              <a:rPr lang="en-US" dirty="0"/>
              <a:t>Technology Outcomes</a:t>
            </a:r>
          </a:p>
        </p:txBody>
      </p:sp>
      <p:sp>
        <p:nvSpPr>
          <p:cNvPr id="3" name="Content Placeholder 2">
            <a:extLst>
              <a:ext uri="{FF2B5EF4-FFF2-40B4-BE49-F238E27FC236}">
                <a16:creationId xmlns:a16="http://schemas.microsoft.com/office/drawing/2014/main" id="{846C57C0-A652-42F3-B903-1F18A6CF6DF3}"/>
              </a:ext>
            </a:extLst>
          </p:cNvPr>
          <p:cNvSpPr>
            <a:spLocks noGrp="1"/>
          </p:cNvSpPr>
          <p:nvPr>
            <p:ph idx="1"/>
          </p:nvPr>
        </p:nvSpPr>
        <p:spPr>
          <a:xfrm>
            <a:off x="1024128" y="2286000"/>
            <a:ext cx="9720073" cy="4023360"/>
          </a:xfrm>
        </p:spPr>
        <p:txBody>
          <a:bodyPr/>
          <a:lstStyle/>
          <a:p>
            <a:pPr algn="just">
              <a:buFont typeface="Wingdings" panose="05000000000000000000" pitchFamily="2" charset="2"/>
              <a:buChar char="q"/>
            </a:pPr>
            <a:r>
              <a:rPr lang="en-US" dirty="0"/>
              <a:t> The Macy’s store at Cincinnati, Ohio, will witness the implementation of the new prototype system, making self-checkout a reality.</a:t>
            </a:r>
          </a:p>
          <a:p>
            <a:pPr algn="just">
              <a:buFont typeface="Wingdings" panose="05000000000000000000" pitchFamily="2" charset="2"/>
              <a:buChar char="q"/>
            </a:pPr>
            <a:r>
              <a:rPr lang="en-US" dirty="0"/>
              <a:t> Customers will be able to manage their own purchases by entering their details, having their cart scanned and then paying through their desired mode of payment. </a:t>
            </a:r>
          </a:p>
          <a:p>
            <a:pPr algn="just">
              <a:buFont typeface="Wingdings" panose="05000000000000000000" pitchFamily="2" charset="2"/>
              <a:buChar char="q"/>
            </a:pPr>
            <a:r>
              <a:rPr lang="en-US" dirty="0"/>
              <a:t> The actual shopping experience remains the same, except that now the customer is the only point of human contact in the sales transaction.</a:t>
            </a:r>
          </a:p>
          <a:p>
            <a:pPr algn="just">
              <a:buFont typeface="Wingdings" panose="05000000000000000000" pitchFamily="2" charset="2"/>
              <a:buChar char="q"/>
            </a:pPr>
            <a:r>
              <a:rPr lang="en-US" dirty="0"/>
              <a:t> The new business practice will be to encourage customers to use the self-checkout system, selling it on the fact that the customer can get things done the way they want.</a:t>
            </a:r>
          </a:p>
          <a:p>
            <a:pPr algn="just">
              <a:buFont typeface="Wingdings" panose="05000000000000000000" pitchFamily="2" charset="2"/>
              <a:buChar char="q"/>
            </a:pPr>
            <a:r>
              <a:rPr lang="en-US" dirty="0"/>
              <a:t> Point-of Sales system at Macy’s will be integrated with the </a:t>
            </a:r>
            <a:r>
              <a:rPr lang="en-US" dirty="0" err="1"/>
              <a:t>TP.Net</a:t>
            </a:r>
            <a:r>
              <a:rPr lang="en-US" dirty="0"/>
              <a:t> application from Diebold-Nixdorf.</a:t>
            </a:r>
          </a:p>
        </p:txBody>
      </p:sp>
    </p:spTree>
    <p:extLst>
      <p:ext uri="{BB962C8B-B14F-4D97-AF65-F5344CB8AC3E}">
        <p14:creationId xmlns:p14="http://schemas.microsoft.com/office/powerpoint/2010/main" val="3276166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A1737-BF4F-4478-9FDB-1B01C8611BCD}"/>
              </a:ext>
            </a:extLst>
          </p:cNvPr>
          <p:cNvSpPr>
            <a:spLocks noGrp="1"/>
          </p:cNvSpPr>
          <p:nvPr>
            <p:ph type="title"/>
          </p:nvPr>
        </p:nvSpPr>
        <p:spPr/>
        <p:txBody>
          <a:bodyPr/>
          <a:lstStyle/>
          <a:p>
            <a:r>
              <a:rPr lang="en-US" dirty="0"/>
              <a:t>Technology Outcomes </a:t>
            </a:r>
            <a:r>
              <a:rPr lang="en-US" sz="1600" dirty="0">
                <a:solidFill>
                  <a:prstClr val="black">
                    <a:lumMod val="95000"/>
                    <a:lumOff val="5000"/>
                  </a:prstClr>
                </a:solidFill>
              </a:rPr>
              <a:t>(Continued)</a:t>
            </a:r>
            <a:endParaRPr lang="en-US" dirty="0"/>
          </a:p>
        </p:txBody>
      </p:sp>
      <p:sp>
        <p:nvSpPr>
          <p:cNvPr id="3" name="Content Placeholder 2">
            <a:extLst>
              <a:ext uri="{FF2B5EF4-FFF2-40B4-BE49-F238E27FC236}">
                <a16:creationId xmlns:a16="http://schemas.microsoft.com/office/drawing/2014/main" id="{F58AB001-5DCD-47C7-9186-CF7F324E5122}"/>
              </a:ext>
            </a:extLst>
          </p:cNvPr>
          <p:cNvSpPr>
            <a:spLocks noGrp="1"/>
          </p:cNvSpPr>
          <p:nvPr>
            <p:ph idx="1"/>
          </p:nvPr>
        </p:nvSpPr>
        <p:spPr/>
        <p:txBody>
          <a:bodyPr>
            <a:normAutofit/>
          </a:bodyPr>
          <a:lstStyle/>
          <a:p>
            <a:pPr algn="just">
              <a:buFont typeface="Wingdings" panose="05000000000000000000" pitchFamily="2" charset="2"/>
              <a:buChar char="q"/>
            </a:pPr>
            <a:r>
              <a:rPr lang="en-US" dirty="0"/>
              <a:t> TP Application Suite offers a service-oriented software solution that seamlessly supports the entire multi-channel retail flow, including:</a:t>
            </a:r>
          </a:p>
          <a:p>
            <a:pPr lvl="1" algn="just">
              <a:lnSpc>
                <a:spcPct val="170000"/>
              </a:lnSpc>
            </a:pPr>
            <a:r>
              <a:rPr lang="en-US" dirty="0"/>
              <a:t>Point-of-Sale Transactions: point of completion of the retail transaction.</a:t>
            </a:r>
          </a:p>
          <a:p>
            <a:pPr lvl="1" algn="just"/>
            <a:r>
              <a:rPr lang="en-US" dirty="0"/>
              <a:t>Self-Service Checkouts: mechanism for customers to process their own purchases at the store.</a:t>
            </a:r>
          </a:p>
          <a:p>
            <a:pPr lvl="1" algn="just"/>
            <a:r>
              <a:rPr lang="en-US" dirty="0"/>
              <a:t>Mobile Interface for Consumers: allowing users to interact with the system and explore its functions.</a:t>
            </a:r>
          </a:p>
          <a:p>
            <a:pPr lvl="1" algn="just"/>
            <a:r>
              <a:rPr lang="en-US" dirty="0"/>
              <a:t>Payment Processing: handling transactions from various channels such as credit cards, digital wallets, cash payments, etc.</a:t>
            </a:r>
          </a:p>
          <a:p>
            <a:pPr lvl="1" algn="just"/>
            <a:r>
              <a:rPr lang="en-US" dirty="0"/>
              <a:t>Order Management: used for order entry and processing, and creating an efficient flow for order fulfillment. </a:t>
            </a:r>
          </a:p>
          <a:p>
            <a:pPr lvl="1" algn="just"/>
            <a:r>
              <a:rPr lang="en-US" dirty="0"/>
              <a:t>Merchandize Management: management of buying and selling of products on the retailer side.</a:t>
            </a:r>
          </a:p>
          <a:p>
            <a:pPr lvl="1" algn="just"/>
            <a:r>
              <a:rPr lang="en-US" dirty="0"/>
              <a:t>Customer Engagement: establishing various channels of correspondence for customers.</a:t>
            </a:r>
          </a:p>
          <a:p>
            <a:pPr lvl="1" algn="just"/>
            <a:r>
              <a:rPr lang="en-US" dirty="0"/>
              <a:t>Customer Loyalty: result of consistently providing a personalized experience to customers.</a:t>
            </a:r>
          </a:p>
          <a:p>
            <a:endParaRPr lang="en-US" dirty="0"/>
          </a:p>
        </p:txBody>
      </p:sp>
    </p:spTree>
    <p:extLst>
      <p:ext uri="{BB962C8B-B14F-4D97-AF65-F5344CB8AC3E}">
        <p14:creationId xmlns:p14="http://schemas.microsoft.com/office/powerpoint/2010/main" val="3691586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5146B-A268-44EC-859E-DC1DFEAF526F}"/>
              </a:ext>
            </a:extLst>
          </p:cNvPr>
          <p:cNvSpPr>
            <a:spLocks noGrp="1"/>
          </p:cNvSpPr>
          <p:nvPr>
            <p:ph type="title"/>
          </p:nvPr>
        </p:nvSpPr>
        <p:spPr/>
        <p:txBody>
          <a:bodyPr/>
          <a:lstStyle/>
          <a:p>
            <a:r>
              <a:rPr lang="en-US" dirty="0"/>
              <a:t>Technology Outcomes </a:t>
            </a:r>
            <a:r>
              <a:rPr lang="en-US" sz="1600" dirty="0"/>
              <a:t>(Continued)</a:t>
            </a:r>
            <a:endParaRPr lang="en-US" dirty="0"/>
          </a:p>
        </p:txBody>
      </p:sp>
      <p:sp>
        <p:nvSpPr>
          <p:cNvPr id="3" name="Content Placeholder 2">
            <a:extLst>
              <a:ext uri="{FF2B5EF4-FFF2-40B4-BE49-F238E27FC236}">
                <a16:creationId xmlns:a16="http://schemas.microsoft.com/office/drawing/2014/main" id="{493B1A4B-50EF-40EE-9F4B-8A71B408A757}"/>
              </a:ext>
            </a:extLst>
          </p:cNvPr>
          <p:cNvSpPr>
            <a:spLocks noGrp="1"/>
          </p:cNvSpPr>
          <p:nvPr>
            <p:ph idx="1"/>
          </p:nvPr>
        </p:nvSpPr>
        <p:spPr/>
        <p:txBody>
          <a:bodyPr/>
          <a:lstStyle/>
          <a:p>
            <a:pPr algn="just">
              <a:buFont typeface="Wingdings" panose="05000000000000000000" pitchFamily="2" charset="2"/>
              <a:buChar char="q"/>
            </a:pPr>
            <a:r>
              <a:rPr lang="en-US" dirty="0"/>
              <a:t> Apart from the integration of Macy’s PoS system and the TP.Net application, a series of dashboards will also be created for the management at Macy’s headquarters and Store Managers.</a:t>
            </a:r>
          </a:p>
          <a:p>
            <a:pPr algn="just">
              <a:buFont typeface="Wingdings" panose="05000000000000000000" pitchFamily="2" charset="2"/>
              <a:buChar char="q"/>
            </a:pPr>
            <a:r>
              <a:rPr lang="en-US" dirty="0"/>
              <a:t> The dashboards will be used to monitor key performance indicators of the newly implemented self-checkout systems.</a:t>
            </a:r>
          </a:p>
          <a:p>
            <a:pPr algn="just">
              <a:buFont typeface="Wingdings" panose="05000000000000000000" pitchFamily="2" charset="2"/>
              <a:buChar char="q"/>
            </a:pPr>
            <a:r>
              <a:rPr lang="en-US" dirty="0"/>
              <a:t> Trend reporting system that will fall into place over time, to give corporate management access to information regarding performance of the system, especially during high traffic periods.</a:t>
            </a:r>
          </a:p>
        </p:txBody>
      </p:sp>
    </p:spTree>
    <p:extLst>
      <p:ext uri="{BB962C8B-B14F-4D97-AF65-F5344CB8AC3E}">
        <p14:creationId xmlns:p14="http://schemas.microsoft.com/office/powerpoint/2010/main" val="3557359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A2D4-89E3-467D-BEF9-3A65A8A21497}"/>
              </a:ext>
            </a:extLst>
          </p:cNvPr>
          <p:cNvSpPr>
            <a:spLocks noGrp="1"/>
          </p:cNvSpPr>
          <p:nvPr>
            <p:ph type="title"/>
          </p:nvPr>
        </p:nvSpPr>
        <p:spPr/>
        <p:txBody>
          <a:bodyPr/>
          <a:lstStyle/>
          <a:p>
            <a:r>
              <a:rPr lang="en-US" dirty="0"/>
              <a:t>Scheduling Assumptions</a:t>
            </a:r>
          </a:p>
        </p:txBody>
      </p:sp>
      <p:sp>
        <p:nvSpPr>
          <p:cNvPr id="3" name="Content Placeholder 2">
            <a:extLst>
              <a:ext uri="{FF2B5EF4-FFF2-40B4-BE49-F238E27FC236}">
                <a16:creationId xmlns:a16="http://schemas.microsoft.com/office/drawing/2014/main" id="{14A28638-681A-4594-9C1F-52DC14583C5B}"/>
              </a:ext>
            </a:extLst>
          </p:cNvPr>
          <p:cNvSpPr>
            <a:spLocks noGrp="1"/>
          </p:cNvSpPr>
          <p:nvPr>
            <p:ph idx="1"/>
          </p:nvPr>
        </p:nvSpPr>
        <p:spPr/>
        <p:txBody>
          <a:bodyPr>
            <a:normAutofit fontScale="92500" lnSpcReduction="10000"/>
          </a:bodyPr>
          <a:lstStyle/>
          <a:p>
            <a:pPr algn="just">
              <a:buFont typeface="Wingdings" panose="05000000000000000000" pitchFamily="2" charset="2"/>
              <a:buChar char="q"/>
            </a:pPr>
            <a:r>
              <a:rPr lang="en-US" dirty="0"/>
              <a:t> Seamless integration of the PoS system and TP.Net application.</a:t>
            </a:r>
          </a:p>
          <a:p>
            <a:pPr algn="just">
              <a:buFont typeface="Wingdings" panose="05000000000000000000" pitchFamily="2" charset="2"/>
              <a:buChar char="q"/>
            </a:pPr>
            <a:r>
              <a:rPr lang="en-US" dirty="0"/>
              <a:t> On-time delivery of TP.Net application packages by Diebold-Nixdorf.</a:t>
            </a:r>
          </a:p>
          <a:p>
            <a:pPr algn="just">
              <a:buFont typeface="Wingdings" panose="05000000000000000000" pitchFamily="2" charset="2"/>
              <a:buChar char="q"/>
            </a:pPr>
            <a:r>
              <a:rPr lang="en-US" dirty="0"/>
              <a:t> Development of the prototype will be completed by December 31, 2018. </a:t>
            </a:r>
          </a:p>
          <a:p>
            <a:pPr algn="just">
              <a:buFont typeface="Wingdings" panose="05000000000000000000" pitchFamily="2" charset="2"/>
              <a:buChar char="q"/>
            </a:pPr>
            <a:r>
              <a:rPr lang="en-US" dirty="0"/>
              <a:t> More information will be gathered through the development phase of project planning.</a:t>
            </a:r>
          </a:p>
          <a:p>
            <a:pPr algn="just">
              <a:buFont typeface="Wingdings" panose="05000000000000000000" pitchFamily="2" charset="2"/>
              <a:buChar char="q"/>
            </a:pPr>
            <a:r>
              <a:rPr lang="en-US" dirty="0"/>
              <a:t> Project team is aware of the new technology and competent enough for the tasks.</a:t>
            </a:r>
          </a:p>
          <a:p>
            <a:pPr algn="just">
              <a:buFont typeface="Wingdings" panose="05000000000000000000" pitchFamily="2" charset="2"/>
              <a:buChar char="q"/>
            </a:pPr>
            <a:r>
              <a:rPr lang="en-US" dirty="0"/>
              <a:t> Business aspect of the project, led by Jeff Cantor, will be able to derive benefits from the system data.</a:t>
            </a:r>
          </a:p>
          <a:p>
            <a:pPr algn="just">
              <a:buFont typeface="Wingdings" panose="05000000000000000000" pitchFamily="2" charset="2"/>
              <a:buChar char="q"/>
            </a:pPr>
            <a:r>
              <a:rPr lang="en-US" dirty="0"/>
              <a:t> Continuous support from senior management at Macy’s, and external management from Diebold-Nixdorf.</a:t>
            </a:r>
          </a:p>
          <a:p>
            <a:pPr algn="just">
              <a:buFont typeface="Wingdings" panose="05000000000000000000" pitchFamily="2" charset="2"/>
              <a:buChar char="q"/>
            </a:pPr>
            <a:r>
              <a:rPr lang="en-US" dirty="0"/>
              <a:t> Any kind of delays will be avoided.</a:t>
            </a:r>
          </a:p>
        </p:txBody>
      </p:sp>
    </p:spTree>
    <p:extLst>
      <p:ext uri="{BB962C8B-B14F-4D97-AF65-F5344CB8AC3E}">
        <p14:creationId xmlns:p14="http://schemas.microsoft.com/office/powerpoint/2010/main" val="38049083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1407</TotalTime>
  <Words>1912</Words>
  <Application>Microsoft Office PowerPoint</Application>
  <PresentationFormat>Widescreen</PresentationFormat>
  <Paragraphs>169</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Times New Roman</vt:lpstr>
      <vt:lpstr>Tw Cen MT</vt:lpstr>
      <vt:lpstr>Tw Cen MT Condensed</vt:lpstr>
      <vt:lpstr>Tw Cen MT Condensed (Headings)</vt:lpstr>
      <vt:lpstr>Wingdings</vt:lpstr>
      <vt:lpstr>Wingdings 3</vt:lpstr>
      <vt:lpstr>Integral</vt:lpstr>
      <vt:lpstr>Executive Project Overview Macy’s Self-Checkout System Prototype </vt:lpstr>
      <vt:lpstr>Overview</vt:lpstr>
      <vt:lpstr>Overview (Continued)</vt:lpstr>
      <vt:lpstr>Flowchart of the system</vt:lpstr>
      <vt:lpstr>Vision of the Project</vt:lpstr>
      <vt:lpstr>Technology Outcomes</vt:lpstr>
      <vt:lpstr>Technology Outcomes (Continued)</vt:lpstr>
      <vt:lpstr>Technology Outcomes (Continued)</vt:lpstr>
      <vt:lpstr>Scheduling Assumptions</vt:lpstr>
      <vt:lpstr>Project Constraints</vt:lpstr>
      <vt:lpstr>Project Stages</vt:lpstr>
      <vt:lpstr>Project Stages (Continued)</vt:lpstr>
      <vt:lpstr>Project Stages (Continued)</vt:lpstr>
      <vt:lpstr>Project Stages (Continued)</vt:lpstr>
      <vt:lpstr>Project Flow Completed Incomplete Future Scope</vt:lpstr>
      <vt:lpstr>Product Deliverables</vt:lpstr>
      <vt:lpstr>Process deliverables</vt:lpstr>
      <vt:lpstr>Quality Planning</vt:lpstr>
      <vt:lpstr>Quality assurance and control</vt:lpstr>
      <vt:lpstr>Executive Involvement and Support Needed</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Project Overview</dc:title>
  <dc:creator>Manan Shah</dc:creator>
  <cp:lastModifiedBy>Manan Shah</cp:lastModifiedBy>
  <cp:revision>46</cp:revision>
  <cp:lastPrinted>2017-11-06T04:22:55Z</cp:lastPrinted>
  <dcterms:created xsi:type="dcterms:W3CDTF">2017-11-05T04:56:07Z</dcterms:created>
  <dcterms:modified xsi:type="dcterms:W3CDTF">2017-11-06T04:23:18Z</dcterms:modified>
</cp:coreProperties>
</file>