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66" r:id="rId7"/>
    <p:sldId id="267" r:id="rId8"/>
    <p:sldId id="262" r:id="rId9"/>
    <p:sldId id="268" r:id="rId10"/>
    <p:sldId id="269" r:id="rId11"/>
    <p:sldId id="263" r:id="rId12"/>
    <p:sldId id="264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775B-0F40-1441-B580-88F12607B34F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2868-5F3F-5E44-BAC2-6E52F201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Interview Exercises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685" y="3886200"/>
            <a:ext cx="6978315" cy="17526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Exercise 1:</a:t>
            </a:r>
            <a:br>
              <a:rPr lang="en-US" dirty="0" smtClean="0"/>
            </a:br>
            <a:r>
              <a:rPr lang="en-US" dirty="0" smtClean="0"/>
              <a:t>UI Business Components (slides 2 - 6)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Exercise 2:</a:t>
            </a:r>
            <a:br>
              <a:rPr lang="en-US" dirty="0" smtClean="0"/>
            </a:br>
            <a:r>
              <a:rPr lang="en-US" dirty="0" smtClean="0"/>
              <a:t>API Design (slides 7 - 9)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Definition</a:t>
            </a:r>
            <a:endParaRPr lang="en-US" dirty="0"/>
          </a:p>
        </p:txBody>
      </p:sp>
      <p:pic>
        <p:nvPicPr>
          <p:cNvPr id="4" name="Content Placeholder 8" descr="Amazon_Product_Detai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4" t="25213" r="871" b="41404"/>
          <a:stretch/>
        </p:blipFill>
        <p:spPr>
          <a:xfrm>
            <a:off x="5629618" y="1549840"/>
            <a:ext cx="2787267" cy="3016073"/>
          </a:xfrm>
        </p:spPr>
      </p:pic>
      <p:sp>
        <p:nvSpPr>
          <p:cNvPr id="5" name="TextBox 4"/>
          <p:cNvSpPr txBox="1"/>
          <p:nvPr/>
        </p:nvSpPr>
        <p:spPr>
          <a:xfrm>
            <a:off x="5750805" y="1549839"/>
            <a:ext cx="2666080" cy="310896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PURCHASE_OPTIONS_COMPONENT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0989" y="1417638"/>
            <a:ext cx="3941011" cy="4172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 smtClean="0"/>
              <a:t>	PURCHASE_OPTIONS</a:t>
            </a:r>
            <a:br>
              <a:rPr lang="en-US" sz="1600" dirty="0" smtClean="0"/>
            </a:br>
            <a:r>
              <a:rPr lang="en-US" sz="1600" dirty="0" smtClean="0"/>
              <a:t>Data: </a:t>
            </a:r>
            <a:br>
              <a:rPr lang="en-US" sz="1600" dirty="0" smtClean="0"/>
            </a:br>
            <a:r>
              <a:rPr lang="en-US" sz="1600" dirty="0" smtClean="0"/>
              <a:t>	quantity, 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is_two_day_shipping_required</a:t>
            </a:r>
            <a:endParaRPr lang="en-US" sz="1600" dirty="0" smtClean="0"/>
          </a:p>
          <a:p>
            <a:pPr algn="l"/>
            <a:r>
              <a:rPr lang="en-US" sz="1600" dirty="0" smtClean="0"/>
              <a:t>Actions: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add_to_cart</a:t>
            </a:r>
            <a:r>
              <a:rPr lang="en-US" sz="1600" dirty="0" smtClean="0"/>
              <a:t> 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sign_in_for_one_click_ordering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add_to_wish_list</a:t>
            </a:r>
            <a:r>
              <a:rPr lang="en-US" sz="1600" dirty="0" smtClean="0"/>
              <a:t>	</a:t>
            </a:r>
          </a:p>
          <a:p>
            <a:pPr algn="l"/>
            <a:r>
              <a:rPr lang="en-US" sz="1600" dirty="0" smtClean="0"/>
              <a:t>Configuration (content, images, etc.):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quantity_lable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two_day_shipping_label</a:t>
            </a:r>
            <a:r>
              <a:rPr lang="en-US" sz="1600" dirty="0" smtClean="0"/>
              <a:t>,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cart_image</a:t>
            </a:r>
            <a:r>
              <a:rPr lang="en-US" sz="1600" dirty="0" smtClean="0"/>
              <a:t>, 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add_to_cart_label</a:t>
            </a:r>
            <a:r>
              <a:rPr lang="en-US" sz="1600" dirty="0" smtClean="0"/>
              <a:t>, </a:t>
            </a:r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one_click_order_label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add_to_wish_list_label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134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053"/>
            <a:ext cx="7772400" cy="163094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2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API Design for ATM Finder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19684"/>
            <a:ext cx="7772400" cy="3743157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/>
              <a:buChar char="•"/>
            </a:pPr>
            <a:r>
              <a:rPr lang="en-US" sz="2600" dirty="0" smtClean="0"/>
              <a:t>Instructions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Using the screenshots on slides 8 and 9, please define a </a:t>
            </a:r>
            <a:r>
              <a:rPr lang="en-US" sz="2000" dirty="0" err="1" smtClean="0"/>
              <a:t>RESTful</a:t>
            </a:r>
            <a:r>
              <a:rPr lang="en-US" sz="2000" dirty="0" smtClean="0"/>
              <a:t> API with clearly defined </a:t>
            </a:r>
            <a:r>
              <a:rPr lang="en-US" sz="2000" b="1" dirty="0" smtClean="0"/>
              <a:t>input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/>
              <a:t>output</a:t>
            </a:r>
            <a:r>
              <a:rPr lang="en-US" sz="2000" dirty="0"/>
              <a:t> </a:t>
            </a:r>
            <a:r>
              <a:rPr lang="en-US" sz="2000" dirty="0" smtClean="0"/>
              <a:t>schema to power a simple ATM search.</a:t>
            </a:r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This exercise excludes the Advanced Search feature</a:t>
            </a:r>
            <a:endParaRPr lang="en-US" sz="1600" dirty="0"/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Anything beyond </a:t>
            </a:r>
            <a:r>
              <a:rPr lang="en-US" sz="1600" dirty="0"/>
              <a:t>the search result page is out of </a:t>
            </a:r>
            <a:r>
              <a:rPr lang="en-US" sz="1600" dirty="0" smtClean="0"/>
              <a:t>scope</a:t>
            </a:r>
          </a:p>
          <a:p>
            <a:pPr lvl="1" algn="l"/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5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2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 Search</a:t>
            </a:r>
            <a:endParaRPr lang="en-US" dirty="0"/>
          </a:p>
        </p:txBody>
      </p:sp>
      <p:pic>
        <p:nvPicPr>
          <p:cNvPr id="5" name="Content Placeholder 4" descr="Simple Searc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r="1127"/>
          <a:stretch/>
        </p:blipFill>
        <p:spPr>
          <a:xfrm>
            <a:off x="120316" y="1600201"/>
            <a:ext cx="8863263" cy="3359484"/>
          </a:xfrm>
        </p:spPr>
      </p:pic>
      <p:sp>
        <p:nvSpPr>
          <p:cNvPr id="7" name="Down Arrow 6"/>
          <p:cNvSpPr/>
          <p:nvPr/>
        </p:nvSpPr>
        <p:spPr>
          <a:xfrm>
            <a:off x="3676315" y="5146841"/>
            <a:ext cx="1630948" cy="136357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6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2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 Results</a:t>
            </a:r>
            <a:endParaRPr lang="en-US" dirty="0"/>
          </a:p>
        </p:txBody>
      </p:sp>
      <p:pic>
        <p:nvPicPr>
          <p:cNvPr id="4" name="Content Placeholder 3" descr="Search Result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7" b="33"/>
          <a:stretch/>
        </p:blipFill>
        <p:spPr>
          <a:xfrm>
            <a:off x="457200" y="1417638"/>
            <a:ext cx="8229600" cy="5172994"/>
          </a:xfrm>
        </p:spPr>
      </p:pic>
    </p:spTree>
    <p:extLst>
      <p:ext uri="{BB962C8B-B14F-4D97-AF65-F5344CB8AC3E}">
        <p14:creationId xmlns:p14="http://schemas.microsoft.com/office/powerpoint/2010/main" val="3667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smtClean="0"/>
              <a:t>Interface Definition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916825"/>
              </p:ext>
            </p:extLst>
          </p:nvPr>
        </p:nvGraphicFramePr>
        <p:xfrm>
          <a:off x="4026665" y="195629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6665" y="195629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2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1053"/>
            <a:ext cx="7772400" cy="1630947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Break Web Pages into UI Business Components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19684"/>
            <a:ext cx="7772400" cy="3743157"/>
          </a:xfrm>
        </p:spPr>
        <p:txBody>
          <a:bodyPr>
            <a:normAutofit fontScale="92500" lnSpcReduction="20000"/>
          </a:bodyPr>
          <a:lstStyle/>
          <a:p>
            <a:pPr lvl="1" algn="l"/>
            <a:r>
              <a:rPr lang="en-US" sz="2600" dirty="0" smtClean="0"/>
              <a:t>Definitions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b="1" dirty="0" smtClean="0"/>
              <a:t>User Interface</a:t>
            </a:r>
            <a:r>
              <a:rPr lang="en-US" sz="2000" dirty="0" smtClean="0"/>
              <a:t> </a:t>
            </a:r>
            <a:r>
              <a:rPr lang="en-US" sz="2000" dirty="0"/>
              <a:t>business component is a </a:t>
            </a:r>
            <a:r>
              <a:rPr lang="en-US" sz="2000" dirty="0" smtClean="0"/>
              <a:t>meaningfully-grouped UI section.  It may be re-usable across the page, or across multiple pages.  It defines </a:t>
            </a:r>
            <a:r>
              <a:rPr lang="en-US" sz="2000" dirty="0"/>
              <a:t>data elements, </a:t>
            </a:r>
            <a:r>
              <a:rPr lang="en-US" sz="2000" dirty="0" smtClean="0"/>
              <a:t>page behavior, and interaction with other business components.  It may control the content and page configuration.</a:t>
            </a:r>
          </a:p>
          <a:p>
            <a:pPr marL="800100" lvl="1" indent="-342900" algn="l">
              <a:buFont typeface="Arial"/>
              <a:buChar char="•"/>
            </a:pPr>
            <a:endParaRPr lang="en-US" sz="2600" dirty="0"/>
          </a:p>
          <a:p>
            <a:pPr marL="800100" lvl="1" indent="-342900" algn="l">
              <a:buFont typeface="Arial"/>
              <a:buChar char="•"/>
            </a:pPr>
            <a:r>
              <a:rPr lang="en-US" sz="2600" dirty="0" smtClean="0"/>
              <a:t>Instructions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Review the examples on slides 3 and 4.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2000" dirty="0" smtClean="0"/>
              <a:t>Model pages on slides 5 and 6.</a:t>
            </a:r>
          </a:p>
          <a:p>
            <a:pPr marL="1714500" lvl="3" indent="-342900" algn="l">
              <a:buFont typeface="Arial"/>
              <a:buChar char="•"/>
            </a:pPr>
            <a:r>
              <a:rPr lang="en-US" sz="1600" dirty="0"/>
              <a:t>Break both pages into components </a:t>
            </a:r>
            <a:r>
              <a:rPr lang="en-US" sz="1600" dirty="0" smtClean="0"/>
              <a:t>(per the example on slide 3)</a:t>
            </a:r>
            <a:endParaRPr lang="en-US" sz="1600" dirty="0"/>
          </a:p>
          <a:p>
            <a:pPr marL="1714500" lvl="3" indent="-342900" algn="l">
              <a:buFont typeface="Arial"/>
              <a:buChar char="•"/>
            </a:pPr>
            <a:r>
              <a:rPr lang="en-US" sz="1600" dirty="0" smtClean="0"/>
              <a:t>Take one component from each page and draft component definitions (per the example on slide 4)</a:t>
            </a:r>
          </a:p>
          <a:p>
            <a:pPr marL="1714500" lvl="3" indent="-342900" algn="l">
              <a:buFont typeface="Arial"/>
              <a:buChar char="•"/>
            </a:pP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endParaRPr lang="en-US" sz="2400" dirty="0" smtClean="0"/>
          </a:p>
          <a:p>
            <a:pPr lvl="1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684"/>
            <a:ext cx="8229600" cy="139031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1</a:t>
            </a:r>
            <a:b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Break Page into Components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Content Placeholder 7" descr="Amazon_Sign_I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8" b="99"/>
          <a:stretch/>
        </p:blipFill>
        <p:spPr>
          <a:xfrm>
            <a:off x="457200" y="1724526"/>
            <a:ext cx="8229600" cy="4625474"/>
          </a:xfrm>
        </p:spPr>
      </p:pic>
    </p:spTree>
    <p:extLst>
      <p:ext uri="{BB962C8B-B14F-4D97-AF65-F5344CB8AC3E}">
        <p14:creationId xmlns:p14="http://schemas.microsoft.com/office/powerpoint/2010/main" val="8428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9532"/>
            <a:ext cx="3941011" cy="4172726"/>
          </a:xfrm>
          <a:prstGeom prst="rect">
            <a:avLst/>
          </a:prstGeom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SIGN_IN</a:t>
            </a:r>
            <a:br>
              <a:rPr lang="en-US" sz="1600" dirty="0" smtClean="0"/>
            </a:br>
            <a:r>
              <a:rPr lang="en-US" sz="1600" dirty="0" smtClean="0"/>
              <a:t>Data: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customer_relationship_type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password</a:t>
            </a:r>
            <a:br>
              <a:rPr lang="en-US" sz="1600" dirty="0" smtClean="0"/>
            </a:br>
            <a:r>
              <a:rPr lang="en-US" sz="1600" dirty="0" smtClean="0"/>
              <a:t>Actions: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sign_in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retrieve_password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Configuration (content, images, etc.):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sign_in_header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email_address_question_label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email_address_label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password_question_label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new_customer_relationship_label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err="1" smtClean="0"/>
              <a:t>password_label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retrieve_password_label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sign_in_label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33684"/>
            <a:ext cx="8229600" cy="1510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 1</a:t>
            </a: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 Definition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 descr="Amazon_Sign_I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6" b="24793"/>
          <a:stretch/>
        </p:blipFill>
        <p:spPr>
          <a:xfrm>
            <a:off x="3529263" y="1833108"/>
            <a:ext cx="5334000" cy="3901945"/>
          </a:xfrm>
        </p:spPr>
      </p:pic>
    </p:spTree>
    <p:extLst>
      <p:ext uri="{BB962C8B-B14F-4D97-AF65-F5344CB8AC3E}">
        <p14:creationId xmlns:p14="http://schemas.microsoft.com/office/powerpoint/2010/main" val="21288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1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 List</a:t>
            </a:r>
            <a:endParaRPr lang="en-US" dirty="0"/>
          </a:p>
        </p:txBody>
      </p:sp>
      <p:pic>
        <p:nvPicPr>
          <p:cNvPr id="7" name="Content Placeholder 6" descr="Amazon Product Li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r="-605"/>
          <a:stretch/>
        </p:blipFill>
        <p:spPr>
          <a:xfrm>
            <a:off x="227263" y="1600200"/>
            <a:ext cx="8716211" cy="4525963"/>
          </a:xfrm>
        </p:spPr>
      </p:pic>
    </p:spTree>
    <p:extLst>
      <p:ext uri="{BB962C8B-B14F-4D97-AF65-F5344CB8AC3E}">
        <p14:creationId xmlns:p14="http://schemas.microsoft.com/office/powerpoint/2010/main" val="3934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List Components</a:t>
            </a:r>
            <a:endParaRPr lang="en-US" dirty="0"/>
          </a:p>
        </p:txBody>
      </p:sp>
      <p:pic>
        <p:nvPicPr>
          <p:cNvPr id="4" name="Content Placeholder 6" descr="Amazon Product Li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r="-605"/>
          <a:stretch/>
        </p:blipFill>
        <p:spPr>
          <a:xfrm>
            <a:off x="10585" y="1211855"/>
            <a:ext cx="9133415" cy="5085423"/>
          </a:xfrm>
        </p:spPr>
      </p:pic>
      <p:grpSp>
        <p:nvGrpSpPr>
          <p:cNvPr id="12" name="Group 11"/>
          <p:cNvGrpSpPr/>
          <p:nvPr/>
        </p:nvGrpSpPr>
        <p:grpSpPr>
          <a:xfrm>
            <a:off x="10585" y="1090670"/>
            <a:ext cx="9133415" cy="5860212"/>
            <a:chOff x="10585" y="1090670"/>
            <a:chExt cx="9133415" cy="5860212"/>
          </a:xfrm>
        </p:grpSpPr>
        <p:sp>
          <p:nvSpPr>
            <p:cNvPr id="6" name="TextBox 5"/>
            <p:cNvSpPr txBox="1"/>
            <p:nvPr/>
          </p:nvSpPr>
          <p:spPr>
            <a:xfrm>
              <a:off x="10585" y="1090670"/>
              <a:ext cx="9133415" cy="369332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SEARCH_RESULTS_HEADER_COMPONENT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85" y="1629995"/>
              <a:ext cx="1630928" cy="5212080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PRODUCT_CATEGORY_FILTER_COMPONENT 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93912" y="1574908"/>
              <a:ext cx="7350087" cy="923330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PURCHASE_HISTORY_COMPONENT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3911" y="2559203"/>
              <a:ext cx="7350087" cy="914400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PROMOTIONS_COMPONENT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3910" y="3534562"/>
              <a:ext cx="7350087" cy="3416320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SEARCH_RESULTS_COMPONENT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0111" y="3852422"/>
              <a:ext cx="7119653" cy="1477328"/>
            </a:xfrm>
            <a:prstGeom prst="rect">
              <a:avLst/>
            </a:prstGeom>
            <a:noFill/>
            <a:ln w="444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PRODUCT_SUMMARY_COMPONENT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52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Definition</a:t>
            </a:r>
            <a:endParaRPr lang="en-US" dirty="0"/>
          </a:p>
        </p:txBody>
      </p:sp>
      <p:pic>
        <p:nvPicPr>
          <p:cNvPr id="4" name="Content Placeholder 6" descr="Amazon Product Lis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t="50604" r="273" b="17171"/>
          <a:stretch/>
        </p:blipFill>
        <p:spPr>
          <a:xfrm>
            <a:off x="1239398" y="1277956"/>
            <a:ext cx="6665204" cy="1377109"/>
          </a:xfrm>
        </p:spPr>
      </p:pic>
      <p:sp>
        <p:nvSpPr>
          <p:cNvPr id="7" name="TextBox 6"/>
          <p:cNvSpPr txBox="1"/>
          <p:nvPr/>
        </p:nvSpPr>
        <p:spPr>
          <a:xfrm>
            <a:off x="1239398" y="1227847"/>
            <a:ext cx="6665204" cy="1477328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PRODUCT_SUMMARY_COMPONENT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39398" y="2755285"/>
            <a:ext cx="6665204" cy="3909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/>
              <a:t>Name: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400" dirty="0" smtClean="0"/>
              <a:t>PRODUCT_DETAIL_COMPONENT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Data: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product_name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old_price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new_price</a:t>
            </a:r>
            <a:r>
              <a:rPr lang="en-US" sz="1600" dirty="0" smtClean="0"/>
              <a:t>, </a:t>
            </a:r>
            <a:r>
              <a:rPr lang="en-US" sz="1600" dirty="0" err="1" smtClean="0"/>
              <a:t>delivery_date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buying_choices_new_price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buying_choices_new_offer_count</a:t>
            </a:r>
            <a:endParaRPr lang="en-US" sz="1600" dirty="0"/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buying_choices_used_price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buying_choices_user_offer_count</a:t>
            </a:r>
            <a:endParaRPr lang="en-US" sz="1600" dirty="0" smtClean="0"/>
          </a:p>
          <a:p>
            <a:pPr algn="l"/>
            <a:r>
              <a:rPr lang="en-US" sz="1600" dirty="0"/>
              <a:t>	</a:t>
            </a:r>
            <a:r>
              <a:rPr lang="en-US" sz="1600" dirty="0" err="1" smtClean="0"/>
              <a:t>user_rating</a:t>
            </a:r>
            <a:r>
              <a:rPr lang="en-US" sz="1600" dirty="0" smtClean="0"/>
              <a:t>, </a:t>
            </a:r>
            <a:r>
              <a:rPr lang="en-US" sz="1600" dirty="0" err="1" smtClean="0"/>
              <a:t>reviews_count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product_tag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product_category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product_features</a:t>
            </a:r>
            <a:r>
              <a:rPr lang="en-US" sz="1600" dirty="0" smtClean="0"/>
              <a:t>,   	</a:t>
            </a:r>
            <a:r>
              <a:rPr lang="en-US" sz="1600" dirty="0" err="1" smtClean="0"/>
              <a:t>parent_category_items_count</a:t>
            </a:r>
            <a:r>
              <a:rPr lang="en-US" sz="1600" dirty="0" smtClean="0"/>
              <a:t> </a:t>
            </a:r>
          </a:p>
          <a:p>
            <a:pPr algn="l"/>
            <a:r>
              <a:rPr lang="en-US" sz="1600" dirty="0" smtClean="0"/>
              <a:t>Actions: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view_product_details</a:t>
            </a:r>
            <a:r>
              <a:rPr lang="en-US" sz="1600" dirty="0" smtClean="0"/>
              <a:t>,  </a:t>
            </a:r>
            <a:r>
              <a:rPr lang="en-US" sz="1600" dirty="0" err="1" smtClean="0"/>
              <a:t>view_new_buying_choices</a:t>
            </a:r>
            <a:r>
              <a:rPr lang="en-US" sz="1600" dirty="0" smtClean="0"/>
              <a:t>, </a:t>
            </a:r>
            <a:r>
              <a:rPr lang="en-US" sz="1600" dirty="0" err="1" smtClean="0"/>
              <a:t>view_used_buying_choices</a:t>
            </a:r>
            <a:r>
              <a:rPr lang="en-US" sz="1600" dirty="0" smtClean="0"/>
              <a:t>,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view_product_reviews</a:t>
            </a:r>
            <a:r>
              <a:rPr lang="en-US" sz="1600" dirty="0" smtClean="0"/>
              <a:t>, </a:t>
            </a:r>
            <a:r>
              <a:rPr lang="en-US" sz="1600" dirty="0" err="1" smtClean="0"/>
              <a:t>view_products_in_category</a:t>
            </a:r>
            <a:r>
              <a:rPr lang="en-US" sz="1600" dirty="0" smtClean="0"/>
              <a:t>, 	</a:t>
            </a:r>
            <a:r>
              <a:rPr lang="en-US" sz="1600" dirty="0" err="1" smtClean="0"/>
              <a:t>view_products_in_parent_category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Configuration (content, images, etc.):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product_image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product_name_label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old_price_label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new_price_label</a:t>
            </a:r>
            <a:r>
              <a:rPr lang="en-US" sz="1600" dirty="0" smtClean="0"/>
              <a:t>, 	</a:t>
            </a:r>
            <a:r>
              <a:rPr lang="en-US" sz="1600" dirty="0" err="1" smtClean="0"/>
              <a:t>delivery_date_label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buying_choices_label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buying_choices_new_price_label</a:t>
            </a:r>
            <a:r>
              <a:rPr lang="en-US" sz="1600" dirty="0" smtClean="0"/>
              <a:t>, </a:t>
            </a:r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buying_choice_new_label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buying_choice_new_offer_count_label</a:t>
            </a:r>
            <a:r>
              <a:rPr lang="en-US" sz="1600" dirty="0" smtClean="0"/>
              <a:t>,</a:t>
            </a:r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1600" dirty="0" err="1" smtClean="0"/>
              <a:t>buying_choices_used_price_label</a:t>
            </a:r>
            <a:r>
              <a:rPr lang="en-US" sz="1600" dirty="0"/>
              <a:t>, </a:t>
            </a:r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buying_choice_used_label</a:t>
            </a:r>
            <a:r>
              <a:rPr lang="en-US" sz="1600" dirty="0"/>
              <a:t>, </a:t>
            </a:r>
            <a:r>
              <a:rPr lang="en-US" sz="1600" dirty="0" err="1" smtClean="0"/>
              <a:t>buying_choice_used_offer_count_label</a:t>
            </a:r>
            <a:r>
              <a:rPr lang="en-US" sz="1600" dirty="0" smtClean="0"/>
              <a:t>, 	</a:t>
            </a:r>
            <a:r>
              <a:rPr lang="en-US" sz="1600" dirty="0" err="1" smtClean="0"/>
              <a:t>user_rating_image</a:t>
            </a:r>
            <a:r>
              <a:rPr lang="en-US" sz="1600" dirty="0" smtClean="0"/>
              <a:t>, </a:t>
            </a:r>
            <a:r>
              <a:rPr lang="en-US" sz="1600" dirty="0" err="1" smtClean="0"/>
              <a:t>user_review_count_label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product_tag_image</a:t>
            </a:r>
            <a:r>
              <a:rPr lang="en-US" sz="1600" dirty="0" smtClean="0"/>
              <a:t>, 	</a:t>
            </a:r>
            <a:r>
              <a:rPr lang="en-US" sz="1600" dirty="0" err="1" smtClean="0"/>
              <a:t>product_category_label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product_featrures_label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product_feature_label</a:t>
            </a:r>
            <a:r>
              <a:rPr lang="en-US" sz="1600" dirty="0" smtClean="0"/>
              <a:t>, 	</a:t>
            </a:r>
            <a:r>
              <a:rPr lang="en-US" sz="1600" dirty="0" err="1" smtClean="0"/>
              <a:t>product_parent_category_label</a:t>
            </a:r>
            <a:r>
              <a:rPr lang="en-US" sz="1600" dirty="0" smtClean="0"/>
              <a:t>, </a:t>
            </a:r>
            <a:r>
              <a:rPr lang="en-US" sz="1600" dirty="0" err="1" smtClean="0"/>
              <a:t>product_parent_category_items_count_label</a:t>
            </a:r>
            <a:r>
              <a:rPr lang="en-US" sz="1600" dirty="0" smtClean="0"/>
              <a:t>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026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Exercise 1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Product Details</a:t>
            </a:r>
            <a:endParaRPr lang="en-US" dirty="0"/>
          </a:p>
        </p:txBody>
      </p:sp>
      <p:pic>
        <p:nvPicPr>
          <p:cNvPr id="9" name="Content Placeholder 8" descr="Amazon_Product_Detai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2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52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Details Component</a:t>
            </a:r>
            <a:endParaRPr lang="en-US" dirty="0"/>
          </a:p>
        </p:txBody>
      </p:sp>
      <p:pic>
        <p:nvPicPr>
          <p:cNvPr id="4" name="Content Placeholder 8" descr="Amazon_Product_Detai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" b="2709"/>
          <a:stretch>
            <a:fillRect/>
          </a:stretch>
        </p:blipFill>
        <p:spPr>
          <a:xfrm>
            <a:off x="457200" y="1313761"/>
            <a:ext cx="8229600" cy="4525963"/>
          </a:xfrm>
        </p:spPr>
      </p:pic>
      <p:grpSp>
        <p:nvGrpSpPr>
          <p:cNvPr id="11" name="Group 10"/>
          <p:cNvGrpSpPr/>
          <p:nvPr/>
        </p:nvGrpSpPr>
        <p:grpSpPr>
          <a:xfrm>
            <a:off x="457200" y="1313761"/>
            <a:ext cx="8229600" cy="4722585"/>
            <a:chOff x="457200" y="1313761"/>
            <a:chExt cx="8229600" cy="4722585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313761"/>
              <a:ext cx="8229600" cy="64008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PRODUCT_SEARCH_HEADER_COMPONENT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2066028"/>
              <a:ext cx="6681730" cy="3970318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PRODUCT_DETAIL_COMPONENT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8082" y="2066028"/>
              <a:ext cx="1448718" cy="2743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accent6">
                      <a:lumMod val="75000"/>
                    </a:schemeClr>
                  </a:solidFill>
                </a:rPr>
                <a:t>SHARE_COMPONENT</a:t>
              </a:r>
              <a:endParaRPr lang="en-US" sz="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082" y="2433437"/>
              <a:ext cx="1448718" cy="155448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6">
                      <a:lumMod val="75000"/>
                    </a:schemeClr>
                  </a:solidFill>
                </a:rPr>
                <a:t>PURCHASE_OPTIONS_COMPONENT</a:t>
              </a:r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38082" y="4081006"/>
              <a:ext cx="1448718" cy="1938992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8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sz="800" b="1" dirty="0" smtClean="0">
                  <a:solidFill>
                    <a:schemeClr val="accent6">
                      <a:lumMod val="75000"/>
                    </a:schemeClr>
                  </a:solidFill>
                </a:rPr>
                <a:t>OTHERE_SELLER_COMPONENT</a:t>
              </a:r>
              <a:endParaRPr lang="en-US" sz="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8082" y="4300614"/>
              <a:ext cx="1448718" cy="338554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accent6">
                      <a:lumMod val="75000"/>
                    </a:schemeClr>
                  </a:solidFill>
                </a:rPr>
                <a:t>PRODUCT_MINI_SUMMARY_COMPONENT</a:t>
              </a:r>
              <a:endParaRPr lang="en-US" sz="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209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Microsoft Word Document</vt:lpstr>
      <vt:lpstr>Interview Exercises</vt:lpstr>
      <vt:lpstr>Break Web Pages into UI Business Components</vt:lpstr>
      <vt:lpstr>Example 1 Break Page into Components</vt:lpstr>
      <vt:lpstr>Name:   SIGN_IN Data:   email_address  customer_relationship_type  password Actions:  sign_in  retrieve_password Configuration (content, images, etc.):  sign_in_header  email_address_question_label  email_address_label  password_question_label  new_customer_relationship_label  password_label  retrieve_password_label  sign_in_label</vt:lpstr>
      <vt:lpstr>Exercise 1 Product List</vt:lpstr>
      <vt:lpstr>Product List Components</vt:lpstr>
      <vt:lpstr>Component Definition</vt:lpstr>
      <vt:lpstr>Exercise 1  Product Details</vt:lpstr>
      <vt:lpstr>Product Details Component</vt:lpstr>
      <vt:lpstr>Component Definition</vt:lpstr>
      <vt:lpstr>Exercise 2 API Design for ATM Finder</vt:lpstr>
      <vt:lpstr>Exercise 2 Simple Search</vt:lpstr>
      <vt:lpstr>Exercise 2 Search Results</vt:lpstr>
      <vt:lpstr>Service Interface Definition</vt:lpstr>
    </vt:vector>
  </TitlesOfParts>
  <Company>JPMorgan Chase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to break Amazon.com pages into UI business components</dc:title>
  <dc:creator>Marianna Dulkina</dc:creator>
  <cp:lastModifiedBy>Mananu Gunawardana</cp:lastModifiedBy>
  <cp:revision>67</cp:revision>
  <dcterms:created xsi:type="dcterms:W3CDTF">2014-08-27T18:21:09Z</dcterms:created>
  <dcterms:modified xsi:type="dcterms:W3CDTF">2016-11-09T14:40:01Z</dcterms:modified>
</cp:coreProperties>
</file>