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68" r:id="rId4"/>
    <p:sldId id="271" r:id="rId5"/>
    <p:sldId id="257" r:id="rId6"/>
    <p:sldId id="258" r:id="rId7"/>
    <p:sldId id="259" r:id="rId8"/>
    <p:sldId id="260" r:id="rId9"/>
    <p:sldId id="275" r:id="rId10"/>
    <p:sldId id="276" r:id="rId11"/>
    <p:sldId id="27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EADB9"/>
    <a:srgbClr val="3EAFB7"/>
    <a:srgbClr val="66FFFF"/>
    <a:srgbClr val="000099"/>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p:scale>
          <a:sx n="70" d="100"/>
          <a:sy n="70" d="100"/>
        </p:scale>
        <p:origin x="-133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C860C4-C8E5-4BF6-882A-57DA3D3DE266}" type="doc">
      <dgm:prSet loTypeId="urn:microsoft.com/office/officeart/2005/8/layout/arrow6" loCatId="process" qsTypeId="urn:microsoft.com/office/officeart/2005/8/quickstyle/simple5" qsCatId="simple" csTypeId="urn:microsoft.com/office/officeart/2005/8/colors/accent3_1" csCatId="accent3" phldr="1"/>
      <dgm:spPr/>
      <dgm:t>
        <a:bodyPr/>
        <a:lstStyle/>
        <a:p>
          <a:endParaRPr lang="en-US"/>
        </a:p>
      </dgm:t>
    </dgm:pt>
    <dgm:pt modelId="{CC818236-EC1A-48BA-B10F-56C48122B5FB}">
      <dgm:prSet phldrT="[Text]" custT="1"/>
      <dgm:spPr/>
      <dgm:t>
        <a:bodyPr/>
        <a:lstStyle/>
        <a:p>
          <a:r>
            <a:rPr lang="ar-EG" sz="3200" b="1" dirty="0">
              <a:solidFill>
                <a:srgbClr val="0070C0"/>
              </a:solidFill>
              <a:latin typeface="ae_AlHor" panose="02060603050605020204" pitchFamily="18" charset="-78"/>
              <a:cs typeface="ae_AlHor" panose="02060603050605020204" pitchFamily="18" charset="-78"/>
            </a:rPr>
            <a:t>رؤيتنا :</a:t>
          </a:r>
        </a:p>
        <a:p>
          <a:pPr rtl="1"/>
          <a:r>
            <a:rPr lang="ar-EG" sz="2000" b="1" dirty="0">
              <a:solidFill>
                <a:srgbClr val="0070C0"/>
              </a:solidFill>
              <a:latin typeface="ae_AlHor" panose="02060603050605020204" pitchFamily="18" charset="-78"/>
              <a:cs typeface="ae_AlHor" panose="02060603050605020204" pitchFamily="18" charset="-78"/>
            </a:rPr>
            <a:t>المساحات الفنية معترف بيها وجاذبة للاطفال </a:t>
          </a:r>
          <a:r>
            <a:rPr lang="ar-EG" sz="2000" b="1" dirty="0" smtClean="0">
              <a:solidFill>
                <a:srgbClr val="0070C0"/>
              </a:solidFill>
              <a:latin typeface="ae_AlHor" panose="02060603050605020204" pitchFamily="18" charset="-78"/>
              <a:cs typeface="ae_AlHor" panose="02060603050605020204" pitchFamily="18" charset="-78"/>
            </a:rPr>
            <a:t>والشباب /ات </a:t>
          </a:r>
          <a:r>
            <a:rPr lang="ar-EG" sz="2000" b="1" dirty="0">
              <a:solidFill>
                <a:srgbClr val="0070C0"/>
              </a:solidFill>
              <a:latin typeface="ae_AlHor" panose="02060603050605020204" pitchFamily="18" charset="-78"/>
              <a:cs typeface="ae_AlHor" panose="02060603050605020204" pitchFamily="18" charset="-78"/>
            </a:rPr>
            <a:t>على المستوى المحلى والاقليمي .</a:t>
          </a:r>
        </a:p>
      </dgm:t>
    </dgm:pt>
    <dgm:pt modelId="{272C0201-B553-4B6A-B656-7ABE0C95ADA1}" type="parTrans" cxnId="{42F31C34-D31E-4B43-82C7-A9EA7EC46612}">
      <dgm:prSet/>
      <dgm:spPr/>
      <dgm:t>
        <a:bodyPr/>
        <a:lstStyle/>
        <a:p>
          <a:endParaRPr lang="en-US"/>
        </a:p>
      </dgm:t>
    </dgm:pt>
    <dgm:pt modelId="{F27E8EB5-71F5-4455-8614-8E4F7CA35434}" type="sibTrans" cxnId="{42F31C34-D31E-4B43-82C7-A9EA7EC46612}">
      <dgm:prSet/>
      <dgm:spPr/>
      <dgm:t>
        <a:bodyPr/>
        <a:lstStyle/>
        <a:p>
          <a:endParaRPr lang="en-US"/>
        </a:p>
      </dgm:t>
    </dgm:pt>
    <dgm:pt modelId="{8B8E8089-4EC9-4109-AC53-64955FDE3A2F}">
      <dgm:prSet phldrT="[Text]" custT="1"/>
      <dgm:spPr>
        <a:solidFill>
          <a:srgbClr val="3EADB9"/>
        </a:solidFill>
      </dgm:spPr>
      <dgm:t>
        <a:bodyPr anchor="ctr"/>
        <a:lstStyle/>
        <a:p>
          <a:r>
            <a:rPr lang="ar-EG" sz="3200" b="1" dirty="0">
              <a:solidFill>
                <a:srgbClr val="0070C0"/>
              </a:solidFill>
              <a:latin typeface="ae_AlHor" panose="02060603050605020204" pitchFamily="18" charset="-78"/>
              <a:cs typeface="ae_AlHor" panose="02060603050605020204" pitchFamily="18" charset="-78"/>
            </a:rPr>
            <a:t>هدفنا :</a:t>
          </a:r>
        </a:p>
        <a:p>
          <a:pPr rtl="1"/>
          <a:r>
            <a:rPr lang="ar-EG" sz="2000" b="1" dirty="0">
              <a:solidFill>
                <a:srgbClr val="0070C0"/>
              </a:solidFill>
              <a:latin typeface="ae_AlHor" panose="02060603050605020204" pitchFamily="18" charset="-78"/>
              <a:cs typeface="ae_AlHor" panose="02060603050605020204" pitchFamily="18" charset="-78"/>
            </a:rPr>
            <a:t>نسعى لإيجاد مساحات فنية حرة آمنة </a:t>
          </a:r>
          <a:r>
            <a:rPr lang="ar-EG" sz="2000" b="1" dirty="0" smtClean="0">
              <a:solidFill>
                <a:srgbClr val="0070C0"/>
              </a:solidFill>
              <a:latin typeface="ae_AlHor" panose="02060603050605020204" pitchFamily="18" charset="-78"/>
              <a:cs typeface="ae_AlHor" panose="02060603050605020204" pitchFamily="18" charset="-78"/>
            </a:rPr>
            <a:t>للشباب/ات </a:t>
          </a:r>
          <a:r>
            <a:rPr lang="ar-EG" sz="2000" b="1" dirty="0">
              <a:solidFill>
                <a:srgbClr val="0070C0"/>
              </a:solidFill>
              <a:latin typeface="ae_AlHor" panose="02060603050605020204" pitchFamily="18" charset="-78"/>
              <a:cs typeface="ae_AlHor" panose="02060603050605020204" pitchFamily="18" charset="-78"/>
            </a:rPr>
            <a:t>والأطفال تستند دعائمها على القيم المدنية والمبادئ الإنسانية.</a:t>
          </a:r>
          <a:endParaRPr lang="en-US" sz="2000" dirty="0">
            <a:solidFill>
              <a:srgbClr val="0070C0"/>
            </a:solidFill>
            <a:latin typeface="ae_AlHor" panose="02060603050605020204" pitchFamily="18" charset="-78"/>
            <a:cs typeface="ae_AlHor" panose="02060603050605020204" pitchFamily="18" charset="-78"/>
          </a:endParaRPr>
        </a:p>
      </dgm:t>
    </dgm:pt>
    <dgm:pt modelId="{4F7B198A-E620-426C-98B9-82806727A1E9}" type="parTrans" cxnId="{2EC66596-B415-49AE-BBBE-3E65BC3C2E21}">
      <dgm:prSet/>
      <dgm:spPr/>
      <dgm:t>
        <a:bodyPr/>
        <a:lstStyle/>
        <a:p>
          <a:endParaRPr lang="en-US"/>
        </a:p>
      </dgm:t>
    </dgm:pt>
    <dgm:pt modelId="{ABA1DA61-730F-4DE8-976A-6E5F6D47E8D3}" type="sibTrans" cxnId="{2EC66596-B415-49AE-BBBE-3E65BC3C2E21}">
      <dgm:prSet/>
      <dgm:spPr/>
      <dgm:t>
        <a:bodyPr/>
        <a:lstStyle/>
        <a:p>
          <a:endParaRPr lang="en-US"/>
        </a:p>
      </dgm:t>
    </dgm:pt>
    <dgm:pt modelId="{27EC7896-B4EF-4F5D-9C11-392EB63A8AAA}" type="pres">
      <dgm:prSet presAssocID="{A2C860C4-C8E5-4BF6-882A-57DA3D3DE266}" presName="compositeShape" presStyleCnt="0">
        <dgm:presLayoutVars>
          <dgm:chMax val="2"/>
          <dgm:dir/>
          <dgm:resizeHandles val="exact"/>
        </dgm:presLayoutVars>
      </dgm:prSet>
      <dgm:spPr/>
      <dgm:t>
        <a:bodyPr/>
        <a:lstStyle/>
        <a:p>
          <a:endParaRPr lang="en-US"/>
        </a:p>
      </dgm:t>
    </dgm:pt>
    <dgm:pt modelId="{594ED190-8A5E-45BB-BEFF-AC563D470F98}" type="pres">
      <dgm:prSet presAssocID="{A2C860C4-C8E5-4BF6-882A-57DA3D3DE266}" presName="ribbon" presStyleLbl="node1" presStyleIdx="0" presStyleCnt="1"/>
      <dgm:spPr/>
    </dgm:pt>
    <dgm:pt modelId="{0D9C0634-1B23-43E8-9057-B4A98A4BE6F5}" type="pres">
      <dgm:prSet presAssocID="{A2C860C4-C8E5-4BF6-882A-57DA3D3DE266}" presName="leftArrowText" presStyleLbl="node1" presStyleIdx="0" presStyleCnt="1" custScaleY="89342" custLinFactNeighborX="851" custLinFactNeighborY="-167">
        <dgm:presLayoutVars>
          <dgm:chMax val="0"/>
          <dgm:bulletEnabled val="1"/>
        </dgm:presLayoutVars>
      </dgm:prSet>
      <dgm:spPr/>
      <dgm:t>
        <a:bodyPr/>
        <a:lstStyle/>
        <a:p>
          <a:endParaRPr lang="en-US"/>
        </a:p>
      </dgm:t>
    </dgm:pt>
    <dgm:pt modelId="{6E2C48B1-560C-41DA-8BA7-2BB84CB002EB}" type="pres">
      <dgm:prSet presAssocID="{A2C860C4-C8E5-4BF6-882A-57DA3D3DE266}" presName="rightArrowText" presStyleLbl="node1" presStyleIdx="0" presStyleCnt="1">
        <dgm:presLayoutVars>
          <dgm:chMax val="0"/>
          <dgm:bulletEnabled val="1"/>
        </dgm:presLayoutVars>
      </dgm:prSet>
      <dgm:spPr/>
      <dgm:t>
        <a:bodyPr/>
        <a:lstStyle/>
        <a:p>
          <a:endParaRPr lang="en-US"/>
        </a:p>
      </dgm:t>
    </dgm:pt>
  </dgm:ptLst>
  <dgm:cxnLst>
    <dgm:cxn modelId="{DF00EC8E-F1BE-45A7-882A-51193C02872C}" type="presOf" srcId="{CC818236-EC1A-48BA-B10F-56C48122B5FB}" destId="{0D9C0634-1B23-43E8-9057-B4A98A4BE6F5}" srcOrd="0" destOrd="0" presId="urn:microsoft.com/office/officeart/2005/8/layout/arrow6"/>
    <dgm:cxn modelId="{42F31C34-D31E-4B43-82C7-A9EA7EC46612}" srcId="{A2C860C4-C8E5-4BF6-882A-57DA3D3DE266}" destId="{CC818236-EC1A-48BA-B10F-56C48122B5FB}" srcOrd="0" destOrd="0" parTransId="{272C0201-B553-4B6A-B656-7ABE0C95ADA1}" sibTransId="{F27E8EB5-71F5-4455-8614-8E4F7CA35434}"/>
    <dgm:cxn modelId="{2EC66596-B415-49AE-BBBE-3E65BC3C2E21}" srcId="{A2C860C4-C8E5-4BF6-882A-57DA3D3DE266}" destId="{8B8E8089-4EC9-4109-AC53-64955FDE3A2F}" srcOrd="1" destOrd="0" parTransId="{4F7B198A-E620-426C-98B9-82806727A1E9}" sibTransId="{ABA1DA61-730F-4DE8-976A-6E5F6D47E8D3}"/>
    <dgm:cxn modelId="{B71F2636-8110-4A07-88B0-B02666DB0C26}" type="presOf" srcId="{8B8E8089-4EC9-4109-AC53-64955FDE3A2F}" destId="{6E2C48B1-560C-41DA-8BA7-2BB84CB002EB}" srcOrd="0" destOrd="0" presId="urn:microsoft.com/office/officeart/2005/8/layout/arrow6"/>
    <dgm:cxn modelId="{473852ED-F4E3-434F-874E-CA9CF8956C8A}" type="presOf" srcId="{A2C860C4-C8E5-4BF6-882A-57DA3D3DE266}" destId="{27EC7896-B4EF-4F5D-9C11-392EB63A8AAA}" srcOrd="0" destOrd="0" presId="urn:microsoft.com/office/officeart/2005/8/layout/arrow6"/>
    <dgm:cxn modelId="{A5D7ADC2-A6DA-4E07-A1F9-92E0B0553F5B}" type="presParOf" srcId="{27EC7896-B4EF-4F5D-9C11-392EB63A8AAA}" destId="{594ED190-8A5E-45BB-BEFF-AC563D470F98}" srcOrd="0" destOrd="0" presId="urn:microsoft.com/office/officeart/2005/8/layout/arrow6"/>
    <dgm:cxn modelId="{30B5FAFE-7DD2-4EFD-8F06-7B1BBECB484E}" type="presParOf" srcId="{27EC7896-B4EF-4F5D-9C11-392EB63A8AAA}" destId="{0D9C0634-1B23-43E8-9057-B4A98A4BE6F5}" srcOrd="1" destOrd="0" presId="urn:microsoft.com/office/officeart/2005/8/layout/arrow6"/>
    <dgm:cxn modelId="{343CA6C5-AE5E-4705-85AB-F346806453D7}" type="presParOf" srcId="{27EC7896-B4EF-4F5D-9C11-392EB63A8AAA}" destId="{6E2C48B1-560C-41DA-8BA7-2BB84CB002EB}"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297547-DE9F-4681-B667-4F244BF56E0C}" type="doc">
      <dgm:prSet loTypeId="urn:microsoft.com/office/officeart/2005/8/layout/arrow5" loCatId="process" qsTypeId="urn:microsoft.com/office/officeart/2005/8/quickstyle/simple3" qsCatId="simple" csTypeId="urn:microsoft.com/office/officeart/2005/8/colors/accent3_2" csCatId="accent3" phldr="1"/>
      <dgm:spPr/>
      <dgm:t>
        <a:bodyPr/>
        <a:lstStyle/>
        <a:p>
          <a:endParaRPr lang="en-US"/>
        </a:p>
      </dgm:t>
    </dgm:pt>
    <dgm:pt modelId="{AB3272F7-6DC9-4E66-A38B-3363D5C8BD0E}">
      <dgm:prSet phldrT="[Text]"/>
      <dgm:spPr/>
      <dgm:t>
        <a:bodyPr/>
        <a:lstStyle/>
        <a:p>
          <a:r>
            <a:rPr lang="ar-SA" b="1" cap="none" spc="0" dirty="0">
              <a:ln w="12700">
                <a:prstDash val="solid"/>
              </a:ln>
              <a:effectLst>
                <a:outerShdw blurRad="41275" dist="20320" dir="1800000" algn="tl" rotWithShape="0">
                  <a:srgbClr val="000000">
                    <a:alpha val="40000"/>
                  </a:srgbClr>
                </a:outerShdw>
              </a:effectLst>
            </a:rPr>
            <a:t>العمل مع الاطفال وتنمية مهاراتهم وغرس القيم المدنية داخلهم</a:t>
          </a:r>
          <a:r>
            <a:rPr lang="ar-EG" b="1" cap="none" spc="0" dirty="0">
              <a:ln w="12700">
                <a:prstDash val="solid"/>
              </a:ln>
              <a:effectLst>
                <a:outerShdw blurRad="41275" dist="20320" dir="1800000" algn="tl" rotWithShape="0">
                  <a:srgbClr val="000000">
                    <a:alpha val="40000"/>
                  </a:srgbClr>
                </a:outerShdw>
              </a:effectLst>
            </a:rPr>
            <a:t> ومحاربة العادات السيئة</a:t>
          </a:r>
          <a:endParaRPr lang="en-US" b="1" cap="none" spc="0" dirty="0">
            <a:ln w="12700">
              <a:prstDash val="solid"/>
            </a:ln>
            <a:effectLst>
              <a:outerShdw blurRad="41275" dist="20320" dir="1800000" algn="tl" rotWithShape="0">
                <a:srgbClr val="000000">
                  <a:alpha val="40000"/>
                </a:srgbClr>
              </a:outerShdw>
            </a:effectLst>
          </a:endParaRPr>
        </a:p>
      </dgm:t>
    </dgm:pt>
    <dgm:pt modelId="{654DCFBD-61C5-4B49-849E-88D85B324E73}" type="parTrans" cxnId="{28EFAF68-70CE-4036-A5CE-B6FA9CA42679}">
      <dgm:prSet/>
      <dgm:spPr/>
      <dgm:t>
        <a:bodyPr/>
        <a:lstStyle/>
        <a:p>
          <a:endParaRPr lang="en-US"/>
        </a:p>
      </dgm:t>
    </dgm:pt>
    <dgm:pt modelId="{EFE93E8A-FFE9-4821-9B7E-B9B58878FE40}" type="sibTrans" cxnId="{28EFAF68-70CE-4036-A5CE-B6FA9CA42679}">
      <dgm:prSet/>
      <dgm:spPr/>
      <dgm:t>
        <a:bodyPr/>
        <a:lstStyle/>
        <a:p>
          <a:endParaRPr lang="en-US"/>
        </a:p>
      </dgm:t>
    </dgm:pt>
    <dgm:pt modelId="{D64F9D8D-6189-4339-95C0-B4388C744A3F}">
      <dgm:prSet phldrT="[Text]"/>
      <dgm:spPr/>
      <dgm:t>
        <a:bodyPr/>
        <a:lstStyle/>
        <a:p>
          <a:pPr rtl="1"/>
          <a:r>
            <a:rPr lang="ar-SA" b="1" cap="none" spc="0" dirty="0">
              <a:ln w="12700">
                <a:prstDash val="solid"/>
              </a:ln>
              <a:effectLst>
                <a:outerShdw blurRad="41275" dist="20320" dir="1800000" algn="tl" rotWithShape="0">
                  <a:srgbClr val="000000">
                    <a:alpha val="40000"/>
                  </a:srgbClr>
                </a:outerShdw>
              </a:effectLst>
            </a:rPr>
            <a:t>العمل على تنمية المهارات </a:t>
          </a:r>
          <a:r>
            <a:rPr lang="ar-EG" b="1" cap="none" spc="0" dirty="0">
              <a:ln w="12700">
                <a:prstDash val="solid"/>
              </a:ln>
              <a:effectLst>
                <a:outerShdw blurRad="41275" dist="20320" dir="1800000" algn="tl" rotWithShape="0">
                  <a:srgbClr val="000000">
                    <a:alpha val="40000"/>
                  </a:srgbClr>
                </a:outerShdw>
              </a:effectLst>
            </a:rPr>
            <a:t>والقدرات </a:t>
          </a:r>
          <a:r>
            <a:rPr lang="ar-SA" b="1" cap="none" spc="0" dirty="0">
              <a:ln w="12700">
                <a:prstDash val="solid"/>
              </a:ln>
              <a:effectLst>
                <a:outerShdw blurRad="41275" dist="20320" dir="1800000" algn="tl" rotWithShape="0">
                  <a:srgbClr val="000000">
                    <a:alpha val="40000"/>
                  </a:srgbClr>
                </a:outerShdw>
              </a:effectLst>
            </a:rPr>
            <a:t>لدى الشباب وتوفير المساحات الفنية الامنه لهم</a:t>
          </a:r>
          <a:endParaRPr lang="en-US" b="1" cap="none" spc="0" dirty="0">
            <a:ln w="12700">
              <a:prstDash val="solid"/>
            </a:ln>
            <a:effectLst>
              <a:outerShdw blurRad="41275" dist="20320" dir="1800000" algn="tl" rotWithShape="0">
                <a:srgbClr val="000000">
                  <a:alpha val="40000"/>
                </a:srgbClr>
              </a:outerShdw>
            </a:effectLst>
          </a:endParaRPr>
        </a:p>
      </dgm:t>
    </dgm:pt>
    <dgm:pt modelId="{919877FE-48B7-4142-82E1-288208F48297}" type="parTrans" cxnId="{1BEDC31A-F1D7-4498-89E7-7A67437D5AAC}">
      <dgm:prSet/>
      <dgm:spPr/>
      <dgm:t>
        <a:bodyPr/>
        <a:lstStyle/>
        <a:p>
          <a:endParaRPr lang="en-US"/>
        </a:p>
      </dgm:t>
    </dgm:pt>
    <dgm:pt modelId="{8B6E8DBB-BEDE-4475-9508-4FC283D235B5}" type="sibTrans" cxnId="{1BEDC31A-F1D7-4498-89E7-7A67437D5AAC}">
      <dgm:prSet/>
      <dgm:spPr/>
      <dgm:t>
        <a:bodyPr/>
        <a:lstStyle/>
        <a:p>
          <a:endParaRPr lang="en-US"/>
        </a:p>
      </dgm:t>
    </dgm:pt>
    <dgm:pt modelId="{747E20C8-4930-4C23-9B08-67BFF1346551}" type="pres">
      <dgm:prSet presAssocID="{6E297547-DE9F-4681-B667-4F244BF56E0C}" presName="diagram" presStyleCnt="0">
        <dgm:presLayoutVars>
          <dgm:dir/>
          <dgm:resizeHandles val="exact"/>
        </dgm:presLayoutVars>
      </dgm:prSet>
      <dgm:spPr/>
      <dgm:t>
        <a:bodyPr/>
        <a:lstStyle/>
        <a:p>
          <a:endParaRPr lang="en-US"/>
        </a:p>
      </dgm:t>
    </dgm:pt>
    <dgm:pt modelId="{AD039165-10B4-4E73-A902-FBDBFDAC2B17}" type="pres">
      <dgm:prSet presAssocID="{AB3272F7-6DC9-4E66-A38B-3363D5C8BD0E}" presName="arrow" presStyleLbl="node1" presStyleIdx="0" presStyleCnt="2" custScaleX="71926" custScaleY="100360" custRadScaleRad="82131" custRadScaleInc="-68">
        <dgm:presLayoutVars>
          <dgm:bulletEnabled val="1"/>
        </dgm:presLayoutVars>
      </dgm:prSet>
      <dgm:spPr/>
      <dgm:t>
        <a:bodyPr/>
        <a:lstStyle/>
        <a:p>
          <a:endParaRPr lang="en-US"/>
        </a:p>
      </dgm:t>
    </dgm:pt>
    <dgm:pt modelId="{F784B4D2-B3E1-4CB1-863E-BE2D0B88AD71}" type="pres">
      <dgm:prSet presAssocID="{D64F9D8D-6189-4339-95C0-B4388C744A3F}" presName="arrow" presStyleLbl="node1" presStyleIdx="1" presStyleCnt="2" custScaleX="71442" custScaleY="100360" custRadScaleRad="81902" custRadScaleInc="-69">
        <dgm:presLayoutVars>
          <dgm:bulletEnabled val="1"/>
        </dgm:presLayoutVars>
      </dgm:prSet>
      <dgm:spPr/>
      <dgm:t>
        <a:bodyPr/>
        <a:lstStyle/>
        <a:p>
          <a:endParaRPr lang="en-US"/>
        </a:p>
      </dgm:t>
    </dgm:pt>
  </dgm:ptLst>
  <dgm:cxnLst>
    <dgm:cxn modelId="{832FDE15-5F65-459A-8372-911A297E6248}" type="presOf" srcId="{D64F9D8D-6189-4339-95C0-B4388C744A3F}" destId="{F784B4D2-B3E1-4CB1-863E-BE2D0B88AD71}" srcOrd="0" destOrd="0" presId="urn:microsoft.com/office/officeart/2005/8/layout/arrow5"/>
    <dgm:cxn modelId="{C17A0887-0225-4E3A-A6C7-79786BCB14D8}" type="presOf" srcId="{6E297547-DE9F-4681-B667-4F244BF56E0C}" destId="{747E20C8-4930-4C23-9B08-67BFF1346551}" srcOrd="0" destOrd="0" presId="urn:microsoft.com/office/officeart/2005/8/layout/arrow5"/>
    <dgm:cxn modelId="{6CFB148C-DEF3-4D61-8984-8B0BF4B1E3BB}" type="presOf" srcId="{AB3272F7-6DC9-4E66-A38B-3363D5C8BD0E}" destId="{AD039165-10B4-4E73-A902-FBDBFDAC2B17}" srcOrd="0" destOrd="0" presId="urn:microsoft.com/office/officeart/2005/8/layout/arrow5"/>
    <dgm:cxn modelId="{1BEDC31A-F1D7-4498-89E7-7A67437D5AAC}" srcId="{6E297547-DE9F-4681-B667-4F244BF56E0C}" destId="{D64F9D8D-6189-4339-95C0-B4388C744A3F}" srcOrd="1" destOrd="0" parTransId="{919877FE-48B7-4142-82E1-288208F48297}" sibTransId="{8B6E8DBB-BEDE-4475-9508-4FC283D235B5}"/>
    <dgm:cxn modelId="{28EFAF68-70CE-4036-A5CE-B6FA9CA42679}" srcId="{6E297547-DE9F-4681-B667-4F244BF56E0C}" destId="{AB3272F7-6DC9-4E66-A38B-3363D5C8BD0E}" srcOrd="0" destOrd="0" parTransId="{654DCFBD-61C5-4B49-849E-88D85B324E73}" sibTransId="{EFE93E8A-FFE9-4821-9B7E-B9B58878FE40}"/>
    <dgm:cxn modelId="{23482F34-E032-4685-B512-B0B7F1F6FC71}" type="presParOf" srcId="{747E20C8-4930-4C23-9B08-67BFF1346551}" destId="{AD039165-10B4-4E73-A902-FBDBFDAC2B17}" srcOrd="0" destOrd="0" presId="urn:microsoft.com/office/officeart/2005/8/layout/arrow5"/>
    <dgm:cxn modelId="{A9C9F949-7ADC-457A-AC1C-771348ED5EDD}" type="presParOf" srcId="{747E20C8-4930-4C23-9B08-67BFF1346551}" destId="{F784B4D2-B3E1-4CB1-863E-BE2D0B88AD71}"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ED190-8A5E-45BB-BEFF-AC563D470F98}">
      <dsp:nvSpPr>
        <dsp:cNvPr id="0" name=""/>
        <dsp:cNvSpPr/>
      </dsp:nvSpPr>
      <dsp:spPr>
        <a:xfrm>
          <a:off x="0" y="520700"/>
          <a:ext cx="8763000" cy="3505200"/>
        </a:xfrm>
        <a:prstGeom prst="leftRightRibbon">
          <a:avLst/>
        </a:prstGeom>
        <a:gradFill rotWithShape="0">
          <a:gsLst>
            <a:gs pos="0">
              <a:schemeClr val="lt1">
                <a:hueOff val="0"/>
                <a:satOff val="0"/>
                <a:lumOff val="0"/>
                <a:alphaOff val="0"/>
                <a:shade val="60000"/>
              </a:schemeClr>
            </a:gs>
            <a:gs pos="33000">
              <a:schemeClr val="lt1">
                <a:hueOff val="0"/>
                <a:satOff val="0"/>
                <a:lumOff val="0"/>
                <a:alphaOff val="0"/>
                <a:tint val="86500"/>
              </a:schemeClr>
            </a:gs>
            <a:gs pos="46750">
              <a:schemeClr val="lt1">
                <a:hueOff val="0"/>
                <a:satOff val="0"/>
                <a:lumOff val="0"/>
                <a:alphaOff val="0"/>
                <a:tint val="71000"/>
                <a:satMod val="112000"/>
              </a:schemeClr>
            </a:gs>
            <a:gs pos="53000">
              <a:schemeClr val="lt1">
                <a:hueOff val="0"/>
                <a:satOff val="0"/>
                <a:lumOff val="0"/>
                <a:alphaOff val="0"/>
                <a:tint val="71000"/>
                <a:satMod val="112000"/>
              </a:schemeClr>
            </a:gs>
            <a:gs pos="68000">
              <a:schemeClr val="lt1">
                <a:hueOff val="0"/>
                <a:satOff val="0"/>
                <a:lumOff val="0"/>
                <a:alphaOff val="0"/>
                <a:tint val="86000"/>
              </a:schemeClr>
            </a:gs>
            <a:gs pos="100000">
              <a:schemeClr val="lt1">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sp>
    <dsp:sp modelId="{0D9C0634-1B23-43E8-9057-B4A98A4BE6F5}">
      <dsp:nvSpPr>
        <dsp:cNvPr id="0" name=""/>
        <dsp:cNvSpPr/>
      </dsp:nvSpPr>
      <dsp:spPr>
        <a:xfrm>
          <a:off x="1076169" y="1222769"/>
          <a:ext cx="2891789" cy="1534491"/>
        </a:xfrm>
        <a:prstGeom prst="rect">
          <a:avLst/>
        </a:prstGeom>
        <a:no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113792" rIns="0" bIns="121920" numCol="1" spcCol="1270" anchor="ctr" anchorCtr="0">
          <a:noAutofit/>
        </a:bodyPr>
        <a:lstStyle/>
        <a:p>
          <a:pPr lvl="0" algn="ctr" defTabSz="1422400">
            <a:lnSpc>
              <a:spcPct val="90000"/>
            </a:lnSpc>
            <a:spcBef>
              <a:spcPct val="0"/>
            </a:spcBef>
            <a:spcAft>
              <a:spcPct val="35000"/>
            </a:spcAft>
          </a:pPr>
          <a:r>
            <a:rPr lang="ar-EG" sz="3200" b="1" kern="1200" dirty="0">
              <a:solidFill>
                <a:srgbClr val="0070C0"/>
              </a:solidFill>
              <a:latin typeface="ae_AlHor" panose="02060603050605020204" pitchFamily="18" charset="-78"/>
              <a:cs typeface="ae_AlHor" panose="02060603050605020204" pitchFamily="18" charset="-78"/>
            </a:rPr>
            <a:t>رؤيتنا :</a:t>
          </a:r>
        </a:p>
        <a:p>
          <a:pPr lvl="0" algn="ctr" defTabSz="1422400" rtl="1">
            <a:lnSpc>
              <a:spcPct val="90000"/>
            </a:lnSpc>
            <a:spcBef>
              <a:spcPct val="0"/>
            </a:spcBef>
            <a:spcAft>
              <a:spcPct val="35000"/>
            </a:spcAft>
          </a:pPr>
          <a:r>
            <a:rPr lang="ar-EG" sz="2000" b="1" kern="1200" dirty="0">
              <a:solidFill>
                <a:srgbClr val="0070C0"/>
              </a:solidFill>
              <a:latin typeface="ae_AlHor" panose="02060603050605020204" pitchFamily="18" charset="-78"/>
              <a:cs typeface="ae_AlHor" panose="02060603050605020204" pitchFamily="18" charset="-78"/>
            </a:rPr>
            <a:t>المساحات الفنية معترف بيها وجاذبة للاطفال </a:t>
          </a:r>
          <a:r>
            <a:rPr lang="ar-EG" sz="2000" b="1" kern="1200" dirty="0" smtClean="0">
              <a:solidFill>
                <a:srgbClr val="0070C0"/>
              </a:solidFill>
              <a:latin typeface="ae_AlHor" panose="02060603050605020204" pitchFamily="18" charset="-78"/>
              <a:cs typeface="ae_AlHor" panose="02060603050605020204" pitchFamily="18" charset="-78"/>
            </a:rPr>
            <a:t>والشباب /ات </a:t>
          </a:r>
          <a:r>
            <a:rPr lang="ar-EG" sz="2000" b="1" kern="1200" dirty="0">
              <a:solidFill>
                <a:srgbClr val="0070C0"/>
              </a:solidFill>
              <a:latin typeface="ae_AlHor" panose="02060603050605020204" pitchFamily="18" charset="-78"/>
              <a:cs typeface="ae_AlHor" panose="02060603050605020204" pitchFamily="18" charset="-78"/>
            </a:rPr>
            <a:t>على المستوى المحلى والاقليمي .</a:t>
          </a:r>
        </a:p>
      </dsp:txBody>
      <dsp:txXfrm>
        <a:off x="1076169" y="1222769"/>
        <a:ext cx="2891789" cy="1534491"/>
      </dsp:txXfrm>
    </dsp:sp>
    <dsp:sp modelId="{6E2C48B1-560C-41DA-8BA7-2BB84CB002EB}">
      <dsp:nvSpPr>
        <dsp:cNvPr id="0" name=""/>
        <dsp:cNvSpPr/>
      </dsp:nvSpPr>
      <dsp:spPr>
        <a:xfrm>
          <a:off x="4381500" y="1694942"/>
          <a:ext cx="3417570" cy="1717548"/>
        </a:xfrm>
        <a:prstGeom prst="rect">
          <a:avLst/>
        </a:prstGeom>
        <a:no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113792" rIns="0" bIns="121920" numCol="1" spcCol="1270" anchor="ctr" anchorCtr="0">
          <a:noAutofit/>
        </a:bodyPr>
        <a:lstStyle/>
        <a:p>
          <a:pPr lvl="0" algn="ctr" defTabSz="1422400">
            <a:lnSpc>
              <a:spcPct val="90000"/>
            </a:lnSpc>
            <a:spcBef>
              <a:spcPct val="0"/>
            </a:spcBef>
            <a:spcAft>
              <a:spcPct val="35000"/>
            </a:spcAft>
          </a:pPr>
          <a:r>
            <a:rPr lang="ar-EG" sz="3200" b="1" kern="1200" dirty="0">
              <a:solidFill>
                <a:srgbClr val="0070C0"/>
              </a:solidFill>
              <a:latin typeface="ae_AlHor" panose="02060603050605020204" pitchFamily="18" charset="-78"/>
              <a:cs typeface="ae_AlHor" panose="02060603050605020204" pitchFamily="18" charset="-78"/>
            </a:rPr>
            <a:t>هدفنا :</a:t>
          </a:r>
        </a:p>
        <a:p>
          <a:pPr lvl="0" algn="ctr" defTabSz="1422400" rtl="1">
            <a:lnSpc>
              <a:spcPct val="90000"/>
            </a:lnSpc>
            <a:spcBef>
              <a:spcPct val="0"/>
            </a:spcBef>
            <a:spcAft>
              <a:spcPct val="35000"/>
            </a:spcAft>
          </a:pPr>
          <a:r>
            <a:rPr lang="ar-EG" sz="2000" b="1" kern="1200" dirty="0">
              <a:solidFill>
                <a:srgbClr val="0070C0"/>
              </a:solidFill>
              <a:latin typeface="ae_AlHor" panose="02060603050605020204" pitchFamily="18" charset="-78"/>
              <a:cs typeface="ae_AlHor" panose="02060603050605020204" pitchFamily="18" charset="-78"/>
            </a:rPr>
            <a:t>نسعى لإيجاد مساحات فنية حرة آمنة </a:t>
          </a:r>
          <a:r>
            <a:rPr lang="ar-EG" sz="2000" b="1" kern="1200" dirty="0" smtClean="0">
              <a:solidFill>
                <a:srgbClr val="0070C0"/>
              </a:solidFill>
              <a:latin typeface="ae_AlHor" panose="02060603050605020204" pitchFamily="18" charset="-78"/>
              <a:cs typeface="ae_AlHor" panose="02060603050605020204" pitchFamily="18" charset="-78"/>
            </a:rPr>
            <a:t>للشباب/ات </a:t>
          </a:r>
          <a:r>
            <a:rPr lang="ar-EG" sz="2000" b="1" kern="1200" dirty="0">
              <a:solidFill>
                <a:srgbClr val="0070C0"/>
              </a:solidFill>
              <a:latin typeface="ae_AlHor" panose="02060603050605020204" pitchFamily="18" charset="-78"/>
              <a:cs typeface="ae_AlHor" panose="02060603050605020204" pitchFamily="18" charset="-78"/>
            </a:rPr>
            <a:t>والأطفال تستند دعائمها على القيم المدنية والمبادئ الإنسانية.</a:t>
          </a:r>
          <a:endParaRPr lang="en-US" sz="2000" kern="1200" dirty="0">
            <a:solidFill>
              <a:srgbClr val="0070C0"/>
            </a:solidFill>
            <a:latin typeface="ae_AlHor" panose="02060603050605020204" pitchFamily="18" charset="-78"/>
            <a:cs typeface="ae_AlHor" panose="02060603050605020204" pitchFamily="18" charset="-78"/>
          </a:endParaRPr>
        </a:p>
      </dsp:txBody>
      <dsp:txXfrm>
        <a:off x="4381500" y="1694942"/>
        <a:ext cx="3417570" cy="17175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39165-10B4-4E73-A902-FBDBFDAC2B17}">
      <dsp:nvSpPr>
        <dsp:cNvPr id="0" name=""/>
        <dsp:cNvSpPr/>
      </dsp:nvSpPr>
      <dsp:spPr>
        <a:xfrm rot="16200000">
          <a:off x="986130" y="4486"/>
          <a:ext cx="2675938" cy="3733798"/>
        </a:xfrm>
        <a:prstGeom prst="downArrow">
          <a:avLst>
            <a:gd name="adj1" fmla="val 50000"/>
            <a:gd name="adj2" fmla="val 35000"/>
          </a:avLst>
        </a:prstGeom>
        <a:gradFill rotWithShape="0">
          <a:gsLst>
            <a:gs pos="20000">
              <a:schemeClr val="accent3">
                <a:hueOff val="0"/>
                <a:satOff val="0"/>
                <a:lumOff val="0"/>
                <a:alphaOff val="0"/>
                <a:tint val="9000"/>
              </a:schemeClr>
            </a:gs>
            <a:gs pos="100000">
              <a:schemeClr val="accent3">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ar-SA" sz="2300" b="1" kern="1200" cap="none" spc="0" dirty="0">
              <a:ln w="12700">
                <a:prstDash val="solid"/>
              </a:ln>
              <a:effectLst>
                <a:outerShdw blurRad="41275" dist="20320" dir="1800000" algn="tl" rotWithShape="0">
                  <a:srgbClr val="000000">
                    <a:alpha val="40000"/>
                  </a:srgbClr>
                </a:outerShdw>
              </a:effectLst>
            </a:rPr>
            <a:t>العمل مع الاطفال وتنمية مهاراتهم وغرس القيم المدنية داخلهم</a:t>
          </a:r>
          <a:r>
            <a:rPr lang="ar-EG" sz="2300" b="1" kern="1200" cap="none" spc="0" dirty="0">
              <a:ln w="12700">
                <a:prstDash val="solid"/>
              </a:ln>
              <a:effectLst>
                <a:outerShdw blurRad="41275" dist="20320" dir="1800000" algn="tl" rotWithShape="0">
                  <a:srgbClr val="000000">
                    <a:alpha val="40000"/>
                  </a:srgbClr>
                </a:outerShdw>
              </a:effectLst>
            </a:rPr>
            <a:t> ومحاربة العادات السيئة</a:t>
          </a:r>
          <a:endParaRPr lang="en-US" sz="2300" b="1" kern="1200" cap="none" spc="0" dirty="0">
            <a:ln w="12700">
              <a:prstDash val="solid"/>
            </a:ln>
            <a:effectLst>
              <a:outerShdw blurRad="41275" dist="20320" dir="1800000" algn="tl" rotWithShape="0">
                <a:srgbClr val="000000">
                  <a:alpha val="40000"/>
                </a:srgbClr>
              </a:outerShdw>
            </a:effectLst>
          </a:endParaRPr>
        </a:p>
      </dsp:txBody>
      <dsp:txXfrm rot="5400000">
        <a:off x="457200" y="1202400"/>
        <a:ext cx="3265509" cy="1337969"/>
      </dsp:txXfrm>
    </dsp:sp>
    <dsp:sp modelId="{F784B4D2-B3E1-4CB1-863E-BE2D0B88AD71}">
      <dsp:nvSpPr>
        <dsp:cNvPr id="0" name=""/>
        <dsp:cNvSpPr/>
      </dsp:nvSpPr>
      <dsp:spPr>
        <a:xfrm rot="5400000">
          <a:off x="5189281" y="-4538"/>
          <a:ext cx="2657932" cy="3733798"/>
        </a:xfrm>
        <a:prstGeom prst="downArrow">
          <a:avLst>
            <a:gd name="adj1" fmla="val 50000"/>
            <a:gd name="adj2" fmla="val 35000"/>
          </a:avLst>
        </a:prstGeom>
        <a:gradFill rotWithShape="0">
          <a:gsLst>
            <a:gs pos="20000">
              <a:schemeClr val="accent3">
                <a:hueOff val="0"/>
                <a:satOff val="0"/>
                <a:lumOff val="0"/>
                <a:alphaOff val="0"/>
                <a:tint val="9000"/>
              </a:schemeClr>
            </a:gs>
            <a:gs pos="100000">
              <a:schemeClr val="accent3">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576" tIns="163576" rIns="163576" bIns="163576" numCol="1" spcCol="1270" anchor="ctr" anchorCtr="0">
          <a:noAutofit/>
        </a:bodyPr>
        <a:lstStyle/>
        <a:p>
          <a:pPr lvl="0" algn="ctr" defTabSz="1022350" rtl="1">
            <a:lnSpc>
              <a:spcPct val="90000"/>
            </a:lnSpc>
            <a:spcBef>
              <a:spcPct val="0"/>
            </a:spcBef>
            <a:spcAft>
              <a:spcPct val="35000"/>
            </a:spcAft>
          </a:pPr>
          <a:r>
            <a:rPr lang="ar-SA" sz="2300" b="1" kern="1200" cap="none" spc="0" dirty="0">
              <a:ln w="12700">
                <a:prstDash val="solid"/>
              </a:ln>
              <a:effectLst>
                <a:outerShdw blurRad="41275" dist="20320" dir="1800000" algn="tl" rotWithShape="0">
                  <a:srgbClr val="000000">
                    <a:alpha val="40000"/>
                  </a:srgbClr>
                </a:outerShdw>
              </a:effectLst>
            </a:rPr>
            <a:t>العمل على تنمية المهارات </a:t>
          </a:r>
          <a:r>
            <a:rPr lang="ar-EG" sz="2300" b="1" kern="1200" cap="none" spc="0" dirty="0">
              <a:ln w="12700">
                <a:prstDash val="solid"/>
              </a:ln>
              <a:effectLst>
                <a:outerShdw blurRad="41275" dist="20320" dir="1800000" algn="tl" rotWithShape="0">
                  <a:srgbClr val="000000">
                    <a:alpha val="40000"/>
                  </a:srgbClr>
                </a:outerShdw>
              </a:effectLst>
            </a:rPr>
            <a:t>والقدرات </a:t>
          </a:r>
          <a:r>
            <a:rPr lang="ar-SA" sz="2300" b="1" kern="1200" cap="none" spc="0" dirty="0">
              <a:ln w="12700">
                <a:prstDash val="solid"/>
              </a:ln>
              <a:effectLst>
                <a:outerShdw blurRad="41275" dist="20320" dir="1800000" algn="tl" rotWithShape="0">
                  <a:srgbClr val="000000">
                    <a:alpha val="40000"/>
                  </a:srgbClr>
                </a:outerShdw>
              </a:effectLst>
            </a:rPr>
            <a:t>لدى الشباب وتوفير المساحات الفنية الامنه لهم</a:t>
          </a:r>
          <a:endParaRPr lang="en-US" sz="2300" b="1" kern="1200" cap="none" spc="0" dirty="0">
            <a:ln w="12700">
              <a:prstDash val="solid"/>
            </a:ln>
            <a:effectLst>
              <a:outerShdw blurRad="41275" dist="20320" dir="1800000" algn="tl" rotWithShape="0">
                <a:srgbClr val="000000">
                  <a:alpha val="40000"/>
                </a:srgbClr>
              </a:outerShdw>
            </a:effectLst>
          </a:endParaRPr>
        </a:p>
      </dsp:txBody>
      <dsp:txXfrm rot="-5400000">
        <a:off x="5116486" y="1197878"/>
        <a:ext cx="3268660" cy="1328966"/>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1B5A7A27-96F9-4F49-971B-99D87037AA56}" type="datetimeFigureOut">
              <a:rPr lang="en-US" smtClean="0"/>
              <a:pPr/>
              <a:t>7/18/2024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A71B5390-F953-4D17-89FE-95DDBA9D0AC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5A7A27-96F9-4F49-971B-99D87037AA56}"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B5390-F953-4D17-89FE-95DDBA9D0A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5A7A27-96F9-4F49-971B-99D87037AA56}"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B5390-F953-4D17-89FE-95DDBA9D0AC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5A7A27-96F9-4F49-971B-99D87037AA56}"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B5390-F953-4D17-89FE-95DDBA9D0A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B5A7A27-96F9-4F49-971B-99D87037AA56}"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A71B5390-F953-4D17-89FE-95DDBA9D0AC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B5A7A27-96F9-4F49-971B-99D87037AA56}" type="datetimeFigureOut">
              <a:rPr lang="en-US" smtClean="0"/>
              <a:pPr/>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1B5390-F953-4D17-89FE-95DDBA9D0A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B5A7A27-96F9-4F49-971B-99D87037AA56}" type="datetimeFigureOut">
              <a:rPr lang="en-US" smtClean="0"/>
              <a:pPr/>
              <a:t>7/18/2024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1B5390-F953-4D17-89FE-95DDBA9D0AC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B5A7A27-96F9-4F49-971B-99D87037AA56}" type="datetimeFigureOut">
              <a:rPr lang="en-US" smtClean="0"/>
              <a:pPr/>
              <a:t>7/18/2024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1B5390-F953-4D17-89FE-95DDBA9D0A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5A7A27-96F9-4F49-971B-99D87037AA56}" type="datetimeFigureOut">
              <a:rPr lang="en-US" smtClean="0"/>
              <a:pPr/>
              <a:t>7/18/2024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1B5390-F953-4D17-89FE-95DDBA9D0A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B5A7A27-96F9-4F49-971B-99D87037AA56}" type="datetimeFigureOut">
              <a:rPr lang="en-US" smtClean="0"/>
              <a:pPr/>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1B5390-F953-4D17-89FE-95DDBA9D0AC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B5A7A27-96F9-4F49-971B-99D87037AA56}" type="datetimeFigureOut">
              <a:rPr lang="en-US" smtClean="0"/>
              <a:pPr/>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1B5390-F953-4D17-89FE-95DDBA9D0AC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B5A7A27-96F9-4F49-971B-99D87037AA56}" type="datetimeFigureOut">
              <a:rPr lang="en-US" smtClean="0"/>
              <a:pPr/>
              <a:t>7/18/2024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71B5390-F953-4D17-89FE-95DDBA9D0AC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0.jpg"/><Relationship Id="rId13" Type="http://schemas.openxmlformats.org/officeDocument/2006/relationships/image" Target="../media/image4.jpeg"/><Relationship Id="rId3" Type="http://schemas.openxmlformats.org/officeDocument/2006/relationships/image" Target="../media/image5.png"/><Relationship Id="rId7" Type="http://schemas.openxmlformats.org/officeDocument/2006/relationships/image" Target="../media/image9.jpg"/><Relationship Id="rId12" Type="http://schemas.openxmlformats.org/officeDocument/2006/relationships/image" Target="../media/image14.jpg"/><Relationship Id="rId2" Type="http://schemas.openxmlformats.org/officeDocument/2006/relationships/image" Target="../media/image3.jpg"/><Relationship Id="rId1" Type="http://schemas.openxmlformats.org/officeDocument/2006/relationships/slideLayout" Target="../slideLayouts/slideLayout6.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g"/><Relationship Id="rId9"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19200" y="1905000"/>
            <a:ext cx="184731" cy="369332"/>
          </a:xfrm>
          <a:prstGeom prst="rect">
            <a:avLst/>
          </a:prstGeom>
          <a:noFill/>
        </p:spPr>
        <p:txBody>
          <a:bodyPr wrap="none" rtlCol="0">
            <a:spAutoFit/>
          </a:bodyPr>
          <a:lstStyle/>
          <a:p>
            <a:endParaRPr lang="en-US" dirty="0"/>
          </a:p>
        </p:txBody>
      </p:sp>
      <p:pic>
        <p:nvPicPr>
          <p:cNvPr id="1026" name="Picture 2" descr="C:\Users\user\Downloads\WhatsApp Image 2024-06-10 at 10.27.52 A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1" y="609600"/>
            <a:ext cx="8077200" cy="541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user\Desktop\11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 Diagonal Corner Rectangle 3"/>
          <p:cNvSpPr/>
          <p:nvPr/>
        </p:nvSpPr>
        <p:spPr>
          <a:xfrm>
            <a:off x="1219200" y="1143000"/>
            <a:ext cx="5867400" cy="762000"/>
          </a:xfrm>
          <a:prstGeom prst="round2DiagRect">
            <a:avLst/>
          </a:prstGeom>
          <a:solidFill>
            <a:srgbClr val="3EAF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4000" cap="all" dirty="0">
                <a:solidFill>
                  <a:prstClr val="white"/>
                </a:solidFill>
                <a:latin typeface="Franklin Gothic Medium"/>
                <a:ea typeface="+mj-ea"/>
                <a:cs typeface="Al-Hadith1" pitchFamily="2" charset="-78"/>
              </a:rPr>
              <a:t> ويتطلب ذلك عدة مراحل وهي:</a:t>
            </a:r>
          </a:p>
        </p:txBody>
      </p:sp>
      <p:sp>
        <p:nvSpPr>
          <p:cNvPr id="2" name="Rounded Rectangle 1"/>
          <p:cNvSpPr/>
          <p:nvPr/>
        </p:nvSpPr>
        <p:spPr>
          <a:xfrm>
            <a:off x="685800" y="2362200"/>
            <a:ext cx="7848600" cy="3276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lgn="r" rtl="1">
              <a:buFont typeface="Arial" pitchFamily="34" charset="0"/>
              <a:buChar char="•"/>
            </a:pPr>
            <a:r>
              <a:rPr lang="ar-EG" sz="2000" b="1" dirty="0" smtClean="0"/>
              <a:t>تأهيل </a:t>
            </a:r>
            <a:r>
              <a:rPr lang="ar-EG" sz="2000" b="1" dirty="0"/>
              <a:t>الشباب من الجنسين لتجربة عقلية جديدة في القضايا المتعلقة بالنوع الاجتماعي، مع مراعاة تمثيل الأشخاص ذوي الإعاقة بنسبة 20% من إجمالي </a:t>
            </a:r>
            <a:r>
              <a:rPr lang="ar-EG" sz="2000" b="1" dirty="0" smtClean="0"/>
              <a:t>المستفيدين</a:t>
            </a:r>
            <a:r>
              <a:rPr lang="ar-EG" sz="2000" b="1" dirty="0"/>
              <a:t>.</a:t>
            </a:r>
            <a:endParaRPr lang="ar-EG" sz="2000" b="1" dirty="0" smtClean="0"/>
          </a:p>
          <a:p>
            <a:pPr marL="285750" indent="-285750" algn="r" rtl="1">
              <a:buFont typeface="Arial" pitchFamily="34" charset="0"/>
              <a:buChar char="•"/>
            </a:pPr>
            <a:r>
              <a:rPr lang="ar-EG" sz="2000" b="1" dirty="0" smtClean="0"/>
              <a:t>خلق </a:t>
            </a:r>
            <a:r>
              <a:rPr lang="ar-EG" sz="2000" b="1" dirty="0"/>
              <a:t>بيئة إبداعية للشباب للتعبير عن أنفسهم من خلال تقديم ونماذج مختلفة من الأساليب </a:t>
            </a:r>
            <a:r>
              <a:rPr lang="ar-EG" sz="2000" b="1" dirty="0" smtClean="0"/>
              <a:t>الإبداعية. </a:t>
            </a:r>
          </a:p>
          <a:p>
            <a:pPr marL="285750" indent="-285750" algn="r" rtl="1">
              <a:buFont typeface="Arial" pitchFamily="34" charset="0"/>
              <a:buChar char="•"/>
            </a:pPr>
            <a:r>
              <a:rPr lang="ar-EG" sz="2000" b="1" dirty="0" smtClean="0"/>
              <a:t>تمكين </a:t>
            </a:r>
            <a:r>
              <a:rPr lang="ar-EG" sz="2000" b="1" dirty="0"/>
              <a:t>الشباب من تنفيذ مبادرات مجتمعية مختلفة لنقل أفكارهم المستنيرة إلى المجتمعات المحيطة بهم، ومساعدة الشباب على وضع خطط لتنفيذ هذه الأنشطة داخل مجتمعاتهم وأسرهم وقادة المجتمع.</a:t>
            </a:r>
            <a:endParaRPr lang="en-US" sz="2000" b="1" dirty="0"/>
          </a:p>
        </p:txBody>
      </p:sp>
      <p:pic>
        <p:nvPicPr>
          <p:cNvPr id="5" name="Picture 2" descr="C:\Users\user\Downloads\WhatsApp Image 2024-06-10 at 9.55.36 AM.jpeg"/>
          <p:cNvPicPr>
            <a:picLocks noChangeAspect="1" noChangeArrowheads="1"/>
          </p:cNvPicPr>
          <p:nvPr/>
        </p:nvPicPr>
        <p:blipFill rotWithShape="1">
          <a:blip r:embed="rId3">
            <a:extLst>
              <a:ext uri="{28A0092B-C50C-407E-A947-70E740481C1C}">
                <a14:useLocalDpi xmlns:a14="http://schemas.microsoft.com/office/drawing/2010/main" val="0"/>
              </a:ext>
            </a:extLst>
          </a:blip>
          <a:srcRect l="9514" t="18238" r="12287" b="17041"/>
          <a:stretch/>
        </p:blipFill>
        <p:spPr bwMode="auto">
          <a:xfrm>
            <a:off x="7315200" y="5687"/>
            <a:ext cx="1828800" cy="1670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733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user\Desktop\11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 Diagonal Corner Rectangle 3"/>
          <p:cNvSpPr/>
          <p:nvPr/>
        </p:nvSpPr>
        <p:spPr>
          <a:xfrm>
            <a:off x="1219200" y="1143000"/>
            <a:ext cx="5867400" cy="762000"/>
          </a:xfrm>
          <a:prstGeom prst="round2DiagRect">
            <a:avLst/>
          </a:prstGeom>
          <a:solidFill>
            <a:srgbClr val="3EAF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4000" cap="all" dirty="0">
                <a:solidFill>
                  <a:prstClr val="white"/>
                </a:solidFill>
                <a:latin typeface="Franklin Gothic Medium"/>
                <a:ea typeface="+mj-ea"/>
                <a:cs typeface="Al-Hadith1" pitchFamily="2" charset="-78"/>
              </a:rPr>
              <a:t>شركاء النجاح</a:t>
            </a:r>
            <a:endPar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VIP Arabic Typo" pitchFamily="2"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06" y="2006925"/>
            <a:ext cx="2362200" cy="124015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1294" y="1939477"/>
            <a:ext cx="1447800" cy="1489523"/>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10577" r="16515"/>
          <a:stretch/>
        </p:blipFill>
        <p:spPr>
          <a:xfrm>
            <a:off x="2409506" y="1976200"/>
            <a:ext cx="1611006" cy="140662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3854" y="4742021"/>
            <a:ext cx="2590800" cy="115497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12373" y="3713615"/>
            <a:ext cx="1188760" cy="1967308"/>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89876" y="2203252"/>
            <a:ext cx="2645882" cy="997148"/>
          </a:xfrm>
          <a:prstGeom prst="rect">
            <a:avLst/>
          </a:prstGeom>
        </p:spPr>
      </p:pic>
      <p:pic>
        <p:nvPicPr>
          <p:cNvPr id="12" name="Picture 11"/>
          <p:cNvPicPr>
            <a:picLocks noChangeAspect="1"/>
          </p:cNvPicPr>
          <p:nvPr/>
        </p:nvPicPr>
        <p:blipFill rotWithShape="1">
          <a:blip r:embed="rId9">
            <a:extLst>
              <a:ext uri="{28A0092B-C50C-407E-A947-70E740481C1C}">
                <a14:useLocalDpi xmlns:a14="http://schemas.microsoft.com/office/drawing/2010/main" val="0"/>
              </a:ext>
            </a:extLst>
          </a:blip>
          <a:srcRect b="10156"/>
          <a:stretch/>
        </p:blipFill>
        <p:spPr>
          <a:xfrm>
            <a:off x="77920" y="3124200"/>
            <a:ext cx="2253667" cy="1515072"/>
          </a:xfrm>
          <a:prstGeom prst="rect">
            <a:avLst/>
          </a:prstGeom>
        </p:spPr>
      </p:pic>
      <p:pic>
        <p:nvPicPr>
          <p:cNvPr id="13" name="Picture 12">
            <a:extLst>
              <a:ext uri="{FF2B5EF4-FFF2-40B4-BE49-F238E27FC236}">
                <a16:creationId xmlns="" xmlns:a16="http://schemas.microsoft.com/office/drawing/2014/main" id="{91177AB8-BE30-45A9-9961-FAA8E7D40EB4}"/>
              </a:ext>
            </a:extLst>
          </p:cNvPr>
          <p:cNvPicPr>
            <a:picLocks noChangeAspect="1"/>
          </p:cNvPicPr>
          <p:nvPr/>
        </p:nvPicPr>
        <p:blipFill rotWithShape="1">
          <a:blip r:embed="rId10">
            <a:extLst>
              <a:ext uri="{28A0092B-C50C-407E-A947-70E740481C1C}">
                <a14:useLocalDpi xmlns:a14="http://schemas.microsoft.com/office/drawing/2010/main" val="0"/>
              </a:ext>
            </a:extLst>
          </a:blip>
          <a:srcRect t="7422" b="8262"/>
          <a:stretch/>
        </p:blipFill>
        <p:spPr>
          <a:xfrm>
            <a:off x="4001133" y="3531189"/>
            <a:ext cx="2639456" cy="2336212"/>
          </a:xfrm>
          <a:prstGeom prst="rect">
            <a:avLst/>
          </a:prstGeom>
        </p:spPr>
      </p:pic>
      <p:pic>
        <p:nvPicPr>
          <p:cNvPr id="14" name="Picture 13">
            <a:extLst>
              <a:ext uri="{FF2B5EF4-FFF2-40B4-BE49-F238E27FC236}">
                <a16:creationId xmlns="" xmlns:a16="http://schemas.microsoft.com/office/drawing/2014/main" id="{8A436286-A605-46F9-84F9-F7FCFEBA06E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88817" y="3581400"/>
            <a:ext cx="3048000" cy="762000"/>
          </a:xfrm>
          <a:prstGeom prst="rect">
            <a:avLst/>
          </a:prstGeom>
        </p:spPr>
      </p:pic>
      <p:pic>
        <p:nvPicPr>
          <p:cNvPr id="16" name="Picture 15">
            <a:extLst>
              <a:ext uri="{FF2B5EF4-FFF2-40B4-BE49-F238E27FC236}">
                <a16:creationId xmlns="" xmlns:a16="http://schemas.microsoft.com/office/drawing/2014/main" id="{A67D50FA-F852-430E-A53C-85203C001D14}"/>
              </a:ext>
            </a:extLst>
          </p:cNvPr>
          <p:cNvPicPr>
            <a:picLocks noChangeAspect="1"/>
          </p:cNvPicPr>
          <p:nvPr/>
        </p:nvPicPr>
        <p:blipFill rotWithShape="1">
          <a:blip r:embed="rId12">
            <a:extLst>
              <a:ext uri="{28A0092B-C50C-407E-A947-70E740481C1C}">
                <a14:useLocalDpi xmlns:a14="http://schemas.microsoft.com/office/drawing/2010/main" val="0"/>
              </a:ext>
            </a:extLst>
          </a:blip>
          <a:srcRect t="8119" b="12691"/>
          <a:stretch/>
        </p:blipFill>
        <p:spPr>
          <a:xfrm>
            <a:off x="0" y="4651318"/>
            <a:ext cx="2516254" cy="1108923"/>
          </a:xfrm>
          <a:prstGeom prst="rect">
            <a:avLst/>
          </a:prstGeom>
        </p:spPr>
      </p:pic>
      <p:pic>
        <p:nvPicPr>
          <p:cNvPr id="15" name="Picture 2" descr="C:\Users\user\Downloads\WhatsApp Image 2024-06-10 at 9.55.36 AM.jpeg"/>
          <p:cNvPicPr>
            <a:picLocks noChangeAspect="1" noChangeArrowheads="1"/>
          </p:cNvPicPr>
          <p:nvPr/>
        </p:nvPicPr>
        <p:blipFill rotWithShape="1">
          <a:blip r:embed="rId13">
            <a:extLst>
              <a:ext uri="{28A0092B-C50C-407E-A947-70E740481C1C}">
                <a14:useLocalDpi xmlns:a14="http://schemas.microsoft.com/office/drawing/2010/main" val="0"/>
              </a:ext>
            </a:extLst>
          </a:blip>
          <a:srcRect l="9514" t="18238" r="12287" b="17041"/>
          <a:stretch/>
        </p:blipFill>
        <p:spPr bwMode="auto">
          <a:xfrm>
            <a:off x="7315200" y="5687"/>
            <a:ext cx="1828800" cy="1670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572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9144000" cy="6858000"/>
          </a:xfrm>
          <a:prstGeom prst="rect">
            <a:avLst/>
          </a:prstGeom>
        </p:spPr>
      </p:pic>
      <p:sp>
        <p:nvSpPr>
          <p:cNvPr id="5" name="Round Diagonal Corner Rectangle 4"/>
          <p:cNvSpPr/>
          <p:nvPr/>
        </p:nvSpPr>
        <p:spPr>
          <a:xfrm>
            <a:off x="1219200" y="1143000"/>
            <a:ext cx="5867400" cy="762000"/>
          </a:xfrm>
          <a:prstGeom prst="round2DiagRect">
            <a:avLst/>
          </a:prstGeom>
          <a:solidFill>
            <a:srgbClr val="3EAF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4000" cap="all" dirty="0">
                <a:solidFill>
                  <a:prstClr val="white"/>
                </a:solidFill>
                <a:latin typeface="Franklin Gothic Medium"/>
                <a:ea typeface="+mj-ea"/>
                <a:cs typeface="Al-Hadith1" pitchFamily="2" charset="-78"/>
              </a:rPr>
              <a:t>نبذة عن </a:t>
            </a:r>
            <a:r>
              <a:rPr lang="ar-EG" sz="4000" cap="all" dirty="0" smtClean="0">
                <a:solidFill>
                  <a:prstClr val="white"/>
                </a:solidFill>
                <a:latin typeface="Franklin Gothic Medium"/>
                <a:ea typeface="+mj-ea"/>
                <a:cs typeface="Al-Hadith1" pitchFamily="2" charset="-78"/>
              </a:rPr>
              <a:t>أرض الفن</a:t>
            </a:r>
            <a:endParaRPr lang="ar-EG" sz="4000" cap="all" dirty="0">
              <a:solidFill>
                <a:prstClr val="white"/>
              </a:solidFill>
              <a:latin typeface="Franklin Gothic Medium"/>
              <a:ea typeface="+mj-ea"/>
              <a:cs typeface="Al-Hadith1" pitchFamily="2" charset="-78"/>
            </a:endParaRPr>
          </a:p>
        </p:txBody>
      </p:sp>
      <p:sp>
        <p:nvSpPr>
          <p:cNvPr id="6" name="Content Placeholder 2"/>
          <p:cNvSpPr txBox="1">
            <a:spLocks/>
          </p:cNvSpPr>
          <p:nvPr/>
        </p:nvSpPr>
        <p:spPr>
          <a:xfrm>
            <a:off x="0" y="2133600"/>
            <a:ext cx="8991600" cy="3884649"/>
          </a:xfrm>
          <a:prstGeom prst="rect">
            <a:avLst/>
          </a:prstGeom>
        </p:spPr>
        <p:txBody>
          <a:bodyPr vert="horz" lIns="91440" tIns="45720" rIns="91440" bIns="45720" rtlCol="0">
            <a:noAutofit/>
          </a:bodyPr>
          <a:lstStyle/>
          <a:p>
            <a:pPr marL="342900" lvl="0" indent="-342900" algn="r" rtl="1">
              <a:lnSpc>
                <a:spcPct val="150000"/>
              </a:lnSpc>
              <a:spcBef>
                <a:spcPts val="800"/>
              </a:spcBef>
              <a:buFont typeface="Wingdings" panose="05000000000000000000" pitchFamily="2" charset="2"/>
              <a:buChar char="q"/>
              <a:defRPr/>
            </a:pPr>
            <a:r>
              <a:rPr lang="ar-EG" b="1" dirty="0" smtClean="0">
                <a:solidFill>
                  <a:srgbClr val="3EADB9"/>
                </a:solidFill>
                <a:latin typeface="+mj-lt"/>
                <a:cs typeface="Arial" pitchFamily="34" charset="0"/>
              </a:rPr>
              <a:t>مؤسسة أرض الفن الخدمات </a:t>
            </a:r>
            <a:r>
              <a:rPr lang="ar-EG" b="1" dirty="0">
                <a:solidFill>
                  <a:srgbClr val="3EADB9"/>
                </a:solidFill>
                <a:latin typeface="+mj-lt"/>
                <a:cs typeface="Arial" pitchFamily="34" charset="0"/>
              </a:rPr>
              <a:t>العلمية والثقافية </a:t>
            </a:r>
            <a:r>
              <a:rPr lang="ar-EG" b="1" dirty="0" smtClean="0">
                <a:solidFill>
                  <a:srgbClr val="3EADB9"/>
                </a:solidFill>
                <a:latin typeface="+mj-lt"/>
                <a:cs typeface="Arial" pitchFamily="34" charset="0"/>
              </a:rPr>
              <a:t>((مساحة فن )) ، وهو الإسم الذي بدأ به فريق من الشباب بالعمل في المجتمعات ما قبل إنشاء المؤسسة. </a:t>
            </a:r>
            <a:br>
              <a:rPr lang="ar-EG" b="1" dirty="0" smtClean="0">
                <a:solidFill>
                  <a:srgbClr val="3EADB9"/>
                </a:solidFill>
                <a:latin typeface="+mj-lt"/>
                <a:cs typeface="Arial" pitchFamily="34" charset="0"/>
              </a:rPr>
            </a:br>
            <a:r>
              <a:rPr lang="ar-EG" b="1" dirty="0" smtClean="0">
                <a:solidFill>
                  <a:srgbClr val="3EADB9"/>
                </a:solidFill>
                <a:latin typeface="+mj-lt"/>
                <a:cs typeface="Arial" pitchFamily="34" charset="0"/>
              </a:rPr>
              <a:t>تعمل المؤسسة على </a:t>
            </a:r>
            <a:r>
              <a:rPr lang="ar-EG" b="1" dirty="0">
                <a:solidFill>
                  <a:srgbClr val="3EADB9"/>
                </a:solidFill>
                <a:latin typeface="+mj-lt"/>
                <a:cs typeface="Arial" pitchFamily="34" charset="0"/>
              </a:rPr>
              <a:t>رعاية الطفولة والامومة على نطاق محافظات جمهورية مصر العربية </a:t>
            </a:r>
            <a:r>
              <a:rPr lang="ar-EG" b="1" dirty="0" smtClean="0">
                <a:solidFill>
                  <a:srgbClr val="3EADB9"/>
                </a:solidFill>
                <a:latin typeface="+mj-lt"/>
                <a:cs typeface="Arial" pitchFamily="34" charset="0"/>
              </a:rPr>
              <a:t>. </a:t>
            </a:r>
            <a:br>
              <a:rPr lang="ar-EG" b="1" dirty="0" smtClean="0">
                <a:solidFill>
                  <a:srgbClr val="3EADB9"/>
                </a:solidFill>
                <a:latin typeface="+mj-lt"/>
                <a:cs typeface="Arial" pitchFamily="34" charset="0"/>
              </a:rPr>
            </a:br>
            <a:r>
              <a:rPr lang="ar-EG" b="1" dirty="0" smtClean="0">
                <a:solidFill>
                  <a:srgbClr val="3EADB9"/>
                </a:solidFill>
                <a:latin typeface="+mj-lt"/>
                <a:cs typeface="Arial" pitchFamily="34" charset="0"/>
              </a:rPr>
              <a:t> نعمل على </a:t>
            </a:r>
            <a:r>
              <a:rPr lang="ar-EG" b="1" dirty="0">
                <a:solidFill>
                  <a:srgbClr val="3EADB9"/>
                </a:solidFill>
                <a:latin typeface="+mj-lt"/>
                <a:cs typeface="Arial" pitchFamily="34" charset="0"/>
              </a:rPr>
              <a:t>غرس القيم الايجابية ومحاربة العادات السلبية داخل المجتمع من خلال خلق وابتكار ادوات واليات فنية جديدة تكون سهلة التداول </a:t>
            </a:r>
            <a:r>
              <a:rPr lang="ar-EG" b="1" dirty="0" smtClean="0">
                <a:solidFill>
                  <a:srgbClr val="3EADB9"/>
                </a:solidFill>
                <a:latin typeface="+mj-lt"/>
                <a:cs typeface="Arial" pitchFamily="34" charset="0"/>
              </a:rPr>
              <a:t>والممارسة </a:t>
            </a:r>
            <a:r>
              <a:rPr lang="ar-EG" b="1" dirty="0">
                <a:solidFill>
                  <a:srgbClr val="3EADB9"/>
                </a:solidFill>
                <a:latin typeface="+mj-lt"/>
                <a:cs typeface="Arial" pitchFamily="34" charset="0"/>
              </a:rPr>
              <a:t>بين الاطفال والشباب و </a:t>
            </a:r>
            <a:r>
              <a:rPr lang="ar-EG" b="1" dirty="0" smtClean="0">
                <a:solidFill>
                  <a:srgbClr val="3EADB9"/>
                </a:solidFill>
                <a:latin typeface="+mj-lt"/>
                <a:cs typeface="Arial" pitchFamily="34" charset="0"/>
              </a:rPr>
              <a:t>ايضًا تحمل </a:t>
            </a:r>
            <a:r>
              <a:rPr lang="ar-EG" b="1" dirty="0">
                <a:solidFill>
                  <a:srgbClr val="3EADB9"/>
                </a:solidFill>
                <a:latin typeface="+mj-lt"/>
                <a:cs typeface="Arial" pitchFamily="34" charset="0"/>
              </a:rPr>
              <a:t>فى مضمونها القيم المدنية مع مراعات اختلاف  ثقافات المجتمعات التى نعمل بها .</a:t>
            </a:r>
          </a:p>
          <a:p>
            <a:pPr marL="342900" lvl="0" indent="-342900" algn="r" rtl="1">
              <a:lnSpc>
                <a:spcPct val="150000"/>
              </a:lnSpc>
              <a:spcBef>
                <a:spcPts val="800"/>
              </a:spcBef>
              <a:buFont typeface="Wingdings" panose="05000000000000000000" pitchFamily="2" charset="2"/>
              <a:buChar char="q"/>
              <a:defRPr/>
            </a:pPr>
            <a:r>
              <a:rPr lang="ar-EG" b="1" dirty="0">
                <a:solidFill>
                  <a:srgbClr val="FF6600"/>
                </a:solidFill>
                <a:latin typeface="+mj-lt"/>
                <a:cs typeface="Arial" pitchFamily="34" charset="0"/>
              </a:rPr>
              <a:t>ومنذ تأسيس الفريق وهو يستهدف الاطفال على ثلاث مراحل مختلفة وهى :</a:t>
            </a:r>
          </a:p>
          <a:p>
            <a:pPr lvl="0" algn="r" rtl="1">
              <a:lnSpc>
                <a:spcPct val="150000"/>
              </a:lnSpc>
              <a:spcBef>
                <a:spcPts val="800"/>
              </a:spcBef>
              <a:defRPr/>
            </a:pPr>
            <a:r>
              <a:rPr lang="ar-EG" b="1" dirty="0">
                <a:solidFill>
                  <a:srgbClr val="3EADB9"/>
                </a:solidFill>
                <a:latin typeface="+mj-lt"/>
                <a:cs typeface="Arial" pitchFamily="34" charset="0"/>
              </a:rPr>
              <a:t>    </a:t>
            </a:r>
            <a:r>
              <a:rPr lang="ar-EG" b="1" dirty="0" smtClean="0">
                <a:solidFill>
                  <a:srgbClr val="3EADB9"/>
                </a:solidFill>
                <a:latin typeface="+mj-lt"/>
                <a:cs typeface="Arial" pitchFamily="34" charset="0"/>
              </a:rPr>
              <a:t>* </a:t>
            </a:r>
            <a:r>
              <a:rPr lang="ar-EG" b="1" dirty="0">
                <a:solidFill>
                  <a:srgbClr val="3EADB9"/>
                </a:solidFill>
                <a:latin typeface="+mj-lt"/>
                <a:cs typeface="Arial" pitchFamily="34" charset="0"/>
              </a:rPr>
              <a:t>الاطفال من سن </a:t>
            </a:r>
            <a:r>
              <a:rPr lang="ar-EG" b="1" dirty="0">
                <a:solidFill>
                  <a:srgbClr val="FF6600"/>
                </a:solidFill>
                <a:latin typeface="+mj-lt"/>
                <a:cs typeface="Arial" pitchFamily="34" charset="0"/>
              </a:rPr>
              <a:t>3 </a:t>
            </a:r>
            <a:r>
              <a:rPr lang="ar-EG" b="1" dirty="0">
                <a:solidFill>
                  <a:srgbClr val="3EADB9"/>
                </a:solidFill>
                <a:latin typeface="+mj-lt"/>
                <a:cs typeface="Arial" pitchFamily="34" charset="0"/>
              </a:rPr>
              <a:t>الى </a:t>
            </a:r>
            <a:r>
              <a:rPr lang="ar-EG" b="1" dirty="0">
                <a:solidFill>
                  <a:srgbClr val="FF6600"/>
                </a:solidFill>
                <a:latin typeface="+mj-lt"/>
                <a:cs typeface="Arial" pitchFamily="34" charset="0"/>
              </a:rPr>
              <a:t>8 </a:t>
            </a:r>
            <a:r>
              <a:rPr lang="ar-EG" b="1" dirty="0">
                <a:solidFill>
                  <a:srgbClr val="3EADB9"/>
                </a:solidFill>
                <a:latin typeface="+mj-lt"/>
                <a:cs typeface="Arial" pitchFamily="34" charset="0"/>
              </a:rPr>
              <a:t>سنين </a:t>
            </a:r>
            <a:r>
              <a:rPr lang="ar-EG" b="1" dirty="0" smtClean="0">
                <a:solidFill>
                  <a:srgbClr val="3EADB9"/>
                </a:solidFill>
                <a:latin typeface="+mj-lt"/>
                <a:cs typeface="Arial" pitchFamily="34" charset="0"/>
              </a:rPr>
              <a:t>. * </a:t>
            </a:r>
            <a:r>
              <a:rPr lang="ar-EG" b="1" dirty="0">
                <a:solidFill>
                  <a:srgbClr val="3EADB9"/>
                </a:solidFill>
                <a:latin typeface="+mj-lt"/>
                <a:cs typeface="Arial" pitchFamily="34" charset="0"/>
              </a:rPr>
              <a:t>الاطفال من سن </a:t>
            </a:r>
            <a:r>
              <a:rPr lang="ar-EG" b="1" dirty="0">
                <a:solidFill>
                  <a:srgbClr val="FF6600"/>
                </a:solidFill>
                <a:latin typeface="+mj-lt"/>
                <a:cs typeface="Arial" pitchFamily="34" charset="0"/>
              </a:rPr>
              <a:t>8 </a:t>
            </a:r>
            <a:r>
              <a:rPr lang="ar-EG" b="1" dirty="0">
                <a:solidFill>
                  <a:srgbClr val="3EADB9"/>
                </a:solidFill>
                <a:latin typeface="+mj-lt"/>
                <a:cs typeface="Arial" pitchFamily="34" charset="0"/>
              </a:rPr>
              <a:t>الى سن </a:t>
            </a:r>
            <a:r>
              <a:rPr lang="ar-EG" b="1" dirty="0">
                <a:solidFill>
                  <a:srgbClr val="FF6600"/>
                </a:solidFill>
                <a:latin typeface="+mj-lt"/>
                <a:cs typeface="Arial" pitchFamily="34" charset="0"/>
              </a:rPr>
              <a:t>13</a:t>
            </a:r>
            <a:r>
              <a:rPr lang="ar-EG" b="1" dirty="0">
                <a:solidFill>
                  <a:srgbClr val="3EADB9"/>
                </a:solidFill>
                <a:latin typeface="+mj-lt"/>
                <a:cs typeface="Arial" pitchFamily="34" charset="0"/>
              </a:rPr>
              <a:t> سنه </a:t>
            </a:r>
            <a:r>
              <a:rPr lang="ar-EG" b="1" dirty="0" smtClean="0">
                <a:solidFill>
                  <a:srgbClr val="3EADB9"/>
                </a:solidFill>
                <a:latin typeface="+mj-lt"/>
                <a:cs typeface="Arial" pitchFamily="34" charset="0"/>
              </a:rPr>
              <a:t>.  * </a:t>
            </a:r>
            <a:r>
              <a:rPr lang="ar-EG" b="1" dirty="0">
                <a:solidFill>
                  <a:srgbClr val="3EADB9"/>
                </a:solidFill>
                <a:latin typeface="+mj-lt"/>
                <a:cs typeface="Arial" pitchFamily="34" charset="0"/>
              </a:rPr>
              <a:t>الاطفال من سن </a:t>
            </a:r>
            <a:r>
              <a:rPr lang="ar-EG" b="1" dirty="0">
                <a:solidFill>
                  <a:srgbClr val="FF6600"/>
                </a:solidFill>
                <a:latin typeface="+mj-lt"/>
                <a:cs typeface="Arial" pitchFamily="34" charset="0"/>
              </a:rPr>
              <a:t>13</a:t>
            </a:r>
            <a:r>
              <a:rPr lang="ar-EG" b="1" dirty="0">
                <a:solidFill>
                  <a:srgbClr val="3EADB9"/>
                </a:solidFill>
                <a:latin typeface="+mj-lt"/>
                <a:cs typeface="Arial" pitchFamily="34" charset="0"/>
              </a:rPr>
              <a:t> الى </a:t>
            </a:r>
            <a:r>
              <a:rPr lang="ar-EG" b="1" dirty="0">
                <a:solidFill>
                  <a:srgbClr val="FF6600"/>
                </a:solidFill>
                <a:latin typeface="+mj-lt"/>
                <a:cs typeface="Arial" pitchFamily="34" charset="0"/>
              </a:rPr>
              <a:t>18</a:t>
            </a:r>
            <a:r>
              <a:rPr lang="ar-EG" b="1" dirty="0">
                <a:solidFill>
                  <a:srgbClr val="3EADB9"/>
                </a:solidFill>
                <a:latin typeface="+mj-lt"/>
                <a:cs typeface="Arial" pitchFamily="34" charset="0"/>
              </a:rPr>
              <a:t> سنه .</a:t>
            </a:r>
          </a:p>
        </p:txBody>
      </p:sp>
      <p:pic>
        <p:nvPicPr>
          <p:cNvPr id="8" name="Picture 2" descr="C:\Users\user\Downloads\WhatsApp Image 2024-06-10 at 9.55.36 AM.jpeg"/>
          <p:cNvPicPr>
            <a:picLocks noChangeAspect="1" noChangeArrowheads="1"/>
          </p:cNvPicPr>
          <p:nvPr/>
        </p:nvPicPr>
        <p:blipFill rotWithShape="1">
          <a:blip r:embed="rId3">
            <a:extLst>
              <a:ext uri="{28A0092B-C50C-407E-A947-70E740481C1C}">
                <a14:useLocalDpi xmlns:a14="http://schemas.microsoft.com/office/drawing/2010/main" val="0"/>
              </a:ext>
            </a:extLst>
          </a:blip>
          <a:srcRect l="9514" t="18238" r="12287" b="17041"/>
          <a:stretch/>
        </p:blipFill>
        <p:spPr bwMode="auto">
          <a:xfrm>
            <a:off x="7315200" y="5687"/>
            <a:ext cx="1905000" cy="1670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down)">
                                      <p:cBhvr>
                                        <p:cTn id="10" dur="500"/>
                                        <p:tgtEl>
                                          <p:spTgt spid="6">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wipe(down)">
                                      <p:cBhvr>
                                        <p:cTn id="1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11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 Diagonal Corner Rectangle 3"/>
          <p:cNvSpPr/>
          <p:nvPr/>
        </p:nvSpPr>
        <p:spPr>
          <a:xfrm>
            <a:off x="1219200" y="1143000"/>
            <a:ext cx="5867400" cy="762000"/>
          </a:xfrm>
          <a:prstGeom prst="round2DiagRect">
            <a:avLst/>
          </a:prstGeom>
          <a:solidFill>
            <a:srgbClr val="3EAF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4000" cap="all" dirty="0">
                <a:solidFill>
                  <a:prstClr val="white"/>
                </a:solidFill>
                <a:latin typeface="Franklin Gothic Medium"/>
                <a:ea typeface="+mj-ea"/>
                <a:cs typeface="Al-Hadith1" pitchFamily="2" charset="-78"/>
              </a:rPr>
              <a:t>نبذة عن </a:t>
            </a:r>
            <a:r>
              <a:rPr lang="ar-EG" sz="4000" cap="all" dirty="0" smtClean="0">
                <a:solidFill>
                  <a:prstClr val="white"/>
                </a:solidFill>
                <a:latin typeface="Franklin Gothic Medium"/>
                <a:ea typeface="+mj-ea"/>
                <a:cs typeface="Al-Hadith1" pitchFamily="2" charset="-78"/>
              </a:rPr>
              <a:t>أرض الفن</a:t>
            </a:r>
            <a:endParaRPr lang="ar-EG" sz="4000" cap="all" dirty="0">
              <a:solidFill>
                <a:prstClr val="white"/>
              </a:solidFill>
              <a:latin typeface="Franklin Gothic Medium"/>
              <a:ea typeface="+mj-ea"/>
              <a:cs typeface="Al-Hadith1" pitchFamily="2" charset="-78"/>
            </a:endParaRPr>
          </a:p>
        </p:txBody>
      </p:sp>
      <p:sp>
        <p:nvSpPr>
          <p:cNvPr id="5" name="Content Placeholder 2"/>
          <p:cNvSpPr txBox="1">
            <a:spLocks/>
          </p:cNvSpPr>
          <p:nvPr/>
        </p:nvSpPr>
        <p:spPr>
          <a:xfrm>
            <a:off x="228600" y="2438400"/>
            <a:ext cx="8763000" cy="3733800"/>
          </a:xfrm>
          <a:prstGeom prst="rect">
            <a:avLst/>
          </a:prstGeom>
        </p:spPr>
        <p:txBody>
          <a:bodyPr vert="horz" lIns="91440" tIns="45720" rIns="91440" bIns="45720" rtlCol="0">
            <a:noAutofit/>
          </a:bodyPr>
          <a:lstStyle/>
          <a:p>
            <a:pPr marL="342900" lvl="0" indent="-342900" algn="r" rtl="1">
              <a:lnSpc>
                <a:spcPct val="150000"/>
              </a:lnSpc>
              <a:spcBef>
                <a:spcPts val="800"/>
              </a:spcBef>
              <a:buFont typeface="Wingdings" panose="05000000000000000000" pitchFamily="2" charset="2"/>
              <a:buChar char="q"/>
              <a:defRPr/>
            </a:pPr>
            <a:r>
              <a:rPr lang="ar-EG" b="1" dirty="0">
                <a:solidFill>
                  <a:srgbClr val="3EADB9"/>
                </a:solidFill>
                <a:latin typeface="Arial" pitchFamily="34" charset="0"/>
                <a:cs typeface="Arial" pitchFamily="34" charset="0"/>
              </a:rPr>
              <a:t>وقد </a:t>
            </a:r>
            <a:r>
              <a:rPr lang="ar-EG" b="1" dirty="0" smtClean="0">
                <a:solidFill>
                  <a:srgbClr val="3EADB9"/>
                </a:solidFill>
                <a:latin typeface="Arial" pitchFamily="34" charset="0"/>
                <a:cs typeface="Arial" pitchFamily="34" charset="0"/>
              </a:rPr>
              <a:t>استهدفنا منذ إنشاء الفريق الى </a:t>
            </a:r>
            <a:r>
              <a:rPr lang="ar-EG" b="1" dirty="0">
                <a:solidFill>
                  <a:srgbClr val="3EADB9"/>
                </a:solidFill>
                <a:latin typeface="Arial" pitchFamily="34" charset="0"/>
                <a:cs typeface="Arial" pitchFamily="34" charset="0"/>
              </a:rPr>
              <a:t>هذا اليوم </a:t>
            </a:r>
            <a:r>
              <a:rPr lang="ar-EG" b="1" dirty="0" smtClean="0">
                <a:solidFill>
                  <a:srgbClr val="3EADB9"/>
                </a:solidFill>
                <a:latin typeface="Arial" pitchFamily="34" charset="0"/>
                <a:cs typeface="Arial" pitchFamily="34" charset="0"/>
              </a:rPr>
              <a:t>ما يقارب من </a:t>
            </a:r>
            <a:r>
              <a:rPr lang="ar-EG" b="1" dirty="0">
                <a:solidFill>
                  <a:srgbClr val="3EADB9"/>
                </a:solidFill>
                <a:latin typeface="Arial" pitchFamily="34" charset="0"/>
                <a:cs typeface="Arial" pitchFamily="34" charset="0"/>
              </a:rPr>
              <a:t>40 الف طفل على مستوى المحافظات التى </a:t>
            </a:r>
            <a:r>
              <a:rPr lang="ar-EG" b="1" dirty="0" smtClean="0">
                <a:solidFill>
                  <a:srgbClr val="3EADB9"/>
                </a:solidFill>
                <a:latin typeface="Arial" pitchFamily="34" charset="0"/>
                <a:cs typeface="Arial" pitchFamily="34" charset="0"/>
              </a:rPr>
              <a:t>عملنا </a:t>
            </a:r>
            <a:r>
              <a:rPr lang="ar-EG" b="1" dirty="0">
                <a:solidFill>
                  <a:srgbClr val="3EADB9"/>
                </a:solidFill>
                <a:latin typeface="Arial" pitchFamily="34" charset="0"/>
                <a:cs typeface="Arial" pitchFamily="34" charset="0"/>
              </a:rPr>
              <a:t>بداخلها  </a:t>
            </a:r>
            <a:r>
              <a:rPr lang="ar-EG" b="1" dirty="0" smtClean="0">
                <a:solidFill>
                  <a:srgbClr val="3EADB9"/>
                </a:solidFill>
                <a:latin typeface="Arial" pitchFamily="34" charset="0"/>
                <a:cs typeface="Arial" pitchFamily="34" charset="0"/>
              </a:rPr>
              <a:t>كفريق ومؤسسة.</a:t>
            </a:r>
            <a:endParaRPr lang="ar-EG" b="1" dirty="0">
              <a:solidFill>
                <a:srgbClr val="3EADB9"/>
              </a:solidFill>
              <a:latin typeface="Arial" pitchFamily="34" charset="0"/>
              <a:cs typeface="Arial" pitchFamily="34" charset="0"/>
            </a:endParaRPr>
          </a:p>
          <a:p>
            <a:pPr marL="342900" lvl="0" indent="-342900" algn="r" rtl="1">
              <a:lnSpc>
                <a:spcPct val="150000"/>
              </a:lnSpc>
              <a:spcBef>
                <a:spcPts val="800"/>
              </a:spcBef>
              <a:buFont typeface="Wingdings" panose="05000000000000000000" pitchFamily="2" charset="2"/>
              <a:buChar char="q"/>
              <a:defRPr/>
            </a:pPr>
            <a:r>
              <a:rPr lang="ar-EG" b="1" dirty="0">
                <a:solidFill>
                  <a:srgbClr val="3EADB9"/>
                </a:solidFill>
                <a:latin typeface="Arial" pitchFamily="34" charset="0"/>
                <a:cs typeface="Arial" pitchFamily="34" charset="0"/>
              </a:rPr>
              <a:t>كما اننا نستهدف الشباب من خلال عمل انشطة تعزز لديهم روح الانتماء والمواطنة </a:t>
            </a:r>
            <a:r>
              <a:rPr lang="ar-EG" b="1" dirty="0" smtClean="0">
                <a:solidFill>
                  <a:srgbClr val="3EADB9"/>
                </a:solidFill>
                <a:latin typeface="Arial" pitchFamily="34" charset="0"/>
                <a:cs typeface="Arial" pitchFamily="34" charset="0"/>
              </a:rPr>
              <a:t>والمشاركة </a:t>
            </a:r>
            <a:r>
              <a:rPr lang="ar-EG" b="1" dirty="0">
                <a:solidFill>
                  <a:srgbClr val="3EADB9"/>
                </a:solidFill>
                <a:latin typeface="Arial" pitchFamily="34" charset="0"/>
                <a:cs typeface="Arial" pitchFamily="34" charset="0"/>
              </a:rPr>
              <a:t>الايجابية داخل المجتمع وذلك عن طريق انشطة ومعسكرات تتمتع بالابتكارية والمرونة التى تساعد على توفير احتياجات الشباب فى المراحل العمرية المتخلفة وبناء قدراتهم </a:t>
            </a:r>
            <a:r>
              <a:rPr lang="ar-EG" b="1" dirty="0" smtClean="0">
                <a:solidFill>
                  <a:srgbClr val="3EADB9"/>
                </a:solidFill>
                <a:latin typeface="Arial" pitchFamily="34" charset="0"/>
                <a:cs typeface="Arial" pitchFamily="34" charset="0"/>
              </a:rPr>
              <a:t>ومهارتهم </a:t>
            </a:r>
            <a:r>
              <a:rPr lang="ar-EG" b="1" dirty="0">
                <a:solidFill>
                  <a:srgbClr val="3EADB9"/>
                </a:solidFill>
                <a:latin typeface="Arial" pitchFamily="34" charset="0"/>
                <a:cs typeface="Arial" pitchFamily="34" charset="0"/>
              </a:rPr>
              <a:t>الحياتية , كما اننا نساعدهم على </a:t>
            </a:r>
            <a:r>
              <a:rPr lang="ar-EG" b="1" dirty="0" smtClean="0">
                <a:solidFill>
                  <a:srgbClr val="3EADB9"/>
                </a:solidFill>
                <a:latin typeface="Arial" pitchFamily="34" charset="0"/>
                <a:cs typeface="Arial" pitchFamily="34" charset="0"/>
              </a:rPr>
              <a:t>خلق </a:t>
            </a:r>
            <a:r>
              <a:rPr lang="ar-EG" b="1" dirty="0">
                <a:solidFill>
                  <a:srgbClr val="3EADB9"/>
                </a:solidFill>
                <a:latin typeface="Arial" pitchFamily="34" charset="0"/>
                <a:cs typeface="Arial" pitchFamily="34" charset="0"/>
              </a:rPr>
              <a:t>مساحات خاصة بهم تتميز بالادوات الفنية الجاذبة لاقرانهم واصدقائهم داخل المجتمع . </a:t>
            </a:r>
            <a:r>
              <a:rPr lang="ar-EG" b="1" dirty="0" smtClean="0">
                <a:solidFill>
                  <a:srgbClr val="3EADB9"/>
                </a:solidFill>
                <a:latin typeface="Arial" pitchFamily="34" charset="0"/>
                <a:cs typeface="Arial" pitchFamily="34" charset="0"/>
              </a:rPr>
              <a:t/>
            </a:r>
            <a:br>
              <a:rPr lang="ar-EG" b="1" dirty="0" smtClean="0">
                <a:solidFill>
                  <a:srgbClr val="3EADB9"/>
                </a:solidFill>
                <a:latin typeface="Arial" pitchFamily="34" charset="0"/>
                <a:cs typeface="Arial" pitchFamily="34" charset="0"/>
              </a:rPr>
            </a:br>
            <a:r>
              <a:rPr lang="ar-EG" b="1" dirty="0" smtClean="0">
                <a:solidFill>
                  <a:srgbClr val="3EADB9"/>
                </a:solidFill>
                <a:latin typeface="Arial" pitchFamily="34" charset="0"/>
                <a:cs typeface="Arial" pitchFamily="34" charset="0"/>
              </a:rPr>
              <a:t>وقد </a:t>
            </a:r>
            <a:r>
              <a:rPr lang="ar-EG" b="1" dirty="0">
                <a:solidFill>
                  <a:srgbClr val="3EADB9"/>
                </a:solidFill>
                <a:latin typeface="Arial" pitchFamily="34" charset="0"/>
                <a:cs typeface="Arial" pitchFamily="34" charset="0"/>
              </a:rPr>
              <a:t>نجح الفريق فى استهداف </a:t>
            </a:r>
            <a:r>
              <a:rPr lang="ar-EG" b="1" dirty="0" smtClean="0">
                <a:solidFill>
                  <a:srgbClr val="3EADB9"/>
                </a:solidFill>
                <a:latin typeface="Arial" pitchFamily="34" charset="0"/>
                <a:cs typeface="Arial" pitchFamily="34" charset="0"/>
              </a:rPr>
              <a:t>ما يقارب ال </a:t>
            </a:r>
            <a:r>
              <a:rPr lang="ar-EG" b="1" dirty="0" smtClean="0">
                <a:solidFill>
                  <a:srgbClr val="FF6600"/>
                </a:solidFill>
                <a:latin typeface="Arial" pitchFamily="34" charset="0"/>
                <a:cs typeface="Arial" pitchFamily="34" charset="0"/>
              </a:rPr>
              <a:t>8500 </a:t>
            </a:r>
            <a:r>
              <a:rPr lang="ar-EG" b="1" dirty="0">
                <a:solidFill>
                  <a:srgbClr val="FF6600"/>
                </a:solidFill>
                <a:latin typeface="Arial" pitchFamily="34" charset="0"/>
                <a:cs typeface="Arial" pitchFamily="34" charset="0"/>
              </a:rPr>
              <a:t>شاب وفتاة </a:t>
            </a:r>
            <a:r>
              <a:rPr lang="ar-EG" b="1" dirty="0">
                <a:solidFill>
                  <a:srgbClr val="3EADB9"/>
                </a:solidFill>
                <a:latin typeface="Arial" pitchFamily="34" charset="0"/>
                <a:cs typeface="Arial" pitchFamily="34" charset="0"/>
              </a:rPr>
              <a:t>حتى الان من خلال تنوع الانشطة المختلفة .</a:t>
            </a:r>
            <a:endParaRPr lang="en-US" b="1" dirty="0">
              <a:solidFill>
                <a:srgbClr val="3EADB9"/>
              </a:solidFill>
              <a:latin typeface="Arial" pitchFamily="34" charset="0"/>
              <a:cs typeface="Arial" pitchFamily="34" charset="0"/>
            </a:endParaRPr>
          </a:p>
        </p:txBody>
      </p:sp>
      <p:pic>
        <p:nvPicPr>
          <p:cNvPr id="6" name="Picture 2" descr="C:\Users\user\Downloads\WhatsApp Image 2024-06-10 at 9.55.36 AM.jpeg"/>
          <p:cNvPicPr>
            <a:picLocks noChangeAspect="1" noChangeArrowheads="1"/>
          </p:cNvPicPr>
          <p:nvPr/>
        </p:nvPicPr>
        <p:blipFill rotWithShape="1">
          <a:blip r:embed="rId3">
            <a:extLst>
              <a:ext uri="{28A0092B-C50C-407E-A947-70E740481C1C}">
                <a14:useLocalDpi xmlns:a14="http://schemas.microsoft.com/office/drawing/2010/main" val="0"/>
              </a:ext>
            </a:extLst>
          </a:blip>
          <a:srcRect l="9514" t="18238" r="12287" b="17041"/>
          <a:stretch/>
        </p:blipFill>
        <p:spPr bwMode="auto">
          <a:xfrm>
            <a:off x="7315200" y="5687"/>
            <a:ext cx="1828800" cy="1670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Desktop\11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 Diagonal Corner Rectangle 3"/>
          <p:cNvSpPr/>
          <p:nvPr/>
        </p:nvSpPr>
        <p:spPr>
          <a:xfrm>
            <a:off x="1219200" y="1143000"/>
            <a:ext cx="5867400" cy="762000"/>
          </a:xfrm>
          <a:prstGeom prst="round2DiagRect">
            <a:avLst/>
          </a:prstGeom>
          <a:solidFill>
            <a:srgbClr val="3EAF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4000" cap="all" dirty="0">
                <a:solidFill>
                  <a:prstClr val="white"/>
                </a:solidFill>
                <a:latin typeface="Franklin Gothic Medium"/>
                <a:ea typeface="+mj-ea"/>
                <a:cs typeface="Al-Hadith1" pitchFamily="2" charset="-78"/>
              </a:rPr>
              <a:t>رؤي وأهداف نعمل من أجلها</a:t>
            </a:r>
          </a:p>
        </p:txBody>
      </p:sp>
      <p:graphicFrame>
        <p:nvGraphicFramePr>
          <p:cNvPr id="10" name="Diagram 9"/>
          <p:cNvGraphicFramePr/>
          <p:nvPr>
            <p:extLst>
              <p:ext uri="{D42A27DB-BD31-4B8C-83A1-F6EECF244321}">
                <p14:modId xmlns:p14="http://schemas.microsoft.com/office/powerpoint/2010/main" val="936967928"/>
              </p:ext>
            </p:extLst>
          </p:nvPr>
        </p:nvGraphicFramePr>
        <p:xfrm>
          <a:off x="0" y="1600200"/>
          <a:ext cx="8763000" cy="454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C:\Users\user\Downloads\WhatsApp Image 2024-06-10 at 9.55.36 AM.jpeg"/>
          <p:cNvPicPr>
            <a:picLocks noChangeAspect="1" noChangeArrowheads="1"/>
          </p:cNvPicPr>
          <p:nvPr/>
        </p:nvPicPr>
        <p:blipFill rotWithShape="1">
          <a:blip r:embed="rId8">
            <a:extLst>
              <a:ext uri="{28A0092B-C50C-407E-A947-70E740481C1C}">
                <a14:useLocalDpi xmlns:a14="http://schemas.microsoft.com/office/drawing/2010/main" val="0"/>
              </a:ext>
            </a:extLst>
          </a:blip>
          <a:srcRect l="9514" t="18238" r="12287" b="17041"/>
          <a:stretch/>
        </p:blipFill>
        <p:spPr bwMode="auto">
          <a:xfrm>
            <a:off x="7315200" y="5687"/>
            <a:ext cx="1828800" cy="1670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user\Desktop\11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ound Diagonal Corner Rectangle 5"/>
          <p:cNvSpPr/>
          <p:nvPr/>
        </p:nvSpPr>
        <p:spPr>
          <a:xfrm>
            <a:off x="1295400" y="990600"/>
            <a:ext cx="5867400" cy="1143000"/>
          </a:xfrm>
          <a:prstGeom prst="round2DiagRect">
            <a:avLst/>
          </a:prstGeom>
          <a:solidFill>
            <a:srgbClr val="3EAF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4000" cap="all" dirty="0">
                <a:solidFill>
                  <a:prstClr val="white"/>
                </a:solidFill>
                <a:latin typeface="Franklin Gothic Medium"/>
                <a:ea typeface="+mj-ea"/>
                <a:cs typeface="Al-Hadith1" pitchFamily="2" charset="-78"/>
              </a:rPr>
              <a:t>أهداف نسعى </a:t>
            </a:r>
            <a:r>
              <a:rPr lang="ar-EG" sz="4000" cap="all" dirty="0" smtClean="0">
                <a:solidFill>
                  <a:prstClr val="white"/>
                </a:solidFill>
                <a:latin typeface="Franklin Gothic Medium"/>
                <a:ea typeface="+mj-ea"/>
                <a:cs typeface="Al-Hadith1" pitchFamily="2" charset="-78"/>
              </a:rPr>
              <a:t>دائما </a:t>
            </a:r>
            <a:r>
              <a:rPr lang="ar-EG" sz="4000" cap="all" dirty="0">
                <a:solidFill>
                  <a:prstClr val="white"/>
                </a:solidFill>
                <a:latin typeface="Franklin Gothic Medium"/>
                <a:ea typeface="+mj-ea"/>
                <a:cs typeface="Al-Hadith1" pitchFamily="2" charset="-78"/>
              </a:rPr>
              <a:t>لتحقيقها !</a:t>
            </a:r>
            <a:endPar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VIP Arabic Typo" pitchFamily="2" charset="0"/>
            </a:endParaRPr>
          </a:p>
        </p:txBody>
      </p:sp>
      <p:sp>
        <p:nvSpPr>
          <p:cNvPr id="8" name="Content Placeholder 2"/>
          <p:cNvSpPr txBox="1">
            <a:spLocks/>
          </p:cNvSpPr>
          <p:nvPr/>
        </p:nvSpPr>
        <p:spPr>
          <a:xfrm>
            <a:off x="228600" y="2133600"/>
            <a:ext cx="8763000" cy="3579849"/>
          </a:xfrm>
          <a:prstGeom prst="rect">
            <a:avLst/>
          </a:prstGeom>
        </p:spPr>
        <p:txBody>
          <a:bodyPr vert="horz" lIns="91440" tIns="45720" rIns="91440" bIns="45720" rtlCol="0">
            <a:noAutofit/>
          </a:bodyPr>
          <a:lstStyle/>
          <a:p>
            <a:pPr marL="342900" marR="0" lvl="0" indent="-342900" algn="r" defTabSz="914400" rtl="1" eaLnBrk="1" fontAlgn="auto" latinLnBrk="0" hangingPunct="1">
              <a:lnSpc>
                <a:spcPct val="150000"/>
              </a:lnSpc>
              <a:spcBef>
                <a:spcPts val="800"/>
              </a:spcBef>
              <a:spcAft>
                <a:spcPts val="0"/>
              </a:spcAft>
              <a:buClrTx/>
              <a:buSzTx/>
              <a:buFont typeface="Wingdings" panose="05000000000000000000" pitchFamily="2" charset="2"/>
              <a:buChar char="q"/>
              <a:tabLst/>
              <a:defRPr/>
            </a:pPr>
            <a:r>
              <a:rPr kumimoji="0" lang="ar-EG"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rPr>
              <a:t>هدفنا خلق مساحات فنية داخل المجتمعات </a:t>
            </a:r>
            <a:r>
              <a:rPr kumimoji="0" lang="ar-EG" b="1" i="0" u="none" strike="noStrike" kern="1200" cap="none" spc="0" normalizeH="0" baseline="0" noProof="0" dirty="0" smtClean="0">
                <a:ln>
                  <a:noFill/>
                </a:ln>
                <a:solidFill>
                  <a:schemeClr val="accent4">
                    <a:lumMod val="75000"/>
                  </a:schemeClr>
                </a:solidFill>
                <a:effectLst/>
                <a:uLnTx/>
                <a:uFillTx/>
                <a:latin typeface="Arial" pitchFamily="34" charset="0"/>
                <a:cs typeface="Arial" pitchFamily="34" charset="0"/>
              </a:rPr>
              <a:t>الأكثر</a:t>
            </a:r>
            <a:r>
              <a:rPr kumimoji="0" lang="ar-EG" b="1" i="0" u="none" strike="noStrike" kern="1200" cap="none" spc="0" normalizeH="0" noProof="0" dirty="0" smtClean="0">
                <a:ln>
                  <a:noFill/>
                </a:ln>
                <a:solidFill>
                  <a:schemeClr val="accent4">
                    <a:lumMod val="75000"/>
                  </a:schemeClr>
                </a:solidFill>
                <a:effectLst/>
                <a:uLnTx/>
                <a:uFillTx/>
                <a:latin typeface="Arial" pitchFamily="34" charset="0"/>
                <a:cs typeface="Arial" pitchFamily="34" charset="0"/>
              </a:rPr>
              <a:t> إحتياجًا </a:t>
            </a:r>
            <a:r>
              <a:rPr kumimoji="0" lang="ar-EG" b="1" i="0" u="none" strike="noStrike" kern="1200" cap="none" spc="0" normalizeH="0" baseline="0" noProof="0" dirty="0" smtClean="0">
                <a:ln>
                  <a:noFill/>
                </a:ln>
                <a:solidFill>
                  <a:schemeClr val="accent4">
                    <a:lumMod val="75000"/>
                  </a:schemeClr>
                </a:solidFill>
                <a:effectLst/>
                <a:uLnTx/>
                <a:uFillTx/>
                <a:latin typeface="Arial" pitchFamily="34" charset="0"/>
                <a:cs typeface="Arial" pitchFamily="34" charset="0"/>
              </a:rPr>
              <a:t>التى </a:t>
            </a:r>
            <a:r>
              <a:rPr kumimoji="0" lang="ar-EG"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rPr>
              <a:t>يعيش فيها الشباب من خلال تنفيذ مجموعة من الانشطة الفنية للتأكيد على أهمية دور الفن فى عملية التنمية .</a:t>
            </a:r>
          </a:p>
          <a:p>
            <a:pPr marL="342900" marR="0" lvl="0" indent="-342900" algn="r" defTabSz="914400" rtl="1" eaLnBrk="1" fontAlgn="auto" latinLnBrk="0" hangingPunct="1">
              <a:lnSpc>
                <a:spcPct val="150000"/>
              </a:lnSpc>
              <a:spcBef>
                <a:spcPts val="800"/>
              </a:spcBef>
              <a:spcAft>
                <a:spcPts val="0"/>
              </a:spcAft>
              <a:buClrTx/>
              <a:buSzTx/>
              <a:buFont typeface="Wingdings" panose="05000000000000000000" pitchFamily="2" charset="2"/>
              <a:buChar char="q"/>
              <a:tabLst/>
              <a:defRPr/>
            </a:pPr>
            <a:r>
              <a:rPr kumimoji="0" lang="ar-EG"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rPr>
              <a:t>تعزيز فكرة الفن الايجابى الهادف الذى يسعى إلى تحقيق التنمية المستدامة وذلك بالشراكة مع ( مجموعات شبابية – فرق فنية – جمعيات أهلية – مراكز شباب المختلفة  - ..... الخ ) والعمل على نشره داخل المجتمعات.</a:t>
            </a:r>
          </a:p>
          <a:p>
            <a:pPr marL="342900" marR="0" lvl="0" indent="-342900" algn="r" defTabSz="914400" rtl="1" eaLnBrk="1" fontAlgn="auto" latinLnBrk="0" hangingPunct="1">
              <a:lnSpc>
                <a:spcPct val="150000"/>
              </a:lnSpc>
              <a:spcBef>
                <a:spcPts val="800"/>
              </a:spcBef>
              <a:spcAft>
                <a:spcPts val="0"/>
              </a:spcAft>
              <a:buClrTx/>
              <a:buSzTx/>
              <a:buFont typeface="Wingdings" panose="05000000000000000000" pitchFamily="2" charset="2"/>
              <a:buChar char="q"/>
              <a:tabLst/>
              <a:defRPr/>
            </a:pPr>
            <a:r>
              <a:rPr kumimoji="0" lang="ar-EG"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rPr>
              <a:t>نسعى الى إبراز القضايا التى تواجه المجتمع بكل </a:t>
            </a:r>
            <a:r>
              <a:rPr kumimoji="0" lang="ar-EG" b="1" i="0" u="none" strike="noStrike" kern="1200" cap="none" spc="0" normalizeH="0" baseline="0" noProof="0" dirty="0" smtClean="0">
                <a:ln>
                  <a:noFill/>
                </a:ln>
                <a:solidFill>
                  <a:schemeClr val="accent4">
                    <a:lumMod val="75000"/>
                  </a:schemeClr>
                </a:solidFill>
                <a:effectLst/>
                <a:uLnTx/>
                <a:uFillTx/>
                <a:latin typeface="Arial" pitchFamily="34" charset="0"/>
                <a:cs typeface="Arial" pitchFamily="34" charset="0"/>
              </a:rPr>
              <a:t>فئاته </a:t>
            </a:r>
            <a:r>
              <a:rPr kumimoji="0" lang="ar-EG"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rPr>
              <a:t>ومساعدة الفئات المختلفة على التوصل الى طرق إبداعية لمحاولة التغلب عليها وذلك من خلال مبادرات مجتمعية نابعة منهم أنفسهم وبالشراكة مع جهات مجتمع مدنى. التفكير فى طرق إبداعية للعمل على حلها والتغيير للأفضل.</a:t>
            </a:r>
          </a:p>
          <a:p>
            <a:pPr marL="342900" marR="0" lvl="0" indent="-342900" algn="r" defTabSz="914400" rtl="1" eaLnBrk="1" fontAlgn="auto" latinLnBrk="0" hangingPunct="1">
              <a:lnSpc>
                <a:spcPct val="150000"/>
              </a:lnSpc>
              <a:spcBef>
                <a:spcPts val="800"/>
              </a:spcBef>
              <a:spcAft>
                <a:spcPts val="0"/>
              </a:spcAft>
              <a:buClrTx/>
              <a:buSzTx/>
              <a:buFont typeface="Wingdings" panose="05000000000000000000" pitchFamily="2" charset="2"/>
              <a:buChar char="q"/>
              <a:tabLst/>
              <a:defRPr/>
            </a:pPr>
            <a:r>
              <a:rPr kumimoji="0" lang="ar-EG"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rPr>
              <a:t>نسعى جاهدين الى خلق بيئة للشباب والاطفال تمكنهم من التعبير عن انفسهم بطريقة خلاقة وبشكل حر.</a:t>
            </a:r>
          </a:p>
        </p:txBody>
      </p:sp>
      <p:pic>
        <p:nvPicPr>
          <p:cNvPr id="5" name="Picture 2" descr="C:\Users\user\Downloads\WhatsApp Image 2024-06-10 at 9.55.36 AM.jpeg"/>
          <p:cNvPicPr>
            <a:picLocks noChangeAspect="1" noChangeArrowheads="1"/>
          </p:cNvPicPr>
          <p:nvPr/>
        </p:nvPicPr>
        <p:blipFill rotWithShape="1">
          <a:blip r:embed="rId3">
            <a:extLst>
              <a:ext uri="{28A0092B-C50C-407E-A947-70E740481C1C}">
                <a14:useLocalDpi xmlns:a14="http://schemas.microsoft.com/office/drawing/2010/main" val="0"/>
              </a:ext>
            </a:extLst>
          </a:blip>
          <a:srcRect l="9514" t="18238" r="12287" b="17041"/>
          <a:stretch/>
        </p:blipFill>
        <p:spPr bwMode="auto">
          <a:xfrm>
            <a:off x="7315200" y="5687"/>
            <a:ext cx="1828800" cy="1670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down)">
                                      <p:cBhvr>
                                        <p:cTn id="13" dur="500"/>
                                        <p:tgtEl>
                                          <p:spTgt spid="8">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wipe(down)">
                                      <p:cBhvr>
                                        <p:cTn id="16"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11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52400" y="2133600"/>
            <a:ext cx="8763000" cy="3852372"/>
          </a:xfrm>
          <a:prstGeom prst="rect">
            <a:avLst/>
          </a:prstGeom>
        </p:spPr>
        <p:txBody>
          <a:bodyPr vert="horz" lIns="91440" tIns="45720" rIns="91440" bIns="45720" rtlCol="0">
            <a:normAutofit/>
          </a:bodyPr>
          <a:lstStyle/>
          <a:p>
            <a:pPr marL="342900" marR="0" lvl="0" indent="-342900" algn="r" defTabSz="914400" rtl="1" eaLnBrk="1" fontAlgn="auto" latinLnBrk="0" hangingPunct="1">
              <a:lnSpc>
                <a:spcPct val="200000"/>
              </a:lnSpc>
              <a:spcBef>
                <a:spcPts val="800"/>
              </a:spcBef>
              <a:spcAft>
                <a:spcPts val="0"/>
              </a:spcAft>
              <a:buClrTx/>
              <a:buSzTx/>
              <a:buFont typeface="Wingdings" panose="05000000000000000000" pitchFamily="2" charset="2"/>
              <a:buChar char="q"/>
              <a:tabLst/>
              <a:defRPr/>
            </a:pPr>
            <a:r>
              <a:rPr kumimoji="0" lang="ar-EG"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rPr>
              <a:t>العمل الدائم لابتكار انشطة جاذبة للاطفال والشباب وغرس القيم والمبادىء العامة التى تجعلهم يعيشون سوياً فى مجتمع واحد يتحقق فيه ( العدالة – الحرية – المساواة بين النوع الاجتماعى – الاحترام المتبادل – قبول الاختلاف - قبول الاخر – عدم التمييز – والعديد من القيم الاخرى التى تساعدهم على ذلك ).</a:t>
            </a:r>
          </a:p>
          <a:p>
            <a:pPr marL="342900" marR="0" lvl="0" indent="-342900" algn="r" defTabSz="914400" rtl="1" eaLnBrk="1" fontAlgn="auto" latinLnBrk="0" hangingPunct="1">
              <a:lnSpc>
                <a:spcPct val="200000"/>
              </a:lnSpc>
              <a:spcBef>
                <a:spcPts val="800"/>
              </a:spcBef>
              <a:spcAft>
                <a:spcPts val="0"/>
              </a:spcAft>
              <a:buClrTx/>
              <a:buSzTx/>
              <a:buFont typeface="Wingdings" panose="05000000000000000000" pitchFamily="2" charset="2"/>
              <a:buChar char="q"/>
              <a:tabLst/>
              <a:defRPr/>
            </a:pPr>
            <a:r>
              <a:rPr kumimoji="0" lang="ar-EG"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rPr>
              <a:t>كما نعمل سويا من اجل ان تكون هذه المساحات الفنية نواة تحضيرية لخلق جيل من الكوادر الشبابية قادرين على احداث التغيير والتنمية المستدامة بالشراكة مع الهيئات والجهات الموجودة فى المجتمعات التى يعيشون بها.</a:t>
            </a:r>
          </a:p>
          <a:p>
            <a:pPr marL="342900" marR="0" lvl="0" indent="-342900" algn="r" defTabSz="914400" rtl="1" eaLnBrk="1" fontAlgn="auto" latinLnBrk="0" hangingPunct="1">
              <a:lnSpc>
                <a:spcPct val="200000"/>
              </a:lnSpc>
              <a:spcBef>
                <a:spcPts val="800"/>
              </a:spcBef>
              <a:spcAft>
                <a:spcPts val="0"/>
              </a:spcAft>
              <a:buClrTx/>
              <a:buSzTx/>
              <a:buFont typeface="Wingdings" panose="05000000000000000000" pitchFamily="2" charset="2"/>
              <a:buChar char="q"/>
              <a:tabLst/>
              <a:defRPr/>
            </a:pPr>
            <a:r>
              <a:rPr kumimoji="0" lang="ar-EG"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rPr>
              <a:t>نقوم باستخدام العلاج بالفن كأسلوب </a:t>
            </a:r>
            <a:r>
              <a:rPr kumimoji="0" lang="ar-EG" b="1" i="0" u="none" strike="noStrike" kern="1200" cap="none" spc="0" normalizeH="0" baseline="0" noProof="0" dirty="0" smtClean="0">
                <a:ln>
                  <a:noFill/>
                </a:ln>
                <a:solidFill>
                  <a:schemeClr val="accent4">
                    <a:lumMod val="75000"/>
                  </a:schemeClr>
                </a:solidFill>
                <a:effectLst/>
                <a:uLnTx/>
                <a:uFillTx/>
                <a:latin typeface="Arial" pitchFamily="34" charset="0"/>
                <a:cs typeface="Arial" pitchFamily="34" charset="0"/>
              </a:rPr>
              <a:t>لاذابة </a:t>
            </a:r>
            <a:r>
              <a:rPr kumimoji="0" lang="ar-EG"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rPr>
              <a:t>الجليد بين الاطفال / الشباب والعمل على تعديل السلوكيات.</a:t>
            </a:r>
          </a:p>
        </p:txBody>
      </p:sp>
      <p:sp>
        <p:nvSpPr>
          <p:cNvPr id="6" name="Round Diagonal Corner Rectangle 5"/>
          <p:cNvSpPr/>
          <p:nvPr/>
        </p:nvSpPr>
        <p:spPr>
          <a:xfrm>
            <a:off x="1219200" y="1143000"/>
            <a:ext cx="5867400" cy="762000"/>
          </a:xfrm>
          <a:prstGeom prst="round2DiagRect">
            <a:avLst/>
          </a:prstGeom>
          <a:solidFill>
            <a:srgbClr val="3EAF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4000" cap="all" dirty="0">
                <a:solidFill>
                  <a:prstClr val="white"/>
                </a:solidFill>
                <a:latin typeface="Franklin Gothic Medium"/>
                <a:ea typeface="+mj-ea"/>
                <a:cs typeface="Al-Hadith1" pitchFamily="2" charset="-78"/>
              </a:rPr>
              <a:t>أهداف نسعى دائما لتحقيقها !</a:t>
            </a:r>
            <a:endPar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VIP Arabic Typo" pitchFamily="2" charset="0"/>
            </a:endParaRPr>
          </a:p>
        </p:txBody>
      </p:sp>
      <p:pic>
        <p:nvPicPr>
          <p:cNvPr id="7" name="Picture 2" descr="C:\Users\user\Downloads\WhatsApp Image 2024-06-10 at 9.55.36 AM.jpeg"/>
          <p:cNvPicPr>
            <a:picLocks noChangeAspect="1" noChangeArrowheads="1"/>
          </p:cNvPicPr>
          <p:nvPr/>
        </p:nvPicPr>
        <p:blipFill rotWithShape="1">
          <a:blip r:embed="rId3">
            <a:extLst>
              <a:ext uri="{28A0092B-C50C-407E-A947-70E740481C1C}">
                <a14:useLocalDpi xmlns:a14="http://schemas.microsoft.com/office/drawing/2010/main" val="0"/>
              </a:ext>
            </a:extLst>
          </a:blip>
          <a:srcRect l="9514" t="18238" r="12287" b="17041"/>
          <a:stretch/>
        </p:blipFill>
        <p:spPr bwMode="auto">
          <a:xfrm>
            <a:off x="7315200" y="5687"/>
            <a:ext cx="1828800" cy="1670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user\Desktop\11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52400" y="1981200"/>
            <a:ext cx="8763000" cy="3505200"/>
          </a:xfrm>
          <a:prstGeom prst="rect">
            <a:avLst/>
          </a:prstGeom>
        </p:spPr>
        <p:txBody>
          <a:bodyPr vert="horz" lIns="91440" tIns="45720" rIns="91440" bIns="45720" rtlCol="0">
            <a:noAutofit/>
          </a:bodyPr>
          <a:lstStyle/>
          <a:p>
            <a:pPr marL="342900" marR="0" lvl="0" indent="-342900" algn="r" defTabSz="914400" rtl="1" eaLnBrk="1" fontAlgn="auto" latinLnBrk="0" hangingPunct="1">
              <a:spcBef>
                <a:spcPts val="800"/>
              </a:spcBef>
              <a:spcAft>
                <a:spcPts val="0"/>
              </a:spcAft>
              <a:buClrTx/>
              <a:buSzTx/>
              <a:buFont typeface="Wingdings" panose="05000000000000000000" pitchFamily="2" charset="2"/>
              <a:buChar char="q"/>
              <a:tabLst/>
              <a:defRPr/>
            </a:pPr>
            <a:r>
              <a:rPr kumimoji="0" lang="ar-EG" sz="2000"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rPr>
              <a:t>ل</a:t>
            </a:r>
            <a:r>
              <a:rPr kumimoji="0" lang="ar-SA" sz="2000"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rPr>
              <a:t>لتأكيد على بناء </a:t>
            </a:r>
            <a:r>
              <a:rPr kumimoji="0" lang="ar-EG" sz="2000"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rPr>
              <a:t>المعرفة </a:t>
            </a:r>
            <a:r>
              <a:rPr kumimoji="0" lang="ar-SA" sz="2000"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rPr>
              <a:t>لدى الطفل و </a:t>
            </a:r>
            <a:r>
              <a:rPr kumimoji="0" lang="ar-SA" sz="2000" b="1" i="0" u="none" strike="noStrike" kern="1200" cap="none" spc="0" normalizeH="0" baseline="0" noProof="0" dirty="0" smtClean="0">
                <a:ln>
                  <a:noFill/>
                </a:ln>
                <a:solidFill>
                  <a:schemeClr val="accent4">
                    <a:lumMod val="75000"/>
                  </a:schemeClr>
                </a:solidFill>
                <a:effectLst/>
                <a:uLnTx/>
                <a:uFillTx/>
                <a:latin typeface="Arial" pitchFamily="34" charset="0"/>
                <a:cs typeface="Arial" pitchFamily="34" charset="0"/>
              </a:rPr>
              <a:t>الشاب</a:t>
            </a:r>
            <a:r>
              <a:rPr kumimoji="0" lang="ar-EG" sz="2000" b="1" i="0" u="none" strike="noStrike" kern="1200" cap="none" spc="0" normalizeH="0" noProof="0" dirty="0" smtClean="0">
                <a:ln>
                  <a:noFill/>
                </a:ln>
                <a:solidFill>
                  <a:schemeClr val="accent4">
                    <a:lumMod val="75000"/>
                  </a:schemeClr>
                </a:solidFill>
                <a:effectLst/>
                <a:uLnTx/>
                <a:uFillTx/>
                <a:latin typeface="Arial" pitchFamily="34" charset="0"/>
                <a:cs typeface="Arial" pitchFamily="34" charset="0"/>
              </a:rPr>
              <a:t> </a:t>
            </a:r>
            <a:r>
              <a:rPr kumimoji="0" lang="ar-SA" sz="2000" b="1" i="0" u="none" strike="noStrike" kern="1200" cap="none" spc="0" normalizeH="0" baseline="0" noProof="0" dirty="0" smtClean="0">
                <a:ln>
                  <a:noFill/>
                </a:ln>
                <a:solidFill>
                  <a:schemeClr val="accent4">
                    <a:lumMod val="75000"/>
                  </a:schemeClr>
                </a:solidFill>
                <a:effectLst/>
                <a:uLnTx/>
                <a:uFillTx/>
                <a:latin typeface="Arial" pitchFamily="34" charset="0"/>
                <a:cs typeface="Arial" pitchFamily="34" charset="0"/>
              </a:rPr>
              <a:t>المتدرب </a:t>
            </a:r>
            <a:r>
              <a:rPr kumimoji="0" lang="ar-SA" sz="2000"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rPr>
              <a:t>بحقوق الإنسان والقيم المدنية، حتى يستطيع أن يعبر عن</a:t>
            </a:r>
            <a:r>
              <a:rPr kumimoji="0" lang="ar-EG" sz="2000"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rPr>
              <a:t> نفسه ومجتمعه وذلك من خلال الانشطة الفنية االمختلفة حسب الاعمار والاجناس.</a:t>
            </a:r>
          </a:p>
          <a:p>
            <a:pPr marL="342900" marR="0" lvl="0" indent="-342900" algn="r" defTabSz="914400" rtl="1" eaLnBrk="1" fontAlgn="auto" latinLnBrk="0" hangingPunct="1">
              <a:spcBef>
                <a:spcPts val="800"/>
              </a:spcBef>
              <a:spcAft>
                <a:spcPts val="0"/>
              </a:spcAft>
              <a:buClrTx/>
              <a:buSzTx/>
              <a:buFont typeface="Wingdings" panose="05000000000000000000" pitchFamily="2" charset="2"/>
              <a:buChar char="q"/>
              <a:tabLst/>
              <a:defRPr/>
            </a:pPr>
            <a:r>
              <a:rPr kumimoji="0" lang="ar-EG" sz="2000"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rPr>
              <a:t>لكى يستطيع الطفل / الشاب ان يخرج ما بداخله بشكل ابداعى عبر الرسائل الفنية التى يستطيع ان يخاطب مجتمعه الصغير، وتأهيله بعد ذلك لمخاطبة المجتمع الكبير.</a:t>
            </a:r>
            <a:r>
              <a:rPr kumimoji="0" lang="en-US" sz="2000"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rPr>
              <a:t> </a:t>
            </a:r>
          </a:p>
          <a:p>
            <a:pPr marL="342900" marR="0" lvl="0" indent="-342900" algn="r" defTabSz="914400" rtl="1" eaLnBrk="1" fontAlgn="auto" latinLnBrk="0" hangingPunct="1">
              <a:spcBef>
                <a:spcPts val="800"/>
              </a:spcBef>
              <a:spcAft>
                <a:spcPts val="0"/>
              </a:spcAft>
              <a:buClrTx/>
              <a:buSzTx/>
              <a:buFont typeface="Wingdings" panose="05000000000000000000" pitchFamily="2" charset="2"/>
              <a:buChar char="q"/>
              <a:tabLst/>
              <a:defRPr/>
            </a:pPr>
            <a:r>
              <a:rPr kumimoji="0" lang="ar-EG" sz="2000"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rPr>
              <a:t>لأننا نؤمن ان الفن هو الاداة السحرية التى تستطيع كسر الحواجز وتفجير المواهب والجوانب الداخلية للانسان مهما كانت ميوله او افكاره. </a:t>
            </a:r>
            <a:endParaRPr kumimoji="0" lang="en-US" sz="2000"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endParaRPr>
          </a:p>
          <a:p>
            <a:pPr marL="342900" marR="0" lvl="0" indent="-342900" algn="r" defTabSz="914400" rtl="1" eaLnBrk="1" fontAlgn="auto" latinLnBrk="0" hangingPunct="1">
              <a:spcBef>
                <a:spcPts val="800"/>
              </a:spcBef>
              <a:spcAft>
                <a:spcPts val="0"/>
              </a:spcAft>
              <a:buClrTx/>
              <a:buSzTx/>
              <a:buFont typeface="Wingdings" panose="05000000000000000000" pitchFamily="2" charset="2"/>
              <a:buChar char="q"/>
              <a:tabLst/>
              <a:defRPr/>
            </a:pPr>
            <a:r>
              <a:rPr kumimoji="0" lang="ar-EG" sz="2000"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rPr>
              <a:t>لأن الفن هو الاداة البسيطة التى تجعل الاشخاص بمختلف انماطهم أن يعبروا عن احلامهم وافكارهم بدون اى خجل او جهد.</a:t>
            </a:r>
            <a:r>
              <a:rPr kumimoji="0" lang="en-US" sz="2000"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rPr>
              <a:t> </a:t>
            </a:r>
          </a:p>
          <a:p>
            <a:pPr marL="342900" marR="0" lvl="0" indent="-342900" algn="r" defTabSz="914400" rtl="1" eaLnBrk="1" fontAlgn="auto" latinLnBrk="0" hangingPunct="1">
              <a:spcBef>
                <a:spcPts val="800"/>
              </a:spcBef>
              <a:spcAft>
                <a:spcPts val="0"/>
              </a:spcAft>
              <a:buClrTx/>
              <a:buSzTx/>
              <a:buFont typeface="Wingdings" panose="05000000000000000000" pitchFamily="2" charset="2"/>
              <a:buChar char="q"/>
              <a:tabLst/>
              <a:defRPr/>
            </a:pPr>
            <a:r>
              <a:rPr kumimoji="0" lang="ar-EG" sz="2000"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rPr>
              <a:t>لأن </a:t>
            </a:r>
            <a:r>
              <a:rPr kumimoji="0" lang="ar-SA" sz="2000"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rPr>
              <a:t>الفن يساعد على التعبير عن الذات فيستطيع المرء رؤية ذاته ورؤية من حوله خارج دائرته.</a:t>
            </a:r>
            <a:endParaRPr kumimoji="0" lang="en-US" sz="2000" b="1" i="0" u="none" strike="noStrike" kern="1200" cap="none" spc="0" normalizeH="0" baseline="0" noProof="0" dirty="0">
              <a:ln>
                <a:noFill/>
              </a:ln>
              <a:solidFill>
                <a:schemeClr val="accent4">
                  <a:lumMod val="75000"/>
                </a:schemeClr>
              </a:solidFill>
              <a:effectLst/>
              <a:uLnTx/>
              <a:uFillTx/>
              <a:latin typeface="Arial" pitchFamily="34" charset="0"/>
              <a:cs typeface="Arial" pitchFamily="34" charset="0"/>
            </a:endParaRPr>
          </a:p>
        </p:txBody>
      </p:sp>
      <p:sp>
        <p:nvSpPr>
          <p:cNvPr id="6" name="Round Diagonal Corner Rectangle 5"/>
          <p:cNvSpPr/>
          <p:nvPr/>
        </p:nvSpPr>
        <p:spPr>
          <a:xfrm>
            <a:off x="1219200" y="1143000"/>
            <a:ext cx="5867400" cy="762000"/>
          </a:xfrm>
          <a:prstGeom prst="round2DiagRect">
            <a:avLst/>
          </a:prstGeom>
          <a:solidFill>
            <a:srgbClr val="3EAF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4000" cap="all" dirty="0">
                <a:solidFill>
                  <a:prstClr val="white"/>
                </a:solidFill>
                <a:latin typeface="Franklin Gothic Medium"/>
                <a:ea typeface="+mj-ea"/>
                <a:cs typeface="Al-Hadith1" pitchFamily="2" charset="-78"/>
              </a:rPr>
              <a:t>لماذا نستخدم الفن من أجل التنمية ؟</a:t>
            </a:r>
            <a:endPar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VIP Arabic Typo" pitchFamily="2" charset="0"/>
            </a:endParaRPr>
          </a:p>
        </p:txBody>
      </p:sp>
      <p:pic>
        <p:nvPicPr>
          <p:cNvPr id="7" name="Picture 2" descr="C:\Users\user\Downloads\WhatsApp Image 2024-06-10 at 9.55.36 AM.jpeg"/>
          <p:cNvPicPr>
            <a:picLocks noChangeAspect="1" noChangeArrowheads="1"/>
          </p:cNvPicPr>
          <p:nvPr/>
        </p:nvPicPr>
        <p:blipFill rotWithShape="1">
          <a:blip r:embed="rId3">
            <a:extLst>
              <a:ext uri="{28A0092B-C50C-407E-A947-70E740481C1C}">
                <a14:useLocalDpi xmlns:a14="http://schemas.microsoft.com/office/drawing/2010/main" val="0"/>
              </a:ext>
            </a:extLst>
          </a:blip>
          <a:srcRect l="9514" t="18238" r="12287" b="17041"/>
          <a:stretch/>
        </p:blipFill>
        <p:spPr bwMode="auto">
          <a:xfrm>
            <a:off x="7315200" y="5687"/>
            <a:ext cx="1828800" cy="1670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down)">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user\Desktop\11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 Diagonal Corner Rectangle 3"/>
          <p:cNvSpPr/>
          <p:nvPr/>
        </p:nvSpPr>
        <p:spPr>
          <a:xfrm>
            <a:off x="1219200" y="1143000"/>
            <a:ext cx="5867400" cy="762000"/>
          </a:xfrm>
          <a:prstGeom prst="round2DiagRect">
            <a:avLst/>
          </a:prstGeom>
          <a:solidFill>
            <a:srgbClr val="3EAF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4000" cap="all" dirty="0">
                <a:solidFill>
                  <a:prstClr val="white"/>
                </a:solidFill>
                <a:latin typeface="Franklin Gothic Medium"/>
                <a:ea typeface="+mj-ea"/>
                <a:cs typeface="Al-Hadith1" pitchFamily="2" charset="-78"/>
              </a:rPr>
              <a:t>نعمل فى اتجاهيين رئيسين </a:t>
            </a:r>
            <a:endPar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VIP Arabic Typo" pitchFamily="2" charset="0"/>
            </a:endParaRPr>
          </a:p>
        </p:txBody>
      </p:sp>
      <p:graphicFrame>
        <p:nvGraphicFramePr>
          <p:cNvPr id="5" name="Diagram 4"/>
          <p:cNvGraphicFramePr/>
          <p:nvPr>
            <p:extLst>
              <p:ext uri="{D42A27DB-BD31-4B8C-83A1-F6EECF244321}">
                <p14:modId xmlns:p14="http://schemas.microsoft.com/office/powerpoint/2010/main" val="3720827335"/>
              </p:ext>
            </p:extLst>
          </p:nvPr>
        </p:nvGraphicFramePr>
        <p:xfrm>
          <a:off x="152400" y="2057400"/>
          <a:ext cx="88392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C:\Users\user\Downloads\WhatsApp Image 2024-06-10 at 9.55.36 AM.jpeg"/>
          <p:cNvPicPr>
            <a:picLocks noChangeAspect="1" noChangeArrowheads="1"/>
          </p:cNvPicPr>
          <p:nvPr/>
        </p:nvPicPr>
        <p:blipFill rotWithShape="1">
          <a:blip r:embed="rId8">
            <a:extLst>
              <a:ext uri="{28A0092B-C50C-407E-A947-70E740481C1C}">
                <a14:useLocalDpi xmlns:a14="http://schemas.microsoft.com/office/drawing/2010/main" val="0"/>
              </a:ext>
            </a:extLst>
          </a:blip>
          <a:srcRect l="9514" t="18238" r="12287" b="17041"/>
          <a:stretch/>
        </p:blipFill>
        <p:spPr bwMode="auto">
          <a:xfrm>
            <a:off x="7315200" y="5687"/>
            <a:ext cx="1828800" cy="1670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AD039165-10B4-4E73-A902-FBDBFDAC2B17}"/>
                                            </p:graphicEl>
                                          </p:spTgt>
                                        </p:tgtEl>
                                        <p:attrNameLst>
                                          <p:attrName>style.visibility</p:attrName>
                                        </p:attrNameLst>
                                      </p:cBhvr>
                                      <p:to>
                                        <p:strVal val="visible"/>
                                      </p:to>
                                    </p:set>
                                    <p:animEffect transition="in" filter="fade">
                                      <p:cBhvr>
                                        <p:cTn id="7" dur="2000"/>
                                        <p:tgtEl>
                                          <p:spTgt spid="5">
                                            <p:graphicEl>
                                              <a:dgm id="{AD039165-10B4-4E73-A902-FBDBFDAC2B1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F784B4D2-B3E1-4CB1-863E-BE2D0B88AD71}"/>
                                            </p:graphicEl>
                                          </p:spTgt>
                                        </p:tgtEl>
                                        <p:attrNameLst>
                                          <p:attrName>style.visibility</p:attrName>
                                        </p:attrNameLst>
                                      </p:cBhvr>
                                      <p:to>
                                        <p:strVal val="visible"/>
                                      </p:to>
                                    </p:set>
                                    <p:animEffect transition="in" filter="fade">
                                      <p:cBhvr>
                                        <p:cTn id="12" dur="2000"/>
                                        <p:tgtEl>
                                          <p:spTgt spid="5">
                                            <p:graphicEl>
                                              <a:dgm id="{F784B4D2-B3E1-4CB1-863E-BE2D0B88AD7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user\Desktop\11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 Diagonal Corner Rectangle 3"/>
          <p:cNvSpPr/>
          <p:nvPr/>
        </p:nvSpPr>
        <p:spPr>
          <a:xfrm>
            <a:off x="1219200" y="1143000"/>
            <a:ext cx="5867400" cy="762000"/>
          </a:xfrm>
          <a:prstGeom prst="round2DiagRect">
            <a:avLst/>
          </a:prstGeom>
          <a:solidFill>
            <a:srgbClr val="3EAF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4000" cap="all" dirty="0">
                <a:solidFill>
                  <a:prstClr val="white"/>
                </a:solidFill>
                <a:latin typeface="Franklin Gothic Medium"/>
                <a:ea typeface="+mj-ea"/>
                <a:cs typeface="Al-Hadith1" pitchFamily="2" charset="-78"/>
              </a:rPr>
              <a:t>مشروع </a:t>
            </a:r>
            <a:r>
              <a:rPr lang="ar-EG" sz="4000" cap="all" dirty="0" smtClean="0">
                <a:solidFill>
                  <a:prstClr val="white"/>
                </a:solidFill>
                <a:latin typeface="Franklin Gothic Medium"/>
                <a:ea typeface="+mj-ea"/>
                <a:cs typeface="Al-Hadith1" pitchFamily="2" charset="-78"/>
              </a:rPr>
              <a:t>إثنان </a:t>
            </a:r>
            <a:r>
              <a:rPr lang="ar-EG" sz="4000" cap="all" dirty="0">
                <a:solidFill>
                  <a:prstClr val="white"/>
                </a:solidFill>
                <a:latin typeface="Franklin Gothic Medium"/>
                <a:ea typeface="+mj-ea"/>
                <a:cs typeface="Al-Hadith1" pitchFamily="2" charset="-78"/>
              </a:rPr>
              <a:t>= واحد</a:t>
            </a:r>
            <a:endPar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VIP Arabic Typo" pitchFamily="2" charset="0"/>
            </a:endParaRPr>
          </a:p>
        </p:txBody>
      </p:sp>
      <p:sp>
        <p:nvSpPr>
          <p:cNvPr id="2" name="Rounded Rectangle 1"/>
          <p:cNvSpPr/>
          <p:nvPr/>
        </p:nvSpPr>
        <p:spPr>
          <a:xfrm>
            <a:off x="304800" y="2362200"/>
            <a:ext cx="8458200" cy="3429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ar-EG" sz="2000" b="1" dirty="0" smtClean="0"/>
              <a:t>يعد مشروع </a:t>
            </a:r>
            <a:r>
              <a:rPr lang="ar-EG" sz="2000" b="1" dirty="0"/>
              <a:t>اثنان = واحد </a:t>
            </a:r>
            <a:r>
              <a:rPr lang="ar-EG" sz="2000" b="1" dirty="0" smtClean="0"/>
              <a:t>من أهم المشاريع التي ستعمل داخل مجتمع طرة، الذي سوف يدعم مفاهيم </a:t>
            </a:r>
            <a:r>
              <a:rPr lang="ar-EG" sz="2000" b="1" dirty="0"/>
              <a:t>المساواة بين الجنسين </a:t>
            </a:r>
            <a:r>
              <a:rPr lang="ar-EG" sz="2000" b="1" dirty="0" smtClean="0"/>
              <a:t>من الشباب. </a:t>
            </a:r>
            <a:br>
              <a:rPr lang="ar-EG" sz="2000" b="1" dirty="0" smtClean="0"/>
            </a:br>
            <a:r>
              <a:rPr lang="ar-EG" sz="2000" b="1" dirty="0" smtClean="0"/>
              <a:t>وذلك من خلال توفير </a:t>
            </a:r>
            <a:r>
              <a:rPr lang="ar-EG" sz="2000" b="1" dirty="0"/>
              <a:t>فرصة إبداعية وتعليمية </a:t>
            </a:r>
            <a:r>
              <a:rPr lang="ar-EG" sz="2000" b="1" dirty="0" smtClean="0"/>
              <a:t>داعمة </a:t>
            </a:r>
            <a:r>
              <a:rPr lang="ar-EG" sz="2000" b="1" dirty="0"/>
              <a:t>للشباب لتعزيز ثقافة المساواة بين </a:t>
            </a:r>
            <a:r>
              <a:rPr lang="ar-EG" sz="2000" b="1" dirty="0" smtClean="0"/>
              <a:t>الجنسين داخل المجتمع .</a:t>
            </a:r>
          </a:p>
          <a:p>
            <a:pPr algn="ctr"/>
            <a:r>
              <a:rPr lang="ar-EG" sz="2000" b="1" dirty="0" smtClean="0"/>
              <a:t> </a:t>
            </a:r>
            <a:r>
              <a:rPr lang="ar-EG" sz="2000" b="1" dirty="0"/>
              <a:t>ويتطلب ذلك عدة مراحل وهي</a:t>
            </a:r>
            <a:r>
              <a:rPr lang="ar-EG" sz="2000" b="1" dirty="0" smtClean="0"/>
              <a:t>:</a:t>
            </a:r>
          </a:p>
          <a:p>
            <a:pPr algn="ctr"/>
            <a:r>
              <a:rPr lang="ar-EG" sz="2000" b="1" dirty="0" smtClean="0"/>
              <a:t> </a:t>
            </a:r>
            <a:r>
              <a:rPr lang="ar-EG" sz="2000" b="1" dirty="0"/>
              <a:t>تأهيل الشباب </a:t>
            </a:r>
            <a:r>
              <a:rPr lang="ar-EG" sz="2000" b="1" dirty="0" smtClean="0"/>
              <a:t> لتجربة </a:t>
            </a:r>
            <a:r>
              <a:rPr lang="ar-EG" sz="2000" b="1" dirty="0"/>
              <a:t>عقلية جديدة في القضايا المتعلقة بالنوع الاجتماعي، مع مراعاة تمثيل الأشخاص ذوي الإعاقة بنسبة 20% من إجمالي المستفيدين</a:t>
            </a:r>
            <a:r>
              <a:rPr lang="ar-EG" sz="2000" b="1" dirty="0" smtClean="0"/>
              <a:t>،</a:t>
            </a:r>
          </a:p>
          <a:p>
            <a:pPr algn="ctr"/>
            <a:r>
              <a:rPr lang="ar-EG" sz="2000" b="1" dirty="0" smtClean="0"/>
              <a:t> </a:t>
            </a:r>
            <a:r>
              <a:rPr lang="ar-EG" sz="2000" b="1" dirty="0"/>
              <a:t>خلق بيئة إبداعية للشباب للتعبير عن أنفسهم من خلال تقديم ونماذج مختلفة من الأساليب الإبداعية </a:t>
            </a:r>
            <a:endParaRPr lang="ar-EG" sz="2000" b="1" dirty="0" smtClean="0"/>
          </a:p>
          <a:p>
            <a:pPr algn="ctr"/>
            <a:r>
              <a:rPr lang="ar-EG" sz="2000" b="1" dirty="0" smtClean="0"/>
              <a:t>تمكين </a:t>
            </a:r>
            <a:r>
              <a:rPr lang="ar-EG" sz="2000" b="1" dirty="0"/>
              <a:t>الشباب من تنفيذ مبادرات مجتمعية مختلفة لنقل أفكارهم المستنيرة إلى المجتمعات المحيطة بهم، ومساعدة الشباب على وضع خطط لتنفيذ هذه الأنشطة داخل مجتمعاتهم وأسرهم وقادة المجتمع.</a:t>
            </a:r>
            <a:endParaRPr lang="en-US" sz="2000" b="1" dirty="0"/>
          </a:p>
        </p:txBody>
      </p:sp>
      <p:pic>
        <p:nvPicPr>
          <p:cNvPr id="5" name="Picture 2" descr="C:\Users\user\Downloads\WhatsApp Image 2024-06-10 at 9.55.36 AM.jpeg"/>
          <p:cNvPicPr>
            <a:picLocks noChangeAspect="1" noChangeArrowheads="1"/>
          </p:cNvPicPr>
          <p:nvPr/>
        </p:nvPicPr>
        <p:blipFill rotWithShape="1">
          <a:blip r:embed="rId3">
            <a:extLst>
              <a:ext uri="{28A0092B-C50C-407E-A947-70E740481C1C}">
                <a14:useLocalDpi xmlns:a14="http://schemas.microsoft.com/office/drawing/2010/main" val="0"/>
              </a:ext>
            </a:extLst>
          </a:blip>
          <a:srcRect l="9514" t="18238" r="12287" b="17041"/>
          <a:stretch/>
        </p:blipFill>
        <p:spPr bwMode="auto">
          <a:xfrm>
            <a:off x="7315200" y="5687"/>
            <a:ext cx="1828800" cy="1670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3695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15833</TotalTime>
  <Words>594</Words>
  <Application>Microsoft Office PowerPoint</Application>
  <PresentationFormat>On-screen Show (4:3)</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Tawfik Abdallah</dc:creator>
  <cp:lastModifiedBy>CompuLand</cp:lastModifiedBy>
  <cp:revision>90</cp:revision>
  <dcterms:created xsi:type="dcterms:W3CDTF">2017-11-29T13:20:34Z</dcterms:created>
  <dcterms:modified xsi:type="dcterms:W3CDTF">2024-07-18T15:21:04Z</dcterms:modified>
</cp:coreProperties>
</file>