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8"/>
  </p:notesMasterIdLst>
  <p:sldIdLst>
    <p:sldId id="256" r:id="rId2"/>
    <p:sldId id="378" r:id="rId3"/>
    <p:sldId id="380" r:id="rId4"/>
    <p:sldId id="382" r:id="rId5"/>
    <p:sldId id="325"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7" r:id="rId20"/>
    <p:sldId id="398" r:id="rId21"/>
    <p:sldId id="399" r:id="rId22"/>
    <p:sldId id="401" r:id="rId23"/>
    <p:sldId id="402" r:id="rId24"/>
    <p:sldId id="403" r:id="rId25"/>
    <p:sldId id="404" r:id="rId26"/>
    <p:sldId id="290" r:id="rId27"/>
  </p:sldIdLst>
  <p:sldSz cx="9144000" cy="5143500" type="screen16x9"/>
  <p:notesSz cx="6858000" cy="9144000"/>
  <p:embeddedFontLst>
    <p:embeddedFont>
      <p:font typeface="Arimo" panose="020B0604020202020204" charset="0"/>
      <p:regular r:id="rId29"/>
      <p:bold r:id="rId30"/>
      <p:italic r:id="rId31"/>
      <p:boldItalic r:id="rId32"/>
    </p:embeddedFont>
    <p:embeddedFont>
      <p:font typeface="Bai Jamjuree" panose="020B0604020202020204" charset="-34"/>
      <p:regular r:id="rId33"/>
      <p:bold r:id="rId34"/>
      <p:italic r:id="rId35"/>
      <p:boldItalic r:id="rId36"/>
    </p:embeddedFont>
    <p:embeddedFont>
      <p:font typeface="Raleway"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446565-B02C-4248-A8A9-8433FB45956A}">
  <a:tblStyle styleId="{E1446565-B02C-4248-A8A9-8433FB4595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0" d="100"/>
          <a:sy n="140" d="100"/>
        </p:scale>
        <p:origin x="7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02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541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933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455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019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677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825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71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413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55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724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77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104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093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428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732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651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94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985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5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787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40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209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47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7" r:id="rId3"/>
    <p:sldLayoutId id="2147483669" r:id="rId4"/>
    <p:sldLayoutId id="2147483676" r:id="rId5"/>
    <p:sldLayoutId id="2147483677" r:id="rId6"/>
    <p:sldLayoutId id="214748367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ms" sz="4000" dirty="0"/>
              <a:t>Advanced JavaScript</a:t>
            </a:r>
            <a:endParaRPr sz="4000" dirty="0"/>
          </a:p>
        </p:txBody>
      </p:sp>
      <p:sp>
        <p:nvSpPr>
          <p:cNvPr id="2800" name="Google Shape;2800;p36"/>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Presented By : Asmaa Ahmed</a:t>
            </a:r>
            <a:endParaRPr dirty="0"/>
          </a:p>
        </p:txBody>
      </p:sp>
      <p:grpSp>
        <p:nvGrpSpPr>
          <p:cNvPr id="2801" name="Google Shape;2801;p36"/>
          <p:cNvGrpSpPr/>
          <p:nvPr/>
        </p:nvGrpSpPr>
        <p:grpSpPr>
          <a:xfrm>
            <a:off x="7693907" y="3396233"/>
            <a:ext cx="1286280" cy="1207776"/>
            <a:chOff x="2738675" y="2538800"/>
            <a:chExt cx="454275" cy="426550"/>
          </a:xfrm>
        </p:grpSpPr>
        <p:sp>
          <p:nvSpPr>
            <p:cNvPr id="2802" name="Google Shape;2802;p36"/>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6"/>
          <p:cNvGrpSpPr/>
          <p:nvPr/>
        </p:nvGrpSpPr>
        <p:grpSpPr>
          <a:xfrm>
            <a:off x="5611839" y="1667336"/>
            <a:ext cx="2285670" cy="2258003"/>
            <a:chOff x="5611839" y="1667336"/>
            <a:chExt cx="2285670" cy="2258003"/>
          </a:xfrm>
        </p:grpSpPr>
        <p:grpSp>
          <p:nvGrpSpPr>
            <p:cNvPr id="2827" name="Google Shape;2827;p36"/>
            <p:cNvGrpSpPr/>
            <p:nvPr/>
          </p:nvGrpSpPr>
          <p:grpSpPr>
            <a:xfrm>
              <a:off x="5611839" y="1667336"/>
              <a:ext cx="2285670" cy="2258003"/>
              <a:chOff x="1749000" y="2510675"/>
              <a:chExt cx="743525" cy="734525"/>
            </a:xfrm>
          </p:grpSpPr>
          <p:sp>
            <p:nvSpPr>
              <p:cNvPr id="2828" name="Google Shape;2828;p36"/>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36"/>
            <p:cNvGrpSpPr/>
            <p:nvPr/>
          </p:nvGrpSpPr>
          <p:grpSpPr>
            <a:xfrm>
              <a:off x="6973146" y="2379245"/>
              <a:ext cx="638441" cy="895194"/>
              <a:chOff x="5604100" y="2322150"/>
              <a:chExt cx="271700" cy="380950"/>
            </a:xfrm>
          </p:grpSpPr>
          <p:sp>
            <p:nvSpPr>
              <p:cNvPr id="2842" name="Google Shape;2842;p36"/>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36"/>
            <p:cNvGrpSpPr/>
            <p:nvPr/>
          </p:nvGrpSpPr>
          <p:grpSpPr>
            <a:xfrm>
              <a:off x="5888932" y="2318241"/>
              <a:ext cx="937913" cy="945727"/>
              <a:chOff x="5063350" y="1997100"/>
              <a:chExt cx="267975" cy="270200"/>
            </a:xfrm>
          </p:grpSpPr>
          <p:sp>
            <p:nvSpPr>
              <p:cNvPr id="2846" name="Google Shape;2846;p36"/>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3" name="Google Shape;2853;p36"/>
          <p:cNvGrpSpPr/>
          <p:nvPr/>
        </p:nvGrpSpPr>
        <p:grpSpPr>
          <a:xfrm>
            <a:off x="4893386" y="1993106"/>
            <a:ext cx="654939" cy="437653"/>
            <a:chOff x="4893386" y="1993106"/>
            <a:chExt cx="654939" cy="437653"/>
          </a:xfrm>
        </p:grpSpPr>
        <p:sp>
          <p:nvSpPr>
            <p:cNvPr id="2854" name="Google Shape;2854;p36"/>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dirty="0">
                  <a:solidFill>
                    <a:schemeClr val="dk1"/>
                  </a:solidFill>
                  <a:latin typeface="Raleway"/>
                  <a:ea typeface="Raleway"/>
                  <a:cs typeface="Raleway"/>
                  <a:sym typeface="Raleway"/>
                </a:rPr>
                <a:t>JS</a:t>
              </a:r>
              <a:endParaRPr sz="1800" b="1" dirty="0">
                <a:solidFill>
                  <a:schemeClr val="dk1"/>
                </a:solidFill>
                <a:latin typeface="Raleway"/>
                <a:ea typeface="Raleway"/>
                <a:cs typeface="Raleway"/>
                <a:sym typeface="Ralewa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Apply , Call , Bind</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rgbClr val="FF0000"/>
                </a:solidFill>
                <a:effectLst/>
                <a:latin typeface="-apple-system"/>
              </a:rPr>
              <a:t>bind()</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8D52377-16AF-6261-C9D3-9FB6B316BBED}"/>
              </a:ext>
            </a:extLst>
          </p:cNvPr>
          <p:cNvPicPr>
            <a:picLocks noChangeAspect="1"/>
          </p:cNvPicPr>
          <p:nvPr/>
        </p:nvPicPr>
        <p:blipFill>
          <a:blip r:embed="rId3"/>
          <a:stretch>
            <a:fillRect/>
          </a:stretch>
        </p:blipFill>
        <p:spPr>
          <a:xfrm>
            <a:off x="2092034" y="1712847"/>
            <a:ext cx="5595965" cy="3202315"/>
          </a:xfrm>
          <a:prstGeom prst="rect">
            <a:avLst/>
          </a:prstGeom>
        </p:spPr>
      </p:pic>
    </p:spTree>
    <p:extLst>
      <p:ext uri="{BB962C8B-B14F-4D97-AF65-F5344CB8AC3E}">
        <p14:creationId xmlns:p14="http://schemas.microsoft.com/office/powerpoint/2010/main" val="424176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Error Object</a:t>
            </a:r>
            <a:endParaRPr sz="40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chemeClr val="accent6"/>
                </a:solidFill>
                <a:effectLst/>
                <a:latin typeface="-apple-system"/>
              </a:rPr>
              <a:t>The generic Error constructor represents errors that occur during runtime. It's the base type from which all other error types inherit.</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DA3BA46-6573-B7F7-3620-E232F19CC83E}"/>
              </a:ext>
            </a:extLst>
          </p:cNvPr>
          <p:cNvPicPr>
            <a:picLocks noChangeAspect="1"/>
          </p:cNvPicPr>
          <p:nvPr/>
        </p:nvPicPr>
        <p:blipFill>
          <a:blip r:embed="rId3"/>
          <a:stretch>
            <a:fillRect/>
          </a:stretch>
        </p:blipFill>
        <p:spPr>
          <a:xfrm>
            <a:off x="1639153" y="2571750"/>
            <a:ext cx="5865693" cy="595934"/>
          </a:xfrm>
          <a:prstGeom prst="rect">
            <a:avLst/>
          </a:prstGeom>
        </p:spPr>
      </p:pic>
    </p:spTree>
    <p:extLst>
      <p:ext uri="{BB962C8B-B14F-4D97-AF65-F5344CB8AC3E}">
        <p14:creationId xmlns:p14="http://schemas.microsoft.com/office/powerpoint/2010/main" val="250619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Error Object</a:t>
            </a:r>
            <a:endParaRPr sz="40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rgbClr val="FF0000"/>
                </a:solidFill>
                <a:effectLst/>
                <a:latin typeface="-apple-system"/>
              </a:rPr>
              <a:t>SyntaxError</a:t>
            </a:r>
          </a:p>
          <a:p>
            <a:pPr marL="152400" indent="0" algn="l"/>
            <a:r>
              <a:rPr lang="en-US" sz="1800" b="1" i="0" dirty="0">
                <a:solidFill>
                  <a:schemeClr val="accent6"/>
                </a:solidFill>
                <a:effectLst/>
                <a:latin typeface="-apple-system"/>
              </a:rPr>
              <a:t>A SyntaxError is thrown when there are errors in the syntax of the code, which the JavaScript engine cannot parse.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86C0110-51F2-6AC3-00D3-79184F93C301}"/>
              </a:ext>
            </a:extLst>
          </p:cNvPr>
          <p:cNvPicPr>
            <a:picLocks noChangeAspect="1"/>
          </p:cNvPicPr>
          <p:nvPr/>
        </p:nvPicPr>
        <p:blipFill>
          <a:blip r:embed="rId3"/>
          <a:stretch>
            <a:fillRect/>
          </a:stretch>
        </p:blipFill>
        <p:spPr>
          <a:xfrm>
            <a:off x="1846901" y="2653144"/>
            <a:ext cx="6277953" cy="1490449"/>
          </a:xfrm>
          <a:prstGeom prst="rect">
            <a:avLst/>
          </a:prstGeom>
        </p:spPr>
      </p:pic>
    </p:spTree>
    <p:extLst>
      <p:ext uri="{BB962C8B-B14F-4D97-AF65-F5344CB8AC3E}">
        <p14:creationId xmlns:p14="http://schemas.microsoft.com/office/powerpoint/2010/main" val="102648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Error Object</a:t>
            </a:r>
            <a:endParaRPr sz="40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dirty="0">
                <a:solidFill>
                  <a:srgbClr val="FF0000"/>
                </a:solidFill>
              </a:rPr>
              <a:t>ReferenceError</a:t>
            </a:r>
            <a:endParaRPr lang="en-US" sz="1800" b="1" i="0" dirty="0">
              <a:solidFill>
                <a:srgbClr val="FF0000"/>
              </a:solidFill>
              <a:effectLst/>
              <a:latin typeface="-apple-system"/>
            </a:endParaRPr>
          </a:p>
          <a:p>
            <a:pPr marL="152400" indent="0" algn="l"/>
            <a:r>
              <a:rPr lang="en-US" sz="1800" b="1" i="0" dirty="0">
                <a:solidFill>
                  <a:schemeClr val="accent6"/>
                </a:solidFill>
                <a:effectLst/>
                <a:latin typeface="-apple-system"/>
              </a:rPr>
              <a:t>A ReferenceError is thrown when trying to access a variable that is not defined.</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04909D2-7281-941D-29B6-7B8E5B17D6B8}"/>
              </a:ext>
            </a:extLst>
          </p:cNvPr>
          <p:cNvPicPr>
            <a:picLocks noChangeAspect="1"/>
          </p:cNvPicPr>
          <p:nvPr/>
        </p:nvPicPr>
        <p:blipFill>
          <a:blip r:embed="rId3"/>
          <a:stretch>
            <a:fillRect/>
          </a:stretch>
        </p:blipFill>
        <p:spPr>
          <a:xfrm>
            <a:off x="1752600" y="2799835"/>
            <a:ext cx="6042778" cy="1484797"/>
          </a:xfrm>
          <a:prstGeom prst="rect">
            <a:avLst/>
          </a:prstGeom>
        </p:spPr>
      </p:pic>
    </p:spTree>
    <p:extLst>
      <p:ext uri="{BB962C8B-B14F-4D97-AF65-F5344CB8AC3E}">
        <p14:creationId xmlns:p14="http://schemas.microsoft.com/office/powerpoint/2010/main" val="283833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Error Object</a:t>
            </a:r>
            <a:endParaRPr sz="40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dirty="0">
                <a:solidFill>
                  <a:srgbClr val="FF0000"/>
                </a:solidFill>
              </a:rPr>
              <a:t>TypeError</a:t>
            </a:r>
            <a:endParaRPr lang="en-US" sz="1800" b="1" i="0" dirty="0">
              <a:solidFill>
                <a:srgbClr val="FF0000"/>
              </a:solidFill>
              <a:effectLst/>
              <a:latin typeface="-apple-system"/>
            </a:endParaRPr>
          </a:p>
          <a:p>
            <a:pPr marL="152400" indent="0" algn="l"/>
            <a:r>
              <a:rPr lang="en-US" sz="1800" b="1" i="0" dirty="0">
                <a:solidFill>
                  <a:schemeClr val="accent6"/>
                </a:solidFill>
                <a:effectLst/>
                <a:latin typeface="-apple-system"/>
              </a:rPr>
              <a:t>A TypeError occurs when an operation is performed on a variable that is of an unexpected type, or when trying to change a value that cannot be changed.</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58C3FAF-EBE2-B1AE-6E67-1C6D144E9E3E}"/>
              </a:ext>
            </a:extLst>
          </p:cNvPr>
          <p:cNvPicPr>
            <a:picLocks noChangeAspect="1"/>
          </p:cNvPicPr>
          <p:nvPr/>
        </p:nvPicPr>
        <p:blipFill>
          <a:blip r:embed="rId3"/>
          <a:stretch>
            <a:fillRect/>
          </a:stretch>
        </p:blipFill>
        <p:spPr>
          <a:xfrm>
            <a:off x="1932361" y="2944090"/>
            <a:ext cx="5948474" cy="1594697"/>
          </a:xfrm>
          <a:prstGeom prst="rect">
            <a:avLst/>
          </a:prstGeom>
        </p:spPr>
      </p:pic>
    </p:spTree>
    <p:extLst>
      <p:ext uri="{BB962C8B-B14F-4D97-AF65-F5344CB8AC3E}">
        <p14:creationId xmlns:p14="http://schemas.microsoft.com/office/powerpoint/2010/main" val="204535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Error Object</a:t>
            </a:r>
            <a:endParaRPr sz="40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dirty="0">
                <a:solidFill>
                  <a:srgbClr val="FF0000"/>
                </a:solidFill>
              </a:rPr>
              <a:t>RangeError</a:t>
            </a:r>
            <a:endParaRPr lang="en-US" sz="1800" b="1" i="0" dirty="0">
              <a:solidFill>
                <a:srgbClr val="FF0000"/>
              </a:solidFill>
              <a:effectLst/>
              <a:latin typeface="-apple-system"/>
            </a:endParaRPr>
          </a:p>
          <a:p>
            <a:pPr marL="152400" indent="0" algn="l"/>
            <a:r>
              <a:rPr lang="en-US" sz="1800" b="1" i="0" dirty="0">
                <a:solidFill>
                  <a:schemeClr val="accent6"/>
                </a:solidFill>
                <a:effectLst/>
                <a:latin typeface="-apple-system"/>
              </a:rPr>
              <a:t>A RangeError is thrown when a numeric variable or parameter is outside of its valid range.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EA1CF1A-F7D2-7445-6769-CB57536BB7A2}"/>
              </a:ext>
            </a:extLst>
          </p:cNvPr>
          <p:cNvPicPr>
            <a:picLocks noChangeAspect="1"/>
          </p:cNvPicPr>
          <p:nvPr/>
        </p:nvPicPr>
        <p:blipFill>
          <a:blip r:embed="rId3"/>
          <a:stretch>
            <a:fillRect/>
          </a:stretch>
        </p:blipFill>
        <p:spPr>
          <a:xfrm>
            <a:off x="1704109" y="2729522"/>
            <a:ext cx="5861094" cy="1503278"/>
          </a:xfrm>
          <a:prstGeom prst="rect">
            <a:avLst/>
          </a:prstGeom>
        </p:spPr>
      </p:pic>
    </p:spTree>
    <p:extLst>
      <p:ext uri="{BB962C8B-B14F-4D97-AF65-F5344CB8AC3E}">
        <p14:creationId xmlns:p14="http://schemas.microsoft.com/office/powerpoint/2010/main" val="2712330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err="1"/>
              <a:t>Object.create</a:t>
            </a:r>
            <a:r>
              <a:rPr lang="en-US" sz="2400" dirty="0"/>
              <a:t>()</a:t>
            </a:r>
            <a:endParaRPr lang="en-US" sz="40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chemeClr val="accent6"/>
                </a:solidFill>
                <a:effectLst/>
                <a:latin typeface="-apple-system"/>
              </a:rPr>
              <a:t>method in JavaScript is a powerful tool used to create a new object with the specified prototype object and properties. It's an essential part of JavaScript's prototype-based inheritance model and allows for the creation of an object that directly inherits from another object.</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25C4757-A883-1AFD-4AAE-51A815FE9321}"/>
              </a:ext>
            </a:extLst>
          </p:cNvPr>
          <p:cNvPicPr>
            <a:picLocks noChangeAspect="1"/>
          </p:cNvPicPr>
          <p:nvPr/>
        </p:nvPicPr>
        <p:blipFill>
          <a:blip r:embed="rId3"/>
          <a:stretch>
            <a:fillRect/>
          </a:stretch>
        </p:blipFill>
        <p:spPr>
          <a:xfrm>
            <a:off x="1669473" y="2780248"/>
            <a:ext cx="6068366" cy="2165574"/>
          </a:xfrm>
          <a:prstGeom prst="rect">
            <a:avLst/>
          </a:prstGeom>
        </p:spPr>
      </p:pic>
    </p:spTree>
    <p:extLst>
      <p:ext uri="{BB962C8B-B14F-4D97-AF65-F5344CB8AC3E}">
        <p14:creationId xmlns:p14="http://schemas.microsoft.com/office/powerpoint/2010/main" val="263797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JavaScript Object Prototypes</a:t>
            </a:r>
            <a:endParaRPr lang="en-US" sz="40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chemeClr val="accent6"/>
                </a:solidFill>
                <a:effectLst/>
                <a:latin typeface="-apple-system"/>
              </a:rPr>
              <a:t>Every function in JavaScript has a prototype property that is used when creating instances of that function via the new keyword. Objects created in this way inherit properties and methods from the prototype.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41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JavaScript Object Prototypes</a:t>
            </a:r>
            <a:endParaRPr lang="en-US" sz="4000" dirty="0"/>
          </a:p>
        </p:txBody>
      </p:sp>
      <p:sp>
        <p:nvSpPr>
          <p:cNvPr id="2969" name="Google Shape;2969;p42"/>
          <p:cNvSpPr txBox="1">
            <a:spLocks noGrp="1"/>
          </p:cNvSpPr>
          <p:nvPr>
            <p:ph type="subTitle" idx="1"/>
          </p:nvPr>
        </p:nvSpPr>
        <p:spPr>
          <a:xfrm>
            <a:off x="1326159" y="1230845"/>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chemeClr val="accent6"/>
                </a:solidFill>
                <a:effectLst/>
                <a:latin typeface="-apple-system"/>
              </a:rPr>
              <a:t>Adding Methods to a Constructor's Prototype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AC78805-60E3-5303-5BA7-502C80E37BFC}"/>
              </a:ext>
            </a:extLst>
          </p:cNvPr>
          <p:cNvPicPr>
            <a:picLocks noChangeAspect="1"/>
          </p:cNvPicPr>
          <p:nvPr/>
        </p:nvPicPr>
        <p:blipFill>
          <a:blip r:embed="rId3"/>
          <a:stretch>
            <a:fillRect/>
          </a:stretch>
        </p:blipFill>
        <p:spPr>
          <a:xfrm>
            <a:off x="1641764" y="1759528"/>
            <a:ext cx="5601114" cy="3165763"/>
          </a:xfrm>
          <a:prstGeom prst="rect">
            <a:avLst/>
          </a:prstGeom>
        </p:spPr>
      </p:pic>
    </p:spTree>
    <p:extLst>
      <p:ext uri="{BB962C8B-B14F-4D97-AF65-F5344CB8AC3E}">
        <p14:creationId xmlns:p14="http://schemas.microsoft.com/office/powerpoint/2010/main" val="85353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JavaScript Object Prototypes</a:t>
            </a:r>
            <a:endParaRPr lang="en-US" sz="4000" dirty="0"/>
          </a:p>
        </p:txBody>
      </p:sp>
      <p:sp>
        <p:nvSpPr>
          <p:cNvPr id="2969" name="Google Shape;2969;p42"/>
          <p:cNvSpPr txBox="1">
            <a:spLocks noGrp="1"/>
          </p:cNvSpPr>
          <p:nvPr>
            <p:ph type="subTitle" idx="1"/>
          </p:nvPr>
        </p:nvSpPr>
        <p:spPr>
          <a:xfrm>
            <a:off x="1326159" y="1230845"/>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chemeClr val="accent6"/>
                </a:solidFill>
                <a:effectLst/>
                <a:latin typeface="-apple-system"/>
              </a:rPr>
              <a:t>Adding Properties to a Constructor's Prototype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41D41BE-7571-1492-A727-35642A6B3B2F}"/>
              </a:ext>
            </a:extLst>
          </p:cNvPr>
          <p:cNvPicPr>
            <a:picLocks noChangeAspect="1"/>
          </p:cNvPicPr>
          <p:nvPr/>
        </p:nvPicPr>
        <p:blipFill>
          <a:blip r:embed="rId3"/>
          <a:stretch>
            <a:fillRect/>
          </a:stretch>
        </p:blipFill>
        <p:spPr>
          <a:xfrm>
            <a:off x="1530927" y="1865031"/>
            <a:ext cx="6463221" cy="2914786"/>
          </a:xfrm>
          <a:prstGeom prst="rect">
            <a:avLst/>
          </a:prstGeom>
        </p:spPr>
      </p:pic>
    </p:spTree>
    <p:extLst>
      <p:ext uri="{BB962C8B-B14F-4D97-AF65-F5344CB8AC3E}">
        <p14:creationId xmlns:p14="http://schemas.microsoft.com/office/powerpoint/2010/main" val="412519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Arguments Object</a:t>
            </a:r>
            <a:endParaRPr lang="en-US"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sz="1400" dirty="0">
                <a:solidFill>
                  <a:schemeClr val="accent6"/>
                </a:solidFill>
              </a:rPr>
              <a:t>In JavaScript, the arguments object is a local variable available within all non-arrow functions. It provides a collection of all the arguments passed to the function. This can be particularly useful in functions that accept a variable number of arguments, or where you don't know the number of arguments that will be passed.</a:t>
            </a:r>
            <a:endParaRPr lang="en-US" sz="1000"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543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JavaScript Object Prototypes</a:t>
            </a:r>
            <a:endParaRPr lang="en-US" sz="4000" dirty="0"/>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081DCE9-6364-C164-0DC7-A23198D9761A}"/>
              </a:ext>
            </a:extLst>
          </p:cNvPr>
          <p:cNvPicPr>
            <a:picLocks noChangeAspect="1"/>
          </p:cNvPicPr>
          <p:nvPr/>
        </p:nvPicPr>
        <p:blipFill>
          <a:blip r:embed="rId3"/>
          <a:stretch>
            <a:fillRect/>
          </a:stretch>
        </p:blipFill>
        <p:spPr>
          <a:xfrm>
            <a:off x="2548185" y="1017725"/>
            <a:ext cx="4840519" cy="3311934"/>
          </a:xfrm>
          <a:prstGeom prst="rect">
            <a:avLst/>
          </a:prstGeom>
        </p:spPr>
      </p:pic>
    </p:spTree>
    <p:extLst>
      <p:ext uri="{BB962C8B-B14F-4D97-AF65-F5344CB8AC3E}">
        <p14:creationId xmlns:p14="http://schemas.microsoft.com/office/powerpoint/2010/main" val="415170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Data Descriptors</a:t>
            </a:r>
            <a:endParaRPr lang="en-US" sz="4000" dirty="0"/>
          </a:p>
        </p:txBody>
      </p:sp>
      <p:sp>
        <p:nvSpPr>
          <p:cNvPr id="2969" name="Google Shape;2969;p42"/>
          <p:cNvSpPr txBox="1">
            <a:spLocks noGrp="1"/>
          </p:cNvSpPr>
          <p:nvPr>
            <p:ph type="subTitle" idx="1"/>
          </p:nvPr>
        </p:nvSpPr>
        <p:spPr>
          <a:xfrm>
            <a:off x="1326159" y="1230845"/>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chemeClr val="accent6"/>
                </a:solidFill>
                <a:effectLst/>
                <a:latin typeface="-apple-system"/>
              </a:rPr>
              <a:t>Data descriptors are properties that have a value, which can optionally be writable. The attributes of a data descriptor are:</a:t>
            </a:r>
          </a:p>
          <a:p>
            <a:pPr marL="152400" indent="0" algn="l"/>
            <a:r>
              <a:rPr lang="en-US" sz="1800" b="1" i="0" dirty="0">
                <a:solidFill>
                  <a:srgbClr val="FF0000"/>
                </a:solidFill>
                <a:effectLst/>
                <a:latin typeface="-apple-system"/>
              </a:rPr>
              <a:t>value</a:t>
            </a:r>
            <a:r>
              <a:rPr lang="en-US" sz="1800" b="1" i="0" dirty="0">
                <a:solidFill>
                  <a:schemeClr val="accent6"/>
                </a:solidFill>
                <a:effectLst/>
                <a:latin typeface="-apple-system"/>
              </a:rPr>
              <a:t>: The value of the property.</a:t>
            </a:r>
          </a:p>
          <a:p>
            <a:pPr marL="152400" indent="0" algn="l"/>
            <a:r>
              <a:rPr lang="en-US" sz="1800" b="1" i="0" dirty="0">
                <a:solidFill>
                  <a:srgbClr val="FF0000"/>
                </a:solidFill>
                <a:effectLst/>
                <a:latin typeface="-apple-system"/>
              </a:rPr>
              <a:t>writable</a:t>
            </a:r>
            <a:r>
              <a:rPr lang="en-US" sz="1800" b="1" i="0" dirty="0">
                <a:solidFill>
                  <a:schemeClr val="accent6"/>
                </a:solidFill>
                <a:effectLst/>
                <a:latin typeface="-apple-system"/>
              </a:rPr>
              <a:t>: Boolean indicating whether the property can be changed.</a:t>
            </a:r>
          </a:p>
          <a:p>
            <a:pPr marL="152400" indent="0" algn="l"/>
            <a:r>
              <a:rPr lang="en-US" sz="1800" b="1" i="0" dirty="0">
                <a:solidFill>
                  <a:srgbClr val="FF0000"/>
                </a:solidFill>
                <a:effectLst/>
                <a:latin typeface="-apple-system"/>
              </a:rPr>
              <a:t>enumerable</a:t>
            </a:r>
            <a:r>
              <a:rPr lang="en-US" sz="1800" b="1" i="0" dirty="0">
                <a:solidFill>
                  <a:schemeClr val="accent6"/>
                </a:solidFill>
                <a:effectLst/>
                <a:latin typeface="-apple-system"/>
              </a:rPr>
              <a:t>: Boolean indicating whether the property will be included in loops like for...in.</a:t>
            </a:r>
          </a:p>
          <a:p>
            <a:pPr marL="152400" indent="0" algn="l"/>
            <a:r>
              <a:rPr lang="en-US" sz="1800" b="1" i="0" dirty="0">
                <a:solidFill>
                  <a:srgbClr val="FF0000"/>
                </a:solidFill>
                <a:effectLst/>
                <a:latin typeface="-apple-system"/>
              </a:rPr>
              <a:t>configurable</a:t>
            </a:r>
            <a:r>
              <a:rPr lang="en-US" sz="1800" b="1" i="0" dirty="0">
                <a:solidFill>
                  <a:schemeClr val="accent6"/>
                </a:solidFill>
                <a:effectLst/>
                <a:latin typeface="-apple-system"/>
              </a:rPr>
              <a:t>: Boolean indicating whether the property descriptor can be changed and if the property can be deleted.</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665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Data Descriptors</a:t>
            </a:r>
            <a:endParaRPr lang="en-US" sz="4000" dirty="0"/>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0A078EB-3B13-6150-7EE8-8F77B4D7EA40}"/>
              </a:ext>
            </a:extLst>
          </p:cNvPr>
          <p:cNvPicPr>
            <a:picLocks noChangeAspect="1"/>
          </p:cNvPicPr>
          <p:nvPr/>
        </p:nvPicPr>
        <p:blipFill>
          <a:blip r:embed="rId3"/>
          <a:stretch>
            <a:fillRect/>
          </a:stretch>
        </p:blipFill>
        <p:spPr>
          <a:xfrm>
            <a:off x="1711036" y="1522831"/>
            <a:ext cx="6878422" cy="3042032"/>
          </a:xfrm>
          <a:prstGeom prst="rect">
            <a:avLst/>
          </a:prstGeom>
        </p:spPr>
      </p:pic>
    </p:spTree>
    <p:extLst>
      <p:ext uri="{BB962C8B-B14F-4D97-AF65-F5344CB8AC3E}">
        <p14:creationId xmlns:p14="http://schemas.microsoft.com/office/powerpoint/2010/main" val="1389447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Data Descriptors</a:t>
            </a:r>
            <a:endParaRPr lang="en-US" sz="4000" dirty="0"/>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5FFEE8B-FC1D-E5F7-E892-7FAED0A9F962}"/>
              </a:ext>
            </a:extLst>
          </p:cNvPr>
          <p:cNvPicPr>
            <a:picLocks noChangeAspect="1"/>
          </p:cNvPicPr>
          <p:nvPr/>
        </p:nvPicPr>
        <p:blipFill>
          <a:blip r:embed="rId3"/>
          <a:stretch>
            <a:fillRect/>
          </a:stretch>
        </p:blipFill>
        <p:spPr>
          <a:xfrm>
            <a:off x="2881745" y="1163727"/>
            <a:ext cx="4642971" cy="3708196"/>
          </a:xfrm>
          <a:prstGeom prst="rect">
            <a:avLst/>
          </a:prstGeom>
        </p:spPr>
      </p:pic>
    </p:spTree>
    <p:extLst>
      <p:ext uri="{BB962C8B-B14F-4D97-AF65-F5344CB8AC3E}">
        <p14:creationId xmlns:p14="http://schemas.microsoft.com/office/powerpoint/2010/main" val="570624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Accessor Descriptors</a:t>
            </a:r>
            <a:endParaRPr lang="en-US" sz="4000" dirty="0"/>
          </a:p>
        </p:txBody>
      </p:sp>
      <p:sp>
        <p:nvSpPr>
          <p:cNvPr id="2969" name="Google Shape;2969;p42"/>
          <p:cNvSpPr txBox="1">
            <a:spLocks noGrp="1"/>
          </p:cNvSpPr>
          <p:nvPr>
            <p:ph type="subTitle" idx="1"/>
          </p:nvPr>
        </p:nvSpPr>
        <p:spPr>
          <a:xfrm>
            <a:off x="1326159" y="1230845"/>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chemeClr val="accent6"/>
                </a:solidFill>
                <a:effectLst/>
                <a:latin typeface="-apple-system"/>
              </a:rPr>
              <a:t>Accessor descriptors are properties defined as a pair of getter-setter functions rather than a simple value. They do not have a value or writable attribute but instead have:</a:t>
            </a:r>
          </a:p>
          <a:p>
            <a:pPr marL="152400" indent="0" algn="l"/>
            <a:r>
              <a:rPr lang="en-US" sz="1800" b="1" i="0" dirty="0">
                <a:solidFill>
                  <a:srgbClr val="FF0000"/>
                </a:solidFill>
                <a:effectLst/>
                <a:latin typeface="-apple-system"/>
              </a:rPr>
              <a:t>get</a:t>
            </a:r>
            <a:r>
              <a:rPr lang="en-US" sz="1800" b="1" i="0" dirty="0">
                <a:solidFill>
                  <a:schemeClr val="accent6"/>
                </a:solidFill>
                <a:effectLst/>
                <a:latin typeface="-apple-system"/>
              </a:rPr>
              <a:t>: A function which serves as a getter for the property, or undefined if no getter is provided.</a:t>
            </a:r>
          </a:p>
          <a:p>
            <a:pPr marL="152400" indent="0" algn="l"/>
            <a:r>
              <a:rPr lang="en-US" sz="1800" b="1" i="0" dirty="0">
                <a:solidFill>
                  <a:srgbClr val="FF0000"/>
                </a:solidFill>
                <a:effectLst/>
                <a:latin typeface="-apple-system"/>
              </a:rPr>
              <a:t>set</a:t>
            </a:r>
            <a:r>
              <a:rPr lang="en-US" sz="1800" b="1" i="0" dirty="0">
                <a:solidFill>
                  <a:schemeClr val="accent6"/>
                </a:solidFill>
                <a:effectLst/>
                <a:latin typeface="-apple-system"/>
              </a:rPr>
              <a:t>: A function which serves as a setter for the property, or undefined if no setter is provided.</a:t>
            </a:r>
          </a:p>
          <a:p>
            <a:pPr marL="152400" indent="0" algn="l"/>
            <a:r>
              <a:rPr lang="en-US" sz="1800" b="1" i="0" dirty="0">
                <a:solidFill>
                  <a:srgbClr val="FF0000"/>
                </a:solidFill>
                <a:effectLst/>
                <a:latin typeface="-apple-system"/>
              </a:rPr>
              <a:t>enumerable</a:t>
            </a:r>
            <a:r>
              <a:rPr lang="en-US" sz="1800" b="1" i="0" dirty="0">
                <a:solidFill>
                  <a:schemeClr val="accent6"/>
                </a:solidFill>
                <a:effectLst/>
                <a:latin typeface="-apple-system"/>
              </a:rPr>
              <a:t>: Like in data descriptors, it denotes whether the property is loopable.</a:t>
            </a:r>
          </a:p>
          <a:p>
            <a:pPr marL="152400" indent="0" algn="l"/>
            <a:r>
              <a:rPr lang="en-US" sz="1800" b="1" i="0" dirty="0">
                <a:solidFill>
                  <a:srgbClr val="FF0000"/>
                </a:solidFill>
                <a:effectLst/>
                <a:latin typeface="-apple-system"/>
              </a:rPr>
              <a:t>configurable</a:t>
            </a:r>
            <a:r>
              <a:rPr lang="en-US" sz="1800" b="1" i="0" dirty="0">
                <a:solidFill>
                  <a:schemeClr val="accent6"/>
                </a:solidFill>
                <a:effectLst/>
                <a:latin typeface="-apple-system"/>
              </a:rPr>
              <a:t>: Like in data descriptors, it denotes whether the property can be reconfigured or deleted.</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7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Accessor Descriptors</a:t>
            </a:r>
            <a:endParaRPr lang="en-US" sz="4000" dirty="0"/>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5153056-996F-A1DA-3C94-E60FE86574DC}"/>
              </a:ext>
            </a:extLst>
          </p:cNvPr>
          <p:cNvPicPr>
            <a:picLocks noChangeAspect="1"/>
          </p:cNvPicPr>
          <p:nvPr/>
        </p:nvPicPr>
        <p:blipFill>
          <a:blip r:embed="rId3"/>
          <a:stretch>
            <a:fillRect/>
          </a:stretch>
        </p:blipFill>
        <p:spPr>
          <a:xfrm>
            <a:off x="2521527" y="986877"/>
            <a:ext cx="5523087" cy="4156623"/>
          </a:xfrm>
          <a:prstGeom prst="rect">
            <a:avLst/>
          </a:prstGeom>
        </p:spPr>
      </p:pic>
    </p:spTree>
    <p:extLst>
      <p:ext uri="{BB962C8B-B14F-4D97-AF65-F5344CB8AC3E}">
        <p14:creationId xmlns:p14="http://schemas.microsoft.com/office/powerpoint/2010/main" val="4120231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7" name="Google Shape;3937;p70"/>
          <p:cNvSpPr txBox="1">
            <a:spLocks noGrp="1"/>
          </p:cNvSpPr>
          <p:nvPr>
            <p:ph type="subTitle" idx="1"/>
          </p:nvPr>
        </p:nvSpPr>
        <p:spPr>
          <a:xfrm>
            <a:off x="2162100" y="2084138"/>
            <a:ext cx="4819800" cy="1445400"/>
          </a:xfrm>
        </p:spPr>
        <p:txBody>
          <a:bodyPr spcFirstLastPara="1" wrap="square" lIns="91425" tIns="91425" rIns="91425" bIns="91425" anchor="t" anchorCtr="0">
            <a:normAutofit/>
          </a:bodyPr>
          <a:lstStyle/>
          <a:p>
            <a:pPr marL="0" lvl="0" indent="0" rtl="0">
              <a:spcBef>
                <a:spcPts val="0"/>
              </a:spcBef>
              <a:spcAft>
                <a:spcPts val="600"/>
              </a:spcAft>
              <a:buNone/>
            </a:pPr>
            <a:r>
              <a:rPr lang="ms" b="1" dirty="0"/>
              <a:t>Do you have any questions?</a:t>
            </a:r>
            <a:endParaRPr lang="en-US" b="1"/>
          </a:p>
          <a:p>
            <a:pPr marL="0" lvl="0" indent="0" rtl="0">
              <a:spcBef>
                <a:spcPts val="0"/>
              </a:spcBef>
              <a:spcAft>
                <a:spcPts val="600"/>
              </a:spcAft>
              <a:buNone/>
            </a:pPr>
            <a:r>
              <a:rPr lang="en-US" dirty="0"/>
              <a:t>asmaaahmed23762@gmail.com</a:t>
            </a:r>
            <a:endParaRPr lang="en-US"/>
          </a:p>
        </p:txBody>
      </p:sp>
      <p:sp>
        <p:nvSpPr>
          <p:cNvPr id="3936" name="Google Shape;3936;p70"/>
          <p:cNvSpPr txBox="1">
            <a:spLocks noGrp="1"/>
          </p:cNvSpPr>
          <p:nvPr>
            <p:ph type="title"/>
          </p:nvPr>
        </p:nvSpPr>
        <p:spPr>
          <a:xfrm>
            <a:off x="2162100" y="1613950"/>
            <a:ext cx="4819800" cy="5352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2500"/>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Arguments Object</a:t>
            </a:r>
            <a:endParaRPr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sz="2000" dirty="0"/>
              <a:t> </a:t>
            </a:r>
            <a:r>
              <a:rPr lang="en-US" sz="1400" b="1" dirty="0">
                <a:solidFill>
                  <a:srgbClr val="FF0000"/>
                </a:solidFill>
              </a:rPr>
              <a:t>Accessing Arguments</a:t>
            </a:r>
            <a:endParaRPr lang="en-US" sz="1050" b="1" dirty="0">
              <a:solidFill>
                <a:srgbClr val="FF0000"/>
              </a:solidFill>
              <a:latin typeface="-apple-system"/>
            </a:endParaRPr>
          </a:p>
          <a:p>
            <a:pPr marL="152400" indent="0" algn="l"/>
            <a:r>
              <a:rPr lang="en-US" sz="1400" b="1" dirty="0">
                <a:solidFill>
                  <a:schemeClr val="accent6"/>
                </a:solidFill>
                <a:latin typeface="-apple-system"/>
              </a:rPr>
              <a:t>The arguments object works like an array but is not a real array. It allows you to access each argument passed to the function using an index, similar to array indexing.</a:t>
            </a:r>
            <a:endParaRPr lang="en-US" b="1" i="0" dirty="0">
              <a:solidFill>
                <a:schemeClr val="accent6"/>
              </a:solidFill>
              <a:effectLst/>
              <a:latin typeface="-apple-system"/>
            </a:endParaRPr>
          </a:p>
          <a:p>
            <a:pPr marL="152400" indent="0" algn="l"/>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A0A514C-9D8B-4C0A-15E2-87267EA3DBAF}"/>
              </a:ext>
            </a:extLst>
          </p:cNvPr>
          <p:cNvPicPr>
            <a:picLocks noChangeAspect="1"/>
          </p:cNvPicPr>
          <p:nvPr/>
        </p:nvPicPr>
        <p:blipFill>
          <a:blip r:embed="rId3"/>
          <a:stretch>
            <a:fillRect/>
          </a:stretch>
        </p:blipFill>
        <p:spPr>
          <a:xfrm>
            <a:off x="1573482" y="2571750"/>
            <a:ext cx="6245066" cy="1771650"/>
          </a:xfrm>
          <a:prstGeom prst="rect">
            <a:avLst/>
          </a:prstGeom>
        </p:spPr>
      </p:pic>
    </p:spTree>
    <p:extLst>
      <p:ext uri="{BB962C8B-B14F-4D97-AF65-F5344CB8AC3E}">
        <p14:creationId xmlns:p14="http://schemas.microsoft.com/office/powerpoint/2010/main" val="342906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Arguments Object</a:t>
            </a:r>
            <a:endParaRPr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sz="1600" b="1" dirty="0">
                <a:solidFill>
                  <a:srgbClr val="FF0000"/>
                </a:solidFill>
              </a:rPr>
              <a:t>Arguments and Arrow Functions</a:t>
            </a:r>
          </a:p>
          <a:p>
            <a:pPr marL="152400" indent="0" algn="l"/>
            <a:r>
              <a:rPr lang="en-US" sz="1400" dirty="0">
                <a:solidFill>
                  <a:schemeClr val="accent6"/>
                </a:solidFill>
              </a:rPr>
              <a:t>It's important to note that the arguments object is not available in arrow functions. If you try to use arguments in an arrow function, it will refer to the arguments of the nearest non-arrow function scope.</a:t>
            </a:r>
            <a:endParaRPr lang="en-US" sz="1000"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E1281A4-234B-74D2-D328-F0E321DA8BC1}"/>
              </a:ext>
            </a:extLst>
          </p:cNvPr>
          <p:cNvPicPr>
            <a:picLocks noChangeAspect="1"/>
          </p:cNvPicPr>
          <p:nvPr/>
        </p:nvPicPr>
        <p:blipFill>
          <a:blip r:embed="rId3"/>
          <a:stretch>
            <a:fillRect/>
          </a:stretch>
        </p:blipFill>
        <p:spPr>
          <a:xfrm>
            <a:off x="1891145" y="2694206"/>
            <a:ext cx="5170770" cy="2206839"/>
          </a:xfrm>
          <a:prstGeom prst="rect">
            <a:avLst/>
          </a:prstGeom>
        </p:spPr>
      </p:pic>
    </p:spTree>
    <p:extLst>
      <p:ext uri="{BB962C8B-B14F-4D97-AF65-F5344CB8AC3E}">
        <p14:creationId xmlns:p14="http://schemas.microsoft.com/office/powerpoint/2010/main" val="156748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Apply , Call , Bind</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rgbClr val="FF0000"/>
                </a:solidFill>
                <a:effectLst/>
                <a:latin typeface="-apple-system"/>
              </a:rPr>
              <a:t>Apply()</a:t>
            </a:r>
          </a:p>
          <a:p>
            <a:pPr marL="152400" indent="0" algn="l"/>
            <a:r>
              <a:rPr lang="en-US" sz="1800" b="1" i="0" dirty="0">
                <a:solidFill>
                  <a:schemeClr val="accent6"/>
                </a:solidFill>
                <a:effectLst/>
                <a:latin typeface="-apple-system"/>
              </a:rPr>
              <a:t>The apply() method calls a function with a given this value, and arguments provided as an array (or an array-like object).</a:t>
            </a:r>
          </a:p>
          <a:p>
            <a:pPr marL="152400" indent="0" algn="l"/>
            <a:endParaRPr lang="en-US" sz="1800" b="1" dirty="0">
              <a:solidFill>
                <a:schemeClr val="accent6"/>
              </a:solidFill>
              <a:latin typeface="-apple-system"/>
            </a:endParaRPr>
          </a:p>
          <a:p>
            <a:pPr marL="152400" indent="0" algn="l"/>
            <a:endParaRPr lang="en-US" sz="1800" b="1"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8DD6488-B211-7C3C-53E5-DCFC8AF4A977}"/>
              </a:ext>
            </a:extLst>
          </p:cNvPr>
          <p:cNvPicPr>
            <a:picLocks noChangeAspect="1"/>
          </p:cNvPicPr>
          <p:nvPr/>
        </p:nvPicPr>
        <p:blipFill>
          <a:blip r:embed="rId3"/>
          <a:stretch>
            <a:fillRect/>
          </a:stretch>
        </p:blipFill>
        <p:spPr>
          <a:xfrm>
            <a:off x="1252074" y="2501925"/>
            <a:ext cx="6639852" cy="1705213"/>
          </a:xfrm>
          <a:prstGeom prst="rect">
            <a:avLst/>
          </a:prstGeom>
        </p:spPr>
      </p:pic>
    </p:spTree>
    <p:extLst>
      <p:ext uri="{BB962C8B-B14F-4D97-AF65-F5344CB8AC3E}">
        <p14:creationId xmlns:p14="http://schemas.microsoft.com/office/powerpoint/2010/main" val="373286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Apply , Call , Bind</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rgbClr val="FF0000"/>
                </a:solidFill>
                <a:effectLst/>
                <a:latin typeface="-apple-system"/>
              </a:rPr>
              <a:t>Apply()</a:t>
            </a:r>
          </a:p>
          <a:p>
            <a:pPr marL="152400" indent="0" algn="l"/>
            <a:r>
              <a:rPr lang="en-US" sz="1800" b="1" i="0" dirty="0">
                <a:solidFill>
                  <a:schemeClr val="accent6"/>
                </a:solidFill>
                <a:effectLst/>
                <a:latin typeface="-apple-system"/>
              </a:rPr>
              <a:t>The apply() method calls a function with a given this value, and arguments provided as an array (or an array-like object).</a:t>
            </a:r>
          </a:p>
          <a:p>
            <a:pPr marL="152400" indent="0" algn="l"/>
            <a:endParaRPr lang="en-US" sz="1800" b="1" dirty="0">
              <a:solidFill>
                <a:schemeClr val="accent6"/>
              </a:solidFill>
              <a:latin typeface="-apple-system"/>
            </a:endParaRPr>
          </a:p>
          <a:p>
            <a:pPr marL="152400" indent="0" algn="l"/>
            <a:endParaRPr lang="en-US" sz="1800" b="1"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9996F5E-3F39-EF90-42B2-504787D1271D}"/>
              </a:ext>
            </a:extLst>
          </p:cNvPr>
          <p:cNvPicPr>
            <a:picLocks noChangeAspect="1"/>
          </p:cNvPicPr>
          <p:nvPr/>
        </p:nvPicPr>
        <p:blipFill>
          <a:blip r:embed="rId3"/>
          <a:stretch>
            <a:fillRect/>
          </a:stretch>
        </p:blipFill>
        <p:spPr>
          <a:xfrm>
            <a:off x="1461654" y="2509543"/>
            <a:ext cx="6026325" cy="2054821"/>
          </a:xfrm>
          <a:prstGeom prst="rect">
            <a:avLst/>
          </a:prstGeom>
        </p:spPr>
      </p:pic>
    </p:spTree>
    <p:extLst>
      <p:ext uri="{BB962C8B-B14F-4D97-AF65-F5344CB8AC3E}">
        <p14:creationId xmlns:p14="http://schemas.microsoft.com/office/powerpoint/2010/main" val="331701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Apply , Call , Bind</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rgbClr val="FF0000"/>
                </a:solidFill>
                <a:effectLst/>
                <a:latin typeface="-apple-system"/>
              </a:rPr>
              <a:t>call()</a:t>
            </a:r>
          </a:p>
          <a:p>
            <a:pPr marL="152400" indent="0" algn="l"/>
            <a:r>
              <a:rPr lang="en-US" sz="1800" b="1" i="0" dirty="0">
                <a:solidFill>
                  <a:schemeClr val="accent6"/>
                </a:solidFill>
                <a:effectLst/>
                <a:latin typeface="-apple-system"/>
              </a:rPr>
              <a:t>The call() method is very similar to apply(), but instead of taking an array of arguments, it takes them individually after the this value.</a:t>
            </a:r>
            <a:endParaRPr lang="en-US" sz="1800" b="1" dirty="0">
              <a:solidFill>
                <a:schemeClr val="accent6"/>
              </a:solidFill>
              <a:latin typeface="-apple-system"/>
            </a:endParaRPr>
          </a:p>
          <a:p>
            <a:pPr marL="152400" indent="0" algn="l"/>
            <a:endParaRPr lang="en-US" sz="1800" b="1"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476EEB2-813A-2A11-42FF-60AEE30D9E08}"/>
              </a:ext>
            </a:extLst>
          </p:cNvPr>
          <p:cNvPicPr>
            <a:picLocks noChangeAspect="1"/>
          </p:cNvPicPr>
          <p:nvPr/>
        </p:nvPicPr>
        <p:blipFill>
          <a:blip r:embed="rId3"/>
          <a:stretch>
            <a:fillRect/>
          </a:stretch>
        </p:blipFill>
        <p:spPr>
          <a:xfrm>
            <a:off x="1752599" y="2533905"/>
            <a:ext cx="5230113" cy="2481440"/>
          </a:xfrm>
          <a:prstGeom prst="rect">
            <a:avLst/>
          </a:prstGeom>
        </p:spPr>
      </p:pic>
    </p:spTree>
    <p:extLst>
      <p:ext uri="{BB962C8B-B14F-4D97-AF65-F5344CB8AC3E}">
        <p14:creationId xmlns:p14="http://schemas.microsoft.com/office/powerpoint/2010/main" val="161013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Apply , Call , Bind</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rgbClr val="FF0000"/>
                </a:solidFill>
                <a:effectLst/>
                <a:latin typeface="-apple-system"/>
              </a:rPr>
              <a:t>call()</a:t>
            </a:r>
          </a:p>
          <a:p>
            <a:pPr marL="152400" indent="0" algn="l"/>
            <a:r>
              <a:rPr lang="en-US" sz="1800" b="1" i="0" dirty="0">
                <a:solidFill>
                  <a:schemeClr val="accent6"/>
                </a:solidFill>
                <a:effectLst/>
                <a:latin typeface="-apple-system"/>
              </a:rPr>
              <a:t>The call() method is very similar to apply(), but instead of taking an array of arguments, it takes them individually after the this value.</a:t>
            </a:r>
            <a:endParaRPr lang="en-US" sz="1800" b="1" dirty="0">
              <a:solidFill>
                <a:schemeClr val="accent6"/>
              </a:solidFill>
              <a:latin typeface="-apple-system"/>
            </a:endParaRPr>
          </a:p>
          <a:p>
            <a:pPr marL="152400" indent="0" algn="l"/>
            <a:endParaRPr lang="en-US" sz="1800" b="1"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0B27496-805B-AC39-35B2-37ED8AC2D9D3}"/>
              </a:ext>
            </a:extLst>
          </p:cNvPr>
          <p:cNvPicPr>
            <a:picLocks noChangeAspect="1"/>
          </p:cNvPicPr>
          <p:nvPr/>
        </p:nvPicPr>
        <p:blipFill>
          <a:blip r:embed="rId3"/>
          <a:stretch>
            <a:fillRect/>
          </a:stretch>
        </p:blipFill>
        <p:spPr>
          <a:xfrm>
            <a:off x="1508715" y="2708563"/>
            <a:ext cx="5960295" cy="2073146"/>
          </a:xfrm>
          <a:prstGeom prst="rect">
            <a:avLst/>
          </a:prstGeom>
        </p:spPr>
      </p:pic>
    </p:spTree>
    <p:extLst>
      <p:ext uri="{BB962C8B-B14F-4D97-AF65-F5344CB8AC3E}">
        <p14:creationId xmlns:p14="http://schemas.microsoft.com/office/powerpoint/2010/main" val="421989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Apply , Call , Bind</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800" b="1" i="0" dirty="0">
                <a:solidFill>
                  <a:srgbClr val="FF0000"/>
                </a:solidFill>
                <a:effectLst/>
                <a:latin typeface="-apple-system"/>
              </a:rPr>
              <a:t>bind()</a:t>
            </a:r>
          </a:p>
          <a:p>
            <a:pPr marL="152400" indent="0" algn="l"/>
            <a:r>
              <a:rPr lang="en-US" sz="1800" b="1" i="0" dirty="0">
                <a:solidFill>
                  <a:schemeClr val="accent6"/>
                </a:solidFill>
                <a:effectLst/>
                <a:latin typeface="-apple-system"/>
              </a:rPr>
              <a:t>The bind() method creates a new function that, when called, has its this keyword set to the provided value, with a given sequence of arguments preceding any provided when the new function is called.</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7449788"/>
      </p:ext>
    </p:extLst>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f84571589f97d888b81ebcb7b3b522fe">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226fcb46f774528a134f7ea91368aa1b"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3bd9f59-6037-46ec-a0d9-20b3ea402113}"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8F6C3F9-B6CD-45F2-A2EB-43FEF4B54CFA}"/>
</file>

<file path=customXml/itemProps2.xml><?xml version="1.0" encoding="utf-8"?>
<ds:datastoreItem xmlns:ds="http://schemas.openxmlformats.org/officeDocument/2006/customXml" ds:itemID="{1F651981-C97B-4A0F-B3A9-5A60C124190B}"/>
</file>

<file path=customXml/itemProps3.xml><?xml version="1.0" encoding="utf-8"?>
<ds:datastoreItem xmlns:ds="http://schemas.openxmlformats.org/officeDocument/2006/customXml" ds:itemID="{1BF5971E-9674-4CDD-9339-91CDF0CE13EE}"/>
</file>

<file path=docProps/app.xml><?xml version="1.0" encoding="utf-8"?>
<Properties xmlns="http://schemas.openxmlformats.org/officeDocument/2006/extended-properties" xmlns:vt="http://schemas.openxmlformats.org/officeDocument/2006/docPropsVTypes">
  <TotalTime>1670</TotalTime>
  <Words>774</Words>
  <Application>Microsoft Office PowerPoint</Application>
  <PresentationFormat>On-screen Show (16:9)</PresentationFormat>
  <Paragraphs>69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Arimo</vt:lpstr>
      <vt:lpstr>Bai Jamjuree</vt:lpstr>
      <vt:lpstr>Raleway</vt:lpstr>
      <vt:lpstr>-apple-system</vt:lpstr>
      <vt:lpstr>Tips to Enhance Your Website by Slidesgo</vt:lpstr>
      <vt:lpstr>Advanced JavaScript</vt:lpstr>
      <vt:lpstr>Arguments Object</vt:lpstr>
      <vt:lpstr>Arguments Object</vt:lpstr>
      <vt:lpstr>Arguments Object</vt:lpstr>
      <vt:lpstr>Apply , Call , Bind</vt:lpstr>
      <vt:lpstr>Apply , Call , Bind</vt:lpstr>
      <vt:lpstr>Apply , Call , Bind</vt:lpstr>
      <vt:lpstr>Apply , Call , Bind</vt:lpstr>
      <vt:lpstr>Apply , Call , Bind</vt:lpstr>
      <vt:lpstr>Apply , Call , Bind</vt:lpstr>
      <vt:lpstr>Error Object</vt:lpstr>
      <vt:lpstr>Error Object</vt:lpstr>
      <vt:lpstr>Error Object</vt:lpstr>
      <vt:lpstr>Error Object</vt:lpstr>
      <vt:lpstr>Error Object</vt:lpstr>
      <vt:lpstr>Object.create()</vt:lpstr>
      <vt:lpstr>JavaScript Object Prototypes</vt:lpstr>
      <vt:lpstr>JavaScript Object Prototypes</vt:lpstr>
      <vt:lpstr>JavaScript Object Prototypes</vt:lpstr>
      <vt:lpstr>JavaScript Object Prototypes</vt:lpstr>
      <vt:lpstr>Data Descriptors</vt:lpstr>
      <vt:lpstr>Data Descriptors</vt:lpstr>
      <vt:lpstr>Data Descriptors</vt:lpstr>
      <vt:lpstr>Accessor Descriptors</vt:lpstr>
      <vt:lpstr>Accessor Descriptors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Day1</dc:title>
  <cp:lastModifiedBy>Asmaa Ahmed Marzouk</cp:lastModifiedBy>
  <cp:revision>343</cp:revision>
  <dcterms:modified xsi:type="dcterms:W3CDTF">2024-06-12T09:02:29Z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0x010100004B5DBA3982514A8C9F80CADAD4A775</vt:lpwstr>
  </property>
</Properties>
</file>