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325" r:id="rId3"/>
    <p:sldId id="268" r:id="rId4"/>
    <p:sldId id="337" r:id="rId5"/>
    <p:sldId id="338" r:id="rId6"/>
    <p:sldId id="339" r:id="rId7"/>
    <p:sldId id="340" r:id="rId8"/>
    <p:sldId id="341" r:id="rId9"/>
    <p:sldId id="342" r:id="rId10"/>
    <p:sldId id="343" r:id="rId11"/>
    <p:sldId id="263" r:id="rId12"/>
    <p:sldId id="261" r:id="rId13"/>
    <p:sldId id="322" r:id="rId14"/>
    <p:sldId id="344" r:id="rId15"/>
    <p:sldId id="345" r:id="rId16"/>
    <p:sldId id="346" r:id="rId17"/>
    <p:sldId id="347" r:id="rId18"/>
    <p:sldId id="348" r:id="rId19"/>
    <p:sldId id="349" r:id="rId20"/>
    <p:sldId id="350" r:id="rId21"/>
    <p:sldId id="290" r:id="rId22"/>
  </p:sldIdLst>
  <p:sldSz cx="9144000" cy="5143500" type="screen16x9"/>
  <p:notesSz cx="6858000" cy="9144000"/>
  <p:embeddedFontLst>
    <p:embeddedFont>
      <p:font typeface="Arimo" panose="020B0604020202020204" charset="0"/>
      <p:regular r:id="rId24"/>
      <p:bold r:id="rId25"/>
      <p:italic r:id="rId26"/>
      <p:boldItalic r:id="rId27"/>
    </p:embeddedFont>
    <p:embeddedFont>
      <p:font typeface="Bai Jamjuree" panose="020B0604020202020204" charset="-34"/>
      <p:regular r:id="rId28"/>
      <p:bold r:id="rId29"/>
      <p:italic r:id="rId30"/>
      <p:boldItalic r:id="rId31"/>
    </p:embeddedFont>
    <p:embeddedFont>
      <p:font typeface="Nunito Light" pitchFamily="2" charset="0"/>
      <p:regular r:id="rId32"/>
      <p: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446565-B02C-4248-A8A9-8433FB45956A}">
  <a:tblStyle styleId="{E1446565-B02C-4248-A8A9-8433FB4595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98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092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912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671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242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47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155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85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56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0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01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752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852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279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170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34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5"/>
        <p:cNvGrpSpPr/>
        <p:nvPr/>
      </p:nvGrpSpPr>
      <p:grpSpPr>
        <a:xfrm>
          <a:off x="0" y="0"/>
          <a:ext cx="0" cy="0"/>
          <a:chOff x="0" y="0"/>
          <a:chExt cx="0" cy="0"/>
        </a:xfrm>
      </p:grpSpPr>
      <p:grpSp>
        <p:nvGrpSpPr>
          <p:cNvPr id="526" name="Google Shape;526;p7"/>
          <p:cNvGrpSpPr/>
          <p:nvPr/>
        </p:nvGrpSpPr>
        <p:grpSpPr>
          <a:xfrm>
            <a:off x="4970956" y="284561"/>
            <a:ext cx="5204265" cy="5518937"/>
            <a:chOff x="4970956" y="284561"/>
            <a:chExt cx="5204265" cy="5518937"/>
          </a:xfrm>
        </p:grpSpPr>
        <p:sp>
          <p:nvSpPr>
            <p:cNvPr id="527" name="Google Shape;527;p7"/>
            <p:cNvSpPr/>
            <p:nvPr/>
          </p:nvSpPr>
          <p:spPr>
            <a:xfrm rot="2700000">
              <a:off x="51276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rot="-928399">
              <a:off x="8031662" y="505611"/>
              <a:ext cx="1920117" cy="193590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txBox="1">
            <a:spLocks noGrp="1"/>
          </p:cNvSpPr>
          <p:nvPr>
            <p:ph type="title"/>
          </p:nvPr>
        </p:nvSpPr>
        <p:spPr>
          <a:xfrm>
            <a:off x="720000" y="445025"/>
            <a:ext cx="44130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0" name="Google Shape;530;p7"/>
          <p:cNvSpPr txBox="1">
            <a:spLocks noGrp="1"/>
          </p:cNvSpPr>
          <p:nvPr>
            <p:ph type="subTitle" idx="1"/>
          </p:nvPr>
        </p:nvSpPr>
        <p:spPr>
          <a:xfrm>
            <a:off x="720000" y="2085525"/>
            <a:ext cx="4413000" cy="189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1"/>
        <p:cNvGrpSpPr/>
        <p:nvPr/>
      </p:nvGrpSpPr>
      <p:grpSpPr>
        <a:xfrm>
          <a:off x="0" y="0"/>
          <a:ext cx="0" cy="0"/>
          <a:chOff x="0" y="0"/>
          <a:chExt cx="0" cy="0"/>
        </a:xfrm>
      </p:grpSpPr>
      <p:grpSp>
        <p:nvGrpSpPr>
          <p:cNvPr id="532" name="Google Shape;532;p8"/>
          <p:cNvGrpSpPr/>
          <p:nvPr/>
        </p:nvGrpSpPr>
        <p:grpSpPr>
          <a:xfrm>
            <a:off x="-1061550" y="3836400"/>
            <a:ext cx="10327339" cy="2055057"/>
            <a:chOff x="-1061550" y="3836400"/>
            <a:chExt cx="10327339" cy="2055057"/>
          </a:xfrm>
        </p:grpSpPr>
        <p:sp>
          <p:nvSpPr>
            <p:cNvPr id="533" name="Google Shape;533;p8"/>
            <p:cNvSpPr/>
            <p:nvPr/>
          </p:nvSpPr>
          <p:spPr>
            <a:xfrm>
              <a:off x="-1061550" y="38364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rot="2700000">
              <a:off x="7896367" y="4571791"/>
              <a:ext cx="1163613" cy="1064101"/>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8"/>
          <p:cNvGrpSpPr/>
          <p:nvPr/>
        </p:nvGrpSpPr>
        <p:grpSpPr>
          <a:xfrm>
            <a:off x="-191160" y="743296"/>
            <a:ext cx="10271962" cy="4997583"/>
            <a:chOff x="-191160" y="743296"/>
            <a:chExt cx="10271962" cy="4997583"/>
          </a:xfrm>
        </p:grpSpPr>
        <p:grpSp>
          <p:nvGrpSpPr>
            <p:cNvPr id="536" name="Google Shape;536;p8"/>
            <p:cNvGrpSpPr/>
            <p:nvPr/>
          </p:nvGrpSpPr>
          <p:grpSpPr>
            <a:xfrm>
              <a:off x="8413047" y="1481468"/>
              <a:ext cx="494188" cy="463084"/>
              <a:chOff x="1281300" y="2251475"/>
              <a:chExt cx="280025" cy="262400"/>
            </a:xfrm>
          </p:grpSpPr>
          <p:sp>
            <p:nvSpPr>
              <p:cNvPr id="537" name="Google Shape;537;p8"/>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8"/>
            <p:cNvGrpSpPr/>
            <p:nvPr/>
          </p:nvGrpSpPr>
          <p:grpSpPr>
            <a:xfrm>
              <a:off x="-191160" y="1157173"/>
              <a:ext cx="724536" cy="726912"/>
              <a:chOff x="1926550" y="3146625"/>
              <a:chExt cx="301225" cy="302200"/>
            </a:xfrm>
          </p:grpSpPr>
          <p:sp>
            <p:nvSpPr>
              <p:cNvPr id="543" name="Google Shape;543;p8"/>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8"/>
            <p:cNvGrpSpPr/>
            <p:nvPr/>
          </p:nvGrpSpPr>
          <p:grpSpPr>
            <a:xfrm rot="-2700000">
              <a:off x="8524388" y="2080306"/>
              <a:ext cx="1286279" cy="1296852"/>
              <a:chOff x="5254975" y="-194125"/>
              <a:chExt cx="1286291" cy="1296864"/>
            </a:xfrm>
          </p:grpSpPr>
          <p:sp>
            <p:nvSpPr>
              <p:cNvPr id="553" name="Google Shape;553;p8"/>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8"/>
              <p:cNvGrpSpPr/>
              <p:nvPr/>
            </p:nvGrpSpPr>
            <p:grpSpPr>
              <a:xfrm>
                <a:off x="5256207" y="-187096"/>
                <a:ext cx="1194991" cy="979137"/>
                <a:chOff x="3398625" y="3024000"/>
                <a:chExt cx="720525" cy="590375"/>
              </a:xfrm>
            </p:grpSpPr>
            <p:sp>
              <p:nvSpPr>
                <p:cNvPr id="555" name="Google Shape;555;p8"/>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0" name="Google Shape;660;p8"/>
            <p:cNvGrpSpPr/>
            <p:nvPr/>
          </p:nvGrpSpPr>
          <p:grpSpPr>
            <a:xfrm>
              <a:off x="303108" y="4541320"/>
              <a:ext cx="1311785" cy="1199559"/>
              <a:chOff x="263225" y="4401542"/>
              <a:chExt cx="1464372" cy="1339093"/>
            </a:xfrm>
          </p:grpSpPr>
          <p:sp>
            <p:nvSpPr>
              <p:cNvPr id="661" name="Google Shape;661;p8"/>
              <p:cNvSpPr/>
              <p:nvPr/>
            </p:nvSpPr>
            <p:spPr>
              <a:xfrm>
                <a:off x="263225" y="4401542"/>
                <a:ext cx="1464372" cy="1339093"/>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8"/>
              <p:cNvGrpSpPr/>
              <p:nvPr/>
            </p:nvGrpSpPr>
            <p:grpSpPr>
              <a:xfrm>
                <a:off x="966093" y="4411222"/>
                <a:ext cx="700860" cy="1270891"/>
                <a:chOff x="4635175" y="3032900"/>
                <a:chExt cx="243025" cy="440700"/>
              </a:xfrm>
            </p:grpSpPr>
            <p:sp>
              <p:nvSpPr>
                <p:cNvPr id="663" name="Google Shape;663;p8"/>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8"/>
            <p:cNvGrpSpPr/>
            <p:nvPr/>
          </p:nvGrpSpPr>
          <p:grpSpPr>
            <a:xfrm>
              <a:off x="466129" y="743296"/>
              <a:ext cx="494189" cy="354486"/>
              <a:chOff x="2560975" y="2574850"/>
              <a:chExt cx="265750" cy="190625"/>
            </a:xfrm>
          </p:grpSpPr>
          <p:sp>
            <p:nvSpPr>
              <p:cNvPr id="693" name="Google Shape;693;p8"/>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 name="Google Shape;697;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67" r:id="rId5"/>
    <p:sldLayoutId id="2147483669" r:id="rId6"/>
    <p:sldLayoutId id="2147483676" r:id="rId7"/>
    <p:sldLayoutId id="2147483677" r:id="rId8"/>
    <p:sldLayoutId id="214748367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ms" sz="4000" dirty="0"/>
              <a:t>JavaScript Day3</a:t>
            </a:r>
            <a:endParaRPr sz="4000" dirty="0"/>
          </a:p>
        </p:txBody>
      </p:sp>
      <p:sp>
        <p:nvSpPr>
          <p:cNvPr id="2800" name="Google Shape;2800;p36"/>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Presented By : Asmaa Ahmed</a:t>
            </a:r>
            <a:endParaRPr dirty="0"/>
          </a:p>
        </p:txBody>
      </p:sp>
      <p:grpSp>
        <p:nvGrpSpPr>
          <p:cNvPr id="2801" name="Google Shape;2801;p36"/>
          <p:cNvGrpSpPr/>
          <p:nvPr/>
        </p:nvGrpSpPr>
        <p:grpSpPr>
          <a:xfrm>
            <a:off x="7693907" y="3396233"/>
            <a:ext cx="1286280" cy="1207776"/>
            <a:chOff x="2738675" y="2538800"/>
            <a:chExt cx="454275" cy="426550"/>
          </a:xfrm>
        </p:grpSpPr>
        <p:sp>
          <p:nvSpPr>
            <p:cNvPr id="2802" name="Google Shape;2802;p36"/>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6"/>
          <p:cNvGrpSpPr/>
          <p:nvPr/>
        </p:nvGrpSpPr>
        <p:grpSpPr>
          <a:xfrm>
            <a:off x="5611839" y="1667336"/>
            <a:ext cx="2285670" cy="2258003"/>
            <a:chOff x="5611839" y="1667336"/>
            <a:chExt cx="2285670" cy="2258003"/>
          </a:xfrm>
        </p:grpSpPr>
        <p:grpSp>
          <p:nvGrpSpPr>
            <p:cNvPr id="2827" name="Google Shape;2827;p36"/>
            <p:cNvGrpSpPr/>
            <p:nvPr/>
          </p:nvGrpSpPr>
          <p:grpSpPr>
            <a:xfrm>
              <a:off x="5611839" y="1667336"/>
              <a:ext cx="2285670" cy="2258003"/>
              <a:chOff x="1749000" y="2510675"/>
              <a:chExt cx="743525" cy="734525"/>
            </a:xfrm>
          </p:grpSpPr>
          <p:sp>
            <p:nvSpPr>
              <p:cNvPr id="2828" name="Google Shape;2828;p36"/>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36"/>
            <p:cNvGrpSpPr/>
            <p:nvPr/>
          </p:nvGrpSpPr>
          <p:grpSpPr>
            <a:xfrm>
              <a:off x="6973146" y="2379245"/>
              <a:ext cx="638441" cy="895194"/>
              <a:chOff x="5604100" y="2322150"/>
              <a:chExt cx="271700" cy="380950"/>
            </a:xfrm>
          </p:grpSpPr>
          <p:sp>
            <p:nvSpPr>
              <p:cNvPr id="2842" name="Google Shape;2842;p36"/>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36"/>
            <p:cNvGrpSpPr/>
            <p:nvPr/>
          </p:nvGrpSpPr>
          <p:grpSpPr>
            <a:xfrm>
              <a:off x="5888932" y="2318241"/>
              <a:ext cx="937913" cy="945727"/>
              <a:chOff x="5063350" y="1997100"/>
              <a:chExt cx="267975" cy="270200"/>
            </a:xfrm>
          </p:grpSpPr>
          <p:sp>
            <p:nvSpPr>
              <p:cNvPr id="2846" name="Google Shape;2846;p36"/>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3" name="Google Shape;2853;p36"/>
          <p:cNvGrpSpPr/>
          <p:nvPr/>
        </p:nvGrpSpPr>
        <p:grpSpPr>
          <a:xfrm>
            <a:off x="4893386" y="1993106"/>
            <a:ext cx="654939" cy="437653"/>
            <a:chOff x="4893386" y="1993106"/>
            <a:chExt cx="654939" cy="437653"/>
          </a:xfrm>
        </p:grpSpPr>
        <p:sp>
          <p:nvSpPr>
            <p:cNvPr id="2854" name="Google Shape;2854;p36"/>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dirty="0">
                  <a:solidFill>
                    <a:schemeClr val="dk1"/>
                  </a:solidFill>
                  <a:latin typeface="Raleway"/>
                  <a:ea typeface="Raleway"/>
                  <a:cs typeface="Raleway"/>
                  <a:sym typeface="Raleway"/>
                </a:rPr>
                <a:t>JS</a:t>
              </a:r>
              <a:endParaRPr sz="1800" b="1" dirty="0">
                <a:solidFill>
                  <a:schemeClr val="dk1"/>
                </a:solidFill>
                <a:latin typeface="Raleway"/>
                <a:ea typeface="Raleway"/>
                <a:cs typeface="Raleway"/>
                <a:sym typeface="Ralewa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some commonly used metacharacters and their meanings:</a:t>
            </a:r>
          </a:p>
        </p:txBody>
      </p:sp>
      <p:pic>
        <p:nvPicPr>
          <p:cNvPr id="4" name="Picture 3">
            <a:extLst>
              <a:ext uri="{FF2B5EF4-FFF2-40B4-BE49-F238E27FC236}">
                <a16:creationId xmlns:a16="http://schemas.microsoft.com/office/drawing/2014/main" id="{94FB548C-BA58-CDA4-C65C-0080DD6D94C6}"/>
              </a:ext>
            </a:extLst>
          </p:cNvPr>
          <p:cNvPicPr>
            <a:picLocks noChangeAspect="1"/>
          </p:cNvPicPr>
          <p:nvPr/>
        </p:nvPicPr>
        <p:blipFill>
          <a:blip r:embed="rId3"/>
          <a:stretch>
            <a:fillRect/>
          </a:stretch>
        </p:blipFill>
        <p:spPr>
          <a:xfrm>
            <a:off x="963135" y="1528617"/>
            <a:ext cx="7262212" cy="2073565"/>
          </a:xfrm>
          <a:prstGeom prst="rect">
            <a:avLst/>
          </a:prstGeom>
        </p:spPr>
      </p:pic>
    </p:spTree>
    <p:extLst>
      <p:ext uri="{BB962C8B-B14F-4D97-AF65-F5344CB8AC3E}">
        <p14:creationId xmlns:p14="http://schemas.microsoft.com/office/powerpoint/2010/main" val="221244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43"/>
          <p:cNvSpPr txBox="1">
            <a:spLocks noGrp="1"/>
          </p:cNvSpPr>
          <p:nvPr>
            <p:ph type="title"/>
          </p:nvPr>
        </p:nvSpPr>
        <p:spPr>
          <a:xfrm>
            <a:off x="719999" y="445025"/>
            <a:ext cx="5373163" cy="12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Test Regular Expersion</a:t>
            </a:r>
            <a:endParaRPr dirty="0"/>
          </a:p>
        </p:txBody>
      </p:sp>
      <p:sp>
        <p:nvSpPr>
          <p:cNvPr id="2976" name="Google Shape;2976;p43"/>
          <p:cNvSpPr txBox="1">
            <a:spLocks noGrp="1"/>
          </p:cNvSpPr>
          <p:nvPr>
            <p:ph type="subTitle" idx="1"/>
          </p:nvPr>
        </p:nvSpPr>
        <p:spPr>
          <a:xfrm>
            <a:off x="720000" y="2085525"/>
            <a:ext cx="4413000" cy="1891800"/>
          </a:xfrm>
          <a:prstGeom prst="rect">
            <a:avLst/>
          </a:prstGeom>
        </p:spPr>
        <p:txBody>
          <a:bodyPr spcFirstLastPara="1" wrap="square" lIns="91425" tIns="91425" rIns="91425" bIns="91425" anchor="t" anchorCtr="0">
            <a:noAutofit/>
          </a:bodyPr>
          <a:lstStyle/>
          <a:p>
            <a:r>
              <a:rPr lang="en-US" b="0" i="0" dirty="0">
                <a:solidFill>
                  <a:srgbClr val="FFFFFF"/>
                </a:solidFill>
                <a:effectLst/>
                <a:latin typeface="-apple-system"/>
              </a:rPr>
              <a:t>To test a pattern against a string in JavaScript, you can use the test() method of the RegExp object. It returns true if the pattern matches any part of the string, and false otherwise.</a:t>
            </a:r>
          </a:p>
          <a:p>
            <a:endParaRPr lang="en-US" b="0" i="0" dirty="0">
              <a:solidFill>
                <a:srgbClr val="FFFFFF"/>
              </a:solidFill>
              <a:effectLst/>
              <a:latin typeface="-apple-system"/>
            </a:endParaRPr>
          </a:p>
        </p:txBody>
      </p:sp>
      <p:grpSp>
        <p:nvGrpSpPr>
          <p:cNvPr id="2977" name="Google Shape;2977;p43"/>
          <p:cNvGrpSpPr/>
          <p:nvPr/>
        </p:nvGrpSpPr>
        <p:grpSpPr>
          <a:xfrm>
            <a:off x="5377825" y="-259212"/>
            <a:ext cx="3546520" cy="5797863"/>
            <a:chOff x="5377825" y="-259212"/>
            <a:chExt cx="3546520" cy="5797863"/>
          </a:xfrm>
        </p:grpSpPr>
        <p:sp>
          <p:nvSpPr>
            <p:cNvPr id="2978" name="Google Shape;2978;p43"/>
            <p:cNvSpPr/>
            <p:nvPr/>
          </p:nvSpPr>
          <p:spPr>
            <a:xfrm>
              <a:off x="5377825" y="246207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9" name="Google Shape;2979;p43"/>
            <p:cNvGrpSpPr/>
            <p:nvPr/>
          </p:nvGrpSpPr>
          <p:grpSpPr>
            <a:xfrm rot="5400000">
              <a:off x="6324485" y="-246911"/>
              <a:ext cx="1496033" cy="1471429"/>
              <a:chOff x="1077550" y="2914675"/>
              <a:chExt cx="494050" cy="485925"/>
            </a:xfrm>
          </p:grpSpPr>
          <p:sp>
            <p:nvSpPr>
              <p:cNvPr id="2980" name="Google Shape;2980;p43"/>
              <p:cNvSpPr/>
              <p:nvPr/>
            </p:nvSpPr>
            <p:spPr>
              <a:xfrm>
                <a:off x="1273675" y="2914675"/>
                <a:ext cx="94575" cy="137300"/>
              </a:xfrm>
              <a:custGeom>
                <a:avLst/>
                <a:gdLst/>
                <a:ahLst/>
                <a:cxnLst/>
                <a:rect l="l" t="t" r="r" b="b"/>
                <a:pathLst>
                  <a:path w="3783" h="5492" extrusionOk="0">
                    <a:moveTo>
                      <a:pt x="2871" y="0"/>
                    </a:moveTo>
                    <a:cubicBezTo>
                      <a:pt x="2812" y="0"/>
                      <a:pt x="2773" y="8"/>
                      <a:pt x="2773" y="8"/>
                    </a:cubicBezTo>
                    <a:lnTo>
                      <a:pt x="1" y="5492"/>
                    </a:lnTo>
                    <a:lnTo>
                      <a:pt x="1" y="5492"/>
                    </a:lnTo>
                    <a:lnTo>
                      <a:pt x="2984" y="4361"/>
                    </a:lnTo>
                    <a:lnTo>
                      <a:pt x="3472" y="1694"/>
                    </a:lnTo>
                    <a:cubicBezTo>
                      <a:pt x="3782" y="146"/>
                      <a:pt x="3129" y="0"/>
                      <a:pt x="2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3"/>
              <p:cNvSpPr/>
              <p:nvPr/>
            </p:nvSpPr>
            <p:spPr>
              <a:xfrm>
                <a:off x="1245950" y="2994075"/>
                <a:ext cx="279900" cy="110850"/>
              </a:xfrm>
              <a:custGeom>
                <a:avLst/>
                <a:gdLst/>
                <a:ahLst/>
                <a:cxnLst/>
                <a:rect l="l" t="t" r="r" b="b"/>
                <a:pathLst>
                  <a:path w="11196" h="4434" extrusionOk="0">
                    <a:moveTo>
                      <a:pt x="5119" y="0"/>
                    </a:moveTo>
                    <a:cubicBezTo>
                      <a:pt x="4851" y="0"/>
                      <a:pt x="4595" y="106"/>
                      <a:pt x="4403" y="298"/>
                    </a:cubicBezTo>
                    <a:lnTo>
                      <a:pt x="1115" y="2316"/>
                    </a:lnTo>
                    <a:lnTo>
                      <a:pt x="1" y="4434"/>
                    </a:lnTo>
                    <a:lnTo>
                      <a:pt x="5845" y="3081"/>
                    </a:lnTo>
                    <a:cubicBezTo>
                      <a:pt x="5995" y="2848"/>
                      <a:pt x="6250" y="2710"/>
                      <a:pt x="6527" y="2704"/>
                    </a:cubicBezTo>
                    <a:lnTo>
                      <a:pt x="9343" y="2649"/>
                    </a:lnTo>
                    <a:cubicBezTo>
                      <a:pt x="9737" y="2643"/>
                      <a:pt x="10120" y="2510"/>
                      <a:pt x="10430" y="2260"/>
                    </a:cubicBezTo>
                    <a:cubicBezTo>
                      <a:pt x="10818" y="1955"/>
                      <a:pt x="11195" y="1490"/>
                      <a:pt x="10840" y="980"/>
                    </a:cubicBezTo>
                    <a:lnTo>
                      <a:pt x="5290" y="15"/>
                    </a:lnTo>
                    <a:cubicBezTo>
                      <a:pt x="5233" y="5"/>
                      <a:pt x="5176" y="0"/>
                      <a:pt x="5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3"/>
              <p:cNvSpPr/>
              <p:nvPr/>
            </p:nvSpPr>
            <p:spPr>
              <a:xfrm>
                <a:off x="1077550" y="3024300"/>
                <a:ext cx="459800" cy="376300"/>
              </a:xfrm>
              <a:custGeom>
                <a:avLst/>
                <a:gdLst/>
                <a:ahLst/>
                <a:cxnLst/>
                <a:rect l="l" t="t" r="r" b="b"/>
                <a:pathLst>
                  <a:path w="18392" h="15052" extrusionOk="0">
                    <a:moveTo>
                      <a:pt x="12381" y="0"/>
                    </a:moveTo>
                    <a:cubicBezTo>
                      <a:pt x="12201" y="0"/>
                      <a:pt x="12020" y="48"/>
                      <a:pt x="11860" y="142"/>
                    </a:cubicBezTo>
                    <a:lnTo>
                      <a:pt x="6715" y="3219"/>
                    </a:lnTo>
                    <a:lnTo>
                      <a:pt x="4763" y="6651"/>
                    </a:lnTo>
                    <a:lnTo>
                      <a:pt x="0" y="7733"/>
                    </a:lnTo>
                    <a:lnTo>
                      <a:pt x="1569" y="15051"/>
                    </a:lnTo>
                    <a:cubicBezTo>
                      <a:pt x="1569" y="15051"/>
                      <a:pt x="3133" y="14691"/>
                      <a:pt x="5046" y="14048"/>
                    </a:cubicBezTo>
                    <a:cubicBezTo>
                      <a:pt x="8378" y="12922"/>
                      <a:pt x="13296" y="10843"/>
                      <a:pt x="15237" y="7849"/>
                    </a:cubicBezTo>
                    <a:cubicBezTo>
                      <a:pt x="15381" y="7627"/>
                      <a:pt x="15586" y="7455"/>
                      <a:pt x="15819" y="7339"/>
                    </a:cubicBezTo>
                    <a:cubicBezTo>
                      <a:pt x="16606" y="6923"/>
                      <a:pt x="18392" y="5881"/>
                      <a:pt x="17804" y="5177"/>
                    </a:cubicBezTo>
                    <a:cubicBezTo>
                      <a:pt x="17586" y="4916"/>
                      <a:pt x="17210" y="4818"/>
                      <a:pt x="16770" y="4818"/>
                    </a:cubicBezTo>
                    <a:cubicBezTo>
                      <a:pt x="15460" y="4818"/>
                      <a:pt x="13579" y="5681"/>
                      <a:pt x="13579" y="5681"/>
                    </a:cubicBezTo>
                    <a:cubicBezTo>
                      <a:pt x="13579" y="5681"/>
                      <a:pt x="12273" y="6413"/>
                      <a:pt x="11412" y="6413"/>
                    </a:cubicBezTo>
                    <a:cubicBezTo>
                      <a:pt x="11089" y="6413"/>
                      <a:pt x="10828" y="6310"/>
                      <a:pt x="10723" y="6025"/>
                    </a:cubicBezTo>
                    <a:cubicBezTo>
                      <a:pt x="10424" y="5232"/>
                      <a:pt x="11893" y="3807"/>
                      <a:pt x="12570" y="3197"/>
                    </a:cubicBezTo>
                    <a:cubicBezTo>
                      <a:pt x="12733" y="3060"/>
                      <a:pt x="12935" y="2983"/>
                      <a:pt x="13144" y="2983"/>
                    </a:cubicBezTo>
                    <a:cubicBezTo>
                      <a:pt x="13206" y="2983"/>
                      <a:pt x="13268" y="2989"/>
                      <a:pt x="13329" y="3003"/>
                    </a:cubicBezTo>
                    <a:lnTo>
                      <a:pt x="16063" y="3641"/>
                    </a:lnTo>
                    <a:cubicBezTo>
                      <a:pt x="16201" y="3675"/>
                      <a:pt x="16344" y="3692"/>
                      <a:pt x="16486" y="3692"/>
                    </a:cubicBezTo>
                    <a:cubicBezTo>
                      <a:pt x="16736" y="3692"/>
                      <a:pt x="16986" y="3640"/>
                      <a:pt x="17216" y="3541"/>
                    </a:cubicBezTo>
                    <a:cubicBezTo>
                      <a:pt x="17665" y="3336"/>
                      <a:pt x="18142" y="2986"/>
                      <a:pt x="17931" y="2393"/>
                    </a:cubicBezTo>
                    <a:lnTo>
                      <a:pt x="12786" y="87"/>
                    </a:lnTo>
                    <a:cubicBezTo>
                      <a:pt x="12658" y="29"/>
                      <a:pt x="12520" y="0"/>
                      <a:pt x="1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3"/>
              <p:cNvSpPr/>
              <p:nvPr/>
            </p:nvSpPr>
            <p:spPr>
              <a:xfrm>
                <a:off x="1296275" y="3022575"/>
                <a:ext cx="178425" cy="53100"/>
              </a:xfrm>
              <a:custGeom>
                <a:avLst/>
                <a:gdLst/>
                <a:ahLst/>
                <a:cxnLst/>
                <a:rect l="l" t="t" r="r" b="b"/>
                <a:pathLst>
                  <a:path w="7137" h="2124" extrusionOk="0">
                    <a:moveTo>
                      <a:pt x="3641" y="0"/>
                    </a:moveTo>
                    <a:cubicBezTo>
                      <a:pt x="3450" y="0"/>
                      <a:pt x="3260" y="51"/>
                      <a:pt x="3089" y="150"/>
                    </a:cubicBezTo>
                    <a:lnTo>
                      <a:pt x="1" y="2002"/>
                    </a:lnTo>
                    <a:lnTo>
                      <a:pt x="73" y="2124"/>
                    </a:lnTo>
                    <a:lnTo>
                      <a:pt x="3167" y="278"/>
                    </a:lnTo>
                    <a:cubicBezTo>
                      <a:pt x="3313" y="190"/>
                      <a:pt x="3480" y="145"/>
                      <a:pt x="3646" y="145"/>
                    </a:cubicBezTo>
                    <a:cubicBezTo>
                      <a:pt x="3775" y="145"/>
                      <a:pt x="3905" y="172"/>
                      <a:pt x="4026" y="228"/>
                    </a:cubicBezTo>
                    <a:lnTo>
                      <a:pt x="7075" y="1592"/>
                    </a:lnTo>
                    <a:lnTo>
                      <a:pt x="7136" y="1459"/>
                    </a:lnTo>
                    <a:lnTo>
                      <a:pt x="4087" y="95"/>
                    </a:lnTo>
                    <a:cubicBezTo>
                      <a:pt x="3943" y="31"/>
                      <a:pt x="3792" y="0"/>
                      <a:pt x="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3"/>
              <p:cNvSpPr/>
              <p:nvPr/>
            </p:nvSpPr>
            <p:spPr>
              <a:xfrm>
                <a:off x="1292250" y="3002600"/>
                <a:ext cx="59925" cy="38150"/>
              </a:xfrm>
              <a:custGeom>
                <a:avLst/>
                <a:gdLst/>
                <a:ahLst/>
                <a:cxnLst/>
                <a:rect l="l" t="t" r="r" b="b"/>
                <a:pathLst>
                  <a:path w="2397" h="1526" extrusionOk="0">
                    <a:moveTo>
                      <a:pt x="2324" y="1"/>
                    </a:moveTo>
                    <a:lnTo>
                      <a:pt x="1" y="1398"/>
                    </a:lnTo>
                    <a:lnTo>
                      <a:pt x="78" y="1526"/>
                    </a:lnTo>
                    <a:lnTo>
                      <a:pt x="2396" y="123"/>
                    </a:lnTo>
                    <a:lnTo>
                      <a:pt x="2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3"/>
              <p:cNvSpPr/>
              <p:nvPr/>
            </p:nvSpPr>
            <p:spPr>
              <a:xfrm>
                <a:off x="1452350" y="3182950"/>
                <a:ext cx="13475" cy="23725"/>
              </a:xfrm>
              <a:custGeom>
                <a:avLst/>
                <a:gdLst/>
                <a:ahLst/>
                <a:cxnLst/>
                <a:rect l="l" t="t" r="r" b="b"/>
                <a:pathLst>
                  <a:path w="539" h="949" extrusionOk="0">
                    <a:moveTo>
                      <a:pt x="95" y="0"/>
                    </a:moveTo>
                    <a:lnTo>
                      <a:pt x="1" y="106"/>
                    </a:lnTo>
                    <a:cubicBezTo>
                      <a:pt x="289" y="377"/>
                      <a:pt x="394" y="943"/>
                      <a:pt x="394" y="949"/>
                    </a:cubicBezTo>
                    <a:lnTo>
                      <a:pt x="539" y="932"/>
                    </a:lnTo>
                    <a:cubicBezTo>
                      <a:pt x="533" y="904"/>
                      <a:pt x="428" y="305"/>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3"/>
              <p:cNvSpPr/>
              <p:nvPr/>
            </p:nvSpPr>
            <p:spPr>
              <a:xfrm>
                <a:off x="1496150" y="3071550"/>
                <a:ext cx="75450" cy="83000"/>
              </a:xfrm>
              <a:custGeom>
                <a:avLst/>
                <a:gdLst/>
                <a:ahLst/>
                <a:cxnLst/>
                <a:rect l="l" t="t" r="r" b="b"/>
                <a:pathLst>
                  <a:path w="3018" h="3320" extrusionOk="0">
                    <a:moveTo>
                      <a:pt x="2943" y="0"/>
                    </a:moveTo>
                    <a:cubicBezTo>
                      <a:pt x="2919" y="0"/>
                      <a:pt x="2896" y="15"/>
                      <a:pt x="2873" y="26"/>
                    </a:cubicBezTo>
                    <a:cubicBezTo>
                      <a:pt x="1969" y="597"/>
                      <a:pt x="1071" y="1157"/>
                      <a:pt x="167" y="1729"/>
                    </a:cubicBezTo>
                    <a:cubicBezTo>
                      <a:pt x="128" y="1756"/>
                      <a:pt x="84" y="1773"/>
                      <a:pt x="51" y="1801"/>
                    </a:cubicBezTo>
                    <a:cubicBezTo>
                      <a:pt x="1" y="1839"/>
                      <a:pt x="6" y="1900"/>
                      <a:pt x="62" y="1923"/>
                    </a:cubicBezTo>
                    <a:cubicBezTo>
                      <a:pt x="78" y="1928"/>
                      <a:pt x="101" y="1928"/>
                      <a:pt x="112" y="1934"/>
                    </a:cubicBezTo>
                    <a:cubicBezTo>
                      <a:pt x="333" y="1989"/>
                      <a:pt x="561" y="2039"/>
                      <a:pt x="794" y="2094"/>
                    </a:cubicBezTo>
                    <a:cubicBezTo>
                      <a:pt x="866" y="2117"/>
                      <a:pt x="943" y="2128"/>
                      <a:pt x="1021" y="2150"/>
                    </a:cubicBezTo>
                    <a:cubicBezTo>
                      <a:pt x="1015" y="2161"/>
                      <a:pt x="999" y="2178"/>
                      <a:pt x="993" y="2189"/>
                    </a:cubicBezTo>
                    <a:cubicBezTo>
                      <a:pt x="888" y="2333"/>
                      <a:pt x="788" y="2471"/>
                      <a:pt x="688" y="2621"/>
                    </a:cubicBezTo>
                    <a:cubicBezTo>
                      <a:pt x="622" y="2710"/>
                      <a:pt x="555" y="2799"/>
                      <a:pt x="494" y="2887"/>
                    </a:cubicBezTo>
                    <a:cubicBezTo>
                      <a:pt x="483" y="2898"/>
                      <a:pt x="478" y="2904"/>
                      <a:pt x="472" y="2921"/>
                    </a:cubicBezTo>
                    <a:cubicBezTo>
                      <a:pt x="450" y="2959"/>
                      <a:pt x="455" y="2993"/>
                      <a:pt x="494" y="3015"/>
                    </a:cubicBezTo>
                    <a:cubicBezTo>
                      <a:pt x="661" y="3115"/>
                      <a:pt x="816" y="3214"/>
                      <a:pt x="982" y="3314"/>
                    </a:cubicBezTo>
                    <a:lnTo>
                      <a:pt x="993" y="3314"/>
                    </a:lnTo>
                    <a:cubicBezTo>
                      <a:pt x="1004" y="3318"/>
                      <a:pt x="1014" y="3320"/>
                      <a:pt x="1023" y="3320"/>
                    </a:cubicBezTo>
                    <a:cubicBezTo>
                      <a:pt x="1044" y="3320"/>
                      <a:pt x="1063" y="3311"/>
                      <a:pt x="1082" y="3292"/>
                    </a:cubicBezTo>
                    <a:cubicBezTo>
                      <a:pt x="1088" y="3281"/>
                      <a:pt x="1104" y="3264"/>
                      <a:pt x="1110" y="3253"/>
                    </a:cubicBezTo>
                    <a:cubicBezTo>
                      <a:pt x="1276" y="3015"/>
                      <a:pt x="1442" y="2788"/>
                      <a:pt x="1609" y="2549"/>
                    </a:cubicBezTo>
                    <a:cubicBezTo>
                      <a:pt x="1614" y="2544"/>
                      <a:pt x="1620" y="2532"/>
                      <a:pt x="1636" y="2516"/>
                    </a:cubicBezTo>
                    <a:cubicBezTo>
                      <a:pt x="1642" y="2532"/>
                      <a:pt x="1659" y="2538"/>
                      <a:pt x="1664" y="2549"/>
                    </a:cubicBezTo>
                    <a:lnTo>
                      <a:pt x="2202" y="3198"/>
                    </a:lnTo>
                    <a:lnTo>
                      <a:pt x="2246" y="3237"/>
                    </a:lnTo>
                    <a:cubicBezTo>
                      <a:pt x="2258" y="3248"/>
                      <a:pt x="2273" y="3254"/>
                      <a:pt x="2289" y="3254"/>
                    </a:cubicBezTo>
                    <a:cubicBezTo>
                      <a:pt x="2318" y="3254"/>
                      <a:pt x="2348" y="3236"/>
                      <a:pt x="2363" y="3203"/>
                    </a:cubicBezTo>
                    <a:cubicBezTo>
                      <a:pt x="2363" y="3187"/>
                      <a:pt x="2368" y="3176"/>
                      <a:pt x="2368" y="3159"/>
                    </a:cubicBezTo>
                    <a:cubicBezTo>
                      <a:pt x="2585" y="2144"/>
                      <a:pt x="2795" y="1124"/>
                      <a:pt x="3000" y="104"/>
                    </a:cubicBezTo>
                    <a:cubicBezTo>
                      <a:pt x="3011" y="71"/>
                      <a:pt x="3017" y="26"/>
                      <a:pt x="2973" y="10"/>
                    </a:cubicBezTo>
                    <a:cubicBezTo>
                      <a:pt x="2963" y="3"/>
                      <a:pt x="2953" y="0"/>
                      <a:pt x="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43"/>
            <p:cNvGrpSpPr/>
            <p:nvPr/>
          </p:nvGrpSpPr>
          <p:grpSpPr>
            <a:xfrm rot="778270">
              <a:off x="7457923" y="3938049"/>
              <a:ext cx="1318121" cy="1471437"/>
              <a:chOff x="3390175" y="4223650"/>
              <a:chExt cx="549325" cy="613250"/>
            </a:xfrm>
          </p:grpSpPr>
          <p:sp>
            <p:nvSpPr>
              <p:cNvPr id="2988" name="Google Shape;2988;p43"/>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3"/>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3"/>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3"/>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3"/>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3"/>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3"/>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3"/>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3"/>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3"/>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8" name="Google Shape;2998;p43"/>
            <p:cNvGrpSpPr/>
            <p:nvPr/>
          </p:nvGrpSpPr>
          <p:grpSpPr>
            <a:xfrm>
              <a:off x="6413512" y="4196659"/>
              <a:ext cx="653056" cy="655170"/>
              <a:chOff x="1926550" y="3146625"/>
              <a:chExt cx="301225" cy="302200"/>
            </a:xfrm>
          </p:grpSpPr>
          <p:sp>
            <p:nvSpPr>
              <p:cNvPr id="2999" name="Google Shape;2999;p4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43"/>
            <p:cNvGrpSpPr/>
            <p:nvPr/>
          </p:nvGrpSpPr>
          <p:grpSpPr>
            <a:xfrm>
              <a:off x="8104247" y="3432527"/>
              <a:ext cx="653046" cy="611943"/>
              <a:chOff x="1281300" y="2251475"/>
              <a:chExt cx="280025" cy="262400"/>
            </a:xfrm>
          </p:grpSpPr>
          <p:sp>
            <p:nvSpPr>
              <p:cNvPr id="3009" name="Google Shape;3009;p4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43"/>
            <p:cNvGrpSpPr/>
            <p:nvPr/>
          </p:nvGrpSpPr>
          <p:grpSpPr>
            <a:xfrm>
              <a:off x="5963172" y="1155892"/>
              <a:ext cx="503203" cy="356245"/>
              <a:chOff x="2779525" y="4198925"/>
              <a:chExt cx="148350" cy="105025"/>
            </a:xfrm>
          </p:grpSpPr>
          <p:grpSp>
            <p:nvGrpSpPr>
              <p:cNvPr id="3015" name="Google Shape;3015;p43"/>
              <p:cNvGrpSpPr/>
              <p:nvPr/>
            </p:nvGrpSpPr>
            <p:grpSpPr>
              <a:xfrm>
                <a:off x="2779525" y="4204125"/>
                <a:ext cx="148350" cy="99825"/>
                <a:chOff x="2438725" y="3288850"/>
                <a:chExt cx="148350" cy="99825"/>
              </a:xfrm>
            </p:grpSpPr>
            <p:sp>
              <p:nvSpPr>
                <p:cNvPr id="3016" name="Google Shape;3016;p43"/>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3"/>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3"/>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3"/>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3"/>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1" name="Google Shape;3021;p43"/>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43"/>
            <p:cNvGrpSpPr/>
            <p:nvPr/>
          </p:nvGrpSpPr>
          <p:grpSpPr>
            <a:xfrm>
              <a:off x="6014875" y="1676225"/>
              <a:ext cx="1975834" cy="1962284"/>
              <a:chOff x="6014875" y="1676225"/>
              <a:chExt cx="1975834" cy="1962284"/>
            </a:xfrm>
          </p:grpSpPr>
          <p:sp>
            <p:nvSpPr>
              <p:cNvPr id="3023" name="Google Shape;3023;p43"/>
              <p:cNvSpPr/>
              <p:nvPr/>
            </p:nvSpPr>
            <p:spPr>
              <a:xfrm>
                <a:off x="6093163" y="1741275"/>
                <a:ext cx="1897545" cy="1897234"/>
              </a:xfrm>
              <a:custGeom>
                <a:avLst/>
                <a:gdLst/>
                <a:ahLst/>
                <a:cxnLst/>
                <a:rect l="l" t="t" r="r" b="b"/>
                <a:pathLst>
                  <a:path w="36551" h="36545" extrusionOk="0">
                    <a:moveTo>
                      <a:pt x="4043" y="0"/>
                    </a:moveTo>
                    <a:cubicBezTo>
                      <a:pt x="3904" y="0"/>
                      <a:pt x="3765" y="6"/>
                      <a:pt x="3632" y="22"/>
                    </a:cubicBezTo>
                    <a:cubicBezTo>
                      <a:pt x="3566" y="28"/>
                      <a:pt x="3505" y="34"/>
                      <a:pt x="3433" y="50"/>
                    </a:cubicBezTo>
                    <a:cubicBezTo>
                      <a:pt x="3100" y="100"/>
                      <a:pt x="2778" y="194"/>
                      <a:pt x="2473" y="322"/>
                    </a:cubicBezTo>
                    <a:cubicBezTo>
                      <a:pt x="2412" y="350"/>
                      <a:pt x="2357" y="377"/>
                      <a:pt x="2296" y="405"/>
                    </a:cubicBezTo>
                    <a:cubicBezTo>
                      <a:pt x="943" y="1054"/>
                      <a:pt x="1" y="2445"/>
                      <a:pt x="1" y="4042"/>
                    </a:cubicBezTo>
                    <a:lnTo>
                      <a:pt x="1" y="32508"/>
                    </a:lnTo>
                    <a:cubicBezTo>
                      <a:pt x="1" y="34731"/>
                      <a:pt x="1819" y="36544"/>
                      <a:pt x="4043" y="36544"/>
                    </a:cubicBezTo>
                    <a:lnTo>
                      <a:pt x="32508" y="36544"/>
                    </a:lnTo>
                    <a:cubicBezTo>
                      <a:pt x="34726" y="36544"/>
                      <a:pt x="36550" y="34731"/>
                      <a:pt x="36550" y="32508"/>
                    </a:cubicBezTo>
                    <a:lnTo>
                      <a:pt x="36550" y="4042"/>
                    </a:lnTo>
                    <a:cubicBezTo>
                      <a:pt x="36539" y="2723"/>
                      <a:pt x="35901" y="1547"/>
                      <a:pt x="34920" y="804"/>
                    </a:cubicBezTo>
                    <a:cubicBezTo>
                      <a:pt x="34665" y="610"/>
                      <a:pt x="34377" y="444"/>
                      <a:pt x="34072" y="322"/>
                    </a:cubicBezTo>
                    <a:cubicBezTo>
                      <a:pt x="33955" y="272"/>
                      <a:pt x="33833" y="222"/>
                      <a:pt x="33706" y="183"/>
                    </a:cubicBezTo>
                    <a:cubicBezTo>
                      <a:pt x="33323" y="61"/>
                      <a:pt x="32924" y="0"/>
                      <a:pt x="32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3"/>
              <p:cNvSpPr/>
              <p:nvPr/>
            </p:nvSpPr>
            <p:spPr>
              <a:xfrm>
                <a:off x="6278554" y="1857254"/>
                <a:ext cx="1493646" cy="1042038"/>
              </a:xfrm>
              <a:custGeom>
                <a:avLst/>
                <a:gdLst/>
                <a:ahLst/>
                <a:cxnLst/>
                <a:rect l="l" t="t" r="r" b="b"/>
                <a:pathLst>
                  <a:path w="28771" h="20072" extrusionOk="0">
                    <a:moveTo>
                      <a:pt x="27906" y="289"/>
                    </a:moveTo>
                    <a:cubicBezTo>
                      <a:pt x="28222" y="289"/>
                      <a:pt x="28477" y="544"/>
                      <a:pt x="28477" y="866"/>
                    </a:cubicBezTo>
                    <a:lnTo>
                      <a:pt x="28477" y="19201"/>
                    </a:lnTo>
                    <a:cubicBezTo>
                      <a:pt x="28477" y="19523"/>
                      <a:pt x="28222" y="19778"/>
                      <a:pt x="27906" y="19778"/>
                    </a:cubicBezTo>
                    <a:lnTo>
                      <a:pt x="865" y="19778"/>
                    </a:lnTo>
                    <a:cubicBezTo>
                      <a:pt x="549" y="19778"/>
                      <a:pt x="294" y="19523"/>
                      <a:pt x="294" y="19201"/>
                    </a:cubicBezTo>
                    <a:lnTo>
                      <a:pt x="294" y="866"/>
                    </a:lnTo>
                    <a:cubicBezTo>
                      <a:pt x="294" y="544"/>
                      <a:pt x="549" y="289"/>
                      <a:pt x="865" y="289"/>
                    </a:cubicBezTo>
                    <a:close/>
                    <a:moveTo>
                      <a:pt x="865" y="1"/>
                    </a:moveTo>
                    <a:cubicBezTo>
                      <a:pt x="388" y="1"/>
                      <a:pt x="0" y="389"/>
                      <a:pt x="0" y="866"/>
                    </a:cubicBezTo>
                    <a:lnTo>
                      <a:pt x="0" y="19201"/>
                    </a:lnTo>
                    <a:cubicBezTo>
                      <a:pt x="0" y="19684"/>
                      <a:pt x="388" y="20072"/>
                      <a:pt x="865" y="20072"/>
                    </a:cubicBezTo>
                    <a:lnTo>
                      <a:pt x="27906" y="20072"/>
                    </a:lnTo>
                    <a:cubicBezTo>
                      <a:pt x="28383" y="20072"/>
                      <a:pt x="28771" y="19684"/>
                      <a:pt x="28771" y="19201"/>
                    </a:cubicBezTo>
                    <a:lnTo>
                      <a:pt x="28771" y="866"/>
                    </a:lnTo>
                    <a:cubicBezTo>
                      <a:pt x="28771" y="389"/>
                      <a:pt x="28383" y="1"/>
                      <a:pt x="27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3"/>
              <p:cNvSpPr/>
              <p:nvPr/>
            </p:nvSpPr>
            <p:spPr>
              <a:xfrm>
                <a:off x="6354246" y="1933829"/>
                <a:ext cx="89294" cy="89294"/>
              </a:xfrm>
              <a:custGeom>
                <a:avLst/>
                <a:gdLst/>
                <a:ahLst/>
                <a:cxnLst/>
                <a:rect l="l" t="t" r="r" b="b"/>
                <a:pathLst>
                  <a:path w="1720" h="1720" extrusionOk="0">
                    <a:moveTo>
                      <a:pt x="860" y="289"/>
                    </a:moveTo>
                    <a:cubicBezTo>
                      <a:pt x="1170" y="289"/>
                      <a:pt x="1425" y="549"/>
                      <a:pt x="1425" y="860"/>
                    </a:cubicBezTo>
                    <a:cubicBezTo>
                      <a:pt x="1425" y="1170"/>
                      <a:pt x="1170" y="1426"/>
                      <a:pt x="860" y="1426"/>
                    </a:cubicBezTo>
                    <a:cubicBezTo>
                      <a:pt x="544" y="1426"/>
                      <a:pt x="289" y="1170"/>
                      <a:pt x="289" y="860"/>
                    </a:cubicBezTo>
                    <a:cubicBezTo>
                      <a:pt x="289" y="549"/>
                      <a:pt x="544" y="289"/>
                      <a:pt x="860" y="289"/>
                    </a:cubicBezTo>
                    <a:close/>
                    <a:moveTo>
                      <a:pt x="860" y="1"/>
                    </a:moveTo>
                    <a:cubicBezTo>
                      <a:pt x="378" y="1"/>
                      <a:pt x="1" y="383"/>
                      <a:pt x="1" y="860"/>
                    </a:cubicBezTo>
                    <a:cubicBezTo>
                      <a:pt x="1" y="1337"/>
                      <a:pt x="383" y="1719"/>
                      <a:pt x="860" y="1719"/>
                    </a:cubicBezTo>
                    <a:cubicBezTo>
                      <a:pt x="1331" y="1719"/>
                      <a:pt x="1719" y="1337"/>
                      <a:pt x="1719" y="860"/>
                    </a:cubicBezTo>
                    <a:cubicBezTo>
                      <a:pt x="1719" y="383"/>
                      <a:pt x="1337"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3"/>
              <p:cNvSpPr/>
              <p:nvPr/>
            </p:nvSpPr>
            <p:spPr>
              <a:xfrm>
                <a:off x="6451536" y="1933829"/>
                <a:ext cx="89294" cy="89294"/>
              </a:xfrm>
              <a:custGeom>
                <a:avLst/>
                <a:gdLst/>
                <a:ahLst/>
                <a:cxnLst/>
                <a:rect l="l" t="t" r="r" b="b"/>
                <a:pathLst>
                  <a:path w="1720" h="1720" extrusionOk="0">
                    <a:moveTo>
                      <a:pt x="860" y="289"/>
                    </a:moveTo>
                    <a:cubicBezTo>
                      <a:pt x="1182" y="289"/>
                      <a:pt x="1431" y="549"/>
                      <a:pt x="1431" y="860"/>
                    </a:cubicBezTo>
                    <a:cubicBezTo>
                      <a:pt x="1431" y="1170"/>
                      <a:pt x="1176" y="1426"/>
                      <a:pt x="860" y="1426"/>
                    </a:cubicBezTo>
                    <a:cubicBezTo>
                      <a:pt x="549" y="1426"/>
                      <a:pt x="294" y="1170"/>
                      <a:pt x="294" y="860"/>
                    </a:cubicBezTo>
                    <a:cubicBezTo>
                      <a:pt x="294" y="549"/>
                      <a:pt x="549"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3"/>
              <p:cNvSpPr/>
              <p:nvPr/>
            </p:nvSpPr>
            <p:spPr>
              <a:xfrm>
                <a:off x="6549396" y="1933829"/>
                <a:ext cx="89294" cy="89294"/>
              </a:xfrm>
              <a:custGeom>
                <a:avLst/>
                <a:gdLst/>
                <a:ahLst/>
                <a:cxnLst/>
                <a:rect l="l" t="t" r="r" b="b"/>
                <a:pathLst>
                  <a:path w="1720" h="1720" extrusionOk="0">
                    <a:moveTo>
                      <a:pt x="860" y="289"/>
                    </a:moveTo>
                    <a:cubicBezTo>
                      <a:pt x="1176" y="289"/>
                      <a:pt x="1431" y="549"/>
                      <a:pt x="1431" y="860"/>
                    </a:cubicBezTo>
                    <a:cubicBezTo>
                      <a:pt x="1431" y="1170"/>
                      <a:pt x="1176" y="1426"/>
                      <a:pt x="860" y="1426"/>
                    </a:cubicBezTo>
                    <a:cubicBezTo>
                      <a:pt x="550" y="1426"/>
                      <a:pt x="295" y="1170"/>
                      <a:pt x="295" y="860"/>
                    </a:cubicBezTo>
                    <a:cubicBezTo>
                      <a:pt x="295" y="549"/>
                      <a:pt x="550"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3"/>
              <p:cNvSpPr/>
              <p:nvPr/>
            </p:nvSpPr>
            <p:spPr>
              <a:xfrm>
                <a:off x="6286029" y="2080906"/>
                <a:ext cx="1478435" cy="15055"/>
              </a:xfrm>
              <a:custGeom>
                <a:avLst/>
                <a:gdLst/>
                <a:ahLst/>
                <a:cxnLst/>
                <a:rect l="l" t="t" r="r" b="b"/>
                <a:pathLst>
                  <a:path w="28478" h="290" extrusionOk="0">
                    <a:moveTo>
                      <a:pt x="0" y="1"/>
                    </a:moveTo>
                    <a:lnTo>
                      <a:pt x="0" y="289"/>
                    </a:lnTo>
                    <a:lnTo>
                      <a:pt x="28477" y="289"/>
                    </a:lnTo>
                    <a:lnTo>
                      <a:pt x="284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3"/>
              <p:cNvSpPr/>
              <p:nvPr/>
            </p:nvSpPr>
            <p:spPr>
              <a:xfrm>
                <a:off x="6401749" y="2387467"/>
                <a:ext cx="429493" cy="60533"/>
              </a:xfrm>
              <a:custGeom>
                <a:avLst/>
                <a:gdLst/>
                <a:ahLst/>
                <a:cxnLst/>
                <a:rect l="l" t="t" r="r" b="b"/>
                <a:pathLst>
                  <a:path w="8273" h="1166" extrusionOk="0">
                    <a:moveTo>
                      <a:pt x="0" y="1"/>
                    </a:moveTo>
                    <a:lnTo>
                      <a:pt x="0" y="1165"/>
                    </a:lnTo>
                    <a:lnTo>
                      <a:pt x="8273" y="1165"/>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3"/>
              <p:cNvSpPr/>
              <p:nvPr/>
            </p:nvSpPr>
            <p:spPr>
              <a:xfrm>
                <a:off x="6401749" y="2270034"/>
                <a:ext cx="600501" cy="60481"/>
              </a:xfrm>
              <a:custGeom>
                <a:avLst/>
                <a:gdLst/>
                <a:ahLst/>
                <a:cxnLst/>
                <a:rect l="l" t="t" r="r" b="b"/>
                <a:pathLst>
                  <a:path w="11567" h="1165" extrusionOk="0">
                    <a:moveTo>
                      <a:pt x="0" y="1"/>
                    </a:moveTo>
                    <a:lnTo>
                      <a:pt x="0" y="1165"/>
                    </a:lnTo>
                    <a:lnTo>
                      <a:pt x="11566" y="1165"/>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3"/>
              <p:cNvSpPr/>
              <p:nvPr/>
            </p:nvSpPr>
            <p:spPr>
              <a:xfrm>
                <a:off x="6401749" y="2539475"/>
                <a:ext cx="431829" cy="15003"/>
              </a:xfrm>
              <a:custGeom>
                <a:avLst/>
                <a:gdLst/>
                <a:ahLst/>
                <a:cxnLst/>
                <a:rect l="l" t="t" r="r" b="b"/>
                <a:pathLst>
                  <a:path w="8318" h="289" extrusionOk="0">
                    <a:moveTo>
                      <a:pt x="0" y="0"/>
                    </a:moveTo>
                    <a:lnTo>
                      <a:pt x="0" y="289"/>
                    </a:lnTo>
                    <a:lnTo>
                      <a:pt x="8317" y="289"/>
                    </a:lnTo>
                    <a:lnTo>
                      <a:pt x="8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3"/>
              <p:cNvSpPr/>
              <p:nvPr/>
            </p:nvSpPr>
            <p:spPr>
              <a:xfrm>
                <a:off x="6401749" y="2619477"/>
                <a:ext cx="600501" cy="15315"/>
              </a:xfrm>
              <a:custGeom>
                <a:avLst/>
                <a:gdLst/>
                <a:ahLst/>
                <a:cxnLst/>
                <a:rect l="l" t="t" r="r" b="b"/>
                <a:pathLst>
                  <a:path w="11567" h="295" extrusionOk="0">
                    <a:moveTo>
                      <a:pt x="0" y="1"/>
                    </a:moveTo>
                    <a:lnTo>
                      <a:pt x="0" y="294"/>
                    </a:lnTo>
                    <a:lnTo>
                      <a:pt x="11566" y="294"/>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3"/>
              <p:cNvSpPr/>
              <p:nvPr/>
            </p:nvSpPr>
            <p:spPr>
              <a:xfrm>
                <a:off x="6401749" y="2695481"/>
                <a:ext cx="600501" cy="15315"/>
              </a:xfrm>
              <a:custGeom>
                <a:avLst/>
                <a:gdLst/>
                <a:ahLst/>
                <a:cxnLst/>
                <a:rect l="l" t="t" r="r" b="b"/>
                <a:pathLst>
                  <a:path w="11567" h="295" extrusionOk="0">
                    <a:moveTo>
                      <a:pt x="0" y="0"/>
                    </a:moveTo>
                    <a:lnTo>
                      <a:pt x="0" y="294"/>
                    </a:lnTo>
                    <a:lnTo>
                      <a:pt x="11566" y="294"/>
                    </a:lnTo>
                    <a:lnTo>
                      <a:pt x="115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3"/>
              <p:cNvSpPr/>
              <p:nvPr/>
            </p:nvSpPr>
            <p:spPr>
              <a:xfrm>
                <a:off x="7168280" y="2265984"/>
                <a:ext cx="424301" cy="424094"/>
              </a:xfrm>
              <a:custGeom>
                <a:avLst/>
                <a:gdLst/>
                <a:ahLst/>
                <a:cxnLst/>
                <a:rect l="l" t="t" r="r" b="b"/>
                <a:pathLst>
                  <a:path w="8173" h="8169" extrusionOk="0">
                    <a:moveTo>
                      <a:pt x="0" y="1"/>
                    </a:moveTo>
                    <a:lnTo>
                      <a:pt x="0" y="8168"/>
                    </a:lnTo>
                    <a:lnTo>
                      <a:pt x="8173" y="8168"/>
                    </a:lnTo>
                    <a:lnTo>
                      <a:pt x="8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3"/>
              <p:cNvSpPr/>
              <p:nvPr/>
            </p:nvSpPr>
            <p:spPr>
              <a:xfrm>
                <a:off x="7136041"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3"/>
              <p:cNvSpPr/>
              <p:nvPr/>
            </p:nvSpPr>
            <p:spPr>
              <a:xfrm>
                <a:off x="7547679"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3"/>
              <p:cNvSpPr/>
              <p:nvPr/>
            </p:nvSpPr>
            <p:spPr>
              <a:xfrm>
                <a:off x="7136041"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3"/>
              <p:cNvSpPr/>
              <p:nvPr/>
            </p:nvSpPr>
            <p:spPr>
              <a:xfrm>
                <a:off x="7547679"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3"/>
              <p:cNvSpPr/>
              <p:nvPr/>
            </p:nvSpPr>
            <p:spPr>
              <a:xfrm>
                <a:off x="7268996" y="2479565"/>
                <a:ext cx="223131" cy="111773"/>
              </a:xfrm>
              <a:custGeom>
                <a:avLst/>
                <a:gdLst/>
                <a:ahLst/>
                <a:cxnLst/>
                <a:rect l="l" t="t" r="r" b="b"/>
                <a:pathLst>
                  <a:path w="4298" h="2153" extrusionOk="0">
                    <a:moveTo>
                      <a:pt x="2152" y="1"/>
                    </a:moveTo>
                    <a:cubicBezTo>
                      <a:pt x="966" y="1"/>
                      <a:pt x="1" y="966"/>
                      <a:pt x="1" y="2152"/>
                    </a:cubicBezTo>
                    <a:lnTo>
                      <a:pt x="4298" y="2152"/>
                    </a:lnTo>
                    <a:cubicBezTo>
                      <a:pt x="4298" y="960"/>
                      <a:pt x="3339" y="1"/>
                      <a:pt x="2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3"/>
              <p:cNvSpPr/>
              <p:nvPr/>
            </p:nvSpPr>
            <p:spPr>
              <a:xfrm>
                <a:off x="7324857" y="2365091"/>
                <a:ext cx="110890" cy="97289"/>
              </a:xfrm>
              <a:custGeom>
                <a:avLst/>
                <a:gdLst/>
                <a:ahLst/>
                <a:cxnLst/>
                <a:rect l="l" t="t" r="r" b="b"/>
                <a:pathLst>
                  <a:path w="2136" h="1874" extrusionOk="0">
                    <a:moveTo>
                      <a:pt x="1071" y="0"/>
                    </a:moveTo>
                    <a:cubicBezTo>
                      <a:pt x="909" y="0"/>
                      <a:pt x="745" y="43"/>
                      <a:pt x="594" y="132"/>
                    </a:cubicBezTo>
                    <a:cubicBezTo>
                      <a:pt x="150" y="393"/>
                      <a:pt x="1" y="964"/>
                      <a:pt x="261" y="1408"/>
                    </a:cubicBezTo>
                    <a:cubicBezTo>
                      <a:pt x="435" y="1707"/>
                      <a:pt x="750" y="1874"/>
                      <a:pt x="1072" y="1874"/>
                    </a:cubicBezTo>
                    <a:cubicBezTo>
                      <a:pt x="1232" y="1874"/>
                      <a:pt x="1394" y="1832"/>
                      <a:pt x="1542" y="1746"/>
                    </a:cubicBezTo>
                    <a:cubicBezTo>
                      <a:pt x="1986" y="1480"/>
                      <a:pt x="2135" y="909"/>
                      <a:pt x="1875" y="465"/>
                    </a:cubicBezTo>
                    <a:cubicBezTo>
                      <a:pt x="1702" y="167"/>
                      <a:pt x="1391"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3"/>
              <p:cNvSpPr/>
              <p:nvPr/>
            </p:nvSpPr>
            <p:spPr>
              <a:xfrm>
                <a:off x="6014875" y="1676225"/>
                <a:ext cx="1902685" cy="1902114"/>
              </a:xfrm>
              <a:custGeom>
                <a:avLst/>
                <a:gdLst/>
                <a:ahLst/>
                <a:cxnLst/>
                <a:rect l="l" t="t" r="r" b="b"/>
                <a:pathLst>
                  <a:path w="36650" h="36639" extrusionOk="0">
                    <a:moveTo>
                      <a:pt x="4164" y="283"/>
                    </a:moveTo>
                    <a:lnTo>
                      <a:pt x="4164" y="289"/>
                    </a:lnTo>
                    <a:lnTo>
                      <a:pt x="32486" y="289"/>
                    </a:lnTo>
                    <a:cubicBezTo>
                      <a:pt x="32879" y="289"/>
                      <a:pt x="33262" y="344"/>
                      <a:pt x="33634" y="460"/>
                    </a:cubicBezTo>
                    <a:cubicBezTo>
                      <a:pt x="33750" y="505"/>
                      <a:pt x="33872" y="549"/>
                      <a:pt x="33988" y="593"/>
                    </a:cubicBezTo>
                    <a:cubicBezTo>
                      <a:pt x="34277" y="715"/>
                      <a:pt x="34548" y="871"/>
                      <a:pt x="34798" y="1059"/>
                    </a:cubicBezTo>
                    <a:cubicBezTo>
                      <a:pt x="35774" y="1797"/>
                      <a:pt x="36356" y="2950"/>
                      <a:pt x="36356" y="4164"/>
                    </a:cubicBezTo>
                    <a:lnTo>
                      <a:pt x="36356" y="32480"/>
                    </a:lnTo>
                    <a:cubicBezTo>
                      <a:pt x="36356" y="34620"/>
                      <a:pt x="34620" y="36356"/>
                      <a:pt x="32486" y="36356"/>
                    </a:cubicBezTo>
                    <a:lnTo>
                      <a:pt x="4164" y="36356"/>
                    </a:lnTo>
                    <a:cubicBezTo>
                      <a:pt x="2030" y="36356"/>
                      <a:pt x="289" y="34620"/>
                      <a:pt x="289" y="32480"/>
                    </a:cubicBezTo>
                    <a:lnTo>
                      <a:pt x="289" y="4164"/>
                    </a:lnTo>
                    <a:cubicBezTo>
                      <a:pt x="289" y="2689"/>
                      <a:pt x="1148" y="1314"/>
                      <a:pt x="2490" y="671"/>
                    </a:cubicBezTo>
                    <a:cubicBezTo>
                      <a:pt x="2545" y="643"/>
                      <a:pt x="2606" y="621"/>
                      <a:pt x="2662" y="593"/>
                    </a:cubicBezTo>
                    <a:cubicBezTo>
                      <a:pt x="2950" y="471"/>
                      <a:pt x="3266" y="383"/>
                      <a:pt x="3577" y="333"/>
                    </a:cubicBezTo>
                    <a:cubicBezTo>
                      <a:pt x="3638" y="316"/>
                      <a:pt x="3710" y="311"/>
                      <a:pt x="3771" y="305"/>
                    </a:cubicBezTo>
                    <a:cubicBezTo>
                      <a:pt x="3904" y="289"/>
                      <a:pt x="4031" y="283"/>
                      <a:pt x="4164" y="283"/>
                    </a:cubicBezTo>
                    <a:close/>
                    <a:moveTo>
                      <a:pt x="4164" y="0"/>
                    </a:moveTo>
                    <a:cubicBezTo>
                      <a:pt x="4026" y="0"/>
                      <a:pt x="3882" y="6"/>
                      <a:pt x="3743" y="22"/>
                    </a:cubicBezTo>
                    <a:cubicBezTo>
                      <a:pt x="3671" y="28"/>
                      <a:pt x="3604" y="33"/>
                      <a:pt x="3532" y="50"/>
                    </a:cubicBezTo>
                    <a:cubicBezTo>
                      <a:pt x="3194" y="94"/>
                      <a:pt x="2867" y="194"/>
                      <a:pt x="2551" y="327"/>
                    </a:cubicBezTo>
                    <a:lnTo>
                      <a:pt x="2362" y="411"/>
                    </a:lnTo>
                    <a:cubicBezTo>
                      <a:pt x="926" y="1104"/>
                      <a:pt x="1" y="2573"/>
                      <a:pt x="1" y="4159"/>
                    </a:cubicBezTo>
                    <a:lnTo>
                      <a:pt x="1" y="32475"/>
                    </a:lnTo>
                    <a:cubicBezTo>
                      <a:pt x="1" y="34776"/>
                      <a:pt x="1869" y="36638"/>
                      <a:pt x="4164" y="36638"/>
                    </a:cubicBezTo>
                    <a:lnTo>
                      <a:pt x="32486" y="36638"/>
                    </a:lnTo>
                    <a:cubicBezTo>
                      <a:pt x="34776" y="36638"/>
                      <a:pt x="36650" y="34770"/>
                      <a:pt x="36650" y="32475"/>
                    </a:cubicBezTo>
                    <a:lnTo>
                      <a:pt x="36650" y="4159"/>
                    </a:lnTo>
                    <a:cubicBezTo>
                      <a:pt x="36650" y="2856"/>
                      <a:pt x="36018" y="1608"/>
                      <a:pt x="34970" y="826"/>
                    </a:cubicBezTo>
                    <a:cubicBezTo>
                      <a:pt x="34698" y="621"/>
                      <a:pt x="34404" y="455"/>
                      <a:pt x="34099" y="327"/>
                    </a:cubicBezTo>
                    <a:cubicBezTo>
                      <a:pt x="33972" y="277"/>
                      <a:pt x="33850" y="228"/>
                      <a:pt x="33717" y="189"/>
                    </a:cubicBezTo>
                    <a:cubicBezTo>
                      <a:pt x="33323" y="61"/>
                      <a:pt x="32907" y="0"/>
                      <a:pt x="3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099D5826-79BE-D6D3-11A9-78DD001E992A}"/>
              </a:ext>
            </a:extLst>
          </p:cNvPr>
          <p:cNvPicPr>
            <a:picLocks noChangeAspect="1"/>
          </p:cNvPicPr>
          <p:nvPr/>
        </p:nvPicPr>
        <p:blipFill>
          <a:blip r:embed="rId3"/>
          <a:stretch>
            <a:fillRect/>
          </a:stretch>
        </p:blipFill>
        <p:spPr>
          <a:xfrm>
            <a:off x="1179771" y="2980721"/>
            <a:ext cx="4075641" cy="7178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3" name="Google Shape;2963;p41"/>
          <p:cNvSpPr txBox="1">
            <a:spLocks noGrp="1"/>
          </p:cNvSpPr>
          <p:nvPr>
            <p:ph type="title"/>
          </p:nvPr>
        </p:nvSpPr>
        <p:spPr>
          <a:xfrm>
            <a:off x="1495792" y="486899"/>
            <a:ext cx="48198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t>The Browser Object Model (BOM)</a:t>
            </a:r>
          </a:p>
        </p:txBody>
      </p:sp>
      <p:pic>
        <p:nvPicPr>
          <p:cNvPr id="2" name="Picture 2" descr="JavaScript BOM - Coding Ninjas">
            <a:extLst>
              <a:ext uri="{FF2B5EF4-FFF2-40B4-BE49-F238E27FC236}">
                <a16:creationId xmlns:a16="http://schemas.microsoft.com/office/drawing/2014/main" id="{AA828E26-1E9D-2236-8AE1-1D3B83DD6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381" y="1203251"/>
            <a:ext cx="3371850" cy="293370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976;p43">
            <a:extLst>
              <a:ext uri="{FF2B5EF4-FFF2-40B4-BE49-F238E27FC236}">
                <a16:creationId xmlns:a16="http://schemas.microsoft.com/office/drawing/2014/main" id="{1BD9787C-D355-3DB1-67AE-3FFAEF195BE9}"/>
              </a:ext>
            </a:extLst>
          </p:cNvPr>
          <p:cNvSpPr txBox="1">
            <a:spLocks noGrp="1"/>
          </p:cNvSpPr>
          <p:nvPr>
            <p:ph type="subTitle" idx="1"/>
          </p:nvPr>
        </p:nvSpPr>
        <p:spPr>
          <a:xfrm>
            <a:off x="1003535" y="1330198"/>
            <a:ext cx="4413000" cy="1891800"/>
          </a:xfrm>
          <a:prstGeom prst="rect">
            <a:avLst/>
          </a:prstGeom>
        </p:spPr>
        <p:txBody>
          <a:bodyPr spcFirstLastPara="1" wrap="square" lIns="91425" tIns="91425" rIns="91425" bIns="91425" anchor="t" anchorCtr="0">
            <a:noAutofit/>
          </a:bodyPr>
          <a:lstStyle/>
          <a:p>
            <a:pPr algn="l"/>
            <a:r>
              <a:rPr lang="en-US" b="0" i="0" dirty="0">
                <a:solidFill>
                  <a:srgbClr val="FFFFFF"/>
                </a:solidFill>
                <a:effectLst/>
                <a:latin typeface="-apple-system"/>
              </a:rPr>
              <a:t>BOM, which stands for Browser Object Model, is a set of JavaScript APIs that provides interaction and control over the web browser. The BOM represents the browser window and its components, such as the location bar, history, and other browser-related functionalities. It is an extension of the core JavaScript language and allows developers to manipulate and access various aspects of the browser environment.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Features of the BOM </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tx2">
                    <a:lumMod val="60000"/>
                    <a:lumOff val="40000"/>
                  </a:schemeClr>
                </a:solidFill>
                <a:effectLst/>
                <a:latin typeface="-apple-system"/>
              </a:rPr>
              <a:t>1- Window Object</a:t>
            </a:r>
            <a:r>
              <a:rPr lang="en-US" b="0" i="0" dirty="0">
                <a:solidFill>
                  <a:srgbClr val="FFFFFF"/>
                </a:solidFill>
                <a:effectLst/>
                <a:latin typeface="-apple-system"/>
              </a:rPr>
              <a:t>: The window object represents the browser window or tab and serves as the global object for JavaScript in the browser environment. It provides access to various properties and methods related to the browser window, such as controlling window size, opening new windows or tabs, and managing the browser's history.</a:t>
            </a:r>
          </a:p>
          <a:p>
            <a:pPr marL="152400" indent="0" algn="l"/>
            <a:endParaRPr lang="en-US" dirty="0">
              <a:solidFill>
                <a:srgbClr val="FFFFFF"/>
              </a:solidFill>
              <a:latin typeface="-apple-system"/>
            </a:endParaRPr>
          </a:p>
          <a:p>
            <a:pPr marL="323850" indent="-171450" algn="l">
              <a:buFont typeface="Arial" panose="020B0604020202020204" pitchFamily="34" charset="0"/>
              <a:buChar char="•"/>
            </a:pPr>
            <a:r>
              <a:rPr lang="en-US" b="0" i="0" dirty="0">
                <a:solidFill>
                  <a:srgbClr val="FFFFFF"/>
                </a:solidFill>
                <a:effectLst/>
                <a:latin typeface="-apple-system"/>
              </a:rPr>
              <a:t>Two properties can be used to determine the size of the browser window.</a:t>
            </a:r>
          </a:p>
          <a:p>
            <a:pPr marL="152400" indent="0" algn="l"/>
            <a:endParaRPr lang="en-US" b="0" i="0" dirty="0">
              <a:solidFill>
                <a:srgbClr val="FFFFFF"/>
              </a:solidFill>
              <a:effectLst/>
              <a:latin typeface="-apple-system"/>
            </a:endParaRPr>
          </a:p>
          <a:p>
            <a:pPr marL="152400" indent="0" algn="l"/>
            <a:r>
              <a:rPr lang="en-US" b="0" i="0" dirty="0">
                <a:solidFill>
                  <a:srgbClr val="FFFFFF"/>
                </a:solidFill>
                <a:effectLst/>
                <a:latin typeface="-apple-system"/>
              </a:rPr>
              <a:t>Both properties return the sizes in pixels:</a:t>
            </a:r>
          </a:p>
          <a:p>
            <a:pPr marL="152400" indent="0" algn="l"/>
            <a:endParaRPr lang="en-US" b="0" i="0" dirty="0">
              <a:solidFill>
                <a:srgbClr val="FFFFFF"/>
              </a:solidFill>
              <a:effectLst/>
              <a:latin typeface="-apple-system"/>
            </a:endParaRPr>
          </a:p>
          <a:p>
            <a:pPr marL="152400" indent="0" algn="l"/>
            <a:r>
              <a:rPr lang="en-US" b="0" i="0" dirty="0">
                <a:solidFill>
                  <a:srgbClr val="FFC000"/>
                </a:solidFill>
                <a:effectLst/>
                <a:latin typeface="-apple-system"/>
              </a:rPr>
              <a:t>window.innerHeight </a:t>
            </a:r>
            <a:r>
              <a:rPr lang="en-US" b="0" i="0" dirty="0">
                <a:solidFill>
                  <a:srgbClr val="FFFFFF"/>
                </a:solidFill>
                <a:effectLst/>
                <a:latin typeface="-apple-system"/>
              </a:rPr>
              <a:t>- the inner height of the browser window (in pixels)</a:t>
            </a:r>
          </a:p>
          <a:p>
            <a:pPr marL="152400" indent="0" algn="l"/>
            <a:r>
              <a:rPr lang="en-US" b="0" i="0" dirty="0">
                <a:solidFill>
                  <a:srgbClr val="FFC000"/>
                </a:solidFill>
                <a:effectLst/>
                <a:latin typeface="-apple-system"/>
              </a:rPr>
              <a:t>window.innerWidth </a:t>
            </a:r>
            <a:r>
              <a:rPr lang="en-US" b="0" i="0" dirty="0">
                <a:solidFill>
                  <a:srgbClr val="FFFFFF"/>
                </a:solidFill>
                <a:effectLst/>
                <a:latin typeface="-apple-system"/>
              </a:rPr>
              <a:t>- the inner width of the browser window (in pixels)</a:t>
            </a:r>
          </a:p>
          <a:p>
            <a:pPr marL="152400" indent="0" algn="l"/>
            <a:endParaRPr lang="en-US" dirty="0">
              <a:solidFill>
                <a:srgbClr val="FFFFFF"/>
              </a:solidFill>
              <a:latin typeface="-apple-system"/>
            </a:endParaRPr>
          </a:p>
          <a:p>
            <a:pPr marL="323850" indent="-171450" algn="l">
              <a:buFont typeface="Arial" panose="020B0604020202020204" pitchFamily="34" charset="0"/>
              <a:buChar char="•"/>
            </a:pPr>
            <a:r>
              <a:rPr lang="en-US" b="0" i="0" dirty="0">
                <a:solidFill>
                  <a:srgbClr val="FFFFFF"/>
                </a:solidFill>
                <a:effectLst/>
                <a:latin typeface="-apple-system"/>
              </a:rPr>
              <a:t>Some other methods:</a:t>
            </a:r>
          </a:p>
          <a:p>
            <a:pPr marL="152400" indent="0" algn="l"/>
            <a:endParaRPr lang="en-US" b="0" i="0" dirty="0">
              <a:solidFill>
                <a:srgbClr val="FFFFFF"/>
              </a:solidFill>
              <a:effectLst/>
              <a:latin typeface="-apple-system"/>
            </a:endParaRPr>
          </a:p>
          <a:p>
            <a:pPr marL="152400" indent="0" algn="l"/>
            <a:r>
              <a:rPr lang="en-US" b="0" i="0" dirty="0">
                <a:solidFill>
                  <a:srgbClr val="FFC000"/>
                </a:solidFill>
                <a:effectLst/>
                <a:latin typeface="-apple-system"/>
              </a:rPr>
              <a:t>window.open(url, target, features): </a:t>
            </a:r>
            <a:r>
              <a:rPr lang="en-US" b="0" i="0" dirty="0">
                <a:solidFill>
                  <a:srgbClr val="FFFFFF"/>
                </a:solidFill>
                <a:effectLst/>
                <a:latin typeface="-apple-system"/>
              </a:rPr>
              <a:t>Opens a new browser window or tab with the specified URL and optional target and features.) </a:t>
            </a:r>
          </a:p>
          <a:p>
            <a:pPr marL="152400" indent="0" algn="l"/>
            <a:r>
              <a:rPr lang="en-US" b="0" i="0" dirty="0">
                <a:solidFill>
                  <a:srgbClr val="FFC000"/>
                </a:solidFill>
                <a:effectLst/>
                <a:latin typeface="-apple-system"/>
              </a:rPr>
              <a:t>window.close() </a:t>
            </a:r>
            <a:r>
              <a:rPr lang="en-US" b="0" i="0" dirty="0">
                <a:solidFill>
                  <a:srgbClr val="FFFFFF"/>
                </a:solidFill>
                <a:effectLst/>
                <a:latin typeface="-apple-system"/>
              </a:rPr>
              <a:t>- close the current window</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943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Features of the BOM </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tx2">
                    <a:lumMod val="60000"/>
                    <a:lumOff val="40000"/>
                  </a:schemeClr>
                </a:solidFill>
                <a:effectLst/>
                <a:latin typeface="-apple-system"/>
              </a:rPr>
              <a:t>2-Document Object: </a:t>
            </a:r>
            <a:r>
              <a:rPr lang="en-US" b="0" i="0" dirty="0">
                <a:solidFill>
                  <a:schemeClr val="accent5"/>
                </a:solidFill>
                <a:effectLst/>
                <a:latin typeface="-apple-system"/>
              </a:rPr>
              <a:t>The document object represents the web page loaded in the browser window. It provides access to the HTML elements and enables manipulation of the document's structure, content, and styles. Developers can use the document object to modify page elements, retrieve and update data, and handle events.</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166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Features of the BOM </a:t>
            </a:r>
            <a:endParaRPr sz="2400" dirty="0"/>
          </a:p>
        </p:txBody>
      </p:sp>
      <p:sp>
        <p:nvSpPr>
          <p:cNvPr id="2969" name="Google Shape;2969;p42"/>
          <p:cNvSpPr txBox="1">
            <a:spLocks noGrp="1"/>
          </p:cNvSpPr>
          <p:nvPr>
            <p:ph type="subTitle" idx="1"/>
          </p:nvPr>
        </p:nvSpPr>
        <p:spPr>
          <a:xfrm>
            <a:off x="1155444" y="1466372"/>
            <a:ext cx="7205774" cy="3677127"/>
          </a:xfrm>
          <a:prstGeom prst="rect">
            <a:avLst/>
          </a:prstGeom>
        </p:spPr>
        <p:txBody>
          <a:bodyPr spcFirstLastPara="1" wrap="square" lIns="91425" tIns="91425" rIns="91425" bIns="91425" anchor="t" anchorCtr="0">
            <a:noAutofit/>
          </a:bodyPr>
          <a:lstStyle/>
          <a:p>
            <a:pPr marL="152400" indent="0" algn="l"/>
            <a:r>
              <a:rPr lang="en-US" b="1" dirty="0">
                <a:solidFill>
                  <a:schemeClr val="tx2">
                    <a:lumMod val="60000"/>
                    <a:lumOff val="40000"/>
                  </a:schemeClr>
                </a:solidFill>
                <a:latin typeface="-apple-system"/>
              </a:rPr>
              <a:t>3</a:t>
            </a:r>
            <a:r>
              <a:rPr lang="en-US" b="1" i="0" dirty="0">
                <a:solidFill>
                  <a:schemeClr val="tx2">
                    <a:lumMod val="60000"/>
                    <a:lumOff val="40000"/>
                  </a:schemeClr>
                </a:solidFill>
                <a:effectLst/>
                <a:latin typeface="-apple-system"/>
              </a:rPr>
              <a:t>-Location Object</a:t>
            </a:r>
            <a:r>
              <a:rPr lang="en-US" b="0" i="0" dirty="0">
                <a:solidFill>
                  <a:schemeClr val="accent5"/>
                </a:solidFill>
                <a:effectLst/>
                <a:latin typeface="-apple-system"/>
              </a:rPr>
              <a:t>: The location object represents the URL of the current web page loaded in the browser window. It provides properties to access and manipulate different parts of the URL, such as the protocol, hostname, path, query parameters, and more. Developers can use the location object to redirect the browser to a new URL or extract information from the current URL.</a:t>
            </a:r>
          </a:p>
          <a:p>
            <a:pPr marL="152400" indent="0" algn="l"/>
            <a:endParaRPr lang="en-US" dirty="0">
              <a:solidFill>
                <a:schemeClr val="accent5"/>
              </a:solidFill>
              <a:latin typeface="-apple-system"/>
            </a:endParaRPr>
          </a:p>
          <a:p>
            <a:pPr marL="323850" indent="-171450" algn="l">
              <a:buFont typeface="Arial" panose="020B0604020202020204" pitchFamily="34" charset="0"/>
              <a:buChar char="•"/>
            </a:pPr>
            <a:r>
              <a:rPr lang="en-US" b="0" i="0" dirty="0">
                <a:solidFill>
                  <a:schemeClr val="accent5"/>
                </a:solidFill>
                <a:effectLst/>
                <a:latin typeface="-apple-system"/>
              </a:rPr>
              <a:t>Location Object Properties:</a:t>
            </a:r>
          </a:p>
          <a:p>
            <a:pPr marL="152400" indent="0" algn="l"/>
            <a:endParaRPr lang="en-US" b="0" i="0" dirty="0">
              <a:solidFill>
                <a:schemeClr val="accent5"/>
              </a:solidFill>
              <a:effectLst/>
              <a:latin typeface="-apple-system"/>
            </a:endParaRPr>
          </a:p>
          <a:p>
            <a:pPr marL="152400" indent="0" algn="l"/>
            <a:r>
              <a:rPr lang="en-US" b="0" i="0" dirty="0">
                <a:solidFill>
                  <a:srgbClr val="FFC000"/>
                </a:solidFill>
                <a:effectLst/>
                <a:latin typeface="-apple-system"/>
              </a:rPr>
              <a:t>location.href</a:t>
            </a:r>
            <a:r>
              <a:rPr lang="en-US" b="0" i="0" dirty="0">
                <a:solidFill>
                  <a:schemeClr val="accent5"/>
                </a:solidFill>
                <a:effectLst/>
                <a:latin typeface="-apple-system"/>
              </a:rPr>
              <a:t>: The complete URL of the current page.</a:t>
            </a:r>
          </a:p>
          <a:p>
            <a:pPr marL="152400" indent="0" algn="l"/>
            <a:r>
              <a:rPr lang="en-US" b="0" i="0" dirty="0">
                <a:solidFill>
                  <a:srgbClr val="FFC000"/>
                </a:solidFill>
                <a:effectLst/>
                <a:latin typeface="-apple-system"/>
              </a:rPr>
              <a:t>location.search</a:t>
            </a:r>
            <a:r>
              <a:rPr lang="en-US" b="0" i="0" dirty="0">
                <a:solidFill>
                  <a:schemeClr val="accent5"/>
                </a:solidFill>
                <a:effectLst/>
                <a:latin typeface="-apple-system"/>
              </a:rPr>
              <a:t>: The query string (e.g., "?key=value") of the current URL.</a:t>
            </a:r>
          </a:p>
          <a:p>
            <a:pPr marL="152400" indent="0" algn="l"/>
            <a:r>
              <a:rPr lang="en-US" b="0" i="0" dirty="0">
                <a:solidFill>
                  <a:srgbClr val="FFC000"/>
                </a:solidFill>
                <a:effectLst/>
                <a:latin typeface="-apple-system"/>
              </a:rPr>
              <a:t>location.hash: </a:t>
            </a:r>
            <a:r>
              <a:rPr lang="en-US" b="0" i="0" dirty="0">
                <a:solidFill>
                  <a:schemeClr val="accent5"/>
                </a:solidFill>
                <a:effectLst/>
                <a:latin typeface="-apple-system"/>
              </a:rPr>
              <a:t>The fragment identifier (e.g., "#section") of the current URL.</a:t>
            </a:r>
          </a:p>
          <a:p>
            <a:pPr marL="152400" indent="0" algn="l"/>
            <a:endParaRPr lang="en-US" dirty="0">
              <a:solidFill>
                <a:schemeClr val="accent5"/>
              </a:solidFill>
              <a:latin typeface="-apple-system"/>
            </a:endParaRPr>
          </a:p>
          <a:p>
            <a:pPr marL="323850" indent="-171450" algn="l">
              <a:buFont typeface="Arial" panose="020B0604020202020204" pitchFamily="34" charset="0"/>
              <a:buChar char="•"/>
            </a:pPr>
            <a:r>
              <a:rPr lang="en-US" b="0" i="0" dirty="0">
                <a:solidFill>
                  <a:schemeClr val="accent5"/>
                </a:solidFill>
                <a:effectLst/>
                <a:latin typeface="-apple-system"/>
              </a:rPr>
              <a:t>Location Object Methods:</a:t>
            </a:r>
          </a:p>
          <a:p>
            <a:pPr marL="323850" indent="-171450" algn="l">
              <a:buFont typeface="Arial" panose="020B0604020202020204" pitchFamily="34" charset="0"/>
              <a:buChar char="•"/>
            </a:pPr>
            <a:endParaRPr lang="en-US" b="0" i="0" dirty="0">
              <a:solidFill>
                <a:schemeClr val="accent5"/>
              </a:solidFill>
              <a:effectLst/>
              <a:latin typeface="-apple-system"/>
            </a:endParaRPr>
          </a:p>
          <a:p>
            <a:pPr marL="152400" indent="0" algn="l"/>
            <a:r>
              <a:rPr lang="en-US" dirty="0">
                <a:solidFill>
                  <a:schemeClr val="accent5"/>
                </a:solidFill>
                <a:latin typeface="-apple-system"/>
              </a:rPr>
              <a:t>location.assign(url): Loads the specified URL.</a:t>
            </a:r>
          </a:p>
          <a:p>
            <a:pPr marL="152400" indent="0" algn="l"/>
            <a:endParaRPr lang="en-US" dirty="0">
              <a:solidFill>
                <a:schemeClr val="accent5"/>
              </a:solidFill>
              <a:latin typeface="-apple-system"/>
            </a:endParaRPr>
          </a:p>
          <a:p>
            <a:pPr marL="152400" indent="0" algn="l"/>
            <a:r>
              <a:rPr lang="en-US" dirty="0">
                <a:solidFill>
                  <a:schemeClr val="accent5"/>
                </a:solidFill>
                <a:latin typeface="-apple-system"/>
              </a:rPr>
              <a:t>location.replace(url): Replaces the current URL with the specified URL, without adding it to the browser's history. </a:t>
            </a:r>
          </a:p>
          <a:p>
            <a:pPr marL="152400" indent="0" algn="l"/>
            <a:endParaRPr lang="en-US" dirty="0">
              <a:solidFill>
                <a:schemeClr val="accent5"/>
              </a:solidFill>
              <a:latin typeface="-apple-system"/>
            </a:endParaRPr>
          </a:p>
          <a:p>
            <a:pPr marL="152400" indent="0" algn="l"/>
            <a:r>
              <a:rPr lang="en-US" dirty="0">
                <a:solidFill>
                  <a:schemeClr val="accent5"/>
                </a:solidFill>
                <a:latin typeface="-apple-system"/>
              </a:rPr>
              <a:t>location.reload(): Reloads the current page.</a:t>
            </a:r>
          </a:p>
          <a:p>
            <a:pPr marL="323850" indent="-171450" algn="l">
              <a:buFont typeface="Arial" panose="020B0604020202020204" pitchFamily="34" charset="0"/>
              <a:buChar char="•"/>
            </a:pPr>
            <a:endParaRPr lang="en-US" b="0" i="0" dirty="0">
              <a:solidFill>
                <a:schemeClr val="accent5"/>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BFA545F-00E7-E9C8-14CC-07ACF0C66303}"/>
              </a:ext>
            </a:extLst>
          </p:cNvPr>
          <p:cNvPicPr>
            <a:picLocks noChangeAspect="1"/>
          </p:cNvPicPr>
          <p:nvPr/>
        </p:nvPicPr>
        <p:blipFill>
          <a:blip r:embed="rId3"/>
          <a:stretch>
            <a:fillRect/>
          </a:stretch>
        </p:blipFill>
        <p:spPr>
          <a:xfrm>
            <a:off x="4635288" y="3857602"/>
            <a:ext cx="3353268" cy="323895"/>
          </a:xfrm>
          <a:prstGeom prst="rect">
            <a:avLst/>
          </a:prstGeom>
        </p:spPr>
      </p:pic>
      <p:pic>
        <p:nvPicPr>
          <p:cNvPr id="7" name="Picture 6">
            <a:extLst>
              <a:ext uri="{FF2B5EF4-FFF2-40B4-BE49-F238E27FC236}">
                <a16:creationId xmlns:a16="http://schemas.microsoft.com/office/drawing/2014/main" id="{2968A9B2-4C2E-71A2-CA48-F6F94536603C}"/>
              </a:ext>
            </a:extLst>
          </p:cNvPr>
          <p:cNvPicPr>
            <a:picLocks noChangeAspect="1"/>
          </p:cNvPicPr>
          <p:nvPr/>
        </p:nvPicPr>
        <p:blipFill>
          <a:blip r:embed="rId4"/>
          <a:stretch>
            <a:fillRect/>
          </a:stretch>
        </p:blipFill>
        <p:spPr>
          <a:xfrm>
            <a:off x="2189218" y="4514840"/>
            <a:ext cx="3324689" cy="295316"/>
          </a:xfrm>
          <a:prstGeom prst="rect">
            <a:avLst/>
          </a:prstGeom>
        </p:spPr>
      </p:pic>
      <p:pic>
        <p:nvPicPr>
          <p:cNvPr id="9" name="Picture 8">
            <a:extLst>
              <a:ext uri="{FF2B5EF4-FFF2-40B4-BE49-F238E27FC236}">
                <a16:creationId xmlns:a16="http://schemas.microsoft.com/office/drawing/2014/main" id="{B55FBCB4-1379-F63A-3906-6A1337534A41}"/>
              </a:ext>
            </a:extLst>
          </p:cNvPr>
          <p:cNvPicPr>
            <a:picLocks noChangeAspect="1"/>
          </p:cNvPicPr>
          <p:nvPr/>
        </p:nvPicPr>
        <p:blipFill>
          <a:blip r:embed="rId5"/>
          <a:stretch>
            <a:fillRect/>
          </a:stretch>
        </p:blipFill>
        <p:spPr>
          <a:xfrm>
            <a:off x="4695209" y="4810156"/>
            <a:ext cx="1581371" cy="276264"/>
          </a:xfrm>
          <a:prstGeom prst="rect">
            <a:avLst/>
          </a:prstGeom>
        </p:spPr>
      </p:pic>
      <p:cxnSp>
        <p:nvCxnSpPr>
          <p:cNvPr id="10" name="Google Shape;3900;p68">
            <a:extLst>
              <a:ext uri="{FF2B5EF4-FFF2-40B4-BE49-F238E27FC236}">
                <a16:creationId xmlns:a16="http://schemas.microsoft.com/office/drawing/2014/main" id="{FFF66454-C38B-BF11-8E7D-CC26D013015A}"/>
              </a:ext>
            </a:extLst>
          </p:cNvPr>
          <p:cNvCxnSpPr>
            <a:cxnSpLocks/>
          </p:cNvCxnSpPr>
          <p:nvPr/>
        </p:nvCxnSpPr>
        <p:spPr>
          <a:xfrm flipV="1">
            <a:off x="4016876" y="3994981"/>
            <a:ext cx="491837" cy="49135"/>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3" name="Google Shape;3900;p68">
            <a:extLst>
              <a:ext uri="{FF2B5EF4-FFF2-40B4-BE49-F238E27FC236}">
                <a16:creationId xmlns:a16="http://schemas.microsoft.com/office/drawing/2014/main" id="{FE8894E8-689F-B56D-CA7B-FE3FA734E074}"/>
              </a:ext>
            </a:extLst>
          </p:cNvPr>
          <p:cNvCxnSpPr>
            <a:cxnSpLocks/>
          </p:cNvCxnSpPr>
          <p:nvPr/>
        </p:nvCxnSpPr>
        <p:spPr>
          <a:xfrm flipV="1">
            <a:off x="1946564" y="4607752"/>
            <a:ext cx="242654" cy="54746"/>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5" name="Google Shape;3900;p68">
            <a:extLst>
              <a:ext uri="{FF2B5EF4-FFF2-40B4-BE49-F238E27FC236}">
                <a16:creationId xmlns:a16="http://schemas.microsoft.com/office/drawing/2014/main" id="{15834AE8-0012-D904-4A42-E29310BEC86B}"/>
              </a:ext>
            </a:extLst>
          </p:cNvPr>
          <p:cNvCxnSpPr>
            <a:cxnSpLocks/>
          </p:cNvCxnSpPr>
          <p:nvPr/>
        </p:nvCxnSpPr>
        <p:spPr>
          <a:xfrm flipV="1">
            <a:off x="4016876" y="4929445"/>
            <a:ext cx="491837" cy="49135"/>
          </a:xfrm>
          <a:prstGeom prst="bentConnector3">
            <a:avLst>
              <a:gd name="adj1" fmla="val 50000"/>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424329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Features of the BOM </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tx2">
                    <a:lumMod val="60000"/>
                    <a:lumOff val="40000"/>
                  </a:schemeClr>
                </a:solidFill>
                <a:latin typeface="-apple-system"/>
              </a:rPr>
              <a:t>4-Navigator Object: </a:t>
            </a:r>
            <a:r>
              <a:rPr lang="en-US" b="1" dirty="0">
                <a:solidFill>
                  <a:schemeClr val="accent6"/>
                </a:solidFill>
                <a:latin typeface="-apple-system"/>
              </a:rPr>
              <a:t>The navigator object provides information about the web browser such as its name, version, platform, and user agent string. It also provides access to properties and methods related to browser features, such as geolocation, cookies, and browser plugins. Developers can use the navigator object to detect specific browser capabilities and adjust their code accordingly.</a:t>
            </a:r>
          </a:p>
          <a:p>
            <a:pPr marL="152400" indent="0" algn="l"/>
            <a:endParaRPr lang="en-US" b="1" i="0" dirty="0">
              <a:solidFill>
                <a:schemeClr val="accent6"/>
              </a:solidFill>
              <a:effectLst/>
              <a:latin typeface="-apple-system"/>
            </a:endParaRPr>
          </a:p>
          <a:p>
            <a:pPr marL="323850" indent="-171450" algn="l">
              <a:buFont typeface="Arial" panose="020B0604020202020204" pitchFamily="34" charset="0"/>
              <a:buChar char="•"/>
            </a:pPr>
            <a:r>
              <a:rPr lang="en-US" b="0" i="0" dirty="0">
                <a:solidFill>
                  <a:schemeClr val="accent6"/>
                </a:solidFill>
                <a:effectLst/>
                <a:latin typeface="-apple-system"/>
              </a:rPr>
              <a:t>Navigator Object Properties:</a:t>
            </a:r>
          </a:p>
          <a:p>
            <a:pPr marL="152400" indent="0" algn="l"/>
            <a:endParaRPr lang="en-US" b="0" i="0" dirty="0">
              <a:solidFill>
                <a:schemeClr val="accent6"/>
              </a:solidFill>
              <a:effectLst/>
              <a:latin typeface="-apple-system"/>
            </a:endParaRPr>
          </a:p>
          <a:p>
            <a:pPr marL="152400" indent="0" algn="l"/>
            <a:r>
              <a:rPr lang="en-US" b="1" i="0" dirty="0">
                <a:solidFill>
                  <a:srgbClr val="FFC000"/>
                </a:solidFill>
                <a:effectLst/>
                <a:latin typeface="-apple-system"/>
              </a:rPr>
              <a:t>navigator.userAgent:</a:t>
            </a:r>
            <a:r>
              <a:rPr lang="en-US" b="0" i="0" dirty="0">
                <a:solidFill>
                  <a:schemeClr val="accent6"/>
                </a:solidFill>
                <a:effectLst/>
                <a:latin typeface="-apple-system"/>
              </a:rPr>
              <a:t> Returns the user agent string of the browser.</a:t>
            </a:r>
          </a:p>
          <a:p>
            <a:pPr marL="152400" indent="0" algn="l"/>
            <a:r>
              <a:rPr lang="en-US" b="1" i="0" dirty="0">
                <a:solidFill>
                  <a:srgbClr val="FFC000"/>
                </a:solidFill>
                <a:effectLst/>
                <a:latin typeface="-apple-system"/>
              </a:rPr>
              <a:t>navigator.language: </a:t>
            </a:r>
            <a:r>
              <a:rPr lang="en-US" b="0" i="0" dirty="0">
                <a:solidFill>
                  <a:schemeClr val="accent6"/>
                </a:solidFill>
                <a:effectLst/>
                <a:latin typeface="-apple-system"/>
              </a:rPr>
              <a:t>Returns the preferred language of the user.</a:t>
            </a:r>
          </a:p>
          <a:p>
            <a:pPr marL="152400" indent="0" algn="l"/>
            <a:r>
              <a:rPr lang="en-US" b="1" i="0" dirty="0">
                <a:solidFill>
                  <a:srgbClr val="FFC000"/>
                </a:solidFill>
                <a:effectLst/>
                <a:latin typeface="-apple-system"/>
              </a:rPr>
              <a:t>navigator.cookieEnabled: </a:t>
            </a:r>
            <a:r>
              <a:rPr lang="en-US" b="0" i="0" dirty="0">
                <a:solidFill>
                  <a:schemeClr val="accent6"/>
                </a:solidFill>
                <a:effectLst/>
                <a:latin typeface="-apple-system"/>
              </a:rPr>
              <a:t>Indicates whether cookies are enabled in the browser.</a:t>
            </a:r>
          </a:p>
          <a:p>
            <a:pPr marL="152400" indent="0" algn="l"/>
            <a:r>
              <a:rPr lang="en-US" b="1" i="0" dirty="0">
                <a:solidFill>
                  <a:srgbClr val="FFC000"/>
                </a:solidFill>
                <a:effectLst/>
                <a:latin typeface="-apple-system"/>
              </a:rPr>
              <a:t>navigator.geolocation: </a:t>
            </a:r>
            <a:r>
              <a:rPr lang="en-US" b="0" i="0" dirty="0">
                <a:solidFill>
                  <a:schemeClr val="accent6"/>
                </a:solidFill>
                <a:effectLst/>
                <a:latin typeface="-apple-system"/>
              </a:rPr>
              <a:t>Provides access to the Geolocation API for retrieving the user's location.</a:t>
            </a:r>
          </a:p>
          <a:p>
            <a:pPr marL="152400" indent="0" algn="l"/>
            <a:r>
              <a:rPr lang="en-US" b="1" i="0" dirty="0">
                <a:solidFill>
                  <a:srgbClr val="FFC000"/>
                </a:solidFill>
                <a:effectLst/>
                <a:latin typeface="-apple-system"/>
              </a:rPr>
              <a:t>navigator.plugins: </a:t>
            </a:r>
            <a:r>
              <a:rPr lang="en-US" b="0" i="0" dirty="0">
                <a:solidFill>
                  <a:schemeClr val="accent6"/>
                </a:solidFill>
                <a:effectLst/>
                <a:latin typeface="-apple-system"/>
              </a:rPr>
              <a:t>Returns an array of Plugin objects representing the browser plugins installed.</a:t>
            </a:r>
          </a:p>
          <a:p>
            <a:pPr marL="152400" indent="0" algn="l"/>
            <a:endParaRPr lang="en-US" dirty="0">
              <a:solidFill>
                <a:schemeClr val="accent6"/>
              </a:solidFill>
              <a:latin typeface="-apple-system"/>
            </a:endParaRPr>
          </a:p>
          <a:p>
            <a:pPr marL="323850" indent="-171450" algn="l">
              <a:buFont typeface="Arial" panose="020B0604020202020204" pitchFamily="34" charset="0"/>
              <a:buChar char="•"/>
            </a:pPr>
            <a:r>
              <a:rPr lang="en-US" b="0" i="0" dirty="0">
                <a:solidFill>
                  <a:schemeClr val="accent6"/>
                </a:solidFill>
                <a:effectLst/>
                <a:latin typeface="-apple-system"/>
              </a:rPr>
              <a:t>Navigator Object Methods:</a:t>
            </a:r>
          </a:p>
          <a:p>
            <a:pPr marL="152400" indent="0" algn="l"/>
            <a:endParaRPr lang="en-US" b="0" i="0" dirty="0">
              <a:solidFill>
                <a:schemeClr val="accent6"/>
              </a:solidFill>
              <a:effectLst/>
              <a:latin typeface="-apple-system"/>
            </a:endParaRPr>
          </a:p>
          <a:p>
            <a:pPr marL="152400" indent="0" algn="l"/>
            <a:r>
              <a:rPr lang="en-US" b="1" i="0" dirty="0">
                <a:solidFill>
                  <a:srgbClr val="FFC000"/>
                </a:solidFill>
                <a:effectLst/>
                <a:latin typeface="-apple-system"/>
              </a:rPr>
              <a:t>navigator.geolocation.getCurrentPosition()</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0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Features of the BOM </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tx2">
                    <a:lumMod val="60000"/>
                    <a:lumOff val="40000"/>
                  </a:schemeClr>
                </a:solidFill>
                <a:latin typeface="-apple-system"/>
              </a:rPr>
              <a:t>5-History Object: </a:t>
            </a:r>
            <a:r>
              <a:rPr lang="en-US" b="1" dirty="0">
                <a:solidFill>
                  <a:schemeClr val="accent6"/>
                </a:solidFill>
                <a:latin typeface="-apple-system"/>
              </a:rPr>
              <a:t>The history object represents the browser's session history, including the URLs visited by the user in the current tab or window. It allows developers to navigate back and forth through the user's browsing history programmatically.</a:t>
            </a:r>
          </a:p>
          <a:p>
            <a:pPr marL="152400" indent="0" algn="l"/>
            <a:endParaRPr lang="en-US" b="1" dirty="0">
              <a:solidFill>
                <a:schemeClr val="accent6"/>
              </a:solidFill>
              <a:latin typeface="-apple-system"/>
            </a:endParaRPr>
          </a:p>
          <a:p>
            <a:pPr marL="323850" indent="-171450" algn="l">
              <a:buFont typeface="Arial" panose="020B0604020202020204" pitchFamily="34" charset="0"/>
              <a:buChar char="•"/>
            </a:pPr>
            <a:r>
              <a:rPr lang="en-US" b="0" i="0" dirty="0">
                <a:solidFill>
                  <a:schemeClr val="accent6"/>
                </a:solidFill>
                <a:effectLst/>
                <a:latin typeface="-apple-system"/>
              </a:rPr>
              <a:t>History Object Properties:</a:t>
            </a:r>
          </a:p>
          <a:p>
            <a:pPr marL="152400" indent="0" algn="l"/>
            <a:endParaRPr lang="en-US" b="0" i="0" dirty="0">
              <a:solidFill>
                <a:schemeClr val="accent6"/>
              </a:solidFill>
              <a:effectLst/>
              <a:latin typeface="-apple-system"/>
            </a:endParaRPr>
          </a:p>
          <a:p>
            <a:pPr marL="152400" indent="0" algn="l"/>
            <a:r>
              <a:rPr lang="en-US" b="1" i="0" dirty="0">
                <a:solidFill>
                  <a:srgbClr val="FFC000"/>
                </a:solidFill>
                <a:effectLst/>
                <a:latin typeface="-apple-system"/>
              </a:rPr>
              <a:t>history.length: </a:t>
            </a:r>
            <a:r>
              <a:rPr lang="en-US" b="0" i="0" dirty="0">
                <a:solidFill>
                  <a:schemeClr val="accent6"/>
                </a:solidFill>
                <a:effectLst/>
                <a:latin typeface="-apple-system"/>
              </a:rPr>
              <a:t>Returns the number of URLs in the session history of the current tab.</a:t>
            </a:r>
          </a:p>
          <a:p>
            <a:pPr marL="152400" indent="0" algn="l"/>
            <a:r>
              <a:rPr lang="en-US" b="1" i="0" dirty="0">
                <a:solidFill>
                  <a:srgbClr val="FFC000"/>
                </a:solidFill>
                <a:effectLst/>
                <a:latin typeface="-apple-system"/>
              </a:rPr>
              <a:t>history.state: </a:t>
            </a:r>
            <a:r>
              <a:rPr lang="en-US" b="0" i="0" dirty="0">
                <a:solidFill>
                  <a:schemeClr val="accent6"/>
                </a:solidFill>
                <a:effectLst/>
                <a:latin typeface="-apple-system"/>
              </a:rPr>
              <a:t>Returns the state object associated with the current URL.</a:t>
            </a:r>
          </a:p>
          <a:p>
            <a:pPr marL="152400" indent="0" algn="l"/>
            <a:endParaRPr lang="en-US" b="0" i="0" dirty="0">
              <a:solidFill>
                <a:schemeClr val="accent6"/>
              </a:solidFill>
              <a:effectLst/>
              <a:latin typeface="-apple-system"/>
            </a:endParaRPr>
          </a:p>
          <a:p>
            <a:pPr marL="323850" indent="-171450" algn="l">
              <a:buFont typeface="Arial" panose="020B0604020202020204" pitchFamily="34" charset="0"/>
              <a:buChar char="•"/>
            </a:pPr>
            <a:r>
              <a:rPr lang="en-US" b="0" i="0" dirty="0">
                <a:solidFill>
                  <a:schemeClr val="accent6"/>
                </a:solidFill>
                <a:effectLst/>
                <a:latin typeface="-apple-system"/>
              </a:rPr>
              <a:t>History Object Methods:</a:t>
            </a:r>
          </a:p>
          <a:p>
            <a:pPr marL="323850" indent="-171450" algn="l">
              <a:buFont typeface="Arial" panose="020B0604020202020204" pitchFamily="34" charset="0"/>
              <a:buChar char="•"/>
            </a:pPr>
            <a:endParaRPr lang="en-US" b="0" i="0" dirty="0">
              <a:solidFill>
                <a:schemeClr val="accent6"/>
              </a:solidFill>
              <a:effectLst/>
              <a:latin typeface="-apple-system"/>
            </a:endParaRPr>
          </a:p>
          <a:p>
            <a:pPr marL="152400" indent="0" algn="l"/>
            <a:r>
              <a:rPr lang="en-US" b="1" i="0" dirty="0">
                <a:solidFill>
                  <a:srgbClr val="FFC000"/>
                </a:solidFill>
                <a:effectLst/>
                <a:latin typeface="-apple-system"/>
              </a:rPr>
              <a:t>history.back(): </a:t>
            </a:r>
            <a:r>
              <a:rPr lang="en-US" b="0" i="0" dirty="0">
                <a:solidFill>
                  <a:schemeClr val="accent6"/>
                </a:solidFill>
                <a:effectLst/>
                <a:latin typeface="-apple-system"/>
              </a:rPr>
              <a:t>Navigates to the previous URL in the session history.</a:t>
            </a:r>
          </a:p>
          <a:p>
            <a:pPr marL="152400" indent="0" algn="l"/>
            <a:r>
              <a:rPr lang="en-US" b="1" i="0" dirty="0">
                <a:solidFill>
                  <a:srgbClr val="FFC000"/>
                </a:solidFill>
                <a:effectLst/>
                <a:latin typeface="-apple-system"/>
              </a:rPr>
              <a:t>history.forward(): </a:t>
            </a:r>
            <a:r>
              <a:rPr lang="en-US" b="0" i="0" dirty="0">
                <a:solidFill>
                  <a:schemeClr val="accent6"/>
                </a:solidFill>
                <a:effectLst/>
                <a:latin typeface="-apple-system"/>
              </a:rPr>
              <a:t>Navigates to the next URL in the session history.</a:t>
            </a:r>
          </a:p>
          <a:p>
            <a:pPr marL="152400" indent="0" algn="l"/>
            <a:r>
              <a:rPr lang="en-US" b="1" i="0" dirty="0">
                <a:solidFill>
                  <a:srgbClr val="FFC000"/>
                </a:solidFill>
                <a:effectLst/>
                <a:latin typeface="-apple-system"/>
              </a:rPr>
              <a:t>history.go(n): </a:t>
            </a:r>
            <a:r>
              <a:rPr lang="en-US" b="0" i="0" dirty="0">
                <a:solidFill>
                  <a:schemeClr val="accent6"/>
                </a:solidFill>
                <a:effectLst/>
                <a:latin typeface="-apple-system"/>
              </a:rPr>
              <a:t>Navigates to an URL relative to the current position in the session history. Positive n values go forward, and negative n values go back.</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355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Features of the BOM </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tx2">
                    <a:lumMod val="60000"/>
                    <a:lumOff val="40000"/>
                  </a:schemeClr>
                </a:solidFill>
                <a:latin typeface="-apple-system"/>
              </a:rPr>
              <a:t>6-Timers:</a:t>
            </a:r>
            <a:r>
              <a:rPr lang="en-US" b="1" dirty="0">
                <a:solidFill>
                  <a:schemeClr val="accent6"/>
                </a:solidFill>
                <a:latin typeface="-apple-system"/>
              </a:rPr>
              <a:t> The BOM provides functions for scheduling and executing code at specific intervals using timers. The setTimeout() function and setInterval() function are commonly used to execute code after a specified delay or repeatedly at a defined interval.</a:t>
            </a:r>
          </a:p>
          <a:p>
            <a:pPr marL="152400" indent="0" algn="l"/>
            <a:endParaRPr lang="en-US" b="0" i="0" dirty="0">
              <a:solidFill>
                <a:schemeClr val="accent6"/>
              </a:solidFill>
              <a:effectLst/>
              <a:latin typeface="-apple-system"/>
            </a:endParaRPr>
          </a:p>
          <a:p>
            <a:pPr marL="323850" indent="-171450" algn="l">
              <a:buFont typeface="Arial" panose="020B0604020202020204" pitchFamily="34" charset="0"/>
              <a:buChar char="•"/>
            </a:pPr>
            <a:r>
              <a:rPr lang="en-US" b="1" dirty="0">
                <a:solidFill>
                  <a:schemeClr val="accent6"/>
                </a:solidFill>
                <a:latin typeface="-apple-system"/>
              </a:rPr>
              <a:t>Timer Methods:</a:t>
            </a:r>
          </a:p>
          <a:p>
            <a:pPr marL="152400" indent="0" algn="l"/>
            <a:r>
              <a:rPr lang="en-US" b="1" i="0" dirty="0">
                <a:solidFill>
                  <a:schemeClr val="accent6"/>
                </a:solidFill>
                <a:effectLst/>
                <a:latin typeface="-apple-system"/>
              </a:rPr>
              <a:t>  </a:t>
            </a:r>
            <a:r>
              <a:rPr lang="en-US" b="1" i="0" dirty="0">
                <a:solidFill>
                  <a:srgbClr val="FFC000"/>
                </a:solidFill>
                <a:effectLst/>
                <a:latin typeface="-apple-system"/>
              </a:rPr>
              <a:t>setInterval(function, milliseconds): </a:t>
            </a:r>
            <a:r>
              <a:rPr lang="en-US" b="1" i="0" dirty="0">
                <a:solidFill>
                  <a:schemeClr val="accent6"/>
                </a:solidFill>
                <a:effectLst/>
                <a:latin typeface="-apple-system"/>
              </a:rPr>
              <a:t>Executes the callback function repeatedly with the specified delay (in milliseconds) between each execution and returns a timer ID.</a:t>
            </a:r>
          </a:p>
          <a:p>
            <a:pPr marL="152400" indent="0" algn="l"/>
            <a:endParaRPr lang="en-US" b="1" dirty="0">
              <a:solidFill>
                <a:schemeClr val="accent6"/>
              </a:solidFill>
              <a:latin typeface="-apple-system"/>
            </a:endParaRPr>
          </a:p>
          <a:p>
            <a:pPr marL="152400" indent="0" algn="l"/>
            <a:r>
              <a:rPr lang="en-US" b="1" i="0" dirty="0" err="1">
                <a:solidFill>
                  <a:srgbClr val="FFC000"/>
                </a:solidFill>
                <a:effectLst/>
                <a:latin typeface="-apple-system"/>
              </a:rPr>
              <a:t>clearInterval</a:t>
            </a:r>
            <a:r>
              <a:rPr lang="en-US" b="1" i="0" dirty="0">
                <a:solidFill>
                  <a:srgbClr val="FFC000"/>
                </a:solidFill>
                <a:effectLst/>
                <a:latin typeface="-apple-system"/>
              </a:rPr>
              <a:t>(</a:t>
            </a:r>
            <a:r>
              <a:rPr lang="en-US" b="1" i="0" dirty="0" err="1">
                <a:solidFill>
                  <a:srgbClr val="FFC000"/>
                </a:solidFill>
                <a:effectLst/>
                <a:latin typeface="-apple-system"/>
              </a:rPr>
              <a:t>intervalId</a:t>
            </a:r>
            <a:r>
              <a:rPr lang="en-US" b="1" i="0" dirty="0">
                <a:solidFill>
                  <a:srgbClr val="FFC000"/>
                </a:solidFill>
                <a:effectLst/>
                <a:latin typeface="-apple-system"/>
              </a:rPr>
              <a:t>): </a:t>
            </a:r>
            <a:r>
              <a:rPr lang="en-US" b="1" i="0" dirty="0">
                <a:solidFill>
                  <a:schemeClr val="accent6"/>
                </a:solidFill>
                <a:effectLst/>
                <a:latin typeface="-apple-system"/>
              </a:rPr>
              <a:t>Stops the repeated execution of the callback specified by the timer ID.</a:t>
            </a:r>
          </a:p>
          <a:p>
            <a:pPr marL="152400" indent="0" algn="l"/>
            <a:endParaRPr lang="en-US" b="1" dirty="0">
              <a:solidFill>
                <a:schemeClr val="accent6"/>
              </a:solidFill>
              <a:latin typeface="-apple-system"/>
            </a:endParaRPr>
          </a:p>
          <a:p>
            <a:pPr marL="152400" indent="0" algn="l"/>
            <a:r>
              <a:rPr lang="en-US" b="1" i="0" dirty="0">
                <a:solidFill>
                  <a:srgbClr val="FFC000"/>
                </a:solidFill>
                <a:effectLst/>
                <a:latin typeface="-apple-system"/>
              </a:rPr>
              <a:t>setTimeout(callback, delay): </a:t>
            </a:r>
            <a:r>
              <a:rPr lang="en-US" b="1" i="0" dirty="0">
                <a:solidFill>
                  <a:schemeClr val="accent6"/>
                </a:solidFill>
                <a:effectLst/>
                <a:latin typeface="-apple-system"/>
              </a:rPr>
              <a:t>Executes the callback function after the specified delay (in milliseconds) and returns a timer ID.</a:t>
            </a:r>
          </a:p>
          <a:p>
            <a:pPr marL="152400" indent="0" algn="l"/>
            <a:endParaRPr lang="en-US" b="1" dirty="0">
              <a:solidFill>
                <a:schemeClr val="accent6"/>
              </a:solidFill>
              <a:latin typeface="-apple-system"/>
            </a:endParaRPr>
          </a:p>
          <a:p>
            <a:pPr marL="152400" indent="0" algn="l"/>
            <a:r>
              <a:rPr lang="en-US" b="1" i="0" dirty="0" err="1">
                <a:solidFill>
                  <a:srgbClr val="FFC000"/>
                </a:solidFill>
                <a:effectLst/>
                <a:latin typeface="-apple-system"/>
              </a:rPr>
              <a:t>clearTimeout</a:t>
            </a:r>
            <a:r>
              <a:rPr lang="en-US" b="1" i="0" dirty="0">
                <a:solidFill>
                  <a:srgbClr val="FFC000"/>
                </a:solidFill>
                <a:effectLst/>
                <a:latin typeface="-apple-system"/>
              </a:rPr>
              <a:t>(</a:t>
            </a:r>
            <a:r>
              <a:rPr lang="en-US" b="1" i="0" dirty="0" err="1">
                <a:solidFill>
                  <a:srgbClr val="FFC000"/>
                </a:solidFill>
                <a:effectLst/>
                <a:latin typeface="-apple-system"/>
              </a:rPr>
              <a:t>timeoutId</a:t>
            </a:r>
            <a:r>
              <a:rPr lang="en-US" b="1" i="0" dirty="0">
                <a:solidFill>
                  <a:srgbClr val="FFC000"/>
                </a:solidFill>
                <a:effectLst/>
                <a:latin typeface="-apple-system"/>
              </a:rPr>
              <a:t>): </a:t>
            </a:r>
            <a:r>
              <a:rPr lang="en-US" b="1" i="0" dirty="0">
                <a:solidFill>
                  <a:schemeClr val="accent6"/>
                </a:solidFill>
                <a:effectLst/>
                <a:latin typeface="-apple-system"/>
              </a:rPr>
              <a:t>Cancels the timeout specified by the timer ID, preventing the callback from being executed.</a:t>
            </a: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14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Features of the BOM </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tx2">
                    <a:lumMod val="60000"/>
                    <a:lumOff val="40000"/>
                  </a:schemeClr>
                </a:solidFill>
                <a:latin typeface="-apple-system"/>
              </a:rPr>
              <a:t>7-Dialogs</a:t>
            </a:r>
            <a:r>
              <a:rPr lang="en-US" b="1" dirty="0">
                <a:solidFill>
                  <a:schemeClr val="accent6"/>
                </a:solidFill>
                <a:latin typeface="-apple-system"/>
              </a:rPr>
              <a:t>: The BOM includes methods to display dialogs or prompts to the user, such as the alert(), confirm(), and prompt() functions. These functions allow developers to show messages, confirm user actions, or obtain user input within the browser window.</a:t>
            </a:r>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Regular Expression </a:t>
            </a:r>
            <a:endParaRPr sz="2400" dirty="0"/>
          </a:p>
        </p:txBody>
      </p:sp>
      <p:sp>
        <p:nvSpPr>
          <p:cNvPr id="2969" name="Google Shape;2969;p42"/>
          <p:cNvSpPr txBox="1">
            <a:spLocks noGrp="1"/>
          </p:cNvSpPr>
          <p:nvPr>
            <p:ph type="subTitle" idx="1"/>
          </p:nvPr>
        </p:nvSpPr>
        <p:spPr>
          <a:xfrm>
            <a:off x="1155444" y="1466373"/>
            <a:ext cx="7205774" cy="3548972"/>
          </a:xfrm>
          <a:prstGeom prst="rect">
            <a:avLst/>
          </a:prstGeom>
        </p:spPr>
        <p:txBody>
          <a:bodyPr spcFirstLastPara="1" wrap="square" lIns="91425" tIns="91425" rIns="91425" bIns="91425" anchor="t" anchorCtr="0">
            <a:noAutofit/>
          </a:bodyPr>
          <a:lstStyle/>
          <a:p>
            <a:pPr marL="152400" indent="0" algn="l"/>
            <a:r>
              <a:rPr lang="en-US" b="0" i="0" dirty="0">
                <a:solidFill>
                  <a:srgbClr val="FFFFFF"/>
                </a:solidFill>
                <a:effectLst/>
                <a:latin typeface="-apple-system"/>
              </a:rPr>
              <a:t>Regular expressions, often referred to as regex or regexp, are powerful tools used for pattern matching and manipulation of text. They provide a concise and flexible means to search, extract, and replace specific patterns within strings.</a:t>
            </a:r>
          </a:p>
          <a:p>
            <a:pPr marL="152400" indent="0" algn="l"/>
            <a:endParaRPr lang="en-US" b="0" i="0" dirty="0">
              <a:solidFill>
                <a:srgbClr val="FFFFFF"/>
              </a:solidFill>
              <a:effectLst/>
              <a:latin typeface="-apple-system"/>
            </a:endParaRPr>
          </a:p>
          <a:p>
            <a:pPr marL="152400" indent="0" algn="l"/>
            <a:r>
              <a:rPr lang="en-US" b="0" i="0" dirty="0">
                <a:solidFill>
                  <a:srgbClr val="FFFFFF"/>
                </a:solidFill>
                <a:effectLst/>
                <a:latin typeface="-apple-system"/>
              </a:rPr>
              <a:t>In JavaScript, regular expressions are represented by the RegExp object. There are two ways to create a RegExp object: using the literal syntax or using the RegExp constructor function.</a:t>
            </a:r>
          </a:p>
          <a:p>
            <a:pPr marL="152400" indent="0" algn="l"/>
            <a:endParaRPr lang="en-US" dirty="0">
              <a:solidFill>
                <a:srgbClr val="FFFFFF"/>
              </a:solidFill>
              <a:latin typeface="-apple-system"/>
            </a:endParaRPr>
          </a:p>
          <a:p>
            <a:pPr marL="152400" indent="0" algn="l"/>
            <a:r>
              <a:rPr lang="en-US" dirty="0">
                <a:solidFill>
                  <a:srgbClr val="FFFFFF"/>
                </a:solidFill>
                <a:latin typeface="-apple-system"/>
              </a:rPr>
              <a:t>1-Literal Syntax:</a:t>
            </a:r>
          </a:p>
          <a:p>
            <a:pPr marL="152400" indent="0" algn="l"/>
            <a:endParaRPr lang="en-US" dirty="0">
              <a:solidFill>
                <a:srgbClr val="FFFFFF"/>
              </a:solidFill>
              <a:latin typeface="-apple-system"/>
            </a:endParaRPr>
          </a:p>
          <a:p>
            <a:pPr marL="152400" indent="0" algn="l"/>
            <a:endParaRPr lang="en-US" dirty="0">
              <a:solidFill>
                <a:srgbClr val="FFFFFF"/>
              </a:solidFill>
              <a:latin typeface="-apple-system"/>
            </a:endParaRPr>
          </a:p>
          <a:p>
            <a:pPr marL="152400" indent="0" algn="l"/>
            <a:endParaRPr lang="en-US" dirty="0">
              <a:solidFill>
                <a:srgbClr val="FFFFFF"/>
              </a:solidFill>
              <a:latin typeface="-apple-system"/>
            </a:endParaRPr>
          </a:p>
          <a:p>
            <a:pPr marL="152400" indent="0" algn="l"/>
            <a:endParaRPr lang="en-US" dirty="0">
              <a:solidFill>
                <a:srgbClr val="FFFFFF"/>
              </a:solidFill>
              <a:latin typeface="-apple-system"/>
            </a:endParaRPr>
          </a:p>
          <a:p>
            <a:pPr marL="152400" indent="0" algn="l"/>
            <a:endParaRPr lang="en-US" dirty="0">
              <a:solidFill>
                <a:srgbClr val="FFFFFF"/>
              </a:solidFill>
              <a:latin typeface="-apple-system"/>
            </a:endParaRPr>
          </a:p>
          <a:p>
            <a:pPr marL="152400" indent="0" algn="l"/>
            <a:r>
              <a:rPr lang="en-US" dirty="0">
                <a:solidFill>
                  <a:srgbClr val="FFFFFF"/>
                </a:solidFill>
                <a:latin typeface="-apple-system"/>
              </a:rPr>
              <a:t>2-RegExp Constructor:</a:t>
            </a:r>
            <a:endParaRPr lang="en-US" b="0" i="0" dirty="0">
              <a:solidFill>
                <a:srgbClr val="FFFFFF"/>
              </a:solidFill>
              <a:effectLst/>
              <a:latin typeface="-apple-system"/>
            </a:endParaRPr>
          </a:p>
          <a:p>
            <a:pPr marL="152400" indent="0" algn="l"/>
            <a:endParaRPr lang="en-US" dirty="0">
              <a:solidFill>
                <a:srgbClr val="FFFFFF"/>
              </a:solidFill>
              <a:latin typeface="-apple-system"/>
            </a:endParaRPr>
          </a:p>
          <a:p>
            <a:pPr marL="152400" indent="0" algn="l"/>
            <a:endParaRPr lang="en-US" b="0" i="0" dirty="0">
              <a:solidFill>
                <a:srgbClr val="FFFFFF"/>
              </a:solidFill>
              <a:effectLst/>
              <a:latin typeface="-apple-system"/>
            </a:endParaRPr>
          </a:p>
          <a:p>
            <a:pPr marL="152400" indent="0" algn="l"/>
            <a:endParaRPr lang="en-US" dirty="0">
              <a:solidFill>
                <a:srgbClr val="FFFFFF"/>
              </a:solidFill>
              <a:latin typeface="-apple-system"/>
            </a:endParaRPr>
          </a:p>
          <a:p>
            <a:pPr marL="152400" indent="0" algn="l"/>
            <a:endParaRPr lang="en-US" b="0" i="0" dirty="0">
              <a:solidFill>
                <a:srgbClr val="FFFFFF"/>
              </a:solidFill>
              <a:effectLst/>
              <a:latin typeface="-apple-system"/>
            </a:endParaRPr>
          </a:p>
          <a:p>
            <a:pPr marL="152400" indent="0"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C1D6AE8-D3C8-F0E4-4926-61C0781DDDFC}"/>
              </a:ext>
            </a:extLst>
          </p:cNvPr>
          <p:cNvPicPr>
            <a:picLocks noChangeAspect="1"/>
          </p:cNvPicPr>
          <p:nvPr/>
        </p:nvPicPr>
        <p:blipFill>
          <a:blip r:embed="rId3"/>
          <a:stretch>
            <a:fillRect/>
          </a:stretch>
        </p:blipFill>
        <p:spPr>
          <a:xfrm>
            <a:off x="1444097" y="3110534"/>
            <a:ext cx="3429479" cy="714475"/>
          </a:xfrm>
          <a:prstGeom prst="rect">
            <a:avLst/>
          </a:prstGeom>
        </p:spPr>
      </p:pic>
      <p:pic>
        <p:nvPicPr>
          <p:cNvPr id="6" name="Picture 5">
            <a:extLst>
              <a:ext uri="{FF2B5EF4-FFF2-40B4-BE49-F238E27FC236}">
                <a16:creationId xmlns:a16="http://schemas.microsoft.com/office/drawing/2014/main" id="{66E72D51-4AE7-50FA-2395-EE364C7BF2F4}"/>
              </a:ext>
            </a:extLst>
          </p:cNvPr>
          <p:cNvPicPr>
            <a:picLocks noChangeAspect="1"/>
          </p:cNvPicPr>
          <p:nvPr/>
        </p:nvPicPr>
        <p:blipFill>
          <a:blip r:embed="rId4"/>
          <a:stretch>
            <a:fillRect/>
          </a:stretch>
        </p:blipFill>
        <p:spPr>
          <a:xfrm>
            <a:off x="1444097" y="4348559"/>
            <a:ext cx="3429479" cy="446629"/>
          </a:xfrm>
          <a:prstGeom prst="rect">
            <a:avLst/>
          </a:prstGeom>
        </p:spPr>
      </p:pic>
    </p:spTree>
    <p:extLst>
      <p:ext uri="{BB962C8B-B14F-4D97-AF65-F5344CB8AC3E}">
        <p14:creationId xmlns:p14="http://schemas.microsoft.com/office/powerpoint/2010/main" val="3732869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Features of the BOM </a:t>
            </a:r>
            <a:endParaRPr sz="2400" dirty="0"/>
          </a:p>
        </p:txBody>
      </p:sp>
      <p:sp>
        <p:nvSpPr>
          <p:cNvPr id="2969" name="Google Shape;2969;p42"/>
          <p:cNvSpPr txBox="1">
            <a:spLocks noGrp="1"/>
          </p:cNvSpPr>
          <p:nvPr>
            <p:ph type="subTitle" idx="1"/>
          </p:nvPr>
        </p:nvSpPr>
        <p:spPr>
          <a:xfrm>
            <a:off x="1155444" y="1466373"/>
            <a:ext cx="7205774" cy="3232102"/>
          </a:xfrm>
          <a:prstGeom prst="rect">
            <a:avLst/>
          </a:prstGeom>
        </p:spPr>
        <p:txBody>
          <a:bodyPr spcFirstLastPara="1" wrap="square" lIns="91425" tIns="91425" rIns="91425" bIns="91425" anchor="t" anchorCtr="0">
            <a:noAutofit/>
          </a:bodyPr>
          <a:lstStyle/>
          <a:p>
            <a:pPr marL="152400" indent="0" algn="l"/>
            <a:r>
              <a:rPr lang="en-US" b="1" dirty="0">
                <a:solidFill>
                  <a:schemeClr val="tx2">
                    <a:lumMod val="60000"/>
                    <a:lumOff val="40000"/>
                  </a:schemeClr>
                </a:solidFill>
                <a:latin typeface="-apple-system"/>
              </a:rPr>
              <a:t>8-Screen</a:t>
            </a:r>
            <a:r>
              <a:rPr lang="en-US" b="1" dirty="0">
                <a:solidFill>
                  <a:schemeClr val="accent6"/>
                </a:solidFill>
                <a:latin typeface="-apple-system"/>
              </a:rPr>
              <a:t>: Window Screen</a:t>
            </a:r>
          </a:p>
          <a:p>
            <a:pPr marL="152400" indent="0" algn="l"/>
            <a:r>
              <a:rPr lang="en-US" b="1" dirty="0">
                <a:solidFill>
                  <a:schemeClr val="accent6"/>
                </a:solidFill>
                <a:latin typeface="-apple-system"/>
              </a:rPr>
              <a:t>The window.screen object can be written without the window prefix.</a:t>
            </a:r>
          </a:p>
          <a:p>
            <a:pPr marL="152400" indent="0" algn="l"/>
            <a:endParaRPr lang="en-US" b="1" dirty="0">
              <a:solidFill>
                <a:schemeClr val="accent6"/>
              </a:solidFill>
              <a:latin typeface="-apple-system"/>
            </a:endParaRPr>
          </a:p>
          <a:p>
            <a:pPr marL="152400" indent="0" algn="l"/>
            <a:r>
              <a:rPr lang="en-US" b="1" dirty="0">
                <a:solidFill>
                  <a:schemeClr val="accent6"/>
                </a:solidFill>
                <a:latin typeface="-apple-system"/>
              </a:rPr>
              <a:t>Properties:</a:t>
            </a:r>
          </a:p>
          <a:p>
            <a:pPr marL="152400" indent="0" algn="l"/>
            <a:endParaRPr lang="en-US" b="1" dirty="0">
              <a:solidFill>
                <a:schemeClr val="accent6"/>
              </a:solidFill>
              <a:latin typeface="-apple-system"/>
            </a:endParaRPr>
          </a:p>
          <a:p>
            <a:pPr marL="152400" indent="0" algn="l"/>
            <a:r>
              <a:rPr lang="en-US" b="1" dirty="0">
                <a:solidFill>
                  <a:srgbClr val="FFC000"/>
                </a:solidFill>
                <a:latin typeface="-apple-system"/>
              </a:rPr>
              <a:t>screen.width :</a:t>
            </a:r>
            <a:r>
              <a:rPr lang="en-US" b="1" dirty="0">
                <a:solidFill>
                  <a:schemeClr val="accent6"/>
                </a:solidFill>
                <a:latin typeface="-apple-system"/>
              </a:rPr>
              <a:t> property returns the width of the visitor's screen in pixels.</a:t>
            </a:r>
          </a:p>
          <a:p>
            <a:pPr marL="152400" indent="0" algn="l"/>
            <a:r>
              <a:rPr lang="en-US" b="1" dirty="0">
                <a:solidFill>
                  <a:srgbClr val="FFC000"/>
                </a:solidFill>
                <a:latin typeface="-apple-system"/>
              </a:rPr>
              <a:t>screen.height : </a:t>
            </a:r>
            <a:r>
              <a:rPr lang="en-US" b="1" dirty="0">
                <a:solidFill>
                  <a:schemeClr val="accent6"/>
                </a:solidFill>
                <a:latin typeface="-apple-system"/>
              </a:rPr>
              <a:t>property returns the height of the visitor's screen in pixels.</a:t>
            </a:r>
          </a:p>
          <a:p>
            <a:pPr marL="152400" indent="0" algn="l"/>
            <a:r>
              <a:rPr lang="en-US" b="1" dirty="0">
                <a:solidFill>
                  <a:srgbClr val="FFC000"/>
                </a:solidFill>
                <a:latin typeface="-apple-system"/>
              </a:rPr>
              <a:t>screen.availWidth :</a:t>
            </a:r>
            <a:r>
              <a:rPr lang="en-US" b="1" dirty="0">
                <a:solidFill>
                  <a:schemeClr val="accent6"/>
                </a:solidFill>
                <a:latin typeface="-apple-system"/>
              </a:rPr>
              <a:t> property returns the width of the visitor's screen, in pixels, minus interface features like the Windows Taskbar.</a:t>
            </a:r>
          </a:p>
          <a:p>
            <a:pPr marL="152400" indent="0" algn="l"/>
            <a:r>
              <a:rPr lang="en-US" b="1" dirty="0">
                <a:solidFill>
                  <a:srgbClr val="FFC000"/>
                </a:solidFill>
                <a:latin typeface="-apple-system"/>
              </a:rPr>
              <a:t>screen.availHeight :  </a:t>
            </a:r>
            <a:r>
              <a:rPr lang="en-US" b="1" dirty="0">
                <a:solidFill>
                  <a:schemeClr val="accent6"/>
                </a:solidFill>
                <a:latin typeface="-apple-system"/>
              </a:rPr>
              <a:t>property returns the height of the visitor's screen, in pixels, minus interface features like the Windows Taskbar.</a:t>
            </a:r>
          </a:p>
          <a:p>
            <a:pPr marL="152400" indent="0" algn="l"/>
            <a:endParaRPr lang="en-US" b="0" i="0" dirty="0">
              <a:solidFill>
                <a:schemeClr val="accent6"/>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956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7" name="Google Shape;3937;p70"/>
          <p:cNvSpPr txBox="1">
            <a:spLocks noGrp="1"/>
          </p:cNvSpPr>
          <p:nvPr>
            <p:ph type="subTitle" idx="1"/>
          </p:nvPr>
        </p:nvSpPr>
        <p:spPr>
          <a:xfrm>
            <a:off x="2162100" y="2084138"/>
            <a:ext cx="4819800" cy="1445400"/>
          </a:xfrm>
        </p:spPr>
        <p:txBody>
          <a:bodyPr spcFirstLastPara="1" wrap="square" lIns="91425" tIns="91425" rIns="91425" bIns="91425" anchor="t" anchorCtr="0">
            <a:normAutofit/>
          </a:bodyPr>
          <a:lstStyle/>
          <a:p>
            <a:pPr marL="0" lvl="0" indent="0" rtl="0">
              <a:spcBef>
                <a:spcPts val="0"/>
              </a:spcBef>
              <a:spcAft>
                <a:spcPts val="600"/>
              </a:spcAft>
              <a:buNone/>
            </a:pPr>
            <a:r>
              <a:rPr lang="ms" b="1" dirty="0"/>
              <a:t>Do you have any questions?</a:t>
            </a:r>
            <a:endParaRPr lang="en-US" b="1"/>
          </a:p>
          <a:p>
            <a:pPr marL="0" lvl="0" indent="0" rtl="0">
              <a:spcBef>
                <a:spcPts val="0"/>
              </a:spcBef>
              <a:spcAft>
                <a:spcPts val="600"/>
              </a:spcAft>
              <a:buNone/>
            </a:pPr>
            <a:r>
              <a:rPr lang="en-US" dirty="0"/>
              <a:t>asmaaahmed23762@gmail.com</a:t>
            </a:r>
            <a:endParaRPr lang="en-US"/>
          </a:p>
        </p:txBody>
      </p:sp>
      <p:sp>
        <p:nvSpPr>
          <p:cNvPr id="3936" name="Google Shape;3936;p70"/>
          <p:cNvSpPr txBox="1">
            <a:spLocks noGrp="1"/>
          </p:cNvSpPr>
          <p:nvPr>
            <p:ph type="title"/>
          </p:nvPr>
        </p:nvSpPr>
        <p:spPr>
          <a:xfrm>
            <a:off x="2162100" y="1613950"/>
            <a:ext cx="4819800" cy="5352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2500"/>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some commonly used metacharacters and their meanings:</a:t>
            </a:r>
          </a:p>
        </p:txBody>
      </p:sp>
      <p:pic>
        <p:nvPicPr>
          <p:cNvPr id="3" name="Picture 2">
            <a:extLst>
              <a:ext uri="{FF2B5EF4-FFF2-40B4-BE49-F238E27FC236}">
                <a16:creationId xmlns:a16="http://schemas.microsoft.com/office/drawing/2014/main" id="{B32C9B55-1633-7A8A-11A7-3AA846DA247C}"/>
              </a:ext>
            </a:extLst>
          </p:cNvPr>
          <p:cNvPicPr>
            <a:picLocks noChangeAspect="1"/>
          </p:cNvPicPr>
          <p:nvPr/>
        </p:nvPicPr>
        <p:blipFill>
          <a:blip r:embed="rId3"/>
          <a:stretch>
            <a:fillRect/>
          </a:stretch>
        </p:blipFill>
        <p:spPr>
          <a:xfrm>
            <a:off x="1094510" y="1710713"/>
            <a:ext cx="7384472" cy="24138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some commonly used metacharacters and their meanings:</a:t>
            </a:r>
          </a:p>
        </p:txBody>
      </p:sp>
      <p:pic>
        <p:nvPicPr>
          <p:cNvPr id="4" name="Picture 3">
            <a:extLst>
              <a:ext uri="{FF2B5EF4-FFF2-40B4-BE49-F238E27FC236}">
                <a16:creationId xmlns:a16="http://schemas.microsoft.com/office/drawing/2014/main" id="{92881DAB-2749-F4F4-C0AA-301A416396E2}"/>
              </a:ext>
            </a:extLst>
          </p:cNvPr>
          <p:cNvPicPr>
            <a:picLocks noChangeAspect="1"/>
          </p:cNvPicPr>
          <p:nvPr/>
        </p:nvPicPr>
        <p:blipFill>
          <a:blip r:embed="rId3"/>
          <a:stretch>
            <a:fillRect/>
          </a:stretch>
        </p:blipFill>
        <p:spPr>
          <a:xfrm>
            <a:off x="1400508" y="1205774"/>
            <a:ext cx="6342983" cy="3681417"/>
          </a:xfrm>
          <a:prstGeom prst="rect">
            <a:avLst/>
          </a:prstGeom>
        </p:spPr>
      </p:pic>
    </p:spTree>
    <p:extLst>
      <p:ext uri="{BB962C8B-B14F-4D97-AF65-F5344CB8AC3E}">
        <p14:creationId xmlns:p14="http://schemas.microsoft.com/office/powerpoint/2010/main" val="94567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some commonly used metacharacters and their meanings:</a:t>
            </a:r>
          </a:p>
        </p:txBody>
      </p:sp>
      <p:pic>
        <p:nvPicPr>
          <p:cNvPr id="3" name="Picture 2">
            <a:extLst>
              <a:ext uri="{FF2B5EF4-FFF2-40B4-BE49-F238E27FC236}">
                <a16:creationId xmlns:a16="http://schemas.microsoft.com/office/drawing/2014/main" id="{20C7E099-0A6A-7052-2A0E-9013BECC4BC0}"/>
              </a:ext>
            </a:extLst>
          </p:cNvPr>
          <p:cNvPicPr>
            <a:picLocks noChangeAspect="1"/>
          </p:cNvPicPr>
          <p:nvPr/>
        </p:nvPicPr>
        <p:blipFill>
          <a:blip r:embed="rId3"/>
          <a:stretch>
            <a:fillRect/>
          </a:stretch>
        </p:blipFill>
        <p:spPr>
          <a:xfrm>
            <a:off x="1461655" y="1581091"/>
            <a:ext cx="6380018" cy="2469103"/>
          </a:xfrm>
          <a:prstGeom prst="rect">
            <a:avLst/>
          </a:prstGeom>
        </p:spPr>
      </p:pic>
    </p:spTree>
    <p:extLst>
      <p:ext uri="{BB962C8B-B14F-4D97-AF65-F5344CB8AC3E}">
        <p14:creationId xmlns:p14="http://schemas.microsoft.com/office/powerpoint/2010/main" val="83814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some commonly used metacharacters and their meanings:</a:t>
            </a:r>
          </a:p>
        </p:txBody>
      </p:sp>
      <p:pic>
        <p:nvPicPr>
          <p:cNvPr id="4" name="Picture 3">
            <a:extLst>
              <a:ext uri="{FF2B5EF4-FFF2-40B4-BE49-F238E27FC236}">
                <a16:creationId xmlns:a16="http://schemas.microsoft.com/office/drawing/2014/main" id="{7FEAE470-0E8F-9F59-C355-1F357CE666AC}"/>
              </a:ext>
            </a:extLst>
          </p:cNvPr>
          <p:cNvPicPr>
            <a:picLocks noChangeAspect="1"/>
          </p:cNvPicPr>
          <p:nvPr/>
        </p:nvPicPr>
        <p:blipFill>
          <a:blip r:embed="rId3"/>
          <a:stretch>
            <a:fillRect/>
          </a:stretch>
        </p:blipFill>
        <p:spPr>
          <a:xfrm>
            <a:off x="1114790" y="1208996"/>
            <a:ext cx="7163800" cy="3515216"/>
          </a:xfrm>
          <a:prstGeom prst="rect">
            <a:avLst/>
          </a:prstGeom>
        </p:spPr>
      </p:pic>
    </p:spTree>
    <p:extLst>
      <p:ext uri="{BB962C8B-B14F-4D97-AF65-F5344CB8AC3E}">
        <p14:creationId xmlns:p14="http://schemas.microsoft.com/office/powerpoint/2010/main" val="146426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some commonly used metacharacters and their meanings:</a:t>
            </a:r>
          </a:p>
        </p:txBody>
      </p:sp>
      <p:pic>
        <p:nvPicPr>
          <p:cNvPr id="3" name="Picture 2">
            <a:extLst>
              <a:ext uri="{FF2B5EF4-FFF2-40B4-BE49-F238E27FC236}">
                <a16:creationId xmlns:a16="http://schemas.microsoft.com/office/drawing/2014/main" id="{73CB3BBA-7F7E-5BC5-7D4B-9CE45BDCD075}"/>
              </a:ext>
            </a:extLst>
          </p:cNvPr>
          <p:cNvPicPr>
            <a:picLocks noChangeAspect="1"/>
          </p:cNvPicPr>
          <p:nvPr/>
        </p:nvPicPr>
        <p:blipFill>
          <a:blip r:embed="rId3"/>
          <a:stretch>
            <a:fillRect/>
          </a:stretch>
        </p:blipFill>
        <p:spPr>
          <a:xfrm>
            <a:off x="1095737" y="1280911"/>
            <a:ext cx="7201905" cy="2886478"/>
          </a:xfrm>
          <a:prstGeom prst="rect">
            <a:avLst/>
          </a:prstGeom>
        </p:spPr>
      </p:pic>
    </p:spTree>
    <p:extLst>
      <p:ext uri="{BB962C8B-B14F-4D97-AF65-F5344CB8AC3E}">
        <p14:creationId xmlns:p14="http://schemas.microsoft.com/office/powerpoint/2010/main" val="251860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some commonly used metacharacters and their meanings:</a:t>
            </a:r>
          </a:p>
        </p:txBody>
      </p:sp>
      <p:pic>
        <p:nvPicPr>
          <p:cNvPr id="4" name="Picture 3">
            <a:extLst>
              <a:ext uri="{FF2B5EF4-FFF2-40B4-BE49-F238E27FC236}">
                <a16:creationId xmlns:a16="http://schemas.microsoft.com/office/drawing/2014/main" id="{2C9FF5F7-3675-B738-886B-564E55C5492C}"/>
              </a:ext>
            </a:extLst>
          </p:cNvPr>
          <p:cNvPicPr>
            <a:picLocks noChangeAspect="1"/>
          </p:cNvPicPr>
          <p:nvPr/>
        </p:nvPicPr>
        <p:blipFill>
          <a:blip r:embed="rId3"/>
          <a:stretch>
            <a:fillRect/>
          </a:stretch>
        </p:blipFill>
        <p:spPr>
          <a:xfrm>
            <a:off x="1808019" y="1052411"/>
            <a:ext cx="5895174" cy="3777949"/>
          </a:xfrm>
          <a:prstGeom prst="rect">
            <a:avLst/>
          </a:prstGeom>
        </p:spPr>
      </p:pic>
    </p:spTree>
    <p:extLst>
      <p:ext uri="{BB962C8B-B14F-4D97-AF65-F5344CB8AC3E}">
        <p14:creationId xmlns:p14="http://schemas.microsoft.com/office/powerpoint/2010/main" val="291536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48"/>
          <p:cNvSpPr txBox="1">
            <a:spLocks noGrp="1"/>
          </p:cNvSpPr>
          <p:nvPr>
            <p:ph type="title"/>
          </p:nvPr>
        </p:nvSpPr>
        <p:spPr>
          <a:xfrm>
            <a:off x="1004455" y="256309"/>
            <a:ext cx="7384471" cy="11486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some commonly used metacharacters and their meanings:</a:t>
            </a:r>
          </a:p>
        </p:txBody>
      </p:sp>
      <p:pic>
        <p:nvPicPr>
          <p:cNvPr id="3" name="Picture 2">
            <a:extLst>
              <a:ext uri="{FF2B5EF4-FFF2-40B4-BE49-F238E27FC236}">
                <a16:creationId xmlns:a16="http://schemas.microsoft.com/office/drawing/2014/main" id="{1D67C0BC-B9EA-0FA0-AFF9-A983538BCDAA}"/>
              </a:ext>
            </a:extLst>
          </p:cNvPr>
          <p:cNvPicPr>
            <a:picLocks noChangeAspect="1"/>
          </p:cNvPicPr>
          <p:nvPr/>
        </p:nvPicPr>
        <p:blipFill>
          <a:blip r:embed="rId3"/>
          <a:stretch>
            <a:fillRect/>
          </a:stretch>
        </p:blipFill>
        <p:spPr>
          <a:xfrm>
            <a:off x="1565563" y="1169783"/>
            <a:ext cx="6463221" cy="3717408"/>
          </a:xfrm>
          <a:prstGeom prst="rect">
            <a:avLst/>
          </a:prstGeom>
        </p:spPr>
      </p:pic>
    </p:spTree>
    <p:extLst>
      <p:ext uri="{BB962C8B-B14F-4D97-AF65-F5344CB8AC3E}">
        <p14:creationId xmlns:p14="http://schemas.microsoft.com/office/powerpoint/2010/main" val="3974303499"/>
      </p:ext>
    </p:extLst>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f84571589f97d888b81ebcb7b3b522fe">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226fcb46f774528a134f7ea91368aa1b"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3bd9f59-6037-46ec-a0d9-20b3ea402113}"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AC01652-19CD-474F-948C-47B6D9C90D9D}"/>
</file>

<file path=customXml/itemProps2.xml><?xml version="1.0" encoding="utf-8"?>
<ds:datastoreItem xmlns:ds="http://schemas.openxmlformats.org/officeDocument/2006/customXml" ds:itemID="{6E26D42E-0D73-452D-8F83-EE3F208843A8}"/>
</file>

<file path=customXml/itemProps3.xml><?xml version="1.0" encoding="utf-8"?>
<ds:datastoreItem xmlns:ds="http://schemas.openxmlformats.org/officeDocument/2006/customXml" ds:itemID="{D1A46E34-1F10-4355-9F31-4FDE65FE0355}"/>
</file>

<file path=docProps/app.xml><?xml version="1.0" encoding="utf-8"?>
<Properties xmlns="http://schemas.openxmlformats.org/officeDocument/2006/extended-properties" xmlns:vt="http://schemas.openxmlformats.org/officeDocument/2006/docPropsVTypes">
  <TotalTime>818</TotalTime>
  <Words>1273</Words>
  <Application>Microsoft Office PowerPoint</Application>
  <PresentationFormat>On-screen Show (16:9)</PresentationFormat>
  <Paragraphs>115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Raleway</vt:lpstr>
      <vt:lpstr>Arimo</vt:lpstr>
      <vt:lpstr>Nunito Light</vt:lpstr>
      <vt:lpstr>Bai Jamjuree</vt:lpstr>
      <vt:lpstr>-apple-system</vt:lpstr>
      <vt:lpstr>Tips to Enhance Your Website by Slidesgo</vt:lpstr>
      <vt:lpstr>JavaScript Day3</vt:lpstr>
      <vt:lpstr>Regular Expression </vt:lpstr>
      <vt:lpstr>some commonly used metacharacters and their meanings:</vt:lpstr>
      <vt:lpstr>some commonly used metacharacters and their meanings:</vt:lpstr>
      <vt:lpstr>some commonly used metacharacters and their meanings:</vt:lpstr>
      <vt:lpstr>some commonly used metacharacters and their meanings:</vt:lpstr>
      <vt:lpstr>some commonly used metacharacters and their meanings:</vt:lpstr>
      <vt:lpstr>some commonly used metacharacters and their meanings:</vt:lpstr>
      <vt:lpstr>some commonly used metacharacters and their meanings:</vt:lpstr>
      <vt:lpstr>some commonly used metacharacters and their meanings:</vt:lpstr>
      <vt:lpstr>Test Regular Expersion</vt:lpstr>
      <vt:lpstr>The Browser Object Model (BOM)</vt:lpstr>
      <vt:lpstr>Features of the BOM </vt:lpstr>
      <vt:lpstr>Features of the BOM </vt:lpstr>
      <vt:lpstr>Features of the BOM </vt:lpstr>
      <vt:lpstr>Features of the BOM </vt:lpstr>
      <vt:lpstr>Features of the BOM </vt:lpstr>
      <vt:lpstr>Features of the BOM </vt:lpstr>
      <vt:lpstr>Features of the BOM </vt:lpstr>
      <vt:lpstr>Features of the BOM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Day1</dc:title>
  <cp:lastModifiedBy>Asmaa Ahmed Marzouk</cp:lastModifiedBy>
  <cp:revision>149</cp:revision>
  <dcterms:modified xsi:type="dcterms:W3CDTF">2023-11-22T11:59:49Z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0x010100004B5DBA3982514A8C9F80CADAD4A775</vt:lpwstr>
  </property>
</Properties>
</file>