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  <p:embeddedFontLst>
    <p:embeddedFont>
      <p:font typeface="Montserrat Black"/>
      <p:regular r:id="rId18"/>
    </p:embeddedFont>
    <p:embeddedFont>
      <p:font typeface="Montserrat Black"/>
      <p:regular r:id="rId19"/>
    </p:embeddedFont>
    <p:embeddedFont>
      <p:font typeface="Inconsolata"/>
      <p:regular r:id="rId20"/>
    </p:embeddedFont>
    <p:embeddedFont>
      <p:font typeface="Inconsolata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4068604"/>
            <a:ext cx="948309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FAA1A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beauty salon booking system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864037" y="5210413"/>
            <a:ext cx="12902327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2400" b="1" dirty="0">
                <a:solidFill>
                  <a:srgbClr val="5E98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BY: Manar Basim Rashid 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864037" y="5981819"/>
            <a:ext cx="12902327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2400" b="1" dirty="0">
                <a:solidFill>
                  <a:srgbClr val="5E98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TO: ASST.LEC.SAAD B.YOUNIS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864037" y="6753225"/>
            <a:ext cx="12902327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2400" b="1" dirty="0">
                <a:solidFill>
                  <a:srgbClr val="5E98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UNVERSITY OF AL_NAHRAIN/COLLAGE OF INFORMATION/ NETWORK DEPARTMENT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57626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050"/>
              </a:lnSpc>
              <a:buNone/>
            </a:pPr>
            <a:endParaRPr lang="en-US" sz="48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2841546"/>
            <a:ext cx="12902327" cy="3811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418862"/>
            <a:ext cx="3804761" cy="475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00"/>
              </a:lnSpc>
              <a:buNone/>
            </a:pPr>
            <a:endParaRPr lang="en-US" sz="29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095" y="1198840"/>
            <a:ext cx="6611779" cy="66117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108" y="749617"/>
            <a:ext cx="3787021" cy="673238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58802" y="1785104"/>
            <a:ext cx="3869293" cy="483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00"/>
              </a:lnSpc>
              <a:buNone/>
            </a:pPr>
            <a:r>
              <a:rPr lang="en-US" sz="3000" b="1" dirty="0">
                <a:solidFill>
                  <a:srgbClr val="910D0D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Overview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7558802" y="2462093"/>
            <a:ext cx="6402110" cy="386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900" b="1" dirty="0">
                <a:solidFill>
                  <a:srgbClr val="910D0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Title</a:t>
            </a:r>
            <a:pPr algn="l" indent="0" marL="0">
              <a:lnSpc>
                <a:spcPts val="3000"/>
              </a:lnSpc>
              <a:buNone/>
            </a:pPr>
            <a:r>
              <a:rPr lang="en-US" sz="1900" dirty="0">
                <a:solidFill>
                  <a:srgbClr val="995515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: Beauty Salon Booking System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7558802" y="3022997"/>
            <a:ext cx="6402110" cy="11605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900" b="1" dirty="0">
                <a:solidFill>
                  <a:srgbClr val="910D0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Description</a:t>
            </a:r>
            <a:pPr algn="l" indent="0" marL="0">
              <a:lnSpc>
                <a:spcPts val="3000"/>
              </a:lnSpc>
              <a:buNone/>
            </a:pPr>
            <a:r>
              <a:rPr lang="en-US" sz="1900" dirty="0">
                <a:solidFill>
                  <a:srgbClr val="995515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: A web-based application that allows clients to book beauty salon services online, and salon staff to manage appointments.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7558802" y="4357568"/>
            <a:ext cx="6402110" cy="386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900" b="1" dirty="0">
                <a:solidFill>
                  <a:srgbClr val="910D0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Domain:</a:t>
            </a:r>
            <a:pPr algn="l" indent="0" marL="0">
              <a:lnSpc>
                <a:spcPts val="3000"/>
              </a:lnSpc>
              <a:buNone/>
            </a:pPr>
            <a:r>
              <a:rPr lang="en-US" sz="1900" dirty="0">
                <a:solidFill>
                  <a:srgbClr val="995515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Business (Beauty &amp; Personal Care) 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7558802" y="4918472"/>
            <a:ext cx="6402110" cy="15473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900" b="1" dirty="0">
                <a:solidFill>
                  <a:srgbClr val="910D0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Problem it Solves</a:t>
            </a:r>
            <a:pPr algn="l" indent="0" marL="0">
              <a:lnSpc>
                <a:spcPts val="3000"/>
              </a:lnSpc>
              <a:buNone/>
            </a:pPr>
            <a:r>
              <a:rPr lang="en-US" sz="1900" dirty="0">
                <a:solidFill>
                  <a:srgbClr val="995515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: The system helps beauty salons organize and track appointments easily, reducing manual booking errors and saving time for both clients and salon staff.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46290"/>
            <a:ext cx="1120521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Entity-Relationship (ER) Diagram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7299960" y="3011567"/>
            <a:ext cx="30480" cy="3471743"/>
          </a:xfrm>
          <a:prstGeom prst="roundRect">
            <a:avLst>
              <a:gd name="adj" fmla="val 3000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6327398" y="3551634"/>
            <a:ext cx="740569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5" name="Shape 3"/>
          <p:cNvSpPr/>
          <p:nvPr/>
        </p:nvSpPr>
        <p:spPr>
          <a:xfrm>
            <a:off x="7037487" y="3289221"/>
            <a:ext cx="555427" cy="555427"/>
          </a:xfrm>
          <a:prstGeom prst="roundRect">
            <a:avLst>
              <a:gd name="adj" fmla="val 1646"/>
            </a:avLst>
          </a:prstGeom>
          <a:solidFill>
            <a:srgbClr val="F8ECE4"/>
          </a:solidFill>
          <a:ln w="1524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2860" dir="2700000">
              <a:srgbClr val="151617">
                <a:alpha val="100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7129998" y="3335417"/>
            <a:ext cx="370284" cy="462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900" dirty="0"/>
          </a:p>
        </p:txBody>
      </p:sp>
      <p:sp>
        <p:nvSpPr>
          <p:cNvPr id="7" name="Text 5"/>
          <p:cNvSpPr/>
          <p:nvPr/>
        </p:nvSpPr>
        <p:spPr>
          <a:xfrm>
            <a:off x="2994660" y="325838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44444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Entities: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864037" y="3792260"/>
            <a:ext cx="521672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pPr algn="r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FAA1A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pPr algn="r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5E98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Users</a:t>
            </a:r>
            <a:pPr algn="r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(user_id, name)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4037" y="4335423"/>
            <a:ext cx="521672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 </a:t>
            </a:r>
            <a:pPr algn="r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5E98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Appointments </a:t>
            </a:r>
            <a:pPr algn="r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(appointment_id, user_id,service, date, time)</a:t>
            </a:r>
            <a:pPr algn="r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endParaRPr lang="en-US" sz="1900" dirty="0"/>
          </a:p>
        </p:txBody>
      </p:sp>
      <p:sp>
        <p:nvSpPr>
          <p:cNvPr id="10" name="Shape 8"/>
          <p:cNvSpPr/>
          <p:nvPr/>
        </p:nvSpPr>
        <p:spPr>
          <a:xfrm>
            <a:off x="7562433" y="4785955"/>
            <a:ext cx="740569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1" name="Shape 9"/>
          <p:cNvSpPr/>
          <p:nvPr/>
        </p:nvSpPr>
        <p:spPr>
          <a:xfrm>
            <a:off x="7037487" y="4523542"/>
            <a:ext cx="555427" cy="555427"/>
          </a:xfrm>
          <a:prstGeom prst="roundRect">
            <a:avLst>
              <a:gd name="adj" fmla="val 1646"/>
            </a:avLst>
          </a:prstGeom>
          <a:solidFill>
            <a:srgbClr val="F8ECE4"/>
          </a:solidFill>
          <a:ln w="1524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2860" dir="2700000">
              <a:srgbClr val="151617">
                <a:alpha val="100000"/>
              </a:srgbClr>
            </a:outerShdw>
          </a:effectLst>
        </p:spPr>
      </p:sp>
      <p:sp>
        <p:nvSpPr>
          <p:cNvPr id="12" name="Text 10"/>
          <p:cNvSpPr/>
          <p:nvPr/>
        </p:nvSpPr>
        <p:spPr>
          <a:xfrm>
            <a:off x="7129998" y="4569738"/>
            <a:ext cx="370284" cy="462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900" dirty="0"/>
          </a:p>
        </p:txBody>
      </p:sp>
      <p:sp>
        <p:nvSpPr>
          <p:cNvPr id="13" name="Text 11"/>
          <p:cNvSpPr/>
          <p:nvPr/>
        </p:nvSpPr>
        <p:spPr>
          <a:xfrm>
            <a:off x="8549640" y="449270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44444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Relationships: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8549640" y="5026581"/>
            <a:ext cx="521672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 A User can have many Appointments.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8549640" y="5569744"/>
            <a:ext cx="521672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 An Appointment belongs to one user.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79" y="498991"/>
            <a:ext cx="12601337" cy="83818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9729" y="543401"/>
            <a:ext cx="4979908" cy="6157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Relational Schema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689729" y="1454706"/>
            <a:ext cx="2956084" cy="369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F44444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Users: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689729" y="2119670"/>
            <a:ext cx="13250942" cy="394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• user_id (INT, PK, AUTO_INCREMENT)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689729" y="2735461"/>
            <a:ext cx="13250942" cy="394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• name (VARCHAR(100), NOT NULL)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689729" y="3425071"/>
            <a:ext cx="2956084" cy="369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F44444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Appointments: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689729" y="4090035"/>
            <a:ext cx="13250942" cy="394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• appointment_id (INT, PK, AUTO_INCREMENT) • user_id (INT, FK, NOT NULL) 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689729" y="4705826"/>
            <a:ext cx="13250942" cy="394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• service (VARCHAR(50), NOT NULL) 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689729" y="5321617"/>
            <a:ext cx="13250942" cy="394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• date (DATE, NOT NULL) 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689729" y="5937409"/>
            <a:ext cx="13250942" cy="394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• time (TIME, NOT NULL)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689729" y="6627019"/>
            <a:ext cx="2956084" cy="369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F44444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Constraints: 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689729" y="7291983"/>
            <a:ext cx="13250942" cy="394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• NOT NULL, PRIMARY KEY, FOREIGN KEY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7711" y="579596"/>
            <a:ext cx="5269349" cy="658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Normalization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7711" y="1659731"/>
            <a:ext cx="13154977" cy="674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Normalization is the process of organizing the database structure to reduce redundancy and improve data integrity. In our Beauty Salon Booking System, we applied three levels: 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37711" y="2650212"/>
            <a:ext cx="3491270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F44444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• 1NF (First Normal Form):</a:t>
            </a:r>
            <a:endParaRPr lang="en-US" sz="2050" dirty="0"/>
          </a:p>
        </p:txBody>
      </p:sp>
      <p:sp>
        <p:nvSpPr>
          <p:cNvPr id="5" name="Text 3"/>
          <p:cNvSpPr/>
          <p:nvPr/>
        </p:nvSpPr>
        <p:spPr>
          <a:xfrm>
            <a:off x="737711" y="3295650"/>
            <a:ext cx="13154977" cy="33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pPr algn="l"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 removed repeating groups and ensured that each column contains atomic values.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37711" y="3869888"/>
            <a:ext cx="13154977" cy="33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5CC97B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Example: We replaced multiple service columns with a separate Service table.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37711" y="4523184"/>
            <a:ext cx="4032766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F44444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• 2NF (Second Normal Form):</a:t>
            </a:r>
            <a:endParaRPr lang="en-US" sz="2050" dirty="0"/>
          </a:p>
        </p:txBody>
      </p:sp>
      <p:sp>
        <p:nvSpPr>
          <p:cNvPr id="8" name="Text 6"/>
          <p:cNvSpPr/>
          <p:nvPr/>
        </p:nvSpPr>
        <p:spPr>
          <a:xfrm>
            <a:off x="737711" y="5168622"/>
            <a:ext cx="13154977" cy="33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pPr algn="l"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 removed partial dependencies by ensuring that non-key attributes depend on the whole primary key, not a part of it. 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37711" y="5742861"/>
            <a:ext cx="13154977" cy="33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5CC97B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Example: Customer names were moved from the Booking table to a separate Customer table. 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37711" y="6317099"/>
            <a:ext cx="13154977" cy="4214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050" dirty="0">
                <a:solidFill>
                  <a:srgbClr val="910D0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•</a:t>
            </a:r>
            <a:pPr algn="l" indent="0" marL="0">
              <a:lnSpc>
                <a:spcPts val="3300"/>
              </a:lnSpc>
              <a:buNone/>
            </a:pPr>
            <a:r>
              <a:rPr lang="en-US" sz="2050" b="1" dirty="0">
                <a:solidFill>
                  <a:srgbClr val="F44444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3NF (Third Normal Form): </a:t>
            </a:r>
            <a:endParaRPr lang="en-US" sz="2050" dirty="0"/>
          </a:p>
        </p:txBody>
      </p:sp>
      <p:sp>
        <p:nvSpPr>
          <p:cNvPr id="11" name="Text 9"/>
          <p:cNvSpPr/>
          <p:nvPr/>
        </p:nvSpPr>
        <p:spPr>
          <a:xfrm>
            <a:off x="737711" y="6975634"/>
            <a:ext cx="13154977" cy="674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 removed transitive dependencies, making sure that attributes depend only on the primary key. </a:t>
            </a:r>
            <a:pPr algn="l"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5CC97B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Example: City phone codes were moved to a separate City table because they depend on the city, not directly on the customer.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7239" y="780455"/>
            <a:ext cx="6341150" cy="684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Queries &amp; Operations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767239" y="1794272"/>
            <a:ext cx="7609523" cy="438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b="1" dirty="0">
                <a:solidFill>
                  <a:srgbClr val="F44444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1- SELECT with JOIN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767239" y="2479358"/>
            <a:ext cx="760952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SELECT</a:t>
            </a:r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u.name, a.service, a.date, a.time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67239" y="3076575"/>
            <a:ext cx="760952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FROM</a:t>
            </a:r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appointments a 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67239" y="3673793"/>
            <a:ext cx="760952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JOIN</a:t>
            </a:r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users u </a:t>
            </a:r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ON</a:t>
            </a:r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a.user_id = u.id; 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767239" y="4271010"/>
            <a:ext cx="7609523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Use: This query displays all booked appointments along with the client’s name by joining the appointments table with the users table.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767239" y="5218867"/>
            <a:ext cx="7609523" cy="438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b="1" dirty="0">
                <a:solidFill>
                  <a:srgbClr val="F44444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2- INSERT</a:t>
            </a:r>
            <a:endParaRPr lang="en-US" sz="2150" dirty="0"/>
          </a:p>
        </p:txBody>
      </p:sp>
      <p:sp>
        <p:nvSpPr>
          <p:cNvPr id="10" name="Text 7"/>
          <p:cNvSpPr/>
          <p:nvPr/>
        </p:nvSpPr>
        <p:spPr>
          <a:xfrm>
            <a:off x="767239" y="5903952"/>
            <a:ext cx="760952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INSERT</a:t>
            </a:r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INTO appointments (user_id, service, date, time)</a:t>
            </a: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767239" y="6501170"/>
            <a:ext cx="760952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VALUES</a:t>
            </a:r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(1, 'Facial', '2025-04-25', '14:00'); 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767239" y="7098387"/>
            <a:ext cx="760952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Use: This query inserts a new appointment booking into the database.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544949"/>
            <a:ext cx="13486209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F44444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3- UPDATE</a:t>
            </a:r>
            <a:endParaRPr lang="en-US" sz="1450" dirty="0"/>
          </a:p>
        </p:txBody>
      </p:sp>
      <p:sp>
        <p:nvSpPr>
          <p:cNvPr id="3" name="Text 1"/>
          <p:cNvSpPr/>
          <p:nvPr/>
        </p:nvSpPr>
        <p:spPr>
          <a:xfrm>
            <a:off x="572095" y="1011555"/>
            <a:ext cx="13486209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UPDATE</a:t>
            </a:r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appointments </a:t>
            </a:r>
            <a:endParaRPr lang="en-US" sz="1150" dirty="0"/>
          </a:p>
        </p:txBody>
      </p:sp>
      <p:sp>
        <p:nvSpPr>
          <p:cNvPr id="4" name="Text 2"/>
          <p:cNvSpPr/>
          <p:nvPr/>
        </p:nvSpPr>
        <p:spPr>
          <a:xfrm>
            <a:off x="572095" y="1418392"/>
            <a:ext cx="13486209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SET</a:t>
            </a:r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service = 'Massage', date = '2025-04-26', time = '16:00' </a:t>
            </a:r>
            <a:endParaRPr lang="en-US" sz="1150" dirty="0"/>
          </a:p>
        </p:txBody>
      </p:sp>
      <p:sp>
        <p:nvSpPr>
          <p:cNvPr id="5" name="Text 3"/>
          <p:cNvSpPr/>
          <p:nvPr/>
        </p:nvSpPr>
        <p:spPr>
          <a:xfrm>
            <a:off x="572095" y="1825228"/>
            <a:ext cx="13486209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WHERE</a:t>
            </a:r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id = 3; Use: This query updates an existing appointment’s service, date, and time.</a:t>
            </a:r>
            <a:endParaRPr lang="en-US" sz="1150" dirty="0"/>
          </a:p>
        </p:txBody>
      </p:sp>
      <p:sp>
        <p:nvSpPr>
          <p:cNvPr id="6" name="Text 4"/>
          <p:cNvSpPr/>
          <p:nvPr/>
        </p:nvSpPr>
        <p:spPr>
          <a:xfrm>
            <a:off x="572095" y="2232065"/>
            <a:ext cx="13486209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Use: This query updates an existing appointment’s service, date, and time.</a:t>
            </a:r>
            <a:endParaRPr lang="en-US" sz="1150" dirty="0"/>
          </a:p>
        </p:txBody>
      </p:sp>
      <p:sp>
        <p:nvSpPr>
          <p:cNvPr id="7" name="Text 5"/>
          <p:cNvSpPr/>
          <p:nvPr/>
        </p:nvSpPr>
        <p:spPr>
          <a:xfrm>
            <a:off x="572095" y="2638901"/>
            <a:ext cx="13486209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F44444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4- DELETE</a:t>
            </a:r>
            <a:endParaRPr lang="en-US" sz="1150" dirty="0"/>
          </a:p>
        </p:txBody>
      </p:sp>
      <p:sp>
        <p:nvSpPr>
          <p:cNvPr id="8" name="Text 6"/>
          <p:cNvSpPr/>
          <p:nvPr/>
        </p:nvSpPr>
        <p:spPr>
          <a:xfrm>
            <a:off x="572095" y="3045738"/>
            <a:ext cx="13486209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DELETE</a:t>
            </a:r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FROM</a:t>
            </a:r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appointments </a:t>
            </a:r>
            <a:endParaRPr lang="en-US" sz="1150" dirty="0"/>
          </a:p>
        </p:txBody>
      </p:sp>
      <p:sp>
        <p:nvSpPr>
          <p:cNvPr id="9" name="Text 7"/>
          <p:cNvSpPr/>
          <p:nvPr/>
        </p:nvSpPr>
        <p:spPr>
          <a:xfrm>
            <a:off x="572095" y="3452574"/>
            <a:ext cx="13486209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WHERE</a:t>
            </a:r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id = 5;</a:t>
            </a:r>
            <a:endParaRPr lang="en-US" sz="1150" dirty="0"/>
          </a:p>
        </p:txBody>
      </p:sp>
      <p:sp>
        <p:nvSpPr>
          <p:cNvPr id="10" name="Text 8"/>
          <p:cNvSpPr/>
          <p:nvPr/>
        </p:nvSpPr>
        <p:spPr>
          <a:xfrm>
            <a:off x="572095" y="3859411"/>
            <a:ext cx="13486209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Use: This query deletes an appointment based on its ID.</a:t>
            </a:r>
            <a:endParaRPr lang="en-US" sz="1150" dirty="0"/>
          </a:p>
        </p:txBody>
      </p:sp>
      <p:sp>
        <p:nvSpPr>
          <p:cNvPr id="11" name="Text 9"/>
          <p:cNvSpPr/>
          <p:nvPr/>
        </p:nvSpPr>
        <p:spPr>
          <a:xfrm>
            <a:off x="572095" y="4266248"/>
            <a:ext cx="13486209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F44444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5- COUNT + GROUP BY</a:t>
            </a:r>
            <a:endParaRPr lang="en-US" sz="1150" dirty="0"/>
          </a:p>
        </p:txBody>
      </p:sp>
      <p:sp>
        <p:nvSpPr>
          <p:cNvPr id="12" name="Text 10"/>
          <p:cNvSpPr/>
          <p:nvPr/>
        </p:nvSpPr>
        <p:spPr>
          <a:xfrm>
            <a:off x="572095" y="4673084"/>
            <a:ext cx="13486209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SELECT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service, COUNT(*) 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total_appointments </a:t>
            </a:r>
            <a:endParaRPr lang="en-US" sz="1150" dirty="0"/>
          </a:p>
        </p:txBody>
      </p:sp>
      <p:sp>
        <p:nvSpPr>
          <p:cNvPr id="13" name="Text 11"/>
          <p:cNvSpPr/>
          <p:nvPr/>
        </p:nvSpPr>
        <p:spPr>
          <a:xfrm>
            <a:off x="572095" y="5079921"/>
            <a:ext cx="13486209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FROM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appointments</a:t>
            </a:r>
            <a:endParaRPr lang="en-US" sz="1150" dirty="0"/>
          </a:p>
        </p:txBody>
      </p:sp>
      <p:sp>
        <p:nvSpPr>
          <p:cNvPr id="14" name="Text 12"/>
          <p:cNvSpPr/>
          <p:nvPr/>
        </p:nvSpPr>
        <p:spPr>
          <a:xfrm>
            <a:off x="572095" y="5486757"/>
            <a:ext cx="13486209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GROUP BY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service; </a:t>
            </a:r>
            <a:endParaRPr lang="en-US" sz="1150" dirty="0"/>
          </a:p>
        </p:txBody>
      </p:sp>
      <p:sp>
        <p:nvSpPr>
          <p:cNvPr id="15" name="Text 13"/>
          <p:cNvSpPr/>
          <p:nvPr/>
        </p:nvSpPr>
        <p:spPr>
          <a:xfrm>
            <a:off x="572095" y="5893594"/>
            <a:ext cx="13486209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Use: This query shows the total number of appointments for each service type.</a:t>
            </a:r>
            <a:endParaRPr lang="en-US" sz="1150" dirty="0"/>
          </a:p>
        </p:txBody>
      </p:sp>
      <p:sp>
        <p:nvSpPr>
          <p:cNvPr id="16" name="Text 14"/>
          <p:cNvSpPr/>
          <p:nvPr/>
        </p:nvSpPr>
        <p:spPr>
          <a:xfrm>
            <a:off x="572095" y="6300430"/>
            <a:ext cx="13486209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F44444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6-SUM Example</a:t>
            </a:r>
            <a:endParaRPr lang="en-US" sz="1450" dirty="0"/>
          </a:p>
        </p:txBody>
      </p:sp>
      <p:sp>
        <p:nvSpPr>
          <p:cNvPr id="17" name="Text 15"/>
          <p:cNvSpPr/>
          <p:nvPr/>
        </p:nvSpPr>
        <p:spPr>
          <a:xfrm>
            <a:off x="572095" y="6767036"/>
            <a:ext cx="13486209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SELECT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SUM(price) 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total_income 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B05EF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FROM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appointments; </a:t>
            </a:r>
            <a:endParaRPr lang="en-US" sz="1150" dirty="0"/>
          </a:p>
        </p:txBody>
      </p:sp>
      <p:sp>
        <p:nvSpPr>
          <p:cNvPr id="18" name="Text 16"/>
          <p:cNvSpPr/>
          <p:nvPr/>
        </p:nvSpPr>
        <p:spPr>
          <a:xfrm>
            <a:off x="572095" y="7173873"/>
            <a:ext cx="13486209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Use: Calculates the total income from all appointments.</a:t>
            </a:r>
            <a:endParaRPr lang="en-US" sz="1150" dirty="0"/>
          </a:p>
        </p:txBody>
      </p:sp>
      <p:sp>
        <p:nvSpPr>
          <p:cNvPr id="19" name="Text 17"/>
          <p:cNvSpPr/>
          <p:nvPr/>
        </p:nvSpPr>
        <p:spPr>
          <a:xfrm>
            <a:off x="572095" y="7580709"/>
            <a:ext cx="13486209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724733"/>
            <a:ext cx="729317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F44444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Application Interface:</a:t>
            </a:r>
            <a:endParaRPr lang="en-US" sz="48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1990011"/>
            <a:ext cx="11727180" cy="55148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2025-04-20T16:42:14Z</dcterms:created>
  <dcterms:modified xsi:type="dcterms:W3CDTF">2025-04-20T16:42:14Z</dcterms:modified>
</cp:coreProperties>
</file>