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ileron Heavy" charset="1" panose="00000A00000000000000"/>
      <p:regular r:id="rId15"/>
    </p:embeddedFont>
    <p:embeddedFont>
      <p:font typeface="Aileron" charset="1" panose="00000500000000000000"/>
      <p:regular r:id="rId16"/>
    </p:embeddedFont>
    <p:embeddedFont>
      <p:font typeface="Aileron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png" Type="http://schemas.openxmlformats.org/officeDocument/2006/relationships/image"/><Relationship Id="rId11" Target="../media/image60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14" Target="../media/image63.png" Type="http://schemas.openxmlformats.org/officeDocument/2006/relationships/image"/><Relationship Id="rId15" Target="../media/image6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3.png" Type="http://schemas.openxmlformats.org/officeDocument/2006/relationships/image"/><Relationship Id="rId5" Target="../media/image54.svg" Type="http://schemas.openxmlformats.org/officeDocument/2006/relationships/image"/><Relationship Id="rId6" Target="../media/image55.png" Type="http://schemas.openxmlformats.org/officeDocument/2006/relationships/image"/><Relationship Id="rId7" Target="../media/image56.svg" Type="http://schemas.openxmlformats.org/officeDocument/2006/relationships/image"/><Relationship Id="rId8" Target="../media/image57.png" Type="http://schemas.openxmlformats.org/officeDocument/2006/relationships/image"/><Relationship Id="rId9" Target="../media/image5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292680" y="-6308912"/>
            <a:ext cx="15657263" cy="20706213"/>
          </a:xfrm>
          <a:custGeom>
            <a:avLst/>
            <a:gdLst/>
            <a:ahLst/>
            <a:cxnLst/>
            <a:rect r="r" b="b" t="t" l="l"/>
            <a:pathLst>
              <a:path h="20706213" w="15657263">
                <a:moveTo>
                  <a:pt x="0" y="0"/>
                </a:moveTo>
                <a:lnTo>
                  <a:pt x="15657263" y="0"/>
                </a:lnTo>
                <a:lnTo>
                  <a:pt x="15657263" y="20706213"/>
                </a:lnTo>
                <a:lnTo>
                  <a:pt x="0" y="20706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09" t="0" r="-22030" b="-30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028296" y="7777426"/>
            <a:ext cx="3887689" cy="771743"/>
            <a:chOff x="0" y="0"/>
            <a:chExt cx="1023918" cy="2032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23918" cy="203257"/>
            </a:xfrm>
            <a:custGeom>
              <a:avLst/>
              <a:gdLst/>
              <a:ahLst/>
              <a:cxnLst/>
              <a:rect r="r" b="b" t="t" l="l"/>
              <a:pathLst>
                <a:path h="203257" w="1023918">
                  <a:moveTo>
                    <a:pt x="101561" y="0"/>
                  </a:moveTo>
                  <a:lnTo>
                    <a:pt x="922357" y="0"/>
                  </a:lnTo>
                  <a:cubicBezTo>
                    <a:pt x="949293" y="0"/>
                    <a:pt x="975125" y="10700"/>
                    <a:pt x="994172" y="29747"/>
                  </a:cubicBezTo>
                  <a:cubicBezTo>
                    <a:pt x="1013218" y="48793"/>
                    <a:pt x="1023918" y="74625"/>
                    <a:pt x="1023918" y="101561"/>
                  </a:cubicBezTo>
                  <a:lnTo>
                    <a:pt x="1023918" y="101696"/>
                  </a:lnTo>
                  <a:cubicBezTo>
                    <a:pt x="1023918" y="128632"/>
                    <a:pt x="1013218" y="154464"/>
                    <a:pt x="994172" y="173511"/>
                  </a:cubicBezTo>
                  <a:cubicBezTo>
                    <a:pt x="975125" y="192557"/>
                    <a:pt x="949293" y="203257"/>
                    <a:pt x="922357" y="203257"/>
                  </a:cubicBezTo>
                  <a:lnTo>
                    <a:pt x="101561" y="203257"/>
                  </a:lnTo>
                  <a:cubicBezTo>
                    <a:pt x="74625" y="203257"/>
                    <a:pt x="48793" y="192557"/>
                    <a:pt x="29747" y="173511"/>
                  </a:cubicBezTo>
                  <a:cubicBezTo>
                    <a:pt x="10700" y="154464"/>
                    <a:pt x="0" y="128632"/>
                    <a:pt x="0" y="101696"/>
                  </a:cubicBezTo>
                  <a:lnTo>
                    <a:pt x="0" y="101561"/>
                  </a:lnTo>
                  <a:cubicBezTo>
                    <a:pt x="0" y="74625"/>
                    <a:pt x="10700" y="48793"/>
                    <a:pt x="29747" y="29747"/>
                  </a:cubicBezTo>
                  <a:cubicBezTo>
                    <a:pt x="48793" y="10700"/>
                    <a:pt x="74625" y="0"/>
                    <a:pt x="101561" y="0"/>
                  </a:cubicBezTo>
                  <a:close/>
                </a:path>
              </a:pathLst>
            </a:custGeom>
            <a:solidFill>
              <a:srgbClr val="CA5E2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023918" cy="260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0827" y="1028700"/>
            <a:ext cx="2368555" cy="2439523"/>
          </a:xfrm>
          <a:custGeom>
            <a:avLst/>
            <a:gdLst/>
            <a:ahLst/>
            <a:cxnLst/>
            <a:rect r="r" b="b" t="t" l="l"/>
            <a:pathLst>
              <a:path h="2439523" w="2368555">
                <a:moveTo>
                  <a:pt x="0" y="0"/>
                </a:moveTo>
                <a:lnTo>
                  <a:pt x="2368555" y="0"/>
                </a:lnTo>
                <a:lnTo>
                  <a:pt x="2368555" y="2439523"/>
                </a:lnTo>
                <a:lnTo>
                  <a:pt x="0" y="2439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71831" y="1028700"/>
            <a:ext cx="2087469" cy="2670018"/>
          </a:xfrm>
          <a:custGeom>
            <a:avLst/>
            <a:gdLst/>
            <a:ahLst/>
            <a:cxnLst/>
            <a:rect r="r" b="b" t="t" l="l"/>
            <a:pathLst>
              <a:path h="2670018" w="2087469">
                <a:moveTo>
                  <a:pt x="0" y="0"/>
                </a:moveTo>
                <a:lnTo>
                  <a:pt x="2087469" y="0"/>
                </a:lnTo>
                <a:lnTo>
                  <a:pt x="2087469" y="2670018"/>
                </a:lnTo>
                <a:lnTo>
                  <a:pt x="0" y="26700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19454" y="7086076"/>
            <a:ext cx="2200226" cy="2172224"/>
          </a:xfrm>
          <a:custGeom>
            <a:avLst/>
            <a:gdLst/>
            <a:ahLst/>
            <a:cxnLst/>
            <a:rect r="r" b="b" t="t" l="l"/>
            <a:pathLst>
              <a:path h="2172224" w="2200226">
                <a:moveTo>
                  <a:pt x="0" y="0"/>
                </a:moveTo>
                <a:lnTo>
                  <a:pt x="2200226" y="0"/>
                </a:lnTo>
                <a:lnTo>
                  <a:pt x="2200226" y="2172224"/>
                </a:lnTo>
                <a:lnTo>
                  <a:pt x="0" y="21722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288245" y="7086076"/>
            <a:ext cx="2190005" cy="2190005"/>
          </a:xfrm>
          <a:custGeom>
            <a:avLst/>
            <a:gdLst/>
            <a:ahLst/>
            <a:cxnLst/>
            <a:rect r="r" b="b" t="t" l="l"/>
            <a:pathLst>
              <a:path h="2190005" w="2190005">
                <a:moveTo>
                  <a:pt x="0" y="0"/>
                </a:moveTo>
                <a:lnTo>
                  <a:pt x="2190005" y="0"/>
                </a:lnTo>
                <a:lnTo>
                  <a:pt x="2190005" y="2190006"/>
                </a:lnTo>
                <a:lnTo>
                  <a:pt x="0" y="21900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731994" y="4765099"/>
            <a:ext cx="2043047" cy="1020617"/>
          </a:xfrm>
          <a:custGeom>
            <a:avLst/>
            <a:gdLst/>
            <a:ahLst/>
            <a:cxnLst/>
            <a:rect r="r" b="b" t="t" l="l"/>
            <a:pathLst>
              <a:path h="1020617" w="2043047">
                <a:moveTo>
                  <a:pt x="0" y="0"/>
                </a:moveTo>
                <a:lnTo>
                  <a:pt x="2043048" y="0"/>
                </a:lnTo>
                <a:lnTo>
                  <a:pt x="2043048" y="1020618"/>
                </a:lnTo>
                <a:lnTo>
                  <a:pt x="0" y="10206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2299197" y="-532924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0" y="0"/>
                </a:lnTo>
                <a:lnTo>
                  <a:pt x="2041000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843773" y="4977135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4" y="0"/>
                </a:lnTo>
                <a:lnTo>
                  <a:pt x="2831054" y="830524"/>
                </a:lnTo>
                <a:lnTo>
                  <a:pt x="0" y="83052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638185" y="95250"/>
            <a:ext cx="10667911" cy="7682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87"/>
              </a:lnSpc>
            </a:pPr>
            <a:r>
              <a:rPr lang="en-US" sz="10889">
                <a:solidFill>
                  <a:srgbClr val="3C3C3C"/>
                </a:solidFill>
                <a:latin typeface="Aileron Heavy"/>
              </a:rPr>
              <a:t>"LOAN DEFAULT PREDICTION: INSIGHTS AND OUTCOMES"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4682835" y="-8054688"/>
            <a:ext cx="20110274" cy="21337160"/>
          </a:xfrm>
          <a:custGeom>
            <a:avLst/>
            <a:gdLst/>
            <a:ahLst/>
            <a:cxnLst/>
            <a:rect r="r" b="b" t="t" l="l"/>
            <a:pathLst>
              <a:path h="21337160" w="20110274">
                <a:moveTo>
                  <a:pt x="0" y="0"/>
                </a:moveTo>
                <a:lnTo>
                  <a:pt x="20110274" y="0"/>
                </a:lnTo>
                <a:lnTo>
                  <a:pt x="20110274" y="21337160"/>
                </a:lnTo>
                <a:lnTo>
                  <a:pt x="0" y="21337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0037600" y="1932122"/>
            <a:ext cx="558329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037600" y="3367148"/>
            <a:ext cx="558329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037600" y="4808432"/>
            <a:ext cx="558329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037600" y="6244954"/>
            <a:ext cx="558329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0037600" y="7671950"/>
            <a:ext cx="558329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10001827" y="9091312"/>
            <a:ext cx="558329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438173" y="0"/>
            <a:ext cx="2043047" cy="1020617"/>
          </a:xfrm>
          <a:custGeom>
            <a:avLst/>
            <a:gdLst/>
            <a:ahLst/>
            <a:cxnLst/>
            <a:rect r="r" b="b" t="t" l="l"/>
            <a:pathLst>
              <a:path h="1020617" w="2043047">
                <a:moveTo>
                  <a:pt x="0" y="0"/>
                </a:moveTo>
                <a:lnTo>
                  <a:pt x="2043047" y="0"/>
                </a:lnTo>
                <a:lnTo>
                  <a:pt x="2043047" y="1020617"/>
                </a:lnTo>
                <a:lnTo>
                  <a:pt x="0" y="10206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71379" y="7658716"/>
            <a:ext cx="2156565" cy="3199169"/>
          </a:xfrm>
          <a:custGeom>
            <a:avLst/>
            <a:gdLst/>
            <a:ahLst/>
            <a:cxnLst/>
            <a:rect r="r" b="b" t="t" l="l"/>
            <a:pathLst>
              <a:path h="3199169" w="2156565">
                <a:moveTo>
                  <a:pt x="0" y="0"/>
                </a:moveTo>
                <a:lnTo>
                  <a:pt x="2156564" y="0"/>
                </a:lnTo>
                <a:lnTo>
                  <a:pt x="2156564" y="3199168"/>
                </a:lnTo>
                <a:lnTo>
                  <a:pt x="0" y="31991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66687" y="2697560"/>
            <a:ext cx="5407914" cy="2755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99"/>
              </a:lnSpc>
            </a:pPr>
            <a:r>
              <a:rPr lang="en-US" sz="9999">
                <a:solidFill>
                  <a:srgbClr val="3C3C3C"/>
                </a:solidFill>
                <a:latin typeface="Aileron Heavy"/>
              </a:rPr>
              <a:t>Table of Content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66687" y="5618528"/>
            <a:ext cx="5661257" cy="1726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4"/>
              </a:lnSpc>
            </a:pPr>
            <a:r>
              <a:rPr lang="en-US" sz="3281">
                <a:solidFill>
                  <a:srgbClr val="3C3C3C"/>
                </a:solidFill>
                <a:latin typeface="Aileron"/>
              </a:rPr>
              <a:t>This is the material point that will be delivered in the presentation.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01827" y="1129013"/>
            <a:ext cx="2791650" cy="515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37600" y="2554513"/>
            <a:ext cx="4301515" cy="515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</a:rPr>
              <a:t>Data Preprocessing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37600" y="3986273"/>
            <a:ext cx="4700372" cy="515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</a:rPr>
              <a:t>Feature Engineering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27884" y="5427557"/>
            <a:ext cx="6057242" cy="473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8"/>
              </a:lnSpc>
            </a:pPr>
            <a:r>
              <a:rPr lang="en-US" sz="2749" spc="252">
                <a:solidFill>
                  <a:srgbClr val="3C3C3C"/>
                </a:solidFill>
                <a:latin typeface="Aileron Bold"/>
              </a:rPr>
              <a:t>Model Training &amp;Evaluation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88567" y="6870789"/>
            <a:ext cx="4998438" cy="515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</a:rPr>
              <a:t> Results and Insight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01827" y="8291075"/>
            <a:ext cx="3573939" cy="515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</a:rPr>
              <a:t>Conclusion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493141" y="1131241"/>
            <a:ext cx="1127758" cy="513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493141" y="2556742"/>
            <a:ext cx="1091985" cy="513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493141" y="3986273"/>
            <a:ext cx="1127758" cy="513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493141" y="5429785"/>
            <a:ext cx="1091985" cy="513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</a:rPr>
              <a:t>04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493141" y="6873604"/>
            <a:ext cx="1091985" cy="513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</a:rPr>
              <a:t>05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493141" y="8293304"/>
            <a:ext cx="1127758" cy="513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</a:rPr>
              <a:t>06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6982974" y="2455849"/>
            <a:ext cx="3175147" cy="317514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5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6606683" y="-2551490"/>
            <a:ext cx="18533200" cy="20250985"/>
          </a:xfrm>
          <a:custGeom>
            <a:avLst/>
            <a:gdLst/>
            <a:ahLst/>
            <a:cxnLst/>
            <a:rect r="r" b="b" t="t" l="l"/>
            <a:pathLst>
              <a:path h="20250985" w="18533200">
                <a:moveTo>
                  <a:pt x="0" y="0"/>
                </a:moveTo>
                <a:lnTo>
                  <a:pt x="18533199" y="0"/>
                </a:lnTo>
                <a:lnTo>
                  <a:pt x="18533199" y="20250985"/>
                </a:lnTo>
                <a:lnTo>
                  <a:pt x="0" y="20250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509" t="-5363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6767" y="4461386"/>
            <a:ext cx="3887689" cy="615878"/>
            <a:chOff x="0" y="0"/>
            <a:chExt cx="1023918" cy="1622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23918" cy="162207"/>
            </a:xfrm>
            <a:custGeom>
              <a:avLst/>
              <a:gdLst/>
              <a:ahLst/>
              <a:cxnLst/>
              <a:rect r="r" b="b" t="t" l="l"/>
              <a:pathLst>
                <a:path h="162207" w="1023918">
                  <a:moveTo>
                    <a:pt x="81103" y="0"/>
                  </a:moveTo>
                  <a:lnTo>
                    <a:pt x="942815" y="0"/>
                  </a:lnTo>
                  <a:cubicBezTo>
                    <a:pt x="987607" y="0"/>
                    <a:pt x="1023918" y="36311"/>
                    <a:pt x="1023918" y="81103"/>
                  </a:cubicBezTo>
                  <a:lnTo>
                    <a:pt x="1023918" y="81103"/>
                  </a:lnTo>
                  <a:cubicBezTo>
                    <a:pt x="1023918" y="125895"/>
                    <a:pt x="987607" y="162207"/>
                    <a:pt x="942815" y="162207"/>
                  </a:cubicBezTo>
                  <a:lnTo>
                    <a:pt x="81103" y="162207"/>
                  </a:lnTo>
                  <a:cubicBezTo>
                    <a:pt x="36311" y="162207"/>
                    <a:pt x="0" y="125895"/>
                    <a:pt x="0" y="81103"/>
                  </a:cubicBezTo>
                  <a:lnTo>
                    <a:pt x="0" y="81103"/>
                  </a:lnTo>
                  <a:cubicBezTo>
                    <a:pt x="0" y="36311"/>
                    <a:pt x="36311" y="0"/>
                    <a:pt x="81103" y="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023918" cy="219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7378987"/>
            <a:ext cx="2486656" cy="615878"/>
            <a:chOff x="0" y="0"/>
            <a:chExt cx="654922" cy="1622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4922" cy="162207"/>
            </a:xfrm>
            <a:custGeom>
              <a:avLst/>
              <a:gdLst/>
              <a:ahLst/>
              <a:cxnLst/>
              <a:rect r="r" b="b" t="t" l="l"/>
              <a:pathLst>
                <a:path h="162207" w="654922">
                  <a:moveTo>
                    <a:pt x="81103" y="0"/>
                  </a:moveTo>
                  <a:lnTo>
                    <a:pt x="573819" y="0"/>
                  </a:lnTo>
                  <a:cubicBezTo>
                    <a:pt x="618611" y="0"/>
                    <a:pt x="654922" y="36311"/>
                    <a:pt x="654922" y="81103"/>
                  </a:cubicBezTo>
                  <a:lnTo>
                    <a:pt x="654922" y="81103"/>
                  </a:lnTo>
                  <a:cubicBezTo>
                    <a:pt x="654922" y="125895"/>
                    <a:pt x="618611" y="162207"/>
                    <a:pt x="573819" y="162207"/>
                  </a:cubicBezTo>
                  <a:lnTo>
                    <a:pt x="81103" y="162207"/>
                  </a:lnTo>
                  <a:cubicBezTo>
                    <a:pt x="36311" y="162207"/>
                    <a:pt x="0" y="125895"/>
                    <a:pt x="0" y="81103"/>
                  </a:cubicBezTo>
                  <a:lnTo>
                    <a:pt x="0" y="81103"/>
                  </a:lnTo>
                  <a:cubicBezTo>
                    <a:pt x="0" y="36311"/>
                    <a:pt x="36311" y="0"/>
                    <a:pt x="81103" y="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654922" cy="219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76767" y="7378987"/>
            <a:ext cx="4809621" cy="615878"/>
            <a:chOff x="0" y="0"/>
            <a:chExt cx="1266731" cy="1622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66731" cy="162207"/>
            </a:xfrm>
            <a:custGeom>
              <a:avLst/>
              <a:gdLst/>
              <a:ahLst/>
              <a:cxnLst/>
              <a:rect r="r" b="b" t="t" l="l"/>
              <a:pathLst>
                <a:path h="162207" w="1266731">
                  <a:moveTo>
                    <a:pt x="81103" y="0"/>
                  </a:moveTo>
                  <a:lnTo>
                    <a:pt x="1185628" y="0"/>
                  </a:lnTo>
                  <a:cubicBezTo>
                    <a:pt x="1207138" y="0"/>
                    <a:pt x="1227767" y="8545"/>
                    <a:pt x="1242977" y="23755"/>
                  </a:cubicBezTo>
                  <a:cubicBezTo>
                    <a:pt x="1258186" y="38964"/>
                    <a:pt x="1266731" y="59593"/>
                    <a:pt x="1266731" y="81103"/>
                  </a:cubicBezTo>
                  <a:lnTo>
                    <a:pt x="1266731" y="81103"/>
                  </a:lnTo>
                  <a:cubicBezTo>
                    <a:pt x="1266731" y="125895"/>
                    <a:pt x="1230420" y="162207"/>
                    <a:pt x="1185628" y="162207"/>
                  </a:cubicBezTo>
                  <a:lnTo>
                    <a:pt x="81103" y="162207"/>
                  </a:lnTo>
                  <a:cubicBezTo>
                    <a:pt x="36311" y="162207"/>
                    <a:pt x="0" y="125895"/>
                    <a:pt x="0" y="81103"/>
                  </a:cubicBezTo>
                  <a:lnTo>
                    <a:pt x="0" y="81103"/>
                  </a:lnTo>
                  <a:cubicBezTo>
                    <a:pt x="0" y="36311"/>
                    <a:pt x="36311" y="0"/>
                    <a:pt x="81103" y="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266731" cy="219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500651" y="6572753"/>
            <a:ext cx="2051087" cy="2930125"/>
          </a:xfrm>
          <a:custGeom>
            <a:avLst/>
            <a:gdLst/>
            <a:ahLst/>
            <a:cxnLst/>
            <a:rect r="r" b="b" t="t" l="l"/>
            <a:pathLst>
              <a:path h="2930125" w="2051087">
                <a:moveTo>
                  <a:pt x="0" y="0"/>
                </a:moveTo>
                <a:lnTo>
                  <a:pt x="2051087" y="0"/>
                </a:lnTo>
                <a:lnTo>
                  <a:pt x="2051087" y="2930125"/>
                </a:lnTo>
                <a:lnTo>
                  <a:pt x="0" y="2930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302346" y="1392904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4" y="0"/>
                </a:lnTo>
                <a:lnTo>
                  <a:pt x="4307264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0" y="1497679"/>
            <a:ext cx="8122871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Introduction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97332" y="167569"/>
            <a:ext cx="10234037" cy="7684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2042" indent="-416021" lvl="1">
              <a:lnSpc>
                <a:spcPts val="5395"/>
              </a:lnSpc>
              <a:buFont typeface="Arial"/>
              <a:buChar char="•"/>
            </a:pPr>
            <a:r>
              <a:rPr lang="en-US" sz="3853">
                <a:solidFill>
                  <a:srgbClr val="3C3C3C"/>
                </a:solidFill>
                <a:latin typeface="Aileron"/>
              </a:rPr>
              <a:t>We'll delve into our journey of predicting loan default risk using advanced machine learning techniques."</a:t>
            </a:r>
          </a:p>
          <a:p>
            <a:pPr algn="l" marL="875221" indent="-437610" lvl="1">
              <a:lnSpc>
                <a:spcPts val="5675"/>
              </a:lnSpc>
              <a:buFont typeface="Arial"/>
              <a:buChar char="•"/>
            </a:pPr>
            <a:r>
              <a:rPr lang="en-US" sz="4053">
                <a:solidFill>
                  <a:srgbClr val="3C3C3C"/>
                </a:solidFill>
                <a:latin typeface="Aileron"/>
              </a:rPr>
              <a:t>Overview of the dataset and problem statement: "Our dataset comprises various financial and demographic features of loan applicants, and our goal is to build a model that can accurately predict whether a borrower is likely to default on their loan.</a:t>
            </a:r>
          </a:p>
          <a:p>
            <a:pPr algn="l">
              <a:lnSpc>
                <a:spcPts val="539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870544">
            <a:off x="1653776" y="1985127"/>
            <a:ext cx="17025200" cy="20249164"/>
          </a:xfrm>
          <a:custGeom>
            <a:avLst/>
            <a:gdLst/>
            <a:ahLst/>
            <a:cxnLst/>
            <a:rect r="r" b="b" t="t" l="l"/>
            <a:pathLst>
              <a:path h="20249164" w="17025200">
                <a:moveTo>
                  <a:pt x="0" y="0"/>
                </a:moveTo>
                <a:lnTo>
                  <a:pt x="17025199" y="0"/>
                </a:lnTo>
                <a:lnTo>
                  <a:pt x="17025199" y="20249164"/>
                </a:lnTo>
                <a:lnTo>
                  <a:pt x="0" y="20249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042" r="-18120" b="-3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6485" y="7268004"/>
            <a:ext cx="3335790" cy="3293334"/>
          </a:xfrm>
          <a:custGeom>
            <a:avLst/>
            <a:gdLst/>
            <a:ahLst/>
            <a:cxnLst/>
            <a:rect r="r" b="b" t="t" l="l"/>
            <a:pathLst>
              <a:path h="3293334" w="3335790">
                <a:moveTo>
                  <a:pt x="0" y="0"/>
                </a:moveTo>
                <a:lnTo>
                  <a:pt x="3335790" y="0"/>
                </a:lnTo>
                <a:lnTo>
                  <a:pt x="3335790" y="3293335"/>
                </a:lnTo>
                <a:lnTo>
                  <a:pt x="0" y="3293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3803" y="789699"/>
            <a:ext cx="2108456" cy="3568157"/>
          </a:xfrm>
          <a:custGeom>
            <a:avLst/>
            <a:gdLst/>
            <a:ahLst/>
            <a:cxnLst/>
            <a:rect r="r" b="b" t="t" l="l"/>
            <a:pathLst>
              <a:path h="3568157" w="2108456">
                <a:moveTo>
                  <a:pt x="0" y="0"/>
                </a:moveTo>
                <a:lnTo>
                  <a:pt x="2108457" y="0"/>
                </a:lnTo>
                <a:lnTo>
                  <a:pt x="2108457" y="3568158"/>
                </a:lnTo>
                <a:lnTo>
                  <a:pt x="0" y="3568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908077" y="7106246"/>
            <a:ext cx="4110337" cy="4114800"/>
          </a:xfrm>
          <a:custGeom>
            <a:avLst/>
            <a:gdLst/>
            <a:ahLst/>
            <a:cxnLst/>
            <a:rect r="r" b="b" t="t" l="l"/>
            <a:pathLst>
              <a:path h="4114800" w="4110337">
                <a:moveTo>
                  <a:pt x="4110337" y="0"/>
                </a:moveTo>
                <a:lnTo>
                  <a:pt x="0" y="0"/>
                </a:lnTo>
                <a:lnTo>
                  <a:pt x="0" y="4114800"/>
                </a:lnTo>
                <a:lnTo>
                  <a:pt x="4110337" y="4114800"/>
                </a:lnTo>
                <a:lnTo>
                  <a:pt x="411033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36485" y="1218982"/>
            <a:ext cx="3611585" cy="712723"/>
          </a:xfrm>
          <a:custGeom>
            <a:avLst/>
            <a:gdLst/>
            <a:ahLst/>
            <a:cxnLst/>
            <a:rect r="r" b="b" t="t" l="l"/>
            <a:pathLst>
              <a:path h="712723" w="3611585">
                <a:moveTo>
                  <a:pt x="0" y="0"/>
                </a:moveTo>
                <a:lnTo>
                  <a:pt x="3611585" y="0"/>
                </a:lnTo>
                <a:lnTo>
                  <a:pt x="3611585" y="712722"/>
                </a:lnTo>
                <a:lnTo>
                  <a:pt x="0" y="7127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76223" y="1133475"/>
            <a:ext cx="13130062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Data Preprocessing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36241" y="2779732"/>
            <a:ext cx="12615519" cy="8093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2042" indent="-416021" lvl="1">
              <a:lnSpc>
                <a:spcPts val="5395"/>
              </a:lnSpc>
              <a:buFont typeface="Arial"/>
              <a:buChar char="•"/>
            </a:pPr>
            <a:r>
              <a:rPr lang="en-US" sz="3853">
                <a:solidFill>
                  <a:srgbClr val="3C3C3C"/>
                </a:solidFill>
                <a:latin typeface="Aileron Bold"/>
              </a:rPr>
              <a:t>Our approach began with thorough data preprocessing to ensure the quality and relevance of our dataset."</a:t>
            </a:r>
          </a:p>
          <a:p>
            <a:pPr algn="l" marL="832042" indent="-416021" lvl="1">
              <a:lnSpc>
                <a:spcPts val="5395"/>
              </a:lnSpc>
              <a:buFont typeface="Arial"/>
              <a:buChar char="•"/>
            </a:pPr>
            <a:r>
              <a:rPr lang="en-US" sz="3853">
                <a:solidFill>
                  <a:srgbClr val="3C3C3C"/>
                </a:solidFill>
                <a:latin typeface="Aileron Bold"/>
              </a:rPr>
              <a:t>Handling missing values: "We addressed missing values using techniques such as imputation with median values and removing variables with excessive missingness."</a:t>
            </a:r>
          </a:p>
          <a:p>
            <a:pPr algn="l" marL="832042" indent="-416021" lvl="1">
              <a:lnSpc>
                <a:spcPts val="5395"/>
              </a:lnSpc>
              <a:buFont typeface="Arial"/>
              <a:buChar char="•"/>
            </a:pPr>
            <a:r>
              <a:rPr lang="en-US" sz="3853">
                <a:solidFill>
                  <a:srgbClr val="3C3C3C"/>
                </a:solidFill>
                <a:latin typeface="Aileron Bold"/>
              </a:rPr>
              <a:t>Encoding categorical variables: "Categorical variables were encoded using one-hot encoding or label encoding, depending on the nature of the variable and the algorithm used for modeling."</a:t>
            </a:r>
          </a:p>
          <a:p>
            <a:pPr algn="l">
              <a:lnSpc>
                <a:spcPts val="539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3723968" y="-4816038"/>
            <a:ext cx="17005546" cy="19828531"/>
          </a:xfrm>
          <a:custGeom>
            <a:avLst/>
            <a:gdLst/>
            <a:ahLst/>
            <a:cxnLst/>
            <a:rect r="r" b="b" t="t" l="l"/>
            <a:pathLst>
              <a:path h="19828531" w="17005546">
                <a:moveTo>
                  <a:pt x="0" y="0"/>
                </a:moveTo>
                <a:lnTo>
                  <a:pt x="17005546" y="0"/>
                </a:lnTo>
                <a:lnTo>
                  <a:pt x="17005546" y="19828531"/>
                </a:lnTo>
                <a:lnTo>
                  <a:pt x="0" y="19828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8257" b="-760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7308" y="2663039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21159" y="3963378"/>
            <a:ext cx="1908843" cy="3230349"/>
          </a:xfrm>
          <a:custGeom>
            <a:avLst/>
            <a:gdLst/>
            <a:ahLst/>
            <a:cxnLst/>
            <a:rect r="r" b="b" t="t" l="l"/>
            <a:pathLst>
              <a:path h="3230349" w="1908843">
                <a:moveTo>
                  <a:pt x="0" y="0"/>
                </a:moveTo>
                <a:lnTo>
                  <a:pt x="1908842" y="0"/>
                </a:lnTo>
                <a:lnTo>
                  <a:pt x="1908842" y="3230349"/>
                </a:lnTo>
                <a:lnTo>
                  <a:pt x="0" y="32303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25944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81018" y="7406999"/>
            <a:ext cx="2156565" cy="3199169"/>
          </a:xfrm>
          <a:custGeom>
            <a:avLst/>
            <a:gdLst/>
            <a:ahLst/>
            <a:cxnLst/>
            <a:rect r="r" b="b" t="t" l="l"/>
            <a:pathLst>
              <a:path h="3199169" w="2156565">
                <a:moveTo>
                  <a:pt x="0" y="0"/>
                </a:moveTo>
                <a:lnTo>
                  <a:pt x="2156564" y="0"/>
                </a:lnTo>
                <a:lnTo>
                  <a:pt x="2156564" y="3199169"/>
                </a:lnTo>
                <a:lnTo>
                  <a:pt x="0" y="31991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67750" y="7890068"/>
            <a:ext cx="1561243" cy="156124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5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570196" y="36688"/>
            <a:ext cx="13062002" cy="785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30"/>
              </a:lnSpc>
            </a:pPr>
          </a:p>
          <a:p>
            <a:pPr algn="l" marL="1051955" indent="-525978" lvl="1">
              <a:lnSpc>
                <a:spcPts val="5505"/>
              </a:lnSpc>
              <a:buFont typeface="Arial"/>
              <a:buChar char="•"/>
            </a:pPr>
            <a:r>
              <a:rPr lang="en-US" sz="4872">
                <a:solidFill>
                  <a:srgbClr val="CA5E28"/>
                </a:solidFill>
                <a:latin typeface="Aileron Heavy"/>
              </a:rPr>
              <a:t>Description of key features: "Some of the key features engineered include: loan amount, applicant's income, credit score, length of employment, and previous loan history."</a:t>
            </a:r>
          </a:p>
          <a:p>
            <a:pPr algn="l" marL="1051955" indent="-525978" lvl="1">
              <a:lnSpc>
                <a:spcPts val="5505"/>
              </a:lnSpc>
              <a:buFont typeface="Arial"/>
              <a:buChar char="•"/>
            </a:pPr>
            <a:r>
              <a:rPr lang="en-US" sz="4872">
                <a:solidFill>
                  <a:srgbClr val="CA5E28"/>
                </a:solidFill>
                <a:latin typeface="Aileron Heavy"/>
              </a:rPr>
              <a:t>Visualizations or statistics: "Visualizations such as histograms and correlation matrices were used to understand the distribution and importance of selected features."</a:t>
            </a:r>
          </a:p>
          <a:p>
            <a:pPr algn="l">
              <a:lnSpc>
                <a:spcPts val="550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1569513" y="343372"/>
            <a:ext cx="9544228" cy="2147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85"/>
              </a:lnSpc>
            </a:pPr>
            <a:r>
              <a:rPr lang="en-US" sz="7836">
                <a:solidFill>
                  <a:srgbClr val="3C3C3C"/>
                </a:solidFill>
                <a:latin typeface="Aileron Heavy"/>
              </a:rPr>
              <a:t>Feature Engineering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95726">
            <a:off x="-5105260" y="-7816141"/>
            <a:ext cx="16615040" cy="20806262"/>
          </a:xfrm>
          <a:custGeom>
            <a:avLst/>
            <a:gdLst/>
            <a:ahLst/>
            <a:cxnLst/>
            <a:rect r="r" b="b" t="t" l="l"/>
            <a:pathLst>
              <a:path h="20806262" w="16615040">
                <a:moveTo>
                  <a:pt x="0" y="0"/>
                </a:moveTo>
                <a:lnTo>
                  <a:pt x="16615040" y="0"/>
                </a:lnTo>
                <a:lnTo>
                  <a:pt x="16615040" y="20806262"/>
                </a:lnTo>
                <a:lnTo>
                  <a:pt x="0" y="2080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551" r="-210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6481" y="482886"/>
            <a:ext cx="2319725" cy="2100406"/>
          </a:xfrm>
          <a:custGeom>
            <a:avLst/>
            <a:gdLst/>
            <a:ahLst/>
            <a:cxnLst/>
            <a:rect r="r" b="b" t="t" l="l"/>
            <a:pathLst>
              <a:path h="2100406" w="2319725">
                <a:moveTo>
                  <a:pt x="0" y="0"/>
                </a:moveTo>
                <a:lnTo>
                  <a:pt x="2319726" y="0"/>
                </a:lnTo>
                <a:lnTo>
                  <a:pt x="2319726" y="2100406"/>
                </a:lnTo>
                <a:lnTo>
                  <a:pt x="0" y="21004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1457" y="100852"/>
            <a:ext cx="2880184" cy="2864474"/>
          </a:xfrm>
          <a:custGeom>
            <a:avLst/>
            <a:gdLst/>
            <a:ahLst/>
            <a:cxnLst/>
            <a:rect r="r" b="b" t="t" l="l"/>
            <a:pathLst>
              <a:path h="2864474" w="2880184">
                <a:moveTo>
                  <a:pt x="0" y="0"/>
                </a:moveTo>
                <a:lnTo>
                  <a:pt x="2880185" y="0"/>
                </a:lnTo>
                <a:lnTo>
                  <a:pt x="2880185" y="2864474"/>
                </a:lnTo>
                <a:lnTo>
                  <a:pt x="0" y="28644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908077" y="7106246"/>
            <a:ext cx="4110337" cy="4114800"/>
          </a:xfrm>
          <a:custGeom>
            <a:avLst/>
            <a:gdLst/>
            <a:ahLst/>
            <a:cxnLst/>
            <a:rect r="r" b="b" t="t" l="l"/>
            <a:pathLst>
              <a:path h="4114800" w="4110337">
                <a:moveTo>
                  <a:pt x="4110337" y="0"/>
                </a:moveTo>
                <a:lnTo>
                  <a:pt x="0" y="0"/>
                </a:lnTo>
                <a:lnTo>
                  <a:pt x="0" y="4114800"/>
                </a:lnTo>
                <a:lnTo>
                  <a:pt x="4110337" y="4114800"/>
                </a:lnTo>
                <a:lnTo>
                  <a:pt x="411033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31361" y="104775"/>
            <a:ext cx="10825278" cy="248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Model Training &amp;Evaluation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391793" y="8747991"/>
            <a:ext cx="2043047" cy="1020617"/>
          </a:xfrm>
          <a:custGeom>
            <a:avLst/>
            <a:gdLst/>
            <a:ahLst/>
            <a:cxnLst/>
            <a:rect r="r" b="b" t="t" l="l"/>
            <a:pathLst>
              <a:path h="1020617" w="2043047">
                <a:moveTo>
                  <a:pt x="0" y="0"/>
                </a:moveTo>
                <a:lnTo>
                  <a:pt x="2043048" y="0"/>
                </a:lnTo>
                <a:lnTo>
                  <a:pt x="2043048" y="1020618"/>
                </a:lnTo>
                <a:lnTo>
                  <a:pt x="0" y="1020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73294" y="2690556"/>
            <a:ext cx="15961546" cy="8117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390" indent="-555695" lvl="1">
              <a:lnSpc>
                <a:spcPts val="5816"/>
              </a:lnSpc>
              <a:buFont typeface="Arial"/>
              <a:buChar char="•"/>
            </a:pPr>
            <a:r>
              <a:rPr lang="en-US" sz="5147">
                <a:solidFill>
                  <a:srgbClr val="3C3C3C"/>
                </a:solidFill>
                <a:latin typeface="Aileron"/>
              </a:rPr>
              <a:t>Model used: trained a RandomForestClassifier model with 100 estimators using the selected features."</a:t>
            </a:r>
          </a:p>
          <a:p>
            <a:pPr algn="l" marL="1111390" indent="-555695" lvl="1">
              <a:lnSpc>
                <a:spcPts val="5816"/>
              </a:lnSpc>
              <a:buFont typeface="Arial"/>
              <a:buChar char="•"/>
            </a:pPr>
            <a:r>
              <a:rPr lang="en-US" sz="5147">
                <a:solidFill>
                  <a:srgbClr val="3C3C3C"/>
                </a:solidFill>
                <a:latin typeface="Aileron"/>
              </a:rPr>
              <a:t>Training process and evaluation metrics: "The model was trained on 80% of the data and evaluated using AUC-ROC score on the remaining 20%."</a:t>
            </a:r>
          </a:p>
          <a:p>
            <a:pPr algn="l" marL="1111390" indent="-555695" lvl="1">
              <a:lnSpc>
                <a:spcPts val="5816"/>
              </a:lnSpc>
              <a:buFont typeface="Arial"/>
              <a:buChar char="•"/>
            </a:pPr>
            <a:r>
              <a:rPr lang="en-US" sz="5147">
                <a:solidFill>
                  <a:srgbClr val="3C3C3C"/>
                </a:solidFill>
                <a:latin typeface="Aileron"/>
              </a:rPr>
              <a:t>Performance evaluation: "Our model achieved an AUC-ROC score of 0.71 on the validation data.</a:t>
            </a:r>
          </a:p>
          <a:p>
            <a:pPr algn="l">
              <a:lnSpc>
                <a:spcPts val="1156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6457211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4" y="0"/>
                </a:lnTo>
                <a:lnTo>
                  <a:pt x="2831054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5514" y="645740"/>
            <a:ext cx="6061905" cy="3701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 </a:t>
            </a:r>
            <a:r>
              <a:rPr lang="en-US" sz="9000">
                <a:solidFill>
                  <a:srgbClr val="3C3C3C"/>
                </a:solidFill>
                <a:latin typeface="Aileron Heavy"/>
              </a:rPr>
              <a:t>Results and Insight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34071" y="2961083"/>
            <a:ext cx="14353929" cy="7325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5022" indent="-497511" lvl="1">
              <a:lnSpc>
                <a:spcPts val="6452"/>
              </a:lnSpc>
              <a:buFont typeface="Arial"/>
              <a:buChar char="•"/>
            </a:pPr>
            <a:r>
              <a:rPr lang="en-US" sz="4608">
                <a:solidFill>
                  <a:srgbClr val="3C3C3C"/>
                </a:solidFill>
                <a:latin typeface="Aileron"/>
              </a:rPr>
              <a:t>Key findings and insights: "Our model revealed that credit score, previous loan history, and debt-to-income ratio are strong predictors of loan default risk."</a:t>
            </a:r>
          </a:p>
          <a:p>
            <a:pPr algn="l" marL="995022" indent="-497511" lvl="1">
              <a:lnSpc>
                <a:spcPts val="6452"/>
              </a:lnSpc>
              <a:buFont typeface="Arial"/>
              <a:buChar char="•"/>
            </a:pPr>
            <a:r>
              <a:rPr lang="en-US" sz="4608">
                <a:solidFill>
                  <a:srgbClr val="3C3C3C"/>
                </a:solidFill>
                <a:latin typeface="Aileron"/>
              </a:rPr>
              <a:t>Business implications: "By leveraging these insights, financial institutions can proactively identify high-risk applicants and mitigate potential losses."</a:t>
            </a:r>
          </a:p>
          <a:p>
            <a:pPr algn="l">
              <a:lnSpc>
                <a:spcPts val="6452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90318" y="7913895"/>
            <a:ext cx="1005957" cy="1541160"/>
          </a:xfrm>
          <a:custGeom>
            <a:avLst/>
            <a:gdLst/>
            <a:ahLst/>
            <a:cxnLst/>
            <a:rect r="r" b="b" t="t" l="l"/>
            <a:pathLst>
              <a:path h="1541160" w="1005957">
                <a:moveTo>
                  <a:pt x="0" y="0"/>
                </a:moveTo>
                <a:lnTo>
                  <a:pt x="1005958" y="0"/>
                </a:lnTo>
                <a:lnTo>
                  <a:pt x="1005958" y="1541160"/>
                </a:lnTo>
                <a:lnTo>
                  <a:pt x="0" y="1541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76363" y="7913895"/>
            <a:ext cx="1353419" cy="1541160"/>
          </a:xfrm>
          <a:custGeom>
            <a:avLst/>
            <a:gdLst/>
            <a:ahLst/>
            <a:cxnLst/>
            <a:rect r="r" b="b" t="t" l="l"/>
            <a:pathLst>
              <a:path h="1541160" w="1353419">
                <a:moveTo>
                  <a:pt x="0" y="0"/>
                </a:moveTo>
                <a:lnTo>
                  <a:pt x="1353418" y="0"/>
                </a:lnTo>
                <a:lnTo>
                  <a:pt x="1353418" y="1541160"/>
                </a:lnTo>
                <a:lnTo>
                  <a:pt x="0" y="1541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17573" y="7913895"/>
            <a:ext cx="1398253" cy="1541160"/>
          </a:xfrm>
          <a:custGeom>
            <a:avLst/>
            <a:gdLst/>
            <a:ahLst/>
            <a:cxnLst/>
            <a:rect r="r" b="b" t="t" l="l"/>
            <a:pathLst>
              <a:path h="1541160" w="1398253">
                <a:moveTo>
                  <a:pt x="0" y="0"/>
                </a:moveTo>
                <a:lnTo>
                  <a:pt x="1398253" y="0"/>
                </a:lnTo>
                <a:lnTo>
                  <a:pt x="1398253" y="1541160"/>
                </a:lnTo>
                <a:lnTo>
                  <a:pt x="0" y="15411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72113" y="1123950"/>
            <a:ext cx="8343773" cy="1218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8635">
                <a:solidFill>
                  <a:srgbClr val="3C3C3C"/>
                </a:solidFill>
                <a:latin typeface="Aileron Heavy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7169" y="3331213"/>
            <a:ext cx="15842131" cy="2047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6"/>
              </a:lnSpc>
            </a:pPr>
            <a:r>
              <a:rPr lang="en-US" sz="3861">
                <a:solidFill>
                  <a:srgbClr val="3C3C3C"/>
                </a:solidFill>
                <a:latin typeface="Aileron"/>
              </a:rPr>
              <a:t>our project demonstrates the effectiveness of machine learning in predicting loan default risk, enabling financial institutions to make more informed lending decisions.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292707" y="-1636430"/>
            <a:ext cx="16880472" cy="20627385"/>
          </a:xfrm>
          <a:custGeom>
            <a:avLst/>
            <a:gdLst/>
            <a:ahLst/>
            <a:cxnLst/>
            <a:rect r="r" b="b" t="t" l="l"/>
            <a:pathLst>
              <a:path h="20627385" w="16880472">
                <a:moveTo>
                  <a:pt x="0" y="0"/>
                </a:moveTo>
                <a:lnTo>
                  <a:pt x="16880473" y="0"/>
                </a:lnTo>
                <a:lnTo>
                  <a:pt x="16880473" y="20627386"/>
                </a:lnTo>
                <a:lnTo>
                  <a:pt x="0" y="20627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440" r="-1913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5091" y="7262451"/>
            <a:ext cx="2263334" cy="1995849"/>
          </a:xfrm>
          <a:custGeom>
            <a:avLst/>
            <a:gdLst/>
            <a:ahLst/>
            <a:cxnLst/>
            <a:rect r="r" b="b" t="t" l="l"/>
            <a:pathLst>
              <a:path h="1995849" w="2263334">
                <a:moveTo>
                  <a:pt x="0" y="0"/>
                </a:moveTo>
                <a:lnTo>
                  <a:pt x="2263334" y="0"/>
                </a:lnTo>
                <a:lnTo>
                  <a:pt x="2263334" y="1995849"/>
                </a:lnTo>
                <a:lnTo>
                  <a:pt x="0" y="19958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74003" y="1028700"/>
            <a:ext cx="2285297" cy="2398690"/>
          </a:xfrm>
          <a:custGeom>
            <a:avLst/>
            <a:gdLst/>
            <a:ahLst/>
            <a:cxnLst/>
            <a:rect r="r" b="b" t="t" l="l"/>
            <a:pathLst>
              <a:path h="2398690" w="2285297">
                <a:moveTo>
                  <a:pt x="0" y="0"/>
                </a:moveTo>
                <a:lnTo>
                  <a:pt x="2285297" y="0"/>
                </a:lnTo>
                <a:lnTo>
                  <a:pt x="2285297" y="2398690"/>
                </a:lnTo>
                <a:lnTo>
                  <a:pt x="0" y="23986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2333271" cy="2398690"/>
          </a:xfrm>
          <a:custGeom>
            <a:avLst/>
            <a:gdLst/>
            <a:ahLst/>
            <a:cxnLst/>
            <a:rect r="r" b="b" t="t" l="l"/>
            <a:pathLst>
              <a:path h="2398690" w="2333271">
                <a:moveTo>
                  <a:pt x="0" y="0"/>
                </a:moveTo>
                <a:lnTo>
                  <a:pt x="2333271" y="0"/>
                </a:lnTo>
                <a:lnTo>
                  <a:pt x="2333271" y="2398690"/>
                </a:lnTo>
                <a:lnTo>
                  <a:pt x="0" y="2398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99714" y="7262451"/>
            <a:ext cx="2730639" cy="1995849"/>
          </a:xfrm>
          <a:custGeom>
            <a:avLst/>
            <a:gdLst/>
            <a:ahLst/>
            <a:cxnLst/>
            <a:rect r="r" b="b" t="t" l="l"/>
            <a:pathLst>
              <a:path h="1995849" w="2730639">
                <a:moveTo>
                  <a:pt x="0" y="0"/>
                </a:moveTo>
                <a:lnTo>
                  <a:pt x="2730640" y="0"/>
                </a:lnTo>
                <a:lnTo>
                  <a:pt x="2730640" y="1995849"/>
                </a:lnTo>
                <a:lnTo>
                  <a:pt x="0" y="19958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13866" y="5143500"/>
            <a:ext cx="4245437" cy="837809"/>
          </a:xfrm>
          <a:custGeom>
            <a:avLst/>
            <a:gdLst/>
            <a:ahLst/>
            <a:cxnLst/>
            <a:rect r="r" b="b" t="t" l="l"/>
            <a:pathLst>
              <a:path h="837809" w="4245437">
                <a:moveTo>
                  <a:pt x="0" y="0"/>
                </a:moveTo>
                <a:lnTo>
                  <a:pt x="4245437" y="0"/>
                </a:lnTo>
                <a:lnTo>
                  <a:pt x="4245437" y="837809"/>
                </a:lnTo>
                <a:lnTo>
                  <a:pt x="0" y="8378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90992" y="0"/>
            <a:ext cx="2995587" cy="1496465"/>
          </a:xfrm>
          <a:custGeom>
            <a:avLst/>
            <a:gdLst/>
            <a:ahLst/>
            <a:cxnLst/>
            <a:rect r="r" b="b" t="t" l="l"/>
            <a:pathLst>
              <a:path h="1496465" w="2995587">
                <a:moveTo>
                  <a:pt x="0" y="0"/>
                </a:moveTo>
                <a:lnTo>
                  <a:pt x="2995587" y="0"/>
                </a:lnTo>
                <a:lnTo>
                  <a:pt x="2995587" y="1496465"/>
                </a:lnTo>
                <a:lnTo>
                  <a:pt x="0" y="14964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593151" y="7158678"/>
            <a:ext cx="1101697" cy="110169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A5E2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18002" y="3743734"/>
            <a:ext cx="9451995" cy="1501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6"/>
              </a:lnSpc>
            </a:pPr>
            <a:r>
              <a:rPr lang="en-US" sz="10725">
                <a:solidFill>
                  <a:srgbClr val="3C3C3C"/>
                </a:solidFill>
                <a:latin typeface="Aileron Heavy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DAGG9a1RlEc</dc:identifier>
  <dcterms:modified xsi:type="dcterms:W3CDTF">2011-08-01T06:04:30Z</dcterms:modified>
  <cp:revision>1</cp:revision>
  <dc:title>"Loan Default Prediction: Insights and Outcomes"</dc:title>
</cp:coreProperties>
</file>