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3"/>
  </p:normalViewPr>
  <p:slideViewPr>
    <p:cSldViewPr snapToGrid="0">
      <p:cViewPr>
        <p:scale>
          <a:sx n="110" d="100"/>
          <a:sy n="110" d="100"/>
        </p:scale>
        <p:origin x="87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84DC-7CE5-2DDE-7DA0-8F6EDEC46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59F70-78A7-6F4E-3121-D558446BC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89D04-4EFD-6EDE-B79D-EA07F0BD259C}"/>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5" name="Footer Placeholder 4">
            <a:extLst>
              <a:ext uri="{FF2B5EF4-FFF2-40B4-BE49-F238E27FC236}">
                <a16:creationId xmlns:a16="http://schemas.microsoft.com/office/drawing/2014/main" id="{29A7AB63-8996-F4D9-B16A-2C7E92DD5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DD48A-1543-35D6-A35C-440060234006}"/>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42154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7275-602B-1399-4694-664C7BE15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74AC2-83AA-13E7-A379-3DBC4E210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2AD84-3FC0-573A-6521-E7D5F0C9B900}"/>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5" name="Footer Placeholder 4">
            <a:extLst>
              <a:ext uri="{FF2B5EF4-FFF2-40B4-BE49-F238E27FC236}">
                <a16:creationId xmlns:a16="http://schemas.microsoft.com/office/drawing/2014/main" id="{576E79E5-BFEB-103C-BDDC-5F6D7C597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EF55E-50D3-0120-8CDA-983D2B39CEE6}"/>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238037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CC589-27D4-6773-24E0-FCC92E210E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B232E1-59F4-89F2-565F-0CA497849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AB771-77A6-3706-B405-FB3855115974}"/>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5" name="Footer Placeholder 4">
            <a:extLst>
              <a:ext uri="{FF2B5EF4-FFF2-40B4-BE49-F238E27FC236}">
                <a16:creationId xmlns:a16="http://schemas.microsoft.com/office/drawing/2014/main" id="{1F4B3D7F-D4B9-03EE-76CA-4A65D4368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C7B45-F5B6-82E7-EDD3-43AB090581EC}"/>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325192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AFCF-D015-265C-51A1-61C4AF6F2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00D67-E1F5-3816-C662-35BDB04FF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B8D84-300A-023F-A0EC-519D03AE62B1}"/>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5" name="Footer Placeholder 4">
            <a:extLst>
              <a:ext uri="{FF2B5EF4-FFF2-40B4-BE49-F238E27FC236}">
                <a16:creationId xmlns:a16="http://schemas.microsoft.com/office/drawing/2014/main" id="{A1D95D74-BC80-A534-6EA2-F321B2D35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632B0-198B-7081-4992-3F1F977244D0}"/>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84319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6DCC-0205-194A-6815-8E6E76535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91BBF8-BFE5-3F46-1E2A-E002CEC05D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F1D0A-FFDF-5416-3533-94E158F438BD}"/>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5" name="Footer Placeholder 4">
            <a:extLst>
              <a:ext uri="{FF2B5EF4-FFF2-40B4-BE49-F238E27FC236}">
                <a16:creationId xmlns:a16="http://schemas.microsoft.com/office/drawing/2014/main" id="{858E943D-D170-7F1C-F524-2D3B3B770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8D4BC-D908-03B8-6697-D046868CCDE6}"/>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73995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0737-F62C-8461-2832-9D9637A90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09CCB-A599-2524-2C18-69612BADC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9C601-0C1B-02BD-C71D-8EDE3F315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B14A11-FB6B-5425-9D5F-BEA3475DFF90}"/>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6" name="Footer Placeholder 5">
            <a:extLst>
              <a:ext uri="{FF2B5EF4-FFF2-40B4-BE49-F238E27FC236}">
                <a16:creationId xmlns:a16="http://schemas.microsoft.com/office/drawing/2014/main" id="{6F38A9B9-82DB-4DD4-238D-064377452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71193-1D8F-1EB4-FDC2-89891EC29257}"/>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336206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0398-94CB-EAE8-8E2B-00B1439375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278718-699E-D1FE-FB1F-8AD4EDA66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B619E-1A1E-B7AD-EA80-E958E6AEC4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FD5285-2383-86D2-17F3-3CF2219B4F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E62A4-8EDE-865F-1392-807480CC0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5E49C6-AB24-4F3C-518F-0A8EDCEF2754}"/>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8" name="Footer Placeholder 7">
            <a:extLst>
              <a:ext uri="{FF2B5EF4-FFF2-40B4-BE49-F238E27FC236}">
                <a16:creationId xmlns:a16="http://schemas.microsoft.com/office/drawing/2014/main" id="{3DFAA841-D5CE-70BA-F46C-0EA7A45F39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62C19-1E63-67DB-C74F-8BCAAA372CAD}"/>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175641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9820-F5DE-5DA0-95DA-2463BF0CDB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E7A644-C028-77E3-BA32-DA102605A2CF}"/>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4" name="Footer Placeholder 3">
            <a:extLst>
              <a:ext uri="{FF2B5EF4-FFF2-40B4-BE49-F238E27FC236}">
                <a16:creationId xmlns:a16="http://schemas.microsoft.com/office/drawing/2014/main" id="{541F54F5-6FB5-E5E9-6EEB-3806849C43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43C82E-5633-15A4-058C-28AB05D97BC3}"/>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203713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3237B-31EF-2E82-D3EF-4844F067BEA4}"/>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3" name="Footer Placeholder 2">
            <a:extLst>
              <a:ext uri="{FF2B5EF4-FFF2-40B4-BE49-F238E27FC236}">
                <a16:creationId xmlns:a16="http://schemas.microsoft.com/office/drawing/2014/main" id="{E2F08211-ABE2-53B9-FAF9-440530B55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557B24-59CE-1C39-7322-C50B6CFC5A8E}"/>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246907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931-5F9A-8CAF-B52F-B5F14932D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9F439-743A-9A35-1855-5B876C123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FAE08-98B8-2CD0-C4F0-20EE2236D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B639D-EEA7-C10D-4AB1-FCA592350920}"/>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6" name="Footer Placeholder 5">
            <a:extLst>
              <a:ext uri="{FF2B5EF4-FFF2-40B4-BE49-F238E27FC236}">
                <a16:creationId xmlns:a16="http://schemas.microsoft.com/office/drawing/2014/main" id="{F8C6C46B-F229-9B05-B76F-48327000F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D904A-F8A9-D69C-31C5-E38622802581}"/>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334394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1372-B6AB-1A03-648B-F6D215F64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AF5B7A-A5D2-AF9F-E9C5-496CFE4AF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D5CAF7-83EB-5855-03BF-91D215F37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EA1F2-A57E-7E38-5624-ABB8F57EF182}"/>
              </a:ext>
            </a:extLst>
          </p:cNvPr>
          <p:cNvSpPr>
            <a:spLocks noGrp="1"/>
          </p:cNvSpPr>
          <p:nvPr>
            <p:ph type="dt" sz="half" idx="10"/>
          </p:nvPr>
        </p:nvSpPr>
        <p:spPr/>
        <p:txBody>
          <a:bodyPr/>
          <a:lstStyle/>
          <a:p>
            <a:fld id="{07C7596B-299F-1945-9E6B-07FFD3EC2203}" type="datetimeFigureOut">
              <a:rPr lang="en-US" smtClean="0"/>
              <a:t>10/28/24</a:t>
            </a:fld>
            <a:endParaRPr lang="en-US"/>
          </a:p>
        </p:txBody>
      </p:sp>
      <p:sp>
        <p:nvSpPr>
          <p:cNvPr id="6" name="Footer Placeholder 5">
            <a:extLst>
              <a:ext uri="{FF2B5EF4-FFF2-40B4-BE49-F238E27FC236}">
                <a16:creationId xmlns:a16="http://schemas.microsoft.com/office/drawing/2014/main" id="{4044B029-6315-CC53-0954-9EB0DA0C2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5E83B-CC72-AAD4-903F-04CF5E9EF19E}"/>
              </a:ext>
            </a:extLst>
          </p:cNvPr>
          <p:cNvSpPr>
            <a:spLocks noGrp="1"/>
          </p:cNvSpPr>
          <p:nvPr>
            <p:ph type="sldNum" sz="quarter" idx="12"/>
          </p:nvPr>
        </p:nvSpPr>
        <p:spPr/>
        <p:txBody>
          <a:bodyPr/>
          <a:lstStyle/>
          <a:p>
            <a:fld id="{FA7EBC22-7C5B-AC4E-AAAF-3E34973B578A}" type="slidenum">
              <a:rPr lang="en-US" smtClean="0"/>
              <a:t>‹#›</a:t>
            </a:fld>
            <a:endParaRPr lang="en-US"/>
          </a:p>
        </p:txBody>
      </p:sp>
    </p:spTree>
    <p:extLst>
      <p:ext uri="{BB962C8B-B14F-4D97-AF65-F5344CB8AC3E}">
        <p14:creationId xmlns:p14="http://schemas.microsoft.com/office/powerpoint/2010/main" val="386246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A1EC8-F13B-630E-9B09-931D10157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AF68D-4F1F-45E6-4B73-E7BDB5A13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4DFB9-98CA-AEDF-4112-8D17225F1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C7596B-299F-1945-9E6B-07FFD3EC2203}" type="datetimeFigureOut">
              <a:rPr lang="en-US" smtClean="0"/>
              <a:t>10/28/24</a:t>
            </a:fld>
            <a:endParaRPr lang="en-US"/>
          </a:p>
        </p:txBody>
      </p:sp>
      <p:sp>
        <p:nvSpPr>
          <p:cNvPr id="5" name="Footer Placeholder 4">
            <a:extLst>
              <a:ext uri="{FF2B5EF4-FFF2-40B4-BE49-F238E27FC236}">
                <a16:creationId xmlns:a16="http://schemas.microsoft.com/office/drawing/2014/main" id="{819E4FA1-50E1-B7E0-1ABF-3964DD041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78AF10-FAE4-3750-1F06-77A46C451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7EBC22-7C5B-AC4E-AAAF-3E34973B578A}" type="slidenum">
              <a:rPr lang="en-US" smtClean="0"/>
              <a:t>‹#›</a:t>
            </a:fld>
            <a:endParaRPr lang="en-US"/>
          </a:p>
        </p:txBody>
      </p:sp>
      <p:sp>
        <p:nvSpPr>
          <p:cNvPr id="8" name="TextBox 7">
            <a:extLst>
              <a:ext uri="{FF2B5EF4-FFF2-40B4-BE49-F238E27FC236}">
                <a16:creationId xmlns:a16="http://schemas.microsoft.com/office/drawing/2014/main" id="{7B849CB4-F73F-652C-B6F2-66BC2871A987}"/>
              </a:ext>
            </a:extLst>
          </p:cNvPr>
          <p:cNvSpPr txBox="1"/>
          <p:nvPr userDrawn="1">
            <p:extLst>
              <p:ext uri="{1162E1C5-73C7-4A58-AE30-91384D911F3F}">
                <p184:classification xmlns:p184="http://schemas.microsoft.com/office/powerpoint/2018/4/main" val="ftr"/>
              </p:ext>
            </p:extLst>
          </p:nvPr>
        </p:nvSpPr>
        <p:spPr>
          <a:xfrm>
            <a:off x="63500" y="6642100"/>
            <a:ext cx="110966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Omantel - Concealed</a:t>
            </a:r>
          </a:p>
        </p:txBody>
      </p:sp>
    </p:spTree>
    <p:extLst>
      <p:ext uri="{BB962C8B-B14F-4D97-AF65-F5344CB8AC3E}">
        <p14:creationId xmlns:p14="http://schemas.microsoft.com/office/powerpoint/2010/main" val="2336322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536A-9732-3A47-E624-CF18F339DAF0}"/>
              </a:ext>
            </a:extLst>
          </p:cNvPr>
          <p:cNvSpPr>
            <a:spLocks noGrp="1"/>
          </p:cNvSpPr>
          <p:nvPr>
            <p:ph type="ctrTitle"/>
          </p:nvPr>
        </p:nvSpPr>
        <p:spPr/>
        <p:txBody>
          <a:bodyPr>
            <a:normAutofit/>
          </a:bodyPr>
          <a:lstStyle/>
          <a:p>
            <a:pPr algn="l">
              <a:lnSpc>
                <a:spcPct val="150000"/>
              </a:lnSpc>
            </a:pPr>
            <a:r>
              <a:rPr lang="en-US" sz="3600" dirty="0">
                <a:latin typeface="Aptos" panose="020B0004020202020204" pitchFamily="34" charset="0"/>
                <a:cs typeface="Arial" panose="020B0604020202020204" pitchFamily="34" charset="0"/>
              </a:rPr>
              <a:t>Ford </a:t>
            </a:r>
            <a:r>
              <a:rPr lang="en-US" sz="3600" dirty="0" err="1">
                <a:latin typeface="Aptos" panose="020B0004020202020204" pitchFamily="34" charset="0"/>
                <a:cs typeface="Arial" panose="020B0604020202020204" pitchFamily="34" charset="0"/>
              </a:rPr>
              <a:t>GoBike</a:t>
            </a:r>
            <a:r>
              <a:rPr lang="en-US" sz="3600" dirty="0">
                <a:latin typeface="Aptos" panose="020B0004020202020204" pitchFamily="34" charset="0"/>
                <a:cs typeface="Arial" panose="020B0604020202020204" pitchFamily="34" charset="0"/>
              </a:rPr>
              <a:t> Visualization Project</a:t>
            </a:r>
            <a:br>
              <a:rPr lang="en-US" sz="3600" dirty="0">
                <a:latin typeface="Aptos" panose="020B0004020202020204" pitchFamily="34" charset="0"/>
                <a:cs typeface="Arial" panose="020B0604020202020204" pitchFamily="34" charset="0"/>
              </a:rPr>
            </a:br>
            <a:r>
              <a:rPr lang="en-US" sz="1800" dirty="0">
                <a:latin typeface="Aptos" panose="020B0004020202020204" pitchFamily="34" charset="0"/>
                <a:cs typeface="Arial" panose="020B0604020202020204" pitchFamily="34" charset="0"/>
              </a:rPr>
              <a:t>(Part 2 – Presentation)</a:t>
            </a:r>
            <a:endParaRPr lang="en-US" sz="3600" dirty="0">
              <a:latin typeface="Aptos" panose="020B00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3504840-54D8-2654-C408-61FE1B61D520}"/>
              </a:ext>
            </a:extLst>
          </p:cNvPr>
          <p:cNvSpPr>
            <a:spLocks noGrp="1"/>
          </p:cNvSpPr>
          <p:nvPr>
            <p:ph type="subTitle" idx="1"/>
          </p:nvPr>
        </p:nvSpPr>
        <p:spPr/>
        <p:txBody>
          <a:bodyPr>
            <a:normAutofit/>
          </a:bodyPr>
          <a:lstStyle/>
          <a:p>
            <a:pPr algn="l"/>
            <a:r>
              <a:rPr lang="en-US" sz="1800" dirty="0"/>
              <a:t>For the </a:t>
            </a:r>
            <a:r>
              <a:rPr lang="en-US" sz="1800" b="1" dirty="0"/>
              <a:t>Udacity Visualization Project</a:t>
            </a:r>
            <a:r>
              <a:rPr lang="en-US" sz="1800" dirty="0"/>
              <a:t> Conducted in </a:t>
            </a:r>
            <a:r>
              <a:rPr lang="en-US" sz="1800" b="1" dirty="0"/>
              <a:t>2024</a:t>
            </a:r>
          </a:p>
          <a:p>
            <a:pPr algn="l"/>
            <a:r>
              <a:rPr lang="en-US" sz="1800" dirty="0"/>
              <a:t>Completed by Manar Abdullah Al Rawahi</a:t>
            </a:r>
          </a:p>
        </p:txBody>
      </p:sp>
    </p:spTree>
    <p:extLst>
      <p:ext uri="{BB962C8B-B14F-4D97-AF65-F5344CB8AC3E}">
        <p14:creationId xmlns:p14="http://schemas.microsoft.com/office/powerpoint/2010/main" val="273465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6B4B-86FA-A2F7-1D7B-364344D37BC2}"/>
              </a:ext>
            </a:extLst>
          </p:cNvPr>
          <p:cNvSpPr>
            <a:spLocks noGrp="1"/>
          </p:cNvSpPr>
          <p:nvPr>
            <p:ph type="title"/>
          </p:nvPr>
        </p:nvSpPr>
        <p:spPr/>
        <p:txBody>
          <a:bodyPr/>
          <a:lstStyle/>
          <a:p>
            <a:r>
              <a:rPr lang="en-US" dirty="0"/>
              <a:t>Investigation Overview</a:t>
            </a:r>
          </a:p>
        </p:txBody>
      </p:sp>
      <p:sp>
        <p:nvSpPr>
          <p:cNvPr id="3" name="Content Placeholder 2">
            <a:extLst>
              <a:ext uri="{FF2B5EF4-FFF2-40B4-BE49-F238E27FC236}">
                <a16:creationId xmlns:a16="http://schemas.microsoft.com/office/drawing/2014/main" id="{0A576440-E106-BD24-D50D-188A28B802AA}"/>
              </a:ext>
            </a:extLst>
          </p:cNvPr>
          <p:cNvSpPr>
            <a:spLocks noGrp="1"/>
          </p:cNvSpPr>
          <p:nvPr>
            <p:ph idx="1"/>
          </p:nvPr>
        </p:nvSpPr>
        <p:spPr/>
        <p:txBody>
          <a:bodyPr>
            <a:normAutofit fontScale="77500" lnSpcReduction="20000"/>
          </a:bodyPr>
          <a:lstStyle/>
          <a:p>
            <a:pPr>
              <a:lnSpc>
                <a:spcPct val="210000"/>
              </a:lnSpc>
            </a:pPr>
            <a:r>
              <a:rPr lang="en-US" sz="1800" dirty="0"/>
              <a:t>The main goal of this project is to analyze the Ford </a:t>
            </a:r>
            <a:r>
              <a:rPr lang="en-US" sz="1800" dirty="0" err="1"/>
              <a:t>GoBike</a:t>
            </a:r>
            <a:r>
              <a:rPr lang="en-US" sz="1800" dirty="0"/>
              <a:t> dataset to understand user behaviors, trip patterns, and demographics. By focusing on key features such as trip duration, start and end stations, user type, age group, and bike-sharing participation, the investigation sought to uncover how different user groups interact with the bike-sharing service.</a:t>
            </a:r>
          </a:p>
          <a:p>
            <a:pPr marL="0" indent="0">
              <a:lnSpc>
                <a:spcPct val="210000"/>
              </a:lnSpc>
              <a:buNone/>
            </a:pPr>
            <a:endParaRPr lang="en-US" sz="1800" dirty="0"/>
          </a:p>
          <a:p>
            <a:pPr>
              <a:lnSpc>
                <a:spcPct val="210000"/>
              </a:lnSpc>
            </a:pPr>
            <a:r>
              <a:rPr lang="en-US" sz="1800" dirty="0"/>
              <a:t>Through detailed univariate, bivariate, and multivariate exploration, the project revealed that weekend trips tend to be longer, especially for customers and older users, suggesting more recreational use. In contrast, subscribers have more consistent, shorter trips, likely for commuting purposes. Additionally, gender differences were noted, with male users tending to take longer trips, particularly on weekends, while the “Other” gender showed more variability and longer trips overall. Station usage patterns, distance, and duration also revealed key insights into the most active stations and peak times. These findings provide valuable insights for optimizing the Ford </a:t>
            </a:r>
            <a:r>
              <a:rPr lang="en-US" sz="1800" dirty="0" err="1"/>
              <a:t>GoBike</a:t>
            </a:r>
            <a:r>
              <a:rPr lang="en-US" sz="1800" dirty="0"/>
              <a:t> service.</a:t>
            </a:r>
          </a:p>
        </p:txBody>
      </p:sp>
    </p:spTree>
    <p:extLst>
      <p:ext uri="{BB962C8B-B14F-4D97-AF65-F5344CB8AC3E}">
        <p14:creationId xmlns:p14="http://schemas.microsoft.com/office/powerpoint/2010/main" val="171640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19B41-77CC-512D-DCDA-3FB52E0E35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3BC0B3-9BD9-87FD-3BA9-055F5BEC1F24}"/>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9FB9B0BA-718E-4BAD-46A7-C1A0D8DE93AA}"/>
              </a:ext>
            </a:extLst>
          </p:cNvPr>
          <p:cNvSpPr>
            <a:spLocks noGrp="1"/>
          </p:cNvSpPr>
          <p:nvPr>
            <p:ph idx="1"/>
          </p:nvPr>
        </p:nvSpPr>
        <p:spPr/>
        <p:txBody>
          <a:bodyPr>
            <a:normAutofit/>
          </a:bodyPr>
          <a:lstStyle/>
          <a:p>
            <a:pPr>
              <a:lnSpc>
                <a:spcPct val="200000"/>
              </a:lnSpc>
            </a:pPr>
            <a:r>
              <a:rPr lang="en-US" sz="1400" dirty="0"/>
              <a:t>The dataset captures trip data from the Ford </a:t>
            </a:r>
            <a:r>
              <a:rPr lang="en-US" sz="1400" dirty="0" err="1"/>
              <a:t>GoBike</a:t>
            </a:r>
            <a:r>
              <a:rPr lang="en-US" sz="1400" dirty="0"/>
              <a:t> bike-sharing program, with 174,952 trips recorded after cleaning and 31 columns detailing user behavior and trip characteristics along with additional columns after transformation. Key features include trip duration (in seconds), start/end times, and start/end stations (with geographic coordinates). The dataset also provides demographic data such as user type (subscriber vs. customer), member birth year, and gender, allowing for analysis of trip patterns across different user groups and locations. Data types consist of a mix of numerical and categorical values, which support comprehensive exploration of bike usage trends.</a:t>
            </a:r>
          </a:p>
        </p:txBody>
      </p:sp>
    </p:spTree>
    <p:extLst>
      <p:ext uri="{BB962C8B-B14F-4D97-AF65-F5344CB8AC3E}">
        <p14:creationId xmlns:p14="http://schemas.microsoft.com/office/powerpoint/2010/main" val="202440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66A3-66E8-2657-ED3D-4D1574B20141}"/>
              </a:ext>
            </a:extLst>
          </p:cNvPr>
          <p:cNvSpPr>
            <a:spLocks noGrp="1"/>
          </p:cNvSpPr>
          <p:nvPr>
            <p:ph type="title"/>
          </p:nvPr>
        </p:nvSpPr>
        <p:spPr/>
        <p:txBody>
          <a:bodyPr>
            <a:normAutofit/>
          </a:bodyPr>
          <a:lstStyle/>
          <a:p>
            <a:r>
              <a:rPr lang="en-US" dirty="0"/>
              <a:t>Trip Duration Across Weekdays by User Type</a:t>
            </a:r>
          </a:p>
        </p:txBody>
      </p:sp>
      <p:sp>
        <p:nvSpPr>
          <p:cNvPr id="3" name="Content Placeholder 2">
            <a:extLst>
              <a:ext uri="{FF2B5EF4-FFF2-40B4-BE49-F238E27FC236}">
                <a16:creationId xmlns:a16="http://schemas.microsoft.com/office/drawing/2014/main" id="{57C163C5-B236-449C-63F0-ECCE54E62BAF}"/>
              </a:ext>
            </a:extLst>
          </p:cNvPr>
          <p:cNvSpPr>
            <a:spLocks noGrp="1"/>
          </p:cNvSpPr>
          <p:nvPr>
            <p:ph idx="1"/>
          </p:nvPr>
        </p:nvSpPr>
        <p:spPr>
          <a:xfrm>
            <a:off x="838200" y="1825625"/>
            <a:ext cx="10515600" cy="688975"/>
          </a:xfrm>
        </p:spPr>
        <p:txBody>
          <a:bodyPr/>
          <a:lstStyle/>
          <a:p>
            <a:r>
              <a:rPr lang="en-US" sz="1400" dirty="0"/>
              <a:t>This visual introduces the overall user behavior between customers and subscribers. It shows how customers take longer trips on weekends, while subscribers have more consistent, shorter trips across the week.</a:t>
            </a:r>
          </a:p>
        </p:txBody>
      </p:sp>
      <p:pic>
        <p:nvPicPr>
          <p:cNvPr id="4" name="Picture 3">
            <a:extLst>
              <a:ext uri="{FF2B5EF4-FFF2-40B4-BE49-F238E27FC236}">
                <a16:creationId xmlns:a16="http://schemas.microsoft.com/office/drawing/2014/main" id="{D2DABC1F-2D4C-47DF-1542-56FB6AC786F5}"/>
              </a:ext>
            </a:extLst>
          </p:cNvPr>
          <p:cNvPicPr>
            <a:picLocks noChangeAspect="1"/>
          </p:cNvPicPr>
          <p:nvPr/>
        </p:nvPicPr>
        <p:blipFill>
          <a:blip r:embed="rId2"/>
          <a:stretch>
            <a:fillRect/>
          </a:stretch>
        </p:blipFill>
        <p:spPr>
          <a:xfrm>
            <a:off x="902279" y="2752241"/>
            <a:ext cx="10387442" cy="3410019"/>
          </a:xfrm>
          <a:prstGeom prst="rect">
            <a:avLst/>
          </a:prstGeom>
        </p:spPr>
      </p:pic>
    </p:spTree>
    <p:extLst>
      <p:ext uri="{BB962C8B-B14F-4D97-AF65-F5344CB8AC3E}">
        <p14:creationId xmlns:p14="http://schemas.microsoft.com/office/powerpoint/2010/main" val="21191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E3B6-7ED0-6447-8874-BEA60A00295E}"/>
              </a:ext>
            </a:extLst>
          </p:cNvPr>
          <p:cNvSpPr>
            <a:spLocks noGrp="1"/>
          </p:cNvSpPr>
          <p:nvPr>
            <p:ph type="title"/>
          </p:nvPr>
        </p:nvSpPr>
        <p:spPr/>
        <p:txBody>
          <a:bodyPr/>
          <a:lstStyle/>
          <a:p>
            <a:r>
              <a:rPr lang="en-US" dirty="0"/>
              <a:t>Heatmap of Start/End Stations by Hour</a:t>
            </a:r>
          </a:p>
        </p:txBody>
      </p:sp>
      <p:sp>
        <p:nvSpPr>
          <p:cNvPr id="3" name="Content Placeholder 2">
            <a:extLst>
              <a:ext uri="{FF2B5EF4-FFF2-40B4-BE49-F238E27FC236}">
                <a16:creationId xmlns:a16="http://schemas.microsoft.com/office/drawing/2014/main" id="{91974FB8-16E0-98C7-C4FB-CEF54D445024}"/>
              </a:ext>
            </a:extLst>
          </p:cNvPr>
          <p:cNvSpPr>
            <a:spLocks noGrp="1"/>
          </p:cNvSpPr>
          <p:nvPr>
            <p:ph idx="1"/>
          </p:nvPr>
        </p:nvSpPr>
        <p:spPr>
          <a:xfrm>
            <a:off x="838200" y="1825625"/>
            <a:ext cx="10515600" cy="569705"/>
          </a:xfrm>
        </p:spPr>
        <p:txBody>
          <a:bodyPr/>
          <a:lstStyle/>
          <a:p>
            <a:r>
              <a:rPr lang="en-US" sz="1400" dirty="0"/>
              <a:t>The start/end station heatmap highlights which stations are most active and during what times of the day. This reveals key insights about peak usage times and popular stations for different user groups.</a:t>
            </a:r>
          </a:p>
        </p:txBody>
      </p:sp>
      <p:pic>
        <p:nvPicPr>
          <p:cNvPr id="4" name="Picture 3">
            <a:extLst>
              <a:ext uri="{FF2B5EF4-FFF2-40B4-BE49-F238E27FC236}">
                <a16:creationId xmlns:a16="http://schemas.microsoft.com/office/drawing/2014/main" id="{30D3ACEC-1851-171E-3E1F-5AD12DFC5F52}"/>
              </a:ext>
            </a:extLst>
          </p:cNvPr>
          <p:cNvPicPr>
            <a:picLocks noChangeAspect="1"/>
          </p:cNvPicPr>
          <p:nvPr/>
        </p:nvPicPr>
        <p:blipFill>
          <a:blip r:embed="rId2"/>
          <a:stretch>
            <a:fillRect/>
          </a:stretch>
        </p:blipFill>
        <p:spPr>
          <a:xfrm>
            <a:off x="398362" y="2742625"/>
            <a:ext cx="5569178" cy="3184872"/>
          </a:xfrm>
          <a:prstGeom prst="rect">
            <a:avLst/>
          </a:prstGeom>
        </p:spPr>
      </p:pic>
      <p:pic>
        <p:nvPicPr>
          <p:cNvPr id="6" name="Picture 5">
            <a:extLst>
              <a:ext uri="{FF2B5EF4-FFF2-40B4-BE49-F238E27FC236}">
                <a16:creationId xmlns:a16="http://schemas.microsoft.com/office/drawing/2014/main" id="{29371B5B-A931-922B-4588-CFB4E1A6D577}"/>
              </a:ext>
            </a:extLst>
          </p:cNvPr>
          <p:cNvPicPr>
            <a:picLocks noChangeAspect="1"/>
          </p:cNvPicPr>
          <p:nvPr/>
        </p:nvPicPr>
        <p:blipFill>
          <a:blip r:embed="rId3"/>
          <a:stretch>
            <a:fillRect/>
          </a:stretch>
        </p:blipFill>
        <p:spPr>
          <a:xfrm>
            <a:off x="6178164" y="2742626"/>
            <a:ext cx="5299949" cy="3184871"/>
          </a:xfrm>
          <a:prstGeom prst="rect">
            <a:avLst/>
          </a:prstGeom>
        </p:spPr>
      </p:pic>
    </p:spTree>
    <p:extLst>
      <p:ext uri="{BB962C8B-B14F-4D97-AF65-F5344CB8AC3E}">
        <p14:creationId xmlns:p14="http://schemas.microsoft.com/office/powerpoint/2010/main" val="21856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92C3-F45F-219D-0F97-16E0F735D6C4}"/>
              </a:ext>
            </a:extLst>
          </p:cNvPr>
          <p:cNvSpPr>
            <a:spLocks noGrp="1"/>
          </p:cNvSpPr>
          <p:nvPr>
            <p:ph type="title"/>
          </p:nvPr>
        </p:nvSpPr>
        <p:spPr/>
        <p:txBody>
          <a:bodyPr>
            <a:normAutofit/>
          </a:bodyPr>
          <a:lstStyle/>
          <a:p>
            <a:r>
              <a:rPr lang="en-US" dirty="0"/>
              <a:t>Distance Traveled vs. Duration by Gender and User Type</a:t>
            </a:r>
          </a:p>
        </p:txBody>
      </p:sp>
      <p:sp>
        <p:nvSpPr>
          <p:cNvPr id="4" name="Content Placeholder 2">
            <a:extLst>
              <a:ext uri="{FF2B5EF4-FFF2-40B4-BE49-F238E27FC236}">
                <a16:creationId xmlns:a16="http://schemas.microsoft.com/office/drawing/2014/main" id="{75265E54-34AC-25D7-F013-DED8249ABC04}"/>
              </a:ext>
            </a:extLst>
          </p:cNvPr>
          <p:cNvSpPr>
            <a:spLocks noGrp="1"/>
          </p:cNvSpPr>
          <p:nvPr>
            <p:ph idx="1"/>
          </p:nvPr>
        </p:nvSpPr>
        <p:spPr>
          <a:xfrm>
            <a:off x="838200" y="1825625"/>
            <a:ext cx="10515600" cy="732380"/>
          </a:xfrm>
        </p:spPr>
        <p:txBody>
          <a:bodyPr>
            <a:normAutofit/>
          </a:bodyPr>
          <a:lstStyle/>
          <a:p>
            <a:pPr>
              <a:lnSpc>
                <a:spcPts val="1350"/>
              </a:lnSpc>
            </a:pPr>
            <a:r>
              <a:rPr lang="en-US" sz="1400" dirty="0"/>
              <a:t>This plot connects trip distance with trip duration, faceted by gender and user type. It illustrates how subscribers tend to take shorter, routine trips across genders, while customers have longer, more variable trip patterns.</a:t>
            </a:r>
          </a:p>
        </p:txBody>
      </p:sp>
      <p:pic>
        <p:nvPicPr>
          <p:cNvPr id="5" name="Picture 4">
            <a:extLst>
              <a:ext uri="{FF2B5EF4-FFF2-40B4-BE49-F238E27FC236}">
                <a16:creationId xmlns:a16="http://schemas.microsoft.com/office/drawing/2014/main" id="{238E5893-A664-253C-DC82-701515997C42}"/>
              </a:ext>
            </a:extLst>
          </p:cNvPr>
          <p:cNvPicPr>
            <a:picLocks noChangeAspect="1"/>
          </p:cNvPicPr>
          <p:nvPr/>
        </p:nvPicPr>
        <p:blipFill>
          <a:blip r:embed="rId2"/>
          <a:stretch>
            <a:fillRect/>
          </a:stretch>
        </p:blipFill>
        <p:spPr>
          <a:xfrm>
            <a:off x="228428" y="2843672"/>
            <a:ext cx="11735144" cy="2591511"/>
          </a:xfrm>
          <a:prstGeom prst="rect">
            <a:avLst/>
          </a:prstGeom>
        </p:spPr>
      </p:pic>
    </p:spTree>
    <p:extLst>
      <p:ext uri="{BB962C8B-B14F-4D97-AF65-F5344CB8AC3E}">
        <p14:creationId xmlns:p14="http://schemas.microsoft.com/office/powerpoint/2010/main" val="129171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3BF3-F11B-8F5A-2B5F-1404A0D34EC9}"/>
              </a:ext>
            </a:extLst>
          </p:cNvPr>
          <p:cNvSpPr>
            <a:spLocks noGrp="1"/>
          </p:cNvSpPr>
          <p:nvPr>
            <p:ph type="title"/>
          </p:nvPr>
        </p:nvSpPr>
        <p:spPr/>
        <p:txBody>
          <a:bodyPr>
            <a:normAutofit/>
          </a:bodyPr>
          <a:lstStyle/>
          <a:p>
            <a:r>
              <a:rPr lang="en-US" dirty="0"/>
              <a:t>Trip Duration Across Weekdays by Gender</a:t>
            </a:r>
          </a:p>
        </p:txBody>
      </p:sp>
      <p:sp>
        <p:nvSpPr>
          <p:cNvPr id="3" name="Content Placeholder 2">
            <a:extLst>
              <a:ext uri="{FF2B5EF4-FFF2-40B4-BE49-F238E27FC236}">
                <a16:creationId xmlns:a16="http://schemas.microsoft.com/office/drawing/2014/main" id="{353D0EFA-476C-43E0-5198-5BAEF61C3567}"/>
              </a:ext>
            </a:extLst>
          </p:cNvPr>
          <p:cNvSpPr>
            <a:spLocks noGrp="1"/>
          </p:cNvSpPr>
          <p:nvPr>
            <p:ph idx="1"/>
          </p:nvPr>
        </p:nvSpPr>
        <p:spPr>
          <a:xfrm>
            <a:off x="838200" y="1825625"/>
            <a:ext cx="10515600" cy="628208"/>
          </a:xfrm>
        </p:spPr>
        <p:txBody>
          <a:bodyPr/>
          <a:lstStyle/>
          <a:p>
            <a:r>
              <a:rPr lang="en-US" sz="1400" dirty="0"/>
              <a:t>This shows that male users have slightly longer trip durations, with a noticeable peak during weekends, while female and other gender users follow similar but less pronounced trends.</a:t>
            </a:r>
          </a:p>
          <a:p>
            <a:endParaRPr lang="en-US" dirty="0"/>
          </a:p>
        </p:txBody>
      </p:sp>
      <p:pic>
        <p:nvPicPr>
          <p:cNvPr id="4" name="Picture 3">
            <a:extLst>
              <a:ext uri="{FF2B5EF4-FFF2-40B4-BE49-F238E27FC236}">
                <a16:creationId xmlns:a16="http://schemas.microsoft.com/office/drawing/2014/main" id="{3B3023CE-3CB6-3B1D-D4C5-8AA48150A257}"/>
              </a:ext>
            </a:extLst>
          </p:cNvPr>
          <p:cNvPicPr>
            <a:picLocks noChangeAspect="1"/>
          </p:cNvPicPr>
          <p:nvPr/>
        </p:nvPicPr>
        <p:blipFill>
          <a:blip r:embed="rId2"/>
          <a:stretch>
            <a:fillRect/>
          </a:stretch>
        </p:blipFill>
        <p:spPr>
          <a:xfrm>
            <a:off x="838200" y="3221285"/>
            <a:ext cx="10357749" cy="2256715"/>
          </a:xfrm>
          <a:prstGeom prst="rect">
            <a:avLst/>
          </a:prstGeom>
        </p:spPr>
      </p:pic>
    </p:spTree>
    <p:extLst>
      <p:ext uri="{BB962C8B-B14F-4D97-AF65-F5344CB8AC3E}">
        <p14:creationId xmlns:p14="http://schemas.microsoft.com/office/powerpoint/2010/main" val="400915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CA7A-3FA0-0C0E-C61E-803C137D4DF4}"/>
              </a:ext>
            </a:extLst>
          </p:cNvPr>
          <p:cNvSpPr>
            <a:spLocks noGrp="1"/>
          </p:cNvSpPr>
          <p:nvPr>
            <p:ph type="title"/>
          </p:nvPr>
        </p:nvSpPr>
        <p:spPr/>
        <p:txBody>
          <a:bodyPr>
            <a:normAutofit/>
          </a:bodyPr>
          <a:lstStyle/>
          <a:p>
            <a:r>
              <a:rPr lang="en-US" dirty="0"/>
              <a:t>Trip Duration Across Weekdays by Age Group</a:t>
            </a:r>
          </a:p>
        </p:txBody>
      </p:sp>
      <p:sp>
        <p:nvSpPr>
          <p:cNvPr id="3" name="Content Placeholder 2">
            <a:extLst>
              <a:ext uri="{FF2B5EF4-FFF2-40B4-BE49-F238E27FC236}">
                <a16:creationId xmlns:a16="http://schemas.microsoft.com/office/drawing/2014/main" id="{A4F2A362-1107-0188-AFD7-BA67000F763B}"/>
              </a:ext>
            </a:extLst>
          </p:cNvPr>
          <p:cNvSpPr>
            <a:spLocks noGrp="1"/>
          </p:cNvSpPr>
          <p:nvPr>
            <p:ph idx="1"/>
          </p:nvPr>
        </p:nvSpPr>
        <p:spPr>
          <a:xfrm>
            <a:off x="838200" y="1825625"/>
            <a:ext cx="10515600" cy="512461"/>
          </a:xfrm>
        </p:spPr>
        <p:txBody>
          <a:bodyPr/>
          <a:lstStyle/>
          <a:p>
            <a:r>
              <a:rPr lang="en-US" sz="1400" dirty="0"/>
              <a:t>This plot demonstrates the age-specific patterns in trip duration, showing that older age groups (50-59 and 60+) tend to take significantly longer trips during weekends, particularly on Sundays.</a:t>
            </a:r>
          </a:p>
          <a:p>
            <a:endParaRPr lang="en-US" dirty="0"/>
          </a:p>
        </p:txBody>
      </p:sp>
      <p:pic>
        <p:nvPicPr>
          <p:cNvPr id="4" name="Picture 3">
            <a:extLst>
              <a:ext uri="{FF2B5EF4-FFF2-40B4-BE49-F238E27FC236}">
                <a16:creationId xmlns:a16="http://schemas.microsoft.com/office/drawing/2014/main" id="{18FA02C8-B97B-B3FC-1214-069E7BD26111}"/>
              </a:ext>
            </a:extLst>
          </p:cNvPr>
          <p:cNvPicPr>
            <a:picLocks noChangeAspect="1"/>
          </p:cNvPicPr>
          <p:nvPr/>
        </p:nvPicPr>
        <p:blipFill>
          <a:blip r:embed="rId2"/>
          <a:stretch>
            <a:fillRect/>
          </a:stretch>
        </p:blipFill>
        <p:spPr>
          <a:xfrm>
            <a:off x="1526894" y="2543480"/>
            <a:ext cx="8971344" cy="3949395"/>
          </a:xfrm>
          <a:prstGeom prst="rect">
            <a:avLst/>
          </a:prstGeom>
        </p:spPr>
      </p:pic>
    </p:spTree>
    <p:extLst>
      <p:ext uri="{BB962C8B-B14F-4D97-AF65-F5344CB8AC3E}">
        <p14:creationId xmlns:p14="http://schemas.microsoft.com/office/powerpoint/2010/main" val="2098021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42c4766-7e60-410e-a3cb-4565100f2685}" enabled="1" method="Standard" siteId="{2a97cd69-2afd-40c9-bcf6-32581ecf57c0}" contentBits="2" removed="0"/>
</clbl:labelList>
</file>

<file path=docProps/app.xml><?xml version="1.0" encoding="utf-8"?>
<Properties xmlns="http://schemas.openxmlformats.org/officeDocument/2006/extended-properties" xmlns:vt="http://schemas.openxmlformats.org/officeDocument/2006/docPropsVTypes">
  <TotalTime>0</TotalTime>
  <Words>536</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Ford GoBike Visualization Project (Part 2 – Presentation)</vt:lpstr>
      <vt:lpstr>Investigation Overview</vt:lpstr>
      <vt:lpstr>Dataset Overview</vt:lpstr>
      <vt:lpstr>Trip Duration Across Weekdays by User Type</vt:lpstr>
      <vt:lpstr>Heatmap of Start/End Stations by Hour</vt:lpstr>
      <vt:lpstr>Distance Traveled vs. Duration by Gender and User Type</vt:lpstr>
      <vt:lpstr>Trip Duration Across Weekdays by Gender</vt:lpstr>
      <vt:lpstr>Trip Duration Across Weekdays by Age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Manar Abdullah Ali Al-Rawahi</dc:creator>
  <cp:lastModifiedBy>Manar Abdullah Ali Al-Rawahi</cp:lastModifiedBy>
  <cp:revision>1</cp:revision>
  <dcterms:created xsi:type="dcterms:W3CDTF">2024-10-28T17:54:16Z</dcterms:created>
  <dcterms:modified xsi:type="dcterms:W3CDTF">2024-10-28T18:07:14Z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Omantel - Concealed</vt:lpwstr>
  </property>
</Properties>
</file>