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
  </p:notesMasterIdLst>
  <p:sldIdLst>
    <p:sldId id="257" r:id="rId2"/>
    <p:sldId id="258" r:id="rId3"/>
    <p:sldId id="259" r:id="rId4"/>
    <p:sldId id="260" r:id="rId5"/>
    <p:sldId id="261" r:id="rId6"/>
  </p:sldIdLst>
  <p:sldSz cx="9144000" cy="5143500" type="screen16x9"/>
  <p:notesSz cx="6858000" cy="9144000"/>
  <p:embeddedFontLst>
    <p:embeddedFont>
      <p:font typeface="Cambria" panose="02040503050406030204" pitchFamily="18" charset="0"/>
      <p:regular r:id="rId8"/>
      <p:bold r:id="rId9"/>
      <p:italic r:id="rId10"/>
      <p:boldItalic r:id="rId11"/>
    </p:embeddedFont>
    <p:embeddedFont>
      <p:font typeface="Open Sans" panose="020B0606030504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E69884-2A00-4C6D-98CB-298E58299215}">
  <a:tblStyle styleId="{FBE69884-2A00-4C6D-98CB-298E582992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8"/>
    <p:restoredTop sz="94694"/>
  </p:normalViewPr>
  <p:slideViewPr>
    <p:cSldViewPr snapToGrid="0">
      <p:cViewPr varScale="1">
        <p:scale>
          <a:sx n="145" d="100"/>
          <a:sy n="145" d="100"/>
        </p:scale>
        <p:origin x="176" y="4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f18ce3f467_0_10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1f18ce3f46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18ce3f467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f18ce3f467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f18ce3f467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f18ce3f46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f18ce3f467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f18ce3f467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18ce3f46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f18ce3f46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2" name="Google Shape;52;p13"/>
          <p:cNvSpPr txBox="1">
            <a:spLocks noGrp="1"/>
          </p:cNvSpPr>
          <p:nvPr>
            <p:ph type="title"/>
          </p:nvPr>
        </p:nvSpPr>
        <p:spPr>
          <a:xfrm>
            <a:off x="457200" y="834727"/>
            <a:ext cx="8229600" cy="1389300"/>
          </a:xfrm>
          <a:prstGeom prst="rect">
            <a:avLst/>
          </a:prstGeom>
          <a:noFill/>
          <a:ln>
            <a:noFill/>
          </a:ln>
        </p:spPr>
        <p:txBody>
          <a:bodyPr spcFirstLastPara="1" wrap="square" lIns="91425" tIns="91425" rIns="91425" bIns="91425" anchor="b" anchorCtr="0">
            <a:normAutofit/>
          </a:bodyPr>
          <a:lstStyle>
            <a:lvl1pPr marL="0" marR="0" lvl="0" indent="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3" name="Google Shape;53;p13"/>
          <p:cNvSpPr txBox="1">
            <a:spLocks noGrp="1"/>
          </p:cNvSpPr>
          <p:nvPr>
            <p:ph type="body" idx="1"/>
          </p:nvPr>
        </p:nvSpPr>
        <p:spPr>
          <a:xfrm>
            <a:off x="457200" y="2195513"/>
            <a:ext cx="5038800" cy="1003500"/>
          </a:xfrm>
          <a:prstGeom prst="rect">
            <a:avLst/>
          </a:prstGeom>
          <a:noFill/>
          <a:ln>
            <a:noFill/>
          </a:ln>
        </p:spPr>
        <p:txBody>
          <a:bodyPr spcFirstLastPara="1" wrap="square" lIns="91425" tIns="91425" rIns="91425" bIns="91425" anchor="t" anchorCtr="0">
            <a:normAutofit/>
          </a:bodyPr>
          <a:lstStyle>
            <a:lvl1pPr marL="457200" marR="0" lvl="0" indent="-228600" algn="l" rtl="0">
              <a:lnSpc>
                <a:spcPct val="131250"/>
              </a:lnSpc>
              <a:spcBef>
                <a:spcPts val="0"/>
              </a:spcBef>
              <a:spcAft>
                <a:spcPts val="0"/>
              </a:spcAft>
              <a:buClr>
                <a:srgbClr val="9CBDD8"/>
              </a:buClr>
              <a:buSzPts val="18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4" name="Google Shape;54;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rmAutofit lnSpcReduction="20000"/>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1">
  <p:cSld name="TITLE_2">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7" name="Google Shape;57;p14"/>
          <p:cNvSpPr txBox="1">
            <a:spLocks noGrp="1"/>
          </p:cNvSpPr>
          <p:nvPr>
            <p:ph type="title"/>
          </p:nvPr>
        </p:nvSpPr>
        <p:spPr>
          <a:xfrm>
            <a:off x="457200" y="834727"/>
            <a:ext cx="8229600" cy="1389300"/>
          </a:xfrm>
          <a:prstGeom prst="rect">
            <a:avLst/>
          </a:prstGeom>
          <a:noFill/>
          <a:ln>
            <a:noFill/>
          </a:ln>
        </p:spPr>
        <p:txBody>
          <a:bodyPr spcFirstLastPara="1" wrap="square" lIns="91425" tIns="91425" rIns="91425" bIns="91425" anchor="b" anchorCtr="0">
            <a:normAutofit/>
          </a:bodyPr>
          <a:lstStyle>
            <a:lvl1pPr marL="0" marR="0" lvl="0" indent="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8" name="Google Shape;58;p14"/>
          <p:cNvSpPr txBox="1">
            <a:spLocks noGrp="1"/>
          </p:cNvSpPr>
          <p:nvPr>
            <p:ph type="body" idx="1"/>
          </p:nvPr>
        </p:nvSpPr>
        <p:spPr>
          <a:xfrm>
            <a:off x="457200" y="2195513"/>
            <a:ext cx="5038800" cy="1003500"/>
          </a:xfrm>
          <a:prstGeom prst="rect">
            <a:avLst/>
          </a:prstGeom>
          <a:noFill/>
          <a:ln>
            <a:noFill/>
          </a:ln>
        </p:spPr>
        <p:txBody>
          <a:bodyPr spcFirstLastPara="1" wrap="square" lIns="91425" tIns="91425" rIns="91425" bIns="91425" anchor="t" anchorCtr="0">
            <a:normAutofit/>
          </a:bodyPr>
          <a:lstStyle>
            <a:lvl1pPr marL="457200" marR="0" lvl="0" indent="-228600" algn="l" rtl="0">
              <a:lnSpc>
                <a:spcPct val="131250"/>
              </a:lnSpc>
              <a:spcBef>
                <a:spcPts val="0"/>
              </a:spcBef>
              <a:spcAft>
                <a:spcPts val="0"/>
              </a:spcAft>
              <a:buClr>
                <a:srgbClr val="9CBDD8"/>
              </a:buClr>
              <a:buSzPts val="18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9" name="Google Shape;59;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rmAutofit lnSpcReduction="20000"/>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8C550DAA-6A9B-EA36-BE7C-902A41E6D034}"/>
              </a:ext>
            </a:extLst>
          </p:cNvPr>
          <p:cNvSpPr txBox="1"/>
          <p:nvPr userDrawn="1">
            <p:extLst>
              <p:ext uri="{1162E1C5-73C7-4A58-AE30-91384D911F3F}">
                <p184:classification xmlns:p184="http://schemas.microsoft.com/office/powerpoint/2018/4/main" val="ftr"/>
              </p:ext>
            </p:extLst>
          </p:nvPr>
        </p:nvSpPr>
        <p:spPr>
          <a:xfrm>
            <a:off x="63500" y="4927600"/>
            <a:ext cx="110966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Omantel - Concealed</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rmAutofit/>
          </a:bodyPr>
          <a:lstStyle/>
          <a:p>
            <a:pPr marL="0" marR="0" lvl="0" indent="0" algn="l" rtl="0">
              <a:lnSpc>
                <a:spcPct val="120000"/>
              </a:lnSpc>
              <a:spcBef>
                <a:spcPts val="0"/>
              </a:spcBef>
              <a:spcAft>
                <a:spcPts val="0"/>
              </a:spcAft>
              <a:buClr>
                <a:srgbClr val="FFFFFF"/>
              </a:buClr>
              <a:buFont typeface="Open Sans"/>
              <a:buNone/>
            </a:pPr>
            <a:r>
              <a:rPr lang="en"/>
              <a:t>Instructor Kick-off</a:t>
            </a:r>
            <a:endParaRPr sz="500"/>
          </a:p>
        </p:txBody>
      </p:sp>
      <p:sp>
        <p:nvSpPr>
          <p:cNvPr id="70" name="Google Shape;70;p16"/>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sz="700"/>
              <a:t>9</a:t>
            </a:r>
            <a:r>
              <a:rPr lang="en" sz="700" b="0" i="0" u="none" strike="noStrike" cap="none">
                <a:solidFill>
                  <a:srgbClr val="7D97AD"/>
                </a:solidFill>
                <a:latin typeface="Open Sans"/>
                <a:ea typeface="Open Sans"/>
                <a:cs typeface="Open Sans"/>
                <a:sym typeface="Open Sans"/>
              </a:rPr>
              <a:t> Udacity.  All rights reserved.</a:t>
            </a:r>
            <a:endParaRPr sz="500"/>
          </a:p>
        </p:txBody>
      </p:sp>
      <p:pic>
        <p:nvPicPr>
          <p:cNvPr id="71" name="Google Shape;71;p16"/>
          <p:cNvPicPr preferRelativeResize="0"/>
          <p:nvPr/>
        </p:nvPicPr>
        <p:blipFill>
          <a:blip r:embed="rId3">
            <a:alphaModFix/>
          </a:blip>
          <a:stretch>
            <a:fillRect/>
          </a:stretch>
        </p:blipFill>
        <p:spPr>
          <a:xfrm>
            <a:off x="0" y="0"/>
            <a:ext cx="9161999" cy="5143501"/>
          </a:xfrm>
          <a:prstGeom prst="rect">
            <a:avLst/>
          </a:prstGeom>
          <a:noFill/>
          <a:ln>
            <a:noFill/>
          </a:ln>
        </p:spPr>
      </p:pic>
      <p:sp>
        <p:nvSpPr>
          <p:cNvPr id="72" name="Google Shape;72;p16"/>
          <p:cNvSpPr txBox="1"/>
          <p:nvPr/>
        </p:nvSpPr>
        <p:spPr>
          <a:xfrm>
            <a:off x="457200" y="834727"/>
            <a:ext cx="8229600" cy="13893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None/>
            </a:pPr>
            <a:r>
              <a:rPr lang="en" sz="4500">
                <a:solidFill>
                  <a:srgbClr val="FFFFFF"/>
                </a:solidFill>
                <a:latin typeface="Open Sans"/>
                <a:ea typeface="Open Sans"/>
                <a:cs typeface="Open Sans"/>
                <a:sym typeface="Open Sans"/>
              </a:rPr>
              <a:t>Analyze A/B Test Results</a:t>
            </a:r>
            <a:endParaRPr sz="5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118100" y="1020700"/>
            <a:ext cx="9076500" cy="1581941"/>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Total Variant Visitors: </a:t>
            </a:r>
            <a:r>
              <a:rPr lang="en-US" sz="2000" b="1" dirty="0">
                <a:solidFill>
                  <a:srgbClr val="FF0000"/>
                </a:solidFill>
                <a:highlight>
                  <a:schemeClr val="lt1"/>
                </a:highlight>
                <a:latin typeface="Cambria"/>
                <a:ea typeface="Cambria"/>
                <a:cs typeface="Cambria"/>
                <a:sym typeface="Cambria"/>
              </a:rPr>
              <a:t>69,889</a:t>
            </a:r>
          </a:p>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Total Control Participants:</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34,678</a:t>
            </a:r>
            <a:endParaRPr sz="2000" dirty="0">
              <a:solidFill>
                <a:srgbClr val="FF0000"/>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2000" dirty="0">
                <a:solidFill>
                  <a:schemeClr val="dk1"/>
                </a:solidFill>
                <a:highlight>
                  <a:schemeClr val="lt1"/>
                </a:highlight>
                <a:latin typeface="Cambria"/>
                <a:ea typeface="Cambria"/>
                <a:cs typeface="Cambria"/>
                <a:sym typeface="Cambria"/>
              </a:rPr>
              <a:t>​</a:t>
            </a:r>
            <a:endParaRPr sz="2000" dirty="0">
              <a:solidFill>
                <a:schemeClr val="dk1"/>
              </a:solidFill>
              <a:highlight>
                <a:schemeClr val="lt1"/>
              </a:highlight>
              <a:latin typeface="Cambria"/>
              <a:ea typeface="Cambria"/>
              <a:cs typeface="Cambria"/>
              <a:sym typeface="Cambria"/>
            </a:endParaRPr>
          </a:p>
          <a:p>
            <a:pPr marL="0" lvl="0" indent="0" algn="l" rtl="0">
              <a:lnSpc>
                <a:spcPct val="115000"/>
              </a:lnSpc>
              <a:spcBef>
                <a:spcPts val="0"/>
              </a:spcBef>
              <a:spcAft>
                <a:spcPts val="0"/>
              </a:spcAft>
              <a:buNone/>
            </a:pPr>
            <a:r>
              <a:rPr lang="en" sz="2000" b="1" dirty="0">
                <a:solidFill>
                  <a:srgbClr val="FF0000"/>
                </a:solidFill>
                <a:highlight>
                  <a:schemeClr val="lt1"/>
                </a:highlight>
                <a:latin typeface="Cambria"/>
                <a:ea typeface="Cambria"/>
                <a:cs typeface="Cambria"/>
                <a:sym typeface="Cambria"/>
              </a:rPr>
              <a:t>Bar Chart Highlighting where Users are From</a:t>
            </a:r>
            <a:endParaRPr sz="2000" dirty="0">
              <a:solidFill>
                <a:schemeClr val="dk1"/>
              </a:solidFill>
              <a:highlight>
                <a:schemeClr val="lt1"/>
              </a:highlight>
              <a:latin typeface="Cambria"/>
              <a:ea typeface="Cambria"/>
              <a:cs typeface="Cambria"/>
              <a:sym typeface="Cambria"/>
            </a:endParaRPr>
          </a:p>
        </p:txBody>
      </p:sp>
      <p:sp>
        <p:nvSpPr>
          <p:cNvPr id="78" name="Google Shape;78;p17"/>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How Was The Experiment Implemented?​</a:t>
            </a:r>
            <a:endParaRPr sz="100" b="1">
              <a:solidFill>
                <a:srgbClr val="073763"/>
              </a:solidFill>
              <a:highlight>
                <a:schemeClr val="lt1"/>
              </a:highlight>
            </a:endParaRPr>
          </a:p>
        </p:txBody>
      </p:sp>
      <p:pic>
        <p:nvPicPr>
          <p:cNvPr id="3" name="Picture 2" descr="A graph with numbers and a number of visits&#10;&#10;Description automatically generated">
            <a:extLst>
              <a:ext uri="{FF2B5EF4-FFF2-40B4-BE49-F238E27FC236}">
                <a16:creationId xmlns:a16="http://schemas.microsoft.com/office/drawing/2014/main" id="{29562C9C-C18F-1FE7-B072-EF58EFA577C7}"/>
              </a:ext>
            </a:extLst>
          </p:cNvPr>
          <p:cNvPicPr>
            <a:picLocks noChangeAspect="1"/>
          </p:cNvPicPr>
          <p:nvPr/>
        </p:nvPicPr>
        <p:blipFill>
          <a:blip r:embed="rId3"/>
          <a:stretch>
            <a:fillRect/>
          </a:stretch>
        </p:blipFill>
        <p:spPr>
          <a:xfrm>
            <a:off x="1283677" y="2602641"/>
            <a:ext cx="5838093" cy="23837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Conversion Rates</a:t>
            </a:r>
            <a:endParaRPr sz="100" b="1">
              <a:solidFill>
                <a:srgbClr val="073763"/>
              </a:solidFill>
              <a:highlight>
                <a:schemeClr val="lt1"/>
              </a:highlight>
            </a:endParaRPr>
          </a:p>
        </p:txBody>
      </p:sp>
      <p:graphicFrame>
        <p:nvGraphicFramePr>
          <p:cNvPr id="85" name="Google Shape;85;p18"/>
          <p:cNvGraphicFramePr/>
          <p:nvPr>
            <p:extLst>
              <p:ext uri="{D42A27DB-BD31-4B8C-83A1-F6EECF244321}">
                <p14:modId xmlns:p14="http://schemas.microsoft.com/office/powerpoint/2010/main" val="266411757"/>
              </p:ext>
            </p:extLst>
          </p:nvPr>
        </p:nvGraphicFramePr>
        <p:xfrm>
          <a:off x="825950" y="1122975"/>
          <a:ext cx="7239000" cy="1234350"/>
        </p:xfrm>
        <a:graphic>
          <a:graphicData uri="http://schemas.openxmlformats.org/drawingml/2006/table">
            <a:tbl>
              <a:tblPr>
                <a:noFill/>
                <a:tableStyleId>{FBE69884-2A00-4C6D-98CB-298E58299215}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U.S.</a:t>
                      </a: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U.K.</a:t>
                      </a: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CA</a:t>
                      </a:r>
                      <a:endParaRPr sz="1500" b="1"/>
                    </a:p>
                  </a:txBody>
                  <a:tcPr marL="91425" marR="91425" marT="91425" marB="91425">
                    <a:solidFill>
                      <a:srgbClr val="CFE2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b="1" dirty="0"/>
                        <a:t>Control</a:t>
                      </a:r>
                      <a:endParaRPr sz="1500" b="1" dirty="0"/>
                    </a:p>
                  </a:txBody>
                  <a:tcPr marL="91425" marR="91425" marT="91425" marB="91425">
                    <a:solidFill>
                      <a:srgbClr val="CFE2F3"/>
                    </a:solidFill>
                  </a:tcPr>
                </a:tc>
                <a:tc>
                  <a:txBody>
                    <a:bodyPr/>
                    <a:lstStyle/>
                    <a:p>
                      <a:pPr marL="0" lvl="0" indent="0" algn="l" rtl="0">
                        <a:spcBef>
                          <a:spcPts val="0"/>
                        </a:spcBef>
                        <a:spcAft>
                          <a:spcPts val="0"/>
                        </a:spcAft>
                        <a:buNone/>
                      </a:pPr>
                      <a:r>
                        <a:rPr lang="en" sz="1500" b="1" dirty="0">
                          <a:solidFill>
                            <a:srgbClr val="FF0000"/>
                          </a:solidFill>
                        </a:rPr>
                        <a:t>10.7%</a:t>
                      </a:r>
                      <a:endParaRPr sz="1500" b="1" dirty="0">
                        <a:solidFill>
                          <a:srgbClr val="FF0000"/>
                        </a:solidFill>
                      </a:endParaRPr>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10.2%</a:t>
                      </a:r>
                      <a:endParaRPr sz="1500" b="1" dirty="0"/>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10.7%</a:t>
                      </a:r>
                      <a:endParaRPr sz="1500" b="1" dirty="0"/>
                    </a:p>
                  </a:txBody>
                  <a:tcPr marL="91425" marR="91425" marT="91425" marB="91425">
                    <a:solidFill>
                      <a:srgbClr val="FFFFFF"/>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b="1" dirty="0"/>
                        <a:t>Treatment</a:t>
                      </a:r>
                      <a:endParaRPr sz="1500" b="1" dirty="0"/>
                    </a:p>
                  </a:txBody>
                  <a:tcPr marL="91425" marR="91425" marT="91425" marB="91425">
                    <a:solidFill>
                      <a:srgbClr val="CFE2F3"/>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15.8%</a:t>
                      </a:r>
                      <a:endParaRPr sz="1500" b="1" dirty="0"/>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14.9%</a:t>
                      </a:r>
                      <a:endParaRPr sz="1500" b="1" dirty="0"/>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rgbClr val="FF0000"/>
                          </a:solidFill>
                        </a:rPr>
                        <a:t>15.8%</a:t>
                      </a:r>
                      <a:endParaRPr sz="1500" b="1" dirty="0"/>
                    </a:p>
                  </a:txBody>
                  <a:tcPr marL="91425" marR="91425" marT="91425" marB="91425">
                    <a:solidFill>
                      <a:srgbClr val="FFFFFF"/>
                    </a:solidFill>
                  </a:tcPr>
                </a:tc>
                <a:extLst>
                  <a:ext uri="{0D108BD9-81ED-4DB2-BD59-A6C34878D82A}">
                    <a16:rowId xmlns:a16="http://schemas.microsoft.com/office/drawing/2014/main" val="10002"/>
                  </a:ext>
                </a:extLst>
              </a:tr>
            </a:tbl>
          </a:graphicData>
        </a:graphic>
      </p:graphicFrame>
      <p:sp>
        <p:nvSpPr>
          <p:cNvPr id="86" name="Google Shape;86;p18"/>
          <p:cNvSpPr txBox="1"/>
          <p:nvPr/>
        </p:nvSpPr>
        <p:spPr>
          <a:xfrm>
            <a:off x="481400" y="2817975"/>
            <a:ext cx="8207100" cy="1600408"/>
          </a:xfrm>
          <a:prstGeom prst="rect">
            <a:avLst/>
          </a:prstGeom>
          <a:noFill/>
          <a:ln>
            <a:noFill/>
          </a:ln>
        </p:spPr>
        <p:txBody>
          <a:bodyPr spcFirstLastPara="1" wrap="square" lIns="91425" tIns="91425" rIns="91425" bIns="91425" anchor="t" anchorCtr="0">
            <a:spAutoFit/>
          </a:bodyPr>
          <a:lstStyle/>
          <a:p>
            <a:pPr>
              <a:lnSpc>
                <a:spcPct val="115000"/>
              </a:lnSpc>
            </a:pPr>
            <a:r>
              <a:rPr lang="en" sz="2000" b="1" dirty="0">
                <a:solidFill>
                  <a:srgbClr val="404040"/>
                </a:solidFill>
                <a:highlight>
                  <a:schemeClr val="lt1"/>
                </a:highlight>
                <a:latin typeface="Cambria"/>
                <a:ea typeface="Cambria"/>
                <a:cs typeface="Cambria"/>
                <a:sym typeface="Cambria"/>
              </a:rPr>
              <a:t>Executive Summary: </a:t>
            </a:r>
            <a:r>
              <a:rPr lang="en-US" sz="2000" b="1" dirty="0">
                <a:solidFill>
                  <a:srgbClr val="FF0000"/>
                </a:solidFill>
                <a:highlight>
                  <a:schemeClr val="lt1"/>
                </a:highlight>
                <a:latin typeface="Cambria"/>
                <a:ea typeface="Cambria"/>
                <a:cs typeface="Cambria"/>
                <a:sym typeface="Cambria"/>
              </a:rPr>
              <a:t>In all the countries including but not limited to UK, Canada, and US, the Treatment group has higher conversion rates compared to the Control group. The largest increase is found in Canada and the smallest is found among users from the UK.</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Experiment Results</a:t>
            </a:r>
            <a:endParaRPr sz="100" b="1">
              <a:solidFill>
                <a:srgbClr val="073763"/>
              </a:solidFill>
              <a:highlight>
                <a:schemeClr val="lt1"/>
              </a:highlight>
            </a:endParaRPr>
          </a:p>
        </p:txBody>
      </p:sp>
      <p:sp>
        <p:nvSpPr>
          <p:cNvPr id="92" name="Google Shape;92;p19"/>
          <p:cNvSpPr txBox="1"/>
          <p:nvPr/>
        </p:nvSpPr>
        <p:spPr>
          <a:xfrm>
            <a:off x="118100" y="1020700"/>
            <a:ext cx="9076500" cy="290538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Treatment Conversion Rate: </a:t>
            </a:r>
            <a:r>
              <a:rPr lang="en" sz="2000" b="1" dirty="0">
                <a:solidFill>
                  <a:srgbClr val="FF0000"/>
                </a:solidFill>
                <a:highlight>
                  <a:schemeClr val="lt1"/>
                </a:highlight>
                <a:latin typeface="Cambria"/>
                <a:ea typeface="Cambria"/>
                <a:cs typeface="Cambria"/>
                <a:sym typeface="Cambria"/>
              </a:rPr>
              <a:t>15.5%</a:t>
            </a:r>
            <a:endParaRPr sz="2000" dirty="0">
              <a:solidFill>
                <a:srgbClr val="FF0000"/>
              </a:solidFill>
              <a:highlight>
                <a:schemeClr val="lt1"/>
              </a:highlight>
              <a:latin typeface="Cambria"/>
              <a:ea typeface="Cambria"/>
              <a:cs typeface="Cambria"/>
              <a:sym typeface="Cambria"/>
            </a:endParaRPr>
          </a:p>
          <a:p>
            <a:pPr marL="0" lvl="0" indent="0" algn="l" rtl="0">
              <a:lnSpc>
                <a:spcPct val="11500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Control Conversion Rate:</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10.5%</a:t>
            </a:r>
            <a:endParaRPr sz="2000" dirty="0">
              <a:solidFill>
                <a:srgbClr val="FF0000"/>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Delta in Treatment vs. Control Conversion Rate:</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10.53%</a:t>
            </a:r>
            <a:endParaRPr sz="2000" b="1" dirty="0">
              <a:solidFill>
                <a:srgbClr val="FF0000"/>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2000" b="1" dirty="0">
                <a:solidFill>
                  <a:srgbClr val="404040"/>
                </a:solidFill>
                <a:highlight>
                  <a:schemeClr val="lt1"/>
                </a:highlight>
                <a:latin typeface="Cambria"/>
                <a:ea typeface="Cambria"/>
                <a:cs typeface="Cambria"/>
                <a:sym typeface="Cambria"/>
              </a:rPr>
              <a:t>p-value:</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0.000</a:t>
            </a:r>
            <a:endParaRPr sz="2000" b="1" dirty="0">
              <a:solidFill>
                <a:srgbClr val="FF0000"/>
              </a:solidFill>
              <a:highlight>
                <a:schemeClr val="lt1"/>
              </a:highlight>
              <a:latin typeface="Cambria"/>
              <a:ea typeface="Cambria"/>
              <a:cs typeface="Cambria"/>
              <a:sym typeface="Cambria"/>
            </a:endParaRPr>
          </a:p>
          <a:p>
            <a:pPr>
              <a:lnSpc>
                <a:spcPct val="108750"/>
              </a:lnSpc>
            </a:pPr>
            <a:r>
              <a:rPr lang="en" sz="2000" b="1" dirty="0">
                <a:solidFill>
                  <a:srgbClr val="404040"/>
                </a:solidFill>
                <a:highlight>
                  <a:schemeClr val="lt1"/>
                </a:highlight>
                <a:latin typeface="Cambria"/>
                <a:ea typeface="Cambria"/>
                <a:cs typeface="Cambria"/>
                <a:sym typeface="Cambria"/>
              </a:rPr>
              <a:t>Conclusion:</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The treatment page has a higher impact when being compared to the control page statistically; This rejects the null hypothesis as the treatment page performs better than the control page.</a:t>
            </a:r>
          </a:p>
          <a:p>
            <a:pPr>
              <a:lnSpc>
                <a:spcPct val="108750"/>
              </a:lnSpc>
            </a:pPr>
            <a:endParaRPr sz="2000" dirty="0">
              <a:solidFill>
                <a:schemeClr val="dk1"/>
              </a:solidFill>
              <a:highlight>
                <a:schemeClr val="lt1"/>
              </a:highlight>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Country Results</a:t>
            </a:r>
            <a:endParaRPr sz="100" b="1">
              <a:solidFill>
                <a:srgbClr val="073763"/>
              </a:solidFill>
              <a:highlight>
                <a:schemeClr val="lt1"/>
              </a:highlight>
            </a:endParaRPr>
          </a:p>
        </p:txBody>
      </p:sp>
      <p:sp>
        <p:nvSpPr>
          <p:cNvPr id="98" name="Google Shape;98;p20"/>
          <p:cNvSpPr txBox="1"/>
          <p:nvPr/>
        </p:nvSpPr>
        <p:spPr>
          <a:xfrm>
            <a:off x="118100" y="1020700"/>
            <a:ext cx="9076500" cy="1191065"/>
          </a:xfrm>
          <a:prstGeom prst="rect">
            <a:avLst/>
          </a:prstGeom>
          <a:solidFill>
            <a:schemeClr val="lt1"/>
          </a:solidFill>
          <a:ln>
            <a:noFill/>
          </a:ln>
        </p:spPr>
        <p:txBody>
          <a:bodyPr spcFirstLastPara="1" wrap="square" lIns="91425" tIns="91425" rIns="91425" bIns="91425" anchor="t" anchorCtr="0">
            <a:spAutoFit/>
          </a:bodyPr>
          <a:lstStyle/>
          <a:p>
            <a:pPr>
              <a:lnSpc>
                <a:spcPct val="108750"/>
              </a:lnSpc>
            </a:pPr>
            <a:r>
              <a:rPr lang="en" sz="2000" b="1" dirty="0">
                <a:solidFill>
                  <a:srgbClr val="404040"/>
                </a:solidFill>
                <a:highlight>
                  <a:schemeClr val="lt1"/>
                </a:highlight>
                <a:latin typeface="Cambria"/>
                <a:ea typeface="Cambria"/>
                <a:cs typeface="Cambria"/>
                <a:sym typeface="Cambria"/>
              </a:rPr>
              <a:t>Conclusion:</a:t>
            </a:r>
            <a:r>
              <a:rPr lang="en" sz="2000" dirty="0">
                <a:solidFill>
                  <a:schemeClr val="dk1"/>
                </a:solidFill>
                <a:highlight>
                  <a:schemeClr val="lt1"/>
                </a:highlight>
                <a:latin typeface="Cambria"/>
                <a:ea typeface="Cambria"/>
                <a:cs typeface="Cambria"/>
                <a:sym typeface="Cambria"/>
              </a:rPr>
              <a:t>​ </a:t>
            </a:r>
            <a:r>
              <a:rPr lang="en-US" sz="2000" b="1" dirty="0">
                <a:solidFill>
                  <a:srgbClr val="FF0000"/>
                </a:solidFill>
                <a:highlight>
                  <a:schemeClr val="lt1"/>
                </a:highlight>
                <a:latin typeface="Cambria"/>
                <a:ea typeface="Cambria"/>
                <a:cs typeface="Cambria"/>
                <a:sym typeface="Cambria"/>
              </a:rPr>
              <a:t>The conversion rate between the countries are not equal where they differ from one to another.</a:t>
            </a:r>
          </a:p>
          <a:p>
            <a:pPr>
              <a:lnSpc>
                <a:spcPct val="108750"/>
              </a:lnSpc>
            </a:pPr>
            <a:endParaRPr sz="2000" b="1" dirty="0">
              <a:solidFill>
                <a:srgbClr val="FF0000"/>
              </a:solidFill>
              <a:highlight>
                <a:schemeClr val="lt1"/>
              </a:highlight>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42c4766-7e60-410e-a3cb-4565100f2685}" enabled="1" method="Standard" siteId="{2a97cd69-2afd-40c9-bcf6-32581ecf57c0}" contentBits="2" removed="0"/>
</clbl:labelList>
</file>

<file path=docProps/app.xml><?xml version="1.0" encoding="utf-8"?>
<Properties xmlns="http://schemas.openxmlformats.org/officeDocument/2006/extended-properties" xmlns:vt="http://schemas.openxmlformats.org/officeDocument/2006/docPropsVTypes">
  <TotalTime>0</TotalTime>
  <Words>198</Words>
  <Application>Microsoft Macintosh PowerPoint</Application>
  <PresentationFormat>On-screen Show (16:9)</PresentationFormat>
  <Paragraphs>29</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Cambria</vt:lpstr>
      <vt:lpstr>Arial</vt:lpstr>
      <vt:lpstr>Open Sans</vt:lpstr>
      <vt:lpstr>Calibri</vt:lpstr>
      <vt:lpstr>Simple Light</vt:lpstr>
      <vt:lpstr>Instructor Kick-off</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Manar Abdullah Ali Al-Rawahi</cp:lastModifiedBy>
  <cp:revision>3</cp:revision>
  <dcterms:modified xsi:type="dcterms:W3CDTF">2024-09-14T06:38:52Z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Simple Light:3</vt:lpwstr>
  </property>
  <property fmtid="{D5CDD505-2E9C-101B-9397-08002B2CF9AE}" pid="3" name="ClassificationContentMarkingFooterText">
    <vt:lpwstr>Omantel - Concealed</vt:lpwstr>
  </property>
</Properties>
</file>